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
  </p:notesMasterIdLst>
  <p:sldIdLst>
    <p:sldId id="256" r:id="rId2"/>
  </p:sldIdLst>
  <p:sldSz cx="32759650" cy="46799500"/>
  <p:notesSz cx="7023100" cy="9309100"/>
  <p:defaultTextStyle>
    <a:defPPr>
      <a:defRPr lang="en-US"/>
    </a:defPPr>
    <a:lvl1pPr algn="ctr" rtl="0" fontAlgn="base">
      <a:spcBef>
        <a:spcPct val="0"/>
      </a:spcBef>
      <a:spcAft>
        <a:spcPct val="0"/>
      </a:spcAft>
      <a:defRPr sz="9364" kern="1200">
        <a:solidFill>
          <a:schemeClr val="tx1"/>
        </a:solidFill>
        <a:latin typeface="Arial" charset="0"/>
        <a:ea typeface="+mn-ea"/>
        <a:cs typeface="+mn-cs"/>
      </a:defRPr>
    </a:lvl1pPr>
    <a:lvl2pPr marL="873709" algn="ctr" rtl="0" fontAlgn="base">
      <a:spcBef>
        <a:spcPct val="0"/>
      </a:spcBef>
      <a:spcAft>
        <a:spcPct val="0"/>
      </a:spcAft>
      <a:defRPr sz="9364" kern="1200">
        <a:solidFill>
          <a:schemeClr val="tx1"/>
        </a:solidFill>
        <a:latin typeface="Arial" charset="0"/>
        <a:ea typeface="+mn-ea"/>
        <a:cs typeface="+mn-cs"/>
      </a:defRPr>
    </a:lvl2pPr>
    <a:lvl3pPr marL="1747418" algn="ctr" rtl="0" fontAlgn="base">
      <a:spcBef>
        <a:spcPct val="0"/>
      </a:spcBef>
      <a:spcAft>
        <a:spcPct val="0"/>
      </a:spcAft>
      <a:defRPr sz="9364" kern="1200">
        <a:solidFill>
          <a:schemeClr val="tx1"/>
        </a:solidFill>
        <a:latin typeface="Arial" charset="0"/>
        <a:ea typeface="+mn-ea"/>
        <a:cs typeface="+mn-cs"/>
      </a:defRPr>
    </a:lvl3pPr>
    <a:lvl4pPr marL="2621128" algn="ctr" rtl="0" fontAlgn="base">
      <a:spcBef>
        <a:spcPct val="0"/>
      </a:spcBef>
      <a:spcAft>
        <a:spcPct val="0"/>
      </a:spcAft>
      <a:defRPr sz="9364" kern="1200">
        <a:solidFill>
          <a:schemeClr val="tx1"/>
        </a:solidFill>
        <a:latin typeface="Arial" charset="0"/>
        <a:ea typeface="+mn-ea"/>
        <a:cs typeface="+mn-cs"/>
      </a:defRPr>
    </a:lvl4pPr>
    <a:lvl5pPr marL="3494837" algn="ctr" rtl="0" fontAlgn="base">
      <a:spcBef>
        <a:spcPct val="0"/>
      </a:spcBef>
      <a:spcAft>
        <a:spcPct val="0"/>
      </a:spcAft>
      <a:defRPr sz="9364" kern="1200">
        <a:solidFill>
          <a:schemeClr val="tx1"/>
        </a:solidFill>
        <a:latin typeface="Arial" charset="0"/>
        <a:ea typeface="+mn-ea"/>
        <a:cs typeface="+mn-cs"/>
      </a:defRPr>
    </a:lvl5pPr>
    <a:lvl6pPr marL="4368546" algn="l" defTabSz="1747418" rtl="0" eaLnBrk="1" latinLnBrk="0" hangingPunct="1">
      <a:defRPr sz="9364" kern="1200">
        <a:solidFill>
          <a:schemeClr val="tx1"/>
        </a:solidFill>
        <a:latin typeface="Arial" charset="0"/>
        <a:ea typeface="+mn-ea"/>
        <a:cs typeface="+mn-cs"/>
      </a:defRPr>
    </a:lvl6pPr>
    <a:lvl7pPr marL="5242255" algn="l" defTabSz="1747418" rtl="0" eaLnBrk="1" latinLnBrk="0" hangingPunct="1">
      <a:defRPr sz="9364" kern="1200">
        <a:solidFill>
          <a:schemeClr val="tx1"/>
        </a:solidFill>
        <a:latin typeface="Arial" charset="0"/>
        <a:ea typeface="+mn-ea"/>
        <a:cs typeface="+mn-cs"/>
      </a:defRPr>
    </a:lvl7pPr>
    <a:lvl8pPr marL="6115964" algn="l" defTabSz="1747418" rtl="0" eaLnBrk="1" latinLnBrk="0" hangingPunct="1">
      <a:defRPr sz="9364" kern="1200">
        <a:solidFill>
          <a:schemeClr val="tx1"/>
        </a:solidFill>
        <a:latin typeface="Arial" charset="0"/>
        <a:ea typeface="+mn-ea"/>
        <a:cs typeface="+mn-cs"/>
      </a:defRPr>
    </a:lvl8pPr>
    <a:lvl9pPr marL="6989674" algn="l" defTabSz="1747418" rtl="0" eaLnBrk="1" latinLnBrk="0" hangingPunct="1">
      <a:defRPr sz="936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741" userDrawn="1">
          <p15:clr>
            <a:srgbClr val="A4A3A4"/>
          </p15:clr>
        </p15:guide>
        <p15:guide id="2" orient="horz" pos="28710" userDrawn="1">
          <p15:clr>
            <a:srgbClr val="A4A3A4"/>
          </p15:clr>
        </p15:guide>
        <p15:guide id="3" pos="103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FF"/>
    <a:srgbClr val="0073E1"/>
    <a:srgbClr val="698ED9"/>
    <a:srgbClr val="0084CC"/>
    <a:srgbClr val="2F5597"/>
    <a:srgbClr val="C0DECC"/>
    <a:srgbClr val="EAEAEA"/>
    <a:srgbClr val="C0C0C0"/>
    <a:srgbClr val="0046D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37" autoAdjust="0"/>
    <p:restoredTop sz="94660"/>
  </p:normalViewPr>
  <p:slideViewPr>
    <p:cSldViewPr snapToGrid="0">
      <p:cViewPr varScale="1">
        <p:scale>
          <a:sx n="20" d="100"/>
          <a:sy n="20" d="100"/>
        </p:scale>
        <p:origin x="3240" y="12"/>
      </p:cViewPr>
      <p:guideLst>
        <p:guide orient="horz" pos="14741"/>
        <p:guide orient="horz" pos="28710"/>
        <p:guide pos="1031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4" cy="465456"/>
          </a:xfrm>
          <a:prstGeom prst="rect">
            <a:avLst/>
          </a:prstGeom>
          <a:noFill/>
          <a:ln w="9525">
            <a:noFill/>
            <a:miter lim="800000"/>
            <a:headEnd/>
            <a:tailEnd/>
          </a:ln>
          <a:effectLst/>
        </p:spPr>
        <p:txBody>
          <a:bodyPr vert="horz" wrap="square" lIns="93598" tIns="46799" rIns="93598" bIns="46799"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978096" y="0"/>
            <a:ext cx="3043344" cy="465456"/>
          </a:xfrm>
          <a:prstGeom prst="rect">
            <a:avLst/>
          </a:prstGeom>
          <a:noFill/>
          <a:ln w="9525">
            <a:noFill/>
            <a:miter lim="800000"/>
            <a:headEnd/>
            <a:tailEnd/>
          </a:ln>
          <a:effectLst/>
        </p:spPr>
        <p:txBody>
          <a:bodyPr vert="horz" wrap="square" lIns="93598" tIns="46799" rIns="93598" bIns="46799"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2289175" y="696913"/>
            <a:ext cx="2446338" cy="34925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2311" y="4422623"/>
            <a:ext cx="5618480" cy="4189094"/>
          </a:xfrm>
          <a:prstGeom prst="rect">
            <a:avLst/>
          </a:prstGeom>
          <a:noFill/>
          <a:ln w="9525">
            <a:noFill/>
            <a:miter lim="800000"/>
            <a:headEnd/>
            <a:tailEnd/>
          </a:ln>
          <a:effectLst/>
        </p:spPr>
        <p:txBody>
          <a:bodyPr vert="horz" wrap="square" lIns="93598" tIns="46799" rIns="93598" bIns="467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42046"/>
            <a:ext cx="3043344" cy="465456"/>
          </a:xfrm>
          <a:prstGeom prst="rect">
            <a:avLst/>
          </a:prstGeom>
          <a:noFill/>
          <a:ln w="9525">
            <a:noFill/>
            <a:miter lim="800000"/>
            <a:headEnd/>
            <a:tailEnd/>
          </a:ln>
          <a:effectLst/>
        </p:spPr>
        <p:txBody>
          <a:bodyPr vert="horz" wrap="square" lIns="93598" tIns="46799" rIns="93598" bIns="46799"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978096" y="8842046"/>
            <a:ext cx="3043344" cy="465456"/>
          </a:xfrm>
          <a:prstGeom prst="rect">
            <a:avLst/>
          </a:prstGeom>
          <a:noFill/>
          <a:ln w="9525">
            <a:noFill/>
            <a:miter lim="800000"/>
            <a:headEnd/>
            <a:tailEnd/>
          </a:ln>
          <a:effectLst/>
        </p:spPr>
        <p:txBody>
          <a:bodyPr vert="horz" wrap="square" lIns="93598" tIns="46799" rIns="93598" bIns="46799" numCol="1" anchor="b" anchorCtr="0" compatLnSpc="1">
            <a:prstTxWarp prst="textNoShape">
              <a:avLst/>
            </a:prstTxWarp>
          </a:bodyPr>
          <a:lstStyle>
            <a:lvl1pPr algn="r">
              <a:defRPr sz="1200"/>
            </a:lvl1pPr>
          </a:lstStyle>
          <a:p>
            <a:fld id="{310AB1D8-28A9-4916-92A4-972313EA7D8B}" type="slidenum">
              <a:rPr lang="en-US"/>
              <a:pPr/>
              <a:t>‹#›</a:t>
            </a:fld>
            <a:endParaRPr lang="en-US"/>
          </a:p>
        </p:txBody>
      </p:sp>
    </p:spTree>
    <p:extLst>
      <p:ext uri="{BB962C8B-B14F-4D97-AF65-F5344CB8AC3E}">
        <p14:creationId xmlns:p14="http://schemas.microsoft.com/office/powerpoint/2010/main" val="27749340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2293" kern="1200">
        <a:solidFill>
          <a:schemeClr val="tx1"/>
        </a:solidFill>
        <a:latin typeface="Arial" charset="0"/>
        <a:ea typeface="+mn-ea"/>
        <a:cs typeface="+mn-cs"/>
      </a:defRPr>
    </a:lvl1pPr>
    <a:lvl2pPr marL="873709" algn="l" rtl="0" fontAlgn="base">
      <a:spcBef>
        <a:spcPct val="30000"/>
      </a:spcBef>
      <a:spcAft>
        <a:spcPct val="0"/>
      </a:spcAft>
      <a:defRPr sz="2293" kern="1200">
        <a:solidFill>
          <a:schemeClr val="tx1"/>
        </a:solidFill>
        <a:latin typeface="Arial" charset="0"/>
        <a:ea typeface="+mn-ea"/>
        <a:cs typeface="+mn-cs"/>
      </a:defRPr>
    </a:lvl2pPr>
    <a:lvl3pPr marL="1747418" algn="l" rtl="0" fontAlgn="base">
      <a:spcBef>
        <a:spcPct val="30000"/>
      </a:spcBef>
      <a:spcAft>
        <a:spcPct val="0"/>
      </a:spcAft>
      <a:defRPr sz="2293" kern="1200">
        <a:solidFill>
          <a:schemeClr val="tx1"/>
        </a:solidFill>
        <a:latin typeface="Arial" charset="0"/>
        <a:ea typeface="+mn-ea"/>
        <a:cs typeface="+mn-cs"/>
      </a:defRPr>
    </a:lvl3pPr>
    <a:lvl4pPr marL="2621128" algn="l" rtl="0" fontAlgn="base">
      <a:spcBef>
        <a:spcPct val="30000"/>
      </a:spcBef>
      <a:spcAft>
        <a:spcPct val="0"/>
      </a:spcAft>
      <a:defRPr sz="2293" kern="1200">
        <a:solidFill>
          <a:schemeClr val="tx1"/>
        </a:solidFill>
        <a:latin typeface="Arial" charset="0"/>
        <a:ea typeface="+mn-ea"/>
        <a:cs typeface="+mn-cs"/>
      </a:defRPr>
    </a:lvl4pPr>
    <a:lvl5pPr marL="3494837" algn="l" rtl="0" fontAlgn="base">
      <a:spcBef>
        <a:spcPct val="30000"/>
      </a:spcBef>
      <a:spcAft>
        <a:spcPct val="0"/>
      </a:spcAft>
      <a:defRPr sz="2293" kern="1200">
        <a:solidFill>
          <a:schemeClr val="tx1"/>
        </a:solidFill>
        <a:latin typeface="Arial" charset="0"/>
        <a:ea typeface="+mn-ea"/>
        <a:cs typeface="+mn-cs"/>
      </a:defRPr>
    </a:lvl5pPr>
    <a:lvl6pPr marL="4368546" algn="l" defTabSz="1747418" rtl="0" eaLnBrk="1" latinLnBrk="0" hangingPunct="1">
      <a:defRPr sz="2293" kern="1200">
        <a:solidFill>
          <a:schemeClr val="tx1"/>
        </a:solidFill>
        <a:latin typeface="+mn-lt"/>
        <a:ea typeface="+mn-ea"/>
        <a:cs typeface="+mn-cs"/>
      </a:defRPr>
    </a:lvl6pPr>
    <a:lvl7pPr marL="5242255" algn="l" defTabSz="1747418" rtl="0" eaLnBrk="1" latinLnBrk="0" hangingPunct="1">
      <a:defRPr sz="2293" kern="1200">
        <a:solidFill>
          <a:schemeClr val="tx1"/>
        </a:solidFill>
        <a:latin typeface="+mn-lt"/>
        <a:ea typeface="+mn-ea"/>
        <a:cs typeface="+mn-cs"/>
      </a:defRPr>
    </a:lvl7pPr>
    <a:lvl8pPr marL="6115964" algn="l" defTabSz="1747418" rtl="0" eaLnBrk="1" latinLnBrk="0" hangingPunct="1">
      <a:defRPr sz="2293" kern="1200">
        <a:solidFill>
          <a:schemeClr val="tx1"/>
        </a:solidFill>
        <a:latin typeface="+mn-lt"/>
        <a:ea typeface="+mn-ea"/>
        <a:cs typeface="+mn-cs"/>
      </a:defRPr>
    </a:lvl8pPr>
    <a:lvl9pPr marL="6989674" algn="l" defTabSz="1747418" rtl="0" eaLnBrk="1" latinLnBrk="0" hangingPunct="1">
      <a:defRPr sz="2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88A9AD-FBDE-4DE3-A983-7289D47A9BA8}" type="slidenum">
              <a:rPr lang="en-US"/>
              <a:pPr/>
              <a:t>1</a:t>
            </a:fld>
            <a:endParaRPr lang="en-US"/>
          </a:p>
        </p:txBody>
      </p:sp>
      <p:sp>
        <p:nvSpPr>
          <p:cNvPr id="4098" name="Rectangle 2"/>
          <p:cNvSpPr>
            <a:spLocks noGrp="1" noRot="1" noChangeAspect="1" noChangeArrowheads="1" noTextEdit="1"/>
          </p:cNvSpPr>
          <p:nvPr>
            <p:ph type="sldImg"/>
          </p:nvPr>
        </p:nvSpPr>
        <p:spPr>
          <a:xfrm>
            <a:off x="2289175" y="696913"/>
            <a:ext cx="2446338" cy="3492500"/>
          </a:xfrm>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758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56974" y="7659088"/>
            <a:ext cx="27845703" cy="16293159"/>
          </a:xfrm>
        </p:spPr>
        <p:txBody>
          <a:bodyPr anchor="b"/>
          <a:lstStyle>
            <a:lvl1pPr algn="ctr">
              <a:defRPr sz="21496"/>
            </a:lvl1pPr>
          </a:lstStyle>
          <a:p>
            <a:r>
              <a:rPr lang="en-US" smtClean="0"/>
              <a:t>Click to edit Master title style</a:t>
            </a:r>
            <a:endParaRPr lang="en-US" dirty="0"/>
          </a:p>
        </p:txBody>
      </p:sp>
      <p:sp>
        <p:nvSpPr>
          <p:cNvPr id="3" name="Subtitle 2"/>
          <p:cNvSpPr>
            <a:spLocks noGrp="1"/>
          </p:cNvSpPr>
          <p:nvPr>
            <p:ph type="subTitle" idx="1"/>
          </p:nvPr>
        </p:nvSpPr>
        <p:spPr>
          <a:xfrm>
            <a:off x="4094956" y="24580574"/>
            <a:ext cx="24569738" cy="11299043"/>
          </a:xfrm>
        </p:spPr>
        <p:txBody>
          <a:bodyPr/>
          <a:lstStyle>
            <a:lvl1pPr marL="0" indent="0" algn="ctr">
              <a:buNone/>
              <a:defRPr sz="8598"/>
            </a:lvl1pPr>
            <a:lvl2pPr marL="1637965" indent="0" algn="ctr">
              <a:buNone/>
              <a:defRPr sz="7165"/>
            </a:lvl2pPr>
            <a:lvl3pPr marL="3275929" indent="0" algn="ctr">
              <a:buNone/>
              <a:defRPr sz="6449"/>
            </a:lvl3pPr>
            <a:lvl4pPr marL="4913894" indent="0" algn="ctr">
              <a:buNone/>
              <a:defRPr sz="5732"/>
            </a:lvl4pPr>
            <a:lvl5pPr marL="6551859" indent="0" algn="ctr">
              <a:buNone/>
              <a:defRPr sz="5732"/>
            </a:lvl5pPr>
            <a:lvl6pPr marL="8189824" indent="0" algn="ctr">
              <a:buNone/>
              <a:defRPr sz="5732"/>
            </a:lvl6pPr>
            <a:lvl7pPr marL="9827788" indent="0" algn="ctr">
              <a:buNone/>
              <a:defRPr sz="5732"/>
            </a:lvl7pPr>
            <a:lvl8pPr marL="11465753" indent="0" algn="ctr">
              <a:buNone/>
              <a:defRPr sz="5732"/>
            </a:lvl8pPr>
            <a:lvl9pPr marL="13103718" indent="0" algn="ctr">
              <a:buNone/>
              <a:defRPr sz="573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3A785D-88D2-4FC8-A4C7-5905E2CC33EA}"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180236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3A785D-88D2-4FC8-A4C7-5905E2CC33EA}"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32100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43626" y="2491640"/>
            <a:ext cx="7063800" cy="396604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52228" y="2491640"/>
            <a:ext cx="20781903" cy="39660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3A785D-88D2-4FC8-A4C7-5905E2CC33EA}"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425091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08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3A785D-88D2-4FC8-A4C7-5905E2CC33EA}"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8284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35165" y="11667389"/>
            <a:ext cx="28255198" cy="19467289"/>
          </a:xfrm>
        </p:spPr>
        <p:txBody>
          <a:bodyPr anchor="b"/>
          <a:lstStyle>
            <a:lvl1pPr>
              <a:defRPr sz="21496"/>
            </a:lvl1pPr>
          </a:lstStyle>
          <a:p>
            <a:r>
              <a:rPr lang="en-US" smtClean="0"/>
              <a:t>Click to edit Master title style</a:t>
            </a:r>
            <a:endParaRPr lang="en-US" dirty="0"/>
          </a:p>
        </p:txBody>
      </p:sp>
      <p:sp>
        <p:nvSpPr>
          <p:cNvPr id="3" name="Text Placeholder 2"/>
          <p:cNvSpPr>
            <a:spLocks noGrp="1"/>
          </p:cNvSpPr>
          <p:nvPr>
            <p:ph type="body" idx="1"/>
          </p:nvPr>
        </p:nvSpPr>
        <p:spPr>
          <a:xfrm>
            <a:off x="2235165" y="31318846"/>
            <a:ext cx="28255198" cy="10237387"/>
          </a:xfrm>
        </p:spPr>
        <p:txBody>
          <a:bodyPr/>
          <a:lstStyle>
            <a:lvl1pPr marL="0" indent="0">
              <a:buNone/>
              <a:defRPr sz="8598">
                <a:solidFill>
                  <a:schemeClr val="tx1"/>
                </a:solidFill>
              </a:defRPr>
            </a:lvl1pPr>
            <a:lvl2pPr marL="1637965" indent="0">
              <a:buNone/>
              <a:defRPr sz="7165">
                <a:solidFill>
                  <a:schemeClr val="tx1">
                    <a:tint val="75000"/>
                  </a:schemeClr>
                </a:solidFill>
              </a:defRPr>
            </a:lvl2pPr>
            <a:lvl3pPr marL="3275929" indent="0">
              <a:buNone/>
              <a:defRPr sz="6449">
                <a:solidFill>
                  <a:schemeClr val="tx1">
                    <a:tint val="75000"/>
                  </a:schemeClr>
                </a:solidFill>
              </a:defRPr>
            </a:lvl3pPr>
            <a:lvl4pPr marL="4913894" indent="0">
              <a:buNone/>
              <a:defRPr sz="5732">
                <a:solidFill>
                  <a:schemeClr val="tx1">
                    <a:tint val="75000"/>
                  </a:schemeClr>
                </a:solidFill>
              </a:defRPr>
            </a:lvl4pPr>
            <a:lvl5pPr marL="6551859" indent="0">
              <a:buNone/>
              <a:defRPr sz="5732">
                <a:solidFill>
                  <a:schemeClr val="tx1">
                    <a:tint val="75000"/>
                  </a:schemeClr>
                </a:solidFill>
              </a:defRPr>
            </a:lvl5pPr>
            <a:lvl6pPr marL="8189824" indent="0">
              <a:buNone/>
              <a:defRPr sz="5732">
                <a:solidFill>
                  <a:schemeClr val="tx1">
                    <a:tint val="75000"/>
                  </a:schemeClr>
                </a:solidFill>
              </a:defRPr>
            </a:lvl6pPr>
            <a:lvl7pPr marL="9827788" indent="0">
              <a:buNone/>
              <a:defRPr sz="5732">
                <a:solidFill>
                  <a:schemeClr val="tx1">
                    <a:tint val="75000"/>
                  </a:schemeClr>
                </a:solidFill>
              </a:defRPr>
            </a:lvl7pPr>
            <a:lvl8pPr marL="11465753" indent="0">
              <a:buNone/>
              <a:defRPr sz="5732">
                <a:solidFill>
                  <a:schemeClr val="tx1">
                    <a:tint val="75000"/>
                  </a:schemeClr>
                </a:solidFill>
              </a:defRPr>
            </a:lvl8pPr>
            <a:lvl9pPr marL="13103718" indent="0">
              <a:buNone/>
              <a:defRPr sz="57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A785D-88D2-4FC8-A4C7-5905E2CC33EA}" type="datetimeFigureOut">
              <a:rPr lang="en-CA" smtClean="0"/>
              <a:t>28/04/2017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312585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52226" y="12458200"/>
            <a:ext cx="13922851" cy="296938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584573" y="12458200"/>
            <a:ext cx="13922851" cy="296938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3A785D-88D2-4FC8-A4C7-5905E2CC33EA}" type="datetimeFigureOut">
              <a:rPr lang="en-CA" smtClean="0"/>
              <a:t>28/04/2017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135214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6493" y="2491650"/>
            <a:ext cx="28255198" cy="90457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56497" y="11472381"/>
            <a:ext cx="13858865" cy="5622437"/>
          </a:xfrm>
        </p:spPr>
        <p:txBody>
          <a:bodyPr anchor="b"/>
          <a:lstStyle>
            <a:lvl1pPr marL="0" indent="0">
              <a:buNone/>
              <a:defRPr sz="8598" b="1"/>
            </a:lvl1pPr>
            <a:lvl2pPr marL="1637965" indent="0">
              <a:buNone/>
              <a:defRPr sz="7165" b="1"/>
            </a:lvl2pPr>
            <a:lvl3pPr marL="3275929" indent="0">
              <a:buNone/>
              <a:defRPr sz="6449" b="1"/>
            </a:lvl3pPr>
            <a:lvl4pPr marL="4913894" indent="0">
              <a:buNone/>
              <a:defRPr sz="5732" b="1"/>
            </a:lvl4pPr>
            <a:lvl5pPr marL="6551859" indent="0">
              <a:buNone/>
              <a:defRPr sz="5732" b="1"/>
            </a:lvl5pPr>
            <a:lvl6pPr marL="8189824" indent="0">
              <a:buNone/>
              <a:defRPr sz="5732" b="1"/>
            </a:lvl6pPr>
            <a:lvl7pPr marL="9827788" indent="0">
              <a:buNone/>
              <a:defRPr sz="5732" b="1"/>
            </a:lvl7pPr>
            <a:lvl8pPr marL="11465753" indent="0">
              <a:buNone/>
              <a:defRPr sz="5732" b="1"/>
            </a:lvl8pPr>
            <a:lvl9pPr marL="13103718" indent="0">
              <a:buNone/>
              <a:defRPr sz="5732" b="1"/>
            </a:lvl9pPr>
          </a:lstStyle>
          <a:p>
            <a:pPr lvl="0"/>
            <a:r>
              <a:rPr lang="en-US" smtClean="0"/>
              <a:t>Click to edit Master text styles</a:t>
            </a:r>
          </a:p>
        </p:txBody>
      </p:sp>
      <p:sp>
        <p:nvSpPr>
          <p:cNvPr id="4" name="Content Placeholder 3"/>
          <p:cNvSpPr>
            <a:spLocks noGrp="1"/>
          </p:cNvSpPr>
          <p:nvPr>
            <p:ph sz="half" idx="2"/>
          </p:nvPr>
        </p:nvSpPr>
        <p:spPr>
          <a:xfrm>
            <a:off x="2256497" y="17094818"/>
            <a:ext cx="13858865" cy="25143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584575" y="11472381"/>
            <a:ext cx="13927118" cy="5622437"/>
          </a:xfrm>
        </p:spPr>
        <p:txBody>
          <a:bodyPr anchor="b"/>
          <a:lstStyle>
            <a:lvl1pPr marL="0" indent="0">
              <a:buNone/>
              <a:defRPr sz="8598" b="1"/>
            </a:lvl1pPr>
            <a:lvl2pPr marL="1637965" indent="0">
              <a:buNone/>
              <a:defRPr sz="7165" b="1"/>
            </a:lvl2pPr>
            <a:lvl3pPr marL="3275929" indent="0">
              <a:buNone/>
              <a:defRPr sz="6449" b="1"/>
            </a:lvl3pPr>
            <a:lvl4pPr marL="4913894" indent="0">
              <a:buNone/>
              <a:defRPr sz="5732" b="1"/>
            </a:lvl4pPr>
            <a:lvl5pPr marL="6551859" indent="0">
              <a:buNone/>
              <a:defRPr sz="5732" b="1"/>
            </a:lvl5pPr>
            <a:lvl6pPr marL="8189824" indent="0">
              <a:buNone/>
              <a:defRPr sz="5732" b="1"/>
            </a:lvl6pPr>
            <a:lvl7pPr marL="9827788" indent="0">
              <a:buNone/>
              <a:defRPr sz="5732" b="1"/>
            </a:lvl7pPr>
            <a:lvl8pPr marL="11465753" indent="0">
              <a:buNone/>
              <a:defRPr sz="5732" b="1"/>
            </a:lvl8pPr>
            <a:lvl9pPr marL="13103718" indent="0">
              <a:buNone/>
              <a:defRPr sz="5732" b="1"/>
            </a:lvl9pPr>
          </a:lstStyle>
          <a:p>
            <a:pPr lvl="0"/>
            <a:r>
              <a:rPr lang="en-US" smtClean="0"/>
              <a:t>Click to edit Master text styles</a:t>
            </a:r>
          </a:p>
        </p:txBody>
      </p:sp>
      <p:sp>
        <p:nvSpPr>
          <p:cNvPr id="6" name="Content Placeholder 5"/>
          <p:cNvSpPr>
            <a:spLocks noGrp="1"/>
          </p:cNvSpPr>
          <p:nvPr>
            <p:ph sz="quarter" idx="4"/>
          </p:nvPr>
        </p:nvSpPr>
        <p:spPr>
          <a:xfrm>
            <a:off x="16584575" y="17094818"/>
            <a:ext cx="13927118" cy="251439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3A785D-88D2-4FC8-A4C7-5905E2CC33EA}" type="datetimeFigureOut">
              <a:rPr lang="en-CA" smtClean="0"/>
              <a:t>28/04/2017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61445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3A785D-88D2-4FC8-A4C7-5905E2CC33EA}" type="datetimeFigureOut">
              <a:rPr lang="en-CA" smtClean="0"/>
              <a:t>28/04/2017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319727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A785D-88D2-4FC8-A4C7-5905E2CC33EA}" type="datetimeFigureOut">
              <a:rPr lang="en-CA" smtClean="0"/>
              <a:t>28/04/2017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120312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6493" y="3119967"/>
            <a:ext cx="10565840" cy="10919883"/>
          </a:xfrm>
        </p:spPr>
        <p:txBody>
          <a:bodyPr anchor="b"/>
          <a:lstStyle>
            <a:lvl1pPr>
              <a:defRPr sz="11464"/>
            </a:lvl1pPr>
          </a:lstStyle>
          <a:p>
            <a:r>
              <a:rPr lang="en-US" smtClean="0"/>
              <a:t>Click to edit Master title style</a:t>
            </a:r>
            <a:endParaRPr lang="en-US" dirty="0"/>
          </a:p>
        </p:txBody>
      </p:sp>
      <p:sp>
        <p:nvSpPr>
          <p:cNvPr id="3" name="Content Placeholder 2"/>
          <p:cNvSpPr>
            <a:spLocks noGrp="1"/>
          </p:cNvSpPr>
          <p:nvPr>
            <p:ph idx="1"/>
          </p:nvPr>
        </p:nvSpPr>
        <p:spPr>
          <a:xfrm>
            <a:off x="13927118" y="6738272"/>
            <a:ext cx="16584573" cy="33257978"/>
          </a:xfrm>
        </p:spPr>
        <p:txBody>
          <a:bodyPr/>
          <a:lstStyle>
            <a:lvl1pPr>
              <a:defRPr sz="11464"/>
            </a:lvl1pPr>
            <a:lvl2pPr>
              <a:defRPr sz="10031"/>
            </a:lvl2pPr>
            <a:lvl3pPr>
              <a:defRPr sz="8598"/>
            </a:lvl3pPr>
            <a:lvl4pPr>
              <a:defRPr sz="7165"/>
            </a:lvl4pPr>
            <a:lvl5pPr>
              <a:defRPr sz="7165"/>
            </a:lvl5pPr>
            <a:lvl6pPr>
              <a:defRPr sz="7165"/>
            </a:lvl6pPr>
            <a:lvl7pPr>
              <a:defRPr sz="7165"/>
            </a:lvl7pPr>
            <a:lvl8pPr>
              <a:defRPr sz="7165"/>
            </a:lvl8pPr>
            <a:lvl9pPr>
              <a:defRPr sz="71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56493" y="14039850"/>
            <a:ext cx="10565840" cy="26010559"/>
          </a:xfrm>
        </p:spPr>
        <p:txBody>
          <a:bodyPr/>
          <a:lstStyle>
            <a:lvl1pPr marL="0" indent="0">
              <a:buNone/>
              <a:defRPr sz="5732"/>
            </a:lvl1pPr>
            <a:lvl2pPr marL="1637965" indent="0">
              <a:buNone/>
              <a:defRPr sz="5016"/>
            </a:lvl2pPr>
            <a:lvl3pPr marL="3275929" indent="0">
              <a:buNone/>
              <a:defRPr sz="4299"/>
            </a:lvl3pPr>
            <a:lvl4pPr marL="4913894" indent="0">
              <a:buNone/>
              <a:defRPr sz="3583"/>
            </a:lvl4pPr>
            <a:lvl5pPr marL="6551859" indent="0">
              <a:buNone/>
              <a:defRPr sz="3583"/>
            </a:lvl5pPr>
            <a:lvl6pPr marL="8189824" indent="0">
              <a:buNone/>
              <a:defRPr sz="3583"/>
            </a:lvl6pPr>
            <a:lvl7pPr marL="9827788" indent="0">
              <a:buNone/>
              <a:defRPr sz="3583"/>
            </a:lvl7pPr>
            <a:lvl8pPr marL="11465753" indent="0">
              <a:buNone/>
              <a:defRPr sz="3583"/>
            </a:lvl8pPr>
            <a:lvl9pPr marL="13103718" indent="0">
              <a:buNone/>
              <a:defRPr sz="358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A785D-88D2-4FC8-A4C7-5905E2CC33EA}" type="datetimeFigureOut">
              <a:rPr lang="en-CA" smtClean="0"/>
              <a:t>28/04/2017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115792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6493" y="3119967"/>
            <a:ext cx="10565840" cy="10919883"/>
          </a:xfrm>
        </p:spPr>
        <p:txBody>
          <a:bodyPr anchor="b"/>
          <a:lstStyle>
            <a:lvl1pPr>
              <a:defRPr sz="1146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27118" y="6738272"/>
            <a:ext cx="16584573" cy="33257978"/>
          </a:xfrm>
        </p:spPr>
        <p:txBody>
          <a:bodyPr anchor="t"/>
          <a:lstStyle>
            <a:lvl1pPr marL="0" indent="0">
              <a:buNone/>
              <a:defRPr sz="11464"/>
            </a:lvl1pPr>
            <a:lvl2pPr marL="1637965" indent="0">
              <a:buNone/>
              <a:defRPr sz="10031"/>
            </a:lvl2pPr>
            <a:lvl3pPr marL="3275929" indent="0">
              <a:buNone/>
              <a:defRPr sz="8598"/>
            </a:lvl3pPr>
            <a:lvl4pPr marL="4913894" indent="0">
              <a:buNone/>
              <a:defRPr sz="7165"/>
            </a:lvl4pPr>
            <a:lvl5pPr marL="6551859" indent="0">
              <a:buNone/>
              <a:defRPr sz="7165"/>
            </a:lvl5pPr>
            <a:lvl6pPr marL="8189824" indent="0">
              <a:buNone/>
              <a:defRPr sz="7165"/>
            </a:lvl6pPr>
            <a:lvl7pPr marL="9827788" indent="0">
              <a:buNone/>
              <a:defRPr sz="7165"/>
            </a:lvl7pPr>
            <a:lvl8pPr marL="11465753" indent="0">
              <a:buNone/>
              <a:defRPr sz="7165"/>
            </a:lvl8pPr>
            <a:lvl9pPr marL="13103718" indent="0">
              <a:buNone/>
              <a:defRPr sz="7165"/>
            </a:lvl9pPr>
          </a:lstStyle>
          <a:p>
            <a:r>
              <a:rPr lang="en-US" smtClean="0"/>
              <a:t>Click icon to add picture</a:t>
            </a:r>
            <a:endParaRPr lang="en-US" dirty="0"/>
          </a:p>
        </p:txBody>
      </p:sp>
      <p:sp>
        <p:nvSpPr>
          <p:cNvPr id="4" name="Text Placeholder 3"/>
          <p:cNvSpPr>
            <a:spLocks noGrp="1"/>
          </p:cNvSpPr>
          <p:nvPr>
            <p:ph type="body" sz="half" idx="2"/>
          </p:nvPr>
        </p:nvSpPr>
        <p:spPr>
          <a:xfrm>
            <a:off x="2256493" y="14039850"/>
            <a:ext cx="10565840" cy="26010559"/>
          </a:xfrm>
        </p:spPr>
        <p:txBody>
          <a:bodyPr/>
          <a:lstStyle>
            <a:lvl1pPr marL="0" indent="0">
              <a:buNone/>
              <a:defRPr sz="5732"/>
            </a:lvl1pPr>
            <a:lvl2pPr marL="1637965" indent="0">
              <a:buNone/>
              <a:defRPr sz="5016"/>
            </a:lvl2pPr>
            <a:lvl3pPr marL="3275929" indent="0">
              <a:buNone/>
              <a:defRPr sz="4299"/>
            </a:lvl3pPr>
            <a:lvl4pPr marL="4913894" indent="0">
              <a:buNone/>
              <a:defRPr sz="3583"/>
            </a:lvl4pPr>
            <a:lvl5pPr marL="6551859" indent="0">
              <a:buNone/>
              <a:defRPr sz="3583"/>
            </a:lvl5pPr>
            <a:lvl6pPr marL="8189824" indent="0">
              <a:buNone/>
              <a:defRPr sz="3583"/>
            </a:lvl6pPr>
            <a:lvl7pPr marL="9827788" indent="0">
              <a:buNone/>
              <a:defRPr sz="3583"/>
            </a:lvl7pPr>
            <a:lvl8pPr marL="11465753" indent="0">
              <a:buNone/>
              <a:defRPr sz="3583"/>
            </a:lvl8pPr>
            <a:lvl9pPr marL="13103718" indent="0">
              <a:buNone/>
              <a:defRPr sz="358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A785D-88D2-4FC8-A4C7-5905E2CC33EA}" type="datetimeFigureOut">
              <a:rPr lang="en-CA" smtClean="0"/>
              <a:t>28/04/2017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ADDF037-81D8-4326-A038-75B52B341F96}" type="slidenum">
              <a:rPr lang="en-CA" smtClean="0"/>
              <a:t>‹#›</a:t>
            </a:fld>
            <a:endParaRPr lang="en-CA"/>
          </a:p>
        </p:txBody>
      </p:sp>
    </p:spTree>
    <p:extLst>
      <p:ext uri="{BB962C8B-B14F-4D97-AF65-F5344CB8AC3E}">
        <p14:creationId xmlns:p14="http://schemas.microsoft.com/office/powerpoint/2010/main" val="241279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2226" y="2491650"/>
            <a:ext cx="28255198" cy="904574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52226" y="12458200"/>
            <a:ext cx="28255198" cy="296938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52226" y="43376214"/>
            <a:ext cx="7370921" cy="2491640"/>
          </a:xfrm>
          <a:prstGeom prst="rect">
            <a:avLst/>
          </a:prstGeom>
        </p:spPr>
        <p:txBody>
          <a:bodyPr vert="horz" lIns="91440" tIns="45720" rIns="91440" bIns="45720" rtlCol="0" anchor="ctr"/>
          <a:lstStyle>
            <a:lvl1pPr algn="l">
              <a:defRPr sz="4299">
                <a:solidFill>
                  <a:schemeClr val="tx1">
                    <a:tint val="75000"/>
                  </a:schemeClr>
                </a:solidFill>
              </a:defRPr>
            </a:lvl1pPr>
          </a:lstStyle>
          <a:p>
            <a:fld id="{A43A785D-88D2-4FC8-A4C7-5905E2CC33EA}" type="datetimeFigureOut">
              <a:rPr lang="en-CA" smtClean="0"/>
              <a:t>28/04/2017</a:t>
            </a:fld>
            <a:endParaRPr lang="en-CA"/>
          </a:p>
        </p:txBody>
      </p:sp>
      <p:sp>
        <p:nvSpPr>
          <p:cNvPr id="5" name="Footer Placeholder 4"/>
          <p:cNvSpPr>
            <a:spLocks noGrp="1"/>
          </p:cNvSpPr>
          <p:nvPr>
            <p:ph type="ftr" sz="quarter" idx="3"/>
          </p:nvPr>
        </p:nvSpPr>
        <p:spPr>
          <a:xfrm>
            <a:off x="10851634" y="43376214"/>
            <a:ext cx="11056382" cy="2491640"/>
          </a:xfrm>
          <a:prstGeom prst="rect">
            <a:avLst/>
          </a:prstGeom>
        </p:spPr>
        <p:txBody>
          <a:bodyPr vert="horz" lIns="91440" tIns="45720" rIns="91440" bIns="45720" rtlCol="0" anchor="ctr"/>
          <a:lstStyle>
            <a:lvl1pPr algn="ctr">
              <a:defRPr sz="4299">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3136503" y="43376214"/>
            <a:ext cx="7370921" cy="2491640"/>
          </a:xfrm>
          <a:prstGeom prst="rect">
            <a:avLst/>
          </a:prstGeom>
        </p:spPr>
        <p:txBody>
          <a:bodyPr vert="horz" lIns="91440" tIns="45720" rIns="91440" bIns="45720" rtlCol="0" anchor="ctr"/>
          <a:lstStyle>
            <a:lvl1pPr algn="r">
              <a:defRPr sz="4299">
                <a:solidFill>
                  <a:schemeClr val="tx1">
                    <a:tint val="75000"/>
                  </a:schemeClr>
                </a:solidFill>
              </a:defRPr>
            </a:lvl1pPr>
          </a:lstStyle>
          <a:p>
            <a:fld id="{3ADDF037-81D8-4326-A038-75B52B341F96}" type="slidenum">
              <a:rPr lang="en-CA" smtClean="0"/>
              <a:t>‹#›</a:t>
            </a:fld>
            <a:endParaRPr lang="en-CA"/>
          </a:p>
        </p:txBody>
      </p:sp>
      <p:pic>
        <p:nvPicPr>
          <p:cNvPr id="7" name="Picture 6">
            <a:hlinkClick r:id="rId14"/>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38727"/>
          <a:stretch>
            <a:fillRect/>
          </a:stretch>
        </p:blipFill>
        <p:spPr bwMode="auto">
          <a:xfrm>
            <a:off x="21909783" y="46128278"/>
            <a:ext cx="6057257" cy="26666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1"/>
          <p:cNvSpPr txBox="1"/>
          <p:nvPr userDrawn="1"/>
        </p:nvSpPr>
        <p:spPr>
          <a:xfrm>
            <a:off x="27939099" y="45978940"/>
            <a:ext cx="2106410" cy="30732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397" dirty="0" smtClean="0">
                <a:solidFill>
                  <a:schemeClr val="bg1"/>
                </a:solidFill>
              </a:rPr>
              <a:t>www.postersession.com</a:t>
            </a:r>
            <a:endParaRPr lang="en-US" sz="1397" dirty="0">
              <a:solidFill>
                <a:schemeClr val="bg1"/>
              </a:solidFill>
            </a:endParaRPr>
          </a:p>
        </p:txBody>
      </p:sp>
    </p:spTree>
    <p:extLst>
      <p:ext uri="{BB962C8B-B14F-4D97-AF65-F5344CB8AC3E}">
        <p14:creationId xmlns:p14="http://schemas.microsoft.com/office/powerpoint/2010/main" val="11818342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3275929" rtl="0" eaLnBrk="1" latinLnBrk="0" hangingPunct="1">
        <a:lnSpc>
          <a:spcPct val="90000"/>
        </a:lnSpc>
        <a:spcBef>
          <a:spcPct val="0"/>
        </a:spcBef>
        <a:buNone/>
        <a:defRPr sz="15763" kern="1200">
          <a:solidFill>
            <a:schemeClr val="tx1"/>
          </a:solidFill>
          <a:latin typeface="+mj-lt"/>
          <a:ea typeface="+mj-ea"/>
          <a:cs typeface="+mj-cs"/>
        </a:defRPr>
      </a:lvl1pPr>
    </p:titleStyle>
    <p:bodyStyle>
      <a:lvl1pPr marL="818982" indent="-818982" algn="l" defTabSz="3275929" rtl="0" eaLnBrk="1" latinLnBrk="0" hangingPunct="1">
        <a:lnSpc>
          <a:spcPct val="90000"/>
        </a:lnSpc>
        <a:spcBef>
          <a:spcPts val="3583"/>
        </a:spcBef>
        <a:buFont typeface="Arial" panose="020B0604020202020204" pitchFamily="34" charset="0"/>
        <a:buChar char="•"/>
        <a:defRPr sz="10031" kern="1200">
          <a:solidFill>
            <a:schemeClr val="tx1"/>
          </a:solidFill>
          <a:latin typeface="+mn-lt"/>
          <a:ea typeface="+mn-ea"/>
          <a:cs typeface="+mn-cs"/>
        </a:defRPr>
      </a:lvl1pPr>
      <a:lvl2pPr marL="2456947" indent="-818982" algn="l" defTabSz="3275929" rtl="0" eaLnBrk="1" latinLnBrk="0" hangingPunct="1">
        <a:lnSpc>
          <a:spcPct val="90000"/>
        </a:lnSpc>
        <a:spcBef>
          <a:spcPts val="1791"/>
        </a:spcBef>
        <a:buFont typeface="Arial" panose="020B0604020202020204" pitchFamily="34" charset="0"/>
        <a:buChar char="•"/>
        <a:defRPr sz="8598" kern="1200">
          <a:solidFill>
            <a:schemeClr val="tx1"/>
          </a:solidFill>
          <a:latin typeface="+mn-lt"/>
          <a:ea typeface="+mn-ea"/>
          <a:cs typeface="+mn-cs"/>
        </a:defRPr>
      </a:lvl2pPr>
      <a:lvl3pPr marL="4094912" indent="-818982" algn="l" defTabSz="3275929" rtl="0" eaLnBrk="1" latinLnBrk="0" hangingPunct="1">
        <a:lnSpc>
          <a:spcPct val="90000"/>
        </a:lnSpc>
        <a:spcBef>
          <a:spcPts val="1791"/>
        </a:spcBef>
        <a:buFont typeface="Arial" panose="020B0604020202020204" pitchFamily="34" charset="0"/>
        <a:buChar char="•"/>
        <a:defRPr sz="7165" kern="1200">
          <a:solidFill>
            <a:schemeClr val="tx1"/>
          </a:solidFill>
          <a:latin typeface="+mn-lt"/>
          <a:ea typeface="+mn-ea"/>
          <a:cs typeface="+mn-cs"/>
        </a:defRPr>
      </a:lvl3pPr>
      <a:lvl4pPr marL="5732877" indent="-818982" algn="l" defTabSz="3275929" rtl="0" eaLnBrk="1" latinLnBrk="0" hangingPunct="1">
        <a:lnSpc>
          <a:spcPct val="90000"/>
        </a:lnSpc>
        <a:spcBef>
          <a:spcPts val="1791"/>
        </a:spcBef>
        <a:buFont typeface="Arial" panose="020B0604020202020204" pitchFamily="34" charset="0"/>
        <a:buChar char="•"/>
        <a:defRPr sz="6449" kern="1200">
          <a:solidFill>
            <a:schemeClr val="tx1"/>
          </a:solidFill>
          <a:latin typeface="+mn-lt"/>
          <a:ea typeface="+mn-ea"/>
          <a:cs typeface="+mn-cs"/>
        </a:defRPr>
      </a:lvl4pPr>
      <a:lvl5pPr marL="7370841" indent="-818982" algn="l" defTabSz="3275929" rtl="0" eaLnBrk="1" latinLnBrk="0" hangingPunct="1">
        <a:lnSpc>
          <a:spcPct val="90000"/>
        </a:lnSpc>
        <a:spcBef>
          <a:spcPts val="1791"/>
        </a:spcBef>
        <a:buFont typeface="Arial" panose="020B0604020202020204" pitchFamily="34" charset="0"/>
        <a:buChar char="•"/>
        <a:defRPr sz="6449" kern="1200">
          <a:solidFill>
            <a:schemeClr val="tx1"/>
          </a:solidFill>
          <a:latin typeface="+mn-lt"/>
          <a:ea typeface="+mn-ea"/>
          <a:cs typeface="+mn-cs"/>
        </a:defRPr>
      </a:lvl5pPr>
      <a:lvl6pPr marL="9008806" indent="-818982" algn="l" defTabSz="3275929" rtl="0" eaLnBrk="1" latinLnBrk="0" hangingPunct="1">
        <a:lnSpc>
          <a:spcPct val="90000"/>
        </a:lnSpc>
        <a:spcBef>
          <a:spcPts val="1791"/>
        </a:spcBef>
        <a:buFont typeface="Arial" panose="020B0604020202020204" pitchFamily="34" charset="0"/>
        <a:buChar char="•"/>
        <a:defRPr sz="6449" kern="1200">
          <a:solidFill>
            <a:schemeClr val="tx1"/>
          </a:solidFill>
          <a:latin typeface="+mn-lt"/>
          <a:ea typeface="+mn-ea"/>
          <a:cs typeface="+mn-cs"/>
        </a:defRPr>
      </a:lvl6pPr>
      <a:lvl7pPr marL="10646771" indent="-818982" algn="l" defTabSz="3275929" rtl="0" eaLnBrk="1" latinLnBrk="0" hangingPunct="1">
        <a:lnSpc>
          <a:spcPct val="90000"/>
        </a:lnSpc>
        <a:spcBef>
          <a:spcPts val="1791"/>
        </a:spcBef>
        <a:buFont typeface="Arial" panose="020B0604020202020204" pitchFamily="34" charset="0"/>
        <a:buChar char="•"/>
        <a:defRPr sz="6449" kern="1200">
          <a:solidFill>
            <a:schemeClr val="tx1"/>
          </a:solidFill>
          <a:latin typeface="+mn-lt"/>
          <a:ea typeface="+mn-ea"/>
          <a:cs typeface="+mn-cs"/>
        </a:defRPr>
      </a:lvl7pPr>
      <a:lvl8pPr marL="12284735" indent="-818982" algn="l" defTabSz="3275929" rtl="0" eaLnBrk="1" latinLnBrk="0" hangingPunct="1">
        <a:lnSpc>
          <a:spcPct val="90000"/>
        </a:lnSpc>
        <a:spcBef>
          <a:spcPts val="1791"/>
        </a:spcBef>
        <a:buFont typeface="Arial" panose="020B0604020202020204" pitchFamily="34" charset="0"/>
        <a:buChar char="•"/>
        <a:defRPr sz="6449" kern="1200">
          <a:solidFill>
            <a:schemeClr val="tx1"/>
          </a:solidFill>
          <a:latin typeface="+mn-lt"/>
          <a:ea typeface="+mn-ea"/>
          <a:cs typeface="+mn-cs"/>
        </a:defRPr>
      </a:lvl8pPr>
      <a:lvl9pPr marL="13922700" indent="-818982" algn="l" defTabSz="3275929" rtl="0" eaLnBrk="1" latinLnBrk="0" hangingPunct="1">
        <a:lnSpc>
          <a:spcPct val="90000"/>
        </a:lnSpc>
        <a:spcBef>
          <a:spcPts val="1791"/>
        </a:spcBef>
        <a:buFont typeface="Arial" panose="020B0604020202020204" pitchFamily="34" charset="0"/>
        <a:buChar char="•"/>
        <a:defRPr sz="6449" kern="1200">
          <a:solidFill>
            <a:schemeClr val="tx1"/>
          </a:solidFill>
          <a:latin typeface="+mn-lt"/>
          <a:ea typeface="+mn-ea"/>
          <a:cs typeface="+mn-cs"/>
        </a:defRPr>
      </a:lvl9pPr>
    </p:bodyStyle>
    <p:otherStyle>
      <a:defPPr>
        <a:defRPr lang="en-US"/>
      </a:defPPr>
      <a:lvl1pPr marL="0" algn="l" defTabSz="3275929" rtl="0" eaLnBrk="1" latinLnBrk="0" hangingPunct="1">
        <a:defRPr sz="6449" kern="1200">
          <a:solidFill>
            <a:schemeClr val="tx1"/>
          </a:solidFill>
          <a:latin typeface="+mn-lt"/>
          <a:ea typeface="+mn-ea"/>
          <a:cs typeface="+mn-cs"/>
        </a:defRPr>
      </a:lvl1pPr>
      <a:lvl2pPr marL="1637965" algn="l" defTabSz="3275929" rtl="0" eaLnBrk="1" latinLnBrk="0" hangingPunct="1">
        <a:defRPr sz="6449" kern="1200">
          <a:solidFill>
            <a:schemeClr val="tx1"/>
          </a:solidFill>
          <a:latin typeface="+mn-lt"/>
          <a:ea typeface="+mn-ea"/>
          <a:cs typeface="+mn-cs"/>
        </a:defRPr>
      </a:lvl2pPr>
      <a:lvl3pPr marL="3275929" algn="l" defTabSz="3275929" rtl="0" eaLnBrk="1" latinLnBrk="0" hangingPunct="1">
        <a:defRPr sz="6449" kern="1200">
          <a:solidFill>
            <a:schemeClr val="tx1"/>
          </a:solidFill>
          <a:latin typeface="+mn-lt"/>
          <a:ea typeface="+mn-ea"/>
          <a:cs typeface="+mn-cs"/>
        </a:defRPr>
      </a:lvl3pPr>
      <a:lvl4pPr marL="4913894" algn="l" defTabSz="3275929" rtl="0" eaLnBrk="1" latinLnBrk="0" hangingPunct="1">
        <a:defRPr sz="6449" kern="1200">
          <a:solidFill>
            <a:schemeClr val="tx1"/>
          </a:solidFill>
          <a:latin typeface="+mn-lt"/>
          <a:ea typeface="+mn-ea"/>
          <a:cs typeface="+mn-cs"/>
        </a:defRPr>
      </a:lvl4pPr>
      <a:lvl5pPr marL="6551859" algn="l" defTabSz="3275929" rtl="0" eaLnBrk="1" latinLnBrk="0" hangingPunct="1">
        <a:defRPr sz="6449" kern="1200">
          <a:solidFill>
            <a:schemeClr val="tx1"/>
          </a:solidFill>
          <a:latin typeface="+mn-lt"/>
          <a:ea typeface="+mn-ea"/>
          <a:cs typeface="+mn-cs"/>
        </a:defRPr>
      </a:lvl5pPr>
      <a:lvl6pPr marL="8189824" algn="l" defTabSz="3275929" rtl="0" eaLnBrk="1" latinLnBrk="0" hangingPunct="1">
        <a:defRPr sz="6449" kern="1200">
          <a:solidFill>
            <a:schemeClr val="tx1"/>
          </a:solidFill>
          <a:latin typeface="+mn-lt"/>
          <a:ea typeface="+mn-ea"/>
          <a:cs typeface="+mn-cs"/>
        </a:defRPr>
      </a:lvl6pPr>
      <a:lvl7pPr marL="9827788" algn="l" defTabSz="3275929" rtl="0" eaLnBrk="1" latinLnBrk="0" hangingPunct="1">
        <a:defRPr sz="6449" kern="1200">
          <a:solidFill>
            <a:schemeClr val="tx1"/>
          </a:solidFill>
          <a:latin typeface="+mn-lt"/>
          <a:ea typeface="+mn-ea"/>
          <a:cs typeface="+mn-cs"/>
        </a:defRPr>
      </a:lvl7pPr>
      <a:lvl8pPr marL="11465753" algn="l" defTabSz="3275929" rtl="0" eaLnBrk="1" latinLnBrk="0" hangingPunct="1">
        <a:defRPr sz="6449" kern="1200">
          <a:solidFill>
            <a:schemeClr val="tx1"/>
          </a:solidFill>
          <a:latin typeface="+mn-lt"/>
          <a:ea typeface="+mn-ea"/>
          <a:cs typeface="+mn-cs"/>
        </a:defRPr>
      </a:lvl8pPr>
      <a:lvl9pPr marL="13103718" algn="l" defTabSz="3275929" rtl="0" eaLnBrk="1" latinLnBrk="0" hangingPunct="1">
        <a:defRPr sz="64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p:cNvSpPr/>
          <p:nvPr/>
        </p:nvSpPr>
        <p:spPr>
          <a:xfrm>
            <a:off x="-26196" y="1357533"/>
            <a:ext cx="24369912" cy="1264941"/>
          </a:xfrm>
          <a:prstGeom prst="rect">
            <a:avLst/>
          </a:prstGeom>
          <a:solidFill>
            <a:srgbClr val="1DA1F2"/>
          </a:solidFill>
          <a:ln>
            <a:noFill/>
          </a:ln>
          <a:effectLst/>
        </p:spPr>
        <p:style>
          <a:lnRef idx="3">
            <a:schemeClr val="lt1"/>
          </a:lnRef>
          <a:fillRef idx="1">
            <a:schemeClr val="accent3"/>
          </a:fillRef>
          <a:effectRef idx="1">
            <a:schemeClr val="accent3"/>
          </a:effectRef>
          <a:fontRef idx="minor">
            <a:schemeClr val="lt1"/>
          </a:fontRef>
        </p:style>
        <p:txBody>
          <a:bodyPr lIns="103152" tIns="51576" rIns="103152" bIns="51576" anchor="ctr"/>
          <a:lstStyle/>
          <a:p>
            <a:pPr defTabSz="2711846">
              <a:defRPr/>
            </a:pPr>
            <a:endParaRPr lang="en-US" sz="5267">
              <a:solidFill>
                <a:srgbClr val="FFFFFF"/>
              </a:solidFill>
              <a:ea typeface="ＭＳ Ｐゴシック" charset="0"/>
              <a:cs typeface="ＭＳ Ｐゴシック" charset="0"/>
            </a:endParaRPr>
          </a:p>
        </p:txBody>
      </p:sp>
      <p:sp>
        <p:nvSpPr>
          <p:cNvPr id="30" name="Rectangle 29"/>
          <p:cNvSpPr/>
          <p:nvPr/>
        </p:nvSpPr>
        <p:spPr>
          <a:xfrm>
            <a:off x="6604" y="27943788"/>
            <a:ext cx="16234240" cy="17358668"/>
          </a:xfrm>
          <a:prstGeom prst="rect">
            <a:avLst/>
          </a:prstGeom>
          <a:solidFill>
            <a:srgbClr val="0084CC"/>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103152" tIns="51576" rIns="103152" bIns="51576" anchor="ctr"/>
          <a:lstStyle/>
          <a:p>
            <a:pPr defTabSz="2711846">
              <a:defRPr/>
            </a:pPr>
            <a:endParaRPr lang="en-US" sz="5267" dirty="0">
              <a:solidFill>
                <a:srgbClr val="FFFFFF"/>
              </a:solidFill>
              <a:ea typeface="ＭＳ Ｐゴシック" charset="0"/>
              <a:cs typeface="ＭＳ Ｐゴシック" charset="0"/>
            </a:endParaRPr>
          </a:p>
        </p:txBody>
      </p:sp>
      <p:cxnSp>
        <p:nvCxnSpPr>
          <p:cNvPr id="36" name="Straight Connector 35"/>
          <p:cNvCxnSpPr/>
          <p:nvPr/>
        </p:nvCxnSpPr>
        <p:spPr>
          <a:xfrm>
            <a:off x="36433233" y="50029304"/>
            <a:ext cx="10250555" cy="170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11"/>
          <p:cNvSpPr txBox="1">
            <a:spLocks noChangeArrowheads="1"/>
          </p:cNvSpPr>
          <p:nvPr/>
        </p:nvSpPr>
        <p:spPr bwMode="auto">
          <a:xfrm>
            <a:off x="93055" y="2476578"/>
            <a:ext cx="20778791" cy="27377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77627" tIns="288816" rIns="577627" bIns="288816">
            <a:spAutoFit/>
          </a:bodyPr>
          <a:lstStyle>
            <a:lvl1pPr defTabSz="2403475">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403475">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403475">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CA" altLang="en-US" sz="7000" b="1" dirty="0">
                <a:latin typeface="+mn-lt"/>
              </a:rPr>
              <a:t>Tweets to put Students in the Driver’s Seat: </a:t>
            </a:r>
            <a:br>
              <a:rPr lang="en-CA" altLang="en-US" sz="7000" b="1" dirty="0">
                <a:latin typeface="+mn-lt"/>
              </a:rPr>
            </a:br>
            <a:r>
              <a:rPr lang="en-CA" altLang="en-US" sz="7000" b="1" dirty="0">
                <a:latin typeface="+mn-lt"/>
              </a:rPr>
              <a:t>A Systematic Review of Twitter in Medical Education</a:t>
            </a:r>
            <a:endParaRPr lang="en-US" altLang="en-US" sz="7000" dirty="0">
              <a:solidFill>
                <a:srgbClr val="21449B"/>
              </a:solidFill>
              <a:latin typeface="+mn-lt"/>
            </a:endParaRPr>
          </a:p>
        </p:txBody>
      </p:sp>
      <p:sp>
        <p:nvSpPr>
          <p:cNvPr id="43" name="Rectangle 42"/>
          <p:cNvSpPr/>
          <p:nvPr/>
        </p:nvSpPr>
        <p:spPr bwMode="auto">
          <a:xfrm>
            <a:off x="6080" y="5338703"/>
            <a:ext cx="20542417" cy="1300988"/>
          </a:xfrm>
          <a:prstGeom prst="rect">
            <a:avLst/>
          </a:prstGeom>
          <a:solidFill>
            <a:srgbClr val="0084CC"/>
          </a:solidFill>
          <a:ln>
            <a:noFill/>
          </a:ln>
          <a:effectLst/>
        </p:spPr>
        <p:style>
          <a:lnRef idx="3">
            <a:schemeClr val="lt1"/>
          </a:lnRef>
          <a:fillRef idx="1">
            <a:schemeClr val="accent2"/>
          </a:fillRef>
          <a:effectRef idx="1">
            <a:schemeClr val="accent2"/>
          </a:effectRef>
          <a:fontRef idx="minor">
            <a:schemeClr val="lt1"/>
          </a:fontRef>
        </p:style>
        <p:txBody>
          <a:bodyPr lIns="103152" tIns="51576" rIns="103152" bIns="51576" anchor="ctr" anchorCtr="1">
            <a:normAutofit/>
          </a:bodyPr>
          <a:lstStyle/>
          <a:p>
            <a:pPr defTabSz="2711846">
              <a:defRPr/>
            </a:pPr>
            <a:endParaRPr lang="en-US" sz="5267">
              <a:solidFill>
                <a:srgbClr val="FFFFFF"/>
              </a:solidFill>
              <a:ea typeface="ＭＳ Ｐゴシック" charset="0"/>
              <a:cs typeface="ＭＳ Ｐゴシック" charset="0"/>
            </a:endParaRPr>
          </a:p>
        </p:txBody>
      </p:sp>
      <p:sp>
        <p:nvSpPr>
          <p:cNvPr id="44" name="TextBox 92"/>
          <p:cNvSpPr txBox="1">
            <a:spLocks noChangeArrowheads="1"/>
          </p:cNvSpPr>
          <p:nvPr/>
        </p:nvSpPr>
        <p:spPr bwMode="auto">
          <a:xfrm>
            <a:off x="2125234" y="5140476"/>
            <a:ext cx="15101994" cy="162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77627" tIns="288816" rIns="577627" bIns="288816">
            <a:spAutoFit/>
          </a:bodyPr>
          <a:lstStyle>
            <a:lvl1pPr defTabSz="2559050">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55905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559050">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400" dirty="0">
                <a:solidFill>
                  <a:schemeClr val="bg1"/>
                </a:solidFill>
                <a:latin typeface="+mn-lt"/>
                <a:cs typeface="Arial" panose="020B0604020202020204" pitchFamily="34" charset="0"/>
              </a:rPr>
              <a:t>Thane Chambers and Janice Kung</a:t>
            </a:r>
          </a:p>
          <a:p>
            <a:pPr eaLnBrk="1" hangingPunct="1">
              <a:spcBef>
                <a:spcPct val="0"/>
              </a:spcBef>
              <a:buFontTx/>
              <a:buNone/>
            </a:pPr>
            <a:r>
              <a:rPr lang="en-US" altLang="en-US" sz="3400" dirty="0">
                <a:solidFill>
                  <a:schemeClr val="bg1"/>
                </a:solidFill>
                <a:latin typeface="+mn-lt"/>
                <a:cs typeface="Arial" panose="020B0604020202020204" pitchFamily="34" charset="0"/>
              </a:rPr>
              <a:t>University of Alberta, John W. Scott Health Sciences Library</a:t>
            </a:r>
            <a:endParaRPr lang="en-US" altLang="en-US" sz="3400" baseline="30000" dirty="0">
              <a:solidFill>
                <a:schemeClr val="bg1"/>
              </a:solidFill>
              <a:latin typeface="+mn-lt"/>
              <a:cs typeface="Arial" panose="020B0604020202020204" pitchFamily="34" charset="0"/>
            </a:endParaRPr>
          </a:p>
        </p:txBody>
      </p:sp>
      <p:sp>
        <p:nvSpPr>
          <p:cNvPr id="50" name="Rectangle 49"/>
          <p:cNvSpPr/>
          <p:nvPr/>
        </p:nvSpPr>
        <p:spPr>
          <a:xfrm>
            <a:off x="20548497" y="1357711"/>
            <a:ext cx="12184957" cy="1264941"/>
          </a:xfrm>
          <a:prstGeom prst="rect">
            <a:avLst/>
          </a:prstGeom>
          <a:solidFill>
            <a:srgbClr val="0084CC"/>
          </a:solidFill>
          <a:ln>
            <a:noFill/>
          </a:ln>
          <a:effectLst/>
        </p:spPr>
        <p:style>
          <a:lnRef idx="3">
            <a:schemeClr val="lt1"/>
          </a:lnRef>
          <a:fillRef idx="1">
            <a:schemeClr val="accent3"/>
          </a:fillRef>
          <a:effectRef idx="1">
            <a:schemeClr val="accent3"/>
          </a:effectRef>
          <a:fontRef idx="minor">
            <a:schemeClr val="lt1"/>
          </a:fontRef>
        </p:style>
        <p:txBody>
          <a:bodyPr lIns="103152" tIns="51576" rIns="103152" bIns="51576" anchor="ctr"/>
          <a:lstStyle/>
          <a:p>
            <a:pPr defTabSz="2711846">
              <a:defRPr/>
            </a:pPr>
            <a:endParaRPr lang="en-US" sz="5267">
              <a:solidFill>
                <a:srgbClr val="FFFFFF"/>
              </a:solidFill>
              <a:ea typeface="ＭＳ Ｐゴシック" charset="0"/>
              <a:cs typeface="ＭＳ Ｐゴシック" charset="0"/>
            </a:endParaRPr>
          </a:p>
        </p:txBody>
      </p:sp>
      <p:sp>
        <p:nvSpPr>
          <p:cNvPr id="52" name="TextBox 62"/>
          <p:cNvSpPr txBox="1">
            <a:spLocks noChangeArrowheads="1"/>
          </p:cNvSpPr>
          <p:nvPr/>
        </p:nvSpPr>
        <p:spPr bwMode="auto">
          <a:xfrm rot="20700000">
            <a:off x="38360093" y="47367368"/>
            <a:ext cx="6645850" cy="1493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3152" tIns="51576" rIns="103152" bIns="51576">
            <a:spAutoFit/>
          </a:bodyPr>
          <a:lstStyle>
            <a:lvl1pPr>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513">
                <a:solidFill>
                  <a:schemeClr val="bg1"/>
                </a:solidFill>
                <a:latin typeface="+mn-lt"/>
              </a:rPr>
              <a:t>Images should be between </a:t>
            </a:r>
          </a:p>
          <a:p>
            <a:pPr algn="ctr" eaLnBrk="1" hangingPunct="1">
              <a:spcBef>
                <a:spcPct val="0"/>
              </a:spcBef>
              <a:buFontTx/>
              <a:buNone/>
            </a:pPr>
            <a:r>
              <a:rPr lang="en-US" altLang="en-US" sz="4513">
                <a:solidFill>
                  <a:schemeClr val="bg1"/>
                </a:solidFill>
                <a:latin typeface="+mn-lt"/>
              </a:rPr>
              <a:t>150-200 ppi</a:t>
            </a:r>
          </a:p>
        </p:txBody>
      </p:sp>
      <p:pic>
        <p:nvPicPr>
          <p:cNvPr id="53" name="Picture 28" descr="UA-1C-TINT-REVERS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50" y="43108716"/>
            <a:ext cx="5122611" cy="1269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TextBox 59"/>
          <p:cNvSpPr txBox="1">
            <a:spLocks noChangeAspect="1" noChangeArrowheads="1"/>
          </p:cNvSpPr>
          <p:nvPr/>
        </p:nvSpPr>
        <p:spPr bwMode="auto">
          <a:xfrm>
            <a:off x="1155350" y="7642780"/>
            <a:ext cx="11068282" cy="1903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39" tIns="515769" rIns="1031539" bIns="515769">
            <a:spAutoFit/>
          </a:bodyPr>
          <a:lstStyle>
            <a:lvl1pPr defTabSz="2559050">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55905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559050">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algn="l">
              <a:buNone/>
            </a:pPr>
            <a:r>
              <a:rPr lang="en-CA" sz="2800" dirty="0">
                <a:latin typeface="+mn-lt"/>
              </a:rPr>
              <a:t>Twitter </a:t>
            </a:r>
            <a:r>
              <a:rPr lang="en-CA" sz="2800" dirty="0" smtClean="0">
                <a:latin typeface="+mn-lt"/>
              </a:rPr>
              <a:t>appears to have a </a:t>
            </a:r>
            <a:r>
              <a:rPr lang="en-CA" sz="2800" dirty="0">
                <a:latin typeface="+mn-lt"/>
              </a:rPr>
              <a:t>lot of potential for medical </a:t>
            </a:r>
            <a:r>
              <a:rPr lang="en-CA" sz="2800" dirty="0" smtClean="0">
                <a:latin typeface="+mn-lt"/>
              </a:rPr>
              <a:t>education. It can:</a:t>
            </a:r>
            <a:endParaRPr lang="en-CA" sz="2800" dirty="0">
              <a:latin typeface="+mn-lt"/>
            </a:endParaRPr>
          </a:p>
        </p:txBody>
      </p:sp>
      <p:pic>
        <p:nvPicPr>
          <p:cNvPr id="6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9718" y="5603786"/>
            <a:ext cx="1987497" cy="1618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2" name="Group 25"/>
          <p:cNvGrpSpPr>
            <a:grpSpLocks/>
          </p:cNvGrpSpPr>
          <p:nvPr/>
        </p:nvGrpSpPr>
        <p:grpSpPr bwMode="auto">
          <a:xfrm>
            <a:off x="2250655" y="17262841"/>
            <a:ext cx="7937434" cy="7500510"/>
            <a:chOff x="12748575" y="14261218"/>
            <a:chExt cx="6543681" cy="6477000"/>
          </a:xfrm>
        </p:grpSpPr>
        <p:grpSp>
          <p:nvGrpSpPr>
            <p:cNvPr id="63" name="Group 119"/>
            <p:cNvGrpSpPr>
              <a:grpSpLocks/>
            </p:cNvGrpSpPr>
            <p:nvPr/>
          </p:nvGrpSpPr>
          <p:grpSpPr bwMode="auto">
            <a:xfrm>
              <a:off x="12748575" y="14261218"/>
              <a:ext cx="4344166" cy="550863"/>
              <a:chOff x="-99609" y="0"/>
              <a:chExt cx="2349209" cy="3237518"/>
            </a:xfrm>
          </p:grpSpPr>
          <p:sp>
            <p:nvSpPr>
              <p:cNvPr id="83" name="Rectangle 82"/>
              <p:cNvSpPr/>
              <p:nvPr/>
            </p:nvSpPr>
            <p:spPr>
              <a:xfrm>
                <a:off x="11019" y="0"/>
                <a:ext cx="2238581" cy="32375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2800"/>
              </a:p>
            </p:txBody>
          </p:sp>
          <p:sp>
            <p:nvSpPr>
              <p:cNvPr id="84" name="TextBox 4"/>
              <p:cNvSpPr txBox="1">
                <a:spLocks noChangeArrowheads="1"/>
              </p:cNvSpPr>
              <p:nvPr/>
            </p:nvSpPr>
            <p:spPr bwMode="auto">
              <a:xfrm>
                <a:off x="-99609" y="81195"/>
                <a:ext cx="1805552" cy="2862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a:solidFill>
                      <a:srgbClr val="000000"/>
                    </a:solidFill>
                    <a:latin typeface="+mn-lt"/>
                    <a:cs typeface="Times New Roman" panose="02020603050405020304" pitchFamily="18" charset="0"/>
                  </a:rPr>
                  <a:t>   772 articles identified</a:t>
                </a:r>
                <a:endParaRPr lang="en-CA" altLang="en-US" sz="2800">
                  <a:latin typeface="+mn-lt"/>
                  <a:cs typeface="Times New Roman" panose="02020603050405020304" pitchFamily="18" charset="0"/>
                </a:endParaRPr>
              </a:p>
            </p:txBody>
          </p:sp>
        </p:grpSp>
        <p:sp>
          <p:nvSpPr>
            <p:cNvPr id="64" name="Rectangle 63"/>
            <p:cNvSpPr/>
            <p:nvPr/>
          </p:nvSpPr>
          <p:spPr>
            <a:xfrm>
              <a:off x="15345160" y="15102593"/>
              <a:ext cx="3909440" cy="509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2800"/>
            </a:p>
          </p:txBody>
        </p:sp>
        <p:cxnSp>
          <p:nvCxnSpPr>
            <p:cNvPr id="65" name="Straight Arrow Connector 64"/>
            <p:cNvCxnSpPr/>
            <p:nvPr/>
          </p:nvCxnSpPr>
          <p:spPr>
            <a:xfrm>
              <a:off x="14856281" y="14800968"/>
              <a:ext cx="0" cy="10429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4856281" y="15328018"/>
              <a:ext cx="47776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18"/>
            <p:cNvSpPr txBox="1">
              <a:spLocks noChangeArrowheads="1"/>
            </p:cNvSpPr>
            <p:nvPr/>
          </p:nvSpPr>
          <p:spPr bwMode="auto">
            <a:xfrm>
              <a:off x="15385937" y="15099420"/>
              <a:ext cx="3424344" cy="486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en-US" sz="2800">
                  <a:solidFill>
                    <a:srgbClr val="000000"/>
                  </a:solidFill>
                  <a:latin typeface="+mn-lt"/>
                  <a:cs typeface="Times New Roman" panose="02020603050405020304" pitchFamily="18" charset="0"/>
                </a:rPr>
                <a:t>432 duplicates excluded</a:t>
              </a:r>
              <a:endParaRPr lang="en-US" altLang="en-US" sz="2800">
                <a:latin typeface="+mn-lt"/>
              </a:endParaRPr>
            </a:p>
          </p:txBody>
        </p:sp>
        <p:grpSp>
          <p:nvGrpSpPr>
            <p:cNvPr id="68" name="Group 126"/>
            <p:cNvGrpSpPr>
              <a:grpSpLocks/>
            </p:cNvGrpSpPr>
            <p:nvPr/>
          </p:nvGrpSpPr>
          <p:grpSpPr bwMode="auto">
            <a:xfrm>
              <a:off x="12953148" y="15843958"/>
              <a:ext cx="4189755" cy="911225"/>
              <a:chOff x="11039" y="2852433"/>
              <a:chExt cx="4189833" cy="471221"/>
            </a:xfrm>
          </p:grpSpPr>
          <p:sp>
            <p:nvSpPr>
              <p:cNvPr id="81" name="Rectangle 80"/>
              <p:cNvSpPr/>
              <p:nvPr/>
            </p:nvSpPr>
            <p:spPr>
              <a:xfrm>
                <a:off x="11039" y="2852433"/>
                <a:ext cx="4141257" cy="4712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2800"/>
              </a:p>
            </p:txBody>
          </p:sp>
          <p:sp>
            <p:nvSpPr>
              <p:cNvPr id="82" name="TextBox 20"/>
              <p:cNvSpPr txBox="1">
                <a:spLocks noChangeArrowheads="1"/>
              </p:cNvSpPr>
              <p:nvPr/>
            </p:nvSpPr>
            <p:spPr bwMode="auto">
              <a:xfrm>
                <a:off x="49800" y="2863549"/>
                <a:ext cx="4151072" cy="45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dirty="0">
                    <a:latin typeface="+mn-lt"/>
                    <a:cs typeface="Times New Roman" panose="02020603050405020304" pitchFamily="18" charset="0"/>
                  </a:rPr>
                  <a:t>340</a:t>
                </a:r>
                <a:r>
                  <a:rPr lang="en-US" altLang="en-US" sz="2800" dirty="0">
                    <a:solidFill>
                      <a:srgbClr val="000000"/>
                    </a:solidFill>
                    <a:latin typeface="+mn-lt"/>
                    <a:cs typeface="Times New Roman" panose="02020603050405020304" pitchFamily="18" charset="0"/>
                  </a:rPr>
                  <a:t> potentially relevant titles</a:t>
                </a:r>
                <a:br>
                  <a:rPr lang="en-US" altLang="en-US" sz="2800" dirty="0">
                    <a:solidFill>
                      <a:srgbClr val="000000"/>
                    </a:solidFill>
                    <a:latin typeface="+mn-lt"/>
                    <a:cs typeface="Times New Roman" panose="02020603050405020304" pitchFamily="18" charset="0"/>
                  </a:rPr>
                </a:br>
                <a:r>
                  <a:rPr lang="en-US" altLang="en-US" sz="2800" dirty="0">
                    <a:solidFill>
                      <a:srgbClr val="000000"/>
                    </a:solidFill>
                    <a:latin typeface="+mn-lt"/>
                    <a:cs typeface="Times New Roman" panose="02020603050405020304" pitchFamily="18" charset="0"/>
                  </a:rPr>
                  <a:t>       and abstracts reviewed</a:t>
                </a:r>
                <a:endParaRPr lang="en-CA" altLang="en-US" sz="2800" dirty="0">
                  <a:latin typeface="+mn-lt"/>
                  <a:cs typeface="Times New Roman" panose="02020603050405020304" pitchFamily="18" charset="0"/>
                </a:endParaRPr>
              </a:p>
            </p:txBody>
          </p:sp>
        </p:grpSp>
        <p:sp>
          <p:nvSpPr>
            <p:cNvPr id="69" name="TextBox 25"/>
            <p:cNvSpPr txBox="1">
              <a:spLocks noChangeArrowheads="1"/>
            </p:cNvSpPr>
            <p:nvPr/>
          </p:nvSpPr>
          <p:spPr bwMode="auto">
            <a:xfrm>
              <a:off x="12941644" y="18282293"/>
              <a:ext cx="4130506" cy="888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altLang="en-US" sz="2800" dirty="0">
                  <a:latin typeface="+mn-lt"/>
                  <a:cs typeface="Times New Roman" panose="02020603050405020304" pitchFamily="18" charset="0"/>
                </a:rPr>
                <a:t>92</a:t>
              </a:r>
              <a:r>
                <a:rPr lang="en-US" altLang="en-US" sz="2800" dirty="0">
                  <a:solidFill>
                    <a:srgbClr val="000000"/>
                  </a:solidFill>
                  <a:latin typeface="+mn-lt"/>
                  <a:cs typeface="Times New Roman" panose="02020603050405020304" pitchFamily="18" charset="0"/>
                </a:rPr>
                <a:t> selected for full-text review</a:t>
              </a:r>
              <a:endParaRPr lang="en-CA" altLang="en-US" sz="2800" dirty="0">
                <a:latin typeface="+mn-lt"/>
                <a:cs typeface="Times New Roman" panose="02020603050405020304" pitchFamily="18" charset="0"/>
              </a:endParaRPr>
            </a:p>
          </p:txBody>
        </p:sp>
        <p:sp>
          <p:nvSpPr>
            <p:cNvPr id="70" name="Rectangle 69"/>
            <p:cNvSpPr/>
            <p:nvPr/>
          </p:nvSpPr>
          <p:spPr>
            <a:xfrm>
              <a:off x="15361032" y="17037756"/>
              <a:ext cx="3909440" cy="9572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2800"/>
            </a:p>
          </p:txBody>
        </p:sp>
        <p:cxnSp>
          <p:nvCxnSpPr>
            <p:cNvPr id="71" name="Straight Arrow Connector 70"/>
            <p:cNvCxnSpPr/>
            <p:nvPr/>
          </p:nvCxnSpPr>
          <p:spPr>
            <a:xfrm>
              <a:off x="14827710" y="16771056"/>
              <a:ext cx="0" cy="1511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4856281" y="17461618"/>
              <a:ext cx="47776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29"/>
            <p:cNvSpPr txBox="1">
              <a:spLocks noChangeArrowheads="1"/>
            </p:cNvSpPr>
            <p:nvPr/>
          </p:nvSpPr>
          <p:spPr bwMode="auto">
            <a:xfrm>
              <a:off x="15318452" y="17079646"/>
              <a:ext cx="3973804" cy="888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en-US" sz="2800">
                  <a:solidFill>
                    <a:srgbClr val="000000"/>
                  </a:solidFill>
                  <a:latin typeface="+mn-lt"/>
                  <a:cs typeface="Times New Roman" panose="02020603050405020304" pitchFamily="18" charset="0"/>
                </a:rPr>
                <a:t>248 excluded based on title </a:t>
              </a:r>
            </a:p>
            <a:p>
              <a:r>
                <a:rPr lang="en-US" altLang="en-US" sz="2800">
                  <a:solidFill>
                    <a:srgbClr val="000000"/>
                  </a:solidFill>
                  <a:latin typeface="+mn-lt"/>
                  <a:cs typeface="Times New Roman" panose="02020603050405020304" pitchFamily="18" charset="0"/>
                </a:rPr>
                <a:t>        and abstract review</a:t>
              </a:r>
              <a:endParaRPr lang="en-US" altLang="en-US" sz="2800">
                <a:latin typeface="+mn-lt"/>
              </a:endParaRPr>
            </a:p>
          </p:txBody>
        </p:sp>
        <p:sp>
          <p:nvSpPr>
            <p:cNvPr id="74" name="TextBox 32"/>
            <p:cNvSpPr txBox="1">
              <a:spLocks noChangeArrowheads="1"/>
            </p:cNvSpPr>
            <p:nvPr/>
          </p:nvSpPr>
          <p:spPr bwMode="auto">
            <a:xfrm>
              <a:off x="13115636" y="20188686"/>
              <a:ext cx="3646202" cy="451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800" dirty="0" smtClean="0">
                  <a:latin typeface="+mn-lt"/>
                  <a:cs typeface="Times New Roman" panose="02020603050405020304" pitchFamily="18" charset="0"/>
                </a:rPr>
                <a:t>18 </a:t>
              </a:r>
              <a:r>
                <a:rPr lang="en-US" altLang="en-US" sz="2800" dirty="0">
                  <a:solidFill>
                    <a:srgbClr val="000000"/>
                  </a:solidFill>
                  <a:latin typeface="+mn-lt"/>
                  <a:cs typeface="Times New Roman" panose="02020603050405020304" pitchFamily="18" charset="0"/>
                </a:rPr>
                <a:t>articles included in review</a:t>
              </a:r>
              <a:endParaRPr lang="en-CA" altLang="en-US" sz="2800" dirty="0">
                <a:latin typeface="+mn-lt"/>
                <a:cs typeface="Times New Roman" panose="02020603050405020304" pitchFamily="18" charset="0"/>
              </a:endParaRPr>
            </a:p>
          </p:txBody>
        </p:sp>
        <p:sp>
          <p:nvSpPr>
            <p:cNvPr id="75" name="Rectangle 74"/>
            <p:cNvSpPr/>
            <p:nvPr/>
          </p:nvSpPr>
          <p:spPr>
            <a:xfrm>
              <a:off x="15315002" y="19166593"/>
              <a:ext cx="3899915" cy="487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2800"/>
            </a:p>
          </p:txBody>
        </p:sp>
        <p:cxnSp>
          <p:nvCxnSpPr>
            <p:cNvPr id="76" name="Straight Arrow Connector 75"/>
            <p:cNvCxnSpPr/>
            <p:nvPr/>
          </p:nvCxnSpPr>
          <p:spPr>
            <a:xfrm>
              <a:off x="14827710" y="19425356"/>
              <a:ext cx="47935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36"/>
            <p:cNvSpPr txBox="1">
              <a:spLocks noChangeArrowheads="1"/>
            </p:cNvSpPr>
            <p:nvPr/>
          </p:nvSpPr>
          <p:spPr bwMode="auto">
            <a:xfrm>
              <a:off x="15461386" y="19176841"/>
              <a:ext cx="2526656" cy="451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ltLang="en-US" sz="2800" dirty="0" smtClean="0">
                  <a:latin typeface="+mn-lt"/>
                  <a:cs typeface="Times New Roman" panose="02020603050405020304" pitchFamily="18" charset="0"/>
                </a:rPr>
                <a:t>74 </a:t>
              </a:r>
              <a:r>
                <a:rPr lang="en-US" altLang="en-US" sz="2800" dirty="0">
                  <a:solidFill>
                    <a:srgbClr val="000000"/>
                  </a:solidFill>
                  <a:latin typeface="+mn-lt"/>
                  <a:cs typeface="Times New Roman" panose="02020603050405020304" pitchFamily="18" charset="0"/>
                </a:rPr>
                <a:t>articles excluded</a:t>
              </a:r>
              <a:endParaRPr lang="en-CA" altLang="en-US" sz="2800" dirty="0">
                <a:latin typeface="+mn-lt"/>
              </a:endParaRPr>
            </a:p>
          </p:txBody>
        </p:sp>
        <p:cxnSp>
          <p:nvCxnSpPr>
            <p:cNvPr id="78" name="Straight Arrow Connector 77"/>
            <p:cNvCxnSpPr/>
            <p:nvPr/>
          </p:nvCxnSpPr>
          <p:spPr>
            <a:xfrm>
              <a:off x="14819775" y="18844331"/>
              <a:ext cx="0" cy="13430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2953148" y="18282356"/>
              <a:ext cx="4139593" cy="550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2800"/>
            </a:p>
          </p:txBody>
        </p:sp>
        <p:sp>
          <p:nvSpPr>
            <p:cNvPr id="80" name="Rectangle 79"/>
            <p:cNvSpPr/>
            <p:nvPr/>
          </p:nvSpPr>
          <p:spPr>
            <a:xfrm>
              <a:off x="12937276" y="20187356"/>
              <a:ext cx="4139593" cy="550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2800"/>
            </a:p>
          </p:txBody>
        </p:sp>
      </p:grpSp>
      <p:grpSp>
        <p:nvGrpSpPr>
          <p:cNvPr id="7" name="Group 6"/>
          <p:cNvGrpSpPr/>
          <p:nvPr/>
        </p:nvGrpSpPr>
        <p:grpSpPr>
          <a:xfrm flipV="1">
            <a:off x="1558282" y="7623140"/>
            <a:ext cx="29599028" cy="7316792"/>
            <a:chOff x="-2259817" y="4082363"/>
            <a:chExt cx="27549784" cy="6810226"/>
          </a:xfrm>
        </p:grpSpPr>
        <p:cxnSp>
          <p:nvCxnSpPr>
            <p:cNvPr id="88" name="Straight Connector 87"/>
            <p:cNvCxnSpPr/>
            <p:nvPr/>
          </p:nvCxnSpPr>
          <p:spPr>
            <a:xfrm flipV="1">
              <a:off x="-2259817" y="4082363"/>
              <a:ext cx="27549784" cy="2462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8248206" y="4106987"/>
              <a:ext cx="2699" cy="67856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1139585" y="7188081"/>
            <a:ext cx="15791163" cy="890532"/>
            <a:chOff x="1139585" y="6803236"/>
            <a:chExt cx="15791163" cy="890532"/>
          </a:xfrm>
        </p:grpSpPr>
        <p:sp>
          <p:nvSpPr>
            <p:cNvPr id="58" name="TextBox 87"/>
            <p:cNvSpPr txBox="1">
              <a:spLocks noChangeArrowheads="1"/>
            </p:cNvSpPr>
            <p:nvPr/>
          </p:nvSpPr>
          <p:spPr bwMode="auto">
            <a:xfrm>
              <a:off x="1139585" y="6803236"/>
              <a:ext cx="7956132" cy="873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2" tIns="51576" rIns="103152" bIns="51576">
              <a:spAutoFit/>
            </a:bodyPr>
            <a:lstStyle>
              <a:lvl1pPr defTabSz="2403475">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403475">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403475">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0" b="1" dirty="0">
                  <a:solidFill>
                    <a:srgbClr val="21449B"/>
                  </a:solidFill>
                  <a:latin typeface="+mn-lt"/>
                </a:rPr>
                <a:t>WHY IS THIS IMPORTANT?</a:t>
              </a:r>
            </a:p>
          </p:txBody>
        </p:sp>
        <p:sp>
          <p:nvSpPr>
            <p:cNvPr id="90" name="TextBox 87"/>
            <p:cNvSpPr txBox="1">
              <a:spLocks noChangeArrowheads="1"/>
            </p:cNvSpPr>
            <p:nvPr/>
          </p:nvSpPr>
          <p:spPr bwMode="auto">
            <a:xfrm>
              <a:off x="13012141" y="6820167"/>
              <a:ext cx="3918607" cy="873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2" tIns="51576" rIns="103152" bIns="51576">
              <a:spAutoFit/>
            </a:bodyPr>
            <a:lstStyle>
              <a:lvl1pPr defTabSz="2403475">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403475">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403475">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0" b="1" dirty="0">
                  <a:solidFill>
                    <a:srgbClr val="21449B"/>
                  </a:solidFill>
                  <a:latin typeface="+mn-lt"/>
                </a:rPr>
                <a:t>METHOD</a:t>
              </a:r>
            </a:p>
          </p:txBody>
        </p:sp>
      </p:grpSp>
      <p:sp>
        <p:nvSpPr>
          <p:cNvPr id="91" name="TextBox 59"/>
          <p:cNvSpPr txBox="1">
            <a:spLocks noChangeAspect="1" noChangeArrowheads="1"/>
          </p:cNvSpPr>
          <p:nvPr/>
        </p:nvSpPr>
        <p:spPr bwMode="auto">
          <a:xfrm>
            <a:off x="13701384" y="8363477"/>
            <a:ext cx="11072317" cy="56951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39" tIns="515769" rIns="1031539" bIns="515769">
            <a:spAutoFit/>
          </a:bodyPr>
          <a:lstStyle>
            <a:lvl1pPr defTabSz="2559050">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55905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559050">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algn="just" eaLnBrk="1" hangingPunct="1">
              <a:lnSpc>
                <a:spcPct val="120000"/>
              </a:lnSpc>
              <a:spcBef>
                <a:spcPct val="0"/>
              </a:spcBef>
              <a:buFontTx/>
              <a:buNone/>
            </a:pPr>
            <a:r>
              <a:rPr lang="en-CA" sz="2800" dirty="0">
                <a:latin typeface="+mn-lt"/>
              </a:rPr>
              <a:t>A </a:t>
            </a:r>
            <a:r>
              <a:rPr lang="en-CA" sz="2800" dirty="0" smtClean="0">
                <a:latin typeface="+mn-lt"/>
              </a:rPr>
              <a:t>comprehensive literature search was </a:t>
            </a:r>
            <a:r>
              <a:rPr lang="en-CA" sz="2800" dirty="0">
                <a:latin typeface="+mn-lt"/>
              </a:rPr>
              <a:t>conducted on Sept 5, 2016 to identify Twitter’s use </a:t>
            </a:r>
            <a:r>
              <a:rPr lang="en-CA" sz="2800" dirty="0" smtClean="0">
                <a:latin typeface="+mn-lt"/>
              </a:rPr>
              <a:t>in medical </a:t>
            </a:r>
            <a:r>
              <a:rPr lang="en-CA" sz="2800" dirty="0">
                <a:latin typeface="+mn-lt"/>
              </a:rPr>
              <a:t>education. A data extraction form identified the categories listed below. The level of instruction was categorized by Bloom’s Taxonomy, a model that demonstrates different levels of thinking in educational, training, and learning processes [1]. Each level requires a higher level of abstraction and analytical thinking than the one below. The review only focused on articles that integrated Twitter </a:t>
            </a:r>
            <a:r>
              <a:rPr lang="en-CA" sz="2800" dirty="0" smtClean="0">
                <a:latin typeface="+mn-lt"/>
              </a:rPr>
              <a:t>into </a:t>
            </a:r>
            <a:r>
              <a:rPr lang="en-CA" sz="2800" dirty="0">
                <a:latin typeface="+mn-lt"/>
              </a:rPr>
              <a:t>curriculum-based </a:t>
            </a:r>
            <a:r>
              <a:rPr lang="en-CA" sz="2800" dirty="0" smtClean="0">
                <a:latin typeface="+mn-lt"/>
              </a:rPr>
              <a:t>teaching.</a:t>
            </a:r>
            <a:endParaRPr lang="en-US" altLang="en-US" sz="2800" dirty="0">
              <a:latin typeface="+mn-lt"/>
              <a:cs typeface="Arial" panose="020B0604020202020204" pitchFamily="34" charset="0"/>
            </a:endParaRPr>
          </a:p>
        </p:txBody>
      </p:sp>
      <p:pic>
        <p:nvPicPr>
          <p:cNvPr id="5" name="Picture 4"/>
          <p:cNvPicPr>
            <a:picLocks noChangeAspect="1"/>
          </p:cNvPicPr>
          <p:nvPr/>
        </p:nvPicPr>
        <p:blipFill>
          <a:blip r:embed="rId5"/>
          <a:stretch>
            <a:fillRect/>
          </a:stretch>
        </p:blipFill>
        <p:spPr>
          <a:xfrm>
            <a:off x="24692627" y="8776724"/>
            <a:ext cx="5349340" cy="4389466"/>
          </a:xfrm>
          <a:prstGeom prst="rect">
            <a:avLst/>
          </a:prstGeom>
        </p:spPr>
      </p:pic>
      <p:sp>
        <p:nvSpPr>
          <p:cNvPr id="93" name="TextBox 59"/>
          <p:cNvSpPr txBox="1">
            <a:spLocks noChangeAspect="1" noChangeArrowheads="1"/>
          </p:cNvSpPr>
          <p:nvPr/>
        </p:nvSpPr>
        <p:spPr bwMode="auto">
          <a:xfrm>
            <a:off x="2082552" y="8959513"/>
            <a:ext cx="9504975" cy="3454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39" tIns="515769" rIns="1031539" bIns="515769">
            <a:spAutoFit/>
          </a:bodyPr>
          <a:lstStyle>
            <a:lvl1pPr defTabSz="2559050">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55905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559050">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marL="368471" indent="-368471" algn="l"/>
            <a:r>
              <a:rPr lang="en-CA" sz="2800" dirty="0" smtClean="0">
                <a:latin typeface="+mn-lt"/>
              </a:rPr>
              <a:t>Facilitate </a:t>
            </a:r>
            <a:r>
              <a:rPr lang="en-CA" sz="2800" dirty="0">
                <a:latin typeface="+mn-lt"/>
              </a:rPr>
              <a:t>active participation</a:t>
            </a:r>
          </a:p>
          <a:p>
            <a:pPr marL="368471" indent="-368471" algn="l"/>
            <a:r>
              <a:rPr lang="en-CA" sz="2800" dirty="0" smtClean="0">
                <a:latin typeface="+mn-lt"/>
              </a:rPr>
              <a:t>Build </a:t>
            </a:r>
            <a:r>
              <a:rPr lang="en-CA" sz="2800" dirty="0">
                <a:latin typeface="+mn-lt"/>
              </a:rPr>
              <a:t>community among disparate members</a:t>
            </a:r>
          </a:p>
          <a:p>
            <a:pPr marL="368471" indent="-368471" algn="l"/>
            <a:r>
              <a:rPr lang="en-CA" sz="2800" dirty="0" smtClean="0">
                <a:latin typeface="+mn-lt"/>
              </a:rPr>
              <a:t>Work </a:t>
            </a:r>
            <a:r>
              <a:rPr lang="en-CA" sz="2800" dirty="0">
                <a:latin typeface="+mn-lt"/>
              </a:rPr>
              <a:t>well for asynchronous learning</a:t>
            </a:r>
          </a:p>
          <a:p>
            <a:pPr marL="368471" indent="-368471" algn="l"/>
            <a:r>
              <a:rPr lang="en-CA" sz="2800" dirty="0" smtClean="0">
                <a:latin typeface="+mn-lt"/>
              </a:rPr>
              <a:t>Provide </a:t>
            </a:r>
            <a:r>
              <a:rPr lang="en-CA" sz="2800" dirty="0">
                <a:latin typeface="+mn-lt"/>
              </a:rPr>
              <a:t>students and instructors with real-time feedback and communication</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867419" y="2926341"/>
            <a:ext cx="8957227" cy="3334378"/>
          </a:xfrm>
          <a:prstGeom prst="rect">
            <a:avLst/>
          </a:prstGeom>
        </p:spPr>
      </p:pic>
      <p:sp>
        <p:nvSpPr>
          <p:cNvPr id="6" name="TextBox 5"/>
          <p:cNvSpPr txBox="1"/>
          <p:nvPr/>
        </p:nvSpPr>
        <p:spPr>
          <a:xfrm flipH="1">
            <a:off x="24504174" y="3717817"/>
            <a:ext cx="6528750" cy="1200329"/>
          </a:xfrm>
          <a:prstGeom prst="rect">
            <a:avLst/>
          </a:prstGeom>
          <a:noFill/>
        </p:spPr>
        <p:txBody>
          <a:bodyPr wrap="square" rtlCol="0">
            <a:spAutoFit/>
          </a:bodyPr>
          <a:lstStyle/>
          <a:p>
            <a:r>
              <a:rPr lang="en-CA" sz="3600" b="1" dirty="0" smtClean="0"/>
              <a:t>How is Twitter used in Medical Education?  </a:t>
            </a:r>
            <a:endParaRPr lang="en-CA" sz="3600" b="1" dirty="0"/>
          </a:p>
        </p:txBody>
      </p:sp>
      <p:cxnSp>
        <p:nvCxnSpPr>
          <p:cNvPr id="86" name="Straight Connector 85"/>
          <p:cNvCxnSpPr/>
          <p:nvPr/>
        </p:nvCxnSpPr>
        <p:spPr>
          <a:xfrm>
            <a:off x="31116787" y="7778389"/>
            <a:ext cx="40523" cy="716148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4" name="TextBox 87"/>
          <p:cNvSpPr txBox="1">
            <a:spLocks noChangeArrowheads="1"/>
          </p:cNvSpPr>
          <p:nvPr/>
        </p:nvSpPr>
        <p:spPr bwMode="auto">
          <a:xfrm>
            <a:off x="2608944" y="15460910"/>
            <a:ext cx="7220856" cy="873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2" tIns="51576" rIns="103152" bIns="51576">
            <a:spAutoFit/>
          </a:bodyPr>
          <a:lstStyle>
            <a:lvl1pPr defTabSz="2403475">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403475">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403475">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000" b="1" dirty="0" smtClean="0">
                <a:solidFill>
                  <a:srgbClr val="21449B"/>
                </a:solidFill>
                <a:latin typeface="+mn-lt"/>
              </a:rPr>
              <a:t>PRISMA Flow Diagram</a:t>
            </a:r>
            <a:endParaRPr lang="en-US" altLang="en-US" sz="5000" b="1" dirty="0">
              <a:solidFill>
                <a:srgbClr val="21449B"/>
              </a:solidFill>
              <a:latin typeface="+mn-lt"/>
            </a:endParaRPr>
          </a:p>
        </p:txBody>
      </p:sp>
      <p:sp>
        <p:nvSpPr>
          <p:cNvPr id="95" name="TextBox 87"/>
          <p:cNvSpPr txBox="1">
            <a:spLocks noChangeArrowheads="1"/>
          </p:cNvSpPr>
          <p:nvPr/>
        </p:nvSpPr>
        <p:spPr bwMode="auto">
          <a:xfrm>
            <a:off x="17466532" y="15230662"/>
            <a:ext cx="7904386" cy="1027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2" tIns="51576" rIns="103152" bIns="51576">
            <a:spAutoFit/>
          </a:bodyPr>
          <a:lstStyle>
            <a:lvl1pPr defTabSz="2403475">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403475">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403475">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6000" b="1" dirty="0" smtClean="0">
                <a:solidFill>
                  <a:srgbClr val="21449B"/>
                </a:solidFill>
                <a:latin typeface="+mn-lt"/>
              </a:rPr>
              <a:t>RESULTS</a:t>
            </a:r>
            <a:endParaRPr lang="en-US" altLang="en-US" sz="6000" b="1" dirty="0">
              <a:solidFill>
                <a:srgbClr val="21449B"/>
              </a:solidFill>
              <a:latin typeface="+mn-lt"/>
            </a:endParaRPr>
          </a:p>
        </p:txBody>
      </p:sp>
      <p:sp>
        <p:nvSpPr>
          <p:cNvPr id="97" name="TextBox 87"/>
          <p:cNvSpPr txBox="1">
            <a:spLocks noChangeArrowheads="1"/>
          </p:cNvSpPr>
          <p:nvPr/>
        </p:nvSpPr>
        <p:spPr bwMode="auto">
          <a:xfrm>
            <a:off x="25448530" y="13153590"/>
            <a:ext cx="3918607" cy="565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2" tIns="51576" rIns="103152" bIns="51576">
            <a:spAutoFit/>
          </a:bodyPr>
          <a:lstStyle>
            <a:lvl1pPr defTabSz="2403475">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403475">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403475">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000" b="1" dirty="0" smtClean="0">
                <a:solidFill>
                  <a:srgbClr val="21449B"/>
                </a:solidFill>
                <a:latin typeface="+mn-lt"/>
              </a:rPr>
              <a:t>Bloom’s Taxonomy</a:t>
            </a:r>
            <a:endParaRPr lang="en-US" altLang="en-US" sz="3000" b="1" dirty="0">
              <a:solidFill>
                <a:srgbClr val="21449B"/>
              </a:solidFill>
              <a:latin typeface="+mn-lt"/>
            </a:endParaRPr>
          </a:p>
        </p:txBody>
      </p:sp>
      <p:sp>
        <p:nvSpPr>
          <p:cNvPr id="98" name="TextBox 87"/>
          <p:cNvSpPr txBox="1">
            <a:spLocks noChangeArrowheads="1"/>
          </p:cNvSpPr>
          <p:nvPr/>
        </p:nvSpPr>
        <p:spPr bwMode="auto">
          <a:xfrm>
            <a:off x="0" y="28639659"/>
            <a:ext cx="5236391" cy="1704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2" tIns="51576" rIns="103152" bIns="51576">
            <a:spAutoFit/>
          </a:bodyPr>
          <a:lstStyle>
            <a:lvl1pPr defTabSz="2403475">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403475">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403475">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5400" b="1" dirty="0">
                <a:solidFill>
                  <a:schemeClr val="accent2"/>
                </a:solidFill>
              </a:rPr>
              <a:t>RESULTS</a:t>
            </a:r>
          </a:p>
          <a:p>
            <a:pPr eaLnBrk="1" hangingPunct="1">
              <a:spcBef>
                <a:spcPct val="0"/>
              </a:spcBef>
              <a:buFontTx/>
              <a:buNone/>
            </a:pPr>
            <a:endParaRPr lang="en-US" altLang="en-US" sz="5000" b="1" dirty="0">
              <a:solidFill>
                <a:schemeClr val="accent2"/>
              </a:solidFill>
              <a:latin typeface="+mn-lt"/>
            </a:endParaRPr>
          </a:p>
        </p:txBody>
      </p:sp>
      <p:sp>
        <p:nvSpPr>
          <p:cNvPr id="101" name="TextBox 59"/>
          <p:cNvSpPr txBox="1">
            <a:spLocks noChangeAspect="1" noChangeArrowheads="1"/>
          </p:cNvSpPr>
          <p:nvPr/>
        </p:nvSpPr>
        <p:spPr bwMode="auto">
          <a:xfrm>
            <a:off x="1300392" y="11780986"/>
            <a:ext cx="11547533" cy="2592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39" tIns="515769" rIns="1031539" bIns="515769">
            <a:spAutoFit/>
          </a:bodyPr>
          <a:lstStyle>
            <a:lvl1pPr defTabSz="2559050">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55905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559050">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algn="just">
              <a:lnSpc>
                <a:spcPct val="120000"/>
              </a:lnSpc>
              <a:spcBef>
                <a:spcPct val="0"/>
              </a:spcBef>
              <a:buNone/>
            </a:pPr>
            <a:r>
              <a:rPr lang="en-CA" sz="2800" dirty="0" smtClean="0"/>
              <a:t>But </a:t>
            </a:r>
            <a:r>
              <a:rPr lang="en-CA" sz="2800" dirty="0"/>
              <a:t>what is its current state of use among educators? How can its potential be harnessed by educators? Is it an effective tool for learning and building knowledge</a:t>
            </a:r>
            <a:r>
              <a:rPr lang="en-CA" sz="2800" dirty="0" smtClean="0"/>
              <a:t>?</a:t>
            </a:r>
            <a:endParaRPr lang="en-US" altLang="en-US" sz="2800" dirty="0"/>
          </a:p>
        </p:txBody>
      </p:sp>
      <p:sp>
        <p:nvSpPr>
          <p:cNvPr id="102" name="TextBox 59"/>
          <p:cNvSpPr txBox="1">
            <a:spLocks noChangeAspect="1" noChangeArrowheads="1"/>
          </p:cNvSpPr>
          <p:nvPr/>
        </p:nvSpPr>
        <p:spPr bwMode="auto">
          <a:xfrm>
            <a:off x="440264" y="29334611"/>
            <a:ext cx="14990236" cy="11382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39" tIns="515769" rIns="1031539" bIns="515769">
            <a:spAutoFit/>
          </a:bodyPr>
          <a:lstStyle>
            <a:lvl1pPr defTabSz="2559050">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55905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559050">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55905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559050"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marL="457200" indent="-457200" algn="l">
              <a:spcBef>
                <a:spcPts val="0"/>
              </a:spcBef>
              <a:spcAft>
                <a:spcPts val="0"/>
              </a:spcAft>
            </a:pPr>
            <a:r>
              <a:rPr lang="en-CA" sz="3200" dirty="0" smtClean="0">
                <a:solidFill>
                  <a:schemeClr val="bg1"/>
                </a:solidFill>
                <a:latin typeface="+mn-lt"/>
              </a:rPr>
              <a:t>Based on the 18 articles that underwent full-text review, Twitter </a:t>
            </a:r>
            <a:r>
              <a:rPr lang="en-CA" sz="3200" dirty="0">
                <a:solidFill>
                  <a:schemeClr val="bg1"/>
                </a:solidFill>
                <a:latin typeface="+mn-lt"/>
              </a:rPr>
              <a:t>is often used passively as a way to disseminate information to students and </a:t>
            </a:r>
            <a:r>
              <a:rPr lang="en-CA" sz="3200" dirty="0" smtClean="0">
                <a:solidFill>
                  <a:schemeClr val="bg1"/>
                </a:solidFill>
                <a:latin typeface="+mn-lt"/>
              </a:rPr>
              <a:t>is not used </a:t>
            </a:r>
            <a:r>
              <a:rPr lang="en-CA" sz="3200" dirty="0">
                <a:solidFill>
                  <a:schemeClr val="bg1"/>
                </a:solidFill>
                <a:latin typeface="+mn-lt"/>
              </a:rPr>
              <a:t>to develop learning </a:t>
            </a:r>
            <a:r>
              <a:rPr lang="en-CA" sz="3200" dirty="0" smtClean="0">
                <a:solidFill>
                  <a:schemeClr val="bg1"/>
                </a:solidFill>
                <a:latin typeface="+mn-lt"/>
              </a:rPr>
              <a:t>communities. </a:t>
            </a:r>
          </a:p>
          <a:p>
            <a:pPr algn="l">
              <a:spcBef>
                <a:spcPts val="0"/>
              </a:spcBef>
              <a:spcAft>
                <a:spcPts val="0"/>
              </a:spcAft>
              <a:buNone/>
            </a:pPr>
            <a:endParaRPr lang="en-CA" sz="3200" dirty="0" smtClean="0">
              <a:solidFill>
                <a:schemeClr val="bg1"/>
              </a:solidFill>
              <a:latin typeface="+mn-lt"/>
            </a:endParaRPr>
          </a:p>
          <a:p>
            <a:pPr marL="457200" indent="-457200" algn="l">
              <a:spcBef>
                <a:spcPts val="0"/>
              </a:spcBef>
              <a:spcAft>
                <a:spcPts val="0"/>
              </a:spcAft>
            </a:pPr>
            <a:r>
              <a:rPr lang="en-CA" sz="3200" dirty="0" smtClean="0">
                <a:solidFill>
                  <a:schemeClr val="bg1"/>
                </a:solidFill>
                <a:latin typeface="+mn-lt"/>
              </a:rPr>
              <a:t>It </a:t>
            </a:r>
            <a:r>
              <a:rPr lang="en-CA" sz="3200" dirty="0">
                <a:solidFill>
                  <a:schemeClr val="bg1"/>
                </a:solidFill>
                <a:latin typeface="+mn-lt"/>
              </a:rPr>
              <a:t>is not clear </a:t>
            </a:r>
            <a:r>
              <a:rPr lang="en-CA" sz="3200" dirty="0" smtClean="0">
                <a:solidFill>
                  <a:schemeClr val="bg1"/>
                </a:solidFill>
                <a:latin typeface="+mn-lt"/>
              </a:rPr>
              <a:t>if Twitter, as a medium, can facilitate community communication. Perhaps the issue is that the activities are not well designed for community building and communication. </a:t>
            </a:r>
          </a:p>
          <a:p>
            <a:pPr marL="457200" indent="-457200" algn="l">
              <a:spcBef>
                <a:spcPts val="0"/>
              </a:spcBef>
              <a:spcAft>
                <a:spcPts val="0"/>
              </a:spcAft>
            </a:pPr>
            <a:endParaRPr lang="en-CA" sz="3200" dirty="0">
              <a:solidFill>
                <a:schemeClr val="bg1"/>
              </a:solidFill>
              <a:latin typeface="+mn-lt"/>
            </a:endParaRPr>
          </a:p>
          <a:p>
            <a:pPr marL="457200" indent="-457200" algn="l">
              <a:spcBef>
                <a:spcPts val="0"/>
              </a:spcBef>
              <a:spcAft>
                <a:spcPts val="0"/>
              </a:spcAft>
            </a:pPr>
            <a:r>
              <a:rPr lang="en-CA" sz="3200" dirty="0" smtClean="0">
                <a:solidFill>
                  <a:schemeClr val="bg1"/>
                </a:solidFill>
                <a:latin typeface="+mn-lt"/>
              </a:rPr>
              <a:t>Twitter is used primarily as a supplementary learning activity and is usually not used in classroom activities. It is also not used as a required instructional activity. </a:t>
            </a:r>
          </a:p>
          <a:p>
            <a:pPr marL="457200" indent="-457200" algn="l">
              <a:spcBef>
                <a:spcPts val="0"/>
              </a:spcBef>
              <a:spcAft>
                <a:spcPts val="0"/>
              </a:spcAft>
            </a:pPr>
            <a:endParaRPr lang="en-CA" sz="3200" dirty="0">
              <a:solidFill>
                <a:schemeClr val="bg1"/>
              </a:solidFill>
              <a:latin typeface="+mn-lt"/>
            </a:endParaRPr>
          </a:p>
          <a:p>
            <a:pPr marL="457200" indent="-457200" algn="l">
              <a:spcBef>
                <a:spcPts val="0"/>
              </a:spcBef>
              <a:spcAft>
                <a:spcPts val="0"/>
              </a:spcAft>
            </a:pPr>
            <a:r>
              <a:rPr lang="en-CA" sz="3200" dirty="0" smtClean="0">
                <a:solidFill>
                  <a:schemeClr val="bg1"/>
                </a:solidFill>
                <a:latin typeface="+mn-lt"/>
              </a:rPr>
              <a:t>This </a:t>
            </a:r>
            <a:r>
              <a:rPr lang="en-CA" sz="3200" dirty="0">
                <a:solidFill>
                  <a:schemeClr val="bg1"/>
                </a:solidFill>
                <a:latin typeface="+mn-lt"/>
              </a:rPr>
              <a:t>“secondary-ness” may mean that students are less engaged</a:t>
            </a:r>
            <a:r>
              <a:rPr lang="en-CA" sz="3200" dirty="0" smtClean="0">
                <a:solidFill>
                  <a:schemeClr val="bg1"/>
                </a:solidFill>
                <a:latin typeface="+mn-lt"/>
              </a:rPr>
              <a:t>.</a:t>
            </a:r>
          </a:p>
          <a:p>
            <a:pPr marL="457200" indent="-457200" algn="l">
              <a:spcBef>
                <a:spcPts val="0"/>
              </a:spcBef>
              <a:spcAft>
                <a:spcPts val="0"/>
              </a:spcAft>
            </a:pPr>
            <a:endParaRPr lang="en-CA" sz="3200" dirty="0">
              <a:solidFill>
                <a:schemeClr val="bg1"/>
              </a:solidFill>
              <a:latin typeface="+mn-lt"/>
            </a:endParaRPr>
          </a:p>
          <a:p>
            <a:pPr marL="457200" indent="-457200" algn="l">
              <a:spcBef>
                <a:spcPts val="0"/>
              </a:spcBef>
              <a:spcAft>
                <a:spcPts val="0"/>
              </a:spcAft>
            </a:pPr>
            <a:r>
              <a:rPr lang="en-CA" sz="3200" dirty="0" smtClean="0">
                <a:solidFill>
                  <a:schemeClr val="bg1"/>
                </a:solidFill>
                <a:latin typeface="+mn-lt"/>
              </a:rPr>
              <a:t>Learning outcomes were rarely measured in studies. </a:t>
            </a:r>
          </a:p>
          <a:p>
            <a:pPr marL="457200" indent="-457200" algn="l">
              <a:spcBef>
                <a:spcPts val="0"/>
              </a:spcBef>
              <a:spcAft>
                <a:spcPts val="0"/>
              </a:spcAft>
            </a:pPr>
            <a:endParaRPr lang="en-CA" sz="3200" dirty="0">
              <a:solidFill>
                <a:schemeClr val="bg1"/>
              </a:solidFill>
              <a:latin typeface="+mn-lt"/>
            </a:endParaRPr>
          </a:p>
          <a:p>
            <a:pPr marL="457200" indent="-457200" algn="l">
              <a:spcBef>
                <a:spcPts val="0"/>
              </a:spcBef>
              <a:spcAft>
                <a:spcPts val="0"/>
              </a:spcAft>
            </a:pPr>
            <a:r>
              <a:rPr lang="en-CA" sz="3200" dirty="0" smtClean="0">
                <a:solidFill>
                  <a:schemeClr val="bg1"/>
                </a:solidFill>
                <a:latin typeface="+mn-lt"/>
              </a:rPr>
              <a:t>Primary outcome was usage, but usage is not tied to learning or understanding according to Bloom’s Taxonomy.</a:t>
            </a:r>
          </a:p>
          <a:p>
            <a:pPr marL="457200" indent="-457200" algn="l">
              <a:spcBef>
                <a:spcPts val="0"/>
              </a:spcBef>
              <a:spcAft>
                <a:spcPts val="0"/>
              </a:spcAft>
            </a:pPr>
            <a:endParaRPr lang="en-CA" sz="3200" dirty="0">
              <a:solidFill>
                <a:schemeClr val="bg1"/>
              </a:solidFill>
              <a:latin typeface="+mn-lt"/>
            </a:endParaRPr>
          </a:p>
          <a:p>
            <a:pPr marL="457200" indent="-457200" algn="l">
              <a:spcBef>
                <a:spcPts val="0"/>
              </a:spcBef>
              <a:spcAft>
                <a:spcPts val="0"/>
              </a:spcAft>
            </a:pPr>
            <a:r>
              <a:rPr lang="en-CA" sz="3200" dirty="0" smtClean="0">
                <a:solidFill>
                  <a:schemeClr val="bg1"/>
                </a:solidFill>
                <a:latin typeface="+mn-lt"/>
              </a:rPr>
              <a:t>Due to the passive nature of how Twitter is used, the studies were relatively low on the levels indicated on Bloom’s Taxonomy. </a:t>
            </a:r>
            <a:endParaRPr lang="en-CA" sz="3200" dirty="0">
              <a:solidFill>
                <a:schemeClr val="bg1"/>
              </a:solidFill>
              <a:latin typeface="+mn-lt"/>
            </a:endParaRPr>
          </a:p>
        </p:txBody>
      </p:sp>
      <p:graphicFrame>
        <p:nvGraphicFramePr>
          <p:cNvPr id="99" name="Table 98"/>
          <p:cNvGraphicFramePr>
            <a:graphicFrameLocks noGrp="1"/>
          </p:cNvGraphicFramePr>
          <p:nvPr>
            <p:extLst>
              <p:ext uri="{D42A27DB-BD31-4B8C-83A1-F6EECF244321}">
                <p14:modId xmlns:p14="http://schemas.microsoft.com/office/powerpoint/2010/main" val="576985055"/>
              </p:ext>
            </p:extLst>
          </p:nvPr>
        </p:nvGraphicFramePr>
        <p:xfrm>
          <a:off x="12469840" y="20923169"/>
          <a:ext cx="10084859" cy="6070260"/>
        </p:xfrm>
        <a:graphic>
          <a:graphicData uri="http://schemas.openxmlformats.org/drawingml/2006/table">
            <a:tbl>
              <a:tblPr firstRow="1" bandRow="1">
                <a:tableStyleId>{5C22544A-7EE6-4342-B048-85BDC9FD1C3A}</a:tableStyleId>
              </a:tblPr>
              <a:tblGrid>
                <a:gridCol w="8662459"/>
                <a:gridCol w="1422400"/>
              </a:tblGrid>
              <a:tr h="921314">
                <a:tc gridSpan="2">
                  <a:txBody>
                    <a:bodyPr/>
                    <a:lstStyle/>
                    <a:p>
                      <a:pPr algn="ctr"/>
                      <a:r>
                        <a:rPr lang="en-US" sz="4000" dirty="0" smtClean="0"/>
                        <a:t>Intervention</a:t>
                      </a:r>
                      <a:endParaRPr lang="en-US" sz="4000" dirty="0"/>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endParaRPr lang="en-US"/>
                    </a:p>
                  </a:txBody>
                  <a:tcPr/>
                </a:tc>
              </a:tr>
              <a:tr h="1709986">
                <a:tc>
                  <a:txBody>
                    <a:bodyPr/>
                    <a:lstStyle/>
                    <a:p>
                      <a:pPr algn="l" fontAlgn="t">
                        <a:lnSpc>
                          <a:spcPct val="100000"/>
                        </a:lnSpc>
                      </a:pPr>
                      <a:r>
                        <a:rPr lang="en-CA" sz="3200" u="none" strike="noStrike" dirty="0" smtClean="0">
                          <a:solidFill>
                            <a:schemeClr val="bg1"/>
                          </a:solidFill>
                          <a:effectLst/>
                          <a:latin typeface="+mn-lt"/>
                        </a:rPr>
                        <a:t>Information distribution</a:t>
                      </a:r>
                      <a:r>
                        <a:rPr lang="en-CA" sz="3200" u="none" strike="noStrike" baseline="0" dirty="0" smtClean="0">
                          <a:solidFill>
                            <a:schemeClr val="bg1"/>
                          </a:solidFill>
                          <a:effectLst/>
                          <a:latin typeface="+mn-lt"/>
                        </a:rPr>
                        <a:t> </a:t>
                      </a:r>
                    </a:p>
                    <a:p>
                      <a:pPr lvl="1" algn="l" fontAlgn="t">
                        <a:lnSpc>
                          <a:spcPct val="100000"/>
                        </a:lnSpc>
                      </a:pPr>
                      <a:r>
                        <a:rPr lang="en-CA" sz="2400" b="0" i="0" u="none" strike="noStrike" baseline="0" dirty="0" smtClean="0">
                          <a:solidFill>
                            <a:schemeClr val="bg1"/>
                          </a:solidFill>
                          <a:effectLst/>
                          <a:latin typeface="+mn-lt"/>
                        </a:rPr>
                        <a:t> (e.g. summary of lessons, daily clinical vignettes,</a:t>
                      </a:r>
                      <a:br>
                        <a:rPr lang="en-CA" sz="2400" b="0" i="0" u="none" strike="noStrike" baseline="0" dirty="0" smtClean="0">
                          <a:solidFill>
                            <a:schemeClr val="bg1"/>
                          </a:solidFill>
                          <a:effectLst/>
                          <a:latin typeface="+mn-lt"/>
                        </a:rPr>
                      </a:br>
                      <a:r>
                        <a:rPr lang="en-CA" sz="2400" b="0" i="0" u="none" strike="noStrike" baseline="0" dirty="0" smtClean="0">
                          <a:solidFill>
                            <a:schemeClr val="bg1"/>
                          </a:solidFill>
                          <a:effectLst/>
                          <a:latin typeface="+mn-lt"/>
                        </a:rPr>
                        <a:t>  distribution of resources, grand rounds</a:t>
                      </a:r>
                      <a:br>
                        <a:rPr lang="en-CA" sz="2400" b="0" i="0" u="none" strike="noStrike" baseline="0" dirty="0" smtClean="0">
                          <a:solidFill>
                            <a:schemeClr val="bg1"/>
                          </a:solidFill>
                          <a:effectLst/>
                          <a:latin typeface="+mn-lt"/>
                        </a:rPr>
                      </a:br>
                      <a:r>
                        <a:rPr lang="en-CA" sz="2400" b="0" i="0" u="none" strike="noStrike" baseline="0" dirty="0" smtClean="0">
                          <a:solidFill>
                            <a:schemeClr val="bg1"/>
                          </a:solidFill>
                          <a:effectLst/>
                          <a:latin typeface="+mn-lt"/>
                        </a:rPr>
                        <a:t>  presentations, announcements) </a:t>
                      </a:r>
                      <a:endParaRPr lang="en-CA" sz="2400" b="0" i="0" u="none" strike="noStrike" dirty="0" smtClean="0">
                        <a:solidFill>
                          <a:schemeClr val="bg1"/>
                        </a:solidFill>
                        <a:effectLst/>
                        <a:latin typeface="+mn-lt"/>
                      </a:endParaRPr>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c>
                  <a:txBody>
                    <a:bodyPr/>
                    <a:lstStyle/>
                    <a:p>
                      <a:r>
                        <a:rPr lang="en-US" sz="3200" dirty="0" smtClean="0">
                          <a:solidFill>
                            <a:schemeClr val="bg1"/>
                          </a:solidFill>
                        </a:rPr>
                        <a:t>9</a:t>
                      </a:r>
                      <a:endParaRPr lang="en-US" sz="3200" dirty="0">
                        <a:solidFill>
                          <a:schemeClr val="bg1"/>
                        </a:solidFill>
                      </a:endParaRPr>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r>
              <a:tr h="695760">
                <a:tc>
                  <a:txBody>
                    <a:bodyPr/>
                    <a:lstStyle/>
                    <a:p>
                      <a:pPr algn="l" fontAlgn="t"/>
                      <a:r>
                        <a:rPr lang="en-US" sz="3200" dirty="0" smtClean="0">
                          <a:solidFill>
                            <a:schemeClr val="bg1"/>
                          </a:solidFill>
                        </a:rPr>
                        <a:t>Generate</a:t>
                      </a:r>
                      <a:r>
                        <a:rPr lang="en-US" sz="3200" baseline="0" dirty="0" smtClean="0">
                          <a:solidFill>
                            <a:schemeClr val="bg1"/>
                          </a:solidFill>
                        </a:rPr>
                        <a:t> discussion </a:t>
                      </a:r>
                      <a:r>
                        <a:rPr lang="en-CA" sz="3200" u="none" strike="noStrike" dirty="0" smtClean="0">
                          <a:solidFill>
                            <a:schemeClr val="bg1"/>
                          </a:solidFill>
                          <a:effectLst/>
                          <a:latin typeface="+mn-lt"/>
                        </a:rPr>
                        <a:t> </a:t>
                      </a:r>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c>
                  <a:txBody>
                    <a:bodyPr/>
                    <a:lstStyle/>
                    <a:p>
                      <a:r>
                        <a:rPr lang="en-US" sz="3200" dirty="0" smtClean="0">
                          <a:solidFill>
                            <a:schemeClr val="bg1"/>
                          </a:solidFill>
                        </a:rPr>
                        <a:t>5</a:t>
                      </a:r>
                      <a:endParaRPr lang="en-US" sz="3200" dirty="0">
                        <a:solidFill>
                          <a:schemeClr val="bg1"/>
                        </a:solidFill>
                      </a:endParaRPr>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r>
              <a:tr h="921314">
                <a:tc>
                  <a:txBody>
                    <a:bodyPr/>
                    <a:lstStyle/>
                    <a:p>
                      <a:pPr algn="l" fontAlgn="t">
                        <a:lnSpc>
                          <a:spcPct val="100000"/>
                        </a:lnSpc>
                      </a:pPr>
                      <a:r>
                        <a:rPr lang="en-US" sz="3200" dirty="0" smtClean="0">
                          <a:solidFill>
                            <a:schemeClr val="bg1"/>
                          </a:solidFill>
                        </a:rPr>
                        <a:t>Question</a:t>
                      </a:r>
                      <a:r>
                        <a:rPr lang="en-US" sz="3200" baseline="0" dirty="0" smtClean="0">
                          <a:solidFill>
                            <a:schemeClr val="bg1"/>
                          </a:solidFill>
                        </a:rPr>
                        <a:t> and Answer </a:t>
                      </a:r>
                    </a:p>
                    <a:p>
                      <a:pPr lvl="1" algn="l" fontAlgn="t">
                        <a:lnSpc>
                          <a:spcPct val="100000"/>
                        </a:lnSpc>
                      </a:pPr>
                      <a:r>
                        <a:rPr lang="en-CA" sz="2400" u="none" strike="noStrike" dirty="0" smtClean="0">
                          <a:solidFill>
                            <a:schemeClr val="bg1"/>
                          </a:solidFill>
                          <a:effectLst/>
                          <a:latin typeface="+mn-lt"/>
                        </a:rPr>
                        <a:t>(e.g. question posted on Twitter to which</a:t>
                      </a:r>
                      <a:r>
                        <a:rPr lang="en-CA" sz="2400" u="none" strike="noStrike" baseline="0" dirty="0" smtClean="0">
                          <a:solidFill>
                            <a:schemeClr val="bg1"/>
                          </a:solidFill>
                          <a:effectLst/>
                          <a:latin typeface="+mn-lt"/>
                        </a:rPr>
                        <a:t> students were encouraged to respond) </a:t>
                      </a:r>
                      <a:endParaRPr lang="en-CA" sz="2400" b="0" i="0" u="none" strike="noStrike" dirty="0" smtClean="0">
                        <a:solidFill>
                          <a:schemeClr val="bg1"/>
                        </a:solidFill>
                        <a:effectLst/>
                        <a:latin typeface="+mn-lt"/>
                      </a:endParaRPr>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c>
                  <a:txBody>
                    <a:bodyPr/>
                    <a:lstStyle/>
                    <a:p>
                      <a:r>
                        <a:rPr lang="en-US" sz="3200" dirty="0" smtClean="0">
                          <a:solidFill>
                            <a:schemeClr val="bg1"/>
                          </a:solidFill>
                        </a:rPr>
                        <a:t>3</a:t>
                      </a:r>
                      <a:endParaRPr lang="en-US" sz="3200" dirty="0">
                        <a:solidFill>
                          <a:schemeClr val="bg1"/>
                        </a:solidFill>
                      </a:endParaRPr>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r>
              <a:tr h="921314">
                <a:tc>
                  <a:txBody>
                    <a:bodyPr/>
                    <a:lstStyle/>
                    <a:p>
                      <a:pPr>
                        <a:lnSpc>
                          <a:spcPct val="100000"/>
                        </a:lnSpc>
                      </a:pPr>
                      <a:r>
                        <a:rPr lang="en-US" sz="3200" dirty="0" smtClean="0">
                          <a:solidFill>
                            <a:schemeClr val="bg1"/>
                          </a:solidFill>
                        </a:rPr>
                        <a:t>Used</a:t>
                      </a:r>
                      <a:r>
                        <a:rPr lang="en-US" sz="3200" baseline="0" dirty="0" smtClean="0">
                          <a:solidFill>
                            <a:schemeClr val="bg1"/>
                          </a:solidFill>
                        </a:rPr>
                        <a:t> as a formal evaluation tool </a:t>
                      </a:r>
                    </a:p>
                    <a:p>
                      <a:pPr lvl="1">
                        <a:lnSpc>
                          <a:spcPct val="100000"/>
                        </a:lnSpc>
                      </a:pPr>
                      <a:r>
                        <a:rPr lang="en-CA" sz="2400" u="none" strike="noStrike" baseline="0" dirty="0" smtClean="0">
                          <a:solidFill>
                            <a:schemeClr val="bg1"/>
                          </a:solidFill>
                          <a:effectLst/>
                          <a:latin typeface="+mn-lt"/>
                        </a:rPr>
                        <a:t>(e.g. Faculty members used </a:t>
                      </a:r>
                      <a:r>
                        <a:rPr lang="en-CA" sz="2400" i="1" u="none" strike="noStrike" baseline="0" dirty="0" smtClean="0">
                          <a:solidFill>
                            <a:schemeClr val="bg1"/>
                          </a:solidFill>
                          <a:effectLst/>
                          <a:latin typeface="+mn-lt"/>
                        </a:rPr>
                        <a:t>direct messages </a:t>
                      </a:r>
                      <a:r>
                        <a:rPr lang="en-CA" sz="2400" i="0" u="none" strike="noStrike" baseline="0" dirty="0" smtClean="0">
                          <a:solidFill>
                            <a:schemeClr val="bg1"/>
                          </a:solidFill>
                          <a:effectLst/>
                          <a:latin typeface="+mn-lt"/>
                        </a:rPr>
                        <a:t>to provide feedback to residents</a:t>
                      </a:r>
                      <a:r>
                        <a:rPr lang="en-CA" sz="3200" i="0" u="none" strike="noStrike" baseline="0" dirty="0" smtClean="0">
                          <a:solidFill>
                            <a:schemeClr val="bg1"/>
                          </a:solidFill>
                          <a:effectLst/>
                          <a:latin typeface="+mn-lt"/>
                        </a:rPr>
                        <a:t>)</a:t>
                      </a:r>
                      <a:r>
                        <a:rPr lang="en-CA" sz="3200" u="none" strike="noStrike" baseline="0" dirty="0" smtClean="0">
                          <a:solidFill>
                            <a:schemeClr val="bg1"/>
                          </a:solidFill>
                          <a:effectLst/>
                          <a:latin typeface="+mn-lt"/>
                        </a:rPr>
                        <a:t> </a:t>
                      </a:r>
                      <a:endParaRPr lang="en-US" sz="3200" dirty="0">
                        <a:solidFill>
                          <a:schemeClr val="bg1"/>
                        </a:solidFill>
                      </a:endParaRPr>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c>
                  <a:txBody>
                    <a:bodyPr/>
                    <a:lstStyle/>
                    <a:p>
                      <a:r>
                        <a:rPr lang="en-US" sz="3200" dirty="0" smtClean="0">
                          <a:solidFill>
                            <a:schemeClr val="bg1"/>
                          </a:solidFill>
                        </a:rPr>
                        <a:t>1</a:t>
                      </a:r>
                      <a:endParaRPr lang="en-US" sz="3200" dirty="0">
                        <a:solidFill>
                          <a:schemeClr val="bg1"/>
                        </a:solidFill>
                      </a:endParaRPr>
                    </a:p>
                  </a:txBody>
                  <a:tcP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val="1916242887"/>
              </p:ext>
            </p:extLst>
          </p:nvPr>
        </p:nvGraphicFramePr>
        <p:xfrm>
          <a:off x="12460940" y="16520834"/>
          <a:ext cx="4613380" cy="3173254"/>
        </p:xfrm>
        <a:graphic>
          <a:graphicData uri="http://schemas.openxmlformats.org/drawingml/2006/table">
            <a:tbl>
              <a:tblPr>
                <a:tableStyleId>{5C22544A-7EE6-4342-B048-85BDC9FD1C3A}</a:tableStyleId>
              </a:tblPr>
              <a:tblGrid>
                <a:gridCol w="2306690"/>
                <a:gridCol w="2306690"/>
              </a:tblGrid>
              <a:tr h="1002862">
                <a:tc gridSpan="2">
                  <a:txBody>
                    <a:bodyPr/>
                    <a:lstStyle/>
                    <a:p>
                      <a:pPr algn="ctr" fontAlgn="b"/>
                      <a:r>
                        <a:rPr lang="en-CA" sz="3600" b="1" i="0" u="none" strike="noStrike" dirty="0" smtClean="0">
                          <a:solidFill>
                            <a:schemeClr val="bg1"/>
                          </a:solidFill>
                          <a:effectLst/>
                          <a:latin typeface="+mn-lt"/>
                        </a:rPr>
                        <a:t>Geographic</a:t>
                      </a:r>
                      <a:r>
                        <a:rPr lang="en-CA" sz="3600" b="1" i="0" u="none" strike="noStrike" baseline="0" dirty="0" smtClean="0">
                          <a:solidFill>
                            <a:schemeClr val="bg1"/>
                          </a:solidFill>
                          <a:effectLst/>
                          <a:latin typeface="+mn-lt"/>
                        </a:rPr>
                        <a:t> Location</a:t>
                      </a:r>
                      <a:endParaRPr lang="en-CA" sz="3600" b="1" i="0" u="none" strike="noStrike" dirty="0">
                        <a:solidFill>
                          <a:schemeClr val="bg1"/>
                        </a:solidFill>
                        <a:effectLst/>
                        <a:latin typeface="Arial" panose="020B0604020202020204" pitchFamily="34" charset="0"/>
                      </a:endParaRPr>
                    </a:p>
                  </a:txBody>
                  <a:tcPr marL="117885" marR="117885" marT="117892" marB="117892"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accent2"/>
                    </a:solidFill>
                  </a:tcPr>
                </a:tc>
                <a:tc hMerge="1">
                  <a:txBody>
                    <a:bodyPr/>
                    <a:lstStyle/>
                    <a:p>
                      <a:pPr algn="l" fontAlgn="b"/>
                      <a:endParaRPr lang="en-CA" sz="3000" b="1" i="0" u="none" strike="noStrike" dirty="0">
                        <a:solidFill>
                          <a:schemeClr val="bg1"/>
                        </a:solidFill>
                        <a:effectLst/>
                        <a:latin typeface="Arial" panose="020B0604020202020204" pitchFamily="34" charset="0"/>
                      </a:endParaRPr>
                    </a:p>
                  </a:txBody>
                  <a:tcPr marL="117885" marR="117885" marT="117892" marB="11789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541814">
                <a:tc>
                  <a:txBody>
                    <a:bodyPr/>
                    <a:lstStyle/>
                    <a:p>
                      <a:pPr algn="l" fontAlgn="t"/>
                      <a:r>
                        <a:rPr lang="en-CA" sz="3200" b="0" i="0" u="none" strike="noStrike" dirty="0" smtClean="0">
                          <a:solidFill>
                            <a:schemeClr val="bg1"/>
                          </a:solidFill>
                          <a:effectLst/>
                          <a:latin typeface="+mn-lt"/>
                        </a:rPr>
                        <a:t>Canada</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CC"/>
                    </a:solidFill>
                  </a:tcPr>
                </a:tc>
                <a:tc>
                  <a:txBody>
                    <a:bodyPr/>
                    <a:lstStyle/>
                    <a:p>
                      <a:pPr algn="l" fontAlgn="t"/>
                      <a:r>
                        <a:rPr lang="en-CA" sz="3200" b="0" i="0" u="none" strike="noStrike" dirty="0" smtClean="0">
                          <a:solidFill>
                            <a:schemeClr val="bg1"/>
                          </a:solidFill>
                          <a:effectLst/>
                          <a:latin typeface="+mn-lt"/>
                        </a:rPr>
                        <a:t>1</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CC"/>
                    </a:solidFill>
                  </a:tcPr>
                </a:tc>
              </a:tr>
              <a:tr h="554950">
                <a:tc>
                  <a:txBody>
                    <a:bodyPr/>
                    <a:lstStyle/>
                    <a:p>
                      <a:pPr algn="l" fontAlgn="t"/>
                      <a:r>
                        <a:rPr lang="en-CA" sz="3200" b="0" i="0" u="none" strike="noStrike" dirty="0" smtClean="0">
                          <a:solidFill>
                            <a:schemeClr val="bg1"/>
                          </a:solidFill>
                          <a:effectLst/>
                          <a:latin typeface="+mn-lt"/>
                        </a:rPr>
                        <a:t>USA</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FF"/>
                    </a:solidFill>
                  </a:tcPr>
                </a:tc>
                <a:tc>
                  <a:txBody>
                    <a:bodyPr/>
                    <a:lstStyle/>
                    <a:p>
                      <a:pPr algn="l" fontAlgn="t"/>
                      <a:r>
                        <a:rPr lang="en-CA" sz="3200" b="0" i="0" u="none" strike="noStrike" dirty="0" smtClean="0">
                          <a:solidFill>
                            <a:schemeClr val="bg1"/>
                          </a:solidFill>
                          <a:effectLst/>
                          <a:latin typeface="+mn-lt"/>
                        </a:rPr>
                        <a:t>12</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FF"/>
                    </a:solidFill>
                  </a:tcPr>
                </a:tc>
              </a:tr>
              <a:tr h="558800">
                <a:tc>
                  <a:txBody>
                    <a:bodyPr/>
                    <a:lstStyle/>
                    <a:p>
                      <a:pPr algn="l" fontAlgn="t"/>
                      <a:r>
                        <a:rPr lang="en-CA" sz="3200" b="0" i="0" u="none" strike="noStrike" dirty="0" smtClean="0">
                          <a:solidFill>
                            <a:schemeClr val="bg1"/>
                          </a:solidFill>
                          <a:effectLst/>
                          <a:latin typeface="+mn-lt"/>
                        </a:rPr>
                        <a:t>UK</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CC"/>
                    </a:solidFill>
                  </a:tcPr>
                </a:tc>
                <a:tc>
                  <a:txBody>
                    <a:bodyPr/>
                    <a:lstStyle/>
                    <a:p>
                      <a:pPr algn="l" fontAlgn="t"/>
                      <a:r>
                        <a:rPr lang="en-CA" sz="3200" b="0" i="0" u="none" strike="noStrike" dirty="0" smtClean="0">
                          <a:solidFill>
                            <a:schemeClr val="bg1"/>
                          </a:solidFill>
                          <a:effectLst/>
                          <a:latin typeface="+mn-lt"/>
                        </a:rPr>
                        <a:t>5</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CC"/>
                    </a:solidFill>
                  </a:tcPr>
                </a:tc>
              </a:tr>
            </a:tbl>
          </a:graphicData>
        </a:graphic>
      </p:graphicFrame>
      <p:graphicFrame>
        <p:nvGraphicFramePr>
          <p:cNvPr id="107" name="Table 106"/>
          <p:cNvGraphicFramePr>
            <a:graphicFrameLocks noGrp="1"/>
          </p:cNvGraphicFramePr>
          <p:nvPr>
            <p:extLst>
              <p:ext uri="{D42A27DB-BD31-4B8C-83A1-F6EECF244321}">
                <p14:modId xmlns:p14="http://schemas.microsoft.com/office/powerpoint/2010/main" val="166706005"/>
              </p:ext>
            </p:extLst>
          </p:nvPr>
        </p:nvGraphicFramePr>
        <p:xfrm>
          <a:off x="18020914" y="16525781"/>
          <a:ext cx="6883400" cy="3064830"/>
        </p:xfrm>
        <a:graphic>
          <a:graphicData uri="http://schemas.openxmlformats.org/drawingml/2006/table">
            <a:tbl>
              <a:tblPr>
                <a:tableStyleId>{5C22544A-7EE6-4342-B048-85BDC9FD1C3A}</a:tableStyleId>
              </a:tblPr>
              <a:tblGrid>
                <a:gridCol w="3441700"/>
                <a:gridCol w="3441700"/>
              </a:tblGrid>
              <a:tr h="894438">
                <a:tc gridSpan="2">
                  <a:txBody>
                    <a:bodyPr/>
                    <a:lstStyle/>
                    <a:p>
                      <a:pPr algn="ctr" fontAlgn="b"/>
                      <a:r>
                        <a:rPr lang="en-CA" sz="3600" b="1" i="0" u="none" strike="noStrike" dirty="0" smtClean="0">
                          <a:solidFill>
                            <a:schemeClr val="bg1"/>
                          </a:solidFill>
                          <a:effectLst/>
                          <a:latin typeface="+mn-lt"/>
                        </a:rPr>
                        <a:t>Type</a:t>
                      </a:r>
                      <a:r>
                        <a:rPr lang="en-CA" sz="3600" b="1" i="0" u="none" strike="noStrike" baseline="0" dirty="0" smtClean="0">
                          <a:solidFill>
                            <a:schemeClr val="bg1"/>
                          </a:solidFill>
                          <a:effectLst/>
                          <a:latin typeface="+mn-lt"/>
                        </a:rPr>
                        <a:t> of Medical Students</a:t>
                      </a:r>
                      <a:endParaRPr lang="en-CA" sz="3600" b="1" i="0" u="none" strike="noStrike" dirty="0">
                        <a:solidFill>
                          <a:schemeClr val="bg1"/>
                        </a:solidFill>
                        <a:effectLst/>
                        <a:latin typeface="+mn-lt"/>
                      </a:endParaRPr>
                    </a:p>
                  </a:txBody>
                  <a:tcPr marL="117885" marR="117885" marT="117892" marB="117892"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D7D31"/>
                    </a:solidFill>
                  </a:tcPr>
                </a:tc>
                <a:tc hMerge="1">
                  <a:txBody>
                    <a:bodyPr/>
                    <a:lstStyle/>
                    <a:p>
                      <a:pPr algn="l" fontAlgn="b"/>
                      <a:endParaRPr lang="en-CA" sz="3000" b="1" i="0" u="none" strike="noStrike" dirty="0">
                        <a:solidFill>
                          <a:schemeClr val="bg1"/>
                        </a:solidFill>
                        <a:effectLst/>
                        <a:latin typeface="Arial" panose="020B0604020202020204" pitchFamily="34" charset="0"/>
                      </a:endParaRPr>
                    </a:p>
                  </a:txBody>
                  <a:tcPr marL="117885" marR="117885" marT="117892" marB="11789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533400">
                <a:tc>
                  <a:txBody>
                    <a:bodyPr/>
                    <a:lstStyle/>
                    <a:p>
                      <a:pPr algn="l" fontAlgn="t"/>
                      <a:r>
                        <a:rPr lang="en-CA" sz="3200" b="0" i="0" u="none" strike="noStrike" dirty="0" smtClean="0">
                          <a:solidFill>
                            <a:schemeClr val="bg1"/>
                          </a:solidFill>
                          <a:effectLst/>
                          <a:latin typeface="+mn-lt"/>
                        </a:rPr>
                        <a:t>UGME</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CC"/>
                    </a:solidFill>
                  </a:tcPr>
                </a:tc>
                <a:tc>
                  <a:txBody>
                    <a:bodyPr/>
                    <a:lstStyle/>
                    <a:p>
                      <a:pPr algn="l" fontAlgn="t"/>
                      <a:r>
                        <a:rPr lang="en-CA" sz="3200" b="0" i="0" u="none" strike="noStrike" dirty="0" smtClean="0">
                          <a:solidFill>
                            <a:schemeClr val="bg1"/>
                          </a:solidFill>
                          <a:effectLst/>
                          <a:latin typeface="+mn-lt"/>
                        </a:rPr>
                        <a:t>11</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CC"/>
                    </a:solidFill>
                  </a:tcPr>
                </a:tc>
              </a:tr>
              <a:tr h="685991">
                <a:tc>
                  <a:txBody>
                    <a:bodyPr/>
                    <a:lstStyle/>
                    <a:p>
                      <a:pPr algn="l" fontAlgn="t"/>
                      <a:r>
                        <a:rPr lang="en-CA" sz="3200" b="0" i="0" u="none" strike="noStrike" dirty="0" smtClean="0">
                          <a:solidFill>
                            <a:schemeClr val="bg1"/>
                          </a:solidFill>
                          <a:effectLst/>
                          <a:latin typeface="+mn-lt"/>
                        </a:rPr>
                        <a:t>PGME</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FF"/>
                    </a:solidFill>
                  </a:tcPr>
                </a:tc>
                <a:tc>
                  <a:txBody>
                    <a:bodyPr/>
                    <a:lstStyle/>
                    <a:p>
                      <a:pPr algn="l" fontAlgn="t"/>
                      <a:r>
                        <a:rPr lang="en-CA" sz="3200" b="0" i="0" u="none" strike="noStrike" dirty="0" smtClean="0">
                          <a:solidFill>
                            <a:schemeClr val="bg1"/>
                          </a:solidFill>
                          <a:effectLst/>
                          <a:latin typeface="+mn-lt"/>
                        </a:rPr>
                        <a:t>5</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FF"/>
                    </a:solidFill>
                  </a:tcPr>
                </a:tc>
              </a:tr>
              <a:tr h="558800">
                <a:tc>
                  <a:txBody>
                    <a:bodyPr/>
                    <a:lstStyle/>
                    <a:p>
                      <a:pPr algn="l" fontAlgn="t"/>
                      <a:r>
                        <a:rPr lang="en-CA" sz="3200" b="0" i="0" u="none" strike="noStrike" dirty="0" smtClean="0">
                          <a:solidFill>
                            <a:schemeClr val="bg1"/>
                          </a:solidFill>
                          <a:effectLst/>
                          <a:latin typeface="+mn-lt"/>
                        </a:rPr>
                        <a:t>Unknown</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CC"/>
                    </a:solidFill>
                  </a:tcPr>
                </a:tc>
                <a:tc>
                  <a:txBody>
                    <a:bodyPr/>
                    <a:lstStyle/>
                    <a:p>
                      <a:pPr algn="l" fontAlgn="t"/>
                      <a:r>
                        <a:rPr lang="en-CA" sz="3200" b="0" i="0" u="none" strike="noStrike" dirty="0" smtClean="0">
                          <a:solidFill>
                            <a:schemeClr val="bg1"/>
                          </a:solidFill>
                          <a:effectLst/>
                          <a:latin typeface="+mn-lt"/>
                        </a:rPr>
                        <a:t>2</a:t>
                      </a:r>
                      <a:endParaRPr lang="en-CA" sz="3200" b="0" i="0" u="none" strike="noStrike" dirty="0">
                        <a:solidFill>
                          <a:schemeClr val="bg1"/>
                        </a:solidFill>
                        <a:effectLst/>
                        <a:latin typeface="+mn-lt"/>
                      </a:endParaRPr>
                    </a:p>
                  </a:txBody>
                  <a:tcPr marL="117885" marR="117885" marT="117892" marB="117892">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84CC"/>
                    </a:solidFill>
                  </a:tcPr>
                </a:tc>
              </a:tr>
            </a:tbl>
          </a:graphicData>
        </a:graphic>
      </p:graphicFrame>
      <p:graphicFrame>
        <p:nvGraphicFramePr>
          <p:cNvPr id="108" name="Table 107"/>
          <p:cNvGraphicFramePr>
            <a:graphicFrameLocks noGrp="1"/>
          </p:cNvGraphicFramePr>
          <p:nvPr>
            <p:extLst>
              <p:ext uri="{D42A27DB-BD31-4B8C-83A1-F6EECF244321}">
                <p14:modId xmlns:p14="http://schemas.microsoft.com/office/powerpoint/2010/main" val="826768249"/>
              </p:ext>
            </p:extLst>
          </p:nvPr>
        </p:nvGraphicFramePr>
        <p:xfrm>
          <a:off x="24387365" y="20939674"/>
          <a:ext cx="6578604" cy="5958686"/>
        </p:xfrm>
        <a:graphic>
          <a:graphicData uri="http://schemas.openxmlformats.org/drawingml/2006/table">
            <a:tbl>
              <a:tblPr>
                <a:tableStyleId>{5C22544A-7EE6-4342-B048-85BDC9FD1C3A}</a:tableStyleId>
              </a:tblPr>
              <a:tblGrid>
                <a:gridCol w="4039321"/>
                <a:gridCol w="2539283"/>
              </a:tblGrid>
              <a:tr h="894438">
                <a:tc gridSpan="2">
                  <a:txBody>
                    <a:bodyPr/>
                    <a:lstStyle/>
                    <a:p>
                      <a:pPr algn="ctr" fontAlgn="b"/>
                      <a:r>
                        <a:rPr lang="en-CA" sz="3600" b="1" i="0" u="none" strike="noStrike" dirty="0" smtClean="0">
                          <a:solidFill>
                            <a:schemeClr val="bg1"/>
                          </a:solidFill>
                          <a:effectLst/>
                          <a:latin typeface="+mn-lt"/>
                        </a:rPr>
                        <a:t>Subject</a:t>
                      </a:r>
                      <a:r>
                        <a:rPr lang="en-CA" sz="3600" b="1" i="0" u="none" strike="noStrike" baseline="0" dirty="0" smtClean="0">
                          <a:solidFill>
                            <a:schemeClr val="bg1"/>
                          </a:solidFill>
                          <a:effectLst/>
                          <a:latin typeface="+mn-lt"/>
                        </a:rPr>
                        <a:t> Areas</a:t>
                      </a:r>
                      <a:endParaRPr lang="en-CA" sz="3600" b="1" i="0" u="none" strike="noStrike" dirty="0">
                        <a:solidFill>
                          <a:schemeClr val="bg1"/>
                        </a:solidFill>
                        <a:effectLst/>
                        <a:latin typeface="+mn-lt"/>
                      </a:endParaRPr>
                    </a:p>
                  </a:txBody>
                  <a:tcPr marL="117885" marR="117885" marT="117892" marB="117892"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l" fontAlgn="b"/>
                      <a:endParaRPr lang="en-CA" sz="3000" b="1" i="0" u="none" strike="noStrike" dirty="0">
                        <a:solidFill>
                          <a:schemeClr val="bg1"/>
                        </a:solidFill>
                        <a:effectLst/>
                        <a:latin typeface="Arial" panose="020B0604020202020204" pitchFamily="34" charset="0"/>
                      </a:endParaRPr>
                    </a:p>
                  </a:txBody>
                  <a:tcPr marL="117885" marR="117885" marT="117892" marB="11789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533400">
                <a:tc>
                  <a:txBody>
                    <a:bodyPr/>
                    <a:lstStyle/>
                    <a:p>
                      <a:pPr algn="l" fontAlgn="t"/>
                      <a:r>
                        <a:rPr lang="en-CA" sz="3200" b="0" i="0" u="none" strike="noStrike" dirty="0" smtClean="0">
                          <a:solidFill>
                            <a:schemeClr val="bg1"/>
                          </a:solidFill>
                          <a:effectLst/>
                          <a:latin typeface="+mn-lt"/>
                        </a:rPr>
                        <a:t>Emergency</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c>
                  <a:txBody>
                    <a:bodyPr/>
                    <a:lstStyle/>
                    <a:p>
                      <a:pPr algn="l" fontAlgn="t"/>
                      <a:r>
                        <a:rPr lang="en-CA" sz="3200" b="0" i="0" u="none" strike="noStrike" dirty="0" smtClean="0">
                          <a:solidFill>
                            <a:schemeClr val="bg1"/>
                          </a:solidFill>
                          <a:effectLst/>
                          <a:latin typeface="+mn-lt"/>
                        </a:rPr>
                        <a:t>4</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r>
              <a:tr h="685991">
                <a:tc>
                  <a:txBody>
                    <a:bodyPr/>
                    <a:lstStyle/>
                    <a:p>
                      <a:pPr algn="l" fontAlgn="t"/>
                      <a:r>
                        <a:rPr lang="en-CA" sz="3200" b="0" i="0" u="none" strike="noStrike" dirty="0" smtClean="0">
                          <a:solidFill>
                            <a:schemeClr val="bg1"/>
                          </a:solidFill>
                          <a:effectLst/>
                          <a:latin typeface="+mn-lt"/>
                        </a:rPr>
                        <a:t>Surgery/Anaesthesia</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c>
                  <a:txBody>
                    <a:bodyPr/>
                    <a:lstStyle/>
                    <a:p>
                      <a:pPr algn="l" fontAlgn="t"/>
                      <a:r>
                        <a:rPr lang="en-CA" sz="3200" b="0" i="0" u="none" strike="noStrike" dirty="0" smtClean="0">
                          <a:solidFill>
                            <a:schemeClr val="bg1"/>
                          </a:solidFill>
                          <a:effectLst/>
                          <a:latin typeface="+mn-lt"/>
                        </a:rPr>
                        <a:t>5</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r>
              <a:tr h="558800">
                <a:tc>
                  <a:txBody>
                    <a:bodyPr/>
                    <a:lstStyle/>
                    <a:p>
                      <a:pPr algn="l" fontAlgn="t"/>
                      <a:r>
                        <a:rPr lang="en-CA" sz="3200" b="0" i="0" u="none" strike="noStrike" dirty="0" smtClean="0">
                          <a:solidFill>
                            <a:schemeClr val="bg1"/>
                          </a:solidFill>
                          <a:effectLst/>
                          <a:latin typeface="+mn-lt"/>
                        </a:rPr>
                        <a:t>Anatomy</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c>
                  <a:txBody>
                    <a:bodyPr/>
                    <a:lstStyle/>
                    <a:p>
                      <a:pPr algn="l" fontAlgn="t"/>
                      <a:r>
                        <a:rPr lang="en-CA" sz="3200" b="0" i="0" u="none" strike="noStrike" dirty="0" smtClean="0">
                          <a:solidFill>
                            <a:schemeClr val="bg1"/>
                          </a:solidFill>
                          <a:effectLst/>
                          <a:latin typeface="+mn-lt"/>
                        </a:rPr>
                        <a:t>1</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r>
              <a:tr h="558800">
                <a:tc>
                  <a:txBody>
                    <a:bodyPr/>
                    <a:lstStyle/>
                    <a:p>
                      <a:pPr algn="l" fontAlgn="t"/>
                      <a:r>
                        <a:rPr lang="en-CA" sz="3200" b="0" i="0" u="none" strike="noStrike" dirty="0" smtClean="0">
                          <a:solidFill>
                            <a:schemeClr val="bg1"/>
                          </a:solidFill>
                          <a:effectLst/>
                          <a:latin typeface="+mn-lt"/>
                        </a:rPr>
                        <a:t>Internal Medicine</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c>
                  <a:txBody>
                    <a:bodyPr/>
                    <a:lstStyle/>
                    <a:p>
                      <a:pPr algn="l" fontAlgn="t"/>
                      <a:r>
                        <a:rPr lang="en-CA" sz="3200" b="0" i="0" u="none" strike="noStrike" dirty="0" smtClean="0">
                          <a:solidFill>
                            <a:schemeClr val="bg1"/>
                          </a:solidFill>
                          <a:effectLst/>
                          <a:latin typeface="+mn-lt"/>
                        </a:rPr>
                        <a:t>2</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r>
              <a:tr h="558800">
                <a:tc>
                  <a:txBody>
                    <a:bodyPr/>
                    <a:lstStyle/>
                    <a:p>
                      <a:pPr algn="l" fontAlgn="t"/>
                      <a:r>
                        <a:rPr lang="en-CA" sz="3200" b="0" i="0" u="none" strike="noStrike" dirty="0" smtClean="0">
                          <a:solidFill>
                            <a:schemeClr val="bg1"/>
                          </a:solidFill>
                          <a:effectLst/>
                          <a:latin typeface="+mn-lt"/>
                        </a:rPr>
                        <a:t>Electives</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c>
                  <a:txBody>
                    <a:bodyPr/>
                    <a:lstStyle/>
                    <a:p>
                      <a:pPr algn="l" fontAlgn="t"/>
                      <a:r>
                        <a:rPr lang="en-CA" sz="3200" b="0" i="0" u="none" strike="noStrike" dirty="0" smtClean="0">
                          <a:solidFill>
                            <a:schemeClr val="bg1"/>
                          </a:solidFill>
                          <a:effectLst/>
                          <a:latin typeface="+mn-lt"/>
                        </a:rPr>
                        <a:t>2</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r>
              <a:tr h="558800">
                <a:tc>
                  <a:txBody>
                    <a:bodyPr/>
                    <a:lstStyle/>
                    <a:p>
                      <a:pPr algn="l" fontAlgn="t"/>
                      <a:r>
                        <a:rPr lang="en-CA" sz="3200" b="0" i="0" u="none" strike="noStrike" dirty="0" smtClean="0">
                          <a:solidFill>
                            <a:schemeClr val="bg1"/>
                          </a:solidFill>
                          <a:effectLst/>
                          <a:latin typeface="+mn-lt"/>
                        </a:rPr>
                        <a:t>Dermatology</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c>
                  <a:txBody>
                    <a:bodyPr/>
                    <a:lstStyle/>
                    <a:p>
                      <a:pPr algn="l" fontAlgn="t"/>
                      <a:r>
                        <a:rPr lang="en-CA" sz="3200" b="0" i="0" u="none" strike="noStrike" dirty="0" smtClean="0">
                          <a:solidFill>
                            <a:schemeClr val="bg1"/>
                          </a:solidFill>
                          <a:effectLst/>
                          <a:latin typeface="+mn-lt"/>
                        </a:rPr>
                        <a:t>1</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r>
              <a:tr h="558800">
                <a:tc>
                  <a:txBody>
                    <a:bodyPr/>
                    <a:lstStyle/>
                    <a:p>
                      <a:pPr algn="l" fontAlgn="t"/>
                      <a:r>
                        <a:rPr lang="en-CA" sz="3200" b="0" i="0" u="none" strike="noStrike" dirty="0" smtClean="0">
                          <a:solidFill>
                            <a:schemeClr val="bg1"/>
                          </a:solidFill>
                          <a:effectLst/>
                          <a:latin typeface="+mn-lt"/>
                        </a:rPr>
                        <a:t>General Medicine</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c>
                  <a:txBody>
                    <a:bodyPr/>
                    <a:lstStyle/>
                    <a:p>
                      <a:pPr algn="l" fontAlgn="t"/>
                      <a:r>
                        <a:rPr lang="en-CA" sz="3200" b="0" i="0" u="none" strike="noStrike" dirty="0" smtClean="0">
                          <a:solidFill>
                            <a:schemeClr val="bg1"/>
                          </a:solidFill>
                          <a:effectLst/>
                          <a:latin typeface="+mn-lt"/>
                        </a:rPr>
                        <a:t>3</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r>
            </a:tbl>
          </a:graphicData>
        </a:graphic>
      </p:graphicFrame>
      <p:graphicFrame>
        <p:nvGraphicFramePr>
          <p:cNvPr id="109" name="Table 108"/>
          <p:cNvGraphicFramePr>
            <a:graphicFrameLocks noGrp="1"/>
          </p:cNvGraphicFramePr>
          <p:nvPr>
            <p:extLst>
              <p:ext uri="{D42A27DB-BD31-4B8C-83A1-F6EECF244321}">
                <p14:modId xmlns:p14="http://schemas.microsoft.com/office/powerpoint/2010/main" val="76398123"/>
              </p:ext>
            </p:extLst>
          </p:nvPr>
        </p:nvGraphicFramePr>
        <p:xfrm>
          <a:off x="25850908" y="16543840"/>
          <a:ext cx="5090365" cy="3788294"/>
        </p:xfrm>
        <a:graphic>
          <a:graphicData uri="http://schemas.openxmlformats.org/drawingml/2006/table">
            <a:tbl>
              <a:tblPr>
                <a:tableStyleId>{5C22544A-7EE6-4342-B048-85BDC9FD1C3A}</a:tableStyleId>
              </a:tblPr>
              <a:tblGrid>
                <a:gridCol w="3441700"/>
                <a:gridCol w="1648665"/>
              </a:tblGrid>
              <a:tr h="894438">
                <a:tc gridSpan="2">
                  <a:txBody>
                    <a:bodyPr/>
                    <a:lstStyle/>
                    <a:p>
                      <a:pPr algn="ctr" fontAlgn="b"/>
                      <a:r>
                        <a:rPr lang="en-CA" sz="3600" b="1" i="0" u="none" strike="noStrike" dirty="0" smtClean="0">
                          <a:solidFill>
                            <a:schemeClr val="bg1"/>
                          </a:solidFill>
                          <a:effectLst/>
                          <a:latin typeface="+mn-lt"/>
                        </a:rPr>
                        <a:t>Bloom’s Taxonomy</a:t>
                      </a:r>
                      <a:endParaRPr lang="en-CA" sz="3600" b="1" i="0" u="none" strike="noStrike" dirty="0">
                        <a:solidFill>
                          <a:schemeClr val="bg1"/>
                        </a:solidFill>
                        <a:effectLst/>
                        <a:latin typeface="+mn-lt"/>
                      </a:endParaRPr>
                    </a:p>
                  </a:txBody>
                  <a:tcPr marL="117885" marR="117885" marT="117892" marB="117892"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l" fontAlgn="b"/>
                      <a:endParaRPr lang="en-CA" sz="3000" b="1" i="0" u="none" strike="noStrike" dirty="0">
                        <a:solidFill>
                          <a:schemeClr val="bg1"/>
                        </a:solidFill>
                        <a:effectLst/>
                        <a:latin typeface="Arial" panose="020B0604020202020204" pitchFamily="34" charset="0"/>
                      </a:endParaRPr>
                    </a:p>
                  </a:txBody>
                  <a:tcPr marL="117885" marR="117885" marT="117892" marB="11789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533400">
                <a:tc>
                  <a:txBody>
                    <a:bodyPr/>
                    <a:lstStyle/>
                    <a:p>
                      <a:pPr algn="l" fontAlgn="t"/>
                      <a:r>
                        <a:rPr lang="en-CA" sz="3200" b="0" i="0" u="none" strike="noStrike" dirty="0" smtClean="0">
                          <a:solidFill>
                            <a:schemeClr val="bg1"/>
                          </a:solidFill>
                          <a:effectLst/>
                          <a:latin typeface="+mn-lt"/>
                        </a:rPr>
                        <a:t>Apply</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c>
                  <a:txBody>
                    <a:bodyPr/>
                    <a:lstStyle/>
                    <a:p>
                      <a:pPr algn="l" fontAlgn="t"/>
                      <a:r>
                        <a:rPr lang="en-CA" sz="3200" b="0" i="0" u="none" strike="noStrike" dirty="0" smtClean="0">
                          <a:solidFill>
                            <a:schemeClr val="bg1"/>
                          </a:solidFill>
                          <a:effectLst/>
                          <a:latin typeface="+mn-lt"/>
                        </a:rPr>
                        <a:t>3</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r>
              <a:tr h="685991">
                <a:tc>
                  <a:txBody>
                    <a:bodyPr/>
                    <a:lstStyle/>
                    <a:p>
                      <a:pPr algn="l" fontAlgn="t"/>
                      <a:r>
                        <a:rPr lang="en-CA" sz="3200" b="0" i="0" u="none" strike="noStrike" dirty="0" smtClean="0">
                          <a:solidFill>
                            <a:schemeClr val="bg1"/>
                          </a:solidFill>
                          <a:effectLst/>
                          <a:latin typeface="+mn-lt"/>
                        </a:rPr>
                        <a:t>Understand</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c>
                  <a:txBody>
                    <a:bodyPr/>
                    <a:lstStyle/>
                    <a:p>
                      <a:pPr algn="l" fontAlgn="t"/>
                      <a:r>
                        <a:rPr lang="en-CA" sz="3200" b="0" i="0" u="none" strike="noStrike" dirty="0" smtClean="0">
                          <a:solidFill>
                            <a:schemeClr val="bg1"/>
                          </a:solidFill>
                          <a:effectLst/>
                          <a:latin typeface="+mn-lt"/>
                        </a:rPr>
                        <a:t>6</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r>
              <a:tr h="558800">
                <a:tc>
                  <a:txBody>
                    <a:bodyPr/>
                    <a:lstStyle/>
                    <a:p>
                      <a:pPr algn="l" fontAlgn="t"/>
                      <a:r>
                        <a:rPr lang="en-CA" sz="3200" b="0" i="0" u="none" strike="noStrike" dirty="0" smtClean="0">
                          <a:solidFill>
                            <a:schemeClr val="bg1"/>
                          </a:solidFill>
                          <a:effectLst/>
                          <a:latin typeface="+mn-lt"/>
                        </a:rPr>
                        <a:t>Remember</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c>
                  <a:txBody>
                    <a:bodyPr/>
                    <a:lstStyle/>
                    <a:p>
                      <a:pPr algn="l" fontAlgn="t"/>
                      <a:r>
                        <a:rPr lang="en-CA" sz="3200" b="0" i="0" u="none" strike="noStrike" dirty="0" smtClean="0">
                          <a:solidFill>
                            <a:schemeClr val="bg1"/>
                          </a:solidFill>
                          <a:effectLst/>
                          <a:latin typeface="+mn-lt"/>
                        </a:rPr>
                        <a:t>1</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CC"/>
                    </a:solidFill>
                  </a:tcPr>
                </a:tc>
              </a:tr>
              <a:tr h="558800">
                <a:tc>
                  <a:txBody>
                    <a:bodyPr/>
                    <a:lstStyle/>
                    <a:p>
                      <a:pPr algn="l" fontAlgn="t"/>
                      <a:r>
                        <a:rPr lang="en-CA" sz="3200" b="0" i="0" u="none" strike="noStrike" dirty="0" smtClean="0">
                          <a:solidFill>
                            <a:schemeClr val="bg1"/>
                          </a:solidFill>
                          <a:effectLst/>
                          <a:latin typeface="+mn-lt"/>
                        </a:rPr>
                        <a:t>N/A</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c>
                  <a:txBody>
                    <a:bodyPr/>
                    <a:lstStyle/>
                    <a:p>
                      <a:pPr algn="l" fontAlgn="t"/>
                      <a:r>
                        <a:rPr lang="en-CA" sz="3200" b="0" i="0" u="none" strike="noStrike" dirty="0" smtClean="0">
                          <a:solidFill>
                            <a:schemeClr val="bg1"/>
                          </a:solidFill>
                          <a:effectLst/>
                          <a:latin typeface="+mn-lt"/>
                        </a:rPr>
                        <a:t>8</a:t>
                      </a:r>
                      <a:endParaRPr lang="en-CA" sz="3200" b="0" i="0" u="none" strike="noStrike" dirty="0">
                        <a:solidFill>
                          <a:schemeClr val="bg1"/>
                        </a:solidFill>
                        <a:effectLst/>
                        <a:latin typeface="+mn-lt"/>
                      </a:endParaRPr>
                    </a:p>
                  </a:txBody>
                  <a:tcPr marL="117885" marR="117885" marT="117892" marB="11789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0084FF"/>
                    </a:solidFill>
                  </a:tcPr>
                </a:tc>
              </a:tr>
            </a:tbl>
          </a:graphicData>
        </a:graphic>
      </p:graphicFrame>
      <p:sp>
        <p:nvSpPr>
          <p:cNvPr id="10" name="TextBox 9"/>
          <p:cNvSpPr txBox="1"/>
          <p:nvPr/>
        </p:nvSpPr>
        <p:spPr>
          <a:xfrm>
            <a:off x="25457279" y="44622817"/>
            <a:ext cx="5426268" cy="830997"/>
          </a:xfrm>
          <a:prstGeom prst="rect">
            <a:avLst/>
          </a:prstGeom>
          <a:noFill/>
        </p:spPr>
        <p:txBody>
          <a:bodyPr wrap="square" rtlCol="0">
            <a:spAutoFit/>
          </a:bodyPr>
          <a:lstStyle/>
          <a:p>
            <a:r>
              <a:rPr lang="en-CA" sz="2400" dirty="0" smtClean="0">
                <a:solidFill>
                  <a:schemeClr val="bg1"/>
                </a:solidFill>
              </a:rPr>
              <a:t>2. http</a:t>
            </a:r>
            <a:r>
              <a:rPr lang="en-CA" sz="2400" dirty="0">
                <a:solidFill>
                  <a:schemeClr val="bg1"/>
                </a:solidFill>
              </a:rPr>
              <a:t>://</a:t>
            </a:r>
            <a:r>
              <a:rPr lang="en-CA" sz="2400" dirty="0" err="1">
                <a:solidFill>
                  <a:schemeClr val="bg1"/>
                </a:solidFill>
              </a:rPr>
              <a:t>www.pewinternet.org</a:t>
            </a:r>
            <a:r>
              <a:rPr lang="en-CA" sz="2400" dirty="0">
                <a:solidFill>
                  <a:schemeClr val="bg1"/>
                </a:solidFill>
              </a:rPr>
              <a:t>/fact-sheet/social-media/</a:t>
            </a:r>
            <a:endParaRPr lang="en-US" sz="2400" dirty="0"/>
          </a:p>
        </p:txBody>
      </p:sp>
      <p:sp>
        <p:nvSpPr>
          <p:cNvPr id="110" name="Rectangle 109"/>
          <p:cNvSpPr/>
          <p:nvPr/>
        </p:nvSpPr>
        <p:spPr>
          <a:xfrm>
            <a:off x="16371473" y="27943788"/>
            <a:ext cx="16388177" cy="17323296"/>
          </a:xfrm>
          <a:prstGeom prst="rect">
            <a:avLst/>
          </a:prstGeom>
          <a:solidFill>
            <a:srgbClr val="0084FF"/>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lIns="103152" tIns="51576" rIns="103152" bIns="51576" anchor="ctr"/>
          <a:lstStyle/>
          <a:p>
            <a:pPr defTabSz="2711846">
              <a:defRPr/>
            </a:pPr>
            <a:endParaRPr lang="en-US" sz="5267" dirty="0">
              <a:solidFill>
                <a:srgbClr val="FFFFFF"/>
              </a:solidFill>
              <a:ea typeface="ＭＳ Ｐゴシック" charset="0"/>
              <a:cs typeface="ＭＳ Ｐゴシック" charset="0"/>
            </a:endParaRPr>
          </a:p>
        </p:txBody>
      </p:sp>
      <p:sp>
        <p:nvSpPr>
          <p:cNvPr id="17" name="Rectangle 16"/>
          <p:cNvSpPr/>
          <p:nvPr/>
        </p:nvSpPr>
        <p:spPr>
          <a:xfrm>
            <a:off x="17386062" y="29617397"/>
            <a:ext cx="14617899" cy="11849398"/>
          </a:xfrm>
          <a:prstGeom prst="rect">
            <a:avLst/>
          </a:prstGeom>
          <a:noFill/>
        </p:spPr>
        <p:txBody>
          <a:bodyPr wrap="square">
            <a:spAutoFit/>
          </a:bodyPr>
          <a:lstStyle/>
          <a:p>
            <a:pPr algn="l">
              <a:spcBef>
                <a:spcPts val="0"/>
              </a:spcBef>
              <a:spcAft>
                <a:spcPts val="0"/>
              </a:spcAft>
            </a:pPr>
            <a:r>
              <a:rPr lang="en-CA" sz="3200" dirty="0" smtClean="0">
                <a:solidFill>
                  <a:schemeClr val="bg1"/>
                </a:solidFill>
                <a:latin typeface="+mn-lt"/>
              </a:rPr>
              <a:t>Twitter is most effective as </a:t>
            </a:r>
            <a:r>
              <a:rPr lang="en-CA" sz="3200" dirty="0">
                <a:solidFill>
                  <a:schemeClr val="bg1"/>
                </a:solidFill>
                <a:latin typeface="+mn-lt"/>
              </a:rPr>
              <a:t>a medium to provide feedback to students because it’s quick and easy to use (does not get buried in emails). Twitter can also be used </a:t>
            </a:r>
            <a:r>
              <a:rPr lang="en-CA" sz="3200" dirty="0" smtClean="0">
                <a:solidFill>
                  <a:schemeClr val="bg1"/>
                </a:solidFill>
                <a:latin typeface="+mn-lt"/>
              </a:rPr>
              <a:t>as a </a:t>
            </a:r>
            <a:r>
              <a:rPr lang="en-CA" sz="3200" dirty="0">
                <a:solidFill>
                  <a:schemeClr val="bg1"/>
                </a:solidFill>
                <a:latin typeface="+mn-lt"/>
              </a:rPr>
              <a:t>way for students to provide feedback to </a:t>
            </a:r>
            <a:r>
              <a:rPr lang="en-CA" sz="3200" dirty="0" smtClean="0">
                <a:solidFill>
                  <a:schemeClr val="bg1"/>
                </a:solidFill>
                <a:latin typeface="+mn-lt"/>
              </a:rPr>
              <a:t>instructors. An example of this may be having students use the hashtag, #</a:t>
            </a:r>
            <a:r>
              <a:rPr lang="en-CA" sz="3200" dirty="0" err="1" smtClean="0">
                <a:solidFill>
                  <a:schemeClr val="bg1"/>
                </a:solidFill>
                <a:latin typeface="+mn-lt"/>
              </a:rPr>
              <a:t>iamconfused</a:t>
            </a:r>
            <a:r>
              <a:rPr lang="en-CA" sz="3200" dirty="0" smtClean="0">
                <a:solidFill>
                  <a:schemeClr val="bg1"/>
                </a:solidFill>
                <a:latin typeface="+mn-lt"/>
              </a:rPr>
              <a:t>, to inform faculty if they are still struggling with a concept. This could be a quick way for instructors to identify problem areas. </a:t>
            </a:r>
          </a:p>
          <a:p>
            <a:pPr algn="l">
              <a:spcBef>
                <a:spcPts val="0"/>
              </a:spcBef>
              <a:spcAft>
                <a:spcPts val="0"/>
              </a:spcAft>
            </a:pPr>
            <a:endParaRPr lang="en-CA" sz="3200" dirty="0">
              <a:solidFill>
                <a:schemeClr val="bg1"/>
              </a:solidFill>
              <a:latin typeface="+mn-lt"/>
            </a:endParaRPr>
          </a:p>
          <a:p>
            <a:pPr algn="l">
              <a:spcBef>
                <a:spcPts val="0"/>
              </a:spcBef>
              <a:spcAft>
                <a:spcPts val="0"/>
              </a:spcAft>
            </a:pPr>
            <a:r>
              <a:rPr lang="en-CA" sz="3200" dirty="0" smtClean="0">
                <a:solidFill>
                  <a:schemeClr val="bg1"/>
                </a:solidFill>
                <a:latin typeface="+mn-lt"/>
              </a:rPr>
              <a:t>Careful planning is necessary because it may not be an effective use of time for administrators and instructors. Educators should be encouraged to use some form of assessment to determine if Twitter is an effective tool. Simple questions such as </a:t>
            </a:r>
            <a:r>
              <a:rPr lang="en-CA" sz="3200" i="1" dirty="0" smtClean="0">
                <a:solidFill>
                  <a:schemeClr val="bg1"/>
                </a:solidFill>
                <a:latin typeface="+mn-lt"/>
              </a:rPr>
              <a:t>Is the Twitter activity linked to the learning outcomes of this class or is it a distraction</a:t>
            </a:r>
            <a:r>
              <a:rPr lang="en-CA" sz="3200" i="1" dirty="0">
                <a:solidFill>
                  <a:schemeClr val="bg1"/>
                </a:solidFill>
                <a:latin typeface="+mn-lt"/>
              </a:rPr>
              <a:t>,</a:t>
            </a:r>
            <a:r>
              <a:rPr lang="en-CA" sz="3200" i="1" dirty="0" smtClean="0">
                <a:solidFill>
                  <a:schemeClr val="bg1"/>
                </a:solidFill>
                <a:latin typeface="+mn-lt"/>
              </a:rPr>
              <a:t> </a:t>
            </a:r>
            <a:r>
              <a:rPr lang="en-CA" sz="3200" dirty="0">
                <a:solidFill>
                  <a:schemeClr val="bg1"/>
                </a:solidFill>
                <a:latin typeface="+mn-lt"/>
              </a:rPr>
              <a:t>m</a:t>
            </a:r>
            <a:r>
              <a:rPr lang="en-CA" sz="3200" dirty="0" smtClean="0">
                <a:solidFill>
                  <a:schemeClr val="bg1"/>
                </a:solidFill>
                <a:latin typeface="+mn-lt"/>
              </a:rPr>
              <a:t>ay help.</a:t>
            </a:r>
            <a:r>
              <a:rPr lang="en-CA" sz="3200" i="1" dirty="0" smtClean="0">
                <a:solidFill>
                  <a:schemeClr val="bg1"/>
                </a:solidFill>
                <a:latin typeface="+mn-lt"/>
              </a:rPr>
              <a:t> </a:t>
            </a:r>
            <a:r>
              <a:rPr lang="en-CA" sz="3200" dirty="0" smtClean="0">
                <a:solidFill>
                  <a:schemeClr val="bg1"/>
                </a:solidFill>
                <a:latin typeface="+mn-lt"/>
              </a:rPr>
              <a:t>Considering the low usage of Twitter activity by those aged  18-29 (estimated to </a:t>
            </a:r>
            <a:r>
              <a:rPr lang="en-CA" sz="3200" dirty="0">
                <a:solidFill>
                  <a:schemeClr val="bg1"/>
                </a:solidFill>
                <a:latin typeface="+mn-lt"/>
              </a:rPr>
              <a:t>be </a:t>
            </a:r>
            <a:r>
              <a:rPr lang="en-CA" sz="3200" dirty="0" smtClean="0">
                <a:solidFill>
                  <a:schemeClr val="bg1"/>
                </a:solidFill>
                <a:latin typeface="+mn-lt"/>
              </a:rPr>
              <a:t>around 36%)</a:t>
            </a:r>
            <a:r>
              <a:rPr lang="en-CA" sz="3200" baseline="30000" dirty="0" smtClean="0">
                <a:solidFill>
                  <a:schemeClr val="bg1"/>
                </a:solidFill>
                <a:latin typeface="+mn-lt"/>
              </a:rPr>
              <a:t>2</a:t>
            </a:r>
            <a:r>
              <a:rPr lang="en-CA" sz="3200" dirty="0" smtClean="0">
                <a:solidFill>
                  <a:schemeClr val="bg1"/>
                </a:solidFill>
                <a:latin typeface="+mn-lt"/>
              </a:rPr>
              <a:t>, it may not be the best use of educational time if instructors need to explain how to use Twitter.</a:t>
            </a:r>
            <a:endParaRPr lang="en-CA" sz="3200" dirty="0">
              <a:solidFill>
                <a:schemeClr val="bg1"/>
              </a:solidFill>
              <a:latin typeface="+mn-lt"/>
            </a:endParaRPr>
          </a:p>
          <a:p>
            <a:pPr algn="l">
              <a:spcBef>
                <a:spcPts val="0"/>
              </a:spcBef>
              <a:spcAft>
                <a:spcPts val="0"/>
              </a:spcAft>
            </a:pPr>
            <a:endParaRPr lang="en-CA" sz="3200" dirty="0" smtClean="0">
              <a:solidFill>
                <a:schemeClr val="bg1"/>
              </a:solidFill>
              <a:latin typeface="+mn-lt"/>
            </a:endParaRPr>
          </a:p>
          <a:p>
            <a:pPr algn="l">
              <a:spcBef>
                <a:spcPts val="0"/>
              </a:spcBef>
              <a:spcAft>
                <a:spcPts val="0"/>
              </a:spcAft>
            </a:pPr>
            <a:r>
              <a:rPr lang="en-CA" sz="3200" dirty="0" smtClean="0">
                <a:solidFill>
                  <a:schemeClr val="bg1"/>
                </a:solidFill>
                <a:latin typeface="+mn-lt"/>
              </a:rPr>
              <a:t>This medium can be overwhelming to those who are unfamiliar with it. Due to the lack of higher level thinking and limited conversation, Twitter may not be the best tool for community building or support. Based on the studies reviewed, Twitter can useful in the following ways:</a:t>
            </a:r>
          </a:p>
          <a:p>
            <a:pPr algn="l">
              <a:spcBef>
                <a:spcPts val="0"/>
              </a:spcBef>
              <a:spcAft>
                <a:spcPts val="0"/>
              </a:spcAft>
            </a:pPr>
            <a:endParaRPr lang="en-CA" sz="3200" dirty="0" smtClean="0">
              <a:solidFill>
                <a:schemeClr val="bg1"/>
              </a:solidFill>
              <a:latin typeface="+mn-lt"/>
            </a:endParaRPr>
          </a:p>
          <a:p>
            <a:pPr marL="1330909" lvl="1" indent="-457200" algn="l">
              <a:spcBef>
                <a:spcPts val="0"/>
              </a:spcBef>
              <a:spcAft>
                <a:spcPts val="0"/>
              </a:spcAft>
              <a:buFont typeface="Arial"/>
              <a:buChar char="•"/>
            </a:pPr>
            <a:r>
              <a:rPr lang="en-CA" sz="3200" dirty="0">
                <a:solidFill>
                  <a:schemeClr val="bg1"/>
                </a:solidFill>
                <a:latin typeface="+mn-lt"/>
              </a:rPr>
              <a:t>Disseminate formal evaluations from faculty members. This was especially successful for residency </a:t>
            </a:r>
            <a:r>
              <a:rPr lang="en-CA" sz="3200" dirty="0" smtClean="0">
                <a:solidFill>
                  <a:schemeClr val="bg1"/>
                </a:solidFill>
                <a:latin typeface="+mn-lt"/>
              </a:rPr>
              <a:t>programs.</a:t>
            </a:r>
          </a:p>
          <a:p>
            <a:pPr marL="1330909" lvl="1" indent="-457200" algn="l">
              <a:spcBef>
                <a:spcPts val="0"/>
              </a:spcBef>
              <a:spcAft>
                <a:spcPts val="0"/>
              </a:spcAft>
              <a:buFont typeface="Arial"/>
              <a:buChar char="•"/>
            </a:pPr>
            <a:r>
              <a:rPr lang="en-CA" sz="3200" dirty="0" smtClean="0">
                <a:solidFill>
                  <a:schemeClr val="bg1"/>
                </a:solidFill>
                <a:latin typeface="+mn-lt"/>
              </a:rPr>
              <a:t>Deliver </a:t>
            </a:r>
            <a:r>
              <a:rPr lang="en-CA" sz="3200" dirty="0">
                <a:solidFill>
                  <a:schemeClr val="bg1"/>
                </a:solidFill>
                <a:latin typeface="+mn-lt"/>
              </a:rPr>
              <a:t>questions to learners. They have 24 hours to reply before the answer is posted.</a:t>
            </a:r>
          </a:p>
          <a:p>
            <a:pPr algn="l">
              <a:spcBef>
                <a:spcPts val="0"/>
              </a:spcBef>
              <a:spcAft>
                <a:spcPts val="0"/>
              </a:spcAft>
            </a:pPr>
            <a:r>
              <a:rPr lang="en-CA" sz="2800" dirty="0" smtClean="0">
                <a:solidFill>
                  <a:schemeClr val="accent1"/>
                </a:solidFill>
                <a:latin typeface="+mn-lt"/>
              </a:rPr>
              <a:t> </a:t>
            </a:r>
          </a:p>
        </p:txBody>
      </p:sp>
      <p:sp>
        <p:nvSpPr>
          <p:cNvPr id="103" name="TextBox 87"/>
          <p:cNvSpPr txBox="1">
            <a:spLocks noChangeArrowheads="1"/>
          </p:cNvSpPr>
          <p:nvPr/>
        </p:nvSpPr>
        <p:spPr bwMode="auto">
          <a:xfrm>
            <a:off x="17212045" y="42673715"/>
            <a:ext cx="5360419" cy="4074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2" tIns="51576" rIns="103152" bIns="51576">
            <a:spAutoFit/>
          </a:bodyPr>
          <a:lstStyle>
            <a:lvl1pPr defTabSz="2403475">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403475">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403475">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FontTx/>
              <a:buNone/>
            </a:pPr>
            <a:r>
              <a:rPr lang="en-US" altLang="en-US" sz="5000" b="1" dirty="0" smtClean="0">
                <a:solidFill>
                  <a:schemeClr val="bg1"/>
                </a:solidFill>
                <a:latin typeface="+mn-lt"/>
              </a:rPr>
              <a:t>REFERENCES</a:t>
            </a:r>
          </a:p>
          <a:p>
            <a:pPr eaLnBrk="1" hangingPunct="1">
              <a:lnSpc>
                <a:spcPct val="80000"/>
              </a:lnSpc>
              <a:spcBef>
                <a:spcPct val="0"/>
              </a:spcBef>
              <a:buFontTx/>
              <a:buNone/>
            </a:pPr>
            <a:endParaRPr lang="en-US" altLang="en-US" sz="5000" b="1" dirty="0" smtClean="0">
              <a:solidFill>
                <a:schemeClr val="bg1"/>
              </a:solidFill>
              <a:latin typeface="+mn-lt"/>
            </a:endParaRPr>
          </a:p>
          <a:p>
            <a:pPr eaLnBrk="1" hangingPunct="1">
              <a:lnSpc>
                <a:spcPct val="80000"/>
              </a:lnSpc>
              <a:spcBef>
                <a:spcPct val="0"/>
              </a:spcBef>
              <a:buFontTx/>
              <a:buNone/>
            </a:pPr>
            <a:r>
              <a:rPr lang="en-US" sz="4000" dirty="0">
                <a:solidFill>
                  <a:srgbClr val="FFFFFF"/>
                </a:solidFill>
              </a:rPr>
              <a:t>https://</a:t>
            </a:r>
            <a:r>
              <a:rPr lang="en-US" sz="4000" dirty="0" err="1">
                <a:solidFill>
                  <a:srgbClr val="FFFFFF"/>
                </a:solidFill>
              </a:rPr>
              <a:t>goo.gl</a:t>
            </a:r>
            <a:r>
              <a:rPr lang="en-US" sz="4000" dirty="0">
                <a:solidFill>
                  <a:srgbClr val="FFFFFF"/>
                </a:solidFill>
              </a:rPr>
              <a:t>/T0uAHv</a:t>
            </a:r>
            <a:r>
              <a:rPr lang="en-US" altLang="en-US" sz="4000" b="1" dirty="0" smtClean="0">
                <a:solidFill>
                  <a:srgbClr val="FFFFFF"/>
                </a:solidFill>
                <a:latin typeface="+mn-lt"/>
              </a:rPr>
              <a:t>  </a:t>
            </a:r>
          </a:p>
          <a:p>
            <a:pPr>
              <a:spcBef>
                <a:spcPct val="0"/>
              </a:spcBef>
              <a:buNone/>
            </a:pPr>
            <a:endParaRPr lang="en-US" altLang="en-US" sz="9600" b="1" dirty="0" smtClean="0">
              <a:solidFill>
                <a:schemeClr val="bg1"/>
              </a:solidFill>
              <a:latin typeface="+mn-lt"/>
            </a:endParaRPr>
          </a:p>
          <a:p>
            <a:pPr eaLnBrk="1" hangingPunct="1">
              <a:spcBef>
                <a:spcPct val="0"/>
              </a:spcBef>
              <a:buFontTx/>
              <a:buNone/>
            </a:pPr>
            <a:endParaRPr lang="en-US" altLang="en-US" sz="5000" b="1" dirty="0">
              <a:solidFill>
                <a:schemeClr val="bg1"/>
              </a:solidFill>
              <a:latin typeface="+mn-lt"/>
            </a:endParaRPr>
          </a:p>
        </p:txBody>
      </p:sp>
      <p:pic>
        <p:nvPicPr>
          <p:cNvPr id="47" name="Picture 6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24432132" y="40883833"/>
            <a:ext cx="8329182" cy="4383251"/>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a:extLst/>
        </p:spPr>
      </p:pic>
      <p:sp>
        <p:nvSpPr>
          <p:cNvPr id="100" name="TextBox 87"/>
          <p:cNvSpPr txBox="1">
            <a:spLocks noChangeArrowheads="1"/>
          </p:cNvSpPr>
          <p:nvPr/>
        </p:nvSpPr>
        <p:spPr bwMode="auto">
          <a:xfrm>
            <a:off x="16775178" y="28581929"/>
            <a:ext cx="6738650" cy="935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152" tIns="51576" rIns="103152" bIns="51576">
            <a:spAutoFit/>
          </a:bodyPr>
          <a:lstStyle>
            <a:lvl1pPr defTabSz="2403475">
              <a:spcBef>
                <a:spcPct val="20000"/>
              </a:spcBef>
              <a:buFont typeface="Arial" panose="020B0604020202020204" pitchFamily="34" charset="0"/>
              <a:buChar char="•"/>
              <a:defRPr sz="15300">
                <a:solidFill>
                  <a:schemeClr val="tx1"/>
                </a:solidFill>
                <a:latin typeface="Calibri" panose="020F0502020204030204" pitchFamily="34" charset="0"/>
                <a:ea typeface="MS PGothic" panose="020B0600070205080204" pitchFamily="34" charset="-128"/>
              </a:defRPr>
            </a:lvl1pPr>
            <a:lvl2pPr marL="742950" indent="-285750" defTabSz="2403475">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2pPr>
            <a:lvl3pPr marL="1143000" indent="-228600" defTabSz="2403475">
              <a:spcBef>
                <a:spcPct val="20000"/>
              </a:spcBef>
              <a:buFont typeface="Arial" panose="020B0604020202020204" pitchFamily="34" charset="0"/>
              <a:buChar char="•"/>
              <a:defRPr sz="11600">
                <a:solidFill>
                  <a:schemeClr val="tx1"/>
                </a:solidFill>
                <a:latin typeface="Calibri" panose="020F0502020204030204" pitchFamily="34" charset="0"/>
                <a:ea typeface="MS PGothic" panose="020B0600070205080204" pitchFamily="34" charset="-128"/>
              </a:defRPr>
            </a:lvl3pPr>
            <a:lvl4pPr marL="16002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4pPr>
            <a:lvl5pPr marL="2057400" indent="-228600" defTabSz="2403475">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5pPr>
            <a:lvl6pPr marL="25146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6pPr>
            <a:lvl7pPr marL="29718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7pPr>
            <a:lvl8pPr marL="34290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8pPr>
            <a:lvl9pPr marL="3886200" indent="-228600" defTabSz="240347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400" b="1" dirty="0" smtClean="0">
                <a:solidFill>
                  <a:schemeClr val="accent2"/>
                </a:solidFill>
              </a:rPr>
              <a:t>RECOMMENDATIONS</a:t>
            </a:r>
            <a:endParaRPr lang="en-US" altLang="en-US" sz="5400"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790</TotalTime>
  <Words>785</Words>
  <Application>Microsoft Office PowerPoint</Application>
  <PresentationFormat>Custom</PresentationFormat>
  <Paragraphs>105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PGothic</vt:lpstr>
      <vt:lpstr>MS PGothic</vt:lpstr>
      <vt:lpstr>Arial</vt:lpstr>
      <vt:lpstr>Calibri</vt:lpstr>
      <vt:lpstr>Calibri Light</vt:lpstr>
      <vt:lpstr>Times New Roman</vt:lpstr>
      <vt:lpstr>Office Theme</vt:lpstr>
      <vt:lpstr>PowerPoint Presentation</vt:lpstr>
    </vt:vector>
  </TitlesOfParts>
  <Company>MegaPrint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Vertical Template</dc:title>
  <dc:creator>Ethan Shulda;www.postersession.com</dc:creator>
  <cp:keywords>www.postersession.com</cp:keywords>
  <dc:description>©MegaPrint Inc. 2009-2015</dc:description>
  <cp:lastModifiedBy>Kung, Janice</cp:lastModifiedBy>
  <cp:revision>86</cp:revision>
  <cp:lastPrinted>2017-04-28T22:49:54Z</cp:lastPrinted>
  <dcterms:created xsi:type="dcterms:W3CDTF">2008-12-04T00:20:37Z</dcterms:created>
  <dcterms:modified xsi:type="dcterms:W3CDTF">2017-04-28T22:52:07Z</dcterms:modified>
  <cp:category>Research Poster</cp:category>
</cp:coreProperties>
</file>