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32"/>
  </p:notesMasterIdLst>
  <p:handoutMasterIdLst>
    <p:handoutMasterId r:id="rId33"/>
  </p:handoutMasterIdLst>
  <p:sldIdLst>
    <p:sldId id="269" r:id="rId3"/>
    <p:sldId id="267" r:id="rId4"/>
    <p:sldId id="270" r:id="rId5"/>
    <p:sldId id="271" r:id="rId6"/>
    <p:sldId id="285" r:id="rId7"/>
    <p:sldId id="276" r:id="rId8"/>
    <p:sldId id="290" r:id="rId9"/>
    <p:sldId id="287" r:id="rId10"/>
    <p:sldId id="289" r:id="rId11"/>
    <p:sldId id="286" r:id="rId12"/>
    <p:sldId id="288" r:id="rId13"/>
    <p:sldId id="309"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4" autoAdjust="0"/>
    <p:restoredTop sz="64928" autoAdjust="0"/>
  </p:normalViewPr>
  <p:slideViewPr>
    <p:cSldViewPr>
      <p:cViewPr>
        <p:scale>
          <a:sx n="49" d="100"/>
          <a:sy n="49" d="100"/>
        </p:scale>
        <p:origin x="-870"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9CCA1F0-B127-467B-AEC8-6533B2688F11}" type="slidenum">
              <a:rPr lang="en-US"/>
              <a:pPr/>
              <a:t>‹#›</a:t>
            </a:fld>
            <a:endParaRPr lang="en-US"/>
          </a:p>
        </p:txBody>
      </p:sp>
    </p:spTree>
    <p:extLst>
      <p:ext uri="{BB962C8B-B14F-4D97-AF65-F5344CB8AC3E}">
        <p14:creationId xmlns:p14="http://schemas.microsoft.com/office/powerpoint/2010/main" val="161510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B8D149-FA89-47A7-A0A1-7D7337A47C12}" type="datetimeFigureOut">
              <a:rPr lang="en-CA" smtClean="0"/>
              <a:pPr/>
              <a:t>02/04/2014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DE382E-7DB3-4E09-88CD-FA3BD0FC8209}" type="slidenum">
              <a:rPr lang="en-CA" smtClean="0"/>
              <a:pPr/>
              <a:t>‹#›</a:t>
            </a:fld>
            <a:endParaRPr lang="en-CA"/>
          </a:p>
        </p:txBody>
      </p:sp>
    </p:spTree>
    <p:extLst>
      <p:ext uri="{BB962C8B-B14F-4D97-AF65-F5344CB8AC3E}">
        <p14:creationId xmlns:p14="http://schemas.microsoft.com/office/powerpoint/2010/main" val="9461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1DE382E-7DB3-4E09-88CD-FA3BD0FC8209}" type="slidenum">
              <a:rPr lang="en-CA" smtClean="0"/>
              <a:pPr/>
              <a:t>1</a:t>
            </a:fld>
            <a:endParaRPr lang="en-CA"/>
          </a:p>
        </p:txBody>
      </p:sp>
    </p:spTree>
    <p:extLst>
      <p:ext uri="{BB962C8B-B14F-4D97-AF65-F5344CB8AC3E}">
        <p14:creationId xmlns:p14="http://schemas.microsoft.com/office/powerpoint/2010/main" val="411742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10</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11</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12</a:t>
            </a:fld>
            <a:endParaRPr lang="en-CA"/>
          </a:p>
        </p:txBody>
      </p:sp>
    </p:spTree>
    <p:extLst>
      <p:ext uri="{BB962C8B-B14F-4D97-AF65-F5344CB8AC3E}">
        <p14:creationId xmlns:p14="http://schemas.microsoft.com/office/powerpoint/2010/main" val="280168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13</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14</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15</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16</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17</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18</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19</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2</a:t>
            </a:fld>
            <a:endParaRPr lang="en-CA"/>
          </a:p>
        </p:txBody>
      </p:sp>
    </p:spTree>
    <p:extLst>
      <p:ext uri="{BB962C8B-B14F-4D97-AF65-F5344CB8AC3E}">
        <p14:creationId xmlns:p14="http://schemas.microsoft.com/office/powerpoint/2010/main" val="4028790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20</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21</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TW" baseline="0" smtClean="0"/>
              <a:t>The Family Justice Services Glossary defines "Child Support Calculation Review Memo" (</a:t>
            </a:r>
            <a:r>
              <a:rPr lang="zh-TW" altLang="en-US" baseline="0" smtClean="0"/>
              <a:t>子女撫養費計算審查備忘錄</a:t>
            </a:r>
            <a:r>
              <a:rPr lang="en-CA" altLang="zh-TW" baseline="0" smtClean="0"/>
              <a:t>) as "a one page document attached to a Child Support Calculation, intended to point out anomalies in the calculation to the Court" </a:t>
            </a:r>
          </a:p>
        </p:txBody>
      </p:sp>
      <p:sp>
        <p:nvSpPr>
          <p:cNvPr id="4" name="Slide Number Placeholder 3"/>
          <p:cNvSpPr>
            <a:spLocks noGrp="1"/>
          </p:cNvSpPr>
          <p:nvPr>
            <p:ph type="sldNum" sz="quarter" idx="10"/>
          </p:nvPr>
        </p:nvSpPr>
        <p:spPr/>
        <p:txBody>
          <a:bodyPr/>
          <a:lstStyle/>
          <a:p>
            <a:fld id="{F1DE382E-7DB3-4E09-88CD-FA3BD0FC8209}" type="slidenum">
              <a:rPr lang="en-CA" smtClean="0"/>
              <a:pPr/>
              <a:t>22</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23</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24</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25</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26</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27</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28</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zh-TW"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29</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3</a:t>
            </a:fld>
            <a:endParaRPr lang="en-CA"/>
          </a:p>
        </p:txBody>
      </p:sp>
    </p:spTree>
    <p:extLst>
      <p:ext uri="{BB962C8B-B14F-4D97-AF65-F5344CB8AC3E}">
        <p14:creationId xmlns:p14="http://schemas.microsoft.com/office/powerpoint/2010/main" val="135498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Each participant will receive one copy of</a:t>
            </a:r>
            <a:r>
              <a:rPr lang="en-CA" baseline="0" dirty="0" smtClean="0"/>
              <a:t> the:</a:t>
            </a:r>
          </a:p>
          <a:p>
            <a:r>
              <a:rPr lang="en-CA" baseline="0" dirty="0" smtClean="0"/>
              <a:t>-Do Your Own Divorce Manual (with and without children)</a:t>
            </a:r>
          </a:p>
          <a:p>
            <a:r>
              <a:rPr lang="en-CA" baseline="0" dirty="0" smtClean="0"/>
              <a:t>-Joint Divorce Packages (with and without children)</a:t>
            </a:r>
          </a:p>
          <a:p>
            <a:r>
              <a:rPr lang="en-CA" baseline="0" dirty="0" smtClean="0"/>
              <a:t>-Legal Resources</a:t>
            </a:r>
          </a:p>
          <a:p>
            <a:r>
              <a:rPr lang="en-CA" baseline="0" dirty="0" smtClean="0"/>
              <a:t>-Legal Services for Low-Income </a:t>
            </a:r>
            <a:r>
              <a:rPr lang="en-CA" baseline="0" dirty="0" err="1" smtClean="0"/>
              <a:t>Calgarians</a:t>
            </a:r>
            <a:r>
              <a:rPr lang="en-CA" baseline="0" dirty="0" smtClean="0"/>
              <a:t> and the Low Income Guidelines</a:t>
            </a:r>
            <a:endParaRPr lang="en-CA"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4</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TW" dirty="0" smtClean="0"/>
              <a:t>There</a:t>
            </a:r>
            <a:r>
              <a:rPr lang="en-CA" altLang="zh-TW" baseline="0" dirty="0" smtClean="0"/>
              <a:t> are </a:t>
            </a:r>
            <a:r>
              <a:rPr lang="en-CA" altLang="zh-TW" dirty="0" smtClean="0"/>
              <a:t>a few</a:t>
            </a:r>
            <a:r>
              <a:rPr lang="en-CA" altLang="zh-TW" baseline="0" dirty="0" smtClean="0"/>
              <a:t> levels of court:</a:t>
            </a:r>
          </a:p>
          <a:p>
            <a:r>
              <a:rPr lang="en-CA" baseline="0" dirty="0" smtClean="0"/>
              <a:t>-Provincial (e.g., Provincial Court of Alberta)</a:t>
            </a:r>
          </a:p>
          <a:p>
            <a:r>
              <a:rPr lang="en-CA" baseline="0" dirty="0" smtClean="0"/>
              <a:t>-Provincial (e.g. ,Court of Queen’s Bench of Alberta)</a:t>
            </a:r>
          </a:p>
          <a:p>
            <a:r>
              <a:rPr lang="en-CA" baseline="0" dirty="0" smtClean="0"/>
              <a:t>-Provincial (e.g., Alberta Court of Appeal)</a:t>
            </a:r>
          </a:p>
          <a:p>
            <a:r>
              <a:rPr lang="en-CA" baseline="0" dirty="0" smtClean="0"/>
              <a:t>-Federal (e.g., Supreme Court of Canada)</a:t>
            </a:r>
          </a:p>
          <a:p>
            <a:endParaRPr lang="en-CA" baseline="0" dirty="0" smtClean="0"/>
          </a:p>
          <a:p>
            <a:r>
              <a:rPr lang="en-CA" baseline="0" dirty="0" smtClean="0"/>
              <a:t>There are various provincial administrative authorities </a:t>
            </a: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5</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altLang="ja-JP">
                <a:latin typeface="Microsoft YaHei" pitchFamily="34" charset="-122"/>
                <a:ea typeface="Microsoft YaHei" pitchFamily="34" charset="-122"/>
              </a:rPr>
              <a:t>-The Federal Divorce Act deals with divorce matters</a:t>
            </a:r>
            <a:endParaRPr lang="en-CA" altLang="ja-JP" dirty="0">
              <a:latin typeface="Microsoft YaHei" pitchFamily="34" charset="-122"/>
              <a:ea typeface="Microsoft YaHei" pitchFamily="34" charset="-122"/>
            </a:endParaRPr>
          </a:p>
          <a:p>
            <a:pPr defTabSz="931774">
              <a:defRPr/>
            </a:pPr>
            <a:r>
              <a:rPr lang="en-CA" altLang="zh-CN">
                <a:latin typeface="Microsoft YaHei" pitchFamily="34" charset="-122"/>
                <a:ea typeface="Microsoft YaHei" pitchFamily="34" charset="-122"/>
              </a:rPr>
              <a:t>-The Alberta Rules of Court contains Family Court rules that shows what forms to file</a:t>
            </a:r>
          </a:p>
          <a:p>
            <a:pPr defTabSz="931774">
              <a:defRPr/>
            </a:pPr>
            <a:r>
              <a:rPr lang="en-CA" altLang="zh-CN">
                <a:latin typeface="Microsoft YaHei" pitchFamily="34" charset="-122"/>
                <a:ea typeface="Microsoft YaHei" pitchFamily="34" charset="-122"/>
              </a:rPr>
              <a:t>-Both the Provincial Court of Alberta and the Court of Queen's Bench can deal with matters such as: guardianship of a child, parenting order, child support, access to the child by a non-guardian or grandparent(s), spousal/partner support, terminating of a guardianship order, etc. </a:t>
            </a:r>
          </a:p>
          <a:p>
            <a:r>
              <a:rPr lang="en-CA" altLang="zh-TW" smtClean="0"/>
              <a:t>-Family</a:t>
            </a:r>
            <a:r>
              <a:rPr lang="en-CA" altLang="zh-TW" baseline="0" smtClean="0"/>
              <a:t> Justice Services is located on the 7th floor of the Calgary Courts Centre and may be able to respond to procedural and form-related questions.  Their address is 7th Floor, Calgary Courts Centre, 601 - 5 Street S.W., and their phone number is (403) 297-6981</a:t>
            </a:r>
            <a:endParaRPr lang="zh-TW" altLang="en-US" dirty="0" smtClean="0"/>
          </a:p>
          <a:p>
            <a:endParaRPr lang="zh-TW" altLang="en-US"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6</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TW" dirty="0" smtClean="0"/>
              <a:t>Remember, only</a:t>
            </a:r>
            <a:r>
              <a:rPr lang="en-CA" altLang="zh-TW" baseline="0" dirty="0" smtClean="0"/>
              <a:t> a lawyer can give legal advice and plan a course of action for his/her own clients.  As a caseworker or interpreter, you can accompany the client to Court and interpret the forms so the clients can complete the forms, but you cannot tell the client what to do throughout the divorce process.  If you encounter any difficulties throughout the process, please refer the client to a lawyer</a:t>
            </a:r>
          </a:p>
          <a:p>
            <a:endParaRPr lang="en-CA" altLang="zh-TW" baseline="0" dirty="0" smtClean="0"/>
          </a:p>
          <a:p>
            <a:r>
              <a:rPr lang="en-CA" altLang="zh-TW" baseline="0" dirty="0" smtClean="0"/>
              <a:t>You can ask Family Justice Services questions and get forms from them</a:t>
            </a:r>
            <a:endParaRPr lang="zh-TW" altLang="en-US"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7</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Uncontested divorces occur when the parties agree on everything dealing with the divorce. This includes agreements on starting a divorce action, how to distribute property, and how to pay support</a:t>
            </a:r>
            <a:endParaRPr lang="en-CA"/>
          </a:p>
          <a:p>
            <a:r>
              <a:rPr lang="en-GB"/>
              <a:t>  </a:t>
            </a:r>
            <a:endParaRPr lang="en-CA"/>
          </a:p>
          <a:p>
            <a:r>
              <a:rPr lang="en-GB"/>
              <a:t>Uncontested divorces take less time and are less expensive.  Only the most straightforward divorces should be done without professional legal assistance.  Any disagreement over one or more of the above family matters will result in a </a:t>
            </a:r>
            <a:r>
              <a:rPr lang="en-GB" b="1"/>
              <a:t>contested divorce</a:t>
            </a:r>
            <a:r>
              <a:rPr lang="en-GB"/>
              <a:t>.  If the parties cannot agree to an issue and require legal advice, they should consult a lawyer.</a:t>
            </a:r>
            <a:endParaRPr lang="en-CA"/>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8</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I</a:t>
            </a:r>
            <a:r>
              <a:rPr lang="en-CA" baseline="0" dirty="0" smtClean="0"/>
              <a:t>f both parties are self-represented, they must go to court together and file the Joint Statement of Claim for Divorce.  Bring all the copies (make at least 2 copies) and $210 (cash, Interac, Visa or Mastercard) and photo ID to the Divorce Filing Counter 7th Floor of the Calgary Courts Centre.  </a:t>
            </a:r>
          </a:p>
          <a:p>
            <a:pPr marL="174708" indent="-174708">
              <a:buFont typeface="Arial" panose="020B0604020202020204" pitchFamily="34" charset="0"/>
              <a:buChar char="•"/>
            </a:pPr>
            <a:r>
              <a:rPr lang="en-CA" baseline="0" dirty="0" smtClean="0"/>
              <a:t>The clerk will keep the original copy and give each of you a filed copy</a:t>
            </a:r>
          </a:p>
          <a:p>
            <a:endParaRPr lang="en-CA" baseline="0" dirty="0" smtClean="0"/>
          </a:p>
          <a:p>
            <a:r>
              <a:rPr lang="en-CA" baseline="0" dirty="0" smtClean="0"/>
              <a:t>(</a:t>
            </a:r>
            <a:r>
              <a:rPr lang="en-CA" dirty="0" smtClean="0"/>
              <a:t>Tips</a:t>
            </a:r>
            <a:r>
              <a:rPr lang="en-CA" baseline="0" dirty="0" smtClean="0"/>
              <a:t> from page 6 of the “Joint Divorce Package - with Children”)</a:t>
            </a: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9</a:t>
            </a:fld>
            <a:endParaRPr lang="en-CA"/>
          </a:p>
        </p:txBody>
      </p:sp>
    </p:spTree>
    <p:extLst>
      <p:ext uri="{BB962C8B-B14F-4D97-AF65-F5344CB8AC3E}">
        <p14:creationId xmlns:p14="http://schemas.microsoft.com/office/powerpoint/2010/main" val="3579696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066800" y="3429000"/>
            <a:ext cx="4419600" cy="1524000"/>
          </a:xfrm>
        </p:spPr>
        <p:txBody>
          <a:bodyPr vert="horz"/>
          <a:lstStyle>
            <a:lvl1pPr>
              <a:defRPr sz="48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905000" y="5334000"/>
            <a:ext cx="4114800" cy="533400"/>
          </a:xfrm>
        </p:spPr>
        <p:txBody>
          <a:bodyPr/>
          <a:lstStyle>
            <a:lvl1pPr marL="0" indent="0">
              <a:buFontTx/>
              <a:buNone/>
              <a:defRPr>
                <a:solidFill>
                  <a:schemeClr val="accent3">
                    <a:lumMod val="75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vert="horz"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28600"/>
            <a:ext cx="1828800" cy="6553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5334000" cy="6553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accent3">
                    <a:lumMod val="20000"/>
                    <a:lumOff val="80000"/>
                  </a:schemeClr>
                </a:solidFill>
                <a:latin typeface="Arial" charset="0"/>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tx1"/>
                </a:solidFill>
                <a:latin typeface="Arial"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1362075"/>
          </a:xfrm>
        </p:spPr>
        <p:txBody>
          <a:bodyPr vert="horz"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685800"/>
            <a:ext cx="7772400" cy="1500187"/>
          </a:xfrm>
        </p:spPr>
        <p:txBody>
          <a:bodyPr anchor="b"/>
          <a:lstStyle>
            <a:lvl1pPr marL="0" indent="0">
              <a:buNone/>
              <a:defRPr sz="2000">
                <a:solidFill>
                  <a:schemeClr val="accent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sz="half" idx="1"/>
          </p:nvPr>
        </p:nvSpPr>
        <p:spPr>
          <a:xfrm>
            <a:off x="15240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vert="horz"/>
          <a:lstStyle>
            <a:lvl1pPr algn="ct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143000" y="1535113"/>
            <a:ext cx="3354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174875"/>
            <a:ext cx="3354388"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33600"/>
            <a:ext cx="3203575"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322513" cy="1162050"/>
          </a:xfrm>
        </p:spPr>
        <p:txBody>
          <a:bodyPr vert="horz"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4197350" cy="5853113"/>
          </a:xfrm>
        </p:spPr>
        <p:txBody>
          <a:bodyPr/>
          <a:lstStyle>
            <a:lvl1pPr>
              <a:defRPr sz="3200">
                <a:solidFill>
                  <a:schemeClr val="accent3">
                    <a:lumMod val="20000"/>
                    <a:lumOff val="80000"/>
                  </a:schemeClr>
                </a:solidFill>
              </a:defRPr>
            </a:lvl1pPr>
            <a:lvl2pPr>
              <a:defRPr sz="2800">
                <a:solidFill>
                  <a:schemeClr val="accent3">
                    <a:lumMod val="20000"/>
                    <a:lumOff val="80000"/>
                  </a:schemeClr>
                </a:solidFill>
              </a:defRPr>
            </a:lvl2pPr>
            <a:lvl3pPr>
              <a:defRPr sz="2400">
                <a:solidFill>
                  <a:schemeClr val="accent3">
                    <a:lumMod val="20000"/>
                    <a:lumOff val="80000"/>
                  </a:schemeClr>
                </a:solidFill>
              </a:defRPr>
            </a:lvl3pPr>
            <a:lvl4pPr>
              <a:defRPr sz="2000">
                <a:solidFill>
                  <a:schemeClr val="accent3">
                    <a:lumMod val="20000"/>
                    <a:lumOff val="80000"/>
                  </a:schemeClr>
                </a:solidFill>
              </a:defRPr>
            </a:lvl4pPr>
            <a:lvl5pPr>
              <a:defRPr sz="2000">
                <a:solidFill>
                  <a:schemeClr val="accent3">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1435100"/>
            <a:ext cx="2322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90600" cy="6553200"/>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1524000" y="304800"/>
            <a:ext cx="6019800" cy="624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eaLnBrk="1" fontAlgn="base" hangingPunct="1">
        <a:spcBef>
          <a:spcPct val="0"/>
        </a:spcBef>
        <a:spcAft>
          <a:spcPct val="0"/>
        </a:spcAft>
        <a:defRPr sz="5400">
          <a:solidFill>
            <a:schemeClr val="accent2">
              <a:lumMod val="75000"/>
            </a:schemeClr>
          </a:solidFill>
          <a:latin typeface="+mj-lt"/>
          <a:ea typeface="+mj-ea"/>
          <a:cs typeface="+mj-cs"/>
        </a:defRPr>
      </a:lvl1pPr>
      <a:lvl2pPr algn="l" rtl="0" eaLnBrk="1" fontAlgn="base" hangingPunct="1">
        <a:spcBef>
          <a:spcPct val="0"/>
        </a:spcBef>
        <a:spcAft>
          <a:spcPct val="0"/>
        </a:spcAft>
        <a:defRPr sz="5400">
          <a:solidFill>
            <a:srgbClr val="5E1D10"/>
          </a:solidFill>
          <a:latin typeface="Impact" pitchFamily="34" charset="0"/>
        </a:defRPr>
      </a:lvl2pPr>
      <a:lvl3pPr algn="l" rtl="0" eaLnBrk="1" fontAlgn="base" hangingPunct="1">
        <a:spcBef>
          <a:spcPct val="0"/>
        </a:spcBef>
        <a:spcAft>
          <a:spcPct val="0"/>
        </a:spcAft>
        <a:defRPr sz="5400">
          <a:solidFill>
            <a:srgbClr val="5E1D10"/>
          </a:solidFill>
          <a:latin typeface="Impact" pitchFamily="34" charset="0"/>
        </a:defRPr>
      </a:lvl3pPr>
      <a:lvl4pPr algn="l" rtl="0" eaLnBrk="1" fontAlgn="base" hangingPunct="1">
        <a:spcBef>
          <a:spcPct val="0"/>
        </a:spcBef>
        <a:spcAft>
          <a:spcPct val="0"/>
        </a:spcAft>
        <a:defRPr sz="5400">
          <a:solidFill>
            <a:srgbClr val="5E1D10"/>
          </a:solidFill>
          <a:latin typeface="Impact" pitchFamily="34" charset="0"/>
        </a:defRPr>
      </a:lvl4pPr>
      <a:lvl5pPr algn="l" rtl="0" eaLnBrk="1" fontAlgn="base" hangingPunct="1">
        <a:spcBef>
          <a:spcPct val="0"/>
        </a:spcBef>
        <a:spcAft>
          <a:spcPct val="0"/>
        </a:spcAft>
        <a:defRPr sz="5400">
          <a:solidFill>
            <a:srgbClr val="5E1D10"/>
          </a:solidFill>
          <a:latin typeface="Impact" pitchFamily="34" charset="0"/>
        </a:defRPr>
      </a:lvl5pPr>
      <a:lvl6pPr marL="457200" algn="l" rtl="0" eaLnBrk="1" fontAlgn="base" hangingPunct="1">
        <a:spcBef>
          <a:spcPct val="0"/>
        </a:spcBef>
        <a:spcAft>
          <a:spcPct val="0"/>
        </a:spcAft>
        <a:defRPr sz="5400">
          <a:solidFill>
            <a:srgbClr val="5E1D10"/>
          </a:solidFill>
          <a:latin typeface="Impact" pitchFamily="34" charset="0"/>
        </a:defRPr>
      </a:lvl6pPr>
      <a:lvl7pPr marL="914400" algn="l" rtl="0" eaLnBrk="1" fontAlgn="base" hangingPunct="1">
        <a:spcBef>
          <a:spcPct val="0"/>
        </a:spcBef>
        <a:spcAft>
          <a:spcPct val="0"/>
        </a:spcAft>
        <a:defRPr sz="5400">
          <a:solidFill>
            <a:srgbClr val="5E1D10"/>
          </a:solidFill>
          <a:latin typeface="Impact" pitchFamily="34" charset="0"/>
        </a:defRPr>
      </a:lvl7pPr>
      <a:lvl8pPr marL="1371600" algn="l" rtl="0" eaLnBrk="1" fontAlgn="base" hangingPunct="1">
        <a:spcBef>
          <a:spcPct val="0"/>
        </a:spcBef>
        <a:spcAft>
          <a:spcPct val="0"/>
        </a:spcAft>
        <a:defRPr sz="5400">
          <a:solidFill>
            <a:srgbClr val="5E1D10"/>
          </a:solidFill>
          <a:latin typeface="Impact" pitchFamily="34" charset="0"/>
        </a:defRPr>
      </a:lvl8pPr>
      <a:lvl9pPr marL="1828800" algn="l" rtl="0" eaLnBrk="1" fontAlgn="base" hangingPunct="1">
        <a:spcBef>
          <a:spcPct val="0"/>
        </a:spcBef>
        <a:spcAft>
          <a:spcPct val="0"/>
        </a:spcAft>
        <a:defRPr sz="5400">
          <a:solidFill>
            <a:srgbClr val="5E1D10"/>
          </a:solidFill>
          <a:latin typeface="Impact" pitchFamily="34" charset="0"/>
        </a:defRPr>
      </a:lvl9pPr>
    </p:titleStyle>
    <p:bodyStyle>
      <a:lvl1pPr marL="342900" indent="-342900" algn="l" rtl="0" eaLnBrk="1" fontAlgn="base" hangingPunct="1">
        <a:spcBef>
          <a:spcPct val="20000"/>
        </a:spcBef>
        <a:spcAft>
          <a:spcPct val="0"/>
        </a:spcAft>
        <a:buChar char="•"/>
        <a:defRPr sz="2000">
          <a:solidFill>
            <a:schemeClr val="accent3">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albertacourts.ab.ca/fjs/selfhelp/index.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pPr algn="ctr"/>
            <a:r>
              <a:rPr lang="en-CA" sz="3600" b="1" smtClean="0">
                <a:solidFill>
                  <a:srgbClr val="FF0000"/>
                </a:solidFill>
                <a:latin typeface="Microsoft YaHei" panose="020B0503020204020204" pitchFamily="34" charset="-122"/>
                <a:ea typeface="Microsoft YaHei" panose="020B0503020204020204" pitchFamily="34" charset="-122"/>
              </a:rPr>
              <a:t>Divorce Process </a:t>
            </a:r>
            <a:r>
              <a:rPr lang="en-CA" sz="3600" b="1" dirty="0" smtClean="0">
                <a:solidFill>
                  <a:srgbClr val="FF0000"/>
                </a:solidFill>
                <a:latin typeface="Microsoft YaHei" panose="020B0503020204020204" pitchFamily="34" charset="-122"/>
                <a:ea typeface="Microsoft YaHei" panose="020B0503020204020204" pitchFamily="34" charset="-122"/>
              </a:rPr>
              <a:t>and Terminology</a:t>
            </a:r>
            <a:endParaRPr lang="en-US" sz="3600" b="1" dirty="0">
              <a:solidFill>
                <a:srgbClr val="FF0000"/>
              </a:solidFill>
              <a:latin typeface="Microsoft YaHei" panose="020B0503020204020204" pitchFamily="34" charset="-122"/>
              <a:ea typeface="Microsoft YaHei" panose="020B0503020204020204" pitchFamily="34" charset="-122"/>
            </a:endParaRPr>
          </a:p>
        </p:txBody>
      </p:sp>
      <p:sp>
        <p:nvSpPr>
          <p:cNvPr id="25605" name="Rectangle 5"/>
          <p:cNvSpPr>
            <a:spLocks noGrp="1" noChangeArrowheads="1"/>
          </p:cNvSpPr>
          <p:nvPr>
            <p:ph type="subTitle" idx="1"/>
          </p:nvPr>
        </p:nvSpPr>
        <p:spPr/>
        <p:txBody>
          <a:bodyPr/>
          <a:lstStyle/>
          <a:p>
            <a:r>
              <a:rPr lang="en-CA" altLang="ja-JP" b="1" dirty="0" smtClean="0">
                <a:latin typeface="Microsoft YaHei" panose="020B0503020204020204" pitchFamily="34" charset="-122"/>
                <a:ea typeface="Microsoft YaHei" panose="020B0503020204020204" pitchFamily="34" charset="-122"/>
              </a:rPr>
              <a:t>March 29, 2014</a:t>
            </a:r>
            <a:r>
              <a:rPr lang="ja-JP" altLang="en-US" b="1" dirty="0" smtClean="0">
                <a:latin typeface="Microsoft YaHei" panose="020B0503020204020204" pitchFamily="34" charset="-122"/>
                <a:ea typeface="Microsoft YaHei" panose="020B0503020204020204" pitchFamily="34" charset="-122"/>
              </a:rPr>
              <a:t> </a:t>
            </a:r>
            <a:r>
              <a:rPr lang="en-US" altLang="ja-JP" b="1" dirty="0" smtClean="0">
                <a:latin typeface="Microsoft YaHei" panose="020B0503020204020204" pitchFamily="34" charset="-122"/>
                <a:ea typeface="Microsoft YaHei" panose="020B0503020204020204" pitchFamily="34" charset="-122"/>
              </a:rPr>
              <a:t>(</a:t>
            </a:r>
            <a:r>
              <a:rPr lang="en-CA" altLang="ja-JP" b="1" dirty="0" smtClean="0">
                <a:latin typeface="Microsoft YaHei" panose="020B0503020204020204" pitchFamily="34" charset="-122"/>
                <a:ea typeface="Microsoft YaHei" panose="020B0503020204020204" pitchFamily="34" charset="-122"/>
              </a:rPr>
              <a:t>English</a:t>
            </a:r>
            <a:r>
              <a:rPr lang="en-US" altLang="ja-JP" b="1" dirty="0" smtClean="0">
                <a:latin typeface="Microsoft YaHei" panose="020B0503020204020204" pitchFamily="34" charset="-122"/>
                <a:ea typeface="Microsoft YaHei" panose="020B0503020204020204" pitchFamily="34" charset="-122"/>
              </a:rPr>
              <a:t>)</a:t>
            </a:r>
          </a:p>
          <a:p>
            <a:r>
              <a:rPr lang="en-CA" altLang="zh-TW" b="1" dirty="0" smtClean="0">
                <a:latin typeface="Microsoft YaHei" panose="020B0503020204020204" pitchFamily="34" charset="-122"/>
                <a:ea typeface="Microsoft YaHei" panose="020B0503020204020204" pitchFamily="34" charset="-122"/>
              </a:rPr>
              <a:t>Time: 1-3pm </a:t>
            </a:r>
          </a:p>
          <a:p>
            <a:r>
              <a:rPr lang="en-CA" altLang="ja-JP" b="1" dirty="0" smtClean="0">
                <a:latin typeface="Microsoft YaHei" panose="020B0503020204020204" pitchFamily="34" charset="-122"/>
                <a:ea typeface="Microsoft YaHei" panose="020B0503020204020204" pitchFamily="34" charset="-122"/>
              </a:rPr>
              <a:t>Guestspeaker: Janice Wong</a:t>
            </a:r>
            <a:endParaRPr lang="en-US" altLang="ja-JP" b="1" dirty="0" smtClean="0">
              <a:latin typeface="Microsoft YaHei" panose="020B0503020204020204" pitchFamily="34" charset="-122"/>
              <a:ea typeface="Microsoft YaHei" panose="020B0503020204020204" pitchFamily="34" charset="-122"/>
            </a:endParaRPr>
          </a:p>
          <a:p>
            <a:endParaRPr lang="en-CA" altLang="ja-JP" b="1" dirty="0" smtClean="0">
              <a:latin typeface="Microsoft YaHei" panose="020B0503020204020204" pitchFamily="34" charset="-122"/>
              <a:ea typeface="Microsoft YaHei" panose="020B0503020204020204" pitchFamily="34" charset="-122"/>
            </a:endParaRPr>
          </a:p>
          <a:p>
            <a:endParaRPr lang="en-US" b="1" dirty="0">
              <a:latin typeface="Microsoft YaHei" panose="020B0503020204020204" pitchFamily="34" charset="-122"/>
              <a:ea typeface="Microsoft YaHei" panose="020B0503020204020204" pitchFamily="34" charset="-122"/>
            </a:endParaRPr>
          </a:p>
        </p:txBody>
      </p:sp>
      <p:pic>
        <p:nvPicPr>
          <p:cNvPr id="4" name="Picture 2" descr="http://www.ecccalgary.com/wp-content/uploads/2011/04/CCCSA_Logo_2011redo-218x300.jpg"/>
          <p:cNvPicPr>
            <a:picLocks noChangeAspect="1" noChangeArrowheads="1"/>
          </p:cNvPicPr>
          <p:nvPr/>
        </p:nvPicPr>
        <p:blipFill>
          <a:blip r:embed="rId3" cstate="print"/>
          <a:srcRect/>
          <a:stretch>
            <a:fillRect/>
          </a:stretch>
        </p:blipFill>
        <p:spPr bwMode="auto">
          <a:xfrm>
            <a:off x="755576" y="332656"/>
            <a:ext cx="1152128" cy="1585498"/>
          </a:xfrm>
          <a:prstGeom prst="rect">
            <a:avLst/>
          </a:prstGeom>
          <a:noFill/>
        </p:spPr>
      </p:pic>
      <p:sp>
        <p:nvSpPr>
          <p:cNvPr id="6" name="TextBox 5"/>
          <p:cNvSpPr txBox="1"/>
          <p:nvPr/>
        </p:nvSpPr>
        <p:spPr>
          <a:xfrm>
            <a:off x="1907704" y="1052736"/>
            <a:ext cx="7236296" cy="646331"/>
          </a:xfrm>
          <a:prstGeom prst="rect">
            <a:avLst/>
          </a:prstGeom>
          <a:solidFill>
            <a:srgbClr val="FF0000"/>
          </a:solidFill>
        </p:spPr>
        <p:txBody>
          <a:bodyPr wrap="square" rtlCol="0">
            <a:spAutoFit/>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CALGARY CHINESE</a:t>
            </a:r>
            <a:b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COMMUNITY SERVICE ASSOCIATION </a:t>
            </a:r>
          </a:p>
        </p:txBody>
      </p:sp>
      <p:pic>
        <p:nvPicPr>
          <p:cNvPr id="7" name="Picture 6" descr="https://encrypted-tbn3.gstatic.com/images?q=tbn:ANd9GcRkq_kpm7AJ6UJVZyPuGUGVLUWvwNKncrzMHmsS-qtxQhwVWBIB"/>
          <p:cNvPicPr/>
          <p:nvPr/>
        </p:nvPicPr>
        <p:blipFill>
          <a:blip r:embed="rId4" cstate="print"/>
          <a:srcRect/>
          <a:stretch>
            <a:fillRect/>
          </a:stretch>
        </p:blipFill>
        <p:spPr bwMode="auto">
          <a:xfrm>
            <a:off x="755576" y="2424466"/>
            <a:ext cx="1830705" cy="499110"/>
          </a:xfrm>
          <a:prstGeom prst="rect">
            <a:avLst/>
          </a:prstGeom>
          <a:noFill/>
          <a:ln w="9525">
            <a:noFill/>
            <a:miter lim="800000"/>
            <a:headEnd/>
            <a:tailEnd/>
          </a:ln>
        </p:spPr>
      </p:pic>
      <p:sp>
        <p:nvSpPr>
          <p:cNvPr id="2" name="TextBox 1"/>
          <p:cNvSpPr txBox="1"/>
          <p:nvPr/>
        </p:nvSpPr>
        <p:spPr>
          <a:xfrm>
            <a:off x="696693" y="2010035"/>
            <a:ext cx="1889587" cy="369332"/>
          </a:xfrm>
          <a:prstGeom prst="rect">
            <a:avLst/>
          </a:prstGeom>
          <a:noFill/>
        </p:spPr>
        <p:txBody>
          <a:bodyPr wrap="square" rtlCol="0">
            <a:spAutoFit/>
          </a:bodyPr>
          <a:lstStyle/>
          <a:p>
            <a:r>
              <a:rPr lang="en-CA" dirty="0" smtClean="0">
                <a:latin typeface="Microsoft YaHei" pitchFamily="34" charset="-122"/>
                <a:ea typeface="Microsoft YaHei" pitchFamily="34" charset="-122"/>
                <a:cs typeface="Microsoft Himalaya" pitchFamily="2" charset="0"/>
              </a:rPr>
              <a:t>Funded by</a:t>
            </a:r>
            <a:r>
              <a:rPr lang="en-CA" dirty="0" smtClean="0"/>
              <a:t>:</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process</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1763688" y="3161202"/>
            <a:ext cx="7560840" cy="115212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26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pic>
        <p:nvPicPr>
          <p:cNvPr id="7" name="Picture 6"/>
          <p:cNvPicPr/>
          <p:nvPr/>
        </p:nvPicPr>
        <p:blipFill>
          <a:blip r:embed="rId4" cstate="print"/>
          <a:srcRect l="7548" t="17197" r="55531" b="11784"/>
          <a:stretch>
            <a:fillRect/>
          </a:stretch>
        </p:blipFill>
        <p:spPr bwMode="auto">
          <a:xfrm>
            <a:off x="2915816" y="1124744"/>
            <a:ext cx="4814199" cy="5017100"/>
          </a:xfrm>
          <a:prstGeom prst="rect">
            <a:avLst/>
          </a:prstGeom>
          <a:noFill/>
          <a:ln w="9525">
            <a:noFill/>
            <a:miter lim="800000"/>
            <a:headEnd/>
            <a:tailEnd/>
          </a:ln>
        </p:spPr>
      </p:pic>
      <p:sp>
        <p:nvSpPr>
          <p:cNvPr id="8" name="TextBox 7"/>
          <p:cNvSpPr txBox="1"/>
          <p:nvPr/>
        </p:nvSpPr>
        <p:spPr>
          <a:xfrm>
            <a:off x="611560" y="6211669"/>
            <a:ext cx="5688632" cy="646331"/>
          </a:xfrm>
          <a:prstGeom prst="rect">
            <a:avLst/>
          </a:prstGeom>
          <a:noFill/>
        </p:spPr>
        <p:txBody>
          <a:bodyPr wrap="square" rtlCol="0">
            <a:spAutoFit/>
          </a:bodyPr>
          <a:lstStyle/>
          <a:p>
            <a:r>
              <a:rPr lang="en-CA" smtClean="0"/>
              <a:t>Page 14, Joint Divorce - No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process</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1763688" y="3161202"/>
            <a:ext cx="7560840" cy="115212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26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Page 21, Joint Divorce - With Dependent Children, Court of Queen's Bench, Alberta Government</a:t>
            </a:r>
            <a:endParaRPr lang="en-CA"/>
          </a:p>
        </p:txBody>
      </p:sp>
      <p:pic>
        <p:nvPicPr>
          <p:cNvPr id="9" name="Picture 8"/>
          <p:cNvPicPr/>
          <p:nvPr/>
        </p:nvPicPr>
        <p:blipFill>
          <a:blip r:embed="rId4" cstate="print"/>
          <a:srcRect l="8800" t="14650" r="56087" b="6623"/>
          <a:stretch>
            <a:fillRect/>
          </a:stretch>
        </p:blipFill>
        <p:spPr bwMode="auto">
          <a:xfrm>
            <a:off x="3203848" y="1124744"/>
            <a:ext cx="4392488" cy="4968552"/>
          </a:xfrm>
          <a:prstGeom prst="rect">
            <a:avLst/>
          </a:prstGeom>
          <a:noFill/>
          <a:ln w="9525">
            <a:noFill/>
            <a:miter lim="800000"/>
            <a:headEnd/>
            <a:tailEnd/>
          </a:ln>
        </p:spPr>
      </p:pic>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process</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1763688" y="3161202"/>
            <a:ext cx="7560840" cy="115212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26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7" name="TextBox 6"/>
          <p:cNvSpPr txBox="1"/>
          <p:nvPr/>
        </p:nvSpPr>
        <p:spPr>
          <a:xfrm>
            <a:off x="2807804" y="1475108"/>
            <a:ext cx="5472608" cy="4524315"/>
          </a:xfrm>
          <a:prstGeom prst="rect">
            <a:avLst/>
          </a:prstGeom>
          <a:noFill/>
        </p:spPr>
        <p:txBody>
          <a:bodyPr wrap="square" rtlCol="0">
            <a:spAutoFit/>
          </a:bodyPr>
          <a:lstStyle/>
          <a:p>
            <a:pPr marL="285750" indent="-285750">
              <a:buFont typeface="Arial" panose="020B0604020202020204" pitchFamily="34" charset="0"/>
              <a:buChar char="•"/>
            </a:pPr>
            <a:r>
              <a:rPr lang="en-CA" sz="2400" dirty="0" smtClean="0"/>
              <a:t>Please refer to the “Joint Divorce -with dependant children” package as a reference for the remainder of the slides</a:t>
            </a:r>
          </a:p>
          <a:p>
            <a:pPr marL="285750" indent="-285750">
              <a:buFont typeface="Arial" panose="020B0604020202020204" pitchFamily="34" charset="0"/>
              <a:buChar char="•"/>
            </a:pPr>
            <a:r>
              <a:rPr lang="en-CA" sz="2400" dirty="0"/>
              <a:t>T</a:t>
            </a:r>
            <a:r>
              <a:rPr lang="en-CA" sz="2400" dirty="0" smtClean="0"/>
              <a:t>he “Joint Divorce – no dependant children” is similar but without sections about children</a:t>
            </a:r>
          </a:p>
          <a:p>
            <a:pPr marL="285750" indent="-285750">
              <a:buFont typeface="Arial" panose="020B0604020202020204" pitchFamily="34" charset="0"/>
              <a:buChar char="•"/>
            </a:pPr>
            <a:r>
              <a:rPr lang="en-CA" sz="2400" dirty="0" smtClean="0"/>
              <a:t>There are other packages on the Albertacourts website.  Make sure the package you choose corresponds with your client’s family circumstances</a:t>
            </a:r>
            <a:endParaRPr lang="en-CA" sz="2400" dirty="0"/>
          </a:p>
        </p:txBody>
      </p:sp>
    </p:spTree>
    <p:extLst>
      <p:ext uri="{BB962C8B-B14F-4D97-AF65-F5344CB8AC3E}">
        <p14:creationId xmlns:p14="http://schemas.microsoft.com/office/powerpoint/2010/main" val="4074141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dirty="0" smtClean="0">
                <a:solidFill>
                  <a:schemeClr val="tx1"/>
                </a:solidFill>
                <a:latin typeface="Arial" pitchFamily="34" charset="0"/>
                <a:ea typeface="Microsoft YaHei" panose="020B0503020204020204" pitchFamily="34" charset="-122"/>
                <a:cs typeface="Arial" pitchFamily="34" charset="0"/>
              </a:rPr>
              <a:t>Page 1</a:t>
            </a:r>
          </a:p>
          <a:p>
            <a:pPr marL="342900" indent="-342900"/>
            <a:r>
              <a:rPr lang="en-CA" altLang="zh-TW" sz="3200" dirty="0" smtClean="0">
                <a:solidFill>
                  <a:schemeClr val="tx1"/>
                </a:solidFill>
                <a:latin typeface="Arial" pitchFamily="34" charset="0"/>
                <a:ea typeface="Microsoft YaHei" panose="020B0503020204020204" pitchFamily="34" charset="-122"/>
                <a:cs typeface="Arial" pitchFamily="34" charset="0"/>
              </a:rPr>
              <a:t>You do not need to file for divorce if you are in a common-law relationship</a:t>
            </a:r>
          </a:p>
          <a:p>
            <a:pPr marL="342900" indent="-342900"/>
            <a:r>
              <a:rPr lang="en-CA" altLang="zh-TW" sz="3200" dirty="0" smtClean="0">
                <a:solidFill>
                  <a:schemeClr val="tx1"/>
                </a:solidFill>
                <a:latin typeface="Arial" pitchFamily="34" charset="0"/>
                <a:ea typeface="Microsoft YaHei" panose="020B0503020204020204" pitchFamily="34" charset="-122"/>
                <a:cs typeface="Arial" pitchFamily="34" charset="0"/>
              </a:rPr>
              <a:t>Common law requirements found in the Alberta </a:t>
            </a:r>
            <a:r>
              <a:rPr lang="en-CA" altLang="zh-TW" sz="3200" i="1" dirty="0" smtClean="0">
                <a:solidFill>
                  <a:schemeClr val="tx1"/>
                </a:solidFill>
                <a:latin typeface="Arial" pitchFamily="34" charset="0"/>
                <a:ea typeface="Microsoft YaHei" panose="020B0503020204020204" pitchFamily="34" charset="-122"/>
                <a:cs typeface="Arial" pitchFamily="34" charset="0"/>
              </a:rPr>
              <a:t>Adult Interdependent Relationships Act</a:t>
            </a:r>
          </a:p>
          <a:p>
            <a:pPr marL="342900" indent="-342900"/>
            <a:r>
              <a:rPr lang="en-CA" altLang="zh-TW" sz="3200" dirty="0" smtClean="0">
                <a:solidFill>
                  <a:schemeClr val="tx1"/>
                </a:solidFill>
                <a:latin typeface="Arial" pitchFamily="34" charset="0"/>
                <a:ea typeface="Microsoft YaHei" panose="020B0503020204020204" pitchFamily="34" charset="-122"/>
                <a:cs typeface="Arial" pitchFamily="34" charset="0"/>
              </a:rPr>
              <a:t>Need to order the marriage certificate from any registry office</a:t>
            </a:r>
            <a:endParaRPr lang="en-CA" altLang="zh-TW" sz="3200" dirty="0">
              <a:solidFill>
                <a:schemeClr val="tx1"/>
              </a:solidFill>
              <a:latin typeface="Arial" pitchFamily="34" charset="0"/>
              <a:ea typeface="Microsoft YaHei" panose="020B0503020204020204" pitchFamily="34" charset="-122"/>
              <a:cs typeface="Arial" pitchFamily="34" charset="0"/>
            </a:endParaRPr>
          </a:p>
          <a:p>
            <a:pPr marL="342900" indent="-342900">
              <a:buFont typeface="Arial" panose="020B0604020202020204" pitchFamily="34" charset="0"/>
              <a:buChar char="•"/>
            </a:pPr>
            <a:endParaRPr lang="en-CA" altLang="zh-TW" sz="26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Page 1, 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dirty="0" smtClean="0">
                <a:solidFill>
                  <a:schemeClr val="tx1"/>
                </a:solidFill>
                <a:latin typeface="Arial" pitchFamily="34" charset="0"/>
                <a:ea typeface="Microsoft YaHei" panose="020B0503020204020204" pitchFamily="34" charset="-122"/>
                <a:cs typeface="Arial" pitchFamily="34" charset="0"/>
              </a:rPr>
              <a:t>Page 2</a:t>
            </a:r>
          </a:p>
          <a:p>
            <a:pPr marL="342900" indent="-342900"/>
            <a:r>
              <a:rPr lang="en-CA" altLang="zh-TW" sz="3200" dirty="0" smtClean="0">
                <a:solidFill>
                  <a:schemeClr val="tx1"/>
                </a:solidFill>
                <a:latin typeface="Arial" pitchFamily="34" charset="0"/>
                <a:ea typeface="Microsoft YaHei" panose="020B0503020204020204" pitchFamily="34" charset="-122"/>
                <a:cs typeface="Arial" pitchFamily="34" charset="0"/>
              </a:rPr>
              <a:t>If married outside Canada, an official marriage certificate is useful to obtain details</a:t>
            </a:r>
          </a:p>
          <a:p>
            <a:pPr marL="342900" indent="-342900"/>
            <a:r>
              <a:rPr lang="en-CA" altLang="zh-TW" sz="3200" dirty="0" smtClean="0">
                <a:solidFill>
                  <a:schemeClr val="tx1"/>
                </a:solidFill>
                <a:latin typeface="Arial" pitchFamily="34" charset="0"/>
                <a:ea typeface="Microsoft YaHei" panose="020B0503020204020204" pitchFamily="34" charset="-122"/>
                <a:cs typeface="Arial" pitchFamily="34" charset="0"/>
              </a:rPr>
              <a:t>You or your spouse must live in Alberta for at least one (1) year before you can file for divorce in Alberta</a:t>
            </a: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Page 2, 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2 (continued)</a:t>
            </a:r>
          </a:p>
          <a:p>
            <a:pPr marL="342900" indent="-342900"/>
            <a:r>
              <a:rPr lang="en-CA" altLang="zh-TW" sz="3200" smtClean="0">
                <a:solidFill>
                  <a:schemeClr val="tx1"/>
                </a:solidFill>
                <a:latin typeface="Arial" pitchFamily="34" charset="0"/>
                <a:ea typeface="Microsoft YaHei" panose="020B0503020204020204" pitchFamily="34" charset="-122"/>
                <a:cs typeface="Arial" pitchFamily="34" charset="0"/>
              </a:rPr>
              <a:t>The grounds for a joint divorce are living separate and apart for one (1) year</a:t>
            </a:r>
          </a:p>
          <a:p>
            <a:pPr marL="342900" indent="-342900"/>
            <a:r>
              <a:rPr lang="en-CA" altLang="zh-TW" sz="3200" smtClean="0">
                <a:solidFill>
                  <a:schemeClr val="tx1"/>
                </a:solidFill>
                <a:latin typeface="Arial" pitchFamily="34" charset="0"/>
                <a:ea typeface="Microsoft YaHei" panose="020B0503020204020204" pitchFamily="34" charset="-122"/>
                <a:cs typeface="Arial" pitchFamily="34" charset="0"/>
              </a:rPr>
              <a:t>You can start a divorce action before the year of separation is up, but you cannot ask for a Divorce Judgment until that year is up</a:t>
            </a: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Page 2, 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dirty="0" smtClean="0">
                <a:solidFill>
                  <a:schemeClr val="tx1"/>
                </a:solidFill>
                <a:latin typeface="Arial" pitchFamily="34" charset="0"/>
                <a:ea typeface="Microsoft YaHei" panose="020B0503020204020204" pitchFamily="34" charset="-122"/>
                <a:cs typeface="Arial" pitchFamily="34" charset="0"/>
              </a:rPr>
              <a:t>Page 2 (continued)</a:t>
            </a:r>
          </a:p>
          <a:p>
            <a:pPr marL="342900" indent="-342900"/>
            <a:r>
              <a:rPr lang="en-CA" altLang="zh-TW" dirty="0" smtClean="0">
                <a:solidFill>
                  <a:schemeClr val="tx1"/>
                </a:solidFill>
                <a:latin typeface="Arial" pitchFamily="34" charset="0"/>
                <a:ea typeface="Microsoft YaHei" panose="020B0503020204020204" pitchFamily="34" charset="-122"/>
                <a:cs typeface="Arial" pitchFamily="34" charset="0"/>
              </a:rPr>
              <a:t>It is best to have a separation agreement on the issues of custody, access (parenting), child support and spousal support</a:t>
            </a:r>
          </a:p>
          <a:p>
            <a:pPr marL="342900" indent="-342900"/>
            <a:r>
              <a:rPr lang="en-CA" altLang="zh-TW" dirty="0" smtClean="0">
                <a:solidFill>
                  <a:schemeClr val="tx1"/>
                </a:solidFill>
                <a:latin typeface="Arial" pitchFamily="34" charset="0"/>
                <a:ea typeface="Microsoft YaHei" panose="020B0503020204020204" pitchFamily="34" charset="-122"/>
                <a:cs typeface="Arial" pitchFamily="34" charset="0"/>
              </a:rPr>
              <a:t>Both parties must register and enrol in the Parenting after Separation seminar.  A Certificate is given after completion.  Each party must file this with the court to complete the divorce</a:t>
            </a: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Page 2, 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3 (Completing the Joint Statement of Claim for Divorce (</a:t>
            </a:r>
            <a:r>
              <a:rPr lang="zh-TW" altLang="en-US" sz="3200" b="1">
                <a:solidFill>
                  <a:schemeClr val="tx1"/>
                </a:solidFill>
                <a:latin typeface="Microsoft YaHei" pitchFamily="34" charset="-122"/>
                <a:ea typeface="Microsoft YaHei" pitchFamily="34" charset="-122"/>
              </a:rPr>
              <a:t>聯名的</a:t>
            </a:r>
            <a:r>
              <a:rPr lang="zh-TW" altLang="en-US" sz="3200" b="1" smtClean="0">
                <a:solidFill>
                  <a:schemeClr val="tx1"/>
                </a:solidFill>
                <a:latin typeface="Microsoft YaHei" panose="020B0503020204020204" pitchFamily="34" charset="-122"/>
                <a:ea typeface="Microsoft YaHei" panose="020B0503020204020204" pitchFamily="34" charset="-122"/>
              </a:rPr>
              <a:t>離</a:t>
            </a:r>
            <a:r>
              <a:rPr lang="zh-TW" altLang="en-US" sz="3200" b="1">
                <a:solidFill>
                  <a:schemeClr val="tx1"/>
                </a:solidFill>
                <a:latin typeface="Microsoft YaHei" panose="020B0503020204020204" pitchFamily="34" charset="-122"/>
                <a:ea typeface="Microsoft YaHei" panose="020B0503020204020204" pitchFamily="34" charset="-122"/>
              </a:rPr>
              <a:t>婚起訴</a:t>
            </a:r>
            <a:r>
              <a:rPr lang="zh-TW" altLang="en-US" sz="3200" b="1" smtClean="0">
                <a:solidFill>
                  <a:schemeClr val="tx1"/>
                </a:solidFill>
                <a:latin typeface="Microsoft YaHei" panose="020B0503020204020204" pitchFamily="34" charset="-122"/>
                <a:ea typeface="Microsoft YaHei" panose="020B0503020204020204" pitchFamily="34" charset="-122"/>
              </a:rPr>
              <a:t>書</a:t>
            </a:r>
            <a:r>
              <a:rPr lang="en-CA" altLang="zh-TW" sz="3200" smtClean="0">
                <a:solidFill>
                  <a:schemeClr val="tx1"/>
                </a:solidFill>
                <a:latin typeface="Microsoft YaHei" panose="020B0503020204020204" pitchFamily="34" charset="-122"/>
                <a:ea typeface="Microsoft YaHei" panose="020B0503020204020204" pitchFamily="34" charset="-122"/>
              </a:rPr>
              <a:t>)</a:t>
            </a:r>
            <a:endParaRPr lang="en-CA" altLang="zh-TW" sz="3200" b="1" smtClean="0">
              <a:solidFill>
                <a:schemeClr val="tx1"/>
              </a:solidFill>
              <a:latin typeface="Arial" pitchFamily="34" charset="0"/>
              <a:ea typeface="Microsoft YaHei" panose="020B0503020204020204" pitchFamily="34" charset="-122"/>
              <a:cs typeface="Arial" pitchFamily="34" charset="0"/>
            </a:endParaRPr>
          </a:p>
          <a:p>
            <a:pPr marL="342900" indent="-342900"/>
            <a:r>
              <a:rPr lang="en-CA" altLang="zh-TW" smtClean="0">
                <a:solidFill>
                  <a:schemeClr val="tx1"/>
                </a:solidFill>
                <a:latin typeface="Arial" pitchFamily="34" charset="0"/>
                <a:ea typeface="Microsoft YaHei" panose="020B0503020204020204" pitchFamily="34" charset="-122"/>
                <a:cs typeface="Arial" pitchFamily="34" charset="0"/>
              </a:rPr>
              <a:t>Use the names exactly as they are on the marriage certificate (including the middle name)</a:t>
            </a:r>
          </a:p>
          <a:p>
            <a:pPr marL="342900" indent="-342900"/>
            <a:r>
              <a:rPr lang="en-CA" altLang="zh-TW" smtClean="0">
                <a:solidFill>
                  <a:schemeClr val="tx1"/>
                </a:solidFill>
                <a:latin typeface="Arial" pitchFamily="34" charset="0"/>
                <a:ea typeface="Microsoft YaHei" panose="020B0503020204020204" pitchFamily="34" charset="-122"/>
                <a:cs typeface="Arial" pitchFamily="34" charset="0"/>
              </a:rPr>
              <a:t>If the wife adopted the husband's last name, then you can use her married last name</a:t>
            </a:r>
          </a:p>
          <a:p>
            <a:pPr marL="342900" indent="-342900"/>
            <a:r>
              <a:rPr lang="en-CA" altLang="zh-TW" smtClean="0">
                <a:solidFill>
                  <a:schemeClr val="tx1"/>
                </a:solidFill>
                <a:latin typeface="Arial" pitchFamily="34" charset="0"/>
                <a:ea typeface="Microsoft YaHei" panose="020B0503020204020204" pitchFamily="34" charset="-122"/>
                <a:cs typeface="Arial" pitchFamily="34" charset="0"/>
              </a:rPr>
              <a:t>Must include the parties complete addresses, postal code, and daytime phone #</a:t>
            </a:r>
          </a:p>
          <a:p>
            <a:pPr marL="342900" indent="-342900"/>
            <a:endParaRPr lang="en-CA" altLang="zh-TW"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Page 3, 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 (Completing the Statement of Claim)</a:t>
            </a:r>
          </a:p>
          <a:p>
            <a:r>
              <a:rPr lang="en-CA" altLang="zh-TW" b="1" smtClean="0">
                <a:solidFill>
                  <a:schemeClr val="tx1"/>
                </a:solidFill>
                <a:latin typeface="Arial" pitchFamily="34" charset="0"/>
                <a:ea typeface="Microsoft YaHei" panose="020B0503020204020204" pitchFamily="34" charset="-122"/>
                <a:cs typeface="Arial" pitchFamily="34" charset="0"/>
              </a:rPr>
              <a:t>Grounds </a:t>
            </a:r>
            <a:r>
              <a:rPr lang="en-CA" altLang="zh-TW" b="1" smtClean="0">
                <a:solidFill>
                  <a:schemeClr val="tx1"/>
                </a:solidFill>
                <a:latin typeface="Microsoft YaHei" pitchFamily="34" charset="-122"/>
                <a:ea typeface="Microsoft YaHei" pitchFamily="34" charset="-122"/>
                <a:cs typeface="Arial" pitchFamily="34" charset="0"/>
              </a:rPr>
              <a:t>(</a:t>
            </a:r>
            <a:r>
              <a:rPr lang="zh-TW" altLang="en-US" b="1">
                <a:solidFill>
                  <a:schemeClr val="tx1"/>
                </a:solidFill>
                <a:latin typeface="Microsoft YaHei" pitchFamily="34" charset="-122"/>
                <a:ea typeface="Microsoft YaHei" pitchFamily="34" charset="-122"/>
              </a:rPr>
              <a:t>離婚的理</a:t>
            </a:r>
            <a:r>
              <a:rPr lang="zh-TW" altLang="en-US" b="1" smtClean="0">
                <a:solidFill>
                  <a:schemeClr val="tx1"/>
                </a:solidFill>
                <a:latin typeface="Microsoft YaHei" pitchFamily="34" charset="-122"/>
                <a:ea typeface="Microsoft YaHei" pitchFamily="34" charset="-122"/>
              </a:rPr>
              <a:t>由</a:t>
            </a:r>
            <a:r>
              <a:rPr lang="en-CA" altLang="zh-TW" b="1" smtClean="0">
                <a:solidFill>
                  <a:schemeClr val="tx1"/>
                </a:solidFill>
                <a:latin typeface="Microsoft YaHei" pitchFamily="34" charset="-122"/>
                <a:ea typeface="Microsoft YaHei" pitchFamily="34" charset="-122"/>
              </a:rPr>
              <a:t>)</a:t>
            </a:r>
            <a:r>
              <a:rPr lang="en-CA" altLang="zh-TW" smtClean="0">
                <a:solidFill>
                  <a:schemeClr val="tx1"/>
                </a:solidFill>
                <a:latin typeface="Arial" pitchFamily="34" charset="0"/>
                <a:ea typeface="Microsoft YaHei" panose="020B0503020204020204" pitchFamily="34" charset="-122"/>
                <a:cs typeface="Arial" pitchFamily="34" charset="0"/>
              </a:rPr>
              <a:t>: for Joint Divorces, there is only one ground - separate and apart for one year or more</a:t>
            </a:r>
          </a:p>
          <a:p>
            <a:r>
              <a:rPr lang="en-CA" altLang="zh-TW" smtClean="0">
                <a:solidFill>
                  <a:schemeClr val="tx1"/>
                </a:solidFill>
                <a:latin typeface="Arial" pitchFamily="34" charset="0"/>
                <a:ea typeface="Microsoft YaHei" panose="020B0503020204020204" pitchFamily="34" charset="-122"/>
                <a:cs typeface="Arial" pitchFamily="34" charset="0"/>
              </a:rPr>
              <a:t>During that one-year separation, parties should not live together.  If they live together for economic reasons, they must not do anything together (e.g., talk, eat, sleep, do laundry, have sex, etc.)</a:t>
            </a:r>
          </a:p>
          <a:p>
            <a:pPr marL="342900" indent="-342900"/>
            <a:endParaRPr lang="en-CA" altLang="zh-TW"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 (Continued)</a:t>
            </a:r>
          </a:p>
          <a:p>
            <a:pPr marL="342900" indent="-342900"/>
            <a:r>
              <a:rPr lang="en-CA" altLang="zh-TW" smtClean="0">
                <a:solidFill>
                  <a:schemeClr val="tx1"/>
                </a:solidFill>
                <a:latin typeface="Arial" pitchFamily="34" charset="0"/>
                <a:ea typeface="Microsoft YaHei" panose="020B0503020204020204" pitchFamily="34" charset="-122"/>
                <a:cs typeface="Arial" pitchFamily="34" charset="0"/>
              </a:rPr>
              <a:t>Parties must attempt to reconcile according to Canadian divorce law.  If there is a possibility of reconciliation, then the parties should not file for divorce</a:t>
            </a:r>
          </a:p>
          <a:p>
            <a:r>
              <a:rPr lang="en-CA" altLang="zh-TW" b="1" smtClean="0">
                <a:solidFill>
                  <a:schemeClr val="tx1"/>
                </a:solidFill>
                <a:latin typeface="Arial" pitchFamily="34" charset="0"/>
                <a:ea typeface="Microsoft YaHei" panose="020B0503020204020204" pitchFamily="34" charset="-122"/>
                <a:cs typeface="Arial" pitchFamily="34" charset="0"/>
              </a:rPr>
              <a:t>Collusion (</a:t>
            </a:r>
            <a:r>
              <a:rPr lang="zh-TW" altLang="en-US" b="1">
                <a:solidFill>
                  <a:schemeClr val="tx1"/>
                </a:solidFill>
                <a:latin typeface="Microsoft YaHei" panose="020B0503020204020204" pitchFamily="34" charset="-122"/>
                <a:ea typeface="Microsoft YaHei" panose="020B0503020204020204" pitchFamily="34" charset="-122"/>
              </a:rPr>
              <a:t>串通</a:t>
            </a:r>
            <a:r>
              <a:rPr lang="en-CA" altLang="zh-TW" b="1" smtClean="0">
                <a:solidFill>
                  <a:schemeClr val="tx1"/>
                </a:solidFill>
                <a:latin typeface="Arial" pitchFamily="34" charset="0"/>
                <a:ea typeface="Microsoft YaHei" panose="020B0503020204020204" pitchFamily="34" charset="-122"/>
                <a:cs typeface="Arial" pitchFamily="34" charset="0"/>
              </a:rPr>
              <a:t>):</a:t>
            </a:r>
            <a:r>
              <a:rPr lang="en-CA" altLang="zh-TW" smtClean="0">
                <a:solidFill>
                  <a:schemeClr val="tx1"/>
                </a:solidFill>
                <a:latin typeface="Arial" pitchFamily="34" charset="0"/>
                <a:ea typeface="Microsoft YaHei" panose="020B0503020204020204" pitchFamily="34" charset="-122"/>
                <a:cs typeface="Arial" pitchFamily="34" charset="0"/>
              </a:rPr>
              <a:t> Parties must not make up facts so that they can file for divorce</a:t>
            </a: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332657"/>
            <a:ext cx="7772400" cy="648072"/>
          </a:xfrm>
        </p:spPr>
        <p:txBody>
          <a:bodyPr/>
          <a:lstStyle/>
          <a:p>
            <a:r>
              <a:rPr lang="en-CA" altLang="zh-TW" sz="2800" dirty="0" smtClean="0">
                <a:solidFill>
                  <a:srgbClr val="FF0000"/>
                </a:solidFill>
                <a:latin typeface="Arial" panose="020B0604020202020204" pitchFamily="34" charset="0"/>
                <a:ea typeface="Microsoft YaHei" pitchFamily="34" charset="-122"/>
                <a:cs typeface="Arial" panose="020B0604020202020204" pitchFamily="34" charset="0"/>
              </a:rPr>
              <a:t>Legal Programs Offered By CCCSA</a:t>
            </a:r>
            <a:endParaRPr lang="en-US" sz="2800" dirty="0">
              <a:solidFill>
                <a:srgbClr val="FF0000"/>
              </a:solidFill>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3059832" y="2060848"/>
            <a:ext cx="5756176" cy="4608512"/>
          </a:xfrm>
        </p:spPr>
        <p:txBody>
          <a:bodyPr/>
          <a:lstStyle/>
          <a:p>
            <a:pPr marL="342900" indent="-342900">
              <a:buFont typeface="Arial" panose="020B0604020202020204" pitchFamily="34" charset="0"/>
              <a:buChar char="•"/>
            </a:pPr>
            <a:endParaRPr lang="en-CA" altLang="zh-TW" sz="32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smtClean="0">
              <a:solidFill>
                <a:schemeClr val="tx1"/>
              </a:solidFill>
              <a:latin typeface="Microsoft YaHei" panose="020B0503020204020204" pitchFamily="34" charset="-122"/>
              <a:ea typeface="Microsoft YaHei" panose="020B0503020204020204" pitchFamily="34" charset="-122"/>
            </a:endParaRPr>
          </a:p>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en-CA" altLang="zh-TW"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Free Legal Educational Seminars </a:t>
            </a:r>
          </a:p>
          <a:p>
            <a:pPr marL="342900" indent="-342900">
              <a:buFont typeface="Arial" panose="020B0604020202020204" pitchFamily="34" charset="0"/>
              <a:buChar char="•"/>
            </a:pPr>
            <a:r>
              <a:rPr lang="en-CA" altLang="zh-TW"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Fairchild Radio FM94.7 Legal Program</a:t>
            </a:r>
            <a:r>
              <a:rPr lang="zh-TW" altLang="en-US" dirty="0" smtClean="0">
                <a:solidFill>
                  <a:schemeClr val="tx1"/>
                </a:solidFill>
                <a:latin typeface="Arial" panose="020B0604020202020204" pitchFamily="34" charset="0"/>
                <a:ea typeface="Microsoft YaHei" pitchFamily="34" charset="-122"/>
                <a:cs typeface="Arial" panose="020B0604020202020204" pitchFamily="34" charset="0"/>
              </a:rPr>
              <a:t> </a:t>
            </a:r>
            <a:r>
              <a:rPr lang="en-CA" altLang="zh-TW" dirty="0" smtClean="0">
                <a:solidFill>
                  <a:schemeClr val="tx1"/>
                </a:solidFill>
                <a:latin typeface="Arial" panose="020B0604020202020204" pitchFamily="34" charset="0"/>
                <a:ea typeface="Microsoft YaHei" pitchFamily="34" charset="-122"/>
                <a:cs typeface="Arial" panose="020B0604020202020204" pitchFamily="34" charset="0"/>
              </a:rPr>
              <a:t>(Mandarin)</a:t>
            </a:r>
          </a:p>
          <a:p>
            <a:pPr marL="800100" lvl="2" indent="-342900">
              <a:buFont typeface="Arial" panose="020B0604020202020204" pitchFamily="34" charset="0"/>
              <a:buChar char="•"/>
            </a:pPr>
            <a:r>
              <a:rPr lang="en-CA" altLang="zh-TW" sz="1800" dirty="0" smtClean="0">
                <a:latin typeface="Arial" panose="020B0604020202020204" pitchFamily="34" charset="0"/>
                <a:ea typeface="Microsoft YaHei" panose="020B0503020204020204" pitchFamily="34" charset="-122"/>
                <a:cs typeface="Arial" panose="020B0604020202020204" pitchFamily="34" charset="0"/>
              </a:rPr>
              <a:t>Every 2</a:t>
            </a:r>
            <a:r>
              <a:rPr lang="en-CA" altLang="zh-TW" sz="1800" baseline="30000" dirty="0" smtClean="0">
                <a:latin typeface="Arial" panose="020B0604020202020204" pitchFamily="34" charset="0"/>
                <a:ea typeface="Microsoft YaHei" panose="020B0503020204020204" pitchFamily="34" charset="-122"/>
                <a:cs typeface="Arial" panose="020B0604020202020204" pitchFamily="34" charset="0"/>
              </a:rPr>
              <a:t>nd</a:t>
            </a:r>
            <a:r>
              <a:rPr lang="en-CA" altLang="zh-TW" sz="1800" dirty="0" smtClean="0">
                <a:latin typeface="Arial" panose="020B0604020202020204" pitchFamily="34" charset="0"/>
                <a:ea typeface="Microsoft YaHei" panose="020B0503020204020204" pitchFamily="34" charset="-122"/>
                <a:cs typeface="Arial" panose="020B0604020202020204" pitchFamily="34" charset="0"/>
              </a:rPr>
              <a:t> Saturday of the month</a:t>
            </a:r>
            <a:r>
              <a:rPr lang="en-US" altLang="zh-TW" sz="1800" dirty="0" smtClean="0">
                <a:latin typeface="Arial" panose="020B0604020202020204" pitchFamily="34" charset="0"/>
                <a:ea typeface="Microsoft YaHei" panose="020B0503020204020204" pitchFamily="34" charset="-122"/>
                <a:cs typeface="Arial" panose="020B0604020202020204" pitchFamily="34" charset="0"/>
              </a:rPr>
              <a:t>, 11:30am to 12</a:t>
            </a:r>
            <a:r>
              <a:rPr lang="en-CA" altLang="zh-TW" sz="1800" dirty="0" smtClean="0">
                <a:latin typeface="Arial" panose="020B0604020202020204" pitchFamily="34" charset="0"/>
                <a:ea typeface="Microsoft YaHei" panose="020B0503020204020204" pitchFamily="34" charset="-122"/>
                <a:cs typeface="Arial" panose="020B0604020202020204" pitchFamily="34" charset="0"/>
              </a:rPr>
              <a:t>noon</a:t>
            </a:r>
            <a:endParaRPr lang="en-CA" altLang="zh-TW" sz="1800" dirty="0">
              <a:solidFill>
                <a:schemeClr val="tx1"/>
              </a:solidFill>
              <a:latin typeface="Arial" panose="020B0604020202020204" pitchFamily="34" charset="0"/>
              <a:ea typeface="Microsoft YaHei" pitchFamily="34" charset="-122"/>
              <a:cs typeface="Arial" panose="020B0604020202020204" pitchFamily="34" charset="0"/>
            </a:endParaRPr>
          </a:p>
          <a:p>
            <a:pPr marL="342900" indent="-342900">
              <a:buFont typeface="Arial" panose="020B0604020202020204" pitchFamily="34" charset="0"/>
              <a:buChar char="•"/>
            </a:pPr>
            <a:r>
              <a:rPr lang="en-CA" altLang="zh-TW" dirty="0" smtClean="0">
                <a:solidFill>
                  <a:schemeClr val="tx1"/>
                </a:solidFill>
                <a:latin typeface="Arial" panose="020B0604020202020204" pitchFamily="34" charset="0"/>
                <a:ea typeface="Microsoft YaHei" pitchFamily="34" charset="-122"/>
                <a:cs typeface="Arial" panose="020B0604020202020204" pitchFamily="34" charset="0"/>
              </a:rPr>
              <a:t>Free Legal Information and Referral</a:t>
            </a:r>
          </a:p>
          <a:p>
            <a:pPr marL="342900" indent="-342900">
              <a:buFont typeface="Arial" panose="020B0604020202020204" pitchFamily="34" charset="0"/>
              <a:buChar char="•"/>
            </a:pPr>
            <a:r>
              <a:rPr lang="en-CA" altLang="zh-TW" dirty="0" smtClean="0">
                <a:solidFill>
                  <a:schemeClr val="tx1"/>
                </a:solidFill>
                <a:latin typeface="Arial" panose="020B0604020202020204" pitchFamily="34" charset="0"/>
                <a:ea typeface="Microsoft YaHei" pitchFamily="34" charset="-122"/>
                <a:cs typeface="Arial" panose="020B0604020202020204" pitchFamily="34" charset="0"/>
              </a:rPr>
              <a:t>Notary &amp; Commissioner for Oaths Services</a:t>
            </a:r>
            <a:r>
              <a:rPr lang="zh-TW" altLang="en-US" dirty="0" smtClean="0">
                <a:solidFill>
                  <a:schemeClr val="tx1"/>
                </a:solidFill>
                <a:latin typeface="Arial" panose="020B0604020202020204" pitchFamily="34" charset="0"/>
                <a:ea typeface="Microsoft YaHei" pitchFamily="34" charset="-122"/>
                <a:cs typeface="Arial" panose="020B0604020202020204" pitchFamily="34" charset="0"/>
              </a:rPr>
              <a:t> </a:t>
            </a:r>
            <a:r>
              <a:rPr lang="en-CA" altLang="zh-TW" dirty="0" smtClean="0">
                <a:solidFill>
                  <a:schemeClr val="tx1"/>
                </a:solidFill>
                <a:latin typeface="Arial" panose="020B0604020202020204" pitchFamily="34" charset="0"/>
                <a:ea typeface="Microsoft YaHei" pitchFamily="34" charset="-122"/>
                <a:cs typeface="Arial" panose="020B0604020202020204" pitchFamily="34" charset="0"/>
              </a:rPr>
              <a:t>(fee and appointment required</a:t>
            </a:r>
            <a:r>
              <a:rPr lang="en-CA" altLang="ja-JP" dirty="0" smtClean="0">
                <a:solidFill>
                  <a:schemeClr val="tx1"/>
                </a:solidFill>
                <a:latin typeface="Arial" panose="020B0604020202020204" pitchFamily="34" charset="0"/>
                <a:ea typeface="Microsoft YaHei" pitchFamily="34" charset="-122"/>
                <a:cs typeface="Arial" panose="020B0604020202020204" pitchFamily="34" charset="0"/>
              </a:rPr>
              <a:t>)</a:t>
            </a:r>
            <a:endParaRPr lang="en-CA" altLang="zh-TW" dirty="0" smtClean="0">
              <a:solidFill>
                <a:schemeClr val="tx1"/>
              </a:solidFill>
              <a:latin typeface="Arial" panose="020B0604020202020204" pitchFamily="34" charset="0"/>
              <a:ea typeface="Microsoft YaHei" pitchFamily="34" charset="-122"/>
              <a:cs typeface="Arial" panose="020B0604020202020204" pitchFamily="34" charset="0"/>
            </a:endParaRPr>
          </a:p>
          <a:p>
            <a:pPr marL="342900" indent="-342900">
              <a:buFont typeface="Arial" panose="020B0604020202020204" pitchFamily="34" charset="0"/>
              <a:buChar char="•"/>
            </a:pPr>
            <a:r>
              <a:rPr lang="en-CA" altLang="zh-TW" dirty="0" smtClean="0">
                <a:solidFill>
                  <a:schemeClr val="tx1"/>
                </a:solidFill>
                <a:latin typeface="Arial" panose="020B0604020202020204" pitchFamily="34" charset="0"/>
                <a:ea typeface="Microsoft YaHei" pitchFamily="34" charset="-122"/>
                <a:cs typeface="Arial" panose="020B0604020202020204" pitchFamily="34" charset="0"/>
              </a:rPr>
              <a:t>Partnership with Calgary Legal Guidance (CLG) to provide legal advice and support</a:t>
            </a:r>
            <a:r>
              <a:rPr lang="zh-TW" altLang="en-US"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a:t>
            </a:r>
            <a:r>
              <a:rPr lang="en-CA" altLang="zh-TW"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for low-income CLG clients only</a:t>
            </a:r>
            <a:r>
              <a:rPr lang="zh-TW" altLang="en-US"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a:t>
            </a:r>
            <a:endParaRPr lang="en-CA" altLang="zh-TW" dirty="0" smtClean="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800100" lvl="1" indent="-342900">
              <a:buFont typeface="Arial" panose="020B0604020202020204" pitchFamily="34" charset="0"/>
              <a:buChar char="•"/>
            </a:pPr>
            <a:r>
              <a:rPr lang="en-CA" altLang="zh-TW" dirty="0" smtClean="0">
                <a:latin typeface="Arial" panose="020B0604020202020204" pitchFamily="34" charset="0"/>
                <a:ea typeface="Microsoft YaHei" panose="020B0503020204020204" pitchFamily="34" charset="-122"/>
                <a:cs typeface="Arial" panose="020B0604020202020204" pitchFamily="34" charset="0"/>
              </a:rPr>
              <a:t>Evening Outreach Clinic</a:t>
            </a:r>
            <a:r>
              <a:rPr lang="zh-TW" altLang="en-US" dirty="0" smtClean="0">
                <a:latin typeface="Arial" panose="020B0604020202020204" pitchFamily="34" charset="0"/>
                <a:ea typeface="Microsoft YaHei" panose="020B0503020204020204" pitchFamily="34" charset="-122"/>
                <a:cs typeface="Arial" panose="020B0604020202020204" pitchFamily="34" charset="0"/>
              </a:rPr>
              <a:t> </a:t>
            </a:r>
            <a:r>
              <a:rPr lang="en-US" altLang="zh-TW" dirty="0" smtClean="0">
                <a:latin typeface="Arial" panose="020B0604020202020204" pitchFamily="34" charset="0"/>
                <a:ea typeface="Microsoft YaHei" panose="020B0503020204020204" pitchFamily="34" charset="-122"/>
                <a:cs typeface="Arial" panose="020B0604020202020204" pitchFamily="34" charset="0"/>
              </a:rPr>
              <a:t>(</a:t>
            </a:r>
            <a:r>
              <a:rPr lang="en-CA" altLang="zh-TW" dirty="0" smtClean="0">
                <a:latin typeface="Arial" panose="020B0604020202020204" pitchFamily="34" charset="0"/>
                <a:ea typeface="Microsoft YaHei" panose="020B0503020204020204" pitchFamily="34" charset="-122"/>
                <a:cs typeface="Arial" panose="020B0604020202020204" pitchFamily="34" charset="0"/>
              </a:rPr>
              <a:t>Every 2</a:t>
            </a:r>
            <a:r>
              <a:rPr lang="en-CA" altLang="zh-TW" baseline="30000" dirty="0" smtClean="0">
                <a:latin typeface="Arial" panose="020B0604020202020204" pitchFamily="34" charset="0"/>
                <a:ea typeface="Microsoft YaHei" panose="020B0503020204020204" pitchFamily="34" charset="-122"/>
                <a:cs typeface="Arial" panose="020B0604020202020204" pitchFamily="34" charset="0"/>
              </a:rPr>
              <a:t>nd</a:t>
            </a:r>
            <a:r>
              <a:rPr lang="en-CA" altLang="zh-TW" dirty="0" smtClean="0">
                <a:latin typeface="Arial" panose="020B0604020202020204" pitchFamily="34" charset="0"/>
                <a:ea typeface="Microsoft YaHei" panose="020B0503020204020204" pitchFamily="34" charset="-122"/>
                <a:cs typeface="Arial" panose="020B0604020202020204" pitchFamily="34" charset="0"/>
              </a:rPr>
              <a:t> and 4</a:t>
            </a:r>
            <a:r>
              <a:rPr lang="en-CA" altLang="zh-TW" baseline="30000" dirty="0" smtClean="0">
                <a:latin typeface="Arial" panose="020B0604020202020204" pitchFamily="34" charset="0"/>
                <a:ea typeface="Microsoft YaHei" panose="020B0503020204020204" pitchFamily="34" charset="-122"/>
                <a:cs typeface="Arial" panose="020B0604020202020204" pitchFamily="34" charset="0"/>
              </a:rPr>
              <a:t>th</a:t>
            </a:r>
            <a:r>
              <a:rPr lang="en-CA" altLang="zh-TW" dirty="0" smtClean="0">
                <a:latin typeface="Arial" panose="020B0604020202020204" pitchFamily="34" charset="0"/>
                <a:ea typeface="Microsoft YaHei" panose="020B0503020204020204" pitchFamily="34" charset="-122"/>
                <a:cs typeface="Arial" panose="020B0604020202020204" pitchFamily="34" charset="0"/>
              </a:rPr>
              <a:t> Wednesday</a:t>
            </a:r>
            <a:r>
              <a:rPr lang="en-US" altLang="zh-TW" dirty="0" smtClean="0">
                <a:latin typeface="Arial" panose="020B0604020202020204" pitchFamily="34" charset="0"/>
                <a:ea typeface="Microsoft YaHei" panose="020B0503020204020204" pitchFamily="34" charset="-122"/>
                <a:cs typeface="Arial" panose="020B0604020202020204" pitchFamily="34" charset="0"/>
              </a:rPr>
              <a:t>, </a:t>
            </a:r>
            <a:r>
              <a:rPr lang="en-US" altLang="zh-TW" dirty="0">
                <a:latin typeface="Arial" panose="020B0604020202020204" pitchFamily="34" charset="0"/>
                <a:ea typeface="Microsoft YaHei" panose="020B0503020204020204" pitchFamily="34" charset="-122"/>
                <a:cs typeface="Arial" panose="020B0604020202020204" pitchFamily="34" charset="0"/>
              </a:rPr>
              <a:t>6-8pm</a:t>
            </a:r>
            <a:r>
              <a:rPr lang="en-US" altLang="zh-TW" dirty="0" smtClean="0">
                <a:latin typeface="Arial" panose="020B0604020202020204" pitchFamily="34" charset="0"/>
                <a:ea typeface="Microsoft YaHei" panose="020B0503020204020204" pitchFamily="34" charset="-122"/>
                <a:cs typeface="Arial" panose="020B0604020202020204" pitchFamily="34" charset="0"/>
              </a:rPr>
              <a:t>) (Appointment required)</a:t>
            </a:r>
          </a:p>
          <a:p>
            <a:pPr marL="800100" lvl="1" indent="-342900">
              <a:buFont typeface="Arial" panose="020B0604020202020204" pitchFamily="34" charset="0"/>
              <a:buChar char="•"/>
            </a:pPr>
            <a:r>
              <a:rPr lang="en-CA" altLang="zh-TW" dirty="0" smtClean="0">
                <a:latin typeface="Arial" panose="020B0604020202020204" pitchFamily="34" charset="0"/>
                <a:ea typeface="Microsoft YaHei" panose="020B0503020204020204" pitchFamily="34" charset="-122"/>
                <a:cs typeface="Arial" panose="020B0604020202020204" pitchFamily="34" charset="0"/>
              </a:rPr>
              <a:t>Legal areas</a:t>
            </a:r>
            <a:r>
              <a:rPr lang="en-US" altLang="zh-TW" dirty="0" smtClean="0">
                <a:latin typeface="Arial" panose="020B0604020202020204" pitchFamily="34" charset="0"/>
                <a:ea typeface="Microsoft YaHei" panose="020B0503020204020204" pitchFamily="34" charset="-122"/>
                <a:cs typeface="Arial" panose="020B0604020202020204" pitchFamily="34" charset="0"/>
              </a:rPr>
              <a:t>: </a:t>
            </a:r>
            <a:r>
              <a:rPr lang="en-CA" altLang="zh-TW" dirty="0" smtClean="0">
                <a:latin typeface="Arial" panose="020B0604020202020204" pitchFamily="34" charset="0"/>
                <a:ea typeface="Microsoft YaHei" panose="020B0503020204020204" pitchFamily="34" charset="-122"/>
                <a:cs typeface="Arial" panose="020B0604020202020204" pitchFamily="34" charset="0"/>
              </a:rPr>
              <a:t>Family Law</a:t>
            </a:r>
            <a:r>
              <a:rPr lang="en-US" altLang="zh-TW" dirty="0" smtClean="0">
                <a:latin typeface="Arial" panose="020B0604020202020204" pitchFamily="34" charset="0"/>
                <a:ea typeface="Microsoft YaHei" panose="020B0503020204020204" pitchFamily="34" charset="-122"/>
                <a:cs typeface="Arial" panose="020B0604020202020204" pitchFamily="34" charset="0"/>
              </a:rPr>
              <a:t>, </a:t>
            </a:r>
            <a:r>
              <a:rPr lang="en-CA" altLang="zh-TW" dirty="0" smtClean="0">
                <a:latin typeface="Arial" panose="020B0604020202020204" pitchFamily="34" charset="0"/>
                <a:ea typeface="Microsoft YaHei" panose="020B0503020204020204" pitchFamily="34" charset="-122"/>
                <a:cs typeface="Arial" panose="020B0604020202020204" pitchFamily="34" charset="0"/>
              </a:rPr>
              <a:t>Wills and Estates, Personal Directives and Enduring Powers of Attorney, Small Claims</a:t>
            </a:r>
            <a:r>
              <a:rPr lang="en-US" altLang="zh-TW" dirty="0" smtClean="0">
                <a:latin typeface="Arial" panose="020B0604020202020204" pitchFamily="34" charset="0"/>
                <a:ea typeface="Microsoft YaHei" panose="020B0503020204020204" pitchFamily="34" charset="-122"/>
                <a:cs typeface="Arial" panose="020B0604020202020204" pitchFamily="34" charset="0"/>
              </a:rPr>
              <a:t>, Domestic Violence, </a:t>
            </a:r>
            <a:r>
              <a:rPr lang="en-CA" altLang="zh-TW" dirty="0" smtClean="0">
                <a:latin typeface="Arial" panose="020B0604020202020204" pitchFamily="34" charset="0"/>
                <a:ea typeface="Microsoft YaHei" panose="020B0503020204020204" pitchFamily="34" charset="-122"/>
                <a:cs typeface="Arial" panose="020B0604020202020204" pitchFamily="34" charset="0"/>
              </a:rPr>
              <a:t>Social Benefits Advocacy</a:t>
            </a:r>
            <a:r>
              <a:rPr lang="en-US" altLang="zh-TW" dirty="0" smtClean="0">
                <a:latin typeface="Arial" panose="020B0604020202020204" pitchFamily="34" charset="0"/>
                <a:ea typeface="Microsoft YaHei" panose="020B0503020204020204" pitchFamily="34" charset="-122"/>
                <a:cs typeface="Arial" panose="020B0604020202020204" pitchFamily="34" charset="0"/>
              </a:rPr>
              <a:t>, </a:t>
            </a:r>
            <a:r>
              <a:rPr lang="en-CA" altLang="zh-TW" dirty="0" smtClean="0">
                <a:latin typeface="Arial" panose="020B0604020202020204" pitchFamily="34" charset="0"/>
                <a:ea typeface="Microsoft YaHei" panose="020B0503020204020204" pitchFamily="34" charset="-122"/>
                <a:cs typeface="Arial" panose="020B0604020202020204" pitchFamily="34" charset="0"/>
              </a:rPr>
              <a:t>etc.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 (Continued)</a:t>
            </a:r>
          </a:p>
          <a:p>
            <a:r>
              <a:rPr lang="en-CA" altLang="zh-TW" b="1" smtClean="0">
                <a:solidFill>
                  <a:schemeClr val="tx1"/>
                </a:solidFill>
                <a:latin typeface="Arial" pitchFamily="34" charset="0"/>
                <a:ea typeface="Microsoft YaHei" panose="020B0503020204020204" pitchFamily="34" charset="-122"/>
                <a:cs typeface="Arial" pitchFamily="34" charset="0"/>
              </a:rPr>
              <a:t>Child of the Marriage: </a:t>
            </a:r>
            <a:endParaRPr lang="en-CA" altLang="zh-TW">
              <a:solidFill>
                <a:schemeClr val="tx1"/>
              </a:solidFill>
              <a:latin typeface="Arial" pitchFamily="34" charset="0"/>
              <a:ea typeface="Microsoft YaHei" panose="020B0503020204020204" pitchFamily="34" charset="-122"/>
              <a:cs typeface="Arial" pitchFamily="34" charset="0"/>
            </a:endParaRPr>
          </a:p>
          <a:p>
            <a:pPr lvl="1"/>
            <a:r>
              <a:rPr lang="en-CA" altLang="zh-TW" sz="2200" smtClean="0">
                <a:solidFill>
                  <a:schemeClr val="tx1"/>
                </a:solidFill>
                <a:latin typeface="Arial" pitchFamily="34" charset="0"/>
                <a:ea typeface="Microsoft YaHei" panose="020B0503020204020204" pitchFamily="34" charset="-122"/>
                <a:cs typeface="Arial" pitchFamily="34" charset="0"/>
              </a:rPr>
              <a:t>A child of two spouses or former spouses who is 18 years and under</a:t>
            </a:r>
          </a:p>
          <a:p>
            <a:pPr lvl="1"/>
            <a:r>
              <a:rPr lang="en-CA" altLang="zh-TW" sz="2200" smtClean="0">
                <a:solidFill>
                  <a:schemeClr val="tx1"/>
                </a:solidFill>
                <a:latin typeface="Arial" pitchFamily="34" charset="0"/>
                <a:ea typeface="Microsoft YaHei" panose="020B0503020204020204" pitchFamily="34" charset="-122"/>
                <a:cs typeface="Arial" pitchFamily="34" charset="0"/>
              </a:rPr>
              <a:t>An adult child of two spouses or former spouses who is under the spouses' charge and who is unable "by reason of illness, disability or other cause, to withdraw from their charge or to obtain the necessities of life"</a:t>
            </a:r>
          </a:p>
          <a:p>
            <a:pPr lvl="1"/>
            <a:r>
              <a:rPr lang="en-CA" altLang="zh-TW" sz="2200" smtClean="0">
                <a:solidFill>
                  <a:schemeClr val="tx1"/>
                </a:solidFill>
                <a:latin typeface="Arial" pitchFamily="34" charset="0"/>
                <a:ea typeface="Microsoft YaHei" panose="020B0503020204020204" pitchFamily="34" charset="-122"/>
                <a:cs typeface="Arial" pitchFamily="34" charset="0"/>
              </a:rPr>
              <a:t>A child continuing to be a student (The </a:t>
            </a:r>
            <a:r>
              <a:rPr lang="en-CA" altLang="zh-TW" sz="2200" i="1" smtClean="0">
                <a:solidFill>
                  <a:schemeClr val="tx1"/>
                </a:solidFill>
                <a:latin typeface="Arial" pitchFamily="34" charset="0"/>
                <a:ea typeface="Microsoft YaHei" panose="020B0503020204020204" pitchFamily="34" charset="-122"/>
                <a:cs typeface="Arial" pitchFamily="34" charset="0"/>
              </a:rPr>
              <a:t>Family Law Act </a:t>
            </a:r>
            <a:r>
              <a:rPr lang="en-CA" altLang="zh-TW" sz="2200" smtClean="0">
                <a:solidFill>
                  <a:schemeClr val="tx1"/>
                </a:solidFill>
                <a:latin typeface="Arial" pitchFamily="34" charset="0"/>
                <a:ea typeface="Microsoft YaHei" panose="020B0503020204020204" pitchFamily="34" charset="-122"/>
                <a:cs typeface="Arial" pitchFamily="34" charset="0"/>
              </a:rPr>
              <a:t>says an adult child is a full-time student and 22 years and under)</a:t>
            </a:r>
          </a:p>
          <a:p>
            <a:endParaRPr lang="en-CA" altLang="zh-TW"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 (Continued)</a:t>
            </a:r>
          </a:p>
          <a:p>
            <a:r>
              <a:rPr lang="en-CA" altLang="zh-TW" b="1" smtClean="0">
                <a:solidFill>
                  <a:schemeClr val="tx1"/>
                </a:solidFill>
                <a:latin typeface="Arial" pitchFamily="34" charset="0"/>
                <a:ea typeface="Microsoft YaHei" panose="020B0503020204020204" pitchFamily="34" charset="-122"/>
                <a:cs typeface="Arial" pitchFamily="34" charset="0"/>
              </a:rPr>
              <a:t>Custody (</a:t>
            </a:r>
            <a:r>
              <a:rPr lang="ja-JP" altLang="en-US" b="1">
                <a:solidFill>
                  <a:schemeClr val="tx1"/>
                </a:solidFill>
                <a:latin typeface="Arial" pitchFamily="34" charset="0"/>
                <a:ea typeface="Microsoft YaHei" panose="020B0503020204020204" pitchFamily="34" charset="-122"/>
                <a:cs typeface="Arial" pitchFamily="34" charset="0"/>
              </a:rPr>
              <a:t>監護權 </a:t>
            </a:r>
            <a:r>
              <a:rPr lang="en-CA" altLang="ja-JP" b="1" smtClean="0">
                <a:solidFill>
                  <a:schemeClr val="tx1"/>
                </a:solidFill>
                <a:latin typeface="Arial" pitchFamily="34" charset="0"/>
                <a:ea typeface="Microsoft YaHei" panose="020B0503020204020204" pitchFamily="34" charset="-122"/>
                <a:cs typeface="Arial" pitchFamily="34" charset="0"/>
              </a:rPr>
              <a:t>)</a:t>
            </a:r>
            <a:r>
              <a:rPr lang="en-CA" altLang="zh-TW" smtClean="0">
                <a:solidFill>
                  <a:schemeClr val="tx1"/>
                </a:solidFill>
                <a:latin typeface="Arial" pitchFamily="34" charset="0"/>
                <a:ea typeface="Microsoft YaHei" panose="020B0503020204020204" pitchFamily="34" charset="-122"/>
                <a:cs typeface="Arial" pitchFamily="34" charset="0"/>
              </a:rPr>
              <a:t>:</a:t>
            </a:r>
          </a:p>
          <a:p>
            <a:pPr lvl="1" indent="-342900"/>
            <a:r>
              <a:rPr lang="en-CA" altLang="zh-TW" sz="2000" b="1" smtClean="0">
                <a:solidFill>
                  <a:schemeClr val="tx1"/>
                </a:solidFill>
                <a:latin typeface="Arial" pitchFamily="34" charset="0"/>
                <a:ea typeface="Microsoft YaHei" panose="020B0503020204020204" pitchFamily="34" charset="-122"/>
                <a:cs typeface="Arial" pitchFamily="34" charset="0"/>
              </a:rPr>
              <a:t>Joint Custody (</a:t>
            </a:r>
            <a:r>
              <a:rPr lang="ja-JP" altLang="en-US" sz="2000" b="1" smtClean="0">
                <a:solidFill>
                  <a:schemeClr val="tx1"/>
                </a:solidFill>
                <a:latin typeface="Arial" pitchFamily="34" charset="0"/>
                <a:ea typeface="Microsoft YaHei" panose="020B0503020204020204" pitchFamily="34" charset="-122"/>
                <a:cs typeface="Arial" pitchFamily="34" charset="0"/>
              </a:rPr>
              <a:t>共同監護 </a:t>
            </a:r>
            <a:r>
              <a:rPr lang="en-CA" altLang="ja-JP" sz="2000" b="1" smtClean="0">
                <a:solidFill>
                  <a:schemeClr val="tx1"/>
                </a:solidFill>
                <a:latin typeface="Arial" pitchFamily="34" charset="0"/>
                <a:ea typeface="Microsoft YaHei" panose="020B0503020204020204" pitchFamily="34" charset="-122"/>
                <a:cs typeface="Arial" pitchFamily="34" charset="0"/>
              </a:rPr>
              <a:t>)</a:t>
            </a:r>
            <a:r>
              <a:rPr lang="en-CA" altLang="zh-TW" sz="2000" smtClean="0">
                <a:solidFill>
                  <a:schemeClr val="tx1"/>
                </a:solidFill>
                <a:latin typeface="Arial" pitchFamily="34" charset="0"/>
                <a:ea typeface="Microsoft YaHei" panose="020B0503020204020204" pitchFamily="34" charset="-122"/>
                <a:cs typeface="Arial" pitchFamily="34" charset="0"/>
              </a:rPr>
              <a:t>: both parents make major decisions about the child(ren)'s care, education, religion, and welfare. The child(ren) may live primarily with one parent and the other parent may spend regular time with the children</a:t>
            </a:r>
          </a:p>
          <a:p>
            <a:pPr lvl="1" indent="-342900"/>
            <a:r>
              <a:rPr lang="en-CA" altLang="zh-TW" sz="2000" b="1" smtClean="0">
                <a:solidFill>
                  <a:schemeClr val="tx1"/>
                </a:solidFill>
                <a:latin typeface="Arial" pitchFamily="34" charset="0"/>
                <a:ea typeface="Microsoft YaHei" panose="020B0503020204020204" pitchFamily="34" charset="-122"/>
                <a:cs typeface="Arial" pitchFamily="34" charset="0"/>
              </a:rPr>
              <a:t>Sole Custody (</a:t>
            </a:r>
            <a:r>
              <a:rPr lang="ja-JP" altLang="en-US" sz="2000" b="1" smtClean="0">
                <a:solidFill>
                  <a:schemeClr val="tx1"/>
                </a:solidFill>
                <a:latin typeface="Arial" pitchFamily="34" charset="0"/>
                <a:ea typeface="Microsoft YaHei" panose="020B0503020204020204" pitchFamily="34" charset="-122"/>
                <a:cs typeface="Arial" pitchFamily="34" charset="0"/>
              </a:rPr>
              <a:t>單獨監護權 </a:t>
            </a:r>
            <a:r>
              <a:rPr lang="en-CA" altLang="ja-JP" sz="2000" b="1" smtClean="0">
                <a:solidFill>
                  <a:schemeClr val="tx1"/>
                </a:solidFill>
                <a:latin typeface="Arial" pitchFamily="34" charset="0"/>
                <a:ea typeface="Microsoft YaHei" panose="020B0503020204020204" pitchFamily="34" charset="-122"/>
                <a:cs typeface="Arial" pitchFamily="34" charset="0"/>
              </a:rPr>
              <a:t>)</a:t>
            </a:r>
            <a:r>
              <a:rPr lang="en-CA" altLang="zh-TW" sz="2000" smtClean="0">
                <a:solidFill>
                  <a:schemeClr val="tx1"/>
                </a:solidFill>
                <a:latin typeface="Arial" pitchFamily="34" charset="0"/>
                <a:ea typeface="Microsoft YaHei" panose="020B0503020204020204" pitchFamily="34" charset="-122"/>
                <a:cs typeface="Arial" pitchFamily="34" charset="0"/>
              </a:rPr>
              <a:t>: the child(ren) live(s) primarily with one parent who also makes major decisions but the other parent will have limited access to the child(ren) </a:t>
            </a:r>
          </a:p>
          <a:p>
            <a:pPr lvl="1" indent="-342900"/>
            <a:r>
              <a:rPr lang="en-CA" altLang="zh-TW" sz="2000" b="1" smtClean="0">
                <a:solidFill>
                  <a:schemeClr val="tx1"/>
                </a:solidFill>
                <a:latin typeface="Arial" pitchFamily="34" charset="0"/>
                <a:ea typeface="Microsoft YaHei" panose="020B0503020204020204" pitchFamily="34" charset="-122"/>
                <a:cs typeface="Arial" pitchFamily="34" charset="0"/>
              </a:rPr>
              <a:t>Shared Custody (</a:t>
            </a:r>
            <a:r>
              <a:rPr lang="ja-JP" altLang="en-US" sz="2000" b="1" smtClean="0">
                <a:solidFill>
                  <a:schemeClr val="tx1"/>
                </a:solidFill>
                <a:latin typeface="Arial" pitchFamily="34" charset="0"/>
                <a:ea typeface="Microsoft YaHei" panose="020B0503020204020204" pitchFamily="34" charset="-122"/>
                <a:cs typeface="Arial" pitchFamily="34" charset="0"/>
              </a:rPr>
              <a:t>共同養育 </a:t>
            </a:r>
            <a:r>
              <a:rPr lang="en-CA" altLang="ja-JP" sz="2000" b="1" smtClean="0">
                <a:solidFill>
                  <a:schemeClr val="tx1"/>
                </a:solidFill>
                <a:latin typeface="Arial" pitchFamily="34" charset="0"/>
                <a:ea typeface="Microsoft YaHei" panose="020B0503020204020204" pitchFamily="34" charset="-122"/>
                <a:cs typeface="Arial" pitchFamily="34" charset="0"/>
              </a:rPr>
              <a:t>)</a:t>
            </a:r>
            <a:r>
              <a:rPr lang="en-CA" altLang="zh-TW" sz="2000" smtClean="0">
                <a:solidFill>
                  <a:schemeClr val="tx1"/>
                </a:solidFill>
                <a:latin typeface="Arial" pitchFamily="34" charset="0"/>
                <a:ea typeface="Microsoft YaHei" panose="020B0503020204020204" pitchFamily="34" charset="-122"/>
                <a:cs typeface="Arial" pitchFamily="34" charset="0"/>
              </a:rPr>
              <a:t>: each parent has the child(ren) for 146 days of the year (at least 40% of the time)</a:t>
            </a:r>
          </a:p>
          <a:p>
            <a:pPr lvl="1" indent="-342900"/>
            <a:r>
              <a:rPr lang="en-CA" altLang="zh-TW" sz="2000" b="1" smtClean="0">
                <a:solidFill>
                  <a:schemeClr val="tx1"/>
                </a:solidFill>
                <a:latin typeface="Arial" pitchFamily="34" charset="0"/>
                <a:ea typeface="Microsoft YaHei" panose="020B0503020204020204" pitchFamily="34" charset="-122"/>
                <a:cs typeface="Arial" pitchFamily="34" charset="0"/>
              </a:rPr>
              <a:t>Split Custody (</a:t>
            </a:r>
            <a:r>
              <a:rPr lang="ja-JP" altLang="en-US" sz="2000" b="1" smtClean="0">
                <a:solidFill>
                  <a:schemeClr val="tx1"/>
                </a:solidFill>
                <a:latin typeface="Arial" pitchFamily="34" charset="0"/>
                <a:ea typeface="Microsoft YaHei" panose="020B0503020204020204" pitchFamily="34" charset="-122"/>
                <a:cs typeface="Arial" pitchFamily="34" charset="0"/>
              </a:rPr>
              <a:t>拆分監護 </a:t>
            </a:r>
            <a:r>
              <a:rPr lang="en-CA" altLang="ja-JP" sz="2000" b="1" smtClean="0">
                <a:solidFill>
                  <a:schemeClr val="tx1"/>
                </a:solidFill>
                <a:latin typeface="Arial" pitchFamily="34" charset="0"/>
                <a:ea typeface="Microsoft YaHei" panose="020B0503020204020204" pitchFamily="34" charset="-122"/>
                <a:cs typeface="Arial" pitchFamily="34" charset="0"/>
              </a:rPr>
              <a:t>)</a:t>
            </a:r>
            <a:r>
              <a:rPr lang="en-CA" altLang="zh-TW" sz="2000" smtClean="0">
                <a:solidFill>
                  <a:schemeClr val="tx1"/>
                </a:solidFill>
                <a:latin typeface="Arial" pitchFamily="34" charset="0"/>
                <a:ea typeface="Microsoft YaHei" panose="020B0503020204020204" pitchFamily="34" charset="-122"/>
                <a:cs typeface="Arial" pitchFamily="34" charset="0"/>
              </a:rPr>
              <a:t>: the siblings are separated and live with each parent</a:t>
            </a:r>
          </a:p>
          <a:p>
            <a:endParaRPr lang="en-CA" altLang="zh-TW" sz="2000"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4-5 (Child Support)</a:t>
            </a:r>
          </a:p>
          <a:p>
            <a:r>
              <a:rPr lang="en-CA" altLang="zh-TW" b="1" smtClean="0">
                <a:solidFill>
                  <a:schemeClr val="tx1"/>
                </a:solidFill>
                <a:latin typeface="Arial" pitchFamily="34" charset="0"/>
                <a:ea typeface="Microsoft YaHei" panose="020B0503020204020204" pitchFamily="34" charset="-122"/>
                <a:cs typeface="Arial" pitchFamily="34" charset="0"/>
              </a:rPr>
              <a:t>Calculating Child Support (</a:t>
            </a:r>
            <a:r>
              <a:rPr lang="ja-JP" altLang="en-US" b="1">
                <a:solidFill>
                  <a:schemeClr val="tx1"/>
                </a:solidFill>
                <a:latin typeface="Arial" pitchFamily="34" charset="0"/>
                <a:ea typeface="Microsoft YaHei" panose="020B0503020204020204" pitchFamily="34" charset="-122"/>
                <a:cs typeface="Arial" pitchFamily="34" charset="0"/>
              </a:rPr>
              <a:t>子女撫養</a:t>
            </a:r>
            <a:r>
              <a:rPr lang="ja-JP" altLang="en-US" b="1" smtClean="0">
                <a:solidFill>
                  <a:schemeClr val="tx1"/>
                </a:solidFill>
                <a:latin typeface="Arial" pitchFamily="34" charset="0"/>
                <a:ea typeface="Microsoft YaHei" panose="020B0503020204020204" pitchFamily="34" charset="-122"/>
                <a:cs typeface="Arial" pitchFamily="34" charset="0"/>
              </a:rPr>
              <a:t>費</a:t>
            </a:r>
            <a:r>
              <a:rPr lang="en-CA" altLang="ja-JP" b="1" smtClean="0">
                <a:solidFill>
                  <a:schemeClr val="tx1"/>
                </a:solidFill>
                <a:latin typeface="Arial" pitchFamily="34" charset="0"/>
                <a:ea typeface="Microsoft YaHei" panose="020B0503020204020204" pitchFamily="34" charset="-122"/>
                <a:cs typeface="Arial" pitchFamily="34" charset="0"/>
              </a:rPr>
              <a:t>)</a:t>
            </a:r>
            <a:endParaRPr lang="en-CA" altLang="zh-TW" b="1" smtClean="0">
              <a:solidFill>
                <a:schemeClr val="tx1"/>
              </a:solidFill>
              <a:latin typeface="Arial" pitchFamily="34" charset="0"/>
              <a:ea typeface="Microsoft YaHei" panose="020B0503020204020204" pitchFamily="34" charset="-122"/>
              <a:cs typeface="Arial" pitchFamily="34" charset="0"/>
            </a:endParaRPr>
          </a:p>
          <a:p>
            <a:pPr lvl="1"/>
            <a:r>
              <a:rPr lang="en-CA" altLang="zh-TW" sz="2100" smtClean="0">
                <a:solidFill>
                  <a:schemeClr val="tx1"/>
                </a:solidFill>
                <a:latin typeface="Arial" pitchFamily="34" charset="0"/>
                <a:ea typeface="Microsoft YaHei" panose="020B0503020204020204" pitchFamily="34" charset="-122"/>
                <a:cs typeface="Arial" pitchFamily="34" charset="0"/>
              </a:rPr>
              <a:t>Child support is a child's right and is in the best interests of the child to receive such support</a:t>
            </a:r>
          </a:p>
          <a:p>
            <a:pPr lvl="1"/>
            <a:r>
              <a:rPr lang="en-CA" altLang="zh-TW" sz="2100" smtClean="0">
                <a:solidFill>
                  <a:schemeClr val="tx1"/>
                </a:solidFill>
                <a:latin typeface="Arial" pitchFamily="34" charset="0"/>
                <a:ea typeface="Microsoft YaHei" panose="020B0503020204020204" pitchFamily="34" charset="-122"/>
                <a:cs typeface="Arial" pitchFamily="34" charset="0"/>
              </a:rPr>
              <a:t>Refer to the Federal or Alberta Child Support Guidelines</a:t>
            </a:r>
          </a:p>
          <a:p>
            <a:pPr lvl="1"/>
            <a:r>
              <a:rPr lang="en-CA" sz="2100" b="1" u="sng" smtClean="0">
                <a:solidFill>
                  <a:srgbClr val="0070C0"/>
                </a:solidFill>
              </a:rPr>
              <a:t>http://www.justice.gc.ca/eng/fl-df/child-enfant/fcsg-lfpae/2011/pdf/aba.pdf</a:t>
            </a:r>
          </a:p>
          <a:p>
            <a:pPr lvl="1"/>
            <a:r>
              <a:rPr lang="en-CA" sz="2100" smtClean="0">
                <a:solidFill>
                  <a:schemeClr val="tx1"/>
                </a:solidFill>
              </a:rPr>
              <a:t>Bring proof of both parties' incomes (e.g., last year's tax return and/or pay stubs) The clerk will do a child support calculation for the parties and attach this data to a Review memo</a:t>
            </a:r>
          </a:p>
          <a:p>
            <a:pPr lvl="1">
              <a:buNone/>
            </a:pPr>
            <a:endParaRPr lang="en-CA" altLang="zh-TW" smtClean="0">
              <a:solidFill>
                <a:schemeClr val="tx1"/>
              </a:solidFill>
              <a:latin typeface="Arial" pitchFamily="34" charset="0"/>
              <a:ea typeface="Microsoft YaHei" panose="020B0503020204020204" pitchFamily="34" charset="-122"/>
              <a:cs typeface="Arial" pitchFamily="34" charset="0"/>
            </a:endParaRPr>
          </a:p>
          <a:p>
            <a:pPr lvl="1">
              <a:buNone/>
            </a:pPr>
            <a:endParaRPr lang="en-CA" altLang="zh-TW"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4-5 (Child Support)</a:t>
            </a:r>
          </a:p>
          <a:p>
            <a:r>
              <a:rPr lang="en-CA" altLang="zh-TW" b="1" smtClean="0">
                <a:solidFill>
                  <a:schemeClr val="tx1"/>
                </a:solidFill>
                <a:latin typeface="Arial" pitchFamily="34" charset="0"/>
                <a:ea typeface="Microsoft YaHei" panose="020B0503020204020204" pitchFamily="34" charset="-122"/>
                <a:cs typeface="Arial" pitchFamily="34" charset="0"/>
              </a:rPr>
              <a:t>Calculating Child Support</a:t>
            </a:r>
          </a:p>
          <a:p>
            <a:pPr lvl="1"/>
            <a:r>
              <a:rPr lang="en-CA" altLang="zh-TW" smtClean="0">
                <a:solidFill>
                  <a:schemeClr val="tx1"/>
                </a:solidFill>
                <a:latin typeface="Arial" pitchFamily="34" charset="0"/>
                <a:ea typeface="Microsoft YaHei" panose="020B0503020204020204" pitchFamily="34" charset="-122"/>
                <a:cs typeface="Arial" pitchFamily="34" charset="0"/>
              </a:rPr>
              <a:t>Joint Custody example: Mom is the primary caregiver.  Dad's annual gross income is $65,000.  There are two children in the family.  According to the Guidelines, he needs to pay $924/month</a:t>
            </a:r>
          </a:p>
          <a:p>
            <a:pPr lvl="1">
              <a:buNone/>
            </a:pPr>
            <a:endParaRPr lang="en-CA" altLang="zh-TW" smtClean="0">
              <a:solidFill>
                <a:schemeClr val="tx1"/>
              </a:solidFill>
              <a:latin typeface="Arial" pitchFamily="34" charset="0"/>
              <a:ea typeface="Microsoft YaHei" panose="020B0503020204020204" pitchFamily="34" charset="-122"/>
              <a:cs typeface="Arial" pitchFamily="34" charset="0"/>
            </a:endParaRPr>
          </a:p>
          <a:p>
            <a:pPr lvl="1">
              <a:buNone/>
            </a:pPr>
            <a:endParaRPr lang="en-CA" altLang="zh-TW"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l="53342" t="26674" r="3989" b="56114"/>
          <a:stretch/>
        </p:blipFill>
        <p:spPr bwMode="auto">
          <a:xfrm>
            <a:off x="971600" y="3645024"/>
            <a:ext cx="7704856" cy="2376264"/>
          </a:xfrm>
          <a:prstGeom prst="rect">
            <a:avLst/>
          </a:prstGeom>
          <a:ln>
            <a:noFill/>
          </a:ln>
          <a:extLst>
            <a:ext uri="{53640926-AAD7-44D8-BBD7-CCE9431645EC}">
              <a14:shadowObscured xmlns:a14="http://schemas.microsoft.com/office/drawing/2010/main"/>
            </a:ext>
          </a:extLst>
        </p:spPr>
      </p:pic>
      <p:cxnSp>
        <p:nvCxnSpPr>
          <p:cNvPr id="1026" name="Straight Arrow Connector 11"/>
          <p:cNvCxnSpPr>
            <a:cxnSpLocks noChangeShapeType="1"/>
          </p:cNvCxnSpPr>
          <p:nvPr/>
        </p:nvCxnSpPr>
        <p:spPr bwMode="auto">
          <a:xfrm flipV="1">
            <a:off x="4788024" y="5517232"/>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cxnSp>
        <p:nvCxnSpPr>
          <p:cNvPr id="9" name="Straight Arrow Connector 11"/>
          <p:cNvCxnSpPr>
            <a:cxnSpLocks noChangeShapeType="1"/>
          </p:cNvCxnSpPr>
          <p:nvPr/>
        </p:nvCxnSpPr>
        <p:spPr bwMode="auto">
          <a:xfrm flipV="1">
            <a:off x="5508104" y="5517232"/>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4-5 (Child Support)</a:t>
            </a:r>
          </a:p>
          <a:p>
            <a:r>
              <a:rPr lang="en-CA" altLang="zh-TW" b="1" smtClean="0">
                <a:solidFill>
                  <a:schemeClr val="tx1"/>
                </a:solidFill>
                <a:latin typeface="Arial" pitchFamily="34" charset="0"/>
                <a:ea typeface="Microsoft YaHei" panose="020B0503020204020204" pitchFamily="34" charset="-122"/>
                <a:cs typeface="Arial" pitchFamily="34" charset="0"/>
              </a:rPr>
              <a:t>Calculating Child Support</a:t>
            </a:r>
          </a:p>
          <a:p>
            <a:pPr lvl="1"/>
            <a:r>
              <a:rPr lang="en-CA" altLang="zh-TW" smtClean="0">
                <a:solidFill>
                  <a:schemeClr val="tx1"/>
                </a:solidFill>
                <a:latin typeface="Arial" pitchFamily="34" charset="0"/>
                <a:ea typeface="Microsoft YaHei" panose="020B0503020204020204" pitchFamily="34" charset="-122"/>
                <a:cs typeface="Arial" pitchFamily="34" charset="0"/>
              </a:rPr>
              <a:t>Shared Parenting example: Mom and dad both have the kids at least 40% of the time.  Dad's annual gross income is $65,000 while mom's is $54,000.  There are two children in the family.  </a:t>
            </a: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l="53342" t="26674" r="3989" b="56114"/>
          <a:stretch/>
        </p:blipFill>
        <p:spPr bwMode="auto">
          <a:xfrm>
            <a:off x="971600" y="3645024"/>
            <a:ext cx="7704856" cy="2376264"/>
          </a:xfrm>
          <a:prstGeom prst="rect">
            <a:avLst/>
          </a:prstGeom>
          <a:ln>
            <a:noFill/>
          </a:ln>
          <a:extLst>
            <a:ext uri="{53640926-AAD7-44D8-BBD7-CCE9431645EC}">
              <a14:shadowObscured xmlns:a14="http://schemas.microsoft.com/office/drawing/2010/main"/>
            </a:ext>
          </a:extLst>
        </p:spPr>
      </p:pic>
      <p:cxnSp>
        <p:nvCxnSpPr>
          <p:cNvPr id="1026" name="Straight Arrow Connector 11"/>
          <p:cNvCxnSpPr>
            <a:cxnSpLocks noChangeShapeType="1"/>
          </p:cNvCxnSpPr>
          <p:nvPr/>
        </p:nvCxnSpPr>
        <p:spPr bwMode="auto">
          <a:xfrm flipV="1">
            <a:off x="971600" y="5085184"/>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cxnSp>
        <p:nvCxnSpPr>
          <p:cNvPr id="9" name="Straight Arrow Connector 11"/>
          <p:cNvCxnSpPr>
            <a:cxnSpLocks noChangeShapeType="1"/>
          </p:cNvCxnSpPr>
          <p:nvPr/>
        </p:nvCxnSpPr>
        <p:spPr bwMode="auto">
          <a:xfrm flipV="1">
            <a:off x="1763688" y="5013176"/>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cxnSp>
        <p:nvCxnSpPr>
          <p:cNvPr id="10" name="Straight Arrow Connector 11"/>
          <p:cNvCxnSpPr>
            <a:cxnSpLocks noChangeShapeType="1"/>
          </p:cNvCxnSpPr>
          <p:nvPr/>
        </p:nvCxnSpPr>
        <p:spPr bwMode="auto">
          <a:xfrm flipV="1">
            <a:off x="4788024" y="5445224"/>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cxnSp>
        <p:nvCxnSpPr>
          <p:cNvPr id="11" name="Straight Arrow Connector 11"/>
          <p:cNvCxnSpPr>
            <a:cxnSpLocks noChangeShapeType="1"/>
          </p:cNvCxnSpPr>
          <p:nvPr/>
        </p:nvCxnSpPr>
        <p:spPr bwMode="auto">
          <a:xfrm flipV="1">
            <a:off x="5508104" y="5517232"/>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4-5 (Child Support)</a:t>
            </a:r>
          </a:p>
          <a:p>
            <a:r>
              <a:rPr lang="en-CA" altLang="zh-TW" b="1" smtClean="0">
                <a:solidFill>
                  <a:schemeClr val="tx1"/>
                </a:solidFill>
                <a:latin typeface="Arial" pitchFamily="34" charset="0"/>
                <a:ea typeface="Microsoft YaHei" panose="020B0503020204020204" pitchFamily="34" charset="-122"/>
                <a:cs typeface="Arial" pitchFamily="34" charset="0"/>
              </a:rPr>
              <a:t>Calculating Child Support</a:t>
            </a:r>
          </a:p>
          <a:p>
            <a:pPr lvl="1"/>
            <a:r>
              <a:rPr lang="en-CA" altLang="zh-TW" smtClean="0">
                <a:solidFill>
                  <a:schemeClr val="tx1"/>
                </a:solidFill>
                <a:latin typeface="Arial" pitchFamily="34" charset="0"/>
                <a:ea typeface="Microsoft YaHei" panose="020B0503020204020204" pitchFamily="34" charset="-122"/>
                <a:cs typeface="Arial" pitchFamily="34" charset="0"/>
              </a:rPr>
              <a:t>According to the Guidelines, dad needs to pay $924/month in child support while mom needs to pay $762/month.  Dad pays the difference of $162/month to mom</a:t>
            </a: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l="53342" t="26674" r="3989" b="56114"/>
          <a:stretch/>
        </p:blipFill>
        <p:spPr bwMode="auto">
          <a:xfrm>
            <a:off x="971600" y="3645024"/>
            <a:ext cx="7704856" cy="2376264"/>
          </a:xfrm>
          <a:prstGeom prst="rect">
            <a:avLst/>
          </a:prstGeom>
          <a:ln>
            <a:noFill/>
          </a:ln>
          <a:extLst>
            <a:ext uri="{53640926-AAD7-44D8-BBD7-CCE9431645EC}">
              <a14:shadowObscured xmlns:a14="http://schemas.microsoft.com/office/drawing/2010/main"/>
            </a:ext>
          </a:extLst>
        </p:spPr>
      </p:pic>
      <p:cxnSp>
        <p:nvCxnSpPr>
          <p:cNvPr id="1026" name="Straight Arrow Connector 11"/>
          <p:cNvCxnSpPr>
            <a:cxnSpLocks noChangeShapeType="1"/>
          </p:cNvCxnSpPr>
          <p:nvPr/>
        </p:nvCxnSpPr>
        <p:spPr bwMode="auto">
          <a:xfrm flipV="1">
            <a:off x="971600" y="5085184"/>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cxnSp>
        <p:nvCxnSpPr>
          <p:cNvPr id="9" name="Straight Arrow Connector 11"/>
          <p:cNvCxnSpPr>
            <a:cxnSpLocks noChangeShapeType="1"/>
          </p:cNvCxnSpPr>
          <p:nvPr/>
        </p:nvCxnSpPr>
        <p:spPr bwMode="auto">
          <a:xfrm flipV="1">
            <a:off x="1763688" y="5013176"/>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cxnSp>
        <p:nvCxnSpPr>
          <p:cNvPr id="10" name="Straight Arrow Connector 11"/>
          <p:cNvCxnSpPr>
            <a:cxnSpLocks noChangeShapeType="1"/>
          </p:cNvCxnSpPr>
          <p:nvPr/>
        </p:nvCxnSpPr>
        <p:spPr bwMode="auto">
          <a:xfrm flipV="1">
            <a:off x="4788024" y="5445224"/>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cxnSp>
        <p:nvCxnSpPr>
          <p:cNvPr id="11" name="Straight Arrow Connector 11"/>
          <p:cNvCxnSpPr>
            <a:cxnSpLocks noChangeShapeType="1"/>
          </p:cNvCxnSpPr>
          <p:nvPr/>
        </p:nvCxnSpPr>
        <p:spPr bwMode="auto">
          <a:xfrm flipV="1">
            <a:off x="5508104" y="5517232"/>
            <a:ext cx="304800" cy="657225"/>
          </a:xfrm>
          <a:prstGeom prst="straightConnector1">
            <a:avLst/>
          </a:prstGeom>
          <a:noFill/>
          <a:ln w="25400">
            <a:solidFill>
              <a:srgbClr val="FF0000"/>
            </a:solidFill>
            <a:round/>
            <a:headEnd/>
            <a:tailEnd type="triangle" w="med" len="med"/>
          </a:ln>
          <a:effectLst>
            <a:outerShdw dist="20000" dir="5400000" rotWithShape="0">
              <a:srgbClr val="000000">
                <a:alpha val="37999"/>
              </a:srgbClr>
            </a:outerShdw>
          </a:effectLst>
        </p:spPr>
      </p:cxn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4-5 (Section 7 Expenses)</a:t>
            </a:r>
          </a:p>
          <a:p>
            <a:r>
              <a:rPr lang="en-CA" altLang="zh-TW" b="1" smtClean="0">
                <a:solidFill>
                  <a:schemeClr val="tx1"/>
                </a:solidFill>
                <a:latin typeface="Arial" pitchFamily="34" charset="0"/>
                <a:ea typeface="Microsoft YaHei" panose="020B0503020204020204" pitchFamily="34" charset="-122"/>
                <a:cs typeface="Arial" pitchFamily="34" charset="0"/>
              </a:rPr>
              <a:t>Calculating Section 7 Expenses (</a:t>
            </a:r>
            <a:r>
              <a:rPr lang="ja-JP" altLang="en-US" b="1">
                <a:solidFill>
                  <a:schemeClr val="tx1"/>
                </a:solidFill>
                <a:latin typeface="Arial" pitchFamily="34" charset="0"/>
                <a:ea typeface="Microsoft YaHei" panose="020B0503020204020204" pitchFamily="34" charset="-122"/>
                <a:cs typeface="Arial" pitchFamily="34" charset="0"/>
              </a:rPr>
              <a:t>特別開</a:t>
            </a:r>
            <a:r>
              <a:rPr lang="ja-JP" altLang="en-US" b="1" smtClean="0">
                <a:solidFill>
                  <a:schemeClr val="tx1"/>
                </a:solidFill>
                <a:latin typeface="Arial" pitchFamily="34" charset="0"/>
                <a:ea typeface="Microsoft YaHei" panose="020B0503020204020204" pitchFamily="34" charset="-122"/>
                <a:cs typeface="Arial" pitchFamily="34" charset="0"/>
              </a:rPr>
              <a:t>支</a:t>
            </a:r>
            <a:r>
              <a:rPr lang="en-CA" altLang="ja-JP" b="1" smtClean="0">
                <a:solidFill>
                  <a:schemeClr val="tx1"/>
                </a:solidFill>
                <a:latin typeface="Arial" pitchFamily="34" charset="0"/>
                <a:ea typeface="Microsoft YaHei" panose="020B0503020204020204" pitchFamily="34" charset="-122"/>
                <a:cs typeface="Arial" pitchFamily="34" charset="0"/>
              </a:rPr>
              <a:t>)</a:t>
            </a:r>
            <a:endParaRPr lang="en-CA" altLang="zh-TW" b="1" smtClean="0">
              <a:solidFill>
                <a:schemeClr val="tx1"/>
              </a:solidFill>
              <a:latin typeface="Arial" pitchFamily="34" charset="0"/>
              <a:ea typeface="Microsoft YaHei" panose="020B0503020204020204" pitchFamily="34" charset="-122"/>
              <a:cs typeface="Arial" pitchFamily="34" charset="0"/>
            </a:endParaRPr>
          </a:p>
          <a:p>
            <a:pPr lvl="1"/>
            <a:r>
              <a:rPr lang="en-CA" altLang="zh-TW" smtClean="0">
                <a:solidFill>
                  <a:schemeClr val="tx1"/>
                </a:solidFill>
                <a:latin typeface="Arial" pitchFamily="34" charset="0"/>
                <a:ea typeface="Microsoft YaHei" panose="020B0503020204020204" pitchFamily="34" charset="-122"/>
                <a:cs typeface="Arial" pitchFamily="34" charset="0"/>
              </a:rPr>
              <a:t>Attach receipts for Section 7 expenses</a:t>
            </a:r>
          </a:p>
          <a:p>
            <a:pPr lvl="2"/>
            <a:r>
              <a:rPr lang="en-CA" altLang="zh-TW" smtClean="0">
                <a:solidFill>
                  <a:schemeClr val="tx1"/>
                </a:solidFill>
                <a:latin typeface="Arial" pitchFamily="34" charset="0"/>
                <a:ea typeface="Microsoft YaHei" panose="020B0503020204020204" pitchFamily="34" charset="-122"/>
                <a:cs typeface="Arial" pitchFamily="34" charset="0"/>
              </a:rPr>
              <a:t>Child care expenses</a:t>
            </a:r>
          </a:p>
          <a:p>
            <a:pPr lvl="2"/>
            <a:r>
              <a:rPr lang="en-CA" altLang="zh-TW" smtClean="0">
                <a:solidFill>
                  <a:schemeClr val="tx1"/>
                </a:solidFill>
                <a:latin typeface="Arial" pitchFamily="34" charset="0"/>
                <a:ea typeface="Microsoft YaHei" panose="020B0503020204020204" pitchFamily="34" charset="-122"/>
                <a:cs typeface="Arial" pitchFamily="34" charset="0"/>
              </a:rPr>
              <a:t>Medical / dental insurance premiums</a:t>
            </a:r>
          </a:p>
          <a:p>
            <a:pPr lvl="2"/>
            <a:r>
              <a:rPr lang="en-CA" altLang="zh-TW" smtClean="0">
                <a:solidFill>
                  <a:schemeClr val="tx1"/>
                </a:solidFill>
                <a:latin typeface="Arial" pitchFamily="34" charset="0"/>
                <a:ea typeface="Microsoft YaHei" panose="020B0503020204020204" pitchFamily="34" charset="-122"/>
                <a:cs typeface="Arial" pitchFamily="34" charset="0"/>
              </a:rPr>
              <a:t>Health-related expenses that are more than $100 per year</a:t>
            </a:r>
          </a:p>
          <a:p>
            <a:pPr lvl="2"/>
            <a:r>
              <a:rPr lang="en-CA" altLang="zh-TW" smtClean="0">
                <a:solidFill>
                  <a:schemeClr val="tx1"/>
                </a:solidFill>
                <a:latin typeface="Arial" pitchFamily="34" charset="0"/>
                <a:ea typeface="Microsoft YaHei" panose="020B0503020204020204" pitchFamily="34" charset="-122"/>
                <a:cs typeface="Arial" pitchFamily="34" charset="0"/>
              </a:rPr>
              <a:t>Extraordinary school expenses</a:t>
            </a:r>
          </a:p>
          <a:p>
            <a:pPr lvl="2"/>
            <a:r>
              <a:rPr lang="en-CA" altLang="zh-TW" smtClean="0">
                <a:solidFill>
                  <a:schemeClr val="tx1"/>
                </a:solidFill>
                <a:latin typeface="Arial" pitchFamily="34" charset="0"/>
                <a:ea typeface="Microsoft YaHei" panose="020B0503020204020204" pitchFamily="34" charset="-122"/>
                <a:cs typeface="Arial" pitchFamily="34" charset="0"/>
              </a:rPr>
              <a:t>Post-secondary education expenses</a:t>
            </a:r>
          </a:p>
          <a:p>
            <a:pPr lvl="2"/>
            <a:r>
              <a:rPr lang="en-CA" altLang="zh-TW" smtClean="0">
                <a:solidFill>
                  <a:schemeClr val="tx1"/>
                </a:solidFill>
                <a:latin typeface="Arial" pitchFamily="34" charset="0"/>
                <a:ea typeface="Microsoft YaHei" panose="020B0503020204020204" pitchFamily="34" charset="-122"/>
                <a:cs typeface="Arial" pitchFamily="34" charset="0"/>
              </a:rPr>
              <a:t>extraordinary expenses for extracurricular activities</a:t>
            </a:r>
          </a:p>
          <a:p>
            <a:pPr lvl="2">
              <a:buNone/>
            </a:pPr>
            <a:endParaRPr lang="en-CA" altLang="zh-TW"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 with Child</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Page 4-5 (Section 7 Expenses)</a:t>
            </a:r>
          </a:p>
          <a:p>
            <a:r>
              <a:rPr lang="en-CA" altLang="zh-TW" b="1" smtClean="0">
                <a:solidFill>
                  <a:schemeClr val="tx1"/>
                </a:solidFill>
                <a:latin typeface="Arial" pitchFamily="34" charset="0"/>
                <a:ea typeface="Microsoft YaHei" panose="020B0503020204020204" pitchFamily="34" charset="-122"/>
                <a:cs typeface="Arial" pitchFamily="34" charset="0"/>
              </a:rPr>
              <a:t>Calculating Section 7 Expenses (</a:t>
            </a:r>
            <a:r>
              <a:rPr lang="ja-JP" altLang="en-US" b="1">
                <a:solidFill>
                  <a:schemeClr val="tx1"/>
                </a:solidFill>
                <a:latin typeface="Arial" pitchFamily="34" charset="0"/>
                <a:ea typeface="Microsoft YaHei" panose="020B0503020204020204" pitchFamily="34" charset="-122"/>
                <a:cs typeface="Arial" pitchFamily="34" charset="0"/>
              </a:rPr>
              <a:t>特別開</a:t>
            </a:r>
            <a:r>
              <a:rPr lang="ja-JP" altLang="en-US" b="1" smtClean="0">
                <a:solidFill>
                  <a:schemeClr val="tx1"/>
                </a:solidFill>
                <a:latin typeface="Arial" pitchFamily="34" charset="0"/>
                <a:ea typeface="Microsoft YaHei" panose="020B0503020204020204" pitchFamily="34" charset="-122"/>
                <a:cs typeface="Arial" pitchFamily="34" charset="0"/>
              </a:rPr>
              <a:t>支</a:t>
            </a:r>
            <a:r>
              <a:rPr lang="en-CA" altLang="ja-JP" b="1" smtClean="0">
                <a:solidFill>
                  <a:schemeClr val="tx1"/>
                </a:solidFill>
                <a:latin typeface="Arial" pitchFamily="34" charset="0"/>
                <a:ea typeface="Microsoft YaHei" panose="020B0503020204020204" pitchFamily="34" charset="-122"/>
                <a:cs typeface="Arial" pitchFamily="34" charset="0"/>
              </a:rPr>
              <a:t>)</a:t>
            </a:r>
            <a:endParaRPr lang="en-CA" altLang="zh-TW" b="1" smtClean="0">
              <a:solidFill>
                <a:schemeClr val="tx1"/>
              </a:solidFill>
              <a:latin typeface="Arial" pitchFamily="34" charset="0"/>
              <a:ea typeface="Microsoft YaHei" panose="020B0503020204020204" pitchFamily="34" charset="-122"/>
              <a:cs typeface="Arial" pitchFamily="34" charset="0"/>
            </a:endParaRPr>
          </a:p>
          <a:p>
            <a:pPr lvl="1"/>
            <a:r>
              <a:rPr lang="en-CA" altLang="zh-TW" smtClean="0">
                <a:solidFill>
                  <a:schemeClr val="tx1"/>
                </a:solidFill>
                <a:latin typeface="Arial" pitchFamily="34" charset="0"/>
                <a:ea typeface="Microsoft YaHei" panose="020B0503020204020204" pitchFamily="34" charset="-122"/>
                <a:cs typeface="Arial" pitchFamily="34" charset="0"/>
              </a:rPr>
              <a:t>Example: if dad has an annual gross income of $60,000, and mom makes $30,000/year, then you calculate as follows: </a:t>
            </a:r>
          </a:p>
          <a:p>
            <a:pPr lvl="1"/>
            <a:endParaRPr lang="en-CA" smtClean="0">
              <a:solidFill>
                <a:schemeClr val="tx1"/>
              </a:solidFill>
            </a:endParaRPr>
          </a:p>
          <a:p>
            <a:pPr lvl="1"/>
            <a:r>
              <a:rPr lang="en-CA" smtClean="0">
                <a:solidFill>
                  <a:schemeClr val="tx1"/>
                </a:solidFill>
              </a:rPr>
              <a:t>$60,000 / ($60,000 + $30,000) = 66.7% (</a:t>
            </a:r>
            <a:r>
              <a:rPr lang="en-CA" altLang="zh-TW" smtClean="0">
                <a:solidFill>
                  <a:schemeClr val="tx1"/>
                </a:solidFill>
              </a:rPr>
              <a:t>dad needs to pay 66.7% of the expenses in total, while mom pays 33.3% of the total expenses</a:t>
            </a:r>
            <a:r>
              <a:rPr lang="en-US" smtClean="0">
                <a:solidFill>
                  <a:schemeClr val="tx1"/>
                </a:solidFill>
              </a:rPr>
              <a:t>) </a:t>
            </a:r>
            <a:endParaRPr lang="en-CA" sz="3200" smtClean="0">
              <a:solidFill>
                <a:schemeClr val="tx1"/>
              </a:solidFill>
            </a:endParaRPr>
          </a:p>
          <a:p>
            <a:pPr lvl="1"/>
            <a:endParaRPr lang="en-CA" altLang="zh-TW"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
        <p:nvSpPr>
          <p:cNvPr id="8" name="TextBox 7"/>
          <p:cNvSpPr txBox="1"/>
          <p:nvPr/>
        </p:nvSpPr>
        <p:spPr>
          <a:xfrm>
            <a:off x="611560" y="6211669"/>
            <a:ext cx="5688632" cy="646331"/>
          </a:xfrm>
          <a:prstGeom prst="rect">
            <a:avLst/>
          </a:prstGeom>
          <a:noFill/>
        </p:spPr>
        <p:txBody>
          <a:bodyPr wrap="square" rtlCol="0">
            <a:spAutoFit/>
          </a:bodyPr>
          <a:lstStyle/>
          <a:p>
            <a:r>
              <a:rPr lang="en-CA" smtClean="0"/>
              <a:t>Joint Divorce - With Dependent Children, Court of Queen's Bench, Alberta Government</a:t>
            </a:r>
            <a:endParaRPr lang="en-CA"/>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Divorce Packages</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Joint Divorce Packages and other Divorce Packages</a:t>
            </a:r>
            <a:endParaRPr lang="en-CA" altLang="zh-TW" sz="3200" b="1">
              <a:solidFill>
                <a:schemeClr val="tx1"/>
              </a:solidFill>
              <a:latin typeface="Arial" pitchFamily="34" charset="0"/>
              <a:ea typeface="Microsoft YaHei" panose="020B0503020204020204" pitchFamily="34" charset="-122"/>
              <a:cs typeface="Arial" pitchFamily="34" charset="0"/>
            </a:endParaRPr>
          </a:p>
          <a:p>
            <a:r>
              <a:rPr lang="en-CA" altLang="zh-TW" sz="3200" b="1" smtClean="0">
                <a:solidFill>
                  <a:schemeClr val="tx1"/>
                </a:solidFill>
                <a:latin typeface="Arial" pitchFamily="34" charset="0"/>
                <a:ea typeface="Microsoft YaHei" panose="020B0503020204020204" pitchFamily="34" charset="-122"/>
                <a:cs typeface="Arial" pitchFamily="34" charset="0"/>
              </a:rPr>
              <a:t>In Person:</a:t>
            </a:r>
          </a:p>
          <a:p>
            <a:pPr lvl="1"/>
            <a:r>
              <a:rPr lang="en-CA" altLang="zh-TW" smtClean="0">
                <a:solidFill>
                  <a:schemeClr val="tx1"/>
                </a:solidFill>
                <a:latin typeface="Arial" pitchFamily="34" charset="0"/>
                <a:ea typeface="Microsoft YaHei" panose="020B0503020204020204" pitchFamily="34" charset="-122"/>
                <a:cs typeface="Arial" pitchFamily="34" charset="0"/>
              </a:rPr>
              <a:t>Family Justice Services, 7th Floor, Calgary Courts Centre, 601 - 5 Street S.W.</a:t>
            </a:r>
          </a:p>
          <a:p>
            <a:r>
              <a:rPr lang="en-CA" altLang="zh-TW" sz="3200" b="1" smtClean="0">
                <a:solidFill>
                  <a:schemeClr val="tx1"/>
                </a:solidFill>
                <a:latin typeface="Arial" pitchFamily="34" charset="0"/>
                <a:ea typeface="Microsoft YaHei" panose="020B0503020204020204" pitchFamily="34" charset="-122"/>
                <a:cs typeface="Arial" pitchFamily="34" charset="0"/>
              </a:rPr>
              <a:t>By Phone:</a:t>
            </a:r>
          </a:p>
          <a:p>
            <a:pPr lvl="1"/>
            <a:r>
              <a:rPr lang="en-CA" altLang="zh-TW" smtClean="0">
                <a:solidFill>
                  <a:schemeClr val="tx1"/>
                </a:solidFill>
                <a:latin typeface="Arial" pitchFamily="34" charset="0"/>
                <a:ea typeface="Microsoft YaHei" panose="020B0503020204020204" pitchFamily="34" charset="-122"/>
                <a:cs typeface="Arial" pitchFamily="34" charset="0"/>
              </a:rPr>
              <a:t>(403) 297-6981</a:t>
            </a:r>
          </a:p>
          <a:p>
            <a:r>
              <a:rPr lang="en-CA" altLang="zh-TW" sz="3200" b="1" smtClean="0">
                <a:solidFill>
                  <a:schemeClr val="tx1"/>
                </a:solidFill>
                <a:latin typeface="Arial" pitchFamily="34" charset="0"/>
                <a:ea typeface="Microsoft YaHei" panose="020B0503020204020204" pitchFamily="34" charset="-122"/>
                <a:cs typeface="Arial" pitchFamily="34" charset="0"/>
              </a:rPr>
              <a:t>Online:</a:t>
            </a:r>
          </a:p>
          <a:p>
            <a:pPr lvl="1"/>
            <a:r>
              <a:rPr lang="en-CA" altLang="zh-TW" smtClean="0">
                <a:solidFill>
                  <a:schemeClr val="tx1"/>
                </a:solidFill>
                <a:latin typeface="Arial" panose="020B0604020202020204" pitchFamily="34" charset="0"/>
                <a:ea typeface="Microsoft YaHei" panose="020B0503020204020204" pitchFamily="34" charset="-122"/>
                <a:cs typeface="Arial" panose="020B0604020202020204" pitchFamily="34" charset="0"/>
              </a:rPr>
              <a:t>http://www.albertacourts.ab.ca/CourtofQueensBench/PublicationsForms/DivorceForms/tabid/330/Default.aspx</a:t>
            </a:r>
            <a:endParaRPr lang="en-CA" altLang="zh-TW" b="1" smtClean="0">
              <a:solidFill>
                <a:schemeClr val="tx1"/>
              </a:solidFill>
              <a:latin typeface="Arial" pitchFamily="34" charset="0"/>
              <a:ea typeface="Microsoft YaHei" panose="020B0503020204020204" pitchFamily="34" charset="-122"/>
              <a:cs typeface="Arial" pitchFamily="34" charset="0"/>
            </a:endParaRPr>
          </a:p>
          <a:p>
            <a:endParaRPr lang="en-CA" altLang="zh-TW" b="1" smtClean="0">
              <a:solidFill>
                <a:schemeClr val="tx1"/>
              </a:solidFill>
              <a:latin typeface="Arial" pitchFamily="34" charset="0"/>
              <a:ea typeface="Microsoft YaHei" panose="020B0503020204020204" pitchFamily="34" charset="-122"/>
              <a:cs typeface="Arial" pitchFamily="34" charset="0"/>
            </a:endParaRPr>
          </a:p>
          <a:p>
            <a:endParaRPr lang="en-CA" altLang="zh-TW" b="1"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solidFill>
                  <a:srgbClr val="FF0000"/>
                </a:solidFill>
                <a:latin typeface="Arial" panose="020B0604020202020204" pitchFamily="34" charset="0"/>
                <a:ea typeface="Microsoft YaHei" pitchFamily="34" charset="-122"/>
                <a:cs typeface="Arial" panose="020B0604020202020204" pitchFamily="34" charset="0"/>
              </a:rPr>
              <a:t>Review your knowledge</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idx="1"/>
          </p:nvPr>
        </p:nvSpPr>
        <p:spPr/>
        <p:txBody>
          <a:bodyPr/>
          <a:lstStyle/>
          <a:p>
            <a:pPr marL="342900" indent="-342900">
              <a:buNone/>
            </a:pPr>
            <a:r>
              <a:rPr lang="en-CA" altLang="zh-TW" sz="3200" b="1" smtClean="0">
                <a:solidFill>
                  <a:schemeClr val="tx1"/>
                </a:solidFill>
                <a:latin typeface="Arial" pitchFamily="34" charset="0"/>
                <a:ea typeface="Microsoft YaHei" panose="020B0503020204020204" pitchFamily="34" charset="-122"/>
                <a:cs typeface="Arial" pitchFamily="34" charset="0"/>
              </a:rPr>
              <a:t>Practice Review Questions </a:t>
            </a:r>
            <a:endParaRPr lang="en-CA" altLang="zh-TW" sz="3200" b="1">
              <a:solidFill>
                <a:schemeClr val="tx1"/>
              </a:solidFill>
              <a:latin typeface="Arial" pitchFamily="34" charset="0"/>
              <a:ea typeface="Microsoft YaHei" panose="020B0503020204020204" pitchFamily="34" charset="-122"/>
              <a:cs typeface="Arial" pitchFamily="34" charset="0"/>
            </a:endParaRPr>
          </a:p>
          <a:p>
            <a:r>
              <a:rPr lang="en-CA" altLang="zh-TW" b="1" smtClean="0">
                <a:solidFill>
                  <a:schemeClr val="tx1"/>
                </a:solidFill>
                <a:latin typeface="Arial" pitchFamily="34" charset="0"/>
                <a:ea typeface="Microsoft YaHei" panose="020B0503020204020204" pitchFamily="34" charset="-122"/>
                <a:cs typeface="Arial" pitchFamily="34" charset="0"/>
              </a:rPr>
              <a:t>List two things that cannot be done by a non-lawyer</a:t>
            </a:r>
          </a:p>
          <a:p>
            <a:r>
              <a:rPr lang="en-CA" altLang="zh-TW" b="1" smtClean="0">
                <a:solidFill>
                  <a:schemeClr val="tx1"/>
                </a:solidFill>
                <a:latin typeface="Arial" pitchFamily="34" charset="0"/>
                <a:ea typeface="Microsoft YaHei" panose="020B0503020204020204" pitchFamily="34" charset="-122"/>
                <a:cs typeface="Arial" pitchFamily="34" charset="0"/>
              </a:rPr>
              <a:t>Which court has jurisdiction to hear divorce matters?</a:t>
            </a:r>
          </a:p>
          <a:p>
            <a:r>
              <a:rPr lang="en-CA" altLang="zh-TW" b="1" smtClean="0">
                <a:solidFill>
                  <a:schemeClr val="tx1"/>
                </a:solidFill>
                <a:latin typeface="Arial" pitchFamily="34" charset="0"/>
                <a:ea typeface="Microsoft YaHei" panose="020B0503020204020204" pitchFamily="34" charset="-122"/>
                <a:cs typeface="Arial" pitchFamily="34" charset="0"/>
              </a:rPr>
              <a:t>Why are lawyers hesistant to work on joint divorce matters?</a:t>
            </a:r>
          </a:p>
          <a:p>
            <a:r>
              <a:rPr lang="en-CA" altLang="zh-TW" b="1" smtClean="0">
                <a:solidFill>
                  <a:schemeClr val="tx1"/>
                </a:solidFill>
                <a:latin typeface="Arial" pitchFamily="34" charset="0"/>
                <a:ea typeface="Microsoft YaHei" panose="020B0503020204020204" pitchFamily="34" charset="-122"/>
                <a:cs typeface="Arial" pitchFamily="34" charset="0"/>
              </a:rPr>
              <a:t>What is an uncontested divorce?</a:t>
            </a:r>
          </a:p>
          <a:p>
            <a:r>
              <a:rPr lang="en-CA" altLang="zh-TW" b="1" smtClean="0">
                <a:solidFill>
                  <a:schemeClr val="tx1"/>
                </a:solidFill>
                <a:latin typeface="Arial" pitchFamily="34" charset="0"/>
                <a:ea typeface="Microsoft YaHei" panose="020B0503020204020204" pitchFamily="34" charset="-122"/>
                <a:cs typeface="Arial" pitchFamily="34" charset="0"/>
              </a:rPr>
              <a:t>Who is considered a "child of the marriage"?</a:t>
            </a:r>
          </a:p>
          <a:p>
            <a:r>
              <a:rPr lang="en-CA" altLang="zh-TW" b="1" smtClean="0">
                <a:solidFill>
                  <a:schemeClr val="tx1"/>
                </a:solidFill>
                <a:latin typeface="Arial" pitchFamily="34" charset="0"/>
                <a:ea typeface="Microsoft YaHei" panose="020B0503020204020204" pitchFamily="34" charset="-122"/>
                <a:cs typeface="Arial" pitchFamily="34" charset="0"/>
              </a:rPr>
              <a:t>What do you refer to when calculating child support?</a:t>
            </a:r>
          </a:p>
          <a:p>
            <a:endParaRPr lang="en-CA" altLang="zh-TW" b="1" smtClean="0">
              <a:solidFill>
                <a:schemeClr val="tx1"/>
              </a:solidFill>
              <a:latin typeface="Arial" pitchFamily="34" charset="0"/>
              <a:ea typeface="Microsoft YaHei" panose="020B0503020204020204" pitchFamily="34" charset="-122"/>
              <a:cs typeface="Arial" pitchFamily="34" charset="0"/>
            </a:endParaRPr>
          </a:p>
          <a:p>
            <a:endParaRPr lang="en-CA" altLang="zh-TW" b="1" smtClean="0">
              <a:solidFill>
                <a:schemeClr val="tx1"/>
              </a:solidFill>
              <a:latin typeface="Arial" pitchFamily="34" charset="0"/>
              <a:ea typeface="Microsoft YaHei" panose="020B0503020204020204" pitchFamily="34" charset="-122"/>
              <a:cs typeface="Arial" pitchFamily="34" charset="0"/>
            </a:endParaRPr>
          </a:p>
          <a:p>
            <a:endParaRPr lang="en-CA" altLang="zh-TW" b="1" smtClean="0">
              <a:solidFill>
                <a:schemeClr val="tx1"/>
              </a:solidFill>
              <a:latin typeface="Arial" pitchFamily="34" charset="0"/>
              <a:ea typeface="Microsoft YaHei" panose="020B0503020204020204" pitchFamily="34" charset="-122"/>
              <a:cs typeface="Arial" pitchFamily="34" charset="0"/>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332657"/>
            <a:ext cx="7772400" cy="648072"/>
          </a:xfrm>
        </p:spPr>
        <p:txBody>
          <a:bodyPr/>
          <a:lstStyle/>
          <a:p>
            <a:r>
              <a:rPr lang="en-CA" sz="3600" dirty="0" smtClean="0">
                <a:solidFill>
                  <a:srgbClr val="FF0000"/>
                </a:solidFill>
                <a:latin typeface="Arial" panose="020B0604020202020204" pitchFamily="34" charset="0"/>
                <a:ea typeface="Microsoft YaHei" pitchFamily="34" charset="-122"/>
                <a:cs typeface="Arial" panose="020B0604020202020204" pitchFamily="34" charset="0"/>
              </a:rPr>
              <a:t>Waiver</a:t>
            </a:r>
            <a:endParaRPr lang="en-US" sz="3600" dirty="0">
              <a:solidFill>
                <a:srgbClr val="FF0000"/>
              </a:solidFill>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2699792" y="1772816"/>
            <a:ext cx="6264696" cy="4032448"/>
          </a:xfrm>
        </p:spPr>
        <p:txBody>
          <a:bodyPr/>
          <a:lstStyle/>
          <a:p>
            <a:pPr lvl="1"/>
            <a:endParaRPr lang="en-CA" altLang="zh-TW" sz="30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This workshop provides legal information, not legal advice</a:t>
            </a:r>
          </a:p>
          <a:p>
            <a:pPr marL="342900" indent="-342900">
              <a:buFont typeface="Arial" panose="020B0604020202020204" pitchFamily="34" charset="0"/>
              <a:buChar char="•"/>
            </a:pPr>
            <a:r>
              <a:rPr lang="en-CA" altLang="zh-TW"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T</a:t>
            </a: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here may be multiple ways of translating a legal term.  Please use your professional judgment when interpreting or translating for a client</a:t>
            </a:r>
          </a:p>
          <a:p>
            <a:pPr marL="342900" indent="-342900">
              <a:buFont typeface="Arial" panose="020B0604020202020204" pitchFamily="34" charset="0"/>
              <a:buChar char="•"/>
            </a:pPr>
            <a:r>
              <a:rPr lang="en-CA" altLang="zh-TW" sz="2400" dirty="0">
                <a:solidFill>
                  <a:schemeClr val="tx1"/>
                </a:solidFill>
                <a:latin typeface="Arial" panose="020B0604020202020204" pitchFamily="34" charset="0"/>
                <a:ea typeface="Microsoft YaHei" panose="020B0503020204020204" pitchFamily="34" charset="-122"/>
                <a:cs typeface="Arial" panose="020B0604020202020204" pitchFamily="34" charset="0"/>
              </a:rPr>
              <a:t>P</a:t>
            </a: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lease consult a lawyer if you or your client has personal issues</a:t>
            </a:r>
          </a:p>
          <a:p>
            <a:pPr marL="342900" indent="-342900">
              <a:buFont typeface="Arial" panose="020B0604020202020204" pitchFamily="34" charset="0"/>
              <a:buChar char="•"/>
            </a:pP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This session is created for the White Ribbon Interpretation Training scheduled for March 29, 2014</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318960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sz="2800" dirty="0" smtClean="0">
                <a:solidFill>
                  <a:srgbClr val="FF0000"/>
                </a:solidFill>
                <a:latin typeface="Arial" panose="020B0604020202020204" pitchFamily="34" charset="0"/>
                <a:ea typeface="Microsoft YaHei" pitchFamily="34" charset="-122"/>
                <a:cs typeface="Arial" panose="020B0604020202020204" pitchFamily="34" charset="0"/>
              </a:rPr>
              <a:t>References and Other Resources</a:t>
            </a:r>
            <a:endParaRPr lang="en-US" sz="2800"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2231232" y="2924944"/>
            <a:ext cx="6912768" cy="3240360"/>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Calgary Legal Guidance, Do Your Own Divorce Manual</a:t>
            </a:r>
          </a:p>
          <a:p>
            <a:pPr marL="342900" indent="-342900">
              <a:buFont typeface="Arial" panose="020B0604020202020204" pitchFamily="34" charset="0"/>
              <a:buChar char="•"/>
            </a:pPr>
            <a:r>
              <a:rPr lang="en-CA" altLang="zh-TW" sz="2400" smtClean="0">
                <a:solidFill>
                  <a:schemeClr val="tx1"/>
                </a:solidFill>
                <a:latin typeface="Arial" panose="020B0604020202020204" pitchFamily="34" charset="0"/>
                <a:ea typeface="Microsoft YaHei" panose="020B0503020204020204" pitchFamily="34" charset="-122"/>
                <a:cs typeface="Arial" panose="020B0604020202020204" pitchFamily="34" charset="0"/>
              </a:rPr>
              <a:t>Family </a:t>
            </a: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Justice Services, Parenting after Separation </a:t>
            </a:r>
            <a:r>
              <a:rPr lang="en-CA" altLang="zh-TW" sz="2400" smtClean="0">
                <a:solidFill>
                  <a:schemeClr val="tx1"/>
                </a:solidFill>
                <a:latin typeface="Arial" panose="020B0604020202020204" pitchFamily="34" charset="0"/>
                <a:ea typeface="Microsoft YaHei" panose="020B0503020204020204" pitchFamily="34" charset="-122"/>
                <a:cs typeface="Arial" panose="020B0604020202020204" pitchFamily="34" charset="0"/>
              </a:rPr>
              <a:t>Manual </a:t>
            </a:r>
          </a:p>
          <a:p>
            <a:pPr marL="342900" indent="-342900">
              <a:buFont typeface="Arial" panose="020B0604020202020204" pitchFamily="34" charset="0"/>
              <a:buChar char="•"/>
            </a:pPr>
            <a:r>
              <a:rPr lang="en-CA" altLang="zh-TW" sz="2400" smtClean="0">
                <a:solidFill>
                  <a:schemeClr val="tx1"/>
                </a:solidFill>
                <a:latin typeface="Arial" panose="020B0604020202020204" pitchFamily="34" charset="0"/>
                <a:ea typeface="Microsoft YaHei" panose="020B0503020204020204" pitchFamily="34" charset="-122"/>
                <a:cs typeface="Arial" panose="020B0604020202020204" pitchFamily="34" charset="0"/>
              </a:rPr>
              <a:t>Family Justice Services, Alberta Courts, Joint Divorce Packages (http://www.albertacourts.ab.ca/CourtofQueensBench/PublicationsForms/DivorceForms/tabid/330/Default.aspx)</a:t>
            </a:r>
            <a:endPar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endParaRPr>
          </a:p>
          <a:p>
            <a:pPr marL="342900" indent="-342900">
              <a:buFont typeface="Arial" panose="020B0604020202020204" pitchFamily="34" charset="0"/>
              <a:buChar char="•"/>
            </a:pP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Alberta Courts website, </a:t>
            </a:r>
            <a:r>
              <a:rPr lang="en-CA" altLang="zh-TW" sz="2400" dirty="0" smtClean="0">
                <a:solidFill>
                  <a:schemeClr val="tx1"/>
                </a:solidFill>
                <a:latin typeface="Arial" pitchFamily="34" charset="0"/>
                <a:ea typeface="Microsoft YaHei" panose="020B0503020204020204" pitchFamily="34" charset="-122"/>
                <a:cs typeface="Arial" pitchFamily="34" charset="0"/>
                <a:hlinkClick r:id="rId4"/>
              </a:rPr>
              <a:t>http://www.albertacourts.ab.ca</a:t>
            </a:r>
            <a:endParaRPr lang="en-CA" altLang="zh-TW" sz="2400" dirty="0" smtClean="0">
              <a:solidFill>
                <a:schemeClr val="tx1"/>
              </a:solidFill>
              <a:latin typeface="Arial" pitchFamily="34" charset="0"/>
              <a:ea typeface="Microsoft YaHei" panose="020B0503020204020204" pitchFamily="34" charset="-122"/>
              <a:cs typeface="Arial" pitchFamily="34" charset="0"/>
            </a:endParaRPr>
          </a:p>
          <a:p>
            <a:pPr marL="342900" indent="-342900">
              <a:buFont typeface="Arial" panose="020B0604020202020204" pitchFamily="34" charset="0"/>
              <a:buChar char="•"/>
            </a:pP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sz="3200" dirty="0" smtClean="0">
                <a:solidFill>
                  <a:srgbClr val="FF0000"/>
                </a:solidFill>
                <a:latin typeface="Arial" panose="020B0604020202020204" pitchFamily="34" charset="0"/>
                <a:ea typeface="Microsoft YaHei" pitchFamily="34" charset="-122"/>
                <a:cs typeface="Arial" panose="020B0604020202020204" pitchFamily="34" charset="0"/>
              </a:rPr>
              <a:t>Provincial Court of Alberta</a:t>
            </a:r>
            <a:endParaRPr lang="en-US" sz="3200"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2339752" y="4221088"/>
            <a:ext cx="6912768" cy="2880320"/>
          </a:xfrm>
        </p:spPr>
        <p:txBody>
          <a:bodyPr/>
          <a:lstStyle/>
          <a:p>
            <a:r>
              <a:rPr lang="en-CA" altLang="zh-TW" sz="2400" dirty="0" smtClean="0">
                <a:solidFill>
                  <a:schemeClr val="tx1"/>
                </a:solidFill>
                <a:latin typeface="Arial" panose="020B0604020202020204" pitchFamily="34" charset="0"/>
                <a:ea typeface="Microsoft YaHei" pitchFamily="34" charset="-122"/>
                <a:cs typeface="Arial" panose="020B0604020202020204" pitchFamily="34" charset="0"/>
              </a:rPr>
              <a:t>There are five divisions within the Provincial Court of Alberta</a:t>
            </a:r>
            <a:r>
              <a:rPr lang="en-CA" altLang="zh-TW" sz="2400" dirty="0" smtClean="0">
                <a:solidFill>
                  <a:schemeClr val="tx1"/>
                </a:solidFill>
                <a:latin typeface="Microsoft YaHei" pitchFamily="34" charset="-122"/>
                <a:ea typeface="Microsoft YaHei" pitchFamily="34" charset="-122"/>
              </a:rPr>
              <a:t>: </a:t>
            </a:r>
          </a:p>
          <a:p>
            <a:pPr marL="914400" lvl="1" indent="-514350">
              <a:buFont typeface="+mj-lt"/>
              <a:buAutoNum type="arabicPeriod"/>
            </a:pPr>
            <a:r>
              <a:rPr lang="zh-TW" altLang="en-US" sz="2000" b="1" dirty="0" smtClean="0">
                <a:latin typeface="Microsoft YaHei" pitchFamily="34" charset="-122"/>
                <a:ea typeface="Microsoft YaHei" pitchFamily="34" charset="-122"/>
              </a:rPr>
              <a:t>民事法庭 </a:t>
            </a:r>
            <a:r>
              <a:rPr lang="en-CA" altLang="zh-TW" sz="2000" b="1" dirty="0" smtClean="0">
                <a:latin typeface="Microsoft YaHei" pitchFamily="34" charset="-122"/>
                <a:ea typeface="Microsoft YaHei" pitchFamily="34" charset="-122"/>
              </a:rPr>
              <a:t>(</a:t>
            </a:r>
            <a:r>
              <a:rPr lang="zh-TW" altLang="en-US" sz="2000" b="1" dirty="0" smtClean="0">
                <a:latin typeface="Microsoft YaHei" pitchFamily="34" charset="-122"/>
                <a:ea typeface="Microsoft YaHei" pitchFamily="34" charset="-122"/>
              </a:rPr>
              <a:t>小額索賠</a:t>
            </a:r>
            <a:r>
              <a:rPr lang="en-CA" altLang="zh-TW" sz="2000" b="1" dirty="0" smtClean="0">
                <a:latin typeface="Microsoft YaHei" pitchFamily="34" charset="-122"/>
                <a:ea typeface="Microsoft YaHei" pitchFamily="34" charset="-122"/>
              </a:rPr>
              <a:t>) </a:t>
            </a:r>
            <a:r>
              <a:rPr lang="en-CA" altLang="zh-TW" sz="2000" dirty="0" smtClean="0"/>
              <a:t>Civil (Small Claims Court)</a:t>
            </a:r>
          </a:p>
          <a:p>
            <a:pPr marL="1314450" lvl="2" indent="-514350">
              <a:buFont typeface="Arial" pitchFamily="34" charset="0"/>
              <a:buChar char="•"/>
            </a:pPr>
            <a:r>
              <a:rPr lang="en-US" altLang="zh-TW" sz="2000" dirty="0" smtClean="0">
                <a:latin typeface="Arial" pitchFamily="34" charset="0"/>
                <a:ea typeface="Microsoft YaHei" pitchFamily="34" charset="-122"/>
                <a:cs typeface="Arial" pitchFamily="34" charset="0"/>
              </a:rPr>
              <a:t>Hears civil claims not exceeding $ 25,000</a:t>
            </a:r>
            <a:endParaRPr lang="en-CA" altLang="zh-TW" sz="2000" dirty="0" smtClean="0">
              <a:latin typeface="Microsoft YaHei" pitchFamily="34" charset="-122"/>
              <a:ea typeface="Microsoft YaHei" pitchFamily="34" charset="-122"/>
            </a:endParaRPr>
          </a:p>
          <a:p>
            <a:pPr marL="914400" lvl="1" indent="-514350">
              <a:buFont typeface="+mj-lt"/>
              <a:buAutoNum type="arabicPeriod"/>
            </a:pPr>
            <a:r>
              <a:rPr lang="zh-TW" altLang="en-US" sz="2000" b="1" dirty="0" smtClean="0">
                <a:latin typeface="Microsoft YaHei" pitchFamily="34" charset="-122"/>
                <a:ea typeface="Microsoft YaHei" pitchFamily="34" charset="-122"/>
              </a:rPr>
              <a:t>刑事法庭</a:t>
            </a:r>
            <a:r>
              <a:rPr lang="zh-TW" altLang="en-US" sz="2000" dirty="0" smtClean="0">
                <a:latin typeface="Microsoft YaHei" pitchFamily="34" charset="-122"/>
                <a:ea typeface="Microsoft YaHei" pitchFamily="34" charset="-122"/>
              </a:rPr>
              <a:t> </a:t>
            </a:r>
            <a:r>
              <a:rPr lang="en-CA" altLang="zh-TW" sz="2000" dirty="0" smtClean="0">
                <a:latin typeface="Arial" pitchFamily="34" charset="0"/>
                <a:ea typeface="Microsoft YaHei" pitchFamily="34" charset="-122"/>
                <a:cs typeface="Arial" pitchFamily="34" charset="0"/>
              </a:rPr>
              <a:t>(</a:t>
            </a:r>
            <a:r>
              <a:rPr lang="en-CA" altLang="zh-TW" sz="2000" dirty="0" smtClean="0">
                <a:latin typeface="Arial" pitchFamily="34" charset="0"/>
                <a:cs typeface="Arial" pitchFamily="34" charset="0"/>
              </a:rPr>
              <a:t>Criminal Court)</a:t>
            </a:r>
          </a:p>
          <a:p>
            <a:pPr marL="1314450" lvl="2" indent="-514350">
              <a:buFont typeface="Arial" pitchFamily="34" charset="0"/>
              <a:buChar char="•"/>
            </a:pPr>
            <a:r>
              <a:rPr lang="en-CA" altLang="zh-TW" sz="2000" dirty="0" smtClean="0">
                <a:latin typeface="Microsoft YaHei" pitchFamily="34" charset="-122"/>
                <a:ea typeface="Microsoft YaHei" pitchFamily="34" charset="-122"/>
                <a:cs typeface="Arial" pitchFamily="34" charset="0"/>
              </a:rPr>
              <a:t>Hears less serious offences </a:t>
            </a:r>
          </a:p>
          <a:p>
            <a:pPr marL="914400" lvl="1" indent="-514350">
              <a:buFont typeface="+mj-lt"/>
              <a:buAutoNum type="arabicPeriod"/>
            </a:pPr>
            <a:r>
              <a:rPr lang="zh-TW" altLang="en-US" sz="2000" b="1" dirty="0" smtClean="0">
                <a:latin typeface="Microsoft YaHei" pitchFamily="34" charset="-122"/>
                <a:ea typeface="Microsoft YaHei" pitchFamily="34" charset="-122"/>
                <a:cs typeface="Arial" pitchFamily="34" charset="0"/>
              </a:rPr>
              <a:t>家庭</a:t>
            </a:r>
            <a:r>
              <a:rPr lang="zh-TW" altLang="en-US" sz="2000" b="1" dirty="0" smtClean="0">
                <a:latin typeface="Microsoft YaHei" pitchFamily="34" charset="-122"/>
                <a:ea typeface="Microsoft YaHei" pitchFamily="34" charset="-122"/>
              </a:rPr>
              <a:t>法庭</a:t>
            </a:r>
            <a:r>
              <a:rPr lang="zh-TW" altLang="en-US" sz="2000" dirty="0" smtClean="0">
                <a:latin typeface="Microsoft YaHei" pitchFamily="34" charset="-122"/>
                <a:ea typeface="Microsoft YaHei" pitchFamily="34" charset="-122"/>
              </a:rPr>
              <a:t> </a:t>
            </a:r>
            <a:r>
              <a:rPr lang="en-CA" altLang="zh-TW" sz="2000" dirty="0" smtClean="0">
                <a:latin typeface="Arial" pitchFamily="34" charset="0"/>
                <a:ea typeface="Microsoft YaHei" pitchFamily="34" charset="-122"/>
                <a:cs typeface="Arial" pitchFamily="34" charset="0"/>
              </a:rPr>
              <a:t>(</a:t>
            </a:r>
            <a:r>
              <a:rPr lang="en-CA" altLang="zh-TW" sz="2000" dirty="0" smtClean="0">
                <a:latin typeface="Arial" pitchFamily="34" charset="0"/>
                <a:cs typeface="Arial" pitchFamily="34" charset="0"/>
              </a:rPr>
              <a:t>Family Court)</a:t>
            </a:r>
          </a:p>
          <a:p>
            <a:pPr marL="1314450" lvl="2" indent="-514350">
              <a:buFont typeface="Arial" pitchFamily="34" charset="0"/>
              <a:buChar char="•"/>
            </a:pPr>
            <a:r>
              <a:rPr lang="en-CA" altLang="zh-TW" sz="2000" dirty="0" smtClean="0">
                <a:latin typeface="Microsoft YaHei" pitchFamily="34" charset="-122"/>
                <a:ea typeface="Microsoft YaHei" pitchFamily="34" charset="-122"/>
                <a:cs typeface="Arial" pitchFamily="34" charset="0"/>
              </a:rPr>
              <a:t>Hears child and spousal support matters, but not divorce and matrimonial property matters</a:t>
            </a:r>
          </a:p>
          <a:p>
            <a:pPr marL="914400" lvl="1" indent="-514350">
              <a:buFont typeface="+mj-lt"/>
              <a:buAutoNum type="arabicPeriod"/>
            </a:pPr>
            <a:r>
              <a:rPr lang="zh-TW" altLang="en-US" sz="2000" b="1" dirty="0" smtClean="0">
                <a:latin typeface="Microsoft YaHei" pitchFamily="34" charset="-122"/>
                <a:ea typeface="Microsoft YaHei" pitchFamily="34" charset="-122"/>
              </a:rPr>
              <a:t>青年法庭</a:t>
            </a:r>
            <a:r>
              <a:rPr lang="zh-TW" altLang="en-US" sz="2000" dirty="0" smtClean="0"/>
              <a:t> </a:t>
            </a:r>
            <a:r>
              <a:rPr lang="en-CA" altLang="zh-TW" sz="2000" dirty="0" smtClean="0">
                <a:latin typeface="Arial" pitchFamily="34" charset="0"/>
                <a:ea typeface="Microsoft YaHei" pitchFamily="34" charset="-122"/>
                <a:cs typeface="Arial" pitchFamily="34" charset="0"/>
              </a:rPr>
              <a:t>(Youth Court)</a:t>
            </a:r>
          </a:p>
          <a:p>
            <a:pPr marL="1314450" lvl="2" indent="-514350">
              <a:buFont typeface="Arial" pitchFamily="34" charset="0"/>
              <a:buChar char="•"/>
            </a:pPr>
            <a:r>
              <a:rPr lang="en-CA" altLang="zh-TW" sz="2000" dirty="0" smtClean="0">
                <a:latin typeface="Microsoft YaHei" pitchFamily="34" charset="-122"/>
                <a:ea typeface="Microsoft YaHei" pitchFamily="34" charset="-122"/>
              </a:rPr>
              <a:t>Youth (12-17)</a:t>
            </a:r>
            <a:r>
              <a:rPr lang="en-CA" altLang="zh-TW" sz="2000" dirty="0" smtClean="0"/>
              <a:t>	</a:t>
            </a:r>
            <a:endParaRPr lang="en-CA" altLang="zh-TW" sz="2000" dirty="0" smtClean="0">
              <a:latin typeface="Arial" pitchFamily="34" charset="0"/>
              <a:ea typeface="Microsoft YaHei" pitchFamily="34" charset="-122"/>
              <a:cs typeface="Arial" pitchFamily="34" charset="0"/>
            </a:endParaRPr>
          </a:p>
          <a:p>
            <a:pPr marL="914400" lvl="1" indent="-514350">
              <a:buFont typeface="+mj-lt"/>
              <a:buAutoNum type="arabicPeriod"/>
            </a:pPr>
            <a:r>
              <a:rPr lang="zh-TW" altLang="en-US" sz="2000" b="1" dirty="0" smtClean="0">
                <a:latin typeface="Microsoft YaHei" pitchFamily="34" charset="-122"/>
                <a:ea typeface="Microsoft YaHei" pitchFamily="34" charset="-122"/>
              </a:rPr>
              <a:t>交通法庭</a:t>
            </a:r>
            <a:r>
              <a:rPr lang="zh-TW" altLang="en-US" sz="2000" dirty="0" smtClean="0">
                <a:latin typeface="Arial" pitchFamily="34" charset="0"/>
                <a:cs typeface="Arial" pitchFamily="34" charset="0"/>
              </a:rPr>
              <a:t> </a:t>
            </a:r>
            <a:r>
              <a:rPr lang="en-CA" altLang="zh-TW" sz="2000" dirty="0" smtClean="0">
                <a:latin typeface="Arial" pitchFamily="34" charset="0"/>
                <a:cs typeface="Arial" pitchFamily="34" charset="0"/>
              </a:rPr>
              <a:t>(Traffic Court)</a:t>
            </a:r>
          </a:p>
          <a:p>
            <a:endParaRPr lang="en-CA" altLang="zh-TW" sz="2400" dirty="0" smtClean="0">
              <a:solidFill>
                <a:schemeClr val="tx1"/>
              </a:solidFill>
              <a:latin typeface="Arial" pitchFamily="34" charset="0"/>
              <a:ea typeface="Microsoft YaHei" panose="020B0503020204020204" pitchFamily="34" charset="-122"/>
              <a:cs typeface="Arial" pitchFamily="34" charset="0"/>
            </a:endParaRPr>
          </a:p>
          <a:p>
            <a:pPr marL="342900" indent="-342900">
              <a:buFont typeface="Arial" panose="020B0604020202020204" pitchFamily="34" charset="0"/>
              <a:buChar char="•"/>
            </a:pP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dirty="0" smtClean="0">
                <a:solidFill>
                  <a:srgbClr val="FF0000"/>
                </a:solidFill>
                <a:latin typeface="Arial" panose="020B0604020202020204" pitchFamily="34" charset="0"/>
                <a:ea typeface="Microsoft YaHei" panose="020B0503020204020204" pitchFamily="34" charset="-122"/>
                <a:cs typeface="Arial" panose="020B0604020202020204" pitchFamily="34" charset="0"/>
              </a:rPr>
              <a:t>Court of Queen’s Bench</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1763688" y="3161202"/>
            <a:ext cx="7560840" cy="115212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en-CA" altLang="ja-JP"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The Court of Queen’s Bench have jurisdiction to hear </a:t>
            </a:r>
            <a:r>
              <a:rPr lang="en-CA" altLang="ja-JP" sz="2800" b="1"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Divorce</a:t>
            </a:r>
            <a:r>
              <a:rPr lang="en-CA" altLang="ja-JP"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 and </a:t>
            </a:r>
            <a:r>
              <a:rPr lang="en-CA" altLang="ja-JP" sz="2800" b="1"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Matrimonial Property</a:t>
            </a:r>
            <a:r>
              <a:rPr lang="en-CA" altLang="ja-JP"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 matters</a:t>
            </a:r>
          </a:p>
          <a:p>
            <a:pPr marL="342900" indent="-342900">
              <a:buFont typeface="Arial" panose="020B0604020202020204" pitchFamily="34" charset="0"/>
              <a:buChar char="•"/>
            </a:pPr>
            <a:r>
              <a:rPr lang="en-CA" altLang="zh-TW" sz="2800" dirty="0" smtClean="0">
                <a:solidFill>
                  <a:schemeClr val="tx1"/>
                </a:solidFill>
                <a:latin typeface="Microsoft YaHei" panose="020B0503020204020204" pitchFamily="34" charset="-122"/>
                <a:ea typeface="Microsoft YaHei" panose="020B0503020204020204" pitchFamily="34" charset="-122"/>
              </a:rPr>
              <a:t>Relevant Law: </a:t>
            </a:r>
          </a:p>
          <a:p>
            <a:pPr marL="800100" lvl="1" indent="-342900">
              <a:buFont typeface="Arial" panose="020B0604020202020204" pitchFamily="34" charset="0"/>
              <a:buChar char="•"/>
            </a:pPr>
            <a:r>
              <a:rPr lang="en-CA" altLang="zh-TW" sz="2600" dirty="0" smtClean="0">
                <a:latin typeface="Microsoft YaHei" panose="020B0503020204020204" pitchFamily="34" charset="-122"/>
                <a:ea typeface="Microsoft YaHei" panose="020B0503020204020204" pitchFamily="34" charset="-122"/>
              </a:rPr>
              <a:t>Divorce Act</a:t>
            </a:r>
          </a:p>
          <a:p>
            <a:pPr marL="800100" lvl="1" indent="-342900">
              <a:buFont typeface="Arial" panose="020B0604020202020204" pitchFamily="34" charset="0"/>
              <a:buChar char="•"/>
            </a:pPr>
            <a:r>
              <a:rPr lang="en-CA" altLang="zh-TW" sz="2600" dirty="0" smtClean="0">
                <a:solidFill>
                  <a:schemeClr val="tx1"/>
                </a:solidFill>
                <a:latin typeface="Microsoft YaHei" panose="020B0503020204020204" pitchFamily="34" charset="-122"/>
                <a:ea typeface="Microsoft YaHei" panose="020B0503020204020204" pitchFamily="34" charset="-122"/>
              </a:rPr>
              <a:t>Alberta Rules of Court </a:t>
            </a: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smtClean="0">
                <a:solidFill>
                  <a:srgbClr val="FF0000"/>
                </a:solidFill>
                <a:latin typeface="Arial" panose="020B0604020202020204" pitchFamily="34" charset="0"/>
                <a:ea typeface="Microsoft YaHei" panose="020B0503020204020204" pitchFamily="34" charset="-122"/>
                <a:cs typeface="Arial" panose="020B0604020202020204" pitchFamily="34" charset="0"/>
              </a:rPr>
              <a:t>How you can volunteer</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1187624" y="2276872"/>
            <a:ext cx="7560840" cy="115212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en-CA" altLang="zh-TW"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Caseworker</a:t>
            </a:r>
          </a:p>
          <a:p>
            <a:pPr marL="342900" indent="-342900">
              <a:buFont typeface="Arial" panose="020B0604020202020204" pitchFamily="34" charset="0"/>
              <a:buChar char="•"/>
            </a:pPr>
            <a:r>
              <a:rPr lang="en-CA" altLang="zh-TW"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Interpret divorce documents for clients </a:t>
            </a:r>
          </a:p>
          <a:p>
            <a:pPr marL="342900" indent="-342900">
              <a:buFont typeface="Arial" panose="020B0604020202020204" pitchFamily="34" charset="0"/>
              <a:buChar char="•"/>
            </a:pPr>
            <a:r>
              <a:rPr lang="en-CA" altLang="zh-TW"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Help CCCSA with legal translation projects</a:t>
            </a:r>
          </a:p>
          <a:p>
            <a:pPr marL="342900" indent="-342900">
              <a:buFont typeface="Arial" panose="020B0604020202020204" pitchFamily="34" charset="0"/>
              <a:buChar char="•"/>
            </a:pPr>
            <a:r>
              <a:rPr lang="en-CA" altLang="zh-TW"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Interpret for a client in Court</a:t>
            </a:r>
            <a:endParaRPr lang="en-CA" altLang="zh-TW" sz="26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smtClean="0">
                <a:solidFill>
                  <a:srgbClr val="FF0000"/>
                </a:solidFill>
                <a:latin typeface="Arial" panose="020B0604020202020204" pitchFamily="34" charset="0"/>
                <a:ea typeface="Microsoft YaHei" panose="020B0503020204020204" pitchFamily="34" charset="-122"/>
                <a:cs typeface="Arial" panose="020B0604020202020204" pitchFamily="34" charset="0"/>
              </a:rPr>
              <a:t>Desk divorce</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1043608" y="2852936"/>
            <a:ext cx="7560840" cy="115212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en-CA" altLang="zh-TW" sz="2800" b="1" smtClean="0">
                <a:solidFill>
                  <a:schemeClr val="tx1"/>
                </a:solidFill>
                <a:latin typeface="Arial" panose="020B0604020202020204" pitchFamily="34" charset="0"/>
                <a:ea typeface="Microsoft YaHei" panose="020B0503020204020204" pitchFamily="34" charset="-122"/>
                <a:cs typeface="Arial" panose="020B0604020202020204" pitchFamily="34" charset="0"/>
              </a:rPr>
              <a:t>Desk divorce (also known as "uncontested divorce") </a:t>
            </a:r>
            <a:r>
              <a:rPr lang="en-CA" altLang="zh-TW" sz="2800" b="1" smtClean="0">
                <a:solidFill>
                  <a:schemeClr val="tx1"/>
                </a:solidFill>
                <a:latin typeface="Microsoft YaHei" pitchFamily="34" charset="-122"/>
                <a:ea typeface="Microsoft YaHei" pitchFamily="34" charset="-122"/>
                <a:cs typeface="Arial" panose="020B0604020202020204" pitchFamily="34" charset="0"/>
              </a:rPr>
              <a:t>(</a:t>
            </a:r>
            <a:r>
              <a:rPr lang="zh-CN" altLang="en-US" sz="2800" b="1" smtClean="0">
                <a:solidFill>
                  <a:schemeClr val="tx1"/>
                </a:solidFill>
                <a:latin typeface="Microsoft YaHei" pitchFamily="34" charset="-122"/>
                <a:ea typeface="Microsoft YaHei" pitchFamily="34" charset="-122"/>
              </a:rPr>
              <a:t>无争议离婚</a:t>
            </a:r>
            <a:r>
              <a:rPr lang="en-CA" altLang="zh-CN" sz="2800" b="1" smtClean="0">
                <a:solidFill>
                  <a:schemeClr val="tx1"/>
                </a:solidFill>
                <a:latin typeface="Microsoft YaHei" pitchFamily="34" charset="-122"/>
                <a:ea typeface="Microsoft YaHei" pitchFamily="34" charset="-122"/>
              </a:rPr>
              <a:t>) </a:t>
            </a:r>
            <a:r>
              <a:rPr lang="en-CA" altLang="zh-TW" sz="2800" smtClean="0">
                <a:solidFill>
                  <a:schemeClr val="tx1"/>
                </a:solidFill>
                <a:latin typeface="Arial" panose="020B0604020202020204" pitchFamily="34" charset="0"/>
                <a:ea typeface="Microsoft YaHei" panose="020B0503020204020204" pitchFamily="34" charset="-122"/>
                <a:cs typeface="Arial" panose="020B0604020202020204" pitchFamily="34" charset="0"/>
              </a:rPr>
              <a:t>means that you and your spouse need not appear in Court as long as both of you agree to resolve all disputes throughout the divorce process</a:t>
            </a:r>
            <a:endParaRPr lang="en-CA" altLang="zh-TW" sz="26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en-CA" smtClean="0">
                <a:solidFill>
                  <a:srgbClr val="FF0000"/>
                </a:solidFill>
                <a:latin typeface="Arial" panose="020B0604020202020204" pitchFamily="34" charset="0"/>
                <a:ea typeface="Microsoft YaHei" panose="020B0503020204020204" pitchFamily="34" charset="-122"/>
                <a:cs typeface="Arial" panose="020B0604020202020204" pitchFamily="34" charset="0"/>
              </a:rPr>
              <a:t>Joint divorce</a:t>
            </a:r>
            <a:endParaRPr lang="en-US" dirty="0">
              <a:solidFill>
                <a:srgbClr val="FF0000"/>
              </a:solidFill>
              <a:latin typeface="Arial" panose="020B0604020202020204" pitchFamily="34" charset="0"/>
              <a:ea typeface="Microsoft YaHei" pitchFamily="34" charset="-122"/>
              <a:cs typeface="Arial" panose="020B0604020202020204" pitchFamily="34" charset="0"/>
            </a:endParaRPr>
          </a:p>
        </p:txBody>
      </p:sp>
      <p:sp>
        <p:nvSpPr>
          <p:cNvPr id="5" name="Text Placeholder 4"/>
          <p:cNvSpPr>
            <a:spLocks noGrp="1"/>
          </p:cNvSpPr>
          <p:nvPr>
            <p:ph type="body" idx="1"/>
          </p:nvPr>
        </p:nvSpPr>
        <p:spPr>
          <a:xfrm>
            <a:off x="1583160" y="4365104"/>
            <a:ext cx="7560840" cy="115212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en-CA" altLang="zh-TW" sz="2800" b="1" smtClean="0">
                <a:solidFill>
                  <a:schemeClr val="tx1"/>
                </a:solidFill>
                <a:latin typeface="Arial" panose="020B0604020202020204" pitchFamily="34" charset="0"/>
                <a:ea typeface="Microsoft YaHei" panose="020B0503020204020204" pitchFamily="34" charset="-122"/>
                <a:cs typeface="Arial" panose="020B0604020202020204" pitchFamily="34" charset="0"/>
              </a:rPr>
              <a:t>Joint Divorce </a:t>
            </a:r>
            <a:r>
              <a:rPr lang="en-CA" altLang="zh-TW" sz="2800" b="1" smtClean="0">
                <a:solidFill>
                  <a:schemeClr val="tx1"/>
                </a:solidFill>
                <a:latin typeface="Microsoft YaHei" pitchFamily="34" charset="-122"/>
                <a:ea typeface="Microsoft YaHei" pitchFamily="34" charset="-122"/>
                <a:cs typeface="Arial" panose="020B0604020202020204" pitchFamily="34" charset="0"/>
              </a:rPr>
              <a:t>(</a:t>
            </a:r>
            <a:r>
              <a:rPr lang="zh-TW" altLang="en-US" sz="2800" b="1" smtClean="0">
                <a:solidFill>
                  <a:schemeClr val="tx1"/>
                </a:solidFill>
                <a:latin typeface="Microsoft YaHei" pitchFamily="34" charset="-122"/>
                <a:ea typeface="Microsoft YaHei" pitchFamily="34" charset="-122"/>
              </a:rPr>
              <a:t>聯名的離婚</a:t>
            </a:r>
            <a:r>
              <a:rPr lang="en-CA" altLang="zh-CN" sz="2800" b="1" smtClean="0">
                <a:solidFill>
                  <a:schemeClr val="tx1"/>
                </a:solidFill>
                <a:latin typeface="Microsoft YaHei" pitchFamily="34" charset="-122"/>
                <a:ea typeface="Microsoft YaHei" pitchFamily="34" charset="-122"/>
              </a:rPr>
              <a:t>) :</a:t>
            </a:r>
          </a:p>
          <a:p>
            <a:pPr marL="800100" lvl="1" indent="-342900">
              <a:buFont typeface="Arial" panose="020B0604020202020204" pitchFamily="34" charset="0"/>
              <a:buChar char="•"/>
            </a:pPr>
            <a:r>
              <a:rPr lang="en-CA" altLang="zh-TW" sz="2600" smtClean="0">
                <a:latin typeface="Arial" panose="020B0604020202020204" pitchFamily="34" charset="0"/>
                <a:ea typeface="Microsoft YaHei" panose="020B0503020204020204" pitchFamily="34" charset="-122"/>
                <a:cs typeface="Arial" panose="020B0604020202020204" pitchFamily="34" charset="0"/>
              </a:rPr>
              <a:t>Only one reason for marriage breakdown: separation for one (1) year or more</a:t>
            </a:r>
          </a:p>
          <a:p>
            <a:pPr marL="800100" lvl="1" indent="-342900">
              <a:buFont typeface="Arial" panose="020B0604020202020204" pitchFamily="34" charset="0"/>
              <a:buChar char="•"/>
            </a:pPr>
            <a:r>
              <a:rPr lang="en-CA" altLang="zh-TW" sz="2600" smtClean="0">
                <a:solidFill>
                  <a:schemeClr val="tx1"/>
                </a:solidFill>
                <a:latin typeface="Arial" panose="020B0604020202020204" pitchFamily="34" charset="0"/>
                <a:ea typeface="Microsoft YaHei" panose="020B0503020204020204" pitchFamily="34" charset="-122"/>
                <a:cs typeface="Arial" panose="020B0604020202020204" pitchFamily="34" charset="0"/>
              </a:rPr>
              <a:t>Parties are called "husband" and "wife" rather than "plaintiff" and "defendant"</a:t>
            </a:r>
          </a:p>
          <a:p>
            <a:pPr marL="800100" lvl="1" indent="-342900">
              <a:buFont typeface="Arial" panose="020B0604020202020204" pitchFamily="34" charset="0"/>
              <a:buChar char="•"/>
            </a:pPr>
            <a:r>
              <a:rPr lang="en-CA" altLang="zh-TW" sz="2600" smtClean="0">
                <a:latin typeface="Arial" panose="020B0604020202020204" pitchFamily="34" charset="0"/>
                <a:ea typeface="Microsoft YaHei" panose="020B0503020204020204" pitchFamily="34" charset="-122"/>
                <a:cs typeface="Arial" panose="020B0604020202020204" pitchFamily="34" charset="0"/>
              </a:rPr>
              <a:t>Parties must jointly file documents together</a:t>
            </a:r>
          </a:p>
          <a:p>
            <a:pPr marL="800100" lvl="1" indent="-342900">
              <a:buFont typeface="Arial" panose="020B0604020202020204" pitchFamily="34" charset="0"/>
              <a:buChar char="•"/>
            </a:pPr>
            <a:r>
              <a:rPr lang="en-CA" altLang="zh-TW" sz="2600" smtClean="0">
                <a:solidFill>
                  <a:schemeClr val="tx1"/>
                </a:solidFill>
                <a:latin typeface="Arial" panose="020B0604020202020204" pitchFamily="34" charset="0"/>
                <a:ea typeface="Microsoft YaHei" panose="020B0503020204020204" pitchFamily="34" charset="-122"/>
                <a:cs typeface="Arial" panose="020B0604020202020204" pitchFamily="34" charset="0"/>
              </a:rPr>
              <a:t>No need for serving required divorce documents on the defendant / no need for the notice period</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6156176" y="6237312"/>
            <a:ext cx="2592288" cy="369332"/>
          </a:xfrm>
          <a:prstGeom prst="rect">
            <a:avLst/>
          </a:prstGeom>
          <a:noFill/>
        </p:spPr>
        <p:txBody>
          <a:bodyPr wrap="square" rtlCol="0">
            <a:spAutoFit/>
          </a:bodyPr>
          <a:lstStyle/>
          <a:p>
            <a:r>
              <a:rPr lang="en-CA" b="1" dirty="0" smtClean="0">
                <a:latin typeface="Microsoft YaHei" panose="020B0503020204020204" pitchFamily="34" charset="-122"/>
                <a:ea typeface="Microsoft YaHei" panose="020B0503020204020204" pitchFamily="34" charset="-122"/>
              </a:rPr>
              <a:t>March 29, 2014</a:t>
            </a:r>
            <a:endParaRPr lang="en-CA" dirty="0"/>
          </a:p>
        </p:txBody>
      </p:sp>
    </p:spTree>
    <p:extLst>
      <p:ext uri="{BB962C8B-B14F-4D97-AF65-F5344CB8AC3E}">
        <p14:creationId xmlns:p14="http://schemas.microsoft.com/office/powerpoint/2010/main" val="1138992795"/>
      </p:ext>
    </p:extLst>
  </p:cSld>
  <p:clrMapOvr>
    <a:masterClrMapping/>
  </p:clrMapOvr>
</p:sld>
</file>

<file path=ppt/theme/theme1.xml><?xml version="1.0" encoding="utf-8"?>
<a:theme xmlns:a="http://schemas.openxmlformats.org/drawingml/2006/main" name="hand_in_hand_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E32180A-06F5-4A01-B6F5-41D40D817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Hand-in-hand design slides</Template>
  <TotalTime>887</TotalTime>
  <Words>2572</Words>
  <Application>Microsoft Office PowerPoint</Application>
  <PresentationFormat>On-screen Show (4:3)</PresentationFormat>
  <Paragraphs>266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hand_in_hand_in</vt:lpstr>
      <vt:lpstr>Divorce Process and Terminology</vt:lpstr>
      <vt:lpstr>Legal Programs Offered By CCCSA</vt:lpstr>
      <vt:lpstr>Waiver</vt:lpstr>
      <vt:lpstr>References and Other Resources</vt:lpstr>
      <vt:lpstr>Provincial Court of Alberta</vt:lpstr>
      <vt:lpstr>Court of Queen’s Bench</vt:lpstr>
      <vt:lpstr>How you can volunteer</vt:lpstr>
      <vt:lpstr>Desk divorce</vt:lpstr>
      <vt:lpstr>Joint divorce</vt:lpstr>
      <vt:lpstr>Joint Divorce process</vt:lpstr>
      <vt:lpstr>Joint Divorce process</vt:lpstr>
      <vt:lpstr>Joint Divorce process</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Joint Divorce with Child</vt:lpstr>
      <vt:lpstr>Divorce Packages</vt:lpstr>
      <vt:lpstr>Review your knowledge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in hand in</dc:title>
  <dc:creator>Janice</dc:creator>
  <cp:lastModifiedBy>Zvyagintseva, Lydia</cp:lastModifiedBy>
  <cp:revision>216</cp:revision>
  <cp:lastPrinted>2014-03-17T23:16:31Z</cp:lastPrinted>
  <dcterms:created xsi:type="dcterms:W3CDTF">2014-01-15T23:53:08Z</dcterms:created>
  <dcterms:modified xsi:type="dcterms:W3CDTF">2014-04-02T15:24:18Z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TC103367959990</vt:lpwstr>
  </property>
</Properties>
</file>