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3" r:id="rId3"/>
    <p:sldId id="292" r:id="rId4"/>
    <p:sldId id="293" r:id="rId5"/>
    <p:sldId id="311" r:id="rId6"/>
    <p:sldId id="294" r:id="rId7"/>
    <p:sldId id="312" r:id="rId8"/>
    <p:sldId id="309" r:id="rId9"/>
    <p:sldId id="295" r:id="rId10"/>
    <p:sldId id="318" r:id="rId11"/>
    <p:sldId id="297" r:id="rId12"/>
    <p:sldId id="310" r:id="rId13"/>
    <p:sldId id="298" r:id="rId14"/>
    <p:sldId id="313" r:id="rId15"/>
    <p:sldId id="284" r:id="rId16"/>
    <p:sldId id="315" r:id="rId17"/>
    <p:sldId id="320" r:id="rId18"/>
    <p:sldId id="316" r:id="rId19"/>
    <p:sldId id="322" r:id="rId20"/>
    <p:sldId id="326" r:id="rId21"/>
    <p:sldId id="286" r:id="rId22"/>
    <p:sldId id="287" r:id="rId23"/>
    <p:sldId id="288" r:id="rId24"/>
    <p:sldId id="307" r:id="rId25"/>
    <p:sldId id="314" r:id="rId26"/>
    <p:sldId id="327" r:id="rId27"/>
    <p:sldId id="281" r:id="rId28"/>
    <p:sldId id="323" r:id="rId29"/>
    <p:sldId id="324" r:id="rId30"/>
    <p:sldId id="328" r:id="rId3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83" d="100"/>
          <a:sy n="83" d="100"/>
        </p:scale>
        <p:origin x="-96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77D000C-89E2-4003-B88E-04C9D9B3ABC7}" type="datetimeFigureOut">
              <a:rPr lang="en-CA" smtClean="0"/>
              <a:t>07/02/2017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9261E19-769A-4636-8940-0C2802F47BA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532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1E109D8-2495-44A5-AF61-B8C9588F910B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0946AE9-6AAB-44BE-80AC-9CC159D1FAE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799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730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7A8FBB-53CF-4B03-BB5D-E77C1ED28C8F}" type="datetimeFigureOut">
              <a:rPr lang="en-CA" smtClean="0"/>
              <a:pPr/>
              <a:t>07/02/2017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hyperlink" Target="http://euclidanalytics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cbc.ca/news/business/car-tracking-device-could-lower-premiums-insurers-claim-1.1364666" TargetMode="Externa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hyperlink" Target="https://www.youtube.com/watch?v=orc5fBf14vs" TargetMode="External"/><Relationship Id="rId5" Type="http://schemas.openxmlformats.org/officeDocument/2006/relationships/hyperlink" Target="https://www.youtube.com/watch?v=MV-_12bRenw" TargetMode="External"/><Relationship Id="rId4" Type="http://schemas.openxmlformats.org/officeDocument/2006/relationships/hyperlink" Target="http://www.youtube.com/watch?v=eob532iEpq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hyperlink" Target="http://www.youtube.com/watch?v=X-eeP6IVlL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hyperlink" Target="http://www.ala.org/Template.cfm?Section=ifissues&amp;Template=/ContentManagement/ContentDisplay.cfm&amp;ContentID=32307" TargetMode="External"/><Relationship Id="rId4" Type="http://schemas.openxmlformats.org/officeDocument/2006/relationships/hyperlink" Target="http://www.ala.org/ala/issuesadvocacy/advocacy/federallegislation/theusapatriotact/index.cf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3.png"/><Relationship Id="rId4" Type="http://schemas.openxmlformats.org/officeDocument/2006/relationships/hyperlink" Target="http://tv.msnbc.com/2013/07/02/before-prism-there-was-total-information-awarenes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sec-bccst.gc.ca/s21/s68/eng/2015-2016-annual-report" TargetMode="External"/><Relationship Id="rId2" Type="http://schemas.openxmlformats.org/officeDocument/2006/relationships/hyperlink" Target="http://www.bbc.com/news/uk-30978995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Babymonitor.JPG" TargetMode="External"/><Relationship Id="rId3" Type="http://schemas.openxmlformats.org/officeDocument/2006/relationships/hyperlink" Target="https://commons.wikimedia.org/wiki/File:Presidio-modelo2.JPG" TargetMode="External"/><Relationship Id="rId7" Type="http://schemas.openxmlformats.org/officeDocument/2006/relationships/hyperlink" Target="https://commons.wikimedia.org/wiki/File:Lifeguard_jumping_into_action,_Ocean_City,_June_27_,2007.jpg" TargetMode="External"/><Relationship Id="rId2" Type="http://schemas.openxmlformats.org/officeDocument/2006/relationships/hyperlink" Target="https://commons.wikimedia.org/wiki/File:Panoptico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Kakashi2.jpg" TargetMode="External"/><Relationship Id="rId5" Type="http://schemas.openxmlformats.org/officeDocument/2006/relationships/hyperlink" Target="https://commons.wikimedia.org/wiki/File:Dollarnote_siegel_hq.jpg" TargetMode="External"/><Relationship Id="rId4" Type="http://schemas.openxmlformats.org/officeDocument/2006/relationships/hyperlink" Target="https://commons.wikimedia.org/wiki/File:Declaration_of_the_Rights_of_Man_and_of_the_Citizen_in_1789.jpg" TargetMode="External"/><Relationship Id="rId9" Type="http://schemas.openxmlformats.org/officeDocument/2006/relationships/hyperlink" Target="https://commons.wikimedia.org/wiki/File:Prism_slide_5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mmcnally@ualberta.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hyperlink" Target="http://upload.wikimedia.org/wikipedia/commons/a/ac/Presidio-modelo2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hyperlink" Target="http://www.youtube.com/watch?v=WA5Gy32aqd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  <a:br>
              <a:rPr lang="en-US" dirty="0" smtClean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LIS 598 – Information </a:t>
            </a:r>
            <a:r>
              <a:rPr lang="en-US" dirty="0" smtClean="0"/>
              <a:t>Policy – Winter 2017</a:t>
            </a:r>
            <a:endParaRPr lang="en-US" dirty="0" smtClean="0"/>
          </a:p>
          <a:p>
            <a:r>
              <a:rPr lang="en-US" dirty="0" smtClean="0"/>
              <a:t>Feb. </a:t>
            </a:r>
            <a:r>
              <a:rPr lang="en-US" dirty="0" smtClean="0"/>
              <a:t>10, 2017</a:t>
            </a:r>
            <a:endParaRPr lang="en-CA" dirty="0"/>
          </a:p>
        </p:txBody>
      </p:sp>
      <p:pic>
        <p:nvPicPr>
          <p:cNvPr id="1026" name="Picture 2" descr="Image result for cc-b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3296"/>
            <a:ext cx="970621" cy="3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001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5746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A-VIII. </a:t>
            </a:r>
            <a:r>
              <a:rPr lang="en-US" dirty="0" smtClean="0"/>
              <a:t>Worker Surveillance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Marx placed great emphasis on surveillance of workers by </a:t>
            </a:r>
            <a:r>
              <a:rPr lang="en-US" dirty="0" smtClean="0"/>
              <a:t>owners (Lyon, 2007), and Weber noted that bureaucracies have strong tendencies to engage in surveillance (Lyon, 2010)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Taylorism and its critiques (notably </a:t>
            </a:r>
            <a:r>
              <a:rPr lang="en-US" dirty="0" err="1" smtClean="0"/>
              <a:t>Braverman</a:t>
            </a:r>
            <a:r>
              <a:rPr lang="en-US" dirty="0" smtClean="0"/>
              <a:t> (1998)) </a:t>
            </a:r>
            <a:r>
              <a:rPr lang="en-US" dirty="0" smtClean="0"/>
              <a:t>also highlighted the role of surveillance in labour processes</a:t>
            </a:r>
          </a:p>
          <a:p>
            <a:pPr lvl="1"/>
            <a:endParaRPr lang="en-US" dirty="0"/>
          </a:p>
          <a:p>
            <a:r>
              <a:rPr lang="en-US" dirty="0" smtClean="0"/>
              <a:t>Introduction of ICTs into workplaces has greatly expanded the surveillance power of employees</a:t>
            </a:r>
          </a:p>
          <a:p>
            <a:pPr lvl="1"/>
            <a:r>
              <a:rPr lang="en-US" dirty="0" smtClean="0"/>
              <a:t>For example Enterprise Content </a:t>
            </a:r>
            <a:r>
              <a:rPr lang="en-US" dirty="0"/>
              <a:t>Management </a:t>
            </a:r>
            <a:r>
              <a:rPr lang="en-US" dirty="0" smtClean="0"/>
              <a:t>systems: </a:t>
            </a:r>
          </a:p>
          <a:p>
            <a:pPr marL="777240" lvl="2" indent="0">
              <a:buNone/>
            </a:pPr>
            <a:r>
              <a:rPr lang="en-US" dirty="0" smtClean="0"/>
              <a:t>“incorporate </a:t>
            </a:r>
            <a:r>
              <a:rPr lang="en-US" dirty="0"/>
              <a:t>sophisticated systems for surveilling workers </a:t>
            </a:r>
            <a:r>
              <a:rPr lang="en-US" dirty="0" smtClean="0"/>
              <a:t>while </a:t>
            </a:r>
            <a:r>
              <a:rPr lang="en-US" dirty="0"/>
              <a:t>on the job and advanced auditing capabilities for analyzing performance. They </a:t>
            </a:r>
            <a:r>
              <a:rPr lang="en-US" dirty="0" smtClean="0"/>
              <a:t>facilitate </a:t>
            </a:r>
            <a:r>
              <a:rPr lang="en-US" dirty="0"/>
              <a:t>the creation of an intellectual assembly line, while providing management </a:t>
            </a:r>
            <a:r>
              <a:rPr lang="en-US" dirty="0" smtClean="0"/>
              <a:t>panoptic </a:t>
            </a:r>
            <a:r>
              <a:rPr lang="en-US" dirty="0"/>
              <a:t>surveillance over each employee and piece of work</a:t>
            </a:r>
            <a:r>
              <a:rPr lang="en-US" dirty="0" smtClean="0"/>
              <a:t>.”  </a:t>
            </a:r>
            <a:r>
              <a:rPr lang="en-US" dirty="0" smtClean="0"/>
              <a:t>McNally, 2010, p</a:t>
            </a:r>
            <a:r>
              <a:rPr lang="en-US" dirty="0" smtClean="0"/>
              <a:t>. 357-58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10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A-XI. Consumer Surveillance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addition to surveillance by the state, an other major area of recent concern is surveillance by corporations</a:t>
            </a:r>
          </a:p>
          <a:p>
            <a:endParaRPr lang="en-US" dirty="0"/>
          </a:p>
          <a:p>
            <a:r>
              <a:rPr lang="en-US" dirty="0" smtClean="0"/>
              <a:t>Variety of mechanisms for doing so</a:t>
            </a:r>
          </a:p>
          <a:p>
            <a:pPr lvl="1"/>
            <a:r>
              <a:rPr lang="en-US" dirty="0" smtClean="0"/>
              <a:t>IP addresses and cookies on the internet</a:t>
            </a:r>
          </a:p>
          <a:p>
            <a:pPr lvl="1"/>
            <a:r>
              <a:rPr lang="en-US" dirty="0" smtClean="0"/>
              <a:t>Loyalty cards</a:t>
            </a:r>
          </a:p>
          <a:p>
            <a:pPr lvl="1"/>
            <a:r>
              <a:rPr lang="en-US" dirty="0" smtClean="0"/>
              <a:t>RFID tags and in store surveillance</a:t>
            </a:r>
          </a:p>
          <a:p>
            <a:pPr lvl="1"/>
            <a:r>
              <a:rPr lang="en-US" dirty="0" smtClean="0"/>
              <a:t>Collection of personal information at the </a:t>
            </a:r>
            <a:r>
              <a:rPr lang="en-US" dirty="0" smtClean="0"/>
              <a:t>checkout</a:t>
            </a:r>
          </a:p>
          <a:p>
            <a:pPr lvl="1"/>
            <a:r>
              <a:rPr lang="en-US" dirty="0" err="1" smtClean="0"/>
              <a:t>Wi-fi</a:t>
            </a:r>
            <a:r>
              <a:rPr lang="en-US" dirty="0" smtClean="0"/>
              <a:t> based tracking of customers in stores (see </a:t>
            </a:r>
            <a:r>
              <a:rPr lang="en-US" dirty="0" smtClean="0">
                <a:hlinkClick r:id="rId4"/>
              </a:rPr>
              <a:t>Euclid Analytics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Primary aim is to predict consumer behaviour; however consumer information is also a valuable commodity even if it is de-individualized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11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A-XI(ii). Consumer </a:t>
            </a:r>
            <a:r>
              <a:rPr lang="en-US" dirty="0"/>
              <a:t>Surveillance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As consumers we are highly conscious of surveillance efforts to prevent shoplifting/theft</a:t>
            </a:r>
          </a:p>
          <a:p>
            <a:pPr lvl="1"/>
            <a:r>
              <a:rPr lang="en-CA" dirty="0" smtClean="0"/>
              <a:t>Watch: </a:t>
            </a:r>
            <a:r>
              <a:rPr lang="en-CA" dirty="0" smtClean="0">
                <a:hlinkClick r:id="rId4"/>
              </a:rPr>
              <a:t>http</a:t>
            </a:r>
            <a:r>
              <a:rPr lang="en-CA" dirty="0">
                <a:hlinkClick r:id="rId4"/>
              </a:rPr>
              <a:t>://</a:t>
            </a:r>
            <a:r>
              <a:rPr lang="en-CA" dirty="0" smtClean="0">
                <a:hlinkClick r:id="rId4"/>
              </a:rPr>
              <a:t>www.youtube.com/watch?v=eob532iEpqk</a:t>
            </a:r>
            <a:endParaRPr lang="en-CA" dirty="0" smtClean="0"/>
          </a:p>
          <a:p>
            <a:pPr lvl="1"/>
            <a:endParaRPr lang="en-CA" dirty="0"/>
          </a:p>
          <a:p>
            <a:r>
              <a:rPr lang="en-CA" dirty="0" smtClean="0"/>
              <a:t>However, we are much less cognizant of behaviour surveillance</a:t>
            </a:r>
          </a:p>
          <a:p>
            <a:pPr lvl="1"/>
            <a:r>
              <a:rPr lang="en-CA" dirty="0" smtClean="0"/>
              <a:t>Watch: </a:t>
            </a:r>
            <a:r>
              <a:rPr lang="en-CA" dirty="0" smtClean="0">
                <a:hlinkClick r:id="rId5"/>
              </a:rPr>
              <a:t>https</a:t>
            </a:r>
            <a:r>
              <a:rPr lang="en-CA" dirty="0">
                <a:hlinkClick r:id="rId5"/>
              </a:rPr>
              <a:t>://www.youtube.com/watch?v=MV-_</a:t>
            </a:r>
            <a:r>
              <a:rPr lang="en-CA" dirty="0" smtClean="0">
                <a:hlinkClick r:id="rId5"/>
              </a:rPr>
              <a:t>12bRenw</a:t>
            </a:r>
            <a:r>
              <a:rPr lang="en-CA" dirty="0" smtClean="0"/>
              <a:t> </a:t>
            </a:r>
          </a:p>
          <a:p>
            <a:pPr lvl="1"/>
            <a:endParaRPr lang="en-CA" dirty="0"/>
          </a:p>
          <a:p>
            <a:r>
              <a:rPr lang="en-CA" dirty="0" smtClean="0"/>
              <a:t>Surveillance is now also become a marketable feature of some products</a:t>
            </a:r>
          </a:p>
          <a:p>
            <a:pPr lvl="1"/>
            <a:r>
              <a:rPr lang="en-CA" dirty="0" smtClean="0"/>
              <a:t>Watch: </a:t>
            </a:r>
            <a:r>
              <a:rPr lang="en-CA" dirty="0" smtClean="0">
                <a:hlinkClick r:id="rId6"/>
              </a:rPr>
              <a:t>https</a:t>
            </a:r>
            <a:r>
              <a:rPr lang="en-CA" dirty="0">
                <a:hlinkClick r:id="rId6"/>
              </a:rPr>
              <a:t>://</a:t>
            </a:r>
            <a:r>
              <a:rPr lang="en-CA" dirty="0" smtClean="0">
                <a:hlinkClick r:id="rId6"/>
              </a:rPr>
              <a:t>www.youtube.com/watch?v=orc5fBf14vs</a:t>
            </a:r>
            <a:endParaRPr lang="en-CA" dirty="0" smtClean="0"/>
          </a:p>
          <a:p>
            <a:pPr lvl="1"/>
            <a:r>
              <a:rPr lang="en-CA" dirty="0" smtClean="0"/>
              <a:t>Watch the video at the top of the following story:</a:t>
            </a:r>
            <a:r>
              <a:rPr lang="en-CA" dirty="0" smtClean="0">
                <a:hlinkClick r:id="rId7"/>
              </a:rPr>
              <a:t> http</a:t>
            </a:r>
            <a:r>
              <a:rPr lang="en-CA" dirty="0">
                <a:hlinkClick r:id="rId7"/>
              </a:rPr>
              <a:t>://</a:t>
            </a:r>
            <a:r>
              <a:rPr lang="en-CA" dirty="0" smtClean="0">
                <a:hlinkClick r:id="rId7"/>
              </a:rPr>
              <a:t>www.cbc.ca/news/business/car-tracking-device-could-lower-premiums-insurers-claim-1.1364666</a:t>
            </a:r>
            <a:r>
              <a:rPr lang="en-CA" dirty="0" smtClean="0"/>
              <a:t> </a:t>
            </a:r>
          </a:p>
          <a:p>
            <a:pPr lvl="1"/>
            <a:endParaRPr lang="en-CA" dirty="0"/>
          </a:p>
        </p:txBody>
      </p:sp>
      <p:pic>
        <p:nvPicPr>
          <p:cNvPr id="4" name="B012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A-X. </a:t>
            </a:r>
            <a:r>
              <a:rPr lang="en-US" dirty="0" smtClean="0"/>
              <a:t>Library Surveillance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library has a long history as an area for surveillance</a:t>
            </a:r>
          </a:p>
          <a:p>
            <a:endParaRPr lang="en-US" dirty="0"/>
          </a:p>
          <a:p>
            <a:r>
              <a:rPr lang="en-US" dirty="0" smtClean="0"/>
              <a:t>In the current context one of the primary issues is the impact of the </a:t>
            </a:r>
            <a:r>
              <a:rPr lang="en-US" i="1" dirty="0" smtClean="0"/>
              <a:t>Uniting and Strengthening America by Providing Appropriate Tools Required to Intercept and Obstruct Terrorism Act </a:t>
            </a:r>
            <a:r>
              <a:rPr lang="en-US" dirty="0" smtClean="0"/>
              <a:t>(USA PATRIOT Act)</a:t>
            </a:r>
          </a:p>
          <a:p>
            <a:endParaRPr lang="en-US" dirty="0"/>
          </a:p>
          <a:p>
            <a:r>
              <a:rPr lang="en-US" dirty="0" smtClean="0"/>
              <a:t>During the Cold War the FBI ran the Library Awareness Program with three main </a:t>
            </a:r>
            <a:r>
              <a:rPr lang="en-US" dirty="0" smtClean="0"/>
              <a:t>objectives (</a:t>
            </a:r>
            <a:r>
              <a:rPr lang="en-US" dirty="0" err="1" smtClean="0"/>
              <a:t>Foerstel</a:t>
            </a:r>
            <a:r>
              <a:rPr lang="en-US" dirty="0" smtClean="0"/>
              <a:t>, 1991)</a:t>
            </a:r>
            <a:endParaRPr lang="en-US" dirty="0" smtClean="0"/>
          </a:p>
          <a:p>
            <a:pPr lvl="1"/>
            <a:r>
              <a:rPr lang="en-US" dirty="0" smtClean="0"/>
              <a:t>Halt Soviet access to unclassified technical information</a:t>
            </a:r>
          </a:p>
          <a:p>
            <a:pPr lvl="1"/>
            <a:r>
              <a:rPr lang="en-US" dirty="0" smtClean="0"/>
              <a:t>Recruit librarians as FBI informants</a:t>
            </a:r>
          </a:p>
          <a:p>
            <a:pPr lvl="1"/>
            <a:r>
              <a:rPr lang="en-US" dirty="0" smtClean="0"/>
              <a:t>Prevent the KGB from recruiting librarians</a:t>
            </a:r>
            <a:endParaRPr lang="en-CA" dirty="0"/>
          </a:p>
        </p:txBody>
      </p:sp>
      <p:pic>
        <p:nvPicPr>
          <p:cNvPr id="4" name="B013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A-XI</a:t>
            </a:r>
            <a:r>
              <a:rPr lang="en-CA" dirty="0" smtClean="0"/>
              <a:t>. Surveillance and Data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Automated surveillance of data (dataveillance) is now the principal means of surveillance</a:t>
            </a:r>
          </a:p>
          <a:p>
            <a:pPr lvl="1"/>
            <a:r>
              <a:rPr lang="en-US" dirty="0" smtClean="0"/>
              <a:t>Aggregation of communications metadata and contents is at the centre of the PRISM program, including a strong emphasis on metadata mapping</a:t>
            </a:r>
            <a:endParaRPr lang="en-CA" dirty="0" smtClean="0"/>
          </a:p>
          <a:p>
            <a:endParaRPr lang="en-CA" dirty="0"/>
          </a:p>
          <a:p>
            <a:r>
              <a:rPr lang="en-US" dirty="0" smtClean="0"/>
              <a:t>Because of the volume of surveillance, data surveillance is particular effective because it facilitates automated data mining and knowledge discovery in databases (KDD</a:t>
            </a:r>
            <a:r>
              <a:rPr lang="en-US" dirty="0" smtClean="0"/>
              <a:t>) (</a:t>
            </a:r>
            <a:r>
              <a:rPr lang="en-US" dirty="0" err="1" smtClean="0"/>
              <a:t>Vedder</a:t>
            </a:r>
            <a:r>
              <a:rPr lang="en-US" dirty="0" smtClean="0"/>
              <a:t>, 1999) and the use of predictive analytics (see for example: </a:t>
            </a:r>
            <a:r>
              <a:rPr lang="en-US" dirty="0" err="1" smtClean="0"/>
              <a:t>Andrejevic</a:t>
            </a:r>
            <a:r>
              <a:rPr lang="en-US" dirty="0" smtClean="0"/>
              <a:t>, 2013)</a:t>
            </a:r>
            <a:endParaRPr lang="en-CA" dirty="0"/>
          </a:p>
        </p:txBody>
      </p:sp>
      <p:pic>
        <p:nvPicPr>
          <p:cNvPr id="4" name="B014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B-I. Canada’s Surveillance Regime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7620000" cy="47091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Provincial and national surveillance by RCMP, </a:t>
            </a:r>
            <a:r>
              <a:rPr lang="en-US" dirty="0" smtClean="0"/>
              <a:t>OPP (Ontario Provincial Police) </a:t>
            </a:r>
            <a:r>
              <a:rPr lang="en-US" dirty="0" smtClean="0"/>
              <a:t>and </a:t>
            </a:r>
            <a:r>
              <a:rPr lang="en-US" dirty="0" smtClean="0"/>
              <a:t>SDQ (</a:t>
            </a:r>
            <a:r>
              <a:rPr lang="en-US" dirty="0" err="1"/>
              <a:t>Sûreté</a:t>
            </a:r>
            <a:r>
              <a:rPr lang="en-US" dirty="0"/>
              <a:t> </a:t>
            </a:r>
            <a:r>
              <a:rPr lang="en-US" dirty="0"/>
              <a:t>du </a:t>
            </a:r>
            <a:r>
              <a:rPr lang="en-US" dirty="0"/>
              <a:t>Québec)</a:t>
            </a:r>
          </a:p>
          <a:p>
            <a:pPr lvl="1"/>
            <a:r>
              <a:rPr lang="en-US" dirty="0" smtClean="0"/>
              <a:t>Major focus includes organized </a:t>
            </a:r>
            <a:r>
              <a:rPr lang="en-US" dirty="0" smtClean="0"/>
              <a:t>crime and terrorism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Canadian Security Intelligence Service (CSIS) </a:t>
            </a:r>
            <a:r>
              <a:rPr lang="en-US" dirty="0" smtClean="0"/>
              <a:t>conducts intelligence gathering operations in relation to national security</a:t>
            </a:r>
          </a:p>
          <a:p>
            <a:pPr lvl="1"/>
            <a:r>
              <a:rPr lang="en-US" dirty="0" smtClean="0"/>
              <a:t>Mandate is outlined in the </a:t>
            </a:r>
            <a:r>
              <a:rPr lang="en-US" i="1" dirty="0" smtClean="0"/>
              <a:t>Canadian Security Intelligence Service Act</a:t>
            </a:r>
            <a:r>
              <a:rPr lang="en-US" dirty="0" smtClean="0"/>
              <a:t> (R.S.C., 1985, c. C-23)</a:t>
            </a:r>
          </a:p>
          <a:p>
            <a:pPr lvl="1"/>
            <a:endParaRPr lang="en-US" dirty="0"/>
          </a:p>
          <a:p>
            <a:r>
              <a:rPr lang="en-US" dirty="0" smtClean="0"/>
              <a:t>Communications Security Establishment (CSE) </a:t>
            </a:r>
            <a:r>
              <a:rPr lang="en-US" dirty="0" smtClean="0"/>
              <a:t>collects a) foreign signals intelligence, b) protects government information and information infrastructure, and c) provides technical assistance to federal law enforcement and security agencies</a:t>
            </a:r>
          </a:p>
          <a:p>
            <a:pPr lvl="1"/>
            <a:r>
              <a:rPr lang="en-US" dirty="0" smtClean="0"/>
              <a:t>Mandate outlined in the </a:t>
            </a:r>
            <a:r>
              <a:rPr lang="en-US" i="1" dirty="0" smtClean="0"/>
              <a:t>National Defence Act </a:t>
            </a:r>
            <a:r>
              <a:rPr lang="en-US" dirty="0" smtClean="0"/>
              <a:t>(R.S.C., 1985, c. N-5) and was revised in response to 9/11</a:t>
            </a:r>
            <a:endParaRPr lang="en-CA" dirty="0"/>
          </a:p>
        </p:txBody>
      </p:sp>
      <p:sp>
        <p:nvSpPr>
          <p:cNvPr id="4" name="AutoShape 2" descr="data:image/jpeg;base64,/9j/4AAQSkZJRgABAQAAAQABAAD/2wCEAAkGBhQSERITExIVFRMWFxcYExUVFRYXHRkYGRsYGxgYGxcbGyYeHBolHBQYIDshIycqLC8uHB4zNTEqNyYrLSkBCQoKDgwOGg8PGTEkHiQyMjMvLy01LjUyNTU1LDUtNTU1NDYsNC8zMDAyNTU1Ki0qNTQ0NDUrKTU1NTIrLCwyLv/AABEIAHUBrwMBIgACEQEDEQH/xAAcAAEAAgMBAQEAAAAAAAAAAAAABQYDBAcCAQj/xAA8EAACAQMCBQIEBAQEBQUAAAABAgMABBESIQUGEyIxQVEHFDJhI1JxgSRCkaEzYsHwFUNyorElU2OC4f/EABsBAQACAwEBAAAAAAAAAAAAAAACBAEDBQYH/8QAMxEAAgEDAgQEBQQABwAAAAAAAAECAxEhBDEFEkFRInGB8GGRobHhEzLB0QYUFUJygpL/2gAMAwEAAhEDEQA/AO40pSgFKUoBSlKAUpSgFKUoBSlKAUpSgFKUoBSlKAUpSgFKUoBSlfGYAEk4A8k0B9rxMDpbHnBx+tUnjXN5Eqxh0RjvolkaBQNLZVyV1lssjdmdsbYyToQ8wk/hPIkwKlZTZzPOcCNtQ6bDLyMQCQAWG+3k1HmV7E1CTV0jS4LbwiSzWNQLkTappdY0yhWQvoYYQsBMmcYz3gF/J6rXGrNV/Ad1yjSY0xpqK6WwTGoySzFV23+lcZxvNjm1nd16sEbKwytxcuhbSzasBc6SwwCgB049cVppySWTPI5ftydKpVQ5Z5r6jaCwfBVGKt1AD3dwkUY0fQuGOc+d/Nvrencg1bApSlZMClKUApSlAKUpQClKUApSlAKUpQClKUApSlAKUpQClKUApSlAKUpQClKUApSlAKUpQClKUApSlAKUpQClKUApSlAKUpQClKUArzImQR7gj3/tXqlAcS+IljJG6uocr3LPjqsFKKoXqSP6soD6SfB21YDGsS2kir1SWBCt26hnQArZ877PnB8Y+wrqvxatf4dSHZEeTEuDgFtI0MfvhMegPj2I5pHwFGC6mLBtPcW3JIGDgE4yCo8HYedq59d8kzt6bib09CEZSSSl1Xf6ddt9ix8bW4HC7UlIFGpjqRsyEjWWyNONyD4PnGceKqM1jLGjOQSCTrAYHAGnG/qMuRj0xWwWid1t8Jq1snazEggEk5AI/XcnJwRnwn4Kqg4YqAM5Vs4UkHcavcA+mCPG2Biqpwa5la6TXxIaHiEdM4wjJK8uq3x539F5l1+GnB5fqkDAvIoVWEqlYo8Sa8YCyKzARg7geQfSusVVfhzCxs45Xd3LArHrOdMSnSgX3B069R3OoegAFqq9TVoo5tepKrUlOW7YpSlTNIpSlAKUpQClKUApSlAKUpQClKUApSlAKUpQClKUApSlAKUpQClKUApSlAKUpQClKUApSlAKUpQClKUApSlAKUpQClKUApSlAKUqj80/EcRObe0XrT/zH+RB6knxge5IGfzEEVshTlUdo+/Mw2luSvPEcLwxR3Kk2zzIsxB04znp5YMGUGTQMrvkgeCarcnFuD23lrMFMBMAzsijuAGFb8q+Ngcedqpl/cdeX+PuJJCwBABZIe4HtDjB8A+NAPsa9cA0a5l6McbDSVCxhT02GVySNRPvk+a21KMKcJVGnKyTwrJpu2G9984wYjNt8pcJfiHwYsFMsTBQFT+EkIGkkeiYI7m9gN8ed8kMvCriMFZbbGCzgv0sABclouzAGpSc5wSfO+YJWJLBtOM9uDnIwPII2Oc/2qAfh8UgmklSNdLsCAoUhE/mLLhixUahvjBG1V6c9PXveLVrdVLfolyr7kpKUdmdm5Pk1WcWABGC6w4xgwq7LCwI2IaMIc+oIPrU1X5/4TxS9smBtZXClTILach1KA79uQFPeuwKn7nGK6ryX8Qob8FCDDcqO+F/O3kodtQ+2AR6gbZs1NM4rmg+ZLtuvP8AtXXS9yCnfctdKUqqTFKUoBSlKAUpSgFKUoBSlKAUpSgFKUoBSlKAUpSgFKUoBSlKAUpSgFKUoBSlVLjbNdcRSxLyJAlsbibpSNG0haQxxx60IcINDsdJGe30zQFtpVXNiOGLPcLLM1osRY2ztJO/VB2MUkjlhqB06CcZ0kY3z6Tme4ikjju7aOMzLIYDFO0o1xoZGik1RJpbSrEEah2nxtkCzUqlWvPNy62TfIoBepm2/idw/S6pEv4XamkOQy6j2jKgtge058lIjQWgNybuW0eIT9qyJE0ocSmPeMoEY9uQGOxIwQLlSqTcc+XMcVzK1kmmzcreFbnPhUcmDMQ6mI5FbD9PfbfzUrdc2aI+KP0s/IhjjX/iYt0n86e369Pr4z9qAsNKqp5ruJJnht7SN2WCCdmkuDGuJup2bRMdWY9tsHfJXAB1V55iKpeGOXQbA3GkSE7F1HTEX0GQsQA/n08GgLpSq7b8cvFLC4sQD0nlj+XmMwLLj8Fy8cYWQ6hjypw24xvpW/OE7SvbNFbdcwSTRCG7MoGgqpWU9EFDmQYIVgcN7UBb6Vz7gvODJBZT3itrPDZbmR0lZgyJ8uSTFpVTI2vP+XcAkEmp235kuElgS6tUiW4LLCY5jIVcI0nTlUxrpYqjbqWGVI9iQLJSqdwbna4lSymks1it7soqEXGuRWdCys0fTC6CVwCHzggkDcDLwXnOW5l7IImh6rxPouAZ4ihZdcsBQBVJUbBywDKcHfAFspSo7mHi4tbaWc47F2z4LHZQftkj9s1mKcnZbmG7ZKj8QubmDfJWzASsCZpPSNNs5/Zh+uVUeTjntq+nIhykkTEyxSlQZV/9xm/NjxvpXwNtz7WJjGZZZmikmYStI2PJ3iVs7YAYsQcZZz7VH8d4qwCqwTrAEMyDwM+hO/kePQ59ga61Gj+rJaelZ9+3xbxZx3WHdY2bzXnPkXPL3+TNxXjqrlQuSQQUOCME5w2R6b7b4yRjwag7njMrndvPt/8AuTWva2ryOERSzHwB/c5OwH3O1Wiz5PiTT15dTt4RDpU7DIyRqbH20/pXZq/6dwmKVXMvm/x+N3YqRVfUvw7fQqpmb8x28bmtiLisqgjWSpBDK3cCD5BBqfj4XaGcxdMgEdj9WQ5I8jBb23HnYH7Vq3/KnaXt36q5OVyCdic4I2bB2xsf1rXDjnDdTL9OrG3/ACSt803b6G2poNTQz6+h9tOJrOJFORM8ZQZbZ8A6UUnGkZOSD523O9ZLyPui6WY7iBFJnRx2lRsHPgZwcHJI9Rgmq1Vg4RKJwVdu5CH0aNSyHI73VRqYjwd/yn1NNboo6W1aDfJ6uzePVNYs/he6wRo1nU8L3+/5Oy/DznX5+BhIAtzCdM6eM+gcD0BIIx6EEeME2yuAWfExYXcF5G+oDEd2qjHY+57cZA0gED/40++e/KwIBByDuCK85qIRTU4KyfTOH1Wc9mr9Gi9B9GfaVr8Qu+lFLJjOhGfHvpBOP7VUOC8qfNWkNzNcXPzc0Sy9VLiZFjaRQwCQq4i0LkDBU5xvnJqsTLvSqtd8zSxSLaqIJriOGN7iSWb5aPu1KNICSHUxjc6cYAxk7isMHPbzm1W1tg7TxTuerMIxE0EiRyK5VHyNTMMqDkgeh1AC30qiyc23UsnDulEiaru4t7qNpjjVCk4ZQ3SOpPwy4bYkqoIGSRsx8+ydKad7ULCkz28R6w1SzCfoIAukBYydy7MCCG7SAGIFxpVe4JzQ0tw1tMkSS9PqoYJ+ujIGCt3FEKupZdiuMMME749XvMMvzT21tbrK0Ucck7PN0gokLhFXCOWciNjg6R4332An6VQuCc4OtvaRKqvcypNK3zM/SVI1lK98mlyWywUKAfpbcAVaOW+PC7hL6Qjo7xSoHDhZEOGAcfUp2IOBkEbDxQErSqXwfjdwlqSiCZ2u71S885jjjRLiYLqk0u2MBVChT+wFTvLHH/m4mcqqskjxOI5BKhZDglJABqU5HkA+RjagJelVOz5ylmuJI44ImjinMMi/MYuFw2kym3KY6f8AMO/JTcDPbUdfc6ASyXnTDWtsZISTdBX7X0zTJahMOAVIy7hsK2le7vAvtKq13zXcFrlra0E8FsxSU9VllkZVVpFgiEbByoYDdlywKjxms8/NumDiU3Sz8kZBp1Y6miCObzp7M9TT4PjP2oCxUqsy8zyPPNbpb5WKGOWaQzaMLKshAUBSS+Y/sMZORgAwvCebZleKV0CWI4bHctqneWRV0aixzFmSTPZu24GrydNAdApVL4FzGRcJ1o1X51j0yt0J2QrGWWJ4wirENEbfQXGrOSScm6UApSlAY5LhVIDMoJ8AkAn9B61krnd/wXTNePc8MXiEc0hZZ4jDJKiABRCY5SpXQVOOmT74BznNHzYFjs7e0uV0G3EhubqOSZiinpopjRkJkLK2SSMaDsSdgL9SqRZc3XNz0LeMRx3Dm56kzxyNGI7dkXqRxFlY9TqxkAt2gtknG+/acau0u7W2uFizIt2WeMEB1hMHSdVLHRkTHKnOCNjjcgWioHjnAJJJ4bq2lSK5iV4zrTWkkT6WMbgEMMMqsGB2IOxBqFuubrou8cKwa/8AiRs0MgfAj+V62tsNksG9BgEDG2dQjeOXtzi7RGgjmjvuGpLKkLjqlxa5LASg41SAYyewaf8ANQE9PyZJc9eS7nBmkhMEXQVkSFCyvqUMzF3LojFj+QAAb5yty7cTSxS3c0J6CSCIRRsgMsiGNpXLOfCMwCDbuJydsat5zdNFHfRsIzdQyxRWw0sqyfM6Ft2K6icdRnU4P/Latz4iL/6XcgjX2rlcDu712wTjf70As+WdC8KXrKfkVCnb/E/h2g237fr1evjH3rHbcllbjrdUH+Oku9Oj0e2+X0Zz5H1Z/bHrWpwThEAuIyOAi2IJInKWPYQCQfw5S/22HrWHhHNlzJcLHJNbRO7yJ8pLBLDKgXXpaORpNNxjCE6FAIJIIxQEpfcnmS34nD1QDeu7BtP+HqhiiwRnu/ws+nmtbjPKU8hv0iniSK+AEmuNmdD0lhcJhwCGRB58HJ38VEcv8auYuHI0l1bK73dyglmSQ6VWWcELH1dUrlk2UMulT66d8N5x6e6W3AMTTwcUWGOQxSxI2baR+oYWbWMLKe3V3adiA2wFx4Vy+YJ5ZjICHgtocYxgwdXuzn16vj0xULbfDofLpbvPkJZ/KllTB1B1dZRkkDBUHSf61Hc2cRuBFPaXLRSMr8PmjlijaIMr3kaMrRl3wysnkNuGGwxvtXPMMsQuujFHGDxBopZ0t5JhGvQjbrSxRsGdi2lNWQACufG4EhxTlq7u4Zori7jUSQNEqwxsqszEFpHDOSdl06ARgM+5yCPNhylMlzDMWtY444poejBAY1CSCM6lOr6tUQ9MY287mHu+KT3B4YyTWksovZkjmiDGMj5WfueLVqR1DHMevfSO4att2Tmy7jE0J6MlxDeWtvrCPGjpcLE2rRrYqwEpH1Hx49KA923w8ZoIYZ51ZY7KayJiQoSknSCP3M2HCwjPkEn0G1SUXALmSW2e6midbfUyCKNlLysjRiR9TnACO/aPVs52xUVccY4kpvoxJZlrWNZRIYJQJQ6Mwj6fWyhBjbL6myCO3Y15uOepJZjHDLDbhIIJXaaGWfU86l1jAjdNIVQCWJOdYwBjcCZtOVSlrw+36gJtGhJbT9fSQrsM7Zzn1rRl5NmlmgeaSBjDMJFuFh03DKraljLg4AOysQMMuRgZyPFnzPd3T20cKxQGW2aaRpY5JOm6SLGVCaoywOTjOnbf7GOHGrq4n4S3UjjPzV3DOqpIVdoFuFZh+IO1liJCnOlipy2nBA6JXPPi/caktLXfE0vfgkdi4DZx6aXf+mfSuh1y34qrqvrFcZGiXG+Mkxy7Z9PA3qzpcVObspP5RbIVNvl9yt3VvpczPkv/ACCTBCE+iadh+4zVIuZtbM3udv09B/TFWe+iQRXATqfhjSWaV3XUcZVQx8jYE49ce9VGb6W/Q16fgNPwzm3dqy2tZW5sK7srNddznax5UV76F25cjjt4VZ2AkmUOSc4CHdFzjA27j9z66RXzjXEUlibHlScqcZx5B/Qhf2Oxr1zPKwIXRhMYV8+uQcY9CAv75PtUJHjuDHGfDYDYB+oY2/3mvA160tTVlXm8t+16Hv8AhXDIQoQ1Ebtp7Kz2fz9N/gwTvqznuYDIHlcb4/f/AMeKneX+IqsUasd2MjFvQHUxwfXOP971ES2zBRqZQRnUWLHc6QQNstgjHj/SsDgZGCxAGBkAf9o8D7VpaUlkvQpx4nTjTlNtx5rtLG/h7dNl9smfmqzQt1oyCCdMoHo+AQcY9VO/6D3NRXC7kxzRsDjfBOfRu0n2OAc7+wqbh7rCYaSAG1CT0bLenrsMDPj/AErEv0n02NfQOAzer0EqFTKTcfS38X+x854lSWn1bUej/mxbNJMMkAhwo3ld2XUZCMqdA92C/sa7B8NOImbhlsWzqRTE2Tk/hMUBP3IUH965i5jNxoaMO31alzlS2r6/TbT5J9Rt61evg0T/AMPcYwBcSgfvpJ/uTXCqTVSlKXLbMX/6UrvLe9l2wkrYu98VaSV+/wBLF5kjDAqRkEEEe4Pmqnb8tXkMHykV3EtsB04pGhYzRxeAgOsIzKuwYr6AkH1sfFuIrbwTTuCVijeRgPJCKWOPvgVTL+S8abhElybfQ91qCRI6tExtrkhC7OwkGCe4BN18b7UDcSEnI3SkV7UQaRbxW5juYjKAIdXSdWBByA7Aj+bbcY33uGcrtFNbStMHMNvNE+I1TW0rxOXCrsoBiI07+RucZNdsPiBNIsNwDC0U0kYFqsM3VSKRwokM+oozKrByugDAI1bZO1HzbcfN6JJbeH+IMS2s8UsTPHrKrJHcs+iR2XDhVQ5zpyDvQG4OTpUMTRzJrjvp7rvjYgpP1laPAcHUFnOGzjIG3pXqfk4GzNsZlDm5e4icoCBIbhrhFKE96jOkjIyM+PR8QDP07ToSrGTd24YsjtnMihfpkTtz5X+YbbVBcU5udpZ7iIwE2bTRRQvDO8kpTAm0OrhImZkKL2OdtzhiKAtPAuCyxzSSytbjKKiRW8IQLvlmZySzM222wAHgnesdzwaYXUtzaTRAzIkcyyozgNFq0Oul13AcgqfOF3GKr91zF8vNxCRANc8tlHGXDYUyQjvcL3EKoZsAgnGMjOR5sOa3tIZoESKYRrB8rJHFLBGzzy9LRIHZ21B2V2fUSwcnz5AkLfkJ4hbOskMs0UckUhnhysqPIZA2Aco4Y+RkbsMeMWPgPDGghCO6u5ZmcpGsS5Y50qg8KowoyScDck1BcQ4tf2aSGX5e41dJLd0RoAJ5ZViEciGSQ6B1FbUDnAYYzjOvxfmS8shMkzQTN8ndXMEiRPEA9uEJjeMyPqU9RTqDA7EY3zQHuTkRwYGV4ZDFLeSaJ4iyH5mUyBgA20iZ0ht8gt4zUvytwSW2E6yypL1JTKGSMx4Lgal06iAoI23zjGSTuYc8W4j17eDVaBrmGSUN0pSIOl0tS46g65PWUA/h43OD4OC05uvJns4UECyS/PpNIyOyq1pIkYkRNYJDEnsLeo7ttwNri3Jk1w6iSW3ZEuEmjmaD+IREkEgiVwwAPbo14+nyCd6+DkeROpHE9usLzPL1Gtw8yLI5kkjVidB3ZgGYHSCNmxmtSHmq+ERuJPlulFdi0kRY5NUv8SLdpVYyYj3bIQh/pPdvtu3nNsyWfFpwI9dpLMsI0tgiNEZdfdknLHxj0oDYk5auUa5W2uUihuJDISY2aSJnAEvTOrSdWnUNQ7WJPd4rV4pyfcSDiMMdzEsN7lm1RM0kZaFIWAIcBlYRKckAjLefNLnjl9JNxFIGto0tCmgyRSSGQtAkpQhZF0jLfVvscadsnSfnU5eeOCLqS2nDmh1ZBL3csqIkjjfpoSDgDO7+9AWK25bKzXcvUB68EEIGn6ekJRqznfPW8fb71GJyG3ThhaVWhFgLG47CGZQuA8Z1YU53wQa2bi9vraO4aeS0dVjDRXDBrdFcsQyyoZHOkAqwIYZ3Gxwar3FOZ7l7biUQuInKWMk8dxHbTwYxrDqA0p1HSNnVu07kHGCBYeD8tzRyQmV7bESnPQtwjTHBUM5YnQBknSnlsb4GDZ654eZJbVmMkcM062NoVkRDGzvPcSRRIzM7ERglCfJyXI8gCVuOM3lq+i4eCbqQTyRPHC8WiSFQ2hlMr61IbyCpGn77AW6lVCy47eLJYNN8u0d4COnGjq0T9B5h+IzkSA9Nl+lcZHtvrctc2zyzxJNNbq8gbXZvFLbzREKWwjSOevgjBIVQR3A4GCBKPyg6vKba9nt0lcyPGiwOA7buyGSNimo5JHjJJABNfU5KSIQfKyyW7wxmIMNL60Y6iJA4IY6+/VsclvQkGx0oCuycn7QMlzMLiEyEXDFHZxKQZVdWXRoYhTpUDTpXTgDFYl5J09F1upvmY3mc3D6HZ+vjqKyadATtTCqBp0Lj72elAVnhnIkcOk9aaRhdteMzlCWlaEwtnCgBSGLYAGD4wNqy8R5NSUXWJZEa4lgmLLoJSS3EXTKhlII/AUkMD61YaUBUZuBGfisE5SQJbREPI2FWaXcQ4UfVoWSc5xgGQY9cT/HeEC6t5IGZkDgAsmMjBBBGQR6eorfpQEFZ8v3COrNxK5kUHJjeO0CsPYlIA2P0IrDByeQYQ93NLDDIJIonEZOVzoDS6eowXO2Tk4Got62OlAVaHkbp6OldSq0c08sJKxNoE5JljwU7lLMTk9w98bVik+HgbUTeXOpriO61johhOkXS1Z6eNJGk6Mae3GMEg26lAVqbklZBMZp5JJZWty0mEXC28gljjVQukLr1E+SdR38Y0ONw2tq5L8SNrNJcNcrl498xiN0MbDDRaUzuMg7gjFXSqnyPGGk4lK4BnN7NHISO4Rx4ECe+nplWA/zk+tAZuE8rwsYblbhp267XXWBj0ys0JgGyDToEZAGn2BJO+difk+NpZZepIGluLe4YDTgNbqiqoyv0kRjPrucEVC3l/bQoYbO4ki6l7IkiwRPNIZdJeaOBXVkTBwWbSUX8TwxONKPj930pYhNIskfELaBJLiOHqdKVYWYSLGNBP4rYwAcac4OaAuEnL6M92+ts3MaRuNsKFV1BXbz+IfOfArRHJ2hg9vcyQP0Y4JGVYn6ixAiNiHQgOuptxtvuDgYirnis9q9/C96zBILeSGeaFHZHneWLSI4UUSbxrpXTklsb1oTc0XNp83l7iVVs2ni+djgQiQPoBxEqHp9wJDAHbY+aAtltwiG3ntz1m6nRNvEsj6mkwRIzZbud8ISd/Gdq1xyWi/LlJpEaC5muVYBDkzmQyxkFSNJEzLtuBjfO9RF7ZzQXvDTNeGddVwzGVIk0sLeTJXpquI8atm1Edu/mtXhHME5m4e4uLmeK6kKO0tvFDAQYZZFMClFnAzGMFiwK5ydxkDolcz+L0JSbh0/8okeNj7a9IB/prP7V0yqx8R+XjecPmjVcyJ+JEPXWmdh92Usv/wBqsaaUVUXNs7p+TVn9yE1dYOYX3DIxDLEmdQQtpLsTuSc4J8kqdzVExV64dzGjQJI2S57SFGos49AB7jDb+h/WqpxjhzRPkoVV+5QcdufKZHt/4x967X+H69WlVnR1F7yeG3vJfut3/GclPWwUkpw6e0XLg12tzbrqwxxokB/MMb49M7N+4qu8RjSGRlDI3oocAlfBz5wTnI3HoajuE8We3fUu4OzqfDD/AEI96ufDOMwS7oVVzuysArZ8n/q/UE1wOLcKq6GrKcY3pvZrp8H2t9Ts8M4ooJp5urON7J+/eN6tNdnbJwd8kqNx4GQVxjY+ffP3ra4Hw5bh21MOmuDoUnuz6ZJPbt4znf8ArL2ZYXcpKsE0MCzAgZDjThiMHIJO1Zb/AIvDDlgFLkeQBuP1G7ftt7kea5NOFSvL9OjFtvsdbU8ShTpyjTio3SzF90m16bfDb4GvzXdhIemMDO2B7bgD+mT+33qoWNp1ZY48Z1sFP6E9x/YZP7V74jxBpnLN+w/367D+gHpU/wAmcLwTO/nBEQOM4OzSY8geUB9cv9q+gUqa4LwyXM/G7v8A7P8Ar+Dxjf8Amq6tt/BKXKSx694tDszbBlYZyfchvQeldF+FNrp4bExBHVeWUZ/K8jaf6qFP71zviMUknTtUbVNM4VTjGNROCQPRQC2f8n3rtdhZLDFHEgwkaKij/KoAH9hXl4Tb095WvJ7rF1G6v03u+nQ6LXi8j3d2qyxvHIoZHVkdT4KsCGB+xBIqjBLOGe2hn4vre0kHRikkgBDFHjVJWCgs+h8DJB29cnN04pI6wTGP6xG5T/qCnT/fFQHJ9jAeD26sFaGS2VpywyHLpqlZ/ckliSd85rUSMtjycYtEa3c/y0cmuO3HTUAA6li6iqHMSnwpPgAEkbUm5NLnQ91M1v1hP0GEZ7lcSqnVK6+mJACBnOBjONqiJuJCQ28Vnd3QhFrE8UdtAryFXyI5JZrlGUKVQYU6WOHJztjBwjjd3e/8MX5kw9eylmnaKOIlnR4FBXWrKp/EPoRgnbOCALfzBwT5qIJ1HiZZI5EkQKSrxsGU4cFTuPBFaE3KB1TCO7niinbXNEmgZY4EhSTTrj1430nzkrpJJqCi4/M0CRPdSLMLq6h1QQJJPNHbu6gqugxofo1OV0+gwWFYrHmK7cfK9WRJGv2tlnljh6qwrbC5JKoOkZCMqDjABBKkgigLBdcsQTS3IEzLMzW83Yya4GjUrC6gg7Hpt9QIbuHjNe5uUerHOtxczStKEAfKp0um2uNokUaVYPhtRBJIGcgAVWXlltLjimu9Yv0eHrHO0CySASSXKhelEoWSXLMFwmN0yDg5l+VeKTfOz20klw8YgimQ3SQpICzyo2BEqjQemPqGc59KA2peSOqJfmbueZ3WNUbsj6XScSI8aooUSdQKxYg50gY0jFfZuShKJjcXMszyW8lsGIjTpxygdQoqqBrYqpLHP0gDAyDZaUBHNwVTPBPqbVDFJEo2wRIYiSds5/BX+prS4fyfHDLDKruTE12yg6cH5uRZJM7ehUAfbzmp6lAQT8oxmCSDW+l7k3JPbkObgXGkbY06xj3x6+taHFfh+J1u4/mp44Lp+pNEnTHeVVThyhYKdCkrncg+hINspQEXBy+iveMGbN0VMmcdumJYhp2/KgO+d81Fj4fw9Ix9SXHy9rArAqGX5RmeGVSF/wAQM2dxg4G2Mg2ilAVi65JMyy9a7mkkfo6JMRqIjC4kQpGF0ElwCdQOcAbAAV9l5K6jyvNdTSma3ktpQRGqmN/GkKo0EZbfcnO+cDFmpQFYbkON1cTTSys9tHbs/YhxFI8kci6FAWRWcEEflU498yco6mL3FzJPJ0ZII2ZYk0LJjqMFRQC7aVyTttsBvmw0oCJl5dRhZgs38KcpuBq/BeHu2/LITtjfFaNtyaQ1v1rqaeO3LGFJBHnJRowXkVQ7kI7Dc75ycnerJSgFKUoBSlKAUpSgFKUoBSlKAUpSgFQXEeTYJZmnBmhlcASPbzywGQKMLr6bAMQDgE7j32FTtKAg35NtunBGqNGLdi8LRyOrqzBg7a86mLB2zqzqyc5rxbckW0ZYgSnVLDM2qaV8yw40SEsxJY6Vz+bAzmp+lARXEuWIJzK0iktKkaOQ7KcRO0kRUg9rK7lgw3zj2rVTkm26jSMJJHeN4pTLLJJ1I3xlGDHBUYyAAACWPknM/SgK/ByPbK8cjdWRolZIzLPLJpR1KMmGbBBVt85Jwuc6Rjxb8g2ydDBnPy5U2+biYiMKCAqgtjTpYqQfIwDsBix0oBSlKA4vz1y6eG3Zuo1Js53y4XP4UpJJ2G+CSSPfLL+UGH+WaYEyESdRdXa+mONAe0qcElzknOPfP37ze2STRvFKgeNwVdWGQQa4zzV8PZ7DW0CtcWJOWjGoyRgnLAgbldhkjORnUBjUehTkq3W08K/dLazurSWOq5rLO6lqat5e/fvFGu+Gsg1DujIyrgY7fcr5A+/g+9agNWvhd6kp7GUapeq5J/EwDlUVR5wMLsSMA+9fZLRZFnkMKserhVAAbQCAzdpVi2AxAJ/0rv0uMTpvkrRva2dnl2V+l/O2FdpN2KU9LGWYsqyzMPDEfoTXknJ9yTj3JJ9PuatEvB7cRGZI1ZVUOe+fuXJz/wAwYOFPnO9SaxLBLH0QgDsVkVVXIVQSW1ga9jgHUSN/vUp8epRT/Spu/i3xmKu07X6d/wC7Rjom95YIXhXKTsOpKuABlIidLOfQOfKL/wB32HmpGSSNlWbeJ4+1gMLo04zH4xpCjGPAXB/Xdu+Koj9paR3AVI0y2SCT2qASzHP8ufAzjzVo5U+HbyMtxfqAAQ0VtkH7hpfIO+4QEjwWLGvPPV6jVP8AW1HhX+22MWykne6fVvHn+0vKlCmuWBsfDblltRv51w7gi2UjBWNsZkI9GfAAHkKB7mug0pVKpPnd7WXRdl2NqVhVbk+H9qSw/GWJ2LPbpcTLCxJJbMIbRpYkkrjB9RVkpUDJDXnKcEkvV/FRiixuIppIldEJKKyowBxqYZ84YjODivvCuVILcxGNWBiSSOLLs2mORldkAJ+nKLgegGBUxSgIOTk23JUqJEdZZpVkjkdWDTnMo1A/SxwdPjYewrCnIVqEkQLIA8iTautKWWZF0iZZC2pZCBgtnLb5zk1YqUBXTyFakT5EpecxNLKZpeoXhYtE4k1alZS2xGMAKPAArasOVoYZuuplMpQo7vNI+tSdQDBiQdJzj0GTjGTUxSgFKUoBSlKAUpSgFKUoBSlKAUpSgFKUoBSlKAUpSgFKUoBSlKAUpSgFKUoBSlKAUpSgFKUoBSlKAUpSgFKUoCr8w/DayvCXeLRKc5lhOhiT6sPpc/dlNU3i/wAMZLcZjv3KbYWSLWR99QkUen5aUqwtTUilG90tk0nbyunYg4J5KNwW+luLmSzDIiqHXPTBBEbacaARsc58/wBa6Rwz4U9QBp72Rl27Io1j9ttTlz/TH7UpVnU1pQn4El1xGN7+drkYRTWS6cC5StbPPQhCsfqkJLu36yMSx/TOKl6UqhKUpvmk7s2pWFKUqIFKUoBSlKAUpSgFKUoBSlKAUpSgFKUoBSlKAUpSgFKUoBSlK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5" name="AutoShape 4" descr="data:image/jpeg;base64,/9j/4AAQSkZJRgABAQAAAQABAAD/2wCEAAkGBhQSERITExIVFRMWFxcYExUVFRYXHRkYGRsYGxgYGxcbGyYeHBolHBQYIDshIycqLC8uHB4zNTEqNyYrLSkBCQoKDgwOGg8PGTEkHiQyMjMvLy01LjUyNTU1LDUtNTU1NDYsNC8zMDAyNTU1Ki0qNTQ0NDUrKTU1NTIrLCwyLv/AABEIAHUBrwMBIgACEQEDEQH/xAAcAAEAAgMBAQEAAAAAAAAAAAAABQYDBAcCAQj/xAA8EAACAQMCBQIEBAQEBQUAAAABAgMABBESIQUGEyIxQVEHFDJhI1JxgSRCkaEzYsHwFUNyorElU2OC4f/EABsBAQACAwEBAAAAAAAAAAAAAAACBAEDBQYH/8QAMxEAAgEDAgQEBQQABwAAAAAAAAECAxEhBDEFEkFRInGB8GGRobHhEzLB0QYUFUJygpL/2gAMAwEAAhEDEQA/AO40pSgFKUoBSlKAUpSgFKUoBSlKAUpSgFKUoBSlKAUpSgFKUoBSlfGYAEk4A8k0B9rxMDpbHnBx+tUnjXN5Eqxh0RjvolkaBQNLZVyV1lssjdmdsbYyToQ8wk/hPIkwKlZTZzPOcCNtQ6bDLyMQCQAWG+3k1HmV7E1CTV0jS4LbwiSzWNQLkTappdY0yhWQvoYYQsBMmcYz3gF/J6rXGrNV/Ad1yjSY0xpqK6WwTGoySzFV23+lcZxvNjm1nd16sEbKwytxcuhbSzasBc6SwwCgB049cVppySWTPI5ftydKpVQ5Z5r6jaCwfBVGKt1AD3dwkUY0fQuGOc+d/Nvrencg1bApSlZMClKUApSlAKUpQClKUApSlAKUpQClKUApSlAKUpQClKUApSlAKUpQClKUApSlAKUpQClKUApSlAKUpQClKUApSlAKUpQClKUArzImQR7gj3/tXqlAcS+IljJG6uocr3LPjqsFKKoXqSP6soD6SfB21YDGsS2kir1SWBCt26hnQArZ877PnB8Y+wrqvxatf4dSHZEeTEuDgFtI0MfvhMegPj2I5pHwFGC6mLBtPcW3JIGDgE4yCo8HYedq59d8kzt6bib09CEZSSSl1Xf6ddt9ix8bW4HC7UlIFGpjqRsyEjWWyNONyD4PnGceKqM1jLGjOQSCTrAYHAGnG/qMuRj0xWwWid1t8Jq1snazEggEk5AI/XcnJwRnwn4Kqg4YqAM5Vs4UkHcavcA+mCPG2Biqpwa5la6TXxIaHiEdM4wjJK8uq3x539F5l1+GnB5fqkDAvIoVWEqlYo8Sa8YCyKzARg7geQfSusVVfhzCxs45Xd3LArHrOdMSnSgX3B069R3OoegAFqq9TVoo5tepKrUlOW7YpSlTNIpSlAKUpQClKUApSlAKUpQClKUApSlAKUpQClKUApSlAKUpQClKUApSlAKUpQClKUApSlAKUpQClKUApSlAKUpQClKUApSlAKUqj80/EcRObe0XrT/zH+RB6knxge5IGfzEEVshTlUdo+/Mw2luSvPEcLwxR3Kk2zzIsxB04znp5YMGUGTQMrvkgeCarcnFuD23lrMFMBMAzsijuAGFb8q+Ngcedqpl/cdeX+PuJJCwBABZIe4HtDjB8A+NAPsa9cA0a5l6McbDSVCxhT02GVySNRPvk+a21KMKcJVGnKyTwrJpu2G9984wYjNt8pcJfiHwYsFMsTBQFT+EkIGkkeiYI7m9gN8ed8kMvCriMFZbbGCzgv0sABclouzAGpSc5wSfO+YJWJLBtOM9uDnIwPII2Oc/2qAfh8UgmklSNdLsCAoUhE/mLLhixUahvjBG1V6c9PXveLVrdVLfolyr7kpKUdmdm5Pk1WcWABGC6w4xgwq7LCwI2IaMIc+oIPrU1X5/4TxS9smBtZXClTILach1KA79uQFPeuwKn7nGK6ryX8Qob8FCDDcqO+F/O3kodtQ+2AR6gbZs1NM4rmg+ZLtuvP8AtXXS9yCnfctdKUqqTFKUoBSlKAUpSgFKUoBSlKAUpSgFKUoBSlKAUpSgFKUoBSlKAUpSgFKUoBSlVLjbNdcRSxLyJAlsbibpSNG0haQxxx60IcINDsdJGe30zQFtpVXNiOGLPcLLM1osRY2ztJO/VB2MUkjlhqB06CcZ0kY3z6Tme4ikjju7aOMzLIYDFO0o1xoZGik1RJpbSrEEah2nxtkCzUqlWvPNy62TfIoBepm2/idw/S6pEv4XamkOQy6j2jKgtge058lIjQWgNybuW0eIT9qyJE0ocSmPeMoEY9uQGOxIwQLlSqTcc+XMcVzK1kmmzcreFbnPhUcmDMQ6mI5FbD9PfbfzUrdc2aI+KP0s/IhjjX/iYt0n86e369Pr4z9qAsNKqp5ruJJnht7SN2WCCdmkuDGuJup2bRMdWY9tsHfJXAB1V55iKpeGOXQbA3GkSE7F1HTEX0GQsQA/n08GgLpSq7b8cvFLC4sQD0nlj+XmMwLLj8Fy8cYWQ6hjypw24xvpW/OE7SvbNFbdcwSTRCG7MoGgqpWU9EFDmQYIVgcN7UBb6Vz7gvODJBZT3itrPDZbmR0lZgyJ8uSTFpVTI2vP+XcAkEmp235kuElgS6tUiW4LLCY5jIVcI0nTlUxrpYqjbqWGVI9iQLJSqdwbna4lSymks1it7soqEXGuRWdCys0fTC6CVwCHzggkDcDLwXnOW5l7IImh6rxPouAZ4ihZdcsBQBVJUbBywDKcHfAFspSo7mHi4tbaWc47F2z4LHZQftkj9s1mKcnZbmG7ZKj8QubmDfJWzASsCZpPSNNs5/Zh+uVUeTjntq+nIhykkTEyxSlQZV/9xm/NjxvpXwNtz7WJjGZZZmikmYStI2PJ3iVs7YAYsQcZZz7VH8d4qwCqwTrAEMyDwM+hO/kePQ59ga61Gj+rJaelZ9+3xbxZx3WHdY2bzXnPkXPL3+TNxXjqrlQuSQQUOCME5w2R6b7b4yRjwag7njMrndvPt/8AuTWva2ryOERSzHwB/c5OwH3O1Wiz5PiTT15dTt4RDpU7DIyRqbH20/pXZq/6dwmKVXMvm/x+N3YqRVfUvw7fQqpmb8x28bmtiLisqgjWSpBDK3cCD5BBqfj4XaGcxdMgEdj9WQ5I8jBb23HnYH7Vq3/KnaXt36q5OVyCdic4I2bB2xsf1rXDjnDdTL9OrG3/ACSt803b6G2poNTQz6+h9tOJrOJFORM8ZQZbZ8A6UUnGkZOSD523O9ZLyPui6WY7iBFJnRx2lRsHPgZwcHJI9Rgmq1Vg4RKJwVdu5CH0aNSyHI73VRqYjwd/yn1NNboo6W1aDfJ6uzePVNYs/he6wRo1nU8L3+/5Oy/DznX5+BhIAtzCdM6eM+gcD0BIIx6EEeME2yuAWfExYXcF5G+oDEd2qjHY+57cZA0gED/40++e/KwIBByDuCK85qIRTU4KyfTOH1Wc9mr9Gi9B9GfaVr8Qu+lFLJjOhGfHvpBOP7VUOC8qfNWkNzNcXPzc0Sy9VLiZFjaRQwCQq4i0LkDBU5xvnJqsTLvSqtd8zSxSLaqIJriOGN7iSWb5aPu1KNICSHUxjc6cYAxk7isMHPbzm1W1tg7TxTuerMIxE0EiRyK5VHyNTMMqDkgeh1AC30qiyc23UsnDulEiaru4t7qNpjjVCk4ZQ3SOpPwy4bYkqoIGSRsx8+ydKad7ULCkz28R6w1SzCfoIAukBYydy7MCCG7SAGIFxpVe4JzQ0tw1tMkSS9PqoYJ+ujIGCt3FEKupZdiuMMME749XvMMvzT21tbrK0Ucck7PN0gokLhFXCOWciNjg6R4332An6VQuCc4OtvaRKqvcypNK3zM/SVI1lK98mlyWywUKAfpbcAVaOW+PC7hL6Qjo7xSoHDhZEOGAcfUp2IOBkEbDxQErSqXwfjdwlqSiCZ2u71S885jjjRLiYLqk0u2MBVChT+wFTvLHH/m4mcqqskjxOI5BKhZDglJABqU5HkA+RjagJelVOz5ylmuJI44ImjinMMi/MYuFw2kym3KY6f8AMO/JTcDPbUdfc6ASyXnTDWtsZISTdBX7X0zTJahMOAVIy7hsK2le7vAvtKq13zXcFrlra0E8FsxSU9VllkZVVpFgiEbByoYDdlywKjxms8/NumDiU3Sz8kZBp1Y6miCObzp7M9TT4PjP2oCxUqsy8zyPPNbpb5WKGOWaQzaMLKshAUBSS+Y/sMZORgAwvCebZleKV0CWI4bHctqneWRV0aixzFmSTPZu24GrydNAdApVL4FzGRcJ1o1X51j0yt0J2QrGWWJ4wirENEbfQXGrOSScm6UApSlAY5LhVIDMoJ8AkAn9B61krnd/wXTNePc8MXiEc0hZZ4jDJKiABRCY5SpXQVOOmT74BznNHzYFjs7e0uV0G3EhubqOSZiinpopjRkJkLK2SSMaDsSdgL9SqRZc3XNz0LeMRx3Dm56kzxyNGI7dkXqRxFlY9TqxkAt2gtknG+/acau0u7W2uFizIt2WeMEB1hMHSdVLHRkTHKnOCNjjcgWioHjnAJJJ4bq2lSK5iV4zrTWkkT6WMbgEMMMqsGB2IOxBqFuubrou8cKwa/8AiRs0MgfAj+V62tsNksG9BgEDG2dQjeOXtzi7RGgjmjvuGpLKkLjqlxa5LASg41SAYyewaf8ANQE9PyZJc9eS7nBmkhMEXQVkSFCyvqUMzF3LojFj+QAAb5yty7cTSxS3c0J6CSCIRRsgMsiGNpXLOfCMwCDbuJydsat5zdNFHfRsIzdQyxRWw0sqyfM6Ft2K6icdRnU4P/Latz4iL/6XcgjX2rlcDu712wTjf70As+WdC8KXrKfkVCnb/E/h2g237fr1evjH3rHbcllbjrdUH+Oku9Oj0e2+X0Zz5H1Z/bHrWpwThEAuIyOAi2IJInKWPYQCQfw5S/22HrWHhHNlzJcLHJNbRO7yJ8pLBLDKgXXpaORpNNxjCE6FAIJIIxQEpfcnmS34nD1QDeu7BtP+HqhiiwRnu/ws+nmtbjPKU8hv0iniSK+AEmuNmdD0lhcJhwCGRB58HJ38VEcv8auYuHI0l1bK73dyglmSQ6VWWcELH1dUrlk2UMulT66d8N5x6e6W3AMTTwcUWGOQxSxI2baR+oYWbWMLKe3V3adiA2wFx4Vy+YJ5ZjICHgtocYxgwdXuzn16vj0xULbfDofLpbvPkJZ/KllTB1B1dZRkkDBUHSf61Hc2cRuBFPaXLRSMr8PmjlijaIMr3kaMrRl3wysnkNuGGwxvtXPMMsQuujFHGDxBopZ0t5JhGvQjbrSxRsGdi2lNWQACufG4EhxTlq7u4Zori7jUSQNEqwxsqszEFpHDOSdl06ARgM+5yCPNhylMlzDMWtY444poejBAY1CSCM6lOr6tUQ9MY287mHu+KT3B4YyTWksovZkjmiDGMj5WfueLVqR1DHMevfSO4att2Tmy7jE0J6MlxDeWtvrCPGjpcLE2rRrYqwEpH1Hx49KA923w8ZoIYZ51ZY7KayJiQoSknSCP3M2HCwjPkEn0G1SUXALmSW2e6midbfUyCKNlLysjRiR9TnACO/aPVs52xUVccY4kpvoxJZlrWNZRIYJQJQ6Mwj6fWyhBjbL6myCO3Y15uOepJZjHDLDbhIIJXaaGWfU86l1jAjdNIVQCWJOdYwBjcCZtOVSlrw+36gJtGhJbT9fSQrsM7Zzn1rRl5NmlmgeaSBjDMJFuFh03DKraljLg4AOysQMMuRgZyPFnzPd3T20cKxQGW2aaRpY5JOm6SLGVCaoywOTjOnbf7GOHGrq4n4S3UjjPzV3DOqpIVdoFuFZh+IO1liJCnOlipy2nBA6JXPPi/caktLXfE0vfgkdi4DZx6aXf+mfSuh1y34qrqvrFcZGiXG+Mkxy7Z9PA3qzpcVObspP5RbIVNvl9yt3VvpczPkv/ACCTBCE+iadh+4zVIuZtbM3udv09B/TFWe+iQRXATqfhjSWaV3XUcZVQx8jYE49ce9VGb6W/Q16fgNPwzm3dqy2tZW5sK7srNddznax5UV76F25cjjt4VZ2AkmUOSc4CHdFzjA27j9z66RXzjXEUlibHlScqcZx5B/Qhf2Oxr1zPKwIXRhMYV8+uQcY9CAv75PtUJHjuDHGfDYDYB+oY2/3mvA160tTVlXm8t+16Hv8AhXDIQoQ1Ebtp7Kz2fz9N/gwTvqznuYDIHlcb4/f/AMeKneX+IqsUasd2MjFvQHUxwfXOP971ES2zBRqZQRnUWLHc6QQNstgjHj/SsDgZGCxAGBkAf9o8D7VpaUlkvQpx4nTjTlNtx5rtLG/h7dNl9smfmqzQt1oyCCdMoHo+AQcY9VO/6D3NRXC7kxzRsDjfBOfRu0n2OAc7+wqbh7rCYaSAG1CT0bLenrsMDPj/AErEv0n02NfQOAzer0EqFTKTcfS38X+x854lSWn1bUej/mxbNJMMkAhwo3ld2XUZCMqdA92C/sa7B8NOImbhlsWzqRTE2Tk/hMUBP3IUH965i5jNxoaMO31alzlS2r6/TbT5J9Rt61evg0T/AMPcYwBcSgfvpJ/uTXCqTVSlKXLbMX/6UrvLe9l2wkrYu98VaSV+/wBLF5kjDAqRkEEEe4Pmqnb8tXkMHykV3EtsB04pGhYzRxeAgOsIzKuwYr6AkH1sfFuIrbwTTuCVijeRgPJCKWOPvgVTL+S8abhElybfQ91qCRI6tExtrkhC7OwkGCe4BN18b7UDcSEnI3SkV7UQaRbxW5juYjKAIdXSdWBByA7Aj+bbcY33uGcrtFNbStMHMNvNE+I1TW0rxOXCrsoBiI07+RucZNdsPiBNIsNwDC0U0kYFqsM3VSKRwokM+oozKrByugDAI1bZO1HzbcfN6JJbeH+IMS2s8UsTPHrKrJHcs+iR2XDhVQ5zpyDvQG4OTpUMTRzJrjvp7rvjYgpP1laPAcHUFnOGzjIG3pXqfk4GzNsZlDm5e4icoCBIbhrhFKE96jOkjIyM+PR8QDP07ToSrGTd24YsjtnMihfpkTtz5X+YbbVBcU5udpZ7iIwE2bTRRQvDO8kpTAm0OrhImZkKL2OdtzhiKAtPAuCyxzSSytbjKKiRW8IQLvlmZySzM222wAHgnesdzwaYXUtzaTRAzIkcyyozgNFq0Oul13AcgqfOF3GKr91zF8vNxCRANc8tlHGXDYUyQjvcL3EKoZsAgnGMjOR5sOa3tIZoESKYRrB8rJHFLBGzzy9LRIHZ21B2V2fUSwcnz5AkLfkJ4hbOskMs0UckUhnhysqPIZA2Aco4Y+RkbsMeMWPgPDGghCO6u5ZmcpGsS5Y50qg8KowoyScDck1BcQ4tf2aSGX5e41dJLd0RoAJ5ZViEciGSQ6B1FbUDnAYYzjOvxfmS8shMkzQTN8ndXMEiRPEA9uEJjeMyPqU9RTqDA7EY3zQHuTkRwYGV4ZDFLeSaJ4iyH5mUyBgA20iZ0ht8gt4zUvytwSW2E6yypL1JTKGSMx4Lgal06iAoI23zjGSTuYc8W4j17eDVaBrmGSUN0pSIOl0tS46g65PWUA/h43OD4OC05uvJns4UECyS/PpNIyOyq1pIkYkRNYJDEnsLeo7ttwNri3Jk1w6iSW3ZEuEmjmaD+IREkEgiVwwAPbo14+nyCd6+DkeROpHE9usLzPL1Gtw8yLI5kkjVidB3ZgGYHSCNmxmtSHmq+ERuJPlulFdi0kRY5NUv8SLdpVYyYj3bIQh/pPdvtu3nNsyWfFpwI9dpLMsI0tgiNEZdfdknLHxj0oDYk5auUa5W2uUihuJDISY2aSJnAEvTOrSdWnUNQ7WJPd4rV4pyfcSDiMMdzEsN7lm1RM0kZaFIWAIcBlYRKckAjLefNLnjl9JNxFIGto0tCmgyRSSGQtAkpQhZF0jLfVvscadsnSfnU5eeOCLqS2nDmh1ZBL3csqIkjjfpoSDgDO7+9AWK25bKzXcvUB68EEIGn6ekJRqznfPW8fb71GJyG3ThhaVWhFgLG47CGZQuA8Z1YU53wQa2bi9vraO4aeS0dVjDRXDBrdFcsQyyoZHOkAqwIYZ3Gxwar3FOZ7l7biUQuInKWMk8dxHbTwYxrDqA0p1HSNnVu07kHGCBYeD8tzRyQmV7bESnPQtwjTHBUM5YnQBknSnlsb4GDZ654eZJbVmMkcM062NoVkRDGzvPcSRRIzM7ERglCfJyXI8gCVuOM3lq+i4eCbqQTyRPHC8WiSFQ2hlMr61IbyCpGn77AW6lVCy47eLJYNN8u0d4COnGjq0T9B5h+IzkSA9Nl+lcZHtvrctc2zyzxJNNbq8gbXZvFLbzREKWwjSOevgjBIVQR3A4GCBKPyg6vKba9nt0lcyPGiwOA7buyGSNimo5JHjJJABNfU5KSIQfKyyW7wxmIMNL60Y6iJA4IY6+/VsclvQkGx0oCuycn7QMlzMLiEyEXDFHZxKQZVdWXRoYhTpUDTpXTgDFYl5J09F1upvmY3mc3D6HZ+vjqKyadATtTCqBp0Lj72elAVnhnIkcOk9aaRhdteMzlCWlaEwtnCgBSGLYAGD4wNqy8R5NSUXWJZEa4lgmLLoJSS3EXTKhlII/AUkMD61YaUBUZuBGfisE5SQJbREPI2FWaXcQ4UfVoWSc5xgGQY9cT/HeEC6t5IGZkDgAsmMjBBBGQR6eorfpQEFZ8v3COrNxK5kUHJjeO0CsPYlIA2P0IrDByeQYQ93NLDDIJIonEZOVzoDS6eowXO2Tk4Got62OlAVaHkbp6OldSq0c08sJKxNoE5JljwU7lLMTk9w98bVik+HgbUTeXOpriO61johhOkXS1Z6eNJGk6Mae3GMEg26lAVqbklZBMZp5JJZWty0mEXC28gljjVQukLr1E+SdR38Y0ONw2tq5L8SNrNJcNcrl498xiN0MbDDRaUzuMg7gjFXSqnyPGGk4lK4BnN7NHISO4Rx4ECe+nplWA/zk+tAZuE8rwsYblbhp267XXWBj0ys0JgGyDToEZAGn2BJO+difk+NpZZepIGluLe4YDTgNbqiqoyv0kRjPrucEVC3l/bQoYbO4ki6l7IkiwRPNIZdJeaOBXVkTBwWbSUX8TwxONKPj930pYhNIskfELaBJLiOHqdKVYWYSLGNBP4rYwAcac4OaAuEnL6M92+ts3MaRuNsKFV1BXbz+IfOfArRHJ2hg9vcyQP0Y4JGVYn6ixAiNiHQgOuptxtvuDgYirnis9q9/C96zBILeSGeaFHZHneWLSI4UUSbxrpXTklsb1oTc0XNp83l7iVVs2ni+djgQiQPoBxEqHp9wJDAHbY+aAtltwiG3ntz1m6nRNvEsj6mkwRIzZbud8ISd/Gdq1xyWi/LlJpEaC5muVYBDkzmQyxkFSNJEzLtuBjfO9RF7ZzQXvDTNeGddVwzGVIk0sLeTJXpquI8atm1Edu/mtXhHME5m4e4uLmeK6kKO0tvFDAQYZZFMClFnAzGMFiwK5ydxkDolcz+L0JSbh0/8okeNj7a9IB/prP7V0yqx8R+XjecPmjVcyJ+JEPXWmdh92Usv/wBqsaaUVUXNs7p+TVn9yE1dYOYX3DIxDLEmdQQtpLsTuSc4J8kqdzVExV64dzGjQJI2S57SFGos49AB7jDb+h/WqpxjhzRPkoVV+5QcdufKZHt/4x967X+H69WlVnR1F7yeG3vJfut3/GclPWwUkpw6e0XLg12tzbrqwxxokB/MMb49M7N+4qu8RjSGRlDI3oocAlfBz5wTnI3HoajuE8We3fUu4OzqfDD/AEI96ufDOMwS7oVVzuysArZ8n/q/UE1wOLcKq6GrKcY3pvZrp8H2t9Ts8M4ooJp5urON7J+/eN6tNdnbJwd8kqNx4GQVxjY+ffP3ra4Hw5bh21MOmuDoUnuz6ZJPbt4znf8ArL2ZYXcpKsE0MCzAgZDjThiMHIJO1Zb/AIvDDlgFLkeQBuP1G7ftt7kea5NOFSvL9OjFtvsdbU8ShTpyjTio3SzF90m16bfDb4GvzXdhIemMDO2B7bgD+mT+33qoWNp1ZY48Z1sFP6E9x/YZP7V74jxBpnLN+w/367D+gHpU/wAmcLwTO/nBEQOM4OzSY8geUB9cv9q+gUqa4LwyXM/G7v8A7P8Ar+Dxjf8Amq6tt/BKXKSx694tDszbBlYZyfchvQeldF+FNrp4bExBHVeWUZ/K8jaf6qFP71zviMUknTtUbVNM4VTjGNROCQPRQC2f8n3rtdhZLDFHEgwkaKij/KoAH9hXl4Tb095WvJ7rF1G6v03u+nQ6LXi8j3d2qyxvHIoZHVkdT4KsCGB+xBIqjBLOGe2hn4vre0kHRikkgBDFHjVJWCgs+h8DJB29cnN04pI6wTGP6xG5T/qCnT/fFQHJ9jAeD26sFaGS2VpywyHLpqlZ/ckliSd85rUSMtjycYtEa3c/y0cmuO3HTUAA6li6iqHMSnwpPgAEkbUm5NLnQ91M1v1hP0GEZ7lcSqnVK6+mJACBnOBjONqiJuJCQ28Vnd3QhFrE8UdtAryFXyI5JZrlGUKVQYU6WOHJztjBwjjd3e/8MX5kw9eylmnaKOIlnR4FBXWrKp/EPoRgnbOCALfzBwT5qIJ1HiZZI5EkQKSrxsGU4cFTuPBFaE3KB1TCO7niinbXNEmgZY4EhSTTrj1430nzkrpJJqCi4/M0CRPdSLMLq6h1QQJJPNHbu6gqugxofo1OV0+gwWFYrHmK7cfK9WRJGv2tlnljh6qwrbC5JKoOkZCMqDjABBKkgigLBdcsQTS3IEzLMzW83Yya4GjUrC6gg7Hpt9QIbuHjNe5uUerHOtxczStKEAfKp0um2uNokUaVYPhtRBJIGcgAVWXlltLjimu9Yv0eHrHO0CySASSXKhelEoWSXLMFwmN0yDg5l+VeKTfOz20klw8YgimQ3SQpICzyo2BEqjQemPqGc59KA2peSOqJfmbueZ3WNUbsj6XScSI8aooUSdQKxYg50gY0jFfZuShKJjcXMszyW8lsGIjTpxygdQoqqBrYqpLHP0gDAyDZaUBHNwVTPBPqbVDFJEo2wRIYiSds5/BX+prS4fyfHDLDKruTE12yg6cH5uRZJM7ehUAfbzmp6lAQT8oxmCSDW+l7k3JPbkObgXGkbY06xj3x6+taHFfh+J1u4/mp44Lp+pNEnTHeVVThyhYKdCkrncg+hINspQEXBy+iveMGbN0VMmcdumJYhp2/KgO+d81Fj4fw9Ix9SXHy9rArAqGX5RmeGVSF/wAQM2dxg4G2Mg2ilAVi65JMyy9a7mkkfo6JMRqIjC4kQpGF0ElwCdQOcAbAAV9l5K6jyvNdTSma3ktpQRGqmN/GkKo0EZbfcnO+cDFmpQFYbkON1cTTSys9tHbs/YhxFI8kci6FAWRWcEEflU498yco6mL3FzJPJ0ZII2ZYk0LJjqMFRQC7aVyTttsBvmw0oCJl5dRhZgs38KcpuBq/BeHu2/LITtjfFaNtyaQ1v1rqaeO3LGFJBHnJRowXkVQ7kI7Dc75ycnerJSgFKUoBSlKAUpSgFKUoBSlKAUpSgFQXEeTYJZmnBmhlcASPbzywGQKMLr6bAMQDgE7j32FTtKAg35NtunBGqNGLdi8LRyOrqzBg7a86mLB2zqzqyc5rxbckW0ZYgSnVLDM2qaV8yw40SEsxJY6Vz+bAzmp+lARXEuWIJzK0iktKkaOQ7KcRO0kRUg9rK7lgw3zj2rVTkm26jSMJJHeN4pTLLJJ1I3xlGDHBUYyAAACWPknM/SgK/ByPbK8cjdWRolZIzLPLJpR1KMmGbBBVt85Jwuc6Rjxb8g2ydDBnPy5U2+biYiMKCAqgtjTpYqQfIwDsBix0oBSlKA4vz1y6eG3Zuo1Js53y4XP4UpJJ2G+CSSPfLL+UGH+WaYEyESdRdXa+mONAe0qcElzknOPfP37ze2STRvFKgeNwVdWGQQa4zzV8PZ7DW0CtcWJOWjGoyRgnLAgbldhkjORnUBjUehTkq3W08K/dLazurSWOq5rLO6lqat5e/fvFGu+Gsg1DujIyrgY7fcr5A+/g+9agNWvhd6kp7GUapeq5J/EwDlUVR5wMLsSMA+9fZLRZFnkMKserhVAAbQCAzdpVi2AxAJ/0rv0uMTpvkrRva2dnl2V+l/O2FdpN2KU9LGWYsqyzMPDEfoTXknJ9yTj3JJ9PuatEvB7cRGZI1ZVUOe+fuXJz/wAwYOFPnO9SaxLBLH0QgDsVkVVXIVQSW1ga9jgHUSN/vUp8epRT/Spu/i3xmKu07X6d/wC7Rjom95YIXhXKTsOpKuABlIidLOfQOfKL/wB32HmpGSSNlWbeJ4+1gMLo04zH4xpCjGPAXB/Xdu+Koj9paR3AVI0y2SCT2qASzHP8ufAzjzVo5U+HbyMtxfqAAQ0VtkH7hpfIO+4QEjwWLGvPPV6jVP8AW1HhX+22MWykne6fVvHn+0vKlCmuWBsfDblltRv51w7gi2UjBWNsZkI9GfAAHkKB7mug0pVKpPnd7WXRdl2NqVhVbk+H9qSw/GWJ2LPbpcTLCxJJbMIbRpYkkrjB9RVkpUDJDXnKcEkvV/FRiixuIppIldEJKKyowBxqYZ84YjODivvCuVILcxGNWBiSSOLLs2mORldkAJ+nKLgegGBUxSgIOTk23JUqJEdZZpVkjkdWDTnMo1A/SxwdPjYewrCnIVqEkQLIA8iTautKWWZF0iZZC2pZCBgtnLb5zk1YqUBXTyFakT5EpecxNLKZpeoXhYtE4k1alZS2xGMAKPAArasOVoYZuuplMpQo7vNI+tSdQDBiQdJzj0GTjGTUxSgFKUoBSlKAUpSgFKUoBSlKAUpSgFKUoBSlKAUpSgFKUoBSlKAUpSgFKUoBSlKAUpSgFKUoBSlKAUpSgFKUoCr8w/DayvCXeLRKc5lhOhiT6sPpc/dlNU3i/wAMZLcZjv3KbYWSLWR99QkUen5aUqwtTUilG90tk0nbyunYg4J5KNwW+luLmSzDIiqHXPTBBEbacaARsc58/wBa6Rwz4U9QBp72Rl27Io1j9ttTlz/TH7UpVnU1pQn4El1xGN7+drkYRTWS6cC5StbPPQhCsfqkJLu36yMSx/TOKl6UqhKUpvmk7s2pWFKUqIFKUoBSlKAUpSgFKUoBSlKAUpSgFKUoBSlKAUpSgFKUoBSlK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6" name="B015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B-II. Surveillance Oversight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Both CSIS and </a:t>
            </a:r>
            <a:r>
              <a:rPr lang="en-US" dirty="0" smtClean="0"/>
              <a:t>CSE </a:t>
            </a:r>
            <a:r>
              <a:rPr lang="en-US" dirty="0" smtClean="0"/>
              <a:t>are subject to review by independent oversight bodies</a:t>
            </a:r>
          </a:p>
          <a:p>
            <a:pPr lvl="1"/>
            <a:r>
              <a:rPr lang="en-US" dirty="0" smtClean="0"/>
              <a:t>CSE Commissioner for the </a:t>
            </a:r>
            <a:r>
              <a:rPr lang="en-US" dirty="0" smtClean="0"/>
              <a:t>CSE</a:t>
            </a:r>
            <a:endParaRPr lang="en-US" dirty="0" smtClean="0"/>
          </a:p>
          <a:p>
            <a:pPr lvl="1"/>
            <a:r>
              <a:rPr lang="en-US" dirty="0" smtClean="0"/>
              <a:t>Security Intelligence Review Committee for CSIS</a:t>
            </a:r>
          </a:p>
          <a:p>
            <a:endParaRPr lang="en-US" dirty="0"/>
          </a:p>
          <a:p>
            <a:r>
              <a:rPr lang="en-US" dirty="0" smtClean="0"/>
              <a:t>There has been considerable interest in the CSE’s bulk collection of metadata</a:t>
            </a:r>
          </a:p>
          <a:p>
            <a:pPr lvl="1"/>
            <a:r>
              <a:rPr lang="en-US" dirty="0" smtClean="0"/>
              <a:t>CSE Commissioner had found bulk metadata collection not in compliance with the law in 2015 (CSE Commissioner, 2016)</a:t>
            </a:r>
          </a:p>
          <a:p>
            <a:pPr lvl="1"/>
            <a:r>
              <a:rPr lang="en-US" dirty="0" smtClean="0"/>
              <a:t>However, more recent CSE Commissioner report notes, “This past year, all of the CSE activities reviewed complied with the law.” (CSE Commissioner, 2016, p. 13)</a:t>
            </a:r>
          </a:p>
          <a:p>
            <a:pPr lvl="1"/>
            <a:r>
              <a:rPr lang="en-US" dirty="0" smtClean="0"/>
              <a:t>The 2015 concerns were the first time the CSE has been found non-compliant by the CSE Commissioner</a:t>
            </a:r>
            <a:endParaRPr lang="en-CA" dirty="0"/>
          </a:p>
        </p:txBody>
      </p:sp>
      <p:pic>
        <p:nvPicPr>
          <p:cNvPr id="4" name="B016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B-III. </a:t>
            </a:r>
            <a:r>
              <a:rPr lang="en-US" dirty="0" smtClean="0"/>
              <a:t>CSE </a:t>
            </a:r>
            <a:r>
              <a:rPr lang="en-US" dirty="0" smtClean="0"/>
              <a:t>and International Cooperation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CSE </a:t>
            </a:r>
            <a:r>
              <a:rPr lang="en-US" dirty="0" smtClean="0"/>
              <a:t>has a well known history of collaborating as part of the ‘five eyes’ partnershi</a:t>
            </a:r>
            <a:r>
              <a:rPr lang="en-US" dirty="0"/>
              <a:t>p</a:t>
            </a:r>
            <a:endParaRPr lang="en-US" dirty="0" smtClean="0"/>
          </a:p>
          <a:p>
            <a:pPr lvl="1"/>
            <a:r>
              <a:rPr lang="en-US" dirty="0" smtClean="0"/>
              <a:t>US – National Security Agency</a:t>
            </a:r>
          </a:p>
          <a:p>
            <a:pPr lvl="1"/>
            <a:r>
              <a:rPr lang="en-US" dirty="0" smtClean="0"/>
              <a:t>UK – Government Communications Headquarters</a:t>
            </a:r>
          </a:p>
          <a:p>
            <a:pPr lvl="1"/>
            <a:r>
              <a:rPr lang="en-US" dirty="0" smtClean="0"/>
              <a:t>Australia – Defence Signals Directorate</a:t>
            </a:r>
          </a:p>
          <a:p>
            <a:pPr lvl="1"/>
            <a:r>
              <a:rPr lang="en-US" dirty="0" smtClean="0"/>
              <a:t>New Zealand – Government Communications Security Bureau</a:t>
            </a:r>
          </a:p>
          <a:p>
            <a:pPr lvl="1"/>
            <a:endParaRPr lang="en-US" dirty="0"/>
          </a:p>
          <a:p>
            <a:r>
              <a:rPr lang="en-US" dirty="0" smtClean="0"/>
              <a:t>CSE </a:t>
            </a:r>
            <a:r>
              <a:rPr lang="en-US" dirty="0" smtClean="0"/>
              <a:t>is legally prohibited from asking its partners to conduct surveillance of Canadians</a:t>
            </a:r>
            <a:endParaRPr lang="en-CA" dirty="0"/>
          </a:p>
        </p:txBody>
      </p:sp>
      <p:pic>
        <p:nvPicPr>
          <p:cNvPr id="4" name="B017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B-IV. Lawful Access Legislation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Between Oct. 29 and Nov. 1 2010, the Conservative government introduced three bills to expand surveillance over telecommunications</a:t>
            </a:r>
          </a:p>
          <a:p>
            <a:pPr lvl="1"/>
            <a:r>
              <a:rPr lang="en-CA" dirty="0" smtClean="0"/>
              <a:t>C-50 Improving Access to Investigate Tools for Serious Crime Act</a:t>
            </a:r>
          </a:p>
          <a:p>
            <a:pPr lvl="1"/>
            <a:r>
              <a:rPr lang="en-CA" dirty="0" smtClean="0"/>
              <a:t>C-51 Investigative Powers of the 21</a:t>
            </a:r>
            <a:r>
              <a:rPr lang="en-CA" baseline="30000" dirty="0" smtClean="0"/>
              <a:t>st</a:t>
            </a:r>
            <a:r>
              <a:rPr lang="en-CA" dirty="0" smtClean="0"/>
              <a:t> Century Act</a:t>
            </a:r>
          </a:p>
          <a:p>
            <a:pPr lvl="1"/>
            <a:r>
              <a:rPr lang="en-CA" dirty="0" smtClean="0"/>
              <a:t>C-52 Investigating and Preventing Criminal Electronic Communications Act</a:t>
            </a:r>
          </a:p>
          <a:p>
            <a:pPr lvl="1"/>
            <a:endParaRPr lang="en-CA" dirty="0"/>
          </a:p>
          <a:p>
            <a:r>
              <a:rPr lang="en-CA" dirty="0" smtClean="0"/>
              <a:t>None of the bills moved beyond first reading</a:t>
            </a:r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4" name="B018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B-IV(ii). </a:t>
            </a:r>
            <a:r>
              <a:rPr lang="en-CA" dirty="0"/>
              <a:t>Lawful Access Legislation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 2012 the Conservatives introduced C-30 </a:t>
            </a:r>
            <a:r>
              <a:rPr lang="en-CA" dirty="0"/>
              <a:t>Protecting Children from Internet Predators Act</a:t>
            </a:r>
          </a:p>
          <a:p>
            <a:pPr lvl="1"/>
            <a:r>
              <a:rPr lang="en-CA" dirty="0" smtClean="0"/>
              <a:t>Bill </a:t>
            </a:r>
            <a:r>
              <a:rPr lang="en-CA" dirty="0"/>
              <a:t>fell victim to Public Safety Minister Vic </a:t>
            </a:r>
            <a:r>
              <a:rPr lang="en-CA" dirty="0" err="1"/>
              <a:t>Toews</a:t>
            </a:r>
            <a:r>
              <a:rPr lang="en-CA" dirty="0"/>
              <a:t> ill-conceived view of those who didn’t support the bill</a:t>
            </a:r>
          </a:p>
          <a:p>
            <a:pPr lvl="2"/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www.youtube.com/watch?v=X-eeP6IVlLU</a:t>
            </a:r>
            <a:endParaRPr lang="en-CA" dirty="0" smtClean="0"/>
          </a:p>
          <a:p>
            <a:pPr lvl="2"/>
            <a:endParaRPr lang="en-US" dirty="0"/>
          </a:p>
          <a:p>
            <a:r>
              <a:rPr lang="en-US" dirty="0" smtClean="0"/>
              <a:t>Bill </a:t>
            </a:r>
            <a:r>
              <a:rPr lang="en-US" dirty="0" smtClean="0"/>
              <a:t>C-13 </a:t>
            </a:r>
            <a:r>
              <a:rPr lang="en-US" dirty="0" smtClean="0"/>
              <a:t>in 2014 ultimately introduced lawful access legislation</a:t>
            </a:r>
          </a:p>
          <a:p>
            <a:pPr lvl="1"/>
            <a:r>
              <a:rPr lang="en-US" dirty="0" smtClean="0"/>
              <a:t>Did so by attaching it to a bill about cyber-bullying</a:t>
            </a:r>
          </a:p>
          <a:p>
            <a:pPr lvl="1"/>
            <a:endParaRPr lang="en-US" dirty="0"/>
          </a:p>
          <a:p>
            <a:r>
              <a:rPr lang="en-US" dirty="0" smtClean="0"/>
              <a:t>Key issue with lawful access is the Form 5.001 that allows police and peace officers to make preservation demands for computer data without a warrant</a:t>
            </a:r>
            <a:endParaRPr lang="en-CA" dirty="0"/>
          </a:p>
          <a:p>
            <a:endParaRPr lang="en-CA" dirty="0"/>
          </a:p>
        </p:txBody>
      </p:sp>
      <p:pic>
        <p:nvPicPr>
          <p:cNvPr id="4" name="B019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dirty="0"/>
              <a:t>	</a:t>
            </a:r>
            <a:r>
              <a:rPr lang="en-US" dirty="0" smtClean="0"/>
              <a:t>A.  Surveillance</a:t>
            </a:r>
          </a:p>
          <a:p>
            <a:pPr marL="72000" indent="0">
              <a:buNone/>
            </a:pPr>
            <a:endParaRPr lang="en-US" dirty="0"/>
          </a:p>
          <a:p>
            <a:pPr marL="72000" indent="0">
              <a:buNone/>
            </a:pPr>
            <a:r>
              <a:rPr lang="en-US" dirty="0" smtClean="0"/>
              <a:t>	B.  Surveillance in Canada</a:t>
            </a:r>
          </a:p>
          <a:p>
            <a:pPr marL="72000" indent="0">
              <a:buNone/>
            </a:pPr>
            <a:endParaRPr lang="en-US" dirty="0"/>
          </a:p>
          <a:p>
            <a:pPr marL="72000" indent="0">
              <a:buNone/>
            </a:pPr>
            <a:r>
              <a:rPr lang="en-US" dirty="0"/>
              <a:t>	</a:t>
            </a:r>
            <a:r>
              <a:rPr lang="en-US" dirty="0" smtClean="0"/>
              <a:t>C.  </a:t>
            </a:r>
            <a:r>
              <a:rPr lang="en-US" dirty="0"/>
              <a:t>Surveillance in </a:t>
            </a:r>
            <a:r>
              <a:rPr lang="en-US" dirty="0" smtClean="0"/>
              <a:t>U.S.</a:t>
            </a:r>
            <a:endParaRPr lang="en-US" dirty="0"/>
          </a:p>
          <a:p>
            <a:pPr marL="72000" indent="0">
              <a:buNone/>
            </a:pPr>
            <a:r>
              <a:rPr lang="en-US" dirty="0" smtClean="0"/>
              <a:t>	</a:t>
            </a:r>
            <a:endParaRPr lang="en-CA" dirty="0"/>
          </a:p>
        </p:txBody>
      </p:sp>
      <p:pic>
        <p:nvPicPr>
          <p:cNvPr id="4" name="B002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B-V. Expanding Surveillance in Canada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Bennet et al. (ed.) (2014) identify several factors leading to expanding surveillance in Canada:</a:t>
            </a:r>
          </a:p>
          <a:p>
            <a:pPr lvl="1"/>
            <a:r>
              <a:rPr lang="en-US" dirty="0" smtClean="0"/>
              <a:t>Increased technological potential</a:t>
            </a:r>
          </a:p>
          <a:p>
            <a:pPr lvl="1"/>
            <a:r>
              <a:rPr lang="en-US" dirty="0" smtClean="0"/>
              <a:t>Growing personal information economy</a:t>
            </a:r>
          </a:p>
          <a:p>
            <a:pPr lvl="1"/>
            <a:r>
              <a:rPr lang="en-US" dirty="0" smtClean="0"/>
              <a:t>Neoliberalism</a:t>
            </a:r>
          </a:p>
          <a:p>
            <a:pPr lvl="1"/>
            <a:r>
              <a:rPr lang="en-US" dirty="0" smtClean="0"/>
              <a:t>Ascendency of risk management</a:t>
            </a:r>
          </a:p>
          <a:p>
            <a:pPr lvl="1"/>
            <a:r>
              <a:rPr lang="en-US" dirty="0" smtClean="0"/>
              <a:t>National security concerns</a:t>
            </a:r>
          </a:p>
          <a:p>
            <a:pPr lvl="1"/>
            <a:r>
              <a:rPr lang="en-US" dirty="0" smtClean="0"/>
              <a:t>Public perceptions</a:t>
            </a:r>
          </a:p>
          <a:p>
            <a:pPr lvl="1"/>
            <a:r>
              <a:rPr lang="en-US" dirty="0" smtClean="0"/>
              <a:t>New laws</a:t>
            </a:r>
            <a:endParaRPr lang="en-CA" dirty="0"/>
          </a:p>
        </p:txBody>
      </p:sp>
      <p:pic>
        <p:nvPicPr>
          <p:cNvPr id="4" name="B020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4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C-I. USA PATRIOT Act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USA PATRIOT Act was passed in October (26th) 2001 in wake of the 9/11 attacks</a:t>
            </a:r>
          </a:p>
          <a:p>
            <a:endParaRPr lang="en-US" dirty="0"/>
          </a:p>
          <a:p>
            <a:r>
              <a:rPr lang="en-US" dirty="0" smtClean="0"/>
              <a:t>It’s a far reaching piece of legislation dealing with a range of issues including:</a:t>
            </a:r>
          </a:p>
          <a:p>
            <a:pPr lvl="1"/>
            <a:r>
              <a:rPr lang="en-US" dirty="0" smtClean="0"/>
              <a:t>Surveillance and intelligence</a:t>
            </a:r>
          </a:p>
          <a:p>
            <a:pPr lvl="1"/>
            <a:r>
              <a:rPr lang="en-US" dirty="0" smtClean="0"/>
              <a:t>Anti-money laundering</a:t>
            </a:r>
          </a:p>
          <a:p>
            <a:pPr lvl="1"/>
            <a:r>
              <a:rPr lang="en-US" dirty="0" smtClean="0"/>
              <a:t>Border security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PATRIOT Act weakens privacy rights by expanding surveillance</a:t>
            </a:r>
          </a:p>
          <a:p>
            <a:endParaRPr lang="en-US" dirty="0" smtClean="0"/>
          </a:p>
          <a:p>
            <a:r>
              <a:rPr lang="en-US" dirty="0" smtClean="0"/>
              <a:t>The act has also been strongly condemned by most librarians and library associations as it turns the library into a place of government surveillance (again)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CA" dirty="0"/>
          </a:p>
        </p:txBody>
      </p:sp>
      <p:pic>
        <p:nvPicPr>
          <p:cNvPr id="4" name="B021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C-I(ii). USA </a:t>
            </a:r>
            <a:r>
              <a:rPr lang="en-US" dirty="0"/>
              <a:t>PATRIOT Act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There are several impacts of the PATRIOT Act on privacy:</a:t>
            </a:r>
          </a:p>
          <a:p>
            <a:pPr lvl="1"/>
            <a:r>
              <a:rPr lang="en-US" dirty="0" smtClean="0"/>
              <a:t>Search warrants granted under the act do not require reasonable cause, they simply need to be “relevant” to an ongoing investigation</a:t>
            </a:r>
          </a:p>
          <a:p>
            <a:pPr lvl="1"/>
            <a:r>
              <a:rPr lang="en-US" dirty="0" smtClean="0"/>
              <a:t>Search warrants no longer have to name individuals to be searched</a:t>
            </a:r>
          </a:p>
          <a:p>
            <a:pPr lvl="1"/>
            <a:r>
              <a:rPr lang="en-US" dirty="0" smtClean="0"/>
              <a:t>Individuals subject to search warrants no longer have to be presented with the warrant and informed of the search</a:t>
            </a:r>
          </a:p>
          <a:p>
            <a:pPr lvl="1"/>
            <a:r>
              <a:rPr lang="en-US" dirty="0" smtClean="0"/>
              <a:t>Search warrants no longer have to be specific with respect to location, and in the case of communications equipment used by the public all users can be searched</a:t>
            </a:r>
          </a:p>
          <a:p>
            <a:pPr lvl="1"/>
            <a:r>
              <a:rPr lang="en-US" dirty="0" smtClean="0"/>
              <a:t>Finally for trails resulting from investigations under the act the evidence being used against the accused does not need to be provided to him/her</a:t>
            </a:r>
          </a:p>
          <a:p>
            <a:endParaRPr lang="en-US" dirty="0"/>
          </a:p>
          <a:p>
            <a:r>
              <a:rPr lang="en-US" dirty="0" smtClean="0"/>
              <a:t>In Canada the Security Certificate system has many similar features</a:t>
            </a:r>
            <a:endParaRPr lang="en-CA" dirty="0"/>
          </a:p>
        </p:txBody>
      </p:sp>
      <p:pic>
        <p:nvPicPr>
          <p:cNvPr id="4" name="B022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C-II. The PATRIOT Act and the ALA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Section 215 of the PATRIOT Act has been hotly contested by the library community</a:t>
            </a:r>
          </a:p>
          <a:p>
            <a:endParaRPr lang="en-CA" dirty="0" smtClean="0"/>
          </a:p>
          <a:p>
            <a:r>
              <a:rPr lang="en-CA" dirty="0" smtClean="0"/>
              <a:t>s. 215 allows access to records under the Foreign Intelligence Surveillance Act including library records </a:t>
            </a:r>
          </a:p>
          <a:p>
            <a:endParaRPr lang="en-CA" dirty="0" smtClean="0"/>
          </a:p>
          <a:p>
            <a:r>
              <a:rPr lang="en-CA" dirty="0" smtClean="0"/>
              <a:t>The </a:t>
            </a:r>
            <a:r>
              <a:rPr lang="en-CA" dirty="0" smtClean="0">
                <a:hlinkClick r:id="rId4"/>
              </a:rPr>
              <a:t>ALA</a:t>
            </a:r>
            <a:r>
              <a:rPr lang="en-CA" dirty="0" smtClean="0"/>
              <a:t> has taken a strong stand against the PATRIOT Act and has many resources about the act on its </a:t>
            </a:r>
            <a:r>
              <a:rPr lang="en-CA" dirty="0" smtClean="0">
                <a:hlinkClick r:id="rId5"/>
              </a:rPr>
              <a:t>website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In the original act the s. 215 powers had a sunset (expiry) date</a:t>
            </a:r>
          </a:p>
          <a:p>
            <a:endParaRPr lang="en-CA" dirty="0" smtClean="0"/>
          </a:p>
          <a:p>
            <a:r>
              <a:rPr lang="en-CA" dirty="0" smtClean="0"/>
              <a:t>PATRIOT Act s. 215 finally expired on June 1, 2015</a:t>
            </a:r>
            <a:endParaRPr lang="en-CA" dirty="0"/>
          </a:p>
        </p:txBody>
      </p:sp>
      <p:pic>
        <p:nvPicPr>
          <p:cNvPr id="4" name="B023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1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C-III. ECHELON, Total Information Awareness and PRISM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ECHECLON was Cold War surveillance program run jointly by the US, UK, Canada, Australia and New Zealand </a:t>
            </a:r>
          </a:p>
          <a:p>
            <a:endParaRPr lang="en-CA" dirty="0"/>
          </a:p>
          <a:p>
            <a:r>
              <a:rPr lang="en-CA" dirty="0" smtClean="0"/>
              <a:t>Total Information Awareness was a program that grew out of the post 9/11 environment, though it was extremely short lived</a:t>
            </a:r>
          </a:p>
          <a:p>
            <a:pPr lvl="1"/>
            <a:r>
              <a:rPr lang="en-CA" dirty="0" smtClean="0"/>
              <a:t>Watch: </a:t>
            </a:r>
            <a:r>
              <a:rPr lang="en-CA" dirty="0" smtClean="0">
                <a:hlinkClick r:id="rId4"/>
              </a:rPr>
              <a:t>http</a:t>
            </a:r>
            <a:r>
              <a:rPr lang="en-CA" dirty="0">
                <a:hlinkClick r:id="rId4"/>
              </a:rPr>
              <a:t>://tv.msnbc.com/2013/07/02/before-prism-there-was-total-information-awareness/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PRISM is the latest major surveillance project revealed by leaks from Edward Snowden</a:t>
            </a:r>
            <a:endParaRPr lang="en-CA" dirty="0"/>
          </a:p>
        </p:txBody>
      </p:sp>
      <p:pic>
        <p:nvPicPr>
          <p:cNvPr id="5" name="B024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4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C-IV. PRISM and In-Q-Tel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6608" cy="4800600"/>
          </a:xfrm>
        </p:spPr>
        <p:txBody>
          <a:bodyPr/>
          <a:lstStyle/>
          <a:p>
            <a:r>
              <a:rPr lang="en-CA" dirty="0" smtClean="0"/>
              <a:t>Notably, private enterprise has been essential to PRISM</a:t>
            </a:r>
          </a:p>
          <a:p>
            <a:endParaRPr lang="en-CA" dirty="0"/>
          </a:p>
          <a:p>
            <a:r>
              <a:rPr lang="en-CA" dirty="0" smtClean="0"/>
              <a:t>Since 1999 the CIA has been actively involved in financing surveillance technologies through In-Q-Tel</a:t>
            </a:r>
            <a:endParaRPr lang="en-CA" dirty="0"/>
          </a:p>
        </p:txBody>
      </p:sp>
      <p:pic>
        <p:nvPicPr>
          <p:cNvPr id="8194" name="Picture 2" descr="File:Prism slide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5323351" cy="399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025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Activity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we be more concerned with surveillance by governments or corporations – why? What can or should be done, if anything?</a:t>
            </a:r>
          </a:p>
          <a:p>
            <a:endParaRPr lang="en-US" dirty="0"/>
          </a:p>
          <a:p>
            <a:r>
              <a:rPr lang="en-US" dirty="0" smtClean="0"/>
              <a:t>Activity – go somewhere (preferably not a library or your place of work) and examine the technologies of surveillance</a:t>
            </a:r>
          </a:p>
          <a:p>
            <a:pPr lvl="1"/>
            <a:r>
              <a:rPr lang="en-US" dirty="0" smtClean="0"/>
              <a:t>What kinds of surveillance technologies are there?</a:t>
            </a:r>
          </a:p>
          <a:p>
            <a:pPr lvl="1"/>
            <a:r>
              <a:rPr lang="en-US" dirty="0" smtClean="0"/>
              <a:t>How visible are they?</a:t>
            </a:r>
          </a:p>
          <a:p>
            <a:pPr lvl="1"/>
            <a:r>
              <a:rPr lang="en-US" dirty="0" smtClean="0"/>
              <a:t>How clear is the information about the surveillance activities going on?</a:t>
            </a:r>
          </a:p>
          <a:p>
            <a:pPr lvl="1"/>
            <a:r>
              <a:rPr lang="en-US" dirty="0" smtClean="0"/>
              <a:t>Report on what you find </a:t>
            </a:r>
          </a:p>
          <a:p>
            <a:pPr lvl="1"/>
            <a:r>
              <a:rPr lang="en-US" dirty="0" smtClean="0"/>
              <a:t>But, don’t do something that will get you arrested</a:t>
            </a:r>
            <a:endParaRPr lang="en-CA" dirty="0"/>
          </a:p>
        </p:txBody>
      </p:sp>
      <p:pic>
        <p:nvPicPr>
          <p:cNvPr id="4" name="B026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Feb 20-26 Reading Week – No class, lecture or discussion</a:t>
            </a:r>
          </a:p>
          <a:p>
            <a:endParaRPr lang="en-US" dirty="0"/>
          </a:p>
          <a:p>
            <a:r>
              <a:rPr lang="en-US" dirty="0" smtClean="0"/>
              <a:t>Feb 27 to Mar 5 – Copyright</a:t>
            </a:r>
          </a:p>
          <a:p>
            <a:pPr lvl="1"/>
            <a:r>
              <a:rPr lang="en-US" dirty="0" smtClean="0"/>
              <a:t>Read CCH Case, Nair, Owen</a:t>
            </a:r>
          </a:p>
          <a:p>
            <a:pPr lvl="1"/>
            <a:endParaRPr lang="en-US" dirty="0"/>
          </a:p>
          <a:p>
            <a:r>
              <a:rPr lang="en-US" dirty="0" smtClean="0"/>
              <a:t>Note: Paper outlines are due Feb. 27 by 23:55 MST (the Feb. 26 date in the syllabus is incorrect)</a:t>
            </a:r>
            <a:endParaRPr lang="en-US" dirty="0" smtClean="0"/>
          </a:p>
        </p:txBody>
      </p:sp>
      <p:pic>
        <p:nvPicPr>
          <p:cNvPr id="4" name="B027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Bennett, Colin J., Kevin D. Haggerty, David Lyon, and Valerie </a:t>
            </a:r>
            <a:r>
              <a:rPr lang="en-US" dirty="0" err="1" smtClean="0"/>
              <a:t>Steeves</a:t>
            </a:r>
            <a:r>
              <a:rPr lang="en-US" dirty="0"/>
              <a:t> </a:t>
            </a:r>
            <a:r>
              <a:rPr lang="en-US" dirty="0" smtClean="0"/>
              <a:t>(Eds.)</a:t>
            </a:r>
            <a:r>
              <a:rPr lang="en-US" i="1" dirty="0" smtClean="0"/>
              <a:t>. Transparent Lives: Surveillance in Canada</a:t>
            </a:r>
            <a:r>
              <a:rPr lang="en-US" dirty="0" smtClean="0"/>
              <a:t>. Edmonton, AB: Athabasca University Press.</a:t>
            </a:r>
          </a:p>
          <a:p>
            <a:r>
              <a:rPr lang="en-US" dirty="0" smtClean="0"/>
              <a:t>Bentham, Jeremy. 1787. </a:t>
            </a:r>
            <a:r>
              <a:rPr lang="en-US" i="1" dirty="0" smtClean="0"/>
              <a:t>Panopticon: Or the Inspection-House</a:t>
            </a:r>
            <a:r>
              <a:rPr lang="en-US" dirty="0" smtClean="0"/>
              <a:t>. Dublin: Thomas </a:t>
            </a:r>
            <a:r>
              <a:rPr lang="en-US" dirty="0" err="1" smtClean="0"/>
              <a:t>Bryne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Braverman</a:t>
            </a:r>
            <a:r>
              <a:rPr lang="en-US" dirty="0" smtClean="0"/>
              <a:t>, Harry. 1998. </a:t>
            </a:r>
            <a:r>
              <a:rPr lang="en-US" i="1" dirty="0" smtClean="0"/>
              <a:t>Labor and Monopoly Capital</a:t>
            </a:r>
            <a:r>
              <a:rPr lang="en-US" dirty="0" smtClean="0"/>
              <a:t>. 25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Anniv</a:t>
            </a:r>
            <a:r>
              <a:rPr lang="en-US" dirty="0" smtClean="0"/>
              <a:t>. Ed. New York: Monthly Review Press.</a:t>
            </a:r>
          </a:p>
          <a:p>
            <a:r>
              <a:rPr lang="en-US" dirty="0" smtClean="0"/>
              <a:t>BBC. 2015. “Too Many Cameras Useless, Warns Surveillance Watchdog  Tony Porter.” 26 Jan. </a:t>
            </a:r>
            <a:r>
              <a:rPr lang="en-US" dirty="0"/>
              <a:t>2015.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www.bbc.com/news/uk-30978995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Canada – Office of the Communications Security Establishment Commissioner. 2016. Annual Report 2015-2016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www.ocsec-bccst.gc.ca/s21/s68/eng/2015-2016-annual-report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Foerstel</a:t>
            </a:r>
            <a:r>
              <a:rPr lang="en-US" dirty="0" smtClean="0"/>
              <a:t>, Herbert N. 1991. </a:t>
            </a:r>
            <a:r>
              <a:rPr lang="en-US" i="1" dirty="0" smtClean="0"/>
              <a:t>Surveillance in the Stacks: The FBI’s Library Awareness Program</a:t>
            </a:r>
            <a:r>
              <a:rPr lang="en-US" dirty="0" smtClean="0"/>
              <a:t>. New York: Greenwood.</a:t>
            </a:r>
          </a:p>
          <a:p>
            <a:r>
              <a:rPr lang="en-US" dirty="0" smtClean="0"/>
              <a:t>Foucault, Michel. 1979. </a:t>
            </a:r>
            <a:r>
              <a:rPr lang="en-US" i="1" dirty="0" smtClean="0"/>
              <a:t>Discipline and Punish: The Birth of the Prison</a:t>
            </a:r>
            <a:r>
              <a:rPr lang="en-US" dirty="0" smtClean="0"/>
              <a:t>. New York: Vintage Books.</a:t>
            </a:r>
          </a:p>
          <a:p>
            <a:r>
              <a:rPr lang="en-US" dirty="0" smtClean="0"/>
              <a:t>Giddens, Anthony. 1987</a:t>
            </a:r>
            <a:r>
              <a:rPr lang="en-US" i="1" dirty="0" smtClean="0"/>
              <a:t>. The Nation-State and Violence</a:t>
            </a:r>
            <a:r>
              <a:rPr lang="en-US" dirty="0" smtClean="0"/>
              <a:t>. Berkeley, CA: University of California Press.</a:t>
            </a:r>
          </a:p>
          <a:p>
            <a:r>
              <a:rPr lang="en-US" dirty="0" smtClean="0"/>
              <a:t>Giddens, Anthony. 1990. </a:t>
            </a:r>
            <a:r>
              <a:rPr lang="en-US" i="1" dirty="0" smtClean="0"/>
              <a:t>The Consequences of Modernity</a:t>
            </a:r>
            <a:r>
              <a:rPr lang="en-US" dirty="0" smtClean="0"/>
              <a:t>. Stanford, CA: Stanford University Press.</a:t>
            </a:r>
          </a:p>
          <a:p>
            <a:r>
              <a:rPr lang="en-US" dirty="0" smtClean="0"/>
              <a:t>Lyon, David. 2007. </a:t>
            </a:r>
            <a:r>
              <a:rPr lang="en-US" i="1" dirty="0" smtClean="0"/>
              <a:t>Surveillance Studies: An Overview</a:t>
            </a:r>
            <a:r>
              <a:rPr lang="en-US" dirty="0" smtClean="0"/>
              <a:t>. Cambridge, UK: Polity.</a:t>
            </a:r>
          </a:p>
          <a:p>
            <a:r>
              <a:rPr lang="en-US" dirty="0" smtClean="0"/>
              <a:t>Lyon, David. 2010. “Surveillance, Privacy, and the Globalization of Personal Information: Introduction.” </a:t>
            </a:r>
            <a:r>
              <a:rPr lang="en-US" i="1" dirty="0" smtClean="0"/>
              <a:t>In Surveillance, Privacy and the Globalization of Personal Information: International Comparisons</a:t>
            </a:r>
            <a:r>
              <a:rPr lang="en-US" dirty="0" smtClean="0"/>
              <a:t>. Elia </a:t>
            </a:r>
            <a:r>
              <a:rPr lang="en-US" dirty="0" err="1" smtClean="0"/>
              <a:t>Zureik</a:t>
            </a:r>
            <a:r>
              <a:rPr lang="en-US" dirty="0" smtClean="0"/>
              <a:t>, L. Lynda Harling Stalker, Emily Smith, David Lyon and Yolande E. Chan (</a:t>
            </a:r>
            <a:r>
              <a:rPr lang="en-US" dirty="0" err="1" smtClean="0"/>
              <a:t>Eds</a:t>
            </a:r>
            <a:r>
              <a:rPr lang="en-US" dirty="0" smtClean="0"/>
              <a:t>). Montreal, QC: McGill-Queen’s University Press. 1-4. </a:t>
            </a:r>
          </a:p>
          <a:p>
            <a:r>
              <a:rPr lang="en-US" dirty="0" smtClean="0"/>
              <a:t>Marx, Gary T. 2008. “Surveillance and Technology: Contexts and Distinctions.” In </a:t>
            </a:r>
            <a:r>
              <a:rPr lang="en-US" i="1" dirty="0" smtClean="0"/>
              <a:t>Information Technology and Librarianship: New Critical Approaches</a:t>
            </a:r>
            <a:r>
              <a:rPr lang="en-US" dirty="0" smtClean="0"/>
              <a:t>. Gloria J. </a:t>
            </a:r>
            <a:r>
              <a:rPr lang="en-US" dirty="0" err="1" smtClean="0"/>
              <a:t>Leckie</a:t>
            </a:r>
            <a:r>
              <a:rPr lang="en-US" dirty="0" smtClean="0"/>
              <a:t> and John E. </a:t>
            </a:r>
            <a:r>
              <a:rPr lang="en-US" dirty="0" err="1" smtClean="0"/>
              <a:t>Buschman</a:t>
            </a:r>
            <a:r>
              <a:rPr lang="en-US" dirty="0"/>
              <a:t> </a:t>
            </a:r>
            <a:r>
              <a:rPr lang="en-US" dirty="0" smtClean="0"/>
              <a:t>(Eds.). Westport, CN: Libraries Unlimited. 47-59.</a:t>
            </a:r>
          </a:p>
          <a:p>
            <a:r>
              <a:rPr lang="en-US" dirty="0" smtClean="0"/>
              <a:t>McNally, Michael B. 2010. “Enterprise Content Management Systems and the Application of Taylorism and Fordism to Intellectual </a:t>
            </a:r>
            <a:r>
              <a:rPr lang="en-US" dirty="0" err="1" smtClean="0"/>
              <a:t>Labour</a:t>
            </a:r>
            <a:r>
              <a:rPr lang="en-US" dirty="0" smtClean="0"/>
              <a:t>.” </a:t>
            </a:r>
            <a:r>
              <a:rPr lang="en-US" i="1" dirty="0" smtClean="0"/>
              <a:t>Ephemera: Theory and Politics in Organization</a:t>
            </a:r>
            <a:r>
              <a:rPr lang="en-US" dirty="0" smtClean="0"/>
              <a:t>, 10(3/4): 357-373.</a:t>
            </a:r>
          </a:p>
          <a:p>
            <a:r>
              <a:rPr lang="en-US" dirty="0" err="1" smtClean="0"/>
              <a:t>Vedder</a:t>
            </a:r>
            <a:r>
              <a:rPr lang="en-US" dirty="0" smtClean="0"/>
              <a:t>, Anton. 1999. “KDD: The Challenge to Individualism.” </a:t>
            </a:r>
            <a:r>
              <a:rPr lang="en-US" i="1" dirty="0" smtClean="0"/>
              <a:t>Ethics and Information Technology</a:t>
            </a:r>
            <a:r>
              <a:rPr lang="en-US" dirty="0" smtClean="0"/>
              <a:t>, 1: 275-281.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84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Slide A-I. – “Plan of the </a:t>
            </a:r>
            <a:r>
              <a:rPr lang="en-US" dirty="0" err="1" smtClean="0"/>
              <a:t>Panipticon</a:t>
            </a:r>
            <a:r>
              <a:rPr lang="en-US" dirty="0" smtClean="0"/>
              <a:t>.”  Jeremy Bentham. 1843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commons.wikimedia.org/wiki/File:Panopticon.jpg</a:t>
            </a:r>
            <a:endParaRPr lang="en-US" dirty="0" smtClean="0"/>
          </a:p>
          <a:p>
            <a:r>
              <a:rPr lang="en-US" dirty="0" smtClean="0"/>
              <a:t>Slide A-II. – “Presidio </a:t>
            </a:r>
            <a:r>
              <a:rPr lang="en-US" dirty="0" err="1" smtClean="0"/>
              <a:t>Modelo</a:t>
            </a:r>
            <a:r>
              <a:rPr lang="en-US" dirty="0" smtClean="0"/>
              <a:t>.” </a:t>
            </a:r>
            <a:r>
              <a:rPr lang="en-US" dirty="0" err="1" smtClean="0"/>
              <a:t>Friman</a:t>
            </a:r>
            <a:r>
              <a:rPr lang="en-US" dirty="0" smtClean="0"/>
              <a:t>. 2005. </a:t>
            </a:r>
            <a:r>
              <a:rPr lang="en-US" dirty="0"/>
              <a:t>CC-BY-3.0.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commons.wikimedia.org/wiki/File:Presidio-modelo2.JPG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A-V. – “Declaration of the Rights of Man and of the Citizen [cropped].” Jean-Jacques-Francois Le </a:t>
            </a:r>
            <a:r>
              <a:rPr lang="en-US" dirty="0" err="1" smtClean="0"/>
              <a:t>Barbier</a:t>
            </a:r>
            <a:r>
              <a:rPr lang="en-US" dirty="0" smtClean="0"/>
              <a:t>. </a:t>
            </a:r>
            <a:r>
              <a:rPr lang="en-US" dirty="0"/>
              <a:t>1789.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commons.wikimedia.org/wiki/File:Declaration_of_the_Rights_of_Man_and_of_the_Citizen_in_1789.jpg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A-V. – “U.S. 1 Dollar Bill [cropped]/Pyramid with an all-seeing eye.” </a:t>
            </a:r>
            <a:r>
              <a:rPr lang="en-US" dirty="0" err="1" smtClean="0"/>
              <a:t>Benutzer:Verwustung</a:t>
            </a:r>
            <a:r>
              <a:rPr lang="en-US" dirty="0" smtClean="0"/>
              <a:t>. </a:t>
            </a:r>
            <a:r>
              <a:rPr lang="en-US" dirty="0"/>
              <a:t>2009. </a:t>
            </a:r>
            <a:r>
              <a:rPr lang="en-US" dirty="0" smtClean="0"/>
              <a:t>PD.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commons.wikimedia.org/wiki/File:Dollarnote_siegel_hq.jpg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A-V. “Scarecrow.” Unknown. </a:t>
            </a:r>
            <a:r>
              <a:rPr lang="en-US" dirty="0"/>
              <a:t>2005. </a:t>
            </a:r>
            <a:r>
              <a:rPr lang="en-US" dirty="0" smtClean="0"/>
              <a:t>PD.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commons.wikimedia.org/wiki/File:Kakashi2.jpg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A-VI. “Lifeguard Jumping into Action in Ocean City, Maryland.” Unknown. 2007. </a:t>
            </a:r>
            <a:r>
              <a:rPr lang="en-US" dirty="0"/>
              <a:t>CC-BY-2.0. </a:t>
            </a:r>
            <a:r>
              <a:rPr lang="en-US" dirty="0">
                <a:hlinkClick r:id="rId7"/>
              </a:rPr>
              <a:t>https://commons.wikimedia.org/wiki/File:Lifeguard_jumping_into_action,_Ocean_City,_June_27_,</a:t>
            </a:r>
            <a:r>
              <a:rPr lang="en-US" dirty="0" smtClean="0">
                <a:hlinkClick r:id="rId7"/>
              </a:rPr>
              <a:t>2007.jpg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A-VI. “Baby Monitor.” </a:t>
            </a:r>
            <a:r>
              <a:rPr lang="en-US" dirty="0" err="1" smtClean="0"/>
              <a:t>Joris</a:t>
            </a:r>
            <a:r>
              <a:rPr lang="en-US" dirty="0" smtClean="0"/>
              <a:t>. 2006. </a:t>
            </a:r>
            <a:r>
              <a:rPr lang="en-US" dirty="0"/>
              <a:t>PD.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commons.wikimedia.org/wiki/File:Babymonitor.JPG</a:t>
            </a:r>
            <a:r>
              <a:rPr lang="en-US" dirty="0" smtClean="0"/>
              <a:t>  </a:t>
            </a:r>
          </a:p>
          <a:p>
            <a:r>
              <a:rPr lang="en-US" dirty="0" smtClean="0"/>
              <a:t>Slide C-IV. “PRISM.” United States National Security Agency.  2013. </a:t>
            </a:r>
            <a:r>
              <a:rPr lang="en-US" dirty="0"/>
              <a:t>PD. </a:t>
            </a: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commons.wikimedia.org/wiki/File:Prism_slide_5.jpg</a:t>
            </a:r>
            <a:r>
              <a:rPr lang="en-US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75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A-I. </a:t>
            </a:r>
            <a:r>
              <a:rPr lang="en-US" dirty="0" smtClean="0"/>
              <a:t>Bentham and Panopticon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800600"/>
          </a:xfrm>
        </p:spPr>
        <p:txBody>
          <a:bodyPr>
            <a:normAutofit/>
          </a:bodyPr>
          <a:lstStyle/>
          <a:p>
            <a:r>
              <a:rPr lang="en-CA" dirty="0" smtClean="0"/>
              <a:t>An early influential piece on surveillance is Bentham’s </a:t>
            </a:r>
            <a:r>
              <a:rPr lang="en-CA" dirty="0" smtClean="0"/>
              <a:t>(1787) </a:t>
            </a:r>
            <a:r>
              <a:rPr lang="en-CA" i="1" dirty="0" smtClean="0"/>
              <a:t>Panopticon</a:t>
            </a:r>
            <a:endParaRPr lang="en-CA" i="1" dirty="0" smtClean="0"/>
          </a:p>
          <a:p>
            <a:endParaRPr lang="en-CA" dirty="0" smtClean="0"/>
          </a:p>
          <a:p>
            <a:r>
              <a:rPr lang="en-CA" dirty="0" smtClean="0"/>
              <a:t>The Panopticon was a design for a prison which allowed an observer to observe all prisoners without the prisoners knowing if they were being observed</a:t>
            </a:r>
          </a:p>
          <a:p>
            <a:endParaRPr lang="en-CA" dirty="0" smtClean="0"/>
          </a:p>
          <a:p>
            <a:r>
              <a:rPr lang="en-CA" dirty="0" smtClean="0"/>
              <a:t>Internalization of surveillance by the watched results behaviour modification</a:t>
            </a:r>
          </a:p>
          <a:p>
            <a:endParaRPr lang="en-CA" dirty="0" smtClean="0"/>
          </a:p>
        </p:txBody>
      </p:sp>
      <p:pic>
        <p:nvPicPr>
          <p:cNvPr id="2050" name="Picture 2" descr="File:Panopt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01199" cy="397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003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831" y="5715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and Critique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Comments and critique on this presentation and any other material for LIS 598 Information Policy – Winter 2017 can be sent to Michael B. McNally at: </a:t>
            </a:r>
            <a:r>
              <a:rPr lang="en-US" dirty="0" smtClean="0">
                <a:hlinkClick r:id="rId2"/>
              </a:rPr>
              <a:t>mmcnally@ualberta.ca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Comments and critique will be used to improve future iterations of these materials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404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A-II. </a:t>
            </a:r>
            <a:r>
              <a:rPr lang="en-US" dirty="0" smtClean="0"/>
              <a:t>Panopticon and Presidio Modelo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Presidio Modelo in Cuba is one of many examples of a panoptic prison</a:t>
            </a:r>
            <a:endParaRPr lang="en-US" dirty="0"/>
          </a:p>
        </p:txBody>
      </p:sp>
      <p:pic>
        <p:nvPicPr>
          <p:cNvPr id="1026" name="Picture 2" descr="File:Presidio-modelo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420888"/>
            <a:ext cx="5688632" cy="3811384"/>
          </a:xfrm>
          <a:prstGeom prst="rect">
            <a:avLst/>
          </a:prstGeom>
          <a:noFill/>
        </p:spPr>
      </p:pic>
      <p:pic>
        <p:nvPicPr>
          <p:cNvPr id="4" name="B004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791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A-III. Foucault (1979) </a:t>
            </a:r>
            <a:r>
              <a:rPr lang="en-CA" dirty="0" smtClean="0"/>
              <a:t>and Panopticon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Panoptic surveillance creates discipline, specifically self discipline and the possibility of surveillance becomes internalized</a:t>
            </a:r>
          </a:p>
          <a:p>
            <a:pPr lvl="1"/>
            <a:r>
              <a:rPr lang="en-US" dirty="0" smtClean="0"/>
              <a:t>Internalization makes surveillance redundant</a:t>
            </a:r>
          </a:p>
          <a:p>
            <a:endParaRPr lang="en-US" dirty="0"/>
          </a:p>
          <a:p>
            <a:r>
              <a:rPr lang="en-US" dirty="0" smtClean="0"/>
              <a:t>Panoptic power and discipline is not limited to prison, but found in schools</a:t>
            </a:r>
            <a:r>
              <a:rPr lang="en-US" dirty="0"/>
              <a:t> </a:t>
            </a:r>
            <a:r>
              <a:rPr lang="en-US" dirty="0" smtClean="0"/>
              <a:t>and hospitals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Panoptic discipline eliminates the need for more explicit methods of </a:t>
            </a:r>
            <a:r>
              <a:rPr lang="en-US" dirty="0" smtClean="0"/>
              <a:t>domination</a:t>
            </a:r>
          </a:p>
          <a:p>
            <a:endParaRPr lang="en-US" dirty="0"/>
          </a:p>
          <a:p>
            <a:r>
              <a:rPr lang="en-US" dirty="0" smtClean="0"/>
              <a:t>However, the Panopticon as a surveillance concepts, has been critiques as overused (Lyon, 2007)</a:t>
            </a:r>
            <a:endParaRPr lang="en-CA" dirty="0"/>
          </a:p>
        </p:txBody>
      </p:sp>
      <p:pic>
        <p:nvPicPr>
          <p:cNvPr id="4" name="B005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A-IV. </a:t>
            </a:r>
            <a:r>
              <a:rPr lang="en-US" dirty="0" smtClean="0"/>
              <a:t>Surveillance and Modernity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Surveillance is an inescapable element of </a:t>
            </a:r>
            <a:r>
              <a:rPr lang="en-US" dirty="0" smtClean="0"/>
              <a:t>modernity (Lyon, 2007; Giddens, 1990)</a:t>
            </a:r>
          </a:p>
          <a:p>
            <a:pPr lvl="1"/>
            <a:r>
              <a:rPr lang="en-US" dirty="0" smtClean="0"/>
              <a:t>Over time surveillance has moved from focusing on animals to prisoners, then criminal suspects, non-citizens, the ill and children, and eventually all society (Marx, 2008)</a:t>
            </a:r>
            <a:endParaRPr lang="en-US" dirty="0" smtClean="0"/>
          </a:p>
          <a:p>
            <a:pPr lvl="1"/>
            <a:r>
              <a:rPr lang="en-US" dirty="0" smtClean="0"/>
              <a:t>Almost all of us are carrying at least one device that permits an incredible amount of surveillance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Giddens (1990) argues </a:t>
            </a:r>
            <a:r>
              <a:rPr lang="en-CA" dirty="0" smtClean="0"/>
              <a:t>that surveillance is a key aspect of modernity and necessary to ensure efficiency in a complex </a:t>
            </a:r>
            <a:r>
              <a:rPr lang="en-CA" dirty="0" smtClean="0"/>
              <a:t>society</a:t>
            </a:r>
          </a:p>
          <a:p>
            <a:pPr lvl="1"/>
            <a:r>
              <a:rPr lang="en-US" dirty="0" smtClean="0"/>
              <a:t>He saw two kinds of surveillance (1987)</a:t>
            </a:r>
          </a:p>
          <a:p>
            <a:pPr lvl="2"/>
            <a:r>
              <a:rPr lang="en-US" dirty="0" smtClean="0"/>
              <a:t>Accumulation of coded information used to administer activities of individuals about whom it is gathered</a:t>
            </a:r>
          </a:p>
          <a:p>
            <a:pPr lvl="2"/>
            <a:r>
              <a:rPr lang="en-US" dirty="0" smtClean="0"/>
              <a:t>Direct supervision of the activities of some individuals by others who have power over those they supervise</a:t>
            </a:r>
            <a:endParaRPr lang="en-US" dirty="0"/>
          </a:p>
          <a:p>
            <a:endParaRPr lang="en-CA" dirty="0" smtClean="0"/>
          </a:p>
          <a:p>
            <a:pPr marL="411480" lvl="1" indent="0">
              <a:buNone/>
            </a:pP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B006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A-V. </a:t>
            </a:r>
            <a:r>
              <a:rPr lang="en-CA" dirty="0" smtClean="0"/>
              <a:t>Seen/Seeing Dyad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Panoptic design breaks the seen/seeing dyad</a:t>
            </a:r>
          </a:p>
          <a:p>
            <a:endParaRPr lang="en-US" dirty="0"/>
          </a:p>
          <a:p>
            <a:r>
              <a:rPr lang="en-US" dirty="0"/>
              <a:t>Conceptually related to the Eye of Providence </a:t>
            </a:r>
          </a:p>
          <a:p>
            <a:endParaRPr lang="en-US" dirty="0"/>
          </a:p>
          <a:p>
            <a:r>
              <a:rPr lang="en-US" dirty="0" smtClean="0"/>
              <a:t>The potentially observed cannot take comfort in the fact that they cannot see anyone observing them</a:t>
            </a:r>
          </a:p>
          <a:p>
            <a:endParaRPr lang="en-US" dirty="0"/>
          </a:p>
          <a:p>
            <a:r>
              <a:rPr lang="en-US" dirty="0" smtClean="0"/>
              <a:t>Knowledge or lack of knowledge about surveillance has important implications for the effectiveness of surveillance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CA" dirty="0"/>
          </a:p>
        </p:txBody>
      </p:sp>
      <p:pic>
        <p:nvPicPr>
          <p:cNvPr id="4" name="Picture 2" descr="http://upload.wikimedia.org/wikipedia/commons/7/76/Kakash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10" y="4557862"/>
            <a:ext cx="2655250" cy="214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62" y="1340768"/>
            <a:ext cx="427072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dillsnapcogitation.files.wordpress.com/2008/04/all-seeing-ey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88694"/>
            <a:ext cx="1233183" cy="13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007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2542" y="5628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A-VI. </a:t>
            </a:r>
            <a:r>
              <a:rPr lang="en-CA" dirty="0" smtClean="0"/>
              <a:t>Surveillance with a Friendly Face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Surveillance can motivated by care</a:t>
            </a:r>
          </a:p>
          <a:p>
            <a:endParaRPr lang="en-CA" dirty="0" smtClean="0"/>
          </a:p>
          <a:p>
            <a:r>
              <a:rPr lang="en-CA" dirty="0" smtClean="0"/>
              <a:t>Lifeguard and baby monitor are</a:t>
            </a:r>
          </a:p>
          <a:p>
            <a:pPr marL="114300" indent="0">
              <a:buNone/>
            </a:pPr>
            <a:r>
              <a:rPr lang="en-CA" dirty="0" smtClean="0"/>
              <a:t>    two classic examples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879057" y="4149080"/>
            <a:ext cx="3437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200" dirty="0"/>
              <a:t>However, even care based surveillance may have behavioural implications</a:t>
            </a:r>
            <a:endParaRPr lang="en-CA" sz="2200" dirty="0"/>
          </a:p>
        </p:txBody>
      </p:sp>
      <p:pic>
        <p:nvPicPr>
          <p:cNvPr id="3074" name="Picture 2" descr="File:Lifeguard jumping into action, Ocean City, June 27 ,2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3440394" cy="29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Babymoni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10" y="1412776"/>
            <a:ext cx="225985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008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A-VII. </a:t>
            </a:r>
            <a:r>
              <a:rPr lang="en-US" dirty="0" smtClean="0"/>
              <a:t>State and Military Surveillance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Historically, surveillance by the state associated with shadowy intelligence operatives (e.g. CIA, KGB) and totalitarian states in particular</a:t>
            </a:r>
          </a:p>
          <a:p>
            <a:pPr lvl="1"/>
            <a:r>
              <a:rPr lang="en-US" dirty="0" smtClean="0"/>
              <a:t>According to Koehler (1999 p.9):</a:t>
            </a:r>
          </a:p>
          <a:p>
            <a:pPr lvl="2"/>
            <a:r>
              <a:rPr lang="en-US" dirty="0" smtClean="0"/>
              <a:t>Soviet Union had 1 full time KGB agent for every 5,830 citizens</a:t>
            </a:r>
          </a:p>
          <a:p>
            <a:pPr lvl="2"/>
            <a:r>
              <a:rPr lang="en-US" dirty="0" smtClean="0"/>
              <a:t>Gestapo (Nazi Germany) had 1 officer for </a:t>
            </a:r>
            <a:r>
              <a:rPr lang="en-US" dirty="0"/>
              <a:t>every</a:t>
            </a:r>
            <a:r>
              <a:rPr lang="en-US" dirty="0" smtClean="0"/>
              <a:t> 2,000 citizens</a:t>
            </a:r>
          </a:p>
          <a:p>
            <a:pPr lvl="2"/>
            <a:r>
              <a:rPr lang="en-US" dirty="0" smtClean="0"/>
              <a:t>Stasi (East Germany) had 1 secret policeman </a:t>
            </a:r>
            <a:r>
              <a:rPr lang="en-US" dirty="0"/>
              <a:t>for every 166 </a:t>
            </a:r>
            <a:r>
              <a:rPr lang="en-US" dirty="0" smtClean="0"/>
              <a:t>citizens</a:t>
            </a:r>
          </a:p>
          <a:p>
            <a:pPr lvl="3"/>
            <a:r>
              <a:rPr lang="en-US" dirty="0" smtClean="0"/>
              <a:t>Including full and </a:t>
            </a:r>
            <a:r>
              <a:rPr lang="en-US" dirty="0" err="1" smtClean="0"/>
              <a:t>partime</a:t>
            </a:r>
            <a:r>
              <a:rPr lang="en-US" dirty="0" smtClean="0"/>
              <a:t> Stasi informers the ratio rises to 1 for every 6.5 citizens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UK is one example of a democracy with extensive video surveillance</a:t>
            </a:r>
          </a:p>
          <a:p>
            <a:pPr lvl="1"/>
            <a:r>
              <a:rPr lang="en-US" dirty="0" smtClean="0"/>
              <a:t>Estimated to have between 4 and 5.9 million CCTV cameras (BBC, 2015)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Surveillance by state authorities can range from local police to national intelligence agencies</a:t>
            </a:r>
          </a:p>
          <a:p>
            <a:pPr lvl="1"/>
            <a:r>
              <a:rPr lang="en-US" dirty="0" smtClean="0"/>
              <a:t>Watch the following video for an example of local (police) surveillance in Florida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www.youtube.com/watch?v=WA5Gy32aqdo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B0090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4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D25E00"/>
      </a:accent1>
      <a:accent2>
        <a:srgbClr val="7030A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12697</TotalTime>
  <Words>2562</Words>
  <Application>Microsoft Office PowerPoint</Application>
  <PresentationFormat>On-screen Show (4:3)</PresentationFormat>
  <Paragraphs>250</Paragraphs>
  <Slides>30</Slides>
  <Notes>1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Adjacency</vt:lpstr>
      <vt:lpstr>Surveillance </vt:lpstr>
      <vt:lpstr>Outline</vt:lpstr>
      <vt:lpstr>A-I. Bentham and Panopticon</vt:lpstr>
      <vt:lpstr>A-II. Panopticon and Presidio Modelo</vt:lpstr>
      <vt:lpstr>A-III. Foucault (1979) and Panopticon</vt:lpstr>
      <vt:lpstr>A-IV. Surveillance and Modernity</vt:lpstr>
      <vt:lpstr>A-V. Seen/Seeing Dyad</vt:lpstr>
      <vt:lpstr>A-VI. Surveillance with a Friendly Face</vt:lpstr>
      <vt:lpstr>A-VII. State and Military Surveillance</vt:lpstr>
      <vt:lpstr>A-VIII. Worker Surveillance</vt:lpstr>
      <vt:lpstr>A-XI. Consumer Surveillance</vt:lpstr>
      <vt:lpstr>A-XI(ii). Consumer Surveillance</vt:lpstr>
      <vt:lpstr>A-X. Library Surveillance</vt:lpstr>
      <vt:lpstr>A-XI. Surveillance and Data</vt:lpstr>
      <vt:lpstr>B-I. Canada’s Surveillance Regime</vt:lpstr>
      <vt:lpstr>B-II. Surveillance Oversight</vt:lpstr>
      <vt:lpstr>B-III. CSE and International Cooperation</vt:lpstr>
      <vt:lpstr>B-IV. Lawful Access Legislation</vt:lpstr>
      <vt:lpstr>B-IV(ii). Lawful Access Legislation</vt:lpstr>
      <vt:lpstr>B-V. Expanding Surveillance in Canada</vt:lpstr>
      <vt:lpstr>C-I. USA PATRIOT Act</vt:lpstr>
      <vt:lpstr>C-I(ii). USA PATRIOT Act</vt:lpstr>
      <vt:lpstr>C-II. The PATRIOT Act and the ALA</vt:lpstr>
      <vt:lpstr>C-III. ECHELON, Total Information Awareness and PRISM</vt:lpstr>
      <vt:lpstr>C-IV. PRISM and In-Q-Tel</vt:lpstr>
      <vt:lpstr>Discussion and Activity</vt:lpstr>
      <vt:lpstr>Next Week</vt:lpstr>
      <vt:lpstr>Sources</vt:lpstr>
      <vt:lpstr>Image Sources</vt:lpstr>
      <vt:lpstr>Comments and Critique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Policy Overview</dc:title>
  <dc:creator>Michael McNally</dc:creator>
  <cp:lastModifiedBy>Michael McNally</cp:lastModifiedBy>
  <cp:revision>165</cp:revision>
  <cp:lastPrinted>2017-02-07T21:34:08Z</cp:lastPrinted>
  <dcterms:created xsi:type="dcterms:W3CDTF">2011-01-13T14:12:52Z</dcterms:created>
  <dcterms:modified xsi:type="dcterms:W3CDTF">2017-02-10T21:58:24Z</dcterms:modified>
</cp:coreProperties>
</file>