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6" r:id="rId2"/>
    <p:sldId id="283" r:id="rId3"/>
    <p:sldId id="257" r:id="rId4"/>
    <p:sldId id="284" r:id="rId5"/>
    <p:sldId id="277" r:id="rId6"/>
    <p:sldId id="266" r:id="rId7"/>
    <p:sldId id="309" r:id="rId8"/>
    <p:sldId id="311" r:id="rId9"/>
    <p:sldId id="278" r:id="rId10"/>
    <p:sldId id="313" r:id="rId11"/>
    <p:sldId id="310" r:id="rId12"/>
    <p:sldId id="279" r:id="rId13"/>
    <p:sldId id="281" r:id="rId14"/>
    <p:sldId id="314" r:id="rId15"/>
    <p:sldId id="315" r:id="rId16"/>
    <p:sldId id="316" r:id="rId17"/>
    <p:sldId id="317" r:id="rId18"/>
    <p:sldId id="318" r:id="rId19"/>
    <p:sldId id="319" r:id="rId20"/>
    <p:sldId id="320" r:id="rId21"/>
    <p:sldId id="321" r:id="rId22"/>
    <p:sldId id="322" r:id="rId23"/>
    <p:sldId id="325" r:id="rId24"/>
    <p:sldId id="326" r:id="rId25"/>
    <p:sldId id="327" r:id="rId26"/>
    <p:sldId id="328" r:id="rId27"/>
    <p:sldId id="329" r:id="rId28"/>
    <p:sldId id="324" r:id="rId29"/>
    <p:sldId id="323" r:id="rId30"/>
    <p:sldId id="330" r:id="rId31"/>
    <p:sldId id="332" r:id="rId32"/>
    <p:sldId id="333" r:id="rId33"/>
    <p:sldId id="334" r:id="rId34"/>
    <p:sldId id="287" r:id="rId35"/>
    <p:sldId id="288" r:id="rId36"/>
    <p:sldId id="289" r:id="rId37"/>
    <p:sldId id="290" r:id="rId38"/>
    <p:sldId id="291" r:id="rId39"/>
    <p:sldId id="292" r:id="rId40"/>
    <p:sldId id="293" r:id="rId41"/>
    <p:sldId id="294" r:id="rId42"/>
    <p:sldId id="296" r:id="rId43"/>
    <p:sldId id="297" r:id="rId44"/>
    <p:sldId id="298" r:id="rId45"/>
    <p:sldId id="299" r:id="rId46"/>
    <p:sldId id="300" r:id="rId47"/>
    <p:sldId id="302" r:id="rId48"/>
    <p:sldId id="301" r:id="rId49"/>
    <p:sldId id="312" r:id="rId50"/>
    <p:sldId id="305" r:id="rId51"/>
    <p:sldId id="306" r:id="rId52"/>
    <p:sldId id="307" r:id="rId53"/>
    <p:sldId id="258" r:id="rId54"/>
    <p:sldId id="260" r:id="rId55"/>
    <p:sldId id="272" r:id="rId56"/>
    <p:sldId id="273" r:id="rId57"/>
    <p:sldId id="274" r:id="rId58"/>
    <p:sldId id="275" r:id="rId59"/>
    <p:sldId id="276" r:id="rId60"/>
    <p:sldId id="285" r:id="rId61"/>
    <p:sldId id="262" r:id="rId62"/>
    <p:sldId id="282" r:id="rId63"/>
    <p:sldId id="263" r:id="rId64"/>
    <p:sldId id="261" r:id="rId65"/>
    <p:sldId id="337" r:id="rId66"/>
    <p:sldId id="264" r:id="rId67"/>
    <p:sldId id="265" r:id="rId68"/>
  </p:sldIdLst>
  <p:sldSz cx="9144000" cy="6858000" type="screen4x3"/>
  <p:notesSz cx="9305925" cy="7019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09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5271204" y="0"/>
            <a:ext cx="4032568" cy="350996"/>
          </a:xfrm>
          <a:prstGeom prst="rect">
            <a:avLst/>
          </a:prstGeom>
        </p:spPr>
        <p:txBody>
          <a:bodyPr vert="horz" lIns="93287" tIns="46644" rIns="93287" bIns="46644" rtlCol="0"/>
          <a:lstStyle>
            <a:lvl1pPr algn="r">
              <a:defRPr sz="1200"/>
            </a:lvl1pPr>
          </a:lstStyle>
          <a:p>
            <a:fld id="{9A49F76C-3DBC-463B-A10E-8121FBB5A5C8}" type="datetimeFigureOut">
              <a:rPr lang="en-US" smtClean="0"/>
              <a:t>8/19/2015</a:t>
            </a:fld>
            <a:endParaRPr lang="en-US"/>
          </a:p>
        </p:txBody>
      </p:sp>
      <p:sp>
        <p:nvSpPr>
          <p:cNvPr id="4" name="Footer Placeholder 3"/>
          <p:cNvSpPr>
            <a:spLocks noGrp="1"/>
          </p:cNvSpPr>
          <p:nvPr>
            <p:ph type="ftr" sz="quarter" idx="2"/>
          </p:nvPr>
        </p:nvSpPr>
        <p:spPr>
          <a:xfrm>
            <a:off x="0" y="6667711"/>
            <a:ext cx="4032568" cy="3509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5271204" y="6667711"/>
            <a:ext cx="4032568" cy="350996"/>
          </a:xfrm>
          <a:prstGeom prst="rect">
            <a:avLst/>
          </a:prstGeom>
        </p:spPr>
        <p:txBody>
          <a:bodyPr vert="horz" lIns="93287" tIns="46644" rIns="93287" bIns="46644" rtlCol="0" anchor="b"/>
          <a:lstStyle>
            <a:lvl1pPr algn="r">
              <a:defRPr sz="1200"/>
            </a:lvl1pPr>
          </a:lstStyle>
          <a:p>
            <a:fld id="{68080EDE-357A-4B45-91C1-CE11265D8FF7}" type="slidenum">
              <a:rPr lang="en-US" smtClean="0"/>
              <a:t>‹#›</a:t>
            </a:fld>
            <a:endParaRPr lang="en-US"/>
          </a:p>
        </p:txBody>
      </p:sp>
    </p:spTree>
    <p:extLst>
      <p:ext uri="{BB962C8B-B14F-4D97-AF65-F5344CB8AC3E}">
        <p14:creationId xmlns:p14="http://schemas.microsoft.com/office/powerpoint/2010/main" val="2976930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0996"/>
          </a:xfrm>
          <a:prstGeom prst="rect">
            <a:avLst/>
          </a:prstGeom>
        </p:spPr>
        <p:txBody>
          <a:bodyPr vert="horz" lIns="93287" tIns="46644" rIns="93287" bIns="46644" rtlCol="0"/>
          <a:lstStyle>
            <a:lvl1pPr algn="l">
              <a:defRPr sz="1200"/>
            </a:lvl1pPr>
          </a:lstStyle>
          <a:p>
            <a:endParaRPr lang="en-CA"/>
          </a:p>
        </p:txBody>
      </p:sp>
      <p:sp>
        <p:nvSpPr>
          <p:cNvPr id="3" name="Date Placeholder 2"/>
          <p:cNvSpPr>
            <a:spLocks noGrp="1"/>
          </p:cNvSpPr>
          <p:nvPr>
            <p:ph type="dt" idx="1"/>
          </p:nvPr>
        </p:nvSpPr>
        <p:spPr>
          <a:xfrm>
            <a:off x="5271204" y="0"/>
            <a:ext cx="4032568" cy="350996"/>
          </a:xfrm>
          <a:prstGeom prst="rect">
            <a:avLst/>
          </a:prstGeom>
        </p:spPr>
        <p:txBody>
          <a:bodyPr vert="horz" lIns="93287" tIns="46644" rIns="93287" bIns="46644" rtlCol="0"/>
          <a:lstStyle>
            <a:lvl1pPr algn="r">
              <a:defRPr sz="1200"/>
            </a:lvl1pPr>
          </a:lstStyle>
          <a:p>
            <a:fld id="{AA043C98-0D42-4645-9A8A-EC4B06E0F0CD}" type="datetimeFigureOut">
              <a:rPr lang="en-CA" smtClean="0"/>
              <a:pPr/>
              <a:t>19/08/2015</a:t>
            </a:fld>
            <a:endParaRPr lang="en-CA"/>
          </a:p>
        </p:txBody>
      </p:sp>
      <p:sp>
        <p:nvSpPr>
          <p:cNvPr id="4" name="Slide Image Placeholder 3"/>
          <p:cNvSpPr>
            <a:spLocks noGrp="1" noRot="1" noChangeAspect="1"/>
          </p:cNvSpPr>
          <p:nvPr>
            <p:ph type="sldImg" idx="2"/>
          </p:nvPr>
        </p:nvSpPr>
        <p:spPr>
          <a:xfrm>
            <a:off x="2898775" y="527050"/>
            <a:ext cx="3508375" cy="2632075"/>
          </a:xfrm>
          <a:prstGeom prst="rect">
            <a:avLst/>
          </a:prstGeom>
          <a:noFill/>
          <a:ln w="12700">
            <a:solidFill>
              <a:prstClr val="black"/>
            </a:solidFill>
          </a:ln>
        </p:spPr>
        <p:txBody>
          <a:bodyPr vert="horz" lIns="93287" tIns="46644" rIns="93287" bIns="46644" rtlCol="0" anchor="ctr"/>
          <a:lstStyle/>
          <a:p>
            <a:endParaRPr lang="en-CA"/>
          </a:p>
        </p:txBody>
      </p:sp>
      <p:sp>
        <p:nvSpPr>
          <p:cNvPr id="5" name="Notes Placeholder 4"/>
          <p:cNvSpPr>
            <a:spLocks noGrp="1"/>
          </p:cNvSpPr>
          <p:nvPr>
            <p:ph type="body" sz="quarter" idx="3"/>
          </p:nvPr>
        </p:nvSpPr>
        <p:spPr>
          <a:xfrm>
            <a:off x="930593" y="3334465"/>
            <a:ext cx="7444740" cy="31589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67711"/>
            <a:ext cx="4032568" cy="350996"/>
          </a:xfrm>
          <a:prstGeom prst="rect">
            <a:avLst/>
          </a:prstGeom>
        </p:spPr>
        <p:txBody>
          <a:bodyPr vert="horz" lIns="93287" tIns="46644" rIns="93287" bIns="46644" rtlCol="0" anchor="b"/>
          <a:lstStyle>
            <a:lvl1pPr algn="l">
              <a:defRPr sz="1200"/>
            </a:lvl1pPr>
          </a:lstStyle>
          <a:p>
            <a:endParaRPr lang="en-CA"/>
          </a:p>
        </p:txBody>
      </p:sp>
      <p:sp>
        <p:nvSpPr>
          <p:cNvPr id="7" name="Slide Number Placeholder 6"/>
          <p:cNvSpPr>
            <a:spLocks noGrp="1"/>
          </p:cNvSpPr>
          <p:nvPr>
            <p:ph type="sldNum" sz="quarter" idx="5"/>
          </p:nvPr>
        </p:nvSpPr>
        <p:spPr>
          <a:xfrm>
            <a:off x="5271204" y="6667711"/>
            <a:ext cx="4032568" cy="350996"/>
          </a:xfrm>
          <a:prstGeom prst="rect">
            <a:avLst/>
          </a:prstGeom>
        </p:spPr>
        <p:txBody>
          <a:bodyPr vert="horz" lIns="93287" tIns="46644" rIns="93287" bIns="46644" rtlCol="0" anchor="b"/>
          <a:lstStyle>
            <a:lvl1pPr algn="r">
              <a:defRPr sz="1200"/>
            </a:lvl1pPr>
          </a:lstStyle>
          <a:p>
            <a:fld id="{52428D0B-6C60-4191-8B43-19351EEC6C25}" type="slidenum">
              <a:rPr lang="en-CA" smtClean="0"/>
              <a:pPr/>
              <a:t>‹#›</a:t>
            </a:fld>
            <a:endParaRPr lang="en-CA"/>
          </a:p>
        </p:txBody>
      </p:sp>
    </p:spTree>
    <p:extLst>
      <p:ext uri="{BB962C8B-B14F-4D97-AF65-F5344CB8AC3E}">
        <p14:creationId xmlns:p14="http://schemas.microsoft.com/office/powerpoint/2010/main" val="153768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1152"/>
            <a:fld id="{7C226F15-D049-4D0D-BF0F-7D9E5D51225A}" type="slidenum">
              <a:rPr lang="en-US" smtClean="0"/>
              <a:pPr defTabSz="931152"/>
              <a:t>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3127" y="3334706"/>
            <a:ext cx="7441785" cy="3158246"/>
          </a:xfrm>
          <a:noFill/>
          <a:ln/>
        </p:spPr>
        <p:txBody>
          <a:bodyPr/>
          <a:lstStyle/>
          <a:p>
            <a:r>
              <a:rPr lang="en-US" smtClean="0"/>
              <a:t>Ask one question at a time</a:t>
            </a:r>
          </a:p>
          <a:p>
            <a:endParaRPr lang="en-US" smtClean="0"/>
          </a:p>
          <a:p>
            <a:r>
              <a:rPr lang="en-US" smtClean="0"/>
              <a:t>Define precisely what group, what condition, you are asking about (P)</a:t>
            </a:r>
          </a:p>
          <a:p>
            <a:endParaRPr lang="en-US" smtClean="0"/>
          </a:p>
          <a:p>
            <a:r>
              <a:rPr lang="en-US" smtClean="0"/>
              <a:t>Define intervention/exposure and comparison (I, C)</a:t>
            </a:r>
          </a:p>
          <a:p>
            <a:endParaRPr lang="en-US" smtClean="0"/>
          </a:p>
          <a:p>
            <a:r>
              <a:rPr lang="en-US" smtClean="0"/>
              <a:t>Have in mind clear, concrete outcomes (0)</a:t>
            </a:r>
          </a:p>
          <a:p>
            <a:endParaRPr lang="en-US" smtClean="0"/>
          </a:p>
        </p:txBody>
      </p:sp>
    </p:spTree>
    <p:extLst>
      <p:ext uri="{BB962C8B-B14F-4D97-AF65-F5344CB8AC3E}">
        <p14:creationId xmlns:p14="http://schemas.microsoft.com/office/powerpoint/2010/main" val="1467395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ECFFC9F-4DE8-4155-BE64-3AE580952E3D}" type="datetimeFigureOut">
              <a:rPr lang="en-CA" smtClean="0"/>
              <a:pPr/>
              <a:t>19/08/2015</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2E14697-6802-47C2-AA68-A31AD13D73D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2E14697-6802-47C2-AA68-A31AD13D73D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2E14697-6802-47C2-AA68-A31AD13D73D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2E14697-6802-47C2-AA68-A31AD13D73D7}"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12E14697-6802-47C2-AA68-A31AD13D73D7}"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12E14697-6802-47C2-AA68-A31AD13D73D7}"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12E14697-6802-47C2-AA68-A31AD13D73D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12E14697-6802-47C2-AA68-A31AD13D73D7}"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ECFFC9F-4DE8-4155-BE64-3AE580952E3D}" type="datetimeFigureOut">
              <a:rPr lang="en-CA" smtClean="0"/>
              <a:pPr/>
              <a:t>19/08/2015</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12E14697-6802-47C2-AA68-A31AD13D73D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ECFFC9F-4DE8-4155-BE64-3AE580952E3D}" type="datetimeFigureOut">
              <a:rPr lang="en-CA" smtClean="0"/>
              <a:pPr/>
              <a:t>19/08/2015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12E14697-6802-47C2-AA68-A31AD13D73D7}"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ECFFC9F-4DE8-4155-BE64-3AE580952E3D}" type="datetimeFigureOut">
              <a:rPr lang="en-CA" smtClean="0"/>
              <a:pPr/>
              <a:t>19/08/2015</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2E14697-6802-47C2-AA68-A31AD13D73D7}"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ECFFC9F-4DE8-4155-BE64-3AE580952E3D}" type="datetimeFigureOut">
              <a:rPr lang="en-CA" smtClean="0"/>
              <a:pPr/>
              <a:t>19/08/2015</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2E14697-6802-47C2-AA68-A31AD13D73D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medicine.ox.ac.uk/bandolier/painres/download/whatis/Syst-review.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clinicaltrial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hiru.mcmaster.ca/hiru/HIRU_Hedges_home.aspx" TargetMode="External"/><Relationship Id="rId2" Type="http://schemas.openxmlformats.org/officeDocument/2006/relationships/hyperlink" Target="http://www.york.ac.uk/inst/crd/intertasc/rct.htm" TargetMode="External"/><Relationship Id="rId1" Type="http://schemas.openxmlformats.org/officeDocument/2006/relationships/slideLayout" Target="../slideLayouts/slideLayout2.xml"/><Relationship Id="rId4" Type="http://schemas.openxmlformats.org/officeDocument/2006/relationships/hyperlink" Target="http://guides.library.ualberta.ca/content.php?pid=448005&amp;sid=3671216"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thecochranelibrary.com/view/0/index.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icmje.org/recommendations/browse/roles-and-responsibilities/defining-the-role-of-authors-and-contributors.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sandy.campbell@ualberta.ca"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Systematic Review Searching</a:t>
            </a:r>
            <a:endParaRPr lang="en-CA" dirty="0"/>
          </a:p>
        </p:txBody>
      </p:sp>
      <p:sp>
        <p:nvSpPr>
          <p:cNvPr id="3" name="Subtitle 2"/>
          <p:cNvSpPr>
            <a:spLocks noGrp="1"/>
          </p:cNvSpPr>
          <p:nvPr>
            <p:ph type="subTitle" idx="1"/>
          </p:nvPr>
        </p:nvSpPr>
        <p:spPr>
          <a:xfrm>
            <a:off x="609600" y="3753296"/>
            <a:ext cx="7772400" cy="1199704"/>
          </a:xfrm>
        </p:spPr>
        <p:txBody>
          <a:bodyPr>
            <a:normAutofit/>
          </a:bodyPr>
          <a:lstStyle/>
          <a:p>
            <a:r>
              <a:rPr lang="en-US" sz="2500" dirty="0" smtClean="0"/>
              <a:t>Sandy </a:t>
            </a:r>
            <a:r>
              <a:rPr lang="en-US" sz="2500" dirty="0" smtClean="0"/>
              <a:t>Campbell</a:t>
            </a:r>
            <a:r>
              <a:rPr lang="en-US" sz="2500" dirty="0" smtClean="0"/>
              <a:t>, Liz Dennett </a:t>
            </a:r>
            <a:r>
              <a:rPr lang="en-US" sz="2500" dirty="0" smtClean="0"/>
              <a:t>and </a:t>
            </a:r>
            <a:r>
              <a:rPr lang="en-US" sz="2500" dirty="0" smtClean="0"/>
              <a:t>Janice Kung</a:t>
            </a:r>
          </a:p>
          <a:p>
            <a:r>
              <a:rPr lang="en-US" sz="2500" dirty="0" smtClean="0"/>
              <a:t>John W. Scott Health Sciences Library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How to combine concepts</a:t>
            </a:r>
            <a:endParaRPr lang="en-US" dirty="0"/>
          </a:p>
        </p:txBody>
      </p:sp>
      <p:sp>
        <p:nvSpPr>
          <p:cNvPr id="4" name="TextBox 1"/>
          <p:cNvSpPr txBox="1"/>
          <p:nvPr/>
        </p:nvSpPr>
        <p:spPr>
          <a:xfrm>
            <a:off x="457200" y="1266885"/>
            <a:ext cx="8610600"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400" b="1" dirty="0"/>
              <a:t>Use </a:t>
            </a:r>
            <a:r>
              <a:rPr lang="en-CA" sz="2400" b="1" dirty="0">
                <a:solidFill>
                  <a:srgbClr val="FF0000"/>
                </a:solidFill>
              </a:rPr>
              <a:t>OR</a:t>
            </a:r>
            <a:r>
              <a:rPr lang="en-CA" sz="2400" b="1" dirty="0"/>
              <a:t> to create a large set of synonyms</a:t>
            </a:r>
            <a:br>
              <a:rPr lang="en-CA" sz="2400" b="1" dirty="0"/>
            </a:br>
            <a:r>
              <a:rPr lang="en-CA" sz="2400" b="1" dirty="0"/>
              <a:t/>
            </a:r>
            <a:br>
              <a:rPr lang="en-CA" sz="2400" b="1" dirty="0"/>
            </a:br>
            <a:r>
              <a:rPr lang="en-CA" sz="2400" b="1" dirty="0"/>
              <a:t>Use </a:t>
            </a:r>
            <a:r>
              <a:rPr lang="en-CA" sz="2400" b="1" dirty="0">
                <a:solidFill>
                  <a:srgbClr val="FF0000"/>
                </a:solidFill>
              </a:rPr>
              <a:t>AND</a:t>
            </a:r>
            <a:r>
              <a:rPr lang="en-CA" sz="2400" b="1" dirty="0"/>
              <a:t> to find articles containing all three of your </a:t>
            </a:r>
            <a:r>
              <a:rPr lang="en-CA" sz="2400" b="1" dirty="0" smtClean="0"/>
              <a:t>concepts</a:t>
            </a:r>
          </a:p>
          <a:p>
            <a:endParaRPr lang="en-CA" sz="2400" b="1" dirty="0"/>
          </a:p>
          <a:p>
            <a:r>
              <a:rPr lang="en-CA" sz="2400" b="1" dirty="0" smtClean="0"/>
              <a:t>Use </a:t>
            </a:r>
            <a:r>
              <a:rPr lang="en-CA" sz="2400" b="1" dirty="0" smtClean="0">
                <a:solidFill>
                  <a:srgbClr val="FF0000"/>
                </a:solidFill>
              </a:rPr>
              <a:t>NOT</a:t>
            </a:r>
            <a:r>
              <a:rPr lang="en-CA" sz="2400" b="1" dirty="0" smtClean="0"/>
              <a:t> to remove a known undesired concept or set</a:t>
            </a:r>
            <a:r>
              <a:rPr lang="en-CA" sz="2400" b="1" dirty="0"/>
              <a:t/>
            </a:r>
            <a:br>
              <a:rPr lang="en-CA" sz="2400" b="1" dirty="0"/>
            </a:br>
            <a:r>
              <a:rPr lang="en-CA" sz="2400" b="1" dirty="0"/>
              <a:t/>
            </a:r>
            <a:br>
              <a:rPr lang="en-CA" sz="2400" b="1" dirty="0"/>
            </a:br>
            <a:r>
              <a:rPr lang="en-CA" sz="2400" b="1" dirty="0">
                <a:solidFill>
                  <a:srgbClr val="FF0000"/>
                </a:solidFill>
              </a:rPr>
              <a:t>OR</a:t>
            </a:r>
            <a:r>
              <a:rPr lang="en-CA" sz="2400" b="1" dirty="0"/>
              <a:t>  </a:t>
            </a:r>
            <a:r>
              <a:rPr lang="en-CA" sz="2400" b="1" dirty="0" smtClean="0"/>
              <a:t> = More    (doctors OR physicians OR residents)</a:t>
            </a:r>
            <a:r>
              <a:rPr lang="en-CA" sz="2400" b="1" dirty="0"/>
              <a:t/>
            </a:r>
            <a:br>
              <a:rPr lang="en-CA" sz="2400" b="1" dirty="0"/>
            </a:br>
            <a:r>
              <a:rPr lang="en-CA" sz="2400" b="1" dirty="0"/>
              <a:t/>
            </a:r>
            <a:br>
              <a:rPr lang="en-CA" sz="2400" b="1" dirty="0"/>
            </a:br>
            <a:r>
              <a:rPr lang="en-CA" sz="2400" b="1" dirty="0">
                <a:solidFill>
                  <a:srgbClr val="FF0000"/>
                </a:solidFill>
              </a:rPr>
              <a:t>AND</a:t>
            </a:r>
            <a:r>
              <a:rPr lang="en-CA" sz="2400" b="1" dirty="0"/>
              <a:t> = </a:t>
            </a:r>
            <a:r>
              <a:rPr lang="en-CA" sz="2400" b="1" dirty="0" smtClean="0"/>
              <a:t>Less     (clickers AND learning)</a:t>
            </a:r>
          </a:p>
          <a:p>
            <a:endParaRPr lang="en-CA" sz="2400" b="1" dirty="0"/>
          </a:p>
          <a:p>
            <a:r>
              <a:rPr lang="en-CA" sz="2400" b="1" dirty="0" smtClean="0">
                <a:solidFill>
                  <a:srgbClr val="FF0000"/>
                </a:solidFill>
              </a:rPr>
              <a:t>NOT</a:t>
            </a:r>
            <a:r>
              <a:rPr lang="en-CA" sz="2400" b="1" dirty="0" smtClean="0"/>
              <a:t> = Less     (clickers NOT bedside)  ( Set 1 NOT Set 2)</a:t>
            </a:r>
            <a:endParaRPr lang="en-US" sz="2400" b="1" dirty="0"/>
          </a:p>
        </p:txBody>
      </p:sp>
    </p:spTree>
    <p:extLst>
      <p:ext uri="{BB962C8B-B14F-4D97-AF65-F5344CB8AC3E}">
        <p14:creationId xmlns:p14="http://schemas.microsoft.com/office/powerpoint/2010/main" val="980119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22786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4359676" y="15240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200400" y="190426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2133600" y="762000"/>
            <a:ext cx="1828800" cy="923330"/>
          </a:xfrm>
          <a:prstGeom prst="rect">
            <a:avLst/>
          </a:prstGeom>
          <a:noFill/>
        </p:spPr>
        <p:txBody>
          <a:bodyPr wrap="square" rtlCol="0">
            <a:spAutoFit/>
          </a:bodyPr>
          <a:lstStyle/>
          <a:p>
            <a:r>
              <a:rPr lang="en-US" dirty="0" smtClean="0"/>
              <a:t>Audience Response Systems</a:t>
            </a:r>
            <a:endParaRPr lang="en-CA" dirty="0"/>
          </a:p>
        </p:txBody>
      </p:sp>
      <p:sp>
        <p:nvSpPr>
          <p:cNvPr id="10" name="TextBox 9"/>
          <p:cNvSpPr txBox="1"/>
          <p:nvPr/>
        </p:nvSpPr>
        <p:spPr>
          <a:xfrm>
            <a:off x="5486400" y="762000"/>
            <a:ext cx="1828800" cy="646331"/>
          </a:xfrm>
          <a:prstGeom prst="rect">
            <a:avLst/>
          </a:prstGeom>
          <a:noFill/>
        </p:spPr>
        <p:txBody>
          <a:bodyPr wrap="square" rtlCol="0">
            <a:spAutoFit/>
          </a:bodyPr>
          <a:lstStyle/>
          <a:p>
            <a:r>
              <a:rPr lang="en-US" dirty="0" smtClean="0"/>
              <a:t>Health Professionals</a:t>
            </a:r>
            <a:endParaRPr lang="en-CA" dirty="0"/>
          </a:p>
        </p:txBody>
      </p:sp>
      <p:sp>
        <p:nvSpPr>
          <p:cNvPr id="11" name="TextBox 10"/>
          <p:cNvSpPr txBox="1"/>
          <p:nvPr/>
        </p:nvSpPr>
        <p:spPr>
          <a:xfrm>
            <a:off x="3742133" y="4268965"/>
            <a:ext cx="1524000" cy="923330"/>
          </a:xfrm>
          <a:prstGeom prst="rect">
            <a:avLst/>
          </a:prstGeom>
          <a:noFill/>
        </p:spPr>
        <p:txBody>
          <a:bodyPr wrap="square" rtlCol="0">
            <a:spAutoFit/>
          </a:bodyPr>
          <a:lstStyle/>
          <a:p>
            <a:r>
              <a:rPr lang="en-US" dirty="0" smtClean="0"/>
              <a:t>Improved Educational Outcomes</a:t>
            </a:r>
            <a:endParaRPr lang="en-CA" dirty="0"/>
          </a:p>
        </p:txBody>
      </p:sp>
      <p:sp>
        <p:nvSpPr>
          <p:cNvPr id="2" name="TextBox 1"/>
          <p:cNvSpPr txBox="1"/>
          <p:nvPr/>
        </p:nvSpPr>
        <p:spPr>
          <a:xfrm>
            <a:off x="1524000" y="1948934"/>
            <a:ext cx="685800" cy="400110"/>
          </a:xfrm>
          <a:prstGeom prst="rect">
            <a:avLst/>
          </a:prstGeom>
          <a:noFill/>
        </p:spPr>
        <p:txBody>
          <a:bodyPr wrap="square" rtlCol="0">
            <a:spAutoFit/>
          </a:bodyPr>
          <a:lstStyle/>
          <a:p>
            <a:r>
              <a:rPr lang="en-US" sz="2000" b="1" dirty="0" smtClean="0">
                <a:solidFill>
                  <a:srgbClr val="FF0000"/>
                </a:solidFill>
              </a:rPr>
              <a:t>OR</a:t>
            </a:r>
            <a:endParaRPr lang="en-US" sz="2000" b="1" dirty="0">
              <a:solidFill>
                <a:srgbClr val="FF0000"/>
              </a:solidFill>
            </a:endParaRPr>
          </a:p>
        </p:txBody>
      </p:sp>
      <p:sp>
        <p:nvSpPr>
          <p:cNvPr id="13" name="TextBox 12"/>
          <p:cNvSpPr txBox="1"/>
          <p:nvPr/>
        </p:nvSpPr>
        <p:spPr>
          <a:xfrm>
            <a:off x="457200" y="1839728"/>
            <a:ext cx="838200" cy="369332"/>
          </a:xfrm>
          <a:prstGeom prst="rect">
            <a:avLst/>
          </a:prstGeom>
          <a:noFill/>
        </p:spPr>
        <p:txBody>
          <a:bodyPr wrap="square" rtlCol="0">
            <a:spAutoFit/>
          </a:bodyPr>
          <a:lstStyle/>
          <a:p>
            <a:r>
              <a:rPr lang="en-US" dirty="0" smtClean="0"/>
              <a:t>SET 1</a:t>
            </a:r>
            <a:endParaRPr lang="en-US" dirty="0"/>
          </a:p>
        </p:txBody>
      </p:sp>
      <p:sp>
        <p:nvSpPr>
          <p:cNvPr id="14" name="TextBox 13"/>
          <p:cNvSpPr txBox="1"/>
          <p:nvPr/>
        </p:nvSpPr>
        <p:spPr>
          <a:xfrm>
            <a:off x="8169676" y="2014608"/>
            <a:ext cx="838200" cy="369332"/>
          </a:xfrm>
          <a:prstGeom prst="rect">
            <a:avLst/>
          </a:prstGeom>
          <a:noFill/>
        </p:spPr>
        <p:txBody>
          <a:bodyPr wrap="square" rtlCol="0">
            <a:spAutoFit/>
          </a:bodyPr>
          <a:lstStyle/>
          <a:p>
            <a:r>
              <a:rPr lang="en-US" dirty="0" smtClean="0"/>
              <a:t>SET 2</a:t>
            </a:r>
            <a:endParaRPr lang="en-US" dirty="0"/>
          </a:p>
        </p:txBody>
      </p:sp>
      <p:sp>
        <p:nvSpPr>
          <p:cNvPr id="15" name="TextBox 14"/>
          <p:cNvSpPr txBox="1"/>
          <p:nvPr/>
        </p:nvSpPr>
        <p:spPr>
          <a:xfrm>
            <a:off x="6705600" y="5256204"/>
            <a:ext cx="838200" cy="369332"/>
          </a:xfrm>
          <a:prstGeom prst="rect">
            <a:avLst/>
          </a:prstGeom>
          <a:noFill/>
        </p:spPr>
        <p:txBody>
          <a:bodyPr wrap="square" rtlCol="0">
            <a:spAutoFit/>
          </a:bodyPr>
          <a:lstStyle/>
          <a:p>
            <a:r>
              <a:rPr lang="en-US" dirty="0" smtClean="0"/>
              <a:t>SET 3</a:t>
            </a:r>
            <a:endParaRPr lang="en-US" dirty="0"/>
          </a:p>
        </p:txBody>
      </p:sp>
      <p:sp>
        <p:nvSpPr>
          <p:cNvPr id="16" name="TextBox 15"/>
          <p:cNvSpPr txBox="1"/>
          <p:nvPr/>
        </p:nvSpPr>
        <p:spPr>
          <a:xfrm>
            <a:off x="2135819" y="1868697"/>
            <a:ext cx="1828800" cy="369332"/>
          </a:xfrm>
          <a:prstGeom prst="rect">
            <a:avLst/>
          </a:prstGeom>
          <a:noFill/>
        </p:spPr>
        <p:txBody>
          <a:bodyPr wrap="square" rtlCol="0">
            <a:spAutoFit/>
          </a:bodyPr>
          <a:lstStyle/>
          <a:p>
            <a:r>
              <a:rPr lang="en-US" dirty="0" smtClean="0"/>
              <a:t>Clickers</a:t>
            </a:r>
            <a:endParaRPr lang="en-CA" dirty="0"/>
          </a:p>
        </p:txBody>
      </p:sp>
      <p:sp>
        <p:nvSpPr>
          <p:cNvPr id="17" name="TextBox 16"/>
          <p:cNvSpPr txBox="1"/>
          <p:nvPr/>
        </p:nvSpPr>
        <p:spPr>
          <a:xfrm>
            <a:off x="1902781" y="2438400"/>
            <a:ext cx="1526219" cy="923330"/>
          </a:xfrm>
          <a:prstGeom prst="rect">
            <a:avLst/>
          </a:prstGeom>
          <a:noFill/>
        </p:spPr>
        <p:txBody>
          <a:bodyPr wrap="square" rtlCol="0">
            <a:spAutoFit/>
          </a:bodyPr>
          <a:lstStyle/>
          <a:p>
            <a:r>
              <a:rPr lang="en-US" dirty="0" smtClean="0"/>
              <a:t>Electronic voting systems</a:t>
            </a:r>
            <a:endParaRPr lang="en-CA" dirty="0"/>
          </a:p>
        </p:txBody>
      </p:sp>
      <p:sp>
        <p:nvSpPr>
          <p:cNvPr id="18" name="TextBox 17"/>
          <p:cNvSpPr txBox="1"/>
          <p:nvPr/>
        </p:nvSpPr>
        <p:spPr>
          <a:xfrm>
            <a:off x="6518974" y="1730197"/>
            <a:ext cx="1371600" cy="646331"/>
          </a:xfrm>
          <a:prstGeom prst="rect">
            <a:avLst/>
          </a:prstGeom>
          <a:noFill/>
        </p:spPr>
        <p:txBody>
          <a:bodyPr wrap="square" rtlCol="0">
            <a:spAutoFit/>
          </a:bodyPr>
          <a:lstStyle/>
          <a:p>
            <a:r>
              <a:rPr lang="en-US" dirty="0" smtClean="0"/>
              <a:t>Medical students</a:t>
            </a:r>
            <a:endParaRPr lang="en-CA" dirty="0"/>
          </a:p>
        </p:txBody>
      </p:sp>
      <p:sp>
        <p:nvSpPr>
          <p:cNvPr id="19" name="TextBox 18"/>
          <p:cNvSpPr txBox="1"/>
          <p:nvPr/>
        </p:nvSpPr>
        <p:spPr>
          <a:xfrm>
            <a:off x="5461617" y="4268965"/>
            <a:ext cx="1396383" cy="646331"/>
          </a:xfrm>
          <a:prstGeom prst="rect">
            <a:avLst/>
          </a:prstGeom>
          <a:noFill/>
        </p:spPr>
        <p:txBody>
          <a:bodyPr wrap="square" rtlCol="0">
            <a:spAutoFit/>
          </a:bodyPr>
          <a:lstStyle/>
          <a:p>
            <a:r>
              <a:rPr lang="en-US" dirty="0" smtClean="0"/>
              <a:t>Learning Outcomes</a:t>
            </a:r>
            <a:endParaRPr lang="en-CA" dirty="0"/>
          </a:p>
        </p:txBody>
      </p:sp>
      <p:sp>
        <p:nvSpPr>
          <p:cNvPr id="21" name="TextBox 20"/>
          <p:cNvSpPr txBox="1"/>
          <p:nvPr/>
        </p:nvSpPr>
        <p:spPr>
          <a:xfrm>
            <a:off x="7239000" y="1218460"/>
            <a:ext cx="685800" cy="400110"/>
          </a:xfrm>
          <a:prstGeom prst="rect">
            <a:avLst/>
          </a:prstGeom>
          <a:noFill/>
        </p:spPr>
        <p:txBody>
          <a:bodyPr wrap="square" rtlCol="0">
            <a:spAutoFit/>
          </a:bodyPr>
          <a:lstStyle/>
          <a:p>
            <a:r>
              <a:rPr lang="en-US" sz="2000" b="1" dirty="0" smtClean="0">
                <a:solidFill>
                  <a:srgbClr val="FF0000"/>
                </a:solidFill>
              </a:rPr>
              <a:t>OR</a:t>
            </a:r>
            <a:endParaRPr lang="en-US" sz="2000" b="1" dirty="0">
              <a:solidFill>
                <a:srgbClr val="FF0000"/>
              </a:solidFill>
            </a:endParaRPr>
          </a:p>
        </p:txBody>
      </p:sp>
      <p:sp>
        <p:nvSpPr>
          <p:cNvPr id="22" name="TextBox 21"/>
          <p:cNvSpPr txBox="1"/>
          <p:nvPr/>
        </p:nvSpPr>
        <p:spPr>
          <a:xfrm>
            <a:off x="5229883" y="5056149"/>
            <a:ext cx="685800" cy="400110"/>
          </a:xfrm>
          <a:prstGeom prst="rect">
            <a:avLst/>
          </a:prstGeom>
          <a:noFill/>
        </p:spPr>
        <p:txBody>
          <a:bodyPr wrap="square" rtlCol="0">
            <a:spAutoFit/>
          </a:bodyPr>
          <a:lstStyle/>
          <a:p>
            <a:r>
              <a:rPr lang="en-US" sz="2000" b="1" dirty="0" smtClean="0">
                <a:solidFill>
                  <a:srgbClr val="FF0000"/>
                </a:solidFill>
              </a:rPr>
              <a:t>OR</a:t>
            </a:r>
            <a:endParaRPr lang="en-US" sz="2000" b="1" dirty="0">
              <a:solidFill>
                <a:srgbClr val="FF0000"/>
              </a:solidFill>
            </a:endParaRPr>
          </a:p>
        </p:txBody>
      </p:sp>
      <p:sp>
        <p:nvSpPr>
          <p:cNvPr id="23" name="TextBox 22"/>
          <p:cNvSpPr txBox="1"/>
          <p:nvPr/>
        </p:nvSpPr>
        <p:spPr>
          <a:xfrm>
            <a:off x="4419600" y="2209060"/>
            <a:ext cx="881284" cy="400110"/>
          </a:xfrm>
          <a:prstGeom prst="rect">
            <a:avLst/>
          </a:prstGeom>
          <a:noFill/>
        </p:spPr>
        <p:txBody>
          <a:bodyPr wrap="square" rtlCol="0">
            <a:spAutoFit/>
          </a:bodyPr>
          <a:lstStyle/>
          <a:p>
            <a:r>
              <a:rPr lang="en-US" sz="2000" b="1" dirty="0" smtClean="0">
                <a:solidFill>
                  <a:srgbClr val="FF0000"/>
                </a:solidFill>
              </a:rPr>
              <a:t>AND</a:t>
            </a:r>
            <a:endParaRPr lang="en-US" sz="2000" b="1" dirty="0">
              <a:solidFill>
                <a:srgbClr val="FF0000"/>
              </a:solidFill>
            </a:endParaRPr>
          </a:p>
        </p:txBody>
      </p:sp>
      <p:grpSp>
        <p:nvGrpSpPr>
          <p:cNvPr id="5" name="Group 4"/>
          <p:cNvGrpSpPr/>
          <p:nvPr/>
        </p:nvGrpSpPr>
        <p:grpSpPr>
          <a:xfrm>
            <a:off x="0" y="5715000"/>
            <a:ext cx="6781800" cy="1143000"/>
            <a:chOff x="0" y="5715000"/>
            <a:chExt cx="6781800" cy="1143000"/>
          </a:xfrm>
        </p:grpSpPr>
        <p:sp>
          <p:nvSpPr>
            <p:cNvPr id="24" name="TextBox 23"/>
            <p:cNvSpPr txBox="1"/>
            <p:nvPr/>
          </p:nvSpPr>
          <p:spPr>
            <a:xfrm>
              <a:off x="0" y="6027003"/>
              <a:ext cx="6781800" cy="830997"/>
            </a:xfrm>
            <a:prstGeom prst="rect">
              <a:avLst/>
            </a:prstGeom>
            <a:solidFill>
              <a:schemeClr val="accent1">
                <a:lumMod val="20000"/>
                <a:lumOff val="80000"/>
              </a:schemeClr>
            </a:solidFill>
          </p:spPr>
          <p:txBody>
            <a:bodyPr wrap="square" rtlCol="0">
              <a:spAutoFit/>
            </a:bodyPr>
            <a:lstStyle/>
            <a:p>
              <a:r>
                <a:rPr lang="en-CA" sz="2400" b="1" dirty="0" smtClean="0">
                  <a:solidFill>
                    <a:srgbClr val="FF0000"/>
                  </a:solidFill>
                </a:rPr>
                <a:t>OR</a:t>
              </a:r>
              <a:r>
                <a:rPr lang="en-CA" sz="2400" b="1" dirty="0" smtClean="0"/>
                <a:t>   = More   </a:t>
              </a:r>
              <a:r>
                <a:rPr lang="en-CA" b="1" dirty="0" smtClean="0"/>
                <a:t>(clickers OR electronic voting systems)</a:t>
              </a:r>
              <a:r>
                <a:rPr lang="en-CA" sz="2400" b="1" dirty="0"/>
                <a:t/>
              </a:r>
              <a:br>
                <a:rPr lang="en-CA" sz="2400" b="1" dirty="0"/>
              </a:br>
              <a:r>
                <a:rPr lang="en-CA" sz="2400" b="1" dirty="0">
                  <a:solidFill>
                    <a:srgbClr val="FF0000"/>
                  </a:solidFill>
                </a:rPr>
                <a:t>AND</a:t>
              </a:r>
              <a:r>
                <a:rPr lang="en-CA" sz="2400" b="1" dirty="0"/>
                <a:t> = </a:t>
              </a:r>
              <a:r>
                <a:rPr lang="en-CA" sz="2400" b="1" dirty="0" smtClean="0"/>
                <a:t>Less    </a:t>
              </a:r>
              <a:r>
                <a:rPr lang="en-CA" b="1" dirty="0" smtClean="0"/>
                <a:t>(clickers AND learning outcomes)</a:t>
              </a:r>
            </a:p>
          </p:txBody>
        </p:sp>
        <p:sp>
          <p:nvSpPr>
            <p:cNvPr id="3" name="Rectangle 2"/>
            <p:cNvSpPr/>
            <p:nvPr/>
          </p:nvSpPr>
          <p:spPr>
            <a:xfrm>
              <a:off x="0" y="5715000"/>
              <a:ext cx="1143000" cy="31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8570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 your own search</a:t>
            </a:r>
            <a:endParaRPr lang="en-CA" dirty="0"/>
          </a:p>
        </p:txBody>
      </p:sp>
      <p:pic>
        <p:nvPicPr>
          <p:cNvPr id="4" name="Content Placeholder 3"/>
          <p:cNvPicPr>
            <a:picLocks noGrp="1" noChangeAspect="1"/>
          </p:cNvPicPr>
          <p:nvPr>
            <p:ph idx="1"/>
          </p:nvPr>
        </p:nvPicPr>
        <p:blipFill>
          <a:blip r:embed="rId2"/>
          <a:stretch>
            <a:fillRect/>
          </a:stretch>
        </p:blipFill>
        <p:spPr>
          <a:xfrm>
            <a:off x="533400" y="1402398"/>
            <a:ext cx="7813183" cy="3229614"/>
          </a:xfrm>
          <a:prstGeom prst="rect">
            <a:avLst/>
          </a:prstGeom>
        </p:spPr>
      </p:pic>
      <p:sp>
        <p:nvSpPr>
          <p:cNvPr id="5" name="TextBox 4"/>
          <p:cNvSpPr txBox="1"/>
          <p:nvPr/>
        </p:nvSpPr>
        <p:spPr>
          <a:xfrm>
            <a:off x="609600" y="4800600"/>
            <a:ext cx="7543800" cy="646331"/>
          </a:xfrm>
          <a:prstGeom prst="rect">
            <a:avLst/>
          </a:prstGeom>
          <a:noFill/>
        </p:spPr>
        <p:txBody>
          <a:bodyPr wrap="square" rtlCol="0">
            <a:spAutoFit/>
          </a:bodyPr>
          <a:lstStyle/>
          <a:p>
            <a:r>
              <a:rPr lang="en-US" dirty="0" smtClean="0"/>
              <a:t>The “health” concept can be excluded  because the records in the database should be about health.</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1047" y="1671857"/>
            <a:ext cx="5761905" cy="3514286"/>
          </a:xfrm>
          <a:prstGeom prst="rect">
            <a:avLst/>
          </a:prstGeom>
        </p:spPr>
      </p:pic>
      <p:sp>
        <p:nvSpPr>
          <p:cNvPr id="4" name="TextBox 3"/>
          <p:cNvSpPr txBox="1"/>
          <p:nvPr/>
        </p:nvSpPr>
        <p:spPr>
          <a:xfrm>
            <a:off x="1691047" y="1447800"/>
            <a:ext cx="2933700" cy="307777"/>
          </a:xfrm>
          <a:prstGeom prst="rect">
            <a:avLst/>
          </a:prstGeom>
          <a:noFill/>
        </p:spPr>
        <p:txBody>
          <a:bodyPr wrap="square" rtlCol="0">
            <a:spAutoFit/>
          </a:bodyPr>
          <a:lstStyle/>
          <a:p>
            <a:r>
              <a:rPr lang="en-US" sz="1400" dirty="0" smtClean="0"/>
              <a:t>Education Databases</a:t>
            </a:r>
            <a:endParaRPr lang="en-CA" sz="1400" dirty="0"/>
          </a:p>
        </p:txBody>
      </p:sp>
      <p:sp>
        <p:nvSpPr>
          <p:cNvPr id="5" name="TextBox 4"/>
          <p:cNvSpPr txBox="1"/>
          <p:nvPr/>
        </p:nvSpPr>
        <p:spPr>
          <a:xfrm>
            <a:off x="1752600" y="5334000"/>
            <a:ext cx="5700352" cy="923330"/>
          </a:xfrm>
          <a:prstGeom prst="rect">
            <a:avLst/>
          </a:prstGeom>
          <a:noFill/>
        </p:spPr>
        <p:txBody>
          <a:bodyPr wrap="square" rtlCol="0">
            <a:spAutoFit/>
          </a:bodyPr>
          <a:lstStyle/>
          <a:p>
            <a:r>
              <a:rPr lang="en-US" dirty="0" smtClean="0"/>
              <a:t>“</a:t>
            </a:r>
            <a:r>
              <a:rPr lang="en-US" dirty="0" err="1" smtClean="0"/>
              <a:t>eductation</a:t>
            </a:r>
            <a:r>
              <a:rPr lang="en-US" dirty="0" smtClean="0"/>
              <a:t>” concept does not need to be included because most of the materials in the database will be education-related</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1968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524000" y="3733800"/>
            <a:ext cx="838200" cy="3810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922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65" y="304800"/>
            <a:ext cx="872843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832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 y="640896"/>
            <a:ext cx="8843010" cy="545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562100" y="4191000"/>
            <a:ext cx="838200" cy="3810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832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7087"/>
            <a:ext cx="8931143" cy="637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832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99" y="419101"/>
            <a:ext cx="8934901" cy="598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832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533400"/>
            <a:ext cx="8972550" cy="580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524000" y="4191000"/>
            <a:ext cx="2019300" cy="3810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02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3200" dirty="0" smtClean="0"/>
              <a:t>I/we have no financial interests or other personal interests in any of the information products or other products that will be discussed in this class.  Specifically I have no financial interests in any pharmaceutical companies. </a:t>
            </a:r>
            <a:endParaRPr lang="en-CA" sz="3200" dirty="0" smtClean="0"/>
          </a:p>
          <a:p>
            <a:endParaRPr lang="en-CA" dirty="0"/>
          </a:p>
        </p:txBody>
      </p:sp>
      <p:sp>
        <p:nvSpPr>
          <p:cNvPr id="3" name="Title 2"/>
          <p:cNvSpPr>
            <a:spLocks noGrp="1"/>
          </p:cNvSpPr>
          <p:nvPr>
            <p:ph type="title"/>
          </p:nvPr>
        </p:nvSpPr>
        <p:spPr/>
        <p:txBody>
          <a:bodyPr>
            <a:normAutofit/>
          </a:bodyPr>
          <a:lstStyle/>
          <a:p>
            <a:pPr algn="ctr"/>
            <a:r>
              <a:rPr lang="en-US" dirty="0" smtClean="0"/>
              <a:t>Conflict of </a:t>
            </a:r>
            <a:r>
              <a:rPr lang="en-US" smtClean="0"/>
              <a:t>Interest Statement</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52134"/>
            <a:ext cx="8829675" cy="630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502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34450" cy="598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524000" y="4495800"/>
            <a:ext cx="1828800" cy="3810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02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1244"/>
            <a:ext cx="8839200" cy="632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502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15261"/>
            <a:ext cx="8963025" cy="641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362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10599" cy="653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524000" y="4953000"/>
            <a:ext cx="1447800" cy="3810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362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9002291"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774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08938"/>
            <a:ext cx="8534400" cy="591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152400" y="2913611"/>
            <a:ext cx="8686800" cy="3791989"/>
            <a:chOff x="152400" y="2895600"/>
            <a:chExt cx="8686800" cy="3791989"/>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24200"/>
              <a:ext cx="8582026" cy="3563389"/>
            </a:xfrm>
            <a:prstGeom prst="rect">
              <a:avLst/>
            </a:prstGeom>
            <a:noFill/>
            <a:ln w="44450">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p:cNvCxnSpPr/>
            <p:nvPr/>
          </p:nvCxnSpPr>
          <p:spPr>
            <a:xfrm flipV="1">
              <a:off x="152400" y="3048000"/>
              <a:ext cx="8686800" cy="1002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2895600"/>
              <a:ext cx="858202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7189" y="0"/>
            <a:ext cx="9289884" cy="6858000"/>
            <a:chOff x="0" y="0"/>
            <a:chExt cx="9289884" cy="6858000"/>
          </a:xfrm>
        </p:grpSpPr>
        <p:sp>
          <p:nvSpPr>
            <p:cNvPr id="3" name="Rectangle 2"/>
            <p:cNvSpPr/>
            <p:nvPr/>
          </p:nvSpPr>
          <p:spPr>
            <a:xfrm>
              <a:off x="0" y="0"/>
              <a:ext cx="928988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4" y="739330"/>
              <a:ext cx="8867776" cy="480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687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08938"/>
            <a:ext cx="8534400" cy="591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981200" y="1143000"/>
            <a:ext cx="1143000" cy="3810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52400" y="2913611"/>
            <a:ext cx="8686800" cy="3791989"/>
            <a:chOff x="152400" y="2895600"/>
            <a:chExt cx="8686800" cy="3791989"/>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24200"/>
              <a:ext cx="8582026" cy="3563389"/>
            </a:xfrm>
            <a:prstGeom prst="rect">
              <a:avLst/>
            </a:prstGeom>
            <a:noFill/>
            <a:ln w="44450">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Connector 8"/>
            <p:cNvCxnSpPr/>
            <p:nvPr/>
          </p:nvCxnSpPr>
          <p:spPr>
            <a:xfrm flipV="1">
              <a:off x="152400" y="3048000"/>
              <a:ext cx="8686800" cy="1002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2895600"/>
              <a:ext cx="858202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4198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08" y="581025"/>
            <a:ext cx="8940392"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595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
            <a:ext cx="8534400" cy="652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600200" y="4876800"/>
            <a:ext cx="1600200" cy="4572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02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8229600" cy="4525963"/>
          </a:xfrm>
        </p:spPr>
        <p:txBody>
          <a:bodyPr>
            <a:normAutofit lnSpcReduction="10000"/>
          </a:bodyPr>
          <a:lstStyle/>
          <a:p>
            <a:pPr>
              <a:buNone/>
            </a:pPr>
            <a:r>
              <a:rPr lang="en-US" b="1" dirty="0" smtClean="0"/>
              <a:t>High quality systematic reviews seek to:</a:t>
            </a:r>
          </a:p>
          <a:p>
            <a:pPr lvl="1"/>
            <a:r>
              <a:rPr lang="en-US" b="1" dirty="0" smtClean="0"/>
              <a:t>Identify all relevant published and unpublished 	evidence</a:t>
            </a:r>
          </a:p>
          <a:p>
            <a:pPr lvl="1"/>
            <a:r>
              <a:rPr lang="en-US" b="1" dirty="0" smtClean="0"/>
              <a:t>Select studies or reports for inclusion</a:t>
            </a:r>
          </a:p>
          <a:p>
            <a:pPr lvl="1"/>
            <a:r>
              <a:rPr lang="en-US" b="1" dirty="0" smtClean="0"/>
              <a:t>Assess the quality of each study or report</a:t>
            </a:r>
          </a:p>
          <a:p>
            <a:pPr lvl="1"/>
            <a:r>
              <a:rPr lang="en-US" b="1" dirty="0" smtClean="0"/>
              <a:t>Synthesis the findings from individual studies or 	reports </a:t>
            </a:r>
            <a:r>
              <a:rPr lang="en-CA" b="1" dirty="0" smtClean="0"/>
              <a:t>in an unbiased way</a:t>
            </a:r>
          </a:p>
          <a:p>
            <a:pPr lvl="1"/>
            <a:r>
              <a:rPr lang="en-US" b="1" dirty="0" smtClean="0"/>
              <a:t>Interpret the findings and present a balanced and</a:t>
            </a:r>
          </a:p>
          <a:p>
            <a:pPr lvl="1">
              <a:buNone/>
            </a:pPr>
            <a:r>
              <a:rPr lang="en-US" b="1" dirty="0" smtClean="0"/>
              <a:t>		impartial summary of the findings with due 	consideration of any flaws in the evidence.</a:t>
            </a:r>
          </a:p>
          <a:p>
            <a:pPr lvl="1">
              <a:buNone/>
            </a:pPr>
            <a:endParaRPr lang="en-US" b="1" dirty="0" smtClean="0"/>
          </a:p>
          <a:p>
            <a:pPr>
              <a:buNone/>
            </a:pPr>
            <a:r>
              <a:rPr lang="en-CA" sz="1100" dirty="0" smtClean="0"/>
              <a:t>Hemingway, </a:t>
            </a:r>
            <a:r>
              <a:rPr lang="en-CA" sz="1100" dirty="0" err="1" smtClean="0"/>
              <a:t>Pippa</a:t>
            </a:r>
            <a:r>
              <a:rPr lang="en-CA" sz="1100" dirty="0" smtClean="0"/>
              <a:t> and Nic Brereton.  “What is a Systematic Review?”  Evidence Based Medicine, 2</a:t>
            </a:r>
            <a:r>
              <a:rPr lang="en-CA" sz="1100" baseline="30000" dirty="0" smtClean="0"/>
              <a:t>nd</a:t>
            </a:r>
            <a:r>
              <a:rPr lang="en-CA" sz="1100" dirty="0" smtClean="0"/>
              <a:t> Ed., 2009. </a:t>
            </a:r>
            <a:r>
              <a:rPr lang="en-CA" sz="1100" u="sng" dirty="0" smtClean="0">
                <a:hlinkClick r:id="rId2"/>
              </a:rPr>
              <a:t>http://www.medicine.ox.ac.uk/bandolier/painres/download/whatis/Syst-review.pdf</a:t>
            </a:r>
            <a:r>
              <a:rPr lang="en-CA" sz="1100" u="sng" dirty="0" smtClean="0"/>
              <a:t>.  </a:t>
            </a:r>
            <a:r>
              <a:rPr lang="en-CA" sz="1100" dirty="0" smtClean="0"/>
              <a:t>Accessed Feb. 16, 2012</a:t>
            </a:r>
          </a:p>
          <a:p>
            <a:pPr lvl="1">
              <a:buNone/>
            </a:pPr>
            <a:endParaRPr lang="en-CA" b="1" dirty="0"/>
          </a:p>
        </p:txBody>
      </p:sp>
      <p:sp>
        <p:nvSpPr>
          <p:cNvPr id="2" name="Title 1"/>
          <p:cNvSpPr>
            <a:spLocks noGrp="1"/>
          </p:cNvSpPr>
          <p:nvPr>
            <p:ph type="title"/>
          </p:nvPr>
        </p:nvSpPr>
        <p:spPr/>
        <p:txBody>
          <a:bodyPr>
            <a:normAutofit fontScale="90000"/>
          </a:bodyPr>
          <a:lstStyle/>
          <a:p>
            <a:r>
              <a:rPr lang="en-US" dirty="0" smtClean="0"/>
              <a:t>How are Systematic Reviews Different from Other Reviews? </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13" y="125780"/>
            <a:ext cx="8731987" cy="665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109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17" y="152400"/>
            <a:ext cx="8629383" cy="656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496300" y="1219200"/>
            <a:ext cx="419100" cy="9906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109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799" cy="669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81400" y="4495800"/>
            <a:ext cx="457200" cy="495300"/>
          </a:xfrm>
          <a:prstGeom prst="ellipse">
            <a:avLst/>
          </a:prstGeom>
          <a:noFill/>
          <a:ln w="317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644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0"/>
            <a:ext cx="6705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4145"/>
            <a:ext cx="8915400" cy="537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644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16" y="457200"/>
            <a:ext cx="8934884"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501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24"/>
            <a:ext cx="7848600" cy="681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713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2" y="257175"/>
            <a:ext cx="9066368"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6954" y="1378032"/>
            <a:ext cx="1066800" cy="450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426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1" y="152400"/>
            <a:ext cx="896285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3505200"/>
            <a:ext cx="1692836" cy="307777"/>
          </a:xfrm>
          <a:prstGeom prst="rect">
            <a:avLst/>
          </a:prstGeom>
          <a:noFill/>
        </p:spPr>
        <p:txBody>
          <a:bodyPr wrap="none" rtlCol="0">
            <a:spAutoFit/>
          </a:bodyPr>
          <a:lstStyle/>
          <a:p>
            <a:r>
              <a:rPr lang="en-US" sz="1400" dirty="0" smtClean="0">
                <a:latin typeface="Antique Olive" pitchFamily="34" charset="0"/>
              </a:rPr>
              <a:t>Clickers MEDLINE</a:t>
            </a:r>
            <a:endParaRPr lang="en-US" sz="1400" dirty="0">
              <a:latin typeface="Antique Olive" pitchFamily="34" charset="0"/>
            </a:endParaRPr>
          </a:p>
        </p:txBody>
      </p:sp>
    </p:spTree>
    <p:extLst>
      <p:ext uri="{BB962C8B-B14F-4D97-AF65-F5344CB8AC3E}">
        <p14:creationId xmlns:p14="http://schemas.microsoft.com/office/powerpoint/2010/main" val="1175156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022773"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315200" y="3505200"/>
            <a:ext cx="15240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1425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3" y="152400"/>
            <a:ext cx="9022773"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1524000" y="2133600"/>
            <a:ext cx="304800" cy="533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25908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40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10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1219200" y="59765"/>
            <a:ext cx="6477000" cy="650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79"/>
            <a:ext cx="8839200" cy="669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514600" y="3467100"/>
            <a:ext cx="13716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719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34" y="266334"/>
            <a:ext cx="8807532" cy="632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320643" y="3467100"/>
            <a:ext cx="1416132"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899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05875" cy="67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00400" y="990599"/>
            <a:ext cx="1066800" cy="27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822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32" y="1371600"/>
            <a:ext cx="8599768"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048000" y="1752600"/>
            <a:ext cx="917944"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2362200"/>
            <a:ext cx="3957637" cy="4223928"/>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2"/>
          <p:cNvSpPr>
            <a:spLocks noGrp="1"/>
          </p:cNvSpPr>
          <p:nvPr>
            <p:ph type="title"/>
          </p:nvPr>
        </p:nvSpPr>
        <p:spPr>
          <a:xfrm>
            <a:off x="457200" y="152400"/>
            <a:ext cx="8229600" cy="1143000"/>
          </a:xfrm>
        </p:spPr>
        <p:txBody>
          <a:bodyPr/>
          <a:lstStyle/>
          <a:p>
            <a:r>
              <a:rPr lang="en-US" dirty="0" smtClean="0"/>
              <a:t>Using Write-n-Cite in Word</a:t>
            </a:r>
            <a:endParaRPr lang="en-CA" dirty="0"/>
          </a:p>
        </p:txBody>
      </p:sp>
    </p:spTree>
    <p:extLst>
      <p:ext uri="{BB962C8B-B14F-4D97-AF65-F5344CB8AC3E}">
        <p14:creationId xmlns:p14="http://schemas.microsoft.com/office/powerpoint/2010/main" val="32748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534400" cy="671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4600" y="2590800"/>
            <a:ext cx="5486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707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7" y="152400"/>
            <a:ext cx="8913993"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736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74409"/>
            <a:ext cx="8210550" cy="6628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70612"/>
            <a:ext cx="5943600" cy="415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6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3772"/>
            <a:ext cx="8849734" cy="666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808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84167"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676400" y="2135158"/>
            <a:ext cx="6858000" cy="4646641"/>
            <a:chOff x="1676400" y="2135158"/>
            <a:chExt cx="6858000" cy="4646641"/>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5158"/>
              <a:ext cx="6553200" cy="464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29600" y="2971800"/>
              <a:ext cx="304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8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1" y="228600"/>
            <a:ext cx="8914259"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285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In undergraduate medical education, does the use of clicker technology in the classroom improve learning outcomes? </a:t>
            </a:r>
            <a:endParaRPr lang="en-CA" dirty="0"/>
          </a:p>
        </p:txBody>
      </p:sp>
      <p:sp>
        <p:nvSpPr>
          <p:cNvPr id="3" name="Title 2"/>
          <p:cNvSpPr>
            <a:spLocks noGrp="1"/>
          </p:cNvSpPr>
          <p:nvPr>
            <p:ph type="title"/>
          </p:nvPr>
        </p:nvSpPr>
        <p:spPr/>
        <p:txBody>
          <a:bodyPr/>
          <a:lstStyle/>
          <a:p>
            <a:r>
              <a:rPr lang="en-US" dirty="0" smtClean="0"/>
              <a:t>Sample Question:</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42888"/>
            <a:ext cx="8858250"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1199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278" y="76200"/>
            <a:ext cx="7277522"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510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066800"/>
          </a:xfrm>
        </p:spPr>
        <p:txBody>
          <a:bodyPr>
            <a:normAutofit/>
          </a:bodyPr>
          <a:lstStyle/>
          <a:p>
            <a:r>
              <a:rPr lang="en-US" sz="3500" dirty="0" smtClean="0"/>
              <a:t>Don’t Forget to “Sync My Database”</a:t>
            </a:r>
            <a:endParaRPr lang="en-US" sz="35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10" y="1066800"/>
            <a:ext cx="863729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438400" y="14478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3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8"/>
            <a:ext cx="8229600" cy="4525963"/>
          </a:xfrm>
        </p:spPr>
        <p:txBody>
          <a:bodyPr>
            <a:normAutofit lnSpcReduction="10000"/>
          </a:bodyPr>
          <a:lstStyle/>
          <a:p>
            <a:r>
              <a:rPr lang="en-US" dirty="0" smtClean="0"/>
              <a:t>Systematic Review and Clinical Trial Databases</a:t>
            </a:r>
          </a:p>
          <a:p>
            <a:r>
              <a:rPr lang="en-US" dirty="0" smtClean="0"/>
              <a:t>PROSPERO</a:t>
            </a:r>
          </a:p>
          <a:p>
            <a:r>
              <a:rPr lang="en-US" dirty="0" smtClean="0"/>
              <a:t>Standard Bibliographic Databases</a:t>
            </a:r>
          </a:p>
          <a:p>
            <a:r>
              <a:rPr lang="en-US" dirty="0" smtClean="0"/>
              <a:t>Grey Literature (Google)</a:t>
            </a:r>
          </a:p>
          <a:p>
            <a:pPr lvl="1"/>
            <a:r>
              <a:rPr lang="en-US" dirty="0" smtClean="0"/>
              <a:t>Conference proceedings</a:t>
            </a:r>
          </a:p>
          <a:p>
            <a:pPr lvl="1"/>
            <a:r>
              <a:rPr lang="en-US" dirty="0" smtClean="0"/>
              <a:t>Theses</a:t>
            </a:r>
          </a:p>
          <a:p>
            <a:r>
              <a:rPr lang="en-US" dirty="0" smtClean="0"/>
              <a:t>Citation lists from the most relevant articles</a:t>
            </a:r>
          </a:p>
          <a:p>
            <a:r>
              <a:rPr lang="en-US" dirty="0" smtClean="0"/>
              <a:t>Publication lists for the most important authors in the field</a:t>
            </a:r>
            <a:endParaRPr lang="en-CA" dirty="0" smtClean="0"/>
          </a:p>
          <a:p>
            <a:r>
              <a:rPr lang="en-US" dirty="0" smtClean="0"/>
              <a:t>Conversations with experts in the field</a:t>
            </a:r>
          </a:p>
        </p:txBody>
      </p:sp>
      <p:sp>
        <p:nvSpPr>
          <p:cNvPr id="2" name="Title 1"/>
          <p:cNvSpPr>
            <a:spLocks noGrp="1"/>
          </p:cNvSpPr>
          <p:nvPr>
            <p:ph type="title"/>
          </p:nvPr>
        </p:nvSpPr>
        <p:spPr/>
        <p:txBody>
          <a:bodyPr>
            <a:normAutofit fontScale="90000"/>
          </a:bodyPr>
          <a:lstStyle/>
          <a:p>
            <a:r>
              <a:rPr lang="en-US" dirty="0" smtClean="0"/>
              <a:t>What Kinds of Resources Must be Searched for a Systematic Review? </a:t>
            </a:r>
            <a:endParaRPr lang="en-C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Date</a:t>
            </a:r>
          </a:p>
          <a:p>
            <a:r>
              <a:rPr lang="en-US" dirty="0" smtClean="0"/>
              <a:t>Language</a:t>
            </a:r>
          </a:p>
          <a:p>
            <a:r>
              <a:rPr lang="en-US" dirty="0" smtClean="0"/>
              <a:t>Study type (</a:t>
            </a:r>
            <a:r>
              <a:rPr lang="en-US" dirty="0" err="1" smtClean="0"/>
              <a:t>eg</a:t>
            </a:r>
            <a:r>
              <a:rPr lang="en-US" dirty="0" smtClean="0"/>
              <a:t>: randomized controlled trials, etc.)</a:t>
            </a:r>
          </a:p>
          <a:p>
            <a:r>
              <a:rPr lang="en-US" dirty="0" smtClean="0"/>
              <a:t>Population (</a:t>
            </a:r>
            <a:r>
              <a:rPr lang="en-US" dirty="0" err="1" smtClean="0"/>
              <a:t>eg</a:t>
            </a:r>
            <a:r>
              <a:rPr lang="en-US" dirty="0" smtClean="0"/>
              <a:t>: aged, pediatric, adolescent)</a:t>
            </a:r>
          </a:p>
          <a:p>
            <a:endParaRPr lang="en-CA" dirty="0"/>
          </a:p>
        </p:txBody>
      </p:sp>
      <p:sp>
        <p:nvSpPr>
          <p:cNvPr id="2" name="Title 1"/>
          <p:cNvSpPr>
            <a:spLocks noGrp="1"/>
          </p:cNvSpPr>
          <p:nvPr>
            <p:ph type="title"/>
          </p:nvPr>
        </p:nvSpPr>
        <p:spPr/>
        <p:txBody>
          <a:bodyPr/>
          <a:lstStyle/>
          <a:p>
            <a:r>
              <a:rPr lang="en-US" dirty="0" smtClean="0"/>
              <a:t>Applying Limits</a:t>
            </a:r>
            <a:endParaRPr lang="en-C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Cochrane Library</a:t>
            </a:r>
          </a:p>
          <a:p>
            <a:pPr lvl="1"/>
            <a:r>
              <a:rPr lang="en-US" dirty="0" smtClean="0"/>
              <a:t>includes systematic reviews and trials </a:t>
            </a:r>
          </a:p>
          <a:p>
            <a:endParaRPr lang="en-US" dirty="0"/>
          </a:p>
          <a:p>
            <a:r>
              <a:rPr lang="en-US" dirty="0" smtClean="0"/>
              <a:t>PubMed</a:t>
            </a:r>
            <a:r>
              <a:rPr lang="en-US" dirty="0"/>
              <a:t>/</a:t>
            </a:r>
            <a:r>
              <a:rPr lang="en-US" dirty="0" smtClean="0"/>
              <a:t>MEDLINE</a:t>
            </a:r>
            <a:endParaRPr lang="en-US" dirty="0"/>
          </a:p>
          <a:p>
            <a:pPr lvl="1"/>
            <a:endParaRPr lang="en-US" dirty="0"/>
          </a:p>
          <a:p>
            <a:r>
              <a:rPr lang="en-US" dirty="0"/>
              <a:t>EMBASE</a:t>
            </a:r>
          </a:p>
          <a:p>
            <a:pPr lvl="1"/>
            <a:r>
              <a:rPr lang="en-US" dirty="0" smtClean="0"/>
              <a:t>Specializes </a:t>
            </a:r>
            <a:r>
              <a:rPr lang="en-US" dirty="0"/>
              <a:t>in drug literature (safety, toxicology, adverse reactions, and pharmacology)</a:t>
            </a:r>
          </a:p>
          <a:p>
            <a:endParaRPr lang="en-US" dirty="0"/>
          </a:p>
        </p:txBody>
      </p:sp>
      <p:sp>
        <p:nvSpPr>
          <p:cNvPr id="3" name="Title 2"/>
          <p:cNvSpPr>
            <a:spLocks noGrp="1"/>
          </p:cNvSpPr>
          <p:nvPr>
            <p:ph type="title"/>
          </p:nvPr>
        </p:nvSpPr>
        <p:spPr/>
        <p:txBody>
          <a:bodyPr/>
          <a:lstStyle/>
          <a:p>
            <a:r>
              <a:rPr lang="en-US" dirty="0" smtClean="0"/>
              <a:t>Biomedical Databases</a:t>
            </a:r>
            <a:endParaRPr lang="en-US" dirty="0"/>
          </a:p>
        </p:txBody>
      </p:sp>
    </p:spTree>
    <p:extLst>
      <p:ext uri="{BB962C8B-B14F-4D97-AF65-F5344CB8AC3E}">
        <p14:creationId xmlns:p14="http://schemas.microsoft.com/office/powerpoint/2010/main" val="4164510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CINAHL</a:t>
            </a:r>
          </a:p>
          <a:p>
            <a:pPr lvl="1"/>
            <a:r>
              <a:rPr lang="en-US" dirty="0"/>
              <a:t>Nursing and Allied Health</a:t>
            </a:r>
          </a:p>
          <a:p>
            <a:pPr lvl="1"/>
            <a:r>
              <a:rPr lang="en-US" dirty="0"/>
              <a:t>Essential for health services topics</a:t>
            </a:r>
          </a:p>
          <a:p>
            <a:pPr lvl="1"/>
            <a:endParaRPr lang="en-US" dirty="0"/>
          </a:p>
          <a:p>
            <a:r>
              <a:rPr lang="en-US" dirty="0"/>
              <a:t>Global Health</a:t>
            </a:r>
          </a:p>
          <a:p>
            <a:pPr lvl="1"/>
            <a:r>
              <a:rPr lang="en-US" dirty="0"/>
              <a:t>Combination of the </a:t>
            </a:r>
            <a:r>
              <a:rPr lang="en-US" i="1" dirty="0"/>
              <a:t>Public Health and Tropical Medicine </a:t>
            </a:r>
            <a:r>
              <a:rPr lang="en-US" dirty="0"/>
              <a:t>database and human health information from CAB Abstracts</a:t>
            </a:r>
            <a:r>
              <a:rPr lang="en-US" i="1" dirty="0"/>
              <a:t> </a:t>
            </a:r>
          </a:p>
          <a:p>
            <a:pPr lvl="1"/>
            <a:r>
              <a:rPr lang="en-US" dirty="0"/>
              <a:t>Communicable diseases, tropical diseases, human nutrition, and community health</a:t>
            </a:r>
          </a:p>
          <a:p>
            <a:endParaRPr lang="en-US" dirty="0"/>
          </a:p>
        </p:txBody>
      </p:sp>
      <p:sp>
        <p:nvSpPr>
          <p:cNvPr id="3" name="Title 2"/>
          <p:cNvSpPr>
            <a:spLocks noGrp="1"/>
          </p:cNvSpPr>
          <p:nvPr>
            <p:ph type="title"/>
          </p:nvPr>
        </p:nvSpPr>
        <p:spPr/>
        <p:txBody>
          <a:bodyPr/>
          <a:lstStyle/>
          <a:p>
            <a:r>
              <a:rPr lang="en-US" dirty="0" smtClean="0"/>
              <a:t>Specialized Databases</a:t>
            </a:r>
            <a:endParaRPr lang="en-US" dirty="0"/>
          </a:p>
        </p:txBody>
      </p:sp>
    </p:spTree>
    <p:extLst>
      <p:ext uri="{BB962C8B-B14F-4D97-AF65-F5344CB8AC3E}">
        <p14:creationId xmlns:p14="http://schemas.microsoft.com/office/powerpoint/2010/main" val="1082996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err="1"/>
              <a:t>PsycINFO</a:t>
            </a:r>
            <a:endParaRPr lang="en-US" dirty="0"/>
          </a:p>
          <a:p>
            <a:pPr lvl="1"/>
            <a:r>
              <a:rPr lang="en-US" dirty="0"/>
              <a:t>Psychology</a:t>
            </a:r>
          </a:p>
          <a:p>
            <a:r>
              <a:rPr lang="en-US" dirty="0"/>
              <a:t>ERIC</a:t>
            </a:r>
          </a:p>
          <a:p>
            <a:pPr lvl="1"/>
            <a:r>
              <a:rPr lang="en-US" dirty="0"/>
              <a:t>Education</a:t>
            </a:r>
          </a:p>
          <a:p>
            <a:r>
              <a:rPr lang="en-US" dirty="0" smtClean="0"/>
              <a:t>Health Policy Reference Centre, PAIS </a:t>
            </a:r>
            <a:r>
              <a:rPr lang="en-US" dirty="0"/>
              <a:t>International, Social Policy and Practice</a:t>
            </a:r>
          </a:p>
          <a:p>
            <a:pPr lvl="1"/>
            <a:r>
              <a:rPr lang="en-US" dirty="0"/>
              <a:t>Public and social policy</a:t>
            </a:r>
          </a:p>
          <a:p>
            <a:r>
              <a:rPr lang="en-US" dirty="0"/>
              <a:t>Sport Discus, Physical Education Index</a:t>
            </a:r>
          </a:p>
          <a:p>
            <a:pPr lvl="1"/>
            <a:r>
              <a:rPr lang="en-US" dirty="0"/>
              <a:t>Physical Education and Sports Medicine</a:t>
            </a:r>
          </a:p>
          <a:p>
            <a:r>
              <a:rPr lang="en-US" dirty="0"/>
              <a:t>CAB, Pollution Abstracts, Environment Complete</a:t>
            </a:r>
          </a:p>
          <a:p>
            <a:pPr lvl="1"/>
            <a:r>
              <a:rPr lang="en-US" dirty="0"/>
              <a:t>Environmental Health</a:t>
            </a:r>
          </a:p>
          <a:p>
            <a:endParaRPr lang="en-US" dirty="0"/>
          </a:p>
        </p:txBody>
      </p:sp>
      <p:sp>
        <p:nvSpPr>
          <p:cNvPr id="3" name="Title 2"/>
          <p:cNvSpPr>
            <a:spLocks noGrp="1"/>
          </p:cNvSpPr>
          <p:nvPr>
            <p:ph type="title"/>
          </p:nvPr>
        </p:nvSpPr>
        <p:spPr/>
        <p:txBody>
          <a:bodyPr/>
          <a:lstStyle/>
          <a:p>
            <a:r>
              <a:rPr lang="en-US" dirty="0" smtClean="0"/>
              <a:t>Specialized Databases</a:t>
            </a:r>
            <a:endParaRPr lang="en-US" dirty="0"/>
          </a:p>
        </p:txBody>
      </p:sp>
    </p:spTree>
    <p:extLst>
      <p:ext uri="{BB962C8B-B14F-4D97-AF65-F5344CB8AC3E}">
        <p14:creationId xmlns:p14="http://schemas.microsoft.com/office/powerpoint/2010/main" val="4990670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Include citation data:</a:t>
            </a:r>
          </a:p>
          <a:p>
            <a:pPr lvl="1"/>
            <a:r>
              <a:rPr lang="en-US" dirty="0" smtClean="0"/>
              <a:t>Web </a:t>
            </a:r>
            <a:r>
              <a:rPr lang="en-US" dirty="0"/>
              <a:t>of Science (1899-</a:t>
            </a:r>
            <a:r>
              <a:rPr lang="en-US" dirty="0" smtClean="0"/>
              <a:t>present)</a:t>
            </a:r>
            <a:endParaRPr lang="en-US" dirty="0"/>
          </a:p>
          <a:p>
            <a:pPr lvl="1"/>
            <a:r>
              <a:rPr lang="en-US" dirty="0"/>
              <a:t>Scopus (1996-present)</a:t>
            </a:r>
          </a:p>
          <a:p>
            <a:pPr lvl="1"/>
            <a:r>
              <a:rPr lang="en-US" dirty="0" smtClean="0"/>
              <a:t>Google </a:t>
            </a:r>
            <a:r>
              <a:rPr lang="en-US" dirty="0"/>
              <a:t>Scholar (?)</a:t>
            </a:r>
          </a:p>
          <a:p>
            <a:endParaRPr lang="en-US" dirty="0"/>
          </a:p>
        </p:txBody>
      </p:sp>
      <p:sp>
        <p:nvSpPr>
          <p:cNvPr id="3" name="Title 2"/>
          <p:cNvSpPr>
            <a:spLocks noGrp="1"/>
          </p:cNvSpPr>
          <p:nvPr>
            <p:ph type="title"/>
          </p:nvPr>
        </p:nvSpPr>
        <p:spPr/>
        <p:txBody>
          <a:bodyPr>
            <a:normAutofit fontScale="90000"/>
          </a:bodyPr>
          <a:lstStyle/>
          <a:p>
            <a:r>
              <a:rPr lang="en-US" dirty="0" smtClean="0"/>
              <a:t>Large Interdisciplinary Databases</a:t>
            </a:r>
            <a:endParaRPr lang="en-US" dirty="0"/>
          </a:p>
        </p:txBody>
      </p:sp>
    </p:spTree>
    <p:extLst>
      <p:ext uri="{BB962C8B-B14F-4D97-AF65-F5344CB8AC3E}">
        <p14:creationId xmlns:p14="http://schemas.microsoft.com/office/powerpoint/2010/main" val="277723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Clinical trials registers</a:t>
            </a:r>
          </a:p>
          <a:p>
            <a:pPr lvl="1"/>
            <a:r>
              <a:rPr lang="en-US" dirty="0" smtClean="0">
                <a:hlinkClick r:id="rId2"/>
              </a:rPr>
              <a:t>www.clinicaltrials.gov</a:t>
            </a:r>
            <a:endParaRPr lang="en-US" dirty="0" smtClean="0"/>
          </a:p>
          <a:p>
            <a:r>
              <a:rPr lang="en-US" dirty="0" smtClean="0"/>
              <a:t>Theses</a:t>
            </a:r>
          </a:p>
          <a:p>
            <a:pPr lvl="1"/>
            <a:r>
              <a:rPr lang="en-US" dirty="0" smtClean="0"/>
              <a:t>ProQuest Dissertations and Theses Global</a:t>
            </a:r>
          </a:p>
          <a:p>
            <a:r>
              <a:rPr lang="en-US" dirty="0" smtClean="0"/>
              <a:t>Conference Proceedings</a:t>
            </a:r>
          </a:p>
          <a:p>
            <a:pPr lvl="1"/>
            <a:r>
              <a:rPr lang="en-US" dirty="0" smtClean="0"/>
              <a:t>Conferences in your field</a:t>
            </a:r>
          </a:p>
          <a:p>
            <a:pPr lvl="1"/>
            <a:r>
              <a:rPr lang="en-US" dirty="0" smtClean="0"/>
              <a:t>Web of Science Conference Proceedings Index, OCLC </a:t>
            </a:r>
            <a:r>
              <a:rPr lang="en-US" dirty="0" err="1" smtClean="0"/>
              <a:t>PapersFirst</a:t>
            </a:r>
            <a:endParaRPr lang="en-US" dirty="0" smtClean="0"/>
          </a:p>
          <a:p>
            <a:r>
              <a:rPr lang="en-US" dirty="0" smtClean="0"/>
              <a:t>Google &amp; Google Scholar</a:t>
            </a:r>
          </a:p>
          <a:p>
            <a:r>
              <a:rPr lang="en-US" dirty="0" smtClean="0"/>
              <a:t>Other resources as necessary</a:t>
            </a:r>
            <a:endParaRPr lang="en-US" dirty="0"/>
          </a:p>
        </p:txBody>
      </p:sp>
      <p:sp>
        <p:nvSpPr>
          <p:cNvPr id="3" name="Title 2"/>
          <p:cNvSpPr>
            <a:spLocks noGrp="1"/>
          </p:cNvSpPr>
          <p:nvPr>
            <p:ph type="title"/>
          </p:nvPr>
        </p:nvSpPr>
        <p:spPr/>
        <p:txBody>
          <a:bodyPr/>
          <a:lstStyle/>
          <a:p>
            <a:r>
              <a:rPr lang="en-US" dirty="0" smtClean="0"/>
              <a:t>Grey Literature	</a:t>
            </a:r>
            <a:endParaRPr lang="en-US" dirty="0"/>
          </a:p>
        </p:txBody>
      </p:sp>
    </p:spTree>
    <p:extLst>
      <p:ext uri="{BB962C8B-B14F-4D97-AF65-F5344CB8AC3E}">
        <p14:creationId xmlns:p14="http://schemas.microsoft.com/office/powerpoint/2010/main" val="3116812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ChangeArrowheads="1"/>
          </p:cNvSpPr>
          <p:nvPr/>
        </p:nvSpPr>
        <p:spPr bwMode="auto">
          <a:xfrm>
            <a:off x="152400" y="152400"/>
            <a:ext cx="8839200" cy="769441"/>
          </a:xfrm>
          <a:prstGeom prst="rect">
            <a:avLst/>
          </a:prstGeom>
          <a:noFill/>
          <a:ln w="9525">
            <a:noFill/>
            <a:miter lim="800000"/>
            <a:headEnd/>
            <a:tailEnd/>
          </a:ln>
        </p:spPr>
        <p:txBody>
          <a:bodyPr wrap="square" anchor="ctr">
            <a:spAutoFit/>
          </a:bodyPr>
          <a:lstStyle/>
          <a:p>
            <a:r>
              <a:rPr lang="en-US" sz="4400" dirty="0" smtClean="0">
                <a:solidFill>
                  <a:schemeClr val="tx2"/>
                </a:solidFill>
              </a:rPr>
              <a:t>PICOS – Well Built Clinical Query</a:t>
            </a:r>
            <a:endParaRPr lang="en-US" sz="4400" dirty="0">
              <a:solidFill>
                <a:schemeClr val="tx2"/>
              </a:solidFill>
            </a:endParaRPr>
          </a:p>
        </p:txBody>
      </p:sp>
      <p:graphicFrame>
        <p:nvGraphicFramePr>
          <p:cNvPr id="202816" name="Group 64"/>
          <p:cNvGraphicFramePr>
            <a:graphicFrameLocks noGrp="1"/>
          </p:cNvGraphicFramePr>
          <p:nvPr/>
        </p:nvGraphicFramePr>
        <p:xfrm>
          <a:off x="1371600" y="1066800"/>
          <a:ext cx="6629400" cy="5522914"/>
        </p:xfrm>
        <a:graphic>
          <a:graphicData uri="http://schemas.openxmlformats.org/drawingml/2006/table">
            <a:tbl>
              <a:tblPr/>
              <a:tblGrid>
                <a:gridCol w="1658938"/>
                <a:gridCol w="2608262"/>
                <a:gridCol w="2362200"/>
              </a:tblGrid>
              <a:tr h="382588">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1" u="none" strike="noStrike" cap="none" normalizeH="0" baseline="0" dirty="0" smtClean="0">
                          <a:ln>
                            <a:noFill/>
                          </a:ln>
                          <a:solidFill>
                            <a:schemeClr val="tx1"/>
                          </a:solidFill>
                          <a:effectLst/>
                          <a:latin typeface="Comic Sans MS" pitchFamily="66" charset="0"/>
                          <a:cs typeface="Times New Roman" pitchFamily="18" charset="0"/>
                        </a:rPr>
                        <a:t>PICOS</a:t>
                      </a:r>
                      <a:endParaRPr kumimoji="0" lang="en-US" sz="1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1" u="none" strike="noStrike" cap="none" normalizeH="0" baseline="0" dirty="0" smtClean="0">
                          <a:ln>
                            <a:noFill/>
                          </a:ln>
                          <a:solidFill>
                            <a:schemeClr val="tx1"/>
                          </a:solidFill>
                          <a:effectLst/>
                          <a:latin typeface="Comic Sans MS" pitchFamily="66" charset="0"/>
                          <a:cs typeface="Times New Roman" pitchFamily="18" charset="0"/>
                        </a:rPr>
                        <a:t>Ask yourself:</a:t>
                      </a:r>
                      <a:endParaRPr kumimoji="0" lang="en-US" sz="1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1" u="none" strike="noStrike" cap="none" normalizeH="0" baseline="0" smtClean="0">
                          <a:ln>
                            <a:noFill/>
                          </a:ln>
                          <a:solidFill>
                            <a:schemeClr val="tx1"/>
                          </a:solidFill>
                          <a:effectLst/>
                          <a:latin typeface="Comic Sans MS" pitchFamily="66" charset="0"/>
                          <a:cs typeface="Times New Roman" pitchFamily="18" charset="0"/>
                        </a:rPr>
                        <a:t>Example:</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Population </a:t>
                      </a: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(patient)</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How would I describe a group of patients similar to mine?</a:t>
                      </a: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CA" sz="1300" b="1" i="0" u="none" strike="noStrike" cap="none" normalizeH="0" baseline="0" dirty="0" smtClean="0">
                        <a:ln>
                          <a:noFill/>
                        </a:ln>
                        <a:solidFill>
                          <a:schemeClr val="accent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76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Intervention </a:t>
                      </a: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(drug, procedure, etc.)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Which main intervention, am I considering? </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CA" sz="1300" b="1" i="0" u="none" strike="noStrike" kern="1200" cap="none" normalizeH="0" baseline="0" dirty="0" smtClean="0">
                        <a:ln>
                          <a:noFill/>
                        </a:ln>
                        <a:solidFill>
                          <a:schemeClr val="accent1"/>
                        </a:solidFill>
                        <a:effectLst/>
                        <a:latin typeface="Comic Sans MS" pitchFamily="66" charset="0"/>
                        <a:ea typeface="+mn-ea"/>
                        <a:cs typeface="+mn-cs"/>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2813">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Comparison  </a:t>
                      </a: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(optional)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What is the main alternative to compare with the intervention? </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CA" sz="1300" b="1" i="0" u="none" strike="noStrike" kern="1200" cap="none" normalizeH="0" baseline="0" dirty="0" smtClean="0">
                        <a:ln>
                          <a:noFill/>
                        </a:ln>
                        <a:solidFill>
                          <a:schemeClr val="accent1"/>
                        </a:solidFill>
                        <a:effectLst/>
                        <a:latin typeface="Comic Sans MS" pitchFamily="66" charset="0"/>
                        <a:ea typeface="+mn-ea"/>
                        <a:cs typeface="+mn-cs"/>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Outcome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What can I hope to accomplish, measure, improve or affect?</a:t>
                      </a: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CA" sz="2800" b="1" i="0" u="none" strike="noStrike" cap="none" normalizeH="0" baseline="0" dirty="0" smtClean="0">
                        <a:ln>
                          <a:noFill/>
                        </a:ln>
                        <a:solidFill>
                          <a:srgbClr val="FF0066"/>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110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Study design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Comic Sans MS" pitchFamily="66" charset="0"/>
                          <a:cs typeface="Times New Roman" pitchFamily="18" charset="0"/>
                        </a:rPr>
                        <a:t>What study design would provide the best level of evidence for this question? </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CA" sz="1300" b="1" i="0" u="none" strike="noStrike" kern="1200" cap="none" normalizeH="0" baseline="0" dirty="0" smtClean="0">
                        <a:ln>
                          <a:noFill/>
                        </a:ln>
                        <a:solidFill>
                          <a:schemeClr val="accent1"/>
                        </a:solidFill>
                        <a:effectLst/>
                        <a:latin typeface="Comic Sans MS" pitchFamily="66" charset="0"/>
                        <a:ea typeface="+mn-ea"/>
                        <a:cs typeface="+mn-cs"/>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filters</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ISSG Search Filters Resource </a:t>
            </a:r>
            <a:r>
              <a:rPr lang="en-US" sz="2400" dirty="0" smtClean="0">
                <a:hlinkClick r:id="rId2"/>
              </a:rPr>
              <a:t>http://www.york.ac.uk/inst/crd/intertasc/rct.htm</a:t>
            </a:r>
            <a:endParaRPr lang="en-US" sz="2400" dirty="0" smtClean="0"/>
          </a:p>
          <a:p>
            <a:endParaRPr lang="en-US" sz="2400" dirty="0" smtClean="0"/>
          </a:p>
          <a:p>
            <a:r>
              <a:rPr lang="en-US" dirty="0" smtClean="0"/>
              <a:t>McMaster University.  Health Information Research Unit.  </a:t>
            </a:r>
            <a:r>
              <a:rPr lang="en-US" u="sng" dirty="0" smtClean="0"/>
              <a:t>Hedges  </a:t>
            </a:r>
            <a:r>
              <a:rPr lang="en-US" sz="2400" u="sng" dirty="0" smtClean="0">
                <a:hlinkClick r:id="rId3"/>
              </a:rPr>
              <a:t>http://hiru.mcmaster.ca/hiru/HIRU_Hedges_home.aspx</a:t>
            </a:r>
            <a:endParaRPr lang="en-US" sz="2400" u="sng" dirty="0" smtClean="0"/>
          </a:p>
          <a:p>
            <a:endParaRPr lang="en-US" sz="2400" u="sng" dirty="0" smtClean="0"/>
          </a:p>
          <a:p>
            <a:r>
              <a:rPr lang="en-US" sz="2400" dirty="0" smtClean="0"/>
              <a:t>John W. Scott Library.  Health Sciences Search </a:t>
            </a:r>
            <a:r>
              <a:rPr lang="en-US" sz="2400" dirty="0"/>
              <a:t>Filters </a:t>
            </a:r>
            <a:r>
              <a:rPr lang="en-US" sz="2400" dirty="0">
                <a:hlinkClick r:id="rId4"/>
              </a:rPr>
              <a:t>http://guides.library.ualberta.ca/content.php?pid=448005&amp;sid=3671216</a:t>
            </a:r>
            <a:endParaRPr lang="en-US" sz="2400" dirty="0" smtClean="0"/>
          </a:p>
          <a:p>
            <a:pPr>
              <a:buNone/>
            </a:pPr>
            <a:endParaRPr lang="en-US" sz="2400" u="sng" dirty="0" smtClean="0"/>
          </a:p>
          <a:p>
            <a:r>
              <a:rPr lang="en-US" sz="2400" dirty="0" smtClean="0"/>
              <a:t>Look at the searches described in similar published systematic reviews</a:t>
            </a:r>
          </a:p>
          <a:p>
            <a:endParaRPr lang="en-C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3-09 at 10.41.01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399" y="914400"/>
            <a:ext cx="5696401" cy="7010400"/>
          </a:xfrm>
          <a:prstGeom prst="rect">
            <a:avLst/>
          </a:prstGeom>
        </p:spPr>
      </p:pic>
      <p:sp>
        <p:nvSpPr>
          <p:cNvPr id="3" name="Content Placeholder 2"/>
          <p:cNvSpPr>
            <a:spLocks noGrp="1"/>
          </p:cNvSpPr>
          <p:nvPr>
            <p:ph idx="1"/>
          </p:nvPr>
        </p:nvSpPr>
        <p:spPr>
          <a:xfrm>
            <a:off x="381000" y="1189037"/>
            <a:ext cx="8229600" cy="4525963"/>
          </a:xfrm>
        </p:spPr>
        <p:txBody>
          <a:bodyPr/>
          <a:lstStyle/>
          <a:p>
            <a:r>
              <a:rPr lang="en-US" dirty="0" smtClean="0"/>
              <a:t>PRESS Form </a:t>
            </a:r>
            <a:endParaRPr lang="en-CA" dirty="0"/>
          </a:p>
        </p:txBody>
      </p:sp>
      <p:sp>
        <p:nvSpPr>
          <p:cNvPr id="2" name="Title 1"/>
          <p:cNvSpPr>
            <a:spLocks noGrp="1"/>
          </p:cNvSpPr>
          <p:nvPr>
            <p:ph type="title"/>
          </p:nvPr>
        </p:nvSpPr>
        <p:spPr>
          <a:xfrm>
            <a:off x="381000" y="76200"/>
            <a:ext cx="8229600" cy="1143000"/>
          </a:xfrm>
        </p:spPr>
        <p:txBody>
          <a:bodyPr/>
          <a:lstStyle/>
          <a:p>
            <a:r>
              <a:rPr lang="en-US" dirty="0" smtClean="0"/>
              <a:t>Peer Review of Searches</a:t>
            </a:r>
            <a:endParaRPr lang="en-C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Search Description</a:t>
            </a:r>
            <a:endParaRPr lang="en-CA" dirty="0"/>
          </a:p>
        </p:txBody>
      </p:sp>
      <p:sp>
        <p:nvSpPr>
          <p:cNvPr id="3" name="Content Placeholder 2"/>
          <p:cNvSpPr>
            <a:spLocks noGrp="1"/>
          </p:cNvSpPr>
          <p:nvPr>
            <p:ph idx="1"/>
          </p:nvPr>
        </p:nvSpPr>
        <p:spPr/>
        <p:txBody>
          <a:bodyPr>
            <a:normAutofit/>
          </a:bodyPr>
          <a:lstStyle/>
          <a:p>
            <a:pPr>
              <a:buNone/>
            </a:pPr>
            <a:r>
              <a:rPr lang="en-CA" dirty="0" smtClean="0"/>
              <a:t>Luz Maria De-Regil</a:t>
            </a:r>
            <a:r>
              <a:rPr lang="en-CA" baseline="30000" dirty="0" smtClean="0"/>
              <a:t>1,*</a:t>
            </a:r>
            <a:r>
              <a:rPr lang="en-CA" dirty="0" smtClean="0"/>
              <a:t>, </a:t>
            </a:r>
            <a:r>
              <a:rPr lang="en-CA" dirty="0" err="1" smtClean="0"/>
              <a:t>Parminder</a:t>
            </a:r>
            <a:r>
              <a:rPr lang="en-CA" dirty="0" smtClean="0"/>
              <a:t> S Suchdev</a:t>
            </a:r>
            <a:r>
              <a:rPr lang="en-CA" baseline="30000" dirty="0" smtClean="0"/>
              <a:t>2</a:t>
            </a:r>
            <a:r>
              <a:rPr lang="en-CA" dirty="0" smtClean="0"/>
              <a:t>, </a:t>
            </a:r>
          </a:p>
          <a:p>
            <a:pPr>
              <a:buNone/>
            </a:pPr>
            <a:r>
              <a:rPr lang="en-CA" dirty="0" smtClean="0"/>
              <a:t>Gunn E Vist</a:t>
            </a:r>
            <a:r>
              <a:rPr lang="en-CA" baseline="30000" dirty="0" smtClean="0"/>
              <a:t>3</a:t>
            </a:r>
            <a:r>
              <a:rPr lang="en-CA" dirty="0" smtClean="0"/>
              <a:t>, </a:t>
            </a:r>
            <a:r>
              <a:rPr lang="en-CA" dirty="0" err="1" smtClean="0"/>
              <a:t>Silke</a:t>
            </a:r>
            <a:r>
              <a:rPr lang="en-CA" dirty="0" smtClean="0"/>
              <a:t> Walleser</a:t>
            </a:r>
            <a:r>
              <a:rPr lang="en-CA" baseline="30000" dirty="0" smtClean="0"/>
              <a:t>4</a:t>
            </a:r>
            <a:r>
              <a:rPr lang="en-CA" dirty="0" smtClean="0"/>
              <a:t>, Juan Pablo Peña-Rosas</a:t>
            </a:r>
            <a:r>
              <a:rPr lang="en-CA" baseline="30000" dirty="0" smtClean="0"/>
              <a:t>1</a:t>
            </a:r>
            <a:endParaRPr lang="en-CA" dirty="0" smtClean="0"/>
          </a:p>
          <a:p>
            <a:pPr>
              <a:buNone/>
            </a:pPr>
            <a:endParaRPr lang="en-US" b="1" dirty="0" smtClean="0"/>
          </a:p>
          <a:p>
            <a:pPr>
              <a:buNone/>
            </a:pPr>
            <a:r>
              <a:rPr lang="en-US" b="1" dirty="0" smtClean="0"/>
              <a:t>Home fortification of foods with multiple micronutrient powders for health and nutrition in children under two years of age</a:t>
            </a:r>
          </a:p>
          <a:p>
            <a:pPr>
              <a:buNone/>
            </a:pPr>
            <a:r>
              <a:rPr lang="en-US" dirty="0" smtClean="0"/>
              <a:t>September 2011 </a:t>
            </a:r>
            <a:r>
              <a:rPr lang="en-CA" dirty="0" smtClean="0">
                <a:hlinkClick r:id="rId2"/>
              </a:rPr>
              <a:t>The Cochrane Library</a:t>
            </a:r>
            <a:endParaRPr lang="en-CA" dirty="0" smtClean="0"/>
          </a:p>
          <a:p>
            <a:r>
              <a:rPr lang="en-CA" dirty="0" smtClean="0"/>
              <a:t>DOI: 10.1002/14651858.CD008959.pub2</a:t>
            </a:r>
          </a:p>
          <a:p>
            <a:endParaRPr lang="en-C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52728"/>
            <a:ext cx="8458200" cy="5376672"/>
          </a:xfrm>
        </p:spPr>
        <p:txBody>
          <a:bodyPr>
            <a:normAutofit fontScale="62500" lnSpcReduction="20000"/>
          </a:bodyPr>
          <a:lstStyle/>
          <a:p>
            <a:r>
              <a:rPr lang="en-US" b="1" dirty="0" smtClean="0"/>
              <a:t>Search methods for identification of studies </a:t>
            </a:r>
          </a:p>
          <a:p>
            <a:r>
              <a:rPr lang="en-US" dirty="0" smtClean="0"/>
              <a:t>  </a:t>
            </a:r>
            <a:r>
              <a:rPr lang="en-US" b="1" dirty="0" smtClean="0"/>
              <a:t>Electronic searches </a:t>
            </a:r>
          </a:p>
          <a:p>
            <a:r>
              <a:rPr lang="en-US" dirty="0" smtClean="0"/>
              <a:t>We searched the following electronic databases.</a:t>
            </a:r>
          </a:p>
          <a:p>
            <a:r>
              <a:rPr lang="en-US" dirty="0" smtClean="0"/>
              <a:t>Cochrane Central Register of Controlled Trials (CENTRAL) (The Cochrane Library). Searched 18 February 2011. </a:t>
            </a:r>
            <a:br>
              <a:rPr lang="en-US" dirty="0" smtClean="0"/>
            </a:br>
            <a:r>
              <a:rPr lang="en-US" dirty="0" smtClean="0"/>
              <a:t>MEDLINE (1948 to week 2 February 2011). Searched 18 February 2011. </a:t>
            </a:r>
            <a:br>
              <a:rPr lang="en-US" dirty="0" smtClean="0"/>
            </a:br>
            <a:r>
              <a:rPr lang="en-US" dirty="0" smtClean="0"/>
              <a:t>EMBASE (1980 to Week 6 2011). Searched 18 February 2011. </a:t>
            </a:r>
            <a:br>
              <a:rPr lang="en-US" dirty="0" smtClean="0"/>
            </a:br>
            <a:r>
              <a:rPr lang="en-US" dirty="0" smtClean="0"/>
              <a:t>African Index </a:t>
            </a:r>
            <a:r>
              <a:rPr lang="en-US" dirty="0" err="1" smtClean="0"/>
              <a:t>Medicus</a:t>
            </a:r>
            <a:r>
              <a:rPr lang="en-US" dirty="0" smtClean="0"/>
              <a:t>. Searched 23 February 2011. </a:t>
            </a:r>
            <a:br>
              <a:rPr lang="en-US" dirty="0" smtClean="0"/>
            </a:br>
            <a:r>
              <a:rPr lang="en-US" dirty="0" smtClean="0"/>
              <a:t>CINAHL (1937 to current). Searched 20 February 2011. </a:t>
            </a:r>
            <a:br>
              <a:rPr lang="en-US" dirty="0" smtClean="0"/>
            </a:br>
            <a:r>
              <a:rPr lang="en-US" dirty="0" smtClean="0"/>
              <a:t>Conference Proceedings Citation Index - Science (1990 to 19 February 2011). Searched 21 February 2011. </a:t>
            </a:r>
            <a:br>
              <a:rPr lang="en-US" dirty="0" smtClean="0"/>
            </a:br>
            <a:r>
              <a:rPr lang="en-US" dirty="0" smtClean="0"/>
              <a:t>LILACS. Searched 21 February 2011. </a:t>
            </a:r>
            <a:br>
              <a:rPr lang="en-US" dirty="0" smtClean="0"/>
            </a:br>
            <a:r>
              <a:rPr lang="en-US" dirty="0" smtClean="0"/>
              <a:t>POPLINE. Searched 21 February 2011. </a:t>
            </a:r>
            <a:br>
              <a:rPr lang="en-US" dirty="0" smtClean="0"/>
            </a:br>
            <a:r>
              <a:rPr lang="en-US" dirty="0" smtClean="0"/>
              <a:t>Science Citation Index (1970 to 19 February 2011). Searched 21 February 2011. </a:t>
            </a:r>
            <a:br>
              <a:rPr lang="en-US" dirty="0" smtClean="0"/>
            </a:br>
            <a:r>
              <a:rPr lang="en-US" dirty="0" smtClean="0"/>
              <a:t>WHO International Clinical Trials Registry Platform (ICTRP). Searched 23 February 2011. </a:t>
            </a:r>
            <a:br>
              <a:rPr lang="en-US" dirty="0" smtClean="0"/>
            </a:br>
            <a:r>
              <a:rPr lang="en-US" dirty="0" err="1" smtClean="0"/>
              <a:t>metaRegister</a:t>
            </a:r>
            <a:r>
              <a:rPr lang="en-US" dirty="0" smtClean="0"/>
              <a:t> of Clinical Trials. Searched 23 February 2011. </a:t>
            </a:r>
            <a:br>
              <a:rPr lang="en-US" dirty="0" smtClean="0"/>
            </a:br>
            <a:r>
              <a:rPr lang="en-US" dirty="0" smtClean="0"/>
              <a:t>ClinicalTrials.gov. Searched 23 February 2011.</a:t>
            </a:r>
          </a:p>
          <a:p>
            <a:r>
              <a:rPr lang="en-US" dirty="0" smtClean="0"/>
              <a:t>The search strategies for each database are in </a:t>
            </a:r>
            <a:r>
              <a:rPr lang="en-US" dirty="0" smtClean="0">
                <a:hlinkClick r:id="" action="ppaction://hlinkfile"/>
              </a:rPr>
              <a:t>Appendix 1</a:t>
            </a:r>
            <a:r>
              <a:rPr lang="en-US" dirty="0" smtClean="0"/>
              <a:t>.</a:t>
            </a:r>
          </a:p>
          <a:p>
            <a:r>
              <a:rPr lang="en-US" dirty="0" smtClean="0"/>
              <a:t>We did not apply any date or language restrictions, and no translation of relevant data was necessary.</a:t>
            </a:r>
          </a:p>
        </p:txBody>
      </p:sp>
      <p:sp>
        <p:nvSpPr>
          <p:cNvPr id="2" name="Title 1"/>
          <p:cNvSpPr>
            <a:spLocks noGrp="1"/>
          </p:cNvSpPr>
          <p:nvPr>
            <p:ph type="title"/>
          </p:nvPr>
        </p:nvSpPr>
        <p:spPr>
          <a:xfrm>
            <a:off x="457200" y="76200"/>
            <a:ext cx="8229600" cy="1143000"/>
          </a:xfrm>
        </p:spPr>
        <p:txBody>
          <a:bodyPr>
            <a:normAutofit/>
          </a:bodyPr>
          <a:lstStyle/>
          <a:p>
            <a:r>
              <a:rPr lang="en-US" sz="3400" dirty="0" smtClean="0"/>
              <a:t>Describing Your Search in the Systematic Review</a:t>
            </a:r>
            <a:endParaRPr lang="en-CA" sz="3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Your Search</a:t>
            </a:r>
            <a:endParaRPr lang="en-CA" dirty="0"/>
          </a:p>
        </p:txBody>
      </p:sp>
      <p:sp>
        <p:nvSpPr>
          <p:cNvPr id="5" name="Content Placeholder 4"/>
          <p:cNvSpPr>
            <a:spLocks noGrp="1"/>
          </p:cNvSpPr>
          <p:nvPr>
            <p:ph idx="1"/>
          </p:nvPr>
        </p:nvSpPr>
        <p:spPr/>
        <p:txBody>
          <a:bodyPr>
            <a:normAutofit fontScale="70000" lnSpcReduction="20000"/>
          </a:bodyPr>
          <a:lstStyle/>
          <a:p>
            <a:r>
              <a:rPr lang="en-US" b="1" dirty="0" smtClean="0"/>
              <a:t>Searching other resources </a:t>
            </a:r>
          </a:p>
          <a:p>
            <a:r>
              <a:rPr lang="en-US" dirty="0" smtClean="0"/>
              <a:t>We searched through the bibliographies of included studies and asked authors of included studies for lists of other studies that should be considered for inclusion. For assistance in identifying ongoing or unpublished studies, on 25 January 2011 we contacted the Sprinkles Global Health Initiative, the Home Fortification Technical Advisory Group, the nutrition section of the United Nations Children's Fund (UNICEF), the World Food </a:t>
            </a:r>
            <a:r>
              <a:rPr lang="en-US" dirty="0" err="1" smtClean="0"/>
              <a:t>Programme</a:t>
            </a:r>
            <a:r>
              <a:rPr lang="en-US" dirty="0" smtClean="0"/>
              <a:t> (WFP), the Micronutrient Initiative (MI), the Global Alliance for Improved Nutrition (GAIN), Helen Keller International (HKI), Sight and Life Foundation, the Departments of Nutrition for Health and Development from the World Health Organization (WHO) and the U.S. Centers for Disease Control and Prevention (CDC).</a:t>
            </a:r>
          </a:p>
          <a:p>
            <a:r>
              <a:rPr lang="en-US" dirty="0" smtClean="0"/>
              <a:t>The International Clinical Trials Registry Platform (ICTRP) was also searched for any ongoing or planned trials (24 January 2011). We did not apply any language restrictions.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95472"/>
          </a:xfrm>
        </p:spPr>
        <p:txBody>
          <a:bodyPr>
            <a:normAutofit/>
          </a:bodyPr>
          <a:lstStyle/>
          <a:p>
            <a:r>
              <a:rPr lang="en-CA" dirty="0" smtClean="0"/>
              <a:t>Examples</a:t>
            </a:r>
          </a:p>
          <a:p>
            <a:pPr lvl="1"/>
            <a:r>
              <a:rPr lang="en-CA" dirty="0" smtClean="0"/>
              <a:t>acquisition </a:t>
            </a:r>
            <a:r>
              <a:rPr lang="en-CA" dirty="0"/>
              <a:t>of </a:t>
            </a:r>
            <a:r>
              <a:rPr lang="en-CA" dirty="0" smtClean="0"/>
              <a:t>funding</a:t>
            </a:r>
          </a:p>
          <a:p>
            <a:pPr lvl="1"/>
            <a:r>
              <a:rPr lang="en-CA" dirty="0" smtClean="0"/>
              <a:t>general </a:t>
            </a:r>
            <a:r>
              <a:rPr lang="en-CA" dirty="0"/>
              <a:t>supervision of a research </a:t>
            </a:r>
            <a:r>
              <a:rPr lang="en-CA" dirty="0" smtClean="0"/>
              <a:t>group</a:t>
            </a:r>
          </a:p>
          <a:p>
            <a:pPr lvl="1"/>
            <a:r>
              <a:rPr lang="en-CA" dirty="0" smtClean="0"/>
              <a:t>general </a:t>
            </a:r>
            <a:r>
              <a:rPr lang="en-CA" dirty="0"/>
              <a:t>administrative </a:t>
            </a:r>
            <a:r>
              <a:rPr lang="en-CA" dirty="0" smtClean="0"/>
              <a:t>support  </a:t>
            </a:r>
          </a:p>
          <a:p>
            <a:pPr lvl="1"/>
            <a:r>
              <a:rPr lang="en-CA" dirty="0" smtClean="0"/>
              <a:t>writing assistance </a:t>
            </a:r>
          </a:p>
          <a:p>
            <a:pPr lvl="1"/>
            <a:r>
              <a:rPr lang="en-CA" dirty="0" smtClean="0"/>
              <a:t>technical editing </a:t>
            </a:r>
          </a:p>
          <a:p>
            <a:pPr lvl="1"/>
            <a:r>
              <a:rPr lang="en-CA" dirty="0" smtClean="0"/>
              <a:t>language editing </a:t>
            </a:r>
          </a:p>
          <a:p>
            <a:pPr lvl="1"/>
            <a:r>
              <a:rPr lang="en-CA" dirty="0" smtClean="0"/>
              <a:t>proofreading</a:t>
            </a:r>
            <a:r>
              <a:rPr lang="en-CA" dirty="0"/>
              <a:t> </a:t>
            </a:r>
            <a:endParaRPr lang="en-US" dirty="0"/>
          </a:p>
        </p:txBody>
      </p:sp>
      <p:sp>
        <p:nvSpPr>
          <p:cNvPr id="3" name="Title 2"/>
          <p:cNvSpPr>
            <a:spLocks noGrp="1"/>
          </p:cNvSpPr>
          <p:nvPr>
            <p:ph type="title"/>
          </p:nvPr>
        </p:nvSpPr>
        <p:spPr/>
        <p:txBody>
          <a:bodyPr/>
          <a:lstStyle/>
          <a:p>
            <a:r>
              <a:rPr lang="en-US" dirty="0" smtClean="0"/>
              <a:t>Non-authorial Contributions</a:t>
            </a:r>
            <a:endParaRPr lang="en-US" dirty="0"/>
          </a:p>
        </p:txBody>
      </p:sp>
      <p:sp>
        <p:nvSpPr>
          <p:cNvPr id="4" name="TextBox 3"/>
          <p:cNvSpPr txBox="1"/>
          <p:nvPr/>
        </p:nvSpPr>
        <p:spPr>
          <a:xfrm>
            <a:off x="457200" y="5029200"/>
            <a:ext cx="8305800" cy="553998"/>
          </a:xfrm>
          <a:prstGeom prst="rect">
            <a:avLst/>
          </a:prstGeom>
          <a:noFill/>
        </p:spPr>
        <p:txBody>
          <a:bodyPr wrap="square" rtlCol="0">
            <a:spAutoFit/>
          </a:bodyPr>
          <a:lstStyle/>
          <a:p>
            <a:r>
              <a:rPr lang="en-US" sz="1000" dirty="0" smtClean="0"/>
              <a:t>International Committee of Medical Journal Editors. </a:t>
            </a:r>
            <a:r>
              <a:rPr lang="en-CA" sz="1000" b="1" dirty="0" smtClean="0"/>
              <a:t>Defining the Role of Authors and Contributors </a:t>
            </a:r>
            <a:r>
              <a:rPr lang="en-US" sz="1000" dirty="0" smtClean="0">
                <a:hlinkClick r:id="rId2"/>
              </a:rPr>
              <a:t>http://www.icmje.org/recommendations/browse/roles-and-responsibilities/defining-the-role-of-authors-and-contributors.html</a:t>
            </a:r>
            <a:endParaRPr lang="en-US" sz="1000" dirty="0" smtClean="0"/>
          </a:p>
          <a:p>
            <a:r>
              <a:rPr lang="en-US" sz="1000" dirty="0" smtClean="0"/>
              <a:t>Accessed 9/4/2015</a:t>
            </a:r>
            <a:endParaRPr lang="en-US" sz="1000" dirty="0"/>
          </a:p>
        </p:txBody>
      </p:sp>
    </p:spTree>
    <p:extLst>
      <p:ext uri="{BB962C8B-B14F-4D97-AF65-F5344CB8AC3E}">
        <p14:creationId xmlns:p14="http://schemas.microsoft.com/office/powerpoint/2010/main" val="1390581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10000"/>
          </a:bodyPr>
          <a:lstStyle/>
          <a:p>
            <a:pPr>
              <a:buNone/>
            </a:pPr>
            <a:r>
              <a:rPr lang="en-CA" dirty="0" smtClean="0"/>
              <a:t>	</a:t>
            </a:r>
          </a:p>
          <a:p>
            <a:pPr>
              <a:buNone/>
            </a:pPr>
            <a:r>
              <a:rPr lang="en-US" dirty="0" smtClean="0"/>
              <a:t>   J.W. Scott Librarians are available to assist with systematic review searches:</a:t>
            </a:r>
          </a:p>
          <a:p>
            <a:pPr>
              <a:buNone/>
            </a:pPr>
            <a:r>
              <a:rPr lang="en-US" dirty="0" smtClean="0"/>
              <a:t> </a:t>
            </a:r>
          </a:p>
          <a:p>
            <a:pPr>
              <a:buNone/>
            </a:pPr>
            <a:r>
              <a:rPr lang="en-US" dirty="0" smtClean="0"/>
              <a:t>	-for review of search strategies</a:t>
            </a:r>
          </a:p>
          <a:p>
            <a:pPr>
              <a:buNone/>
            </a:pPr>
            <a:r>
              <a:rPr lang="en-US" dirty="0" smtClean="0"/>
              <a:t>	-as team members (as required by some granting 	agencies) </a:t>
            </a:r>
            <a:endParaRPr lang="en-US" sz="1800" dirty="0" smtClean="0"/>
          </a:p>
          <a:p>
            <a:pPr>
              <a:buNone/>
            </a:pPr>
            <a:endParaRPr lang="en-CA" dirty="0" smtClean="0"/>
          </a:p>
          <a:p>
            <a:pPr>
              <a:buNone/>
            </a:pPr>
            <a:r>
              <a:rPr lang="en-CA" dirty="0" smtClean="0"/>
              <a:t>						     </a:t>
            </a:r>
            <a:r>
              <a:rPr lang="en-CA" sz="1700" dirty="0" smtClean="0"/>
              <a:t>Contact Info: </a:t>
            </a:r>
          </a:p>
          <a:p>
            <a:pPr algn="r">
              <a:buNone/>
            </a:pPr>
            <a:r>
              <a:rPr lang="en-CA" sz="1700" dirty="0" smtClean="0"/>
              <a:t>Sandy Campbell</a:t>
            </a:r>
          </a:p>
          <a:p>
            <a:pPr algn="r">
              <a:buNone/>
            </a:pPr>
            <a:r>
              <a:rPr lang="en-CA" sz="1700" dirty="0" smtClean="0"/>
              <a:t>	</a:t>
            </a:r>
            <a:r>
              <a:rPr lang="en-CA" sz="1700" dirty="0" err="1" smtClean="0"/>
              <a:t>J.W.Scott</a:t>
            </a:r>
            <a:r>
              <a:rPr lang="en-CA" sz="1700" dirty="0" smtClean="0"/>
              <a:t> Library</a:t>
            </a:r>
          </a:p>
          <a:p>
            <a:pPr algn="r">
              <a:buNone/>
            </a:pPr>
            <a:r>
              <a:rPr lang="en-CA" sz="1700" dirty="0" smtClean="0"/>
              <a:t>	780-492-7915</a:t>
            </a:r>
          </a:p>
          <a:p>
            <a:pPr algn="r">
              <a:buNone/>
            </a:pPr>
            <a:r>
              <a:rPr lang="en-CA" sz="1700" u="sng" dirty="0" smtClean="0">
                <a:hlinkClick r:id="rId2"/>
              </a:rPr>
              <a:t>sandy.campbell@ualberta.ca</a:t>
            </a:r>
            <a:endParaRPr lang="en-CA" sz="1700" u="sng" dirty="0" smtClean="0"/>
          </a:p>
          <a:p>
            <a:pPr algn="ctr">
              <a:buNone/>
            </a:pPr>
            <a:endParaRPr lang="en-CA" sz="1800" dirty="0"/>
          </a:p>
        </p:txBody>
      </p:sp>
      <p:sp>
        <p:nvSpPr>
          <p:cNvPr id="3" name="Title 2"/>
          <p:cNvSpPr>
            <a:spLocks noGrp="1"/>
          </p:cNvSpPr>
          <p:nvPr>
            <p:ph type="title"/>
          </p:nvPr>
        </p:nvSpPr>
        <p:spPr/>
        <p:txBody>
          <a:bodyPr>
            <a:normAutofit fontScale="90000"/>
          </a:bodyPr>
          <a:lstStyle/>
          <a:p>
            <a:r>
              <a:rPr lang="en-US" dirty="0" smtClean="0"/>
              <a:t>Librarian Support for Systematic Review Searching</a:t>
            </a:r>
            <a:endParaRPr lang="en-C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25963"/>
          </a:xfrm>
        </p:spPr>
        <p:txBody>
          <a:bodyPr>
            <a:normAutofit/>
          </a:bodyPr>
          <a:lstStyle/>
          <a:p>
            <a:pPr algn="ctr">
              <a:buNone/>
            </a:pPr>
            <a:endParaRPr lang="en-US" sz="9600" dirty="0" smtClean="0">
              <a:solidFill>
                <a:schemeClr val="accent1">
                  <a:lumMod val="75000"/>
                </a:schemeClr>
              </a:solidFill>
            </a:endParaRPr>
          </a:p>
          <a:p>
            <a:pPr algn="ctr">
              <a:buNone/>
            </a:pPr>
            <a:r>
              <a:rPr lang="en-US" sz="9600" dirty="0" smtClean="0">
                <a:solidFill>
                  <a:schemeClr val="accent1">
                    <a:lumMod val="75000"/>
                  </a:schemeClr>
                </a:solidFill>
              </a:rPr>
              <a:t>Thank You </a:t>
            </a:r>
            <a:endParaRPr lang="en-CA" sz="9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 y="0"/>
            <a:ext cx="8229600" cy="1143000"/>
          </a:xfrm>
        </p:spPr>
        <p:txBody>
          <a:bodyPr/>
          <a:lstStyle/>
          <a:p>
            <a:r>
              <a:rPr lang="en-US" dirty="0" smtClean="0"/>
              <a:t>Identify Major </a:t>
            </a:r>
            <a:r>
              <a:rPr lang="en-US" dirty="0"/>
              <a:t>C</a:t>
            </a:r>
            <a:r>
              <a:rPr lang="en-US" dirty="0" smtClean="0"/>
              <a:t>oncepts</a:t>
            </a:r>
            <a:endParaRPr lang="en-CA" dirty="0"/>
          </a:p>
        </p:txBody>
      </p:sp>
      <p:sp>
        <p:nvSpPr>
          <p:cNvPr id="4" name="Oval 3"/>
          <p:cNvSpPr/>
          <p:nvPr/>
        </p:nvSpPr>
        <p:spPr>
          <a:xfrm>
            <a:off x="1371600" y="99060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4359676" y="91514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200400" y="266700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2133600" y="1828800"/>
            <a:ext cx="1828800" cy="923330"/>
          </a:xfrm>
          <a:prstGeom prst="rect">
            <a:avLst/>
          </a:prstGeom>
          <a:noFill/>
        </p:spPr>
        <p:txBody>
          <a:bodyPr wrap="square" rtlCol="0">
            <a:spAutoFit/>
          </a:bodyPr>
          <a:lstStyle/>
          <a:p>
            <a:r>
              <a:rPr lang="en-US" dirty="0" smtClean="0"/>
              <a:t>Audience Response Systems</a:t>
            </a:r>
            <a:endParaRPr lang="en-CA" dirty="0"/>
          </a:p>
        </p:txBody>
      </p:sp>
      <p:sp>
        <p:nvSpPr>
          <p:cNvPr id="10" name="TextBox 9"/>
          <p:cNvSpPr txBox="1"/>
          <p:nvPr/>
        </p:nvSpPr>
        <p:spPr>
          <a:xfrm>
            <a:off x="5715000" y="1905000"/>
            <a:ext cx="1828800" cy="646331"/>
          </a:xfrm>
          <a:prstGeom prst="rect">
            <a:avLst/>
          </a:prstGeom>
          <a:noFill/>
        </p:spPr>
        <p:txBody>
          <a:bodyPr wrap="square" rtlCol="0">
            <a:spAutoFit/>
          </a:bodyPr>
          <a:lstStyle/>
          <a:p>
            <a:r>
              <a:rPr lang="en-US" dirty="0" smtClean="0"/>
              <a:t>Health Professionals</a:t>
            </a:r>
            <a:endParaRPr lang="en-CA" dirty="0"/>
          </a:p>
        </p:txBody>
      </p:sp>
      <p:sp>
        <p:nvSpPr>
          <p:cNvPr id="11" name="TextBox 10"/>
          <p:cNvSpPr txBox="1"/>
          <p:nvPr/>
        </p:nvSpPr>
        <p:spPr>
          <a:xfrm>
            <a:off x="3886200" y="5021010"/>
            <a:ext cx="1828800" cy="923330"/>
          </a:xfrm>
          <a:prstGeom prst="rect">
            <a:avLst/>
          </a:prstGeom>
          <a:noFill/>
        </p:spPr>
        <p:txBody>
          <a:bodyPr wrap="square" rtlCol="0">
            <a:spAutoFit/>
          </a:bodyPr>
          <a:lstStyle/>
          <a:p>
            <a:r>
              <a:rPr lang="en-US" dirty="0" smtClean="0"/>
              <a:t>Improved Educational Outcomes</a:t>
            </a:r>
            <a:endParaRPr lang="en-CA" dirty="0"/>
          </a:p>
        </p:txBody>
      </p:sp>
      <p:sp>
        <p:nvSpPr>
          <p:cNvPr id="13" name="TextBox 12"/>
          <p:cNvSpPr txBox="1"/>
          <p:nvPr/>
        </p:nvSpPr>
        <p:spPr>
          <a:xfrm>
            <a:off x="457200" y="2602468"/>
            <a:ext cx="838200" cy="369332"/>
          </a:xfrm>
          <a:prstGeom prst="rect">
            <a:avLst/>
          </a:prstGeom>
          <a:noFill/>
        </p:spPr>
        <p:txBody>
          <a:bodyPr wrap="square" rtlCol="0">
            <a:spAutoFit/>
          </a:bodyPr>
          <a:lstStyle/>
          <a:p>
            <a:r>
              <a:rPr lang="en-US" dirty="0" smtClean="0"/>
              <a:t>SET 1</a:t>
            </a:r>
            <a:endParaRPr lang="en-US" dirty="0"/>
          </a:p>
        </p:txBody>
      </p:sp>
      <p:sp>
        <p:nvSpPr>
          <p:cNvPr id="14" name="TextBox 13"/>
          <p:cNvSpPr txBox="1"/>
          <p:nvPr/>
        </p:nvSpPr>
        <p:spPr>
          <a:xfrm>
            <a:off x="8169676" y="2777348"/>
            <a:ext cx="838200" cy="369332"/>
          </a:xfrm>
          <a:prstGeom prst="rect">
            <a:avLst/>
          </a:prstGeom>
          <a:noFill/>
        </p:spPr>
        <p:txBody>
          <a:bodyPr wrap="square" rtlCol="0">
            <a:spAutoFit/>
          </a:bodyPr>
          <a:lstStyle/>
          <a:p>
            <a:r>
              <a:rPr lang="en-US" dirty="0" smtClean="0"/>
              <a:t>SET 2</a:t>
            </a:r>
            <a:endParaRPr lang="en-US" dirty="0"/>
          </a:p>
        </p:txBody>
      </p:sp>
      <p:sp>
        <p:nvSpPr>
          <p:cNvPr id="15" name="TextBox 14"/>
          <p:cNvSpPr txBox="1"/>
          <p:nvPr/>
        </p:nvSpPr>
        <p:spPr>
          <a:xfrm>
            <a:off x="6705600" y="6018944"/>
            <a:ext cx="838200" cy="369332"/>
          </a:xfrm>
          <a:prstGeom prst="rect">
            <a:avLst/>
          </a:prstGeom>
          <a:noFill/>
        </p:spPr>
        <p:txBody>
          <a:bodyPr wrap="square" rtlCol="0">
            <a:spAutoFit/>
          </a:bodyPr>
          <a:lstStyle/>
          <a:p>
            <a:r>
              <a:rPr lang="en-US" dirty="0" smtClean="0"/>
              <a:t>SET 3</a:t>
            </a:r>
            <a:endParaRPr lang="en-US" dirty="0"/>
          </a:p>
        </p:txBody>
      </p:sp>
    </p:spTree>
    <p:extLst>
      <p:ext uri="{BB962C8B-B14F-4D97-AF65-F5344CB8AC3E}">
        <p14:creationId xmlns:p14="http://schemas.microsoft.com/office/powerpoint/2010/main" val="125082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99060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4359676" y="91514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200400" y="2667000"/>
            <a:ext cx="3810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2133600" y="1524740"/>
            <a:ext cx="1828800" cy="923330"/>
          </a:xfrm>
          <a:prstGeom prst="rect">
            <a:avLst/>
          </a:prstGeom>
          <a:noFill/>
        </p:spPr>
        <p:txBody>
          <a:bodyPr wrap="square" rtlCol="0">
            <a:spAutoFit/>
          </a:bodyPr>
          <a:lstStyle/>
          <a:p>
            <a:r>
              <a:rPr lang="en-US" dirty="0" smtClean="0"/>
              <a:t>Audience Response Systems</a:t>
            </a:r>
            <a:endParaRPr lang="en-CA" dirty="0"/>
          </a:p>
        </p:txBody>
      </p:sp>
      <p:sp>
        <p:nvSpPr>
          <p:cNvPr id="10" name="TextBox 9"/>
          <p:cNvSpPr txBox="1"/>
          <p:nvPr/>
        </p:nvSpPr>
        <p:spPr>
          <a:xfrm>
            <a:off x="5486400" y="1524740"/>
            <a:ext cx="1828800" cy="646331"/>
          </a:xfrm>
          <a:prstGeom prst="rect">
            <a:avLst/>
          </a:prstGeom>
          <a:noFill/>
        </p:spPr>
        <p:txBody>
          <a:bodyPr wrap="square" rtlCol="0">
            <a:spAutoFit/>
          </a:bodyPr>
          <a:lstStyle/>
          <a:p>
            <a:r>
              <a:rPr lang="en-US" dirty="0" smtClean="0"/>
              <a:t>Health Professionals</a:t>
            </a:r>
            <a:endParaRPr lang="en-CA" dirty="0"/>
          </a:p>
        </p:txBody>
      </p:sp>
      <p:sp>
        <p:nvSpPr>
          <p:cNvPr id="11" name="TextBox 10"/>
          <p:cNvSpPr txBox="1"/>
          <p:nvPr/>
        </p:nvSpPr>
        <p:spPr>
          <a:xfrm>
            <a:off x="3742133" y="5031705"/>
            <a:ext cx="1524000" cy="923330"/>
          </a:xfrm>
          <a:prstGeom prst="rect">
            <a:avLst/>
          </a:prstGeom>
          <a:noFill/>
        </p:spPr>
        <p:txBody>
          <a:bodyPr wrap="square" rtlCol="0">
            <a:spAutoFit/>
          </a:bodyPr>
          <a:lstStyle/>
          <a:p>
            <a:r>
              <a:rPr lang="en-US" dirty="0" smtClean="0"/>
              <a:t>Improved Educational Outcomes</a:t>
            </a:r>
            <a:endParaRPr lang="en-CA" dirty="0"/>
          </a:p>
        </p:txBody>
      </p:sp>
      <p:sp>
        <p:nvSpPr>
          <p:cNvPr id="13" name="TextBox 12"/>
          <p:cNvSpPr txBox="1"/>
          <p:nvPr/>
        </p:nvSpPr>
        <p:spPr>
          <a:xfrm>
            <a:off x="457200" y="2602468"/>
            <a:ext cx="838200" cy="369332"/>
          </a:xfrm>
          <a:prstGeom prst="rect">
            <a:avLst/>
          </a:prstGeom>
          <a:noFill/>
        </p:spPr>
        <p:txBody>
          <a:bodyPr wrap="square" rtlCol="0">
            <a:spAutoFit/>
          </a:bodyPr>
          <a:lstStyle/>
          <a:p>
            <a:r>
              <a:rPr lang="en-US" dirty="0" smtClean="0"/>
              <a:t>SET 1</a:t>
            </a:r>
            <a:endParaRPr lang="en-US" dirty="0"/>
          </a:p>
        </p:txBody>
      </p:sp>
      <p:sp>
        <p:nvSpPr>
          <p:cNvPr id="14" name="TextBox 13"/>
          <p:cNvSpPr txBox="1"/>
          <p:nvPr/>
        </p:nvSpPr>
        <p:spPr>
          <a:xfrm>
            <a:off x="8169676" y="2777348"/>
            <a:ext cx="838200" cy="369332"/>
          </a:xfrm>
          <a:prstGeom prst="rect">
            <a:avLst/>
          </a:prstGeom>
          <a:noFill/>
        </p:spPr>
        <p:txBody>
          <a:bodyPr wrap="square" rtlCol="0">
            <a:spAutoFit/>
          </a:bodyPr>
          <a:lstStyle/>
          <a:p>
            <a:r>
              <a:rPr lang="en-US" dirty="0" smtClean="0"/>
              <a:t>SET 2</a:t>
            </a:r>
            <a:endParaRPr lang="en-US" dirty="0"/>
          </a:p>
        </p:txBody>
      </p:sp>
      <p:sp>
        <p:nvSpPr>
          <p:cNvPr id="15" name="TextBox 14"/>
          <p:cNvSpPr txBox="1"/>
          <p:nvPr/>
        </p:nvSpPr>
        <p:spPr>
          <a:xfrm>
            <a:off x="6705600" y="6018944"/>
            <a:ext cx="838200" cy="369332"/>
          </a:xfrm>
          <a:prstGeom prst="rect">
            <a:avLst/>
          </a:prstGeom>
          <a:noFill/>
        </p:spPr>
        <p:txBody>
          <a:bodyPr wrap="square" rtlCol="0">
            <a:spAutoFit/>
          </a:bodyPr>
          <a:lstStyle/>
          <a:p>
            <a:r>
              <a:rPr lang="en-US" dirty="0" smtClean="0"/>
              <a:t>SET 3</a:t>
            </a:r>
            <a:endParaRPr lang="en-US" dirty="0"/>
          </a:p>
        </p:txBody>
      </p:sp>
      <p:sp>
        <p:nvSpPr>
          <p:cNvPr id="16" name="TextBox 15"/>
          <p:cNvSpPr txBox="1"/>
          <p:nvPr/>
        </p:nvSpPr>
        <p:spPr>
          <a:xfrm>
            <a:off x="2135819" y="2631437"/>
            <a:ext cx="1828800" cy="369332"/>
          </a:xfrm>
          <a:prstGeom prst="rect">
            <a:avLst/>
          </a:prstGeom>
          <a:noFill/>
        </p:spPr>
        <p:txBody>
          <a:bodyPr wrap="square" rtlCol="0">
            <a:spAutoFit/>
          </a:bodyPr>
          <a:lstStyle/>
          <a:p>
            <a:r>
              <a:rPr lang="en-US" dirty="0" smtClean="0"/>
              <a:t>Clickers</a:t>
            </a:r>
            <a:endParaRPr lang="en-CA" dirty="0"/>
          </a:p>
        </p:txBody>
      </p:sp>
      <p:sp>
        <p:nvSpPr>
          <p:cNvPr id="17" name="TextBox 16"/>
          <p:cNvSpPr txBox="1"/>
          <p:nvPr/>
        </p:nvSpPr>
        <p:spPr>
          <a:xfrm>
            <a:off x="1902781" y="3201140"/>
            <a:ext cx="1526219" cy="923330"/>
          </a:xfrm>
          <a:prstGeom prst="rect">
            <a:avLst/>
          </a:prstGeom>
          <a:noFill/>
        </p:spPr>
        <p:txBody>
          <a:bodyPr wrap="square" rtlCol="0">
            <a:spAutoFit/>
          </a:bodyPr>
          <a:lstStyle/>
          <a:p>
            <a:r>
              <a:rPr lang="en-US" dirty="0" smtClean="0"/>
              <a:t>Electronic voting systems</a:t>
            </a:r>
            <a:endParaRPr lang="en-CA" dirty="0"/>
          </a:p>
        </p:txBody>
      </p:sp>
      <p:sp>
        <p:nvSpPr>
          <p:cNvPr id="18" name="TextBox 17"/>
          <p:cNvSpPr txBox="1"/>
          <p:nvPr/>
        </p:nvSpPr>
        <p:spPr>
          <a:xfrm>
            <a:off x="6518974" y="2492937"/>
            <a:ext cx="1371600" cy="646331"/>
          </a:xfrm>
          <a:prstGeom prst="rect">
            <a:avLst/>
          </a:prstGeom>
          <a:noFill/>
        </p:spPr>
        <p:txBody>
          <a:bodyPr wrap="square" rtlCol="0">
            <a:spAutoFit/>
          </a:bodyPr>
          <a:lstStyle/>
          <a:p>
            <a:r>
              <a:rPr lang="en-US" dirty="0" smtClean="0"/>
              <a:t>Medical students</a:t>
            </a:r>
            <a:endParaRPr lang="en-CA" dirty="0"/>
          </a:p>
        </p:txBody>
      </p:sp>
      <p:sp>
        <p:nvSpPr>
          <p:cNvPr id="19" name="TextBox 18"/>
          <p:cNvSpPr txBox="1"/>
          <p:nvPr/>
        </p:nvSpPr>
        <p:spPr>
          <a:xfrm>
            <a:off x="5461617" y="5031705"/>
            <a:ext cx="1396383" cy="646331"/>
          </a:xfrm>
          <a:prstGeom prst="rect">
            <a:avLst/>
          </a:prstGeom>
          <a:noFill/>
        </p:spPr>
        <p:txBody>
          <a:bodyPr wrap="square" rtlCol="0">
            <a:spAutoFit/>
          </a:bodyPr>
          <a:lstStyle/>
          <a:p>
            <a:r>
              <a:rPr lang="en-US" dirty="0" smtClean="0"/>
              <a:t>Learning Outcomes</a:t>
            </a:r>
            <a:endParaRPr lang="en-CA" dirty="0"/>
          </a:p>
        </p:txBody>
      </p:sp>
      <p:sp>
        <p:nvSpPr>
          <p:cNvPr id="20" name="Title 2"/>
          <p:cNvSpPr txBox="1">
            <a:spLocks/>
          </p:cNvSpPr>
          <p:nvPr/>
        </p:nvSpPr>
        <p:spPr>
          <a:xfrm>
            <a:off x="76200" y="0"/>
            <a:ext cx="82296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Identify Synonyms/Keywords</a:t>
            </a:r>
            <a:endParaRPr lang="en-CA" dirty="0"/>
          </a:p>
        </p:txBody>
      </p:sp>
    </p:spTree>
    <p:extLst>
      <p:ext uri="{BB962C8B-B14F-4D97-AF65-F5344CB8AC3E}">
        <p14:creationId xmlns:p14="http://schemas.microsoft.com/office/powerpoint/2010/main" val="267020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5181600"/>
          </a:xfrm>
        </p:spPr>
        <p:txBody>
          <a:bodyPr>
            <a:normAutofit fontScale="92500" lnSpcReduction="20000"/>
          </a:bodyPr>
          <a:lstStyle/>
          <a:p>
            <a:r>
              <a:rPr lang="en-US" dirty="0" smtClean="0"/>
              <a:t>Things to think about:</a:t>
            </a:r>
          </a:p>
          <a:p>
            <a:endParaRPr lang="en-US" sz="600" dirty="0" smtClean="0"/>
          </a:p>
          <a:p>
            <a:pPr lvl="1"/>
            <a:r>
              <a:rPr lang="en-US" dirty="0" smtClean="0"/>
              <a:t>Subject headings/controlled vocabulary</a:t>
            </a:r>
          </a:p>
          <a:p>
            <a:pPr lvl="1"/>
            <a:endParaRPr lang="en-US" sz="1100" dirty="0" smtClean="0"/>
          </a:p>
          <a:p>
            <a:pPr lvl="1"/>
            <a:r>
              <a:rPr lang="en-US" dirty="0" smtClean="0"/>
              <a:t>Alternate spellings  - analyze/</a:t>
            </a:r>
            <a:r>
              <a:rPr lang="en-US" dirty="0" err="1" smtClean="0"/>
              <a:t>analyse</a:t>
            </a:r>
            <a:r>
              <a:rPr lang="en-US" dirty="0" smtClean="0"/>
              <a:t>, fetus/</a:t>
            </a:r>
            <a:r>
              <a:rPr lang="en-US" dirty="0" err="1" smtClean="0"/>
              <a:t>foetus</a:t>
            </a:r>
            <a:endParaRPr lang="en-US" dirty="0" smtClean="0"/>
          </a:p>
          <a:p>
            <a:pPr lvl="1"/>
            <a:endParaRPr lang="en-US" sz="1100" dirty="0" smtClean="0"/>
          </a:p>
          <a:p>
            <a:pPr lvl="1"/>
            <a:r>
              <a:rPr lang="en-US" dirty="0" smtClean="0"/>
              <a:t>Alternate endings - learner/learns/learning/</a:t>
            </a:r>
            <a:r>
              <a:rPr lang="en-US" dirty="0" err="1" smtClean="0"/>
              <a:t>etc</a:t>
            </a:r>
            <a:endParaRPr lang="en-US" dirty="0" smtClean="0"/>
          </a:p>
          <a:p>
            <a:pPr lvl="1"/>
            <a:endParaRPr lang="en-US" sz="1100" dirty="0" smtClean="0"/>
          </a:p>
          <a:p>
            <a:pPr lvl="1"/>
            <a:r>
              <a:rPr lang="en-US" dirty="0" smtClean="0"/>
              <a:t>Synonyms – doctor/physician/clinician</a:t>
            </a:r>
          </a:p>
          <a:p>
            <a:pPr lvl="1"/>
            <a:endParaRPr lang="en-US" sz="1100" dirty="0" smtClean="0"/>
          </a:p>
          <a:p>
            <a:pPr lvl="1"/>
            <a:r>
              <a:rPr lang="en-US" dirty="0" smtClean="0"/>
              <a:t>Trade names/generics – </a:t>
            </a:r>
          </a:p>
          <a:p>
            <a:pPr lvl="2"/>
            <a:r>
              <a:rPr lang="en-US" dirty="0" err="1" smtClean="0"/>
              <a:t>iClicker</a:t>
            </a:r>
            <a:r>
              <a:rPr lang="en-US" dirty="0" smtClean="0"/>
              <a:t>/audience response system</a:t>
            </a:r>
          </a:p>
          <a:p>
            <a:pPr lvl="2"/>
            <a:endParaRPr lang="en-US" sz="1100" dirty="0" smtClean="0"/>
          </a:p>
          <a:p>
            <a:pPr lvl="1"/>
            <a:r>
              <a:rPr lang="en-US" dirty="0" smtClean="0"/>
              <a:t>Antonyms – success/failure, increase/decrease</a:t>
            </a:r>
          </a:p>
          <a:p>
            <a:pPr lvl="1"/>
            <a:endParaRPr lang="en-US" sz="1100" dirty="0" smtClean="0"/>
          </a:p>
          <a:p>
            <a:pPr lvl="1"/>
            <a:r>
              <a:rPr lang="en-US" dirty="0" smtClean="0"/>
              <a:t>Homonyms -same word - different meanings – </a:t>
            </a:r>
          </a:p>
          <a:p>
            <a:pPr lvl="2"/>
            <a:r>
              <a:rPr lang="en-US" dirty="0" smtClean="0"/>
              <a:t>patient educators (patients who educate doctors)</a:t>
            </a:r>
          </a:p>
          <a:p>
            <a:pPr lvl="2"/>
            <a:r>
              <a:rPr lang="en-US" dirty="0" smtClean="0"/>
              <a:t>patient educators (people who educate patients)</a:t>
            </a:r>
          </a:p>
          <a:p>
            <a:pPr lvl="2"/>
            <a:endParaRPr lang="en-CA" sz="1100" dirty="0" smtClean="0"/>
          </a:p>
          <a:p>
            <a:pPr lvl="1"/>
            <a:r>
              <a:rPr lang="en-US" dirty="0" smtClean="0"/>
              <a:t>Acronyms – task-based learning or TBL</a:t>
            </a:r>
          </a:p>
          <a:p>
            <a:endParaRPr lang="en-CA" dirty="0"/>
          </a:p>
        </p:txBody>
      </p:sp>
      <p:sp>
        <p:nvSpPr>
          <p:cNvPr id="3" name="Title 2"/>
          <p:cNvSpPr>
            <a:spLocks noGrp="1"/>
          </p:cNvSpPr>
          <p:nvPr>
            <p:ph type="title"/>
          </p:nvPr>
        </p:nvSpPr>
        <p:spPr>
          <a:xfrm>
            <a:off x="228600" y="0"/>
            <a:ext cx="8229600" cy="1143000"/>
          </a:xfrm>
        </p:spPr>
        <p:txBody>
          <a:bodyPr/>
          <a:lstStyle/>
          <a:p>
            <a:r>
              <a:rPr lang="en-US" dirty="0" smtClean="0"/>
              <a:t>Doing a better search</a:t>
            </a:r>
            <a:endParaRPr lang="en-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830</TotalTime>
  <Words>1019</Words>
  <Application>Microsoft Office PowerPoint</Application>
  <PresentationFormat>On-screen Show (4:3)</PresentationFormat>
  <Paragraphs>218</Paragraphs>
  <Slides>67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Antique Olive</vt:lpstr>
      <vt:lpstr>Arial</vt:lpstr>
      <vt:lpstr>Calibri</vt:lpstr>
      <vt:lpstr>Comic Sans MS</vt:lpstr>
      <vt:lpstr>Lucida Sans Unicode</vt:lpstr>
      <vt:lpstr>Times New Roman</vt:lpstr>
      <vt:lpstr>Verdana</vt:lpstr>
      <vt:lpstr>Wingdings 2</vt:lpstr>
      <vt:lpstr>Wingdings 3</vt:lpstr>
      <vt:lpstr>Concourse</vt:lpstr>
      <vt:lpstr>Introduction to Systematic Review Searching</vt:lpstr>
      <vt:lpstr>Conflict of Interest Statement</vt:lpstr>
      <vt:lpstr>How are Systematic Reviews Different from Other Reviews? </vt:lpstr>
      <vt:lpstr>PowerPoint Presentation</vt:lpstr>
      <vt:lpstr>Sample Question:</vt:lpstr>
      <vt:lpstr>PowerPoint Presentation</vt:lpstr>
      <vt:lpstr>Identify Major Concepts</vt:lpstr>
      <vt:lpstr>PowerPoint Presentation</vt:lpstr>
      <vt:lpstr>Doing a better search</vt:lpstr>
      <vt:lpstr>How to combine concepts</vt:lpstr>
      <vt:lpstr>PowerPoint Presentation</vt:lpstr>
      <vt:lpstr>Build your own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Write-n-Cite in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Forget to “Sync My Database”</vt:lpstr>
      <vt:lpstr>What Kinds of Resources Must be Searched for a Systematic Review? </vt:lpstr>
      <vt:lpstr>Applying Limits</vt:lpstr>
      <vt:lpstr>Biomedical Databases</vt:lpstr>
      <vt:lpstr>Specialized Databases</vt:lpstr>
      <vt:lpstr>Specialized Databases</vt:lpstr>
      <vt:lpstr>Large Interdisciplinary Databases</vt:lpstr>
      <vt:lpstr>Grey Literature </vt:lpstr>
      <vt:lpstr>Where to find filters</vt:lpstr>
      <vt:lpstr>Peer Review of Searches</vt:lpstr>
      <vt:lpstr>Sample Search Description</vt:lpstr>
      <vt:lpstr>Describing Your Search in the Systematic Review</vt:lpstr>
      <vt:lpstr>Describing Your Search</vt:lpstr>
      <vt:lpstr>Non-authorial Contributions</vt:lpstr>
      <vt:lpstr>Librarian Support for Systematic Review Searching</vt:lpstr>
      <vt:lpstr>PowerPoint Presentation</vt:lpstr>
    </vt:vector>
  </TitlesOfParts>
  <Company>University of Alberta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Systematic Review Searching</dc:title>
  <dc:creator>Sandy Campbell</dc:creator>
  <cp:lastModifiedBy>Campbell, Sandy</cp:lastModifiedBy>
  <cp:revision>74</cp:revision>
  <cp:lastPrinted>2015-03-02T17:14:12Z</cp:lastPrinted>
  <dcterms:created xsi:type="dcterms:W3CDTF">2012-02-16T16:04:03Z</dcterms:created>
  <dcterms:modified xsi:type="dcterms:W3CDTF">2015-08-19T22:58:39Z</dcterms:modified>
</cp:coreProperties>
</file>