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</p:sldMasterIdLst>
  <p:notesMasterIdLst>
    <p:notesMasterId r:id="rId58"/>
  </p:notesMasterIdLst>
  <p:sldIdLst>
    <p:sldId id="281" r:id="rId3"/>
    <p:sldId id="282" r:id="rId4"/>
    <p:sldId id="256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83" r:id="rId16"/>
    <p:sldId id="284" r:id="rId17"/>
    <p:sldId id="290" r:id="rId18"/>
    <p:sldId id="285" r:id="rId19"/>
    <p:sldId id="286" r:id="rId20"/>
    <p:sldId id="287" r:id="rId21"/>
    <p:sldId id="288" r:id="rId22"/>
    <p:sldId id="289" r:id="rId23"/>
    <p:sldId id="302" r:id="rId24"/>
    <p:sldId id="334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32" r:id="rId34"/>
    <p:sldId id="311" r:id="rId35"/>
    <p:sldId id="333" r:id="rId36"/>
    <p:sldId id="335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7885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In order to receive all these benefits there needs to be a change in the culture surrounding the use, re-use, and sharing of data.</a:t>
            </a:r>
          </a:p>
          <a:p>
            <a:pPr marL="171450" marR="0" lvl="0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Finding suitable data repositories and obtaining consistent funding to allow for archiving poses a potential problem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Many data repositories are very specific to the type of data they hold (i.e., GenBank)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This makes finding them more difficult though there are tools to find appropriate ones such as databib</a:t>
            </a:r>
          </a:p>
          <a:p>
            <a:pPr marL="171450" marR="0" lvl="0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Funding will become an issue for those that do not dedicate any funds currently to this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However, costs are fairly low (e.g., 80 dollars for a one-time submission to Dryad, zero for ERA)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Many data repositories are funded by larger agencies but still require long-term funding to prevent data degradation</a:t>
            </a:r>
          </a:p>
          <a:p>
            <a:pPr marL="171450" marR="0" lvl="0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Citation, which is probably the best incentive for researchers to share data, is not the norm within the scientific community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Typically, when data is being re-used it is acknowledged but not included as a formal citation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First, an appropriate citation method needs to be developed which is comparable across data centres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One option would be to create a unique digital object identifier for each dataset, which could be easily used to give credit within research papers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This change in procedure would be a main hurdle to jump before the benefits of data management and sharing become apparent</a:t>
            </a:r>
          </a:p>
          <a:p>
            <a:pPr marL="171450" marR="0" lvl="0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The culture around sharing needs to be shifted from data hoarding and eventual loss to one of mutual use, benefit, and preservation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The reluctance to share data quite often evolves from a fear of being beaten to a publication or potentially because researchers fear additional scrutiny in light of evolving analysis techniques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Embargoes could be put into place on datasets for a period of time allowing the metadata associated with these to be searchable while preventing access</a:t>
            </a:r>
          </a:p>
          <a:p>
            <a:pPr marL="1085850" marR="0" lvl="2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These measures would ensure time for publication production by the original researcher while allowing the community to see what is happening and potentially request data for unrelated reasons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In addition to embargoes, some exceptions should be applied to the sharing of datasets</a:t>
            </a:r>
          </a:p>
          <a:p>
            <a:pPr marL="1085850" marR="0" lvl="2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These would likely be rare but could include data on indigenous knowledge, location data for endangered or at risk wildlife, or data involving the personal information of research subjects</a:t>
            </a:r>
          </a:p>
          <a:p>
            <a:pPr marL="171450" marR="0" lvl="0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Even without thinking about these challenges with sharing and data preservation, the base knowledge of how you would go about these tasks is typically unknown to most researchers</a:t>
            </a:r>
          </a:p>
          <a:p>
            <a:pPr marL="628650" marR="0" lvl="1" indent="-171450" algn="l" rtl="0"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 b="0" i="0" u="none" strike="noStrike" cap="none" baseline="0"/>
              <a:t>So, I’d like to give the floor to Donna to talk about the tools of data preservation and storage</a:t>
            </a:r>
          </a:p>
          <a:p>
            <a:endParaRPr lang="en" sz="1800" b="0" i="0" u="none" strike="noStrike" cap="none" baseline="0"/>
          </a:p>
          <a:p>
            <a:endParaRPr lang="en" sz="1800" b="0" i="0" u="none" strike="noStrike" cap="none" baseline="0"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2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2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630679" y="1181100"/>
            <a:ext cx="329184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90160" y="1181100"/>
            <a:ext cx="329184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1"/>
              </a:buClr>
              <a:buFont typeface="Arial Black"/>
              <a:buNone/>
              <a:defRPr sz="1800" b="0" cap="small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627632" y="1694524"/>
            <a:ext cx="3291840" cy="288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5093207" y="1179576"/>
            <a:ext cx="3291840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1"/>
              </a:buClr>
              <a:buFont typeface="Arial Black"/>
              <a:buNone/>
              <a:defRPr sz="1800" b="0" cap="small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5093207" y="1694524"/>
            <a:ext cx="3291840" cy="288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2" y="1200150"/>
            <a:ext cx="5111749" cy="3360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0" y="1200150"/>
            <a:ext cx="3008313" cy="3360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6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9001126" y="3634739"/>
            <a:ext cx="142875" cy="1508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" y="0"/>
            <a:ext cx="9000876" cy="36347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1" y="4286251"/>
            <a:ext cx="8153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6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1" y="3714750"/>
            <a:ext cx="8153399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9001126" y="0"/>
            <a:ext cx="142875" cy="36347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2627114" y="-855462"/>
            <a:ext cx="3280172" cy="7619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3" cy="2057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4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4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1" y="17145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8800" b="0" i="0" u="none" strike="noStrike" cap="small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1" y="3600451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 Black"/>
              <a:buNone/>
              <a:defRPr sz="20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indent="0" algn="ctr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9001126" y="3634739"/>
            <a:ext cx="142875" cy="1508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9001126" y="0"/>
            <a:ext cx="142875" cy="36347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3" y="1314450"/>
            <a:ext cx="7619998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1" y="1085851"/>
            <a:ext cx="7772400" cy="3240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defRPr sz="8800" b="0" cap="small" baseline="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1" y="171451"/>
            <a:ext cx="77724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chemeClr val="dk2"/>
              </a:buClr>
              <a:buFont typeface="Arial Black"/>
              <a:buNone/>
              <a:defRPr sz="2000" b="0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indent="0" rtl="0"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14538"/>
            <a:ext cx="5791200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3" y="1314450"/>
            <a:ext cx="7619998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1" y="4629150"/>
            <a:ext cx="342900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3429001" cy="212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 rot="-5400000">
            <a:off x="8391842" y="4368483"/>
            <a:ext cx="9867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9001126" y="1"/>
            <a:ext cx="142875" cy="1028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001126" y="1028701"/>
            <a:ext cx="142875" cy="4114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gif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0070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00707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gif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00707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losone.org/article/info:doi/10.1371/journal.pone.002110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erc-crsng.gc.ca/NSERC-CRSNG/policies-politiques/OpenAccess-LibreAcces_eng.as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Welsh\Downloads\dataScre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b="31629"/>
          <a:stretch/>
        </p:blipFill>
        <p:spPr bwMode="auto">
          <a:xfrm>
            <a:off x="1493912" y="0"/>
            <a:ext cx="61561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Importance -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Large </a:t>
            </a:r>
            <a:r>
              <a:rPr lang="en-CA" dirty="0" smtClean="0"/>
              <a:t>Data (e.g</a:t>
            </a:r>
            <a:r>
              <a:rPr lang="en-CA" dirty="0"/>
              <a:t>. remote sensing, </a:t>
            </a:r>
            <a:r>
              <a:rPr lang="en-CA" dirty="0" smtClean="0"/>
              <a:t>weather)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obliges </a:t>
            </a:r>
            <a:r>
              <a:rPr lang="en-CA" dirty="0"/>
              <a:t>sophisticated </a:t>
            </a:r>
            <a:r>
              <a:rPr lang="en-CA" dirty="0" smtClean="0"/>
              <a:t>DMP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dirty="0"/>
              <a:t>may be self directing</a:t>
            </a:r>
          </a:p>
          <a:p>
            <a:r>
              <a:rPr lang="en-CA" dirty="0"/>
              <a:t>Small Data (</a:t>
            </a:r>
            <a:r>
              <a:rPr lang="en-CA" dirty="0" smtClean="0"/>
              <a:t>typical </a:t>
            </a:r>
            <a:r>
              <a:rPr lang="en-CA" dirty="0"/>
              <a:t>of most </a:t>
            </a:r>
            <a:r>
              <a:rPr lang="en-CA" dirty="0" smtClean="0"/>
              <a:t>efforts)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may </a:t>
            </a:r>
            <a:r>
              <a:rPr lang="en-CA" dirty="0"/>
              <a:t>function in absence of </a:t>
            </a:r>
            <a:r>
              <a:rPr lang="en-CA" dirty="0" smtClean="0"/>
              <a:t>DMP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may </a:t>
            </a:r>
            <a:r>
              <a:rPr lang="en-CA" dirty="0"/>
              <a:t>limit data </a:t>
            </a:r>
            <a:r>
              <a:rPr lang="en-CA" dirty="0" smtClean="0"/>
              <a:t>reuse, collaboration</a:t>
            </a:r>
            <a:r>
              <a:rPr lang="en-CA" dirty="0"/>
              <a:t>, preservation  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8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Importance - Primary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Maintain Focus of DMP on the potential </a:t>
            </a:r>
            <a:r>
              <a:rPr lang="en-CA" dirty="0" smtClean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more </a:t>
            </a:r>
            <a:r>
              <a:rPr lang="en-CA" dirty="0"/>
              <a:t>time for </a:t>
            </a:r>
            <a:r>
              <a:rPr lang="en-CA" dirty="0" smtClean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data 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exposure </a:t>
            </a:r>
            <a:r>
              <a:rPr lang="en-CA" dirty="0"/>
              <a:t>and visibility of </a:t>
            </a:r>
            <a:r>
              <a:rPr lang="en-CA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improve </a:t>
            </a:r>
            <a:r>
              <a:rPr lang="en-CA" dirty="0"/>
              <a:t>understanding</a:t>
            </a:r>
          </a:p>
          <a:p>
            <a:r>
              <a:rPr lang="en-CA" dirty="0"/>
              <a:t>Focus can become compliance of your data management with accountability obligations of funders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6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Importance –Appropriate Data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314450"/>
            <a:ext cx="7619998" cy="38290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Purpose: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To </a:t>
            </a:r>
            <a:r>
              <a:rPr lang="en-CA" dirty="0"/>
              <a:t>preserve open access benefits</a:t>
            </a:r>
          </a:p>
          <a:p>
            <a:r>
              <a:rPr lang="en-CA" dirty="0"/>
              <a:t>When to </a:t>
            </a:r>
            <a:r>
              <a:rPr lang="en-CA" dirty="0" smtClean="0"/>
              <a:t>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data </a:t>
            </a:r>
            <a:r>
              <a:rPr lang="en-CA" dirty="0"/>
              <a:t>type, collection, transformation are appropriate</a:t>
            </a:r>
          </a:p>
          <a:p>
            <a:r>
              <a:rPr lang="en-CA" dirty="0"/>
              <a:t> </a:t>
            </a:r>
            <a:r>
              <a:rPr lang="en-CA" dirty="0" smtClean="0"/>
              <a:t>When </a:t>
            </a:r>
            <a:r>
              <a:rPr lang="en-CA" dirty="0"/>
              <a:t>not to make </a:t>
            </a:r>
            <a:r>
              <a:rPr lang="en-CA" dirty="0" smtClean="0"/>
              <a:t>available: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risks </a:t>
            </a:r>
            <a:r>
              <a:rPr lang="en-CA" dirty="0"/>
              <a:t>to sensitive </a:t>
            </a:r>
            <a:r>
              <a:rPr lang="en-CA" dirty="0" smtClean="0"/>
              <a:t>features/values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ethical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privacy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cautions/guidelines/restrictions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6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Primary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Maximize </a:t>
            </a:r>
            <a:r>
              <a:rPr lang="en-CA" dirty="0"/>
              <a:t>ability of users to find and utilize data</a:t>
            </a:r>
          </a:p>
          <a:p>
            <a:endParaRPr lang="en-CA" dirty="0"/>
          </a:p>
          <a:p>
            <a:r>
              <a:rPr lang="en-CA" dirty="0"/>
              <a:t>Preserve Data and Metadata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8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Benefits of </a:t>
            </a:r>
            <a:r>
              <a:rPr lang="en" dirty="0" smtClean="0"/>
              <a:t>DMPs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1. Data preservation</a:t>
            </a:r>
          </a:p>
          <a:p>
            <a:pPr marL="914400" lvl="1" indent="-457200"/>
            <a:r>
              <a:rPr lang="en-CA" dirty="0" smtClean="0"/>
              <a:t>Storage over time</a:t>
            </a:r>
          </a:p>
          <a:p>
            <a:pPr marL="914400" lvl="1" indent="-457200"/>
            <a:endParaRPr lang="en-CA" dirty="0"/>
          </a:p>
          <a:p>
            <a:pPr marL="914400" lvl="1" indent="-457200"/>
            <a:r>
              <a:rPr lang="en-CA" dirty="0" smtClean="0"/>
              <a:t>Reduce out of context use or theft</a:t>
            </a:r>
          </a:p>
          <a:p>
            <a:pPr marL="914400" lvl="1" indent="-457200"/>
            <a:endParaRPr lang="en-CA" dirty="0"/>
          </a:p>
          <a:p>
            <a:pPr marL="914400" lvl="1" indent="-457200"/>
            <a:r>
              <a:rPr lang="en-CA" dirty="0" smtClean="0"/>
              <a:t>Data centres lend credibility to data</a:t>
            </a:r>
          </a:p>
        </p:txBody>
      </p:sp>
      <p:sp>
        <p:nvSpPr>
          <p:cNvPr id="5" name="AutoShape 6" descr="data:image/jpeg;base64,/9j/4AAQSkZJRgABAQAAAQABAAD/2wCEAAkGBxQTEhUUExQWFhUXGR8bGRgYGSEcHxscHRwdIB8dGB4cHCghIBolHRsfITEiJSkrLi4uHCAzODMsNygtLisBCgoKDg0OGxAQGzUlICQ0LCwsLywyLCw0LCwsLC8sLCwsLCwsLCwsLCwsLCwsLCwsLCwsLCwsLCwsLCwsLCwsLP/AABEIAL8BCAMBIgACEQEDEQH/xAAcAAACAgMBAQAAAAAAAAAAAAAFBgMEAAIHAQj/xABMEAACAQIEAwUEBgYHBgQHAAABAhEDIQAEEjEFQVEGEyJhcTKBkaEUI0JiscEHUnLR4fAVM0NTgqKyJIOSk8LxFjREcyVUY6Oz0uL/xAAYAQADAQEAAAAAAAAAAAAAAAABAgMABP/EAC0RAAICAQMDAgYCAwEBAAAAAAABAhEDEiExQVHwImEEE3GBsdEy4ZGhwfEz/9oADAMBAAIRAxEAPwBH7Z0ENM1TZ1ICkc5Ox90n3YUaObMBTsNvL06Ybu1FYBKKm4lnPmFFvjqGE9kimZFyw+ET/wBQwq3GWwRp5plAUmaSsWU8yeXvmLE8sWODvS+kBKgFzEyQAT5CLSeeB/DzUbSg0traArW2i88t8Mue7L/RqP0hijGR4ASxk8gYwkn0Y67oZuJ0U7kjQTSiHHNfvCen8+aflc5UyVbQ51Um2PJlP5/hgvwPtQtSUcAA7jpyt5eWN+M8CVaIJcNl3uv61I8/QDp8Mcq9LqXDLVsXM9xVaVKmaC60ZXDkm4JKGRsIGn4e/FLitFaoylJCGWHJE7FmMBuh0gWOKORyDUUKmuqkGfHemymy3F11TzmcXuE0KeXrFagCaxrSGDKbbKw3Frc73jBjLRHSuOgrgm9XU97C8HD1Czw9NWJVSJIIJAPpA3jGlFaSo1TNhpUyaSkB2vuSGEATvMe+xfewHARSyhqn2qlHUSRFyhsOu98LnGqK96xK+FEczHVqzCPXQuG1JyYPYRu0fG+9YaDCwBbla4HkJj3DFjK5DvO7Qm6Ugxa8gu50z6KVPpj18hQFUO0pSsXGknuybhRYSu5DbHbDJwugr1My6QVIo01I2MKiz6SuKOSS2BXUC0OEh6dVqqhtOki5EknSDGryPX0xa7QcIp5eo1OkNK9zqaTckwPzHljThuUYFdVjVrU0CncgvIIHSGN8Xe3rhc5XBIEaVG395TJ3OwWcIn66sPQ87ZqoFMKqqNTmBA2pt5YV+CKNeXA6gn4MT+WCmf4icywBcNpFQgKAd6T7BQdzAvzON+D5I0q6FqVTQi3IU3lfOL3HpgL046fI9eqyvx3e365HvDEY24Rm9b1qJQMrlp/+1/8Api9xTu3CeyhD6iXemI8Za66ySSItivws5dHlapasWYkKRo03I5SGAC8438sDV6Nuwqj6gtn8qWpsyrE5V4jrRqQPfGFvjOQY1KoHmwM9QXEX/VT8MFaHHadMEfSoI70FVy5cgVGJYFmYDpfbAviHFsqxUoc0zQASe7QEBQsQA3IAb9cPjUooV1waUMydSON3UVKZ++tnT5EemnGmfFOlmQVINKqAbHYMOfofwGNVeaYprk3Kg6hqdt3H7I3Cza1sDRVJbQmXTVP3nM+9vyw/L4/H7DwqYxZvPK1YMh+sADMbRrXwuVMwZUBvUYM8Er0zWqrqQJUGtSGlVqLcgn4+tsKVNa7GQKalRslJBAHMwvXmeuCOby2c0/WVattQiQsFQCRuNgQffgrI0mtt/O3liuKe4YqcG7wVKrgAkwoPr9nc2ny8zhKyOWP0gIDu2mR52tju2S4T3GWepUZZ0ACRM+HrO0nHIeHgfS2qIs906nfeInfmcLGWzNyEe32VTL08vQWNUhn6jovunDfVpBMkCdu7/EY57m8nmM5m6lYqWElp/VE2GOqceyjLkYI8WnSJ2Ftz7sRyyql50ConDeI1tTGNuWKhpkYNZrKooinLtPiaLeg8sR9yajDwgQL3x0qaSFcbZS7oQADcm+JalIEgDlvi6uUioZEBRy64rCACTz2wuqxqKzUpY+WMxYpiF295xmDbBRLm809VBrbUQFRTEbmTPXaJ9MUs8/sj1PxMD5KMF+MKGreEAKzuwjaBYG3XTPvxR4zkytVVkGVUCDN4AIP3pm3mMVXCJs2o5pqDUWSNarIkAiWk3m20YNVs5mK31uYVxsusiE5lUJAhefLntti52O4V3maqPqpqlI6Samkjw+ERqPl0OGvttxbLihp7zvVLKC9JxUVCJ8JFkEibASeuIZJb7FIihnDlqtN0TLpRzCrKuGYlyCDAklQYEc5vBxU4Bx2/d1DDCwnY9VYfyR8QalZCvipnUm8DceazcddJ288WsstLMgCqQrn2a4tB5CoJuPnzmxxmlJUx4txexc4zlA1SjSpAgVWDaOmmdIB5oS5II/LDTn+C0q+Yy2Ud2VjZWAmBTEGLgAu4a/RfPFjh3ZSplM3TqM/eotIGkSI8TMFg/wCKGHl78Va2c0Vs1nR7NCiRTJ6sNFIepu/+LEYpyyKHbz8BlJKLkhr4BmqrP9HpvQehTJpsxeKmhNzo1QL22+WA+a4e2iqr+FtABm8d3Tps5sbjxMbHCBw3OUaFIlhXSu0EVCiGnJMkMZJKkTIETzw6U+0VKuoWs2mFIDFiyidi4nxJMQ8yNmI3LSilwBRknYpZzLHL1ilRTceyQQtRT0BurLzHlI5jFnK8XFGKVOj3qvDTUYoJUaobQLwOjCemLufzf0x6tLMgJmNUgg2MeyUM8hEGTtc8wK4TQYGnRcRFWtP/ACCfjz9cDUnzyvLC04/RhHO5/OUO4Wnlcp9dJpBNbncjUddQqrTecB+I1M6Ko77uwzGWCLSZjBAMtDENfmcOufIp1eGsdhRqT6CoN/hhdyWRUZbK1Pt1FfnuBVoiZgWnUcFtPdpeX+hYvoDaueZVJY1SoWVBrFd1JFkgcsDM2G1IlSnSHepIY6iwG86mO9se8XpaQwMWtbySMWeM3zVAGWigtiPuk8pxSCS3Q0lyU6Famihhl6VlLAuxbVpMREjBbgxOZzKqxQBWIUIqqNgOQvhaMaBb+yPP73rb5YP9kkP9IoF/+YAI+73ig/KcDLH0toSD3DnGOzCJQdqafWPW7uT95EbnsNRxYUKmZUsiTAsogFWosRy32OGrtWg0ALcDNIT/AMqkMJgEZhQ/hhlWxDEj6O5DC/MRabTiCblDfsdkqS260FEQFknmuVPL7VF+o8uWFLh7RUlnkCrRhVMwCxkHodz78MhcsUhWMJlIgH7NOoCLDlIwJ4Z2fzBGpaLyXpMToIjTVb9YfqgG3IjD4nFXbIfEJtgkZtdDiWjuq4+NWRzj4YvZ3PklwtMgB8wR/wAqmIsOUT78SnsxmwrBlVJSqss6LOpwRN5uOuNcxwSWcHMZdb1jL112dVA+YPwxZSxt1ZDTIf8Atj+kDKUaAykO7wO8Kx4TF4nnjjKcQYM7U2KBjMbmPU2wX4twI1qhdK9Go7GCEYsByEkgbx+OBVbs5XUxpBvFj5E/gDjRjGPLM76IKdj8yWztFGdyjN4hqs0TuBh0/Sd2qNSmlOn4RB1eswBhB7C0/wDb6Hk4/HB39JikZ96e0NsNrmfzxGf/ANkvYpHeNgClXfvaYkjSOXniWuDUlqaw5aCOVufliPL2NVxEKDc9R09+J/orLSUyJcgRub4LaTGopLniqOrXZjc+eIteshRbBLM8MTWbkwLmIv54hoIoBaDfb0wylHlC0ytnXIWJF9oxmNUGt5+yNsZhtWnYWrL/AAfiFM2qC8EBvXqPzHwxPQyLNmVq1CpomoX1A2nePUxAGBfE+DmkxB1oyiWDxv8AdYWIJttvbEPDuJ1KZIA1K3tIRII8x85w1SW8X9gWntI6F2C4PUqq+ZqIlNFW7CjJIUXILU2BNrxMnA7tR2ldquik3f5YbU3RVJ5EjQqk7SLWnbFPh/beqtA5YBalDlTYCVvMKwEm974HvTp1h9QYa5NNvanqptqiLfa3xGnquQ/TY8y9JSS+WMiPHSbeOfwmxG3lixkOH98x7o6Hjxo3TnrHNfvD39QIhgwY6lIMd4NwejbX8jDYYOE51HZe9Pd1J8FZLKT5kDwt7o6rzw0rSMhwqUM3RplEfVSVTDnxBBEHUPaCQ1nWY1CQYnCZxzioq0npqyqatVWdDKimqLpRdROlliTIHIY6qtWomSL1AqsAVTQYDl4uwkgEzNiR4QRvhB7Ydl6agVEHjkAL9lrEk9QfCwN4kDaZxPFOnbNJWqFxX7iloplXDXfSwqgR+sAsCd5vtimM8nNWUTINP7JO/hNoItAiehxTzDFKht3ZGwAi3oZ385GLFGoKrCAFcn7I3noJv6T8cdVLkWM2jK2b1N4ZgCw5rFgRYAW5C2GbgvFRrpvmSgKFy2pgNQNFkAN9QJJA2kYTMxZyTJvuDG1rG+CWQya5iqkapLePVFxDGREclM4nOCasKfQ6DxoivQoCjUpBko1EI7wf2jEgLeTAPScUaWl8vTVWf/YlcVG07yQ8KNQNgNsLp4TT7iQsOER5kzeiHteInywxdlEK5R+fjCGfMEfC/wCOJShS58f/AKGLV8ALPcSydQaUWu7EQdKqJMXa5YzzxlZzVrpUTK1g2kKupxTBAXT4fCOX54KUVzH+zlNFMMwTWigOyM5UDUFmxG0jrg/wmkxyKuzuzPVoMSzTuCSBOwgbeZxSMY9DSbEesgSnP0WmdI0Be+aoxGqTZDG/mMEOwudZ82G7mnTg6yVVgSQy2libmcFOGUQOGUiN3cs1+ZgnFPsbVPg8Knx1ietno+fVsJkXpkgRe6GrN5mualEE0gtTvWnuULDu9QUguDJhQC3O0Yn7M9oaL5ZqrJXZqekORophmMAlNEeHVOF3i9YirSMkacnmGifvPjXsuo/o03az0ZnzqSY8sJPGowul/gdSt0Mma7TqKjJ9EJhoPeV3a408r/rDnhY7c8Neqnfh0owqxTpyEIdqntSfbsL/ALsTcRzwfMVbWNVjb/cj8sWO1pH0CAsMEpmd5nvTf3ycLibtBmqFri3ZShlVpNXqOwZocooBANJXWASSfE4U+mLvD+xtGsqvRpVGRhILuRIj7qHDN2yoUe6UVmCK40yZt9TRuNIa48x1wMyfFcpTVQczKgAAKzpYC26D8MDC8mTHqve3+QSai+Dah2f+iMn1QTU3JmJkAx7SjafnjXtlIqnuiKZ77TMaiGvGheZgm/LF+jxKhmHpigTqUzJZm3t9oCLnFnt/SC5ykDEU9dcyPDpVZsoNt9zvOH3i6fIG7p/USOw/CqgzquwaEqIdRETqqQD74xT7Z53XxDMVL2dzfle2OsdmMjTTh+aqzqIqhwbbKoZRsJs044hncwaj1WO7sB88DG3PI5PsG1p2NadVu7CD7bfHBNtZqqrkju11EDl0GIVpha4ViIRd+hN+WMFbUrn+8aB1jb8L4rLfjy/6CkbGo5Uwbufx/hjTiKsihCZMD54tIF1ezKoI95xX1d7VLEgKlh7sKnuZoqMhRQoiTjzEj1B4qhPko8uvvxmKq+xN0Xu0eYNWpAP9Y8A/cWL+hME+anG3AsoprO7EaFECSV5WWZtCgX2xUf26r2imO7U+d9bDyPiP+MYZf0dcGNfNUkM6U+tqeg+z7yQvpOKxVKhPcMcT7I0zTo0e6Wm5C1XqCBUmrqCoSPsrpA9b4RON8DOXqaW1t+qVifeP446+c2tfOVD/AHyOiHpog0j6HRUPvOBXbXKKUp1xFrm3pY+/kcCzL3OeZX6R3Xe1qTlBbvRAcRFiGs63FmB9RgnwHI0qrKtGqO+c6TS7tijXtqEGLRzsdsM/avNJm8oopBaeohSBJ0uWLaRHIhBfz9cJvA+InJZqkXMVFLa5uBeLxBkAY5W3JOuexfTR1fPZ6lXTL0gvdlTrdCNJHdgiw5kNPwwI42mqqikT3aF2HVnPL3KG/wAWLOc4nlc6wNR1puVVKbBwIJMsyttBjY3HSMLfFc9VojMuQXRnJptzCzppg+QMD0jEoibrkV83lvpWZfXUVaYMFoEwDpXSYtqYE+/C0CKdW1wrfGPd+WHTJ5A01cturSfSnTJ//IRhNrr4V6kn94/1Y7MTu10ROXc9FSRNj1B/n8MHuCMFYNt7JjndK3ymPlhdy2Vd3CKDqJjDPl8vTy9VqOa7wabBqayGImeXIMcGdLgeMr5LNBCVqS1hQECYEjLU+R/awa4O0ZauY3qiANpvsdjijUzWRNJ9IrM4X2SjBTKKniMWGkLgRQzVQr/UiO8C6NdSxImdOrTFxy5jE23JcGjS6l3KZ1v9j8ROh1AHn3rfw+ODfAHJyCKKiia1ES7FVWKDNBJFtuhwPelXp0TWWjlwAxAFtRhokApz33wFy3azOIdNN+6vBhEiRaLrE4MHqujT2HTh6g5DLBRq8C2AkzAnYY17A8DqNaojpHelSylQCa2XAuRzAPwOBNLiPFahhc84BIG5TkDHgX1+GD3Yd839IY5jMVKytTOnU7uAUzFAW12n05YSbST35NFcGcQ4FmHcsMvWYfQ61OQhguzvpAtzBBxJwrgGZXh3dmjU7wvQ8JHJQCxvsAZxNwXs1SNGrmMxVzr3ZhTpVYXfYbQZtvFt8Bs7xfJUx9Xw5ql1/wDMZhns0wY8SxINpwzWqKTMnTtGlLhVSnmS7qwXvGMtAse7jZj0PwxZ7SE1UKLBXu6amXVRKauZb72AHEqH0wpGWy1BNURRTSwaaihSwHiX6onbcjA3slwYPmKesKVNQLpa4INriOpHz6YSOJ3alx7f2NKW1tDN2x4x3vd6O6ApeKGzFMMxKIlgpMRo3nnywFXMVGp+1l1G8NnDJ35I464tcR4PSNdqHhA+kaQqiAQaZjboRgnw/sxQIp/VodWUNW4nxA+Z3jCJxxQSX183DWrcqdks4xqlC9GLH6t6j3B56mPXlibtL2qQ1qoZWg0hQFS8xYsQrWkkxM7DbngP2STusyumxNNWEdTf+emDNDIVEy9erUUd2WYBniNUmyybn0w00tW4yXpDHC+OmpwSsFsFZhPUQqgn7xHLHJ6SDwknckmN7Y6pTyvdcBP61Z1NvvLrj5DHNnpgarXVdI9T/wB8LgpOVdwSXBHRM6yAPEYWeRNp+GL1LwEnwwggW+0fz2+OPcnkxKj9VdR9+354M5XIT7SgKlyRcFjtz5fuw05pBjFgrPDu6QRWJqPv6m5xXqU0RVpyZ3c+XT34M5PJMdWYKjfTTB58pA6k4FcdpvSGg+25loHPoPIbYEJW9PniDJUrAmbq6mMezj3GhBHhi53xmOxUkcztsPZfJEilSjqzfiZ/yrjpHCcqchw7N5kkNUq+BCpkGTpBU+bMT/hGOc9ne1HcVA5WLaTABBXoQeXvw4Z/tYc7poBUp0EhgykmSAY1A3ABM2B2xJ5GnUlQ7ja9Jp2ezZorTrPM1M1Tpp+ygbUR5GT/AMZw4cdyq/R61MgypYKOQEkr7429+FHtU1M0sulFk05ek1ZipBio7qAvWQoOHoxU8RMd7SRt4HiSD/pODF2hJHKeF5wJUpsbqGBb3bH1F/n1xvnOAipxAd4PqXDk3vZC5PXdgZwO4j9XWdfvGD797csX+E51zUrNv3OTqMPNjpWfWIHoBgOD1al2HvamDsnwA1gWytQVFFzTc3/7+oGLFTjzGKNYBUR1LpufCZ0q87W2adhfEGY7SV2AhacCYVKYR1tuSgB9/riPO8F15VM0gK6mfvGdrsRfw+ftCPLG0b+r7A17bBmtx6jUpZhQGWs6uEXTu1V1YgRP6oHnOAFXIlalBCCDNwbbaBsfQ4K8J4UPotSqiF6wukmYhkBI5faOPdTLmqZzIh1GrSYJOotcEGJLHa1hzwFUISrzZhilKSLXYbhve5uj0LAt79Tf9QxJ2kzCjMVG06pet7oasB+A+GGf9F2QCV1diITSDPIhVHxwo8SoaqzGQoIZpYxd9Z+HjxCMtU350LJc/QJcURaOSqFR/WDRvyWpTp28/A2A3DSDUUz4e+Z46aNBv/yjiXj2cH0al40hqxYAMCQpq1XGoH1HlcY07PUxCl76kfTHVifLeKpi/LbFeMb+5HmYx8WoscvlacXcrYbksfxlsI/F0BrFQAo1uY9KhEfBcdJ4zWT6Rlyp1U6asZFwSFlRbnKge/CAnDKrVaRNOoBCSdJETOoXtuxxP4aSStjZE2NXBKP1qkGQXINjaW6/skYauz9KKGVK3Pcsx89WYoG+BXZ/h9XupVDPd1SJX7RMqCOZOkb4tdniyMtKqGGimFa1l+uUiDN7LyxPI00ZLcM8KaOGVJEE95P/ABY5jxOfo+YJBH1SET92tUiB6McdF4RmQMg1NvbhxBMeI1BtO9r+7CHxXI5h6TUxT9oFTcTAqO3621xviuuKktwKLpnmQbTl6pBBKV0I99Uxb/e4B8EzZFWntaohkf8AumZ67Dbpg1kcjW7qorowLFDZluQaBNtUfYf5YpUeBVATAUeORqdJgPqH2oBw+OcFJ211/AZJuK+xZ4hWUcSdQP8A1SEcraag6nnhg7/6rLxb/wCHt/0/vxSz+QqHONXIpCm9Wm5DVaYMJr1C1Qx7Xn7sRd+iLSU1KHgy70mHfpctEEX2EY58jUlGh8apOxT4O5WuhG/dr5fZ3J6Yt0M/S7youaqF6Womnu6C/KD05YhyuSmoF7yidSBPq31RCkS3rOCXA+DZmnR1JlKVemwJLTcftSR8sWyuNc8/b/bNFvgce2DxwzIqmzoGsNNtIAgcrY5vnMqfCQI1mYJ5DHVO1+SDDL0mA+qy62m0mw+bDAatwNAXUAgrooqPvNuetp/y44ceeMEU0WhJytKSNUQzSY/VXnzO/wCOC78PhKdFR9ZUMt91efPkLYYcxkqNPUyWVecTCJ1/aYfAHAqnngEqZiosVatqciAEG5v/ADJGH+c57oOijMzxBaSyp0JTsnmdifd+Z6YW81Xb+tddVWp7AIkgdfXG2e45Tdl1J9Wmy8yRymLjn64ibjUfWaVNVx4eiLyttOLY8cl0885ElJdwdWpd34bmq1z5TjMR1c3uJlj7Tbk+Qx7jrSZB0X24Ll6v9TX0MfsVLe6cUszw3M5fxQYH20Mj4jb34LZKmhDR3VcXsx0OPTkT78Q0U+sFId4ha2g3n0n8RtvhE5p1yvfz/gPT9AK/FKje0Z89j7yN/fjs3ZfipqZTLET7DUiRuNNwB7jGBHa3IrSydBCqtVK94YBMAAAAEgHkN/1sSdkZp0qlFj4qdSm+w3YaTY+oxRNcJCu63Yq9rU/2ljYX3Ex7sa8J4j3IcS8OoAKlV8QMjWWFkneOmLvbatNUwfcBEQOY+XTC3mSTTO+3X3/DDVaCM+UytLM6u5rB1QyaeYMELsNNTpy6+eC44I5yNSgtLVDmogNSm7SbQNLkbXBAHORjm3Dc61Nw6OAV5OLEcweUYY89wajmEbM5cd2VH1lFPst1X7h8sBKuor3Gfh2SqUMpWaqjUyisVDAqTdCINr25YodpuAmpn8vlmc+NVAfdgAgubCSWOA2SpZynSFSjmqgUkjQxMWUm8yDYHlixR7T1KOZRs5RDVaXsuhhgD92dLDyt7sCuaZq4CfFOHU8vlq4oLUZSaX9ZpcloVrC8CHi/nhdyvaaqoBNFmHhm5EgyABA2MWjpho4pxFMxlXOXOsh0YhfaVUQjxKb8hcSMLj5uoKdNQ0EDLAWE/wBo3TlOIQx86l16/RFXN7Uzev2rqXFXKkhDBl3ESZ072JwZ4Nmmr0GnvKI+kUkA1sdAuSoLNN4iMDO0WfqM2eg716IFgLifLewvifLZ06cwz+Kc2OQ+ylTyjcThnBVskLqfc0r5JjTD985AoBiS8kuadVup+7fe2Nfog7qiTUY66zhiWmFAgKLecxiq2YBCqBC/R0UjodCjV8G+eNPpY0ZeBEM5PnNamLfPBUJGsZspkKcB9YgZVjEgHWq6ouAPtjEHZDJIlSsqEguADeYNN4PxN/ccCcrxiEqEbfRdEf7uiJ33OCPZBiGVna5WW89QZpPnqxPKmsbsaG8ixwXj1JqdFF4Pl6hI06iVlioEk6qZ33uTvi3x7gn0nuaTZCjk9VT2qenWYUQLUhIJYbH7J8sD+zlYIyKLeOqqAQY8NPrcXw59t+J93WykWvTk85gHrH2MaUmuDOKTo5Dxvs8aFWoIIWmwW+8xN5GI6nBTUYFWUSuogzYixEQb7nDd24qTms2DMeCpcbwT+WBnAyoqAvdQdTQORlalpEmQ8D03xbFOUo+4kopbgTJcJFUN4yCFJUEbkctvI/DHmf4JCF0nwqNS/e1FWjykfA4ZqPDKgeoad6SVJWoToQhvEILkWGkDf7eKZ4tRpuwNRSLiVluWnkOiqfUnGlJ2nEelW/JQyVBaWYWBHj0x5Qp/PHaewdJXyKAgaSSI6+LTH5Y4nU4hTd6LBhKhNU2uqgHf0w/dlO1tKlle7asgYPIBI/vA3IxMDrjl+OhKWONLe0Ni/kzbjHahPpLlm9khSLbU4P8AqVbYtcN40jgM7iQS5JYWqODJH7CGw6sMcv4karu76TDEudjYsTy9wxWGbcCIfqYEb3/V/mMTfwMZLkr86tjp3F+Iq40BwEs1TxSNK+xTEWJPPzJ64TO0HEmdjGlZ6fZXkNv5OAP0ubMrG8nxHf4YjaqhmZE7wZ9B6Yti+FUBZZrPKlWYNtI2HXFYsZ/m2N6rgmZ9LbDEY6DHalRzSdmpOMxhGMw5Nlpswh+yVPUX+O2DXZLiYpZqi9Sr4FaTO+8c9rGfQYD1OHX8Dq9psY/k4Z/0e8T+h1KlSoildMHUAbmwifM4nJxodRkO/E82uZqV80oFWipmxsyIRA97lRHRThL47xrua1QJYwEfqWIVmJ8w8r/h5Yas7xBPo2Xp2Hfvqqx/dUtTNMdSHPwxzjO1dSFm9qvVLH4yY/xNiGNXK/PNhpPSqK+f4o1Ryxm5x5TeVOKj0yWI5gxi/wAO4ZUe9tAYAn3jbHQ2kgRTk6QbzvAE15eRANE1Xg3ZQW0iOXhXEHAahy5GYp3o2WqLgeP7AneOeGTtiNBrqP7DLJS95Cg/i3zxr+j7hKHK5qpVVXC0W0hhPiCOwieerSZxCORqNv6DT/lsQcZzrUqpC5dXVgACHZWIZftLq0FiJGoLJvinV4uv0hczXoOhKlRBV0IvewHXz9MMPbKgKFfKgKCWTSCeRVoQ+hmD6zywol2YUw49hXUCOYUAT/iOGb61sKSVsij/AF2SYioGY+A+yviKgixBjSuwGJGVq7BKy91mQyvJECqFnkPtAE7b4Jdmuzgr966ioroxC1KMSt4uJuP43xLwrhJzLLTdCtc6jSZAAtQgiWA5MsSRYEEn1KfZmtAniXCa5NfwE68whEAmV8XiEC6+IY1rOtKjUWoStRq7voIg6e7qBWvFixAwS/oF8xWzVXvXVKYeAjESyBTI5afFfzwPyOac1mpWqaFVVAADkkTdze17nCerqN6Qfm69PU2l58CIswJgZcXv0Vv+HFSrmV+pAb2adzazatUedwBhrzFV0o1KrI47toKHNVd4BmFAHMc+eKlHO1wVZKWXl11AuGqEAmLlm3tgrI6/s2kBVKtJadRQ8lhC8tigv5QDhl7LUjUV9PiIRAIEyQlWw94xBxWganf1HNQd2qGEOlZZd9IEYLcBofR3zBJqFUpsIdtXtUahna0R88SzTvGyscbTs2pdls4jKy0W/rXPtKLEKJ9qdxtg92x4PXrrTqCmw0JTJG4BAq6hPUSo94xzrhHZwu9VaruDTQP4TEgnnq8sWe1vBadCsadLvfDoUk1JlnLX2tsLYZpWo3uJbe4ZzuVevmi60awpGlpYlGEtA2BAJvPLC/l37sqFBq5iSO6A8K2APenmdQJCjrc8sQ8OydRawWk7ByVUO4B0lgTKjUb2ImOuOrdnOzWXydJWP1lQyzcpvzP5DCt/L6m5Fah2EzecqGrm3MEWVdl8lBsqjoLYQM3k0pVGQqzAMRPkDj6Xo1zDajpVL6RyG/ikgAeZxy7K8HLkFsq7gn2kZDF9/a54nDO1u/0NpTEDK5Og82K+ZJxdp8DpHbUfPxR8hjpGT4HTG1KqvkwG3OQCfng5wenllQo6PqmJ7sm3KAFwkvin0sbQjh2Y4WkHQGEczYfPAeskHecdb43klFR1V6kSbaSB7xp2whcU4eJkbeh/djpw59XIk8XYXg56nGwqH1wUbhgj2gDy3E4o1cqy46VOLI6JI173yHwxJQqiSTz88VzONb4NG1UWc0y8hB53nGYqnGYKVCt2w1UytLfRUTzQhh8CQca0aqopXvTciQVj2TIuR+eN6jHkcD6zHEUr6lroN/034XXSDqpCkCrTpUQDbzFvW+A+afWVUAgIsCRz3O3nimBfF/hmTao4VSbmLYalDcT+bN2oRVQn7QVriN/kdtxhy7C0Qq6atLUS1wSB13k+YxQbhd1UA6klWJYeRsDILA7xuJnz8zudr5Oihpmnpab6RrBBg6hMAdJ3wE9f0G/idF41xTLQVrUKLyPESWaTc7hTN+vngTS7SZalTanToMqNuEZYa3TcbbY5fmu0WZqTrqm+4ED8BiLL8TcHxVHi/n+OG+Wido71XzfDMyFbMatSroDSJW0EjaJ9DgTxLs9wyGqLnigJLHUJjU+s7J1tjii55x9rG9bPu4CsbdP342hGs6lwfj/D8urrQpZvMkmZIVFN5kHQSB8MbcS7T5qlQCU6NLh6FYRPbr1NR9kBiWvzLQPXCLkeBlh4agR49km59BzHpiF69XLP44JkSDfUAZHi3FxtjKugXE6H2WhOE1mKjWyEaubGpWQEk+4jCZwSvpq0jBnUwk+sQbb2+RwXyfHqNPh5od5LutPTIKg6WdmubAhmG55YCZGi6tSIhgGLHSQYEmJj15dcSm159xopljj2Y1U86dW9VABJ6Xt7sRZTP/1QMWpAD4sfyxFm+HVXStCtL1QQNJgi99W3PriBMjUBSKb+yAfDNxq2PvwLhp58oenZbrcQfu68mdXcqbD9QYL5ziBZs4JAhGv1ikV/6sA8xkvA41SSaRUAHxQo1aeumb9MWKlAkZllbWDqgi8+FBaPXE5qLXnsWt+fcIHiDCvmiTB+jKLHoB0PniLt1W/2p40xqom4v9s/vwJzLaa2YEyO5gGIDEBdvn8Me8e4nOYapTaR9XcNaQpB26E78sU0+pNdv0RvZhzs3lGqZpZ0hF0MzeyAB3izLRe42x0jOdo8rQQamepYeGkrNsbhiFIWbb73645enBq9ZNVbM1mNjEO4AO1xbbBLh/ZBJP19deRPiWflOJZHBvdhpg/tZ+kirmKZoU6fc02/rIN38j0QREbmBJOE3L8Uq07JUdR0DEYc+K9iiQWp1HaP1iSf8wBwl53IvTJDDHRieNqkTmpoJ0O2WdUADMVLH9afxwy8K/SZxJdkFXb+zJPxvGEGkl+mGzsbwls07RUqooNtDEfhzjAywxpW0aOp9RpzHb3MVDNThhk3kBgSfekR5RgXnu0LEg/0a6wedwd4/sxGGBP0eTBermTzF2sceZj9HB/XzMHqxI/ff0xyJ4e35/ZX1dxeo8fZz48i0R9hOnMzz9+PM5WWoxP0GsBFxpAPxnb3YIVuwygGK1f0k/MRge/Y8A+KrXvtY38tsOnj6f8AQ+oDcQ4aSQe4qoD1Qb9PbvgTW4RUBjQQeh0j/qw40+wuufFWaDzkcvMYpZ/sOVBYFxHXFY5oraxJQbE/MZJ0MMIPqPyOMwRzHA2Xcn3jGYusi7knBhujUo6hTrZdVqEeHTWgX2BCgiMGOIdncoKndgjUN9OsySJANyAYBvMDn0wiZeqFCNsRH4kfgMOOktn6kmBUp0yPVkRbeYLHGfpT+4IXKS37GVeyqURVbu9Sofalo0hSSSVJAvESLzacWMpwynSqk09J0qCF1rMsN7wTvhh4VwmrmuH5amlUISzO5f7SjSI8zLDe2Ej9JMpXNKANOldrjRTRYLQCYviGSKyemzqmvkyrnY34dxRg9eoGVSKkhnUOokbaWEHbbBKl2dzVWnLUz4ioILLpdCptaSKmqDy9MLfC3ApOOWukpnaCGB/1Y75+jCiGSopYsKRVYI8JkE6gCT4TvHIzBvGNJyTUI+US6amcIzPZhw4pU6dapVv4YUABV1GTe4DJP8RgXxjhDZdgr7lAT5FpMeo5+/H0dl69KjnqqilSGXQEvUCqIqORAbqJkdBqE9ccp/S7xpMxWJorFNDoEACWiZAtO+/OfQm0ZdCdexzmnl9RgFZ8zHzNsEcpwwd4CZamPaKeMC0+LRsLe8YqVAddNQIMAW6nDZ2fLdxm1Us0Tzkk6SogdZeMacmgxSPcznRUpLTfMUwoAZafd+zaYB1SLGbX2wDrZDvHXTVFRTuZut+eozGGQdl85F6wC+dJjbzOiMTcN7NVNaq2bo6mICqyATudiJi3LriEcsEtn5/gdpvkEcX7MDKutOpqcMbMtQIo5+IsjQPd1viXLhKQBoiiWaNfeVKNUSJiNYHI3MC/XDR2f7N1UzBes6IgUh9FaVkxBPeAqskD7WGTL9kcu5vXUg8u9ot+KnEnnrZ7j6UI/e5gm1HKx91ctJHoGGFrjNJFqN/tFRKuuKlM04VDzKtTqEEA9AMdhp9g6IaQgdfWk37sIv6ROyqiv4E0FgoUeESSNIkL4RLdCd8GGaLlQGrWwAz+U7pRp4gXeR4U1bGb+3+WN8jmKyZaozM2sa7liSP6uIJ5jBbhXCssMiKrJ4ydOr335eWBb1ZpVIBNzHl4Lk9fZFsZy1PT2fsUjGlqAa8ZzLf2tQ++cWKXFc0sQxtf2FmfXTi3VqNT7pW/q26ootB9kgT8DgvwAUfpLs41UaYANNSVDahMknxWti0nFL+KJuLjs2PXAmcZenUJcO6qSQNzEkkB1HyxYqdoIMrUI5T3YG3vbHvD/wBJGUWloOWYJTCofEpOwAgG7f8AfER7XcGrgH+rIMQykCT0IU45XilzQVID5ztC71Cne6Qxubxf/CLYE9qeGqGjXqJuSAY/HBHidLhzsWTNUSP1dQtb72nGGjkpBFWmYH94jSdpMVDgpad0hrRzbPZWDvvYe/8AhOHb9HVMpS16oBNh/KnpirnOHUnq+EraygERJgSTPmPnhhyOSyaIEFX2V28S3HnBxTJPVGgJU7Go9rnpCdatBgAz5zP1YHxOKea7bVKg/rApmCoIHz7s4A/0bSkgPFrTV5HYgEfjj3gXAVqyO8AKtcNUADdCP4Yioqg0jatxqqNRVwbzMoRt+yL4zKcYep4GrKDvOhG35WacGD2RYo2mqrkkAAMDptYe0cDX7BZjVMT18C3noYwUka0W14hWQA95q1fZZUI+GoaR648rcVZlOthvGlaalZ9dQt54my/YhgDqUX5EL88V/wDwgVVgdN9rC3ywVjfb/QrlES+OZ9gDf3aYFvfGMxe4v2drD7KkdVAH4WxmLxpLcW7OdUkMyAZDR5eQ9bHDnRraM5lGPi1UkJBGwBf8lU4UxpHeq366tPoWH/Vi9ms4Q6N0ET1sBP8AmPzx1NWyUXTsdezOezFOkmiX7uo6lSAfCGUAeXsjztYzhX/SPW15tjyLMR5SRY+hw9dkKLOjsoFqrOYtAZg3PoMc27Vs30moTNnY383Jt5fxxy43eU6fiXvXsiLJf+WrHo9P/UcdH4JxqrSI01NAqpTps0EwCpZGiRz73mNgJwkcD4a9TJ1iilj3lIAASfaHT1w5UMo60tNSmwJoKhJKLDI+pW8TAmNo6E4OVSbuPJOLXDCnE+KGjlq1JHFQLoesWkwzMpnVEazBlZgaDawxz6gwarTQwQK9556QF292DnGO1NLuHy8pL1Feo6ySxVNMEBYk7zOE/LVA9cFWka2cmwiTJ3/hgYcclbkGUlVIv9qkUcQOgBRrG3K+LOTlMjXcEhmnbnqqIB8hOBPE9RrGsAzJMzb8icWqfED3KU0SPY8UhhKtMxzG1vLFpK6JodOG5mpSoQ+SqVCog1BWIvYcqgO5GJchmahYEZfiCk2Bp12aJ6B2YH4YRc3mak3aiREexpBvN4G/8Mb8M4hVWpKCkTv4ahSOdpcRjmfwsd2U1y4oe37SdzmaaU0MusPTrUkmAJ1vpVSW1C0mL7YaU7RU9I1UaOwuoUET5GccbzvEh9IOsPrYQ01LKPCYVgSSLRcnDBl+Md0Qi02ZSsgDNvPzqD8MJL4fZUMmnyOfGOKAR3VZ0kTAYxMxEU9N/wCOFnO8LV81SSmZ1KXaDbWJI07wNYFp5+7EZ4+HsaGYWNirrVAGxJ1KxgYh4JVrPnqbuXNNAyrUdFWYB06QAItJ2wqxuG4XXCPOJvoyb01nQMwWHowLD/K4OB2RoTw+o/MFt+c97t6acNfa2mgp1VprYsj7WkgAAdYQAH0wrcNIbI1VZwmlXIBHtGX8O+5kx6YL4+6HjwijxHN+KgCoBVTcTtpbqceZaq5zFd0YAAeYuBbEPEQWejAJOgmw8jf4c8ScPouPpQKmV9odI6/EY6Gkl53EyPfzsVeCNRR1fMio13IFMqGJAAEsw9nfryxffj+ZqKRTFOjRM6QKamRMXJBk2wAotK+ge8xuR+/HR+xHZ9KlGmKmYpoVLR9ZANyZFx1w+WkrIx3YqU+H1jcmk/kaQ/ITiZezNWoAe6pL6IwPyOO18O7JMPYzQP8AvHb4RVjBhOAVhbvp85/L+OOZ5MnRD3A+ZuI9nqlM+xbyn88CmpldwRj6n4j2QLCzsfIwf9SnCRxj9HdV2PhG1jAv8Ethl8TKO00DTCXDOMZfOupkVKoP3XIOLtDtHmEEDMV4IIjXNjyuMNnEf0b1lJOj1j+GFjPdlqyfZ+WLRy45gcJIgpcbqCYqvfkQpHwIwTynbTOUx4MxuIgraPTb5YXqmSdZlTiJljD6IsW31G/L9vs6m7q4Ii+r5Xt7sS1f0lZiIC0x5gH8ycJXu+f8MRtgrHEDY2n9IOYkyFIxmE84zD6EJZazVRdTRsYi+L2X4qgVQaetlXSpJ2uDI3nbbBWjwgf3dvNeeCWX4Oo3oJP89RhXMKRW4V2mq0iVTLO6mDs02C3EA81nFKnmC2YevWogKJOiqDFyxEzvE4bKOZ7sAd0VPl/BsKmb7R1TTqI9NAxtr0eKZuQefP5YSC3uik5Nu2yvU41mip8bIg+yi6APgJ+eB1RtTAai5O5MmPjhpTirNl0Rss7nQAXAYE23NoJ88L78PYS3ckC3tevrO+GUgUVW4cTtPvEfnfFnJ0lorULkElYEG/wxKOHVHutIgc7sv4jGtTgzjmB/iDfGBjau7Np9jfsvxJaT+K6Eww/MemM7UZUUa0QIYahBBsdjbad4PniPhnBa1VyqhbXJMD4TGI+0OXcViGChgACARyAw+3IvQgyrg2DhPViPwGLSe1Oqm/vE/kcD6WQqHZZ9CMWafCasj6t/gD+eA2u4VfYuUcwlJp7oSSBztPQm4wYOcpatTrPQFaUD393JwCz2aVZRlbWDEzpgQOUG8zj3I5WpVjTc9Dic4p7sZdgu9bLEjQEUmxBBFjuJUj8MTVcqKsAOqUwIAUuxH7JaY92J8p2fqRqZGFuQJ/AYuLwLVEJ/lZT/AJoxFtD0BsxwAkECtUYfea3zAx5U4Wwo92tQAEg7i/tdG28WD1bJNSEMtUH7jgfnOM1QLNXHkyl/yn542psKVCpnaVcMkkSi6QQCLdN/wx5Qo1yal1mp7RYt+P78H69B2HhZB60oJ/4jizk8vURSR3b9fFp+MHDa9gNWLVPstVIgMu0dLTJ3InF2n2TrAmLmwAKgj5MT8MMlPPyQNC+5g3xkzg/RzmgBjS36Mp+XQ4SWWff8BpHvYTgRo1GJoh2fToJVlNIqLkMNiYJJtvifsf2qYZt6FfiVOsCrhAqldLgiJaApgTub4k4hxSKQRSaLtdashdOiDqfSQdPIxG+EnIcazT1ahc5DMBpGl9IB5WLgGIB588HDi1LVJ359BJS6UP8AxfinFVqaMpmsnVphQA1WrTDseZITSAZ6SMS0uOcfQS2Tyte1u7rAfi+E/LcVYEheEcOqSLmlUX1j2uuCaZsMPHwKoD/9Gq0f5cdGiJNh/wD8W8WUfW8HY/8At1QflfAriHbiv9rg+ZB/Yn56DinU4hRp3PD+JUh92pUIGKz9p8qv2+JU/wBpp/1YV4IM1gbOdrEBY1cjXUtEhkHylRhc4hxzKuTFIj1pgfhUw35vtVl39nPZlfJ1U/lgNmOK0m/9WrT+vQBwVhiuA62JeYq0yZUn00/xxUYjyw1ZhabX77Kt609P4YpVMmp2OWPoxGKJUK22ADjMGP6LJvoQ/s1B+ZxmCLQZfiepYn3h7/BjixkeIAXOofqmRN/Mk9cCC6jdQelvjz3xp4hBCwJ5GT63/fiVWUGNM4x/XEz9lY+M/vxXSpJAKPANysGeliY9cAnqPYloPQjp1iRi0HqgSQACAZ5x/N8CgjJR4oKYgk32BvcddLQY9+LlGvQf22ZT1EN/lJsPX4YVFzeqALkGTPL9++L1PMLpYnUW8oECDsZAj3ThHENhyq9MWo16onc92IF7mSxvHOMS1I7uCxqTcn2TPWdG3vwGR6jnUHBk+zFzt7RsI5czucR5rW5v8JtG0CTI2wKDYO7QUTV090SNEgksD05ienPAvh/DqrVLkSbSWk/v5YM5vMlTpAiNpvHzPx3xHw28MxsI5bz8/fInFE2kCty3T4VSUHvKl5iAefw+UYuVMiIGirUHTluOYIWPfi1lDI8JUkHYrInymIt+GI6tB2fUyknycwNMzY25YnYwJzXCKhu1XUf2Zt63GLPD8+KTKNQa+wAuPcDHvnFfN1G726ADcksTNugMA41FYsRoBWRMLA2kH2vPBq1uaxmPawqJTT+zz9CwUDzxLR7au29GY5iCJ+IMfzfCUMwxszQInxKGvzvvy9Me16qsFVe7HPxIflpH7vywvyomseqvbai3t03+AA84sfxxoe0eUMGACf11n5mMJh4U03Asb6ajD4gyOYxKx7sEEQSBDE6gL+oM4HyomsdaPE8oZ+sXaTcg/wCVjb0xsmYy5QlmpidvGTI9WXfCFU4srnxVdURAKG35R/MY3OTDGzJPo3ryA+ZxvlG1HSMpwPJuJIp/FW+En92GHI8DpBYAGmNgJHy9ccwyFHMTq1IwWfAxJWR63nbnFsHF4/UpoWrKKdoDU77+WrCfLt1YGyP9KmXo6aYWvTQrqDCbgGIECSdsctyuRp1G0isAxmNSkL7zNvhgo3Z+pWrEtVDK19ZmSPSN8MmT7B0Wp6lZ2m0gx5bEY64tY1QjTYB4F2TY16feGm1LUC+ioDbpvzw2VOD5o5llp1ly+X9pdJAg8rbTgLW7B6WKrWcEeQ/I4qVOx1cbV/x/fguafUyVHQaFfi0wamUqJtqmTHUwBJ9+KHEs1xBWM5elUXkVdh8Rq/fhHHCM6phK0kfeIxpmaGeRdRqE3/W5Y1+4K9hgr8brAEPkD58/34E57idM3fIlf8H/APOAZ4xmlsXPvM49btPmeb/LB3F2JnzeWJ8VEr7oxFOTPJx/PrjT/wARVTvpPqBjP6dn2qVM/wCHB3NsavQy5PhqMPX/ALYzHj8RpNvQUfs2xmNb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 descr="http://static.guim.co.uk/sys-images/Books/Pix/pictures/2009/11/13/1258126370283/Dusty-book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78" y="160338"/>
            <a:ext cx="3607095" cy="21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Benefits of </a:t>
            </a:r>
            <a:r>
              <a:rPr lang="en" dirty="0" smtClean="0"/>
              <a:t>DMPs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2. Citation and credit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Think benefit, not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Increase profile of researcher and the research</a:t>
            </a:r>
            <a:endParaRPr lang="en-CA" dirty="0"/>
          </a:p>
        </p:txBody>
      </p:sp>
      <p:pic>
        <p:nvPicPr>
          <p:cNvPr id="2052" name="Picture 4" descr="http://onlinelibrary.wiley.com/store/10.1111/(ISSN)1708-8305/asset/homepages/Impact_Factor_icon.jpg?v=1&amp;s=6321c733a251b506d160ea456a347a0543b75c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291830"/>
            <a:ext cx="14192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fzljdn9uc3pi.cloudfront.net/2013/175/1/fig-1-2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5"/>
          <a:stretch/>
        </p:blipFill>
        <p:spPr bwMode="auto">
          <a:xfrm>
            <a:off x="2043114" y="0"/>
            <a:ext cx="39104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0232" y="4835723"/>
            <a:ext cx="2441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DOI: 10.7717/peerj.175/fig-1</a:t>
            </a:r>
          </a:p>
        </p:txBody>
      </p:sp>
      <p:pic>
        <p:nvPicPr>
          <p:cNvPr id="4" name="Picture 2" descr="https://dfzljdn9uc3pi.cloudfront.net/2013/175/1/fig-1-2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7" t="44251" b="50000"/>
          <a:stretch/>
        </p:blipFill>
        <p:spPr bwMode="auto">
          <a:xfrm>
            <a:off x="5940152" y="2067695"/>
            <a:ext cx="253221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DMPs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3. Sharing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Verification of published results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CA" dirty="0" smtClean="0"/>
              <a:t>Increase original data scrutiny for analysis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Prevent research duplication, speeding progression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Exploration of new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Potential for greater collaboration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69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DMPs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4. Meta-analysis</a:t>
            </a: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Difficult to get data from authors through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Archiving and sharing facilitates use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CA" dirty="0" smtClean="0"/>
              <a:t>Allows for even larger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1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600" b="0" i="0" u="none" strike="noStrike" cap="small" baseline="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Challenges </a:t>
            </a:r>
            <a:r>
              <a:rPr lang="en" sz="3600" b="0" i="0" u="none" strike="noStrike" cap="small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of Implementation</a:t>
            </a:r>
            <a:endParaRPr lang="en" sz="36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lang="en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suitable repositories</a:t>
            </a:r>
          </a:p>
          <a:p>
            <a:pPr marL="1485900" lvl="2" indent="-342900">
              <a:spcBef>
                <a:spcPts val="400"/>
              </a:spcBef>
              <a:buSzPct val="100000"/>
            </a:pPr>
            <a:r>
              <a:rPr lang="en" sz="1800" dirty="0" smtClean="0"/>
              <a:t>Difficult to find but directories exist (e.g., Databib)</a:t>
            </a:r>
            <a:endParaRPr lang="en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</a:p>
          <a:p>
            <a:pPr marL="1485900" lvl="2" indent="-342900">
              <a:spcBef>
                <a:spcPts val="400"/>
              </a:spcBef>
              <a:buSzPct val="100000"/>
            </a:pPr>
            <a:r>
              <a:rPr lang="en" sz="1800" dirty="0" smtClean="0"/>
              <a:t>Not often budgeted for initially</a:t>
            </a:r>
          </a:p>
          <a:p>
            <a:pPr marL="1485900" lvl="2" indent="-342900">
              <a:spcBef>
                <a:spcPts val="400"/>
              </a:spcBef>
              <a:buSzPct val="100000"/>
            </a:pPr>
            <a:r>
              <a:rPr lang="en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</a:t>
            </a:r>
            <a:r>
              <a:rPr lang="en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often low (e.g., $80 dollars for one-time submission to DRYAD, free at ERA)</a:t>
            </a:r>
            <a:endParaRPr lang="en" baseline="0" dirty="0" smtClean="0"/>
          </a:p>
          <a:p>
            <a:pPr marL="1485900" lvl="2" indent="-342900">
              <a:spcBef>
                <a:spcPts val="400"/>
              </a:spcBef>
              <a:buSzPct val="100000"/>
            </a:pPr>
            <a:r>
              <a:rPr lang="en" dirty="0" smtClean="0"/>
              <a:t>R</a:t>
            </a:r>
            <a:r>
              <a:rPr lang="en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equire long-term and consistent funds</a:t>
            </a:r>
            <a:endParaRPr lang="en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5060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7" y="0"/>
            <a:ext cx="35271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27" y="0"/>
            <a:ext cx="36820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Challenges of Implementation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Best incentive but not practiced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Need appropriate citation method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CA" dirty="0" smtClean="0"/>
              <a:t>e.g., Unique digital object identifier (DOI) to cite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Main hurdle before benefits are realized</a:t>
            </a:r>
            <a:endParaRPr lang="en-CA" dirty="0"/>
          </a:p>
        </p:txBody>
      </p:sp>
      <p:pic>
        <p:nvPicPr>
          <p:cNvPr id="3074" name="Picture 2" descr="http://upload.wikimedia.org/wikipedia/commons/thumb/1/18/%22Citation_needed%22.jpg/800px-%22Citation_needed%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55" y="33950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7d5.scene7.com/is/image/Staples/s0718714_sc7?$splssku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47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faradaycages.com/userfiles/File/BIG/server_room%5b1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75806"/>
            <a:ext cx="24300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659212" y="2355726"/>
            <a:ext cx="225156" cy="57606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Challenges of Implementation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7619999" cy="36335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Sharing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Current focus on data hoarding and loss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CA" dirty="0" smtClean="0"/>
              <a:t>Shift to mutual benefit and preservation</a:t>
            </a:r>
          </a:p>
          <a:p>
            <a:pPr lvl="2" indent="0">
              <a:buNone/>
            </a:pP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Reluctance on part of researchers</a:t>
            </a:r>
          </a:p>
        </p:txBody>
      </p:sp>
    </p:spTree>
    <p:extLst>
      <p:ext uri="{BB962C8B-B14F-4D97-AF65-F5344CB8AC3E}">
        <p14:creationId xmlns:p14="http://schemas.microsoft.com/office/powerpoint/2010/main" val="27520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66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How we share (or don’t share) data.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9725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66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Sharing by e-mail in a perfect world: researcher requests data.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5" cy="34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25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Email passes through a server and goes to the published researcher.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5" cy="34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10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Published researcher emails colleague through a server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5" cy="34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17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Email received, paper published.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4" cy="3462190"/>
          </a:xfrm>
          <a:prstGeom prst="rect">
            <a:avLst/>
          </a:prstGeom>
        </p:spPr>
      </p:pic>
      <p:pic>
        <p:nvPicPr>
          <p:cNvPr id="6" name="Picture 5" descr="Smiley_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99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Researcher acknowledged. End of ideal world.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4" cy="3462189"/>
          </a:xfrm>
          <a:prstGeom prst="rect">
            <a:avLst/>
          </a:prstGeom>
        </p:spPr>
      </p:pic>
      <p:pic>
        <p:nvPicPr>
          <p:cNvPr id="6" name="Picture 5" descr="Smiley_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  <p:pic>
        <p:nvPicPr>
          <p:cNvPr id="8" name="Picture 7" descr="kindaHap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06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" sz="1800" b="0" dirty="0" smtClean="0"/>
              <a:t>Another researcher contacts the data holder by sending an email through a server.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3" cy="3462189"/>
          </a:xfrm>
          <a:prstGeom prst="rect">
            <a:avLst/>
          </a:prstGeom>
        </p:spPr>
      </p:pic>
      <p:pic>
        <p:nvPicPr>
          <p:cNvPr id="6" name="Picture 5" descr="Smiley_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083918"/>
            <a:ext cx="641226" cy="641226"/>
          </a:xfrm>
          <a:prstGeom prst="rect">
            <a:avLst/>
          </a:prstGeom>
        </p:spPr>
      </p:pic>
      <p:pic>
        <p:nvPicPr>
          <p:cNvPr id="9" name="Picture 8" descr="neutral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47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The data holding researcher receives the e-mail.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52550"/>
            <a:ext cx="4740463" cy="3462188"/>
          </a:xfrm>
          <a:prstGeom prst="rect">
            <a:avLst/>
          </a:prstGeom>
        </p:spPr>
      </p:pic>
      <p:pic>
        <p:nvPicPr>
          <p:cNvPr id="6" name="Picture 5" descr="neutral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  <p:pic>
        <p:nvPicPr>
          <p:cNvPr id="7" name="Picture 6" descr="Smiley_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4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457200" y="171450"/>
            <a:ext cx="7931225" cy="342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" sz="5400" b="0" i="0" u="none" strike="noStrike" cap="small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Crash course in data management plans</a:t>
            </a:r>
          </a:p>
          <a:p>
            <a:endParaRPr lang="en" sz="5400" b="0" i="0" u="none" strike="noStrike" cap="small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371603" y="2914651"/>
            <a:ext cx="6400798" cy="1709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2000" b="0" i="0" u="none" strike="noStrike" cap="small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Coming soon to</a:t>
            </a:r>
            <a:r>
              <a:rPr lang="en" dirty="0" smtClean="0"/>
              <a:t> </a:t>
            </a:r>
            <a:r>
              <a:rPr lang="en" dirty="0"/>
              <a:t>a g</a:t>
            </a:r>
            <a:r>
              <a:rPr lang="en" sz="2000" b="0" i="0" u="none" strike="noStrike" cap="small" baseline="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ranting agency near </a:t>
            </a:r>
            <a:r>
              <a:rPr lang="en" sz="2000" b="0" i="0" u="none" strike="noStrike" cap="small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you!</a:t>
            </a: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25000"/>
              <a:buFont typeface="Arial Black"/>
              <a:buNone/>
            </a:pPr>
            <a:endParaRPr lang="en" sz="20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The dataset is sent by e-mail from the original researcher.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41810"/>
            <a:ext cx="4740461" cy="3462188"/>
          </a:xfrm>
          <a:prstGeom prst="rect">
            <a:avLst/>
          </a:prstGeom>
        </p:spPr>
      </p:pic>
      <p:pic>
        <p:nvPicPr>
          <p:cNvPr id="6" name="Picture 5" descr="Smiley_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  <p:pic>
        <p:nvPicPr>
          <p:cNvPr id="7" name="Picture 6" descr="neutral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  <p:pic>
        <p:nvPicPr>
          <p:cNvPr id="8" name="Picture 7" descr="QUESTION_FACE-198x2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227934"/>
            <a:ext cx="720080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7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The second researcher receives the data, but does not publish.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61" cy="3462187"/>
          </a:xfrm>
          <a:prstGeom prst="rect">
            <a:avLst/>
          </a:prstGeom>
        </p:spPr>
      </p:pic>
      <p:pic>
        <p:nvPicPr>
          <p:cNvPr id="6" name="Picture 5" descr="Smiley_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  <p:pic>
        <p:nvPicPr>
          <p:cNvPr id="7" name="Picture 6" descr="QUESTION_FACE-198x2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227934"/>
            <a:ext cx="720080" cy="778268"/>
          </a:xfrm>
          <a:prstGeom prst="rect">
            <a:avLst/>
          </a:prstGeom>
        </p:spPr>
      </p:pic>
      <p:pic>
        <p:nvPicPr>
          <p:cNvPr id="9" name="Picture 8" descr="wait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146761"/>
            <a:ext cx="720080" cy="6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2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The second researcher receives the data, but does not publish.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61" cy="3462187"/>
          </a:xfrm>
          <a:prstGeom prst="rect">
            <a:avLst/>
          </a:prstGeom>
        </p:spPr>
      </p:pic>
      <p:pic>
        <p:nvPicPr>
          <p:cNvPr id="6" name="Picture 5" descr="Smiley_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  <p:pic>
        <p:nvPicPr>
          <p:cNvPr id="7" name="Picture 6" descr="angry steamed 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083918"/>
            <a:ext cx="1329378" cy="720080"/>
          </a:xfrm>
          <a:prstGeom prst="rect">
            <a:avLst/>
          </a:prstGeom>
        </p:spPr>
      </p:pic>
      <p:pic>
        <p:nvPicPr>
          <p:cNvPr id="8" name="Picture 7" descr="QUESTION_FACE-198x2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799" y="4295594"/>
            <a:ext cx="636685" cy="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2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in the Real World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8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Even when sharing data is a requirement of publishing, a study by Savage and Vickers showed that only one author out of ten complied.</a:t>
            </a:r>
          </a:p>
          <a:p>
            <a:pPr lvl="0"/>
            <a:r>
              <a:rPr lang="en-CA" sz="1000" b="0" dirty="0" smtClean="0"/>
              <a:t>Savage CJ, Vickers AJ (2009) Empirical study of data sharing by authors publishing in </a:t>
            </a:r>
            <a:r>
              <a:rPr lang="en-CA" sz="1000" b="0" dirty="0" err="1" smtClean="0"/>
              <a:t>PLoS</a:t>
            </a:r>
            <a:r>
              <a:rPr lang="en-CA" sz="1000" b="0" dirty="0" smtClean="0"/>
              <a:t> journals. </a:t>
            </a:r>
            <a:r>
              <a:rPr lang="en-CA" sz="1000" b="0" dirty="0" err="1" smtClean="0"/>
              <a:t>PLoS</a:t>
            </a:r>
            <a:r>
              <a:rPr lang="en-CA" sz="1000" b="0" dirty="0" smtClean="0"/>
              <a:t> ONE 4: e7078. doi:</a:t>
            </a:r>
            <a:r>
              <a:rPr lang="en-CA" sz="1000" b="0" dirty="0" smtClean="0">
                <a:hlinkClick r:id="rId3"/>
              </a:rPr>
              <a:t>10.1371/journal.pone.0007078</a:t>
            </a:r>
            <a:r>
              <a:rPr lang="en-CA" sz="1000" b="0" dirty="0" smtClean="0"/>
              <a:t>.</a:t>
            </a:r>
            <a:endParaRPr lang="en" sz="10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909075"/>
            <a:ext cx="3978465" cy="29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87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in the Real World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8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Even when sharing data is a requirement of publishing, a study by Savage and Vickers showed that only one author out of ten complied.</a:t>
            </a:r>
          </a:p>
          <a:p>
            <a:pPr lvl="0"/>
            <a:r>
              <a:rPr lang="en-CA" sz="1000" b="0" dirty="0" smtClean="0"/>
              <a:t>Savage CJ, Vickers AJ (2009) Empirical study of data sharing by authors publishing in </a:t>
            </a:r>
            <a:r>
              <a:rPr lang="en-CA" sz="1000" b="0" dirty="0" err="1" smtClean="0"/>
              <a:t>PLoS</a:t>
            </a:r>
            <a:r>
              <a:rPr lang="en-CA" sz="1000" b="0" dirty="0" smtClean="0"/>
              <a:t> journals. </a:t>
            </a:r>
            <a:r>
              <a:rPr lang="en-CA" sz="1000" b="0" dirty="0" err="1" smtClean="0"/>
              <a:t>PLoS</a:t>
            </a:r>
            <a:r>
              <a:rPr lang="en-CA" sz="1000" b="0" dirty="0" smtClean="0"/>
              <a:t> ONE 4: e7078. doi:</a:t>
            </a:r>
            <a:r>
              <a:rPr lang="en-CA" sz="1000" b="0" dirty="0" smtClean="0">
                <a:hlinkClick r:id="rId3"/>
              </a:rPr>
              <a:t>10.1371/journal.pone.0007078</a:t>
            </a:r>
            <a:r>
              <a:rPr lang="en-CA" sz="1000" b="0" dirty="0" smtClean="0"/>
              <a:t>.</a:t>
            </a:r>
            <a:endParaRPr lang="en" sz="10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909075"/>
            <a:ext cx="3978465" cy="2905666"/>
          </a:xfrm>
          <a:prstGeom prst="rect">
            <a:avLst/>
          </a:prstGeom>
        </p:spPr>
      </p:pic>
      <p:pic>
        <p:nvPicPr>
          <p:cNvPr id="6" name="Picture 5" descr="angry steamed 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517" y="3867894"/>
            <a:ext cx="82509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87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in the Real World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8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Even when sharing data is a requirement of publishing, a study by Savage and Vickers showed that only one author out of ten complied.</a:t>
            </a:r>
          </a:p>
          <a:p>
            <a:pPr lvl="0"/>
            <a:r>
              <a:rPr lang="en-CA" sz="1000" b="0" dirty="0" smtClean="0"/>
              <a:t>Savage CJ, Vickers AJ (2009) Empirical study of data sharing by authors publishing in </a:t>
            </a:r>
            <a:r>
              <a:rPr lang="en-CA" sz="1000" b="0" dirty="0" err="1" smtClean="0"/>
              <a:t>PLoS</a:t>
            </a:r>
            <a:r>
              <a:rPr lang="en-CA" sz="1000" b="0" dirty="0" smtClean="0"/>
              <a:t> journals. </a:t>
            </a:r>
            <a:r>
              <a:rPr lang="en-CA" sz="1000" b="0" dirty="0" err="1" smtClean="0"/>
              <a:t>PLoS</a:t>
            </a:r>
            <a:r>
              <a:rPr lang="en-CA" sz="1000" b="0" dirty="0" smtClean="0"/>
              <a:t> ONE 4: e7078. doi:</a:t>
            </a:r>
            <a:r>
              <a:rPr lang="en-CA" sz="1000" b="0" dirty="0" smtClean="0">
                <a:hlinkClick r:id="rId3"/>
              </a:rPr>
              <a:t>10.1371/journal.pone.0007078</a:t>
            </a:r>
            <a:r>
              <a:rPr lang="en-CA" sz="1000" b="0" dirty="0" smtClean="0"/>
              <a:t>.</a:t>
            </a:r>
            <a:endParaRPr lang="en" sz="10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909075"/>
            <a:ext cx="3978465" cy="2905666"/>
          </a:xfrm>
          <a:prstGeom prst="rect">
            <a:avLst/>
          </a:prstGeom>
        </p:spPr>
      </p:pic>
      <p:pic>
        <p:nvPicPr>
          <p:cNvPr id="6" name="Picture 5" descr="angry steamed 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74" y="3867894"/>
            <a:ext cx="132937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87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in the Real World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38" y="895350"/>
            <a:ext cx="5707662" cy="3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80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8392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Researchers’ Opinions on Data Sharing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96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" sz="1800" b="0" dirty="0" smtClean="0"/>
              <a:t>“</a:t>
            </a:r>
            <a:r>
              <a:rPr lang="en-CA" sz="1800" dirty="0" smtClean="0"/>
              <a:t>Most researchers agree that open access to data is the scientific ideal, so what is stopping it happening?” </a:t>
            </a:r>
            <a:r>
              <a:rPr lang="en-US" sz="1800" dirty="0" smtClean="0"/>
              <a:t>Nelson, B. (2009). Data sharing: Empty archives. </a:t>
            </a:r>
            <a:r>
              <a:rPr lang="en-US" sz="1800" i="1" dirty="0" smtClean="0"/>
              <a:t>Nature, 461</a:t>
            </a:r>
            <a:r>
              <a:rPr lang="en-US" sz="1800" dirty="0" smtClean="0"/>
              <a:t>(7261), 160-163.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6" name="Picture 5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57350"/>
            <a:ext cx="6377254" cy="30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48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8392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Research on Data Sharing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3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dirty="0" smtClean="0"/>
              <a:t>Reasons for not making data electronically available: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71550"/>
            <a:ext cx="4876800" cy="325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432435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err="1" smtClean="0"/>
              <a:t>Tenopir</a:t>
            </a:r>
            <a:r>
              <a:rPr lang="en-US" dirty="0" smtClean="0"/>
              <a:t> C, Allard S, Douglass K, </a:t>
            </a:r>
            <a:r>
              <a:rPr lang="en-US" dirty="0" err="1" smtClean="0"/>
              <a:t>Aydinoglu</a:t>
            </a:r>
            <a:r>
              <a:rPr lang="en-US" dirty="0" smtClean="0"/>
              <a:t> AU, et al. (2011) Data Sharing by Scientists: Practices and Perceptions. </a:t>
            </a:r>
            <a:r>
              <a:rPr lang="en-US" dirty="0" err="1" smtClean="0"/>
              <a:t>PLoS</a:t>
            </a:r>
            <a:r>
              <a:rPr lang="en-US" dirty="0" smtClean="0"/>
              <a:t> ONE 6(6): e21101. doi:10.1371/journal.pone.0021101</a:t>
            </a:r>
          </a:p>
          <a:p>
            <a:pPr eaLnBrk="1" hangingPunct="1"/>
            <a:r>
              <a:rPr lang="en-US" dirty="0" smtClean="0">
                <a:hlinkClick r:id="rId4"/>
              </a:rPr>
              <a:t>http://www.plosone.org/article/info:doi/10.1371/journal.pone.0021101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056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" sz="3200" dirty="0" smtClean="0"/>
              <a:t>Data Sharing by Email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Time-consuming, little reward. 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61" cy="3462188"/>
          </a:xfrm>
          <a:prstGeom prst="rect">
            <a:avLst/>
          </a:prstGeom>
        </p:spPr>
      </p:pic>
      <p:pic>
        <p:nvPicPr>
          <p:cNvPr id="6" name="Picture 5" descr="tired f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723878"/>
            <a:ext cx="985070" cy="1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48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The data </a:t>
            </a:r>
            <a:r>
              <a:rPr lang="en-CA" b="1" dirty="0"/>
              <a:t>life cycle </a:t>
            </a:r>
            <a:r>
              <a:rPr lang="en-CA" b="1" dirty="0" smtClean="0"/>
              <a:t>and data </a:t>
            </a:r>
            <a:r>
              <a:rPr lang="en-CA" b="1" dirty="0"/>
              <a:t>management </a:t>
            </a:r>
            <a:r>
              <a:rPr lang="en-CA" b="1" dirty="0" smtClean="0"/>
              <a:t>plans</a:t>
            </a:r>
            <a:endParaRPr lang="en-CA" b="1" dirty="0"/>
          </a:p>
          <a:p>
            <a:endParaRPr lang="en-CA" b="1" dirty="0"/>
          </a:p>
          <a:p>
            <a:r>
              <a:rPr lang="en-CA" b="1" dirty="0" smtClean="0"/>
              <a:t>Benefits of data management plans</a:t>
            </a:r>
          </a:p>
          <a:p>
            <a:endParaRPr lang="en-CA" dirty="0"/>
          </a:p>
          <a:p>
            <a:r>
              <a:rPr lang="en-CA" b="1" dirty="0" smtClean="0"/>
              <a:t>How to share data</a:t>
            </a:r>
          </a:p>
          <a:p>
            <a:endParaRPr lang="en-CA" b="1" dirty="0"/>
          </a:p>
          <a:p>
            <a:r>
              <a:rPr lang="en-CA" b="1" dirty="0" smtClean="0"/>
              <a:t>Tri-council </a:t>
            </a:r>
            <a:r>
              <a:rPr lang="en-CA" b="1" dirty="0"/>
              <a:t>intentions/consultations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29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A Better Way?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" sz="1800" b="0" dirty="0" smtClean="0"/>
              <a:t>It all goes to a server – whether by e-mail or upload. </a:t>
            </a:r>
          </a:p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 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7" name="Picture 6" descr="server-iconL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001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76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 by Archive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73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Researcher uploads data to an archive, dataset receives Digital Object Identifier (DOI).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60" cy="34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05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 by Archive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Second researcher downloads data.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60" cy="3462186"/>
          </a:xfrm>
          <a:prstGeom prst="rect">
            <a:avLst/>
          </a:prstGeom>
        </p:spPr>
      </p:pic>
      <p:pic>
        <p:nvPicPr>
          <p:cNvPr id="6" name="Picture 5" descr="kinda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083918"/>
            <a:ext cx="648072" cy="648072"/>
          </a:xfrm>
          <a:prstGeom prst="rect">
            <a:avLst/>
          </a:prstGeom>
        </p:spPr>
      </p:pic>
      <p:pic>
        <p:nvPicPr>
          <p:cNvPr id="7" name="Picture 6" descr="Smiley_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83918"/>
            <a:ext cx="641226" cy="641226"/>
          </a:xfrm>
          <a:prstGeom prst="rect">
            <a:avLst/>
          </a:prstGeom>
        </p:spPr>
      </p:pic>
      <p:pic>
        <p:nvPicPr>
          <p:cNvPr id="8" name="Picture 7" descr="kinda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839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2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 by Archive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Second researcher publishes using the dataset.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59" cy="3462186"/>
          </a:xfrm>
          <a:prstGeom prst="rect">
            <a:avLst/>
          </a:prstGeom>
        </p:spPr>
      </p:pic>
      <p:pic>
        <p:nvPicPr>
          <p:cNvPr id="6" name="Picture 5" descr="kinda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  <p:pic>
        <p:nvPicPr>
          <p:cNvPr id="7" name="Picture 6" descr="kindaHap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083918"/>
            <a:ext cx="648072" cy="648072"/>
          </a:xfrm>
          <a:prstGeom prst="rect">
            <a:avLst/>
          </a:prstGeom>
        </p:spPr>
      </p:pic>
      <p:pic>
        <p:nvPicPr>
          <p:cNvPr id="8" name="Picture 7" descr="kindaHap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55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 by Archive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5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Original researcher’s data is cited by DOI.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352550"/>
            <a:ext cx="4740459" cy="3462185"/>
          </a:xfrm>
          <a:prstGeom prst="rect">
            <a:avLst/>
          </a:prstGeom>
        </p:spPr>
      </p:pic>
      <p:pic>
        <p:nvPicPr>
          <p:cNvPr id="8" name="Picture 7" descr="kinda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  <p:pic>
        <p:nvPicPr>
          <p:cNvPr id="9" name="Picture 8" descr="kinda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839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32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52400" y="114550"/>
            <a:ext cx="8686800" cy="50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00" dirty="0" smtClean="0"/>
              <a:t>Data Sharing by Archive</a:t>
            </a:r>
            <a:endParaRPr lang="en" sz="320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9450" y="616150"/>
            <a:ext cx="7555199" cy="66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00"/>
              </a:spcBef>
              <a:spcAft>
                <a:spcPts val="600"/>
              </a:spcAft>
              <a:buNone/>
            </a:pPr>
            <a:r>
              <a:rPr lang="en" sz="1800" b="0" dirty="0" smtClean="0"/>
              <a:t>Another researcher downloads data, but never publishes. No time is lost by the original researcher.</a:t>
            </a:r>
            <a:endParaRPr lang="en" sz="1800" b="0" dirty="0"/>
          </a:p>
        </p:txBody>
      </p:sp>
      <p:sp>
        <p:nvSpPr>
          <p:cNvPr id="197" name="Shape 197"/>
          <p:cNvSpPr txBox="1"/>
          <p:nvPr/>
        </p:nvSpPr>
        <p:spPr>
          <a:xfrm>
            <a:off x="3387025" y="4184200"/>
            <a:ext cx="2070300" cy="4265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0" name="Picture 9" descr="ema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2" y="1352550"/>
            <a:ext cx="4740457" cy="3462185"/>
          </a:xfrm>
          <a:prstGeom prst="rect">
            <a:avLst/>
          </a:prstGeom>
        </p:spPr>
      </p:pic>
      <p:pic>
        <p:nvPicPr>
          <p:cNvPr id="6" name="Picture 5" descr="QUESTION_FACE-198x2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241754"/>
            <a:ext cx="720080" cy="778268"/>
          </a:xfrm>
          <a:prstGeom prst="rect">
            <a:avLst/>
          </a:prstGeom>
        </p:spPr>
      </p:pic>
      <p:pic>
        <p:nvPicPr>
          <p:cNvPr id="7" name="Picture 6" descr="kindaHap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083918"/>
            <a:ext cx="648072" cy="648072"/>
          </a:xfrm>
          <a:prstGeom prst="rect">
            <a:avLst/>
          </a:prstGeom>
        </p:spPr>
      </p:pic>
      <p:pic>
        <p:nvPicPr>
          <p:cNvPr id="8" name="Picture 7" descr="kindaHap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8391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1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0" y="205979"/>
            <a:ext cx="9144000" cy="6893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50" b="0" i="0" u="none" strike="noStrike" cap="small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Places to Upload Your Data:</a:t>
            </a:r>
            <a:r>
              <a:rPr lang="en" sz="3250" b="0" i="0" u="none" strike="noStrike" cap="small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General</a:t>
            </a:r>
            <a:endParaRPr lang="en" sz="245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190500">
              <a:spcBef>
                <a:spcPts val="0"/>
              </a:spcBef>
              <a:buSzPct val="100000"/>
              <a:buNone/>
            </a:pPr>
            <a:r>
              <a:rPr lang="en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for a data repository that suits you. Search for datasets similar to your own on: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1" indent="-190500">
              <a:spcBef>
                <a:spcPts val="0"/>
              </a:spcBef>
              <a:buSzPct val="100000"/>
              <a:buNone/>
            </a:pPr>
            <a:endParaRPr lang="en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190500">
              <a:spcBef>
                <a:spcPts val="0"/>
              </a:spcBef>
              <a:buSzPct val="100000"/>
            </a:pPr>
            <a:r>
              <a:rPr lang="en-CA" dirty="0" err="1" smtClean="0"/>
              <a:t>Databib</a:t>
            </a:r>
            <a:r>
              <a:rPr lang="en-CA" dirty="0" smtClean="0"/>
              <a:t> - lists 594 data repositories</a:t>
            </a:r>
          </a:p>
          <a:p>
            <a:pPr lvl="1" indent="-190500">
              <a:spcBef>
                <a:spcPts val="0"/>
              </a:spcBef>
              <a:buSzPct val="100000"/>
            </a:pPr>
            <a:r>
              <a:rPr lang="en-CA" dirty="0" err="1" smtClean="0"/>
              <a:t>Dataverse</a:t>
            </a:r>
            <a:r>
              <a:rPr lang="en-CA" dirty="0" smtClean="0"/>
              <a:t> - researcher controlled research data web application</a:t>
            </a:r>
          </a:p>
          <a:p>
            <a:pPr lvl="1" indent="-190500">
              <a:spcBef>
                <a:spcPts val="0"/>
              </a:spcBef>
              <a:buSzPct val="100000"/>
            </a:pPr>
            <a:r>
              <a:rPr lang="en-CA" dirty="0" smtClean="0"/>
              <a:t>Thomson &amp; Reuters' Data Citation Index - integrated with Web of Knowledge</a:t>
            </a:r>
          </a:p>
          <a:p>
            <a:pPr lvl="1" indent="-190500">
              <a:spcBef>
                <a:spcPts val="0"/>
              </a:spcBef>
              <a:buSzPct val="100000"/>
            </a:pPr>
            <a:r>
              <a:rPr lang="en-CA" dirty="0" smtClean="0"/>
              <a:t>Dryad - integrated data submission for numerous journals</a:t>
            </a:r>
          </a:p>
          <a:p>
            <a:pPr lvl="1" indent="-190500">
              <a:spcBef>
                <a:spcPts val="0"/>
              </a:spcBef>
              <a:buSzPct val="100000"/>
            </a:pPr>
            <a:r>
              <a:rPr lang="en-CA" dirty="0" smtClean="0"/>
              <a:t>ZENODO - highly customizable uploads, with </a:t>
            </a:r>
            <a:r>
              <a:rPr lang="en-CA" dirty="0" err="1" smtClean="0"/>
              <a:t>DropBox</a:t>
            </a:r>
            <a:r>
              <a:rPr lang="en-CA" dirty="0" smtClean="0"/>
              <a:t> integration</a:t>
            </a:r>
          </a:p>
          <a:p>
            <a:pPr lvl="1" indent="-190500">
              <a:spcBef>
                <a:spcPts val="0"/>
              </a:spcBef>
              <a:buSzPct val="100000"/>
            </a:pPr>
            <a:r>
              <a:rPr lang="en-CA" dirty="0" err="1" smtClean="0"/>
              <a:t>Figshare</a:t>
            </a:r>
            <a:r>
              <a:rPr lang="en-CA" dirty="0" smtClean="0"/>
              <a:t> - 1 gigabyte of private storage, accepts negative results</a:t>
            </a:r>
          </a:p>
        </p:txBody>
      </p:sp>
    </p:spTree>
    <p:extLst>
      <p:ext uri="{BB962C8B-B14F-4D97-AF65-F5344CB8AC3E}">
        <p14:creationId xmlns:p14="http://schemas.microsoft.com/office/powerpoint/2010/main" val="18818279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0" y="205979"/>
            <a:ext cx="9144000" cy="6893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50" b="0" i="0" u="none" strike="noStrike" cap="small" baseline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Places to Upload Your Data: Specific</a:t>
            </a:r>
            <a:endParaRPr lang="en" sz="245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190500">
              <a:spcBef>
                <a:spcPts val="0"/>
              </a:spcBef>
              <a:buSzPct val="100000"/>
            </a:pPr>
            <a:r>
              <a:rPr lang="en-CA" dirty="0" smtClean="0"/>
              <a:t>Hundreds of data repositories specialize in archiving datasets for specific research areas. </a:t>
            </a:r>
            <a:endParaRPr lang="en" dirty="0" smtClean="0"/>
          </a:p>
          <a:p>
            <a:pPr lvl="1" indent="-190500">
              <a:spcBef>
                <a:spcPts val="0"/>
              </a:spcBef>
              <a:buSzPct val="100000"/>
              <a:buNone/>
            </a:pPr>
            <a:endParaRPr lang="en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190500">
              <a:spcBef>
                <a:spcPts val="0"/>
              </a:spcBef>
              <a:buSzPct val="100000"/>
              <a:buNone/>
            </a:pPr>
            <a:r>
              <a:rPr lang="en-CA" dirty="0" smtClean="0"/>
              <a:t>Example: </a:t>
            </a:r>
            <a:r>
              <a:rPr lang="en-CA" dirty="0" err="1" smtClean="0"/>
              <a:t>DataOne</a:t>
            </a:r>
            <a:r>
              <a:rPr lang="en-CA" dirty="0" smtClean="0"/>
              <a:t> - Data Observation Network for Earth. Funded by a $20-million NSF grant, offers a global repository for ecological and environmental data, and provides numerous tools for data management and best practices. </a:t>
            </a:r>
          </a:p>
          <a:p>
            <a:pPr lvl="1" indent="-190500">
              <a:spcBef>
                <a:spcPts val="0"/>
              </a:spcBef>
              <a:buSzPct val="100000"/>
              <a:buNone/>
            </a:pPr>
            <a:endParaRPr lang="en-CA" dirty="0" smtClean="0"/>
          </a:p>
          <a:p>
            <a:pPr lvl="1" indent="-190500">
              <a:spcBef>
                <a:spcPts val="0"/>
              </a:spcBef>
              <a:buSzPct val="100000"/>
              <a:buNone/>
            </a:pPr>
            <a:r>
              <a:rPr lang="en-CA" dirty="0" smtClean="0"/>
              <a:t>Example: ERA: Education and Research Archive at the University of Alberta. “A digital repository to collect, disseminate, and preserve the intellectual output of the University of Alberta.”</a:t>
            </a:r>
          </a:p>
          <a:p>
            <a:pPr lvl="1" indent="-190500">
              <a:spcBef>
                <a:spcPts val="0"/>
              </a:spcBef>
              <a:buSzPct val="100000"/>
            </a:pPr>
            <a:endParaRPr lang="en-CA" dirty="0" smtClean="0"/>
          </a:p>
          <a:p>
            <a:pPr lvl="1" indent="-190500">
              <a:spcBef>
                <a:spcPts val="0"/>
              </a:spcBef>
              <a:buSzPct val="100000"/>
            </a:pPr>
            <a:endParaRPr lang="en-CA" dirty="0" smtClean="0"/>
          </a:p>
          <a:p>
            <a:pPr lvl="1" indent="-190500">
              <a:spcBef>
                <a:spcPts val="0"/>
              </a:spcBef>
              <a:buSzPct val="100000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96440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2272500" y="462075"/>
            <a:ext cx="4598999" cy="9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50"/>
              <a:t>Tri-council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50"/>
              <a:t>requirements</a:t>
            </a:r>
            <a:r>
              <a:rPr lang="en" sz="3250" b="0" i="0" u="none" strike="noStrike" cap="small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45925"/>
            <a:ext cx="7619999" cy="32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0" dirty="0"/>
              <a:t>Currently, of the Tri-Council, which includes</a:t>
            </a:r>
            <a:r>
              <a:rPr lang="en" sz="1800" b="0" dirty="0" smtClean="0"/>
              <a:t>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 smtClean="0"/>
              <a:t>the </a:t>
            </a:r>
            <a:r>
              <a:rPr lang="en" sz="1800" b="0" dirty="0"/>
              <a:t>Natural Sciences and Engineering Research Council of Canada (</a:t>
            </a:r>
            <a:r>
              <a:rPr lang="en" sz="1800" dirty="0"/>
              <a:t>NSERC</a:t>
            </a:r>
            <a:r>
              <a:rPr lang="en" sz="1800" b="0" dirty="0"/>
              <a:t>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/>
              <a:t>the Canadian Institutes of Health Research (</a:t>
            </a:r>
            <a:r>
              <a:rPr lang="en" sz="1800" dirty="0"/>
              <a:t>CIHR</a:t>
            </a:r>
            <a:r>
              <a:rPr lang="en" sz="1800" b="0" dirty="0"/>
              <a:t>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/>
              <a:t>the Social Sciences and Humanities Research Council (</a:t>
            </a:r>
            <a:r>
              <a:rPr lang="en" sz="1800" dirty="0"/>
              <a:t>SSHRC</a:t>
            </a:r>
            <a:r>
              <a:rPr lang="en" sz="1800" b="0" dirty="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lang="en" sz="1800" b="0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0" dirty="0" smtClean="0"/>
              <a:t>CIHR </a:t>
            </a:r>
            <a:r>
              <a:rPr lang="en" sz="1800" b="0" dirty="0"/>
              <a:t>has the strongest guidelines related to data </a:t>
            </a:r>
            <a:r>
              <a:rPr lang="en" sz="1800" b="0" dirty="0" smtClean="0"/>
              <a:t>sharing... </a:t>
            </a:r>
            <a:r>
              <a:rPr lang="en-CA" sz="1800" b="0" dirty="0" smtClean="0"/>
              <a:t>for now.</a:t>
            </a:r>
            <a:r>
              <a:rPr lang="en" sz="1800" b="0" dirty="0" smtClean="0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lang="en" sz="1800" b="0" dirty="0"/>
          </a:p>
          <a:p>
            <a:endParaRPr dirty="0"/>
          </a:p>
        </p:txBody>
      </p:sp>
      <p:sp>
        <p:nvSpPr>
          <p:cNvPr id="248" name="Shape 248"/>
          <p:cNvSpPr/>
          <p:nvPr/>
        </p:nvSpPr>
        <p:spPr>
          <a:xfrm>
            <a:off x="837600" y="195277"/>
            <a:ext cx="784000" cy="1214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x="7065700" y="133337"/>
            <a:ext cx="1317050" cy="13387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83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592540" y="285750"/>
            <a:ext cx="7619999" cy="5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2400" cap="none"/>
              <a:t>Why funding agencies are getting involved...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945550"/>
            <a:ext cx="7619999" cy="11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/>
              <a:t>to maximize the efficiency of research dollars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/>
              <a:t>the current </a:t>
            </a:r>
            <a:r>
              <a:rPr lang="en" sz="1800" b="0" dirty="0" smtClean="0"/>
              <a:t>research climate</a:t>
            </a:r>
            <a:r>
              <a:rPr lang="en" sz="1800" b="0" dirty="0"/>
              <a:t>: other large international research funding agencies in Australia, the United States, the EU, and the UK all have similar policies already in place </a:t>
            </a:r>
          </a:p>
          <a:p>
            <a:pPr lvl="0" rtl="0">
              <a:buNone/>
            </a:pPr>
            <a:endParaRPr lang="en" sz="2400" b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936141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A" dirty="0" smtClean="0">
              <a:solidFill>
                <a:prstClr val="black"/>
              </a:solidFill>
            </a:endParaRPr>
          </a:p>
          <a:p>
            <a:pPr lvl="0"/>
            <a:r>
              <a:rPr lang="en-CA" dirty="0" smtClean="0">
                <a:solidFill>
                  <a:prstClr val="black"/>
                </a:solidFill>
              </a:rPr>
              <a:t>Starts </a:t>
            </a:r>
            <a:r>
              <a:rPr lang="en-CA" dirty="0">
                <a:solidFill>
                  <a:prstClr val="black"/>
                </a:solidFill>
              </a:rPr>
              <a:t>with the Data Life Cycle</a:t>
            </a:r>
          </a:p>
          <a:p>
            <a:pPr lvl="0"/>
            <a:endParaRPr lang="en-CA" dirty="0">
              <a:solidFill>
                <a:prstClr val="black"/>
              </a:solidFill>
            </a:endParaRPr>
          </a:p>
          <a:p>
            <a:pPr lvl="0"/>
            <a:r>
              <a:rPr lang="en-CA" dirty="0">
                <a:solidFill>
                  <a:prstClr val="black"/>
                </a:solidFill>
              </a:rPr>
              <a:t>Enables efficient application of the elements of the Data Life Cycle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538"/>
            <a:ext cx="6131024" cy="1028699"/>
          </a:xfrm>
          <a:noFill/>
        </p:spPr>
        <p:txBody>
          <a:bodyPr/>
          <a:lstStyle/>
          <a:p>
            <a:r>
              <a:rPr lang="en-CA" dirty="0" smtClean="0"/>
              <a:t>Data Management Plan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4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5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2400" cap="none" dirty="0" smtClean="0"/>
              <a:t>e.g. The National Science Foundation (NSF) ...</a:t>
            </a:r>
            <a:endParaRPr lang="en" sz="2400" cap="none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86468" y="1200150"/>
            <a:ext cx="643833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57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592540" y="285750"/>
            <a:ext cx="7619999" cy="5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2400" cap="none"/>
              <a:t>Why funding agencies are getting involved...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945550"/>
            <a:ext cx="7619999" cy="11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/>
              <a:t>to maximize the efficiency of research dollars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/>
              <a:t>the current </a:t>
            </a:r>
            <a:r>
              <a:rPr lang="en" sz="1800" b="0" dirty="0" smtClean="0"/>
              <a:t>research climate</a:t>
            </a:r>
            <a:r>
              <a:rPr lang="en" sz="1800" b="0" dirty="0"/>
              <a:t>: other large international research funding agencies in Australia, the United States, the EU, and the UK all have similar policies already in place </a:t>
            </a:r>
          </a:p>
          <a:p>
            <a:pPr lvl="0" rtl="0">
              <a:buNone/>
            </a:pPr>
            <a:r>
              <a:rPr lang="en" sz="2400" b="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Why you, as a researcher, should care</a:t>
            </a:r>
            <a:r>
              <a:rPr lang="en" sz="2400" b="0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…</a:t>
            </a:r>
          </a:p>
          <a:p>
            <a:pPr lvl="0" rtl="0">
              <a:buNone/>
            </a:pPr>
            <a:endParaRPr lang="en" sz="2400" b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rtl="0">
              <a:buNone/>
            </a:pPr>
            <a:endParaRPr lang="en" sz="2400" b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Shape 255"/>
          <p:cNvSpPr txBox="1">
            <a:spLocks/>
          </p:cNvSpPr>
          <p:nvPr/>
        </p:nvSpPr>
        <p:spPr>
          <a:xfrm>
            <a:off x="592540" y="2876550"/>
            <a:ext cx="7619999" cy="11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-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42900">
              <a:buSzPct val="100000"/>
              <a:buFont typeface="Arial"/>
              <a:buChar char="●"/>
            </a:pPr>
            <a:r>
              <a:rPr lang="en" sz="1800" b="0" dirty="0" smtClean="0"/>
              <a:t>It is </a:t>
            </a:r>
            <a:r>
              <a:rPr lang="en" sz="1800" b="0" dirty="0"/>
              <a:t>important that the research community helps guide these requirements rather than waiting for them to be imposed.</a:t>
            </a:r>
          </a:p>
          <a:p>
            <a:pPr marL="457200" indent="-342900">
              <a:buSzPct val="100000"/>
              <a:buFont typeface="Arial"/>
              <a:buChar char="●"/>
            </a:pPr>
            <a:r>
              <a:rPr lang="en" sz="1800" b="0" dirty="0" smtClean="0"/>
              <a:t>This will </a:t>
            </a:r>
            <a:r>
              <a:rPr lang="en" sz="1800" b="0" dirty="0"/>
              <a:t>ensure that they achieve the outcomes desired both by the granting agencies as well as the research communities</a:t>
            </a:r>
            <a:endParaRPr lang="en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9898489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81000" y="361950"/>
            <a:ext cx="8153400" cy="9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50" dirty="0" smtClean="0"/>
              <a:t>Consultation </a:t>
            </a:r>
            <a:r>
              <a:rPr lang="en" sz="3250" dirty="0"/>
              <a:t>on the draft Tri-Agency Open Access </a:t>
            </a:r>
            <a:r>
              <a:rPr lang="en" sz="3250" dirty="0" smtClean="0"/>
              <a:t>Policy</a:t>
            </a:r>
            <a:endParaRPr lang="en" sz="325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645925"/>
            <a:ext cx="7619999" cy="32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r>
              <a:rPr lang="en" sz="1600" b="0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" sz="1600" b="0" u="sng" dirty="0">
                <a:solidFill>
                  <a:schemeClr val="hlink"/>
                </a:solidFill>
                <a:hlinkClick r:id="rId3"/>
              </a:rPr>
              <a:t>://</a:t>
            </a:r>
            <a:r>
              <a:rPr lang="en" sz="1600" b="0" u="sng" dirty="0" smtClean="0">
                <a:solidFill>
                  <a:schemeClr val="hlink"/>
                </a:solidFill>
                <a:hlinkClick r:id="rId3"/>
              </a:rPr>
              <a:t>www.nserc-crsng.gc.ca/NSERC-CRSNG/policies-politiques/OpenAccess-LibreAcces_eng.asp</a:t>
            </a:r>
            <a:endParaRPr lang="en" sz="1600" b="0" u="sng" dirty="0" smtClean="0">
              <a:solidFill>
                <a:schemeClr val="hlink"/>
              </a:solidFill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endParaRPr lang="en" sz="1600" b="0" u="sng" dirty="0" smtClean="0">
              <a:solidFill>
                <a:schemeClr val="hlink"/>
              </a:solidFill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r>
              <a:rPr lang="en" sz="1600" b="0" dirty="0" smtClean="0"/>
              <a:t>considering </a:t>
            </a:r>
            <a:r>
              <a:rPr lang="en" sz="1600" b="0" dirty="0"/>
              <a:t>a policy that would require federally funded peer-reviewed journal publications to be made freely available within one year of publication</a:t>
            </a:r>
            <a:r>
              <a:rPr lang="en" sz="1600" b="0" dirty="0" smtClean="0"/>
              <a:t>.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endParaRPr lang="en" sz="1600" b="0" dirty="0"/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r>
              <a:rPr lang="en" sz="1600" b="0" dirty="0" smtClean="0"/>
              <a:t>When</a:t>
            </a:r>
            <a:r>
              <a:rPr lang="en" sz="1600" b="0" dirty="0"/>
              <a:t>: October 15-December 13; proposed to be implemented for NSERC and SSHRC on Sept. 1</a:t>
            </a:r>
            <a:r>
              <a:rPr lang="en" sz="1600" b="0" baseline="30000" dirty="0"/>
              <a:t>st</a:t>
            </a:r>
            <a:r>
              <a:rPr lang="en" sz="1600" b="0" dirty="0"/>
              <a:t>, </a:t>
            </a:r>
            <a:r>
              <a:rPr lang="en" sz="1600" b="0" dirty="0" smtClean="0"/>
              <a:t>2014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endParaRPr lang="en" sz="1600" b="0" dirty="0"/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Arial" panose="020B0604020202020204" pitchFamily="34" charset="0"/>
              <a:buChar char="•"/>
            </a:pPr>
            <a:r>
              <a:rPr lang="en" sz="1600" b="0" dirty="0" smtClean="0"/>
              <a:t>Send responses to </a:t>
            </a:r>
            <a:r>
              <a:rPr lang="en" sz="1600" b="0" dirty="0"/>
              <a:t>openaccess@nserc-crsng.gc.ca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769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81000" y="361950"/>
            <a:ext cx="8153400" cy="9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3250" dirty="0" smtClean="0"/>
              <a:t>Consultation </a:t>
            </a:r>
            <a:r>
              <a:rPr lang="en" sz="3250" dirty="0"/>
              <a:t>on the draft </a:t>
            </a:r>
            <a:r>
              <a:rPr lang="en" sz="3250" dirty="0" smtClean="0"/>
              <a:t/>
            </a:r>
            <a:br>
              <a:rPr lang="en" sz="3250" dirty="0" smtClean="0"/>
            </a:br>
            <a:r>
              <a:rPr lang="en" sz="3250" dirty="0" smtClean="0"/>
              <a:t>Tri-Agency </a:t>
            </a:r>
            <a:r>
              <a:rPr lang="en" sz="3250" dirty="0"/>
              <a:t>Open Access </a:t>
            </a:r>
            <a:r>
              <a:rPr lang="en" sz="3250" dirty="0" smtClean="0"/>
              <a:t>Policy</a:t>
            </a:r>
            <a:endParaRPr lang="en" sz="3250" b="0" i="0" u="none" strike="noStrike" cap="small" baseline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0832" r="21470" b="5359"/>
          <a:stretch/>
        </p:blipFill>
        <p:spPr bwMode="auto">
          <a:xfrm>
            <a:off x="1752600" y="1741796"/>
            <a:ext cx="3607435" cy="2341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5930" t="10547" r="57371" b="5644"/>
          <a:stretch/>
        </p:blipFill>
        <p:spPr bwMode="auto">
          <a:xfrm>
            <a:off x="5360035" y="1741796"/>
            <a:ext cx="1823720" cy="2341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90138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462100"/>
            <a:ext cx="7619999" cy="5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" sz="2400" cap="none" dirty="0" smtClean="0"/>
              <a:t>At the institutional level:</a:t>
            </a:r>
            <a:endParaRPr lang="en" sz="2400" cap="none" dirty="0"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7619999" cy="11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0" dirty="0" smtClean="0"/>
              <a:t>The University of Alberta Research Policy (2013)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 smtClean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 smtClean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 smtClean="0"/>
          </a:p>
          <a:p>
            <a:pPr marL="114300" lvl="0" algn="ctr">
              <a:buSzPct val="100000"/>
            </a:pPr>
            <a:r>
              <a:rPr lang="en-CA" sz="1800" dirty="0" smtClean="0"/>
              <a:t>“Ensure </a:t>
            </a:r>
            <a:r>
              <a:rPr lang="en-CA" sz="1800" dirty="0"/>
              <a:t>that principles of stewardship are applied to research records, protecting the integrity of the </a:t>
            </a:r>
            <a:r>
              <a:rPr lang="en-CA" sz="1800" dirty="0" smtClean="0"/>
              <a:t>assets” </a:t>
            </a:r>
            <a:endParaRPr lang="en-CA" sz="18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4148" t="10621" r="39173" b="5522"/>
          <a:stretch/>
        </p:blipFill>
        <p:spPr bwMode="auto">
          <a:xfrm rot="20995818">
            <a:off x="2134115" y="1598060"/>
            <a:ext cx="1446767" cy="187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4146" t="10621" r="39174" b="5522"/>
          <a:stretch/>
        </p:blipFill>
        <p:spPr bwMode="auto">
          <a:xfrm rot="597923">
            <a:off x="4202015" y="1626243"/>
            <a:ext cx="1371600" cy="2008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042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7619999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lvl="0" rtl="0">
              <a:buClr>
                <a:schemeClr val="dk1"/>
              </a:buClr>
              <a:buSzPct val="100000"/>
            </a:pPr>
            <a:r>
              <a:rPr lang="en" sz="1800" dirty="0" smtClean="0"/>
              <a:t>Data management planning will soon become a standard part of the research process. </a:t>
            </a:r>
            <a:br>
              <a:rPr lang="en" sz="1800" dirty="0" smtClean="0"/>
            </a:b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>We believe there is much to be gained from creating a data management plan at the outset of a project, such as citations, better collaborations, and the chance that your data will outlive you. </a:t>
            </a:r>
            <a:br>
              <a:rPr lang="en" sz="1800" dirty="0" smtClean="0"/>
            </a:br>
            <a:endParaRPr lang="en" sz="1800" dirty="0" smtClean="0"/>
          </a:p>
          <a:p>
            <a:pPr marL="114300" lvl="0" rtl="0">
              <a:buClr>
                <a:schemeClr val="dk1"/>
              </a:buClr>
              <a:buSzPct val="100000"/>
            </a:pPr>
            <a:r>
              <a:rPr lang="en" sz="1800" dirty="0" smtClean="0"/>
              <a:t>But what do you think? 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Char char="●"/>
            </a:pPr>
            <a:endParaRPr lang="en" sz="1800" b="0" dirty="0" smtClean="0"/>
          </a:p>
          <a:p>
            <a:pPr lvl="0" rtl="0">
              <a:buNone/>
            </a:pPr>
            <a:endParaRPr lang="en" sz="2400" b="0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rtl="0">
              <a:buNone/>
            </a:pPr>
            <a:endParaRPr lang="en" sz="2400" b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rtl="0">
              <a:buNone/>
            </a:pPr>
            <a:endParaRPr lang="en" sz="2400" b="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6750"/>
            <a:ext cx="8229600" cy="1028699"/>
          </a:xfrm>
        </p:spPr>
        <p:txBody>
          <a:bodyPr/>
          <a:lstStyle/>
          <a:p>
            <a:pPr lvl="0"/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So </a:t>
            </a:r>
            <a:r>
              <a:rPr lang="en" dirty="0"/>
              <a:t>whether you like or not (and we think you </a:t>
            </a:r>
            <a:r>
              <a:rPr lang="en" dirty="0" smtClean="0"/>
              <a:t>should) 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3703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 rot="851571">
            <a:off x="3800399" y="602569"/>
            <a:ext cx="1752029" cy="150307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3" y="-236562"/>
            <a:ext cx="6773625" cy="1028699"/>
          </a:xfrm>
        </p:spPr>
        <p:txBody>
          <a:bodyPr>
            <a:noAutofit/>
          </a:bodyPr>
          <a:lstStyle/>
          <a:p>
            <a:r>
              <a:rPr lang="en-CA" sz="2800" dirty="0"/>
              <a:t>Data Life Cycle</a:t>
            </a:r>
            <a:r>
              <a:rPr lang="en-CA" dirty="0"/>
              <a:t/>
            </a:r>
            <a:br>
              <a:rPr lang="en-CA" dirty="0"/>
            </a:br>
            <a:r>
              <a:rPr lang="en-CA" sz="1800" dirty="0"/>
              <a:t>Source: </a:t>
            </a:r>
            <a:r>
              <a:rPr lang="en-CA" sz="1800" dirty="0" err="1"/>
              <a:t>DataOne</a:t>
            </a:r>
            <a:r>
              <a:rPr lang="en-CA" sz="1800" dirty="0"/>
              <a:t> → Resources → 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5936" y="1058737"/>
            <a:ext cx="1224136" cy="59406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CA" sz="1800" dirty="0" smtClean="0">
                <a:solidFill>
                  <a:schemeClr val="bg1"/>
                </a:solidFill>
              </a:rPr>
              <a:t>Plan</a:t>
            </a:r>
            <a:endParaRPr lang="en-CA" sz="18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36096" y="1259414"/>
            <a:ext cx="741784" cy="26525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064929" y="4065479"/>
            <a:ext cx="1224136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Preserve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5524" y="2564102"/>
            <a:ext cx="9144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Assure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96209" y="1496401"/>
            <a:ext cx="9144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Collect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3813888"/>
            <a:ext cx="115186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Describe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584" y="2572040"/>
            <a:ext cx="1268836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Integrate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98828" y="1465338"/>
            <a:ext cx="1133628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Analyze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8828" y="3731209"/>
            <a:ext cx="1077028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Discover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46376" y="2463738"/>
            <a:ext cx="2088232" cy="7861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Data Life Cycle</a:t>
            </a:r>
            <a:endParaRPr lang="en-CA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65524" y="2031690"/>
            <a:ext cx="457200" cy="4320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12360" y="3381840"/>
            <a:ext cx="338964" cy="3493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36096" y="4156788"/>
            <a:ext cx="860114" cy="2602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32456" y="4232091"/>
            <a:ext cx="648072" cy="18491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387548" y="3381840"/>
            <a:ext cx="708872" cy="68363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87624" y="1839301"/>
            <a:ext cx="908796" cy="62443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59832" y="1221600"/>
            <a:ext cx="792088" cy="16201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907"/>
            <a:ext cx="5791200" cy="1028699"/>
          </a:xfrm>
          <a:noFill/>
        </p:spPr>
        <p:txBody>
          <a:bodyPr>
            <a:normAutofit fontScale="90000"/>
          </a:bodyPr>
          <a:lstStyle/>
          <a:p>
            <a:r>
              <a:rPr lang="en-CA" dirty="0"/>
              <a:t>What is a Data Management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Goal </a:t>
            </a:r>
            <a:r>
              <a:rPr lang="en-CA" dirty="0"/>
              <a:t>of Data Management </a:t>
            </a: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produce readily available self-describing </a:t>
            </a:r>
            <a:r>
              <a:rPr lang="en-CA" dirty="0"/>
              <a:t>data sets.</a:t>
            </a:r>
          </a:p>
          <a:p>
            <a:endParaRPr lang="en-CA" dirty="0"/>
          </a:p>
          <a:p>
            <a:r>
              <a:rPr lang="en-CA" dirty="0"/>
              <a:t>Can a user </a:t>
            </a:r>
            <a:r>
              <a:rPr lang="en-CA" dirty="0" smtClean="0"/>
              <a:t>locate, access, understand </a:t>
            </a:r>
            <a:r>
              <a:rPr lang="en-CA" dirty="0"/>
              <a:t>and effectively and properly use your data.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33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915"/>
            <a:ext cx="5791200" cy="1028699"/>
          </a:xfrm>
          <a:noFill/>
        </p:spPr>
        <p:txBody>
          <a:bodyPr/>
          <a:lstStyle/>
          <a:p>
            <a:r>
              <a:rPr lang="en-CA" dirty="0"/>
              <a:t>What is a Data Management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Formalization of  processes </a:t>
            </a:r>
            <a:r>
              <a:rPr lang="en-CA" dirty="0" smtClean="0"/>
              <a:t>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collect</a:t>
            </a: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organize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manage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preserve</a:t>
            </a:r>
          </a:p>
        </p:txBody>
      </p:sp>
    </p:spTree>
    <p:extLst>
      <p:ext uri="{BB962C8B-B14F-4D97-AF65-F5344CB8AC3E}">
        <p14:creationId xmlns:p14="http://schemas.microsoft.com/office/powerpoint/2010/main" val="32850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/>
              <a:t>Importance -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Develop DMP at the outset of a </a:t>
            </a:r>
            <a:r>
              <a:rPr lang="en-CA" dirty="0" smtClean="0"/>
              <a:t>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provides</a:t>
            </a:r>
            <a:r>
              <a:rPr lang="en-CA" dirty="0"/>
              <a:t>: </a:t>
            </a:r>
            <a:endParaRPr lang="en-CA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guidance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detail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/>
              <a:t>integration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1892</Words>
  <Application>Microsoft Office PowerPoint</Application>
  <PresentationFormat>On-screen Show (16:9)</PresentationFormat>
  <Paragraphs>258</Paragraphs>
  <Slides>55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simple-light</vt:lpstr>
      <vt:lpstr>Essential</vt:lpstr>
      <vt:lpstr>PowerPoint Presentation</vt:lpstr>
      <vt:lpstr>PowerPoint Presentation</vt:lpstr>
      <vt:lpstr>Crash course in data management plans </vt:lpstr>
      <vt:lpstr>Overview</vt:lpstr>
      <vt:lpstr>Data Management Plan</vt:lpstr>
      <vt:lpstr>Data Life Cycle Source: DataOne → Resources → Best Practices</vt:lpstr>
      <vt:lpstr>What is a Data Management Plan?</vt:lpstr>
      <vt:lpstr>What is a Data Management Plan?</vt:lpstr>
      <vt:lpstr>Importance - Timing</vt:lpstr>
      <vt:lpstr>Importance - Scale</vt:lpstr>
      <vt:lpstr>Importance - Primary Purpose</vt:lpstr>
      <vt:lpstr>Importance –Appropriate Data Use</vt:lpstr>
      <vt:lpstr>Primary Importance</vt:lpstr>
      <vt:lpstr>Benefits of DMPs</vt:lpstr>
      <vt:lpstr>Benefits of DMPs</vt:lpstr>
      <vt:lpstr>PowerPoint Presentation</vt:lpstr>
      <vt:lpstr>Benefits of DMPs</vt:lpstr>
      <vt:lpstr>Benefits of DMPs</vt:lpstr>
      <vt:lpstr>Challenges of Implementation</vt:lpstr>
      <vt:lpstr>Challenges of Implementation</vt:lpstr>
      <vt:lpstr>Challenges of Implementation</vt:lpstr>
      <vt:lpstr>Data Sharing</vt:lpstr>
      <vt:lpstr>Data Sharing by Email</vt:lpstr>
      <vt:lpstr>Data Sharing by Email</vt:lpstr>
      <vt:lpstr>Data Sharing by Email</vt:lpstr>
      <vt:lpstr>Data Sharing by Email</vt:lpstr>
      <vt:lpstr>Data Sharing by Email</vt:lpstr>
      <vt:lpstr>Data Sharing by Email</vt:lpstr>
      <vt:lpstr>Data Sharing by Email</vt:lpstr>
      <vt:lpstr>Data Sharing by Email</vt:lpstr>
      <vt:lpstr>Data Sharing by Email</vt:lpstr>
      <vt:lpstr>Data Sharing by Email</vt:lpstr>
      <vt:lpstr>Data Sharing in the Real World</vt:lpstr>
      <vt:lpstr>Data Sharing in the Real World</vt:lpstr>
      <vt:lpstr>Data Sharing in the Real World</vt:lpstr>
      <vt:lpstr>Data Sharing in the Real World</vt:lpstr>
      <vt:lpstr>Researchers’ Opinions on Data Sharing</vt:lpstr>
      <vt:lpstr>Research on Data Sharing</vt:lpstr>
      <vt:lpstr>Data Sharing by Email</vt:lpstr>
      <vt:lpstr>A Better Way?</vt:lpstr>
      <vt:lpstr>Data Sharing by Archive</vt:lpstr>
      <vt:lpstr>Data Sharing by Archive</vt:lpstr>
      <vt:lpstr>Data Sharing by Archive</vt:lpstr>
      <vt:lpstr>Data Sharing by Archive</vt:lpstr>
      <vt:lpstr>Data Sharing by Archive</vt:lpstr>
      <vt:lpstr>Places to Upload Your Data: General</vt:lpstr>
      <vt:lpstr>Places to Upload Your Data: Specific</vt:lpstr>
      <vt:lpstr>Tri-council  requirements </vt:lpstr>
      <vt:lpstr>Why funding agencies are getting involved...</vt:lpstr>
      <vt:lpstr>e.g. The National Science Foundation (NSF) ...</vt:lpstr>
      <vt:lpstr>Why funding agencies are getting involved...</vt:lpstr>
      <vt:lpstr>Consultation on the draft Tri-Agency Open Access Policy</vt:lpstr>
      <vt:lpstr>Consultation on the draft  Tri-Agency Open Access Policy</vt:lpstr>
      <vt:lpstr>At the institutional level:</vt:lpstr>
      <vt:lpstr>   So whether you like or not (and we think you should)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BIO-G110 BIO-G110</dc:creator>
  <cp:lastModifiedBy>PWelsh</cp:lastModifiedBy>
  <cp:revision>25</cp:revision>
  <dcterms:modified xsi:type="dcterms:W3CDTF">2013-10-29T21:50:56Z</dcterms:modified>
</cp:coreProperties>
</file>