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C89A0641-7F82-49DD-B7CB-222A0936ECDB}">
  <a:tblStyle styleId="{C89A0641-7F82-49DD-B7CB-222A0936EC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-66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21292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435ae1955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435ae1955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42947196fc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42947196fc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435ae1955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435ae1955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42947196fc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42947196fc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42947196fc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42947196fc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420114df00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420114df00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420114df0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420114df0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20114df0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420114df0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42e76a22b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42e76a22b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420114df0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420114df00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2947196f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2947196f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2947196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2947196f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2947196f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42947196f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42947196fc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42947196fc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42947196fc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42947196fc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685800" y="795100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371600" y="2162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3124200" y="4683919"/>
            <a:ext cx="2895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6457405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457202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3575050" y="204791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2"/>
          </p:nvPr>
        </p:nvSpPr>
        <p:spPr>
          <a:xfrm>
            <a:off x="457202" y="1076327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3124200" y="4683919"/>
            <a:ext cx="2895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3705497" y="4669323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35"/>
              </a:spcBef>
              <a:spcAft>
                <a:spcPts val="0"/>
              </a:spcAft>
              <a:buClr>
                <a:schemeClr val="dk1"/>
              </a:buClr>
              <a:buSzPts val="675"/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3124200" y="4683919"/>
            <a:ext cx="2895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3705497" y="4669323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 rot="5400000">
            <a:off x="2874750" y="-1217397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3124200" y="4683919"/>
            <a:ext cx="2895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3705497" y="4669323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 rot="5400000">
            <a:off x="5463750" y="1371631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69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ftr" idx="11"/>
          </p:nvPr>
        </p:nvSpPr>
        <p:spPr>
          <a:xfrm>
            <a:off x="3124200" y="4683919"/>
            <a:ext cx="2895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sldNum" idx="12"/>
          </p:nvPr>
        </p:nvSpPr>
        <p:spPr>
          <a:xfrm>
            <a:off x="3705497" y="4669323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and Media Clip" type="txAndMedia">
  <p:cSld name="TEXT_AND_MEDIA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5"/>
          <p:cNvSpPr>
            <a:spLocks noGrp="1"/>
          </p:cNvSpPr>
          <p:nvPr>
            <p:ph type="media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457200" y="1200153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3705497" y="4669323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&lt;#&gt;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3124200" y="4683919"/>
            <a:ext cx="2895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3705497" y="4669323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056839"/>
              </a:buClr>
              <a:buSzPts val="3000"/>
              <a:buFont typeface="Palatino"/>
              <a:buNone/>
              <a:defRPr sz="32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056839"/>
              </a:buClr>
              <a:buSzPts val="3000"/>
              <a:buFont typeface="Palatino"/>
              <a:buNone/>
              <a:defRPr sz="32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latino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311701" y="1171675"/>
            <a:ext cx="39999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4832401" y="1171675"/>
            <a:ext cx="39999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buClr>
                <a:schemeClr val="dk1"/>
              </a:buClr>
              <a:buSzPts val="1050"/>
              <a:buFont typeface="Arial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722313" y="3305178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3124200" y="4683919"/>
            <a:ext cx="2895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3705497" y="4669323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457200" y="1200153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–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4648200" y="1200153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–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24200" y="4683919"/>
            <a:ext cx="2895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3705497" y="4669323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3"/>
          </p:nvPr>
        </p:nvSpPr>
        <p:spPr>
          <a:xfrm>
            <a:off x="4645027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4"/>
          </p:nvPr>
        </p:nvSpPr>
        <p:spPr>
          <a:xfrm>
            <a:off x="4645027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4325" algn="l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3124200" y="4683919"/>
            <a:ext cx="2895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3705497" y="4669323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ftr" idx="11"/>
          </p:nvPr>
        </p:nvSpPr>
        <p:spPr>
          <a:xfrm>
            <a:off x="3124200" y="4683919"/>
            <a:ext cx="2895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3705497" y="4669323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56839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accent2"/>
                </a:solidFill>
                <a:latin typeface="Palatino"/>
                <a:ea typeface="Palatino"/>
                <a:cs typeface="Palatino"/>
                <a:sym typeface="Palatin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3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4683919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3705497" y="4669323"/>
            <a:ext cx="21336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&lt;#&gt;</a:t>
            </a:r>
            <a:endParaRPr/>
          </a:p>
        </p:txBody>
      </p:sp>
      <p:pic>
        <p:nvPicPr>
          <p:cNvPr id="10" name="Google Shape;10;p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7470584" y="4350597"/>
            <a:ext cx="1200000" cy="761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7470584" y="4350597"/>
            <a:ext cx="1200000" cy="76190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media" Target="../media/media2.wav"/><Relationship Id="rId7" Type="http://schemas.openxmlformats.org/officeDocument/2006/relationships/image" Target="../media/image6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4.xml"/><Relationship Id="rId4" Type="http://schemas.openxmlformats.org/officeDocument/2006/relationships/audio" Target="../media/media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ctrTitle"/>
          </p:nvPr>
        </p:nvSpPr>
        <p:spPr>
          <a:xfrm>
            <a:off x="685800" y="795100"/>
            <a:ext cx="7772400" cy="1102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How acoustic distinctiveness affects spoken word recognition:</a:t>
            </a:r>
            <a:endParaRPr sz="3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 pilot study</a:t>
            </a:r>
            <a:endParaRPr sz="3600"/>
          </a:p>
        </p:txBody>
      </p:sp>
      <p:sp>
        <p:nvSpPr>
          <p:cNvPr id="101" name="Google Shape;101;p16"/>
          <p:cNvSpPr txBox="1">
            <a:spLocks noGrp="1"/>
          </p:cNvSpPr>
          <p:nvPr>
            <p:ph type="subTitle" idx="1"/>
          </p:nvPr>
        </p:nvSpPr>
        <p:spPr>
          <a:xfrm>
            <a:off x="1371600" y="2162650"/>
            <a:ext cx="6400800" cy="1314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 sz="2400"/>
              <a:t>Matthew C. Kelley</a:t>
            </a:r>
            <a:endParaRPr sz="2400"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 sz="2400"/>
              <a:t>Mental Lexicon 2018</a:t>
            </a:r>
            <a:endParaRPr sz="2400"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 sz="2400"/>
              <a:t>Edmonton, AB, Canada</a:t>
            </a:r>
            <a:endParaRPr sz="2400"/>
          </a:p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" sz="2400"/>
              <a:t>September 28, 2018</a:t>
            </a:r>
            <a:endParaRPr sz="2400"/>
          </a:p>
        </p:txBody>
      </p:sp>
      <p:pic>
        <p:nvPicPr>
          <p:cNvPr id="102" name="Google Shape;10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580250"/>
            <a:ext cx="4500524" cy="56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 fitting</a:t>
            </a:r>
            <a:endParaRPr/>
          </a:p>
        </p:txBody>
      </p:sp>
      <p:sp>
        <p:nvSpPr>
          <p:cNvPr id="161" name="Google Shape;161;p25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Generalized additive mixed models (Wood, 2011) fit to data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Baseline model (before adding variables of interest)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Smooths for trial number, log frequency, log positional uniqueness point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Smooth with random effects for subject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Sex, age, and education level excluded during fitting process for not improving model fit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Predicting log reaction time from stimulus offset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Factors out stimulus duration from response times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Modeling results</a:t>
            </a:r>
            <a:endParaRPr/>
          </a:p>
        </p:txBody>
      </p:sp>
      <p:sp>
        <p:nvSpPr>
          <p:cNvPr id="167" name="Google Shape;167;p26"/>
          <p:cNvSpPr txBox="1">
            <a:spLocks noGrp="1"/>
          </p:cNvSpPr>
          <p:nvPr>
            <p:ph type="body" idx="1"/>
          </p:nvPr>
        </p:nvSpPr>
        <p:spPr>
          <a:xfrm>
            <a:off x="311701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Effect of acoustic distinctiveness significant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Acoustic distinctiveness contributes more to improving modeling fit than neighborhood density (based on AIC)</a:t>
            </a:r>
            <a:endParaRPr sz="180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Deviance explained higher with acoustic distinctiveness than neighborhood density (23.5% vs. 21.6%)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168" name="Google Shape;168;p26"/>
          <p:cNvSpPr txBox="1">
            <a:spLocks noGrp="1"/>
          </p:cNvSpPr>
          <p:nvPr>
            <p:ph type="body" idx="2"/>
          </p:nvPr>
        </p:nvSpPr>
        <p:spPr>
          <a:xfrm>
            <a:off x="4832401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Nbrhd density and acoustic distance correlation: -0.46</a:t>
            </a:r>
            <a:endParaRPr sz="1800">
              <a:solidFill>
                <a:srgbClr val="000000"/>
              </a:solidFill>
            </a:endParaRPr>
          </a:p>
        </p:txBody>
      </p:sp>
      <p:graphicFrame>
        <p:nvGraphicFramePr>
          <p:cNvPr id="169" name="Google Shape;169;p26"/>
          <p:cNvGraphicFramePr/>
          <p:nvPr/>
        </p:nvGraphicFramePr>
        <p:xfrm>
          <a:off x="4311600" y="1152475"/>
          <a:ext cx="4520700" cy="2438280"/>
        </p:xfrm>
        <a:graphic>
          <a:graphicData uri="http://schemas.openxmlformats.org/drawingml/2006/table">
            <a:tbl>
              <a:tblPr>
                <a:noFill/>
                <a:tableStyleId>{C89A0641-7F82-49DD-B7CB-222A0936ECDB}</a:tableStyleId>
              </a:tblPr>
              <a:tblGrid>
                <a:gridCol w="1130175"/>
                <a:gridCol w="1130175"/>
                <a:gridCol w="1130175"/>
                <a:gridCol w="1130175"/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Model</a:t>
                      </a:r>
                      <a:endParaRPr b="1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Deviance explained</a:t>
                      </a:r>
                      <a:endParaRPr b="1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AIC</a:t>
                      </a:r>
                      <a:endParaRPr b="1"/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AIC difference</a:t>
                      </a:r>
                      <a:endParaRPr b="1"/>
                    </a:p>
                  </a:txBody>
                  <a:tcPr marL="91425" marR="91425" marT="91425" marB="91425" anchor="ctr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Baseline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19.8%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103887.3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—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With acoustic distance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23.5%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101583.7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2303.6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With nbrhd density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21.6%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102821.1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1066.2</a:t>
                      </a: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5" name="Google Shape;175;p27"/>
          <p:cNvGrpSpPr/>
          <p:nvPr/>
        </p:nvGrpSpPr>
        <p:grpSpPr>
          <a:xfrm>
            <a:off x="1977687" y="0"/>
            <a:ext cx="5188625" cy="5143500"/>
            <a:chOff x="-1" y="0"/>
            <a:chExt cx="5188625" cy="5143500"/>
          </a:xfrm>
        </p:grpSpPr>
        <p:pic>
          <p:nvPicPr>
            <p:cNvPr id="176" name="Google Shape;176;p2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0" y="0"/>
              <a:ext cx="5188625" cy="25717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Google Shape;177;p2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-1" y="2571749"/>
              <a:ext cx="5188619" cy="25717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Density vs. distinctiveness</a:t>
            </a:r>
            <a:endParaRPr/>
          </a:p>
        </p:txBody>
      </p:sp>
      <p:sp>
        <p:nvSpPr>
          <p:cNvPr id="183" name="Google Shape;183;p28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Similar trends between acoustic distinctiveness and neighborhood density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Words that sound close to many other words take longer to identify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Density is difficult to understand in terms of acoustics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Distinctiveness characterizes the effect of stimulus duration on participant responses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Distinctiveness is more predictive on these data</a:t>
            </a:r>
            <a:endParaRPr>
              <a:highlight>
                <a:srgbClr val="FF9900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work</a:t>
            </a:r>
            <a:endParaRPr/>
          </a:p>
        </p:txBody>
      </p:sp>
      <p:sp>
        <p:nvSpPr>
          <p:cNvPr id="189" name="Google Shape;189;p29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Investigate other methods of calculating distance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Cross-correlation, Euclidean distance over the sequence, different frequency representations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Relate findings back to current models of spoken word recognition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Release code for other researchers to use to calculate this measure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Package in LexicalCharacteristics.jl (Kelley, 2018)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Make implementation faster, e.g., GPU acceleration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Implications for the lexicon</a:t>
            </a:r>
            <a:endParaRPr/>
          </a:p>
        </p:txBody>
      </p:sp>
      <p:sp>
        <p:nvSpPr>
          <p:cNvPr id="195" name="Google Shape;195;p30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Competition may arise at the phonetic level, rather than the phonological level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Inferences about competition can be made without resorting to phonemes or even segments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Lexical entries may be represented or accessed acoustically, rather than letter-like segments or phonemes (as suggested by Port, 2010; Ramscar &amp; Port, 2016; Arnold et al. 2017; and Baayen et al., 2016)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201" name="Google Shape;201;p3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Arnold, D., Tomaschek, F., Sering, K., Lopez, F., &amp; Baayen, R. H. (2017). Words from spontaneous conversational speech can be recognized with human-like accuracy by an error-driven learning algorithm that discriminates between meanings straight from smart acoustic features, bypassing the phoneme as recognition unit. </a:t>
            </a:r>
            <a:r>
              <a:rPr lang="en" sz="800" i="1"/>
              <a:t>PloS one, 12</a:t>
            </a:r>
            <a:r>
              <a:rPr lang="en" sz="800"/>
              <a:t>(4), e0174623.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Baayen, R. H., Shaoul, C., Willits, J., &amp; Ramscar, M. (2016). Comprehension without segmentation: A proof of concept with naive discriminative learning. </a:t>
            </a:r>
            <a:r>
              <a:rPr lang="en" sz="800" i="1"/>
              <a:t>Language, Cognition and Neuroscience, 31</a:t>
            </a:r>
            <a:r>
              <a:rPr lang="en" sz="800"/>
              <a:t>(1), 106-128.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Bezanson, J., Edelman, A., Karpinski, S., and Shah, V. B. (2017). Julia: A Fresh Approach to Numerical Computing. </a:t>
            </a:r>
            <a:r>
              <a:rPr lang="en" sz="800" i="1"/>
              <a:t>SIAM Review, 59</a:t>
            </a:r>
            <a:r>
              <a:rPr lang="en" sz="800"/>
              <a:t>: 65–98.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Fowler, J. DynamicTimeWarp.jl [software]. Available from https://github.com/joefowler/DynamicTimeWarp.jl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Gahl, S., &amp; Strand, J. F. (2016). Many neighborhoods: Phonological and perceptual neighborhood density in lexical production and perception. </a:t>
            </a:r>
            <a:r>
              <a:rPr lang="en" sz="800" i="1"/>
              <a:t>Journal of memory and language, 89</a:t>
            </a:r>
            <a:r>
              <a:rPr lang="en" sz="800"/>
              <a:t>, 162–178.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Kelley, M. C. (2018) LexicalCharacteristics.jl [software package]. Available at https://gitlab.com/maetshju/LexicalCharacteristics.jl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Luce, P. A., &amp; Pisoni, D. B. (1998). Recognizing spoken words: The neighborhood activation model. </a:t>
            </a:r>
            <a:r>
              <a:rPr lang="en" sz="800" i="1"/>
              <a:t>Ear and hearing, 19</a:t>
            </a:r>
            <a:r>
              <a:rPr lang="en" sz="800"/>
              <a:t>(1), 1.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Marslen-Wilson, W. D. (1987). Functional parallelism in spoken word-recognition. </a:t>
            </a:r>
            <a:r>
              <a:rPr lang="en" sz="800" i="1"/>
              <a:t>Cognition, 25</a:t>
            </a:r>
            <a:r>
              <a:rPr lang="en" sz="800"/>
              <a:t>(1-2), 71-102.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McClelland, J. L., &amp; Elman, J. L. (1986). The TRACE model of speech perception. </a:t>
            </a:r>
            <a:r>
              <a:rPr lang="en" sz="800" i="1"/>
              <a:t>Cognitive psychology, 18</a:t>
            </a:r>
            <a:r>
              <a:rPr lang="en" sz="800"/>
              <a:t>(1), 1-86.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Mielke, J. (2012). A phonetically based metric of sound similarity. </a:t>
            </a:r>
            <a:r>
              <a:rPr lang="en" sz="800" i="1"/>
              <a:t>Lingua, 122</a:t>
            </a:r>
            <a:r>
              <a:rPr lang="en" sz="800"/>
              <a:t>(2), 145-163.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Mitterer, H., Reinisch, E., &amp; McQueen, J. M. (2018). Allophones, not phonemes in spoken-word recognition. </a:t>
            </a:r>
            <a:r>
              <a:rPr lang="en" sz="800" i="1"/>
              <a:t>Journal of Memory and Language, 98</a:t>
            </a:r>
            <a:r>
              <a:rPr lang="en" sz="800"/>
              <a:t>, 77-92.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Port, R. F. (2010). Rich memory and distributed phonology. </a:t>
            </a:r>
            <a:r>
              <a:rPr lang="en" sz="800" i="1"/>
              <a:t>Language Sciences, 32</a:t>
            </a:r>
            <a:r>
              <a:rPr lang="en" sz="800"/>
              <a:t>(1), 43-55.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Ramscar, M., &amp; Port, R. F. (2016). How spoken languages work in the absence of an inventory of discrete units. </a:t>
            </a:r>
            <a:r>
              <a:rPr lang="en" sz="800" i="1"/>
              <a:t>Language Sciences, 53</a:t>
            </a:r>
            <a:r>
              <a:rPr lang="en" sz="800"/>
              <a:t>, 58-74.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Ten Bosch, T., Boves, L., &amp; Ernestus, M. (2015). Diana, an end-to-end computational model of human word comprehension. In </a:t>
            </a:r>
            <a:r>
              <a:rPr lang="en" sz="800" i="1"/>
              <a:t>Proceedings of the 18th International Congress of Phonetic Sciences (ICPhS 2015)</a:t>
            </a:r>
            <a:r>
              <a:rPr lang="en" sz="800"/>
              <a:t> (1-5).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Vitevitch, M. S., &amp; Luce, P. A. (2016). Phonological neighborhood effects in spoken word perception and production. </a:t>
            </a:r>
            <a:r>
              <a:rPr lang="en" sz="800" i="1"/>
              <a:t>Annual review of linguistics, 2</a:t>
            </a:r>
            <a:r>
              <a:rPr lang="en" sz="800"/>
              <a:t>(1), 75–94.</a:t>
            </a:r>
            <a:endParaRPr sz="800"/>
          </a:p>
          <a:p>
            <a:pPr marL="114300" lvl="0" indent="-1143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 Wood, S.N. (2011) Fast stable restricted maximum likelihood and marginal likelihood estimation of semiparametric generalized linear models. </a:t>
            </a:r>
            <a:r>
              <a:rPr lang="en" sz="800" i="1"/>
              <a:t>Journal of the Royal Statistical Society (B) 73(</a:t>
            </a:r>
            <a:r>
              <a:rPr lang="en" sz="800"/>
              <a:t>1):3-36</a:t>
            </a:r>
            <a:endParaRPr sz="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Spoken word recognition</a:t>
            </a:r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>
                <a:solidFill>
                  <a:schemeClr val="dk1"/>
                </a:solidFill>
              </a:rPr>
              <a:t>Competition/activation is a </a:t>
            </a:r>
            <a:r>
              <a:rPr lang="en"/>
              <a:t>predominant metaphor for word recognition (as in Luce &amp; Pisoni, 1998; ten Bosch, Boves, &amp; Ernestus, 2015; Marslen-Wilson, 1987; McClelland &amp; Elman, 1986)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Potential candidates compete for activation in the process of recognizing the speech signal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Eventually, one candidate receives enough activation and is recognized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5" name="Google Shape;11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0"/>
            <a:ext cx="685799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Phonological neighborhood density</a:t>
            </a:r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Common quantification of competition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Taken as number of lexical entries that differ from a given item by one phoneme (edit distance)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dirty="0"/>
              <a:t>E.g., </a:t>
            </a:r>
            <a:r>
              <a:rPr lang="en" i="1" dirty="0"/>
              <a:t>cat</a:t>
            </a:r>
            <a:r>
              <a:rPr lang="en" dirty="0"/>
              <a:t> 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dirty="0"/>
              <a:t>neighbors with </a:t>
            </a:r>
            <a:r>
              <a:rPr lang="en" i="1" dirty="0"/>
              <a:t>bat</a:t>
            </a:r>
            <a:r>
              <a:rPr lang="en" dirty="0"/>
              <a:t>,</a:t>
            </a:r>
            <a:r>
              <a:rPr lang="en" i="1" dirty="0"/>
              <a:t> scat</a:t>
            </a:r>
            <a:r>
              <a:rPr lang="en" dirty="0"/>
              <a:t>,</a:t>
            </a:r>
            <a:r>
              <a:rPr lang="en" i="1" dirty="0"/>
              <a:t> </a:t>
            </a:r>
            <a:r>
              <a:rPr lang="en" dirty="0"/>
              <a:t>and</a:t>
            </a:r>
            <a:r>
              <a:rPr lang="en" i="1" dirty="0"/>
              <a:t> at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dirty="0"/>
              <a:t>but not </a:t>
            </a:r>
            <a:r>
              <a:rPr lang="en" i="1" dirty="0"/>
              <a:t>bad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Predictive of lexical processing tasks for English (reviewed by Vitevitch &amp; Luce, 2016)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Shortcomings of phonological neighborhood density</a:t>
            </a:r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Equal weight assigned to all potential phoneme changes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dirty="0"/>
              <a:t>E.g., /pa͡ʊ/ </a:t>
            </a:r>
            <a:r>
              <a:rPr lang="en" i="1" dirty="0"/>
              <a:t>pow</a:t>
            </a:r>
            <a:r>
              <a:rPr lang="en" dirty="0"/>
              <a:t> is taken to be as close to /ba͡ʊ/  </a:t>
            </a:r>
            <a:r>
              <a:rPr lang="en" i="1" dirty="0"/>
              <a:t>bow</a:t>
            </a:r>
            <a:r>
              <a:rPr lang="en" dirty="0"/>
              <a:t> as it is to /na͡ʊ/ </a:t>
            </a:r>
            <a:r>
              <a:rPr lang="en" i="1" dirty="0"/>
              <a:t>now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Equal weight assigned to all positions of phoneme changes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dirty="0"/>
              <a:t>E.g., /kɪt/ </a:t>
            </a:r>
            <a:r>
              <a:rPr lang="en" i="1" dirty="0"/>
              <a:t>kit</a:t>
            </a:r>
            <a:r>
              <a:rPr lang="en" dirty="0"/>
              <a:t> is taken to be as close to /sɪt/ </a:t>
            </a:r>
            <a:r>
              <a:rPr lang="en" i="1" dirty="0"/>
              <a:t>sit</a:t>
            </a:r>
            <a:r>
              <a:rPr lang="en" dirty="0"/>
              <a:t> as it is to /kɪs/ </a:t>
            </a:r>
            <a:r>
              <a:rPr lang="en" i="1" dirty="0"/>
              <a:t>kiss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Relies on phonemic representations of words, which can be quite divorced from physical data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dirty="0"/>
              <a:t>Have also come under question as units of perception (e.g., Baayen et al., 2016; Ramscar &amp; Port, 2016; Port, 2010; Mitterer et al., 2018)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Acoustic distance</a:t>
            </a:r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Would a distance measure crafted using acoustic distance be more accurate for modeling purposes?</a:t>
            </a:r>
            <a:endParaRPr>
              <a:highlight>
                <a:srgbClr val="FF9900"/>
              </a:highlight>
            </a:endParaRPr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/>
              <a:t>Motivations</a:t>
            </a:r>
            <a:endParaRPr/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Position and type of segmental/acoustic change can be accounted for</a:t>
            </a:r>
            <a:endParaRPr>
              <a:highlight>
                <a:srgbClr val="FF9900"/>
              </a:highlight>
            </a:endParaRPr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No reliance on pre-determined abstract unit, so more easily relatable to actual speaker productions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Calculating acoustic distance</a:t>
            </a:r>
            <a:endParaRPr/>
          </a:p>
        </p:txBody>
      </p:sp>
      <p:sp>
        <p:nvSpPr>
          <p:cNvPr id="139" name="Google Shape;139;p22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Based on Mielke (2012), but with 25 ms windows, stepped at 10 ms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Convert recordings into sequences of frequency information (Mel frequency cepstral coefficients)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Use dynamic time warping algorithm to compare similar portions of data to each other</a:t>
            </a:r>
            <a:endParaRPr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/>
              <a:t>Take distance output from</a:t>
            </a:r>
            <a:br>
              <a:rPr lang="en"/>
            </a:br>
            <a:r>
              <a:rPr lang="en"/>
              <a:t>Dynamic time warping as</a:t>
            </a:r>
            <a:br>
              <a:rPr lang="en"/>
            </a:br>
            <a:r>
              <a:rPr lang="en"/>
              <a:t>distance from one word to</a:t>
            </a:r>
            <a:br>
              <a:rPr lang="en"/>
            </a:br>
            <a:r>
              <a:rPr lang="en"/>
              <a:t>another</a:t>
            </a:r>
            <a:endParaRPr/>
          </a:p>
        </p:txBody>
      </p:sp>
      <p:pic>
        <p:nvPicPr>
          <p:cNvPr id="140" name="Google Shape;14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3900" y="2602725"/>
            <a:ext cx="4985649" cy="254077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2"/>
          <p:cNvSpPr txBox="1"/>
          <p:nvPr/>
        </p:nvSpPr>
        <p:spPr>
          <a:xfrm>
            <a:off x="4286250" y="3268025"/>
            <a:ext cx="3565200" cy="3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 time warping illustration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distance as a measure of competition</a:t>
            </a:r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body" idx="1"/>
          </p:nvPr>
        </p:nvSpPr>
        <p:spPr>
          <a:xfrm>
            <a:off x="311700" y="1268578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endParaRPr lang="en"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 smtClean="0"/>
              <a:t>For </a:t>
            </a:r>
            <a:r>
              <a:rPr lang="en" dirty="0"/>
              <a:t>each word, calculate the distance from it to all other words in the lexicon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Take the mean value of its distances as a measure of its overall acoustic distinctiveness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That value can then be used as a predictor in statistical modeling of participant behavior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pilot use of acoustic distinctiveness</a:t>
            </a:r>
            <a:endParaRPr/>
          </a:p>
        </p:txBody>
      </p:sp>
      <p:sp>
        <p:nvSpPr>
          <p:cNvPr id="153" name="Google Shape;153;p2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Modeling auditory lexical decision response time values from the Massive Auditory Lexical Decision database (Tucker et al., 2018)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Calculating distinctiveness based on the ≈26,000 word stimuli in the database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dirty="0"/>
              <a:t>All from one speaker; controls for between speaker differences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dirty="0"/>
              <a:t>Calculated using the fastdtw algorithm from the DynamicTimeWarp.jl package (Fowler, 2016) in the Julia programming language (Bezanson et al., 2017) for speed</a:t>
            </a:r>
            <a:endParaRPr dirty="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dirty="0"/>
              <a:t>Initial inspection seems somewhat sensible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dirty="0"/>
              <a:t>Nearest neighbors to </a:t>
            </a:r>
            <a:r>
              <a:rPr lang="en" i="1" dirty="0"/>
              <a:t>cat</a:t>
            </a:r>
            <a:r>
              <a:rPr lang="en" dirty="0"/>
              <a:t>: </a:t>
            </a:r>
            <a:r>
              <a:rPr lang="en" i="1" dirty="0"/>
              <a:t>calf</a:t>
            </a:r>
            <a:r>
              <a:rPr lang="en" dirty="0"/>
              <a:t>, </a:t>
            </a:r>
            <a:r>
              <a:rPr lang="en" i="1" dirty="0"/>
              <a:t>brat</a:t>
            </a:r>
            <a:r>
              <a:rPr lang="en" dirty="0"/>
              <a:t>, </a:t>
            </a:r>
            <a:r>
              <a:rPr lang="en" i="1" dirty="0"/>
              <a:t>cut</a:t>
            </a:r>
            <a:r>
              <a:rPr lang="en" dirty="0"/>
              <a:t>, </a:t>
            </a:r>
            <a:r>
              <a:rPr lang="en" i="1" dirty="0"/>
              <a:t>gas</a:t>
            </a:r>
            <a:r>
              <a:rPr lang="en" dirty="0"/>
              <a:t>, </a:t>
            </a:r>
            <a:r>
              <a:rPr lang="en" i="1" dirty="0"/>
              <a:t>cask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dirty="0"/>
              <a:t>Nearest neighbors to </a:t>
            </a:r>
            <a:r>
              <a:rPr lang="en" i="1" dirty="0"/>
              <a:t>mind</a:t>
            </a:r>
            <a:r>
              <a:rPr lang="en" dirty="0"/>
              <a:t>: </a:t>
            </a:r>
            <a:r>
              <a:rPr lang="en" i="1" dirty="0"/>
              <a:t>whine, gland, damp, lined,</a:t>
            </a:r>
            <a:br>
              <a:rPr lang="en" i="1" dirty="0"/>
            </a:br>
            <a:r>
              <a:rPr lang="en" i="1" dirty="0"/>
              <a:t>morgue</a:t>
            </a:r>
            <a:endParaRPr dirty="0"/>
          </a:p>
        </p:txBody>
      </p:sp>
      <p:pic>
        <p:nvPicPr>
          <p:cNvPr id="2" name="cat_stims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74938" y="4015079"/>
            <a:ext cx="365760" cy="365760"/>
          </a:xfrm>
          <a:prstGeom prst="rect">
            <a:avLst/>
          </a:prstGeom>
        </p:spPr>
      </p:pic>
      <p:pic>
        <p:nvPicPr>
          <p:cNvPr id="3" name="mind_stims.wav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73432" y="4476630"/>
            <a:ext cx="367266" cy="3672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1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17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APHL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1390</Words>
  <Application>Microsoft Office PowerPoint</Application>
  <PresentationFormat>On-screen Show (16:9)</PresentationFormat>
  <Paragraphs>122</Paragraphs>
  <Slides>16</Slides>
  <Notes>16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APHL_template</vt:lpstr>
      <vt:lpstr>How acoustic distinctiveness affects spoken word recognition: A pilot study</vt:lpstr>
      <vt:lpstr>Spoken word recognition</vt:lpstr>
      <vt:lpstr>PowerPoint Presentation</vt:lpstr>
      <vt:lpstr>Phonological neighborhood density</vt:lpstr>
      <vt:lpstr>Shortcomings of phonological neighborhood density</vt:lpstr>
      <vt:lpstr>Acoustic distance</vt:lpstr>
      <vt:lpstr>Calculating acoustic distance</vt:lpstr>
      <vt:lpstr>Using distance as a measure of competition</vt:lpstr>
      <vt:lpstr>A pilot use of acoustic distinctiveness</vt:lpstr>
      <vt:lpstr>Model fitting</vt:lpstr>
      <vt:lpstr>Modeling results</vt:lpstr>
      <vt:lpstr>PowerPoint Presentation</vt:lpstr>
      <vt:lpstr>Density vs. distinctiveness</vt:lpstr>
      <vt:lpstr>Future work</vt:lpstr>
      <vt:lpstr>Implications for the lexicon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acoustic distinctiveness affects spoken word recognition: A pilot study</dc:title>
  <dc:creator>Matthew Kelley</dc:creator>
  <cp:lastModifiedBy>stsadmin</cp:lastModifiedBy>
  <cp:revision>4</cp:revision>
  <dcterms:modified xsi:type="dcterms:W3CDTF">2018-10-02T19:02:07Z</dcterms:modified>
</cp:coreProperties>
</file>