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1"/>
    <p:sldMasterId id="2147493537" r:id="rId2"/>
    <p:sldMasterId id="2147493548" r:id="rId3"/>
    <p:sldMasterId id="2147493559" r:id="rId4"/>
    <p:sldMasterId id="2147493570" r:id="rId5"/>
    <p:sldMasterId id="2147493581" r:id="rId6"/>
  </p:sldMasterIdLst>
  <p:notesMasterIdLst>
    <p:notesMasterId r:id="rId36"/>
  </p:notesMasterIdLst>
  <p:handoutMasterIdLst>
    <p:handoutMasterId r:id="rId37"/>
  </p:handoutMasterIdLst>
  <p:sldIdLst>
    <p:sldId id="358" r:id="rId7"/>
    <p:sldId id="263" r:id="rId8"/>
    <p:sldId id="334" r:id="rId9"/>
    <p:sldId id="348" r:id="rId10"/>
    <p:sldId id="337" r:id="rId11"/>
    <p:sldId id="338" r:id="rId12"/>
    <p:sldId id="339" r:id="rId13"/>
    <p:sldId id="342" r:id="rId14"/>
    <p:sldId id="343" r:id="rId15"/>
    <p:sldId id="345" r:id="rId16"/>
    <p:sldId id="346" r:id="rId17"/>
    <p:sldId id="349" r:id="rId18"/>
    <p:sldId id="347" r:id="rId19"/>
    <p:sldId id="359" r:id="rId20"/>
    <p:sldId id="360" r:id="rId21"/>
    <p:sldId id="361" r:id="rId22"/>
    <p:sldId id="362" r:id="rId23"/>
    <p:sldId id="363" r:id="rId24"/>
    <p:sldId id="364" r:id="rId25"/>
    <p:sldId id="365" r:id="rId26"/>
    <p:sldId id="366" r:id="rId27"/>
    <p:sldId id="367" r:id="rId28"/>
    <p:sldId id="368" r:id="rId29"/>
    <p:sldId id="369" r:id="rId30"/>
    <p:sldId id="373" r:id="rId31"/>
    <p:sldId id="374" r:id="rId32"/>
    <p:sldId id="370" r:id="rId33"/>
    <p:sldId id="372" r:id="rId34"/>
    <p:sldId id="37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D32D25"/>
    <a:srgbClr val="95263F"/>
    <a:srgbClr val="004950"/>
    <a:srgbClr val="F7CA00"/>
    <a:srgbClr val="CB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85470" autoAdjust="0"/>
  </p:normalViewPr>
  <p:slideViewPr>
    <p:cSldViewPr snapToGrid="0" snapToObjects="1">
      <p:cViewPr varScale="1">
        <p:scale>
          <a:sx n="78" d="100"/>
          <a:sy n="78" d="100"/>
        </p:scale>
        <p:origin x="1218" y="8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2025/01/02</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*Updated: December 2024</a:t>
            </a:r>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Hello, and welcome to the University of Alberta’s Opening Up Copyright instructional module on technological protection measures, or digital locks.</a:t>
            </a:r>
            <a:endParaRPr lang="en-US"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07377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Furthermore, the exceptions for lawfully circumventing a TPM are relatively narrow. For examples and information about these exceptions, please see our module on section 41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about TPMs.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202575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The anti-circumvention provisions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are controversial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especially with the court’s broad interpretations of what “effective” means for TPMs. Do these provisions upset the balance of creators’ rights and users’ rights, since it’s now possible to violate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without violating copyright? In other words, whether or not your use infringes the copyright of a work, by simply </a:t>
            </a:r>
            <a:r>
              <a:rPr lang="en-CA" sz="1200" b="0" i="1" u="none" strike="noStrike" kern="1200" dirty="0">
                <a:solidFill>
                  <a:schemeClr val="tx1"/>
                </a:solidFill>
                <a:effectLst/>
                <a:latin typeface="+mn-lt"/>
                <a:ea typeface="+mn-ea"/>
                <a:cs typeface="+mn-cs"/>
              </a:rPr>
              <a:t>access</a:t>
            </a:r>
            <a:r>
              <a:rPr lang="en-CA" sz="1200" b="0" i="0" u="none" strike="noStrike" kern="1200" dirty="0">
                <a:solidFill>
                  <a:schemeClr val="tx1"/>
                </a:solidFill>
                <a:effectLst/>
                <a:latin typeface="+mn-lt"/>
                <a:ea typeface="+mn-ea"/>
                <a:cs typeface="+mn-cs"/>
              </a:rPr>
              <a:t>ing a TPM protected work, you are violating the TPM provisions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p>
          <a:p>
            <a:r>
              <a:rPr lang="en-CA" b="0" u="none" strike="noStrike" dirty="0">
                <a:effectLst/>
              </a:rPr>
              <a:t/>
            </a:r>
            <a:br>
              <a:rPr lang="en-CA" b="0" u="none" strike="noStrike" dirty="0">
                <a:effectLst/>
              </a:rPr>
            </a:br>
            <a:r>
              <a:rPr lang="en-CA" sz="1200" b="0" i="0" u="none" strike="noStrike" kern="1200" dirty="0">
                <a:solidFill>
                  <a:schemeClr val="tx1"/>
                </a:solidFill>
                <a:effectLst/>
                <a:latin typeface="+mn-lt"/>
                <a:ea typeface="+mn-ea"/>
                <a:cs typeface="+mn-cs"/>
              </a:rPr>
              <a:t>It’s worth noting that the INDU Committee’s June 2019 report on the review of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recommended clearly allowing TPM circumvention on legally-acquired devices when they are used for non-infringing purposes. For example, one recommendation evokes the right to repair, stating that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should not prevent anyone from circumventing a TPM to lawfully conduct diagnosis, maintenance, and repair of mechanical equipment. Whether or not such recommendations are </a:t>
            </a:r>
            <a:r>
              <a:rPr lang="en-CA" sz="1200" b="0" i="0" u="none" strike="noStrike" kern="1200" dirty="0" smtClean="0">
                <a:solidFill>
                  <a:schemeClr val="tx1"/>
                </a:solidFill>
                <a:effectLst/>
                <a:latin typeface="+mn-lt"/>
                <a:ea typeface="+mn-ea"/>
                <a:cs typeface="+mn-cs"/>
              </a:rPr>
              <a:t>acted </a:t>
            </a:r>
            <a:r>
              <a:rPr lang="en-CA" sz="1200" b="0" i="0" u="none" strike="noStrike" kern="1200" dirty="0">
                <a:solidFill>
                  <a:schemeClr val="tx1"/>
                </a:solidFill>
                <a:effectLst/>
                <a:latin typeface="+mn-lt"/>
                <a:ea typeface="+mn-ea"/>
                <a:cs typeface="+mn-cs"/>
              </a:rPr>
              <a:t>on when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is amended remains to be seen</a:t>
            </a:r>
            <a:r>
              <a:rPr lang="en-CA" sz="1200" b="0" i="0" u="none" strike="noStrike" kern="1200" dirty="0" smtClean="0">
                <a:solidFill>
                  <a:schemeClr val="tx1"/>
                </a:solidFill>
                <a:effectLst/>
                <a:latin typeface="+mn-lt"/>
                <a:ea typeface="+mn-ea"/>
                <a:cs typeface="+mn-cs"/>
              </a:rPr>
              <a:t>.</a:t>
            </a:r>
            <a:endParaRPr lang="en-US" u="none" strike="noStrike"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390799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While controversy and uncertainty around the TPM provisions in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remain, their implementation has had definitive repercussions in court proceedings. To learn how the Canadian Federal Court’s interpretation of TPMs lost a Windsor, Ontario company </a:t>
            </a:r>
            <a:r>
              <a:rPr lang="en-CA" sz="1200" b="0" i="0" u="none" strike="noStrike" kern="1200" dirty="0" smtClean="0">
                <a:solidFill>
                  <a:schemeClr val="tx1"/>
                </a:solidFill>
                <a:effectLst/>
                <a:latin typeface="+mn-lt"/>
                <a:ea typeface="+mn-ea"/>
                <a:cs typeface="+mn-cs"/>
              </a:rPr>
              <a:t>12.7 </a:t>
            </a:r>
            <a:r>
              <a:rPr lang="en-CA" sz="1200" b="0" i="0" u="none" strike="noStrike" kern="1200" dirty="0">
                <a:solidFill>
                  <a:schemeClr val="tx1"/>
                </a:solidFill>
                <a:effectLst/>
                <a:latin typeface="+mn-lt"/>
                <a:ea typeface="+mn-ea"/>
                <a:cs typeface="+mn-cs"/>
              </a:rPr>
              <a:t>million dollars, please watch our module on the </a:t>
            </a:r>
            <a:r>
              <a:rPr lang="en-CA" sz="1200" b="0" i="1" u="none" strike="noStrike" kern="1200" dirty="0">
                <a:solidFill>
                  <a:schemeClr val="tx1"/>
                </a:solidFill>
                <a:effectLst/>
                <a:latin typeface="+mn-lt"/>
                <a:ea typeface="+mn-ea"/>
                <a:cs typeface="+mn-cs"/>
              </a:rPr>
              <a:t>Nintendo v. Go Cyber</a:t>
            </a:r>
            <a:r>
              <a:rPr lang="en-CA" sz="1200" b="0" i="0" u="none" strike="noStrike" kern="1200" dirty="0">
                <a:solidFill>
                  <a:schemeClr val="tx1"/>
                </a:solidFill>
                <a:effectLst/>
                <a:latin typeface="+mn-lt"/>
                <a:ea typeface="+mn-ea"/>
                <a:cs typeface="+mn-cs"/>
              </a:rPr>
              <a:t> case.</a:t>
            </a:r>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317678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You should now be able to:</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Define the scope and provide examples of “technological protection measures” (TPMs) as they are defined in Canada’s </a:t>
            </a:r>
            <a:r>
              <a:rPr lang="en-CA" sz="1200" b="0" i="1" u="none" strike="noStrike" kern="1200" dirty="0">
                <a:solidFill>
                  <a:schemeClr val="tx1"/>
                </a:solidFill>
                <a:effectLst/>
                <a:latin typeface="+mn-lt"/>
                <a:ea typeface="+mn-ea"/>
                <a:cs typeface="+mn-cs"/>
              </a:rPr>
              <a:t>Copyright Act</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Understand how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protects TPMs from circumvention</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81758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This has been the University of Alberta’s Opening Up Copyright instructional module on technological protection measures, or digital locks. Thank you for your attention.</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120038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2646785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335265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Have you ever found a YouTube video that’s not available for viewing in your region? Viewed an electronic document that doesn’t allow you to print pages? Or used a piece of software that requires you to be online so your licence can be validated? These are just a few examples of what are called technological protection measures, or TPMs, or digital </a:t>
            </a:r>
            <a:r>
              <a:rPr lang="en-CA" sz="1200" b="0" i="0" u="none" strike="noStrike" kern="1200" dirty="0" smtClean="0">
                <a:solidFill>
                  <a:schemeClr val="tx1"/>
                </a:solidFill>
                <a:effectLst/>
                <a:latin typeface="+mn-lt"/>
                <a:ea typeface="+mn-ea"/>
                <a:cs typeface="+mn-cs"/>
              </a:rPr>
              <a:t>locks – which </a:t>
            </a:r>
            <a:r>
              <a:rPr lang="en-CA" sz="1200" b="0" i="0" u="none" strike="noStrike" kern="1200" dirty="0">
                <a:solidFill>
                  <a:schemeClr val="tx1"/>
                </a:solidFill>
                <a:effectLst/>
                <a:latin typeface="+mn-lt"/>
                <a:ea typeface="+mn-ea"/>
                <a:cs typeface="+mn-cs"/>
              </a:rPr>
              <a:t>are designed to restrict access to or copying of copyright-protected content.</a:t>
            </a:r>
            <a:br>
              <a:rPr lang="en-CA" sz="1200" b="0" i="0" u="none" strike="noStrike" kern="1200" dirty="0">
                <a:solidFill>
                  <a:schemeClr val="tx1"/>
                </a:solidFill>
                <a:effectLst/>
                <a:latin typeface="+mn-lt"/>
                <a:ea typeface="+mn-ea"/>
                <a:cs typeface="+mn-cs"/>
              </a:rPr>
            </a:br>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This module will explain what TPMs are in Canadian copyright law, why we have them, and how they might affect both user rights and creator rights.</a:t>
            </a:r>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11401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Since 2012, Canada’s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has made it illegal to bypass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or circumvent, to be specific </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“any effective technology, device, or component” intended to control access to a work, or to protect a copyright holder’s exclusive rights over the use of a work through section 41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83303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Cameron Hutchison, University of Alberta law professor and author of the 2016 book </a:t>
            </a:r>
            <a:r>
              <a:rPr lang="en-CA" sz="1200" b="0" i="1" u="none" strike="noStrike" kern="1200" dirty="0">
                <a:solidFill>
                  <a:schemeClr val="tx1"/>
                </a:solidFill>
                <a:effectLst/>
                <a:latin typeface="+mn-lt"/>
                <a:ea typeface="+mn-ea"/>
                <a:cs typeface="+mn-cs"/>
              </a:rPr>
              <a:t>Digital Copyright Law</a:t>
            </a:r>
            <a:r>
              <a:rPr lang="en-CA" sz="1200" b="0" i="0" u="none" strike="noStrike" kern="1200" dirty="0">
                <a:solidFill>
                  <a:schemeClr val="tx1"/>
                </a:solidFill>
                <a:effectLst/>
                <a:latin typeface="+mn-lt"/>
                <a:ea typeface="+mn-ea"/>
                <a:cs typeface="+mn-cs"/>
              </a:rPr>
              <a:t>, states that technological protection measures are intended to “ensure the effective control and management of copyrights in the digital sphere”. The implementation and enforcement of TPMs, however, have become controversial due to broad interpretations of what an “effective technology” might be, in addition to the risk they run of stifling innovation and restricting competition. The broad nature of TPMs as defined by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has thus led to many different protection measures being categorized as TPMs. These are generally divided into two sub-categories: TPMs that are for controlling access, and TPMs that are for controlling the use or the copying of a work.</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200921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TPMs that are for controlling access might include: </a:t>
            </a:r>
            <a:endParaRPr lang="en-CA" sz="1200" b="0" i="0" u="none" strike="noStrike" kern="1200" dirty="0" smtClean="0">
              <a:solidFill>
                <a:schemeClr val="tx1"/>
              </a:solidFill>
              <a:effectLst/>
              <a:latin typeface="+mn-lt"/>
              <a:ea typeface="+mn-ea"/>
              <a:cs typeface="+mn-cs"/>
            </a:endParaRP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A </a:t>
            </a:r>
            <a:r>
              <a:rPr lang="en-CA" sz="1200" b="0" i="0" u="none" strike="noStrike" kern="1200" dirty="0">
                <a:solidFill>
                  <a:schemeClr val="tx1"/>
                </a:solidFill>
                <a:effectLst/>
                <a:latin typeface="+mn-lt"/>
                <a:ea typeface="+mn-ea"/>
                <a:cs typeface="+mn-cs"/>
              </a:rPr>
              <a:t>username and password </a:t>
            </a:r>
            <a:r>
              <a:rPr lang="en-CA" sz="1200" b="0" i="0" u="none" strike="noStrike" kern="1200" dirty="0" smtClean="0">
                <a:solidFill>
                  <a:schemeClr val="tx1"/>
                </a:solidFill>
                <a:effectLst/>
                <a:latin typeface="+mn-lt"/>
                <a:ea typeface="+mn-ea"/>
                <a:cs typeface="+mn-cs"/>
              </a:rPr>
              <a:t>system</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Registration </a:t>
            </a:r>
            <a:r>
              <a:rPr lang="en-CA" sz="1200" b="0" i="0" u="none" strike="noStrike" kern="1200" dirty="0">
                <a:solidFill>
                  <a:schemeClr val="tx1"/>
                </a:solidFill>
                <a:effectLst/>
                <a:latin typeface="+mn-lt"/>
                <a:ea typeface="+mn-ea"/>
                <a:cs typeface="+mn-cs"/>
              </a:rPr>
              <a:t>keys, such as a software’s activation </a:t>
            </a:r>
            <a:r>
              <a:rPr lang="en-CA" sz="1200" b="0" i="0" u="none" strike="noStrike" kern="1200" dirty="0" smtClean="0">
                <a:solidFill>
                  <a:schemeClr val="tx1"/>
                </a:solidFill>
                <a:effectLst/>
                <a:latin typeface="+mn-lt"/>
                <a:ea typeface="+mn-ea"/>
                <a:cs typeface="+mn-cs"/>
              </a:rPr>
              <a:t>code</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Time </a:t>
            </a:r>
            <a:r>
              <a:rPr lang="en-CA" sz="1200" b="0" i="0" u="none" strike="noStrike" kern="1200" dirty="0">
                <a:solidFill>
                  <a:schemeClr val="tx1"/>
                </a:solidFill>
                <a:effectLst/>
                <a:latin typeface="+mn-lt"/>
                <a:ea typeface="+mn-ea"/>
                <a:cs typeface="+mn-cs"/>
              </a:rPr>
              <a:t>limits, like those set on your library eBooks with a </a:t>
            </a:r>
            <a:r>
              <a:rPr lang="en-CA" sz="1200" b="0" i="0" u="none" strike="noStrike" kern="1200" dirty="0" smtClean="0">
                <a:solidFill>
                  <a:schemeClr val="tx1"/>
                </a:solidFill>
                <a:effectLst/>
                <a:latin typeface="+mn-lt"/>
                <a:ea typeface="+mn-ea"/>
                <a:cs typeface="+mn-cs"/>
              </a:rPr>
              <a:t>14-day </a:t>
            </a:r>
            <a:r>
              <a:rPr lang="en-CA" sz="1200" b="0" i="0" u="none" strike="noStrike" kern="1200" dirty="0">
                <a:solidFill>
                  <a:schemeClr val="tx1"/>
                </a:solidFill>
                <a:effectLst/>
                <a:latin typeface="+mn-lt"/>
                <a:ea typeface="+mn-ea"/>
                <a:cs typeface="+mn-cs"/>
              </a:rPr>
              <a:t>restricted access </a:t>
            </a:r>
            <a:r>
              <a:rPr lang="en-CA" sz="1200" b="0" i="0" u="none" strike="noStrike" kern="1200" dirty="0" smtClean="0">
                <a:solidFill>
                  <a:schemeClr val="tx1"/>
                </a:solidFill>
                <a:effectLst/>
                <a:latin typeface="+mn-lt"/>
                <a:ea typeface="+mn-ea"/>
                <a:cs typeface="+mn-cs"/>
              </a:rPr>
              <a:t>period</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Limits </a:t>
            </a:r>
            <a:r>
              <a:rPr lang="en-CA" sz="1200" b="0" i="0" u="none" strike="noStrike" kern="1200" dirty="0">
                <a:solidFill>
                  <a:schemeClr val="tx1"/>
                </a:solidFill>
                <a:effectLst/>
                <a:latin typeface="+mn-lt"/>
                <a:ea typeface="+mn-ea"/>
                <a:cs typeface="+mn-cs"/>
              </a:rPr>
              <a:t>on the number of simultaneous users, like those that restrict the number of people using your Netflix account </a:t>
            </a:r>
            <a:r>
              <a:rPr lang="en-CA" sz="1200" b="0" i="0" u="none" strike="noStrike" kern="1200" dirty="0" smtClean="0">
                <a:solidFill>
                  <a:schemeClr val="tx1"/>
                </a:solidFill>
                <a:effectLst/>
                <a:latin typeface="+mn-lt"/>
                <a:ea typeface="+mn-ea"/>
                <a:cs typeface="+mn-cs"/>
              </a:rPr>
              <a:t>simultaneously</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Encryption </a:t>
            </a:r>
            <a:r>
              <a:rPr lang="en-CA" sz="1200" b="0" i="0" u="none" strike="noStrike" kern="1200" dirty="0">
                <a:solidFill>
                  <a:schemeClr val="tx1"/>
                </a:solidFill>
                <a:effectLst/>
                <a:latin typeface="+mn-lt"/>
                <a:ea typeface="+mn-ea"/>
                <a:cs typeface="+mn-cs"/>
              </a:rPr>
              <a:t>or scrambling, such as regional encoding on DVDs or IP blocking based on your </a:t>
            </a:r>
            <a:r>
              <a:rPr lang="en-CA" sz="1200" b="0" i="0" u="none" strike="noStrike" kern="1200" dirty="0" smtClean="0">
                <a:solidFill>
                  <a:schemeClr val="tx1"/>
                </a:solidFill>
                <a:effectLst/>
                <a:latin typeface="+mn-lt"/>
                <a:ea typeface="+mn-ea"/>
                <a:cs typeface="+mn-cs"/>
              </a:rPr>
              <a:t>location</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And </a:t>
            </a:r>
            <a:r>
              <a:rPr lang="en-CA" sz="1200" b="0" i="0" u="none" strike="noStrike" kern="1200" dirty="0">
                <a:solidFill>
                  <a:schemeClr val="tx1"/>
                </a:solidFill>
                <a:effectLst/>
                <a:latin typeface="+mn-lt"/>
                <a:ea typeface="+mn-ea"/>
                <a:cs typeface="+mn-cs"/>
              </a:rPr>
              <a:t>finally, paywalls or subscription software that limit access to online content</a:t>
            </a:r>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7395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TPMs that are for controlling the use, or the copying of a work, might include</a:t>
            </a:r>
            <a:r>
              <a:rPr lang="en-CA" sz="1200" b="0" i="0" u="none" strike="noStrike" kern="1200" dirty="0" smtClean="0">
                <a:solidFill>
                  <a:schemeClr val="tx1"/>
                </a:solidFill>
                <a:effectLst/>
                <a:latin typeface="+mn-lt"/>
                <a:ea typeface="+mn-ea"/>
                <a:cs typeface="+mn-cs"/>
              </a:rPr>
              <a:t>:</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Software </a:t>
            </a:r>
            <a:r>
              <a:rPr lang="en-CA" sz="1200" b="0" i="0" u="none" strike="noStrike" kern="1200" dirty="0">
                <a:solidFill>
                  <a:schemeClr val="tx1"/>
                </a:solidFill>
                <a:effectLst/>
                <a:latin typeface="+mn-lt"/>
                <a:ea typeface="+mn-ea"/>
                <a:cs typeface="+mn-cs"/>
              </a:rPr>
              <a:t>or hardware that “locks” a work so that you can’t copy, print, or download it. There are some PDF-based documents, including eBooks, that use these locking </a:t>
            </a:r>
            <a:r>
              <a:rPr lang="en-CA" sz="1200" b="0" i="0" u="none" strike="noStrike" kern="1200" dirty="0" smtClean="0">
                <a:solidFill>
                  <a:schemeClr val="tx1"/>
                </a:solidFill>
                <a:effectLst/>
                <a:latin typeface="+mn-lt"/>
                <a:ea typeface="+mn-ea"/>
                <a:cs typeface="+mn-cs"/>
              </a:rPr>
              <a:t>mechanisms</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Labelling </a:t>
            </a:r>
            <a:r>
              <a:rPr lang="en-CA" sz="1200" b="0" i="0" u="none" strike="noStrike" kern="1200" dirty="0">
                <a:solidFill>
                  <a:schemeClr val="tx1"/>
                </a:solidFill>
                <a:effectLst/>
                <a:latin typeface="+mn-lt"/>
                <a:ea typeface="+mn-ea"/>
                <a:cs typeface="+mn-cs"/>
              </a:rPr>
              <a:t>and watermarks, such as a company or artist’s logo on an </a:t>
            </a:r>
            <a:r>
              <a:rPr lang="en-CA" sz="1200" b="0" i="0" u="none" strike="noStrike" kern="1200" dirty="0" smtClean="0">
                <a:solidFill>
                  <a:schemeClr val="tx1"/>
                </a:solidFill>
                <a:effectLst/>
                <a:latin typeface="+mn-lt"/>
                <a:ea typeface="+mn-ea"/>
                <a:cs typeface="+mn-cs"/>
              </a:rPr>
              <a:t>image</a:t>
            </a:r>
          </a:p>
          <a:p>
            <a:pPr marL="228600" indent="-228600" rtl="0" fontAlgn="base">
              <a:buFont typeface="+mj-lt"/>
              <a:buAutoNum type="alphaLcParenR"/>
            </a:pPr>
            <a:r>
              <a:rPr lang="en-CA" sz="1200" b="0" i="0" u="none" strike="noStrike" kern="1200" dirty="0" smtClean="0">
                <a:solidFill>
                  <a:schemeClr val="tx1"/>
                </a:solidFill>
                <a:effectLst/>
                <a:latin typeface="+mn-lt"/>
                <a:ea typeface="+mn-ea"/>
                <a:cs typeface="+mn-cs"/>
              </a:rPr>
              <a:t>And </a:t>
            </a:r>
            <a:r>
              <a:rPr lang="en-CA" sz="1200" b="0" i="0" u="none" strike="noStrike" kern="1200" dirty="0">
                <a:solidFill>
                  <a:schemeClr val="tx1"/>
                </a:solidFill>
                <a:effectLst/>
                <a:latin typeface="+mn-lt"/>
                <a:ea typeface="+mn-ea"/>
                <a:cs typeface="+mn-cs"/>
              </a:rPr>
              <a:t>lastly, an encryption system that “scrambles” content so that you can’t view or copy it without authorization from the </a:t>
            </a:r>
            <a:r>
              <a:rPr lang="en-CA" sz="1200" b="0" i="0" u="none" strike="noStrike" kern="1200" dirty="0" smtClean="0">
                <a:solidFill>
                  <a:schemeClr val="tx1"/>
                </a:solidFill>
                <a:effectLst/>
                <a:latin typeface="+mn-lt"/>
                <a:ea typeface="+mn-ea"/>
                <a:cs typeface="+mn-cs"/>
              </a:rPr>
              <a:t>rights holder</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64469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Since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says that these TPMs can be “any effective technology,” it stands to reason that a court would consider what this phrase means when deciding what is and is not a technological protection measure. Therefore, measures that have not yet been defined as TPMs could eventually be interpreted as such in future court rulings, long after their inception. This leaves room for many </a:t>
            </a:r>
            <a:r>
              <a:rPr lang="en-CA" sz="1200" b="0" i="0" u="none" strike="noStrike" kern="1200" dirty="0" smtClean="0">
                <a:solidFill>
                  <a:schemeClr val="tx1"/>
                </a:solidFill>
                <a:effectLst/>
                <a:latin typeface="+mn-lt"/>
                <a:ea typeface="+mn-ea"/>
                <a:cs typeface="+mn-cs"/>
              </a:rPr>
              <a:t>more </a:t>
            </a:r>
            <a:r>
              <a:rPr lang="en-CA" sz="1200" b="0" i="0" u="none" strike="noStrike" kern="1200" dirty="0">
                <a:solidFill>
                  <a:schemeClr val="tx1"/>
                </a:solidFill>
                <a:effectLst/>
                <a:latin typeface="+mn-lt"/>
                <a:ea typeface="+mn-ea"/>
                <a:cs typeface="+mn-cs"/>
              </a:rPr>
              <a:t>potential TPMs to emerge as a result of this broad definition, and may lead to confusion around what a TPM can actually be</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170852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So what does this mean for users of copyrighted material? In essence, you risk violating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by intentionally circumventing any technological protection measure to gain access to copyrighted material, whether or not you intend to copy it, unless you are relying on the very narrow exceptions in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Broad interpretations of what an “effective” technological protection measure might be could lead several other activities that circumvent TPMs to be considered violations of the </a:t>
            </a:r>
            <a:r>
              <a:rPr lang="en-CA" sz="1200" b="0" i="1" u="none" strike="noStrike" kern="1200" dirty="0">
                <a:solidFill>
                  <a:schemeClr val="tx1"/>
                </a:solidFill>
                <a:effectLst/>
                <a:latin typeface="+mn-lt"/>
                <a:ea typeface="+mn-ea"/>
                <a:cs typeface="+mn-cs"/>
              </a:rPr>
              <a:t>Copyright Act</a:t>
            </a:r>
            <a:r>
              <a:rPr lang="en-CA"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58227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 only is TPM protection broad in that it covers both access controls and use controls, but users cannot rely on fair dealing as a valid </a:t>
            </a:r>
            <a:r>
              <a:rPr lang="en-US" sz="1200" b="0" i="0" u="none" strike="noStrike" kern="1200" dirty="0" err="1" smtClean="0">
                <a:solidFill>
                  <a:schemeClr val="tx1"/>
                </a:solidFill>
                <a:effectLst/>
                <a:latin typeface="+mn-lt"/>
                <a:ea typeface="+mn-ea"/>
                <a:cs typeface="+mn-cs"/>
              </a:rPr>
              <a:t>defence</a:t>
            </a:r>
            <a:r>
              <a:rPr lang="en-US" sz="1200" b="0" i="0" u="none" strike="noStrike" kern="1200" dirty="0" smtClean="0">
                <a:solidFill>
                  <a:schemeClr val="tx1"/>
                </a:solidFill>
                <a:effectLst/>
                <a:latin typeface="+mn-lt"/>
                <a:ea typeface="+mn-ea"/>
                <a:cs typeface="+mn-cs"/>
              </a:rPr>
              <a:t> to bypass or break a digital lock on copyright-protected material. The limited exceptions for bypassing a TPM do not include doing so for the purposes of fair dealing. For example, you might not lawfully be able to circumvent a TPM-enabled system, like a gaming console, for the purpose of learning how it works.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107998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690142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233355" y="2589764"/>
            <a:ext cx="3960000"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1233355" y="4942566"/>
            <a:ext cx="3960000"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6621315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0391201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2364876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586414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8248680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7339118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1936250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2881201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40356278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3271057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233353" y="2589764"/>
            <a:ext cx="3960001"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1233354" y="494256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4637037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0116690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755456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8261548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8934990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8683393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0673733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350692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257531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2277102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2918343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FCD53651-6320-51E6-F6CE-81F9FFF227FC}"/>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D97DAC6-EE35-AE9D-7E3C-3248D90AF77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642EA7BE-D37C-921A-5030-F19629C163E3}"/>
              </a:ext>
            </a:extLst>
          </p:cNvPr>
          <p:cNvSpPr txBox="1"/>
          <p:nvPr userDrawn="1"/>
        </p:nvSpPr>
        <p:spPr>
          <a:xfrm>
            <a:off x="1233355" y="2589764"/>
            <a:ext cx="3960000"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8D25A76-9CF6-34AA-D505-7131ECEA7FA6}"/>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6248D49B-94C4-A652-A5FE-C871A1A0378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0FC9296B-B060-0A68-DA83-7F260A51B9FD}"/>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BA3E0F4D-E40D-2A9C-A382-D8C598CC1A9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9FD3AE-6425-CA47-46DA-D446ED8EF5A5}"/>
              </a:ext>
            </a:extLst>
          </p:cNvPr>
          <p:cNvSpPr txBox="1"/>
          <p:nvPr userDrawn="1"/>
        </p:nvSpPr>
        <p:spPr>
          <a:xfrm>
            <a:off x="1233356" y="4942566"/>
            <a:ext cx="395999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5312958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9233622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7923778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41167007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7927547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7143063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295836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9522173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610224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86046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08865861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3" name="Rectangle 2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4" name="Rectangle 2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5" name="Rectangle 2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6" name="Rectangle 25">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 </a:t>
            </a:r>
            <a:endParaRPr lang="en-US" b="1"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8" name="TextBox 27">
            <a:extLst>
              <a:ext uri="{FF2B5EF4-FFF2-40B4-BE49-F238E27FC236}">
                <a16:creationId xmlns:a16="http://schemas.microsoft.com/office/drawing/2014/main" id="{E7119F9C-9A80-9A45-A136-8125D5F25092}"/>
              </a:ext>
            </a:extLst>
          </p:cNvPr>
          <p:cNvSpPr txBox="1"/>
          <p:nvPr userDrawn="1"/>
        </p:nvSpPr>
        <p:spPr>
          <a:xfrm>
            <a:off x="934260" y="2590961"/>
            <a:ext cx="274320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 Smith</a:t>
            </a:r>
            <a:endParaRPr lang="en-US" dirty="0">
              <a:solidFill>
                <a:schemeClr val="tx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2167649-29B2-2A41-9342-0ED3192DF0CF}"/>
              </a:ext>
            </a:extLst>
          </p:cNvPr>
          <p:cNvSpPr txBox="1"/>
          <p:nvPr userDrawn="1"/>
        </p:nvSpPr>
        <p:spPr>
          <a:xfrm>
            <a:off x="8610600" y="2585367"/>
            <a:ext cx="2743200" cy="394210"/>
          </a:xfrm>
          <a:prstGeom prst="rect">
            <a:avLst/>
          </a:prstGeom>
          <a:noFill/>
        </p:spPr>
        <p:txBody>
          <a:bodyPr wrap="square" rtlCol="0">
            <a:spAutoFit/>
          </a:bodyPr>
          <a:lstStyle/>
          <a:p>
            <a:pPr algn="ctr">
              <a:lnSpc>
                <a:spcPct val="120000"/>
              </a:lnSpc>
            </a:pPr>
            <a:r>
              <a:rPr lang="en-US" dirty="0" err="1">
                <a:solidFill>
                  <a:schemeClr val="tx1"/>
                </a:solidFill>
                <a:latin typeface="Arial" panose="020B0604020202020204" pitchFamily="34" charset="0"/>
                <a:cs typeface="Arial" panose="020B0604020202020204" pitchFamily="34" charset="0"/>
              </a:rPr>
              <a:t>Anwen</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Burk</a:t>
            </a:r>
            <a:endParaRPr lang="en-US" dirty="0">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AA82D0-1DEE-8F41-8C72-B522D2FB0DD6}"/>
              </a:ext>
            </a:extLst>
          </p:cNvPr>
          <p:cNvSpPr txBox="1"/>
          <p:nvPr userDrawn="1"/>
        </p:nvSpPr>
        <p:spPr>
          <a:xfrm>
            <a:off x="4772430" y="2585367"/>
            <a:ext cx="2743200" cy="1080296"/>
          </a:xfrm>
          <a:prstGeom prst="rect">
            <a:avLst/>
          </a:prstGeom>
          <a:noFill/>
        </p:spPr>
        <p:txBody>
          <a:bodyPr wrap="square" rtlCol="0">
            <a:spAutoFit/>
          </a:bodyPr>
          <a:lstStyle/>
          <a:p>
            <a:pPr algn="ctr">
              <a:lnSpc>
                <a:spcPct val="120000"/>
              </a:lnSpc>
            </a:pPr>
            <a:r>
              <a:rPr lang="en-US" dirty="0" err="1" smtClean="0">
                <a:solidFill>
                  <a:schemeClr val="tx1"/>
                </a:solidFill>
                <a:latin typeface="Arial" panose="020B0604020202020204" pitchFamily="34" charset="0"/>
                <a:cs typeface="Arial" panose="020B0604020202020204" pitchFamily="34" charset="0"/>
              </a:rPr>
              <a:t>Cosette</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Lemelin</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Graeme Pate</a:t>
            </a:r>
          </a:p>
          <a:p>
            <a:pPr algn="ctr">
              <a:lnSpc>
                <a:spcPct val="120000"/>
              </a:lnSpc>
            </a:pPr>
            <a:r>
              <a:rPr lang="en-US" dirty="0" smtClean="0">
                <a:solidFill>
                  <a:schemeClr val="tx1"/>
                </a:solidFill>
                <a:latin typeface="Arial" panose="020B0604020202020204" pitchFamily="34" charset="0"/>
                <a:cs typeface="Arial" panose="020B0604020202020204" pitchFamily="34" charset="0"/>
              </a:rPr>
              <a:t>Krysta </a:t>
            </a:r>
            <a:r>
              <a:rPr lang="en-US" dirty="0">
                <a:solidFill>
                  <a:schemeClr val="tx1"/>
                </a:solidFill>
                <a:latin typeface="Arial" panose="020B0604020202020204" pitchFamily="34" charset="0"/>
                <a:cs typeface="Arial" panose="020B0604020202020204" pitchFamily="34" charset="0"/>
              </a:rPr>
              <a:t>McNutt</a:t>
            </a:r>
          </a:p>
        </p:txBody>
      </p:sp>
      <p:sp>
        <p:nvSpPr>
          <p:cNvPr id="31" name="TextBox 30">
            <a:extLst>
              <a:ext uri="{FF2B5EF4-FFF2-40B4-BE49-F238E27FC236}">
                <a16:creationId xmlns:a16="http://schemas.microsoft.com/office/drawing/2014/main" id="{0B2ACF80-C46F-8048-9EB4-950C9E222B3D}"/>
              </a:ext>
            </a:extLst>
          </p:cNvPr>
          <p:cNvSpPr txBox="1"/>
          <p:nvPr userDrawn="1"/>
        </p:nvSpPr>
        <p:spPr>
          <a:xfrm>
            <a:off x="2862356" y="4894533"/>
            <a:ext cx="2743200" cy="369332"/>
          </a:xfrm>
          <a:prstGeom prst="rect">
            <a:avLst/>
          </a:prstGeom>
          <a:noFill/>
        </p:spPr>
        <p:txBody>
          <a:bodyPr wrap="square" rtlCol="0">
            <a:spAutoFit/>
          </a:bodyPr>
          <a:lstStyle/>
          <a:p>
            <a:pPr algn="ctr"/>
            <a:r>
              <a:rPr lang="en-US" dirty="0">
                <a:solidFill>
                  <a:schemeClr val="tx1"/>
                </a:solidFill>
                <a:latin typeface="Arial" panose="020B0604020202020204" pitchFamily="34" charset="0"/>
                <a:cs typeface="Arial" panose="020B0604020202020204" pitchFamily="34" charset="0"/>
              </a:rPr>
              <a:t>Michelle </a:t>
            </a:r>
            <a:r>
              <a:rPr lang="en-US" dirty="0" err="1" smtClean="0">
                <a:solidFill>
                  <a:schemeClr val="tx1"/>
                </a:solidFill>
                <a:latin typeface="Arial" panose="020B0604020202020204" pitchFamily="34" charset="0"/>
                <a:cs typeface="Arial" panose="020B0604020202020204" pitchFamily="34" charset="0"/>
              </a:rPr>
              <a:t>Brailey</a:t>
            </a:r>
            <a:endParaRPr lang="en-US" dirty="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0719E68-A586-2E4E-AA56-218C503D4F4E}"/>
              </a:ext>
            </a:extLst>
          </p:cNvPr>
          <p:cNvSpPr txBox="1"/>
          <p:nvPr userDrawn="1"/>
        </p:nvSpPr>
        <p:spPr>
          <a:xfrm>
            <a:off x="6698995" y="4870679"/>
            <a:ext cx="2743200" cy="1421928"/>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Luc </a:t>
            </a:r>
            <a:r>
              <a:rPr lang="en-US" dirty="0" err="1">
                <a:solidFill>
                  <a:schemeClr val="tx1"/>
                </a:solidFill>
                <a:latin typeface="Arial" panose="020B0604020202020204" pitchFamily="34" charset="0"/>
                <a:cs typeface="Arial" panose="020B0604020202020204" pitchFamily="34" charset="0"/>
              </a:rPr>
              <a:t>Fagnan</a:t>
            </a:r>
            <a:endParaRPr lang="en-US" dirty="0">
              <a:solidFill>
                <a:schemeClr val="tx1"/>
              </a:solidFill>
              <a:latin typeface="Arial" panose="020B0604020202020204" pitchFamily="34" charset="0"/>
              <a:cs typeface="Arial" panose="020B0604020202020204" pitchFamily="34" charset="0"/>
            </a:endParaRPr>
          </a:p>
          <a:p>
            <a:pPr algn="ctr">
              <a:lnSpc>
                <a:spcPct val="120000"/>
              </a:lnSpc>
            </a:pPr>
            <a:r>
              <a:rPr lang="en-US" dirty="0">
                <a:solidFill>
                  <a:schemeClr val="tx1"/>
                </a:solidFill>
                <a:latin typeface="Arial" panose="020B0604020202020204" pitchFamily="34" charset="0"/>
                <a:cs typeface="Arial" panose="020B0604020202020204" pitchFamily="34" charset="0"/>
              </a:rPr>
              <a:t>Julia Guy</a:t>
            </a:r>
          </a:p>
          <a:p>
            <a:pPr algn="ctr">
              <a:lnSpc>
                <a:spcPct val="120000"/>
              </a:lnSpc>
            </a:pPr>
            <a:r>
              <a:rPr lang="en-US" dirty="0">
                <a:solidFill>
                  <a:schemeClr val="tx1"/>
                </a:solidFill>
                <a:latin typeface="Arial" panose="020B0604020202020204" pitchFamily="34" charset="0"/>
                <a:cs typeface="Arial" panose="020B0604020202020204" pitchFamily="34" charset="0"/>
              </a:rPr>
              <a:t>Michael B. </a:t>
            </a:r>
            <a:r>
              <a:rPr lang="en-US" dirty="0" smtClean="0">
                <a:solidFill>
                  <a:schemeClr val="tx1"/>
                </a:solidFill>
                <a:latin typeface="Arial" panose="020B0604020202020204" pitchFamily="34" charset="0"/>
                <a:cs typeface="Arial" panose="020B0604020202020204" pitchFamily="34" charset="0"/>
              </a:rPr>
              <a:t>McNally</a:t>
            </a:r>
          </a:p>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smtClean="0">
                <a:solidFill>
                  <a:schemeClr val="tx1"/>
                </a:solidFill>
              </a:rPr>
              <a:t>Kris Joseph</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38982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41566221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0096784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94611805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63814353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158921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4155921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0318099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2744832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76807941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72819827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DF930C37-0BBC-5913-1242-AB3B9E88F4EA}"/>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9EAA1936-B0F6-D195-D4E5-92F19A0AEC4C}"/>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E9A4B056-3C4F-AECF-D7F9-A261F10EBD74}"/>
              </a:ext>
            </a:extLst>
          </p:cNvPr>
          <p:cNvSpPr txBox="1"/>
          <p:nvPr userDrawn="1"/>
        </p:nvSpPr>
        <p:spPr>
          <a:xfrm>
            <a:off x="1233355" y="2589764"/>
            <a:ext cx="3960000"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B53A4CD-06E7-74DA-DBD4-D4AD2A8D68B1}"/>
              </a:ext>
            </a:extLst>
          </p:cNvPr>
          <p:cNvSpPr txBox="1"/>
          <p:nvPr userDrawn="1"/>
        </p:nvSpPr>
        <p:spPr>
          <a:xfrm>
            <a:off x="7018870" y="5006653"/>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950F8B14-5E2C-EA02-B2E5-630F55BBC6B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EEEB0023-3F66-7451-7DF3-D72EB94B9A5F}"/>
              </a:ext>
            </a:extLst>
          </p:cNvPr>
          <p:cNvSpPr txBox="1"/>
          <p:nvPr userDrawn="1"/>
        </p:nvSpPr>
        <p:spPr>
          <a:xfrm>
            <a:off x="7018869" y="2758498"/>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4F3CEA1F-A0A6-9999-5C35-2EB3F8BC055F}"/>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5DEC11A-3115-30A4-CFE8-3CE78B51190A}"/>
              </a:ext>
            </a:extLst>
          </p:cNvPr>
          <p:cNvSpPr txBox="1"/>
          <p:nvPr userDrawn="1"/>
        </p:nvSpPr>
        <p:spPr>
          <a:xfrm>
            <a:off x="1233356" y="4942566"/>
            <a:ext cx="395999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41106176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6408913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822683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542392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154018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35359510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5.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6.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5" r:id="rId1"/>
    <p:sldLayoutId id="2147493531"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391000"/>
      </p:ext>
    </p:extLst>
  </p:cSld>
  <p:clrMap bg1="lt1" tx1="dk1" bg2="lt2" tx2="dk2" accent1="accent1" accent2="accent2" accent3="accent3" accent4="accent4" accent5="accent5" accent6="accent6" hlink="hlink" folHlink="folHlink"/>
  <p:sldLayoutIdLst>
    <p:sldLayoutId id="2147493538" r:id="rId1"/>
    <p:sldLayoutId id="2147493539" r:id="rId2"/>
    <p:sldLayoutId id="2147493540" r:id="rId3"/>
    <p:sldLayoutId id="2147493541" r:id="rId4"/>
    <p:sldLayoutId id="2147493542" r:id="rId5"/>
    <p:sldLayoutId id="2147493543" r:id="rId6"/>
    <p:sldLayoutId id="2147493544" r:id="rId7"/>
    <p:sldLayoutId id="2147493545" r:id="rId8"/>
    <p:sldLayoutId id="2147493546" r:id="rId9"/>
    <p:sldLayoutId id="214749354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450405"/>
      </p:ext>
    </p:extLst>
  </p:cSld>
  <p:clrMap bg1="lt1" tx1="dk1" bg2="lt2" tx2="dk2" accent1="accent1" accent2="accent2" accent3="accent3" accent4="accent4" accent5="accent5" accent6="accent6" hlink="hlink" folHlink="folHlink"/>
  <p:sldLayoutIdLst>
    <p:sldLayoutId id="2147493549" r:id="rId1"/>
    <p:sldLayoutId id="2147493550" r:id="rId2"/>
    <p:sldLayoutId id="2147493551" r:id="rId3"/>
    <p:sldLayoutId id="2147493552" r:id="rId4"/>
    <p:sldLayoutId id="2147493553" r:id="rId5"/>
    <p:sldLayoutId id="2147493554" r:id="rId6"/>
    <p:sldLayoutId id="2147493555" r:id="rId7"/>
    <p:sldLayoutId id="2147493556" r:id="rId8"/>
    <p:sldLayoutId id="2147493557" r:id="rId9"/>
    <p:sldLayoutId id="21474935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416096"/>
      </p:ext>
    </p:extLst>
  </p:cSld>
  <p:clrMap bg1="lt1" tx1="dk1" bg2="lt2" tx2="dk2" accent1="accent1" accent2="accent2" accent3="accent3" accent4="accent4" accent5="accent5" accent6="accent6" hlink="hlink" folHlink="folHlink"/>
  <p:sldLayoutIdLst>
    <p:sldLayoutId id="2147493560" r:id="rId1"/>
    <p:sldLayoutId id="2147493561" r:id="rId2"/>
    <p:sldLayoutId id="2147493562" r:id="rId3"/>
    <p:sldLayoutId id="2147493563" r:id="rId4"/>
    <p:sldLayoutId id="2147493564" r:id="rId5"/>
    <p:sldLayoutId id="2147493565" r:id="rId6"/>
    <p:sldLayoutId id="2147493566" r:id="rId7"/>
    <p:sldLayoutId id="2147493567" r:id="rId8"/>
    <p:sldLayoutId id="2147493568" r:id="rId9"/>
    <p:sldLayoutId id="214749356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671405"/>
      </p:ext>
    </p:extLst>
  </p:cSld>
  <p:clrMap bg1="lt1" tx1="dk1" bg2="lt2" tx2="dk2" accent1="accent1" accent2="accent2" accent3="accent3" accent4="accent4" accent5="accent5" accent6="accent6" hlink="hlink" folHlink="folHlink"/>
  <p:sldLayoutIdLst>
    <p:sldLayoutId id="2147493571" r:id="rId1"/>
    <p:sldLayoutId id="2147493572" r:id="rId2"/>
    <p:sldLayoutId id="2147493573" r:id="rId3"/>
    <p:sldLayoutId id="2147493574" r:id="rId4"/>
    <p:sldLayoutId id="2147493575" r:id="rId5"/>
    <p:sldLayoutId id="2147493576" r:id="rId6"/>
    <p:sldLayoutId id="2147493577" r:id="rId7"/>
    <p:sldLayoutId id="2147493578" r:id="rId8"/>
    <p:sldLayoutId id="2147493579" r:id="rId9"/>
    <p:sldLayoutId id="214749358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40355"/>
      </p:ext>
    </p:extLst>
  </p:cSld>
  <p:clrMap bg1="lt1" tx1="dk1" bg2="lt2" tx2="dk2" accent1="accent1" accent2="accent2" accent3="accent3" accent4="accent4" accent5="accent5" accent6="accent6" hlink="hlink" folHlink="folHlink"/>
  <p:sldLayoutIdLst>
    <p:sldLayoutId id="2147493582" r:id="rId1"/>
    <p:sldLayoutId id="2147493583" r:id="rId2"/>
    <p:sldLayoutId id="2147493584" r:id="rId3"/>
    <p:sldLayoutId id="2147493585" r:id="rId4"/>
    <p:sldLayoutId id="2147493586" r:id="rId5"/>
    <p:sldLayoutId id="2147493587" r:id="rId6"/>
    <p:sldLayoutId id="2147493588" r:id="rId7"/>
    <p:sldLayoutId id="2147493589" r:id="rId8"/>
    <p:sldLayoutId id="2147493590" r:id="rId9"/>
    <p:sldLayoutId id="214749359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43.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2.png"/><Relationship Id="rId3" Type="http://schemas.openxmlformats.org/officeDocument/2006/relationships/image" Target="../media/image22.png"/><Relationship Id="rId7" Type="http://schemas.openxmlformats.org/officeDocument/2006/relationships/image" Target="../media/image38.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20.png"/><Relationship Id="rId5" Type="http://schemas.openxmlformats.org/officeDocument/2006/relationships/image" Target="../media/image60.png"/><Relationship Id="rId15" Type="http://schemas.openxmlformats.org/officeDocument/2006/relationships/image" Target="../media/image64.png"/><Relationship Id="rId10" Type="http://schemas.openxmlformats.org/officeDocument/2006/relationships/image" Target="../media/image19.png"/><Relationship Id="rId4" Type="http://schemas.openxmlformats.org/officeDocument/2006/relationships/image" Target="../media/image47.png"/><Relationship Id="rId9" Type="http://schemas.openxmlformats.org/officeDocument/2006/relationships/image" Target="../media/image46.png"/><Relationship Id="rId14"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2.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7.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93/jiplp/jpx071" TargetMode="External"/><Relationship Id="rId2" Type="http://schemas.openxmlformats.org/officeDocument/2006/relationships/hyperlink" Target="https://www.lib.sfu.ca/help/academic-integrity/copyright/technological-protection-measures" TargetMode="External"/><Relationship Id="rId1" Type="http://schemas.openxmlformats.org/officeDocument/2006/relationships/slideLayout" Target="../slideLayouts/slideLayout37.xml"/><Relationship Id="rId6" Type="http://schemas.openxmlformats.org/officeDocument/2006/relationships/hyperlink" Target="http://www.michaelgeist.ca/2017/03/canadian-dmca-in-action-court-issues-massive-damage-award-in-first-major-anti-circumvention-copyright-ruling/" TargetMode="External"/><Relationship Id="rId5" Type="http://schemas.openxmlformats.org/officeDocument/2006/relationships/hyperlink" Target="http://www.michaelgeist.ca/2015/11/flawed-copyright-case-places-spotlight-on-canadas-digital-lock-problem/" TargetMode="External"/><Relationship Id="rId4" Type="http://schemas.openxmlformats.org/officeDocument/2006/relationships/hyperlink" Target="https://ssrn.com/abstract=81407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do-olr.org/technical-protection-measures-tilting-at-copyrights-windmill/" TargetMode="External"/><Relationship Id="rId2" Type="http://schemas.openxmlformats.org/officeDocument/2006/relationships/hyperlink" Target="https://web.archive.org/web/20180417033805/https:/www.ifpi.org/content/library/wipo-treaties-technical-measures.pdf" TargetMode="External"/><Relationship Id="rId1" Type="http://schemas.openxmlformats.org/officeDocument/2006/relationships/slideLayout" Target="../slideLayouts/slideLayout37.xml"/><Relationship Id="rId5" Type="http://schemas.openxmlformats.org/officeDocument/2006/relationships/hyperlink" Target="https://ojs.library.dal.ca/CJLT/article/view/4832" TargetMode="External"/><Relationship Id="rId4" Type="http://schemas.openxmlformats.org/officeDocument/2006/relationships/hyperlink" Target="https://www.wipo.int/treaties/en/ip/wc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laws-lois.justice.gc.ca/eng/acts/c-42/page-1.html"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hyperlink" Target="https://thenounproject.com/icon/note-taking-665382/" TargetMode="External"/><Relationship Id="rId3" Type="http://schemas.openxmlformats.org/officeDocument/2006/relationships/hyperlink" Target="https://thenounproject.com/icon/disconnected-printer-2191368/" TargetMode="External"/><Relationship Id="rId7" Type="http://schemas.openxmlformats.org/officeDocument/2006/relationships/hyperlink" Target="https://en.wikipedia.org/wiki/Arms_of_Canada#/media/File:Coat_of_arms_of_Canada.svg" TargetMode="External"/><Relationship Id="rId2" Type="http://schemas.openxmlformats.org/officeDocument/2006/relationships/hyperlink" Target="https://thenounproject.com/icon/video-block-485863/" TargetMode="External"/><Relationship Id="rId1" Type="http://schemas.openxmlformats.org/officeDocument/2006/relationships/slideLayout" Target="../slideLayouts/slideLayout39.xml"/><Relationship Id="rId6" Type="http://schemas.openxmlformats.org/officeDocument/2006/relationships/hyperlink" Target="https://thenounproject.com/icon/copyright-453533/" TargetMode="External"/><Relationship Id="rId5" Type="http://schemas.openxmlformats.org/officeDocument/2006/relationships/hyperlink" Target="https://thenounproject.com/icon/unlock-1862800/" TargetMode="External"/><Relationship Id="rId4" Type="http://schemas.openxmlformats.org/officeDocument/2006/relationships/hyperlink" Target="https://thenounproject.com/icon/website-link-2755326/"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henounproject.com/icon/encryption-2761067/" TargetMode="External"/><Relationship Id="rId3" Type="http://schemas.openxmlformats.org/officeDocument/2006/relationships/hyperlink" Target="https://thenounproject.com/icon/gamer-2909380/" TargetMode="External"/><Relationship Id="rId7" Type="http://schemas.openxmlformats.org/officeDocument/2006/relationships/hyperlink" Target="https://thenounproject.com/icon/private-document-1405844/" TargetMode="External"/><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hyperlink" Target="https://thenounproject.com/icon/password-2631120/" TargetMode="External"/><Relationship Id="rId5" Type="http://schemas.openxmlformats.org/officeDocument/2006/relationships/hyperlink" Target="https://thenounproject.com/icon/shield-874630/" TargetMode="External"/><Relationship Id="rId10" Type="http://schemas.openxmlformats.org/officeDocument/2006/relationships/hyperlink" Target="https://thenounproject.com/icon/prison-427669/" TargetMode="External"/><Relationship Id="rId4" Type="http://schemas.openxmlformats.org/officeDocument/2006/relationships/hyperlink" Target="https://thenounproject.com/icon/access-2448901/" TargetMode="External"/><Relationship Id="rId9" Type="http://schemas.openxmlformats.org/officeDocument/2006/relationships/hyperlink" Target="https://thenounproject.com/icon/person-737678/"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henounproject.com/icon/clock-1387785/" TargetMode="External"/><Relationship Id="rId3" Type="http://schemas.openxmlformats.org/officeDocument/2006/relationships/hyperlink" Target="https://thenounproject.com/icon/handcuffs-304420/" TargetMode="External"/><Relationship Id="rId7" Type="http://schemas.openxmlformats.org/officeDocument/2006/relationships/hyperlink" Target="https://thenounproject.com/icon/capacity-2857996/" TargetMode="External"/><Relationship Id="rId2" Type="http://schemas.openxmlformats.org/officeDocument/2006/relationships/hyperlink" Target="https://freesound.org/people/Omnisis/sounds/336888/" TargetMode="External"/><Relationship Id="rId1" Type="http://schemas.openxmlformats.org/officeDocument/2006/relationships/slideLayout" Target="../slideLayouts/slideLayout39.xml"/><Relationship Id="rId6" Type="http://schemas.openxmlformats.org/officeDocument/2006/relationships/hyperlink" Target="https://thenounproject.com/icon/ebook-1352685/" TargetMode="External"/><Relationship Id="rId5" Type="http://schemas.openxmlformats.org/officeDocument/2006/relationships/hyperlink" Target="https://thenounproject.com/icon/password-1361915/" TargetMode="External"/><Relationship Id="rId4" Type="http://schemas.openxmlformats.org/officeDocument/2006/relationships/hyperlink" Target="https://freesound.org/people/ScottHurly/sounds/366563/" TargetMode="External"/><Relationship Id="rId9" Type="http://schemas.openxmlformats.org/officeDocument/2006/relationships/hyperlink" Target="https://thenounproject.com/icon/subscription-model-156281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henounproject.com/icon/floppy-disk-3040140/" TargetMode="External"/><Relationship Id="rId3" Type="http://schemas.openxmlformats.org/officeDocument/2006/relationships/hyperlink" Target="https://thenounproject.com/icon/label-3213464/" TargetMode="External"/><Relationship Id="rId7" Type="http://schemas.openxmlformats.org/officeDocument/2006/relationships/hyperlink" Target="https://thenounproject.com/icon/cd-1618119/"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hyperlink" Target="https://www.fct-cf.gc.ca/en/pages/the-federal-courts-coat-of-arms" TargetMode="External"/><Relationship Id="rId11" Type="http://schemas.openxmlformats.org/officeDocument/2006/relationships/hyperlink" Target="https://thenounproject.com/icon/nintendo-wii-942076/" TargetMode="External"/><Relationship Id="rId5" Type="http://schemas.openxmlformats.org/officeDocument/2006/relationships/hyperlink" Target="https://thenounproject.com/icon/confused-2536418/" TargetMode="External"/><Relationship Id="rId10" Type="http://schemas.openxmlformats.org/officeDocument/2006/relationships/hyperlink" Target="https://thenounproject.com/icon/scale-1320645/" TargetMode="External"/><Relationship Id="rId4" Type="http://schemas.openxmlformats.org/officeDocument/2006/relationships/hyperlink" Target="https://thenounproject.com/icon/data-security-1757359/" TargetMode="External"/><Relationship Id="rId9" Type="http://schemas.openxmlformats.org/officeDocument/2006/relationships/hyperlink" Target="https://thenounproject.com/icon/lock-1786028/"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henounproject.com/icon/computer-repair-3455747/" TargetMode="External"/><Relationship Id="rId3" Type="http://schemas.openxmlformats.org/officeDocument/2006/relationships/hyperlink" Target="https://thenounproject.com/icon/interoperate-1624548/" TargetMode="External"/><Relationship Id="rId7" Type="http://schemas.openxmlformats.org/officeDocument/2006/relationships/hyperlink" Target="https://thenounproject.com/icon/emergency-telecommunications-4213/" TargetMode="External"/><Relationship Id="rId2" Type="http://schemas.openxmlformats.org/officeDocument/2006/relationships/hyperlink" Target="https://thenounproject.com/icon/police-investigation-286692/" TargetMode="External"/><Relationship Id="rId1" Type="http://schemas.openxmlformats.org/officeDocument/2006/relationships/slideLayout" Target="../slideLayouts/slideLayout39.xml"/><Relationship Id="rId6" Type="http://schemas.openxmlformats.org/officeDocument/2006/relationships/hyperlink" Target="https://thenounproject.com/icon/broadcast-201837/" TargetMode="External"/><Relationship Id="rId5" Type="http://schemas.openxmlformats.org/officeDocument/2006/relationships/hyperlink" Target="https://thenounproject.com/icon/help-1616214/" TargetMode="External"/><Relationship Id="rId4" Type="http://schemas.openxmlformats.org/officeDocument/2006/relationships/hyperlink" Target="https://thenounproject.com/icon/big-data-143454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henounproject.com/icon/debate-435001/" TargetMode="External"/><Relationship Id="rId7" Type="http://schemas.openxmlformats.org/officeDocument/2006/relationships/hyperlink" Target="https://thenounproject.com/icon/wrench-192666/" TargetMode="External"/><Relationship Id="rId2" Type="http://schemas.openxmlformats.org/officeDocument/2006/relationships/hyperlink" Target="https://thenounproject.com/icon/network-security-6744214/" TargetMode="External"/><Relationship Id="rId1" Type="http://schemas.openxmlformats.org/officeDocument/2006/relationships/slideLayout" Target="../slideLayouts/slideLayout39.xml"/><Relationship Id="rId6" Type="http://schemas.openxmlformats.org/officeDocument/2006/relationships/hyperlink" Target="https://thenounproject.com/icon/gears-3240686/" TargetMode="External"/><Relationship Id="rId5" Type="http://schemas.openxmlformats.org/officeDocument/2006/relationships/hyperlink" Target="https://www.ourcommons.ca/Content/Committee/421/INDU/Reports/RP10537003/indurp16/indurp16-e.pdf" TargetMode="External"/><Relationship Id="rId4" Type="http://schemas.openxmlformats.org/officeDocument/2006/relationships/hyperlink" Target="https://thenounproject.com/icon/magnifying-glass-802240/"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hooksounds.com/" TargetMode="Externa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33.png"/><Relationship Id="rId5" Type="http://schemas.openxmlformats.org/officeDocument/2006/relationships/image" Target="../media/image17.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2.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1.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34.png"/><Relationship Id="rId12" Type="http://schemas.openxmlformats.org/officeDocument/2006/relationships/image" Target="../media/image30.png"/><Relationship Id="rId17"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9.png"/><Relationship Id="rId5" Type="http://schemas.openxmlformats.org/officeDocument/2006/relationships/image" Target="../media/image18.png"/><Relationship Id="rId15" Type="http://schemas.openxmlformats.org/officeDocument/2006/relationships/image" Target="../media/image47.png"/><Relationship Id="rId10" Type="http://schemas.openxmlformats.org/officeDocument/2006/relationships/image" Target="../media/image31.png"/><Relationship Id="rId4" Type="http://schemas.openxmlformats.org/officeDocument/2006/relationships/image" Target="../media/image42.png"/><Relationship Id="rId9" Type="http://schemas.openxmlformats.org/officeDocument/2006/relationships/image" Target="../media/image37.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8.png"/><Relationship Id="rId3" Type="http://schemas.openxmlformats.org/officeDocument/2006/relationships/image" Target="../media/image48.png"/><Relationship Id="rId7" Type="http://schemas.openxmlformats.org/officeDocument/2006/relationships/image" Target="../media/image49.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32.png"/><Relationship Id="rId5" Type="http://schemas.openxmlformats.org/officeDocument/2006/relationships/image" Target="../media/image38.png"/><Relationship Id="rId10" Type="http://schemas.openxmlformats.org/officeDocument/2006/relationships/image" Target="../media/image19.svg"/><Relationship Id="rId4" Type="http://schemas.openxmlformats.org/officeDocument/2006/relationships/image" Target="../media/image24.png"/><Relationship Id="rId9" Type="http://schemas.openxmlformats.org/officeDocument/2006/relationships/image" Target="../media/image17.pn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3787"/>
            <a:ext cx="9144000" cy="2387600"/>
          </a:xfrm>
        </p:spPr>
        <p:txBody>
          <a:bodyPr/>
          <a:lstStyle/>
          <a:p>
            <a:r>
              <a:rPr lang="en-US" dirty="0"/>
              <a:t>Technological Protection Measures (Digital Locks)</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388614" y="6270625"/>
            <a:ext cx="1428750" cy="374650"/>
          </a:xfrm>
        </p:spPr>
        <p:txBody>
          <a:bodyPr/>
          <a:lstStyle/>
          <a:p>
            <a:r>
              <a:rPr lang="en-US" dirty="0" smtClean="0"/>
              <a:t>*April 2020</a:t>
            </a:r>
            <a:endParaRPr lang="en-CA" dirty="0"/>
          </a:p>
        </p:txBody>
      </p:sp>
    </p:spTree>
    <p:extLst>
      <p:ext uri="{BB962C8B-B14F-4D97-AF65-F5344CB8AC3E}">
        <p14:creationId xmlns:p14="http://schemas.microsoft.com/office/powerpoint/2010/main" val="284946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B0C63-7D00-7B49-AEA3-14101E55AC4E}"/>
              </a:ext>
            </a:extLst>
          </p:cNvPr>
          <p:cNvSpPr>
            <a:spLocks noGrp="1"/>
          </p:cNvSpPr>
          <p:nvPr>
            <p:ph type="title"/>
          </p:nvPr>
        </p:nvSpPr>
        <p:spPr/>
        <p:txBody>
          <a:bodyPr/>
          <a:lstStyle/>
          <a:p>
            <a:r>
              <a:rPr lang="en-US" dirty="0"/>
              <a:t>EXCEPTIONS</a:t>
            </a:r>
          </a:p>
        </p:txBody>
      </p:sp>
      <p:pic>
        <p:nvPicPr>
          <p:cNvPr id="15" name="Picture 14" descr="A close up of a logo&#10;&#10;Description automatically generated">
            <a:extLst>
              <a:ext uri="{FF2B5EF4-FFF2-40B4-BE49-F238E27FC236}">
                <a16:creationId xmlns:a16="http://schemas.microsoft.com/office/drawing/2014/main" id="{D6BDFF48-EB83-0F41-9173-A63EF55353D2}"/>
              </a:ext>
            </a:extLst>
          </p:cNvPr>
          <p:cNvPicPr>
            <a:picLocks noChangeAspect="1"/>
          </p:cNvPicPr>
          <p:nvPr/>
        </p:nvPicPr>
        <p:blipFill>
          <a:blip r:embed="rId3"/>
          <a:stretch>
            <a:fillRect/>
          </a:stretch>
        </p:blipFill>
        <p:spPr>
          <a:xfrm>
            <a:off x="2918831" y="4694612"/>
            <a:ext cx="1900103" cy="1686514"/>
          </a:xfrm>
          <a:prstGeom prst="rect">
            <a:avLst/>
          </a:prstGeom>
        </p:spPr>
      </p:pic>
      <p:pic>
        <p:nvPicPr>
          <p:cNvPr id="16" name="Picture 15">
            <a:extLst>
              <a:ext uri="{FF2B5EF4-FFF2-40B4-BE49-F238E27FC236}">
                <a16:creationId xmlns:a16="http://schemas.microsoft.com/office/drawing/2014/main" id="{5F53D84B-68A7-A440-BE15-7F48208BF256}"/>
              </a:ext>
            </a:extLst>
          </p:cNvPr>
          <p:cNvPicPr>
            <a:picLocks noChangeAspect="1"/>
          </p:cNvPicPr>
          <p:nvPr/>
        </p:nvPicPr>
        <p:blipFill>
          <a:blip r:embed="rId4"/>
          <a:stretch>
            <a:fillRect/>
          </a:stretch>
        </p:blipFill>
        <p:spPr>
          <a:xfrm>
            <a:off x="5996273" y="1764310"/>
            <a:ext cx="1801503" cy="1686514"/>
          </a:xfrm>
          <a:prstGeom prst="rect">
            <a:avLst/>
          </a:prstGeom>
        </p:spPr>
      </p:pic>
      <p:pic>
        <p:nvPicPr>
          <p:cNvPr id="17" name="Picture 16">
            <a:extLst>
              <a:ext uri="{FF2B5EF4-FFF2-40B4-BE49-F238E27FC236}">
                <a16:creationId xmlns:a16="http://schemas.microsoft.com/office/drawing/2014/main" id="{99766DF0-E459-554E-9AA3-39BF1A6708CD}"/>
              </a:ext>
            </a:extLst>
          </p:cNvPr>
          <p:cNvPicPr>
            <a:picLocks noChangeAspect="1"/>
          </p:cNvPicPr>
          <p:nvPr/>
        </p:nvPicPr>
        <p:blipFill>
          <a:blip r:embed="rId5"/>
          <a:stretch>
            <a:fillRect/>
          </a:stretch>
        </p:blipFill>
        <p:spPr>
          <a:xfrm>
            <a:off x="1094604" y="1623517"/>
            <a:ext cx="2222183" cy="1596482"/>
          </a:xfrm>
          <a:prstGeom prst="rect">
            <a:avLst/>
          </a:prstGeom>
        </p:spPr>
      </p:pic>
      <p:pic>
        <p:nvPicPr>
          <p:cNvPr id="18" name="Picture 17">
            <a:extLst>
              <a:ext uri="{FF2B5EF4-FFF2-40B4-BE49-F238E27FC236}">
                <a16:creationId xmlns:a16="http://schemas.microsoft.com/office/drawing/2014/main" id="{570FCA69-52A4-B64C-896B-B0CD00610EBA}"/>
              </a:ext>
            </a:extLst>
          </p:cNvPr>
          <p:cNvPicPr>
            <a:picLocks noChangeAspect="1"/>
          </p:cNvPicPr>
          <p:nvPr/>
        </p:nvPicPr>
        <p:blipFill>
          <a:blip r:embed="rId6"/>
          <a:stretch>
            <a:fillRect/>
          </a:stretch>
        </p:blipFill>
        <p:spPr>
          <a:xfrm>
            <a:off x="212773" y="3429000"/>
            <a:ext cx="2081990" cy="1986736"/>
          </a:xfrm>
          <a:prstGeom prst="rect">
            <a:avLst/>
          </a:prstGeom>
        </p:spPr>
      </p:pic>
      <p:pic>
        <p:nvPicPr>
          <p:cNvPr id="19" name="Picture 18">
            <a:extLst>
              <a:ext uri="{FF2B5EF4-FFF2-40B4-BE49-F238E27FC236}">
                <a16:creationId xmlns:a16="http://schemas.microsoft.com/office/drawing/2014/main" id="{CDBCB4A3-FC6D-1E4B-8495-39EE5CE27E71}"/>
              </a:ext>
            </a:extLst>
          </p:cNvPr>
          <p:cNvPicPr>
            <a:picLocks noChangeAspect="1"/>
          </p:cNvPicPr>
          <p:nvPr/>
        </p:nvPicPr>
        <p:blipFill>
          <a:blip r:embed="rId7"/>
          <a:stretch>
            <a:fillRect/>
          </a:stretch>
        </p:blipFill>
        <p:spPr>
          <a:xfrm>
            <a:off x="10174498" y="2865842"/>
            <a:ext cx="1513962" cy="2289053"/>
          </a:xfrm>
          <a:prstGeom prst="rect">
            <a:avLst/>
          </a:prstGeom>
        </p:spPr>
      </p:pic>
      <p:pic>
        <p:nvPicPr>
          <p:cNvPr id="20" name="Picture 19">
            <a:extLst>
              <a:ext uri="{FF2B5EF4-FFF2-40B4-BE49-F238E27FC236}">
                <a16:creationId xmlns:a16="http://schemas.microsoft.com/office/drawing/2014/main" id="{7415D5A2-F1BB-7E4C-A55B-E25BBF1EAD7D}"/>
              </a:ext>
            </a:extLst>
          </p:cNvPr>
          <p:cNvPicPr>
            <a:picLocks noChangeAspect="1"/>
          </p:cNvPicPr>
          <p:nvPr/>
        </p:nvPicPr>
        <p:blipFill>
          <a:blip r:embed="rId8"/>
          <a:stretch>
            <a:fillRect/>
          </a:stretch>
        </p:blipFill>
        <p:spPr>
          <a:xfrm>
            <a:off x="8431401" y="4544501"/>
            <a:ext cx="2026338" cy="1986736"/>
          </a:xfrm>
          <a:prstGeom prst="rect">
            <a:avLst/>
          </a:prstGeom>
        </p:spPr>
      </p:pic>
      <p:pic>
        <p:nvPicPr>
          <p:cNvPr id="21" name="Picture 20">
            <a:extLst>
              <a:ext uri="{FF2B5EF4-FFF2-40B4-BE49-F238E27FC236}">
                <a16:creationId xmlns:a16="http://schemas.microsoft.com/office/drawing/2014/main" id="{4B21289A-D0AE-3640-B134-92F56F2B7758}"/>
              </a:ext>
            </a:extLst>
          </p:cNvPr>
          <p:cNvPicPr>
            <a:picLocks noChangeAspect="1"/>
          </p:cNvPicPr>
          <p:nvPr/>
        </p:nvPicPr>
        <p:blipFill>
          <a:blip r:embed="rId9"/>
          <a:stretch>
            <a:fillRect/>
          </a:stretch>
        </p:blipFill>
        <p:spPr>
          <a:xfrm>
            <a:off x="8093586" y="1463041"/>
            <a:ext cx="1989395" cy="2289053"/>
          </a:xfrm>
          <a:prstGeom prst="rect">
            <a:avLst/>
          </a:prstGeom>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b="13571"/>
          <a:stretch/>
        </p:blipFill>
        <p:spPr>
          <a:xfrm>
            <a:off x="3532166" y="2007957"/>
            <a:ext cx="2249245" cy="1944000"/>
          </a:xfrm>
          <a:prstGeom prst="rect">
            <a:avLst/>
          </a:prstGeom>
        </p:spPr>
      </p:pic>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b="18125"/>
          <a:stretch/>
        </p:blipFill>
        <p:spPr>
          <a:xfrm>
            <a:off x="5483069" y="4368285"/>
            <a:ext cx="2154506" cy="1764000"/>
          </a:xfrm>
          <a:prstGeom prst="rect">
            <a:avLst/>
          </a:prstGeom>
        </p:spPr>
      </p:pic>
    </p:spTree>
    <p:extLst>
      <p:ext uri="{BB962C8B-B14F-4D97-AF65-F5344CB8AC3E}">
        <p14:creationId xmlns:p14="http://schemas.microsoft.com/office/powerpoint/2010/main" val="34122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86" y="5065754"/>
            <a:ext cx="4074144" cy="828000"/>
          </a:xfrm>
          <a:prstGeom prst="rect">
            <a:avLst/>
          </a:prstGeom>
        </p:spPr>
      </p:pic>
      <p:pic>
        <p:nvPicPr>
          <p:cNvPr id="30" name="Picture 29" descr="A picture containing people, room, window, man&#10;&#10;Description automatically generated">
            <a:extLst>
              <a:ext uri="{FF2B5EF4-FFF2-40B4-BE49-F238E27FC236}">
                <a16:creationId xmlns:a16="http://schemas.microsoft.com/office/drawing/2014/main" id="{DB6BBA79-07B0-D64F-A5DB-CD5B6F16DE30}"/>
              </a:ext>
            </a:extLst>
          </p:cNvPr>
          <p:cNvPicPr>
            <a:picLocks noChangeAspect="1"/>
          </p:cNvPicPr>
          <p:nvPr/>
        </p:nvPicPr>
        <p:blipFill rotWithShape="1">
          <a:blip r:embed="rId4"/>
          <a:srcRect b="26141"/>
          <a:stretch/>
        </p:blipFill>
        <p:spPr>
          <a:xfrm>
            <a:off x="914261" y="1688527"/>
            <a:ext cx="3212993" cy="3318428"/>
          </a:xfrm>
          <a:prstGeom prst="rect">
            <a:avLst/>
          </a:prstGeom>
        </p:spPr>
      </p:pic>
      <p:pic>
        <p:nvPicPr>
          <p:cNvPr id="19" name="Picture 18" descr="A close up of a logo&#10;&#10;Description automatically generated">
            <a:extLst>
              <a:ext uri="{FF2B5EF4-FFF2-40B4-BE49-F238E27FC236}">
                <a16:creationId xmlns:a16="http://schemas.microsoft.com/office/drawing/2014/main" id="{65C856DD-6B63-DF4B-BEE1-36C6B502E6F1}"/>
              </a:ext>
            </a:extLst>
          </p:cNvPr>
          <p:cNvPicPr>
            <a:picLocks noChangeAspect="1"/>
          </p:cNvPicPr>
          <p:nvPr/>
        </p:nvPicPr>
        <p:blipFill rotWithShape="1">
          <a:blip r:embed="rId5"/>
          <a:srcRect b="13641"/>
          <a:stretch/>
        </p:blipFill>
        <p:spPr>
          <a:xfrm>
            <a:off x="729664" y="2118884"/>
            <a:ext cx="4920634" cy="4249408"/>
          </a:xfrm>
          <a:prstGeom prst="rect">
            <a:avLst/>
          </a:prstGeom>
        </p:spPr>
      </p:pic>
      <p:pic>
        <p:nvPicPr>
          <p:cNvPr id="29" name="Picture 28" descr="A close up of a logo&#10;&#10;Description automatically generated">
            <a:extLst>
              <a:ext uri="{FF2B5EF4-FFF2-40B4-BE49-F238E27FC236}">
                <a16:creationId xmlns:a16="http://schemas.microsoft.com/office/drawing/2014/main" id="{055591E4-EFE4-854E-9395-2BEDE7812225}"/>
              </a:ext>
            </a:extLst>
          </p:cNvPr>
          <p:cNvPicPr>
            <a:picLocks noChangeAspect="1"/>
          </p:cNvPicPr>
          <p:nvPr/>
        </p:nvPicPr>
        <p:blipFill rotWithShape="1">
          <a:blip r:embed="rId6"/>
          <a:srcRect b="14147"/>
          <a:stretch/>
        </p:blipFill>
        <p:spPr>
          <a:xfrm>
            <a:off x="-217229" y="1897890"/>
            <a:ext cx="5971626" cy="5126859"/>
          </a:xfrm>
          <a:prstGeom prst="rect">
            <a:avLst/>
          </a:prstGeom>
        </p:spPr>
      </p:pic>
      <p:sp>
        <p:nvSpPr>
          <p:cNvPr id="4" name="Title 3">
            <a:extLst>
              <a:ext uri="{FF2B5EF4-FFF2-40B4-BE49-F238E27FC236}">
                <a16:creationId xmlns:a16="http://schemas.microsoft.com/office/drawing/2014/main" id="{13F8F43B-B350-794C-A523-81F9B75F5FA7}"/>
              </a:ext>
            </a:extLst>
          </p:cNvPr>
          <p:cNvSpPr>
            <a:spLocks noGrp="1"/>
          </p:cNvSpPr>
          <p:nvPr>
            <p:ph type="title"/>
          </p:nvPr>
        </p:nvSpPr>
        <p:spPr/>
        <p:txBody>
          <a:bodyPr/>
          <a:lstStyle/>
          <a:p>
            <a:r>
              <a:rPr lang="en-US" dirty="0"/>
              <a:t>CONTROVERSY</a:t>
            </a:r>
          </a:p>
        </p:txBody>
      </p:sp>
      <p:pic>
        <p:nvPicPr>
          <p:cNvPr id="5" name="Picture 4" descr="A close up of a logo&#10;&#10;Description automatically generated">
            <a:extLst>
              <a:ext uri="{FF2B5EF4-FFF2-40B4-BE49-F238E27FC236}">
                <a16:creationId xmlns:a16="http://schemas.microsoft.com/office/drawing/2014/main" id="{D1409895-804A-D140-98EC-93CC244AFAD4}"/>
              </a:ext>
            </a:extLst>
          </p:cNvPr>
          <p:cNvPicPr>
            <a:picLocks noChangeAspect="1"/>
          </p:cNvPicPr>
          <p:nvPr/>
        </p:nvPicPr>
        <p:blipFill>
          <a:blip r:embed="rId7"/>
          <a:stretch>
            <a:fillRect/>
          </a:stretch>
        </p:blipFill>
        <p:spPr>
          <a:xfrm>
            <a:off x="1421221" y="2458393"/>
            <a:ext cx="4686470" cy="2879061"/>
          </a:xfrm>
          <a:prstGeom prst="rect">
            <a:avLst/>
          </a:prstGeom>
        </p:spPr>
      </p:pic>
      <p:pic>
        <p:nvPicPr>
          <p:cNvPr id="7" name="Picture 6" descr="A close up of a logo&#10;&#10;Description automatically generated">
            <a:extLst>
              <a:ext uri="{FF2B5EF4-FFF2-40B4-BE49-F238E27FC236}">
                <a16:creationId xmlns:a16="http://schemas.microsoft.com/office/drawing/2014/main" id="{CB3741DA-1003-A74B-AA3C-05932FC52AAB}"/>
              </a:ext>
            </a:extLst>
          </p:cNvPr>
          <p:cNvPicPr>
            <a:picLocks noChangeAspect="1"/>
          </p:cNvPicPr>
          <p:nvPr/>
        </p:nvPicPr>
        <p:blipFill rotWithShape="1">
          <a:blip r:embed="rId8"/>
          <a:srcRect b="13047"/>
          <a:stretch/>
        </p:blipFill>
        <p:spPr>
          <a:xfrm>
            <a:off x="7012541" y="2198078"/>
            <a:ext cx="3311024" cy="2879061"/>
          </a:xfrm>
          <a:prstGeom prst="rect">
            <a:avLst/>
          </a:prstGeom>
        </p:spPr>
      </p:pic>
      <p:pic>
        <p:nvPicPr>
          <p:cNvPr id="8" name="Picture 7" descr="A picture containing cake, table, yellow, cup&#10;&#10;Description automatically generated">
            <a:extLst>
              <a:ext uri="{FF2B5EF4-FFF2-40B4-BE49-F238E27FC236}">
                <a16:creationId xmlns:a16="http://schemas.microsoft.com/office/drawing/2014/main" id="{3B4FE486-64D9-894B-84CD-6AC3FF59EF41}"/>
              </a:ext>
            </a:extLst>
          </p:cNvPr>
          <p:cNvPicPr>
            <a:picLocks noChangeAspect="1"/>
          </p:cNvPicPr>
          <p:nvPr/>
        </p:nvPicPr>
        <p:blipFill>
          <a:blip r:embed="rId9"/>
          <a:stretch>
            <a:fillRect/>
          </a:stretch>
        </p:blipFill>
        <p:spPr>
          <a:xfrm>
            <a:off x="4840539" y="1861314"/>
            <a:ext cx="3444652" cy="3765763"/>
          </a:xfrm>
          <a:prstGeom prst="rect">
            <a:avLst/>
          </a:prstGeom>
        </p:spPr>
      </p:pic>
      <p:pic>
        <p:nvPicPr>
          <p:cNvPr id="11" name="Picture 10" descr="A close up of a logo&#10;&#10;Description automatically generated">
            <a:extLst>
              <a:ext uri="{FF2B5EF4-FFF2-40B4-BE49-F238E27FC236}">
                <a16:creationId xmlns:a16="http://schemas.microsoft.com/office/drawing/2014/main" id="{44B86A51-A85D-C941-AAA0-E8C933198079}"/>
              </a:ext>
            </a:extLst>
          </p:cNvPr>
          <p:cNvPicPr>
            <a:picLocks noChangeAspect="1"/>
          </p:cNvPicPr>
          <p:nvPr/>
        </p:nvPicPr>
        <p:blipFill>
          <a:blip r:embed="rId10"/>
          <a:stretch>
            <a:fillRect/>
          </a:stretch>
        </p:blipFill>
        <p:spPr>
          <a:xfrm>
            <a:off x="2296143" y="2604473"/>
            <a:ext cx="2515737" cy="28448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719C386E-2145-6244-B0B9-D54DB899D69A}"/>
              </a:ext>
            </a:extLst>
          </p:cNvPr>
          <p:cNvPicPr>
            <a:picLocks noChangeAspect="1"/>
          </p:cNvPicPr>
          <p:nvPr/>
        </p:nvPicPr>
        <p:blipFill>
          <a:blip r:embed="rId11"/>
          <a:stretch>
            <a:fillRect/>
          </a:stretch>
        </p:blipFill>
        <p:spPr>
          <a:xfrm>
            <a:off x="7004983" y="1561411"/>
            <a:ext cx="3735178" cy="3735178"/>
          </a:xfrm>
          <a:prstGeom prst="rect">
            <a:avLst/>
          </a:prstGeom>
        </p:spPr>
      </p:pic>
      <p:sp>
        <p:nvSpPr>
          <p:cNvPr id="14" name="Triangle 13">
            <a:extLst>
              <a:ext uri="{FF2B5EF4-FFF2-40B4-BE49-F238E27FC236}">
                <a16:creationId xmlns:a16="http://schemas.microsoft.com/office/drawing/2014/main" id="{036A067F-1A17-C74B-957B-D688AC497E2C}"/>
              </a:ext>
            </a:extLst>
          </p:cNvPr>
          <p:cNvSpPr/>
          <p:nvPr/>
        </p:nvSpPr>
        <p:spPr>
          <a:xfrm>
            <a:off x="5599768" y="4643568"/>
            <a:ext cx="825190" cy="191801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45DAA5AA-83C4-DA4B-91E6-10295603386A}"/>
              </a:ext>
            </a:extLst>
          </p:cNvPr>
          <p:cNvCxnSpPr>
            <a:cxnSpLocks/>
          </p:cNvCxnSpPr>
          <p:nvPr/>
        </p:nvCxnSpPr>
        <p:spPr>
          <a:xfrm>
            <a:off x="1050071" y="4549400"/>
            <a:ext cx="9924586" cy="22451"/>
          </a:xfrm>
          <a:prstGeom prst="line">
            <a:avLst/>
          </a:prstGeom>
          <a:ln w="1428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09FAF39-21CA-4941-BFDB-6313CA58B6DD}"/>
              </a:ext>
            </a:extLst>
          </p:cNvPr>
          <p:cNvSpPr txBox="1"/>
          <p:nvPr/>
        </p:nvSpPr>
        <p:spPr>
          <a:xfrm>
            <a:off x="1211765" y="1736978"/>
            <a:ext cx="9768469" cy="523220"/>
          </a:xfrm>
          <a:prstGeom prst="rect">
            <a:avLst/>
          </a:prstGeom>
          <a:noFill/>
        </p:spPr>
        <p:txBody>
          <a:bodyPr wrap="square" rtlCol="0">
            <a:spAutoFit/>
          </a:bodyPr>
          <a:lstStyle/>
          <a:p>
            <a:r>
              <a:rPr lang="en-US" sz="2800" dirty="0"/>
              <a:t>RIGHTS OF CREATORS		            	RIGHTS OF USERS</a:t>
            </a:r>
          </a:p>
        </p:txBody>
      </p:sp>
      <p:sp>
        <p:nvSpPr>
          <p:cNvPr id="20" name="TextBox 19">
            <a:extLst>
              <a:ext uri="{FF2B5EF4-FFF2-40B4-BE49-F238E27FC236}">
                <a16:creationId xmlns:a16="http://schemas.microsoft.com/office/drawing/2014/main" id="{2B07F39A-B307-4542-8500-044CD9A81E9A}"/>
              </a:ext>
            </a:extLst>
          </p:cNvPr>
          <p:cNvSpPr txBox="1"/>
          <p:nvPr/>
        </p:nvSpPr>
        <p:spPr>
          <a:xfrm>
            <a:off x="5235937" y="3494493"/>
            <a:ext cx="6159106" cy="1446550"/>
          </a:xfrm>
          <a:prstGeom prst="rect">
            <a:avLst/>
          </a:prstGeom>
          <a:noFill/>
        </p:spPr>
        <p:txBody>
          <a:bodyPr wrap="square" rtlCol="0">
            <a:spAutoFit/>
          </a:bodyPr>
          <a:lstStyle/>
          <a:p>
            <a:r>
              <a:rPr lang="en-US" sz="2800" dirty="0"/>
              <a:t>Recommendation 18 </a:t>
            </a:r>
          </a:p>
          <a:p>
            <a:r>
              <a:rPr lang="en-US" sz="2000" dirty="0"/>
              <a:t>Allowing circumvention on legally-acquired devices when used for non-infringing purposes, such as the right to repair (INDU Committee, 2019, p. 69-71).</a:t>
            </a:r>
          </a:p>
        </p:txBody>
      </p:sp>
      <p:pic>
        <p:nvPicPr>
          <p:cNvPr id="23" name="copyright 2">
            <a:extLst>
              <a:ext uri="{FF2B5EF4-FFF2-40B4-BE49-F238E27FC236}">
                <a16:creationId xmlns:a16="http://schemas.microsoft.com/office/drawing/2014/main" id="{9C922A96-6DB1-FD46-A427-52D86AF5EAA5}"/>
              </a:ext>
            </a:extLst>
          </p:cNvPr>
          <p:cNvPicPr>
            <a:picLocks noChangeAspect="1"/>
          </p:cNvPicPr>
          <p:nvPr/>
        </p:nvPicPr>
        <p:blipFill rotWithShape="1">
          <a:blip r:embed="rId12"/>
          <a:srcRect b="12325"/>
          <a:stretch/>
        </p:blipFill>
        <p:spPr>
          <a:xfrm>
            <a:off x="2731010" y="2742474"/>
            <a:ext cx="2641074" cy="2314104"/>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8256C4-23D9-AF4D-B129-7A8F4E3F9341}"/>
              </a:ext>
            </a:extLst>
          </p:cNvPr>
          <p:cNvPicPr>
            <a:picLocks noChangeAspect="1"/>
          </p:cNvPicPr>
          <p:nvPr/>
        </p:nvPicPr>
        <p:blipFill>
          <a:blip r:embed="rId7"/>
          <a:stretch>
            <a:fillRect/>
          </a:stretch>
        </p:blipFill>
        <p:spPr>
          <a:xfrm>
            <a:off x="5391816" y="2336008"/>
            <a:ext cx="5090117" cy="3127035"/>
          </a:xfrm>
          <a:prstGeom prst="rect">
            <a:avLst/>
          </a:prstGeom>
        </p:spPr>
      </p:pic>
      <p:sp>
        <p:nvSpPr>
          <p:cNvPr id="26" name="section">
            <a:extLst>
              <a:ext uri="{FF2B5EF4-FFF2-40B4-BE49-F238E27FC236}">
                <a16:creationId xmlns:a16="http://schemas.microsoft.com/office/drawing/2014/main" id="{15504A94-88F9-FF45-B38E-3AC95D4B14A9}"/>
              </a:ext>
            </a:extLst>
          </p:cNvPr>
          <p:cNvSpPr/>
          <p:nvPr/>
        </p:nvSpPr>
        <p:spPr>
          <a:xfrm>
            <a:off x="1640259" y="5805025"/>
            <a:ext cx="1620916" cy="384721"/>
          </a:xfrm>
          <a:prstGeom prst="rect">
            <a:avLst/>
          </a:prstGeom>
        </p:spPr>
        <p:txBody>
          <a:bodyPr wrap="square">
            <a:spAutoFit/>
          </a:bodyPr>
          <a:lstStyle/>
          <a:p>
            <a:pPr algn="ctr"/>
            <a:r>
              <a:rPr lang="en-CA" sz="1900" b="1" dirty="0">
                <a:solidFill>
                  <a:schemeClr val="tx1">
                    <a:lumMod val="75000"/>
                    <a:lumOff val="25000"/>
                  </a:schemeClr>
                </a:solidFill>
                <a:latin typeface="Arial" panose="020B0604020202020204" pitchFamily="34" charset="0"/>
                <a:cs typeface="Arial" panose="020B0604020202020204" pitchFamily="34" charset="0"/>
              </a:rPr>
              <a:t> s. 41 </a:t>
            </a:r>
            <a:endParaRPr lang="en-US" sz="1900" dirty="0"/>
          </a:p>
        </p:txBody>
      </p:sp>
      <p:pic>
        <p:nvPicPr>
          <p:cNvPr id="6" name="Picture 5" descr="A close up of a logo&#10;&#10;Description automatically generated">
            <a:extLst>
              <a:ext uri="{FF2B5EF4-FFF2-40B4-BE49-F238E27FC236}">
                <a16:creationId xmlns:a16="http://schemas.microsoft.com/office/drawing/2014/main" id="{A49DC5C5-18F0-4C4A-8FCA-2C3A512279B3}"/>
              </a:ext>
            </a:extLst>
          </p:cNvPr>
          <p:cNvPicPr>
            <a:picLocks noChangeAspect="1"/>
          </p:cNvPicPr>
          <p:nvPr/>
        </p:nvPicPr>
        <p:blipFill rotWithShape="1">
          <a:blip r:embed="rId13"/>
          <a:srcRect b="13333"/>
          <a:stretch/>
        </p:blipFill>
        <p:spPr>
          <a:xfrm>
            <a:off x="8267860" y="5156518"/>
            <a:ext cx="1694050" cy="1468177"/>
          </a:xfrm>
          <a:prstGeom prst="rect">
            <a:avLst/>
          </a:prstGeom>
        </p:spPr>
      </p:pic>
      <p:pic>
        <p:nvPicPr>
          <p:cNvPr id="10" name="Picture 9" descr="A close up of a logo&#10;&#10;Description automatically generated">
            <a:extLst>
              <a:ext uri="{FF2B5EF4-FFF2-40B4-BE49-F238E27FC236}">
                <a16:creationId xmlns:a16="http://schemas.microsoft.com/office/drawing/2014/main" id="{D154CFEE-3AC1-514B-82F6-BD061C9F9477}"/>
              </a:ext>
            </a:extLst>
          </p:cNvPr>
          <p:cNvPicPr>
            <a:picLocks noChangeAspect="1"/>
          </p:cNvPicPr>
          <p:nvPr/>
        </p:nvPicPr>
        <p:blipFill rotWithShape="1">
          <a:blip r:embed="rId14"/>
          <a:srcRect b="14667"/>
          <a:stretch/>
        </p:blipFill>
        <p:spPr>
          <a:xfrm>
            <a:off x="9697429" y="5156518"/>
            <a:ext cx="1720520" cy="1468177"/>
          </a:xfrm>
          <a:prstGeom prst="rect">
            <a:avLst/>
          </a:prstGeom>
        </p:spPr>
      </p:pic>
      <p:pic>
        <p:nvPicPr>
          <p:cNvPr id="28" name="Picture 27" descr="A close up of a logo&#10;&#10;Description automatically generated">
            <a:extLst>
              <a:ext uri="{FF2B5EF4-FFF2-40B4-BE49-F238E27FC236}">
                <a16:creationId xmlns:a16="http://schemas.microsoft.com/office/drawing/2014/main" id="{C99B0BDB-5866-274F-889D-52DC0C1B84B1}"/>
              </a:ext>
            </a:extLst>
          </p:cNvPr>
          <p:cNvPicPr>
            <a:picLocks noChangeAspect="1"/>
          </p:cNvPicPr>
          <p:nvPr/>
        </p:nvPicPr>
        <p:blipFill>
          <a:blip r:embed="rId7"/>
          <a:stretch>
            <a:fillRect/>
          </a:stretch>
        </p:blipFill>
        <p:spPr>
          <a:xfrm>
            <a:off x="5650298" y="4983234"/>
            <a:ext cx="2735739" cy="1680659"/>
          </a:xfrm>
          <a:prstGeom prst="rect">
            <a:avLst/>
          </a:prstGeom>
        </p:spPr>
      </p:pic>
      <p:pic>
        <p:nvPicPr>
          <p:cNvPr id="3" name="Picture 2" descr="A picture containing bottle, photo, hand, man&#10;&#10;Description automatically generated">
            <a:extLst>
              <a:ext uri="{FF2B5EF4-FFF2-40B4-BE49-F238E27FC236}">
                <a16:creationId xmlns:a16="http://schemas.microsoft.com/office/drawing/2014/main" id="{61F5B2BD-1AE9-A645-A8FD-202A621A06D8}"/>
              </a:ext>
            </a:extLst>
          </p:cNvPr>
          <p:cNvPicPr>
            <a:picLocks noChangeAspect="1"/>
          </p:cNvPicPr>
          <p:nvPr/>
        </p:nvPicPr>
        <p:blipFill>
          <a:blip r:embed="rId15"/>
          <a:stretch>
            <a:fillRect/>
          </a:stretch>
        </p:blipFill>
        <p:spPr>
          <a:xfrm>
            <a:off x="5235937" y="1734762"/>
            <a:ext cx="6087033" cy="1717540"/>
          </a:xfrm>
          <a:prstGeom prst="rect">
            <a:avLst/>
          </a:prstGeom>
        </p:spPr>
      </p:pic>
    </p:spTree>
    <p:extLst>
      <p:ext uri="{BB962C8B-B14F-4D97-AF65-F5344CB8AC3E}">
        <p14:creationId xmlns:p14="http://schemas.microsoft.com/office/powerpoint/2010/main" val="26795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95833E-6 2.96296E-6 L -0.08958 0.00254 " pathEditMode="relative" rAng="0" ptsTypes="AA">
                                      <p:cBhvr>
                                        <p:cTn id="14" dur="2000" fill="hold"/>
                                        <p:tgtEl>
                                          <p:spTgt spid="5"/>
                                        </p:tgtEl>
                                        <p:attrNameLst>
                                          <p:attrName>ppt_x</p:attrName>
                                          <p:attrName>ppt_y</p:attrName>
                                        </p:attrNameLst>
                                      </p:cBhvr>
                                      <p:rCtr x="-4479" y="116"/>
                                    </p:animMotion>
                                  </p:childTnLst>
                                </p:cTn>
                              </p:par>
                              <p:par>
                                <p:cTn id="15" presetID="63" presetClass="path" presetSubtype="0" accel="50000" decel="50000" fill="hold" nodeType="withEffect">
                                  <p:stCondLst>
                                    <p:cond delay="0"/>
                                  </p:stCondLst>
                                  <p:childTnLst>
                                    <p:animMotion origin="layout" path="M 2.5E-6 -4.07407E-6 L 0.1358 -0.00046 " pathEditMode="relative" rAng="0" ptsTypes="AA">
                                      <p:cBhvr>
                                        <p:cTn id="16" dur="2000" fill="hold"/>
                                        <p:tgtEl>
                                          <p:spTgt spid="7"/>
                                        </p:tgtEl>
                                        <p:attrNameLst>
                                          <p:attrName>ppt_x</p:attrName>
                                          <p:attrName>ppt_y</p:attrName>
                                        </p:attrNameLst>
                                      </p:cBhvr>
                                      <p:rCtr x="6784" y="-23"/>
                                    </p:animMotion>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300" fill="hold">
                                          <p:stCondLst>
                                            <p:cond delay="0"/>
                                          </p:stCondLst>
                                        </p:cTn>
                                        <p:tgtEl>
                                          <p:spTgt spid="15"/>
                                        </p:tgtEl>
                                        <p:attrNameLst>
                                          <p:attrName>r</p:attrName>
                                        </p:attrNameLst>
                                      </p:cBhvr>
                                    </p:animRot>
                                    <p:animRot by="-240000">
                                      <p:cBhvr>
                                        <p:cTn id="52" dur="600" fill="hold">
                                          <p:stCondLst>
                                            <p:cond delay="600"/>
                                          </p:stCondLst>
                                        </p:cTn>
                                        <p:tgtEl>
                                          <p:spTgt spid="15"/>
                                        </p:tgtEl>
                                        <p:attrNameLst>
                                          <p:attrName>r</p:attrName>
                                        </p:attrNameLst>
                                      </p:cBhvr>
                                    </p:animRot>
                                    <p:animRot by="240000">
                                      <p:cBhvr>
                                        <p:cTn id="53" dur="600" fill="hold">
                                          <p:stCondLst>
                                            <p:cond delay="1200"/>
                                          </p:stCondLst>
                                        </p:cTn>
                                        <p:tgtEl>
                                          <p:spTgt spid="15"/>
                                        </p:tgtEl>
                                        <p:attrNameLst>
                                          <p:attrName>r</p:attrName>
                                        </p:attrNameLst>
                                      </p:cBhvr>
                                    </p:animRot>
                                    <p:animRot by="-240000">
                                      <p:cBhvr>
                                        <p:cTn id="54" dur="600" fill="hold">
                                          <p:stCondLst>
                                            <p:cond delay="1800"/>
                                          </p:stCondLst>
                                        </p:cTn>
                                        <p:tgtEl>
                                          <p:spTgt spid="15"/>
                                        </p:tgtEl>
                                        <p:attrNameLst>
                                          <p:attrName>r</p:attrName>
                                        </p:attrNameLst>
                                      </p:cBhvr>
                                    </p:animRot>
                                    <p:animRot by="120000">
                                      <p:cBhvr>
                                        <p:cTn id="55" dur="600" fill="hold">
                                          <p:stCondLst>
                                            <p:cond delay="2400"/>
                                          </p:stCondLst>
                                        </p:cTn>
                                        <p:tgtEl>
                                          <p:spTgt spid="15"/>
                                        </p:tgtEl>
                                        <p:attrNameLst>
                                          <p:attrName>r</p:attrName>
                                        </p:attrNameLst>
                                      </p:cBhvr>
                                    </p:animRot>
                                  </p:childTnLst>
                                </p:cTn>
                              </p:par>
                              <p:par>
                                <p:cTn id="56" presetID="32" presetClass="emph" presetSubtype="0" fill="hold" grpId="0" nodeType="withEffect">
                                  <p:stCondLst>
                                    <p:cond delay="0"/>
                                  </p:stCondLst>
                                  <p:childTnLst>
                                    <p:animRot by="120000">
                                      <p:cBhvr>
                                        <p:cTn id="57" dur="300" fill="hold">
                                          <p:stCondLst>
                                            <p:cond delay="0"/>
                                          </p:stCondLst>
                                        </p:cTn>
                                        <p:tgtEl>
                                          <p:spTgt spid="16"/>
                                        </p:tgtEl>
                                        <p:attrNameLst>
                                          <p:attrName>r</p:attrName>
                                        </p:attrNameLst>
                                      </p:cBhvr>
                                    </p:animRot>
                                    <p:animRot by="-240000">
                                      <p:cBhvr>
                                        <p:cTn id="58" dur="600" fill="hold">
                                          <p:stCondLst>
                                            <p:cond delay="600"/>
                                          </p:stCondLst>
                                        </p:cTn>
                                        <p:tgtEl>
                                          <p:spTgt spid="16"/>
                                        </p:tgtEl>
                                        <p:attrNameLst>
                                          <p:attrName>r</p:attrName>
                                        </p:attrNameLst>
                                      </p:cBhvr>
                                    </p:animRot>
                                    <p:animRot by="240000">
                                      <p:cBhvr>
                                        <p:cTn id="59" dur="600" fill="hold">
                                          <p:stCondLst>
                                            <p:cond delay="1200"/>
                                          </p:stCondLst>
                                        </p:cTn>
                                        <p:tgtEl>
                                          <p:spTgt spid="16"/>
                                        </p:tgtEl>
                                        <p:attrNameLst>
                                          <p:attrName>r</p:attrName>
                                        </p:attrNameLst>
                                      </p:cBhvr>
                                    </p:animRot>
                                    <p:animRot by="-240000">
                                      <p:cBhvr>
                                        <p:cTn id="60" dur="600" fill="hold">
                                          <p:stCondLst>
                                            <p:cond delay="1800"/>
                                          </p:stCondLst>
                                        </p:cTn>
                                        <p:tgtEl>
                                          <p:spTgt spid="16"/>
                                        </p:tgtEl>
                                        <p:attrNameLst>
                                          <p:attrName>r</p:attrName>
                                        </p:attrNameLst>
                                      </p:cBhvr>
                                    </p:animRot>
                                    <p:animRot by="120000">
                                      <p:cBhvr>
                                        <p:cTn id="61" dur="600" fill="hold">
                                          <p:stCondLst>
                                            <p:cond delay="2400"/>
                                          </p:stCondLst>
                                        </p:cTn>
                                        <p:tgtEl>
                                          <p:spTgt spid="16"/>
                                        </p:tgtEl>
                                        <p:attrNameLst>
                                          <p:attrName>r</p:attrName>
                                        </p:attrNameLst>
                                      </p:cBhvr>
                                    </p:animRot>
                                  </p:childTnLst>
                                </p:cTn>
                              </p:par>
                              <p:par>
                                <p:cTn id="62" presetID="32" presetClass="emph" presetSubtype="0" fill="hold" nodeType="withEffect">
                                  <p:stCondLst>
                                    <p:cond delay="0"/>
                                  </p:stCondLst>
                                  <p:childTnLst>
                                    <p:animRot by="120000">
                                      <p:cBhvr>
                                        <p:cTn id="63" dur="300" fill="hold">
                                          <p:stCondLst>
                                            <p:cond delay="0"/>
                                          </p:stCondLst>
                                        </p:cTn>
                                        <p:tgtEl>
                                          <p:spTgt spid="13"/>
                                        </p:tgtEl>
                                        <p:attrNameLst>
                                          <p:attrName>r</p:attrName>
                                        </p:attrNameLst>
                                      </p:cBhvr>
                                    </p:animRot>
                                    <p:animRot by="-240000">
                                      <p:cBhvr>
                                        <p:cTn id="64" dur="600" fill="hold">
                                          <p:stCondLst>
                                            <p:cond delay="600"/>
                                          </p:stCondLst>
                                        </p:cTn>
                                        <p:tgtEl>
                                          <p:spTgt spid="13"/>
                                        </p:tgtEl>
                                        <p:attrNameLst>
                                          <p:attrName>r</p:attrName>
                                        </p:attrNameLst>
                                      </p:cBhvr>
                                    </p:animRot>
                                    <p:animRot by="240000">
                                      <p:cBhvr>
                                        <p:cTn id="65" dur="600" fill="hold">
                                          <p:stCondLst>
                                            <p:cond delay="1200"/>
                                          </p:stCondLst>
                                        </p:cTn>
                                        <p:tgtEl>
                                          <p:spTgt spid="13"/>
                                        </p:tgtEl>
                                        <p:attrNameLst>
                                          <p:attrName>r</p:attrName>
                                        </p:attrNameLst>
                                      </p:cBhvr>
                                    </p:animRot>
                                    <p:animRot by="-240000">
                                      <p:cBhvr>
                                        <p:cTn id="66" dur="600" fill="hold">
                                          <p:stCondLst>
                                            <p:cond delay="1800"/>
                                          </p:stCondLst>
                                        </p:cTn>
                                        <p:tgtEl>
                                          <p:spTgt spid="13"/>
                                        </p:tgtEl>
                                        <p:attrNameLst>
                                          <p:attrName>r</p:attrName>
                                        </p:attrNameLst>
                                      </p:cBhvr>
                                    </p:animRot>
                                    <p:animRot by="120000">
                                      <p:cBhvr>
                                        <p:cTn id="67" dur="600" fill="hold">
                                          <p:stCondLst>
                                            <p:cond delay="2400"/>
                                          </p:stCondLst>
                                        </p:cTn>
                                        <p:tgtEl>
                                          <p:spTgt spid="13"/>
                                        </p:tgtEl>
                                        <p:attrNameLst>
                                          <p:attrName>r</p:attrName>
                                        </p:attrNameLst>
                                      </p:cBhvr>
                                    </p:animRot>
                                  </p:childTnLst>
                                </p:cTn>
                              </p:par>
                              <p:par>
                                <p:cTn id="68" presetID="32" presetClass="emph" presetSubtype="0" fill="hold" nodeType="withEffect">
                                  <p:stCondLst>
                                    <p:cond delay="0"/>
                                  </p:stCondLst>
                                  <p:childTnLst>
                                    <p:animRot by="120000">
                                      <p:cBhvr>
                                        <p:cTn id="69" dur="300" fill="hold">
                                          <p:stCondLst>
                                            <p:cond delay="0"/>
                                          </p:stCondLst>
                                        </p:cTn>
                                        <p:tgtEl>
                                          <p:spTgt spid="11"/>
                                        </p:tgtEl>
                                        <p:attrNameLst>
                                          <p:attrName>r</p:attrName>
                                        </p:attrNameLst>
                                      </p:cBhvr>
                                    </p:animRot>
                                    <p:animRot by="-240000">
                                      <p:cBhvr>
                                        <p:cTn id="70" dur="600" fill="hold">
                                          <p:stCondLst>
                                            <p:cond delay="600"/>
                                          </p:stCondLst>
                                        </p:cTn>
                                        <p:tgtEl>
                                          <p:spTgt spid="11"/>
                                        </p:tgtEl>
                                        <p:attrNameLst>
                                          <p:attrName>r</p:attrName>
                                        </p:attrNameLst>
                                      </p:cBhvr>
                                    </p:animRot>
                                    <p:animRot by="240000">
                                      <p:cBhvr>
                                        <p:cTn id="71" dur="600" fill="hold">
                                          <p:stCondLst>
                                            <p:cond delay="1200"/>
                                          </p:stCondLst>
                                        </p:cTn>
                                        <p:tgtEl>
                                          <p:spTgt spid="11"/>
                                        </p:tgtEl>
                                        <p:attrNameLst>
                                          <p:attrName>r</p:attrName>
                                        </p:attrNameLst>
                                      </p:cBhvr>
                                    </p:animRot>
                                    <p:animRot by="-240000">
                                      <p:cBhvr>
                                        <p:cTn id="72" dur="600" fill="hold">
                                          <p:stCondLst>
                                            <p:cond delay="1800"/>
                                          </p:stCondLst>
                                        </p:cTn>
                                        <p:tgtEl>
                                          <p:spTgt spid="11"/>
                                        </p:tgtEl>
                                        <p:attrNameLst>
                                          <p:attrName>r</p:attrName>
                                        </p:attrNameLst>
                                      </p:cBhvr>
                                    </p:animRot>
                                    <p:animRot by="120000">
                                      <p:cBhvr>
                                        <p:cTn id="73" dur="600" fill="hold">
                                          <p:stCondLst>
                                            <p:cond delay="2400"/>
                                          </p:stCondLst>
                                        </p:cTn>
                                        <p:tgtEl>
                                          <p:spTgt spid="11"/>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1000"/>
                                        <p:tgtEl>
                                          <p:spTgt spid="24"/>
                                        </p:tgtEl>
                                      </p:cBhvr>
                                    </p:animEffect>
                                    <p:anim calcmode="lin" valueType="num">
                                      <p:cBhvr>
                                        <p:cTn id="101" dur="1000" fill="hold"/>
                                        <p:tgtEl>
                                          <p:spTgt spid="24"/>
                                        </p:tgtEl>
                                        <p:attrNameLst>
                                          <p:attrName>ppt_x</p:attrName>
                                        </p:attrNameLst>
                                      </p:cBhvr>
                                      <p:tavLst>
                                        <p:tav tm="0">
                                          <p:val>
                                            <p:strVal val="#ppt_x"/>
                                          </p:val>
                                        </p:tav>
                                        <p:tav tm="100000">
                                          <p:val>
                                            <p:strVal val="#ppt_x"/>
                                          </p:val>
                                        </p:tav>
                                      </p:tavLst>
                                    </p:anim>
                                    <p:anim calcmode="lin" valueType="num">
                                      <p:cBhvr>
                                        <p:cTn id="10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23"/>
                                        </p:tgtEl>
                                      </p:cBhvr>
                                    </p:animEffect>
                                    <p:animScale>
                                      <p:cBhvr>
                                        <p:cTn id="107" dur="250" autoRev="1" fill="hold"/>
                                        <p:tgtEl>
                                          <p:spTgt spid="23"/>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32" presetClass="emph" presetSubtype="0" fill="hold" nodeType="clickEffect">
                                  <p:stCondLst>
                                    <p:cond delay="0"/>
                                  </p:stCondLst>
                                  <p:childTnLst>
                                    <p:animRot by="120000">
                                      <p:cBhvr>
                                        <p:cTn id="111" dur="100" fill="hold">
                                          <p:stCondLst>
                                            <p:cond delay="0"/>
                                          </p:stCondLst>
                                        </p:cTn>
                                        <p:tgtEl>
                                          <p:spTgt spid="24"/>
                                        </p:tgtEl>
                                        <p:attrNameLst>
                                          <p:attrName>r</p:attrName>
                                        </p:attrNameLst>
                                      </p:cBhvr>
                                    </p:animRot>
                                    <p:animRot by="-240000">
                                      <p:cBhvr>
                                        <p:cTn id="112" dur="200" fill="hold">
                                          <p:stCondLst>
                                            <p:cond delay="200"/>
                                          </p:stCondLst>
                                        </p:cTn>
                                        <p:tgtEl>
                                          <p:spTgt spid="24"/>
                                        </p:tgtEl>
                                        <p:attrNameLst>
                                          <p:attrName>r</p:attrName>
                                        </p:attrNameLst>
                                      </p:cBhvr>
                                    </p:animRot>
                                    <p:animRot by="240000">
                                      <p:cBhvr>
                                        <p:cTn id="113" dur="200" fill="hold">
                                          <p:stCondLst>
                                            <p:cond delay="400"/>
                                          </p:stCondLst>
                                        </p:cTn>
                                        <p:tgtEl>
                                          <p:spTgt spid="24"/>
                                        </p:tgtEl>
                                        <p:attrNameLst>
                                          <p:attrName>r</p:attrName>
                                        </p:attrNameLst>
                                      </p:cBhvr>
                                    </p:animRot>
                                    <p:animRot by="-240000">
                                      <p:cBhvr>
                                        <p:cTn id="114" dur="200" fill="hold">
                                          <p:stCondLst>
                                            <p:cond delay="600"/>
                                          </p:stCondLst>
                                        </p:cTn>
                                        <p:tgtEl>
                                          <p:spTgt spid="24"/>
                                        </p:tgtEl>
                                        <p:attrNameLst>
                                          <p:attrName>r</p:attrName>
                                        </p:attrNameLst>
                                      </p:cBhvr>
                                    </p:animRot>
                                    <p:animRot by="120000">
                                      <p:cBhvr>
                                        <p:cTn id="115" dur="200" fill="hold">
                                          <p:stCondLst>
                                            <p:cond delay="800"/>
                                          </p:stCondLst>
                                        </p:cTn>
                                        <p:tgtEl>
                                          <p:spTgt spid="24"/>
                                        </p:tgtEl>
                                        <p:attrNameLst>
                                          <p:attrName>r</p:attrName>
                                        </p:attrNameLst>
                                      </p:cBhvr>
                                    </p:animRot>
                                  </p:childTnLst>
                                </p:cTn>
                              </p:par>
                              <p:par>
                                <p:cTn id="116" presetID="2" presetClass="entr" presetSubtype="8" fill="hold" nodeType="with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additive="base">
                                        <p:cTn id="118" dur="2000" fill="hold"/>
                                        <p:tgtEl>
                                          <p:spTgt spid="30"/>
                                        </p:tgtEl>
                                        <p:attrNameLst>
                                          <p:attrName>ppt_x</p:attrName>
                                        </p:attrNameLst>
                                      </p:cBhvr>
                                      <p:tavLst>
                                        <p:tav tm="0">
                                          <p:val>
                                            <p:strVal val="0-#ppt_w/2"/>
                                          </p:val>
                                        </p:tav>
                                        <p:tav tm="100000">
                                          <p:val>
                                            <p:strVal val="#ppt_x"/>
                                          </p:val>
                                        </p:tav>
                                      </p:tavLst>
                                    </p:anim>
                                    <p:anim calcmode="lin" valueType="num">
                                      <p:cBhvr additive="base">
                                        <p:cTn id="119" dur="2000" fill="hold"/>
                                        <p:tgtEl>
                                          <p:spTgt spid="30"/>
                                        </p:tgtEl>
                                        <p:attrNameLst>
                                          <p:attrName>ppt_y</p:attrName>
                                        </p:attrNameLst>
                                      </p:cBhvr>
                                      <p:tavLst>
                                        <p:tav tm="0">
                                          <p:val>
                                            <p:strVal val="#ppt_y"/>
                                          </p:val>
                                        </p:tav>
                                        <p:tav tm="100000">
                                          <p:val>
                                            <p:strVal val="#ppt_y"/>
                                          </p:val>
                                        </p:tav>
                                      </p:tavLst>
                                    </p:anim>
                                  </p:childTnLst>
                                </p:cTn>
                              </p:par>
                              <p:par>
                                <p:cTn id="120" presetID="2" presetClass="entr" presetSubtype="8" fill="hold" nodeType="with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additive="base">
                                        <p:cTn id="122" dur="2000" fill="hold"/>
                                        <p:tgtEl>
                                          <p:spTgt spid="31"/>
                                        </p:tgtEl>
                                        <p:attrNameLst>
                                          <p:attrName>ppt_x</p:attrName>
                                        </p:attrNameLst>
                                      </p:cBhvr>
                                      <p:tavLst>
                                        <p:tav tm="0">
                                          <p:val>
                                            <p:strVal val="0-#ppt_w/2"/>
                                          </p:val>
                                        </p:tav>
                                        <p:tav tm="100000">
                                          <p:val>
                                            <p:strVal val="#ppt_x"/>
                                          </p:val>
                                        </p:tav>
                                      </p:tavLst>
                                    </p:anim>
                                    <p:anim calcmode="lin" valueType="num">
                                      <p:cBhvr additive="base">
                                        <p:cTn id="123" dur="2000" fill="hold"/>
                                        <p:tgtEl>
                                          <p:spTgt spid="31"/>
                                        </p:tgtEl>
                                        <p:attrNameLst>
                                          <p:attrName>ppt_y</p:attrName>
                                        </p:attrNameLst>
                                      </p:cBhvr>
                                      <p:tavLst>
                                        <p:tav tm="0">
                                          <p:val>
                                            <p:strVal val="#ppt_y"/>
                                          </p:val>
                                        </p:tav>
                                        <p:tav tm="100000">
                                          <p:val>
                                            <p:strVal val="#ppt_y"/>
                                          </p:val>
                                        </p:tav>
                                      </p:tavLst>
                                    </p:anim>
                                  </p:childTnLst>
                                </p:cTn>
                              </p:par>
                              <p:par>
                                <p:cTn id="124" presetID="2" presetClass="entr" presetSubtype="8" fill="hold" grpId="2" nodeType="withEffect">
                                  <p:stCondLst>
                                    <p:cond delay="0"/>
                                  </p:stCondLst>
                                  <p:iterate type="lt">
                                    <p:tmPct val="0"/>
                                  </p:iterate>
                                  <p:childTnLst>
                                    <p:set>
                                      <p:cBhvr>
                                        <p:cTn id="125" dur="1" fill="hold">
                                          <p:stCondLst>
                                            <p:cond delay="0"/>
                                          </p:stCondLst>
                                        </p:cTn>
                                        <p:tgtEl>
                                          <p:spTgt spid="26"/>
                                        </p:tgtEl>
                                        <p:attrNameLst>
                                          <p:attrName>style.visibility</p:attrName>
                                        </p:attrNameLst>
                                      </p:cBhvr>
                                      <p:to>
                                        <p:strVal val="visible"/>
                                      </p:to>
                                    </p:set>
                                    <p:anim calcmode="lin" valueType="num">
                                      <p:cBhvr additive="base">
                                        <p:cTn id="126" dur="2000" fill="hold"/>
                                        <p:tgtEl>
                                          <p:spTgt spid="26"/>
                                        </p:tgtEl>
                                        <p:attrNameLst>
                                          <p:attrName>ppt_x</p:attrName>
                                        </p:attrNameLst>
                                      </p:cBhvr>
                                      <p:tavLst>
                                        <p:tav tm="0">
                                          <p:val>
                                            <p:strVal val="0-#ppt_w/2"/>
                                          </p:val>
                                        </p:tav>
                                        <p:tav tm="100000">
                                          <p:val>
                                            <p:strVal val="#ppt_x"/>
                                          </p:val>
                                        </p:tav>
                                      </p:tavLst>
                                    </p:anim>
                                    <p:anim calcmode="lin" valueType="num">
                                      <p:cBhvr additive="base">
                                        <p:cTn id="127" dur="2000" fill="hold"/>
                                        <p:tgtEl>
                                          <p:spTgt spid="26"/>
                                        </p:tgtEl>
                                        <p:attrNameLst>
                                          <p:attrName>ppt_y</p:attrName>
                                        </p:attrNameLst>
                                      </p:cBhvr>
                                      <p:tavLst>
                                        <p:tav tm="0">
                                          <p:val>
                                            <p:strVal val="#ppt_y"/>
                                          </p:val>
                                        </p:tav>
                                        <p:tav tm="100000">
                                          <p:val>
                                            <p:strVal val="#ppt_y"/>
                                          </p:val>
                                        </p:tav>
                                      </p:tavLst>
                                    </p:anim>
                                  </p:childTnLst>
                                </p:cTn>
                              </p:par>
                              <p:par>
                                <p:cTn id="128" presetID="42" presetClass="exit" presetSubtype="0" fill="hold" nodeType="withEffect">
                                  <p:stCondLst>
                                    <p:cond delay="0"/>
                                  </p:stCondLst>
                                  <p:childTnLst>
                                    <p:animEffect transition="out" filter="fade">
                                      <p:cBhvr>
                                        <p:cTn id="129" dur="1000"/>
                                        <p:tgtEl>
                                          <p:spTgt spid="23"/>
                                        </p:tgtEl>
                                      </p:cBhvr>
                                    </p:animEffect>
                                    <p:anim calcmode="lin" valueType="num">
                                      <p:cBhvr>
                                        <p:cTn id="130" dur="1000"/>
                                        <p:tgtEl>
                                          <p:spTgt spid="23"/>
                                        </p:tgtEl>
                                        <p:attrNameLst>
                                          <p:attrName>ppt_x</p:attrName>
                                        </p:attrNameLst>
                                      </p:cBhvr>
                                      <p:tavLst>
                                        <p:tav tm="0">
                                          <p:val>
                                            <p:strVal val="ppt_x"/>
                                          </p:val>
                                        </p:tav>
                                        <p:tav tm="100000">
                                          <p:val>
                                            <p:strVal val="ppt_x"/>
                                          </p:val>
                                        </p:tav>
                                      </p:tavLst>
                                    </p:anim>
                                    <p:anim calcmode="lin" valueType="num">
                                      <p:cBhvr>
                                        <p:cTn id="131" dur="1000"/>
                                        <p:tgtEl>
                                          <p:spTgt spid="23"/>
                                        </p:tgtEl>
                                        <p:attrNameLst>
                                          <p:attrName>ppt_y</p:attrName>
                                        </p:attrNameLst>
                                      </p:cBhvr>
                                      <p:tavLst>
                                        <p:tav tm="0">
                                          <p:val>
                                            <p:strVal val="ppt_y"/>
                                          </p:val>
                                        </p:tav>
                                        <p:tav tm="100000">
                                          <p:val>
                                            <p:strVal val="ppt_y+.1"/>
                                          </p:val>
                                        </p:tav>
                                      </p:tavLst>
                                    </p:anim>
                                    <p:set>
                                      <p:cBhvr>
                                        <p:cTn id="132" dur="1" fill="hold">
                                          <p:stCondLst>
                                            <p:cond delay="999"/>
                                          </p:stCondLst>
                                        </p:cTn>
                                        <p:tgtEl>
                                          <p:spTgt spid="2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4" nodeType="clickEffect">
                                  <p:stCondLst>
                                    <p:cond delay="0"/>
                                  </p:stCondLst>
                                  <p:iterate type="lt">
                                    <p:tmPct val="0"/>
                                  </p:iterate>
                                  <p:childTnLst>
                                    <p:animEffect transition="out" filter="fade">
                                      <p:cBhvr>
                                        <p:cTn id="136" dur="500" tmFilter="0, 0; .2, .5; .8, .5; 1, 0"/>
                                        <p:tgtEl>
                                          <p:spTgt spid="26"/>
                                        </p:tgtEl>
                                      </p:cBhvr>
                                    </p:animEffect>
                                    <p:animScale>
                                      <p:cBhvr>
                                        <p:cTn id="137" dur="250" autoRev="1" fill="hold"/>
                                        <p:tgtEl>
                                          <p:spTgt spid="26"/>
                                        </p:tgtEl>
                                      </p:cBhvr>
                                      <p:by x="105000" y="105000"/>
                                    </p:animScale>
                                  </p:childTnLst>
                                </p:cTn>
                              </p:par>
                              <p:par>
                                <p:cTn id="138" presetID="26" presetClass="emph" presetSubtype="0" fill="hold" nodeType="withEffect">
                                  <p:stCondLst>
                                    <p:cond delay="0"/>
                                  </p:stCondLst>
                                  <p:childTnLst>
                                    <p:animEffect transition="out" filter="fade">
                                      <p:cBhvr>
                                        <p:cTn id="139" dur="500" tmFilter="0, 0; .2, .5; .8, .5; 1, 0"/>
                                        <p:tgtEl>
                                          <p:spTgt spid="31"/>
                                        </p:tgtEl>
                                      </p:cBhvr>
                                    </p:animEffect>
                                    <p:animScale>
                                      <p:cBhvr>
                                        <p:cTn id="140" dur="250" autoRev="1" fill="hold"/>
                                        <p:tgtEl>
                                          <p:spTgt spid="31"/>
                                        </p:tgtEl>
                                      </p:cBhvr>
                                      <p:by x="105000" y="105000"/>
                                    </p:animScale>
                                  </p:childTnLst>
                                </p:cTn>
                              </p:par>
                              <p:par>
                                <p:cTn id="141" presetID="26" presetClass="emph" presetSubtype="0" fill="hold" nodeType="withEffect">
                                  <p:stCondLst>
                                    <p:cond delay="0"/>
                                  </p:stCondLst>
                                  <p:childTnLst>
                                    <p:animEffect transition="out" filter="fade">
                                      <p:cBhvr>
                                        <p:cTn id="142" dur="500" tmFilter="0, 0; .2, .5; .8, .5; 1, 0"/>
                                        <p:tgtEl>
                                          <p:spTgt spid="30"/>
                                        </p:tgtEl>
                                      </p:cBhvr>
                                    </p:animEffect>
                                    <p:animScale>
                                      <p:cBhvr>
                                        <p:cTn id="143" dur="250" autoRev="1" fill="hold"/>
                                        <p:tgtEl>
                                          <p:spTgt spid="30"/>
                                        </p:tgtEl>
                                      </p:cBhvr>
                                      <p:by x="105000" y="105000"/>
                                    </p:animScale>
                                  </p:childTnLst>
                                </p:cTn>
                              </p:par>
                            </p:childTnLst>
                          </p:cTn>
                        </p:par>
                      </p:childTnLst>
                    </p:cTn>
                  </p:par>
                  <p:par>
                    <p:cTn id="144" fill="hold">
                      <p:stCondLst>
                        <p:cond delay="indefinite"/>
                      </p:stCondLst>
                      <p:childTnLst>
                        <p:par>
                          <p:cTn id="145" fill="hold">
                            <p:stCondLst>
                              <p:cond delay="0"/>
                            </p:stCondLst>
                            <p:childTnLst>
                              <p:par>
                                <p:cTn id="146" presetID="42" presetClass="exit" presetSubtype="0" fill="hold" grpId="3" nodeType="clickEffect">
                                  <p:stCondLst>
                                    <p:cond delay="0"/>
                                  </p:stCondLst>
                                  <p:iterate type="lt">
                                    <p:tmPct val="0"/>
                                  </p:iterate>
                                  <p:childTnLst>
                                    <p:animEffect transition="out" filter="fade">
                                      <p:cBhvr>
                                        <p:cTn id="147" dur="500"/>
                                        <p:tgtEl>
                                          <p:spTgt spid="26"/>
                                        </p:tgtEl>
                                      </p:cBhvr>
                                    </p:animEffect>
                                    <p:anim calcmode="lin" valueType="num">
                                      <p:cBhvr>
                                        <p:cTn id="148" dur="500"/>
                                        <p:tgtEl>
                                          <p:spTgt spid="26"/>
                                        </p:tgtEl>
                                        <p:attrNameLst>
                                          <p:attrName>ppt_x</p:attrName>
                                        </p:attrNameLst>
                                      </p:cBhvr>
                                      <p:tavLst>
                                        <p:tav tm="0">
                                          <p:val>
                                            <p:strVal val="ppt_x"/>
                                          </p:val>
                                        </p:tav>
                                        <p:tav tm="100000">
                                          <p:val>
                                            <p:strVal val="ppt_x"/>
                                          </p:val>
                                        </p:tav>
                                      </p:tavLst>
                                    </p:anim>
                                    <p:anim calcmode="lin" valueType="num">
                                      <p:cBhvr>
                                        <p:cTn id="149" dur="500"/>
                                        <p:tgtEl>
                                          <p:spTgt spid="26"/>
                                        </p:tgtEl>
                                        <p:attrNameLst>
                                          <p:attrName>ppt_y</p:attrName>
                                        </p:attrNameLst>
                                      </p:cBhvr>
                                      <p:tavLst>
                                        <p:tav tm="0">
                                          <p:val>
                                            <p:strVal val="ppt_y"/>
                                          </p:val>
                                        </p:tav>
                                        <p:tav tm="100000">
                                          <p:val>
                                            <p:strVal val="ppt_y+.1"/>
                                          </p:val>
                                        </p:tav>
                                      </p:tavLst>
                                    </p:anim>
                                    <p:set>
                                      <p:cBhvr>
                                        <p:cTn id="150" dur="1" fill="hold">
                                          <p:stCondLst>
                                            <p:cond delay="499"/>
                                          </p:stCondLst>
                                        </p:cTn>
                                        <p:tgtEl>
                                          <p:spTgt spid="26"/>
                                        </p:tgtEl>
                                        <p:attrNameLst>
                                          <p:attrName>style.visibility</p:attrName>
                                        </p:attrNameLst>
                                      </p:cBhvr>
                                      <p:to>
                                        <p:strVal val="hidden"/>
                                      </p:to>
                                    </p:set>
                                  </p:childTnLst>
                                </p:cTn>
                              </p:par>
                              <p:par>
                                <p:cTn id="151" presetID="42" presetClass="exit" presetSubtype="0" fill="hold" nodeType="withEffect">
                                  <p:stCondLst>
                                    <p:cond delay="0"/>
                                  </p:stCondLst>
                                  <p:childTnLst>
                                    <p:animEffect transition="out" filter="fade">
                                      <p:cBhvr>
                                        <p:cTn id="152" dur="500"/>
                                        <p:tgtEl>
                                          <p:spTgt spid="24"/>
                                        </p:tgtEl>
                                      </p:cBhvr>
                                    </p:animEffect>
                                    <p:anim calcmode="lin" valueType="num">
                                      <p:cBhvr>
                                        <p:cTn id="153" dur="500"/>
                                        <p:tgtEl>
                                          <p:spTgt spid="24"/>
                                        </p:tgtEl>
                                        <p:attrNameLst>
                                          <p:attrName>ppt_x</p:attrName>
                                        </p:attrNameLst>
                                      </p:cBhvr>
                                      <p:tavLst>
                                        <p:tav tm="0">
                                          <p:val>
                                            <p:strVal val="ppt_x"/>
                                          </p:val>
                                        </p:tav>
                                        <p:tav tm="100000">
                                          <p:val>
                                            <p:strVal val="ppt_x"/>
                                          </p:val>
                                        </p:tav>
                                      </p:tavLst>
                                    </p:anim>
                                    <p:anim calcmode="lin" valueType="num">
                                      <p:cBhvr>
                                        <p:cTn id="154" dur="500"/>
                                        <p:tgtEl>
                                          <p:spTgt spid="24"/>
                                        </p:tgtEl>
                                        <p:attrNameLst>
                                          <p:attrName>ppt_y</p:attrName>
                                        </p:attrNameLst>
                                      </p:cBhvr>
                                      <p:tavLst>
                                        <p:tav tm="0">
                                          <p:val>
                                            <p:strVal val="ppt_y"/>
                                          </p:val>
                                        </p:tav>
                                        <p:tav tm="100000">
                                          <p:val>
                                            <p:strVal val="ppt_y+.1"/>
                                          </p:val>
                                        </p:tav>
                                      </p:tavLst>
                                    </p:anim>
                                    <p:set>
                                      <p:cBhvr>
                                        <p:cTn id="155" dur="1" fill="hold">
                                          <p:stCondLst>
                                            <p:cond delay="499"/>
                                          </p:stCondLst>
                                        </p:cTn>
                                        <p:tgtEl>
                                          <p:spTgt spid="24"/>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0" presetClass="entr" presetSubtype="0" fill="hold"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fade">
                                      <p:cBhvr>
                                        <p:cTn id="160" dur="1200" decel="100000"/>
                                        <p:tgtEl>
                                          <p:spTgt spid="19"/>
                                        </p:tgtEl>
                                      </p:cBhvr>
                                    </p:animEffect>
                                    <p:anim calcmode="lin" valueType="num">
                                      <p:cBhvr>
                                        <p:cTn id="161" dur="1200" decel="100000" fill="hold"/>
                                        <p:tgtEl>
                                          <p:spTgt spid="19"/>
                                        </p:tgtEl>
                                        <p:attrNameLst>
                                          <p:attrName>style.rotation</p:attrName>
                                        </p:attrNameLst>
                                      </p:cBhvr>
                                      <p:tavLst>
                                        <p:tav tm="0">
                                          <p:val>
                                            <p:fltVal val="-90"/>
                                          </p:val>
                                        </p:tav>
                                        <p:tav tm="100000">
                                          <p:val>
                                            <p:fltVal val="0"/>
                                          </p:val>
                                        </p:tav>
                                      </p:tavLst>
                                    </p:anim>
                                    <p:anim calcmode="lin" valueType="num">
                                      <p:cBhvr>
                                        <p:cTn id="162" dur="1200" decel="100000" fill="hold"/>
                                        <p:tgtEl>
                                          <p:spTgt spid="19"/>
                                        </p:tgtEl>
                                        <p:attrNameLst>
                                          <p:attrName>ppt_x</p:attrName>
                                        </p:attrNameLst>
                                      </p:cBhvr>
                                      <p:tavLst>
                                        <p:tav tm="0">
                                          <p:val>
                                            <p:strVal val="#ppt_x+0.4"/>
                                          </p:val>
                                        </p:tav>
                                        <p:tav tm="100000">
                                          <p:val>
                                            <p:strVal val="#ppt_x-0.05"/>
                                          </p:val>
                                        </p:tav>
                                      </p:tavLst>
                                    </p:anim>
                                    <p:anim calcmode="lin" valueType="num">
                                      <p:cBhvr>
                                        <p:cTn id="163" dur="1200" decel="100000" fill="hold"/>
                                        <p:tgtEl>
                                          <p:spTgt spid="19"/>
                                        </p:tgtEl>
                                        <p:attrNameLst>
                                          <p:attrName>ppt_y</p:attrName>
                                        </p:attrNameLst>
                                      </p:cBhvr>
                                      <p:tavLst>
                                        <p:tav tm="0">
                                          <p:val>
                                            <p:strVal val="#ppt_y-0.4"/>
                                          </p:val>
                                        </p:tav>
                                        <p:tav tm="100000">
                                          <p:val>
                                            <p:strVal val="#ppt_y+0.1"/>
                                          </p:val>
                                        </p:tav>
                                      </p:tavLst>
                                    </p:anim>
                                    <p:anim calcmode="lin" valueType="num">
                                      <p:cBhvr>
                                        <p:cTn id="164" dur="300" accel="100000" fill="hold">
                                          <p:stCondLst>
                                            <p:cond delay="1200"/>
                                          </p:stCondLst>
                                        </p:cTn>
                                        <p:tgtEl>
                                          <p:spTgt spid="19"/>
                                        </p:tgtEl>
                                        <p:attrNameLst>
                                          <p:attrName>ppt_x</p:attrName>
                                        </p:attrNameLst>
                                      </p:cBhvr>
                                      <p:tavLst>
                                        <p:tav tm="0">
                                          <p:val>
                                            <p:strVal val="#ppt_x-0.05"/>
                                          </p:val>
                                        </p:tav>
                                        <p:tav tm="100000">
                                          <p:val>
                                            <p:strVal val="#ppt_x"/>
                                          </p:val>
                                        </p:tav>
                                      </p:tavLst>
                                    </p:anim>
                                    <p:anim calcmode="lin" valueType="num">
                                      <p:cBhvr>
                                        <p:cTn id="165" dur="300" accel="100000" fill="hold">
                                          <p:stCondLst>
                                            <p:cond delay="12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20"/>
                                        </p:tgtEl>
                                        <p:attrNameLst>
                                          <p:attrName>style.visibility</p:attrName>
                                        </p:attrNameLst>
                                      </p:cBhvr>
                                      <p:to>
                                        <p:strVal val="visible"/>
                                      </p:to>
                                    </p:set>
                                    <p:animEffect transition="in" filter="fade">
                                      <p:cBhvr>
                                        <p:cTn id="170" dur="1000"/>
                                        <p:tgtEl>
                                          <p:spTgt spid="20"/>
                                        </p:tgtEl>
                                      </p:cBhvr>
                                    </p:animEffect>
                                    <p:anim calcmode="lin" valueType="num">
                                      <p:cBhvr>
                                        <p:cTn id="171" dur="1000" fill="hold"/>
                                        <p:tgtEl>
                                          <p:spTgt spid="20"/>
                                        </p:tgtEl>
                                        <p:attrNameLst>
                                          <p:attrName>ppt_x</p:attrName>
                                        </p:attrNameLst>
                                      </p:cBhvr>
                                      <p:tavLst>
                                        <p:tav tm="0">
                                          <p:val>
                                            <p:strVal val="#ppt_x"/>
                                          </p:val>
                                        </p:tav>
                                        <p:tav tm="100000">
                                          <p:val>
                                            <p:strVal val="#ppt_x"/>
                                          </p:val>
                                        </p:tav>
                                      </p:tavLst>
                                    </p:anim>
                                    <p:anim calcmode="lin" valueType="num">
                                      <p:cBhvr>
                                        <p:cTn id="172" dur="1000" fill="hold"/>
                                        <p:tgtEl>
                                          <p:spTgt spid="20"/>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0"/>
                                  </p:stCondLst>
                                  <p:childTnLst>
                                    <p:set>
                                      <p:cBhvr>
                                        <p:cTn id="174" dur="1" fill="hold">
                                          <p:stCondLst>
                                            <p:cond delay="0"/>
                                          </p:stCondLst>
                                        </p:cTn>
                                        <p:tgtEl>
                                          <p:spTgt spid="3"/>
                                        </p:tgtEl>
                                        <p:attrNameLst>
                                          <p:attrName>style.visibility</p:attrName>
                                        </p:attrNameLst>
                                      </p:cBhvr>
                                      <p:to>
                                        <p:strVal val="visible"/>
                                      </p:to>
                                    </p:set>
                                    <p:animEffect transition="in" filter="fade">
                                      <p:cBhvr>
                                        <p:cTn id="175" dur="1000"/>
                                        <p:tgtEl>
                                          <p:spTgt spid="3"/>
                                        </p:tgtEl>
                                      </p:cBhvr>
                                    </p:animEffect>
                                    <p:anim calcmode="lin" valueType="num">
                                      <p:cBhvr>
                                        <p:cTn id="176" dur="1000" fill="hold"/>
                                        <p:tgtEl>
                                          <p:spTgt spid="3"/>
                                        </p:tgtEl>
                                        <p:attrNameLst>
                                          <p:attrName>ppt_x</p:attrName>
                                        </p:attrNameLst>
                                      </p:cBhvr>
                                      <p:tavLst>
                                        <p:tav tm="0">
                                          <p:val>
                                            <p:strVal val="#ppt_x"/>
                                          </p:val>
                                        </p:tav>
                                        <p:tav tm="100000">
                                          <p:val>
                                            <p:strVal val="#ppt_x"/>
                                          </p:val>
                                        </p:tav>
                                      </p:tavLst>
                                    </p:anim>
                                    <p:anim calcmode="lin" valueType="num">
                                      <p:cBhvr>
                                        <p:cTn id="17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8"/>
                                        </p:tgtEl>
                                        <p:attrNameLst>
                                          <p:attrName>style.visibility</p:attrName>
                                        </p:attrNameLst>
                                      </p:cBhvr>
                                      <p:to>
                                        <p:strVal val="visible"/>
                                      </p:to>
                                    </p:set>
                                    <p:animEffect transition="in" filter="fade">
                                      <p:cBhvr>
                                        <p:cTn id="182" dur="500"/>
                                        <p:tgtEl>
                                          <p:spTgt spid="28"/>
                                        </p:tgtEl>
                                      </p:cBhvr>
                                    </p:animEffect>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 calcmode="lin" valueType="num">
                                      <p:cBhvr>
                                        <p:cTn id="187" dur="1000" fill="hold"/>
                                        <p:tgtEl>
                                          <p:spTgt spid="6"/>
                                        </p:tgtEl>
                                        <p:attrNameLst>
                                          <p:attrName>ppt_w</p:attrName>
                                        </p:attrNameLst>
                                      </p:cBhvr>
                                      <p:tavLst>
                                        <p:tav tm="0">
                                          <p:val>
                                            <p:fltVal val="0"/>
                                          </p:val>
                                        </p:tav>
                                        <p:tav tm="100000">
                                          <p:val>
                                            <p:strVal val="#ppt_w"/>
                                          </p:val>
                                        </p:tav>
                                      </p:tavLst>
                                    </p:anim>
                                    <p:anim calcmode="lin" valueType="num">
                                      <p:cBhvr>
                                        <p:cTn id="188" dur="1000" fill="hold"/>
                                        <p:tgtEl>
                                          <p:spTgt spid="6"/>
                                        </p:tgtEl>
                                        <p:attrNameLst>
                                          <p:attrName>ppt_h</p:attrName>
                                        </p:attrNameLst>
                                      </p:cBhvr>
                                      <p:tavLst>
                                        <p:tav tm="0">
                                          <p:val>
                                            <p:fltVal val="0"/>
                                          </p:val>
                                        </p:tav>
                                        <p:tav tm="100000">
                                          <p:val>
                                            <p:strVal val="#ppt_h"/>
                                          </p:val>
                                        </p:tav>
                                      </p:tavLst>
                                    </p:anim>
                                    <p:anim calcmode="lin" valueType="num">
                                      <p:cBhvr>
                                        <p:cTn id="189" dur="1000" fill="hold"/>
                                        <p:tgtEl>
                                          <p:spTgt spid="6"/>
                                        </p:tgtEl>
                                        <p:attrNameLst>
                                          <p:attrName>style.rotation</p:attrName>
                                        </p:attrNameLst>
                                      </p:cBhvr>
                                      <p:tavLst>
                                        <p:tav tm="0">
                                          <p:val>
                                            <p:fltVal val="90"/>
                                          </p:val>
                                        </p:tav>
                                        <p:tav tm="100000">
                                          <p:val>
                                            <p:fltVal val="0"/>
                                          </p:val>
                                        </p:tav>
                                      </p:tavLst>
                                    </p:anim>
                                    <p:animEffect transition="in" filter="fade">
                                      <p:cBhvr>
                                        <p:cTn id="190" dur="1000"/>
                                        <p:tgtEl>
                                          <p:spTgt spid="6"/>
                                        </p:tgtEl>
                                      </p:cBhvr>
                                    </p:animEffect>
                                  </p:childTnLst>
                                </p:cTn>
                              </p:par>
                              <p:par>
                                <p:cTn id="191" presetID="31" presetClass="entr" presetSubtype="0" fill="hold" nodeType="withEffect">
                                  <p:stCondLst>
                                    <p:cond delay="0"/>
                                  </p:stCondLst>
                                  <p:childTnLst>
                                    <p:set>
                                      <p:cBhvr>
                                        <p:cTn id="192" dur="1" fill="hold">
                                          <p:stCondLst>
                                            <p:cond delay="0"/>
                                          </p:stCondLst>
                                        </p:cTn>
                                        <p:tgtEl>
                                          <p:spTgt spid="10"/>
                                        </p:tgtEl>
                                        <p:attrNameLst>
                                          <p:attrName>style.visibility</p:attrName>
                                        </p:attrNameLst>
                                      </p:cBhvr>
                                      <p:to>
                                        <p:strVal val="visible"/>
                                      </p:to>
                                    </p:set>
                                    <p:anim calcmode="lin" valueType="num">
                                      <p:cBhvr>
                                        <p:cTn id="193" dur="1000" fill="hold"/>
                                        <p:tgtEl>
                                          <p:spTgt spid="10"/>
                                        </p:tgtEl>
                                        <p:attrNameLst>
                                          <p:attrName>ppt_w</p:attrName>
                                        </p:attrNameLst>
                                      </p:cBhvr>
                                      <p:tavLst>
                                        <p:tav tm="0">
                                          <p:val>
                                            <p:fltVal val="0"/>
                                          </p:val>
                                        </p:tav>
                                        <p:tav tm="100000">
                                          <p:val>
                                            <p:strVal val="#ppt_w"/>
                                          </p:val>
                                        </p:tav>
                                      </p:tavLst>
                                    </p:anim>
                                    <p:anim calcmode="lin" valueType="num">
                                      <p:cBhvr>
                                        <p:cTn id="194" dur="1000" fill="hold"/>
                                        <p:tgtEl>
                                          <p:spTgt spid="10"/>
                                        </p:tgtEl>
                                        <p:attrNameLst>
                                          <p:attrName>ppt_h</p:attrName>
                                        </p:attrNameLst>
                                      </p:cBhvr>
                                      <p:tavLst>
                                        <p:tav tm="0">
                                          <p:val>
                                            <p:fltVal val="0"/>
                                          </p:val>
                                        </p:tav>
                                        <p:tav tm="100000">
                                          <p:val>
                                            <p:strVal val="#ppt_h"/>
                                          </p:val>
                                        </p:tav>
                                      </p:tavLst>
                                    </p:anim>
                                    <p:anim calcmode="lin" valueType="num">
                                      <p:cBhvr>
                                        <p:cTn id="195" dur="1000" fill="hold"/>
                                        <p:tgtEl>
                                          <p:spTgt spid="10"/>
                                        </p:tgtEl>
                                        <p:attrNameLst>
                                          <p:attrName>style.rotation</p:attrName>
                                        </p:attrNameLst>
                                      </p:cBhvr>
                                      <p:tavLst>
                                        <p:tav tm="0">
                                          <p:val>
                                            <p:fltVal val="90"/>
                                          </p:val>
                                        </p:tav>
                                        <p:tav tm="100000">
                                          <p:val>
                                            <p:fltVal val="0"/>
                                          </p:val>
                                        </p:tav>
                                      </p:tavLst>
                                    </p:anim>
                                    <p:animEffect transition="in" filter="fade">
                                      <p:cBhvr>
                                        <p:cTn id="196" dur="1000"/>
                                        <p:tgtEl>
                                          <p:spTgt spid="10"/>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xit" presetSubtype="0" fill="hold" nodeType="clickEffect">
                                  <p:stCondLst>
                                    <p:cond delay="0"/>
                                  </p:stCondLst>
                                  <p:childTnLst>
                                    <p:animEffect transition="out" filter="fade">
                                      <p:cBhvr>
                                        <p:cTn id="200" dur="500"/>
                                        <p:tgtEl>
                                          <p:spTgt spid="19"/>
                                        </p:tgtEl>
                                      </p:cBhvr>
                                    </p:animEffect>
                                    <p:set>
                                      <p:cBhvr>
                                        <p:cTn id="201" dur="1" fill="hold">
                                          <p:stCondLst>
                                            <p:cond delay="499"/>
                                          </p:stCondLst>
                                        </p:cTn>
                                        <p:tgtEl>
                                          <p:spTgt spid="19"/>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31"/>
                                        </p:tgtEl>
                                      </p:cBhvr>
                                    </p:animEffect>
                                    <p:set>
                                      <p:cBhvr>
                                        <p:cTn id="204" dur="1" fill="hold">
                                          <p:stCondLst>
                                            <p:cond delay="499"/>
                                          </p:stCondLst>
                                        </p:cTn>
                                        <p:tgtEl>
                                          <p:spTgt spid="31"/>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30"/>
                                        </p:tgtEl>
                                      </p:cBhvr>
                                    </p:animEffect>
                                    <p:set>
                                      <p:cBhvr>
                                        <p:cTn id="207" dur="1" fill="hold">
                                          <p:stCondLst>
                                            <p:cond delay="499"/>
                                          </p:stCondLst>
                                        </p:cTn>
                                        <p:tgtEl>
                                          <p:spTgt spid="30"/>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nodeType="clickEffect">
                                  <p:stCondLst>
                                    <p:cond delay="0"/>
                                  </p:stCondLst>
                                  <p:childTnLst>
                                    <p:set>
                                      <p:cBhvr>
                                        <p:cTn id="211" dur="1" fill="hold">
                                          <p:stCondLst>
                                            <p:cond delay="0"/>
                                          </p:stCondLst>
                                        </p:cTn>
                                        <p:tgtEl>
                                          <p:spTgt spid="29"/>
                                        </p:tgtEl>
                                        <p:attrNameLst>
                                          <p:attrName>style.visibility</p:attrName>
                                        </p:attrNameLst>
                                      </p:cBhvr>
                                      <p:to>
                                        <p:strVal val="visible"/>
                                      </p:to>
                                    </p:set>
                                    <p:animEffect transition="in" filter="fade">
                                      <p:cBhvr>
                                        <p:cTn id="212" dur="1000"/>
                                        <p:tgtEl>
                                          <p:spTgt spid="29"/>
                                        </p:tgtEl>
                                      </p:cBhvr>
                                    </p:animEffect>
                                    <p:anim calcmode="lin" valueType="num">
                                      <p:cBhvr>
                                        <p:cTn id="213" dur="1000" fill="hold"/>
                                        <p:tgtEl>
                                          <p:spTgt spid="29"/>
                                        </p:tgtEl>
                                        <p:attrNameLst>
                                          <p:attrName>ppt_x</p:attrName>
                                        </p:attrNameLst>
                                      </p:cBhvr>
                                      <p:tavLst>
                                        <p:tav tm="0">
                                          <p:val>
                                            <p:strVal val="#ppt_x"/>
                                          </p:val>
                                        </p:tav>
                                        <p:tav tm="100000">
                                          <p:val>
                                            <p:strVal val="#ppt_x"/>
                                          </p:val>
                                        </p:tav>
                                      </p:tavLst>
                                    </p:anim>
                                    <p:anim calcmode="lin" valueType="num">
                                      <p:cBhvr>
                                        <p:cTn id="2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500"/>
                                        <p:tgtEl>
                                          <p:spTgt spid="5"/>
                                        </p:tgtEl>
                                      </p:cBhvr>
                                    </p:animEffect>
                                    <p:set>
                                      <p:cBhvr>
                                        <p:cTn id="219" dur="1" fill="hold">
                                          <p:stCondLst>
                                            <p:cond delay="499"/>
                                          </p:stCondLst>
                                        </p:cTn>
                                        <p:tgtEl>
                                          <p:spTgt spid="5"/>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500"/>
                                        <p:tgtEl>
                                          <p:spTgt spid="29"/>
                                        </p:tgtEl>
                                      </p:cBhvr>
                                    </p:animEffect>
                                    <p:set>
                                      <p:cBhvr>
                                        <p:cTn id="222" dur="1" fill="hold">
                                          <p:stCondLst>
                                            <p:cond delay="499"/>
                                          </p:stCondLst>
                                        </p:cTn>
                                        <p:tgtEl>
                                          <p:spTgt spid="29"/>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500"/>
                                        <p:tgtEl>
                                          <p:spTgt spid="28"/>
                                        </p:tgtEl>
                                      </p:cBhvr>
                                    </p:animEffect>
                                    <p:set>
                                      <p:cBhvr>
                                        <p:cTn id="225" dur="1" fill="hold">
                                          <p:stCondLst>
                                            <p:cond delay="499"/>
                                          </p:stCondLst>
                                        </p:cTn>
                                        <p:tgtEl>
                                          <p:spTgt spid="28"/>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10"/>
                                        </p:tgtEl>
                                      </p:cBhvr>
                                    </p:animEffect>
                                    <p:set>
                                      <p:cBhvr>
                                        <p:cTn id="228" dur="1" fill="hold">
                                          <p:stCondLst>
                                            <p:cond delay="499"/>
                                          </p:stCondLst>
                                        </p:cTn>
                                        <p:tgtEl>
                                          <p:spTgt spid="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6"/>
                                        </p:tgtEl>
                                      </p:cBhvr>
                                    </p:animEffect>
                                    <p:set>
                                      <p:cBhvr>
                                        <p:cTn id="231" dur="1" fill="hold">
                                          <p:stCondLst>
                                            <p:cond delay="499"/>
                                          </p:stCondLst>
                                        </p:cTn>
                                        <p:tgtEl>
                                          <p:spTgt spid="6"/>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19"/>
                                        </p:tgtEl>
                                      </p:cBhvr>
                                    </p:animEffect>
                                    <p:set>
                                      <p:cBhvr>
                                        <p:cTn id="234" dur="1" fill="hold">
                                          <p:stCondLst>
                                            <p:cond delay="499"/>
                                          </p:stCondLst>
                                        </p:cTn>
                                        <p:tgtEl>
                                          <p:spTgt spid="19"/>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31"/>
                                        </p:tgtEl>
                                      </p:cBhvr>
                                    </p:animEffect>
                                    <p:set>
                                      <p:cBhvr>
                                        <p:cTn id="237" dur="1" fill="hold">
                                          <p:stCondLst>
                                            <p:cond delay="499"/>
                                          </p:stCondLst>
                                        </p:cTn>
                                        <p:tgtEl>
                                          <p:spTgt spid="31"/>
                                        </p:tgtEl>
                                        <p:attrNameLst>
                                          <p:attrName>style.visibility</p:attrName>
                                        </p:attrNameLst>
                                      </p:cBhvr>
                                      <p:to>
                                        <p:strVal val="hidden"/>
                                      </p:to>
                                    </p:set>
                                  </p:childTnLst>
                                </p:cTn>
                              </p:par>
                              <p:par>
                                <p:cTn id="238" presetID="10" presetClass="exit" presetSubtype="0" fill="hold" grpId="5" nodeType="withEffect">
                                  <p:stCondLst>
                                    <p:cond delay="0"/>
                                  </p:stCondLst>
                                  <p:iterate type="lt">
                                    <p:tmPct val="0"/>
                                  </p:iterate>
                                  <p:childTnLst>
                                    <p:animEffect transition="out" filter="fade">
                                      <p:cBhvr>
                                        <p:cTn id="239" dur="500"/>
                                        <p:tgtEl>
                                          <p:spTgt spid="26"/>
                                        </p:tgtEl>
                                      </p:cBhvr>
                                    </p:animEffect>
                                    <p:set>
                                      <p:cBhvr>
                                        <p:cTn id="240" dur="1" fill="hold">
                                          <p:stCondLst>
                                            <p:cond delay="499"/>
                                          </p:stCondLst>
                                        </p:cTn>
                                        <p:tgtEl>
                                          <p:spTgt spid="26"/>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30"/>
                                        </p:tgtEl>
                                      </p:cBhvr>
                                    </p:animEffect>
                                    <p:set>
                                      <p:cBhvr>
                                        <p:cTn id="243" dur="1" fill="hold">
                                          <p:stCondLst>
                                            <p:cond delay="499"/>
                                          </p:stCondLst>
                                        </p:cTn>
                                        <p:tgtEl>
                                          <p:spTgt spid="30"/>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24"/>
                                        </p:tgtEl>
                                      </p:cBhvr>
                                    </p:animEffect>
                                    <p:set>
                                      <p:cBhvr>
                                        <p:cTn id="246" dur="1" fill="hold">
                                          <p:stCondLst>
                                            <p:cond delay="499"/>
                                          </p:stCondLst>
                                        </p:cTn>
                                        <p:tgtEl>
                                          <p:spTgt spid="24"/>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23"/>
                                        </p:tgtEl>
                                      </p:cBhvr>
                                    </p:animEffect>
                                    <p:set>
                                      <p:cBhvr>
                                        <p:cTn id="249" dur="1" fill="hold">
                                          <p:stCondLst>
                                            <p:cond delay="499"/>
                                          </p:stCondLst>
                                        </p:cTn>
                                        <p:tgtEl>
                                          <p:spTgt spid="23"/>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20"/>
                                        </p:tgtEl>
                                      </p:cBhvr>
                                    </p:animEffect>
                                    <p:set>
                                      <p:cBhvr>
                                        <p:cTn id="252" dur="1" fill="hold">
                                          <p:stCondLst>
                                            <p:cond delay="499"/>
                                          </p:stCondLst>
                                        </p:cTn>
                                        <p:tgtEl>
                                          <p:spTgt spid="20"/>
                                        </p:tgtEl>
                                        <p:attrNameLst>
                                          <p:attrName>style.visibility</p:attrName>
                                        </p:attrNameLst>
                                      </p:cBhvr>
                                      <p:to>
                                        <p:strVal val="hidden"/>
                                      </p:to>
                                    </p:set>
                                  </p:childTnLst>
                                </p:cTn>
                              </p:par>
                              <p:par>
                                <p:cTn id="253" presetID="10" presetClass="exit" presetSubtype="0" fill="hold" grpId="3" nodeType="withEffect">
                                  <p:stCondLst>
                                    <p:cond delay="0"/>
                                  </p:stCondLst>
                                  <p:childTnLst>
                                    <p:animEffect transition="out" filter="fade">
                                      <p:cBhvr>
                                        <p:cTn id="254" dur="500"/>
                                        <p:tgtEl>
                                          <p:spTgt spid="16"/>
                                        </p:tgtEl>
                                      </p:cBhvr>
                                    </p:animEffect>
                                    <p:set>
                                      <p:cBhvr>
                                        <p:cTn id="255" dur="1" fill="hold">
                                          <p:stCondLst>
                                            <p:cond delay="499"/>
                                          </p:stCondLst>
                                        </p:cTn>
                                        <p:tgtEl>
                                          <p:spTgt spid="16"/>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15"/>
                                        </p:tgtEl>
                                      </p:cBhvr>
                                    </p:animEffect>
                                    <p:set>
                                      <p:cBhvr>
                                        <p:cTn id="258" dur="1" fill="hold">
                                          <p:stCondLst>
                                            <p:cond delay="499"/>
                                          </p:stCondLst>
                                        </p:cTn>
                                        <p:tgtEl>
                                          <p:spTgt spid="15"/>
                                        </p:tgtEl>
                                        <p:attrNameLst>
                                          <p:attrName>style.visibility</p:attrName>
                                        </p:attrNameLst>
                                      </p:cBhvr>
                                      <p:to>
                                        <p:strVal val="hidden"/>
                                      </p:to>
                                    </p:set>
                                  </p:childTnLst>
                                </p:cTn>
                              </p:par>
                              <p:par>
                                <p:cTn id="259" presetID="10" presetClass="exit" presetSubtype="0" fill="hold" grpId="2" nodeType="withEffect">
                                  <p:stCondLst>
                                    <p:cond delay="0"/>
                                  </p:stCondLst>
                                  <p:childTnLst>
                                    <p:animEffect transition="out" filter="fade">
                                      <p:cBhvr>
                                        <p:cTn id="260" dur="500"/>
                                        <p:tgtEl>
                                          <p:spTgt spid="14"/>
                                        </p:tgtEl>
                                      </p:cBhvr>
                                    </p:animEffect>
                                    <p:set>
                                      <p:cBhvr>
                                        <p:cTn id="261" dur="1" fill="hold">
                                          <p:stCondLst>
                                            <p:cond delay="499"/>
                                          </p:stCondLst>
                                        </p:cTn>
                                        <p:tgtEl>
                                          <p:spTgt spid="14"/>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500"/>
                                        <p:tgtEl>
                                          <p:spTgt spid="13"/>
                                        </p:tgtEl>
                                      </p:cBhvr>
                                    </p:animEffect>
                                    <p:set>
                                      <p:cBhvr>
                                        <p:cTn id="264" dur="1" fill="hold">
                                          <p:stCondLst>
                                            <p:cond delay="499"/>
                                          </p:stCondLst>
                                        </p:cTn>
                                        <p:tgtEl>
                                          <p:spTgt spid="13"/>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11"/>
                                        </p:tgtEl>
                                      </p:cBhvr>
                                    </p:animEffect>
                                    <p:set>
                                      <p:cBhvr>
                                        <p:cTn id="267" dur="1" fill="hold">
                                          <p:stCondLst>
                                            <p:cond delay="499"/>
                                          </p:stCondLst>
                                        </p:cTn>
                                        <p:tgtEl>
                                          <p:spTgt spid="11"/>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8"/>
                                        </p:tgtEl>
                                      </p:cBhvr>
                                    </p:animEffect>
                                    <p:set>
                                      <p:cBhvr>
                                        <p:cTn id="270" dur="1" fill="hold">
                                          <p:stCondLst>
                                            <p:cond delay="499"/>
                                          </p:stCondLst>
                                        </p:cTn>
                                        <p:tgtEl>
                                          <p:spTgt spid="8"/>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500"/>
                                        <p:tgtEl>
                                          <p:spTgt spid="7"/>
                                        </p:tgtEl>
                                      </p:cBhvr>
                                    </p:animEffect>
                                    <p:set>
                                      <p:cBhvr>
                                        <p:cTn id="273" dur="1" fill="hold">
                                          <p:stCondLst>
                                            <p:cond delay="499"/>
                                          </p:stCondLst>
                                        </p:cTn>
                                        <p:tgtEl>
                                          <p:spTgt spid="7"/>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500"/>
                                        <p:tgtEl>
                                          <p:spTgt spid="3"/>
                                        </p:tgtEl>
                                      </p:cBhvr>
                                    </p:animEffect>
                                    <p:set>
                                      <p:cBhvr>
                                        <p:cTn id="27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p:bldP spid="16" grpId="1"/>
      <p:bldP spid="16" grpId="2"/>
      <p:bldP spid="16" grpId="3"/>
      <p:bldP spid="20" grpId="0"/>
      <p:bldP spid="20" grpId="1"/>
      <p:bldP spid="26" grpId="2"/>
      <p:bldP spid="26" grpId="3"/>
      <p:bldP spid="26" grpId="4"/>
      <p:bldP spid="26" grpId="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8" y="5348917"/>
            <a:ext cx="4074144" cy="828000"/>
          </a:xfrm>
          <a:prstGeom prst="rect">
            <a:avLst/>
          </a:prstGeom>
        </p:spPr>
      </p:pic>
      <p:sp>
        <p:nvSpPr>
          <p:cNvPr id="4" name="Title 3">
            <a:extLst>
              <a:ext uri="{FF2B5EF4-FFF2-40B4-BE49-F238E27FC236}">
                <a16:creationId xmlns:a16="http://schemas.microsoft.com/office/drawing/2014/main" id="{13F8F43B-B350-794C-A523-81F9B75F5FA7}"/>
              </a:ext>
            </a:extLst>
          </p:cNvPr>
          <p:cNvSpPr>
            <a:spLocks noGrp="1"/>
          </p:cNvSpPr>
          <p:nvPr>
            <p:ph type="title"/>
          </p:nvPr>
        </p:nvSpPr>
        <p:spPr/>
        <p:txBody>
          <a:bodyPr/>
          <a:lstStyle/>
          <a:p>
            <a:r>
              <a:rPr lang="en-US" dirty="0"/>
              <a:t>CONTROVERSY</a:t>
            </a:r>
          </a:p>
        </p:txBody>
      </p:sp>
      <p:sp>
        <p:nvSpPr>
          <p:cNvPr id="18" name="TextBox 17">
            <a:extLst>
              <a:ext uri="{FF2B5EF4-FFF2-40B4-BE49-F238E27FC236}">
                <a16:creationId xmlns:a16="http://schemas.microsoft.com/office/drawing/2014/main" id="{FE381343-1323-3D4E-890C-919D190EF6A5}"/>
              </a:ext>
            </a:extLst>
          </p:cNvPr>
          <p:cNvSpPr txBox="1"/>
          <p:nvPr/>
        </p:nvSpPr>
        <p:spPr>
          <a:xfrm>
            <a:off x="4840317" y="1962129"/>
            <a:ext cx="2511365" cy="3939540"/>
          </a:xfrm>
          <a:prstGeom prst="rect">
            <a:avLst/>
          </a:prstGeom>
          <a:noFill/>
        </p:spPr>
        <p:txBody>
          <a:bodyPr wrap="square" rtlCol="0">
            <a:spAutoFit/>
          </a:bodyPr>
          <a:lstStyle/>
          <a:p>
            <a:pPr algn="ctr"/>
            <a:r>
              <a:rPr lang="en-US" sz="25000" b="1" dirty="0"/>
              <a:t>?</a:t>
            </a:r>
          </a:p>
        </p:txBody>
      </p:sp>
      <p:pic>
        <p:nvPicPr>
          <p:cNvPr id="22" name="Authorize">
            <a:extLst>
              <a:ext uri="{FF2B5EF4-FFF2-40B4-BE49-F238E27FC236}">
                <a16:creationId xmlns:a16="http://schemas.microsoft.com/office/drawing/2014/main" id="{21928193-8BA8-DF47-85CB-950C0984CE8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570515" y="2279191"/>
            <a:ext cx="3269802" cy="4054553"/>
          </a:xfrm>
          <a:prstGeom prst="rect">
            <a:avLst/>
          </a:prstGeom>
        </p:spPr>
      </p:pic>
      <p:pic>
        <p:nvPicPr>
          <p:cNvPr id="23" name="copyrightact" descr="Image result for canada coat of arm">
            <a:extLst>
              <a:ext uri="{FF2B5EF4-FFF2-40B4-BE49-F238E27FC236}">
                <a16:creationId xmlns:a16="http://schemas.microsoft.com/office/drawing/2014/main" id="{5AF04AE6-3A38-AE4E-BC1B-D4C8CE4549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6881" y="1962129"/>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24" name="section">
            <a:extLst>
              <a:ext uri="{FF2B5EF4-FFF2-40B4-BE49-F238E27FC236}">
                <a16:creationId xmlns:a16="http://schemas.microsoft.com/office/drawing/2014/main" id="{0652759F-9BCD-0445-A515-5E75B3434D0D}"/>
              </a:ext>
            </a:extLst>
          </p:cNvPr>
          <p:cNvSpPr/>
          <p:nvPr/>
        </p:nvSpPr>
        <p:spPr>
          <a:xfrm>
            <a:off x="8313302" y="6078627"/>
            <a:ext cx="1620916" cy="384721"/>
          </a:xfrm>
          <a:prstGeom prst="rect">
            <a:avLst/>
          </a:prstGeom>
        </p:spPr>
        <p:txBody>
          <a:bodyPr wrap="square">
            <a:spAutoFit/>
          </a:bodyPr>
          <a:lstStyle/>
          <a:p>
            <a:pPr algn="ctr"/>
            <a:r>
              <a:rPr lang="en-CA" sz="1900" b="1" dirty="0">
                <a:solidFill>
                  <a:schemeClr val="tx1">
                    <a:lumMod val="75000"/>
                    <a:lumOff val="25000"/>
                  </a:schemeClr>
                </a:solidFill>
                <a:latin typeface="Arial" panose="020B0604020202020204" pitchFamily="34" charset="0"/>
                <a:cs typeface="Arial" panose="020B0604020202020204" pitchFamily="34" charset="0"/>
              </a:rPr>
              <a:t> s. 41 </a:t>
            </a:r>
            <a:endParaRPr lang="en-US" sz="1900" dirty="0"/>
          </a:p>
        </p:txBody>
      </p:sp>
      <p:pic>
        <p:nvPicPr>
          <p:cNvPr id="27" name="Picture 26" descr="A picture containing drawing, red&#10;&#10;Description automatically generated">
            <a:extLst>
              <a:ext uri="{FF2B5EF4-FFF2-40B4-BE49-F238E27FC236}">
                <a16:creationId xmlns:a16="http://schemas.microsoft.com/office/drawing/2014/main" id="{FEACCF01-E3CD-E943-BA93-D2874687AC62}"/>
              </a:ext>
            </a:extLst>
          </p:cNvPr>
          <p:cNvPicPr>
            <a:picLocks noChangeAspect="1"/>
          </p:cNvPicPr>
          <p:nvPr/>
        </p:nvPicPr>
        <p:blipFill>
          <a:blip r:embed="rId7"/>
          <a:stretch>
            <a:fillRect/>
          </a:stretch>
        </p:blipFill>
        <p:spPr>
          <a:xfrm>
            <a:off x="1096501" y="1892808"/>
            <a:ext cx="4750873" cy="1581150"/>
          </a:xfrm>
          <a:prstGeom prst="rect">
            <a:avLst/>
          </a:prstGeom>
        </p:spPr>
      </p:pic>
      <p:pic>
        <p:nvPicPr>
          <p:cNvPr id="28" name="Picture 27" descr="A picture containing blue, sign, stop, sitting&#10;&#10;Description automatically generated">
            <a:extLst>
              <a:ext uri="{FF2B5EF4-FFF2-40B4-BE49-F238E27FC236}">
                <a16:creationId xmlns:a16="http://schemas.microsoft.com/office/drawing/2014/main" id="{2959F427-F818-FE4A-9CB7-B6F645C29002}"/>
              </a:ext>
            </a:extLst>
          </p:cNvPr>
          <p:cNvPicPr>
            <a:picLocks noChangeAspect="1"/>
          </p:cNvPicPr>
          <p:nvPr/>
        </p:nvPicPr>
        <p:blipFill>
          <a:blip r:embed="rId8"/>
          <a:stretch>
            <a:fillRect/>
          </a:stretch>
        </p:blipFill>
        <p:spPr>
          <a:xfrm>
            <a:off x="1094763" y="3844169"/>
            <a:ext cx="4752611" cy="1439799"/>
          </a:xfrm>
          <a:prstGeom prst="rect">
            <a:avLst/>
          </a:prstGeom>
        </p:spPr>
      </p:pic>
      <p:pic>
        <p:nvPicPr>
          <p:cNvPr id="26" name="Picture 25" descr="A picture containing cake, table, yellow, cup&#10;&#10;Description automatically generated">
            <a:extLst>
              <a:ext uri="{FF2B5EF4-FFF2-40B4-BE49-F238E27FC236}">
                <a16:creationId xmlns:a16="http://schemas.microsoft.com/office/drawing/2014/main" id="{13166F94-B003-8242-AD3F-BA51BE6EAE3D}"/>
              </a:ext>
            </a:extLst>
          </p:cNvPr>
          <p:cNvPicPr>
            <a:picLocks noChangeAspect="1"/>
          </p:cNvPicPr>
          <p:nvPr/>
        </p:nvPicPr>
        <p:blipFill>
          <a:blip r:embed="rId9"/>
          <a:stretch>
            <a:fillRect/>
          </a:stretch>
        </p:blipFill>
        <p:spPr>
          <a:xfrm>
            <a:off x="7042126" y="1799600"/>
            <a:ext cx="3912386" cy="4277099"/>
          </a:xfrm>
          <a:prstGeom prst="rect">
            <a:avLst/>
          </a:prstGeom>
        </p:spPr>
      </p:pic>
    </p:spTree>
    <p:extLst>
      <p:ext uri="{BB962C8B-B14F-4D97-AF65-F5344CB8AC3E}">
        <p14:creationId xmlns:p14="http://schemas.microsoft.com/office/powerpoint/2010/main" val="23276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8"/>
                                        </p:tgtEl>
                                        <p:attrNameLst>
                                          <p:attrName>ppt_y</p:attrName>
                                        </p:attrNameLst>
                                      </p:cBhvr>
                                      <p:tavLst>
                                        <p:tav tm="0" fmla="#ppt_y+(sin(-2*pi*(1-$))*-#ppt_x+cos(-2*pi*(1-$))*(1-#ppt_y))*(1-$)">
                                          <p:val>
                                            <p:fltVal val="0"/>
                                          </p:val>
                                        </p:tav>
                                        <p:tav tm="100000">
                                          <p:val>
                                            <p:fltVal val="1"/>
                                          </p:val>
                                        </p:tav>
                                      </p:tavLst>
                                    </p:anim>
                                  </p:childTnLst>
                                </p:cTn>
                              </p:par>
                              <p:par>
                                <p:cTn id="55" presetID="5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Scale>
                                      <p:cBhvr>
                                        <p:cTn id="5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7"/>
                                        </p:tgtEl>
                                        <p:attrNameLst>
                                          <p:attrName>ppt_x</p:attrName>
                                          <p:attrName>ppt_y</p:attrName>
                                        </p:attrNameLst>
                                      </p:cBhvr>
                                    </p:animMotion>
                                    <p:animEffect transition="in" filter="fade">
                                      <p:cBhvr>
                                        <p:cTn id="5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5EC27F-FBC3-1447-B6AD-03FF4C592727}"/>
              </a:ext>
            </a:extLst>
          </p:cNvPr>
          <p:cNvSpPr>
            <a:spLocks noGrp="1"/>
          </p:cNvSpPr>
          <p:nvPr>
            <p:ph type="title"/>
          </p:nvPr>
        </p:nvSpPr>
        <p:spPr/>
        <p:txBody>
          <a:bodyPr/>
          <a:lstStyle/>
          <a:p>
            <a:r>
              <a:rPr lang="en-US" dirty="0"/>
              <a:t>LEARNING OBJECTIVES</a:t>
            </a:r>
          </a:p>
        </p:txBody>
      </p:sp>
      <p:sp>
        <p:nvSpPr>
          <p:cNvPr id="5" name="Content Placeholder 2">
            <a:extLst>
              <a:ext uri="{FF2B5EF4-FFF2-40B4-BE49-F238E27FC236}">
                <a16:creationId xmlns:a16="http://schemas.microsoft.com/office/drawing/2014/main" id="{6D72BEDB-29A0-924D-97DF-ED6EDE4EC780}"/>
              </a:ext>
            </a:extLst>
          </p:cNvPr>
          <p:cNvSpPr>
            <a:spLocks noGrp="1"/>
          </p:cNvSpPr>
          <p:nvPr>
            <p:ph sz="half" idx="1"/>
          </p:nvPr>
        </p:nvSpPr>
        <p:spPr>
          <a:xfrm>
            <a:off x="1407002" y="1966711"/>
            <a:ext cx="9377995" cy="4367033"/>
          </a:xfrm>
        </p:spPr>
        <p:txBody>
          <a:bodyPr>
            <a:normAutofit/>
          </a:bodyPr>
          <a:lstStyle/>
          <a:p>
            <a:pPr marL="0" indent="0">
              <a:buNone/>
            </a:pPr>
            <a:r>
              <a:rPr lang="en-US" sz="2400" dirty="0">
                <a:solidFill>
                  <a:schemeClr val="tx1"/>
                </a:solidFill>
                <a:latin typeface="Arial" panose="020B0604020202020204" pitchFamily="34" charset="0"/>
                <a:cs typeface="Arial" panose="020B0604020202020204" pitchFamily="34" charset="0"/>
              </a:rPr>
              <a:t>You should now be able to:</a:t>
            </a:r>
          </a:p>
          <a:p>
            <a:pPr marL="0" indent="0">
              <a:buNone/>
            </a:pPr>
            <a:endParaRPr lang="en-US" sz="2400" dirty="0">
              <a:solidFill>
                <a:schemeClr val="tx1"/>
              </a:solidFill>
              <a:latin typeface="Arial" panose="020B0604020202020204" pitchFamily="34" charset="0"/>
              <a:cs typeface="Arial" panose="020B0604020202020204" pitchFamily="34" charset="0"/>
            </a:endParaRPr>
          </a:p>
          <a:p>
            <a:pPr fontAlgn="base"/>
            <a:r>
              <a:rPr lang="en-CA" sz="2400" dirty="0">
                <a:solidFill>
                  <a:schemeClr val="tx1"/>
                </a:solidFill>
              </a:rPr>
              <a:t>Define the scope and provide examples of “technological protection measures” (TPMs) as they are defined in Canada’s </a:t>
            </a:r>
            <a:r>
              <a:rPr lang="en-CA" sz="2400" i="1" dirty="0">
                <a:solidFill>
                  <a:schemeClr val="tx1"/>
                </a:solidFill>
              </a:rPr>
              <a:t>Copyright Act</a:t>
            </a:r>
          </a:p>
          <a:p>
            <a:endParaRPr lang="en-US" sz="2400" dirty="0">
              <a:solidFill>
                <a:schemeClr val="tx1"/>
              </a:solidFill>
              <a:latin typeface="Arial" panose="020B0604020202020204" pitchFamily="34" charset="0"/>
              <a:cs typeface="Arial" panose="020B0604020202020204" pitchFamily="34" charset="0"/>
            </a:endParaRPr>
          </a:p>
          <a:p>
            <a:pPr fontAlgn="base"/>
            <a:r>
              <a:rPr lang="en-CA" sz="2400" dirty="0">
                <a:solidFill>
                  <a:schemeClr val="tx1"/>
                </a:solidFill>
              </a:rPr>
              <a:t>Understand how the </a:t>
            </a:r>
            <a:r>
              <a:rPr lang="en-CA" sz="2400" i="1" dirty="0">
                <a:solidFill>
                  <a:schemeClr val="tx1"/>
                </a:solidFill>
              </a:rPr>
              <a:t>Copyright Act</a:t>
            </a:r>
            <a:r>
              <a:rPr lang="en-CA" sz="2400" dirty="0">
                <a:solidFill>
                  <a:schemeClr val="tx1"/>
                </a:solidFill>
              </a:rPr>
              <a:t> protects TPMs from circumvention</a:t>
            </a:r>
            <a:endParaRPr lang="en-US" sz="2400" dirty="0"/>
          </a:p>
        </p:txBody>
      </p:sp>
    </p:spTree>
    <p:extLst>
      <p:ext uri="{BB962C8B-B14F-4D97-AF65-F5344CB8AC3E}">
        <p14:creationId xmlns:p14="http://schemas.microsoft.com/office/powerpoint/2010/main" val="391081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45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An example of a technological protection measure might be any of the following except: </a:t>
            </a:r>
            <a:endParaRPr lang="en-US" dirty="0" smtClean="0"/>
          </a:p>
          <a:p>
            <a:pPr lvl="1"/>
            <a:r>
              <a:rPr lang="en-US" dirty="0" smtClean="0"/>
              <a:t>A paywall</a:t>
            </a:r>
          </a:p>
          <a:p>
            <a:pPr lvl="1"/>
            <a:r>
              <a:rPr lang="en-US" dirty="0" smtClean="0"/>
              <a:t>A </a:t>
            </a:r>
            <a:r>
              <a:rPr lang="en-US" dirty="0"/>
              <a:t>username and password </a:t>
            </a:r>
            <a:r>
              <a:rPr lang="en-US" dirty="0" smtClean="0"/>
              <a:t>system</a:t>
            </a:r>
          </a:p>
          <a:p>
            <a:pPr lvl="1"/>
            <a:r>
              <a:rPr lang="en-US" dirty="0" smtClean="0"/>
              <a:t>An </a:t>
            </a:r>
            <a:r>
              <a:rPr lang="en-US" dirty="0"/>
              <a:t>encryption </a:t>
            </a:r>
            <a:r>
              <a:rPr lang="en-US" dirty="0" smtClean="0"/>
              <a:t>system</a:t>
            </a:r>
          </a:p>
          <a:p>
            <a:pPr lvl="1"/>
            <a:r>
              <a:rPr lang="en-US" b="1" dirty="0" smtClean="0">
                <a:solidFill>
                  <a:srgbClr val="879F3D"/>
                </a:solidFill>
              </a:rPr>
              <a:t>A bodyguard </a:t>
            </a:r>
            <a:endParaRPr lang="en-US" b="1" dirty="0">
              <a:solidFill>
                <a:srgbClr val="879F3D"/>
              </a:solidFill>
            </a:endParaRPr>
          </a:p>
          <a:p>
            <a:endParaRPr lang="en-CA" dirty="0"/>
          </a:p>
        </p:txBody>
      </p:sp>
      <p:sp>
        <p:nvSpPr>
          <p:cNvPr id="3" name="Text Placeholder 2"/>
          <p:cNvSpPr>
            <a:spLocks noGrp="1"/>
          </p:cNvSpPr>
          <p:nvPr>
            <p:ph type="body" sz="quarter" idx="16"/>
          </p:nvPr>
        </p:nvSpPr>
        <p:spPr/>
        <p:txBody>
          <a:bodyPr/>
          <a:lstStyle/>
          <a:p>
            <a:r>
              <a:rPr lang="en-US" dirty="0"/>
              <a:t>Canada’s </a:t>
            </a:r>
            <a:r>
              <a:rPr lang="en-US" i="1" dirty="0"/>
              <a:t>Copyright Act</a:t>
            </a:r>
            <a:r>
              <a:rPr lang="en-US" dirty="0"/>
              <a:t> defines technological protection measures, or TPMs, as “any effective ________, ________, or ________” intended to control access to a </a:t>
            </a:r>
            <a:r>
              <a:rPr lang="en-US" dirty="0" smtClean="0"/>
              <a:t>work.</a:t>
            </a:r>
            <a:endParaRPr lang="en-US" dirty="0"/>
          </a:p>
          <a:p>
            <a:pPr lvl="1"/>
            <a:r>
              <a:rPr lang="en-US" b="1" dirty="0" smtClean="0">
                <a:solidFill>
                  <a:srgbClr val="879F3D"/>
                </a:solidFill>
              </a:rPr>
              <a:t>Technology</a:t>
            </a:r>
          </a:p>
          <a:p>
            <a:pPr lvl="1"/>
            <a:r>
              <a:rPr lang="en-US" dirty="0" smtClean="0"/>
              <a:t>Wall</a:t>
            </a:r>
          </a:p>
          <a:p>
            <a:pPr lvl="1"/>
            <a:r>
              <a:rPr lang="en-US" b="1" dirty="0" smtClean="0">
                <a:solidFill>
                  <a:srgbClr val="879F3D"/>
                </a:solidFill>
              </a:rPr>
              <a:t>Device</a:t>
            </a:r>
          </a:p>
          <a:p>
            <a:pPr lvl="1"/>
            <a:r>
              <a:rPr lang="en-US" dirty="0" smtClean="0"/>
              <a:t>Riddle</a:t>
            </a:r>
          </a:p>
          <a:p>
            <a:pPr lvl="1"/>
            <a:r>
              <a:rPr lang="en-US" dirty="0" smtClean="0"/>
              <a:t>Nuisance</a:t>
            </a:r>
          </a:p>
          <a:p>
            <a:pPr lvl="1"/>
            <a:r>
              <a:rPr lang="en-US" b="1" dirty="0" smtClean="0">
                <a:solidFill>
                  <a:srgbClr val="879F3D"/>
                </a:solidFill>
              </a:rPr>
              <a:t>Component</a:t>
            </a:r>
          </a:p>
          <a:p>
            <a:pPr lvl="1"/>
            <a:r>
              <a:rPr lang="en-US" dirty="0" smtClean="0"/>
              <a:t>Force </a:t>
            </a:r>
            <a:r>
              <a:rPr lang="en-US" dirty="0"/>
              <a:t>field</a:t>
            </a:r>
          </a:p>
          <a:p>
            <a:endParaRPr lang="en-US" dirty="0"/>
          </a:p>
          <a:p>
            <a:endParaRPr lang="en-CA" dirty="0"/>
          </a:p>
        </p:txBody>
      </p:sp>
    </p:spTree>
    <p:extLst>
      <p:ext uri="{BB962C8B-B14F-4D97-AF65-F5344CB8AC3E}">
        <p14:creationId xmlns:p14="http://schemas.microsoft.com/office/powerpoint/2010/main" val="11124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4"/>
            </a:pPr>
            <a:r>
              <a:rPr lang="en-US" dirty="0"/>
              <a:t>Users may rely on </a:t>
            </a:r>
            <a:r>
              <a:rPr lang="en-US" dirty="0" smtClean="0"/>
              <a:t>fair dealing </a:t>
            </a:r>
            <a:r>
              <a:rPr lang="en-US" dirty="0"/>
              <a:t>as a valid </a:t>
            </a:r>
            <a:r>
              <a:rPr lang="en-US" dirty="0" err="1"/>
              <a:t>defence</a:t>
            </a:r>
            <a:r>
              <a:rPr lang="en-US" dirty="0"/>
              <a:t> to bypass or break a digital lock on copyright-protected </a:t>
            </a:r>
            <a:r>
              <a:rPr lang="en-US" dirty="0" smtClean="0"/>
              <a:t>material.</a:t>
            </a:r>
          </a:p>
          <a:p>
            <a:pPr lvl="1"/>
            <a:r>
              <a:rPr lang="en-US" dirty="0" smtClean="0"/>
              <a:t>True</a:t>
            </a:r>
          </a:p>
          <a:p>
            <a:pPr lvl="1"/>
            <a:r>
              <a:rPr lang="en-US" b="1" dirty="0" smtClean="0">
                <a:solidFill>
                  <a:srgbClr val="879F3D"/>
                </a:solidFill>
              </a:rPr>
              <a:t>False</a:t>
            </a:r>
            <a:endParaRPr lang="en-US" b="1" dirty="0">
              <a:solidFill>
                <a:srgbClr val="879F3D"/>
              </a:solidFill>
            </a:endParaRPr>
          </a:p>
          <a:p>
            <a:pPr>
              <a:buAutoNum type="arabicPeriod" startAt="4"/>
            </a:pPr>
            <a:endParaRPr lang="en-CA" dirty="0"/>
          </a:p>
        </p:txBody>
      </p:sp>
      <p:sp>
        <p:nvSpPr>
          <p:cNvPr id="3" name="Text Placeholder 2"/>
          <p:cNvSpPr>
            <a:spLocks noGrp="1"/>
          </p:cNvSpPr>
          <p:nvPr>
            <p:ph type="body" sz="quarter" idx="16"/>
          </p:nvPr>
        </p:nvSpPr>
        <p:spPr/>
        <p:txBody>
          <a:bodyPr/>
          <a:lstStyle/>
          <a:p>
            <a:pPr>
              <a:buFont typeface="+mj-lt"/>
              <a:buAutoNum type="arabicPeriod" startAt="3"/>
            </a:pPr>
            <a:r>
              <a:rPr lang="en-US" dirty="0"/>
              <a:t>Users risk violating the </a:t>
            </a:r>
            <a:r>
              <a:rPr lang="en-US" i="1" dirty="0"/>
              <a:t>Copyright Act</a:t>
            </a:r>
            <a:r>
              <a:rPr lang="en-US" dirty="0"/>
              <a:t> </a:t>
            </a:r>
            <a:r>
              <a:rPr lang="en-US" dirty="0" smtClean="0"/>
              <a:t>by:</a:t>
            </a:r>
          </a:p>
          <a:p>
            <a:pPr lvl="1"/>
            <a:r>
              <a:rPr lang="en-US" b="1" dirty="0" smtClean="0">
                <a:solidFill>
                  <a:srgbClr val="879F3D"/>
                </a:solidFill>
              </a:rPr>
              <a:t>Circumventing </a:t>
            </a:r>
            <a:r>
              <a:rPr lang="en-US" b="1" dirty="0">
                <a:solidFill>
                  <a:srgbClr val="879F3D"/>
                </a:solidFill>
              </a:rPr>
              <a:t>any technological protection measure to gain access to </a:t>
            </a:r>
            <a:r>
              <a:rPr lang="en-US" b="1" dirty="0" smtClean="0">
                <a:solidFill>
                  <a:srgbClr val="879F3D"/>
                </a:solidFill>
              </a:rPr>
              <a:t>copyright-protected </a:t>
            </a:r>
            <a:r>
              <a:rPr lang="en-US" b="1" dirty="0">
                <a:solidFill>
                  <a:srgbClr val="879F3D"/>
                </a:solidFill>
              </a:rPr>
              <a:t>material, whether or not </a:t>
            </a:r>
            <a:r>
              <a:rPr lang="en-US" b="1" dirty="0" smtClean="0">
                <a:solidFill>
                  <a:srgbClr val="879F3D"/>
                </a:solidFill>
              </a:rPr>
              <a:t>they </a:t>
            </a:r>
            <a:r>
              <a:rPr lang="en-US" b="1" dirty="0">
                <a:solidFill>
                  <a:srgbClr val="879F3D"/>
                </a:solidFill>
              </a:rPr>
              <a:t>copy </a:t>
            </a:r>
            <a:r>
              <a:rPr lang="en-US" b="1" dirty="0" smtClean="0">
                <a:solidFill>
                  <a:srgbClr val="879F3D"/>
                </a:solidFill>
              </a:rPr>
              <a:t>it</a:t>
            </a:r>
          </a:p>
          <a:p>
            <a:pPr lvl="1"/>
            <a:r>
              <a:rPr lang="en-US" dirty="0" smtClean="0"/>
              <a:t>Looking </a:t>
            </a:r>
            <a:r>
              <a:rPr lang="en-US" dirty="0"/>
              <a:t>for any technological protection measures that control access to a </a:t>
            </a:r>
            <a:r>
              <a:rPr lang="en-US" dirty="0" smtClean="0"/>
              <a:t>work</a:t>
            </a:r>
          </a:p>
          <a:p>
            <a:pPr lvl="1"/>
            <a:r>
              <a:rPr lang="en-US" dirty="0" smtClean="0"/>
              <a:t>Revealing </a:t>
            </a:r>
            <a:r>
              <a:rPr lang="en-US" dirty="0"/>
              <a:t>the presence of a technological protection measure that controls the use of a </a:t>
            </a:r>
            <a:r>
              <a:rPr lang="en-US" dirty="0" smtClean="0"/>
              <a:t>work</a:t>
            </a:r>
          </a:p>
          <a:p>
            <a:pPr lvl="1"/>
            <a:r>
              <a:rPr lang="en-US" dirty="0" smtClean="0"/>
              <a:t>Yelling </a:t>
            </a:r>
            <a:r>
              <a:rPr lang="en-US" dirty="0"/>
              <a:t>at kids to get off their </a:t>
            </a:r>
            <a:r>
              <a:rPr lang="en-US" dirty="0" smtClean="0"/>
              <a:t>lawn</a:t>
            </a:r>
            <a:endParaRPr lang="en-US" dirty="0"/>
          </a:p>
          <a:p>
            <a:pPr>
              <a:buAutoNum type="arabicPeriod" startAt="3"/>
            </a:pPr>
            <a:endParaRPr lang="en-CA" dirty="0"/>
          </a:p>
        </p:txBody>
      </p:sp>
    </p:spTree>
    <p:extLst>
      <p:ext uri="{BB962C8B-B14F-4D97-AF65-F5344CB8AC3E}">
        <p14:creationId xmlns:p14="http://schemas.microsoft.com/office/powerpoint/2010/main" val="225682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US" sz="1800" i="1" dirty="0" smtClean="0"/>
              <a:t>Copyright </a:t>
            </a:r>
            <a:r>
              <a:rPr lang="en-US" sz="1800" i="1" dirty="0"/>
              <a:t>at SFU: Technological </a:t>
            </a:r>
            <a:r>
              <a:rPr lang="en-US" sz="1800" i="1" dirty="0" smtClean="0"/>
              <a:t>protection measures </a:t>
            </a:r>
            <a:r>
              <a:rPr lang="en-US" sz="1800" i="1" dirty="0"/>
              <a:t>(TPM) </a:t>
            </a:r>
            <a:r>
              <a:rPr lang="en-US" sz="1800" i="1" dirty="0" smtClean="0"/>
              <a:t>fact sheet</a:t>
            </a:r>
            <a:r>
              <a:rPr lang="en-US" sz="1800" dirty="0"/>
              <a:t>. (2015, August 13). Simon Fraser University Library. Retrieved April 18, </a:t>
            </a:r>
            <a:r>
              <a:rPr lang="en-US" sz="1800" dirty="0" smtClean="0"/>
              <a:t>2020, from </a:t>
            </a:r>
            <a:r>
              <a:rPr lang="en-US" sz="1800" dirty="0">
                <a:hlinkClick r:id="rId2"/>
              </a:rPr>
              <a:t>https://www.lib.sfu.ca/help/academic-integrity/copyright/technological-protection-measures</a:t>
            </a:r>
            <a:endParaRPr lang="en-US" sz="1800" dirty="0"/>
          </a:p>
          <a:p>
            <a:pPr marL="457200" indent="-457200"/>
            <a:r>
              <a:rPr lang="en-US" sz="1800" dirty="0"/>
              <a:t>Crowne, E. (2017). Federal Court </a:t>
            </a:r>
            <a:r>
              <a:rPr lang="en-US" sz="1800" dirty="0" smtClean="0"/>
              <a:t>interprets </a:t>
            </a:r>
            <a:r>
              <a:rPr lang="en-US" sz="1800" dirty="0"/>
              <a:t>Canada’s </a:t>
            </a:r>
            <a:r>
              <a:rPr lang="en-US" sz="1800" dirty="0" smtClean="0"/>
              <a:t>technological protection measures </a:t>
            </a:r>
            <a:r>
              <a:rPr lang="en-US" sz="1800" dirty="0"/>
              <a:t>for the </a:t>
            </a:r>
            <a:r>
              <a:rPr lang="en-US" sz="1800" dirty="0" smtClean="0"/>
              <a:t>first time</a:t>
            </a:r>
            <a:r>
              <a:rPr lang="en-US" sz="1800" dirty="0"/>
              <a:t>. </a:t>
            </a:r>
            <a:r>
              <a:rPr lang="en-US" sz="1800" i="1" dirty="0"/>
              <a:t>Journal of Intellectual Property Law &amp; Practice, 12</a:t>
            </a:r>
            <a:r>
              <a:rPr lang="en-US" sz="1800" dirty="0"/>
              <a:t>(6</a:t>
            </a:r>
            <a:r>
              <a:rPr lang="en-US" sz="1800" dirty="0" smtClean="0"/>
              <a:t>), 459-61. </a:t>
            </a:r>
            <a:r>
              <a:rPr lang="en-US" sz="1800" dirty="0" smtClean="0">
                <a:hlinkClick r:id="rId3"/>
              </a:rPr>
              <a:t>https</a:t>
            </a:r>
            <a:r>
              <a:rPr lang="en-US" sz="1800" dirty="0">
                <a:hlinkClick r:id="rId3"/>
              </a:rPr>
              <a:t>://doi.org/10.1093/jiplp/jpx071</a:t>
            </a:r>
            <a:endParaRPr lang="en-US" sz="1800" dirty="0"/>
          </a:p>
          <a:p>
            <a:pPr marL="444500" indent="-444500"/>
            <a:r>
              <a:rPr lang="en-US" sz="1800" dirty="0"/>
              <a:t>De Beer, J. (2005). Constitutional </a:t>
            </a:r>
            <a:r>
              <a:rPr lang="en-US" sz="1800" dirty="0" smtClean="0"/>
              <a:t>jurisdiction over </a:t>
            </a:r>
            <a:r>
              <a:rPr lang="en-US" sz="1800" dirty="0" err="1" smtClean="0"/>
              <a:t>paracopyright</a:t>
            </a:r>
            <a:r>
              <a:rPr lang="en-US" sz="1800" dirty="0" smtClean="0"/>
              <a:t> laws</a:t>
            </a:r>
            <a:r>
              <a:rPr lang="en-US" sz="1800" dirty="0"/>
              <a:t>. </a:t>
            </a:r>
            <a:r>
              <a:rPr lang="en-US" sz="1800" i="1" dirty="0"/>
              <a:t>Irwin Law Journal</a:t>
            </a:r>
            <a:r>
              <a:rPr lang="en-US" sz="1800" dirty="0"/>
              <a:t>, </a:t>
            </a:r>
            <a:r>
              <a:rPr lang="en-US" sz="1800" i="1" dirty="0"/>
              <a:t>4</a:t>
            </a:r>
            <a:r>
              <a:rPr lang="en-US" sz="1800" dirty="0"/>
              <a:t>, 89-124. </a:t>
            </a:r>
            <a:r>
              <a:rPr lang="en-US" sz="1800" dirty="0">
                <a:hlinkClick r:id="rId4"/>
              </a:rPr>
              <a:t>https://ssrn.com/abstract=814074</a:t>
            </a:r>
            <a:endParaRPr lang="en-US" sz="1800" dirty="0"/>
          </a:p>
          <a:p>
            <a:pPr marL="444500" indent="-444500"/>
            <a:r>
              <a:rPr lang="en-US" sz="1800" dirty="0" smtClean="0"/>
              <a:t>Geist, M. </a:t>
            </a:r>
            <a:r>
              <a:rPr lang="en-US" sz="1800" dirty="0"/>
              <a:t>(2015, November 10</a:t>
            </a:r>
            <a:r>
              <a:rPr lang="en-US" sz="1800" dirty="0" smtClean="0"/>
              <a:t>). Flawed copyright case places spotlight </a:t>
            </a:r>
            <a:r>
              <a:rPr lang="en-US" sz="1800" dirty="0"/>
              <a:t>on Canada’s </a:t>
            </a:r>
            <a:r>
              <a:rPr lang="en-US" sz="1800" dirty="0" smtClean="0"/>
              <a:t>digital lock problem. </a:t>
            </a:r>
            <a:r>
              <a:rPr lang="en-US" sz="1800" i="1" dirty="0"/>
              <a:t>Michael </a:t>
            </a:r>
            <a:r>
              <a:rPr lang="en-US" sz="1800" i="1" dirty="0" smtClean="0"/>
              <a:t>Geist</a:t>
            </a:r>
            <a:r>
              <a:rPr lang="en-US" sz="1800" dirty="0" smtClean="0"/>
              <a:t>. </a:t>
            </a:r>
            <a:r>
              <a:rPr lang="en-CA" sz="1800" dirty="0" smtClean="0">
                <a:hlinkClick r:id="rId5"/>
              </a:rPr>
              <a:t>http</a:t>
            </a:r>
            <a:r>
              <a:rPr lang="en-CA" sz="1800" dirty="0">
                <a:hlinkClick r:id="rId5"/>
              </a:rPr>
              <a:t>://www.michaelgeist.ca/2015/11/flawed-copyright-case-places-spotlight-on-canadas-digital-lock-problem/</a:t>
            </a:r>
            <a:endParaRPr lang="en-CA" sz="1800" dirty="0"/>
          </a:p>
          <a:p>
            <a:pPr marL="444500" indent="-444500"/>
            <a:r>
              <a:rPr lang="en-US" sz="1800" dirty="0"/>
              <a:t>Geist, M. (2017, March 3). Canadian DMCA in </a:t>
            </a:r>
            <a:r>
              <a:rPr lang="en-US" sz="1800" dirty="0" smtClean="0"/>
              <a:t>action</a:t>
            </a:r>
            <a:r>
              <a:rPr lang="en-US" sz="1800" dirty="0"/>
              <a:t>: Court awards massive damages in first major anti-circumvention copyright ruling. </a:t>
            </a:r>
            <a:r>
              <a:rPr lang="en-US" sz="1800" i="1" dirty="0"/>
              <a:t>Michael Geist.</a:t>
            </a:r>
            <a:r>
              <a:rPr lang="en-US" sz="1800" dirty="0"/>
              <a:t> </a:t>
            </a:r>
            <a:r>
              <a:rPr lang="en-US" sz="1800" dirty="0">
                <a:hlinkClick r:id="rId6"/>
              </a:rPr>
              <a:t>http://www.michaelgeist.ca/2017/03/canadian-dmca-in-action-court-issues-massive-damage-award-in-first-major-anti-circumvention-copyright-ruling/</a:t>
            </a:r>
            <a:endParaRPr lang="en-US" sz="1800" dirty="0"/>
          </a:p>
          <a:p>
            <a:endParaRPr lang="en-CA" sz="1800" dirty="0"/>
          </a:p>
        </p:txBody>
      </p:sp>
    </p:spTree>
    <p:extLst>
      <p:ext uri="{BB962C8B-B14F-4D97-AF65-F5344CB8AC3E}">
        <p14:creationId xmlns:p14="http://schemas.microsoft.com/office/powerpoint/2010/main" val="1329828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6"/>
            <a:ext cx="10502608" cy="4522453"/>
          </a:xfrm>
        </p:spPr>
        <p:txBody>
          <a:bodyPr/>
          <a:lstStyle/>
          <a:p>
            <a:pPr marL="600075" indent="-600075">
              <a:spcBef>
                <a:spcPts val="1200"/>
              </a:spcBef>
            </a:pPr>
            <a:r>
              <a:rPr lang="en-US" sz="1800" dirty="0"/>
              <a:t>Hutchison, C. (2016). </a:t>
            </a:r>
            <a:r>
              <a:rPr lang="en-US" sz="1800" i="1" dirty="0"/>
              <a:t>Digital Copyright Law. </a:t>
            </a:r>
            <a:r>
              <a:rPr lang="en-US" sz="1800" dirty="0"/>
              <a:t>Irwin Law.</a:t>
            </a:r>
          </a:p>
          <a:p>
            <a:pPr marL="600075" indent="-600075">
              <a:spcBef>
                <a:spcPts val="1200"/>
              </a:spcBef>
            </a:pPr>
            <a:r>
              <a:rPr lang="en-US" sz="1800" dirty="0" smtClean="0"/>
              <a:t>IFPI</a:t>
            </a:r>
            <a:r>
              <a:rPr lang="en-US" sz="1800" dirty="0"/>
              <a:t>. (2003, March). </a:t>
            </a:r>
            <a:r>
              <a:rPr lang="en-US" sz="1800" i="1" dirty="0"/>
              <a:t>The WIPO treaties: Technological measures</a:t>
            </a:r>
            <a:r>
              <a:rPr lang="en-US" sz="1800" dirty="0"/>
              <a:t>. </a:t>
            </a:r>
            <a:r>
              <a:rPr lang="en-US" sz="1800" dirty="0">
                <a:hlinkClick r:id="rId2"/>
              </a:rPr>
              <a:t>https://web.archive.org/web/20180417033805/https://www.ifpi.org/content/library/wipo-treaties-technical-measures.pdf</a:t>
            </a:r>
            <a:endParaRPr lang="en-CA" sz="1800" dirty="0"/>
          </a:p>
          <a:p>
            <a:pPr marL="457200" indent="-457200"/>
            <a:r>
              <a:rPr lang="en-US" sz="1800" dirty="0" smtClean="0"/>
              <a:t>Kerr</a:t>
            </a:r>
            <a:r>
              <a:rPr lang="en-US" sz="1800" dirty="0"/>
              <a:t>, I. R., </a:t>
            </a:r>
            <a:r>
              <a:rPr lang="en-US" sz="1800" dirty="0" err="1"/>
              <a:t>Maurushat</a:t>
            </a:r>
            <a:r>
              <a:rPr lang="en-US" sz="1800" dirty="0"/>
              <a:t>, A., &amp; Tacit, C. S. (2002). Technical </a:t>
            </a:r>
            <a:r>
              <a:rPr lang="en-US" sz="1800" dirty="0" smtClean="0"/>
              <a:t>protection measures</a:t>
            </a:r>
            <a:r>
              <a:rPr lang="en-US" sz="1800" dirty="0"/>
              <a:t>: Tilting at </a:t>
            </a:r>
            <a:r>
              <a:rPr lang="en-US" sz="1800" dirty="0" smtClean="0"/>
              <a:t>copyright’s windmill</a:t>
            </a:r>
            <a:r>
              <a:rPr lang="en-US" sz="1800" dirty="0"/>
              <a:t>. </a:t>
            </a:r>
            <a:r>
              <a:rPr lang="en-US" sz="1800" i="1" dirty="0"/>
              <a:t>Ottawa Law Review, 34</a:t>
            </a:r>
            <a:r>
              <a:rPr lang="en-US" sz="1800" dirty="0"/>
              <a:t>(1), 7-82. </a:t>
            </a:r>
            <a:r>
              <a:rPr lang="en-US" sz="1800" dirty="0">
                <a:hlinkClick r:id="rId3"/>
              </a:rPr>
              <a:t>https://rdo-olr.org/technical-protection-measures-tilting-at-copyrights-windmill</a:t>
            </a:r>
            <a:r>
              <a:rPr lang="en-US" sz="1800" dirty="0" smtClean="0">
                <a:hlinkClick r:id="rId3"/>
              </a:rPr>
              <a:t>/</a:t>
            </a:r>
            <a:endParaRPr lang="en-US" sz="1800" dirty="0" smtClean="0"/>
          </a:p>
          <a:p>
            <a:pPr marL="457200" indent="-457200"/>
            <a:r>
              <a:rPr lang="en-US" sz="1800" dirty="0" smtClean="0"/>
              <a:t>Sapp</a:t>
            </a:r>
            <a:r>
              <a:rPr lang="en-US" sz="1800" dirty="0"/>
              <a:t>, H. (2005). </a:t>
            </a:r>
            <a:r>
              <a:rPr lang="en-US" sz="1800" dirty="0" smtClean="0"/>
              <a:t>North American anti-circumvention</a:t>
            </a:r>
            <a:r>
              <a:rPr lang="en-US" sz="1800" dirty="0"/>
              <a:t>: Implementation of the WIPO </a:t>
            </a:r>
            <a:r>
              <a:rPr lang="en-US" sz="1800" dirty="0" smtClean="0"/>
              <a:t>internet treaties </a:t>
            </a:r>
            <a:r>
              <a:rPr lang="en-US" sz="1800" dirty="0"/>
              <a:t>in the United </a:t>
            </a:r>
            <a:r>
              <a:rPr lang="en-US" sz="1800" dirty="0" smtClean="0"/>
              <a:t>States</a:t>
            </a:r>
            <a:r>
              <a:rPr lang="en-US" sz="1800" dirty="0"/>
              <a:t>, Mexico and Canada. </a:t>
            </a:r>
            <a:r>
              <a:rPr lang="en-US" sz="1800" i="1" dirty="0"/>
              <a:t>Computer Law Review &amp; Technology Journal,</a:t>
            </a:r>
            <a:r>
              <a:rPr lang="en-US" sz="1800" dirty="0"/>
              <a:t> </a:t>
            </a:r>
            <a:r>
              <a:rPr lang="en-US" sz="1800" i="1" dirty="0"/>
              <a:t>10</a:t>
            </a:r>
            <a:r>
              <a:rPr lang="en-US" sz="1800" dirty="0"/>
              <a:t>(1), 1-40.</a:t>
            </a:r>
          </a:p>
          <a:p>
            <a:pPr marL="457200" indent="-457200"/>
            <a:r>
              <a:rPr lang="en-US" sz="1800" dirty="0"/>
              <a:t>World Intellectual Property Organization. (</a:t>
            </a:r>
            <a:r>
              <a:rPr lang="en-US" sz="1800" dirty="0" err="1"/>
              <a:t>n.d.</a:t>
            </a:r>
            <a:r>
              <a:rPr lang="en-US" sz="1800" dirty="0"/>
              <a:t>). </a:t>
            </a:r>
            <a:r>
              <a:rPr lang="en-US" sz="1800" i="1" dirty="0"/>
              <a:t>WIPO </a:t>
            </a:r>
            <a:r>
              <a:rPr lang="en-US" sz="1800" i="1" dirty="0" smtClean="0"/>
              <a:t>copyright treaty</a:t>
            </a:r>
            <a:r>
              <a:rPr lang="en-US" sz="1800" dirty="0" smtClean="0"/>
              <a:t> </a:t>
            </a:r>
            <a:r>
              <a:rPr lang="en-US" sz="1800" dirty="0"/>
              <a:t>(WCT). Retrieved </a:t>
            </a:r>
            <a:r>
              <a:rPr lang="en-US" sz="1800" dirty="0" smtClean="0"/>
              <a:t>from </a:t>
            </a:r>
            <a:r>
              <a:rPr lang="en-US" sz="1800" dirty="0" smtClean="0">
                <a:hlinkClick r:id="rId4"/>
              </a:rPr>
              <a:t>https</a:t>
            </a:r>
            <a:r>
              <a:rPr lang="en-US" sz="1800" dirty="0">
                <a:hlinkClick r:id="rId4"/>
              </a:rPr>
              <a:t>://www.wipo.int/treaties/en/ip/wct/</a:t>
            </a:r>
            <a:endParaRPr lang="en-US" sz="1800" dirty="0"/>
          </a:p>
          <a:p>
            <a:pPr marL="457200" indent="-457200"/>
            <a:r>
              <a:rPr lang="en-US" sz="1800" dirty="0" err="1"/>
              <a:t>Yolles</a:t>
            </a:r>
            <a:r>
              <a:rPr lang="en-US" sz="1800" dirty="0"/>
              <a:t>, A. (2012). In </a:t>
            </a:r>
            <a:r>
              <a:rPr lang="en-US" sz="1800" dirty="0" err="1" smtClean="0"/>
              <a:t>defence</a:t>
            </a:r>
            <a:r>
              <a:rPr lang="en-US" sz="1800" dirty="0" smtClean="0"/>
              <a:t> </a:t>
            </a:r>
            <a:r>
              <a:rPr lang="en-US" sz="1800" dirty="0"/>
              <a:t>of a </a:t>
            </a:r>
            <a:r>
              <a:rPr lang="en-US" sz="1800" dirty="0" err="1" smtClean="0"/>
              <a:t>defence</a:t>
            </a:r>
            <a:r>
              <a:rPr lang="en-US" sz="1800" dirty="0"/>
              <a:t>: A </a:t>
            </a:r>
            <a:r>
              <a:rPr lang="en-US" sz="1800" dirty="0" smtClean="0"/>
              <a:t>demonstrable legitimate </a:t>
            </a:r>
            <a:r>
              <a:rPr lang="en-US" sz="1800" dirty="0"/>
              <a:t>and </a:t>
            </a:r>
            <a:r>
              <a:rPr lang="en-US" sz="1800" dirty="0" smtClean="0"/>
              <a:t>non-infringing purpose </a:t>
            </a:r>
            <a:r>
              <a:rPr lang="en-US" sz="1800" dirty="0"/>
              <a:t>as a </a:t>
            </a:r>
            <a:r>
              <a:rPr lang="en-US" sz="1800" dirty="0" smtClean="0"/>
              <a:t>full </a:t>
            </a:r>
            <a:r>
              <a:rPr lang="en-US" sz="1800" dirty="0" err="1" smtClean="0"/>
              <a:t>defence</a:t>
            </a:r>
            <a:r>
              <a:rPr lang="en-US" sz="1800" dirty="0" smtClean="0"/>
              <a:t> </a:t>
            </a:r>
            <a:r>
              <a:rPr lang="en-US" sz="1800" dirty="0"/>
              <a:t>to </a:t>
            </a:r>
            <a:r>
              <a:rPr lang="en-US" sz="1800" dirty="0" smtClean="0"/>
              <a:t>anti-circumvention legislation</a:t>
            </a:r>
            <a:r>
              <a:rPr lang="en-US" sz="1800" dirty="0"/>
              <a:t>. </a:t>
            </a:r>
            <a:r>
              <a:rPr lang="en-US" sz="1800" i="1" dirty="0"/>
              <a:t>Canadian Journal of Law and Technology, 10</a:t>
            </a:r>
            <a:r>
              <a:rPr lang="en-US" sz="1800" dirty="0"/>
              <a:t>(1), 75-88. </a:t>
            </a:r>
            <a:r>
              <a:rPr lang="en-US" sz="1800" dirty="0">
                <a:hlinkClick r:id="rId5"/>
              </a:rPr>
              <a:t>https://</a:t>
            </a:r>
            <a:r>
              <a:rPr lang="en-US" sz="1800" dirty="0" smtClean="0">
                <a:hlinkClick r:id="rId5"/>
              </a:rPr>
              <a:t>ojs.library.dal.ca/CJLT/article/view/4832</a:t>
            </a:r>
            <a:endParaRPr lang="en-US" sz="1800" dirty="0" smtClean="0"/>
          </a:p>
        </p:txBody>
      </p:sp>
    </p:spTree>
    <p:extLst>
      <p:ext uri="{BB962C8B-B14F-4D97-AF65-F5344CB8AC3E}">
        <p14:creationId xmlns:p14="http://schemas.microsoft.com/office/powerpoint/2010/main" val="2161433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indent="-457200">
              <a:spcBef>
                <a:spcPts val="1200"/>
              </a:spcBef>
            </a:pPr>
            <a:r>
              <a:rPr lang="en-US" sz="1800" i="1" dirty="0"/>
              <a:t>Copyright Act</a:t>
            </a:r>
            <a:r>
              <a:rPr lang="en-US" sz="1800" dirty="0"/>
              <a:t>, RSC 1985, c C-42. </a:t>
            </a:r>
            <a:r>
              <a:rPr lang="en-US" sz="1800" dirty="0">
                <a:hlinkClick r:id="rId2"/>
              </a:rPr>
              <a:t>https://laws-lois.justice.gc.ca/eng/acts/c-42/page-1.html</a:t>
            </a:r>
            <a:endParaRPr lang="en-US" sz="1800" dirty="0"/>
          </a:p>
        </p:txBody>
      </p:sp>
    </p:spTree>
    <p:extLst>
      <p:ext uri="{BB962C8B-B14F-4D97-AF65-F5344CB8AC3E}">
        <p14:creationId xmlns:p14="http://schemas.microsoft.com/office/powerpoint/2010/main" val="130961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WHAT IS A TPM?</a:t>
            </a:r>
          </a:p>
        </p:txBody>
      </p:sp>
      <p:pic>
        <p:nvPicPr>
          <p:cNvPr id="5" name="Picture 4" descr="A close up of a logo&#10;&#10;Description automatically generated">
            <a:extLst>
              <a:ext uri="{FF2B5EF4-FFF2-40B4-BE49-F238E27FC236}">
                <a16:creationId xmlns:a16="http://schemas.microsoft.com/office/drawing/2014/main" id="{26428FF8-2C76-8647-BC6E-86E4E3679BC3}"/>
              </a:ext>
            </a:extLst>
          </p:cNvPr>
          <p:cNvPicPr>
            <a:picLocks noChangeAspect="1"/>
          </p:cNvPicPr>
          <p:nvPr/>
        </p:nvPicPr>
        <p:blipFill rotWithShape="1">
          <a:blip r:embed="rId3"/>
          <a:srcRect b="16700"/>
          <a:stretch/>
        </p:blipFill>
        <p:spPr>
          <a:xfrm>
            <a:off x="3818398" y="1848131"/>
            <a:ext cx="4555203" cy="3794512"/>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Picture 7" descr="A close up of a logo&#10;&#10;Description automatically generated">
            <a:extLst>
              <a:ext uri="{FF2B5EF4-FFF2-40B4-BE49-F238E27FC236}">
                <a16:creationId xmlns:a16="http://schemas.microsoft.com/office/drawing/2014/main" id="{21FC3177-19BB-E442-AA71-072241BB4688}"/>
              </a:ext>
            </a:extLst>
          </p:cNvPr>
          <p:cNvPicPr>
            <a:picLocks noChangeAspect="1"/>
          </p:cNvPicPr>
          <p:nvPr/>
        </p:nvPicPr>
        <p:blipFill rotWithShape="1">
          <a:blip r:embed="rId4"/>
          <a:srcRect b="16775"/>
          <a:stretch/>
        </p:blipFill>
        <p:spPr>
          <a:xfrm>
            <a:off x="3705564" y="1848131"/>
            <a:ext cx="4780872" cy="397886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descr="A close up of a logo&#10;&#10;Description automatically generated">
            <a:extLst>
              <a:ext uri="{FF2B5EF4-FFF2-40B4-BE49-F238E27FC236}">
                <a16:creationId xmlns:a16="http://schemas.microsoft.com/office/drawing/2014/main" id="{56C2E7C3-9604-5148-8D56-FC45C012DE60}"/>
              </a:ext>
            </a:extLst>
          </p:cNvPr>
          <p:cNvPicPr>
            <a:picLocks noChangeAspect="1"/>
          </p:cNvPicPr>
          <p:nvPr/>
        </p:nvPicPr>
        <p:blipFill rotWithShape="1">
          <a:blip r:embed="rId5"/>
          <a:srcRect r="18826" b="12361"/>
          <a:stretch/>
        </p:blipFill>
        <p:spPr>
          <a:xfrm>
            <a:off x="4259420" y="2179326"/>
            <a:ext cx="3673157" cy="396573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10" descr="A close up of a logo&#10;&#10;Description automatically generated">
            <a:extLst>
              <a:ext uri="{FF2B5EF4-FFF2-40B4-BE49-F238E27FC236}">
                <a16:creationId xmlns:a16="http://schemas.microsoft.com/office/drawing/2014/main" id="{2E77417C-682A-404A-9FB5-006E50AE17F6}"/>
              </a:ext>
            </a:extLst>
          </p:cNvPr>
          <p:cNvPicPr>
            <a:picLocks noChangeAspect="1"/>
          </p:cNvPicPr>
          <p:nvPr/>
        </p:nvPicPr>
        <p:blipFill rotWithShape="1">
          <a:blip r:embed="rId3"/>
          <a:srcRect b="16700"/>
          <a:stretch/>
        </p:blipFill>
        <p:spPr>
          <a:xfrm>
            <a:off x="9881989" y="2872030"/>
            <a:ext cx="1897788" cy="1580869"/>
          </a:xfrm>
          <a:prstGeom prst="rect">
            <a:avLst/>
          </a:prstGeom>
          <a:ln w="34925">
            <a:noFill/>
          </a:ln>
          <a:effectLst/>
        </p:spPr>
      </p:pic>
      <p:pic>
        <p:nvPicPr>
          <p:cNvPr id="12" name="Picture 11" descr="A close up of a logo&#10;&#10;Description automatically generated">
            <a:extLst>
              <a:ext uri="{FF2B5EF4-FFF2-40B4-BE49-F238E27FC236}">
                <a16:creationId xmlns:a16="http://schemas.microsoft.com/office/drawing/2014/main" id="{41D0BD50-C695-0046-A226-2CFCBA72E40E}"/>
              </a:ext>
            </a:extLst>
          </p:cNvPr>
          <p:cNvPicPr>
            <a:picLocks noChangeAspect="1"/>
          </p:cNvPicPr>
          <p:nvPr/>
        </p:nvPicPr>
        <p:blipFill rotWithShape="1">
          <a:blip r:embed="rId4"/>
          <a:srcRect b="16775"/>
          <a:stretch/>
        </p:blipFill>
        <p:spPr>
          <a:xfrm>
            <a:off x="9831260" y="1508787"/>
            <a:ext cx="1999246" cy="1663865"/>
          </a:xfrm>
          <a:prstGeom prst="rect">
            <a:avLst/>
          </a:prstGeom>
          <a:ln>
            <a:noFill/>
          </a:ln>
          <a:effectLst/>
        </p:spPr>
      </p:pic>
      <p:pic>
        <p:nvPicPr>
          <p:cNvPr id="13" name="Picture 12" descr="A close up of a logo&#10;&#10;Description automatically generated">
            <a:extLst>
              <a:ext uri="{FF2B5EF4-FFF2-40B4-BE49-F238E27FC236}">
                <a16:creationId xmlns:a16="http://schemas.microsoft.com/office/drawing/2014/main" id="{0196A99B-D639-504B-93F5-BB48CAF37BF2}"/>
              </a:ext>
            </a:extLst>
          </p:cNvPr>
          <p:cNvPicPr>
            <a:picLocks noChangeAspect="1"/>
          </p:cNvPicPr>
          <p:nvPr/>
        </p:nvPicPr>
        <p:blipFill rotWithShape="1">
          <a:blip r:embed="rId5"/>
          <a:srcRect r="18826" b="12361"/>
          <a:stretch/>
        </p:blipFill>
        <p:spPr>
          <a:xfrm>
            <a:off x="9881989" y="4587462"/>
            <a:ext cx="1738429" cy="1876902"/>
          </a:xfrm>
          <a:prstGeom prst="rect">
            <a:avLst/>
          </a:prstGeom>
          <a:ln>
            <a:noFill/>
          </a:ln>
          <a:effectLst/>
        </p:spPr>
      </p:pic>
      <p:pic>
        <p:nvPicPr>
          <p:cNvPr id="14" name="Authorize">
            <a:extLst>
              <a:ext uri="{FF2B5EF4-FFF2-40B4-BE49-F238E27FC236}">
                <a16:creationId xmlns:a16="http://schemas.microsoft.com/office/drawing/2014/main" id="{89AFC31E-33E7-A647-90AD-4B28BF6C88C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625816" y="3051927"/>
            <a:ext cx="3269802" cy="4054553"/>
          </a:xfrm>
          <a:prstGeom prst="rect">
            <a:avLst/>
          </a:prstGeom>
        </p:spPr>
      </p:pic>
      <p:sp>
        <p:nvSpPr>
          <p:cNvPr id="15" name="TextBox 14">
            <a:extLst>
              <a:ext uri="{FF2B5EF4-FFF2-40B4-BE49-F238E27FC236}">
                <a16:creationId xmlns:a16="http://schemas.microsoft.com/office/drawing/2014/main" id="{7CDD48CE-BECA-6945-BD6A-2D0D11E3BE6F}"/>
              </a:ext>
            </a:extLst>
          </p:cNvPr>
          <p:cNvSpPr txBox="1"/>
          <p:nvPr/>
        </p:nvSpPr>
        <p:spPr>
          <a:xfrm>
            <a:off x="1435802" y="1725378"/>
            <a:ext cx="7649830" cy="954107"/>
          </a:xfrm>
          <a:prstGeom prst="rect">
            <a:avLst/>
          </a:prstGeom>
          <a:noFill/>
        </p:spPr>
        <p:txBody>
          <a:bodyPr wrap="square" rtlCol="0">
            <a:spAutoFit/>
          </a:bodyPr>
          <a:lstStyle/>
          <a:p>
            <a:pPr algn="ctr"/>
            <a:r>
              <a:rPr lang="en-US" sz="2800" dirty="0"/>
              <a:t>Technological Protection Measures (TPMs) </a:t>
            </a:r>
          </a:p>
          <a:p>
            <a:pPr algn="ctr"/>
            <a:r>
              <a:rPr lang="en-US" sz="2800" dirty="0"/>
              <a:t>= Digital Locks</a:t>
            </a:r>
          </a:p>
        </p:txBody>
      </p:sp>
      <p:pic>
        <p:nvPicPr>
          <p:cNvPr id="16" name="copyright">
            <a:extLst>
              <a:ext uri="{FF2B5EF4-FFF2-40B4-BE49-F238E27FC236}">
                <a16:creationId xmlns:a16="http://schemas.microsoft.com/office/drawing/2014/main" id="{BF78520E-062D-984B-9ED5-A9852B590BE9}"/>
              </a:ext>
            </a:extLst>
          </p:cNvPr>
          <p:cNvPicPr>
            <a:picLocks noChangeAspect="1"/>
          </p:cNvPicPr>
          <p:nvPr/>
        </p:nvPicPr>
        <p:blipFill rotWithShape="1">
          <a:blip r:embed="rId8"/>
          <a:srcRect b="12325"/>
          <a:stretch/>
        </p:blipFill>
        <p:spPr>
          <a:xfrm>
            <a:off x="7086749" y="712935"/>
            <a:ext cx="2034757" cy="1782850"/>
          </a:xfrm>
          <a:prstGeom prst="rect">
            <a:avLst/>
          </a:prstGeom>
        </p:spPr>
      </p:pic>
      <p:pic>
        <p:nvPicPr>
          <p:cNvPr id="17" name="copyright">
            <a:extLst>
              <a:ext uri="{FF2B5EF4-FFF2-40B4-BE49-F238E27FC236}">
                <a16:creationId xmlns:a16="http://schemas.microsoft.com/office/drawing/2014/main" id="{00CE873A-EDEF-564E-8293-FBC310B55C0E}"/>
              </a:ext>
            </a:extLst>
          </p:cNvPr>
          <p:cNvPicPr>
            <a:picLocks noChangeAspect="1"/>
          </p:cNvPicPr>
          <p:nvPr/>
        </p:nvPicPr>
        <p:blipFill rotWithShape="1">
          <a:blip r:embed="rId8"/>
          <a:srcRect b="12325"/>
          <a:stretch/>
        </p:blipFill>
        <p:spPr>
          <a:xfrm>
            <a:off x="7381587" y="3178416"/>
            <a:ext cx="2034757" cy="1782850"/>
          </a:xfrm>
          <a:prstGeom prst="rect">
            <a:avLst/>
          </a:prstGeom>
        </p:spPr>
      </p:pic>
      <p:pic>
        <p:nvPicPr>
          <p:cNvPr id="19" name="Picture 18" descr="A close up of a logo&#10;&#10;Description automatically generated">
            <a:extLst>
              <a:ext uri="{FF2B5EF4-FFF2-40B4-BE49-F238E27FC236}">
                <a16:creationId xmlns:a16="http://schemas.microsoft.com/office/drawing/2014/main" id="{B63570F9-A1DF-6A4A-B68B-299B4513F607}"/>
              </a:ext>
            </a:extLst>
          </p:cNvPr>
          <p:cNvPicPr>
            <a:picLocks noChangeAspect="1"/>
          </p:cNvPicPr>
          <p:nvPr/>
        </p:nvPicPr>
        <p:blipFill>
          <a:blip r:embed="rId9"/>
          <a:stretch>
            <a:fillRect/>
          </a:stretch>
        </p:blipFill>
        <p:spPr>
          <a:xfrm>
            <a:off x="9198566" y="4304623"/>
            <a:ext cx="1847520" cy="2089179"/>
          </a:xfrm>
          <a:prstGeom prst="rect">
            <a:avLst/>
          </a:prstGeom>
        </p:spPr>
      </p:pic>
      <p:pic>
        <p:nvPicPr>
          <p:cNvPr id="20" name="Picture 19" descr="A close up of a logo&#10;&#10;Description automatically generated">
            <a:extLst>
              <a:ext uri="{FF2B5EF4-FFF2-40B4-BE49-F238E27FC236}">
                <a16:creationId xmlns:a16="http://schemas.microsoft.com/office/drawing/2014/main" id="{7B37CC07-B946-1F4D-A190-A8EED5FAF674}"/>
              </a:ext>
            </a:extLst>
          </p:cNvPr>
          <p:cNvPicPr>
            <a:picLocks noChangeAspect="1"/>
          </p:cNvPicPr>
          <p:nvPr/>
        </p:nvPicPr>
        <p:blipFill>
          <a:blip r:embed="rId10"/>
          <a:stretch>
            <a:fillRect/>
          </a:stretch>
        </p:blipFill>
        <p:spPr>
          <a:xfrm>
            <a:off x="7033684" y="3837562"/>
            <a:ext cx="3083203" cy="3083203"/>
          </a:xfrm>
          <a:prstGeom prst="rect">
            <a:avLst/>
          </a:prstGeom>
        </p:spPr>
      </p:pic>
      <p:pic>
        <p:nvPicPr>
          <p:cNvPr id="21" name="copyrightact" descr="Image result for canada coat of arm">
            <a:extLst>
              <a:ext uri="{FF2B5EF4-FFF2-40B4-BE49-F238E27FC236}">
                <a16:creationId xmlns:a16="http://schemas.microsoft.com/office/drawing/2014/main" id="{21CEB834-1358-BF4A-BB63-88FAB63C7D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8408" y="2265313"/>
            <a:ext cx="1712475" cy="216900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0AC2FF4-E266-814A-BE5F-8D7D8EEFAFA4}"/>
              </a:ext>
            </a:extLst>
          </p:cNvPr>
          <p:cNvSpPr txBox="1"/>
          <p:nvPr/>
        </p:nvSpPr>
        <p:spPr>
          <a:xfrm>
            <a:off x="9680261" y="2199873"/>
            <a:ext cx="1280160" cy="2400657"/>
          </a:xfrm>
          <a:prstGeom prst="rect">
            <a:avLst/>
          </a:prstGeom>
          <a:noFill/>
        </p:spPr>
        <p:txBody>
          <a:bodyPr wrap="square" rtlCol="0">
            <a:spAutoFit/>
          </a:bodyPr>
          <a:lstStyle/>
          <a:p>
            <a:pPr algn="ctr"/>
            <a:r>
              <a:rPr lang="en-US" sz="15000" b="1" dirty="0"/>
              <a:t>?</a:t>
            </a:r>
          </a:p>
        </p:txBody>
      </p:sp>
    </p:spTree>
    <p:extLst>
      <p:ext uri="{BB962C8B-B14F-4D97-AF65-F5344CB8AC3E}">
        <p14:creationId xmlns:p14="http://schemas.microsoft.com/office/powerpoint/2010/main" val="2123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nodeType="clickEffect">
                                  <p:stCondLst>
                                    <p:cond delay="0"/>
                                  </p:stCondLst>
                                  <p:childTnLst>
                                    <p:animEffect transition="out" filter="fade">
                                      <p:cBhvr>
                                        <p:cTn id="14" dur="1000"/>
                                        <p:tgtEl>
                                          <p:spTgt spid="8"/>
                                        </p:tgtEl>
                                      </p:cBhvr>
                                    </p:animEffect>
                                    <p:anim calcmode="lin" valueType="num">
                                      <p:cBhvr>
                                        <p:cTn id="15" dur="1000"/>
                                        <p:tgtEl>
                                          <p:spTgt spid="8"/>
                                        </p:tgtEl>
                                        <p:attrNameLst>
                                          <p:attrName>ppt_x</p:attrName>
                                        </p:attrNameLst>
                                      </p:cBhvr>
                                      <p:tavLst>
                                        <p:tav tm="0">
                                          <p:val>
                                            <p:strVal val="ppt_x"/>
                                          </p:val>
                                        </p:tav>
                                        <p:tav tm="100000">
                                          <p:val>
                                            <p:strVal val="ppt_x"/>
                                          </p:val>
                                        </p:tav>
                                      </p:tavLst>
                                    </p:anim>
                                    <p:anim calcmode="lin" valueType="num">
                                      <p:cBhvr>
                                        <p:cTn id="16" dur="100" decel="100000"/>
                                        <p:tgtEl>
                                          <p:spTgt spid="8"/>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8"/>
                                        </p:tgtEl>
                                        <p:attrNameLst>
                                          <p:attrName>ppt_y</p:attrName>
                                        </p:attrNameLst>
                                      </p:cBhvr>
                                      <p:tavLst>
                                        <p:tav tm="0">
                                          <p:val>
                                            <p:strVal val="ppt_y"/>
                                          </p:val>
                                        </p:tav>
                                        <p:tav tm="100000">
                                          <p:val>
                                            <p:strVal val="ppt_y+1"/>
                                          </p:val>
                                        </p:tav>
                                      </p:tavLst>
                                    </p:anim>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xit" presetSubtype="0" fill="hold" nodeType="click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 decel="100000"/>
                                        <p:tgtEl>
                                          <p:spTgt spid="5"/>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 decel="100000"/>
                                        <p:tgtEl>
                                          <p:spTgt spid="10"/>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p:tgtEl>
                                          <p:spTgt spid="12"/>
                                        </p:tgtEl>
                                        <p:attrNameLst>
                                          <p:attrName>ppt_x</p:attrName>
                                        </p:attrNameLst>
                                      </p:cBhvr>
                                      <p:tavLst>
                                        <p:tav tm="0">
                                          <p:val>
                                            <p:strVal val="#ppt_x+#ppt_w*1.125000"/>
                                          </p:val>
                                        </p:tav>
                                        <p:tav tm="100000">
                                          <p:val>
                                            <p:strVal val="#ppt_x"/>
                                          </p:val>
                                        </p:tav>
                                      </p:tavLst>
                                    </p:anim>
                                    <p:animEffect transition="in" filter="wipe(left)">
                                      <p:cBhvr>
                                        <p:cTn id="56" dur="1000"/>
                                        <p:tgtEl>
                                          <p:spTgt spid="12"/>
                                        </p:tgtEl>
                                      </p:cBhvr>
                                    </p:animEffect>
                                  </p:childTnLst>
                                </p:cTn>
                              </p:par>
                              <p:par>
                                <p:cTn id="57" presetID="12" presetClass="entr" presetSubtype="2"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p:tgtEl>
                                          <p:spTgt spid="11"/>
                                        </p:tgtEl>
                                        <p:attrNameLst>
                                          <p:attrName>ppt_x</p:attrName>
                                        </p:attrNameLst>
                                      </p:cBhvr>
                                      <p:tavLst>
                                        <p:tav tm="0">
                                          <p:val>
                                            <p:strVal val="#ppt_x+#ppt_w*1.125000"/>
                                          </p:val>
                                        </p:tav>
                                        <p:tav tm="100000">
                                          <p:val>
                                            <p:strVal val="#ppt_x"/>
                                          </p:val>
                                        </p:tav>
                                      </p:tavLst>
                                    </p:anim>
                                    <p:animEffect transition="in" filter="wipe(left)">
                                      <p:cBhvr>
                                        <p:cTn id="60" dur="1000"/>
                                        <p:tgtEl>
                                          <p:spTgt spid="11"/>
                                        </p:tgtEl>
                                      </p:cBhvr>
                                    </p:animEffect>
                                  </p:childTnLst>
                                </p:cTn>
                              </p:par>
                              <p:par>
                                <p:cTn id="61" presetID="12" presetClass="entr" presetSubtype="2"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p:tgtEl>
                                          <p:spTgt spid="13"/>
                                        </p:tgtEl>
                                        <p:attrNameLst>
                                          <p:attrName>ppt_x</p:attrName>
                                        </p:attrNameLst>
                                      </p:cBhvr>
                                      <p:tavLst>
                                        <p:tav tm="0">
                                          <p:val>
                                            <p:strVal val="#ppt_x+#ppt_w*1.125000"/>
                                          </p:val>
                                        </p:tav>
                                        <p:tav tm="100000">
                                          <p:val>
                                            <p:strVal val="#ppt_x"/>
                                          </p:val>
                                        </p:tav>
                                      </p:tavLst>
                                    </p:anim>
                                    <p:animEffect transition="in" filter="wipe(left)">
                                      <p:cBhvr>
                                        <p:cTn id="64" dur="10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0" presetClass="path" presetSubtype="0" accel="50000" decel="50000" fill="hold" nodeType="withEffect">
                                  <p:stCondLst>
                                    <p:cond delay="0"/>
                                  </p:stCondLst>
                                  <p:childTnLst>
                                    <p:animMotion origin="layout" path="M 0.0948 -0.43426 C 0.09414 -0.42686 0.09375 -0.41366 0.09154 -0.40579 C 0.0875 -0.39121 0.08724 -0.40209 0.08516 -0.38033 C 0.08464 -0.37454 0.08412 -0.36899 0.0836 -0.3632 C 0.08308 -0.35857 0.08243 -0.35371 0.08203 -0.34908 C 0.07995 -0.32732 0.07969 -0.31667 0.07878 -0.29236 C 0.07748 -0.25486 0.07657 -0.21713 0.07565 -0.17894 C 0.07618 -0.16019 0.07631 -0.14121 0.07722 -0.12223 C 0.07735 -0.11852 0.07969 -0.10116 0.08034 -0.09676 C 0.08138 -0.09098 0.08256 -0.08542 0.0836 -0.0801 C 0.08412 -0.07686 0.08425 -0.07361 0.08516 -0.07176 L 0.08842 -0.06274 L 0.0948 -0.02871 C 0.0948 -0.02848 0.09792 -0.01181 0.09792 -0.01181 C 0.09896 -0.0088 0.10026 -0.00672 0.10118 -0.00348 C 0.10196 -0.00047 0.10196 0.00277 0.10274 0.00486 C 0.10456 0.01134 0.10703 0.01666 0.10912 0.02245 C 0.11016 0.025 0.11068 0.02824 0.11237 0.03101 L 0.1267 0.04791 L 0.13151 0.0537 C 0.13308 0.05555 0.13438 0.0581 0.1362 0.05926 L 0.14102 0.06203 C 0.14258 0.06389 0.14401 0.06643 0.14584 0.06782 C 0.14896 0.07014 0.15534 0.07338 0.15534 0.07361 C 0.14336 0.08055 0.15821 0.07106 0.14584 0.08194 C 0.14427 0.08333 0.14258 0.08379 0.14102 0.08472 L 0.13151 0.09606 C 0.12982 0.09814 0.12852 0.10046 0.1267 0.10185 L 0.12188 0.10463 C 0.12032 0.10717 0.11888 0.11064 0.11706 0.11319 C 0.11563 0.11527 0.11381 0.11666 0.11237 0.11875 C 0.10899 0.12384 0.10274 0.13588 0.10274 0.13611 C 0.10222 0.13865 0.10196 0.14166 0.10118 0.14444 C 0.10026 0.14722 0.0987 0.14976 0.09792 0.15301 C 0.09662 0.15833 0.0948 0.1699 0.0948 0.17014 C 0.09532 0.1831 0.09532 0.19652 0.09636 0.20972 C 0.09688 0.21551 0.09844 0.22106 0.09961 0.22662 L 0.10118 0.23518 C 0.1017 0.23796 0.10131 0.24213 0.10274 0.24375 C 0.1198 0.26389 0.09388 0.2324 0.11237 0.25787 C 0.11537 0.26203 0.11875 0.26551 0.12188 0.26921 C 0.12813 0.27662 0.12487 0.27384 0.13151 0.27731 C 0.13308 0.27963 0.13451 0.28194 0.1362 0.28333 C 0.1431 0.28889 0.14571 0.28865 0.15222 0.29189 C 0.16315 0.29745 0.14935 0.29236 0.16654 0.29745 C 0.16446 0.29861 0.16224 0.2993 0.16016 0.30046 C 0.1586 0.30069 0.15703 0.30254 0.15534 0.30324 C 0.15222 0.30393 0.14896 0.30393 0.14584 0.30601 C 0.14128 0.3074 0.13594 0.30949 0.13151 0.31064 C 0.12982 0.3125 0.12826 0.31365 0.1267 0.31412 C 0.11784 0.32407 0.12539 0.31412 0.11875 0.3287 C 0.10847 0.35069 0.11862 0.32407 0.11068 0.34583 C 0.11016 0.34745 0.1099 0.35069 0.10912 0.35416 C 0.1073 0.36018 0.10391 0.36412 0.10274 0.37083 L 0.09961 0.3875 C 0.10013 0.41018 0.09987 0.43078 0.10118 0.4537 C 0.10196 0.46759 0.10651 0.47662 0.11068 0.4875 L 0.11394 0.49629 C 0.11498 0.49907 0.1155 0.50277 0.11706 0.50416 C 0.13425 0.525 0.10821 0.49328 0.1267 0.51898 C 0.1349 0.53032 0.13386 0.5287 0.14102 0.5331 C 0.14258 0.53495 0.14401 0.53726 0.14584 0.53865 C 0.14896 0.5412 0.15534 0.54444 0.15534 0.54467 C 0.15703 0.54629 0.15847 0.54861 0.16016 0.55 C 0.16328 0.55254 0.16654 0.55393 0.1698 0.55578 C 0.17136 0.55671 0.17292 0.55833 0.17448 0.55856 L 0.18737 0.56134 C 0.18308 0.56203 0.17878 0.56296 0.17448 0.56435 C 0.16693 0.56643 0.16706 0.56898 0.1586 0.57268 C 0.15651 0.57384 0.1543 0.57453 0.15222 0.57569 C 0.14896 0.57731 0.14258 0.58125 0.14258 0.58148 C 0.13946 0.58518 0.13581 0.58773 0.13308 0.59259 C 0.12982 0.59838 0.12605 0.60301 0.12344 0.60972 C 0.11927 0.62106 0.12188 0.6162 0.1155 0.62384 L 0.10912 0.64097 L 0.10599 0.6493 C 0.10534 0.65208 0.10508 0.65509 0.1043 0.65787 C 0.10235 0.66551 0.09948 0.67268 0.09792 0.68055 L 0.08998 0.72314 L 0.08842 0.73171 C 0.08789 0.73449 0.08724 0.73726 0.08685 0.74027 C 0.08568 0.74768 0.08412 0.75509 0.0836 0.76296 C 0.08295 0.77176 0.08138 0.7956 0.08034 0.80532 C 0.07943 0.81481 0.07891 0.82453 0.07722 0.83379 C 0.0767 0.83657 0.07592 0.83889 0.07565 0.84236 C 0.07435 0.8537 0.0737 0.86504 0.0724 0.87639 C 0.07188 0.88101 0.07097 0.88564 0.07084 0.89051 C 0.07045 0.91041 0.07084 0.93032 0.07084 0.95023 " pathEditMode="relative" rAng="0" ptsTypes="AAAAAAAAAAAAAAAAAAAAAAAAAAAAAAAAAAAAAAAAAAAAAAAAAAAAAAAAAAAAAAAAAAAAAAAAAAAAAAAAAAAAAAAA">
                                      <p:cBhvr>
                                        <p:cTn id="76" dur="4000" fill="hold"/>
                                        <p:tgtEl>
                                          <p:spTgt spid="16"/>
                                        </p:tgtEl>
                                        <p:attrNameLst>
                                          <p:attrName>ppt_x</p:attrName>
                                          <p:attrName>ppt_y</p:attrName>
                                        </p:attrNameLst>
                                      </p:cBhvr>
                                      <p:rCtr x="3411" y="69213"/>
                                    </p:animMotion>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1000"/>
                                        <p:tgtEl>
                                          <p:spTgt spid="20"/>
                                        </p:tgtEl>
                                      </p:cBhvr>
                                    </p:animEffect>
                                    <p:anim calcmode="lin" valueType="num">
                                      <p:cBhvr>
                                        <p:cTn id="117" dur="1000" fill="hold"/>
                                        <p:tgtEl>
                                          <p:spTgt spid="20"/>
                                        </p:tgtEl>
                                        <p:attrNameLst>
                                          <p:attrName>ppt_x</p:attrName>
                                        </p:attrNameLst>
                                      </p:cBhvr>
                                      <p:tavLst>
                                        <p:tav tm="0">
                                          <p:val>
                                            <p:strVal val="#ppt_x"/>
                                          </p:val>
                                        </p:tav>
                                        <p:tav tm="100000">
                                          <p:val>
                                            <p:strVal val="#ppt_x"/>
                                          </p:val>
                                        </p:tav>
                                      </p:tavLst>
                                    </p:anim>
                                    <p:anim calcmode="lin" valueType="num">
                                      <p:cBhvr>
                                        <p:cTn id="118" dur="1000" fill="hold"/>
                                        <p:tgtEl>
                                          <p:spTgt spid="2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1000"/>
                                        <p:tgtEl>
                                          <p:spTgt spid="19"/>
                                        </p:tgtEl>
                                      </p:cBhvr>
                                    </p:animEffect>
                                    <p:anim calcmode="lin" valueType="num">
                                      <p:cBhvr>
                                        <p:cTn id="122" dur="1000" fill="hold"/>
                                        <p:tgtEl>
                                          <p:spTgt spid="19"/>
                                        </p:tgtEl>
                                        <p:attrNameLst>
                                          <p:attrName>ppt_x</p:attrName>
                                        </p:attrNameLst>
                                      </p:cBhvr>
                                      <p:tavLst>
                                        <p:tav tm="0">
                                          <p:val>
                                            <p:strVal val="#ppt_x"/>
                                          </p:val>
                                        </p:tav>
                                        <p:tav tm="100000">
                                          <p:val>
                                            <p:strVal val="#ppt_x"/>
                                          </p:val>
                                        </p:tav>
                                      </p:tavLst>
                                    </p:anim>
                                    <p:anim calcmode="lin" valueType="num">
                                      <p:cBhvr>
                                        <p:cTn id="1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61668"/>
            <a:ext cx="10502608" cy="4615563"/>
          </a:xfrm>
        </p:spPr>
        <p:txBody>
          <a:bodyPr/>
          <a:lstStyle/>
          <a:p>
            <a:pPr marL="457200" indent="-457200"/>
            <a:r>
              <a:rPr lang="en-US" sz="1800" dirty="0" err="1"/>
              <a:t>iconsphere</a:t>
            </a:r>
            <a:r>
              <a:rPr lang="en-US" sz="1800" dirty="0"/>
              <a:t>. </a:t>
            </a:r>
            <a:r>
              <a:rPr lang="en-US" sz="1800" dirty="0" smtClean="0"/>
              <a:t>(2016). Video </a:t>
            </a:r>
            <a:r>
              <a:rPr lang="en-US" sz="1800" dirty="0"/>
              <a:t>block. </a:t>
            </a:r>
            <a:r>
              <a:rPr lang="en-US" sz="1800" i="1" dirty="0"/>
              <a:t>The Noun Project. </a:t>
            </a:r>
            <a:r>
              <a:rPr lang="en-US" sz="1800" dirty="0"/>
              <a:t>CC BY. </a:t>
            </a:r>
            <a:r>
              <a:rPr lang="en-US" sz="1800" dirty="0">
                <a:hlinkClick r:id="rId2"/>
              </a:rPr>
              <a:t>https://thenounproject.com/icon/video-block-485863</a:t>
            </a:r>
            <a:r>
              <a:rPr lang="en-US" sz="1800" dirty="0" smtClean="0">
                <a:hlinkClick r:id="rId2"/>
              </a:rPr>
              <a:t>/</a:t>
            </a:r>
            <a:endParaRPr lang="en-US" sz="1800" dirty="0" smtClean="0"/>
          </a:p>
          <a:p>
            <a:pPr marL="457200" indent="-457200"/>
            <a:r>
              <a:rPr lang="en-US" sz="1800" dirty="0" smtClean="0"/>
              <a:t>Ahmad </a:t>
            </a:r>
            <a:r>
              <a:rPr lang="en-US" sz="1800" dirty="0" err="1" smtClean="0"/>
              <a:t>Taufik</a:t>
            </a:r>
            <a:r>
              <a:rPr lang="en-US" sz="1800" dirty="0" smtClean="0"/>
              <a:t>. (2018). Disconnected </a:t>
            </a:r>
            <a:r>
              <a:rPr lang="en-US" sz="1800" dirty="0"/>
              <a:t>printer. </a:t>
            </a:r>
            <a:r>
              <a:rPr lang="en-US" sz="1800" i="1" dirty="0"/>
              <a:t>The Noun Project</a:t>
            </a:r>
            <a:r>
              <a:rPr lang="en-US" sz="1800" dirty="0"/>
              <a:t>. CC BY. </a:t>
            </a:r>
            <a:r>
              <a:rPr lang="en-US" sz="1800" dirty="0">
                <a:hlinkClick r:id="rId3"/>
              </a:rPr>
              <a:t>https://thenounproject.com/icon/disconnected-printer-2191368</a:t>
            </a:r>
            <a:r>
              <a:rPr lang="en-US" sz="1800" dirty="0" smtClean="0">
                <a:hlinkClick r:id="rId3"/>
              </a:rPr>
              <a:t>/</a:t>
            </a:r>
            <a:endParaRPr lang="en-US" sz="1800" dirty="0" smtClean="0"/>
          </a:p>
          <a:p>
            <a:pPr marL="457200" indent="-457200"/>
            <a:r>
              <a:rPr lang="en-US" sz="1800" dirty="0" err="1" smtClean="0"/>
              <a:t>Berkah</a:t>
            </a:r>
            <a:r>
              <a:rPr lang="en-US" sz="1800" dirty="0" smtClean="0"/>
              <a:t> </a:t>
            </a:r>
            <a:r>
              <a:rPr lang="en-US" sz="1800" dirty="0"/>
              <a:t>Icon. </a:t>
            </a:r>
            <a:r>
              <a:rPr lang="en-US" sz="1800" dirty="0" smtClean="0"/>
              <a:t>(2019). Website </a:t>
            </a:r>
            <a:r>
              <a:rPr lang="en-US" sz="1800" dirty="0"/>
              <a:t>link. </a:t>
            </a:r>
            <a:r>
              <a:rPr lang="en-US" sz="1800" i="1" dirty="0"/>
              <a:t>The Noun Project.</a:t>
            </a:r>
            <a:r>
              <a:rPr lang="en-US" sz="1800" dirty="0"/>
              <a:t> CC BY. </a:t>
            </a:r>
            <a:r>
              <a:rPr lang="en-US" sz="1800" dirty="0">
                <a:hlinkClick r:id="rId4"/>
              </a:rPr>
              <a:t>https://thenounproject.com/icon/website-link-2755326</a:t>
            </a:r>
            <a:r>
              <a:rPr lang="en-US" sz="1800" dirty="0" smtClean="0">
                <a:hlinkClick r:id="rId4"/>
              </a:rPr>
              <a:t>/</a:t>
            </a:r>
            <a:endParaRPr lang="en-US" sz="1800" dirty="0" smtClean="0"/>
          </a:p>
          <a:p>
            <a:pPr marL="457200" indent="-457200"/>
            <a:r>
              <a:rPr lang="en-US" sz="1800" dirty="0" smtClean="0"/>
              <a:t>Adrien </a:t>
            </a:r>
            <a:r>
              <a:rPr lang="en-US" sz="1800" dirty="0"/>
              <a:t>Coquet. </a:t>
            </a:r>
            <a:r>
              <a:rPr lang="en-US" sz="1800" dirty="0" smtClean="0"/>
              <a:t>(2018). </a:t>
            </a:r>
            <a:r>
              <a:rPr lang="en-US" sz="1800" dirty="0"/>
              <a:t>Unlock. </a:t>
            </a:r>
            <a:r>
              <a:rPr lang="en-US" sz="1800" i="1" dirty="0"/>
              <a:t>The Noun Project</a:t>
            </a:r>
            <a:r>
              <a:rPr lang="en-US" sz="1800" dirty="0"/>
              <a:t>. CC BY. </a:t>
            </a:r>
            <a:r>
              <a:rPr lang="en-US" sz="1800" dirty="0">
                <a:hlinkClick r:id="rId5"/>
              </a:rPr>
              <a:t>https://thenounproject.com/icon/unlock-1862800</a:t>
            </a:r>
            <a:r>
              <a:rPr lang="en-US" sz="1800" dirty="0" smtClean="0">
                <a:hlinkClick r:id="rId5"/>
              </a:rPr>
              <a:t>/</a:t>
            </a:r>
            <a:endParaRPr lang="en-US" sz="1800" dirty="0" smtClean="0"/>
          </a:p>
          <a:p>
            <a:pPr marL="457200" indent="-457200"/>
            <a:r>
              <a:rPr lang="en-US" sz="1800" dirty="0" smtClean="0"/>
              <a:t>Nadir </a:t>
            </a:r>
            <a:r>
              <a:rPr lang="en-US" sz="1800" dirty="0" err="1"/>
              <a:t>Balcikli</a:t>
            </a:r>
            <a:r>
              <a:rPr lang="en-US" sz="1800" dirty="0"/>
              <a:t>. </a:t>
            </a:r>
            <a:r>
              <a:rPr lang="en-US" sz="1800" dirty="0" smtClean="0"/>
              <a:t>(2016). </a:t>
            </a:r>
            <a:r>
              <a:rPr lang="en-US" sz="1800" dirty="0"/>
              <a:t>Copyright. </a:t>
            </a:r>
            <a:r>
              <a:rPr lang="en-US" sz="1800" i="1" dirty="0"/>
              <a:t>The Noun Project</a:t>
            </a:r>
            <a:r>
              <a:rPr lang="en-US" sz="1800" dirty="0"/>
              <a:t>. CC BY. </a:t>
            </a:r>
            <a:r>
              <a:rPr lang="en-US" sz="1800" dirty="0">
                <a:hlinkClick r:id="rId6"/>
              </a:rPr>
              <a:t>https://thenounproject.com/icon/copyright-453533</a:t>
            </a:r>
            <a:r>
              <a:rPr lang="en-US" sz="1800" dirty="0" smtClean="0">
                <a:hlinkClick r:id="rId6"/>
              </a:rPr>
              <a:t>/</a:t>
            </a:r>
            <a:endParaRPr lang="en-US" sz="1800" dirty="0" smtClean="0"/>
          </a:p>
          <a:p>
            <a:pPr marL="457200" indent="-457200"/>
            <a:r>
              <a:rPr lang="en-US" sz="1800" dirty="0"/>
              <a:t>Government of Canada. (2018). Official rendition of the coat of arms of Canada. Converted to </a:t>
            </a:r>
            <a:r>
              <a:rPr lang="en-US" sz="1800" dirty="0" err="1"/>
              <a:t>svg</a:t>
            </a:r>
            <a:r>
              <a:rPr lang="en-US" sz="1800" dirty="0"/>
              <a:t> by Zscout370. </a:t>
            </a:r>
            <a:r>
              <a:rPr lang="en-US" sz="1800" i="1" dirty="0"/>
              <a:t>Wikipedia. </a:t>
            </a:r>
            <a:r>
              <a:rPr lang="en-US" sz="1800" dirty="0">
                <a:hlinkClick r:id="rId7"/>
              </a:rPr>
              <a:t>https://en.wikipedia.org/wiki/Arms_of_Canada#/media/File:Coat_of_arms_of_Canada.svg</a:t>
            </a:r>
            <a:endParaRPr lang="en-US" sz="1800" dirty="0"/>
          </a:p>
          <a:p>
            <a:pPr marL="457200" indent="-457200"/>
            <a:r>
              <a:rPr lang="en-US" sz="1800" dirty="0" err="1" smtClean="0"/>
              <a:t>Egon</a:t>
            </a:r>
            <a:r>
              <a:rPr lang="en-US" sz="1800" dirty="0" smtClean="0"/>
              <a:t> </a:t>
            </a:r>
            <a:r>
              <a:rPr lang="en-US" sz="1800" dirty="0" err="1" smtClean="0"/>
              <a:t>Låstad</a:t>
            </a:r>
            <a:r>
              <a:rPr lang="en-US" sz="1800" dirty="0" smtClean="0"/>
              <a:t>. (2016). Note-taking. </a:t>
            </a:r>
            <a:r>
              <a:rPr lang="en-US" sz="1800" i="1" dirty="0" smtClean="0"/>
              <a:t>The Noun Project</a:t>
            </a:r>
            <a:r>
              <a:rPr lang="en-US" sz="1800" dirty="0" smtClean="0"/>
              <a:t>. CC </a:t>
            </a:r>
            <a:r>
              <a:rPr lang="en-US" sz="1800" dirty="0"/>
              <a:t>BY. </a:t>
            </a:r>
            <a:r>
              <a:rPr lang="en-US" sz="1800" dirty="0">
                <a:hlinkClick r:id="rId8"/>
              </a:rPr>
              <a:t>https://thenounproject.com/icon/note-taking-665382</a:t>
            </a:r>
            <a:r>
              <a:rPr lang="en-US" sz="1800" dirty="0" smtClean="0">
                <a:hlinkClick r:id="rId8"/>
              </a:rPr>
              <a:t>/</a:t>
            </a:r>
            <a:endParaRPr lang="en-US" sz="1800" dirty="0" smtClean="0"/>
          </a:p>
        </p:txBody>
      </p:sp>
    </p:spTree>
    <p:extLst>
      <p:ext uri="{BB962C8B-B14F-4D97-AF65-F5344CB8AC3E}">
        <p14:creationId xmlns:p14="http://schemas.microsoft.com/office/powerpoint/2010/main" val="3564950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61669"/>
            <a:ext cx="10502608" cy="4250430"/>
          </a:xfrm>
        </p:spPr>
        <p:txBody>
          <a:bodyPr/>
          <a:lstStyle/>
          <a:p>
            <a:pPr marL="457200" indent="-457200"/>
            <a:r>
              <a:rPr lang="en-US" sz="1800" dirty="0" err="1"/>
              <a:t>Iconathon</a:t>
            </a:r>
            <a:r>
              <a:rPr lang="en-US" sz="1800" dirty="0"/>
              <a:t>. (2019). Gamer. </a:t>
            </a:r>
            <a:r>
              <a:rPr lang="en-US" sz="1800" i="1" dirty="0"/>
              <a:t>The Noun Project. </a:t>
            </a:r>
            <a:r>
              <a:rPr lang="en-US" sz="1800" dirty="0"/>
              <a:t>CC BY. </a:t>
            </a:r>
            <a:r>
              <a:rPr lang="en-US" sz="1800" dirty="0">
                <a:hlinkClick r:id="rId3"/>
              </a:rPr>
              <a:t>https://thenounproject.com/icon/gamer-2909380/</a:t>
            </a:r>
            <a:endParaRPr lang="en-US" sz="1800" dirty="0"/>
          </a:p>
          <a:p>
            <a:pPr marL="457200" indent="-457200"/>
            <a:r>
              <a:rPr lang="en-US" sz="1800" dirty="0" smtClean="0"/>
              <a:t>Adrien </a:t>
            </a:r>
            <a:r>
              <a:rPr lang="en-US" sz="1800" dirty="0"/>
              <a:t>Coquet. </a:t>
            </a:r>
            <a:r>
              <a:rPr lang="en-US" sz="1800" dirty="0" smtClean="0"/>
              <a:t>(2019). </a:t>
            </a:r>
            <a:r>
              <a:rPr lang="en-US" sz="1800" dirty="0"/>
              <a:t>Access. </a:t>
            </a:r>
            <a:r>
              <a:rPr lang="en-US" sz="1800" i="1" dirty="0"/>
              <a:t>The Noun Project</a:t>
            </a:r>
            <a:r>
              <a:rPr lang="en-US" sz="1800" dirty="0"/>
              <a:t>. CC BY. </a:t>
            </a:r>
            <a:r>
              <a:rPr lang="en-US" sz="1800" dirty="0">
                <a:hlinkClick r:id="rId4"/>
              </a:rPr>
              <a:t>https://thenounproject.com/icon/access-2448901</a:t>
            </a:r>
            <a:r>
              <a:rPr lang="en-US" sz="1800" dirty="0" smtClean="0">
                <a:hlinkClick r:id="rId4"/>
              </a:rPr>
              <a:t>/</a:t>
            </a:r>
            <a:endParaRPr lang="en-US" sz="1800" dirty="0" smtClean="0"/>
          </a:p>
          <a:p>
            <a:pPr marL="457200" indent="-457200"/>
            <a:r>
              <a:rPr lang="en-US" sz="1800" dirty="0" err="1" smtClean="0"/>
              <a:t>Kimmi</a:t>
            </a:r>
            <a:r>
              <a:rPr lang="en-US" sz="1800" dirty="0" smtClean="0"/>
              <a:t> </a:t>
            </a:r>
            <a:r>
              <a:rPr lang="en-US" sz="1800" dirty="0"/>
              <a:t>Studio. </a:t>
            </a:r>
            <a:r>
              <a:rPr lang="en-US" sz="1800" dirty="0" smtClean="0"/>
              <a:t>(2017). </a:t>
            </a:r>
            <a:r>
              <a:rPr lang="en-US" sz="1800" dirty="0"/>
              <a:t>Shield. </a:t>
            </a:r>
            <a:r>
              <a:rPr lang="en-US" sz="1800" i="1" dirty="0"/>
              <a:t>The Noun Project</a:t>
            </a:r>
            <a:r>
              <a:rPr lang="en-US" sz="1800" dirty="0"/>
              <a:t>. CC BY. </a:t>
            </a:r>
            <a:r>
              <a:rPr lang="en-US" sz="1800" dirty="0">
                <a:hlinkClick r:id="rId5"/>
              </a:rPr>
              <a:t>https://thenounproject.com/icon/shield-874630</a:t>
            </a:r>
            <a:r>
              <a:rPr lang="en-US" sz="1800" dirty="0" smtClean="0">
                <a:hlinkClick r:id="rId5"/>
              </a:rPr>
              <a:t>/</a:t>
            </a:r>
            <a:endParaRPr lang="en-US" sz="1800" dirty="0" smtClean="0"/>
          </a:p>
          <a:p>
            <a:pPr marL="457200" indent="-457200"/>
            <a:r>
              <a:rPr lang="en-US" sz="1800" dirty="0" smtClean="0"/>
              <a:t>Adrien </a:t>
            </a:r>
            <a:r>
              <a:rPr lang="en-US" sz="1800" dirty="0"/>
              <a:t>Coquet. </a:t>
            </a:r>
            <a:r>
              <a:rPr lang="en-US" sz="1800" dirty="0" smtClean="0"/>
              <a:t>(2019). Password</a:t>
            </a:r>
            <a:r>
              <a:rPr lang="en-US" sz="1800" dirty="0"/>
              <a:t>. </a:t>
            </a:r>
            <a:r>
              <a:rPr lang="en-US" sz="1800" i="1" dirty="0"/>
              <a:t>The Noun Project</a:t>
            </a:r>
            <a:r>
              <a:rPr lang="en-US" sz="1800" dirty="0"/>
              <a:t>. CC BY. </a:t>
            </a:r>
            <a:r>
              <a:rPr lang="en-US" sz="1800" dirty="0">
                <a:hlinkClick r:id="rId6"/>
              </a:rPr>
              <a:t>https://thenounproject.com/icon/password-2631120</a:t>
            </a:r>
            <a:r>
              <a:rPr lang="en-US" sz="1800" dirty="0" smtClean="0">
                <a:hlinkClick r:id="rId6"/>
              </a:rPr>
              <a:t>/</a:t>
            </a:r>
            <a:endParaRPr lang="en-US" sz="1800" dirty="0" smtClean="0"/>
          </a:p>
          <a:p>
            <a:pPr marL="457200" indent="-457200"/>
            <a:r>
              <a:rPr lang="en-US" sz="1800" dirty="0" smtClean="0"/>
              <a:t>Mohamad </a:t>
            </a:r>
            <a:r>
              <a:rPr lang="en-US" sz="1800" dirty="0" err="1"/>
              <a:t>Arif</a:t>
            </a:r>
            <a:r>
              <a:rPr lang="en-US" sz="1800" dirty="0"/>
              <a:t> </a:t>
            </a:r>
            <a:r>
              <a:rPr lang="en-US" sz="1800" dirty="0" err="1"/>
              <a:t>Prasetyo</a:t>
            </a:r>
            <a:r>
              <a:rPr lang="en-US" sz="1800" dirty="0"/>
              <a:t>. </a:t>
            </a:r>
            <a:r>
              <a:rPr lang="en-US" sz="1800" dirty="0" smtClean="0"/>
              <a:t>(2017). </a:t>
            </a:r>
            <a:r>
              <a:rPr lang="en-US" sz="1800" dirty="0"/>
              <a:t>Private </a:t>
            </a:r>
            <a:r>
              <a:rPr lang="en-US" sz="1800" dirty="0" smtClean="0"/>
              <a:t>document</a:t>
            </a:r>
            <a:r>
              <a:rPr lang="en-US" sz="1800" dirty="0"/>
              <a:t>. </a:t>
            </a:r>
            <a:r>
              <a:rPr lang="en-US" sz="1800" i="1" dirty="0"/>
              <a:t>The Noun Project</a:t>
            </a:r>
            <a:r>
              <a:rPr lang="en-US" sz="1800" dirty="0"/>
              <a:t>. CC BY. </a:t>
            </a:r>
            <a:r>
              <a:rPr lang="en-US" sz="1800" dirty="0">
                <a:hlinkClick r:id="rId7"/>
              </a:rPr>
              <a:t>https://thenounproject.com/icon/private-document-1405844</a:t>
            </a:r>
            <a:r>
              <a:rPr lang="en-US" sz="1800" dirty="0" smtClean="0">
                <a:hlinkClick r:id="rId7"/>
              </a:rPr>
              <a:t>/</a:t>
            </a:r>
            <a:endParaRPr lang="en-US" sz="1800" dirty="0" smtClean="0"/>
          </a:p>
          <a:p>
            <a:pPr marL="457200" indent="-457200"/>
            <a:r>
              <a:rPr lang="en-US" sz="1800" dirty="0" smtClean="0">
                <a:latin typeface="Arial" panose="020B0604020202020204" pitchFamily="34" charset="0"/>
                <a:cs typeface="Arial" panose="020B0604020202020204" pitchFamily="34" charset="0"/>
              </a:rPr>
              <a:t>Vectors </a:t>
            </a:r>
            <a:r>
              <a:rPr lang="en-US" sz="1800" dirty="0">
                <a:latin typeface="Arial" panose="020B0604020202020204" pitchFamily="34" charset="0"/>
                <a:cs typeface="Arial" panose="020B0604020202020204" pitchFamily="34" charset="0"/>
              </a:rPr>
              <a:t>Point. </a:t>
            </a:r>
            <a:r>
              <a:rPr lang="en-US" sz="1800" dirty="0" smtClean="0">
                <a:latin typeface="Arial" panose="020B0604020202020204" pitchFamily="34" charset="0"/>
                <a:cs typeface="Arial" panose="020B0604020202020204" pitchFamily="34" charset="0"/>
              </a:rPr>
              <a:t>(2019). </a:t>
            </a:r>
            <a:r>
              <a:rPr lang="en-US" sz="1800" dirty="0">
                <a:latin typeface="Arial" panose="020B0604020202020204" pitchFamily="34" charset="0"/>
                <a:cs typeface="Arial" panose="020B0604020202020204" pitchFamily="34" charset="0"/>
              </a:rPr>
              <a:t>E</a:t>
            </a:r>
            <a:r>
              <a:rPr lang="en-US" sz="1800" dirty="0" smtClean="0">
                <a:latin typeface="Arial" panose="020B0604020202020204" pitchFamily="34" charset="0"/>
                <a:cs typeface="Arial" panose="020B0604020202020204" pitchFamily="34" charset="0"/>
              </a:rPr>
              <a:t>ncryption</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The Noun Project</a:t>
            </a:r>
            <a:r>
              <a:rPr lang="en-US" sz="1800" dirty="0">
                <a:latin typeface="Arial" panose="020B0604020202020204" pitchFamily="34" charset="0"/>
                <a:cs typeface="Arial" panose="020B0604020202020204" pitchFamily="34" charset="0"/>
              </a:rPr>
              <a:t>. CC BY. </a:t>
            </a:r>
            <a:r>
              <a:rPr lang="en-US" sz="1800" dirty="0">
                <a:latin typeface="Arial" panose="020B0604020202020204" pitchFamily="34" charset="0"/>
                <a:cs typeface="Arial" panose="020B0604020202020204" pitchFamily="34" charset="0"/>
                <a:hlinkClick r:id="rId8"/>
              </a:rPr>
              <a:t>https://thenounproject.com/icon/encryption-2761067</a:t>
            </a:r>
            <a:r>
              <a:rPr lang="en-US" sz="1800" dirty="0" smtClean="0">
                <a:latin typeface="Arial" panose="020B0604020202020204" pitchFamily="34" charset="0"/>
                <a:cs typeface="Arial" panose="020B0604020202020204" pitchFamily="34" charset="0"/>
                <a:hlinkClick r:id="rId8"/>
              </a:rPr>
              <a:t>/</a:t>
            </a:r>
            <a:endParaRPr lang="en-US" sz="1800" dirty="0" smtClean="0">
              <a:latin typeface="Arial" panose="020B0604020202020204" pitchFamily="34" charset="0"/>
              <a:cs typeface="Arial" panose="020B0604020202020204" pitchFamily="34" charset="0"/>
            </a:endParaRPr>
          </a:p>
          <a:p>
            <a:pPr marL="457200" indent="-457200"/>
            <a:r>
              <a:rPr lang="en-US" sz="1800" dirty="0" err="1"/>
              <a:t>mikicon</a:t>
            </a:r>
            <a:r>
              <a:rPr lang="en-US" sz="1800" dirty="0"/>
              <a:t>. </a:t>
            </a:r>
            <a:r>
              <a:rPr lang="en-US" sz="1800" dirty="0" smtClean="0"/>
              <a:t>(2016). Person</a:t>
            </a:r>
            <a:r>
              <a:rPr lang="en-US" sz="1800" dirty="0"/>
              <a:t>. </a:t>
            </a:r>
            <a:r>
              <a:rPr lang="en-US" sz="1800" i="1" dirty="0"/>
              <a:t>The Noun Project</a:t>
            </a:r>
            <a:r>
              <a:rPr lang="en-US" sz="1800" dirty="0"/>
              <a:t>. CC BY. </a:t>
            </a:r>
            <a:r>
              <a:rPr lang="en-US" sz="1800" dirty="0">
                <a:hlinkClick r:id="rId9"/>
              </a:rPr>
              <a:t>https://thenounproject.com/icon/person-737678</a:t>
            </a:r>
            <a:r>
              <a:rPr lang="en-US" sz="1800" dirty="0" smtClean="0">
                <a:hlinkClick r:id="rId9"/>
              </a:rPr>
              <a:t>/</a:t>
            </a:r>
            <a:endParaRPr lang="en-US" sz="1800" dirty="0" smtClean="0"/>
          </a:p>
          <a:p>
            <a:pPr marL="457200" indent="-457200"/>
            <a:r>
              <a:rPr lang="en-US" sz="1800" dirty="0" smtClean="0"/>
              <a:t>Ralf </a:t>
            </a:r>
            <a:r>
              <a:rPr lang="en-US" sz="1800" dirty="0" err="1"/>
              <a:t>Schmitzer</a:t>
            </a:r>
            <a:r>
              <a:rPr lang="en-US" sz="1800" dirty="0"/>
              <a:t>. </a:t>
            </a:r>
            <a:r>
              <a:rPr lang="en-US" sz="1800" dirty="0" smtClean="0"/>
              <a:t>(2016). </a:t>
            </a:r>
            <a:r>
              <a:rPr lang="en-US" sz="1800" dirty="0"/>
              <a:t>Prison. </a:t>
            </a:r>
            <a:r>
              <a:rPr lang="en-US" sz="1800" i="1" dirty="0"/>
              <a:t>The Noun Project. </a:t>
            </a:r>
            <a:r>
              <a:rPr lang="en-US" sz="1800" dirty="0"/>
              <a:t>CC BY. </a:t>
            </a:r>
            <a:r>
              <a:rPr lang="en-US" sz="1800" dirty="0">
                <a:hlinkClick r:id="rId10"/>
              </a:rPr>
              <a:t>https://thenounproject.com/icon/prison-427669</a:t>
            </a:r>
            <a:r>
              <a:rPr lang="en-US" sz="1800" dirty="0" smtClean="0">
                <a:hlinkClick r:id="rId10"/>
              </a:rPr>
              <a:t>/</a:t>
            </a:r>
            <a:endParaRPr lang="en-US" sz="1800" dirty="0"/>
          </a:p>
        </p:txBody>
      </p:sp>
    </p:spTree>
    <p:extLst>
      <p:ext uri="{BB962C8B-B14F-4D97-AF65-F5344CB8AC3E}">
        <p14:creationId xmlns:p14="http://schemas.microsoft.com/office/powerpoint/2010/main" val="2812955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61669"/>
            <a:ext cx="10502608" cy="4779952"/>
          </a:xfrm>
        </p:spPr>
        <p:txBody>
          <a:bodyPr/>
          <a:lstStyle/>
          <a:p>
            <a:pPr marL="457200" indent="-457200"/>
            <a:r>
              <a:rPr lang="en-US" sz="1800" dirty="0" err="1"/>
              <a:t>Ominisis</a:t>
            </a:r>
            <a:r>
              <a:rPr lang="en-US" sz="1800" dirty="0"/>
              <a:t>. (2016). [Jail cell closing sound]. </a:t>
            </a:r>
            <a:r>
              <a:rPr lang="en-US" sz="1800" i="1" dirty="0" err="1"/>
              <a:t>Freesound</a:t>
            </a:r>
            <a:r>
              <a:rPr lang="en-US" sz="1800" dirty="0"/>
              <a:t>. CC 0. </a:t>
            </a:r>
            <a:r>
              <a:rPr lang="en-US" sz="1800" dirty="0">
                <a:hlinkClick r:id="rId2"/>
              </a:rPr>
              <a:t>https://freesound.org/people/Omnisis/sounds/336888/</a:t>
            </a:r>
            <a:endParaRPr lang="en-US" sz="1800" dirty="0"/>
          </a:p>
          <a:p>
            <a:pPr marL="457200" indent="-457200"/>
            <a:r>
              <a:rPr lang="en-US" sz="1800" dirty="0" err="1" smtClean="0"/>
              <a:t>parkjisun</a:t>
            </a:r>
            <a:r>
              <a:rPr lang="en-US" sz="1800" dirty="0"/>
              <a:t>. </a:t>
            </a:r>
            <a:r>
              <a:rPr lang="en-US" sz="1800" dirty="0" smtClean="0"/>
              <a:t>(2016). </a:t>
            </a:r>
            <a:r>
              <a:rPr lang="en-US" sz="1800" dirty="0"/>
              <a:t>Handcuffs. </a:t>
            </a:r>
            <a:r>
              <a:rPr lang="en-US" sz="1800" i="1" dirty="0"/>
              <a:t>The Noun Project. </a:t>
            </a:r>
            <a:r>
              <a:rPr lang="en-US" sz="1800" dirty="0"/>
              <a:t>CC BY. </a:t>
            </a:r>
            <a:r>
              <a:rPr lang="en-US" sz="1800" dirty="0">
                <a:hlinkClick r:id="rId3"/>
              </a:rPr>
              <a:t>https://thenounproject.com/icon/handcuffs-304420</a:t>
            </a:r>
            <a:r>
              <a:rPr lang="en-US" sz="1800" dirty="0" smtClean="0">
                <a:hlinkClick r:id="rId3"/>
              </a:rPr>
              <a:t>/</a:t>
            </a:r>
            <a:endParaRPr lang="en-US" sz="1800" dirty="0" smtClean="0"/>
          </a:p>
          <a:p>
            <a:pPr marL="457200" indent="-457200"/>
            <a:r>
              <a:rPr lang="en-US" sz="1800" dirty="0" err="1" smtClean="0"/>
              <a:t>ScottHurly</a:t>
            </a:r>
            <a:r>
              <a:rPr lang="en-US" sz="1800" dirty="0"/>
              <a:t>. (2016). Locking Handcuffs. </a:t>
            </a:r>
            <a:r>
              <a:rPr lang="en-US" sz="1800" i="1" dirty="0" err="1"/>
              <a:t>Freesound</a:t>
            </a:r>
            <a:r>
              <a:rPr lang="en-US" sz="1800" dirty="0"/>
              <a:t>. CC BY-NC. </a:t>
            </a:r>
            <a:r>
              <a:rPr lang="en-US" sz="1800" dirty="0">
                <a:hlinkClick r:id="rId4"/>
              </a:rPr>
              <a:t>https://freesound.org/people/ScottHurly/sounds/366563/</a:t>
            </a:r>
            <a:endParaRPr lang="en-US" sz="1800" dirty="0"/>
          </a:p>
          <a:p>
            <a:pPr marL="457200" indent="-457200"/>
            <a:r>
              <a:rPr lang="en-US" sz="1800" dirty="0" err="1"/>
              <a:t>Samoilova</a:t>
            </a:r>
            <a:r>
              <a:rPr lang="en-US" sz="1800" dirty="0"/>
              <a:t> </a:t>
            </a:r>
            <a:r>
              <a:rPr lang="en-US" sz="1800" dirty="0" err="1"/>
              <a:t>Liudmila</a:t>
            </a:r>
            <a:r>
              <a:rPr lang="en-US" sz="1800" dirty="0"/>
              <a:t>. </a:t>
            </a:r>
            <a:r>
              <a:rPr lang="en-US" sz="1800" dirty="0" smtClean="0"/>
              <a:t>(2017). Password</a:t>
            </a:r>
            <a:r>
              <a:rPr lang="en-US" sz="1800" dirty="0"/>
              <a:t>. </a:t>
            </a:r>
            <a:r>
              <a:rPr lang="en-US" sz="1800" i="1" dirty="0"/>
              <a:t>The Noun Project. </a:t>
            </a:r>
            <a:r>
              <a:rPr lang="en-US" sz="1800" dirty="0"/>
              <a:t>CC BY. </a:t>
            </a:r>
            <a:r>
              <a:rPr lang="en-US" sz="1800" dirty="0">
                <a:hlinkClick r:id="rId5"/>
              </a:rPr>
              <a:t>https://thenounproject.com/icon/password-1361915</a:t>
            </a:r>
            <a:r>
              <a:rPr lang="en-US" sz="1800" dirty="0" smtClean="0">
                <a:hlinkClick r:id="rId5"/>
              </a:rPr>
              <a:t>/</a:t>
            </a:r>
            <a:endParaRPr lang="en-US" sz="1800" dirty="0" smtClean="0"/>
          </a:p>
          <a:p>
            <a:pPr marL="457200" indent="-457200"/>
            <a:r>
              <a:rPr lang="en-US" sz="1800" dirty="0" err="1" smtClean="0"/>
              <a:t>Laymik</a:t>
            </a:r>
            <a:r>
              <a:rPr lang="en-US" sz="1800" dirty="0"/>
              <a:t>. </a:t>
            </a:r>
            <a:r>
              <a:rPr lang="en-US" sz="1800" dirty="0" smtClean="0"/>
              <a:t>(2017). </a:t>
            </a:r>
            <a:r>
              <a:rPr lang="en-US" sz="1800" dirty="0" err="1" smtClean="0"/>
              <a:t>Ebook</a:t>
            </a:r>
            <a:r>
              <a:rPr lang="en-US" sz="1800" dirty="0"/>
              <a:t>. </a:t>
            </a:r>
            <a:r>
              <a:rPr lang="en-US" sz="1800" i="1" dirty="0"/>
              <a:t>The Noun Project</a:t>
            </a:r>
            <a:r>
              <a:rPr lang="en-US" sz="1800" dirty="0"/>
              <a:t>. CC BY. </a:t>
            </a:r>
            <a:r>
              <a:rPr lang="en-US" sz="1800" dirty="0">
                <a:hlinkClick r:id="rId6"/>
              </a:rPr>
              <a:t>https://</a:t>
            </a:r>
            <a:r>
              <a:rPr lang="en-US" sz="1800" dirty="0" smtClean="0">
                <a:hlinkClick r:id="rId6"/>
              </a:rPr>
              <a:t>thenounproject.com/icon/ebook-1352685/</a:t>
            </a:r>
            <a:endParaRPr lang="en-US" sz="1800" dirty="0" smtClean="0"/>
          </a:p>
          <a:p>
            <a:pPr marL="457200" indent="-457200"/>
            <a:r>
              <a:rPr lang="en-US" sz="1800" dirty="0" err="1"/>
              <a:t>Nithinan</a:t>
            </a:r>
            <a:r>
              <a:rPr lang="en-US" sz="1800" dirty="0"/>
              <a:t> </a:t>
            </a:r>
            <a:r>
              <a:rPr lang="en-US" sz="1800" dirty="0" err="1"/>
              <a:t>Tatah</a:t>
            </a:r>
            <a:r>
              <a:rPr lang="en-US" sz="1800" dirty="0"/>
              <a:t>. </a:t>
            </a:r>
            <a:r>
              <a:rPr lang="en-US" sz="1800" dirty="0" smtClean="0"/>
              <a:t>(2019). Capacity</a:t>
            </a:r>
            <a:r>
              <a:rPr lang="en-US" sz="1800" dirty="0"/>
              <a:t>. </a:t>
            </a:r>
            <a:r>
              <a:rPr lang="en-US" sz="1800" i="1" dirty="0"/>
              <a:t>The Noun Project. </a:t>
            </a:r>
            <a:r>
              <a:rPr lang="en-US" sz="1800" dirty="0"/>
              <a:t>CC BY. </a:t>
            </a:r>
            <a:r>
              <a:rPr lang="en-US" sz="1800" dirty="0">
                <a:hlinkClick r:id="rId7"/>
              </a:rPr>
              <a:t>https://thenounproject.com/icon/capacity-2857996</a:t>
            </a:r>
            <a:r>
              <a:rPr lang="en-US" sz="1800" dirty="0" smtClean="0">
                <a:hlinkClick r:id="rId7"/>
              </a:rPr>
              <a:t>/</a:t>
            </a:r>
            <a:endParaRPr lang="en-US" sz="1800" dirty="0" smtClean="0"/>
          </a:p>
          <a:p>
            <a:pPr marL="457200" indent="-457200"/>
            <a:r>
              <a:rPr lang="en-US" sz="1800" dirty="0" err="1" smtClean="0"/>
              <a:t>VectorBakery</a:t>
            </a:r>
            <a:r>
              <a:rPr lang="en-US" sz="1800" dirty="0"/>
              <a:t>. </a:t>
            </a:r>
            <a:r>
              <a:rPr lang="en-US" sz="1800" dirty="0" smtClean="0"/>
              <a:t>(2017). Clock</a:t>
            </a:r>
            <a:r>
              <a:rPr lang="en-US" sz="1800" dirty="0"/>
              <a:t>. </a:t>
            </a:r>
            <a:r>
              <a:rPr lang="en-US" sz="1800" i="1" dirty="0"/>
              <a:t>The Noun Project</a:t>
            </a:r>
            <a:r>
              <a:rPr lang="en-US" sz="1800" dirty="0"/>
              <a:t>. CC BY. </a:t>
            </a:r>
            <a:r>
              <a:rPr lang="en-US" sz="1800" dirty="0">
                <a:hlinkClick r:id="rId8"/>
              </a:rPr>
              <a:t>https://thenounproject.com/icon/clock-1387785</a:t>
            </a:r>
            <a:r>
              <a:rPr lang="en-US" sz="1800" dirty="0" smtClean="0">
                <a:hlinkClick r:id="rId8"/>
              </a:rPr>
              <a:t>/</a:t>
            </a:r>
            <a:endParaRPr lang="en-US" sz="1800" dirty="0" smtClean="0"/>
          </a:p>
          <a:p>
            <a:pPr marL="457200" indent="-457200"/>
            <a:r>
              <a:rPr lang="en-US" sz="1800" dirty="0" err="1"/>
              <a:t>Cuby</a:t>
            </a:r>
            <a:r>
              <a:rPr lang="en-US" sz="1800" dirty="0"/>
              <a:t> Design. </a:t>
            </a:r>
            <a:r>
              <a:rPr lang="en-US" sz="1800" dirty="0" smtClean="0"/>
              <a:t>(2018). </a:t>
            </a:r>
            <a:r>
              <a:rPr lang="en-US" sz="1800" dirty="0"/>
              <a:t>Subscription </a:t>
            </a:r>
            <a:r>
              <a:rPr lang="en-US" sz="1800" dirty="0" smtClean="0"/>
              <a:t>model</a:t>
            </a:r>
            <a:r>
              <a:rPr lang="en-US" sz="1800" dirty="0"/>
              <a:t>. </a:t>
            </a:r>
            <a:r>
              <a:rPr lang="en-US" sz="1800" i="1" dirty="0"/>
              <a:t>The Noun Project</a:t>
            </a:r>
            <a:r>
              <a:rPr lang="en-US" sz="1800" dirty="0"/>
              <a:t>. CC BY. </a:t>
            </a:r>
            <a:r>
              <a:rPr lang="en-US" sz="1800" dirty="0">
                <a:hlinkClick r:id="rId9"/>
              </a:rPr>
              <a:t>https://thenounproject.com/icon/subscription-model-1562815</a:t>
            </a:r>
            <a:r>
              <a:rPr lang="en-US" sz="1800" dirty="0" smtClean="0">
                <a:hlinkClick r:id="rId9"/>
              </a:rPr>
              <a:t>/</a:t>
            </a:r>
            <a:endParaRPr lang="en-US" sz="1800" dirty="0"/>
          </a:p>
        </p:txBody>
      </p:sp>
    </p:spTree>
    <p:extLst>
      <p:ext uri="{BB962C8B-B14F-4D97-AF65-F5344CB8AC3E}">
        <p14:creationId xmlns:p14="http://schemas.microsoft.com/office/powerpoint/2010/main" val="1516317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61673"/>
            <a:ext cx="10502608" cy="4726777"/>
          </a:xfrm>
        </p:spPr>
        <p:txBody>
          <a:bodyPr/>
          <a:lstStyle/>
          <a:p>
            <a:pPr marL="457200" indent="-457200"/>
            <a:r>
              <a:rPr lang="en-US" sz="1800" dirty="0" err="1"/>
              <a:t>ibrandify</a:t>
            </a:r>
            <a:r>
              <a:rPr lang="en-US" sz="1800" dirty="0"/>
              <a:t>. (2019). Label. </a:t>
            </a:r>
            <a:r>
              <a:rPr lang="en-US" sz="1800" i="1" dirty="0"/>
              <a:t>The Noun Project</a:t>
            </a:r>
            <a:r>
              <a:rPr lang="en-US" sz="1800" dirty="0"/>
              <a:t>. CC BY. </a:t>
            </a:r>
            <a:r>
              <a:rPr lang="en-US" sz="1800" dirty="0">
                <a:hlinkClick r:id="rId3"/>
              </a:rPr>
              <a:t>https://thenounproject.com/icon/label-3213464/</a:t>
            </a:r>
            <a:endParaRPr lang="en-US" sz="1800" dirty="0"/>
          </a:p>
          <a:p>
            <a:pPr marL="457200" indent="-457200"/>
            <a:r>
              <a:rPr lang="en-US" sz="1800" dirty="0" err="1" smtClean="0"/>
              <a:t>Kan</a:t>
            </a:r>
            <a:r>
              <a:rPr lang="en-US" sz="1800" dirty="0" smtClean="0"/>
              <a:t> </a:t>
            </a:r>
            <a:r>
              <a:rPr lang="en-US" sz="1800" dirty="0" err="1"/>
              <a:t>Kingpetcharat</a:t>
            </a:r>
            <a:r>
              <a:rPr lang="en-US" sz="1800" dirty="0"/>
              <a:t>. </a:t>
            </a:r>
            <a:r>
              <a:rPr lang="en-US" sz="1800" dirty="0" smtClean="0"/>
              <a:t>(2018). Data </a:t>
            </a:r>
            <a:r>
              <a:rPr lang="en-US" sz="1800" dirty="0"/>
              <a:t>security. </a:t>
            </a:r>
            <a:r>
              <a:rPr lang="en-US" sz="1800" i="1" dirty="0"/>
              <a:t>The Noun Project</a:t>
            </a:r>
            <a:r>
              <a:rPr lang="en-US" sz="1800" dirty="0"/>
              <a:t>. CC BY. </a:t>
            </a:r>
            <a:r>
              <a:rPr lang="en-US" sz="1800" dirty="0">
                <a:hlinkClick r:id="rId4"/>
              </a:rPr>
              <a:t>https://thenounproject.com/icon/data-security-1757359</a:t>
            </a:r>
            <a:r>
              <a:rPr lang="en-US" sz="1800" dirty="0" smtClean="0">
                <a:hlinkClick r:id="rId4"/>
              </a:rPr>
              <a:t>/</a:t>
            </a:r>
            <a:endParaRPr lang="en-US" sz="1800" dirty="0" smtClean="0"/>
          </a:p>
          <a:p>
            <a:pPr marL="457200" indent="-457200"/>
            <a:r>
              <a:rPr lang="en-US" sz="1800" dirty="0" smtClean="0"/>
              <a:t>Thomas </a:t>
            </a:r>
            <a:r>
              <a:rPr lang="en-US" sz="1800" dirty="0" err="1"/>
              <a:t>Deckert</a:t>
            </a:r>
            <a:r>
              <a:rPr lang="en-US" sz="1800" dirty="0"/>
              <a:t>. </a:t>
            </a:r>
            <a:r>
              <a:rPr lang="en-US" sz="1800" dirty="0" smtClean="0"/>
              <a:t>(2019). </a:t>
            </a:r>
            <a:r>
              <a:rPr lang="en-US" sz="1800" dirty="0"/>
              <a:t>Confused. </a:t>
            </a:r>
            <a:r>
              <a:rPr lang="en-US" sz="1800" i="1" dirty="0"/>
              <a:t>The Noun Project</a:t>
            </a:r>
            <a:r>
              <a:rPr lang="en-US" sz="1800" dirty="0"/>
              <a:t>. CC BY. </a:t>
            </a:r>
            <a:r>
              <a:rPr lang="en-US" sz="1800" dirty="0">
                <a:hlinkClick r:id="rId5"/>
              </a:rPr>
              <a:t>https://thenounproject.com/icon/confused-2536418</a:t>
            </a:r>
            <a:r>
              <a:rPr lang="en-US" sz="1800" dirty="0" smtClean="0">
                <a:hlinkClick r:id="rId5"/>
              </a:rPr>
              <a:t>/</a:t>
            </a:r>
            <a:endParaRPr lang="en-US" sz="1800" dirty="0" smtClean="0"/>
          </a:p>
          <a:p>
            <a:pPr marL="457200" indent="-457200"/>
            <a:r>
              <a:rPr lang="en-US" sz="1800" dirty="0"/>
              <a:t>Federal Court. (2007). [Federal Court’s Coat of Arms]. </a:t>
            </a:r>
            <a:r>
              <a:rPr lang="en-US" sz="1800" dirty="0">
                <a:hlinkClick r:id="rId6"/>
              </a:rPr>
              <a:t>https://www.fct-cf.gc.ca/en/pages/the-federal-courts-coat-of-arms</a:t>
            </a:r>
            <a:endParaRPr lang="en-US" sz="1800" dirty="0"/>
          </a:p>
          <a:p>
            <a:pPr marL="457200" indent="-457200"/>
            <a:r>
              <a:rPr lang="en-US" sz="1800" dirty="0" smtClean="0"/>
              <a:t>James </a:t>
            </a:r>
            <a:r>
              <a:rPr lang="en-US" sz="1800" dirty="0"/>
              <a:t>Strange. </a:t>
            </a:r>
            <a:r>
              <a:rPr lang="en-US" sz="1800" dirty="0" smtClean="0"/>
              <a:t>(2018). </a:t>
            </a:r>
            <a:r>
              <a:rPr lang="en-US" sz="1800" dirty="0"/>
              <a:t>CD. </a:t>
            </a:r>
            <a:r>
              <a:rPr lang="en-US" sz="1800" i="1" dirty="0"/>
              <a:t>The Noun Project</a:t>
            </a:r>
            <a:r>
              <a:rPr lang="en-US" sz="1800" dirty="0"/>
              <a:t>. CC BY. </a:t>
            </a:r>
            <a:r>
              <a:rPr lang="en-US" sz="1800" dirty="0">
                <a:hlinkClick r:id="rId7"/>
              </a:rPr>
              <a:t>https://</a:t>
            </a:r>
            <a:r>
              <a:rPr lang="en-US" sz="1800" dirty="0" smtClean="0">
                <a:hlinkClick r:id="rId7"/>
              </a:rPr>
              <a:t>thenounproject.com/icon/cd-1618119/</a:t>
            </a:r>
            <a:endParaRPr lang="en-US" sz="1800" dirty="0" smtClean="0"/>
          </a:p>
          <a:p>
            <a:pPr marL="457200" indent="-457200"/>
            <a:r>
              <a:rPr lang="en-US" sz="1800" dirty="0" err="1" smtClean="0"/>
              <a:t>popcornarts</a:t>
            </a:r>
            <a:r>
              <a:rPr lang="en-US" sz="1800" dirty="0"/>
              <a:t>. </a:t>
            </a:r>
            <a:r>
              <a:rPr lang="en-US" sz="1800" dirty="0" smtClean="0"/>
              <a:t>(2019). </a:t>
            </a:r>
            <a:r>
              <a:rPr lang="en-US" sz="1800" dirty="0"/>
              <a:t>Floppy Disk. </a:t>
            </a:r>
            <a:r>
              <a:rPr lang="en-US" sz="1800" i="1" dirty="0"/>
              <a:t>The Noun Project</a:t>
            </a:r>
            <a:r>
              <a:rPr lang="en-US" sz="1800" dirty="0"/>
              <a:t>. CC BY. </a:t>
            </a:r>
            <a:r>
              <a:rPr lang="en-US" sz="1800" dirty="0">
                <a:hlinkClick r:id="rId8"/>
              </a:rPr>
              <a:t>https://thenounproject.com/icon/floppy-disk-3040140</a:t>
            </a:r>
            <a:r>
              <a:rPr lang="en-US" sz="1800" dirty="0" smtClean="0">
                <a:hlinkClick r:id="rId8"/>
              </a:rPr>
              <a:t>/</a:t>
            </a:r>
            <a:endParaRPr lang="en-US" sz="1800" dirty="0" smtClean="0"/>
          </a:p>
          <a:p>
            <a:pPr marL="457200" indent="-457200"/>
            <a:r>
              <a:rPr lang="en-US" sz="1800" dirty="0" smtClean="0"/>
              <a:t>Edwin PM. (2018). </a:t>
            </a:r>
            <a:r>
              <a:rPr lang="en-US" sz="1800" dirty="0"/>
              <a:t>Lock. </a:t>
            </a:r>
            <a:r>
              <a:rPr lang="en-US" sz="1800" i="1" dirty="0"/>
              <a:t>The Noun Project</a:t>
            </a:r>
            <a:r>
              <a:rPr lang="en-US" sz="1800" dirty="0"/>
              <a:t>. CC BY. </a:t>
            </a:r>
            <a:r>
              <a:rPr lang="en-US" sz="1800" dirty="0">
                <a:hlinkClick r:id="rId9"/>
              </a:rPr>
              <a:t>https://thenounproject.com/icon/lock-1786028</a:t>
            </a:r>
            <a:r>
              <a:rPr lang="en-US" sz="1800" dirty="0" smtClean="0">
                <a:hlinkClick r:id="rId9"/>
              </a:rPr>
              <a:t>/</a:t>
            </a:r>
            <a:endParaRPr lang="en-US" sz="1800" dirty="0" smtClean="0"/>
          </a:p>
          <a:p>
            <a:pPr marL="457200" indent="-457200"/>
            <a:r>
              <a:rPr lang="en-CA" sz="1800" dirty="0">
                <a:solidFill>
                  <a:schemeClr val="tx1"/>
                </a:solidFill>
              </a:rPr>
              <a:t>Kick. (2017). Scale. </a:t>
            </a:r>
            <a:r>
              <a:rPr lang="en-CA" sz="1800" i="1" dirty="0">
                <a:solidFill>
                  <a:schemeClr val="tx1"/>
                </a:solidFill>
              </a:rPr>
              <a:t>The Noun Project</a:t>
            </a:r>
            <a:r>
              <a:rPr lang="en-CA" sz="1800" dirty="0">
                <a:solidFill>
                  <a:schemeClr val="tx1"/>
                </a:solidFill>
              </a:rPr>
              <a:t>. CC BY. </a:t>
            </a:r>
            <a:r>
              <a:rPr lang="en-CA" sz="1800" dirty="0">
                <a:solidFill>
                  <a:schemeClr val="tx1"/>
                </a:solidFill>
                <a:hlinkClick r:id="rId10"/>
              </a:rPr>
              <a:t>https://thenounproject.com/icon/scale-1320645/</a:t>
            </a:r>
            <a:endParaRPr lang="en-CA" sz="1800" dirty="0">
              <a:solidFill>
                <a:schemeClr val="tx1"/>
              </a:solidFill>
            </a:endParaRPr>
          </a:p>
          <a:p>
            <a:pPr marL="457200" indent="-457200"/>
            <a:r>
              <a:rPr lang="en-CA" sz="1800" dirty="0" smtClean="0">
                <a:solidFill>
                  <a:schemeClr val="tx1"/>
                </a:solidFill>
              </a:rPr>
              <a:t>Mr</a:t>
            </a:r>
            <a:r>
              <a:rPr lang="en-CA" sz="1800" dirty="0">
                <a:solidFill>
                  <a:schemeClr val="tx1"/>
                </a:solidFill>
              </a:rPr>
              <a:t>. </a:t>
            </a:r>
            <a:r>
              <a:rPr lang="en-CA" sz="1800" dirty="0" err="1">
                <a:solidFill>
                  <a:schemeClr val="tx1"/>
                </a:solidFill>
              </a:rPr>
              <a:t>Minuvi</a:t>
            </a:r>
            <a:r>
              <a:rPr lang="en-CA" sz="1800" dirty="0">
                <a:solidFill>
                  <a:schemeClr val="tx1"/>
                </a:solidFill>
              </a:rPr>
              <a:t>. (2017). Nintendo Wii. </a:t>
            </a:r>
            <a:r>
              <a:rPr lang="en-CA" sz="1800" i="1" dirty="0">
                <a:solidFill>
                  <a:schemeClr val="tx1"/>
                </a:solidFill>
              </a:rPr>
              <a:t>The Noun Project. </a:t>
            </a:r>
            <a:r>
              <a:rPr lang="en-CA" sz="1800" dirty="0">
                <a:solidFill>
                  <a:schemeClr val="tx1"/>
                </a:solidFill>
              </a:rPr>
              <a:t>CC BY. </a:t>
            </a:r>
            <a:r>
              <a:rPr lang="en-CA" sz="1800" dirty="0">
                <a:solidFill>
                  <a:schemeClr val="tx1"/>
                </a:solidFill>
                <a:hlinkClick r:id="rId11"/>
              </a:rPr>
              <a:t>https://</a:t>
            </a:r>
            <a:r>
              <a:rPr lang="en-CA" sz="1800" dirty="0" smtClean="0">
                <a:solidFill>
                  <a:schemeClr val="tx1"/>
                </a:solidFill>
                <a:hlinkClick r:id="rId11"/>
              </a:rPr>
              <a:t>thenounproject.com/icon/nintendo-wii-942076/</a:t>
            </a:r>
            <a:endParaRPr lang="en-CA" sz="1800" dirty="0">
              <a:solidFill>
                <a:schemeClr val="tx1"/>
              </a:solidFill>
            </a:endParaRPr>
          </a:p>
        </p:txBody>
      </p:sp>
    </p:spTree>
    <p:extLst>
      <p:ext uri="{BB962C8B-B14F-4D97-AF65-F5344CB8AC3E}">
        <p14:creationId xmlns:p14="http://schemas.microsoft.com/office/powerpoint/2010/main" val="166571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61668"/>
            <a:ext cx="10502608" cy="4627921"/>
          </a:xfrm>
        </p:spPr>
        <p:txBody>
          <a:bodyPr/>
          <a:lstStyle/>
          <a:p>
            <a:pPr marL="457200" indent="-457200"/>
            <a:r>
              <a:rPr lang="en-US" sz="1800" dirty="0" err="1"/>
              <a:t>Rflor</a:t>
            </a:r>
            <a:r>
              <a:rPr lang="en-US" sz="1800" dirty="0"/>
              <a:t>. (2015). Police investigation. </a:t>
            </a:r>
            <a:r>
              <a:rPr lang="en-US" sz="1800" i="1" dirty="0"/>
              <a:t>The Noun Project</a:t>
            </a:r>
            <a:r>
              <a:rPr lang="en-US" sz="1800" dirty="0"/>
              <a:t>. CC BY. </a:t>
            </a:r>
            <a:r>
              <a:rPr lang="en-US" sz="1800" dirty="0">
                <a:hlinkClick r:id="rId2"/>
              </a:rPr>
              <a:t>https://thenounproject.com/icon/police-investigation-286692/</a:t>
            </a:r>
            <a:endParaRPr lang="en-US" sz="1800" dirty="0"/>
          </a:p>
          <a:p>
            <a:pPr marL="457200" indent="-457200"/>
            <a:r>
              <a:rPr lang="en-US" sz="1800" dirty="0"/>
              <a:t>Arthur Bauer. (2018). Interoperate. </a:t>
            </a:r>
            <a:r>
              <a:rPr lang="en-US" sz="1800" i="1" dirty="0"/>
              <a:t>The Noun Project</a:t>
            </a:r>
            <a:r>
              <a:rPr lang="en-US" sz="1800" dirty="0"/>
              <a:t>. CC BY. </a:t>
            </a:r>
            <a:r>
              <a:rPr lang="en-US" sz="1800" dirty="0">
                <a:hlinkClick r:id="rId3"/>
              </a:rPr>
              <a:t>https://thenounproject.com/icon/interoperate-1624548/</a:t>
            </a:r>
            <a:endParaRPr lang="en-US" sz="1800" dirty="0"/>
          </a:p>
          <a:p>
            <a:pPr marL="457200" indent="-457200"/>
            <a:r>
              <a:rPr lang="en-US" sz="1800" dirty="0" err="1" smtClean="0"/>
              <a:t>Eliricon</a:t>
            </a:r>
            <a:r>
              <a:rPr lang="en-US" sz="1800" dirty="0" smtClean="0"/>
              <a:t>. (2017). </a:t>
            </a:r>
            <a:r>
              <a:rPr lang="en-US" sz="1800" dirty="0"/>
              <a:t>Big data. </a:t>
            </a:r>
            <a:r>
              <a:rPr lang="en-US" sz="1800" i="1" dirty="0"/>
              <a:t>The Noun Project</a:t>
            </a:r>
            <a:r>
              <a:rPr lang="en-US" sz="1800" dirty="0"/>
              <a:t>. CC BY. </a:t>
            </a:r>
            <a:r>
              <a:rPr lang="en-US" sz="1800" dirty="0">
                <a:hlinkClick r:id="rId4"/>
              </a:rPr>
              <a:t>https://thenounproject.com/icon/big-data-1434542</a:t>
            </a:r>
            <a:r>
              <a:rPr lang="en-US" sz="1800" dirty="0" smtClean="0">
                <a:hlinkClick r:id="rId4"/>
              </a:rPr>
              <a:t>/</a:t>
            </a:r>
            <a:endParaRPr lang="en-US" sz="1800" dirty="0" smtClean="0"/>
          </a:p>
          <a:p>
            <a:pPr marL="457200" indent="-457200"/>
            <a:r>
              <a:rPr lang="en-US" sz="1800" dirty="0" err="1" smtClean="0"/>
              <a:t>Gregor</a:t>
            </a:r>
            <a:r>
              <a:rPr lang="en-US" sz="1800" dirty="0" smtClean="0"/>
              <a:t> </a:t>
            </a:r>
            <a:r>
              <a:rPr lang="en-US" sz="1800" dirty="0" err="1" smtClean="0"/>
              <a:t>Cresnar</a:t>
            </a:r>
            <a:r>
              <a:rPr lang="en-US" sz="1800" dirty="0" smtClean="0"/>
              <a:t>. (2018). </a:t>
            </a:r>
            <a:r>
              <a:rPr lang="en-US" sz="1800" dirty="0"/>
              <a:t>Help. </a:t>
            </a:r>
            <a:r>
              <a:rPr lang="en-US" sz="1800" i="1" dirty="0"/>
              <a:t>The Noun Project</a:t>
            </a:r>
            <a:r>
              <a:rPr lang="en-US" sz="1800" dirty="0"/>
              <a:t>. CC BY. </a:t>
            </a:r>
            <a:r>
              <a:rPr lang="en-US" sz="1800" dirty="0">
                <a:hlinkClick r:id="rId5"/>
              </a:rPr>
              <a:t>https://thenounproject.com/icon/help-1616214</a:t>
            </a:r>
            <a:r>
              <a:rPr lang="en-US" sz="1800" dirty="0" smtClean="0">
                <a:hlinkClick r:id="rId5"/>
              </a:rPr>
              <a:t>/</a:t>
            </a:r>
            <a:endParaRPr lang="en-US" sz="1800" dirty="0" smtClean="0"/>
          </a:p>
          <a:p>
            <a:pPr marL="457200" indent="-457200"/>
            <a:r>
              <a:rPr lang="en-US" sz="1800" dirty="0" err="1" smtClean="0"/>
              <a:t>Montu</a:t>
            </a:r>
            <a:r>
              <a:rPr lang="en-US" sz="1800" dirty="0" smtClean="0"/>
              <a:t> Yadav. (2015). </a:t>
            </a:r>
            <a:r>
              <a:rPr lang="en-US" sz="1800" dirty="0"/>
              <a:t>Broadcast. </a:t>
            </a:r>
            <a:r>
              <a:rPr lang="en-US" sz="1800" i="1" dirty="0"/>
              <a:t>The Noun Project</a:t>
            </a:r>
            <a:r>
              <a:rPr lang="en-US" sz="1800" dirty="0"/>
              <a:t>. CC BY. </a:t>
            </a:r>
            <a:r>
              <a:rPr lang="en-US" sz="1800" dirty="0">
                <a:hlinkClick r:id="rId6"/>
              </a:rPr>
              <a:t>https://thenounproject.com/icon/broadcast-201837</a:t>
            </a:r>
            <a:r>
              <a:rPr lang="en-US" sz="1800" dirty="0" smtClean="0">
                <a:hlinkClick r:id="rId6"/>
              </a:rPr>
              <a:t>/</a:t>
            </a:r>
            <a:endParaRPr lang="en-US" sz="1800" dirty="0" smtClean="0"/>
          </a:p>
          <a:p>
            <a:pPr marL="457200" indent="-457200"/>
            <a:r>
              <a:rPr lang="en-US" sz="1800" dirty="0" smtClean="0"/>
              <a:t>OCHA Visual. (2012). </a:t>
            </a:r>
            <a:r>
              <a:rPr lang="en-US" sz="1800" dirty="0"/>
              <a:t>Emergency </a:t>
            </a:r>
            <a:r>
              <a:rPr lang="en-US" sz="1800" dirty="0" smtClean="0"/>
              <a:t>telecommunications</a:t>
            </a:r>
            <a:r>
              <a:rPr lang="en-US" sz="1800" dirty="0"/>
              <a:t>. </a:t>
            </a:r>
            <a:r>
              <a:rPr lang="en-US" sz="1800" i="1" dirty="0"/>
              <a:t>The Noun Project</a:t>
            </a:r>
            <a:r>
              <a:rPr lang="en-US" sz="1800" dirty="0"/>
              <a:t>. </a:t>
            </a:r>
            <a:r>
              <a:rPr lang="en-US" sz="1800" dirty="0">
                <a:hlinkClick r:id="rId7"/>
              </a:rPr>
              <a:t>https://thenounproject.com/icon/emergency-telecommunications-4213</a:t>
            </a:r>
            <a:r>
              <a:rPr lang="en-US" sz="1800" dirty="0" smtClean="0">
                <a:hlinkClick r:id="rId7"/>
              </a:rPr>
              <a:t>/</a:t>
            </a:r>
            <a:endParaRPr lang="en-US" sz="1800" dirty="0" smtClean="0"/>
          </a:p>
          <a:p>
            <a:pPr marL="457200" indent="-457200"/>
            <a:r>
              <a:rPr lang="en-US" sz="1800" dirty="0" smtClean="0">
                <a:cs typeface="Arial" panose="020B0604020202020204" pitchFamily="34" charset="0"/>
              </a:rPr>
              <a:t>AVAM</a:t>
            </a:r>
            <a:r>
              <a:rPr lang="en-US" sz="1800" dirty="0">
                <a:cs typeface="Arial" panose="020B0604020202020204" pitchFamily="34" charset="0"/>
              </a:rPr>
              <a:t>. (2019). Computer repair. </a:t>
            </a:r>
            <a:r>
              <a:rPr lang="en-US" sz="1800" i="1" dirty="0">
                <a:cs typeface="Arial" panose="020B0604020202020204" pitchFamily="34" charset="0"/>
              </a:rPr>
              <a:t>The Noun Project</a:t>
            </a:r>
            <a:r>
              <a:rPr lang="en-US" sz="1800" dirty="0">
                <a:cs typeface="Arial" panose="020B0604020202020204" pitchFamily="34" charset="0"/>
              </a:rPr>
              <a:t>. CC BY. </a:t>
            </a:r>
            <a:r>
              <a:rPr lang="en-US" sz="1800" dirty="0">
                <a:cs typeface="Arial" panose="020B0604020202020204" pitchFamily="34" charset="0"/>
                <a:hlinkClick r:id="rId8"/>
              </a:rPr>
              <a:t>https://thenounproject.com/icon/computer-repair-3455747</a:t>
            </a:r>
            <a:r>
              <a:rPr lang="en-US" sz="1800" dirty="0" smtClean="0">
                <a:cs typeface="Arial" panose="020B0604020202020204" pitchFamily="34" charset="0"/>
                <a:hlinkClick r:id="rId8"/>
              </a:rPr>
              <a:t>/</a:t>
            </a:r>
            <a:endParaRPr lang="en-US" sz="1800" dirty="0">
              <a:cs typeface="Arial" panose="020B0604020202020204" pitchFamily="34" charset="0"/>
            </a:endParaRPr>
          </a:p>
        </p:txBody>
      </p:sp>
    </p:spTree>
    <p:extLst>
      <p:ext uri="{BB962C8B-B14F-4D97-AF65-F5344CB8AC3E}">
        <p14:creationId xmlns:p14="http://schemas.microsoft.com/office/powerpoint/2010/main" val="152306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CA" sz="1800" dirty="0" err="1">
                <a:cs typeface="Arial" panose="020B0604020202020204" pitchFamily="34" charset="0"/>
              </a:rPr>
              <a:t>Kholifah</a:t>
            </a:r>
            <a:r>
              <a:rPr lang="en-CA" sz="1800" dirty="0">
                <a:cs typeface="Arial" panose="020B0604020202020204" pitchFamily="34" charset="0"/>
              </a:rPr>
              <a:t>. (2024). Network security. </a:t>
            </a:r>
            <a:r>
              <a:rPr lang="en-CA" sz="1800" i="1" dirty="0">
                <a:cs typeface="Arial" panose="020B0604020202020204" pitchFamily="34" charset="0"/>
              </a:rPr>
              <a:t>The Noun Project</a:t>
            </a:r>
            <a:r>
              <a:rPr lang="en-CA" sz="1800" dirty="0">
                <a:cs typeface="Arial" panose="020B0604020202020204" pitchFamily="34" charset="0"/>
              </a:rPr>
              <a:t>. CC BY. </a:t>
            </a:r>
            <a:r>
              <a:rPr lang="en-CA" sz="1800" dirty="0">
                <a:cs typeface="Arial" panose="020B0604020202020204" pitchFamily="34" charset="0"/>
                <a:hlinkClick r:id="rId2"/>
              </a:rPr>
              <a:t>https://thenounproject.com/icon/network-security-6744214/</a:t>
            </a:r>
            <a:endParaRPr lang="en-CA" sz="1800" dirty="0">
              <a:cs typeface="Arial" panose="020B0604020202020204" pitchFamily="34" charset="0"/>
            </a:endParaRPr>
          </a:p>
          <a:p>
            <a:pPr marL="457200" indent="-457200"/>
            <a:r>
              <a:rPr lang="en-US" sz="1800" dirty="0" smtClean="0"/>
              <a:t>Jason </a:t>
            </a:r>
            <a:r>
              <a:rPr lang="en-US" sz="1800" dirty="0"/>
              <a:t>D. Rowley. (2016). Debate. </a:t>
            </a:r>
            <a:r>
              <a:rPr lang="en-US" sz="1800" i="1" dirty="0"/>
              <a:t>The Noun Project</a:t>
            </a:r>
            <a:r>
              <a:rPr lang="en-US" sz="1800" dirty="0"/>
              <a:t>. CC BY. </a:t>
            </a:r>
            <a:r>
              <a:rPr lang="en-US" sz="1800" dirty="0">
                <a:hlinkClick r:id="rId3"/>
              </a:rPr>
              <a:t>https://thenounproject.com/icon/debate-435001/</a:t>
            </a:r>
            <a:endParaRPr lang="en-US" sz="1800" dirty="0"/>
          </a:p>
          <a:p>
            <a:pPr marL="457200" indent="-457200"/>
            <a:r>
              <a:rPr lang="en-US" sz="1800" dirty="0" err="1" smtClean="0"/>
              <a:t>DinosoftLabs</a:t>
            </a:r>
            <a:r>
              <a:rPr lang="en-US" sz="1800" dirty="0"/>
              <a:t>. (2017). Magnifying glass. </a:t>
            </a:r>
            <a:r>
              <a:rPr lang="en-US" sz="1800" i="1" dirty="0"/>
              <a:t>The Noun Project</a:t>
            </a:r>
            <a:r>
              <a:rPr lang="en-US" sz="1800" dirty="0"/>
              <a:t>. CC BY. </a:t>
            </a:r>
            <a:r>
              <a:rPr lang="en-US" sz="1800" dirty="0">
                <a:hlinkClick r:id="rId4"/>
              </a:rPr>
              <a:t>https://thenounproject.com/icon/magnifying-glass-802240/</a:t>
            </a:r>
            <a:endParaRPr lang="en-US" sz="1800" dirty="0"/>
          </a:p>
          <a:p>
            <a:pPr marL="457200" indent="-457200"/>
            <a:r>
              <a:rPr lang="en-CA" sz="1800" dirty="0" smtClean="0"/>
              <a:t>Statutory </a:t>
            </a:r>
            <a:r>
              <a:rPr lang="en-CA" sz="1800" dirty="0"/>
              <a:t>review of the Copyright Act [Screenshot of cover page]. (2019). Retrieved from </a:t>
            </a:r>
            <a:r>
              <a:rPr lang="en-CA" sz="1800" dirty="0">
                <a:hlinkClick r:id="rId5"/>
              </a:rPr>
              <a:t>https://www.ourcommons.ca/Content/Committee/421/INDU/Reports/RP10537003/indurp16/indurp16-e.pdf</a:t>
            </a:r>
            <a:endParaRPr lang="en-US" sz="1800" dirty="0">
              <a:cs typeface="Arial" panose="020B0604020202020204" pitchFamily="34" charset="0"/>
            </a:endParaRPr>
          </a:p>
          <a:p>
            <a:pPr marL="457200" indent="-457200"/>
            <a:r>
              <a:rPr lang="en-US" sz="1800" dirty="0"/>
              <a:t>Vectors Point. (2020). Gears. </a:t>
            </a:r>
            <a:r>
              <a:rPr lang="en-US" sz="1800" i="1" dirty="0"/>
              <a:t>The Noun Project</a:t>
            </a:r>
            <a:r>
              <a:rPr lang="en-US" sz="1800" dirty="0"/>
              <a:t>. CC BY. </a:t>
            </a:r>
            <a:r>
              <a:rPr lang="en-US" sz="1800" dirty="0">
                <a:hlinkClick r:id="rId6"/>
              </a:rPr>
              <a:t>https://thenounproject.com/icon/gears-3240686/</a:t>
            </a:r>
            <a:endParaRPr lang="en-US" sz="1800" dirty="0"/>
          </a:p>
          <a:p>
            <a:pPr marL="457200" indent="-457200"/>
            <a:r>
              <a:rPr lang="en-US" sz="1800" dirty="0" err="1"/>
              <a:t>emel</a:t>
            </a:r>
            <a:r>
              <a:rPr lang="en-US" sz="1800" dirty="0"/>
              <a:t> </a:t>
            </a:r>
            <a:r>
              <a:rPr lang="en-US" sz="1800" dirty="0" err="1"/>
              <a:t>çelik</a:t>
            </a:r>
            <a:r>
              <a:rPr lang="en-US" sz="1800" dirty="0"/>
              <a:t>. (2015). Wrench. </a:t>
            </a:r>
            <a:r>
              <a:rPr lang="en-US" sz="1800" i="1" dirty="0"/>
              <a:t>The Noun Project</a:t>
            </a:r>
            <a:r>
              <a:rPr lang="en-US" sz="1800" dirty="0"/>
              <a:t>. CC BY. </a:t>
            </a:r>
            <a:r>
              <a:rPr lang="en-US" sz="1800" dirty="0">
                <a:hlinkClick r:id="rId7"/>
              </a:rPr>
              <a:t>https://thenounproject.com/icon/wrench-192666/</a:t>
            </a:r>
            <a:endParaRPr lang="en-US" sz="1800" dirty="0"/>
          </a:p>
          <a:p>
            <a:pPr marL="457200" indent="-457200"/>
            <a:endParaRPr lang="en-US" sz="1800" dirty="0" smtClean="0">
              <a:cs typeface="Arial" panose="020B0604020202020204" pitchFamily="34" charset="0"/>
            </a:endParaRPr>
          </a:p>
          <a:p>
            <a:endParaRPr lang="en-CA" sz="1800" dirty="0"/>
          </a:p>
        </p:txBody>
      </p:sp>
    </p:spTree>
    <p:extLst>
      <p:ext uri="{BB962C8B-B14F-4D97-AF65-F5344CB8AC3E}">
        <p14:creationId xmlns:p14="http://schemas.microsoft.com/office/powerpoint/2010/main" val="906986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r>
              <a:rPr lang="en-US" sz="1800" dirty="0" smtClean="0">
                <a:cs typeface="Arial" panose="020B0604020202020204" pitchFamily="34" charset="0"/>
              </a:rPr>
              <a:t>Closing </a:t>
            </a:r>
            <a:r>
              <a:rPr lang="en-US" sz="1800" dirty="0">
                <a:cs typeface="Arial" panose="020B0604020202020204" pitchFamily="34" charset="0"/>
              </a:rPr>
              <a:t>Slides Music: </a:t>
            </a:r>
            <a:r>
              <a:rPr lang="en-US" sz="1800" dirty="0" err="1">
                <a:cs typeface="Arial" panose="020B0604020202020204" pitchFamily="34" charset="0"/>
              </a:rPr>
              <a:t>Rybak</a:t>
            </a:r>
            <a:r>
              <a:rPr lang="en-US" sz="1800" dirty="0">
                <a:cs typeface="Arial" panose="020B0604020202020204" pitchFamily="34" charset="0"/>
              </a:rPr>
              <a:t>, </a:t>
            </a:r>
            <a:r>
              <a:rPr lang="en-US" sz="1800" dirty="0" err="1">
                <a:cs typeface="Arial" panose="020B0604020202020204" pitchFamily="34" charset="0"/>
              </a:rPr>
              <a:t>Nazar</a:t>
            </a:r>
            <a:r>
              <a:rPr lang="en-US" sz="1800" dirty="0">
                <a:cs typeface="Arial" panose="020B0604020202020204" pitchFamily="34" charset="0"/>
              </a:rPr>
              <a:t>. (</a:t>
            </a:r>
            <a:r>
              <a:rPr lang="en-US" sz="1800" dirty="0" err="1">
                <a:cs typeface="Arial" panose="020B0604020202020204" pitchFamily="34" charset="0"/>
              </a:rPr>
              <a:t>n.d.</a:t>
            </a:r>
            <a:r>
              <a:rPr lang="en-US" sz="1800" dirty="0">
                <a:cs typeface="Arial" panose="020B0604020202020204" pitchFamily="34" charset="0"/>
              </a:rPr>
              <a:t>). Corporate Inspired. </a:t>
            </a:r>
            <a:r>
              <a:rPr lang="en-US" sz="1800" i="1" dirty="0" err="1">
                <a:cs typeface="Arial" panose="020B0604020202020204" pitchFamily="34" charset="0"/>
              </a:rPr>
              <a:t>HookSounds</a:t>
            </a:r>
            <a:r>
              <a:rPr lang="en-US" sz="1800" dirty="0">
                <a:cs typeface="Arial" panose="020B0604020202020204" pitchFamily="34" charset="0"/>
              </a:rPr>
              <a:t>. CC BY. </a:t>
            </a:r>
            <a:r>
              <a:rPr lang="en-US" sz="1800" dirty="0">
                <a:cs typeface="Arial" panose="020B0604020202020204" pitchFamily="34" charset="0"/>
                <a:hlinkClick r:id="rId2"/>
              </a:rPr>
              <a:t>http://www.hooksounds.com</a:t>
            </a:r>
            <a:endParaRPr lang="en-US" sz="1800" dirty="0">
              <a:solidFill>
                <a:schemeClr val="tx1"/>
              </a:solidFill>
              <a:cs typeface="Arial" panose="020B0604020202020204" pitchFamily="34" charset="0"/>
            </a:endParaRPr>
          </a:p>
          <a:p>
            <a:pPr marL="12700" indent="-12700"/>
            <a:r>
              <a:rPr lang="en-US" sz="1800" dirty="0" smtClean="0"/>
              <a:t>Unattributed </a:t>
            </a:r>
            <a:r>
              <a:rPr lang="en-US" sz="1800" dirty="0"/>
              <a:t>materials are contributions from the Opening Up Copyright Project Team and placed in the Public Domain. </a:t>
            </a:r>
          </a:p>
          <a:p>
            <a:endParaRPr lang="en-CA" sz="1800" dirty="0"/>
          </a:p>
        </p:txBody>
      </p:sp>
    </p:spTree>
    <p:extLst>
      <p:ext uri="{BB962C8B-B14F-4D97-AF65-F5344CB8AC3E}">
        <p14:creationId xmlns:p14="http://schemas.microsoft.com/office/powerpoint/2010/main" val="1021838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dirty="0">
                <a:sym typeface="Calibri"/>
              </a:rPr>
              <a:t>University of Alberta. (2020). Technological Protection Measures (Digital Locks). </a:t>
            </a:r>
            <a:r>
              <a:rPr lang="en" i="1" dirty="0">
                <a:sym typeface="Calibri"/>
              </a:rPr>
              <a:t>Opening Up Copyright Instructional Module</a:t>
            </a:r>
            <a:r>
              <a:rPr lang="en" dirty="0" smtClean="0">
                <a:sym typeface="Calibri"/>
              </a:rPr>
              <a:t>. </a:t>
            </a:r>
            <a:r>
              <a:rPr lang="en-CA" dirty="0">
                <a:sym typeface="Calibri"/>
                <a:hlinkClick r:id="rId2"/>
              </a:rPr>
              <a:t>https://sites.library.ualberta.ca/copyright</a:t>
            </a:r>
            <a:r>
              <a:rPr lang="en-CA" dirty="0" smtClean="0">
                <a:sym typeface="Calibri"/>
                <a:hlinkClick r:id="rId2"/>
              </a:rPr>
              <a:t>/</a:t>
            </a:r>
            <a:endParaRPr lang="en-CA" dirty="0" smtClean="0">
              <a:sym typeface="Calibri"/>
            </a:endParaRPr>
          </a:p>
          <a:p>
            <a:endParaRPr lang="en-CA" dirty="0"/>
          </a:p>
        </p:txBody>
      </p:sp>
    </p:spTree>
    <p:extLst>
      <p:ext uri="{BB962C8B-B14F-4D97-AF65-F5344CB8AC3E}">
        <p14:creationId xmlns:p14="http://schemas.microsoft.com/office/powerpoint/2010/main" val="2674166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49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88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454" y="5194870"/>
            <a:ext cx="3719870" cy="756000"/>
          </a:xfrm>
          <a:prstGeom prst="rect">
            <a:avLst/>
          </a:prstGeom>
        </p:spPr>
      </p:pic>
      <p:sp>
        <p:nvSpPr>
          <p:cNvPr id="4" name="Title 3">
            <a:extLst>
              <a:ext uri="{FF2B5EF4-FFF2-40B4-BE49-F238E27FC236}">
                <a16:creationId xmlns:a16="http://schemas.microsoft.com/office/drawing/2014/main" id="{1D4152F8-6AB9-A643-A6A0-90552B9E30C7}"/>
              </a:ext>
            </a:extLst>
          </p:cNvPr>
          <p:cNvSpPr>
            <a:spLocks noGrp="1"/>
          </p:cNvSpPr>
          <p:nvPr>
            <p:ph type="title"/>
          </p:nvPr>
        </p:nvSpPr>
        <p:spPr/>
        <p:txBody>
          <a:bodyPr/>
          <a:lstStyle/>
          <a:p>
            <a:r>
              <a:rPr lang="en-US" i="1" dirty="0" smtClean="0"/>
              <a:t>COPYRIGHT ACT</a:t>
            </a:r>
            <a:r>
              <a:rPr lang="en-US" dirty="0" smtClean="0"/>
              <a:t>, </a:t>
            </a:r>
            <a:r>
              <a:rPr lang="en-US" dirty="0" smtClean="0">
                <a:latin typeface="+mn-lt"/>
              </a:rPr>
              <a:t>S.</a:t>
            </a:r>
            <a:r>
              <a:rPr lang="en-US" dirty="0" smtClean="0">
                <a:latin typeface="+mn-lt"/>
                <a:cs typeface="Times New Roman" panose="02020603050405020304" pitchFamily="18" charset="0"/>
              </a:rPr>
              <a:t> 41</a:t>
            </a:r>
            <a:endParaRPr lang="en-US" dirty="0">
              <a:latin typeface="+mn-lt"/>
            </a:endParaRPr>
          </a:p>
        </p:txBody>
      </p:sp>
      <p:pic>
        <p:nvPicPr>
          <p:cNvPr id="5" name="copyrightact" descr="Image result for canada coat of arm">
            <a:extLst>
              <a:ext uri="{FF2B5EF4-FFF2-40B4-BE49-F238E27FC236}">
                <a16:creationId xmlns:a16="http://schemas.microsoft.com/office/drawing/2014/main" id="{45910779-8E1C-F546-ACFE-60C0F8E87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384" y="1836456"/>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6" name="section">
            <a:extLst>
              <a:ext uri="{FF2B5EF4-FFF2-40B4-BE49-F238E27FC236}">
                <a16:creationId xmlns:a16="http://schemas.microsoft.com/office/drawing/2014/main" id="{92D654BD-E62F-3349-82E1-CE0B6F385C7E}"/>
              </a:ext>
            </a:extLst>
          </p:cNvPr>
          <p:cNvSpPr/>
          <p:nvPr/>
        </p:nvSpPr>
        <p:spPr>
          <a:xfrm>
            <a:off x="5476931" y="5829826"/>
            <a:ext cx="1620916" cy="400110"/>
          </a:xfrm>
          <a:prstGeom prst="rect">
            <a:avLst/>
          </a:prstGeom>
        </p:spPr>
        <p:txBody>
          <a:bodyPr wrap="square">
            <a:spAutoFit/>
          </a:bodyPr>
          <a:lstStyle/>
          <a:p>
            <a:pPr algn="ctr"/>
            <a:r>
              <a:rPr lang="en-CA" sz="2000" b="1" dirty="0" smtClean="0">
                <a:solidFill>
                  <a:schemeClr val="tx1">
                    <a:lumMod val="75000"/>
                    <a:lumOff val="25000"/>
                  </a:schemeClr>
                </a:solidFill>
                <a:latin typeface="Arial" panose="020B0604020202020204" pitchFamily="34" charset="0"/>
                <a:cs typeface="Arial" panose="020B0604020202020204" pitchFamily="34" charset="0"/>
              </a:rPr>
              <a:t>s.</a:t>
            </a:r>
            <a:r>
              <a:rPr lang="en-CA" sz="20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CA" sz="2000" b="1" dirty="0" smtClean="0">
                <a:solidFill>
                  <a:schemeClr val="tx1">
                    <a:lumMod val="75000"/>
                    <a:lumOff val="25000"/>
                  </a:schemeClr>
                </a:solidFill>
                <a:latin typeface="Arial" panose="020B0604020202020204" pitchFamily="34" charset="0"/>
                <a:cs typeface="Arial" panose="020B0604020202020204" pitchFamily="34" charset="0"/>
              </a:rPr>
              <a:t>41</a:t>
            </a:r>
            <a:endParaRPr lang="en-US" sz="2000" dirty="0"/>
          </a:p>
        </p:txBody>
      </p:sp>
      <p:pic>
        <p:nvPicPr>
          <p:cNvPr id="8" name="circumvent" descr="A close up of a logo&#10;&#10;Description automatically generated">
            <a:extLst>
              <a:ext uri="{FF2B5EF4-FFF2-40B4-BE49-F238E27FC236}">
                <a16:creationId xmlns:a16="http://schemas.microsoft.com/office/drawing/2014/main" id="{E91C97E5-46BF-8741-BABC-47E099A0764C}"/>
              </a:ext>
            </a:extLst>
          </p:cNvPr>
          <p:cNvPicPr>
            <a:picLocks noChangeAspect="1"/>
          </p:cNvPicPr>
          <p:nvPr/>
        </p:nvPicPr>
        <p:blipFill>
          <a:blip r:embed="rId5"/>
          <a:stretch>
            <a:fillRect/>
          </a:stretch>
        </p:blipFill>
        <p:spPr>
          <a:xfrm>
            <a:off x="3942868" y="2694277"/>
            <a:ext cx="4149114" cy="2565536"/>
          </a:xfrm>
          <a:prstGeom prst="rect">
            <a:avLst/>
          </a:prstGeom>
        </p:spPr>
      </p:pic>
      <p:pic>
        <p:nvPicPr>
          <p:cNvPr id="10" name="Picture 9">
            <a:extLst>
              <a:ext uri="{FF2B5EF4-FFF2-40B4-BE49-F238E27FC236}">
                <a16:creationId xmlns:a16="http://schemas.microsoft.com/office/drawing/2014/main" id="{2D655FD5-E1FF-6248-86C6-31A0578BB5BC}"/>
              </a:ext>
            </a:extLst>
          </p:cNvPr>
          <p:cNvPicPr>
            <a:picLocks noChangeAspect="1"/>
          </p:cNvPicPr>
          <p:nvPr/>
        </p:nvPicPr>
        <p:blipFill>
          <a:blip r:embed="rId6"/>
          <a:stretch>
            <a:fillRect/>
          </a:stretch>
        </p:blipFill>
        <p:spPr>
          <a:xfrm rot="363639">
            <a:off x="3746435" y="1827747"/>
            <a:ext cx="4415325" cy="4415325"/>
          </a:xfrm>
          <a:prstGeom prst="rect">
            <a:avLst/>
          </a:prstGeom>
          <a:noFill/>
        </p:spPr>
      </p:pic>
      <p:pic>
        <p:nvPicPr>
          <p:cNvPr id="9" name="Authorize">
            <a:extLst>
              <a:ext uri="{FF2B5EF4-FFF2-40B4-BE49-F238E27FC236}">
                <a16:creationId xmlns:a16="http://schemas.microsoft.com/office/drawing/2014/main" id="{C7621FB4-8A02-3C41-BFB3-66B939AF347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603188" y="3643603"/>
            <a:ext cx="885163" cy="1097602"/>
          </a:xfrm>
          <a:prstGeom prst="rect">
            <a:avLst/>
          </a:prstGeom>
        </p:spPr>
      </p:pic>
      <p:sp>
        <p:nvSpPr>
          <p:cNvPr id="11" name="TextBox 10">
            <a:extLst>
              <a:ext uri="{FF2B5EF4-FFF2-40B4-BE49-F238E27FC236}">
                <a16:creationId xmlns:a16="http://schemas.microsoft.com/office/drawing/2014/main" id="{920426C9-A8D1-8743-9C84-139A829DF9A8}"/>
              </a:ext>
            </a:extLst>
          </p:cNvPr>
          <p:cNvSpPr txBox="1"/>
          <p:nvPr/>
        </p:nvSpPr>
        <p:spPr>
          <a:xfrm>
            <a:off x="8723266" y="2044193"/>
            <a:ext cx="2741592" cy="523220"/>
          </a:xfrm>
          <a:prstGeom prst="rect">
            <a:avLst/>
          </a:prstGeom>
          <a:noFill/>
        </p:spPr>
        <p:txBody>
          <a:bodyPr wrap="square" rtlCol="0">
            <a:spAutoFit/>
          </a:bodyPr>
          <a:lstStyle/>
          <a:p>
            <a:pPr algn="r"/>
            <a:r>
              <a:rPr lang="en-US" sz="2800" b="1" dirty="0"/>
              <a:t>Technology</a:t>
            </a:r>
          </a:p>
        </p:txBody>
      </p:sp>
      <p:sp>
        <p:nvSpPr>
          <p:cNvPr id="12" name="TextBox 11">
            <a:extLst>
              <a:ext uri="{FF2B5EF4-FFF2-40B4-BE49-F238E27FC236}">
                <a16:creationId xmlns:a16="http://schemas.microsoft.com/office/drawing/2014/main" id="{81B92C4D-950A-564F-8C3C-FC2DB9E5A18C}"/>
              </a:ext>
            </a:extLst>
          </p:cNvPr>
          <p:cNvSpPr txBox="1"/>
          <p:nvPr/>
        </p:nvSpPr>
        <p:spPr>
          <a:xfrm>
            <a:off x="8723266" y="2860492"/>
            <a:ext cx="2741592" cy="523220"/>
          </a:xfrm>
          <a:prstGeom prst="rect">
            <a:avLst/>
          </a:prstGeom>
          <a:noFill/>
        </p:spPr>
        <p:txBody>
          <a:bodyPr wrap="square" rtlCol="0">
            <a:spAutoFit/>
          </a:bodyPr>
          <a:lstStyle/>
          <a:p>
            <a:pPr algn="r"/>
            <a:r>
              <a:rPr lang="en-US" sz="2800" b="1" dirty="0"/>
              <a:t>Device</a:t>
            </a:r>
          </a:p>
        </p:txBody>
      </p:sp>
      <p:sp>
        <p:nvSpPr>
          <p:cNvPr id="13" name="TextBox 12">
            <a:extLst>
              <a:ext uri="{FF2B5EF4-FFF2-40B4-BE49-F238E27FC236}">
                <a16:creationId xmlns:a16="http://schemas.microsoft.com/office/drawing/2014/main" id="{866E393A-A569-0B4A-957F-E334B359BC9C}"/>
              </a:ext>
            </a:extLst>
          </p:cNvPr>
          <p:cNvSpPr txBox="1"/>
          <p:nvPr/>
        </p:nvSpPr>
        <p:spPr>
          <a:xfrm>
            <a:off x="8723266" y="3734746"/>
            <a:ext cx="2741592" cy="523220"/>
          </a:xfrm>
          <a:prstGeom prst="rect">
            <a:avLst/>
          </a:prstGeom>
          <a:noFill/>
        </p:spPr>
        <p:txBody>
          <a:bodyPr wrap="square" rtlCol="0">
            <a:spAutoFit/>
          </a:bodyPr>
          <a:lstStyle/>
          <a:p>
            <a:pPr algn="r"/>
            <a:r>
              <a:rPr lang="en-US" sz="2800" b="1" dirty="0"/>
              <a:t>Component</a:t>
            </a:r>
          </a:p>
        </p:txBody>
      </p:sp>
      <p:pic>
        <p:nvPicPr>
          <p:cNvPr id="15" name="Picture 14" descr="A close up of a logo&#10;&#10;Description automatically generated">
            <a:extLst>
              <a:ext uri="{FF2B5EF4-FFF2-40B4-BE49-F238E27FC236}">
                <a16:creationId xmlns:a16="http://schemas.microsoft.com/office/drawing/2014/main" id="{60CA52EE-0E79-5541-ADCD-6ADC5048C65E}"/>
              </a:ext>
            </a:extLst>
          </p:cNvPr>
          <p:cNvPicPr>
            <a:picLocks noChangeAspect="1"/>
          </p:cNvPicPr>
          <p:nvPr/>
        </p:nvPicPr>
        <p:blipFill rotWithShape="1">
          <a:blip r:embed="rId9"/>
          <a:srcRect b="17382"/>
          <a:stretch/>
        </p:blipFill>
        <p:spPr>
          <a:xfrm>
            <a:off x="7947282" y="4560122"/>
            <a:ext cx="2146780" cy="1773622"/>
          </a:xfrm>
          <a:prstGeom prst="rect">
            <a:avLst/>
          </a:prstGeom>
        </p:spPr>
      </p:pic>
      <p:pic>
        <p:nvPicPr>
          <p:cNvPr id="17" name="Picture 16" descr="A close up of a logo&#10;&#10;Description automatically generated">
            <a:extLst>
              <a:ext uri="{FF2B5EF4-FFF2-40B4-BE49-F238E27FC236}">
                <a16:creationId xmlns:a16="http://schemas.microsoft.com/office/drawing/2014/main" id="{247BA2B2-F2FB-C24A-9DFE-B5C29D0FAF36}"/>
              </a:ext>
            </a:extLst>
          </p:cNvPr>
          <p:cNvPicPr>
            <a:picLocks noChangeAspect="1"/>
          </p:cNvPicPr>
          <p:nvPr/>
        </p:nvPicPr>
        <p:blipFill rotWithShape="1">
          <a:blip r:embed="rId10"/>
          <a:srcRect b="16535"/>
          <a:stretch/>
        </p:blipFill>
        <p:spPr>
          <a:xfrm>
            <a:off x="9880353" y="4600986"/>
            <a:ext cx="2206895" cy="1841994"/>
          </a:xfrm>
          <a:prstGeom prst="rect">
            <a:avLst/>
          </a:prstGeom>
        </p:spPr>
      </p:pic>
      <p:pic>
        <p:nvPicPr>
          <p:cNvPr id="18" name="copyright">
            <a:extLst>
              <a:ext uri="{FF2B5EF4-FFF2-40B4-BE49-F238E27FC236}">
                <a16:creationId xmlns:a16="http://schemas.microsoft.com/office/drawing/2014/main" id="{59E6E83D-5EF9-554C-924B-BBEE82D92966}"/>
              </a:ext>
            </a:extLst>
          </p:cNvPr>
          <p:cNvPicPr>
            <a:picLocks noChangeAspect="1"/>
          </p:cNvPicPr>
          <p:nvPr/>
        </p:nvPicPr>
        <p:blipFill rotWithShape="1">
          <a:blip r:embed="rId11"/>
          <a:srcRect b="12325"/>
          <a:stretch/>
        </p:blipFill>
        <p:spPr>
          <a:xfrm>
            <a:off x="10492621" y="5091613"/>
            <a:ext cx="982358" cy="860740"/>
          </a:xfrm>
          <a:prstGeom prst="rect">
            <a:avLst/>
          </a:prstGeom>
        </p:spPr>
      </p:pic>
    </p:spTree>
    <p:extLst>
      <p:ext uri="{BB962C8B-B14F-4D97-AF65-F5344CB8AC3E}">
        <p14:creationId xmlns:p14="http://schemas.microsoft.com/office/powerpoint/2010/main" val="14682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 0 L -0.34896 0 " pathEditMode="relative" ptsTypes="AA">
                                      <p:cBhvr>
                                        <p:cTn id="17" dur="2000" fill="hold"/>
                                        <p:tgtEl>
                                          <p:spTgt spid="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5E-6 0 L -0.34896 0 " pathEditMode="relative" rAng="0" ptsTypes="AA">
                                      <p:cBhvr>
                                        <p:cTn id="19" dur="2000" fill="hold"/>
                                        <p:tgtEl>
                                          <p:spTgt spid="16"/>
                                        </p:tgtEl>
                                        <p:attrNameLst>
                                          <p:attrName>ppt_x</p:attrName>
                                          <p:attrName>ppt_y</p:attrName>
                                        </p:attrNameLst>
                                      </p:cBhvr>
                                      <p:rCtr x="-17448" y="0"/>
                                    </p:animMotion>
                                  </p:childTnLst>
                                </p:cTn>
                              </p:par>
                              <p:par>
                                <p:cTn id="20" presetID="0" presetClass="path" presetSubtype="0" accel="50000" decel="50000" fill="hold" grpId="1" nodeType="withEffect">
                                  <p:stCondLst>
                                    <p:cond delay="0"/>
                                  </p:stCondLst>
                                  <p:iterate type="lt">
                                    <p:tmPct val="0"/>
                                  </p:iterate>
                                  <p:childTnLst>
                                    <p:animMotion origin="layout" path="M 5E-6 3.33333E-6 L -0.34896 3.33333E-6 " pathEditMode="relative" rAng="0" ptsTypes="AA">
                                      <p:cBhvr>
                                        <p:cTn id="21" dur="2000" fill="hold"/>
                                        <p:tgtEl>
                                          <p:spTgt spid="6"/>
                                        </p:tgtEl>
                                        <p:attrNameLst>
                                          <p:attrName>ppt_x</p:attrName>
                                          <p:attrName>ppt_y</p:attrName>
                                        </p:attrNameLst>
                                      </p:cBhvr>
                                      <p:rCtr x="-17448" y="0"/>
                                    </p:animMotion>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500" fill="hold"/>
                                        <p:tgtEl>
                                          <p:spTgt spid="10"/>
                                        </p:tgtEl>
                                        <p:attrNameLst>
                                          <p:attrName>ppt_w</p:attrName>
                                        </p:attrNameLst>
                                      </p:cBhvr>
                                      <p:tavLst>
                                        <p:tav tm="0">
                                          <p:val>
                                            <p:fltVal val="0"/>
                                          </p:val>
                                        </p:tav>
                                        <p:tav tm="100000">
                                          <p:val>
                                            <p:strVal val="#ppt_w"/>
                                          </p:val>
                                        </p:tav>
                                      </p:tavLst>
                                    </p:anim>
                                    <p:anim calcmode="lin" valueType="num">
                                      <p:cBhvr>
                                        <p:cTn id="25" dur="1500" fill="hold"/>
                                        <p:tgtEl>
                                          <p:spTgt spid="10"/>
                                        </p:tgtEl>
                                        <p:attrNameLst>
                                          <p:attrName>ppt_h</p:attrName>
                                        </p:attrNameLst>
                                      </p:cBhvr>
                                      <p:tavLst>
                                        <p:tav tm="0">
                                          <p:val>
                                            <p:fltVal val="0"/>
                                          </p:val>
                                        </p:tav>
                                        <p:tav tm="100000">
                                          <p:val>
                                            <p:strVal val="#ppt_h"/>
                                          </p:val>
                                        </p:tav>
                                      </p:tavLst>
                                    </p:anim>
                                    <p:anim calcmode="lin" valueType="num">
                                      <p:cBhvr>
                                        <p:cTn id="26" dur="1500" fill="hold"/>
                                        <p:tgtEl>
                                          <p:spTgt spid="10"/>
                                        </p:tgtEl>
                                        <p:attrNameLst>
                                          <p:attrName>style.rotation</p:attrName>
                                        </p:attrNameLst>
                                      </p:cBhvr>
                                      <p:tavLst>
                                        <p:tav tm="0">
                                          <p:val>
                                            <p:fltVal val="90"/>
                                          </p:val>
                                        </p:tav>
                                        <p:tav tm="100000">
                                          <p:val>
                                            <p:fltVal val="0"/>
                                          </p:val>
                                        </p:tav>
                                      </p:tavLst>
                                    </p:anim>
                                    <p:animEffect transition="in" filter="fade">
                                      <p:cBhvr>
                                        <p:cTn id="27" dur="1500"/>
                                        <p:tgtEl>
                                          <p:spTgt spid="10"/>
                                        </p:tgtEl>
                                      </p:cBhvr>
                                    </p:animEffect>
                                  </p:childTnLst>
                                </p:cTn>
                              </p:par>
                              <p:par>
                                <p:cTn id="28" presetID="3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500" fill="hold"/>
                                        <p:tgtEl>
                                          <p:spTgt spid="9"/>
                                        </p:tgtEl>
                                        <p:attrNameLst>
                                          <p:attrName>ppt_w</p:attrName>
                                        </p:attrNameLst>
                                      </p:cBhvr>
                                      <p:tavLst>
                                        <p:tav tm="0">
                                          <p:val>
                                            <p:fltVal val="0"/>
                                          </p:val>
                                        </p:tav>
                                        <p:tav tm="100000">
                                          <p:val>
                                            <p:strVal val="#ppt_w"/>
                                          </p:val>
                                        </p:tav>
                                      </p:tavLst>
                                    </p:anim>
                                    <p:anim calcmode="lin" valueType="num">
                                      <p:cBhvr>
                                        <p:cTn id="31" dur="1500" fill="hold"/>
                                        <p:tgtEl>
                                          <p:spTgt spid="9"/>
                                        </p:tgtEl>
                                        <p:attrNameLst>
                                          <p:attrName>ppt_h</p:attrName>
                                        </p:attrNameLst>
                                      </p:cBhvr>
                                      <p:tavLst>
                                        <p:tav tm="0">
                                          <p:val>
                                            <p:fltVal val="0"/>
                                          </p:val>
                                        </p:tav>
                                        <p:tav tm="100000">
                                          <p:val>
                                            <p:strVal val="#ppt_h"/>
                                          </p:val>
                                        </p:tav>
                                      </p:tavLst>
                                    </p:anim>
                                    <p:anim calcmode="lin" valueType="num">
                                      <p:cBhvr>
                                        <p:cTn id="32" dur="1500" fill="hold"/>
                                        <p:tgtEl>
                                          <p:spTgt spid="9"/>
                                        </p:tgtEl>
                                        <p:attrNameLst>
                                          <p:attrName>style.rotation</p:attrName>
                                        </p:attrNameLst>
                                      </p:cBhvr>
                                      <p:tavLst>
                                        <p:tav tm="0">
                                          <p:val>
                                            <p:fltVal val="90"/>
                                          </p:val>
                                        </p:tav>
                                        <p:tav tm="100000">
                                          <p:val>
                                            <p:fltVal val="0"/>
                                          </p:val>
                                        </p:tav>
                                      </p:tavLst>
                                    </p:anim>
                                    <p:animEffect transition="in" filter="fade">
                                      <p:cBhvr>
                                        <p:cTn id="33" dur="1500"/>
                                        <p:tgtEl>
                                          <p:spTgt spid="9"/>
                                        </p:tgtEl>
                                      </p:cBhvr>
                                    </p:animEffect>
                                  </p:childTnLst>
                                </p:cTn>
                              </p:par>
                              <p:par>
                                <p:cTn id="34" presetID="3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500" fill="hold"/>
                                        <p:tgtEl>
                                          <p:spTgt spid="8"/>
                                        </p:tgtEl>
                                        <p:attrNameLst>
                                          <p:attrName>ppt_w</p:attrName>
                                        </p:attrNameLst>
                                      </p:cBhvr>
                                      <p:tavLst>
                                        <p:tav tm="0">
                                          <p:val>
                                            <p:fltVal val="0"/>
                                          </p:val>
                                        </p:tav>
                                        <p:tav tm="100000">
                                          <p:val>
                                            <p:strVal val="#ppt_w"/>
                                          </p:val>
                                        </p:tav>
                                      </p:tavLst>
                                    </p:anim>
                                    <p:anim calcmode="lin" valueType="num">
                                      <p:cBhvr>
                                        <p:cTn id="37" dur="1500" fill="hold"/>
                                        <p:tgtEl>
                                          <p:spTgt spid="8"/>
                                        </p:tgtEl>
                                        <p:attrNameLst>
                                          <p:attrName>ppt_h</p:attrName>
                                        </p:attrNameLst>
                                      </p:cBhvr>
                                      <p:tavLst>
                                        <p:tav tm="0">
                                          <p:val>
                                            <p:fltVal val="0"/>
                                          </p:val>
                                        </p:tav>
                                        <p:tav tm="100000">
                                          <p:val>
                                            <p:strVal val="#ppt_h"/>
                                          </p:val>
                                        </p:tav>
                                      </p:tavLst>
                                    </p:anim>
                                    <p:anim calcmode="lin" valueType="num">
                                      <p:cBhvr>
                                        <p:cTn id="38" dur="1500" fill="hold"/>
                                        <p:tgtEl>
                                          <p:spTgt spid="8"/>
                                        </p:tgtEl>
                                        <p:attrNameLst>
                                          <p:attrName>style.rotation</p:attrName>
                                        </p:attrNameLst>
                                      </p:cBhvr>
                                      <p:tavLst>
                                        <p:tav tm="0">
                                          <p:val>
                                            <p:fltVal val="90"/>
                                          </p:val>
                                        </p:tav>
                                        <p:tav tm="100000">
                                          <p:val>
                                            <p:fltVal val="0"/>
                                          </p:val>
                                        </p:tav>
                                      </p:tavLst>
                                    </p:anim>
                                    <p:animEffect transition="in" filter="fade">
                                      <p:cBhvr>
                                        <p:cTn id="39" dur="1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8" presetClass="emph" presetSubtype="0" fill="hold" grpId="2" nodeType="clickEffect">
                                  <p:stCondLst>
                                    <p:cond delay="0"/>
                                  </p:stCondLst>
                                  <p:iterate type="lt">
                                    <p:tmPct val="10000"/>
                                  </p:iterate>
                                  <p:childTnLst>
                                    <p:animClr clrSpc="rgb" dir="cw">
                                      <p:cBhvr override="childStyle">
                                        <p:cTn id="77" dur="500" fill="hold"/>
                                        <p:tgtEl>
                                          <p:spTgt spid="6"/>
                                        </p:tgtEl>
                                        <p:attrNameLst>
                                          <p:attrName>style.color</p:attrName>
                                        </p:attrNameLst>
                                      </p:cBhvr>
                                      <p:to>
                                        <a:schemeClr val="accent2"/>
                                      </p:to>
                                    </p:animClr>
                                    <p:animClr clrSpc="rgb" dir="cw">
                                      <p:cBhvr>
                                        <p:cTn id="78" dur="500" fill="hold"/>
                                        <p:tgtEl>
                                          <p:spTgt spid="6"/>
                                        </p:tgtEl>
                                        <p:attrNameLst>
                                          <p:attrName>fillcolor</p:attrName>
                                        </p:attrNameLst>
                                      </p:cBhvr>
                                      <p:to>
                                        <a:schemeClr val="accent2"/>
                                      </p:to>
                                    </p:animClr>
                                    <p:set>
                                      <p:cBhvr>
                                        <p:cTn id="79" dur="500" fill="hold"/>
                                        <p:tgtEl>
                                          <p:spTgt spid="6"/>
                                        </p:tgtEl>
                                        <p:attrNameLst>
                                          <p:attrName>fill.type</p:attrName>
                                        </p:attrNameLst>
                                      </p:cBhvr>
                                      <p:to>
                                        <p:strVal val="solid"/>
                                      </p:to>
                                    </p:set>
                                    <p:anim to="1.5" calcmode="lin" valueType="num">
                                      <p:cBhvr override="childStyle">
                                        <p:cTn id="80"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C277AC-56C0-F54A-88B3-AA1ABBA12746}"/>
              </a:ext>
            </a:extLst>
          </p:cNvPr>
          <p:cNvPicPr>
            <a:picLocks noChangeAspect="1"/>
          </p:cNvPicPr>
          <p:nvPr/>
        </p:nvPicPr>
        <p:blipFill>
          <a:blip r:embed="rId3"/>
          <a:srcRect/>
          <a:stretch/>
        </p:blipFill>
        <p:spPr>
          <a:xfrm>
            <a:off x="5261835" y="2595887"/>
            <a:ext cx="2339321" cy="3462197"/>
          </a:xfrm>
          <a:prstGeom prst="rect">
            <a:avLst/>
          </a:prstGeom>
        </p:spPr>
      </p:pic>
      <p:pic>
        <p:nvPicPr>
          <p:cNvPr id="24" name="Picture 23" descr="A close up of a logo&#10;&#10;Description automatically generated">
            <a:extLst>
              <a:ext uri="{FF2B5EF4-FFF2-40B4-BE49-F238E27FC236}">
                <a16:creationId xmlns:a16="http://schemas.microsoft.com/office/drawing/2014/main" id="{565EF0C8-721A-DA4E-86B3-B13B99CE2D84}"/>
              </a:ext>
            </a:extLst>
          </p:cNvPr>
          <p:cNvPicPr>
            <a:picLocks noChangeAspect="1"/>
          </p:cNvPicPr>
          <p:nvPr/>
        </p:nvPicPr>
        <p:blipFill rotWithShape="1">
          <a:blip r:embed="rId4"/>
          <a:srcRect b="14587"/>
          <a:stretch/>
        </p:blipFill>
        <p:spPr>
          <a:xfrm>
            <a:off x="8098824" y="3542786"/>
            <a:ext cx="3075143" cy="2626554"/>
          </a:xfrm>
          <a:prstGeom prst="rect">
            <a:avLst/>
          </a:prstGeom>
        </p:spPr>
      </p:pic>
      <p:sp>
        <p:nvSpPr>
          <p:cNvPr id="4" name="Title 3">
            <a:extLst>
              <a:ext uri="{FF2B5EF4-FFF2-40B4-BE49-F238E27FC236}">
                <a16:creationId xmlns:a16="http://schemas.microsoft.com/office/drawing/2014/main" id="{D565B159-2068-4247-A6E0-D6E0E9AE41B9}"/>
              </a:ext>
            </a:extLst>
          </p:cNvPr>
          <p:cNvSpPr>
            <a:spLocks noGrp="1"/>
          </p:cNvSpPr>
          <p:nvPr>
            <p:ph type="title"/>
          </p:nvPr>
        </p:nvSpPr>
        <p:spPr/>
        <p:txBody>
          <a:bodyPr/>
          <a:lstStyle/>
          <a:p>
            <a:r>
              <a:rPr lang="en-US" dirty="0"/>
              <a:t>THE NATURE OF TPMs</a:t>
            </a:r>
          </a:p>
        </p:txBody>
      </p:sp>
      <p:sp>
        <p:nvSpPr>
          <p:cNvPr id="13" name="Content Placeholder 2">
            <a:extLst>
              <a:ext uri="{FF2B5EF4-FFF2-40B4-BE49-F238E27FC236}">
                <a16:creationId xmlns:a16="http://schemas.microsoft.com/office/drawing/2014/main" id="{9527E4CA-5E0C-014A-9CBC-27A880EBB28B}"/>
              </a:ext>
            </a:extLst>
          </p:cNvPr>
          <p:cNvSpPr txBox="1">
            <a:spLocks/>
          </p:cNvSpPr>
          <p:nvPr/>
        </p:nvSpPr>
        <p:spPr>
          <a:xfrm>
            <a:off x="642902" y="3486203"/>
            <a:ext cx="6708873" cy="183481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baseline="0">
                <a:solidFill>
                  <a:schemeClr val="bg2">
                    <a:lumMod val="50000"/>
                  </a:schemeClr>
                </a:solidFill>
                <a:latin typeface="DINPro"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2">
                    <a:lumMod val="50000"/>
                  </a:schemeClr>
                </a:solidFill>
                <a:latin typeface="DINPro"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2">
                    <a:lumMod val="50000"/>
                  </a:schemeClr>
                </a:solidFill>
                <a:latin typeface="DINPro"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2">
                    <a:lumMod val="50000"/>
                  </a:schemeClr>
                </a:solidFill>
                <a:latin typeface="DINPro"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2">
                    <a:lumMod val="50000"/>
                  </a:schemeClr>
                </a:solidFill>
                <a:latin typeface="DINPro"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dirty="0">
                <a:solidFill>
                  <a:schemeClr val="tx1"/>
                </a:solidFill>
                <a:latin typeface="Arial" panose="020B0604020202020204" pitchFamily="34" charset="0"/>
                <a:cs typeface="Arial" panose="020B0604020202020204" pitchFamily="34" charset="0"/>
              </a:rPr>
              <a:t>TPMs: “… ensure the effective control and management of copyrights in the digital sphere” (Hutchison, 2016, p. 123). </a:t>
            </a:r>
          </a:p>
          <a:p>
            <a:pPr marL="0" indent="0">
              <a:buNone/>
            </a:pPr>
            <a:endParaRPr lang="en-CA" dirty="0">
              <a:solidFill>
                <a:schemeClr val="tx1"/>
              </a:solidFill>
              <a:latin typeface="Arial" panose="020B0604020202020204" pitchFamily="34" charset="0"/>
              <a:cs typeface="Arial" panose="020B0604020202020204" pitchFamily="34" charset="0"/>
            </a:endParaRPr>
          </a:p>
        </p:txBody>
      </p:sp>
      <p:pic>
        <p:nvPicPr>
          <p:cNvPr id="14" name="Authorize">
            <a:extLst>
              <a:ext uri="{FF2B5EF4-FFF2-40B4-BE49-F238E27FC236}">
                <a16:creationId xmlns:a16="http://schemas.microsoft.com/office/drawing/2014/main" id="{A5AD1119-B8A6-D54C-AB07-4070568BAB4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979940" y="2803447"/>
            <a:ext cx="3269802" cy="4054553"/>
          </a:xfrm>
          <a:prstGeom prst="rect">
            <a:avLst/>
          </a:prstGeom>
        </p:spPr>
      </p:pic>
      <p:sp>
        <p:nvSpPr>
          <p:cNvPr id="15" name="TextBox 14">
            <a:extLst>
              <a:ext uri="{FF2B5EF4-FFF2-40B4-BE49-F238E27FC236}">
                <a16:creationId xmlns:a16="http://schemas.microsoft.com/office/drawing/2014/main" id="{75B78181-EB98-F546-83E5-D4B85D6FB6F4}"/>
              </a:ext>
            </a:extLst>
          </p:cNvPr>
          <p:cNvSpPr txBox="1"/>
          <p:nvPr/>
        </p:nvSpPr>
        <p:spPr>
          <a:xfrm>
            <a:off x="6792211" y="2523408"/>
            <a:ext cx="1280160" cy="2400657"/>
          </a:xfrm>
          <a:prstGeom prst="rect">
            <a:avLst/>
          </a:prstGeom>
          <a:noFill/>
        </p:spPr>
        <p:txBody>
          <a:bodyPr wrap="square" rtlCol="0">
            <a:spAutoFit/>
          </a:bodyPr>
          <a:lstStyle/>
          <a:p>
            <a:pPr algn="ctr"/>
            <a:r>
              <a:rPr lang="en-US" sz="15000" b="1" dirty="0"/>
              <a:t>?</a:t>
            </a:r>
          </a:p>
        </p:txBody>
      </p:sp>
      <p:pic>
        <p:nvPicPr>
          <p:cNvPr id="16" name="Picture 15" descr="A close up of a logo&#10;&#10;Description automatically generated">
            <a:extLst>
              <a:ext uri="{FF2B5EF4-FFF2-40B4-BE49-F238E27FC236}">
                <a16:creationId xmlns:a16="http://schemas.microsoft.com/office/drawing/2014/main" id="{51C877AF-0147-F64D-A502-535257E9E425}"/>
              </a:ext>
            </a:extLst>
          </p:cNvPr>
          <p:cNvPicPr>
            <a:picLocks noChangeAspect="1"/>
          </p:cNvPicPr>
          <p:nvPr/>
        </p:nvPicPr>
        <p:blipFill rotWithShape="1">
          <a:blip r:embed="rId7"/>
          <a:srcRect b="14106"/>
          <a:stretch/>
        </p:blipFill>
        <p:spPr>
          <a:xfrm>
            <a:off x="3798274" y="3038322"/>
            <a:ext cx="2389433" cy="2052387"/>
          </a:xfrm>
          <a:prstGeom prst="rect">
            <a:avLst/>
          </a:prstGeom>
        </p:spPr>
      </p:pic>
      <p:pic>
        <p:nvPicPr>
          <p:cNvPr id="17" name="Picture 16" descr="A close up of a logo&#10;&#10;Description automatically generated">
            <a:extLst>
              <a:ext uri="{FF2B5EF4-FFF2-40B4-BE49-F238E27FC236}">
                <a16:creationId xmlns:a16="http://schemas.microsoft.com/office/drawing/2014/main" id="{79E065DF-E247-214D-AAED-AA9603C8B4F7}"/>
              </a:ext>
            </a:extLst>
          </p:cNvPr>
          <p:cNvPicPr>
            <a:picLocks noChangeAspect="1"/>
          </p:cNvPicPr>
          <p:nvPr/>
        </p:nvPicPr>
        <p:blipFill rotWithShape="1">
          <a:blip r:embed="rId8"/>
          <a:srcRect b="15309"/>
          <a:stretch/>
        </p:blipFill>
        <p:spPr>
          <a:xfrm>
            <a:off x="6318424" y="3031565"/>
            <a:ext cx="2389433" cy="2023643"/>
          </a:xfrm>
          <a:prstGeom prst="rect">
            <a:avLst/>
          </a:prstGeom>
        </p:spPr>
      </p:pic>
      <p:pic>
        <p:nvPicPr>
          <p:cNvPr id="18" name="Picture 17" descr="A close up of a logo&#10;&#10;Description automatically generated">
            <a:extLst>
              <a:ext uri="{FF2B5EF4-FFF2-40B4-BE49-F238E27FC236}">
                <a16:creationId xmlns:a16="http://schemas.microsoft.com/office/drawing/2014/main" id="{DC356924-B8F6-C449-94B6-CCD51C625B04}"/>
              </a:ext>
            </a:extLst>
          </p:cNvPr>
          <p:cNvPicPr>
            <a:picLocks noChangeAspect="1"/>
          </p:cNvPicPr>
          <p:nvPr/>
        </p:nvPicPr>
        <p:blipFill rotWithShape="1">
          <a:blip r:embed="rId9"/>
          <a:srcRect b="14979"/>
          <a:stretch/>
        </p:blipFill>
        <p:spPr>
          <a:xfrm>
            <a:off x="8788681" y="3202824"/>
            <a:ext cx="2273791" cy="1933212"/>
          </a:xfrm>
          <a:prstGeom prst="rect">
            <a:avLst/>
          </a:prstGeom>
        </p:spPr>
      </p:pic>
      <p:sp>
        <p:nvSpPr>
          <p:cNvPr id="19" name="TextBox 18">
            <a:extLst>
              <a:ext uri="{FF2B5EF4-FFF2-40B4-BE49-F238E27FC236}">
                <a16:creationId xmlns:a16="http://schemas.microsoft.com/office/drawing/2014/main" id="{857D9901-33BC-7F4B-9C55-940B51685911}"/>
              </a:ext>
            </a:extLst>
          </p:cNvPr>
          <p:cNvSpPr txBox="1"/>
          <p:nvPr/>
        </p:nvSpPr>
        <p:spPr>
          <a:xfrm>
            <a:off x="2513611" y="2217030"/>
            <a:ext cx="6320641" cy="954107"/>
          </a:xfrm>
          <a:prstGeom prst="rect">
            <a:avLst/>
          </a:prstGeom>
          <a:noFill/>
        </p:spPr>
        <p:txBody>
          <a:bodyPr wrap="square" rtlCol="0">
            <a:spAutoFit/>
          </a:bodyPr>
          <a:lstStyle/>
          <a:p>
            <a:pPr algn="ctr"/>
            <a:r>
              <a:rPr lang="en-US" sz="2800" b="1" dirty="0"/>
              <a:t>TPMs for </a:t>
            </a:r>
          </a:p>
          <a:p>
            <a:pPr algn="ctr"/>
            <a:r>
              <a:rPr lang="en-US" sz="2800" b="1" dirty="0"/>
              <a:t>controlling </a:t>
            </a:r>
            <a:r>
              <a:rPr lang="en-US" sz="2800" b="1" i="1" dirty="0"/>
              <a:t>access</a:t>
            </a:r>
            <a:r>
              <a:rPr lang="en-US" sz="2800" b="1" dirty="0"/>
              <a:t>:</a:t>
            </a:r>
          </a:p>
        </p:txBody>
      </p:sp>
      <p:sp>
        <p:nvSpPr>
          <p:cNvPr id="20" name="TextBox 19">
            <a:extLst>
              <a:ext uri="{FF2B5EF4-FFF2-40B4-BE49-F238E27FC236}">
                <a16:creationId xmlns:a16="http://schemas.microsoft.com/office/drawing/2014/main" id="{D0C559BA-5198-7C4E-92F3-D0F015C1175F}"/>
              </a:ext>
            </a:extLst>
          </p:cNvPr>
          <p:cNvSpPr txBox="1"/>
          <p:nvPr/>
        </p:nvSpPr>
        <p:spPr>
          <a:xfrm>
            <a:off x="7871138" y="2167913"/>
            <a:ext cx="3660719" cy="954107"/>
          </a:xfrm>
          <a:prstGeom prst="rect">
            <a:avLst/>
          </a:prstGeom>
          <a:noFill/>
        </p:spPr>
        <p:txBody>
          <a:bodyPr wrap="square" rtlCol="0">
            <a:spAutoFit/>
          </a:bodyPr>
          <a:lstStyle/>
          <a:p>
            <a:pPr algn="ctr"/>
            <a:r>
              <a:rPr lang="en-US" sz="2800" b="1" dirty="0"/>
              <a:t>TPMs for </a:t>
            </a:r>
          </a:p>
          <a:p>
            <a:pPr algn="ctr"/>
            <a:r>
              <a:rPr lang="en-US" sz="2800" b="1" dirty="0"/>
              <a:t>controlling </a:t>
            </a:r>
            <a:r>
              <a:rPr lang="en-US" sz="2800" b="1" i="1" dirty="0"/>
              <a:t>use</a:t>
            </a:r>
            <a:r>
              <a:rPr lang="en-US" sz="2800" b="1" dirty="0"/>
              <a:t>:</a:t>
            </a:r>
          </a:p>
        </p:txBody>
      </p:sp>
      <p:pic>
        <p:nvPicPr>
          <p:cNvPr id="26" name="Picture 25" descr="A close up of a logo&#10;&#10;Description automatically generated">
            <a:extLst>
              <a:ext uri="{FF2B5EF4-FFF2-40B4-BE49-F238E27FC236}">
                <a16:creationId xmlns:a16="http://schemas.microsoft.com/office/drawing/2014/main" id="{47720933-4535-5648-8FDD-990499539D4E}"/>
              </a:ext>
            </a:extLst>
          </p:cNvPr>
          <p:cNvPicPr>
            <a:picLocks noChangeAspect="1"/>
          </p:cNvPicPr>
          <p:nvPr/>
        </p:nvPicPr>
        <p:blipFill rotWithShape="1">
          <a:blip r:embed="rId10"/>
          <a:srcRect b="18133"/>
          <a:stretch/>
        </p:blipFill>
        <p:spPr>
          <a:xfrm>
            <a:off x="4029844" y="3797110"/>
            <a:ext cx="2873567" cy="2352494"/>
          </a:xfrm>
          <a:prstGeom prst="rect">
            <a:avLst/>
          </a:prstGeom>
        </p:spPr>
      </p:pic>
      <p:pic>
        <p:nvPicPr>
          <p:cNvPr id="28" name="Picture 27" descr="A close up of a logo&#10;&#10;Description automatically generated">
            <a:extLst>
              <a:ext uri="{FF2B5EF4-FFF2-40B4-BE49-F238E27FC236}">
                <a16:creationId xmlns:a16="http://schemas.microsoft.com/office/drawing/2014/main" id="{4FD3DFC6-529C-6D44-80B0-68623A3D7F64}"/>
              </a:ext>
            </a:extLst>
          </p:cNvPr>
          <p:cNvPicPr>
            <a:picLocks noChangeAspect="1"/>
          </p:cNvPicPr>
          <p:nvPr/>
        </p:nvPicPr>
        <p:blipFill rotWithShape="1">
          <a:blip r:embed="rId11"/>
          <a:srcRect b="14398"/>
          <a:stretch/>
        </p:blipFill>
        <p:spPr>
          <a:xfrm>
            <a:off x="1942858" y="3258535"/>
            <a:ext cx="3900431" cy="3338854"/>
          </a:xfrm>
          <a:prstGeom prst="rect">
            <a:avLst/>
          </a:prstGeom>
        </p:spPr>
      </p:pic>
      <p:sp>
        <p:nvSpPr>
          <p:cNvPr id="2" name="TextBox 1">
            <a:extLst>
              <a:ext uri="{FF2B5EF4-FFF2-40B4-BE49-F238E27FC236}">
                <a16:creationId xmlns:a16="http://schemas.microsoft.com/office/drawing/2014/main" id="{7BC90A9D-45CA-3648-B754-3D5C9C49B84B}"/>
              </a:ext>
            </a:extLst>
          </p:cNvPr>
          <p:cNvSpPr txBox="1"/>
          <p:nvPr/>
        </p:nvSpPr>
        <p:spPr>
          <a:xfrm>
            <a:off x="3609292" y="1573680"/>
            <a:ext cx="5528116" cy="830997"/>
          </a:xfrm>
          <a:prstGeom prst="rect">
            <a:avLst/>
          </a:prstGeom>
          <a:noFill/>
        </p:spPr>
        <p:txBody>
          <a:bodyPr wrap="none" rtlCol="0">
            <a:spAutoFit/>
          </a:bodyPr>
          <a:lstStyle/>
          <a:p>
            <a:pPr algn="ctr"/>
            <a:r>
              <a:rPr lang="en-US" sz="2400" dirty="0"/>
              <a:t>Cameron Hutchison</a:t>
            </a:r>
          </a:p>
          <a:p>
            <a:pPr algn="ctr"/>
            <a:r>
              <a:rPr lang="en-US" sz="2400" i="1" dirty="0"/>
              <a:t>Digital Copyright Law </a:t>
            </a:r>
            <a:r>
              <a:rPr lang="en-US" sz="2400" dirty="0"/>
              <a:t>(Irwin Law, 2016)</a:t>
            </a:r>
          </a:p>
        </p:txBody>
      </p:sp>
    </p:spTree>
    <p:extLst>
      <p:ext uri="{BB962C8B-B14F-4D97-AF65-F5344CB8AC3E}">
        <p14:creationId xmlns:p14="http://schemas.microsoft.com/office/powerpoint/2010/main" val="35496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95833E-6 2.96296E-6 L 0.22917 0.00115 " pathEditMode="relative" rAng="0" ptsTypes="AA">
                                      <p:cBhvr>
                                        <p:cTn id="14" dur="2000" fill="hold"/>
                                        <p:tgtEl>
                                          <p:spTgt spid="7"/>
                                        </p:tgtEl>
                                        <p:attrNameLst>
                                          <p:attrName>ppt_x</p:attrName>
                                          <p:attrName>ppt_y</p:attrName>
                                        </p:attrNameLst>
                                      </p:cBhvr>
                                      <p:rCtr x="11458" y="46"/>
                                    </p:animMotion>
                                  </p:childTnLst>
                                </p:cTn>
                              </p:par>
                              <p:par>
                                <p:cTn id="15" presetID="63" presetClass="path" presetSubtype="0" accel="50000" decel="50000" fill="hold" grpId="1" nodeType="withEffect">
                                  <p:stCondLst>
                                    <p:cond delay="0"/>
                                  </p:stCondLst>
                                  <p:childTnLst>
                                    <p:animMotion origin="layout" path="M 3.54167E-6 3.7037E-6 L 0.22669 0.00532 " pathEditMode="relative" rAng="0" ptsTypes="AA">
                                      <p:cBhvr>
                                        <p:cTn id="16" dur="2000" fill="hold"/>
                                        <p:tgtEl>
                                          <p:spTgt spid="2"/>
                                        </p:tgtEl>
                                        <p:attrNameLst>
                                          <p:attrName>ppt_x</p:attrName>
                                          <p:attrName>ppt_y</p:attrName>
                                        </p:attrNameLst>
                                      </p:cBhvr>
                                      <p:rCtr x="11328" y="255"/>
                                    </p:animMotion>
                                  </p:childTnLst>
                                </p:cTn>
                              </p:par>
                              <p:par>
                                <p:cTn id="17" presetID="1" presetClass="entr" presetSubtype="0" fill="hold" nodeType="withEffect">
                                  <p:stCondLst>
                                    <p:cond delay="0"/>
                                  </p:stCondLst>
                                  <p:iterate type="lt">
                                    <p:tmAbs val="50"/>
                                  </p:iterate>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iterate type="lt">
                                    <p:tmPct val="0"/>
                                  </p:iterate>
                                  <p:childTnLst>
                                    <p:animEffect transition="out" filter="fade">
                                      <p:cBhvr>
                                        <p:cTn id="22" dur="500"/>
                                        <p:tgtEl>
                                          <p:spTgt spid="13">
                                            <p:txEl>
                                              <p:pRg st="0" end="0"/>
                                            </p:txEl>
                                          </p:spTgt>
                                        </p:tgtEl>
                                      </p:cBhvr>
                                    </p:animEffect>
                                    <p:set>
                                      <p:cBhvr>
                                        <p:cTn id="23" dur="1" fill="hold">
                                          <p:stCondLst>
                                            <p:cond delay="499"/>
                                          </p:stCondLst>
                                        </p:cTn>
                                        <p:tgtEl>
                                          <p:spTgt spid="13">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2"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par>
                                <p:cTn id="43" presetID="0" presetClass="path" presetSubtype="0" accel="50000" decel="50000" fill="hold" grpId="1" nodeType="withEffect">
                                  <p:stCondLst>
                                    <p:cond delay="0"/>
                                  </p:stCondLst>
                                  <p:childTnLst>
                                    <p:animMotion origin="layout" path="M 4.58333E-6 4.44444E-6 L 0.10325 0.00902 " pathEditMode="relative" rAng="0" ptsTypes="AA">
                                      <p:cBhvr>
                                        <p:cTn id="44" dur="1000" fill="hold"/>
                                        <p:tgtEl>
                                          <p:spTgt spid="15"/>
                                        </p:tgtEl>
                                        <p:attrNameLst>
                                          <p:attrName>ppt_x</p:attrName>
                                          <p:attrName>ppt_y</p:attrName>
                                        </p:attrNameLst>
                                      </p:cBhvr>
                                      <p:rCtr x="5156" y="440"/>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1.875E-6 1.85185E-6 L -0.3806 -0.06597 " pathEditMode="relative" rAng="0" ptsTypes="AA">
                                      <p:cBhvr>
                                        <p:cTn id="51" dur="2000" fill="hold"/>
                                        <p:tgtEl>
                                          <p:spTgt spid="14"/>
                                        </p:tgtEl>
                                        <p:attrNameLst>
                                          <p:attrName>ppt_x</p:attrName>
                                          <p:attrName>ppt_y</p:attrName>
                                        </p:attrNameLst>
                                      </p:cBhvr>
                                      <p:rCtr x="-19036" y="-3310"/>
                                    </p:animMotion>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8.33333E-7 1.48148E-6 L 0.13958 -0.00046 " pathEditMode="relative" rAng="0" ptsTypes="AA">
                                      <p:cBhvr>
                                        <p:cTn id="102" dur="2000" fill="hold"/>
                                        <p:tgtEl>
                                          <p:spTgt spid="28"/>
                                        </p:tgtEl>
                                        <p:attrNameLst>
                                          <p:attrName>ppt_x</p:attrName>
                                          <p:attrName>ppt_y</p:attrName>
                                        </p:attrNameLst>
                                      </p:cBhvr>
                                      <p:rCtr x="6979" y="-23"/>
                                    </p:animMotion>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1000"/>
                                        <p:tgtEl>
                                          <p:spTgt spid="20"/>
                                        </p:tgtEl>
                                      </p:cBhvr>
                                    </p:animEffect>
                                    <p:anim calcmode="lin" valueType="num">
                                      <p:cBhvr>
                                        <p:cTn id="108" dur="1000" fill="hold"/>
                                        <p:tgtEl>
                                          <p:spTgt spid="20"/>
                                        </p:tgtEl>
                                        <p:attrNameLst>
                                          <p:attrName>ppt_x</p:attrName>
                                        </p:attrNameLst>
                                      </p:cBhvr>
                                      <p:tavLst>
                                        <p:tav tm="0">
                                          <p:val>
                                            <p:strVal val="#ppt_x"/>
                                          </p:val>
                                        </p:tav>
                                        <p:tav tm="100000">
                                          <p:val>
                                            <p:strVal val="#ppt_x"/>
                                          </p:val>
                                        </p:tav>
                                      </p:tavLst>
                                    </p:anim>
                                    <p:anim calcmode="lin" valueType="num">
                                      <p:cBhvr>
                                        <p:cTn id="10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4"/>
                                        </p:tgtEl>
                                        <p:attrNameLst>
                                          <p:attrName>r</p:attrName>
                                        </p:attrNameLst>
                                      </p:cBhvr>
                                    </p:animRot>
                                    <p:animRot by="-240000">
                                      <p:cBhvr>
                                        <p:cTn id="119" dur="200" fill="hold">
                                          <p:stCondLst>
                                            <p:cond delay="200"/>
                                          </p:stCondLst>
                                        </p:cTn>
                                        <p:tgtEl>
                                          <p:spTgt spid="24"/>
                                        </p:tgtEl>
                                        <p:attrNameLst>
                                          <p:attrName>r</p:attrName>
                                        </p:attrNameLst>
                                      </p:cBhvr>
                                    </p:animRot>
                                    <p:animRot by="240000">
                                      <p:cBhvr>
                                        <p:cTn id="120" dur="200" fill="hold">
                                          <p:stCondLst>
                                            <p:cond delay="400"/>
                                          </p:stCondLst>
                                        </p:cTn>
                                        <p:tgtEl>
                                          <p:spTgt spid="24"/>
                                        </p:tgtEl>
                                        <p:attrNameLst>
                                          <p:attrName>r</p:attrName>
                                        </p:attrNameLst>
                                      </p:cBhvr>
                                    </p:animRot>
                                    <p:animRot by="-240000">
                                      <p:cBhvr>
                                        <p:cTn id="121" dur="200" fill="hold">
                                          <p:stCondLst>
                                            <p:cond delay="600"/>
                                          </p:stCondLst>
                                        </p:cTn>
                                        <p:tgtEl>
                                          <p:spTgt spid="24"/>
                                        </p:tgtEl>
                                        <p:attrNameLst>
                                          <p:attrName>r</p:attrName>
                                        </p:attrNameLst>
                                      </p:cBhvr>
                                    </p:animRot>
                                    <p:animRot by="120000">
                                      <p:cBhvr>
                                        <p:cTn id="122"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p:bldP spid="15" grpId="1"/>
      <p:bldP spid="15" grpId="2"/>
      <p:bldP spid="19" grpId="0"/>
      <p:bldP spid="20" grpId="0"/>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AB3938-16D6-CC4E-8F52-3C37A87640FF}"/>
              </a:ext>
            </a:extLst>
          </p:cNvPr>
          <p:cNvSpPr>
            <a:spLocks noGrp="1"/>
          </p:cNvSpPr>
          <p:nvPr>
            <p:ph type="title"/>
          </p:nvPr>
        </p:nvSpPr>
        <p:spPr/>
        <p:txBody>
          <a:bodyPr/>
          <a:lstStyle/>
          <a:p>
            <a:r>
              <a:rPr lang="en-US" dirty="0"/>
              <a:t>EXAMPLES OF TPMs</a:t>
            </a:r>
          </a:p>
        </p:txBody>
      </p:sp>
      <p:sp>
        <p:nvSpPr>
          <p:cNvPr id="20" name="TextBox 19">
            <a:extLst>
              <a:ext uri="{FF2B5EF4-FFF2-40B4-BE49-F238E27FC236}">
                <a16:creationId xmlns:a16="http://schemas.microsoft.com/office/drawing/2014/main" id="{6789AED1-050C-E649-BD8E-00AE3E4EB78B}"/>
              </a:ext>
            </a:extLst>
          </p:cNvPr>
          <p:cNvSpPr txBox="1"/>
          <p:nvPr/>
        </p:nvSpPr>
        <p:spPr>
          <a:xfrm>
            <a:off x="-489039" y="2404616"/>
            <a:ext cx="6320641" cy="523220"/>
          </a:xfrm>
          <a:prstGeom prst="rect">
            <a:avLst/>
          </a:prstGeom>
          <a:noFill/>
        </p:spPr>
        <p:txBody>
          <a:bodyPr wrap="square" rtlCol="0">
            <a:spAutoFit/>
          </a:bodyPr>
          <a:lstStyle/>
          <a:p>
            <a:pPr algn="ctr"/>
            <a:r>
              <a:rPr lang="en-US" sz="2800" b="1" dirty="0"/>
              <a:t>TPMs for controlling </a:t>
            </a:r>
            <a:r>
              <a:rPr lang="en-US" sz="2800" b="1" i="1" dirty="0"/>
              <a:t>access</a:t>
            </a:r>
            <a:r>
              <a:rPr lang="en-US" sz="2800" b="1" dirty="0"/>
              <a:t>:</a:t>
            </a:r>
          </a:p>
        </p:txBody>
      </p:sp>
      <p:sp>
        <p:nvSpPr>
          <p:cNvPr id="21" name="TextBox 20">
            <a:extLst>
              <a:ext uri="{FF2B5EF4-FFF2-40B4-BE49-F238E27FC236}">
                <a16:creationId xmlns:a16="http://schemas.microsoft.com/office/drawing/2014/main" id="{1695ECEB-E6D4-764C-AB5D-41A5BC41477F}"/>
              </a:ext>
            </a:extLst>
          </p:cNvPr>
          <p:cNvSpPr txBox="1"/>
          <p:nvPr/>
        </p:nvSpPr>
        <p:spPr>
          <a:xfrm>
            <a:off x="2169372" y="3021464"/>
            <a:ext cx="6320641" cy="523220"/>
          </a:xfrm>
          <a:prstGeom prst="rect">
            <a:avLst/>
          </a:prstGeom>
          <a:noFill/>
        </p:spPr>
        <p:txBody>
          <a:bodyPr wrap="square" rtlCol="0">
            <a:spAutoFit/>
          </a:bodyPr>
          <a:lstStyle/>
          <a:p>
            <a:r>
              <a:rPr lang="en-US" sz="2800" dirty="0"/>
              <a:t>A) Username and password</a:t>
            </a:r>
          </a:p>
        </p:txBody>
      </p:sp>
      <p:sp>
        <p:nvSpPr>
          <p:cNvPr id="22" name="TextBox 21">
            <a:extLst>
              <a:ext uri="{FF2B5EF4-FFF2-40B4-BE49-F238E27FC236}">
                <a16:creationId xmlns:a16="http://schemas.microsoft.com/office/drawing/2014/main" id="{FC68E9B1-7048-274C-AF9A-E310C6AC6E39}"/>
              </a:ext>
            </a:extLst>
          </p:cNvPr>
          <p:cNvSpPr txBox="1"/>
          <p:nvPr/>
        </p:nvSpPr>
        <p:spPr>
          <a:xfrm>
            <a:off x="2169373" y="4149219"/>
            <a:ext cx="6320641" cy="523220"/>
          </a:xfrm>
          <a:prstGeom prst="rect">
            <a:avLst/>
          </a:prstGeom>
          <a:noFill/>
        </p:spPr>
        <p:txBody>
          <a:bodyPr wrap="square" rtlCol="0">
            <a:spAutoFit/>
          </a:bodyPr>
          <a:lstStyle/>
          <a:p>
            <a:r>
              <a:rPr lang="en-US" sz="2800" dirty="0"/>
              <a:t>C) Time limits</a:t>
            </a:r>
          </a:p>
        </p:txBody>
      </p:sp>
      <p:sp>
        <p:nvSpPr>
          <p:cNvPr id="23" name="TextBox 22">
            <a:extLst>
              <a:ext uri="{FF2B5EF4-FFF2-40B4-BE49-F238E27FC236}">
                <a16:creationId xmlns:a16="http://schemas.microsoft.com/office/drawing/2014/main" id="{252F5073-E701-2A4C-8E04-6168C3F921CB}"/>
              </a:ext>
            </a:extLst>
          </p:cNvPr>
          <p:cNvSpPr txBox="1"/>
          <p:nvPr/>
        </p:nvSpPr>
        <p:spPr>
          <a:xfrm>
            <a:off x="2169373" y="5459249"/>
            <a:ext cx="6320641" cy="523220"/>
          </a:xfrm>
          <a:prstGeom prst="rect">
            <a:avLst/>
          </a:prstGeom>
          <a:noFill/>
        </p:spPr>
        <p:txBody>
          <a:bodyPr wrap="square" rtlCol="0">
            <a:spAutoFit/>
          </a:bodyPr>
          <a:lstStyle/>
          <a:p>
            <a:r>
              <a:rPr lang="en-US" sz="2800" dirty="0"/>
              <a:t>E) Encryption or scrambling</a:t>
            </a:r>
          </a:p>
        </p:txBody>
      </p:sp>
      <p:pic>
        <p:nvPicPr>
          <p:cNvPr id="25" name="Picture 24" descr="A close up of a logo&#10;&#10;Description automatically generated">
            <a:extLst>
              <a:ext uri="{FF2B5EF4-FFF2-40B4-BE49-F238E27FC236}">
                <a16:creationId xmlns:a16="http://schemas.microsoft.com/office/drawing/2014/main" id="{C46CBA39-F3B6-8748-8668-99077E8EF161}"/>
              </a:ext>
            </a:extLst>
          </p:cNvPr>
          <p:cNvPicPr>
            <a:picLocks noChangeAspect="1"/>
          </p:cNvPicPr>
          <p:nvPr/>
        </p:nvPicPr>
        <p:blipFill rotWithShape="1">
          <a:blip r:embed="rId3"/>
          <a:srcRect b="14106"/>
          <a:stretch/>
        </p:blipFill>
        <p:spPr>
          <a:xfrm>
            <a:off x="251129" y="2494886"/>
            <a:ext cx="1780351" cy="1529220"/>
          </a:xfrm>
          <a:prstGeom prst="rect">
            <a:avLst/>
          </a:prstGeom>
        </p:spPr>
      </p:pic>
      <p:pic>
        <p:nvPicPr>
          <p:cNvPr id="27" name="Picture 26" descr="A close up of a logo&#10;&#10;Description automatically generated">
            <a:extLst>
              <a:ext uri="{FF2B5EF4-FFF2-40B4-BE49-F238E27FC236}">
                <a16:creationId xmlns:a16="http://schemas.microsoft.com/office/drawing/2014/main" id="{72D3C7DE-4471-ED47-9B89-5EE39F7C723F}"/>
              </a:ext>
            </a:extLst>
          </p:cNvPr>
          <p:cNvPicPr>
            <a:picLocks noChangeAspect="1"/>
          </p:cNvPicPr>
          <p:nvPr/>
        </p:nvPicPr>
        <p:blipFill rotWithShape="1">
          <a:blip r:embed="rId4"/>
          <a:srcRect b="14415"/>
          <a:stretch/>
        </p:blipFill>
        <p:spPr>
          <a:xfrm>
            <a:off x="469976" y="3942563"/>
            <a:ext cx="1094271" cy="936532"/>
          </a:xfrm>
          <a:prstGeom prst="rect">
            <a:avLst/>
          </a:prstGeom>
        </p:spPr>
      </p:pic>
      <p:pic>
        <p:nvPicPr>
          <p:cNvPr id="29" name="Picture 28" descr="A close up of a logo&#10;&#10;Description automatically generated">
            <a:extLst>
              <a:ext uri="{FF2B5EF4-FFF2-40B4-BE49-F238E27FC236}">
                <a16:creationId xmlns:a16="http://schemas.microsoft.com/office/drawing/2014/main" id="{8D11208E-D9C0-FA45-91CA-A3FB1BC5A964}"/>
              </a:ext>
            </a:extLst>
          </p:cNvPr>
          <p:cNvPicPr>
            <a:picLocks noChangeAspect="1"/>
          </p:cNvPicPr>
          <p:nvPr/>
        </p:nvPicPr>
        <p:blipFill rotWithShape="1">
          <a:blip r:embed="rId5"/>
          <a:srcRect b="15122"/>
          <a:stretch/>
        </p:blipFill>
        <p:spPr>
          <a:xfrm>
            <a:off x="7476780" y="5059393"/>
            <a:ext cx="1342923" cy="1139847"/>
          </a:xfrm>
          <a:prstGeom prst="rect">
            <a:avLst/>
          </a:prstGeom>
        </p:spPr>
      </p:pic>
      <p:pic>
        <p:nvPicPr>
          <p:cNvPr id="33" name="Picture 32" descr="A close up of a logo&#10;&#10;Description automatically generated">
            <a:extLst>
              <a:ext uri="{FF2B5EF4-FFF2-40B4-BE49-F238E27FC236}">
                <a16:creationId xmlns:a16="http://schemas.microsoft.com/office/drawing/2014/main" id="{DA8F8340-D646-794C-979A-A2584734C45C}"/>
              </a:ext>
            </a:extLst>
          </p:cNvPr>
          <p:cNvPicPr>
            <a:picLocks noChangeAspect="1"/>
          </p:cNvPicPr>
          <p:nvPr/>
        </p:nvPicPr>
        <p:blipFill rotWithShape="1">
          <a:blip r:embed="rId6"/>
          <a:srcRect b="13821"/>
          <a:stretch/>
        </p:blipFill>
        <p:spPr>
          <a:xfrm>
            <a:off x="1214821" y="3795940"/>
            <a:ext cx="374530" cy="322766"/>
          </a:xfrm>
          <a:prstGeom prst="rect">
            <a:avLst/>
          </a:prstGeom>
        </p:spPr>
      </p:pic>
      <p:sp>
        <p:nvSpPr>
          <p:cNvPr id="26" name="TextBox 25">
            <a:extLst>
              <a:ext uri="{FF2B5EF4-FFF2-40B4-BE49-F238E27FC236}">
                <a16:creationId xmlns:a16="http://schemas.microsoft.com/office/drawing/2014/main" id="{B8B51068-1E25-5C41-AC73-54917B4163F1}"/>
              </a:ext>
            </a:extLst>
          </p:cNvPr>
          <p:cNvSpPr txBox="1"/>
          <p:nvPr/>
        </p:nvSpPr>
        <p:spPr>
          <a:xfrm>
            <a:off x="8434911" y="3036216"/>
            <a:ext cx="6320641" cy="523220"/>
          </a:xfrm>
          <a:prstGeom prst="rect">
            <a:avLst/>
          </a:prstGeom>
          <a:noFill/>
        </p:spPr>
        <p:txBody>
          <a:bodyPr wrap="square" rtlCol="0">
            <a:spAutoFit/>
          </a:bodyPr>
          <a:lstStyle/>
          <a:p>
            <a:r>
              <a:rPr lang="en-US" sz="2800" dirty="0"/>
              <a:t>B) Registration keys</a:t>
            </a:r>
          </a:p>
        </p:txBody>
      </p:sp>
      <p:sp>
        <p:nvSpPr>
          <p:cNvPr id="28" name="TextBox 27">
            <a:extLst>
              <a:ext uri="{FF2B5EF4-FFF2-40B4-BE49-F238E27FC236}">
                <a16:creationId xmlns:a16="http://schemas.microsoft.com/office/drawing/2014/main" id="{E68541D0-3522-B84D-AD2A-734A0E4EA245}"/>
              </a:ext>
            </a:extLst>
          </p:cNvPr>
          <p:cNvSpPr txBox="1"/>
          <p:nvPr/>
        </p:nvSpPr>
        <p:spPr>
          <a:xfrm>
            <a:off x="7030829" y="4126136"/>
            <a:ext cx="6320641" cy="523220"/>
          </a:xfrm>
          <a:prstGeom prst="rect">
            <a:avLst/>
          </a:prstGeom>
          <a:noFill/>
        </p:spPr>
        <p:txBody>
          <a:bodyPr wrap="square" rtlCol="0">
            <a:spAutoFit/>
          </a:bodyPr>
          <a:lstStyle/>
          <a:p>
            <a:r>
              <a:rPr lang="en-US" sz="2800" dirty="0"/>
              <a:t>D) Limits on number of users</a:t>
            </a:r>
          </a:p>
        </p:txBody>
      </p:sp>
      <p:sp>
        <p:nvSpPr>
          <p:cNvPr id="30" name="TextBox 29">
            <a:extLst>
              <a:ext uri="{FF2B5EF4-FFF2-40B4-BE49-F238E27FC236}">
                <a16:creationId xmlns:a16="http://schemas.microsoft.com/office/drawing/2014/main" id="{B9B8BC7D-2C3F-CA46-81E8-35FC1FE38A48}"/>
              </a:ext>
            </a:extLst>
          </p:cNvPr>
          <p:cNvSpPr txBox="1"/>
          <p:nvPr/>
        </p:nvSpPr>
        <p:spPr>
          <a:xfrm>
            <a:off x="8838794" y="5243805"/>
            <a:ext cx="6320641" cy="954107"/>
          </a:xfrm>
          <a:prstGeom prst="rect">
            <a:avLst/>
          </a:prstGeom>
          <a:noFill/>
        </p:spPr>
        <p:txBody>
          <a:bodyPr wrap="square" rtlCol="0">
            <a:spAutoFit/>
          </a:bodyPr>
          <a:lstStyle/>
          <a:p>
            <a:r>
              <a:rPr lang="en-US" sz="2800" dirty="0"/>
              <a:t>F) Paywalls or </a:t>
            </a:r>
          </a:p>
          <a:p>
            <a:r>
              <a:rPr lang="en-US" sz="2800" dirty="0"/>
              <a:t>subscriptions</a:t>
            </a:r>
          </a:p>
        </p:txBody>
      </p:sp>
      <p:pic>
        <p:nvPicPr>
          <p:cNvPr id="3" name="Picture 2" descr="A close up of a logo&#10;&#10;Description automatically generated">
            <a:extLst>
              <a:ext uri="{FF2B5EF4-FFF2-40B4-BE49-F238E27FC236}">
                <a16:creationId xmlns:a16="http://schemas.microsoft.com/office/drawing/2014/main" id="{125441B5-7477-9A43-8C18-08BCAA10511B}"/>
              </a:ext>
            </a:extLst>
          </p:cNvPr>
          <p:cNvPicPr>
            <a:picLocks noChangeAspect="1"/>
          </p:cNvPicPr>
          <p:nvPr/>
        </p:nvPicPr>
        <p:blipFill rotWithShape="1">
          <a:blip r:embed="rId7"/>
          <a:srcRect b="13833"/>
          <a:stretch/>
        </p:blipFill>
        <p:spPr>
          <a:xfrm>
            <a:off x="6923636" y="2646718"/>
            <a:ext cx="1511275" cy="1302216"/>
          </a:xfrm>
          <a:prstGeom prst="rect">
            <a:avLst/>
          </a:prstGeom>
        </p:spPr>
      </p:pic>
      <p:pic>
        <p:nvPicPr>
          <p:cNvPr id="16" name="Picture 15" descr="A close up of a logo&#10;&#10;Description automatically generated">
            <a:extLst>
              <a:ext uri="{FF2B5EF4-FFF2-40B4-BE49-F238E27FC236}">
                <a16:creationId xmlns:a16="http://schemas.microsoft.com/office/drawing/2014/main" id="{DC9E328C-6D44-1C4D-B066-2843B9BDD23B}"/>
              </a:ext>
            </a:extLst>
          </p:cNvPr>
          <p:cNvPicPr>
            <a:picLocks noChangeAspect="1"/>
          </p:cNvPicPr>
          <p:nvPr/>
        </p:nvPicPr>
        <p:blipFill rotWithShape="1">
          <a:blip r:embed="rId8"/>
          <a:srcRect b="14979"/>
          <a:stretch/>
        </p:blipFill>
        <p:spPr>
          <a:xfrm>
            <a:off x="348008" y="4892210"/>
            <a:ext cx="1770201" cy="1505052"/>
          </a:xfrm>
          <a:prstGeom prst="rect">
            <a:avLst/>
          </a:prstGeom>
        </p:spPr>
      </p:pic>
      <p:pic>
        <p:nvPicPr>
          <p:cNvPr id="17" name="Picture 16" descr="A close up of a logo&#10;&#10;Description automatically generated">
            <a:extLst>
              <a:ext uri="{FF2B5EF4-FFF2-40B4-BE49-F238E27FC236}">
                <a16:creationId xmlns:a16="http://schemas.microsoft.com/office/drawing/2014/main" id="{CC9F2306-FA6D-B742-8578-349B5FDF2607}"/>
              </a:ext>
            </a:extLst>
          </p:cNvPr>
          <p:cNvPicPr>
            <a:picLocks noChangeAspect="1"/>
          </p:cNvPicPr>
          <p:nvPr/>
        </p:nvPicPr>
        <p:blipFill>
          <a:blip r:embed="rId9"/>
          <a:stretch>
            <a:fillRect/>
          </a:stretch>
        </p:blipFill>
        <p:spPr>
          <a:xfrm>
            <a:off x="923386" y="1347254"/>
            <a:ext cx="2803866" cy="1722512"/>
          </a:xfrm>
          <a:prstGeom prst="rect">
            <a:avLst/>
          </a:prstGeom>
        </p:spPr>
      </p:pic>
      <p:pic>
        <p:nvPicPr>
          <p:cNvPr id="6" name="Picture 5" descr="A close up of a logo&#10;&#10;Description automatically generated">
            <a:extLst>
              <a:ext uri="{FF2B5EF4-FFF2-40B4-BE49-F238E27FC236}">
                <a16:creationId xmlns:a16="http://schemas.microsoft.com/office/drawing/2014/main" id="{A0221446-14FF-0A40-A773-EA88795DC8F2}"/>
              </a:ext>
            </a:extLst>
          </p:cNvPr>
          <p:cNvPicPr>
            <a:picLocks noChangeAspect="1"/>
          </p:cNvPicPr>
          <p:nvPr/>
        </p:nvPicPr>
        <p:blipFill rotWithShape="1">
          <a:blip r:embed="rId10"/>
          <a:srcRect b="12775"/>
          <a:stretch/>
        </p:blipFill>
        <p:spPr>
          <a:xfrm>
            <a:off x="5482796" y="3736638"/>
            <a:ext cx="1492931" cy="1302216"/>
          </a:xfrm>
          <a:prstGeom prst="rect">
            <a:avLst/>
          </a:prstGeom>
        </p:spPr>
      </p:pic>
    </p:spTree>
    <p:extLst>
      <p:ext uri="{BB962C8B-B14F-4D97-AF65-F5344CB8AC3E}">
        <p14:creationId xmlns:p14="http://schemas.microsoft.com/office/powerpoint/2010/main" val="12460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1500" fill="hold"/>
                                        <p:tgtEl>
                                          <p:spTgt spid="20"/>
                                        </p:tgtEl>
                                        <p:attrNameLst>
                                          <p:attrName>ppt_w</p:attrName>
                                        </p:attrNameLst>
                                      </p:cBhvr>
                                      <p:tavLst>
                                        <p:tav tm="0">
                                          <p:val>
                                            <p:fltVal val="0"/>
                                          </p:val>
                                        </p:tav>
                                        <p:tav tm="100000">
                                          <p:val>
                                            <p:strVal val="#ppt_w"/>
                                          </p:val>
                                        </p:tav>
                                      </p:tavLst>
                                    </p:anim>
                                    <p:anim calcmode="lin" valueType="num">
                                      <p:cBhvr>
                                        <p:cTn id="11" dur="1500" fill="hold"/>
                                        <p:tgtEl>
                                          <p:spTgt spid="20"/>
                                        </p:tgtEl>
                                        <p:attrNameLst>
                                          <p:attrName>ppt_h</p:attrName>
                                        </p:attrNameLst>
                                      </p:cBhvr>
                                      <p:tavLst>
                                        <p:tav tm="0">
                                          <p:val>
                                            <p:fltVal val="0"/>
                                          </p:val>
                                        </p:tav>
                                        <p:tav tm="100000">
                                          <p:val>
                                            <p:strVal val="#ppt_h"/>
                                          </p:val>
                                        </p:tav>
                                      </p:tavLst>
                                    </p:anim>
                                    <p:animEffect transition="in" filter="fade">
                                      <p:cBhvr>
                                        <p:cTn id="12" dur="1500"/>
                                        <p:tgtEl>
                                          <p:spTgt spid="20"/>
                                        </p:tgtEl>
                                      </p:cBhvr>
                                    </p:animEffect>
                                  </p:childTnLst>
                                </p:cTn>
                              </p:par>
                              <p:par>
                                <p:cTn id="13" presetID="63" presetClass="path" presetSubtype="0" accel="50000" decel="50000" fill="hold" grpId="1" nodeType="withEffect">
                                  <p:stCondLst>
                                    <p:cond delay="0"/>
                                  </p:stCondLst>
                                  <p:childTnLst>
                                    <p:animMotion origin="layout" path="M -0.02096 -0.05162 L 0.28099 -0.1051 " pathEditMode="relative" rAng="0" ptsTypes="AA">
                                      <p:cBhvr>
                                        <p:cTn id="14" dur="1500" fill="hold"/>
                                        <p:tgtEl>
                                          <p:spTgt spid="20"/>
                                        </p:tgtEl>
                                        <p:attrNameLst>
                                          <p:attrName>ppt_x</p:attrName>
                                          <p:attrName>ppt_y</p:attrName>
                                        </p:attrNameLst>
                                      </p:cBhvr>
                                      <p:rCtr x="15091" y="-2685"/>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2" grpId="0"/>
      <p:bldP spid="23" grpId="0"/>
      <p:bldP spid="26" grpId="0"/>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E8F8A-42D4-1540-BE4E-E0C6B1EAEBA3}"/>
              </a:ext>
            </a:extLst>
          </p:cNvPr>
          <p:cNvSpPr>
            <a:spLocks noGrp="1"/>
          </p:cNvSpPr>
          <p:nvPr>
            <p:ph type="title"/>
          </p:nvPr>
        </p:nvSpPr>
        <p:spPr/>
        <p:txBody>
          <a:bodyPr/>
          <a:lstStyle/>
          <a:p>
            <a:r>
              <a:rPr lang="en-US" dirty="0"/>
              <a:t>EXAMPLES OF TPMs</a:t>
            </a:r>
          </a:p>
        </p:txBody>
      </p:sp>
      <p:pic>
        <p:nvPicPr>
          <p:cNvPr id="5" name="Picture 4" descr="A close up of a logo&#10;&#10;Description automatically generated">
            <a:extLst>
              <a:ext uri="{FF2B5EF4-FFF2-40B4-BE49-F238E27FC236}">
                <a16:creationId xmlns:a16="http://schemas.microsoft.com/office/drawing/2014/main" id="{8FE9EAF7-DACD-EB42-AD29-B3E6DB15C505}"/>
              </a:ext>
            </a:extLst>
          </p:cNvPr>
          <p:cNvPicPr>
            <a:picLocks noChangeAspect="1"/>
          </p:cNvPicPr>
          <p:nvPr/>
        </p:nvPicPr>
        <p:blipFill>
          <a:blip r:embed="rId3"/>
          <a:stretch>
            <a:fillRect/>
          </a:stretch>
        </p:blipFill>
        <p:spPr>
          <a:xfrm>
            <a:off x="8875989" y="1379746"/>
            <a:ext cx="3200144" cy="1965959"/>
          </a:xfrm>
          <a:prstGeom prst="rect">
            <a:avLst/>
          </a:prstGeom>
        </p:spPr>
      </p:pic>
      <p:sp>
        <p:nvSpPr>
          <p:cNvPr id="6" name="TextBox 5">
            <a:extLst>
              <a:ext uri="{FF2B5EF4-FFF2-40B4-BE49-F238E27FC236}">
                <a16:creationId xmlns:a16="http://schemas.microsoft.com/office/drawing/2014/main" id="{B7746455-8A3B-B643-91D0-7146A3CA1D4C}"/>
              </a:ext>
            </a:extLst>
          </p:cNvPr>
          <p:cNvSpPr txBox="1"/>
          <p:nvPr/>
        </p:nvSpPr>
        <p:spPr>
          <a:xfrm>
            <a:off x="7102591" y="2184410"/>
            <a:ext cx="6320641" cy="523220"/>
          </a:xfrm>
          <a:prstGeom prst="rect">
            <a:avLst/>
          </a:prstGeom>
          <a:noFill/>
        </p:spPr>
        <p:txBody>
          <a:bodyPr wrap="square" rtlCol="0">
            <a:spAutoFit/>
          </a:bodyPr>
          <a:lstStyle/>
          <a:p>
            <a:pPr algn="ctr"/>
            <a:r>
              <a:rPr lang="en-US" sz="2800" b="1" dirty="0"/>
              <a:t>TPMs for controlling </a:t>
            </a:r>
            <a:r>
              <a:rPr lang="en-US" sz="2800" b="1" i="1" dirty="0"/>
              <a:t>use</a:t>
            </a:r>
            <a:r>
              <a:rPr lang="en-US" sz="2800" b="1" dirty="0"/>
              <a:t>:</a:t>
            </a:r>
          </a:p>
        </p:txBody>
      </p:sp>
      <p:pic>
        <p:nvPicPr>
          <p:cNvPr id="9" name="Picture 8" descr="A close up of a logo&#10;&#10;Description automatically generated">
            <a:extLst>
              <a:ext uri="{FF2B5EF4-FFF2-40B4-BE49-F238E27FC236}">
                <a16:creationId xmlns:a16="http://schemas.microsoft.com/office/drawing/2014/main" id="{950FD6C3-6E66-1E48-B762-44382DED6F34}"/>
              </a:ext>
            </a:extLst>
          </p:cNvPr>
          <p:cNvPicPr>
            <a:picLocks noChangeAspect="1"/>
          </p:cNvPicPr>
          <p:nvPr/>
        </p:nvPicPr>
        <p:blipFill rotWithShape="1">
          <a:blip r:embed="rId4"/>
          <a:srcRect b="15309"/>
          <a:stretch/>
        </p:blipFill>
        <p:spPr>
          <a:xfrm>
            <a:off x="1393841" y="2211887"/>
            <a:ext cx="1877731" cy="1590276"/>
          </a:xfrm>
          <a:prstGeom prst="rect">
            <a:avLst/>
          </a:prstGeom>
        </p:spPr>
      </p:pic>
      <p:sp>
        <p:nvSpPr>
          <p:cNvPr id="10" name="TextBox 9">
            <a:extLst>
              <a:ext uri="{FF2B5EF4-FFF2-40B4-BE49-F238E27FC236}">
                <a16:creationId xmlns:a16="http://schemas.microsoft.com/office/drawing/2014/main" id="{3DE83721-52E8-3148-B5AD-2D6C2C316D9A}"/>
              </a:ext>
            </a:extLst>
          </p:cNvPr>
          <p:cNvSpPr txBox="1"/>
          <p:nvPr/>
        </p:nvSpPr>
        <p:spPr>
          <a:xfrm>
            <a:off x="3829917" y="2764093"/>
            <a:ext cx="6320641" cy="523220"/>
          </a:xfrm>
          <a:prstGeom prst="rect">
            <a:avLst/>
          </a:prstGeom>
          <a:noFill/>
        </p:spPr>
        <p:txBody>
          <a:bodyPr wrap="square" rtlCol="0">
            <a:spAutoFit/>
          </a:bodyPr>
          <a:lstStyle/>
          <a:p>
            <a:r>
              <a:rPr lang="en-US" sz="2800" dirty="0"/>
              <a:t>A) Software or hardware with locks</a:t>
            </a:r>
          </a:p>
        </p:txBody>
      </p:sp>
      <p:sp>
        <p:nvSpPr>
          <p:cNvPr id="11" name="TextBox 10">
            <a:extLst>
              <a:ext uri="{FF2B5EF4-FFF2-40B4-BE49-F238E27FC236}">
                <a16:creationId xmlns:a16="http://schemas.microsoft.com/office/drawing/2014/main" id="{7CA50497-4F61-C345-9D3D-61A679CF79CF}"/>
              </a:ext>
            </a:extLst>
          </p:cNvPr>
          <p:cNvSpPr txBox="1"/>
          <p:nvPr/>
        </p:nvSpPr>
        <p:spPr>
          <a:xfrm>
            <a:off x="3829917" y="5411251"/>
            <a:ext cx="6320641" cy="523220"/>
          </a:xfrm>
          <a:prstGeom prst="rect">
            <a:avLst/>
          </a:prstGeom>
          <a:noFill/>
        </p:spPr>
        <p:txBody>
          <a:bodyPr wrap="square" rtlCol="0">
            <a:spAutoFit/>
          </a:bodyPr>
          <a:lstStyle/>
          <a:p>
            <a:r>
              <a:rPr lang="en-US" sz="2800" dirty="0"/>
              <a:t>C) Encryption systems</a:t>
            </a:r>
          </a:p>
        </p:txBody>
      </p:sp>
      <p:sp>
        <p:nvSpPr>
          <p:cNvPr id="12" name="TextBox 11">
            <a:extLst>
              <a:ext uri="{FF2B5EF4-FFF2-40B4-BE49-F238E27FC236}">
                <a16:creationId xmlns:a16="http://schemas.microsoft.com/office/drawing/2014/main" id="{3335549F-823C-864E-8298-47FAD0975DFB}"/>
              </a:ext>
            </a:extLst>
          </p:cNvPr>
          <p:cNvSpPr txBox="1"/>
          <p:nvPr/>
        </p:nvSpPr>
        <p:spPr>
          <a:xfrm>
            <a:off x="3829916" y="4087672"/>
            <a:ext cx="6320641" cy="523220"/>
          </a:xfrm>
          <a:prstGeom prst="rect">
            <a:avLst/>
          </a:prstGeom>
          <a:noFill/>
        </p:spPr>
        <p:txBody>
          <a:bodyPr wrap="square" rtlCol="0">
            <a:spAutoFit/>
          </a:bodyPr>
          <a:lstStyle/>
          <a:p>
            <a:r>
              <a:rPr lang="en-US" sz="2800" dirty="0"/>
              <a:t>B) </a:t>
            </a:r>
            <a:r>
              <a:rPr lang="en-US" sz="2800" dirty="0" smtClean="0"/>
              <a:t>Labelling </a:t>
            </a:r>
            <a:r>
              <a:rPr lang="en-US" sz="2800" dirty="0"/>
              <a:t>and watermarks</a:t>
            </a:r>
          </a:p>
        </p:txBody>
      </p:sp>
      <p:pic>
        <p:nvPicPr>
          <p:cNvPr id="3" name="Picture 2" descr="A close up of a logo&#10;&#10;Description automatically generated">
            <a:extLst>
              <a:ext uri="{FF2B5EF4-FFF2-40B4-BE49-F238E27FC236}">
                <a16:creationId xmlns:a16="http://schemas.microsoft.com/office/drawing/2014/main" id="{2CE0CD84-E01D-5A47-869F-C4E79190E29D}"/>
              </a:ext>
            </a:extLst>
          </p:cNvPr>
          <p:cNvPicPr>
            <a:picLocks noChangeAspect="1"/>
          </p:cNvPicPr>
          <p:nvPr/>
        </p:nvPicPr>
        <p:blipFill rotWithShape="1">
          <a:blip r:embed="rId5"/>
          <a:srcRect b="12800"/>
          <a:stretch/>
        </p:blipFill>
        <p:spPr>
          <a:xfrm>
            <a:off x="1645920" y="5070948"/>
            <a:ext cx="1371600" cy="1196035"/>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A874F3-F911-0D4E-9887-34D5E2A4FAB2}"/>
              </a:ext>
            </a:extLst>
          </p:cNvPr>
          <p:cNvPicPr>
            <a:picLocks noChangeAspect="1"/>
          </p:cNvPicPr>
          <p:nvPr/>
        </p:nvPicPr>
        <p:blipFill rotWithShape="1">
          <a:blip r:embed="rId6"/>
          <a:srcRect b="13600"/>
          <a:stretch/>
        </p:blipFill>
        <p:spPr>
          <a:xfrm rot="4290380">
            <a:off x="1512244" y="3637838"/>
            <a:ext cx="1646862" cy="1422889"/>
          </a:xfrm>
          <a:prstGeom prst="rect">
            <a:avLst/>
          </a:prstGeom>
        </p:spPr>
      </p:pic>
    </p:spTree>
    <p:extLst>
      <p:ext uri="{BB962C8B-B14F-4D97-AF65-F5344CB8AC3E}">
        <p14:creationId xmlns:p14="http://schemas.microsoft.com/office/powerpoint/2010/main" val="6594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500" fill="hold"/>
                                        <p:tgtEl>
                                          <p:spTgt spid="6"/>
                                        </p:tgtEl>
                                        <p:attrNameLst>
                                          <p:attrName>ppt_w</p:attrName>
                                        </p:attrNameLst>
                                      </p:cBhvr>
                                      <p:tavLst>
                                        <p:tav tm="0">
                                          <p:val>
                                            <p:fltVal val="0"/>
                                          </p:val>
                                        </p:tav>
                                        <p:tav tm="100000">
                                          <p:val>
                                            <p:strVal val="#ppt_w"/>
                                          </p:val>
                                        </p:tav>
                                      </p:tavLst>
                                    </p:anim>
                                    <p:anim calcmode="lin" valueType="num">
                                      <p:cBhvr>
                                        <p:cTn id="11" dur="1500" fill="hold"/>
                                        <p:tgtEl>
                                          <p:spTgt spid="6"/>
                                        </p:tgtEl>
                                        <p:attrNameLst>
                                          <p:attrName>ppt_h</p:attrName>
                                        </p:attrNameLst>
                                      </p:cBhvr>
                                      <p:tavLst>
                                        <p:tav tm="0">
                                          <p:val>
                                            <p:fltVal val="0"/>
                                          </p:val>
                                        </p:tav>
                                        <p:tav tm="100000">
                                          <p:val>
                                            <p:strVal val="#ppt_h"/>
                                          </p:val>
                                        </p:tav>
                                      </p:tavLst>
                                    </p:anim>
                                    <p:animEffect transition="in" filter="fade">
                                      <p:cBhvr>
                                        <p:cTn id="12" dur="1500"/>
                                        <p:tgtEl>
                                          <p:spTgt spid="6"/>
                                        </p:tgtEl>
                                      </p:cBhvr>
                                    </p:animEffect>
                                  </p:childTnLst>
                                </p:cTn>
                              </p:par>
                              <p:par>
                                <p:cTn id="13" presetID="35" presetClass="path" presetSubtype="0" accel="50000" decel="50000" fill="hold" grpId="1" nodeType="withEffect">
                                  <p:stCondLst>
                                    <p:cond delay="0"/>
                                  </p:stCondLst>
                                  <p:childTnLst>
                                    <p:animMotion origin="layout" path="M 0.00716 -0.01551 L -0.3418 -0.07639 " pathEditMode="relative" rAng="0" ptsTypes="AA">
                                      <p:cBhvr>
                                        <p:cTn id="14" dur="1500" fill="hold"/>
                                        <p:tgtEl>
                                          <p:spTgt spid="6"/>
                                        </p:tgtEl>
                                        <p:attrNameLst>
                                          <p:attrName>ppt_x</p:attrName>
                                          <p:attrName>ppt_y</p:attrName>
                                        </p:attrNameLst>
                                      </p:cBhvr>
                                      <p:rCtr x="-17448" y="-3056"/>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023" y="5320424"/>
            <a:ext cx="3719870" cy="756000"/>
          </a:xfrm>
          <a:prstGeom prst="rect">
            <a:avLst/>
          </a:prstGeom>
        </p:spPr>
      </p:pic>
      <p:sp>
        <p:nvSpPr>
          <p:cNvPr id="4" name="Title 3">
            <a:extLst>
              <a:ext uri="{FF2B5EF4-FFF2-40B4-BE49-F238E27FC236}">
                <a16:creationId xmlns:a16="http://schemas.microsoft.com/office/drawing/2014/main" id="{34C343A5-EC9C-B047-B890-0A13E84A258D}"/>
              </a:ext>
            </a:extLst>
          </p:cNvPr>
          <p:cNvSpPr>
            <a:spLocks noGrp="1"/>
          </p:cNvSpPr>
          <p:nvPr>
            <p:ph type="title"/>
          </p:nvPr>
        </p:nvSpPr>
        <p:spPr/>
        <p:txBody>
          <a:bodyPr/>
          <a:lstStyle/>
          <a:p>
            <a:r>
              <a:rPr lang="en-US" dirty="0"/>
              <a:t>DEFINING TPMs</a:t>
            </a:r>
          </a:p>
        </p:txBody>
      </p:sp>
      <p:pic>
        <p:nvPicPr>
          <p:cNvPr id="5" name="copyrightact" descr="Image result for canada coat of arm">
            <a:extLst>
              <a:ext uri="{FF2B5EF4-FFF2-40B4-BE49-F238E27FC236}">
                <a16:creationId xmlns:a16="http://schemas.microsoft.com/office/drawing/2014/main" id="{48A1AFE8-F897-9B47-A643-2BF3CAA85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814" y="1890668"/>
            <a:ext cx="2570011" cy="3255157"/>
          </a:xfrm>
          <a:prstGeom prst="rect">
            <a:avLst/>
          </a:prstGeom>
          <a:noFill/>
          <a:extLst>
            <a:ext uri="{909E8E84-426E-40DD-AFC4-6F175D3DCCD1}">
              <a14:hiddenFill xmlns:a14="http://schemas.microsoft.com/office/drawing/2010/main">
                <a:solidFill>
                  <a:srgbClr val="FFFFFF"/>
                </a:solidFill>
              </a14:hiddenFill>
            </a:ext>
          </a:extLst>
        </p:spPr>
      </p:pic>
      <p:sp>
        <p:nvSpPr>
          <p:cNvPr id="6" name="section">
            <a:extLst>
              <a:ext uri="{FF2B5EF4-FFF2-40B4-BE49-F238E27FC236}">
                <a16:creationId xmlns:a16="http://schemas.microsoft.com/office/drawing/2014/main" id="{C879AAF2-AACA-0040-94DE-C4A60BF63793}"/>
              </a:ext>
            </a:extLst>
          </p:cNvPr>
          <p:cNvSpPr/>
          <p:nvPr/>
        </p:nvSpPr>
        <p:spPr>
          <a:xfrm>
            <a:off x="2823261" y="5965726"/>
            <a:ext cx="1620916" cy="400110"/>
          </a:xfrm>
          <a:prstGeom prst="rect">
            <a:avLst/>
          </a:prstGeom>
        </p:spPr>
        <p:txBody>
          <a:bodyPr wrap="square">
            <a:spAutoFit/>
          </a:bodyPr>
          <a:lstStyle/>
          <a:p>
            <a:pPr algn="ctr"/>
            <a:r>
              <a:rPr lang="en-CA" sz="2000" b="1" dirty="0" smtClean="0">
                <a:solidFill>
                  <a:schemeClr val="tx1">
                    <a:lumMod val="75000"/>
                    <a:lumOff val="25000"/>
                  </a:schemeClr>
                </a:solidFill>
                <a:latin typeface="Arial" panose="020B0604020202020204" pitchFamily="34" charset="0"/>
                <a:cs typeface="Arial" panose="020B0604020202020204" pitchFamily="34" charset="0"/>
              </a:rPr>
              <a:t>s</a:t>
            </a:r>
            <a:r>
              <a:rPr lang="en-CA" sz="2000" b="1" dirty="0">
                <a:solidFill>
                  <a:schemeClr val="tx1">
                    <a:lumMod val="75000"/>
                    <a:lumOff val="25000"/>
                  </a:schemeClr>
                </a:solidFill>
                <a:latin typeface="Arial" panose="020B0604020202020204" pitchFamily="34" charset="0"/>
                <a:cs typeface="Arial" panose="020B0604020202020204" pitchFamily="34" charset="0"/>
              </a:rPr>
              <a:t>. 41 </a:t>
            </a:r>
            <a:endParaRPr lang="en-US" sz="2000" dirty="0"/>
          </a:p>
        </p:txBody>
      </p:sp>
      <p:sp>
        <p:nvSpPr>
          <p:cNvPr id="8" name="TextBox 7">
            <a:extLst>
              <a:ext uri="{FF2B5EF4-FFF2-40B4-BE49-F238E27FC236}">
                <a16:creationId xmlns:a16="http://schemas.microsoft.com/office/drawing/2014/main" id="{4723A631-7511-084F-B74E-A0E158463D07}"/>
              </a:ext>
            </a:extLst>
          </p:cNvPr>
          <p:cNvSpPr txBox="1"/>
          <p:nvPr/>
        </p:nvSpPr>
        <p:spPr>
          <a:xfrm>
            <a:off x="5668161" y="2119268"/>
            <a:ext cx="6320641" cy="523220"/>
          </a:xfrm>
          <a:prstGeom prst="rect">
            <a:avLst/>
          </a:prstGeom>
          <a:noFill/>
        </p:spPr>
        <p:txBody>
          <a:bodyPr wrap="square" rtlCol="0">
            <a:spAutoFit/>
          </a:bodyPr>
          <a:lstStyle/>
          <a:p>
            <a:r>
              <a:rPr lang="en-US" sz="2800" dirty="0"/>
              <a:t>TPMs = Any effective technology</a:t>
            </a:r>
          </a:p>
        </p:txBody>
      </p:sp>
      <p:pic>
        <p:nvPicPr>
          <p:cNvPr id="9" name="Picture 8" descr="A close up of a logo&#10;&#10;Description automatically generated">
            <a:extLst>
              <a:ext uri="{FF2B5EF4-FFF2-40B4-BE49-F238E27FC236}">
                <a16:creationId xmlns:a16="http://schemas.microsoft.com/office/drawing/2014/main" id="{B9576599-B81B-7E43-8C95-32DA732804A4}"/>
              </a:ext>
            </a:extLst>
          </p:cNvPr>
          <p:cNvPicPr>
            <a:picLocks noChangeAspect="1"/>
          </p:cNvPicPr>
          <p:nvPr/>
        </p:nvPicPr>
        <p:blipFill rotWithShape="1">
          <a:blip r:embed="rId5"/>
          <a:srcRect b="14147"/>
          <a:stretch/>
        </p:blipFill>
        <p:spPr>
          <a:xfrm>
            <a:off x="5797041" y="2917189"/>
            <a:ext cx="4865243" cy="4176989"/>
          </a:xfrm>
          <a:prstGeom prst="rect">
            <a:avLst/>
          </a:prstGeom>
        </p:spPr>
      </p:pic>
      <p:pic>
        <p:nvPicPr>
          <p:cNvPr id="10" name="Picture 9">
            <a:extLst>
              <a:ext uri="{FF2B5EF4-FFF2-40B4-BE49-F238E27FC236}">
                <a16:creationId xmlns:a16="http://schemas.microsoft.com/office/drawing/2014/main" id="{6686487F-E8A5-4D42-A222-325150048F2F}"/>
              </a:ext>
            </a:extLst>
          </p:cNvPr>
          <p:cNvPicPr>
            <a:picLocks noChangeAspect="1"/>
          </p:cNvPicPr>
          <p:nvPr/>
        </p:nvPicPr>
        <p:blipFill>
          <a:blip r:embed="rId6"/>
          <a:stretch>
            <a:fillRect/>
          </a:stretch>
        </p:blipFill>
        <p:spPr>
          <a:xfrm>
            <a:off x="756832" y="4735122"/>
            <a:ext cx="2222183" cy="1596482"/>
          </a:xfrm>
          <a:prstGeom prst="rect">
            <a:avLst/>
          </a:prstGeom>
        </p:spPr>
      </p:pic>
      <p:pic>
        <p:nvPicPr>
          <p:cNvPr id="11" name="Picture 10" descr="A close up of a logo&#10;&#10;Description automatically generated">
            <a:extLst>
              <a:ext uri="{FF2B5EF4-FFF2-40B4-BE49-F238E27FC236}">
                <a16:creationId xmlns:a16="http://schemas.microsoft.com/office/drawing/2014/main" id="{8100A408-1088-2040-9668-A922C9E2B2E9}"/>
              </a:ext>
            </a:extLst>
          </p:cNvPr>
          <p:cNvPicPr>
            <a:picLocks noChangeAspect="1"/>
          </p:cNvPicPr>
          <p:nvPr/>
        </p:nvPicPr>
        <p:blipFill rotWithShape="1">
          <a:blip r:embed="rId7"/>
          <a:srcRect b="14568"/>
          <a:stretch/>
        </p:blipFill>
        <p:spPr>
          <a:xfrm>
            <a:off x="1064564" y="1687637"/>
            <a:ext cx="1606718" cy="1372653"/>
          </a:xfrm>
          <a:prstGeom prst="rect">
            <a:avLst/>
          </a:prstGeom>
        </p:spPr>
      </p:pic>
      <p:pic>
        <p:nvPicPr>
          <p:cNvPr id="12" name="Picture 11" descr="A close up of a logo&#10;&#10;Description automatically generated">
            <a:extLst>
              <a:ext uri="{FF2B5EF4-FFF2-40B4-BE49-F238E27FC236}">
                <a16:creationId xmlns:a16="http://schemas.microsoft.com/office/drawing/2014/main" id="{CFA27498-B52F-B14E-B90D-4BC6D47F2B40}"/>
              </a:ext>
            </a:extLst>
          </p:cNvPr>
          <p:cNvPicPr>
            <a:picLocks noChangeAspect="1"/>
          </p:cNvPicPr>
          <p:nvPr/>
        </p:nvPicPr>
        <p:blipFill rotWithShape="1">
          <a:blip r:embed="rId8"/>
          <a:srcRect b="14321"/>
          <a:stretch/>
        </p:blipFill>
        <p:spPr>
          <a:xfrm>
            <a:off x="741277" y="2969944"/>
            <a:ext cx="2253292" cy="1930598"/>
          </a:xfrm>
          <a:prstGeom prst="rect">
            <a:avLst/>
          </a:prstGeom>
        </p:spPr>
      </p:pic>
      <p:pic>
        <p:nvPicPr>
          <p:cNvPr id="13" name="Picture 12" descr="A picture containing cake, table, yellow, cup&#10;&#10;Description automatically generated">
            <a:extLst>
              <a:ext uri="{FF2B5EF4-FFF2-40B4-BE49-F238E27FC236}">
                <a16:creationId xmlns:a16="http://schemas.microsoft.com/office/drawing/2014/main" id="{9D2E441F-70B4-8D42-AA0C-8C00D6934AE4}"/>
              </a:ext>
            </a:extLst>
          </p:cNvPr>
          <p:cNvPicPr>
            <a:picLocks noChangeAspect="1"/>
          </p:cNvPicPr>
          <p:nvPr/>
        </p:nvPicPr>
        <p:blipFill>
          <a:blip r:embed="rId9"/>
          <a:stretch>
            <a:fillRect/>
          </a:stretch>
        </p:blipFill>
        <p:spPr>
          <a:xfrm>
            <a:off x="4007769" y="1687637"/>
            <a:ext cx="4176461" cy="4565792"/>
          </a:xfrm>
          <a:prstGeom prst="rect">
            <a:avLst/>
          </a:prstGeom>
        </p:spPr>
      </p:pic>
    </p:spTree>
    <p:extLst>
      <p:ext uri="{BB962C8B-B14F-4D97-AF65-F5344CB8AC3E}">
        <p14:creationId xmlns:p14="http://schemas.microsoft.com/office/powerpoint/2010/main" val="21219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iterate type="lt">
                                    <p:tmPct val="0"/>
                                  </p:iterate>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42" presetClass="path" presetSubtype="0" accel="50000" decel="50000" fill="hold" nodeType="withEffect">
                                  <p:stCondLst>
                                    <p:cond delay="0"/>
                                  </p:stCondLst>
                                  <p:childTnLst>
                                    <p:animMotion origin="layout" path="M 1.11022E-16 -1.11111E-6 L 0.15299 -0.00694 " pathEditMode="relative" rAng="0" ptsTypes="AA">
                                      <p:cBhvr>
                                        <p:cTn id="42" dur="1500" fill="hold"/>
                                        <p:tgtEl>
                                          <p:spTgt spid="9"/>
                                        </p:tgtEl>
                                        <p:attrNameLst>
                                          <p:attrName>ppt_x</p:attrName>
                                          <p:attrName>ppt_y</p:attrName>
                                        </p:attrNameLst>
                                      </p:cBhvr>
                                      <p:rCtr x="7643" y="-347"/>
                                    </p:animMotion>
                                  </p:childTnLst>
                                </p:cTn>
                              </p:par>
                              <p:par>
                                <p:cTn id="43" presetID="1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500"/>
                                        <p:tgtEl>
                                          <p:spTgt spid="13"/>
                                        </p:tgtEl>
                                        <p:attrNameLst>
                                          <p:attrName>ppt_x</p:attrName>
                                        </p:attrNameLst>
                                      </p:cBhvr>
                                      <p:tavLst>
                                        <p:tav tm="0">
                                          <p:val>
                                            <p:strVal val="#ppt_x-#ppt_w*1.125000"/>
                                          </p:val>
                                        </p:tav>
                                        <p:tav tm="100000">
                                          <p:val>
                                            <p:strVal val="#ppt_x"/>
                                          </p:val>
                                        </p:tav>
                                      </p:tavLst>
                                    </p:anim>
                                    <p:animEffect transition="in" filter="wipe(right)">
                                      <p:cBhvr>
                                        <p:cTn id="46" dur="1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37"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2" fill="hold">
                            <p:stCondLst>
                              <p:cond delay="2000"/>
                            </p:stCondLst>
                            <p:childTnLst>
                              <p:par>
                                <p:cTn id="63" presetID="37"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900" decel="100000" fill="hold"/>
                                        <p:tgtEl>
                                          <p:spTgt spid="1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close up of a logo&#10;&#10;Description automatically generated">
            <a:extLst>
              <a:ext uri="{FF2B5EF4-FFF2-40B4-BE49-F238E27FC236}">
                <a16:creationId xmlns:a16="http://schemas.microsoft.com/office/drawing/2014/main" id="{A18EAB00-F420-994D-B5A5-460DC8F790CA}"/>
              </a:ext>
            </a:extLst>
          </p:cNvPr>
          <p:cNvPicPr>
            <a:picLocks noChangeAspect="1"/>
          </p:cNvPicPr>
          <p:nvPr/>
        </p:nvPicPr>
        <p:blipFill rotWithShape="1">
          <a:blip r:embed="rId3"/>
          <a:srcRect b="17382"/>
          <a:stretch/>
        </p:blipFill>
        <p:spPr>
          <a:xfrm>
            <a:off x="6881911" y="3204412"/>
            <a:ext cx="2497912" cy="2063719"/>
          </a:xfrm>
          <a:prstGeom prst="rect">
            <a:avLst/>
          </a:prstGeom>
        </p:spPr>
      </p:pic>
      <p:sp>
        <p:nvSpPr>
          <p:cNvPr id="4" name="Title 3">
            <a:extLst>
              <a:ext uri="{FF2B5EF4-FFF2-40B4-BE49-F238E27FC236}">
                <a16:creationId xmlns:a16="http://schemas.microsoft.com/office/drawing/2014/main" id="{EB9A272B-D6C0-864E-B4D3-F97B4354B72F}"/>
              </a:ext>
            </a:extLst>
          </p:cNvPr>
          <p:cNvSpPr>
            <a:spLocks noGrp="1"/>
          </p:cNvSpPr>
          <p:nvPr>
            <p:ph type="title"/>
          </p:nvPr>
        </p:nvSpPr>
        <p:spPr/>
        <p:txBody>
          <a:bodyPr/>
          <a:lstStyle/>
          <a:p>
            <a:r>
              <a:rPr lang="en-US" dirty="0"/>
              <a:t>COPYRIGHT IMPLICATIONS</a:t>
            </a:r>
          </a:p>
        </p:txBody>
      </p:sp>
      <p:pic>
        <p:nvPicPr>
          <p:cNvPr id="5" name="Picture 4" descr="A close up of a logo&#10;&#10;Description automatically generated">
            <a:extLst>
              <a:ext uri="{FF2B5EF4-FFF2-40B4-BE49-F238E27FC236}">
                <a16:creationId xmlns:a16="http://schemas.microsoft.com/office/drawing/2014/main" id="{C69D189A-944D-7148-A4BD-69C70B0EB22B}"/>
              </a:ext>
            </a:extLst>
          </p:cNvPr>
          <p:cNvPicPr>
            <a:picLocks noChangeAspect="1"/>
          </p:cNvPicPr>
          <p:nvPr/>
        </p:nvPicPr>
        <p:blipFill rotWithShape="1">
          <a:blip r:embed="rId4"/>
          <a:srcRect b="14147"/>
          <a:stretch/>
        </p:blipFill>
        <p:spPr>
          <a:xfrm>
            <a:off x="3110187" y="1916519"/>
            <a:ext cx="5971626" cy="5126859"/>
          </a:xfrm>
          <a:prstGeom prst="rect">
            <a:avLst/>
          </a:prstGeom>
        </p:spPr>
      </p:pic>
      <p:pic>
        <p:nvPicPr>
          <p:cNvPr id="6" name="copyright">
            <a:extLst>
              <a:ext uri="{FF2B5EF4-FFF2-40B4-BE49-F238E27FC236}">
                <a16:creationId xmlns:a16="http://schemas.microsoft.com/office/drawing/2014/main" id="{E06410C0-2F4F-ED4D-BF47-52C298C07C87}"/>
              </a:ext>
            </a:extLst>
          </p:cNvPr>
          <p:cNvPicPr>
            <a:picLocks noChangeAspect="1"/>
          </p:cNvPicPr>
          <p:nvPr/>
        </p:nvPicPr>
        <p:blipFill rotWithShape="1">
          <a:blip r:embed="rId5">
            <a:lum bright="70000" contrast="-70000"/>
          </a:blip>
          <a:srcRect b="12325"/>
          <a:stretch/>
        </p:blipFill>
        <p:spPr>
          <a:xfrm>
            <a:off x="5479830" y="2550091"/>
            <a:ext cx="1197977" cy="1049665"/>
          </a:xfrm>
          <a:prstGeom prst="rect">
            <a:avLst/>
          </a:prstGeom>
        </p:spPr>
      </p:pic>
      <p:sp>
        <p:nvSpPr>
          <p:cNvPr id="22" name="TextBox 21">
            <a:extLst>
              <a:ext uri="{FF2B5EF4-FFF2-40B4-BE49-F238E27FC236}">
                <a16:creationId xmlns:a16="http://schemas.microsoft.com/office/drawing/2014/main" id="{81708C4C-BCC9-6F46-9365-73D17EA9A874}"/>
              </a:ext>
            </a:extLst>
          </p:cNvPr>
          <p:cNvSpPr txBox="1"/>
          <p:nvPr/>
        </p:nvSpPr>
        <p:spPr>
          <a:xfrm>
            <a:off x="1499507" y="1867405"/>
            <a:ext cx="9192985" cy="830997"/>
          </a:xfrm>
          <a:prstGeom prst="rect">
            <a:avLst/>
          </a:prstGeom>
          <a:noFill/>
        </p:spPr>
        <p:txBody>
          <a:bodyPr wrap="square" rtlCol="0">
            <a:spAutoFit/>
          </a:bodyPr>
          <a:lstStyle/>
          <a:p>
            <a:pPr algn="ctr"/>
            <a:r>
              <a:rPr lang="en-US" sz="2400" b="1" dirty="0"/>
              <a:t>Broad interpretations of “effective” could make many activities violations of the </a:t>
            </a:r>
            <a:r>
              <a:rPr lang="en-US" sz="2400" b="1" i="1" dirty="0"/>
              <a:t>Copyright Act</a:t>
            </a:r>
            <a:endParaRPr lang="en-US" sz="2400" b="1" dirty="0"/>
          </a:p>
        </p:txBody>
      </p:sp>
      <p:pic>
        <p:nvPicPr>
          <p:cNvPr id="31" name="Picture 30" descr="A close up of a logo&#10;&#10;Description automatically generated">
            <a:extLst>
              <a:ext uri="{FF2B5EF4-FFF2-40B4-BE49-F238E27FC236}">
                <a16:creationId xmlns:a16="http://schemas.microsoft.com/office/drawing/2014/main" id="{5F6919F8-D064-5942-8F44-A04A552EECA2}"/>
              </a:ext>
            </a:extLst>
          </p:cNvPr>
          <p:cNvPicPr>
            <a:picLocks noChangeAspect="1"/>
          </p:cNvPicPr>
          <p:nvPr/>
        </p:nvPicPr>
        <p:blipFill rotWithShape="1">
          <a:blip r:embed="rId6"/>
          <a:srcRect b="14106"/>
          <a:stretch/>
        </p:blipFill>
        <p:spPr>
          <a:xfrm>
            <a:off x="1700224" y="2796565"/>
            <a:ext cx="1780351" cy="1529220"/>
          </a:xfrm>
          <a:prstGeom prst="rect">
            <a:avLst/>
          </a:prstGeom>
        </p:spPr>
      </p:pic>
      <p:pic>
        <p:nvPicPr>
          <p:cNvPr id="35" name="Picture 34" descr="A close up of a logo&#10;&#10;Description automatically generated">
            <a:extLst>
              <a:ext uri="{FF2B5EF4-FFF2-40B4-BE49-F238E27FC236}">
                <a16:creationId xmlns:a16="http://schemas.microsoft.com/office/drawing/2014/main" id="{F8D77A7B-CE8A-8C4C-BB11-737C504635D3}"/>
              </a:ext>
            </a:extLst>
          </p:cNvPr>
          <p:cNvPicPr>
            <a:picLocks noChangeAspect="1"/>
          </p:cNvPicPr>
          <p:nvPr/>
        </p:nvPicPr>
        <p:blipFill rotWithShape="1">
          <a:blip r:embed="rId7"/>
          <a:srcRect b="14415"/>
          <a:stretch/>
        </p:blipFill>
        <p:spPr>
          <a:xfrm>
            <a:off x="3392396" y="4143744"/>
            <a:ext cx="1094271" cy="936532"/>
          </a:xfrm>
          <a:prstGeom prst="rect">
            <a:avLst/>
          </a:prstGeom>
        </p:spPr>
      </p:pic>
      <p:pic>
        <p:nvPicPr>
          <p:cNvPr id="36" name="Picture 35" descr="A close up of a logo&#10;&#10;Description automatically generated">
            <a:extLst>
              <a:ext uri="{FF2B5EF4-FFF2-40B4-BE49-F238E27FC236}">
                <a16:creationId xmlns:a16="http://schemas.microsoft.com/office/drawing/2014/main" id="{99F1EEA7-0BA6-554F-B857-E9AD7F3203F8}"/>
              </a:ext>
            </a:extLst>
          </p:cNvPr>
          <p:cNvPicPr>
            <a:picLocks noChangeAspect="1"/>
          </p:cNvPicPr>
          <p:nvPr/>
        </p:nvPicPr>
        <p:blipFill rotWithShape="1">
          <a:blip r:embed="rId8"/>
          <a:srcRect b="15122"/>
          <a:stretch/>
        </p:blipFill>
        <p:spPr>
          <a:xfrm>
            <a:off x="6319890" y="4374733"/>
            <a:ext cx="1342923" cy="1139847"/>
          </a:xfrm>
          <a:prstGeom prst="rect">
            <a:avLst/>
          </a:prstGeom>
        </p:spPr>
      </p:pic>
      <p:pic>
        <p:nvPicPr>
          <p:cNvPr id="37" name="Picture 36" descr="A close up of a logo&#10;&#10;Description automatically generated">
            <a:extLst>
              <a:ext uri="{FF2B5EF4-FFF2-40B4-BE49-F238E27FC236}">
                <a16:creationId xmlns:a16="http://schemas.microsoft.com/office/drawing/2014/main" id="{9AE47872-380D-FB49-868E-06F9C3ADFEA6}"/>
              </a:ext>
            </a:extLst>
          </p:cNvPr>
          <p:cNvPicPr>
            <a:picLocks noChangeAspect="1"/>
          </p:cNvPicPr>
          <p:nvPr/>
        </p:nvPicPr>
        <p:blipFill rotWithShape="1">
          <a:blip r:embed="rId9"/>
          <a:srcRect b="13833"/>
          <a:stretch/>
        </p:blipFill>
        <p:spPr>
          <a:xfrm>
            <a:off x="4761958" y="5121984"/>
            <a:ext cx="1511275" cy="1302216"/>
          </a:xfrm>
          <a:prstGeom prst="rect">
            <a:avLst/>
          </a:prstGeom>
        </p:spPr>
      </p:pic>
      <p:pic>
        <p:nvPicPr>
          <p:cNvPr id="38" name="Picture 37" descr="A close up of a logo&#10;&#10;Description automatically generated">
            <a:extLst>
              <a:ext uri="{FF2B5EF4-FFF2-40B4-BE49-F238E27FC236}">
                <a16:creationId xmlns:a16="http://schemas.microsoft.com/office/drawing/2014/main" id="{58A32374-2646-3E41-B595-BB5EBE242643}"/>
              </a:ext>
            </a:extLst>
          </p:cNvPr>
          <p:cNvPicPr>
            <a:picLocks noChangeAspect="1"/>
          </p:cNvPicPr>
          <p:nvPr/>
        </p:nvPicPr>
        <p:blipFill rotWithShape="1">
          <a:blip r:embed="rId10"/>
          <a:srcRect b="14979"/>
          <a:stretch/>
        </p:blipFill>
        <p:spPr>
          <a:xfrm>
            <a:off x="1663194" y="5020566"/>
            <a:ext cx="1770201" cy="1505052"/>
          </a:xfrm>
          <a:prstGeom prst="rect">
            <a:avLst/>
          </a:prstGeom>
        </p:spPr>
      </p:pic>
      <p:pic>
        <p:nvPicPr>
          <p:cNvPr id="39" name="Picture 38" descr="A close up of a logo&#10;&#10;Description automatically generated">
            <a:extLst>
              <a:ext uri="{FF2B5EF4-FFF2-40B4-BE49-F238E27FC236}">
                <a16:creationId xmlns:a16="http://schemas.microsoft.com/office/drawing/2014/main" id="{72FE98F2-CAAA-F64B-A4D5-E0107A1E4A88}"/>
              </a:ext>
            </a:extLst>
          </p:cNvPr>
          <p:cNvPicPr>
            <a:picLocks noChangeAspect="1"/>
          </p:cNvPicPr>
          <p:nvPr/>
        </p:nvPicPr>
        <p:blipFill rotWithShape="1">
          <a:blip r:embed="rId11"/>
          <a:srcRect b="12775"/>
          <a:stretch/>
        </p:blipFill>
        <p:spPr>
          <a:xfrm>
            <a:off x="4780302" y="3023569"/>
            <a:ext cx="1492931" cy="1302216"/>
          </a:xfrm>
          <a:prstGeom prst="rect">
            <a:avLst/>
          </a:prstGeom>
        </p:spPr>
      </p:pic>
      <p:pic>
        <p:nvPicPr>
          <p:cNvPr id="40" name="Picture 39" descr="A close up of a logo&#10;&#10;Description automatically generated">
            <a:extLst>
              <a:ext uri="{FF2B5EF4-FFF2-40B4-BE49-F238E27FC236}">
                <a16:creationId xmlns:a16="http://schemas.microsoft.com/office/drawing/2014/main" id="{F5C1B922-1E2C-304A-86C2-E878E153670D}"/>
              </a:ext>
            </a:extLst>
          </p:cNvPr>
          <p:cNvPicPr>
            <a:picLocks noChangeAspect="1"/>
          </p:cNvPicPr>
          <p:nvPr/>
        </p:nvPicPr>
        <p:blipFill rotWithShape="1">
          <a:blip r:embed="rId12"/>
          <a:srcRect b="15309"/>
          <a:stretch/>
        </p:blipFill>
        <p:spPr>
          <a:xfrm>
            <a:off x="7679256" y="2942853"/>
            <a:ext cx="1877731" cy="1590276"/>
          </a:xfrm>
          <a:prstGeom prst="rect">
            <a:avLst/>
          </a:prstGeom>
        </p:spPr>
      </p:pic>
      <p:pic>
        <p:nvPicPr>
          <p:cNvPr id="41" name="Picture 40" descr="A close up of a logo&#10;&#10;Description automatically generated">
            <a:extLst>
              <a:ext uri="{FF2B5EF4-FFF2-40B4-BE49-F238E27FC236}">
                <a16:creationId xmlns:a16="http://schemas.microsoft.com/office/drawing/2014/main" id="{9A67EE27-1D32-1D4C-AE06-51FE7F26BBDE}"/>
              </a:ext>
            </a:extLst>
          </p:cNvPr>
          <p:cNvPicPr>
            <a:picLocks noChangeAspect="1"/>
          </p:cNvPicPr>
          <p:nvPr/>
        </p:nvPicPr>
        <p:blipFill rotWithShape="1">
          <a:blip r:embed="rId13"/>
          <a:srcRect b="12800"/>
          <a:stretch/>
        </p:blipFill>
        <p:spPr>
          <a:xfrm>
            <a:off x="8019489" y="5175074"/>
            <a:ext cx="1371600" cy="1196035"/>
          </a:xfrm>
          <a:prstGeom prst="rect">
            <a:avLst/>
          </a:prstGeom>
        </p:spPr>
      </p:pic>
      <p:pic>
        <p:nvPicPr>
          <p:cNvPr id="42" name="Picture 41" descr="A close up of a logo&#10;&#10;Description automatically generated">
            <a:extLst>
              <a:ext uri="{FF2B5EF4-FFF2-40B4-BE49-F238E27FC236}">
                <a16:creationId xmlns:a16="http://schemas.microsoft.com/office/drawing/2014/main" id="{320362AC-E4AA-4940-BD26-6EBB6B863B1A}"/>
              </a:ext>
            </a:extLst>
          </p:cNvPr>
          <p:cNvPicPr>
            <a:picLocks noChangeAspect="1"/>
          </p:cNvPicPr>
          <p:nvPr/>
        </p:nvPicPr>
        <p:blipFill rotWithShape="1">
          <a:blip r:embed="rId14"/>
          <a:srcRect b="13600"/>
          <a:stretch/>
        </p:blipFill>
        <p:spPr>
          <a:xfrm rot="4290380">
            <a:off x="9460898" y="3900566"/>
            <a:ext cx="1646862" cy="1422889"/>
          </a:xfrm>
          <a:prstGeom prst="rect">
            <a:avLst/>
          </a:prstGeom>
        </p:spPr>
      </p:pic>
      <p:pic>
        <p:nvPicPr>
          <p:cNvPr id="26" name="Picture 25" descr="A picture containing people, room, window, man&#10;&#10;Description automatically generated">
            <a:extLst>
              <a:ext uri="{FF2B5EF4-FFF2-40B4-BE49-F238E27FC236}">
                <a16:creationId xmlns:a16="http://schemas.microsoft.com/office/drawing/2014/main" id="{DB6BBA79-07B0-D64F-A5DB-CD5B6F16DE30}"/>
              </a:ext>
            </a:extLst>
          </p:cNvPr>
          <p:cNvPicPr>
            <a:picLocks noChangeAspect="1"/>
          </p:cNvPicPr>
          <p:nvPr/>
        </p:nvPicPr>
        <p:blipFill rotWithShape="1">
          <a:blip r:embed="rId15"/>
          <a:srcRect b="11862"/>
          <a:stretch/>
        </p:blipFill>
        <p:spPr>
          <a:xfrm>
            <a:off x="705430" y="2513791"/>
            <a:ext cx="2837870" cy="3497662"/>
          </a:xfrm>
          <a:prstGeom prst="rect">
            <a:avLst/>
          </a:prstGeom>
        </p:spPr>
      </p:pic>
      <p:pic>
        <p:nvPicPr>
          <p:cNvPr id="27" name="Picture 26" descr="A close up of a logo&#10;&#10;Description automatically generated">
            <a:extLst>
              <a:ext uri="{FF2B5EF4-FFF2-40B4-BE49-F238E27FC236}">
                <a16:creationId xmlns:a16="http://schemas.microsoft.com/office/drawing/2014/main" id="{80769EEC-CB26-D144-BE20-2DB64C8C13E9}"/>
              </a:ext>
            </a:extLst>
          </p:cNvPr>
          <p:cNvPicPr>
            <a:picLocks noChangeAspect="1"/>
          </p:cNvPicPr>
          <p:nvPr/>
        </p:nvPicPr>
        <p:blipFill>
          <a:blip r:embed="rId16"/>
          <a:stretch>
            <a:fillRect/>
          </a:stretch>
        </p:blipFill>
        <p:spPr>
          <a:xfrm>
            <a:off x="3622208" y="3172124"/>
            <a:ext cx="3470253" cy="2131897"/>
          </a:xfrm>
          <a:prstGeom prst="rect">
            <a:avLst/>
          </a:prstGeom>
        </p:spPr>
      </p:pic>
      <p:pic>
        <p:nvPicPr>
          <p:cNvPr id="29" name="copyright">
            <a:extLst>
              <a:ext uri="{FF2B5EF4-FFF2-40B4-BE49-F238E27FC236}">
                <a16:creationId xmlns:a16="http://schemas.microsoft.com/office/drawing/2014/main" id="{DC5B2E66-62BB-924D-8F0E-67BFBF80965F}"/>
              </a:ext>
            </a:extLst>
          </p:cNvPr>
          <p:cNvPicPr>
            <a:picLocks noChangeAspect="1"/>
          </p:cNvPicPr>
          <p:nvPr/>
        </p:nvPicPr>
        <p:blipFill rotWithShape="1">
          <a:blip r:embed="rId5"/>
          <a:srcRect b="12325"/>
          <a:stretch/>
        </p:blipFill>
        <p:spPr>
          <a:xfrm>
            <a:off x="9557022" y="3451463"/>
            <a:ext cx="1929548" cy="1690666"/>
          </a:xfrm>
          <a:prstGeom prst="rect">
            <a:avLst/>
          </a:prstGeom>
        </p:spPr>
      </p:pic>
      <p:sp>
        <p:nvSpPr>
          <p:cNvPr id="30" name="you risk">
            <a:extLst>
              <a:ext uri="{FF2B5EF4-FFF2-40B4-BE49-F238E27FC236}">
                <a16:creationId xmlns:a16="http://schemas.microsoft.com/office/drawing/2014/main" id="{7D598C52-CA50-8C46-BD76-92DE6B412172}"/>
              </a:ext>
            </a:extLst>
          </p:cNvPr>
          <p:cNvSpPr txBox="1"/>
          <p:nvPr/>
        </p:nvSpPr>
        <p:spPr>
          <a:xfrm>
            <a:off x="228600" y="2046307"/>
            <a:ext cx="11870264" cy="369332"/>
          </a:xfrm>
          <a:prstGeom prst="rect">
            <a:avLst/>
          </a:prstGeom>
          <a:noFill/>
        </p:spPr>
        <p:txBody>
          <a:bodyPr wrap="square" rtlCol="0">
            <a:spAutoFit/>
          </a:bodyPr>
          <a:lstStyle/>
          <a:p>
            <a:r>
              <a:rPr lang="en-US" dirty="0"/>
              <a:t>You risk violating the </a:t>
            </a:r>
            <a:r>
              <a:rPr lang="en-US" i="1" dirty="0"/>
              <a:t>Copyright Act</a:t>
            </a:r>
            <a:endParaRPr lang="en-US" dirty="0"/>
          </a:p>
        </p:txBody>
      </p:sp>
      <p:sp>
        <p:nvSpPr>
          <p:cNvPr id="32" name="by intentionally">
            <a:extLst>
              <a:ext uri="{FF2B5EF4-FFF2-40B4-BE49-F238E27FC236}">
                <a16:creationId xmlns:a16="http://schemas.microsoft.com/office/drawing/2014/main" id="{91C2BE85-D511-354B-9EDF-C4305B26F1B8}"/>
              </a:ext>
            </a:extLst>
          </p:cNvPr>
          <p:cNvSpPr txBox="1"/>
          <p:nvPr/>
        </p:nvSpPr>
        <p:spPr>
          <a:xfrm>
            <a:off x="228600" y="2046307"/>
            <a:ext cx="11870264" cy="369332"/>
          </a:xfrm>
          <a:prstGeom prst="rect">
            <a:avLst/>
          </a:prstGeom>
          <a:noFill/>
        </p:spPr>
        <p:txBody>
          <a:bodyPr wrap="square" rtlCol="0">
            <a:spAutoFit/>
          </a:bodyPr>
          <a:lstStyle/>
          <a:p>
            <a:r>
              <a:rPr lang="en-US" dirty="0"/>
              <a:t>You risk violating the </a:t>
            </a:r>
            <a:r>
              <a:rPr lang="en-US" i="1" dirty="0"/>
              <a:t>Copyright Act </a:t>
            </a:r>
            <a:r>
              <a:rPr lang="en-US" dirty="0"/>
              <a:t>by intentionally circumventing any TPMs</a:t>
            </a:r>
          </a:p>
        </p:txBody>
      </p:sp>
      <p:sp>
        <p:nvSpPr>
          <p:cNvPr id="33" name="to gain access">
            <a:extLst>
              <a:ext uri="{FF2B5EF4-FFF2-40B4-BE49-F238E27FC236}">
                <a16:creationId xmlns:a16="http://schemas.microsoft.com/office/drawing/2014/main" id="{ABB77F4C-FBF9-9149-BB52-8C43CA8DAAB5}"/>
              </a:ext>
            </a:extLst>
          </p:cNvPr>
          <p:cNvSpPr txBox="1"/>
          <p:nvPr/>
        </p:nvSpPr>
        <p:spPr>
          <a:xfrm>
            <a:off x="228600" y="2046307"/>
            <a:ext cx="11870264" cy="369332"/>
          </a:xfrm>
          <a:prstGeom prst="rect">
            <a:avLst/>
          </a:prstGeom>
          <a:noFill/>
        </p:spPr>
        <p:txBody>
          <a:bodyPr wrap="square" rtlCol="0">
            <a:spAutoFit/>
          </a:bodyPr>
          <a:lstStyle/>
          <a:p>
            <a:r>
              <a:rPr lang="en-US" dirty="0"/>
              <a:t>You risk violating the </a:t>
            </a:r>
            <a:r>
              <a:rPr lang="en-US" i="1" dirty="0"/>
              <a:t>Copyright Act </a:t>
            </a:r>
            <a:r>
              <a:rPr lang="en-US" dirty="0"/>
              <a:t>by intentionally circumventing any TPMs to gain access</a:t>
            </a:r>
          </a:p>
        </p:txBody>
      </p:sp>
      <p:sp>
        <p:nvSpPr>
          <p:cNvPr id="34" name="to copyrighted">
            <a:extLst>
              <a:ext uri="{FF2B5EF4-FFF2-40B4-BE49-F238E27FC236}">
                <a16:creationId xmlns:a16="http://schemas.microsoft.com/office/drawing/2014/main" id="{34D77338-B475-6049-96F4-10D282E6B629}"/>
              </a:ext>
            </a:extLst>
          </p:cNvPr>
          <p:cNvSpPr txBox="1"/>
          <p:nvPr/>
        </p:nvSpPr>
        <p:spPr>
          <a:xfrm>
            <a:off x="228600" y="2046307"/>
            <a:ext cx="11870264" cy="369332"/>
          </a:xfrm>
          <a:prstGeom prst="rect">
            <a:avLst/>
          </a:prstGeom>
          <a:noFill/>
        </p:spPr>
        <p:txBody>
          <a:bodyPr wrap="square" rtlCol="0">
            <a:spAutoFit/>
          </a:bodyPr>
          <a:lstStyle/>
          <a:p>
            <a:r>
              <a:rPr lang="en-US" dirty="0"/>
              <a:t>You risk violating the </a:t>
            </a:r>
            <a:r>
              <a:rPr lang="en-US" i="1" dirty="0"/>
              <a:t>Copyright Act </a:t>
            </a:r>
            <a:r>
              <a:rPr lang="en-US" dirty="0"/>
              <a:t>by intentionally circumventing any TPMs to gain access to copyrighted material</a:t>
            </a:r>
          </a:p>
        </p:txBody>
      </p:sp>
      <p:sp>
        <p:nvSpPr>
          <p:cNvPr id="43" name="TextBox 42">
            <a:extLst>
              <a:ext uri="{FF2B5EF4-FFF2-40B4-BE49-F238E27FC236}">
                <a16:creationId xmlns:a16="http://schemas.microsoft.com/office/drawing/2014/main" id="{4AA31072-3A97-884D-8368-298E3FD96C65}"/>
              </a:ext>
            </a:extLst>
          </p:cNvPr>
          <p:cNvSpPr txBox="1"/>
          <p:nvPr/>
        </p:nvSpPr>
        <p:spPr>
          <a:xfrm>
            <a:off x="4245107" y="5636675"/>
            <a:ext cx="4856809" cy="584775"/>
          </a:xfrm>
          <a:prstGeom prst="rect">
            <a:avLst/>
          </a:prstGeom>
          <a:noFill/>
        </p:spPr>
        <p:txBody>
          <a:bodyPr wrap="square" rtlCol="0">
            <a:spAutoFit/>
          </a:bodyPr>
          <a:lstStyle/>
          <a:p>
            <a:pPr algn="ctr"/>
            <a:r>
              <a:rPr lang="en-US" sz="3200" b="1" dirty="0"/>
              <a:t>Or… exceptions!</a:t>
            </a:r>
          </a:p>
        </p:txBody>
      </p:sp>
      <p:pic>
        <p:nvPicPr>
          <p:cNvPr id="44" name="copyright 2">
            <a:extLst>
              <a:ext uri="{FF2B5EF4-FFF2-40B4-BE49-F238E27FC236}">
                <a16:creationId xmlns:a16="http://schemas.microsoft.com/office/drawing/2014/main" id="{84D79E10-0332-9C47-97BD-2C4960CE3FCA}"/>
              </a:ext>
            </a:extLst>
          </p:cNvPr>
          <p:cNvPicPr>
            <a:picLocks noChangeAspect="1"/>
          </p:cNvPicPr>
          <p:nvPr/>
        </p:nvPicPr>
        <p:blipFill rotWithShape="1">
          <a:blip r:embed="rId5"/>
          <a:srcRect b="12325"/>
          <a:stretch/>
        </p:blipFill>
        <p:spPr>
          <a:xfrm>
            <a:off x="9557022" y="3451463"/>
            <a:ext cx="1929548" cy="1690666"/>
          </a:xfrm>
          <a:prstGeom prst="rect">
            <a:avLst/>
          </a:prstGeom>
        </p:spPr>
      </p:pic>
      <p:pic>
        <p:nvPicPr>
          <p:cNvPr id="45" name="Picture 4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2608" y="5599828"/>
            <a:ext cx="3542733" cy="720000"/>
          </a:xfrm>
          <a:prstGeom prst="rect">
            <a:avLst/>
          </a:prstGeom>
        </p:spPr>
      </p:pic>
    </p:spTree>
    <p:extLst>
      <p:ext uri="{BB962C8B-B14F-4D97-AF65-F5344CB8AC3E}">
        <p14:creationId xmlns:p14="http://schemas.microsoft.com/office/powerpoint/2010/main" val="15987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10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1000"/>
                                        <p:tgtEl>
                                          <p:spTgt spid="4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1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1000"/>
                                        <p:tgtEl>
                                          <p:spTgt spid="32"/>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1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1000"/>
                                        <p:tgtEl>
                                          <p:spTgt spid="33"/>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1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1000"/>
                                        <p:tgtEl>
                                          <p:spTgt spid="34"/>
                                        </p:tgtEl>
                                      </p:cBhvr>
                                    </p:animEffect>
                                  </p:childTnLst>
                                </p:cTn>
                              </p:par>
                              <p:par>
                                <p:cTn id="55" presetID="22" presetClass="entr" presetSubtype="8"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1000"/>
                                        <p:tgtEl>
                                          <p:spTgt spid="29"/>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25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8.33333E-7 1.11111E-6 L 0.00078 0.17407 " pathEditMode="relative" rAng="0" ptsTypes="AA">
                                      <p:cBhvr>
                                        <p:cTn id="65" dur="2000" fill="hold"/>
                                        <p:tgtEl>
                                          <p:spTgt spid="44"/>
                                        </p:tgtEl>
                                        <p:attrNameLst>
                                          <p:attrName>ppt_x</p:attrName>
                                          <p:attrName>ppt_y</p:attrName>
                                        </p:attrNameLst>
                                      </p:cBhvr>
                                      <p:rCtr x="39" y="8704"/>
                                    </p:animMotion>
                                  </p:childTnLst>
                                </p:cTn>
                              </p:par>
                              <p:par>
                                <p:cTn id="66" presetID="64" presetClass="path" presetSubtype="0" accel="50000" decel="50000" fill="hold" nodeType="withEffect">
                                  <p:stCondLst>
                                    <p:cond delay="0"/>
                                  </p:stCondLst>
                                  <p:childTnLst>
                                    <p:animMotion origin="layout" path="M -8.33333E-7 1.11111E-6 L 0.00221 -0.12315 " pathEditMode="relative" rAng="0" ptsTypes="AA">
                                      <p:cBhvr>
                                        <p:cTn id="67" dur="2000" fill="hold"/>
                                        <p:tgtEl>
                                          <p:spTgt spid="29"/>
                                        </p:tgtEl>
                                        <p:attrNameLst>
                                          <p:attrName>ppt_x</p:attrName>
                                          <p:attrName>ppt_y</p:attrName>
                                        </p:attrNameLst>
                                      </p:cBhvr>
                                      <p:rCtr x="104" y="-6157"/>
                                    </p:animMotion>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1000" fill="hold"/>
                                        <p:tgtEl>
                                          <p:spTgt spid="43"/>
                                        </p:tgtEl>
                                        <p:attrNameLst>
                                          <p:attrName>ppt_w</p:attrName>
                                        </p:attrNameLst>
                                      </p:cBhvr>
                                      <p:tavLst>
                                        <p:tav tm="0">
                                          <p:val>
                                            <p:fltVal val="0"/>
                                          </p:val>
                                        </p:tav>
                                        <p:tav tm="100000">
                                          <p:val>
                                            <p:strVal val="#ppt_w"/>
                                          </p:val>
                                        </p:tav>
                                      </p:tavLst>
                                    </p:anim>
                                    <p:anim calcmode="lin" valueType="num">
                                      <p:cBhvr>
                                        <p:cTn id="73" dur="1000" fill="hold"/>
                                        <p:tgtEl>
                                          <p:spTgt spid="43"/>
                                        </p:tgtEl>
                                        <p:attrNameLst>
                                          <p:attrName>ppt_h</p:attrName>
                                        </p:attrNameLst>
                                      </p:cBhvr>
                                      <p:tavLst>
                                        <p:tav tm="0">
                                          <p:val>
                                            <p:fltVal val="0"/>
                                          </p:val>
                                        </p:tav>
                                        <p:tav tm="100000">
                                          <p:val>
                                            <p:strVal val="#ppt_h"/>
                                          </p:val>
                                        </p:tav>
                                      </p:tavLst>
                                    </p:anim>
                                    <p:anim calcmode="lin" valueType="num">
                                      <p:cBhvr>
                                        <p:cTn id="74" dur="1000" fill="hold"/>
                                        <p:tgtEl>
                                          <p:spTgt spid="43"/>
                                        </p:tgtEl>
                                        <p:attrNameLst>
                                          <p:attrName>style.rotation</p:attrName>
                                        </p:attrNameLst>
                                      </p:cBhvr>
                                      <p:tavLst>
                                        <p:tav tm="0">
                                          <p:val>
                                            <p:fltVal val="90"/>
                                          </p:val>
                                        </p:tav>
                                        <p:tav tm="100000">
                                          <p:val>
                                            <p:fltVal val="0"/>
                                          </p:val>
                                        </p:tav>
                                      </p:tavLst>
                                    </p:anim>
                                    <p:animEffect transition="in" filter="fade">
                                      <p:cBhvr>
                                        <p:cTn id="75" dur="10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5"/>
                                        </p:tgtEl>
                                      </p:cBhvr>
                                    </p:animEffect>
                                    <p:set>
                                      <p:cBhvr>
                                        <p:cTn id="83" dur="1" fill="hold">
                                          <p:stCondLst>
                                            <p:cond delay="499"/>
                                          </p:stCondLst>
                                        </p:cTn>
                                        <p:tgtEl>
                                          <p:spTgt spid="4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4"/>
                                        </p:tgtEl>
                                      </p:cBhvr>
                                    </p:animEffect>
                                    <p:set>
                                      <p:cBhvr>
                                        <p:cTn id="89" dur="1" fill="hold">
                                          <p:stCondLst>
                                            <p:cond delay="499"/>
                                          </p:stCondLst>
                                        </p:cTn>
                                        <p:tgtEl>
                                          <p:spTgt spid="3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44"/>
                                        </p:tgtEl>
                                      </p:cBhvr>
                                    </p:animEffect>
                                    <p:set>
                                      <p:cBhvr>
                                        <p:cTn id="110" dur="1" fill="hold">
                                          <p:stCondLst>
                                            <p:cond delay="499"/>
                                          </p:stCondLst>
                                        </p:cTn>
                                        <p:tgtEl>
                                          <p:spTgt spid="4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250"/>
                                        <p:tgtEl>
                                          <p:spTgt spid="31"/>
                                        </p:tgtEl>
                                      </p:cBhvr>
                                    </p:animEffect>
                                  </p:childTnLst>
                                </p:cTn>
                              </p:par>
                            </p:childTnLst>
                          </p:cTn>
                        </p:par>
                        <p:par>
                          <p:cTn id="121" fill="hold">
                            <p:stCondLst>
                              <p:cond delay="250"/>
                            </p:stCondLst>
                            <p:childTnLst>
                              <p:par>
                                <p:cTn id="122" presetID="10" presetClass="entr" presetSubtype="0" fill="hold" nodeType="after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250"/>
                                        <p:tgtEl>
                                          <p:spTgt spid="38"/>
                                        </p:tgtEl>
                                      </p:cBhvr>
                                    </p:animEffec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250"/>
                                        <p:tgtEl>
                                          <p:spTgt spid="35"/>
                                        </p:tgtEl>
                                      </p:cBhvr>
                                    </p:animEffect>
                                  </p:childTnLst>
                                </p:cTn>
                              </p:par>
                            </p:childTnLst>
                          </p:cTn>
                        </p:par>
                        <p:par>
                          <p:cTn id="129" fill="hold">
                            <p:stCondLst>
                              <p:cond delay="750"/>
                            </p:stCondLst>
                            <p:childTnLst>
                              <p:par>
                                <p:cTn id="130" presetID="10" presetClass="entr" presetSubtype="0" fill="hold" nodeType="after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250"/>
                                        <p:tgtEl>
                                          <p:spTgt spid="39"/>
                                        </p:tgtEl>
                                      </p:cBhvr>
                                    </p:animEffect>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250"/>
                                        <p:tgtEl>
                                          <p:spTgt spid="37"/>
                                        </p:tgtEl>
                                      </p:cBhvr>
                                    </p:animEffect>
                                  </p:childTnLst>
                                </p:cTn>
                              </p:par>
                            </p:childTnLst>
                          </p:cTn>
                        </p:par>
                        <p:par>
                          <p:cTn id="137" fill="hold">
                            <p:stCondLst>
                              <p:cond delay="1250"/>
                            </p:stCondLst>
                            <p:childTnLst>
                              <p:par>
                                <p:cTn id="138" presetID="10" presetClass="entr" presetSubtype="0"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250"/>
                                        <p:tgtEl>
                                          <p:spTgt spid="36"/>
                                        </p:tgtEl>
                                      </p:cBhvr>
                                    </p:animEffect>
                                  </p:childTnLst>
                                </p:cTn>
                              </p:par>
                            </p:childTnLst>
                          </p:cTn>
                        </p:par>
                        <p:par>
                          <p:cTn id="141" fill="hold">
                            <p:stCondLst>
                              <p:cond delay="1500"/>
                            </p:stCondLst>
                            <p:childTnLst>
                              <p:par>
                                <p:cTn id="142" presetID="10" presetClass="entr" presetSubtype="0" fill="hold" nodeType="after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250"/>
                                        <p:tgtEl>
                                          <p:spTgt spid="40"/>
                                        </p:tgtEl>
                                      </p:cBhvr>
                                    </p:animEffect>
                                  </p:childTnLst>
                                </p:cTn>
                              </p:par>
                            </p:childTnLst>
                          </p:cTn>
                        </p:par>
                        <p:par>
                          <p:cTn id="145" fill="hold">
                            <p:stCondLst>
                              <p:cond delay="1750"/>
                            </p:stCondLst>
                            <p:childTnLst>
                              <p:par>
                                <p:cTn id="146" presetID="10" presetClass="entr" presetSubtype="0" fill="hold" nodeType="after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250"/>
                                        <p:tgtEl>
                                          <p:spTgt spid="41"/>
                                        </p:tgtEl>
                                      </p:cBhvr>
                                    </p:animEffect>
                                  </p:childTnLst>
                                </p:cTn>
                              </p:par>
                            </p:childTnLst>
                          </p:cTn>
                        </p:par>
                        <p:par>
                          <p:cTn id="149" fill="hold">
                            <p:stCondLst>
                              <p:cond delay="2000"/>
                            </p:stCondLst>
                            <p:childTnLst>
                              <p:par>
                                <p:cTn id="150" presetID="10" presetClass="entr" presetSubtype="0" fill="hold"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0" grpId="1"/>
      <p:bldP spid="32" grpId="0"/>
      <p:bldP spid="32" grpId="1"/>
      <p:bldP spid="33" grpId="0"/>
      <p:bldP spid="33" grpId="1"/>
      <p:bldP spid="34" grpId="0"/>
      <p:bldP spid="34" grpId="1"/>
      <p:bldP spid="43" grpId="0"/>
      <p:bldP spid="4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hidden="1">
            <a:extLst>
              <a:ext uri="{FF2B5EF4-FFF2-40B4-BE49-F238E27FC236}">
                <a16:creationId xmlns:a16="http://schemas.microsoft.com/office/drawing/2014/main" id="{83B49E62-9257-B945-81CF-C433D9D4A3DC}"/>
              </a:ext>
            </a:extLst>
          </p:cNvPr>
          <p:cNvSpPr txBox="1"/>
          <p:nvPr/>
        </p:nvSpPr>
        <p:spPr>
          <a:xfrm>
            <a:off x="6659649" y="2456521"/>
            <a:ext cx="2895600" cy="584775"/>
          </a:xfrm>
          <a:prstGeom prst="rect">
            <a:avLst/>
          </a:prstGeom>
          <a:noFill/>
        </p:spPr>
        <p:txBody>
          <a:bodyPr wrap="square" rtlCol="0">
            <a:spAutoFit/>
          </a:bodyPr>
          <a:lstStyle/>
          <a:p>
            <a:pPr algn="ctr"/>
            <a:r>
              <a:rPr lang="en-US" sz="3200" dirty="0"/>
              <a:t>Private Study</a:t>
            </a:r>
          </a:p>
        </p:txBody>
      </p:sp>
      <p:sp>
        <p:nvSpPr>
          <p:cNvPr id="4" name="Title 3">
            <a:extLst>
              <a:ext uri="{FF2B5EF4-FFF2-40B4-BE49-F238E27FC236}">
                <a16:creationId xmlns:a16="http://schemas.microsoft.com/office/drawing/2014/main" id="{B9F44AFB-5155-0F4D-9365-C2764109ED5A}"/>
              </a:ext>
            </a:extLst>
          </p:cNvPr>
          <p:cNvSpPr>
            <a:spLocks noGrp="1"/>
          </p:cNvSpPr>
          <p:nvPr>
            <p:ph type="title"/>
          </p:nvPr>
        </p:nvSpPr>
        <p:spPr/>
        <p:txBody>
          <a:bodyPr/>
          <a:lstStyle/>
          <a:p>
            <a:r>
              <a:rPr lang="en-US" dirty="0"/>
              <a:t>FAIR DEALING AND TPMs</a:t>
            </a:r>
          </a:p>
        </p:txBody>
      </p:sp>
      <p:pic>
        <p:nvPicPr>
          <p:cNvPr id="5" name="Picture 4" descr="A close up of a logo&#10;&#10;Description automatically generated" hidden="1">
            <a:extLst>
              <a:ext uri="{FF2B5EF4-FFF2-40B4-BE49-F238E27FC236}">
                <a16:creationId xmlns:a16="http://schemas.microsoft.com/office/drawing/2014/main" id="{8DED1429-53C9-4F41-9EB7-E3DC6E33F7EF}"/>
              </a:ext>
            </a:extLst>
          </p:cNvPr>
          <p:cNvPicPr>
            <a:picLocks noChangeAspect="1"/>
          </p:cNvPicPr>
          <p:nvPr/>
        </p:nvPicPr>
        <p:blipFill rotWithShape="1">
          <a:blip r:embed="rId3"/>
          <a:srcRect b="14085"/>
          <a:stretch/>
        </p:blipFill>
        <p:spPr>
          <a:xfrm>
            <a:off x="4559490" y="2108920"/>
            <a:ext cx="3073018" cy="2640163"/>
          </a:xfrm>
          <a:prstGeom prst="rect">
            <a:avLst/>
          </a:prstGeom>
        </p:spPr>
      </p:pic>
      <p:pic>
        <p:nvPicPr>
          <p:cNvPr id="6" name="Picture 5" hidden="1">
            <a:extLst>
              <a:ext uri="{FF2B5EF4-FFF2-40B4-BE49-F238E27FC236}">
                <a16:creationId xmlns:a16="http://schemas.microsoft.com/office/drawing/2014/main" id="{764EEA51-A7C1-5A4A-BBB0-28B693F83466}"/>
              </a:ext>
            </a:extLst>
          </p:cNvPr>
          <p:cNvPicPr>
            <a:picLocks noChangeAspect="1"/>
          </p:cNvPicPr>
          <p:nvPr/>
        </p:nvPicPr>
        <p:blipFill>
          <a:blip r:embed="rId4"/>
          <a:stretch>
            <a:fillRect/>
          </a:stretch>
        </p:blipFill>
        <p:spPr>
          <a:xfrm rot="363639">
            <a:off x="4639346" y="1972348"/>
            <a:ext cx="2913305" cy="2913305"/>
          </a:xfrm>
          <a:prstGeom prst="rect">
            <a:avLst/>
          </a:prstGeom>
          <a:noFill/>
        </p:spPr>
      </p:pic>
      <p:pic>
        <p:nvPicPr>
          <p:cNvPr id="7" name="Picture 6" descr="A close up of a logo&#10;&#10;Description automatically generated" hidden="1">
            <a:extLst>
              <a:ext uri="{FF2B5EF4-FFF2-40B4-BE49-F238E27FC236}">
                <a16:creationId xmlns:a16="http://schemas.microsoft.com/office/drawing/2014/main" id="{9B987978-3871-1F43-B25C-B4E01D593BE5}"/>
              </a:ext>
            </a:extLst>
          </p:cNvPr>
          <p:cNvPicPr>
            <a:picLocks noChangeAspect="1"/>
          </p:cNvPicPr>
          <p:nvPr/>
        </p:nvPicPr>
        <p:blipFill>
          <a:blip r:embed="rId5"/>
          <a:stretch>
            <a:fillRect/>
          </a:stretch>
        </p:blipFill>
        <p:spPr>
          <a:xfrm>
            <a:off x="3603157" y="4563618"/>
            <a:ext cx="2332375" cy="1432859"/>
          </a:xfrm>
          <a:prstGeom prst="rect">
            <a:avLst/>
          </a:prstGeom>
        </p:spPr>
      </p:pic>
      <p:pic>
        <p:nvPicPr>
          <p:cNvPr id="8" name="copyright 2" hidden="1">
            <a:extLst>
              <a:ext uri="{FF2B5EF4-FFF2-40B4-BE49-F238E27FC236}">
                <a16:creationId xmlns:a16="http://schemas.microsoft.com/office/drawing/2014/main" id="{33AAC3FD-F7BD-FB4A-AC51-CA1C124538DF}"/>
              </a:ext>
            </a:extLst>
          </p:cNvPr>
          <p:cNvPicPr>
            <a:picLocks noChangeAspect="1"/>
          </p:cNvPicPr>
          <p:nvPr/>
        </p:nvPicPr>
        <p:blipFill rotWithShape="1">
          <a:blip r:embed="rId6"/>
          <a:srcRect b="12325"/>
          <a:stretch/>
        </p:blipFill>
        <p:spPr>
          <a:xfrm>
            <a:off x="6589288" y="4726491"/>
            <a:ext cx="1339975" cy="1174083"/>
          </a:xfrm>
          <a:prstGeom prst="rect">
            <a:avLst/>
          </a:prstGeom>
        </p:spPr>
      </p:pic>
      <p:sp>
        <p:nvSpPr>
          <p:cNvPr id="9" name="strikethrough" hidden="1">
            <a:extLst>
              <a:ext uri="{FF2B5EF4-FFF2-40B4-BE49-F238E27FC236}">
                <a16:creationId xmlns:a16="http://schemas.microsoft.com/office/drawing/2014/main" id="{FE108C60-DB61-E644-9DD5-69743DE60370}"/>
              </a:ext>
            </a:extLst>
          </p:cNvPr>
          <p:cNvSpPr txBox="1"/>
          <p:nvPr/>
        </p:nvSpPr>
        <p:spPr>
          <a:xfrm>
            <a:off x="6659649" y="2456522"/>
            <a:ext cx="2895600" cy="584775"/>
          </a:xfrm>
          <a:prstGeom prst="rect">
            <a:avLst/>
          </a:prstGeom>
          <a:noFill/>
        </p:spPr>
        <p:txBody>
          <a:bodyPr wrap="square" rtlCol="0">
            <a:spAutoFit/>
          </a:bodyPr>
          <a:lstStyle/>
          <a:p>
            <a:pPr algn="ctr"/>
            <a:r>
              <a:rPr lang="en-US" sz="3200" strike="sngStrike" dirty="0">
                <a:solidFill>
                  <a:srgbClr val="FF0000"/>
                </a:solidFill>
              </a:rPr>
              <a:t>Private Study</a:t>
            </a:r>
          </a:p>
        </p:txBody>
      </p:sp>
      <p:pic>
        <p:nvPicPr>
          <p:cNvPr id="11" name="Picture 10" descr="A close up of a logo&#10;&#10;Description automatically generated" hidden="1">
            <a:extLst>
              <a:ext uri="{FF2B5EF4-FFF2-40B4-BE49-F238E27FC236}">
                <a16:creationId xmlns:a16="http://schemas.microsoft.com/office/drawing/2014/main" id="{ABAE7FD8-0A37-9E4B-905C-6F82589FBA50}"/>
              </a:ext>
            </a:extLst>
          </p:cNvPr>
          <p:cNvPicPr>
            <a:picLocks noChangeAspect="1"/>
          </p:cNvPicPr>
          <p:nvPr/>
        </p:nvPicPr>
        <p:blipFill rotWithShape="1">
          <a:blip r:embed="rId7"/>
          <a:srcRect b="16880"/>
          <a:stretch/>
        </p:blipFill>
        <p:spPr>
          <a:xfrm>
            <a:off x="6659650" y="3148235"/>
            <a:ext cx="2895599" cy="2406838"/>
          </a:xfrm>
          <a:prstGeom prst="rect">
            <a:avLst/>
          </a:prstGeom>
        </p:spPr>
      </p:pic>
      <p:pic>
        <p:nvPicPr>
          <p:cNvPr id="12" name="Picture 11" hidden="1">
            <a:extLst>
              <a:ext uri="{FF2B5EF4-FFF2-40B4-BE49-F238E27FC236}">
                <a16:creationId xmlns:a16="http://schemas.microsoft.com/office/drawing/2014/main" id="{1DDB49D5-47AC-7A4A-AB05-57F557DE7BFF}"/>
              </a:ext>
            </a:extLst>
          </p:cNvPr>
          <p:cNvPicPr>
            <a:picLocks noChangeAspect="1"/>
          </p:cNvPicPr>
          <p:nvPr/>
        </p:nvPicPr>
        <p:blipFill>
          <a:blip r:embed="rId8"/>
          <a:stretch>
            <a:fillRect/>
          </a:stretch>
        </p:blipFill>
        <p:spPr>
          <a:xfrm>
            <a:off x="1041086" y="1624267"/>
            <a:ext cx="2987847" cy="4993981"/>
          </a:xfrm>
          <a:prstGeom prst="rect">
            <a:avLst/>
          </a:prstGeom>
        </p:spPr>
      </p:pic>
      <p:pic>
        <p:nvPicPr>
          <p:cNvPr id="13" name="Picture 12" hidden="1">
            <a:extLst>
              <a:ext uri="{FF2B5EF4-FFF2-40B4-BE49-F238E27FC236}">
                <a16:creationId xmlns:a16="http://schemas.microsoft.com/office/drawing/2014/main" id="{87612B7C-98B6-0F4E-B8B2-2BC48479FF9E}"/>
              </a:ext>
            </a:extLst>
          </p:cNvPr>
          <p:cNvPicPr>
            <a:picLocks noChangeAspect="1"/>
          </p:cNvPicPr>
          <p:nvPr/>
        </p:nvPicPr>
        <p:blipFill>
          <a:blip r:embed="rId4"/>
          <a:stretch>
            <a:fillRect/>
          </a:stretch>
        </p:blipFill>
        <p:spPr>
          <a:xfrm rot="363639">
            <a:off x="202992" y="1668791"/>
            <a:ext cx="4664033" cy="4664033"/>
          </a:xfrm>
          <a:prstGeom prst="rect">
            <a:avLst/>
          </a:prstGeom>
          <a:noFill/>
        </p:spPr>
      </p:pic>
      <p:pic>
        <p:nvPicPr>
          <p:cNvPr id="14" name="Authorize">
            <a:extLst>
              <a:ext uri="{FF2B5EF4-FFF2-40B4-BE49-F238E27FC236}">
                <a16:creationId xmlns:a16="http://schemas.microsoft.com/office/drawing/2014/main" id="{B97702ED-A165-4440-8F1A-39323C247C7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461099" y="2529127"/>
            <a:ext cx="3269802" cy="405455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8022DA8-1778-1449-93F4-24B400F047F4}"/>
              </a:ext>
            </a:extLst>
          </p:cNvPr>
          <p:cNvPicPr>
            <a:picLocks noChangeAspect="1"/>
          </p:cNvPicPr>
          <p:nvPr/>
        </p:nvPicPr>
        <p:blipFill rotWithShape="1">
          <a:blip r:embed="rId11"/>
          <a:srcRect b="18133"/>
          <a:stretch/>
        </p:blipFill>
        <p:spPr>
          <a:xfrm>
            <a:off x="1459450" y="3159550"/>
            <a:ext cx="2303429" cy="1885741"/>
          </a:xfrm>
          <a:prstGeom prst="rect">
            <a:avLst/>
          </a:prstGeom>
        </p:spPr>
      </p:pic>
      <p:pic>
        <p:nvPicPr>
          <p:cNvPr id="16" name="Picture 15" descr="A close up of a logo&#10;&#10;Description automatically generated">
            <a:extLst>
              <a:ext uri="{FF2B5EF4-FFF2-40B4-BE49-F238E27FC236}">
                <a16:creationId xmlns:a16="http://schemas.microsoft.com/office/drawing/2014/main" id="{A8631DD3-BA4A-8043-9EEF-68B05338D615}"/>
              </a:ext>
            </a:extLst>
          </p:cNvPr>
          <p:cNvPicPr>
            <a:picLocks noChangeAspect="1"/>
          </p:cNvPicPr>
          <p:nvPr/>
        </p:nvPicPr>
        <p:blipFill rotWithShape="1">
          <a:blip r:embed="rId12"/>
          <a:srcRect b="14398"/>
          <a:stretch/>
        </p:blipFill>
        <p:spPr>
          <a:xfrm>
            <a:off x="1047886" y="2764220"/>
            <a:ext cx="3126556" cy="2676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CF3D21F8-2278-A244-8AF7-963615828419}"/>
              </a:ext>
            </a:extLst>
          </p:cNvPr>
          <p:cNvPicPr>
            <a:picLocks noChangeAspect="1"/>
          </p:cNvPicPr>
          <p:nvPr/>
        </p:nvPicPr>
        <p:blipFill rotWithShape="1">
          <a:blip r:embed="rId13"/>
          <a:srcRect b="14587"/>
          <a:stretch/>
        </p:blipFill>
        <p:spPr>
          <a:xfrm>
            <a:off x="8017558" y="2994146"/>
            <a:ext cx="2596735" cy="2217934"/>
          </a:xfrm>
          <a:prstGeom prst="rect">
            <a:avLst/>
          </a:prstGeom>
        </p:spPr>
      </p:pic>
      <p:pic>
        <p:nvPicPr>
          <p:cNvPr id="18" name="Picture 17" descr="A close up of a logo&#10;&#10;Description automatically generated">
            <a:extLst>
              <a:ext uri="{FF2B5EF4-FFF2-40B4-BE49-F238E27FC236}">
                <a16:creationId xmlns:a16="http://schemas.microsoft.com/office/drawing/2014/main" id="{5B8CD811-7F5C-5142-8B59-54E58F4D7F01}"/>
              </a:ext>
            </a:extLst>
          </p:cNvPr>
          <p:cNvPicPr>
            <a:picLocks noChangeAspect="1"/>
          </p:cNvPicPr>
          <p:nvPr/>
        </p:nvPicPr>
        <p:blipFill rotWithShape="1">
          <a:blip r:embed="rId7"/>
          <a:srcRect b="16880"/>
          <a:stretch/>
        </p:blipFill>
        <p:spPr>
          <a:xfrm>
            <a:off x="9154827" y="3327079"/>
            <a:ext cx="2901815" cy="24120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80769EEC-CB26-D144-BE20-2DB64C8C13E9}"/>
              </a:ext>
            </a:extLst>
          </p:cNvPr>
          <p:cNvPicPr>
            <a:picLocks noChangeAspect="1"/>
          </p:cNvPicPr>
          <p:nvPr/>
        </p:nvPicPr>
        <p:blipFill>
          <a:blip r:embed="rId5"/>
          <a:stretch>
            <a:fillRect/>
          </a:stretch>
        </p:blipFill>
        <p:spPr>
          <a:xfrm>
            <a:off x="3914700" y="4737339"/>
            <a:ext cx="2285398" cy="1404000"/>
          </a:xfrm>
          <a:prstGeom prst="rect">
            <a:avLst/>
          </a:prstGeom>
        </p:spPr>
      </p:pic>
      <p:pic>
        <p:nvPicPr>
          <p:cNvPr id="20" name="copyright">
            <a:extLst>
              <a:ext uri="{FF2B5EF4-FFF2-40B4-BE49-F238E27FC236}">
                <a16:creationId xmlns:a16="http://schemas.microsoft.com/office/drawing/2014/main" id="{DC5B2E66-62BB-924D-8F0E-67BFBF80965F}"/>
              </a:ext>
            </a:extLst>
          </p:cNvPr>
          <p:cNvPicPr>
            <a:picLocks noChangeAspect="1"/>
          </p:cNvPicPr>
          <p:nvPr/>
        </p:nvPicPr>
        <p:blipFill rotWithShape="1">
          <a:blip r:embed="rId6"/>
          <a:srcRect b="12325"/>
          <a:stretch/>
        </p:blipFill>
        <p:spPr>
          <a:xfrm>
            <a:off x="6844249" y="4906872"/>
            <a:ext cx="1232595" cy="1080000"/>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b="23509"/>
          <a:stretch/>
        </p:blipFill>
        <p:spPr>
          <a:xfrm>
            <a:off x="4711796" y="2151618"/>
            <a:ext cx="3153320" cy="2412000"/>
          </a:xfrm>
          <a:prstGeom prst="rect">
            <a:avLst/>
          </a:prstGeom>
        </p:spPr>
      </p:pic>
      <p:pic>
        <p:nvPicPr>
          <p:cNvPr id="22" name="Picture 21">
            <a:extLst>
              <a:ext uri="{FF2B5EF4-FFF2-40B4-BE49-F238E27FC236}">
                <a16:creationId xmlns:a16="http://schemas.microsoft.com/office/drawing/2014/main" id="{EBF281C7-C13F-4245-907C-4A4674DBAF6B}"/>
              </a:ext>
            </a:extLst>
          </p:cNvPr>
          <p:cNvPicPr>
            <a:picLocks noChangeAspect="1"/>
          </p:cNvPicPr>
          <p:nvPr/>
        </p:nvPicPr>
        <p:blipFill>
          <a:blip r:embed="rId4"/>
          <a:stretch>
            <a:fillRect/>
          </a:stretch>
        </p:blipFill>
        <p:spPr>
          <a:xfrm>
            <a:off x="4807480" y="2097660"/>
            <a:ext cx="2913305" cy="2913305"/>
          </a:xfrm>
          <a:prstGeom prst="rect">
            <a:avLst/>
          </a:prstGeom>
          <a:noFill/>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7108" y="1547288"/>
            <a:ext cx="3345832" cy="4860000"/>
          </a:xfrm>
          <a:prstGeom prst="rect">
            <a:avLst/>
          </a:prstGeom>
        </p:spPr>
      </p:pic>
      <p:pic>
        <p:nvPicPr>
          <p:cNvPr id="24" name="Picture 23">
            <a:extLst>
              <a:ext uri="{FF2B5EF4-FFF2-40B4-BE49-F238E27FC236}">
                <a16:creationId xmlns:a16="http://schemas.microsoft.com/office/drawing/2014/main" id="{EBF281C7-C13F-4245-907C-4A4674DBAF6B}"/>
              </a:ext>
            </a:extLst>
          </p:cNvPr>
          <p:cNvPicPr>
            <a:picLocks noChangeAspect="1"/>
          </p:cNvPicPr>
          <p:nvPr/>
        </p:nvPicPr>
        <p:blipFill>
          <a:blip r:embed="rId4"/>
          <a:stretch>
            <a:fillRect/>
          </a:stretch>
        </p:blipFill>
        <p:spPr>
          <a:xfrm>
            <a:off x="188448" y="1607506"/>
            <a:ext cx="4572000" cy="4572000"/>
          </a:xfrm>
          <a:prstGeom prst="rect">
            <a:avLst/>
          </a:prstGeom>
          <a:noFill/>
        </p:spPr>
      </p:pic>
      <p:sp>
        <p:nvSpPr>
          <p:cNvPr id="25" name="TextBox 24"/>
          <p:cNvSpPr txBox="1"/>
          <p:nvPr/>
        </p:nvSpPr>
        <p:spPr>
          <a:xfrm>
            <a:off x="9226694" y="2735249"/>
            <a:ext cx="2933222" cy="584775"/>
          </a:xfrm>
          <a:prstGeom prst="rect">
            <a:avLst/>
          </a:prstGeom>
          <a:noFill/>
        </p:spPr>
        <p:txBody>
          <a:bodyPr wrap="square" rtlCol="0">
            <a:spAutoFit/>
          </a:bodyPr>
          <a:lstStyle/>
          <a:p>
            <a:r>
              <a:rPr lang="en-US" sz="3200" dirty="0" smtClean="0"/>
              <a:t>Private Study</a:t>
            </a:r>
            <a:endParaRPr lang="en-CA" sz="3200" dirty="0"/>
          </a:p>
        </p:txBody>
      </p:sp>
      <p:cxnSp>
        <p:nvCxnSpPr>
          <p:cNvPr id="26" name="Straight Connector 25"/>
          <p:cNvCxnSpPr/>
          <p:nvPr/>
        </p:nvCxnSpPr>
        <p:spPr>
          <a:xfrm>
            <a:off x="7043344" y="3093629"/>
            <a:ext cx="24589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5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par>
                                <p:cTn id="54" presetID="31"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par>
                                <p:cTn id="60" presetID="31"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fltVal val="0"/>
                                          </p:val>
                                        </p:tav>
                                        <p:tav tm="100000">
                                          <p:val>
                                            <p:strVal val="#ppt_w"/>
                                          </p:val>
                                        </p:tav>
                                      </p:tavLst>
                                    </p:anim>
                                    <p:anim calcmode="lin" valueType="num">
                                      <p:cBhvr>
                                        <p:cTn id="63" dur="1000" fill="hold"/>
                                        <p:tgtEl>
                                          <p:spTgt spid="7"/>
                                        </p:tgtEl>
                                        <p:attrNameLst>
                                          <p:attrName>ppt_h</p:attrName>
                                        </p:attrNameLst>
                                      </p:cBhvr>
                                      <p:tavLst>
                                        <p:tav tm="0">
                                          <p:val>
                                            <p:fltVal val="0"/>
                                          </p:val>
                                        </p:tav>
                                        <p:tav tm="100000">
                                          <p:val>
                                            <p:strVal val="#ppt_h"/>
                                          </p:val>
                                        </p:tav>
                                      </p:tavLst>
                                    </p:anim>
                                    <p:anim calcmode="lin" valueType="num">
                                      <p:cBhvr>
                                        <p:cTn id="64" dur="1000" fill="hold"/>
                                        <p:tgtEl>
                                          <p:spTgt spid="7"/>
                                        </p:tgtEl>
                                        <p:attrNameLst>
                                          <p:attrName>style.rotation</p:attrName>
                                        </p:attrNameLst>
                                      </p:cBhvr>
                                      <p:tavLst>
                                        <p:tav tm="0">
                                          <p:val>
                                            <p:fltVal val="90"/>
                                          </p:val>
                                        </p:tav>
                                        <p:tav tm="100000">
                                          <p:val>
                                            <p:fltVal val="0"/>
                                          </p:val>
                                        </p:tav>
                                      </p:tavLst>
                                    </p:anim>
                                    <p:animEffect transition="in" filter="fade">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ppt_w</p:attrName>
                                        </p:attrNameLst>
                                      </p:cBhvr>
                                      <p:tavLst>
                                        <p:tav tm="0">
                                          <p:val>
                                            <p:fltVal val="0"/>
                                          </p:val>
                                        </p:tav>
                                        <p:tav tm="100000">
                                          <p:val>
                                            <p:strVal val="#ppt_w"/>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style.rotation</p:attrName>
                                        </p:attrNameLst>
                                      </p:cBhvr>
                                      <p:tavLst>
                                        <p:tav tm="0">
                                          <p:val>
                                            <p:fltVal val="90"/>
                                          </p:val>
                                        </p:tav>
                                        <p:tav tm="100000">
                                          <p:val>
                                            <p:fltVal val="0"/>
                                          </p:val>
                                        </p:tav>
                                      </p:tavLst>
                                    </p:anim>
                                    <p:animEffect transition="in" filter="fade">
                                      <p:cBhvr>
                                        <p:cTn id="78" dur="1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nodeType="clickEffect">
                                  <p:stCondLst>
                                    <p:cond delay="0"/>
                                  </p:stCondLst>
                                  <p:childTnLst>
                                    <p:animMotion origin="layout" path="M 0 0 L -0.11406 0 " pathEditMode="relative" ptsTypes="AA">
                                      <p:cBhvr>
                                        <p:cTn id="90" dur="1500" fill="hold"/>
                                        <p:tgtEl>
                                          <p:spTgt spid="5"/>
                                        </p:tgtEl>
                                        <p:attrNameLst>
                                          <p:attrName>ppt_x</p:attrName>
                                          <p:attrName>ppt_y</p:attrName>
                                        </p:attrNameLst>
                                      </p:cBhvr>
                                    </p:animMotion>
                                  </p:childTnLst>
                                </p:cTn>
                              </p:par>
                              <p:par>
                                <p:cTn id="91" presetID="0" presetClass="path" presetSubtype="0" accel="50000" decel="50000" fill="hold" nodeType="withEffect">
                                  <p:stCondLst>
                                    <p:cond delay="0"/>
                                  </p:stCondLst>
                                  <p:childTnLst>
                                    <p:animMotion origin="layout" path="M 0 0 L -0.11406 0 " pathEditMode="relative" ptsTypes="AA">
                                      <p:cBhvr>
                                        <p:cTn id="92" dur="1500" fill="hold"/>
                                        <p:tgtEl>
                                          <p:spTgt spid="8"/>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0 0 L -0.11406 0 " pathEditMode="relative" ptsTypes="AA">
                                      <p:cBhvr>
                                        <p:cTn id="94" dur="1500" fill="hold"/>
                                        <p:tgtEl>
                                          <p:spTgt spid="7"/>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11406 0 " pathEditMode="relative" ptsTypes="AA">
                                      <p:cBhvr>
                                        <p:cTn id="96" dur="1500" fill="hold"/>
                                        <p:tgtEl>
                                          <p:spTgt spid="6"/>
                                        </p:tgtEl>
                                        <p:attrNameLst>
                                          <p:attrName>ppt_x</p:attrName>
                                          <p:attrName>ppt_y</p:attrName>
                                        </p:attrNameLst>
                                      </p:cBhvr>
                                    </p:animMotion>
                                  </p:childTnLst>
                                </p:cTn>
                              </p:par>
                              <p:par>
                                <p:cTn id="97" presetID="12" presetClass="entr" presetSubtype="2"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1250"/>
                                        <p:tgtEl>
                                          <p:spTgt spid="11"/>
                                        </p:tgtEl>
                                        <p:attrNameLst>
                                          <p:attrName>ppt_x</p:attrName>
                                        </p:attrNameLst>
                                      </p:cBhvr>
                                      <p:tavLst>
                                        <p:tav tm="0">
                                          <p:val>
                                            <p:strVal val="#ppt_x+#ppt_w*1.125000"/>
                                          </p:val>
                                        </p:tav>
                                        <p:tav tm="100000">
                                          <p:val>
                                            <p:strVal val="#ppt_x"/>
                                          </p:val>
                                        </p:tav>
                                      </p:tavLst>
                                    </p:anim>
                                    <p:animEffect transition="in" filter="wipe(left)">
                                      <p:cBhvr>
                                        <p:cTn id="100" dur="1250"/>
                                        <p:tgtEl>
                                          <p:spTgt spid="11"/>
                                        </p:tgtEl>
                                      </p:cBhvr>
                                    </p:animEffect>
                                  </p:childTnLst>
                                </p:cTn>
                              </p:par>
                              <p:par>
                                <p:cTn id="101" presetID="1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1250"/>
                                        <p:tgtEl>
                                          <p:spTgt spid="10"/>
                                        </p:tgtEl>
                                        <p:attrNameLst>
                                          <p:attrName>ppt_x</p:attrName>
                                        </p:attrNameLst>
                                      </p:cBhvr>
                                      <p:tavLst>
                                        <p:tav tm="0">
                                          <p:val>
                                            <p:strVal val="#ppt_x+#ppt_w*1.125000"/>
                                          </p:val>
                                        </p:tav>
                                        <p:tav tm="100000">
                                          <p:val>
                                            <p:strVal val="#ppt_x"/>
                                          </p:val>
                                        </p:tav>
                                      </p:tavLst>
                                    </p:anim>
                                    <p:animEffect transition="in" filter="wipe(left)">
                                      <p:cBhvr>
                                        <p:cTn id="104" dur="125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500"/>
                                        <p:tgtEl>
                                          <p:spTgt spid="9"/>
                                        </p:tgtEl>
                                      </p:cBhvr>
                                    </p:animEffect>
                                  </p:childTnLst>
                                </p:cTn>
                              </p:par>
                            </p:childTnLst>
                          </p:cTn>
                        </p:par>
                        <p:par>
                          <p:cTn id="110" fill="hold">
                            <p:stCondLst>
                              <p:cond delay="500"/>
                            </p:stCondLst>
                            <p:childTnLst>
                              <p:par>
                                <p:cTn id="111" presetID="10" presetClass="entr" presetSubtype="0" fill="hold" nodeType="afterEffect">
                                  <p:stCondLst>
                                    <p:cond delay="50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1000" fill="hold"/>
                                        <p:tgtEl>
                                          <p:spTgt spid="22"/>
                                        </p:tgtEl>
                                        <p:attrNameLst>
                                          <p:attrName>ppt_w</p:attrName>
                                        </p:attrNameLst>
                                      </p:cBhvr>
                                      <p:tavLst>
                                        <p:tav tm="0">
                                          <p:val>
                                            <p:fltVal val="0"/>
                                          </p:val>
                                        </p:tav>
                                        <p:tav tm="100000">
                                          <p:val>
                                            <p:strVal val="#ppt_w"/>
                                          </p:val>
                                        </p:tav>
                                      </p:tavLst>
                                    </p:anim>
                                    <p:anim calcmode="lin" valueType="num">
                                      <p:cBhvr>
                                        <p:cTn id="119" dur="1000" fill="hold"/>
                                        <p:tgtEl>
                                          <p:spTgt spid="22"/>
                                        </p:tgtEl>
                                        <p:attrNameLst>
                                          <p:attrName>ppt_h</p:attrName>
                                        </p:attrNameLst>
                                      </p:cBhvr>
                                      <p:tavLst>
                                        <p:tav tm="0">
                                          <p:val>
                                            <p:fltVal val="0"/>
                                          </p:val>
                                        </p:tav>
                                        <p:tav tm="100000">
                                          <p:val>
                                            <p:strVal val="#ppt_h"/>
                                          </p:val>
                                        </p:tav>
                                      </p:tavLst>
                                    </p:anim>
                                    <p:anim calcmode="lin" valueType="num">
                                      <p:cBhvr>
                                        <p:cTn id="120" dur="1000" fill="hold"/>
                                        <p:tgtEl>
                                          <p:spTgt spid="22"/>
                                        </p:tgtEl>
                                        <p:attrNameLst>
                                          <p:attrName>style.rotation</p:attrName>
                                        </p:attrNameLst>
                                      </p:cBhvr>
                                      <p:tavLst>
                                        <p:tav tm="0">
                                          <p:val>
                                            <p:fltVal val="90"/>
                                          </p:val>
                                        </p:tav>
                                        <p:tav tm="100000">
                                          <p:val>
                                            <p:fltVal val="0"/>
                                          </p:val>
                                        </p:tav>
                                      </p:tavLst>
                                    </p:anim>
                                    <p:animEffect transition="in" filter="fade">
                                      <p:cBhvr>
                                        <p:cTn id="121" dur="1000"/>
                                        <p:tgtEl>
                                          <p:spTgt spid="22"/>
                                        </p:tgtEl>
                                      </p:cBhvr>
                                    </p:animEffect>
                                  </p:childTnLst>
                                </p:cTn>
                              </p:par>
                              <p:par>
                                <p:cTn id="122" presetID="31"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1000" fill="hold"/>
                                        <p:tgtEl>
                                          <p:spTgt spid="19"/>
                                        </p:tgtEl>
                                        <p:attrNameLst>
                                          <p:attrName>ppt_w</p:attrName>
                                        </p:attrNameLst>
                                      </p:cBhvr>
                                      <p:tavLst>
                                        <p:tav tm="0">
                                          <p:val>
                                            <p:fltVal val="0"/>
                                          </p:val>
                                        </p:tav>
                                        <p:tav tm="100000">
                                          <p:val>
                                            <p:strVal val="#ppt_w"/>
                                          </p:val>
                                        </p:tav>
                                      </p:tavLst>
                                    </p:anim>
                                    <p:anim calcmode="lin" valueType="num">
                                      <p:cBhvr>
                                        <p:cTn id="125" dur="1000" fill="hold"/>
                                        <p:tgtEl>
                                          <p:spTgt spid="19"/>
                                        </p:tgtEl>
                                        <p:attrNameLst>
                                          <p:attrName>ppt_h</p:attrName>
                                        </p:attrNameLst>
                                      </p:cBhvr>
                                      <p:tavLst>
                                        <p:tav tm="0">
                                          <p:val>
                                            <p:fltVal val="0"/>
                                          </p:val>
                                        </p:tav>
                                        <p:tav tm="100000">
                                          <p:val>
                                            <p:strVal val="#ppt_h"/>
                                          </p:val>
                                        </p:tav>
                                      </p:tavLst>
                                    </p:anim>
                                    <p:anim calcmode="lin" valueType="num">
                                      <p:cBhvr>
                                        <p:cTn id="126" dur="1000" fill="hold"/>
                                        <p:tgtEl>
                                          <p:spTgt spid="19"/>
                                        </p:tgtEl>
                                        <p:attrNameLst>
                                          <p:attrName>style.rotation</p:attrName>
                                        </p:attrNameLst>
                                      </p:cBhvr>
                                      <p:tavLst>
                                        <p:tav tm="0">
                                          <p:val>
                                            <p:fltVal val="90"/>
                                          </p:val>
                                        </p:tav>
                                        <p:tav tm="100000">
                                          <p:val>
                                            <p:fltVal val="0"/>
                                          </p:val>
                                        </p:tav>
                                      </p:tavLst>
                                    </p:anim>
                                    <p:animEffect transition="in" filter="fade">
                                      <p:cBhvr>
                                        <p:cTn id="127" dur="1000"/>
                                        <p:tgtEl>
                                          <p:spTgt spid="19"/>
                                        </p:tgtEl>
                                      </p:cBhvr>
                                    </p:animEffect>
                                  </p:childTnLst>
                                </p:cTn>
                              </p:par>
                              <p:par>
                                <p:cTn id="128" presetID="31" presetClass="entr" presetSubtype="0" fill="hold"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p:cTn id="143" dur="1000" fill="hold"/>
                                        <p:tgtEl>
                                          <p:spTgt spid="24"/>
                                        </p:tgtEl>
                                        <p:attrNameLst>
                                          <p:attrName>ppt_w</p:attrName>
                                        </p:attrNameLst>
                                      </p:cBhvr>
                                      <p:tavLst>
                                        <p:tav tm="0">
                                          <p:val>
                                            <p:fltVal val="0"/>
                                          </p:val>
                                        </p:tav>
                                        <p:tav tm="100000">
                                          <p:val>
                                            <p:strVal val="#ppt_w"/>
                                          </p:val>
                                        </p:tav>
                                      </p:tavLst>
                                    </p:anim>
                                    <p:anim calcmode="lin" valueType="num">
                                      <p:cBhvr>
                                        <p:cTn id="144" dur="1000" fill="hold"/>
                                        <p:tgtEl>
                                          <p:spTgt spid="24"/>
                                        </p:tgtEl>
                                        <p:attrNameLst>
                                          <p:attrName>ppt_h</p:attrName>
                                        </p:attrNameLst>
                                      </p:cBhvr>
                                      <p:tavLst>
                                        <p:tav tm="0">
                                          <p:val>
                                            <p:fltVal val="0"/>
                                          </p:val>
                                        </p:tav>
                                        <p:tav tm="100000">
                                          <p:val>
                                            <p:strVal val="#ppt_h"/>
                                          </p:val>
                                        </p:tav>
                                      </p:tavLst>
                                    </p:anim>
                                    <p:anim calcmode="lin" valueType="num">
                                      <p:cBhvr>
                                        <p:cTn id="145" dur="1000" fill="hold"/>
                                        <p:tgtEl>
                                          <p:spTgt spid="24"/>
                                        </p:tgtEl>
                                        <p:attrNameLst>
                                          <p:attrName>style.rotation</p:attrName>
                                        </p:attrNameLst>
                                      </p:cBhvr>
                                      <p:tavLst>
                                        <p:tav tm="0">
                                          <p:val>
                                            <p:fltVal val="90"/>
                                          </p:val>
                                        </p:tav>
                                        <p:tav tm="100000">
                                          <p:val>
                                            <p:fltVal val="0"/>
                                          </p:val>
                                        </p:tav>
                                      </p:tavLst>
                                    </p:anim>
                                    <p:animEffect transition="in" filter="fade">
                                      <p:cBhvr>
                                        <p:cTn id="146" dur="1000"/>
                                        <p:tgtEl>
                                          <p:spTgt spid="2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24"/>
                                        </p:tgtEl>
                                      </p:cBhvr>
                                    </p:animEffect>
                                    <p:set>
                                      <p:cBhvr>
                                        <p:cTn id="154" dur="1" fill="hold">
                                          <p:stCondLst>
                                            <p:cond delay="499"/>
                                          </p:stCondLst>
                                        </p:cTn>
                                        <p:tgtEl>
                                          <p:spTgt spid="24"/>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35" presetClass="path" presetSubtype="0" accel="50000" decel="50000" fill="hold" nodeType="clickEffect">
                                  <p:stCondLst>
                                    <p:cond delay="0"/>
                                  </p:stCondLst>
                                  <p:childTnLst>
                                    <p:animMotion origin="layout" path="M 4.79167E-6 -3.33333E-6 L -0.16446 0.00348 " pathEditMode="relative" rAng="0" ptsTypes="AA">
                                      <p:cBhvr>
                                        <p:cTn id="158" dur="2000" fill="hold"/>
                                        <p:tgtEl>
                                          <p:spTgt spid="21"/>
                                        </p:tgtEl>
                                        <p:attrNameLst>
                                          <p:attrName>ppt_x</p:attrName>
                                          <p:attrName>ppt_y</p:attrName>
                                        </p:attrNameLst>
                                      </p:cBhvr>
                                      <p:rCtr x="-8229" y="162"/>
                                    </p:animMotion>
                                  </p:childTnLst>
                                </p:cTn>
                              </p:par>
                              <p:par>
                                <p:cTn id="159" presetID="35" presetClass="path" presetSubtype="0" accel="50000" decel="50000" fill="hold" nodeType="withEffect">
                                  <p:stCondLst>
                                    <p:cond delay="0"/>
                                  </p:stCondLst>
                                  <p:childTnLst>
                                    <p:animMotion origin="layout" path="M 4.79167E-6 -3.33333E-6 L -0.16446 0.00348 " pathEditMode="relative" rAng="0" ptsTypes="AA">
                                      <p:cBhvr>
                                        <p:cTn id="160" dur="2000" fill="hold"/>
                                        <p:tgtEl>
                                          <p:spTgt spid="22"/>
                                        </p:tgtEl>
                                        <p:attrNameLst>
                                          <p:attrName>ppt_x</p:attrName>
                                          <p:attrName>ppt_y</p:attrName>
                                        </p:attrNameLst>
                                      </p:cBhvr>
                                      <p:rCtr x="-8229" y="162"/>
                                    </p:animMotion>
                                  </p:childTnLst>
                                </p:cTn>
                              </p:par>
                              <p:par>
                                <p:cTn id="161" presetID="35" presetClass="path" presetSubtype="0" accel="50000" decel="50000" fill="hold" nodeType="withEffect">
                                  <p:stCondLst>
                                    <p:cond delay="0"/>
                                  </p:stCondLst>
                                  <p:childTnLst>
                                    <p:animMotion origin="layout" path="M 4.79167E-6 -3.33333E-6 L -0.16446 0.00348 " pathEditMode="relative" rAng="0" ptsTypes="AA">
                                      <p:cBhvr>
                                        <p:cTn id="162" dur="2000" fill="hold"/>
                                        <p:tgtEl>
                                          <p:spTgt spid="19"/>
                                        </p:tgtEl>
                                        <p:attrNameLst>
                                          <p:attrName>ppt_x</p:attrName>
                                          <p:attrName>ppt_y</p:attrName>
                                        </p:attrNameLst>
                                      </p:cBhvr>
                                      <p:rCtr x="-8229" y="162"/>
                                    </p:animMotion>
                                  </p:childTnLst>
                                </p:cTn>
                              </p:par>
                              <p:par>
                                <p:cTn id="163" presetID="35" presetClass="path" presetSubtype="0" accel="50000" decel="50000" fill="hold" nodeType="withEffect">
                                  <p:stCondLst>
                                    <p:cond delay="0"/>
                                  </p:stCondLst>
                                  <p:childTnLst>
                                    <p:animMotion origin="layout" path="M 4.79167E-6 -3.33333E-6 L -0.16446 0.00348 " pathEditMode="relative" rAng="0" ptsTypes="AA">
                                      <p:cBhvr>
                                        <p:cTn id="164" dur="2000" fill="hold"/>
                                        <p:tgtEl>
                                          <p:spTgt spid="20"/>
                                        </p:tgtEl>
                                        <p:attrNameLst>
                                          <p:attrName>ppt_x</p:attrName>
                                          <p:attrName>ppt_y</p:attrName>
                                        </p:attrNameLst>
                                      </p:cBhvr>
                                      <p:rCtr x="-8229" y="162"/>
                                    </p:animMotion>
                                  </p:childTnLst>
                                </p:cTn>
                              </p:par>
                              <p:par>
                                <p:cTn id="165" presetID="22" presetClass="entr" presetSubtype="8"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wipe(left)">
                                      <p:cBhvr>
                                        <p:cTn id="167" dur="2000"/>
                                        <p:tgtEl>
                                          <p:spTgt spid="25"/>
                                        </p:tgtEl>
                                      </p:cBhvr>
                                    </p:animEffect>
                                  </p:childTnLst>
                                </p:cTn>
                              </p:par>
                              <p:par>
                                <p:cTn id="168" presetID="35" presetClass="path" presetSubtype="0" accel="50000" decel="50000" fill="hold" grpId="1" nodeType="withEffect">
                                  <p:stCondLst>
                                    <p:cond delay="0"/>
                                  </p:stCondLst>
                                  <p:childTnLst>
                                    <p:animMotion origin="layout" path="M -3.33333E-6 4.81481E-6 L -0.1858 0.0037 " pathEditMode="relative" rAng="0" ptsTypes="AA">
                                      <p:cBhvr>
                                        <p:cTn id="169" dur="2000" fill="hold"/>
                                        <p:tgtEl>
                                          <p:spTgt spid="25"/>
                                        </p:tgtEl>
                                        <p:attrNameLst>
                                          <p:attrName>ppt_x</p:attrName>
                                          <p:attrName>ppt_y</p:attrName>
                                        </p:attrNameLst>
                                      </p:cBhvr>
                                      <p:rCtr x="-9297" y="185"/>
                                    </p:animMotion>
                                  </p:childTnLst>
                                </p:cTn>
                              </p:par>
                              <p:par>
                                <p:cTn id="170" presetID="22" presetClass="entr" presetSubtype="8" fill="hold" nodeType="withEffect">
                                  <p:stCondLst>
                                    <p:cond delay="0"/>
                                  </p:stCondLst>
                                  <p:childTnLst>
                                    <p:set>
                                      <p:cBhvr>
                                        <p:cTn id="171" dur="1" fill="hold">
                                          <p:stCondLst>
                                            <p:cond delay="0"/>
                                          </p:stCondLst>
                                        </p:cTn>
                                        <p:tgtEl>
                                          <p:spTgt spid="18"/>
                                        </p:tgtEl>
                                        <p:attrNameLst>
                                          <p:attrName>style.visibility</p:attrName>
                                        </p:attrNameLst>
                                      </p:cBhvr>
                                      <p:to>
                                        <p:strVal val="visible"/>
                                      </p:to>
                                    </p:set>
                                    <p:animEffect transition="in" filter="wipe(left)">
                                      <p:cBhvr>
                                        <p:cTn id="172" dur="2000"/>
                                        <p:tgtEl>
                                          <p:spTgt spid="18"/>
                                        </p:tgtEl>
                                      </p:cBhvr>
                                    </p:animEffect>
                                  </p:childTnLst>
                                </p:cTn>
                              </p:par>
                              <p:par>
                                <p:cTn id="173" presetID="35" presetClass="path" presetSubtype="0" accel="50000" decel="50000" fill="hold" nodeType="withEffect">
                                  <p:stCondLst>
                                    <p:cond delay="0"/>
                                  </p:stCondLst>
                                  <p:childTnLst>
                                    <p:animMotion origin="layout" path="M -1.875E-6 3.7037E-7 L -0.18581 0.0037 " pathEditMode="relative" rAng="0" ptsTypes="AA">
                                      <p:cBhvr>
                                        <p:cTn id="174" dur="2000" fill="hold"/>
                                        <p:tgtEl>
                                          <p:spTgt spid="18"/>
                                        </p:tgtEl>
                                        <p:attrNameLst>
                                          <p:attrName>ppt_x</p:attrName>
                                          <p:attrName>ppt_y</p:attrName>
                                        </p:attrNameLst>
                                      </p:cBhvr>
                                      <p:rCtr x="-9297" y="185"/>
                                    </p:animMotion>
                                  </p:childTnLst>
                                </p:cTn>
                              </p:par>
                            </p:childTnLst>
                          </p:cTn>
                        </p:par>
                      </p:childTnLst>
                    </p:cTn>
                  </p:par>
                  <p:par>
                    <p:cTn id="175" fill="hold">
                      <p:stCondLst>
                        <p:cond delay="indefinite"/>
                      </p:stCondLst>
                      <p:childTnLst>
                        <p:par>
                          <p:cTn id="176" fill="hold">
                            <p:stCondLst>
                              <p:cond delay="0"/>
                            </p:stCondLst>
                            <p:childTnLst>
                              <p:par>
                                <p:cTn id="177" presetID="3" presetClass="emph" presetSubtype="2" fill="hold" grpId="2" nodeType="clickEffect">
                                  <p:stCondLst>
                                    <p:cond delay="0"/>
                                  </p:stCondLst>
                                  <p:childTnLst>
                                    <p:animClr clrSpc="rgb" dir="cw">
                                      <p:cBhvr override="childStyle">
                                        <p:cTn id="178" dur="1000" fill="hold"/>
                                        <p:tgtEl>
                                          <p:spTgt spid="25"/>
                                        </p:tgtEl>
                                        <p:attrNameLst>
                                          <p:attrName>style.color</p:attrName>
                                        </p:attrNameLst>
                                      </p:cBhvr>
                                      <p:to>
                                        <a:srgbClr val="CD0505"/>
                                      </p:to>
                                    </p:animClr>
                                  </p:childTnLst>
                                </p:cTn>
                              </p:par>
                              <p:par>
                                <p:cTn id="179" presetID="10" presetClass="entr" presetSubtype="0" fill="hold" nodeType="withEffect">
                                  <p:stCondLst>
                                    <p:cond delay="0"/>
                                  </p:stCondLst>
                                  <p:childTnLst>
                                    <p:set>
                                      <p:cBhvr>
                                        <p:cTn id="180" dur="1" fill="hold">
                                          <p:stCondLst>
                                            <p:cond delay="0"/>
                                          </p:stCondLst>
                                        </p:cTn>
                                        <p:tgtEl>
                                          <p:spTgt spid="26"/>
                                        </p:tgtEl>
                                        <p:attrNameLst>
                                          <p:attrName>style.visibility</p:attrName>
                                        </p:attrNameLst>
                                      </p:cBhvr>
                                      <p:to>
                                        <p:strVal val="visible"/>
                                      </p:to>
                                    </p:set>
                                    <p:animEffect transition="in" filter="fade">
                                      <p:cBhvr>
                                        <p:cTn id="1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5" grpId="0"/>
      <p:bldP spid="25" grpId="1"/>
      <p:bldP spid="25" grpId="2"/>
    </p:bldLst>
  </p:timing>
</p:sld>
</file>

<file path=ppt/theme/theme1.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2.xml><?xml version="1.0" encoding="utf-8"?>
<a:theme xmlns:a="http://schemas.openxmlformats.org/drawingml/2006/main" name="1_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1_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1_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1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1_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4550</TotalTime>
  <Words>2882</Words>
  <Application>Microsoft Office PowerPoint</Application>
  <PresentationFormat>Widescreen</PresentationFormat>
  <Paragraphs>188</Paragraphs>
  <Slides>29</Slides>
  <Notes>16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29</vt:i4>
      </vt:variant>
    </vt:vector>
  </HeadingPairs>
  <TitlesOfParts>
    <vt:vector size="38" baseType="lpstr">
      <vt:lpstr>Arial</vt:lpstr>
      <vt:lpstr>Calibri</vt:lpstr>
      <vt:lpstr>Times New Roman</vt:lpstr>
      <vt:lpstr>Level 4</vt:lpstr>
      <vt:lpstr>1_Level 1</vt:lpstr>
      <vt:lpstr>1_Level 2</vt:lpstr>
      <vt:lpstr>1_Level 3</vt:lpstr>
      <vt:lpstr>1_Level 4</vt:lpstr>
      <vt:lpstr>1_Level 5</vt:lpstr>
      <vt:lpstr>Technological Protection Measures (Digital Locks)</vt:lpstr>
      <vt:lpstr>WHAT IS A TPM?</vt:lpstr>
      <vt:lpstr>COPYRIGHT ACT, S. 41</vt:lpstr>
      <vt:lpstr>THE NATURE OF TPMs</vt:lpstr>
      <vt:lpstr>EXAMPLES OF TPMs</vt:lpstr>
      <vt:lpstr>EXAMPLES OF TPMs</vt:lpstr>
      <vt:lpstr>DEFINING TPMs</vt:lpstr>
      <vt:lpstr>COPYRIGHT IMPLICATIONS</vt:lpstr>
      <vt:lpstr>FAIR DEALING AND TPMs</vt:lpstr>
      <vt:lpstr>EXCEPTIONS</vt:lpstr>
      <vt:lpstr>CONTROVERSY</vt:lpstr>
      <vt:lpstr>CONTROVERSY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Mireille Smith</cp:lastModifiedBy>
  <cp:revision>252</cp:revision>
  <dcterms:created xsi:type="dcterms:W3CDTF">2019-10-03T17:13:49Z</dcterms:created>
  <dcterms:modified xsi:type="dcterms:W3CDTF">2025-01-02T22:59:18Z</dcterms:modified>
</cp:coreProperties>
</file>