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32"/>
  </p:notesMasterIdLst>
  <p:handoutMasterIdLst>
    <p:handoutMasterId r:id="rId33"/>
  </p:handoutMasterIdLst>
  <p:sldIdLst>
    <p:sldId id="333" r:id="rId6"/>
    <p:sldId id="263" r:id="rId7"/>
    <p:sldId id="334" r:id="rId8"/>
    <p:sldId id="348" r:id="rId9"/>
    <p:sldId id="337" r:id="rId10"/>
    <p:sldId id="338" r:id="rId11"/>
    <p:sldId id="339" r:id="rId12"/>
    <p:sldId id="342" r:id="rId13"/>
    <p:sldId id="343" r:id="rId14"/>
    <p:sldId id="345" r:id="rId15"/>
    <p:sldId id="346" r:id="rId16"/>
    <p:sldId id="349" r:id="rId17"/>
    <p:sldId id="347" r:id="rId18"/>
    <p:sldId id="311" r:id="rId19"/>
    <p:sldId id="355" r:id="rId20"/>
    <p:sldId id="357" r:id="rId21"/>
    <p:sldId id="324" r:id="rId22"/>
    <p:sldId id="354" r:id="rId23"/>
    <p:sldId id="326" r:id="rId24"/>
    <p:sldId id="350" r:id="rId25"/>
    <p:sldId id="351" r:id="rId26"/>
    <p:sldId id="352" r:id="rId27"/>
    <p:sldId id="353" r:id="rId28"/>
    <p:sldId id="327" r:id="rId29"/>
    <p:sldId id="328" r:id="rId30"/>
    <p:sldId id="32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D25"/>
    <a:srgbClr val="95263F"/>
    <a:srgbClr val="004950"/>
    <a:srgbClr val="879F3D"/>
    <a:srgbClr val="F7CA00"/>
    <a:srgbClr val="CB5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67578"/>
  </p:normalViewPr>
  <p:slideViewPr>
    <p:cSldViewPr snapToGrid="0" snapToObjects="1">
      <p:cViewPr varScale="1">
        <p:scale>
          <a:sx n="72" d="100"/>
          <a:sy n="72" d="100"/>
        </p:scale>
        <p:origin x="2384" y="200"/>
      </p:cViewPr>
      <p:guideLst>
        <p:guide orient="horz" pos="2160"/>
        <p:guide pos="3840"/>
      </p:guideLst>
    </p:cSldViewPr>
  </p:slideViewPr>
  <p:notesTextViewPr>
    <p:cViewPr>
      <p:scale>
        <a:sx n="90" d="100"/>
        <a:sy n="9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2020-04-30</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4/30/20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Hello, and welcome to the University of Alberta’s Opening Up Copyright instructional module on Technological Protection Measures, or Digital Locks.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2444968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Furthermore, the exceptions for lawfully circumventing a TPM are relatively narrow. For examples and information about these exceptions, please see our module on section 41 of the Copyright Act about TPMs.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202575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The anti-circumvention provisions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are controversial - especially with the court’s broad interpretations of what “effective” means for TPMs. Do these provisions upset the balance of creators’ rights and users’ rights, since it’s now possible to violate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without violating copyright? In other words, whether or not your use infringes the copyright of a work, by simply </a:t>
            </a:r>
            <a:r>
              <a:rPr lang="en-CA" sz="1200" b="0" i="1" u="none" strike="noStrike" kern="1200" dirty="0">
                <a:solidFill>
                  <a:schemeClr val="tx1"/>
                </a:solidFill>
                <a:effectLst/>
                <a:latin typeface="+mn-lt"/>
                <a:ea typeface="+mn-ea"/>
                <a:cs typeface="+mn-cs"/>
              </a:rPr>
              <a:t>access</a:t>
            </a:r>
            <a:r>
              <a:rPr lang="en-CA" sz="1200" b="0" i="0" u="none" strike="noStrike" kern="1200" dirty="0">
                <a:solidFill>
                  <a:schemeClr val="tx1"/>
                </a:solidFill>
                <a:effectLst/>
                <a:latin typeface="+mn-lt"/>
                <a:ea typeface="+mn-ea"/>
                <a:cs typeface="+mn-cs"/>
              </a:rPr>
              <a:t>ing a TPM protected work, you are violating the TPM provisions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a:t>
            </a:r>
          </a:p>
          <a:p>
            <a:br>
              <a:rPr lang="en-CA" b="0" u="none" strike="noStrike" dirty="0">
                <a:effectLst/>
              </a:rPr>
            </a:br>
            <a:r>
              <a:rPr lang="en-CA" sz="1200" b="0" i="0" u="none" strike="noStrike" kern="1200" dirty="0">
                <a:solidFill>
                  <a:schemeClr val="tx1"/>
                </a:solidFill>
                <a:effectLst/>
                <a:latin typeface="+mn-lt"/>
                <a:ea typeface="+mn-ea"/>
                <a:cs typeface="+mn-cs"/>
              </a:rPr>
              <a:t>It’s worth noting that the INDU Committee’s June 2019 report on the review of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recommended clearly allowing TPM circumvention on legally-acquired devices when they are used for non-infringing purposes. For example, one recommendation evokes the right to repair, stating that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should not prevent anyone from circumventing a TPM to lawfully conduct diagnosis, maintenance, and repair of mechanical equipment. Whether or not such recommendations are  acted on when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is amended remains to be seen. </a:t>
            </a:r>
            <a:endParaRPr lang="en-US" u="none" strike="noStrike"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390799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While controversy and uncertainty around the TPM provisions in the Act remain, their implementation has had definitive repercussions in court proceedings. To learn how the Canadian Federal Court’s interpretation of TPMs lost a Windsor, Ontario company $12.7 million dollars, please watch our module on the Nintendo v. Go Cyber case.</a:t>
            </a:r>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317678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You should now be able to:</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Define the scope and provide examples of “technological protection measures” (TPMs) as they are defined in Canada’s Copyright Act</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Understand how the Copyright Act protects TPMs from circumvention</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281758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This has been the University of Alberta’s Opening Up Copyright instructional module on Technological Protection Measures, or Digital Locks. Thank you for your attention.</a:t>
            </a: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0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189877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Have you ever found a YouTube video that’s not available for viewing in your region? Viewed an electronic document that doesn’t allow you to print pages? Or used a piece of software that requires you to be online so your licence can be validated? These are just a few examples of what are called technological protection measures, or TPMs, or digital locks—which are designed to restrict access to or copying of copyright-protected content.</a:t>
            </a:r>
            <a:br>
              <a:rPr lang="en-CA" sz="1200" b="0" i="0" u="none" strike="noStrike" kern="1200" dirty="0">
                <a:solidFill>
                  <a:schemeClr val="tx1"/>
                </a:solidFill>
                <a:effectLst/>
                <a:latin typeface="+mn-lt"/>
                <a:ea typeface="+mn-ea"/>
                <a:cs typeface="+mn-cs"/>
              </a:rPr>
            </a:b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This module will explain what TPMs are in Canadian copyright law, why we have them, and how they might affect both user rights and creator rights.</a:t>
            </a:r>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211401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Since 2012, Canada’s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has made it illegal to bypass - or circumvent, to be specific - “any effective technology, device, or component” intended to control access to a work, or to protect a copyright holder’s exclusive rights over the use of a work through section 41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83303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Cameron Hutchison, University of Alberta law professor and author of the 2016 book </a:t>
            </a:r>
            <a:r>
              <a:rPr lang="en-CA" sz="1200" b="0" i="1" u="none" strike="noStrike" kern="1200" dirty="0">
                <a:solidFill>
                  <a:schemeClr val="tx1"/>
                </a:solidFill>
                <a:effectLst/>
                <a:latin typeface="+mn-lt"/>
                <a:ea typeface="+mn-ea"/>
                <a:cs typeface="+mn-cs"/>
              </a:rPr>
              <a:t>Digital Copyright Law</a:t>
            </a:r>
            <a:r>
              <a:rPr lang="en-CA" sz="1200" b="0" i="0" u="none" strike="noStrike" kern="1200" dirty="0">
                <a:solidFill>
                  <a:schemeClr val="tx1"/>
                </a:solidFill>
                <a:effectLst/>
                <a:latin typeface="+mn-lt"/>
                <a:ea typeface="+mn-ea"/>
                <a:cs typeface="+mn-cs"/>
              </a:rPr>
              <a:t>, states that technological protection measures are intended to “ensure the effective control and management of copyrights in the digital sphere”. The implementation and enforcement of TPMs, however, have become controversial due to broad interpretations of what an “effective technology” might be, in addition to the risk they run of stifling innovation and restricting competition. The broad nature of TPMs as defined by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has thus led to many different protection measures being categorized as TPMs. These are generally divided into two sub-categories: TPMs that are for controlling access, and TPMs that are for controlling the use or the copying of a work.</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200921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TPMs that are for </a:t>
            </a:r>
            <a:r>
              <a:rPr lang="en-CA" sz="1200" b="0" i="1" u="none" strike="noStrike" kern="1200" dirty="0">
                <a:solidFill>
                  <a:schemeClr val="tx1"/>
                </a:solidFill>
                <a:effectLst/>
                <a:latin typeface="+mn-lt"/>
                <a:ea typeface="+mn-ea"/>
                <a:cs typeface="+mn-cs"/>
              </a:rPr>
              <a:t>controlling access</a:t>
            </a:r>
            <a:r>
              <a:rPr lang="en-CA" sz="1200" b="0" i="0" u="none" strike="noStrike" kern="1200" dirty="0">
                <a:solidFill>
                  <a:schemeClr val="tx1"/>
                </a:solidFill>
                <a:effectLst/>
                <a:latin typeface="+mn-lt"/>
                <a:ea typeface="+mn-ea"/>
                <a:cs typeface="+mn-cs"/>
              </a:rPr>
              <a:t> might include: </a:t>
            </a:r>
          </a:p>
          <a:p>
            <a:pPr lvl="1" rtl="0" fontAlgn="base"/>
            <a:r>
              <a:rPr lang="en-CA" sz="1200" b="0" i="0" u="none" strike="noStrike" kern="1200" dirty="0">
                <a:solidFill>
                  <a:schemeClr val="tx1"/>
                </a:solidFill>
                <a:effectLst/>
                <a:latin typeface="+mn-lt"/>
                <a:ea typeface="+mn-ea"/>
                <a:cs typeface="+mn-cs"/>
              </a:rPr>
              <a:t>a) A username and password system</a:t>
            </a:r>
          </a:p>
          <a:p>
            <a:pPr lvl="1" rtl="0" fontAlgn="base"/>
            <a:r>
              <a:rPr lang="en-CA" sz="1200" b="0" i="0" u="none" strike="noStrike" kern="1200" dirty="0">
                <a:solidFill>
                  <a:schemeClr val="tx1"/>
                </a:solidFill>
                <a:effectLst/>
                <a:latin typeface="+mn-lt"/>
                <a:ea typeface="+mn-ea"/>
                <a:cs typeface="+mn-cs"/>
              </a:rPr>
              <a:t>b) Registration keys, such as a software’s activation code</a:t>
            </a:r>
          </a:p>
          <a:p>
            <a:pPr lvl="1" rtl="0" fontAlgn="base"/>
            <a:r>
              <a:rPr lang="en-CA" sz="1200" b="0" i="0" u="none" strike="noStrike" kern="1200" dirty="0">
                <a:solidFill>
                  <a:schemeClr val="tx1"/>
                </a:solidFill>
                <a:effectLst/>
                <a:latin typeface="+mn-lt"/>
                <a:ea typeface="+mn-ea"/>
                <a:cs typeface="+mn-cs"/>
              </a:rPr>
              <a:t>c) Time limits, like those set on your library eBooks with a 14 day restricted access period</a:t>
            </a:r>
          </a:p>
          <a:p>
            <a:pPr lvl="1" rtl="0" fontAlgn="base"/>
            <a:r>
              <a:rPr lang="en-CA" sz="1200" b="0" i="0" u="none" strike="noStrike" kern="1200" dirty="0">
                <a:solidFill>
                  <a:schemeClr val="tx1"/>
                </a:solidFill>
                <a:effectLst/>
                <a:latin typeface="+mn-lt"/>
                <a:ea typeface="+mn-ea"/>
                <a:cs typeface="+mn-cs"/>
              </a:rPr>
              <a:t>d) Limits on the number of simultaneous users, like those that restrict the number of people using your Netflix account simultaneously</a:t>
            </a:r>
          </a:p>
          <a:p>
            <a:pPr lvl="1" rtl="0" fontAlgn="base"/>
            <a:r>
              <a:rPr lang="en-CA" sz="1200" b="0" i="0" u="none" strike="noStrike" kern="1200" dirty="0">
                <a:solidFill>
                  <a:schemeClr val="tx1"/>
                </a:solidFill>
                <a:effectLst/>
                <a:latin typeface="+mn-lt"/>
                <a:ea typeface="+mn-ea"/>
                <a:cs typeface="+mn-cs"/>
              </a:rPr>
              <a:t>e) Encryption or scrambling, such as regional encoding on DVDs or IP blocking based on your location</a:t>
            </a:r>
          </a:p>
          <a:p>
            <a:pPr lvl="1" rtl="0" fontAlgn="base"/>
            <a:r>
              <a:rPr lang="en-CA" sz="1200" b="0" i="0" u="none" strike="noStrike" kern="1200" dirty="0">
                <a:solidFill>
                  <a:schemeClr val="tx1"/>
                </a:solidFill>
                <a:effectLst/>
                <a:latin typeface="+mn-lt"/>
                <a:ea typeface="+mn-ea"/>
                <a:cs typeface="+mn-cs"/>
              </a:rPr>
              <a:t>f) And finally, paywalls or subscription software that limit access to online content</a:t>
            </a:r>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373953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TPMs that are for </a:t>
            </a:r>
            <a:r>
              <a:rPr lang="en-CA" sz="1200" b="0" i="1" u="none" strike="noStrike" kern="1200" dirty="0">
                <a:solidFill>
                  <a:schemeClr val="tx1"/>
                </a:solidFill>
                <a:effectLst/>
                <a:latin typeface="+mn-lt"/>
                <a:ea typeface="+mn-ea"/>
                <a:cs typeface="+mn-cs"/>
              </a:rPr>
              <a:t>controlling the use</a:t>
            </a:r>
            <a:r>
              <a:rPr lang="en-CA" sz="1200" b="0" i="0" u="none" strike="noStrike" kern="1200" dirty="0">
                <a:solidFill>
                  <a:schemeClr val="tx1"/>
                </a:solidFill>
                <a:effectLst/>
                <a:latin typeface="+mn-lt"/>
                <a:ea typeface="+mn-ea"/>
                <a:cs typeface="+mn-cs"/>
              </a:rPr>
              <a:t>, or the copying of a work, might include:</a:t>
            </a:r>
          </a:p>
          <a:p>
            <a:pPr lvl="1" rtl="0" fontAlgn="base"/>
            <a:r>
              <a:rPr lang="en-CA" sz="1200" b="0" i="0" u="none" strike="noStrike" kern="1200" dirty="0">
                <a:solidFill>
                  <a:schemeClr val="tx1"/>
                </a:solidFill>
                <a:effectLst/>
                <a:latin typeface="+mn-lt"/>
                <a:ea typeface="+mn-ea"/>
                <a:cs typeface="+mn-cs"/>
              </a:rPr>
              <a:t>a) Software or hardware that “locks” a work so that you can’t copy, print, or download it. There are some PDF-based documents, including eBooks, that use these locking mechanisms</a:t>
            </a:r>
          </a:p>
          <a:p>
            <a:pPr lvl="1" rtl="0" fontAlgn="base"/>
            <a:r>
              <a:rPr lang="en-CA" sz="1200" b="0" i="0" u="none" strike="noStrike" kern="1200" dirty="0">
                <a:solidFill>
                  <a:schemeClr val="tx1"/>
                </a:solidFill>
                <a:effectLst/>
                <a:latin typeface="+mn-lt"/>
                <a:ea typeface="+mn-ea"/>
                <a:cs typeface="+mn-cs"/>
              </a:rPr>
              <a:t>b) Labeling and watermarks, such as a company or artist’s logo on an image </a:t>
            </a:r>
          </a:p>
          <a:p>
            <a:pPr lvl="1" rtl="0" fontAlgn="base"/>
            <a:r>
              <a:rPr lang="en-CA" sz="1200" b="0" i="0" u="none" strike="noStrike" kern="1200" dirty="0">
                <a:solidFill>
                  <a:schemeClr val="tx1"/>
                </a:solidFill>
                <a:effectLst/>
                <a:latin typeface="+mn-lt"/>
                <a:ea typeface="+mn-ea"/>
                <a:cs typeface="+mn-cs"/>
              </a:rPr>
              <a:t>c) And lastly, an encryption system that “scrambles” content so that you can’t view or copy it without authorization from the rights-holder.</a:t>
            </a:r>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64469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Since the Copyright Act says that these TPMs can be “any effective technology,” it stands to reason that a court would consider what this phrase means when deciding what is and is not a technological protection measure. Therefore, measures that have not yet been defined as TPMs could eventually be interpreted as such in future court rulings, long after their inception. This leaves room for many more potential TPMs to emerge as a result of this broad definition, and may lead to confusion around what a TPM can actually be.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170852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So what does this mean for users of copyrighted material? In essence, you risk violating 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by intentionally circumventing any technological protection measure to gain </a:t>
            </a:r>
            <a:r>
              <a:rPr lang="en-CA" sz="1200" b="0" i="1" u="none" strike="noStrike" kern="1200" dirty="0">
                <a:solidFill>
                  <a:schemeClr val="tx1"/>
                </a:solidFill>
                <a:effectLst/>
                <a:latin typeface="+mn-lt"/>
                <a:ea typeface="+mn-ea"/>
                <a:cs typeface="+mn-cs"/>
              </a:rPr>
              <a:t>access</a:t>
            </a:r>
            <a:r>
              <a:rPr lang="en-CA" sz="1200" b="0" i="0" u="none" strike="noStrike" kern="1200" dirty="0">
                <a:solidFill>
                  <a:schemeClr val="tx1"/>
                </a:solidFill>
                <a:effectLst/>
                <a:latin typeface="+mn-lt"/>
                <a:ea typeface="+mn-ea"/>
                <a:cs typeface="+mn-cs"/>
              </a:rPr>
              <a:t> to copyrighted material, whether or not you intend to copy it, unless you are relying on the very narrow exceptions in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Broad interpretations of what an “effective” technological protection measure might be could lead several other activities that circumvent TPMs to be considered violations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a:t>
            </a:r>
          </a:p>
          <a:p>
            <a:pPr rtl="0" fontAlgn="base"/>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58227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So what does this mean for users of copyrighted material? In essence, you risk violating the Copyright Act by intentionally circumventing any technological protection measure to gain access to copyrighted material, whether or not you intend to copy it, unless you are relying on the very narrow exceptions in the Act. Broad interpretations of what an “effective” technological protection measure might be could lead several other activities that circumvent TPMs to be considered violations of the Copyright Act.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107998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55.png"/><Relationship Id="rId5" Type="http://schemas.openxmlformats.org/officeDocument/2006/relationships/image" Target="../media/image45.png"/><Relationship Id="rId4" Type="http://schemas.openxmlformats.org/officeDocument/2006/relationships/image" Target="../media/image54.pn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2.png"/><Relationship Id="rId3" Type="http://schemas.openxmlformats.org/officeDocument/2006/relationships/image" Target="../media/image40.png"/><Relationship Id="rId7" Type="http://schemas.openxmlformats.org/officeDocument/2006/relationships/image" Target="../media/image22.png"/><Relationship Id="rId12"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1.png"/><Relationship Id="rId11" Type="http://schemas.openxmlformats.org/officeDocument/2006/relationships/image" Target="../media/image60.png"/><Relationship Id="rId5" Type="http://schemas.openxmlformats.org/officeDocument/2006/relationships/image" Target="../media/image48.png"/><Relationship Id="rId15" Type="http://schemas.openxmlformats.org/officeDocument/2006/relationships/image" Target="../media/image63.png"/><Relationship Id="rId10" Type="http://schemas.openxmlformats.org/officeDocument/2006/relationships/image" Target="../media/image24.png"/><Relationship Id="rId4" Type="http://schemas.openxmlformats.org/officeDocument/2006/relationships/image" Target="../media/image59.png"/><Relationship Id="rId9" Type="http://schemas.openxmlformats.org/officeDocument/2006/relationships/image" Target="../media/image23.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8.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svg"/><Relationship Id="rId9" Type="http://schemas.openxmlformats.org/officeDocument/2006/relationships/image" Target="../media/image6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b.sfu.ca/help/academic-integrity/copyright/technological-protection-measures" TargetMode="External"/><Relationship Id="rId7" Type="http://schemas.openxmlformats.org/officeDocument/2006/relationships/hyperlink" Target="https://www.ifpi.org/content/library/wipo-treaties-technical-measures.pdf" TargetMode="External"/><Relationship Id="rId2" Type="http://schemas.openxmlformats.org/officeDocument/2006/relationships/hyperlink" Target="http://www.michaelgeist.ca/2017/03/canadian-dmca-in-action-court-issues-massive-damage-award-in-first-major-anti-circumvention-copyright-ruling/" TargetMode="External"/><Relationship Id="rId1" Type="http://schemas.openxmlformats.org/officeDocument/2006/relationships/slideLayout" Target="../slideLayouts/slideLayout31.xml"/><Relationship Id="rId6" Type="http://schemas.openxmlformats.org/officeDocument/2006/relationships/hyperlink" Target="http://www.michaelgeist.ca/2015/11/flawed-copyright-case-places-spotlight-on-canadas-digital-lock-problem/" TargetMode="External"/><Relationship Id="rId5" Type="http://schemas.openxmlformats.org/officeDocument/2006/relationships/hyperlink" Target="https://ssrn.com/abstract=814074" TargetMode="External"/><Relationship Id="rId4" Type="http://schemas.openxmlformats.org/officeDocument/2006/relationships/hyperlink" Target="https://doi.org/10.1093/jiplp/jpx07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js.library.dal.ca/CJLT/article/view/4832/4352" TargetMode="External"/><Relationship Id="rId2" Type="http://schemas.openxmlformats.org/officeDocument/2006/relationships/hyperlink" Target="https://www.wipo.int/treaties/en/ip/wct/" TargetMode="Externa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search/?q=gamer&amp;i=2909380" TargetMode="External"/><Relationship Id="rId3" Type="http://schemas.openxmlformats.org/officeDocument/2006/relationships/hyperlink" Target="https://thenounproject.com/search/?q=printer&amp;i=2191368" TargetMode="External"/><Relationship Id="rId7" Type="http://schemas.openxmlformats.org/officeDocument/2006/relationships/hyperlink" Target="https://thenounproject.com/icon/665382/" TargetMode="External"/><Relationship Id="rId2" Type="http://schemas.openxmlformats.org/officeDocument/2006/relationships/hyperlink" Target="https://thenounproject.com/search/?q=blocked%20video&amp;i=485863" TargetMode="External"/><Relationship Id="rId1" Type="http://schemas.openxmlformats.org/officeDocument/2006/relationships/slideLayout" Target="../slideLayouts/slideLayout33.xml"/><Relationship Id="rId6" Type="http://schemas.openxmlformats.org/officeDocument/2006/relationships/hyperlink" Target="https://thenounproject.com/search/?q=copyright&amp;i=453533" TargetMode="External"/><Relationship Id="rId11" Type="http://schemas.openxmlformats.org/officeDocument/2006/relationships/hyperlink" Target="https://www.ualberta.ca/toolkit/downloads/logos" TargetMode="External"/><Relationship Id="rId5" Type="http://schemas.openxmlformats.org/officeDocument/2006/relationships/hyperlink" Target="https://thenounproject.com/term/unlock/1862800/" TargetMode="External"/><Relationship Id="rId10" Type="http://schemas.openxmlformats.org/officeDocument/2006/relationships/hyperlink" Target="https://thenounproject.com/search/?q=shield&amp;i=874630" TargetMode="External"/><Relationship Id="rId4" Type="http://schemas.openxmlformats.org/officeDocument/2006/relationships/hyperlink" Target="https://thenounproject.com/search/?q=internet%20check&amp;i=2755326" TargetMode="External"/><Relationship Id="rId9" Type="http://schemas.openxmlformats.org/officeDocument/2006/relationships/hyperlink" Target="https://thenounproject.com/search/?q=access&amp;i=244890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hyperlink" Target="https://thenounproject.com/search/?q=handcuffs&amp;i=304420" TargetMode="External"/><Relationship Id="rId3" Type="http://schemas.openxmlformats.org/officeDocument/2006/relationships/hyperlink" Target="https://thenounproject.com/search/?q=locked%20pdf&amp;i=1405844" TargetMode="External"/><Relationship Id="rId7" Type="http://schemas.openxmlformats.org/officeDocument/2006/relationships/hyperlink" Target="https://freesound.org/people/Omnisis/sounds/336888/" TargetMode="External"/><Relationship Id="rId2" Type="http://schemas.openxmlformats.org/officeDocument/2006/relationships/hyperlink" Target="https://thenounproject.com/search/?q=password&amp;i=2631120" TargetMode="External"/><Relationship Id="rId1" Type="http://schemas.openxmlformats.org/officeDocument/2006/relationships/slideLayout" Target="../slideLayouts/slideLayout33.xml"/><Relationship Id="rId6" Type="http://schemas.openxmlformats.org/officeDocument/2006/relationships/hyperlink" Target="https://thenounproject.com/search/?q=jail%20cell&amp;i=427669" TargetMode="External"/><Relationship Id="rId11" Type="http://schemas.openxmlformats.org/officeDocument/2006/relationships/hyperlink" Target="https://thenounproject.com/search/?q=ebook&amp;i=1352685" TargetMode="External"/><Relationship Id="rId5" Type="http://schemas.openxmlformats.org/officeDocument/2006/relationships/hyperlink" Target="https://thenounproject.com/search/?q=person&amp;i=737678" TargetMode="External"/><Relationship Id="rId10" Type="http://schemas.openxmlformats.org/officeDocument/2006/relationships/hyperlink" Target="https://thenounproject.com/search/?q=password&amp;i=1361915" TargetMode="External"/><Relationship Id="rId4" Type="http://schemas.openxmlformats.org/officeDocument/2006/relationships/hyperlink" Target="https://thenounproject.com/search/?q=encryption&amp;i=2761067" TargetMode="External"/><Relationship Id="rId9" Type="http://schemas.openxmlformats.org/officeDocument/2006/relationships/hyperlink" Target="https://freesound.org/people/ScottHurly/sounds/366563/"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henounproject.com/search/?q=confused&amp;i=2536418" TargetMode="External"/><Relationship Id="rId3" Type="http://schemas.openxmlformats.org/officeDocument/2006/relationships/hyperlink" Target="https://thenounproject.com/search/?q=capacity&amp;i=2857996" TargetMode="External"/><Relationship Id="rId7" Type="http://schemas.openxmlformats.org/officeDocument/2006/relationships/hyperlink" Target="https://thenounproject.com/search/?q=data%20security&amp;i=1757359" TargetMode="External"/><Relationship Id="rId12" Type="http://schemas.openxmlformats.org/officeDocument/2006/relationships/hyperlink" Target="https://thenounproject.com/search/?q=encryption&amp;i=1786028"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hyperlink" Target="https://thenounproject.com/search/?q=label&amp;i=3213464" TargetMode="External"/><Relationship Id="rId11" Type="http://schemas.openxmlformats.org/officeDocument/2006/relationships/hyperlink" Target="https://thenounproject.com/search/?q=floppy%20disk&amp;i=3040140" TargetMode="External"/><Relationship Id="rId5" Type="http://schemas.openxmlformats.org/officeDocument/2006/relationships/hyperlink" Target="https://thenounproject.com/search/?q=subscription&amp;i=1562815" TargetMode="External"/><Relationship Id="rId10" Type="http://schemas.openxmlformats.org/officeDocument/2006/relationships/hyperlink" Target="https://thenounproject.com/search/?q=CD&amp;i=1618119" TargetMode="External"/><Relationship Id="rId4" Type="http://schemas.openxmlformats.org/officeDocument/2006/relationships/hyperlink" Target="https://thenounproject.com/search/?q=clock&amp;i=1387785" TargetMode="External"/><Relationship Id="rId9" Type="http://schemas.openxmlformats.org/officeDocument/2006/relationships/hyperlink" Target="http://cas-cdc-www02.cas-satj.gc.ca/portal/page/portal/fc_cf_en/Inde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henounproject.com/search/?q=telecommunications&amp;i=4213" TargetMode="External"/><Relationship Id="rId3" Type="http://schemas.openxmlformats.org/officeDocument/2006/relationships/hyperlink" Target="https://thenounproject.com/search/?q=interoperate&amp;i=1624548" TargetMode="External"/><Relationship Id="rId7" Type="http://schemas.openxmlformats.org/officeDocument/2006/relationships/hyperlink" Target="https://thenounproject.com/search/?q=broadcast&amp;i=201837" TargetMode="External"/><Relationship Id="rId2" Type="http://schemas.openxmlformats.org/officeDocument/2006/relationships/hyperlink" Target="https://thenounproject.com/search/?q=investigate&amp;i=286692" TargetMode="External"/><Relationship Id="rId1" Type="http://schemas.openxmlformats.org/officeDocument/2006/relationships/slideLayout" Target="../slideLayouts/slideLayout33.xml"/><Relationship Id="rId6" Type="http://schemas.openxmlformats.org/officeDocument/2006/relationships/hyperlink" Target="https://thenounproject.com/search/?q=help&amp;i=1616214" TargetMode="External"/><Relationship Id="rId5" Type="http://schemas.openxmlformats.org/officeDocument/2006/relationships/hyperlink" Target="https://thenounproject.com/search/?q=personal%20information&amp;i=1434542" TargetMode="External"/><Relationship Id="rId10" Type="http://schemas.openxmlformats.org/officeDocument/2006/relationships/hyperlink" Target="https://thenounproject.com/search/?q=magnifying%20glass&amp;i=802240" TargetMode="External"/><Relationship Id="rId4" Type="http://schemas.openxmlformats.org/officeDocument/2006/relationships/hyperlink" Target="https://thenounproject.com/search/?q=encryption&amp;i=1786028" TargetMode="External"/><Relationship Id="rId9" Type="http://schemas.openxmlformats.org/officeDocument/2006/relationships/hyperlink" Target="https://thenounproject.com/search/?q=controversy&amp;i=43500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henounproject.com/search/?q=gear&amp;i=3240686" TargetMode="External"/><Relationship Id="rId2" Type="http://schemas.openxmlformats.org/officeDocument/2006/relationships/hyperlink" Target="https://www.ourcommons.ca/Content/Committee/421/INDU/Reports/RP10537003/indurp16/indurp16-e.pdf" TargetMode="External"/><Relationship Id="rId1" Type="http://schemas.openxmlformats.org/officeDocument/2006/relationships/slideLayout" Target="../slideLayouts/slideLayout33.xml"/><Relationship Id="rId5" Type="http://schemas.openxmlformats.org/officeDocument/2006/relationships/hyperlink" Target="http://www.hooksounds.com/" TargetMode="External"/><Relationship Id="rId4" Type="http://schemas.openxmlformats.org/officeDocument/2006/relationships/hyperlink" Target="https://thenounproject.com/search/?q=wrench&amp;i=192666"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ualberta.ca/copyright/resources/opening-up-copyright-instructional-modules" TargetMode="Externa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9.svg"/><Relationship Id="rId10"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33.jp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3.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1.png"/><Relationship Id="rId3" Type="http://schemas.openxmlformats.org/officeDocument/2006/relationships/image" Target="../media/image4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29.xml"/><Relationship Id="rId6" Type="http://schemas.openxmlformats.org/officeDocument/2006/relationships/image" Target="../media/image40.png"/><Relationship Id="rId11" Type="http://schemas.openxmlformats.org/officeDocument/2006/relationships/image" Target="../media/image39.png"/><Relationship Id="rId5" Type="http://schemas.openxmlformats.org/officeDocument/2006/relationships/image" Target="../media/image49.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20.png"/><Relationship Id="rId9" Type="http://schemas.openxmlformats.org/officeDocument/2006/relationships/image" Target="../media/image36.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9.png"/><Relationship Id="rId3" Type="http://schemas.openxmlformats.org/officeDocument/2006/relationships/image" Target="../media/image50.png"/><Relationship Id="rId7" Type="http://schemas.openxmlformats.org/officeDocument/2006/relationships/image" Target="../media/image51.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20.png"/><Relationship Id="rId11" Type="http://schemas.openxmlformats.org/officeDocument/2006/relationships/image" Target="../media/image34.png"/><Relationship Id="rId5" Type="http://schemas.openxmlformats.org/officeDocument/2006/relationships/image" Target="../media/image40.png"/><Relationship Id="rId10" Type="http://schemas.openxmlformats.org/officeDocument/2006/relationships/image" Target="../media/image19.svg"/><Relationship Id="rId4" Type="http://schemas.openxmlformats.org/officeDocument/2006/relationships/image" Target="../media/image26.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8CE6-7329-5841-8A72-0A876796CF46}"/>
              </a:ext>
            </a:extLst>
          </p:cNvPr>
          <p:cNvSpPr>
            <a:spLocks noGrp="1"/>
          </p:cNvSpPr>
          <p:nvPr>
            <p:ph type="ctrTitle"/>
          </p:nvPr>
        </p:nvSpPr>
        <p:spPr>
          <a:xfrm>
            <a:off x="1524000" y="1643224"/>
            <a:ext cx="9144000" cy="2387600"/>
          </a:xfrm>
        </p:spPr>
        <p:txBody>
          <a:bodyPr/>
          <a:lstStyle/>
          <a:p>
            <a:r>
              <a:rPr lang="en-US" dirty="0"/>
              <a:t>Technological Protection Measures (Digital Locks)</a:t>
            </a:r>
          </a:p>
        </p:txBody>
      </p:sp>
      <p:sp>
        <p:nvSpPr>
          <p:cNvPr id="4" name="Text Placeholder 3">
            <a:extLst>
              <a:ext uri="{FF2B5EF4-FFF2-40B4-BE49-F238E27FC236}">
                <a16:creationId xmlns:a16="http://schemas.microsoft.com/office/drawing/2014/main" id="{9CE48866-0BD8-3140-8960-1E0423F2C49B}"/>
              </a:ext>
            </a:extLst>
          </p:cNvPr>
          <p:cNvSpPr>
            <a:spLocks noGrp="1"/>
          </p:cNvSpPr>
          <p:nvPr>
            <p:ph type="body" sz="quarter" idx="10"/>
          </p:nvPr>
        </p:nvSpPr>
        <p:spPr>
          <a:xfrm>
            <a:off x="10166888" y="6317119"/>
            <a:ext cx="1673521" cy="374650"/>
          </a:xfrm>
        </p:spPr>
        <p:txBody>
          <a:bodyPr/>
          <a:lstStyle/>
          <a:p>
            <a:r>
              <a:rPr lang="en-US" dirty="0"/>
              <a:t>April 2020</a:t>
            </a:r>
          </a:p>
        </p:txBody>
      </p:sp>
    </p:spTree>
    <p:extLst>
      <p:ext uri="{BB962C8B-B14F-4D97-AF65-F5344CB8AC3E}">
        <p14:creationId xmlns:p14="http://schemas.microsoft.com/office/powerpoint/2010/main" val="327165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B0C63-7D00-7B49-AEA3-14101E55AC4E}"/>
              </a:ext>
            </a:extLst>
          </p:cNvPr>
          <p:cNvSpPr>
            <a:spLocks noGrp="1"/>
          </p:cNvSpPr>
          <p:nvPr>
            <p:ph type="title"/>
          </p:nvPr>
        </p:nvSpPr>
        <p:spPr/>
        <p:txBody>
          <a:bodyPr/>
          <a:lstStyle/>
          <a:p>
            <a:r>
              <a:rPr lang="en-US" dirty="0"/>
              <a:t>EXCEPTIONS</a:t>
            </a:r>
          </a:p>
        </p:txBody>
      </p:sp>
      <p:pic>
        <p:nvPicPr>
          <p:cNvPr id="8" name="Picture 7" descr="A close up of a logo&#10;&#10;Description automatically generated">
            <a:extLst>
              <a:ext uri="{FF2B5EF4-FFF2-40B4-BE49-F238E27FC236}">
                <a16:creationId xmlns:a16="http://schemas.microsoft.com/office/drawing/2014/main" id="{4664121B-26CC-DF4A-81BE-61D403B2A7CF}"/>
              </a:ext>
            </a:extLst>
          </p:cNvPr>
          <p:cNvPicPr>
            <a:picLocks noChangeAspect="1"/>
          </p:cNvPicPr>
          <p:nvPr/>
        </p:nvPicPr>
        <p:blipFill>
          <a:blip r:embed="rId3"/>
          <a:stretch>
            <a:fillRect/>
          </a:stretch>
        </p:blipFill>
        <p:spPr>
          <a:xfrm>
            <a:off x="3404612" y="4694612"/>
            <a:ext cx="1900103" cy="1686514"/>
          </a:xfrm>
          <a:prstGeom prst="rect">
            <a:avLst/>
          </a:prstGeom>
        </p:spPr>
      </p:pic>
      <p:pic>
        <p:nvPicPr>
          <p:cNvPr id="9" name="Picture 8">
            <a:extLst>
              <a:ext uri="{FF2B5EF4-FFF2-40B4-BE49-F238E27FC236}">
                <a16:creationId xmlns:a16="http://schemas.microsoft.com/office/drawing/2014/main" id="{3923B654-61C3-6749-9A05-12AC249F5D64}"/>
              </a:ext>
            </a:extLst>
          </p:cNvPr>
          <p:cNvPicPr>
            <a:picLocks noChangeAspect="1"/>
          </p:cNvPicPr>
          <p:nvPr/>
        </p:nvPicPr>
        <p:blipFill>
          <a:blip r:embed="rId4"/>
          <a:stretch>
            <a:fillRect/>
          </a:stretch>
        </p:blipFill>
        <p:spPr>
          <a:xfrm>
            <a:off x="5131252" y="2239510"/>
            <a:ext cx="1801503" cy="1686514"/>
          </a:xfrm>
          <a:prstGeom prst="rect">
            <a:avLst/>
          </a:prstGeom>
        </p:spPr>
      </p:pic>
      <p:pic>
        <p:nvPicPr>
          <p:cNvPr id="10" name="Picture 9">
            <a:extLst>
              <a:ext uri="{FF2B5EF4-FFF2-40B4-BE49-F238E27FC236}">
                <a16:creationId xmlns:a16="http://schemas.microsoft.com/office/drawing/2014/main" id="{6199C02B-0D10-9C4C-ADB6-CA5BCDA7E67D}"/>
              </a:ext>
            </a:extLst>
          </p:cNvPr>
          <p:cNvPicPr>
            <a:picLocks noChangeAspect="1"/>
          </p:cNvPicPr>
          <p:nvPr/>
        </p:nvPicPr>
        <p:blipFill>
          <a:blip r:embed="rId5"/>
          <a:stretch>
            <a:fillRect/>
          </a:stretch>
        </p:blipFill>
        <p:spPr>
          <a:xfrm>
            <a:off x="2294763" y="1623517"/>
            <a:ext cx="2222183" cy="1596482"/>
          </a:xfrm>
          <a:prstGeom prst="rect">
            <a:avLst/>
          </a:prstGeom>
        </p:spPr>
      </p:pic>
      <p:pic>
        <p:nvPicPr>
          <p:cNvPr id="11" name="Picture 10">
            <a:extLst>
              <a:ext uri="{FF2B5EF4-FFF2-40B4-BE49-F238E27FC236}">
                <a16:creationId xmlns:a16="http://schemas.microsoft.com/office/drawing/2014/main" id="{C75B59B2-35D7-C240-A54F-7D05454174B1}"/>
              </a:ext>
            </a:extLst>
          </p:cNvPr>
          <p:cNvPicPr>
            <a:picLocks noChangeAspect="1"/>
          </p:cNvPicPr>
          <p:nvPr/>
        </p:nvPicPr>
        <p:blipFill>
          <a:blip r:embed="rId6"/>
          <a:stretch>
            <a:fillRect/>
          </a:stretch>
        </p:blipFill>
        <p:spPr>
          <a:xfrm>
            <a:off x="212773" y="3429000"/>
            <a:ext cx="2081990" cy="1986736"/>
          </a:xfrm>
          <a:prstGeom prst="rect">
            <a:avLst/>
          </a:prstGeom>
        </p:spPr>
      </p:pic>
      <p:pic>
        <p:nvPicPr>
          <p:cNvPr id="12" name="Picture 11">
            <a:extLst>
              <a:ext uri="{FF2B5EF4-FFF2-40B4-BE49-F238E27FC236}">
                <a16:creationId xmlns:a16="http://schemas.microsoft.com/office/drawing/2014/main" id="{51052034-9A68-6648-A517-CC3654F802AA}"/>
              </a:ext>
            </a:extLst>
          </p:cNvPr>
          <p:cNvPicPr>
            <a:picLocks noChangeAspect="1"/>
          </p:cNvPicPr>
          <p:nvPr/>
        </p:nvPicPr>
        <p:blipFill>
          <a:blip r:embed="rId7"/>
          <a:stretch>
            <a:fillRect/>
          </a:stretch>
        </p:blipFill>
        <p:spPr>
          <a:xfrm>
            <a:off x="10045908" y="2808691"/>
            <a:ext cx="1513962" cy="2289053"/>
          </a:xfrm>
          <a:prstGeom prst="rect">
            <a:avLst/>
          </a:prstGeom>
        </p:spPr>
      </p:pic>
      <p:pic>
        <p:nvPicPr>
          <p:cNvPr id="13" name="Picture 12">
            <a:extLst>
              <a:ext uri="{FF2B5EF4-FFF2-40B4-BE49-F238E27FC236}">
                <a16:creationId xmlns:a16="http://schemas.microsoft.com/office/drawing/2014/main" id="{A295AA9F-448F-3A4F-8E0D-F29B38A1E1B7}"/>
              </a:ext>
            </a:extLst>
          </p:cNvPr>
          <p:cNvPicPr>
            <a:picLocks noChangeAspect="1"/>
          </p:cNvPicPr>
          <p:nvPr/>
        </p:nvPicPr>
        <p:blipFill>
          <a:blip r:embed="rId8"/>
          <a:stretch>
            <a:fillRect/>
          </a:stretch>
        </p:blipFill>
        <p:spPr>
          <a:xfrm>
            <a:off x="7131238" y="4544501"/>
            <a:ext cx="2026338" cy="1986736"/>
          </a:xfrm>
          <a:prstGeom prst="rect">
            <a:avLst/>
          </a:prstGeom>
        </p:spPr>
      </p:pic>
      <p:pic>
        <p:nvPicPr>
          <p:cNvPr id="14" name="Picture 13">
            <a:extLst>
              <a:ext uri="{FF2B5EF4-FFF2-40B4-BE49-F238E27FC236}">
                <a16:creationId xmlns:a16="http://schemas.microsoft.com/office/drawing/2014/main" id="{F3590C61-7A43-6447-BDDE-B4D84461A7FA}"/>
              </a:ext>
            </a:extLst>
          </p:cNvPr>
          <p:cNvPicPr>
            <a:picLocks noChangeAspect="1"/>
          </p:cNvPicPr>
          <p:nvPr/>
        </p:nvPicPr>
        <p:blipFill>
          <a:blip r:embed="rId9"/>
          <a:stretch>
            <a:fillRect/>
          </a:stretch>
        </p:blipFill>
        <p:spPr>
          <a:xfrm>
            <a:off x="7907842" y="1463041"/>
            <a:ext cx="1989395" cy="2289053"/>
          </a:xfrm>
          <a:prstGeom prst="rect">
            <a:avLst/>
          </a:prstGeom>
        </p:spPr>
      </p:pic>
    </p:spTree>
    <p:extLst>
      <p:ext uri="{BB962C8B-B14F-4D97-AF65-F5344CB8AC3E}">
        <p14:creationId xmlns:p14="http://schemas.microsoft.com/office/powerpoint/2010/main" val="34122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8F43B-B350-794C-A523-81F9B75F5FA7}"/>
              </a:ext>
            </a:extLst>
          </p:cNvPr>
          <p:cNvSpPr>
            <a:spLocks noGrp="1"/>
          </p:cNvSpPr>
          <p:nvPr>
            <p:ph type="title"/>
          </p:nvPr>
        </p:nvSpPr>
        <p:spPr/>
        <p:txBody>
          <a:bodyPr/>
          <a:lstStyle/>
          <a:p>
            <a:r>
              <a:rPr lang="en-US" dirty="0"/>
              <a:t>CONTROVERSY</a:t>
            </a:r>
          </a:p>
        </p:txBody>
      </p:sp>
      <p:pic>
        <p:nvPicPr>
          <p:cNvPr id="5" name="Picture 4" descr="A close up of a logo&#10;&#10;Description automatically generated">
            <a:extLst>
              <a:ext uri="{FF2B5EF4-FFF2-40B4-BE49-F238E27FC236}">
                <a16:creationId xmlns:a16="http://schemas.microsoft.com/office/drawing/2014/main" id="{D1409895-804A-D140-98EC-93CC244AFAD4}"/>
              </a:ext>
            </a:extLst>
          </p:cNvPr>
          <p:cNvPicPr>
            <a:picLocks noChangeAspect="1"/>
          </p:cNvPicPr>
          <p:nvPr/>
        </p:nvPicPr>
        <p:blipFill>
          <a:blip r:embed="rId3"/>
          <a:stretch>
            <a:fillRect/>
          </a:stretch>
        </p:blipFill>
        <p:spPr>
          <a:xfrm>
            <a:off x="1421221" y="2458393"/>
            <a:ext cx="4686470" cy="2879061"/>
          </a:xfrm>
          <a:prstGeom prst="rect">
            <a:avLst/>
          </a:prstGeom>
        </p:spPr>
      </p:pic>
      <p:pic>
        <p:nvPicPr>
          <p:cNvPr id="7" name="Picture 6" descr="A close up of a logo&#10;&#10;Description automatically generated">
            <a:extLst>
              <a:ext uri="{FF2B5EF4-FFF2-40B4-BE49-F238E27FC236}">
                <a16:creationId xmlns:a16="http://schemas.microsoft.com/office/drawing/2014/main" id="{CB3741DA-1003-A74B-AA3C-05932FC52AAB}"/>
              </a:ext>
            </a:extLst>
          </p:cNvPr>
          <p:cNvPicPr>
            <a:picLocks noChangeAspect="1"/>
          </p:cNvPicPr>
          <p:nvPr/>
        </p:nvPicPr>
        <p:blipFill rotWithShape="1">
          <a:blip r:embed="rId4"/>
          <a:srcRect b="13047"/>
          <a:stretch/>
        </p:blipFill>
        <p:spPr>
          <a:xfrm>
            <a:off x="7012541" y="2198078"/>
            <a:ext cx="3311024" cy="2879061"/>
          </a:xfrm>
          <a:prstGeom prst="rect">
            <a:avLst/>
          </a:prstGeom>
        </p:spPr>
      </p:pic>
      <p:pic>
        <p:nvPicPr>
          <p:cNvPr id="8" name="Picture 7" descr="A picture containing cake, table, yellow, cup&#10;&#10;Description automatically generated">
            <a:extLst>
              <a:ext uri="{FF2B5EF4-FFF2-40B4-BE49-F238E27FC236}">
                <a16:creationId xmlns:a16="http://schemas.microsoft.com/office/drawing/2014/main" id="{3B4FE486-64D9-894B-84CD-6AC3FF59EF41}"/>
              </a:ext>
            </a:extLst>
          </p:cNvPr>
          <p:cNvPicPr>
            <a:picLocks noChangeAspect="1"/>
          </p:cNvPicPr>
          <p:nvPr/>
        </p:nvPicPr>
        <p:blipFill>
          <a:blip r:embed="rId5"/>
          <a:stretch>
            <a:fillRect/>
          </a:stretch>
        </p:blipFill>
        <p:spPr>
          <a:xfrm>
            <a:off x="4840539" y="1861314"/>
            <a:ext cx="3444652" cy="3765763"/>
          </a:xfrm>
          <a:prstGeom prst="rect">
            <a:avLst/>
          </a:prstGeom>
        </p:spPr>
      </p:pic>
      <p:pic>
        <p:nvPicPr>
          <p:cNvPr id="11" name="Picture 10" descr="A close up of a logo&#10;&#10;Description automatically generated">
            <a:extLst>
              <a:ext uri="{FF2B5EF4-FFF2-40B4-BE49-F238E27FC236}">
                <a16:creationId xmlns:a16="http://schemas.microsoft.com/office/drawing/2014/main" id="{44B86A51-A85D-C941-AAA0-E8C933198079}"/>
              </a:ext>
            </a:extLst>
          </p:cNvPr>
          <p:cNvPicPr>
            <a:picLocks noChangeAspect="1"/>
          </p:cNvPicPr>
          <p:nvPr/>
        </p:nvPicPr>
        <p:blipFill>
          <a:blip r:embed="rId6"/>
          <a:stretch>
            <a:fillRect/>
          </a:stretch>
        </p:blipFill>
        <p:spPr>
          <a:xfrm>
            <a:off x="2296143" y="2604473"/>
            <a:ext cx="2515737" cy="28448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719C386E-2145-6244-B0B9-D54DB899D69A}"/>
              </a:ext>
            </a:extLst>
          </p:cNvPr>
          <p:cNvPicPr>
            <a:picLocks noChangeAspect="1"/>
          </p:cNvPicPr>
          <p:nvPr/>
        </p:nvPicPr>
        <p:blipFill>
          <a:blip r:embed="rId7"/>
          <a:stretch>
            <a:fillRect/>
          </a:stretch>
        </p:blipFill>
        <p:spPr>
          <a:xfrm>
            <a:off x="7004983" y="1561411"/>
            <a:ext cx="3735178" cy="3735178"/>
          </a:xfrm>
          <a:prstGeom prst="rect">
            <a:avLst/>
          </a:prstGeom>
        </p:spPr>
      </p:pic>
      <p:sp>
        <p:nvSpPr>
          <p:cNvPr id="14" name="Triangle 13">
            <a:extLst>
              <a:ext uri="{FF2B5EF4-FFF2-40B4-BE49-F238E27FC236}">
                <a16:creationId xmlns:a16="http://schemas.microsoft.com/office/drawing/2014/main" id="{036A067F-1A17-C74B-957B-D688AC497E2C}"/>
              </a:ext>
            </a:extLst>
          </p:cNvPr>
          <p:cNvSpPr/>
          <p:nvPr/>
        </p:nvSpPr>
        <p:spPr>
          <a:xfrm>
            <a:off x="5599768" y="4643568"/>
            <a:ext cx="825190" cy="191801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45DAA5AA-83C4-DA4B-91E6-10295603386A}"/>
              </a:ext>
            </a:extLst>
          </p:cNvPr>
          <p:cNvCxnSpPr>
            <a:cxnSpLocks/>
          </p:cNvCxnSpPr>
          <p:nvPr/>
        </p:nvCxnSpPr>
        <p:spPr>
          <a:xfrm>
            <a:off x="1050071" y="4549400"/>
            <a:ext cx="9924586" cy="22451"/>
          </a:xfrm>
          <a:prstGeom prst="line">
            <a:avLst/>
          </a:prstGeom>
          <a:ln w="1428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09FAF39-21CA-4941-BFDB-6313CA58B6DD}"/>
              </a:ext>
            </a:extLst>
          </p:cNvPr>
          <p:cNvSpPr txBox="1"/>
          <p:nvPr/>
        </p:nvSpPr>
        <p:spPr>
          <a:xfrm>
            <a:off x="1211765" y="1736978"/>
            <a:ext cx="9768469" cy="523220"/>
          </a:xfrm>
          <a:prstGeom prst="rect">
            <a:avLst/>
          </a:prstGeom>
          <a:noFill/>
        </p:spPr>
        <p:txBody>
          <a:bodyPr wrap="square" rtlCol="0">
            <a:spAutoFit/>
          </a:bodyPr>
          <a:lstStyle/>
          <a:p>
            <a:r>
              <a:rPr lang="en-US" sz="2800" dirty="0"/>
              <a:t>RIGHTS OF CREATORS		            	RIGHTS OF USERS</a:t>
            </a:r>
          </a:p>
        </p:txBody>
      </p:sp>
      <p:sp>
        <p:nvSpPr>
          <p:cNvPr id="20" name="TextBox 19">
            <a:extLst>
              <a:ext uri="{FF2B5EF4-FFF2-40B4-BE49-F238E27FC236}">
                <a16:creationId xmlns:a16="http://schemas.microsoft.com/office/drawing/2014/main" id="{2B07F39A-B307-4542-8500-044CD9A81E9A}"/>
              </a:ext>
            </a:extLst>
          </p:cNvPr>
          <p:cNvSpPr txBox="1"/>
          <p:nvPr/>
        </p:nvSpPr>
        <p:spPr>
          <a:xfrm>
            <a:off x="5235937" y="3494493"/>
            <a:ext cx="6159106" cy="1446550"/>
          </a:xfrm>
          <a:prstGeom prst="rect">
            <a:avLst/>
          </a:prstGeom>
          <a:noFill/>
        </p:spPr>
        <p:txBody>
          <a:bodyPr wrap="square" rtlCol="0">
            <a:spAutoFit/>
          </a:bodyPr>
          <a:lstStyle/>
          <a:p>
            <a:r>
              <a:rPr lang="en-US" sz="2800" dirty="0"/>
              <a:t>Recommendation 18 </a:t>
            </a:r>
          </a:p>
          <a:p>
            <a:r>
              <a:rPr lang="en-US" sz="2000" dirty="0"/>
              <a:t>Allowing circumvention on legally-acquired devices when used for non-infringing purposes, such as the right to repair (INDU Committee, 2019, p. 69-71).</a:t>
            </a:r>
          </a:p>
        </p:txBody>
      </p:sp>
      <p:pic>
        <p:nvPicPr>
          <p:cNvPr id="23" name="copyright 2">
            <a:extLst>
              <a:ext uri="{FF2B5EF4-FFF2-40B4-BE49-F238E27FC236}">
                <a16:creationId xmlns:a16="http://schemas.microsoft.com/office/drawing/2014/main" id="{9C922A96-6DB1-FD46-A427-52D86AF5EAA5}"/>
              </a:ext>
            </a:extLst>
          </p:cNvPr>
          <p:cNvPicPr>
            <a:picLocks noChangeAspect="1"/>
          </p:cNvPicPr>
          <p:nvPr/>
        </p:nvPicPr>
        <p:blipFill rotWithShape="1">
          <a:blip r:embed="rId8"/>
          <a:srcRect b="12325"/>
          <a:stretch/>
        </p:blipFill>
        <p:spPr>
          <a:xfrm>
            <a:off x="2731010" y="2742474"/>
            <a:ext cx="2641074" cy="2314104"/>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8256C4-23D9-AF4D-B129-7A8F4E3F9341}"/>
              </a:ext>
            </a:extLst>
          </p:cNvPr>
          <p:cNvPicPr>
            <a:picLocks noChangeAspect="1"/>
          </p:cNvPicPr>
          <p:nvPr/>
        </p:nvPicPr>
        <p:blipFill>
          <a:blip r:embed="rId3"/>
          <a:stretch>
            <a:fillRect/>
          </a:stretch>
        </p:blipFill>
        <p:spPr>
          <a:xfrm>
            <a:off x="5391816" y="2336008"/>
            <a:ext cx="5090117" cy="3127035"/>
          </a:xfrm>
          <a:prstGeom prst="rect">
            <a:avLst/>
          </a:prstGeom>
        </p:spPr>
      </p:pic>
      <p:pic>
        <p:nvPicPr>
          <p:cNvPr id="25" name="copyrightact" descr="Image result for canada coat of arm">
            <a:extLst>
              <a:ext uri="{FF2B5EF4-FFF2-40B4-BE49-F238E27FC236}">
                <a16:creationId xmlns:a16="http://schemas.microsoft.com/office/drawing/2014/main" id="{7A94C2D5-5E74-EE42-89F2-7CF88E86A1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9880" y="1720611"/>
            <a:ext cx="2570011" cy="3255157"/>
          </a:xfrm>
          <a:prstGeom prst="rect">
            <a:avLst/>
          </a:prstGeom>
          <a:noFill/>
          <a:extLst>
            <a:ext uri="{909E8E84-426E-40DD-AFC4-6F175D3DCCD1}">
              <a14:hiddenFill xmlns:a14="http://schemas.microsoft.com/office/drawing/2010/main">
                <a:solidFill>
                  <a:srgbClr val="FFFFFF"/>
                </a:solidFill>
              </a14:hiddenFill>
            </a:ext>
          </a:extLst>
        </p:spPr>
      </p:pic>
      <p:sp>
        <p:nvSpPr>
          <p:cNvPr id="26" name="section">
            <a:extLst>
              <a:ext uri="{FF2B5EF4-FFF2-40B4-BE49-F238E27FC236}">
                <a16:creationId xmlns:a16="http://schemas.microsoft.com/office/drawing/2014/main" id="{15504A94-88F9-FF45-B38E-3AC95D4B14A9}"/>
              </a:ext>
            </a:extLst>
          </p:cNvPr>
          <p:cNvSpPr/>
          <p:nvPr/>
        </p:nvSpPr>
        <p:spPr>
          <a:xfrm>
            <a:off x="1704427" y="5516269"/>
            <a:ext cx="1620916" cy="400110"/>
          </a:xfrm>
          <a:prstGeom prst="rect">
            <a:avLst/>
          </a:prstGeom>
        </p:spPr>
        <p:txBody>
          <a:bodyPr wrap="square">
            <a:spAutoFit/>
          </a:bodyPr>
          <a:lstStyle/>
          <a:p>
            <a:pPr algn="ctr"/>
            <a:r>
              <a:rPr lang="en-CA" sz="2000" b="1" dirty="0">
                <a:solidFill>
                  <a:schemeClr val="tx1">
                    <a:lumMod val="75000"/>
                    <a:lumOff val="25000"/>
                  </a:schemeClr>
                </a:solidFill>
                <a:latin typeface="Arial" panose="020B0604020202020204" pitchFamily="34" charset="0"/>
                <a:cs typeface="Arial" panose="020B0604020202020204" pitchFamily="34" charset="0"/>
              </a:rPr>
              <a:t> s. 41 </a:t>
            </a:r>
            <a:endParaRPr lang="en-US" sz="2000" dirty="0"/>
          </a:p>
        </p:txBody>
      </p:sp>
      <p:pic>
        <p:nvPicPr>
          <p:cNvPr id="27" name="rsc 1985">
            <a:extLst>
              <a:ext uri="{FF2B5EF4-FFF2-40B4-BE49-F238E27FC236}">
                <a16:creationId xmlns:a16="http://schemas.microsoft.com/office/drawing/2014/main" id="{C78AC4E2-94BD-804D-B495-FC8A921C6084}"/>
              </a:ext>
            </a:extLst>
          </p:cNvPr>
          <p:cNvPicPr>
            <a:picLocks noChangeAspect="1"/>
          </p:cNvPicPr>
          <p:nvPr/>
        </p:nvPicPr>
        <p:blipFill>
          <a:blip r:embed="rId10"/>
          <a:stretch>
            <a:fillRect/>
          </a:stretch>
        </p:blipFill>
        <p:spPr>
          <a:xfrm>
            <a:off x="1372347" y="5180254"/>
            <a:ext cx="2285076" cy="331584"/>
          </a:xfrm>
          <a:prstGeom prst="rect">
            <a:avLst/>
          </a:prstGeom>
        </p:spPr>
      </p:pic>
      <p:pic>
        <p:nvPicPr>
          <p:cNvPr id="19" name="Picture 18" descr="A close up of a logo&#10;&#10;Description automatically generated">
            <a:extLst>
              <a:ext uri="{FF2B5EF4-FFF2-40B4-BE49-F238E27FC236}">
                <a16:creationId xmlns:a16="http://schemas.microsoft.com/office/drawing/2014/main" id="{65C856DD-6B63-DF4B-BEE1-36C6B502E6F1}"/>
              </a:ext>
            </a:extLst>
          </p:cNvPr>
          <p:cNvPicPr>
            <a:picLocks noChangeAspect="1"/>
          </p:cNvPicPr>
          <p:nvPr/>
        </p:nvPicPr>
        <p:blipFill rotWithShape="1">
          <a:blip r:embed="rId11"/>
          <a:srcRect b="13641"/>
          <a:stretch/>
        </p:blipFill>
        <p:spPr>
          <a:xfrm>
            <a:off x="729664" y="2118884"/>
            <a:ext cx="4920634" cy="4249408"/>
          </a:xfrm>
          <a:prstGeom prst="rect">
            <a:avLst/>
          </a:prstGeom>
        </p:spPr>
      </p:pic>
      <p:pic>
        <p:nvPicPr>
          <p:cNvPr id="6" name="Picture 5" descr="A close up of a logo&#10;&#10;Description automatically generated">
            <a:extLst>
              <a:ext uri="{FF2B5EF4-FFF2-40B4-BE49-F238E27FC236}">
                <a16:creationId xmlns:a16="http://schemas.microsoft.com/office/drawing/2014/main" id="{A49DC5C5-18F0-4C4A-8FCA-2C3A512279B3}"/>
              </a:ext>
            </a:extLst>
          </p:cNvPr>
          <p:cNvPicPr>
            <a:picLocks noChangeAspect="1"/>
          </p:cNvPicPr>
          <p:nvPr/>
        </p:nvPicPr>
        <p:blipFill rotWithShape="1">
          <a:blip r:embed="rId12"/>
          <a:srcRect b="13333"/>
          <a:stretch/>
        </p:blipFill>
        <p:spPr>
          <a:xfrm>
            <a:off x="8267860" y="5156518"/>
            <a:ext cx="1694050" cy="1468177"/>
          </a:xfrm>
          <a:prstGeom prst="rect">
            <a:avLst/>
          </a:prstGeom>
        </p:spPr>
      </p:pic>
      <p:pic>
        <p:nvPicPr>
          <p:cNvPr id="10" name="Picture 9" descr="A close up of a logo&#10;&#10;Description automatically generated">
            <a:extLst>
              <a:ext uri="{FF2B5EF4-FFF2-40B4-BE49-F238E27FC236}">
                <a16:creationId xmlns:a16="http://schemas.microsoft.com/office/drawing/2014/main" id="{D154CFEE-3AC1-514B-82F6-BD061C9F9477}"/>
              </a:ext>
            </a:extLst>
          </p:cNvPr>
          <p:cNvPicPr>
            <a:picLocks noChangeAspect="1"/>
          </p:cNvPicPr>
          <p:nvPr/>
        </p:nvPicPr>
        <p:blipFill rotWithShape="1">
          <a:blip r:embed="rId13"/>
          <a:srcRect b="14667"/>
          <a:stretch/>
        </p:blipFill>
        <p:spPr>
          <a:xfrm>
            <a:off x="9697429" y="5156518"/>
            <a:ext cx="1720520" cy="1468177"/>
          </a:xfrm>
          <a:prstGeom prst="rect">
            <a:avLst/>
          </a:prstGeom>
        </p:spPr>
      </p:pic>
      <p:pic>
        <p:nvPicPr>
          <p:cNvPr id="28" name="Picture 27" descr="A close up of a logo&#10;&#10;Description automatically generated">
            <a:extLst>
              <a:ext uri="{FF2B5EF4-FFF2-40B4-BE49-F238E27FC236}">
                <a16:creationId xmlns:a16="http://schemas.microsoft.com/office/drawing/2014/main" id="{C99B0BDB-5866-274F-889D-52DC0C1B84B1}"/>
              </a:ext>
            </a:extLst>
          </p:cNvPr>
          <p:cNvPicPr>
            <a:picLocks noChangeAspect="1"/>
          </p:cNvPicPr>
          <p:nvPr/>
        </p:nvPicPr>
        <p:blipFill>
          <a:blip r:embed="rId3"/>
          <a:stretch>
            <a:fillRect/>
          </a:stretch>
        </p:blipFill>
        <p:spPr>
          <a:xfrm>
            <a:off x="5650298" y="4983234"/>
            <a:ext cx="2735739" cy="1680659"/>
          </a:xfrm>
          <a:prstGeom prst="rect">
            <a:avLst/>
          </a:prstGeom>
        </p:spPr>
      </p:pic>
      <p:pic>
        <p:nvPicPr>
          <p:cNvPr id="29" name="Picture 28" descr="A close up of a logo&#10;&#10;Description automatically generated">
            <a:extLst>
              <a:ext uri="{FF2B5EF4-FFF2-40B4-BE49-F238E27FC236}">
                <a16:creationId xmlns:a16="http://schemas.microsoft.com/office/drawing/2014/main" id="{055591E4-EFE4-854E-9395-2BEDE7812225}"/>
              </a:ext>
            </a:extLst>
          </p:cNvPr>
          <p:cNvPicPr>
            <a:picLocks noChangeAspect="1"/>
          </p:cNvPicPr>
          <p:nvPr/>
        </p:nvPicPr>
        <p:blipFill rotWithShape="1">
          <a:blip r:embed="rId14"/>
          <a:srcRect b="14147"/>
          <a:stretch/>
        </p:blipFill>
        <p:spPr>
          <a:xfrm>
            <a:off x="-217229" y="1897890"/>
            <a:ext cx="5971626" cy="5126859"/>
          </a:xfrm>
          <a:prstGeom prst="rect">
            <a:avLst/>
          </a:prstGeom>
        </p:spPr>
      </p:pic>
      <p:pic>
        <p:nvPicPr>
          <p:cNvPr id="3" name="Picture 2" descr="A picture containing bottle, photo, hand, man&#10;&#10;Description automatically generated">
            <a:extLst>
              <a:ext uri="{FF2B5EF4-FFF2-40B4-BE49-F238E27FC236}">
                <a16:creationId xmlns:a16="http://schemas.microsoft.com/office/drawing/2014/main" id="{61F5B2BD-1AE9-A645-A8FD-202A621A06D8}"/>
              </a:ext>
            </a:extLst>
          </p:cNvPr>
          <p:cNvPicPr>
            <a:picLocks noChangeAspect="1"/>
          </p:cNvPicPr>
          <p:nvPr/>
        </p:nvPicPr>
        <p:blipFill>
          <a:blip r:embed="rId15"/>
          <a:stretch>
            <a:fillRect/>
          </a:stretch>
        </p:blipFill>
        <p:spPr>
          <a:xfrm>
            <a:off x="5235937" y="1734762"/>
            <a:ext cx="6087033" cy="1717540"/>
          </a:xfrm>
          <a:prstGeom prst="rect">
            <a:avLst/>
          </a:prstGeom>
        </p:spPr>
      </p:pic>
    </p:spTree>
    <p:extLst>
      <p:ext uri="{BB962C8B-B14F-4D97-AF65-F5344CB8AC3E}">
        <p14:creationId xmlns:p14="http://schemas.microsoft.com/office/powerpoint/2010/main" val="26795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95833E-6 2.96296E-6 L -0.08958 0.00254 " pathEditMode="relative" rAng="0" ptsTypes="AA">
                                      <p:cBhvr>
                                        <p:cTn id="14" dur="2000" fill="hold"/>
                                        <p:tgtEl>
                                          <p:spTgt spid="5"/>
                                        </p:tgtEl>
                                        <p:attrNameLst>
                                          <p:attrName>ppt_x</p:attrName>
                                          <p:attrName>ppt_y</p:attrName>
                                        </p:attrNameLst>
                                      </p:cBhvr>
                                      <p:rCtr x="-4479" y="116"/>
                                    </p:animMotion>
                                  </p:childTnLst>
                                </p:cTn>
                              </p:par>
                              <p:par>
                                <p:cTn id="15" presetID="63" presetClass="path" presetSubtype="0" accel="50000" decel="50000" fill="hold" nodeType="withEffect">
                                  <p:stCondLst>
                                    <p:cond delay="0"/>
                                  </p:stCondLst>
                                  <p:childTnLst>
                                    <p:animMotion origin="layout" path="M 2.5E-6 -4.07407E-6 L 0.1358 -0.00046 " pathEditMode="relative" rAng="0" ptsTypes="AA">
                                      <p:cBhvr>
                                        <p:cTn id="16" dur="2000" fill="hold"/>
                                        <p:tgtEl>
                                          <p:spTgt spid="7"/>
                                        </p:tgtEl>
                                        <p:attrNameLst>
                                          <p:attrName>ppt_x</p:attrName>
                                          <p:attrName>ppt_y</p:attrName>
                                        </p:attrNameLst>
                                      </p:cBhvr>
                                      <p:rCtr x="6784" y="-23"/>
                                    </p:animMotion>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500"/>
                            </p:stCondLst>
                            <p:childTnLst>
                              <p:par>
                                <p:cTn id="50" presetID="32" presetClass="emph" presetSubtype="0" fill="hold" nodeType="afterEffect">
                                  <p:stCondLst>
                                    <p:cond delay="0"/>
                                  </p:stCondLst>
                                  <p:childTnLst>
                                    <p:animRot by="120000">
                                      <p:cBhvr>
                                        <p:cTn id="51" dur="300" fill="hold">
                                          <p:stCondLst>
                                            <p:cond delay="0"/>
                                          </p:stCondLst>
                                        </p:cTn>
                                        <p:tgtEl>
                                          <p:spTgt spid="15"/>
                                        </p:tgtEl>
                                        <p:attrNameLst>
                                          <p:attrName>r</p:attrName>
                                        </p:attrNameLst>
                                      </p:cBhvr>
                                    </p:animRot>
                                    <p:animRot by="-240000">
                                      <p:cBhvr>
                                        <p:cTn id="52" dur="600" fill="hold">
                                          <p:stCondLst>
                                            <p:cond delay="600"/>
                                          </p:stCondLst>
                                        </p:cTn>
                                        <p:tgtEl>
                                          <p:spTgt spid="15"/>
                                        </p:tgtEl>
                                        <p:attrNameLst>
                                          <p:attrName>r</p:attrName>
                                        </p:attrNameLst>
                                      </p:cBhvr>
                                    </p:animRot>
                                    <p:animRot by="240000">
                                      <p:cBhvr>
                                        <p:cTn id="53" dur="600" fill="hold">
                                          <p:stCondLst>
                                            <p:cond delay="1200"/>
                                          </p:stCondLst>
                                        </p:cTn>
                                        <p:tgtEl>
                                          <p:spTgt spid="15"/>
                                        </p:tgtEl>
                                        <p:attrNameLst>
                                          <p:attrName>r</p:attrName>
                                        </p:attrNameLst>
                                      </p:cBhvr>
                                    </p:animRot>
                                    <p:animRot by="-240000">
                                      <p:cBhvr>
                                        <p:cTn id="54" dur="600" fill="hold">
                                          <p:stCondLst>
                                            <p:cond delay="1800"/>
                                          </p:stCondLst>
                                        </p:cTn>
                                        <p:tgtEl>
                                          <p:spTgt spid="15"/>
                                        </p:tgtEl>
                                        <p:attrNameLst>
                                          <p:attrName>r</p:attrName>
                                        </p:attrNameLst>
                                      </p:cBhvr>
                                    </p:animRot>
                                    <p:animRot by="120000">
                                      <p:cBhvr>
                                        <p:cTn id="55" dur="600" fill="hold">
                                          <p:stCondLst>
                                            <p:cond delay="2400"/>
                                          </p:stCondLst>
                                        </p:cTn>
                                        <p:tgtEl>
                                          <p:spTgt spid="15"/>
                                        </p:tgtEl>
                                        <p:attrNameLst>
                                          <p:attrName>r</p:attrName>
                                        </p:attrNameLst>
                                      </p:cBhvr>
                                    </p:animRot>
                                  </p:childTnLst>
                                </p:cTn>
                              </p:par>
                              <p:par>
                                <p:cTn id="56" presetID="32" presetClass="emph" presetSubtype="0" fill="hold" grpId="0" nodeType="withEffect">
                                  <p:stCondLst>
                                    <p:cond delay="0"/>
                                  </p:stCondLst>
                                  <p:childTnLst>
                                    <p:animRot by="120000">
                                      <p:cBhvr>
                                        <p:cTn id="57" dur="300" fill="hold">
                                          <p:stCondLst>
                                            <p:cond delay="0"/>
                                          </p:stCondLst>
                                        </p:cTn>
                                        <p:tgtEl>
                                          <p:spTgt spid="16"/>
                                        </p:tgtEl>
                                        <p:attrNameLst>
                                          <p:attrName>r</p:attrName>
                                        </p:attrNameLst>
                                      </p:cBhvr>
                                    </p:animRot>
                                    <p:animRot by="-240000">
                                      <p:cBhvr>
                                        <p:cTn id="58" dur="600" fill="hold">
                                          <p:stCondLst>
                                            <p:cond delay="600"/>
                                          </p:stCondLst>
                                        </p:cTn>
                                        <p:tgtEl>
                                          <p:spTgt spid="16"/>
                                        </p:tgtEl>
                                        <p:attrNameLst>
                                          <p:attrName>r</p:attrName>
                                        </p:attrNameLst>
                                      </p:cBhvr>
                                    </p:animRot>
                                    <p:animRot by="240000">
                                      <p:cBhvr>
                                        <p:cTn id="59" dur="600" fill="hold">
                                          <p:stCondLst>
                                            <p:cond delay="1200"/>
                                          </p:stCondLst>
                                        </p:cTn>
                                        <p:tgtEl>
                                          <p:spTgt spid="16"/>
                                        </p:tgtEl>
                                        <p:attrNameLst>
                                          <p:attrName>r</p:attrName>
                                        </p:attrNameLst>
                                      </p:cBhvr>
                                    </p:animRot>
                                    <p:animRot by="-240000">
                                      <p:cBhvr>
                                        <p:cTn id="60" dur="600" fill="hold">
                                          <p:stCondLst>
                                            <p:cond delay="1800"/>
                                          </p:stCondLst>
                                        </p:cTn>
                                        <p:tgtEl>
                                          <p:spTgt spid="16"/>
                                        </p:tgtEl>
                                        <p:attrNameLst>
                                          <p:attrName>r</p:attrName>
                                        </p:attrNameLst>
                                      </p:cBhvr>
                                    </p:animRot>
                                    <p:animRot by="120000">
                                      <p:cBhvr>
                                        <p:cTn id="61" dur="600" fill="hold">
                                          <p:stCondLst>
                                            <p:cond delay="2400"/>
                                          </p:stCondLst>
                                        </p:cTn>
                                        <p:tgtEl>
                                          <p:spTgt spid="16"/>
                                        </p:tgtEl>
                                        <p:attrNameLst>
                                          <p:attrName>r</p:attrName>
                                        </p:attrNameLst>
                                      </p:cBhvr>
                                    </p:animRot>
                                  </p:childTnLst>
                                </p:cTn>
                              </p:par>
                              <p:par>
                                <p:cTn id="62" presetID="32" presetClass="emph" presetSubtype="0" fill="hold" nodeType="withEffect">
                                  <p:stCondLst>
                                    <p:cond delay="0"/>
                                  </p:stCondLst>
                                  <p:childTnLst>
                                    <p:animRot by="120000">
                                      <p:cBhvr>
                                        <p:cTn id="63" dur="300" fill="hold">
                                          <p:stCondLst>
                                            <p:cond delay="0"/>
                                          </p:stCondLst>
                                        </p:cTn>
                                        <p:tgtEl>
                                          <p:spTgt spid="13"/>
                                        </p:tgtEl>
                                        <p:attrNameLst>
                                          <p:attrName>r</p:attrName>
                                        </p:attrNameLst>
                                      </p:cBhvr>
                                    </p:animRot>
                                    <p:animRot by="-240000">
                                      <p:cBhvr>
                                        <p:cTn id="64" dur="600" fill="hold">
                                          <p:stCondLst>
                                            <p:cond delay="600"/>
                                          </p:stCondLst>
                                        </p:cTn>
                                        <p:tgtEl>
                                          <p:spTgt spid="13"/>
                                        </p:tgtEl>
                                        <p:attrNameLst>
                                          <p:attrName>r</p:attrName>
                                        </p:attrNameLst>
                                      </p:cBhvr>
                                    </p:animRot>
                                    <p:animRot by="240000">
                                      <p:cBhvr>
                                        <p:cTn id="65" dur="600" fill="hold">
                                          <p:stCondLst>
                                            <p:cond delay="1200"/>
                                          </p:stCondLst>
                                        </p:cTn>
                                        <p:tgtEl>
                                          <p:spTgt spid="13"/>
                                        </p:tgtEl>
                                        <p:attrNameLst>
                                          <p:attrName>r</p:attrName>
                                        </p:attrNameLst>
                                      </p:cBhvr>
                                    </p:animRot>
                                    <p:animRot by="-240000">
                                      <p:cBhvr>
                                        <p:cTn id="66" dur="600" fill="hold">
                                          <p:stCondLst>
                                            <p:cond delay="1800"/>
                                          </p:stCondLst>
                                        </p:cTn>
                                        <p:tgtEl>
                                          <p:spTgt spid="13"/>
                                        </p:tgtEl>
                                        <p:attrNameLst>
                                          <p:attrName>r</p:attrName>
                                        </p:attrNameLst>
                                      </p:cBhvr>
                                    </p:animRot>
                                    <p:animRot by="120000">
                                      <p:cBhvr>
                                        <p:cTn id="67" dur="600" fill="hold">
                                          <p:stCondLst>
                                            <p:cond delay="2400"/>
                                          </p:stCondLst>
                                        </p:cTn>
                                        <p:tgtEl>
                                          <p:spTgt spid="13"/>
                                        </p:tgtEl>
                                        <p:attrNameLst>
                                          <p:attrName>r</p:attrName>
                                        </p:attrNameLst>
                                      </p:cBhvr>
                                    </p:animRot>
                                  </p:childTnLst>
                                </p:cTn>
                              </p:par>
                              <p:par>
                                <p:cTn id="68" presetID="32" presetClass="emph" presetSubtype="0" fill="hold" nodeType="withEffect">
                                  <p:stCondLst>
                                    <p:cond delay="0"/>
                                  </p:stCondLst>
                                  <p:childTnLst>
                                    <p:animRot by="120000">
                                      <p:cBhvr>
                                        <p:cTn id="69" dur="300" fill="hold">
                                          <p:stCondLst>
                                            <p:cond delay="0"/>
                                          </p:stCondLst>
                                        </p:cTn>
                                        <p:tgtEl>
                                          <p:spTgt spid="11"/>
                                        </p:tgtEl>
                                        <p:attrNameLst>
                                          <p:attrName>r</p:attrName>
                                        </p:attrNameLst>
                                      </p:cBhvr>
                                    </p:animRot>
                                    <p:animRot by="-240000">
                                      <p:cBhvr>
                                        <p:cTn id="70" dur="600" fill="hold">
                                          <p:stCondLst>
                                            <p:cond delay="600"/>
                                          </p:stCondLst>
                                        </p:cTn>
                                        <p:tgtEl>
                                          <p:spTgt spid="11"/>
                                        </p:tgtEl>
                                        <p:attrNameLst>
                                          <p:attrName>r</p:attrName>
                                        </p:attrNameLst>
                                      </p:cBhvr>
                                    </p:animRot>
                                    <p:animRot by="240000">
                                      <p:cBhvr>
                                        <p:cTn id="71" dur="600" fill="hold">
                                          <p:stCondLst>
                                            <p:cond delay="1200"/>
                                          </p:stCondLst>
                                        </p:cTn>
                                        <p:tgtEl>
                                          <p:spTgt spid="11"/>
                                        </p:tgtEl>
                                        <p:attrNameLst>
                                          <p:attrName>r</p:attrName>
                                        </p:attrNameLst>
                                      </p:cBhvr>
                                    </p:animRot>
                                    <p:animRot by="-240000">
                                      <p:cBhvr>
                                        <p:cTn id="72" dur="600" fill="hold">
                                          <p:stCondLst>
                                            <p:cond delay="1800"/>
                                          </p:stCondLst>
                                        </p:cTn>
                                        <p:tgtEl>
                                          <p:spTgt spid="11"/>
                                        </p:tgtEl>
                                        <p:attrNameLst>
                                          <p:attrName>r</p:attrName>
                                        </p:attrNameLst>
                                      </p:cBhvr>
                                    </p:animRot>
                                    <p:animRot by="120000">
                                      <p:cBhvr>
                                        <p:cTn id="73" dur="600" fill="hold">
                                          <p:stCondLst>
                                            <p:cond delay="2400"/>
                                          </p:stCondLst>
                                        </p:cTn>
                                        <p:tgtEl>
                                          <p:spTgt spid="11"/>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1000"/>
                                        <p:tgtEl>
                                          <p:spTgt spid="24"/>
                                        </p:tgtEl>
                                      </p:cBhvr>
                                    </p:animEffect>
                                    <p:anim calcmode="lin" valueType="num">
                                      <p:cBhvr>
                                        <p:cTn id="101" dur="1000" fill="hold"/>
                                        <p:tgtEl>
                                          <p:spTgt spid="24"/>
                                        </p:tgtEl>
                                        <p:attrNameLst>
                                          <p:attrName>ppt_x</p:attrName>
                                        </p:attrNameLst>
                                      </p:cBhvr>
                                      <p:tavLst>
                                        <p:tav tm="0">
                                          <p:val>
                                            <p:strVal val="#ppt_x"/>
                                          </p:val>
                                        </p:tav>
                                        <p:tav tm="100000">
                                          <p:val>
                                            <p:strVal val="#ppt_x"/>
                                          </p:val>
                                        </p:tav>
                                      </p:tavLst>
                                    </p:anim>
                                    <p:anim calcmode="lin" valueType="num">
                                      <p:cBhvr>
                                        <p:cTn id="10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23"/>
                                        </p:tgtEl>
                                      </p:cBhvr>
                                    </p:animEffect>
                                    <p:animScale>
                                      <p:cBhvr>
                                        <p:cTn id="107" dur="250" autoRev="1" fill="hold"/>
                                        <p:tgtEl>
                                          <p:spTgt spid="23"/>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32" presetClass="emph" presetSubtype="0" fill="hold" nodeType="clickEffect">
                                  <p:stCondLst>
                                    <p:cond delay="0"/>
                                  </p:stCondLst>
                                  <p:childTnLst>
                                    <p:animRot by="120000">
                                      <p:cBhvr>
                                        <p:cTn id="111" dur="100" fill="hold">
                                          <p:stCondLst>
                                            <p:cond delay="0"/>
                                          </p:stCondLst>
                                        </p:cTn>
                                        <p:tgtEl>
                                          <p:spTgt spid="24"/>
                                        </p:tgtEl>
                                        <p:attrNameLst>
                                          <p:attrName>r</p:attrName>
                                        </p:attrNameLst>
                                      </p:cBhvr>
                                    </p:animRot>
                                    <p:animRot by="-240000">
                                      <p:cBhvr>
                                        <p:cTn id="112" dur="200" fill="hold">
                                          <p:stCondLst>
                                            <p:cond delay="200"/>
                                          </p:stCondLst>
                                        </p:cTn>
                                        <p:tgtEl>
                                          <p:spTgt spid="24"/>
                                        </p:tgtEl>
                                        <p:attrNameLst>
                                          <p:attrName>r</p:attrName>
                                        </p:attrNameLst>
                                      </p:cBhvr>
                                    </p:animRot>
                                    <p:animRot by="240000">
                                      <p:cBhvr>
                                        <p:cTn id="113" dur="200" fill="hold">
                                          <p:stCondLst>
                                            <p:cond delay="400"/>
                                          </p:stCondLst>
                                        </p:cTn>
                                        <p:tgtEl>
                                          <p:spTgt spid="24"/>
                                        </p:tgtEl>
                                        <p:attrNameLst>
                                          <p:attrName>r</p:attrName>
                                        </p:attrNameLst>
                                      </p:cBhvr>
                                    </p:animRot>
                                    <p:animRot by="-240000">
                                      <p:cBhvr>
                                        <p:cTn id="114" dur="200" fill="hold">
                                          <p:stCondLst>
                                            <p:cond delay="600"/>
                                          </p:stCondLst>
                                        </p:cTn>
                                        <p:tgtEl>
                                          <p:spTgt spid="24"/>
                                        </p:tgtEl>
                                        <p:attrNameLst>
                                          <p:attrName>r</p:attrName>
                                        </p:attrNameLst>
                                      </p:cBhvr>
                                    </p:animRot>
                                    <p:animRot by="120000">
                                      <p:cBhvr>
                                        <p:cTn id="115" dur="200" fill="hold">
                                          <p:stCondLst>
                                            <p:cond delay="800"/>
                                          </p:stCondLst>
                                        </p:cTn>
                                        <p:tgtEl>
                                          <p:spTgt spid="24"/>
                                        </p:tgtEl>
                                        <p:attrNameLst>
                                          <p:attrName>r</p:attrName>
                                        </p:attrNameLst>
                                      </p:cBhvr>
                                    </p:animRot>
                                  </p:childTnLst>
                                </p:cTn>
                              </p:par>
                              <p:par>
                                <p:cTn id="116" presetID="2" presetClass="entr" presetSubtype="8"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2000" fill="hold"/>
                                        <p:tgtEl>
                                          <p:spTgt spid="25"/>
                                        </p:tgtEl>
                                        <p:attrNameLst>
                                          <p:attrName>ppt_x</p:attrName>
                                        </p:attrNameLst>
                                      </p:cBhvr>
                                      <p:tavLst>
                                        <p:tav tm="0">
                                          <p:val>
                                            <p:strVal val="0-#ppt_w/2"/>
                                          </p:val>
                                        </p:tav>
                                        <p:tav tm="100000">
                                          <p:val>
                                            <p:strVal val="#ppt_x"/>
                                          </p:val>
                                        </p:tav>
                                      </p:tavLst>
                                    </p:anim>
                                    <p:anim calcmode="lin" valueType="num">
                                      <p:cBhvr additive="base">
                                        <p:cTn id="119" dur="2000" fill="hold"/>
                                        <p:tgtEl>
                                          <p:spTgt spid="25"/>
                                        </p:tgtEl>
                                        <p:attrNameLst>
                                          <p:attrName>ppt_y</p:attrName>
                                        </p:attrNameLst>
                                      </p:cBhvr>
                                      <p:tavLst>
                                        <p:tav tm="0">
                                          <p:val>
                                            <p:strVal val="#ppt_y"/>
                                          </p:val>
                                        </p:tav>
                                        <p:tav tm="100000">
                                          <p:val>
                                            <p:strVal val="#ppt_y"/>
                                          </p:val>
                                        </p:tav>
                                      </p:tavLst>
                                    </p:anim>
                                  </p:childTnLst>
                                </p:cTn>
                              </p:par>
                              <p:par>
                                <p:cTn id="120" presetID="2" presetClass="entr" presetSubtype="8" fill="hold" nodeType="withEffect">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cBhvr additive="base">
                                        <p:cTn id="122" dur="2000" fill="hold"/>
                                        <p:tgtEl>
                                          <p:spTgt spid="27"/>
                                        </p:tgtEl>
                                        <p:attrNameLst>
                                          <p:attrName>ppt_x</p:attrName>
                                        </p:attrNameLst>
                                      </p:cBhvr>
                                      <p:tavLst>
                                        <p:tav tm="0">
                                          <p:val>
                                            <p:strVal val="0-#ppt_w/2"/>
                                          </p:val>
                                        </p:tav>
                                        <p:tav tm="100000">
                                          <p:val>
                                            <p:strVal val="#ppt_x"/>
                                          </p:val>
                                        </p:tav>
                                      </p:tavLst>
                                    </p:anim>
                                    <p:anim calcmode="lin" valueType="num">
                                      <p:cBhvr additive="base">
                                        <p:cTn id="123" dur="2000" fill="hold"/>
                                        <p:tgtEl>
                                          <p:spTgt spid="27"/>
                                        </p:tgtEl>
                                        <p:attrNameLst>
                                          <p:attrName>ppt_y</p:attrName>
                                        </p:attrNameLst>
                                      </p:cBhvr>
                                      <p:tavLst>
                                        <p:tav tm="0">
                                          <p:val>
                                            <p:strVal val="#ppt_y"/>
                                          </p:val>
                                        </p:tav>
                                        <p:tav tm="100000">
                                          <p:val>
                                            <p:strVal val="#ppt_y"/>
                                          </p:val>
                                        </p:tav>
                                      </p:tavLst>
                                    </p:anim>
                                  </p:childTnLst>
                                </p:cTn>
                              </p:par>
                              <p:par>
                                <p:cTn id="124" presetID="2" presetClass="entr" presetSubtype="8" fill="hold" grpId="2" nodeType="withEffect">
                                  <p:stCondLst>
                                    <p:cond delay="0"/>
                                  </p:stCondLst>
                                  <p:iterate type="lt">
                                    <p:tmPct val="0"/>
                                  </p:iterate>
                                  <p:childTnLst>
                                    <p:set>
                                      <p:cBhvr>
                                        <p:cTn id="125" dur="1" fill="hold">
                                          <p:stCondLst>
                                            <p:cond delay="0"/>
                                          </p:stCondLst>
                                        </p:cTn>
                                        <p:tgtEl>
                                          <p:spTgt spid="26"/>
                                        </p:tgtEl>
                                        <p:attrNameLst>
                                          <p:attrName>style.visibility</p:attrName>
                                        </p:attrNameLst>
                                      </p:cBhvr>
                                      <p:to>
                                        <p:strVal val="visible"/>
                                      </p:to>
                                    </p:set>
                                    <p:anim calcmode="lin" valueType="num">
                                      <p:cBhvr additive="base">
                                        <p:cTn id="126" dur="2000" fill="hold"/>
                                        <p:tgtEl>
                                          <p:spTgt spid="26"/>
                                        </p:tgtEl>
                                        <p:attrNameLst>
                                          <p:attrName>ppt_x</p:attrName>
                                        </p:attrNameLst>
                                      </p:cBhvr>
                                      <p:tavLst>
                                        <p:tav tm="0">
                                          <p:val>
                                            <p:strVal val="0-#ppt_w/2"/>
                                          </p:val>
                                        </p:tav>
                                        <p:tav tm="100000">
                                          <p:val>
                                            <p:strVal val="#ppt_x"/>
                                          </p:val>
                                        </p:tav>
                                      </p:tavLst>
                                    </p:anim>
                                    <p:anim calcmode="lin" valueType="num">
                                      <p:cBhvr additive="base">
                                        <p:cTn id="127" dur="2000" fill="hold"/>
                                        <p:tgtEl>
                                          <p:spTgt spid="26"/>
                                        </p:tgtEl>
                                        <p:attrNameLst>
                                          <p:attrName>ppt_y</p:attrName>
                                        </p:attrNameLst>
                                      </p:cBhvr>
                                      <p:tavLst>
                                        <p:tav tm="0">
                                          <p:val>
                                            <p:strVal val="#ppt_y"/>
                                          </p:val>
                                        </p:tav>
                                        <p:tav tm="100000">
                                          <p:val>
                                            <p:strVal val="#ppt_y"/>
                                          </p:val>
                                        </p:tav>
                                      </p:tavLst>
                                    </p:anim>
                                  </p:childTnLst>
                                </p:cTn>
                              </p:par>
                              <p:par>
                                <p:cTn id="128" presetID="42" presetClass="exit" presetSubtype="0" fill="hold" nodeType="withEffect">
                                  <p:stCondLst>
                                    <p:cond delay="0"/>
                                  </p:stCondLst>
                                  <p:childTnLst>
                                    <p:animEffect transition="out" filter="fade">
                                      <p:cBhvr>
                                        <p:cTn id="129" dur="1000"/>
                                        <p:tgtEl>
                                          <p:spTgt spid="23"/>
                                        </p:tgtEl>
                                      </p:cBhvr>
                                    </p:animEffect>
                                    <p:anim calcmode="lin" valueType="num">
                                      <p:cBhvr>
                                        <p:cTn id="130" dur="1000"/>
                                        <p:tgtEl>
                                          <p:spTgt spid="23"/>
                                        </p:tgtEl>
                                        <p:attrNameLst>
                                          <p:attrName>ppt_x</p:attrName>
                                        </p:attrNameLst>
                                      </p:cBhvr>
                                      <p:tavLst>
                                        <p:tav tm="0">
                                          <p:val>
                                            <p:strVal val="ppt_x"/>
                                          </p:val>
                                        </p:tav>
                                        <p:tav tm="100000">
                                          <p:val>
                                            <p:strVal val="ppt_x"/>
                                          </p:val>
                                        </p:tav>
                                      </p:tavLst>
                                    </p:anim>
                                    <p:anim calcmode="lin" valueType="num">
                                      <p:cBhvr>
                                        <p:cTn id="131" dur="1000"/>
                                        <p:tgtEl>
                                          <p:spTgt spid="23"/>
                                        </p:tgtEl>
                                        <p:attrNameLst>
                                          <p:attrName>ppt_y</p:attrName>
                                        </p:attrNameLst>
                                      </p:cBhvr>
                                      <p:tavLst>
                                        <p:tav tm="0">
                                          <p:val>
                                            <p:strVal val="ppt_y"/>
                                          </p:val>
                                        </p:tav>
                                        <p:tav tm="100000">
                                          <p:val>
                                            <p:strVal val="ppt_y+.1"/>
                                          </p:val>
                                        </p:tav>
                                      </p:tavLst>
                                    </p:anim>
                                    <p:set>
                                      <p:cBhvr>
                                        <p:cTn id="132" dur="1" fill="hold">
                                          <p:stCondLst>
                                            <p:cond delay="999"/>
                                          </p:stCondLst>
                                        </p:cTn>
                                        <p:tgtEl>
                                          <p:spTgt spid="2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4" nodeType="clickEffect">
                                  <p:stCondLst>
                                    <p:cond delay="0"/>
                                  </p:stCondLst>
                                  <p:iterate type="lt">
                                    <p:tmPct val="0"/>
                                  </p:iterate>
                                  <p:childTnLst>
                                    <p:animEffect transition="out" filter="fade">
                                      <p:cBhvr>
                                        <p:cTn id="136" dur="500" tmFilter="0, 0; .2, .5; .8, .5; 1, 0"/>
                                        <p:tgtEl>
                                          <p:spTgt spid="26"/>
                                        </p:tgtEl>
                                      </p:cBhvr>
                                    </p:animEffect>
                                    <p:animScale>
                                      <p:cBhvr>
                                        <p:cTn id="137" dur="250" autoRev="1" fill="hold"/>
                                        <p:tgtEl>
                                          <p:spTgt spid="26"/>
                                        </p:tgtEl>
                                      </p:cBhvr>
                                      <p:by x="105000" y="105000"/>
                                    </p:animScale>
                                  </p:childTnLst>
                                </p:cTn>
                              </p:par>
                              <p:par>
                                <p:cTn id="138" presetID="26" presetClass="emph" presetSubtype="0" fill="hold" nodeType="withEffect">
                                  <p:stCondLst>
                                    <p:cond delay="0"/>
                                  </p:stCondLst>
                                  <p:childTnLst>
                                    <p:animEffect transition="out" filter="fade">
                                      <p:cBhvr>
                                        <p:cTn id="139" dur="500" tmFilter="0, 0; .2, .5; .8, .5; 1, 0"/>
                                        <p:tgtEl>
                                          <p:spTgt spid="27"/>
                                        </p:tgtEl>
                                      </p:cBhvr>
                                    </p:animEffect>
                                    <p:animScale>
                                      <p:cBhvr>
                                        <p:cTn id="140" dur="250" autoRev="1" fill="hold"/>
                                        <p:tgtEl>
                                          <p:spTgt spid="27"/>
                                        </p:tgtEl>
                                      </p:cBhvr>
                                      <p:by x="105000" y="105000"/>
                                    </p:animScale>
                                  </p:childTnLst>
                                </p:cTn>
                              </p:par>
                              <p:par>
                                <p:cTn id="141" presetID="26" presetClass="emph" presetSubtype="0" fill="hold" nodeType="withEffect">
                                  <p:stCondLst>
                                    <p:cond delay="0"/>
                                  </p:stCondLst>
                                  <p:childTnLst>
                                    <p:animEffect transition="out" filter="fade">
                                      <p:cBhvr>
                                        <p:cTn id="142" dur="500" tmFilter="0, 0; .2, .5; .8, .5; 1, 0"/>
                                        <p:tgtEl>
                                          <p:spTgt spid="25"/>
                                        </p:tgtEl>
                                      </p:cBhvr>
                                    </p:animEffect>
                                    <p:animScale>
                                      <p:cBhvr>
                                        <p:cTn id="143" dur="250" autoRev="1" fill="hold"/>
                                        <p:tgtEl>
                                          <p:spTgt spid="25"/>
                                        </p:tgtEl>
                                      </p:cBhvr>
                                      <p:by x="105000" y="105000"/>
                                    </p:animScale>
                                  </p:childTnLst>
                                </p:cTn>
                              </p:par>
                            </p:childTnLst>
                          </p:cTn>
                        </p:par>
                      </p:childTnLst>
                    </p:cTn>
                  </p:par>
                  <p:par>
                    <p:cTn id="144" fill="hold">
                      <p:stCondLst>
                        <p:cond delay="indefinite"/>
                      </p:stCondLst>
                      <p:childTnLst>
                        <p:par>
                          <p:cTn id="145" fill="hold">
                            <p:stCondLst>
                              <p:cond delay="0"/>
                            </p:stCondLst>
                            <p:childTnLst>
                              <p:par>
                                <p:cTn id="146" presetID="42" presetClass="exit" presetSubtype="0" fill="hold" grpId="3" nodeType="clickEffect">
                                  <p:stCondLst>
                                    <p:cond delay="0"/>
                                  </p:stCondLst>
                                  <p:iterate type="lt">
                                    <p:tmPct val="0"/>
                                  </p:iterate>
                                  <p:childTnLst>
                                    <p:animEffect transition="out" filter="fade">
                                      <p:cBhvr>
                                        <p:cTn id="147" dur="500"/>
                                        <p:tgtEl>
                                          <p:spTgt spid="26"/>
                                        </p:tgtEl>
                                      </p:cBhvr>
                                    </p:animEffect>
                                    <p:anim calcmode="lin" valueType="num">
                                      <p:cBhvr>
                                        <p:cTn id="148" dur="500"/>
                                        <p:tgtEl>
                                          <p:spTgt spid="26"/>
                                        </p:tgtEl>
                                        <p:attrNameLst>
                                          <p:attrName>ppt_x</p:attrName>
                                        </p:attrNameLst>
                                      </p:cBhvr>
                                      <p:tavLst>
                                        <p:tav tm="0">
                                          <p:val>
                                            <p:strVal val="ppt_x"/>
                                          </p:val>
                                        </p:tav>
                                        <p:tav tm="100000">
                                          <p:val>
                                            <p:strVal val="ppt_x"/>
                                          </p:val>
                                        </p:tav>
                                      </p:tavLst>
                                    </p:anim>
                                    <p:anim calcmode="lin" valueType="num">
                                      <p:cBhvr>
                                        <p:cTn id="149" dur="500"/>
                                        <p:tgtEl>
                                          <p:spTgt spid="26"/>
                                        </p:tgtEl>
                                        <p:attrNameLst>
                                          <p:attrName>ppt_y</p:attrName>
                                        </p:attrNameLst>
                                      </p:cBhvr>
                                      <p:tavLst>
                                        <p:tav tm="0">
                                          <p:val>
                                            <p:strVal val="ppt_y"/>
                                          </p:val>
                                        </p:tav>
                                        <p:tav tm="100000">
                                          <p:val>
                                            <p:strVal val="ppt_y+.1"/>
                                          </p:val>
                                        </p:tav>
                                      </p:tavLst>
                                    </p:anim>
                                    <p:set>
                                      <p:cBhvr>
                                        <p:cTn id="150" dur="1" fill="hold">
                                          <p:stCondLst>
                                            <p:cond delay="499"/>
                                          </p:stCondLst>
                                        </p:cTn>
                                        <p:tgtEl>
                                          <p:spTgt spid="26"/>
                                        </p:tgtEl>
                                        <p:attrNameLst>
                                          <p:attrName>style.visibility</p:attrName>
                                        </p:attrNameLst>
                                      </p:cBhvr>
                                      <p:to>
                                        <p:strVal val="hidden"/>
                                      </p:to>
                                    </p:set>
                                  </p:childTnLst>
                                </p:cTn>
                              </p:par>
                              <p:par>
                                <p:cTn id="151" presetID="42" presetClass="exit" presetSubtype="0" fill="hold" nodeType="withEffect">
                                  <p:stCondLst>
                                    <p:cond delay="0"/>
                                  </p:stCondLst>
                                  <p:childTnLst>
                                    <p:animEffect transition="out" filter="fade">
                                      <p:cBhvr>
                                        <p:cTn id="152" dur="500"/>
                                        <p:tgtEl>
                                          <p:spTgt spid="24"/>
                                        </p:tgtEl>
                                      </p:cBhvr>
                                    </p:animEffect>
                                    <p:anim calcmode="lin" valueType="num">
                                      <p:cBhvr>
                                        <p:cTn id="153" dur="500"/>
                                        <p:tgtEl>
                                          <p:spTgt spid="24"/>
                                        </p:tgtEl>
                                        <p:attrNameLst>
                                          <p:attrName>ppt_x</p:attrName>
                                        </p:attrNameLst>
                                      </p:cBhvr>
                                      <p:tavLst>
                                        <p:tav tm="0">
                                          <p:val>
                                            <p:strVal val="ppt_x"/>
                                          </p:val>
                                        </p:tav>
                                        <p:tav tm="100000">
                                          <p:val>
                                            <p:strVal val="ppt_x"/>
                                          </p:val>
                                        </p:tav>
                                      </p:tavLst>
                                    </p:anim>
                                    <p:anim calcmode="lin" valueType="num">
                                      <p:cBhvr>
                                        <p:cTn id="154" dur="500"/>
                                        <p:tgtEl>
                                          <p:spTgt spid="24"/>
                                        </p:tgtEl>
                                        <p:attrNameLst>
                                          <p:attrName>ppt_y</p:attrName>
                                        </p:attrNameLst>
                                      </p:cBhvr>
                                      <p:tavLst>
                                        <p:tav tm="0">
                                          <p:val>
                                            <p:strVal val="ppt_y"/>
                                          </p:val>
                                        </p:tav>
                                        <p:tav tm="100000">
                                          <p:val>
                                            <p:strVal val="ppt_y+.1"/>
                                          </p:val>
                                        </p:tav>
                                      </p:tavLst>
                                    </p:anim>
                                    <p:set>
                                      <p:cBhvr>
                                        <p:cTn id="155" dur="1" fill="hold">
                                          <p:stCondLst>
                                            <p:cond delay="499"/>
                                          </p:stCondLst>
                                        </p:cTn>
                                        <p:tgtEl>
                                          <p:spTgt spid="24"/>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0" presetClass="entr" presetSubtype="0" fill="hold"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fade">
                                      <p:cBhvr>
                                        <p:cTn id="160" dur="1200" decel="100000"/>
                                        <p:tgtEl>
                                          <p:spTgt spid="19"/>
                                        </p:tgtEl>
                                      </p:cBhvr>
                                    </p:animEffect>
                                    <p:anim calcmode="lin" valueType="num">
                                      <p:cBhvr>
                                        <p:cTn id="161" dur="1200" decel="100000" fill="hold"/>
                                        <p:tgtEl>
                                          <p:spTgt spid="19"/>
                                        </p:tgtEl>
                                        <p:attrNameLst>
                                          <p:attrName>style.rotation</p:attrName>
                                        </p:attrNameLst>
                                      </p:cBhvr>
                                      <p:tavLst>
                                        <p:tav tm="0">
                                          <p:val>
                                            <p:fltVal val="-90"/>
                                          </p:val>
                                        </p:tav>
                                        <p:tav tm="100000">
                                          <p:val>
                                            <p:fltVal val="0"/>
                                          </p:val>
                                        </p:tav>
                                      </p:tavLst>
                                    </p:anim>
                                    <p:anim calcmode="lin" valueType="num">
                                      <p:cBhvr>
                                        <p:cTn id="162" dur="1200" decel="100000" fill="hold"/>
                                        <p:tgtEl>
                                          <p:spTgt spid="19"/>
                                        </p:tgtEl>
                                        <p:attrNameLst>
                                          <p:attrName>ppt_x</p:attrName>
                                        </p:attrNameLst>
                                      </p:cBhvr>
                                      <p:tavLst>
                                        <p:tav tm="0">
                                          <p:val>
                                            <p:strVal val="#ppt_x+0.4"/>
                                          </p:val>
                                        </p:tav>
                                        <p:tav tm="100000">
                                          <p:val>
                                            <p:strVal val="#ppt_x-0.05"/>
                                          </p:val>
                                        </p:tav>
                                      </p:tavLst>
                                    </p:anim>
                                    <p:anim calcmode="lin" valueType="num">
                                      <p:cBhvr>
                                        <p:cTn id="163" dur="1200" decel="100000" fill="hold"/>
                                        <p:tgtEl>
                                          <p:spTgt spid="19"/>
                                        </p:tgtEl>
                                        <p:attrNameLst>
                                          <p:attrName>ppt_y</p:attrName>
                                        </p:attrNameLst>
                                      </p:cBhvr>
                                      <p:tavLst>
                                        <p:tav tm="0">
                                          <p:val>
                                            <p:strVal val="#ppt_y-0.4"/>
                                          </p:val>
                                        </p:tav>
                                        <p:tav tm="100000">
                                          <p:val>
                                            <p:strVal val="#ppt_y+0.1"/>
                                          </p:val>
                                        </p:tav>
                                      </p:tavLst>
                                    </p:anim>
                                    <p:anim calcmode="lin" valueType="num">
                                      <p:cBhvr>
                                        <p:cTn id="164" dur="300" accel="100000" fill="hold">
                                          <p:stCondLst>
                                            <p:cond delay="1200"/>
                                          </p:stCondLst>
                                        </p:cTn>
                                        <p:tgtEl>
                                          <p:spTgt spid="19"/>
                                        </p:tgtEl>
                                        <p:attrNameLst>
                                          <p:attrName>ppt_x</p:attrName>
                                        </p:attrNameLst>
                                      </p:cBhvr>
                                      <p:tavLst>
                                        <p:tav tm="0">
                                          <p:val>
                                            <p:strVal val="#ppt_x-0.05"/>
                                          </p:val>
                                        </p:tav>
                                        <p:tav tm="100000">
                                          <p:val>
                                            <p:strVal val="#ppt_x"/>
                                          </p:val>
                                        </p:tav>
                                      </p:tavLst>
                                    </p:anim>
                                    <p:anim calcmode="lin" valueType="num">
                                      <p:cBhvr>
                                        <p:cTn id="165" dur="300" accel="100000" fill="hold">
                                          <p:stCondLst>
                                            <p:cond delay="12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20"/>
                                        </p:tgtEl>
                                        <p:attrNameLst>
                                          <p:attrName>style.visibility</p:attrName>
                                        </p:attrNameLst>
                                      </p:cBhvr>
                                      <p:to>
                                        <p:strVal val="visible"/>
                                      </p:to>
                                    </p:set>
                                    <p:animEffect transition="in" filter="fade">
                                      <p:cBhvr>
                                        <p:cTn id="170" dur="1000"/>
                                        <p:tgtEl>
                                          <p:spTgt spid="20"/>
                                        </p:tgtEl>
                                      </p:cBhvr>
                                    </p:animEffect>
                                    <p:anim calcmode="lin" valueType="num">
                                      <p:cBhvr>
                                        <p:cTn id="171" dur="1000" fill="hold"/>
                                        <p:tgtEl>
                                          <p:spTgt spid="20"/>
                                        </p:tgtEl>
                                        <p:attrNameLst>
                                          <p:attrName>ppt_x</p:attrName>
                                        </p:attrNameLst>
                                      </p:cBhvr>
                                      <p:tavLst>
                                        <p:tav tm="0">
                                          <p:val>
                                            <p:strVal val="#ppt_x"/>
                                          </p:val>
                                        </p:tav>
                                        <p:tav tm="100000">
                                          <p:val>
                                            <p:strVal val="#ppt_x"/>
                                          </p:val>
                                        </p:tav>
                                      </p:tavLst>
                                    </p:anim>
                                    <p:anim calcmode="lin" valueType="num">
                                      <p:cBhvr>
                                        <p:cTn id="172" dur="1000" fill="hold"/>
                                        <p:tgtEl>
                                          <p:spTgt spid="20"/>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0"/>
                                  </p:stCondLst>
                                  <p:childTnLst>
                                    <p:set>
                                      <p:cBhvr>
                                        <p:cTn id="174" dur="1" fill="hold">
                                          <p:stCondLst>
                                            <p:cond delay="0"/>
                                          </p:stCondLst>
                                        </p:cTn>
                                        <p:tgtEl>
                                          <p:spTgt spid="3"/>
                                        </p:tgtEl>
                                        <p:attrNameLst>
                                          <p:attrName>style.visibility</p:attrName>
                                        </p:attrNameLst>
                                      </p:cBhvr>
                                      <p:to>
                                        <p:strVal val="visible"/>
                                      </p:to>
                                    </p:set>
                                    <p:animEffect transition="in" filter="fade">
                                      <p:cBhvr>
                                        <p:cTn id="175" dur="1000"/>
                                        <p:tgtEl>
                                          <p:spTgt spid="3"/>
                                        </p:tgtEl>
                                      </p:cBhvr>
                                    </p:animEffect>
                                    <p:anim calcmode="lin" valueType="num">
                                      <p:cBhvr>
                                        <p:cTn id="176" dur="1000" fill="hold"/>
                                        <p:tgtEl>
                                          <p:spTgt spid="3"/>
                                        </p:tgtEl>
                                        <p:attrNameLst>
                                          <p:attrName>ppt_x</p:attrName>
                                        </p:attrNameLst>
                                      </p:cBhvr>
                                      <p:tavLst>
                                        <p:tav tm="0">
                                          <p:val>
                                            <p:strVal val="#ppt_x"/>
                                          </p:val>
                                        </p:tav>
                                        <p:tav tm="100000">
                                          <p:val>
                                            <p:strVal val="#ppt_x"/>
                                          </p:val>
                                        </p:tav>
                                      </p:tavLst>
                                    </p:anim>
                                    <p:anim calcmode="lin" valueType="num">
                                      <p:cBhvr>
                                        <p:cTn id="17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28"/>
                                        </p:tgtEl>
                                        <p:attrNameLst>
                                          <p:attrName>style.visibility</p:attrName>
                                        </p:attrNameLst>
                                      </p:cBhvr>
                                      <p:to>
                                        <p:strVal val="visible"/>
                                      </p:to>
                                    </p:set>
                                    <p:animEffect transition="in" filter="fade">
                                      <p:cBhvr>
                                        <p:cTn id="182" dur="500"/>
                                        <p:tgtEl>
                                          <p:spTgt spid="28"/>
                                        </p:tgtEl>
                                      </p:cBhvr>
                                    </p:animEffect>
                                  </p:childTnLst>
                                </p:cTn>
                              </p:par>
                            </p:childTnLst>
                          </p:cTn>
                        </p:par>
                      </p:childTnLst>
                    </p:cTn>
                  </p:par>
                  <p:par>
                    <p:cTn id="183" fill="hold">
                      <p:stCondLst>
                        <p:cond delay="indefinite"/>
                      </p:stCondLst>
                      <p:childTnLst>
                        <p:par>
                          <p:cTn id="184" fill="hold">
                            <p:stCondLst>
                              <p:cond delay="0"/>
                            </p:stCondLst>
                            <p:childTnLst>
                              <p:par>
                                <p:cTn id="185" presetID="31" presetClass="entr" presetSubtype="0" fill="hold" nodeType="clickEffect">
                                  <p:stCondLst>
                                    <p:cond delay="0"/>
                                  </p:stCondLst>
                                  <p:childTnLst>
                                    <p:set>
                                      <p:cBhvr>
                                        <p:cTn id="186" dur="1" fill="hold">
                                          <p:stCondLst>
                                            <p:cond delay="0"/>
                                          </p:stCondLst>
                                        </p:cTn>
                                        <p:tgtEl>
                                          <p:spTgt spid="6"/>
                                        </p:tgtEl>
                                        <p:attrNameLst>
                                          <p:attrName>style.visibility</p:attrName>
                                        </p:attrNameLst>
                                      </p:cBhvr>
                                      <p:to>
                                        <p:strVal val="visible"/>
                                      </p:to>
                                    </p:set>
                                    <p:anim calcmode="lin" valueType="num">
                                      <p:cBhvr>
                                        <p:cTn id="187" dur="1000" fill="hold"/>
                                        <p:tgtEl>
                                          <p:spTgt spid="6"/>
                                        </p:tgtEl>
                                        <p:attrNameLst>
                                          <p:attrName>ppt_w</p:attrName>
                                        </p:attrNameLst>
                                      </p:cBhvr>
                                      <p:tavLst>
                                        <p:tav tm="0">
                                          <p:val>
                                            <p:fltVal val="0"/>
                                          </p:val>
                                        </p:tav>
                                        <p:tav tm="100000">
                                          <p:val>
                                            <p:strVal val="#ppt_w"/>
                                          </p:val>
                                        </p:tav>
                                      </p:tavLst>
                                    </p:anim>
                                    <p:anim calcmode="lin" valueType="num">
                                      <p:cBhvr>
                                        <p:cTn id="188" dur="1000" fill="hold"/>
                                        <p:tgtEl>
                                          <p:spTgt spid="6"/>
                                        </p:tgtEl>
                                        <p:attrNameLst>
                                          <p:attrName>ppt_h</p:attrName>
                                        </p:attrNameLst>
                                      </p:cBhvr>
                                      <p:tavLst>
                                        <p:tav tm="0">
                                          <p:val>
                                            <p:fltVal val="0"/>
                                          </p:val>
                                        </p:tav>
                                        <p:tav tm="100000">
                                          <p:val>
                                            <p:strVal val="#ppt_h"/>
                                          </p:val>
                                        </p:tav>
                                      </p:tavLst>
                                    </p:anim>
                                    <p:anim calcmode="lin" valueType="num">
                                      <p:cBhvr>
                                        <p:cTn id="189" dur="1000" fill="hold"/>
                                        <p:tgtEl>
                                          <p:spTgt spid="6"/>
                                        </p:tgtEl>
                                        <p:attrNameLst>
                                          <p:attrName>style.rotation</p:attrName>
                                        </p:attrNameLst>
                                      </p:cBhvr>
                                      <p:tavLst>
                                        <p:tav tm="0">
                                          <p:val>
                                            <p:fltVal val="90"/>
                                          </p:val>
                                        </p:tav>
                                        <p:tav tm="100000">
                                          <p:val>
                                            <p:fltVal val="0"/>
                                          </p:val>
                                        </p:tav>
                                      </p:tavLst>
                                    </p:anim>
                                    <p:animEffect transition="in" filter="fade">
                                      <p:cBhvr>
                                        <p:cTn id="190" dur="1000"/>
                                        <p:tgtEl>
                                          <p:spTgt spid="6"/>
                                        </p:tgtEl>
                                      </p:cBhvr>
                                    </p:animEffect>
                                  </p:childTnLst>
                                </p:cTn>
                              </p:par>
                              <p:par>
                                <p:cTn id="191" presetID="31" presetClass="entr" presetSubtype="0" fill="hold" nodeType="withEffect">
                                  <p:stCondLst>
                                    <p:cond delay="0"/>
                                  </p:stCondLst>
                                  <p:childTnLst>
                                    <p:set>
                                      <p:cBhvr>
                                        <p:cTn id="192" dur="1" fill="hold">
                                          <p:stCondLst>
                                            <p:cond delay="0"/>
                                          </p:stCondLst>
                                        </p:cTn>
                                        <p:tgtEl>
                                          <p:spTgt spid="10"/>
                                        </p:tgtEl>
                                        <p:attrNameLst>
                                          <p:attrName>style.visibility</p:attrName>
                                        </p:attrNameLst>
                                      </p:cBhvr>
                                      <p:to>
                                        <p:strVal val="visible"/>
                                      </p:to>
                                    </p:set>
                                    <p:anim calcmode="lin" valueType="num">
                                      <p:cBhvr>
                                        <p:cTn id="193" dur="1000" fill="hold"/>
                                        <p:tgtEl>
                                          <p:spTgt spid="10"/>
                                        </p:tgtEl>
                                        <p:attrNameLst>
                                          <p:attrName>ppt_w</p:attrName>
                                        </p:attrNameLst>
                                      </p:cBhvr>
                                      <p:tavLst>
                                        <p:tav tm="0">
                                          <p:val>
                                            <p:fltVal val="0"/>
                                          </p:val>
                                        </p:tav>
                                        <p:tav tm="100000">
                                          <p:val>
                                            <p:strVal val="#ppt_w"/>
                                          </p:val>
                                        </p:tav>
                                      </p:tavLst>
                                    </p:anim>
                                    <p:anim calcmode="lin" valueType="num">
                                      <p:cBhvr>
                                        <p:cTn id="194" dur="1000" fill="hold"/>
                                        <p:tgtEl>
                                          <p:spTgt spid="10"/>
                                        </p:tgtEl>
                                        <p:attrNameLst>
                                          <p:attrName>ppt_h</p:attrName>
                                        </p:attrNameLst>
                                      </p:cBhvr>
                                      <p:tavLst>
                                        <p:tav tm="0">
                                          <p:val>
                                            <p:fltVal val="0"/>
                                          </p:val>
                                        </p:tav>
                                        <p:tav tm="100000">
                                          <p:val>
                                            <p:strVal val="#ppt_h"/>
                                          </p:val>
                                        </p:tav>
                                      </p:tavLst>
                                    </p:anim>
                                    <p:anim calcmode="lin" valueType="num">
                                      <p:cBhvr>
                                        <p:cTn id="195" dur="1000" fill="hold"/>
                                        <p:tgtEl>
                                          <p:spTgt spid="10"/>
                                        </p:tgtEl>
                                        <p:attrNameLst>
                                          <p:attrName>style.rotation</p:attrName>
                                        </p:attrNameLst>
                                      </p:cBhvr>
                                      <p:tavLst>
                                        <p:tav tm="0">
                                          <p:val>
                                            <p:fltVal val="90"/>
                                          </p:val>
                                        </p:tav>
                                        <p:tav tm="100000">
                                          <p:val>
                                            <p:fltVal val="0"/>
                                          </p:val>
                                        </p:tav>
                                      </p:tavLst>
                                    </p:anim>
                                    <p:animEffect transition="in" filter="fade">
                                      <p:cBhvr>
                                        <p:cTn id="196" dur="1000"/>
                                        <p:tgtEl>
                                          <p:spTgt spid="10"/>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xit" presetSubtype="0" fill="hold" nodeType="clickEffect">
                                  <p:stCondLst>
                                    <p:cond delay="0"/>
                                  </p:stCondLst>
                                  <p:childTnLst>
                                    <p:animEffect transition="out" filter="fade">
                                      <p:cBhvr>
                                        <p:cTn id="200" dur="500"/>
                                        <p:tgtEl>
                                          <p:spTgt spid="19"/>
                                        </p:tgtEl>
                                      </p:cBhvr>
                                    </p:animEffect>
                                    <p:set>
                                      <p:cBhvr>
                                        <p:cTn id="201" dur="1" fill="hold">
                                          <p:stCondLst>
                                            <p:cond delay="499"/>
                                          </p:stCondLst>
                                        </p:cTn>
                                        <p:tgtEl>
                                          <p:spTgt spid="19"/>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7"/>
                                        </p:tgtEl>
                                      </p:cBhvr>
                                    </p:animEffect>
                                    <p:set>
                                      <p:cBhvr>
                                        <p:cTn id="204" dur="1" fill="hold">
                                          <p:stCondLst>
                                            <p:cond delay="499"/>
                                          </p:stCondLst>
                                        </p:cTn>
                                        <p:tgtEl>
                                          <p:spTgt spid="27"/>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25"/>
                                        </p:tgtEl>
                                      </p:cBhvr>
                                    </p:animEffect>
                                    <p:set>
                                      <p:cBhvr>
                                        <p:cTn id="207" dur="1" fill="hold">
                                          <p:stCondLst>
                                            <p:cond delay="499"/>
                                          </p:stCondLst>
                                        </p:cTn>
                                        <p:tgtEl>
                                          <p:spTgt spid="25"/>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nodeType="clickEffect">
                                  <p:stCondLst>
                                    <p:cond delay="0"/>
                                  </p:stCondLst>
                                  <p:childTnLst>
                                    <p:set>
                                      <p:cBhvr>
                                        <p:cTn id="211" dur="1" fill="hold">
                                          <p:stCondLst>
                                            <p:cond delay="0"/>
                                          </p:stCondLst>
                                        </p:cTn>
                                        <p:tgtEl>
                                          <p:spTgt spid="29"/>
                                        </p:tgtEl>
                                        <p:attrNameLst>
                                          <p:attrName>style.visibility</p:attrName>
                                        </p:attrNameLst>
                                      </p:cBhvr>
                                      <p:to>
                                        <p:strVal val="visible"/>
                                      </p:to>
                                    </p:set>
                                    <p:animEffect transition="in" filter="fade">
                                      <p:cBhvr>
                                        <p:cTn id="212" dur="1000"/>
                                        <p:tgtEl>
                                          <p:spTgt spid="29"/>
                                        </p:tgtEl>
                                      </p:cBhvr>
                                    </p:animEffect>
                                    <p:anim calcmode="lin" valueType="num">
                                      <p:cBhvr>
                                        <p:cTn id="213" dur="1000" fill="hold"/>
                                        <p:tgtEl>
                                          <p:spTgt spid="29"/>
                                        </p:tgtEl>
                                        <p:attrNameLst>
                                          <p:attrName>ppt_x</p:attrName>
                                        </p:attrNameLst>
                                      </p:cBhvr>
                                      <p:tavLst>
                                        <p:tav tm="0">
                                          <p:val>
                                            <p:strVal val="#ppt_x"/>
                                          </p:val>
                                        </p:tav>
                                        <p:tav tm="100000">
                                          <p:val>
                                            <p:strVal val="#ppt_x"/>
                                          </p:val>
                                        </p:tav>
                                      </p:tavLst>
                                    </p:anim>
                                    <p:anim calcmode="lin" valueType="num">
                                      <p:cBhvr>
                                        <p:cTn id="2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500"/>
                                        <p:tgtEl>
                                          <p:spTgt spid="5"/>
                                        </p:tgtEl>
                                      </p:cBhvr>
                                    </p:animEffect>
                                    <p:set>
                                      <p:cBhvr>
                                        <p:cTn id="219" dur="1" fill="hold">
                                          <p:stCondLst>
                                            <p:cond delay="499"/>
                                          </p:stCondLst>
                                        </p:cTn>
                                        <p:tgtEl>
                                          <p:spTgt spid="5"/>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500"/>
                                        <p:tgtEl>
                                          <p:spTgt spid="29"/>
                                        </p:tgtEl>
                                      </p:cBhvr>
                                    </p:animEffect>
                                    <p:set>
                                      <p:cBhvr>
                                        <p:cTn id="222" dur="1" fill="hold">
                                          <p:stCondLst>
                                            <p:cond delay="499"/>
                                          </p:stCondLst>
                                        </p:cTn>
                                        <p:tgtEl>
                                          <p:spTgt spid="29"/>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500"/>
                                        <p:tgtEl>
                                          <p:spTgt spid="28"/>
                                        </p:tgtEl>
                                      </p:cBhvr>
                                    </p:animEffect>
                                    <p:set>
                                      <p:cBhvr>
                                        <p:cTn id="225" dur="1" fill="hold">
                                          <p:stCondLst>
                                            <p:cond delay="499"/>
                                          </p:stCondLst>
                                        </p:cTn>
                                        <p:tgtEl>
                                          <p:spTgt spid="28"/>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10"/>
                                        </p:tgtEl>
                                      </p:cBhvr>
                                    </p:animEffect>
                                    <p:set>
                                      <p:cBhvr>
                                        <p:cTn id="228" dur="1" fill="hold">
                                          <p:stCondLst>
                                            <p:cond delay="499"/>
                                          </p:stCondLst>
                                        </p:cTn>
                                        <p:tgtEl>
                                          <p:spTgt spid="1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6"/>
                                        </p:tgtEl>
                                      </p:cBhvr>
                                    </p:animEffect>
                                    <p:set>
                                      <p:cBhvr>
                                        <p:cTn id="231" dur="1" fill="hold">
                                          <p:stCondLst>
                                            <p:cond delay="499"/>
                                          </p:stCondLst>
                                        </p:cTn>
                                        <p:tgtEl>
                                          <p:spTgt spid="6"/>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19"/>
                                        </p:tgtEl>
                                      </p:cBhvr>
                                    </p:animEffect>
                                    <p:set>
                                      <p:cBhvr>
                                        <p:cTn id="234" dur="1" fill="hold">
                                          <p:stCondLst>
                                            <p:cond delay="499"/>
                                          </p:stCondLst>
                                        </p:cTn>
                                        <p:tgtEl>
                                          <p:spTgt spid="19"/>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27"/>
                                        </p:tgtEl>
                                      </p:cBhvr>
                                    </p:animEffect>
                                    <p:set>
                                      <p:cBhvr>
                                        <p:cTn id="237" dur="1" fill="hold">
                                          <p:stCondLst>
                                            <p:cond delay="499"/>
                                          </p:stCondLst>
                                        </p:cTn>
                                        <p:tgtEl>
                                          <p:spTgt spid="27"/>
                                        </p:tgtEl>
                                        <p:attrNameLst>
                                          <p:attrName>style.visibility</p:attrName>
                                        </p:attrNameLst>
                                      </p:cBhvr>
                                      <p:to>
                                        <p:strVal val="hidden"/>
                                      </p:to>
                                    </p:set>
                                  </p:childTnLst>
                                </p:cTn>
                              </p:par>
                              <p:par>
                                <p:cTn id="238" presetID="10" presetClass="exit" presetSubtype="0" fill="hold" grpId="5" nodeType="withEffect">
                                  <p:stCondLst>
                                    <p:cond delay="0"/>
                                  </p:stCondLst>
                                  <p:iterate type="lt">
                                    <p:tmPct val="0"/>
                                  </p:iterate>
                                  <p:childTnLst>
                                    <p:animEffect transition="out" filter="fade">
                                      <p:cBhvr>
                                        <p:cTn id="239" dur="500"/>
                                        <p:tgtEl>
                                          <p:spTgt spid="26"/>
                                        </p:tgtEl>
                                      </p:cBhvr>
                                    </p:animEffect>
                                    <p:set>
                                      <p:cBhvr>
                                        <p:cTn id="240" dur="1" fill="hold">
                                          <p:stCondLst>
                                            <p:cond delay="499"/>
                                          </p:stCondLst>
                                        </p:cTn>
                                        <p:tgtEl>
                                          <p:spTgt spid="26"/>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25"/>
                                        </p:tgtEl>
                                      </p:cBhvr>
                                    </p:animEffect>
                                    <p:set>
                                      <p:cBhvr>
                                        <p:cTn id="243" dur="1" fill="hold">
                                          <p:stCondLst>
                                            <p:cond delay="499"/>
                                          </p:stCondLst>
                                        </p:cTn>
                                        <p:tgtEl>
                                          <p:spTgt spid="25"/>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500"/>
                                        <p:tgtEl>
                                          <p:spTgt spid="24"/>
                                        </p:tgtEl>
                                      </p:cBhvr>
                                    </p:animEffect>
                                    <p:set>
                                      <p:cBhvr>
                                        <p:cTn id="246" dur="1" fill="hold">
                                          <p:stCondLst>
                                            <p:cond delay="499"/>
                                          </p:stCondLst>
                                        </p:cTn>
                                        <p:tgtEl>
                                          <p:spTgt spid="24"/>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23"/>
                                        </p:tgtEl>
                                      </p:cBhvr>
                                    </p:animEffect>
                                    <p:set>
                                      <p:cBhvr>
                                        <p:cTn id="249" dur="1" fill="hold">
                                          <p:stCondLst>
                                            <p:cond delay="499"/>
                                          </p:stCondLst>
                                        </p:cTn>
                                        <p:tgtEl>
                                          <p:spTgt spid="23"/>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20"/>
                                        </p:tgtEl>
                                      </p:cBhvr>
                                    </p:animEffect>
                                    <p:set>
                                      <p:cBhvr>
                                        <p:cTn id="252" dur="1" fill="hold">
                                          <p:stCondLst>
                                            <p:cond delay="499"/>
                                          </p:stCondLst>
                                        </p:cTn>
                                        <p:tgtEl>
                                          <p:spTgt spid="20"/>
                                        </p:tgtEl>
                                        <p:attrNameLst>
                                          <p:attrName>style.visibility</p:attrName>
                                        </p:attrNameLst>
                                      </p:cBhvr>
                                      <p:to>
                                        <p:strVal val="hidden"/>
                                      </p:to>
                                    </p:set>
                                  </p:childTnLst>
                                </p:cTn>
                              </p:par>
                              <p:par>
                                <p:cTn id="253" presetID="10" presetClass="exit" presetSubtype="0" fill="hold" grpId="3" nodeType="withEffect">
                                  <p:stCondLst>
                                    <p:cond delay="0"/>
                                  </p:stCondLst>
                                  <p:childTnLst>
                                    <p:animEffect transition="out" filter="fade">
                                      <p:cBhvr>
                                        <p:cTn id="254" dur="500"/>
                                        <p:tgtEl>
                                          <p:spTgt spid="16"/>
                                        </p:tgtEl>
                                      </p:cBhvr>
                                    </p:animEffect>
                                    <p:set>
                                      <p:cBhvr>
                                        <p:cTn id="255" dur="1" fill="hold">
                                          <p:stCondLst>
                                            <p:cond delay="499"/>
                                          </p:stCondLst>
                                        </p:cTn>
                                        <p:tgtEl>
                                          <p:spTgt spid="16"/>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15"/>
                                        </p:tgtEl>
                                      </p:cBhvr>
                                    </p:animEffect>
                                    <p:set>
                                      <p:cBhvr>
                                        <p:cTn id="258" dur="1" fill="hold">
                                          <p:stCondLst>
                                            <p:cond delay="499"/>
                                          </p:stCondLst>
                                        </p:cTn>
                                        <p:tgtEl>
                                          <p:spTgt spid="15"/>
                                        </p:tgtEl>
                                        <p:attrNameLst>
                                          <p:attrName>style.visibility</p:attrName>
                                        </p:attrNameLst>
                                      </p:cBhvr>
                                      <p:to>
                                        <p:strVal val="hidden"/>
                                      </p:to>
                                    </p:set>
                                  </p:childTnLst>
                                </p:cTn>
                              </p:par>
                              <p:par>
                                <p:cTn id="259" presetID="10" presetClass="exit" presetSubtype="0" fill="hold" grpId="2" nodeType="withEffect">
                                  <p:stCondLst>
                                    <p:cond delay="0"/>
                                  </p:stCondLst>
                                  <p:childTnLst>
                                    <p:animEffect transition="out" filter="fade">
                                      <p:cBhvr>
                                        <p:cTn id="260" dur="500"/>
                                        <p:tgtEl>
                                          <p:spTgt spid="14"/>
                                        </p:tgtEl>
                                      </p:cBhvr>
                                    </p:animEffect>
                                    <p:set>
                                      <p:cBhvr>
                                        <p:cTn id="261" dur="1" fill="hold">
                                          <p:stCondLst>
                                            <p:cond delay="499"/>
                                          </p:stCondLst>
                                        </p:cTn>
                                        <p:tgtEl>
                                          <p:spTgt spid="14"/>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500"/>
                                        <p:tgtEl>
                                          <p:spTgt spid="13"/>
                                        </p:tgtEl>
                                      </p:cBhvr>
                                    </p:animEffect>
                                    <p:set>
                                      <p:cBhvr>
                                        <p:cTn id="264" dur="1" fill="hold">
                                          <p:stCondLst>
                                            <p:cond delay="499"/>
                                          </p:stCondLst>
                                        </p:cTn>
                                        <p:tgtEl>
                                          <p:spTgt spid="13"/>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500"/>
                                        <p:tgtEl>
                                          <p:spTgt spid="11"/>
                                        </p:tgtEl>
                                      </p:cBhvr>
                                    </p:animEffect>
                                    <p:set>
                                      <p:cBhvr>
                                        <p:cTn id="267" dur="1" fill="hold">
                                          <p:stCondLst>
                                            <p:cond delay="499"/>
                                          </p:stCondLst>
                                        </p:cTn>
                                        <p:tgtEl>
                                          <p:spTgt spid="11"/>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500"/>
                                        <p:tgtEl>
                                          <p:spTgt spid="8"/>
                                        </p:tgtEl>
                                      </p:cBhvr>
                                    </p:animEffect>
                                    <p:set>
                                      <p:cBhvr>
                                        <p:cTn id="270" dur="1" fill="hold">
                                          <p:stCondLst>
                                            <p:cond delay="499"/>
                                          </p:stCondLst>
                                        </p:cTn>
                                        <p:tgtEl>
                                          <p:spTgt spid="8"/>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500"/>
                                        <p:tgtEl>
                                          <p:spTgt spid="7"/>
                                        </p:tgtEl>
                                      </p:cBhvr>
                                    </p:animEffect>
                                    <p:set>
                                      <p:cBhvr>
                                        <p:cTn id="273" dur="1" fill="hold">
                                          <p:stCondLst>
                                            <p:cond delay="499"/>
                                          </p:stCondLst>
                                        </p:cTn>
                                        <p:tgtEl>
                                          <p:spTgt spid="7"/>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500"/>
                                        <p:tgtEl>
                                          <p:spTgt spid="3"/>
                                        </p:tgtEl>
                                      </p:cBhvr>
                                    </p:animEffect>
                                    <p:set>
                                      <p:cBhvr>
                                        <p:cTn id="27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p:bldP spid="16" grpId="1"/>
      <p:bldP spid="16" grpId="2"/>
      <p:bldP spid="16" grpId="3"/>
      <p:bldP spid="20" grpId="0"/>
      <p:bldP spid="20" grpId="1"/>
      <p:bldP spid="26" grpId="2"/>
      <p:bldP spid="26" grpId="3"/>
      <p:bldP spid="26" grpId="4"/>
      <p:bldP spid="26" grpId="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8F43B-B350-794C-A523-81F9B75F5FA7}"/>
              </a:ext>
            </a:extLst>
          </p:cNvPr>
          <p:cNvSpPr>
            <a:spLocks noGrp="1"/>
          </p:cNvSpPr>
          <p:nvPr>
            <p:ph type="title"/>
          </p:nvPr>
        </p:nvSpPr>
        <p:spPr/>
        <p:txBody>
          <a:bodyPr/>
          <a:lstStyle/>
          <a:p>
            <a:r>
              <a:rPr lang="en-US" dirty="0"/>
              <a:t>CONTROVERSY</a:t>
            </a:r>
          </a:p>
        </p:txBody>
      </p:sp>
      <p:sp>
        <p:nvSpPr>
          <p:cNvPr id="18" name="TextBox 17">
            <a:extLst>
              <a:ext uri="{FF2B5EF4-FFF2-40B4-BE49-F238E27FC236}">
                <a16:creationId xmlns:a16="http://schemas.microsoft.com/office/drawing/2014/main" id="{FE381343-1323-3D4E-890C-919D190EF6A5}"/>
              </a:ext>
            </a:extLst>
          </p:cNvPr>
          <p:cNvSpPr txBox="1"/>
          <p:nvPr/>
        </p:nvSpPr>
        <p:spPr>
          <a:xfrm>
            <a:off x="4840317" y="1962129"/>
            <a:ext cx="2511365" cy="3939540"/>
          </a:xfrm>
          <a:prstGeom prst="rect">
            <a:avLst/>
          </a:prstGeom>
          <a:noFill/>
        </p:spPr>
        <p:txBody>
          <a:bodyPr wrap="square" rtlCol="0">
            <a:spAutoFit/>
          </a:bodyPr>
          <a:lstStyle/>
          <a:p>
            <a:pPr algn="ctr"/>
            <a:r>
              <a:rPr lang="en-US" sz="25000" b="1" dirty="0"/>
              <a:t>?</a:t>
            </a:r>
          </a:p>
        </p:txBody>
      </p:sp>
      <p:pic>
        <p:nvPicPr>
          <p:cNvPr id="22" name="Authorize">
            <a:extLst>
              <a:ext uri="{FF2B5EF4-FFF2-40B4-BE49-F238E27FC236}">
                <a16:creationId xmlns:a16="http://schemas.microsoft.com/office/drawing/2014/main" id="{21928193-8BA8-DF47-85CB-950C0984CE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515" y="2279191"/>
            <a:ext cx="3269802" cy="4054553"/>
          </a:xfrm>
          <a:prstGeom prst="rect">
            <a:avLst/>
          </a:prstGeom>
        </p:spPr>
      </p:pic>
      <p:pic>
        <p:nvPicPr>
          <p:cNvPr id="23" name="copyrightact" descr="Image result for canada coat of arm">
            <a:extLst>
              <a:ext uri="{FF2B5EF4-FFF2-40B4-BE49-F238E27FC236}">
                <a16:creationId xmlns:a16="http://schemas.microsoft.com/office/drawing/2014/main" id="{5AF04AE6-3A38-AE4E-BC1B-D4C8CE454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6881" y="1962129"/>
            <a:ext cx="2570011" cy="3255157"/>
          </a:xfrm>
          <a:prstGeom prst="rect">
            <a:avLst/>
          </a:prstGeom>
          <a:noFill/>
          <a:extLst>
            <a:ext uri="{909E8E84-426E-40DD-AFC4-6F175D3DCCD1}">
              <a14:hiddenFill xmlns:a14="http://schemas.microsoft.com/office/drawing/2010/main">
                <a:solidFill>
                  <a:srgbClr val="FFFFFF"/>
                </a:solidFill>
              </a14:hiddenFill>
            </a:ext>
          </a:extLst>
        </p:spPr>
      </p:pic>
      <p:sp>
        <p:nvSpPr>
          <p:cNvPr id="24" name="section">
            <a:extLst>
              <a:ext uri="{FF2B5EF4-FFF2-40B4-BE49-F238E27FC236}">
                <a16:creationId xmlns:a16="http://schemas.microsoft.com/office/drawing/2014/main" id="{0652759F-9BCD-0445-A515-5E75B3434D0D}"/>
              </a:ext>
            </a:extLst>
          </p:cNvPr>
          <p:cNvSpPr/>
          <p:nvPr/>
        </p:nvSpPr>
        <p:spPr>
          <a:xfrm>
            <a:off x="8361428" y="5757787"/>
            <a:ext cx="1620916" cy="400110"/>
          </a:xfrm>
          <a:prstGeom prst="rect">
            <a:avLst/>
          </a:prstGeom>
        </p:spPr>
        <p:txBody>
          <a:bodyPr wrap="square">
            <a:spAutoFit/>
          </a:bodyPr>
          <a:lstStyle/>
          <a:p>
            <a:pPr algn="ctr"/>
            <a:r>
              <a:rPr lang="en-CA" sz="2000" b="1" dirty="0">
                <a:solidFill>
                  <a:schemeClr val="tx1">
                    <a:lumMod val="75000"/>
                    <a:lumOff val="25000"/>
                  </a:schemeClr>
                </a:solidFill>
                <a:latin typeface="Arial" panose="020B0604020202020204" pitchFamily="34" charset="0"/>
                <a:cs typeface="Arial" panose="020B0604020202020204" pitchFamily="34" charset="0"/>
              </a:rPr>
              <a:t> s. 41 </a:t>
            </a:r>
            <a:endParaRPr lang="en-US" sz="2000" dirty="0"/>
          </a:p>
        </p:txBody>
      </p:sp>
      <p:pic>
        <p:nvPicPr>
          <p:cNvPr id="25" name="rsc 1985">
            <a:extLst>
              <a:ext uri="{FF2B5EF4-FFF2-40B4-BE49-F238E27FC236}">
                <a16:creationId xmlns:a16="http://schemas.microsoft.com/office/drawing/2014/main" id="{1E0F1855-FED1-E14A-9E2F-F66D32F4D190}"/>
              </a:ext>
            </a:extLst>
          </p:cNvPr>
          <p:cNvPicPr>
            <a:picLocks noChangeAspect="1"/>
          </p:cNvPicPr>
          <p:nvPr/>
        </p:nvPicPr>
        <p:blipFill>
          <a:blip r:embed="rId6"/>
          <a:stretch>
            <a:fillRect/>
          </a:stretch>
        </p:blipFill>
        <p:spPr>
          <a:xfrm>
            <a:off x="8029348" y="5421772"/>
            <a:ext cx="2285076" cy="331584"/>
          </a:xfrm>
          <a:prstGeom prst="rect">
            <a:avLst/>
          </a:prstGeom>
        </p:spPr>
      </p:pic>
      <p:pic>
        <p:nvPicPr>
          <p:cNvPr id="26" name="Picture 25" descr="A picture containing cake, table, yellow, cup&#10;&#10;Description automatically generated">
            <a:extLst>
              <a:ext uri="{FF2B5EF4-FFF2-40B4-BE49-F238E27FC236}">
                <a16:creationId xmlns:a16="http://schemas.microsoft.com/office/drawing/2014/main" id="{13166F94-B003-8242-AD3F-BA51BE6EAE3D}"/>
              </a:ext>
            </a:extLst>
          </p:cNvPr>
          <p:cNvPicPr>
            <a:picLocks noChangeAspect="1"/>
          </p:cNvPicPr>
          <p:nvPr/>
        </p:nvPicPr>
        <p:blipFill>
          <a:blip r:embed="rId7"/>
          <a:stretch>
            <a:fillRect/>
          </a:stretch>
        </p:blipFill>
        <p:spPr>
          <a:xfrm>
            <a:off x="7042126" y="1799600"/>
            <a:ext cx="3912386" cy="4277099"/>
          </a:xfrm>
          <a:prstGeom prst="rect">
            <a:avLst/>
          </a:prstGeom>
        </p:spPr>
      </p:pic>
      <p:pic>
        <p:nvPicPr>
          <p:cNvPr id="27" name="Picture 26" descr="A picture containing drawing, red&#10;&#10;Description automatically generated">
            <a:extLst>
              <a:ext uri="{FF2B5EF4-FFF2-40B4-BE49-F238E27FC236}">
                <a16:creationId xmlns:a16="http://schemas.microsoft.com/office/drawing/2014/main" id="{FEACCF01-E3CD-E943-BA93-D2874687AC62}"/>
              </a:ext>
            </a:extLst>
          </p:cNvPr>
          <p:cNvPicPr>
            <a:picLocks noChangeAspect="1"/>
          </p:cNvPicPr>
          <p:nvPr/>
        </p:nvPicPr>
        <p:blipFill>
          <a:blip r:embed="rId8"/>
          <a:stretch>
            <a:fillRect/>
          </a:stretch>
        </p:blipFill>
        <p:spPr>
          <a:xfrm>
            <a:off x="1096501" y="1892808"/>
            <a:ext cx="4750873" cy="1581150"/>
          </a:xfrm>
          <a:prstGeom prst="rect">
            <a:avLst/>
          </a:prstGeom>
        </p:spPr>
      </p:pic>
      <p:pic>
        <p:nvPicPr>
          <p:cNvPr id="28" name="Picture 27" descr="A picture containing blue, sign, stop, sitting&#10;&#10;Description automatically generated">
            <a:extLst>
              <a:ext uri="{FF2B5EF4-FFF2-40B4-BE49-F238E27FC236}">
                <a16:creationId xmlns:a16="http://schemas.microsoft.com/office/drawing/2014/main" id="{2959F427-F818-FE4A-9CB7-B6F645C29002}"/>
              </a:ext>
            </a:extLst>
          </p:cNvPr>
          <p:cNvPicPr>
            <a:picLocks noChangeAspect="1"/>
          </p:cNvPicPr>
          <p:nvPr/>
        </p:nvPicPr>
        <p:blipFill>
          <a:blip r:embed="rId9"/>
          <a:stretch>
            <a:fillRect/>
          </a:stretch>
        </p:blipFill>
        <p:spPr>
          <a:xfrm>
            <a:off x="1094763" y="3844169"/>
            <a:ext cx="4752611" cy="1439799"/>
          </a:xfrm>
          <a:prstGeom prst="rect">
            <a:avLst/>
          </a:prstGeom>
        </p:spPr>
      </p:pic>
    </p:spTree>
    <p:extLst>
      <p:ext uri="{BB962C8B-B14F-4D97-AF65-F5344CB8AC3E}">
        <p14:creationId xmlns:p14="http://schemas.microsoft.com/office/powerpoint/2010/main" val="23276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8"/>
                                        </p:tgtEl>
                                        <p:attrNameLst>
                                          <p:attrName>ppt_y</p:attrName>
                                        </p:attrNameLst>
                                      </p:cBhvr>
                                      <p:tavLst>
                                        <p:tav tm="0" fmla="#ppt_y+(sin(-2*pi*(1-$))*-#ppt_x+cos(-2*pi*(1-$))*(1-#ppt_y))*(1-$)">
                                          <p:val>
                                            <p:fltVal val="0"/>
                                          </p:val>
                                        </p:tav>
                                        <p:tav tm="100000">
                                          <p:val>
                                            <p:fltVal val="1"/>
                                          </p:val>
                                        </p:tav>
                                      </p:tavLst>
                                    </p:anim>
                                  </p:childTnLst>
                                </p:cTn>
                              </p:par>
                              <p:par>
                                <p:cTn id="55" presetID="5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Scale>
                                      <p:cBhvr>
                                        <p:cTn id="5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7"/>
                                        </p:tgtEl>
                                        <p:attrNameLst>
                                          <p:attrName>ppt_x</p:attrName>
                                          <p:attrName>ppt_y</p:attrName>
                                        </p:attrNameLst>
                                      </p:cBhvr>
                                    </p:animMotion>
                                    <p:animEffect transition="in" filter="fade">
                                      <p:cBhvr>
                                        <p:cTn id="5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5EC27F-FBC3-1447-B6AD-03FF4C592727}"/>
              </a:ext>
            </a:extLst>
          </p:cNvPr>
          <p:cNvSpPr>
            <a:spLocks noGrp="1"/>
          </p:cNvSpPr>
          <p:nvPr>
            <p:ph type="title"/>
          </p:nvPr>
        </p:nvSpPr>
        <p:spPr/>
        <p:txBody>
          <a:bodyPr/>
          <a:lstStyle/>
          <a:p>
            <a:r>
              <a:rPr lang="en-US" dirty="0"/>
              <a:t>LEARNING OBJECTIVES</a:t>
            </a:r>
          </a:p>
        </p:txBody>
      </p:sp>
      <p:sp>
        <p:nvSpPr>
          <p:cNvPr id="5" name="Content Placeholder 2">
            <a:extLst>
              <a:ext uri="{FF2B5EF4-FFF2-40B4-BE49-F238E27FC236}">
                <a16:creationId xmlns:a16="http://schemas.microsoft.com/office/drawing/2014/main" id="{6D72BEDB-29A0-924D-97DF-ED6EDE4EC780}"/>
              </a:ext>
            </a:extLst>
          </p:cNvPr>
          <p:cNvSpPr>
            <a:spLocks noGrp="1"/>
          </p:cNvSpPr>
          <p:nvPr>
            <p:ph sz="half" idx="1"/>
          </p:nvPr>
        </p:nvSpPr>
        <p:spPr>
          <a:xfrm>
            <a:off x="1407002" y="1966711"/>
            <a:ext cx="9377995" cy="4367033"/>
          </a:xfrm>
        </p:spPr>
        <p:txBody>
          <a:bodyPr>
            <a:normAutofit/>
          </a:bodyPr>
          <a:lstStyle/>
          <a:p>
            <a:pPr marL="0" indent="0">
              <a:buNone/>
            </a:pPr>
            <a:r>
              <a:rPr lang="en-US" sz="2400" dirty="0">
                <a:solidFill>
                  <a:schemeClr val="tx1"/>
                </a:solidFill>
                <a:latin typeface="Arial" panose="020B0604020202020204" pitchFamily="34" charset="0"/>
                <a:cs typeface="Arial" panose="020B0604020202020204" pitchFamily="34" charset="0"/>
              </a:rPr>
              <a:t>You should now be able to:</a:t>
            </a:r>
          </a:p>
          <a:p>
            <a:pPr marL="0" indent="0">
              <a:buNone/>
            </a:pPr>
            <a:endParaRPr lang="en-US" sz="2400" dirty="0">
              <a:solidFill>
                <a:schemeClr val="tx1"/>
              </a:solidFill>
              <a:latin typeface="Arial" panose="020B0604020202020204" pitchFamily="34" charset="0"/>
              <a:cs typeface="Arial" panose="020B0604020202020204" pitchFamily="34" charset="0"/>
            </a:endParaRPr>
          </a:p>
          <a:p>
            <a:pPr fontAlgn="base"/>
            <a:r>
              <a:rPr lang="en-CA" sz="2400" dirty="0">
                <a:solidFill>
                  <a:schemeClr val="tx1"/>
                </a:solidFill>
              </a:rPr>
              <a:t>Define the scope and provide examples of “technological protection measures” (TPMs) as they are defined in Canada’s </a:t>
            </a:r>
            <a:r>
              <a:rPr lang="en-CA" sz="2400" i="1" dirty="0">
                <a:solidFill>
                  <a:schemeClr val="tx1"/>
                </a:solidFill>
              </a:rPr>
              <a:t>Copyright Act</a:t>
            </a:r>
          </a:p>
          <a:p>
            <a:endParaRPr lang="en-US" sz="2400" dirty="0">
              <a:solidFill>
                <a:schemeClr val="tx1"/>
              </a:solidFill>
              <a:latin typeface="Arial" panose="020B0604020202020204" pitchFamily="34" charset="0"/>
              <a:cs typeface="Arial" panose="020B0604020202020204" pitchFamily="34" charset="0"/>
            </a:endParaRPr>
          </a:p>
          <a:p>
            <a:pPr fontAlgn="base"/>
            <a:r>
              <a:rPr lang="en-CA" sz="2400" dirty="0">
                <a:solidFill>
                  <a:schemeClr val="tx1"/>
                </a:solidFill>
              </a:rPr>
              <a:t>Understand how the </a:t>
            </a:r>
            <a:r>
              <a:rPr lang="en-CA" sz="2400" i="1" dirty="0">
                <a:solidFill>
                  <a:schemeClr val="tx1"/>
                </a:solidFill>
              </a:rPr>
              <a:t>Copyright Act</a:t>
            </a:r>
            <a:r>
              <a:rPr lang="en-CA" sz="2400" dirty="0">
                <a:solidFill>
                  <a:schemeClr val="tx1"/>
                </a:solidFill>
              </a:rPr>
              <a:t> protects TPMs from circumvention</a:t>
            </a:r>
            <a:endParaRPr lang="en-US" sz="2400" dirty="0"/>
          </a:p>
        </p:txBody>
      </p:sp>
    </p:spTree>
    <p:extLst>
      <p:ext uri="{BB962C8B-B14F-4D97-AF65-F5344CB8AC3E}">
        <p14:creationId xmlns:p14="http://schemas.microsoft.com/office/powerpoint/2010/main" val="391081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097429"/>
      </p:ext>
    </p:extLst>
  </p:cSld>
  <p:clrMapOvr>
    <a:masterClrMapping/>
  </p:clrMapOvr>
  <mc:AlternateContent xmlns:mc="http://schemas.openxmlformats.org/markup-compatibility/2006" xmlns:p14="http://schemas.microsoft.com/office/powerpoint/2010/main">
    <mc:Choice Requires="p14">
      <p:transition spd="slow" p14:dur="2000" advTm="7807"/>
    </mc:Choice>
    <mc:Fallback xmlns="">
      <p:transition spd="slow" advTm="78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2E75-7F87-DC4F-8441-AA5DE776441D}"/>
              </a:ext>
            </a:extLst>
          </p:cNvPr>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7B11445F-9A79-E544-9D1D-C0CE046EB33A}"/>
              </a:ext>
            </a:extLst>
          </p:cNvPr>
          <p:cNvSpPr txBox="1"/>
          <p:nvPr/>
        </p:nvSpPr>
        <p:spPr>
          <a:xfrm>
            <a:off x="1021976" y="2223247"/>
            <a:ext cx="4840941" cy="3416320"/>
          </a:xfrm>
          <a:prstGeom prst="rect">
            <a:avLst/>
          </a:prstGeom>
          <a:noFill/>
        </p:spPr>
        <p:txBody>
          <a:bodyPr wrap="square" rtlCol="0">
            <a:spAutoFit/>
          </a:bodyPr>
          <a:lstStyle/>
          <a:p>
            <a:r>
              <a:rPr lang="en-US" dirty="0"/>
              <a:t>Canada’s Copyright Act defines technological protection measures, or TPMs, as “any effective ________, ________, or ________” intended to control access to a work.” </a:t>
            </a:r>
          </a:p>
          <a:p>
            <a:pPr marL="285750" indent="-285750">
              <a:buFont typeface="Arial" panose="020B0604020202020204" pitchFamily="34" charset="0"/>
              <a:buChar char="•"/>
            </a:pPr>
            <a:r>
              <a:rPr lang="en-US" b="1" dirty="0">
                <a:solidFill>
                  <a:schemeClr val="accent6"/>
                </a:solidFill>
              </a:rPr>
              <a:t>Technology</a:t>
            </a:r>
          </a:p>
          <a:p>
            <a:pPr marL="285750" indent="-285750">
              <a:buFont typeface="Arial" panose="020B0604020202020204" pitchFamily="34" charset="0"/>
              <a:buChar char="•"/>
            </a:pPr>
            <a:r>
              <a:rPr lang="en-US" dirty="0"/>
              <a:t>Wall</a:t>
            </a:r>
          </a:p>
          <a:p>
            <a:pPr marL="285750" indent="-285750">
              <a:buFont typeface="Arial" panose="020B0604020202020204" pitchFamily="34" charset="0"/>
              <a:buChar char="•"/>
            </a:pPr>
            <a:r>
              <a:rPr lang="en-US" b="1" dirty="0">
                <a:solidFill>
                  <a:schemeClr val="accent6"/>
                </a:solidFill>
              </a:rPr>
              <a:t>Device</a:t>
            </a:r>
          </a:p>
          <a:p>
            <a:pPr marL="285750" indent="-285750">
              <a:buFont typeface="Arial" panose="020B0604020202020204" pitchFamily="34" charset="0"/>
              <a:buChar char="•"/>
            </a:pPr>
            <a:r>
              <a:rPr lang="en-US" dirty="0"/>
              <a:t>Riddle</a:t>
            </a:r>
          </a:p>
          <a:p>
            <a:pPr marL="285750" indent="-285750">
              <a:buFont typeface="Arial" panose="020B0604020202020204" pitchFamily="34" charset="0"/>
              <a:buChar char="•"/>
            </a:pPr>
            <a:r>
              <a:rPr lang="en-US" dirty="0"/>
              <a:t>Nuisance</a:t>
            </a:r>
          </a:p>
          <a:p>
            <a:pPr marL="285750" indent="-285750">
              <a:buFont typeface="Arial" panose="020B0604020202020204" pitchFamily="34" charset="0"/>
              <a:buChar char="•"/>
            </a:pPr>
            <a:r>
              <a:rPr lang="en-US" b="1" dirty="0">
                <a:solidFill>
                  <a:schemeClr val="accent6"/>
                </a:solidFill>
              </a:rPr>
              <a:t>Component</a:t>
            </a:r>
          </a:p>
          <a:p>
            <a:pPr marL="285750" indent="-285750">
              <a:buFont typeface="Arial" panose="020B0604020202020204" pitchFamily="34" charset="0"/>
              <a:buChar char="•"/>
            </a:pPr>
            <a:r>
              <a:rPr lang="en-US" dirty="0"/>
              <a:t>Force field</a:t>
            </a:r>
          </a:p>
          <a:p>
            <a:endParaRPr lang="en-US" dirty="0"/>
          </a:p>
        </p:txBody>
      </p:sp>
      <p:sp>
        <p:nvSpPr>
          <p:cNvPr id="4" name="TextBox 3">
            <a:extLst>
              <a:ext uri="{FF2B5EF4-FFF2-40B4-BE49-F238E27FC236}">
                <a16:creationId xmlns:a16="http://schemas.microsoft.com/office/drawing/2014/main" id="{A6BE6DC7-0434-B042-863D-8580B155537E}"/>
              </a:ext>
            </a:extLst>
          </p:cNvPr>
          <p:cNvSpPr txBox="1"/>
          <p:nvPr/>
        </p:nvSpPr>
        <p:spPr>
          <a:xfrm>
            <a:off x="6329085" y="2223247"/>
            <a:ext cx="4840941" cy="1754326"/>
          </a:xfrm>
          <a:prstGeom prst="rect">
            <a:avLst/>
          </a:prstGeom>
          <a:noFill/>
        </p:spPr>
        <p:txBody>
          <a:bodyPr wrap="square" rtlCol="0">
            <a:spAutoFit/>
          </a:bodyPr>
          <a:lstStyle/>
          <a:p>
            <a:r>
              <a:rPr lang="en-US" dirty="0"/>
              <a:t>An example of a technological protection measure might be any of the following except: </a:t>
            </a:r>
          </a:p>
          <a:p>
            <a:pPr marL="285750" indent="-285750">
              <a:buFont typeface="Arial" panose="020B0604020202020204" pitchFamily="34" charset="0"/>
              <a:buChar char="•"/>
            </a:pPr>
            <a:r>
              <a:rPr lang="en-US" dirty="0"/>
              <a:t>A paywall</a:t>
            </a:r>
          </a:p>
          <a:p>
            <a:pPr marL="285750" indent="-285750">
              <a:buFont typeface="Arial" panose="020B0604020202020204" pitchFamily="34" charset="0"/>
              <a:buChar char="•"/>
            </a:pPr>
            <a:r>
              <a:rPr lang="en-US" dirty="0"/>
              <a:t>A username and password system</a:t>
            </a:r>
          </a:p>
          <a:p>
            <a:pPr marL="285750" indent="-285750">
              <a:buFont typeface="Arial" panose="020B0604020202020204" pitchFamily="34" charset="0"/>
              <a:buChar char="•"/>
            </a:pPr>
            <a:r>
              <a:rPr lang="en-US" dirty="0"/>
              <a:t>An encryption system</a:t>
            </a:r>
          </a:p>
          <a:p>
            <a:pPr marL="285750" indent="-285750">
              <a:buFont typeface="Arial" panose="020B0604020202020204" pitchFamily="34" charset="0"/>
              <a:buChar char="•"/>
            </a:pPr>
            <a:r>
              <a:rPr lang="en-US" b="1" dirty="0">
                <a:solidFill>
                  <a:schemeClr val="accent6"/>
                </a:solidFill>
              </a:rPr>
              <a:t>A body guard </a:t>
            </a:r>
          </a:p>
        </p:txBody>
      </p:sp>
    </p:spTree>
    <p:extLst>
      <p:ext uri="{BB962C8B-B14F-4D97-AF65-F5344CB8AC3E}">
        <p14:creationId xmlns:p14="http://schemas.microsoft.com/office/powerpoint/2010/main" val="7425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2E75-7F87-DC4F-8441-AA5DE776441D}"/>
              </a:ext>
            </a:extLst>
          </p:cNvPr>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7B11445F-9A79-E544-9D1D-C0CE046EB33A}"/>
              </a:ext>
            </a:extLst>
          </p:cNvPr>
          <p:cNvSpPr txBox="1"/>
          <p:nvPr/>
        </p:nvSpPr>
        <p:spPr>
          <a:xfrm>
            <a:off x="1021976" y="2223247"/>
            <a:ext cx="4840941" cy="3139321"/>
          </a:xfrm>
          <a:prstGeom prst="rect">
            <a:avLst/>
          </a:prstGeom>
          <a:noFill/>
        </p:spPr>
        <p:txBody>
          <a:bodyPr wrap="square" rtlCol="0">
            <a:spAutoFit/>
          </a:bodyPr>
          <a:lstStyle/>
          <a:p>
            <a:r>
              <a:rPr lang="en-US" dirty="0"/>
              <a:t>Users risk violating the Copyright Act by:</a:t>
            </a:r>
          </a:p>
          <a:p>
            <a:pPr marL="285750" indent="-285750">
              <a:buFont typeface="Arial" panose="020B0604020202020204" pitchFamily="34" charset="0"/>
              <a:buChar char="•"/>
            </a:pPr>
            <a:r>
              <a:rPr lang="en-US" b="1" dirty="0">
                <a:solidFill>
                  <a:schemeClr val="accent6"/>
                </a:solidFill>
              </a:rPr>
              <a:t>Circumventing any technological protection measure to gain access to copyrighted material, whether or not you copy it.</a:t>
            </a:r>
          </a:p>
          <a:p>
            <a:pPr marL="285750" indent="-285750">
              <a:buFont typeface="Arial" panose="020B0604020202020204" pitchFamily="34" charset="0"/>
              <a:buChar char="•"/>
            </a:pPr>
            <a:r>
              <a:rPr lang="en-US" dirty="0"/>
              <a:t>Looking for any technological protection measures that control access to a work.</a:t>
            </a:r>
          </a:p>
          <a:p>
            <a:pPr marL="285750" indent="-285750">
              <a:buFont typeface="Arial" panose="020B0604020202020204" pitchFamily="34" charset="0"/>
              <a:buChar char="•"/>
            </a:pPr>
            <a:r>
              <a:rPr lang="en-US" dirty="0"/>
              <a:t>Revealing the presence of a technological protection measure that controls the use of a work.</a:t>
            </a:r>
          </a:p>
          <a:p>
            <a:pPr marL="285750" indent="-285750">
              <a:buFont typeface="Arial" panose="020B0604020202020204" pitchFamily="34" charset="0"/>
              <a:buChar char="•"/>
            </a:pPr>
            <a:r>
              <a:rPr lang="en-US" dirty="0"/>
              <a:t>Yelling at kids to get off their lawn.</a:t>
            </a:r>
          </a:p>
        </p:txBody>
      </p:sp>
      <p:sp>
        <p:nvSpPr>
          <p:cNvPr id="4" name="TextBox 3">
            <a:extLst>
              <a:ext uri="{FF2B5EF4-FFF2-40B4-BE49-F238E27FC236}">
                <a16:creationId xmlns:a16="http://schemas.microsoft.com/office/drawing/2014/main" id="{A6BE6DC7-0434-B042-863D-8580B155537E}"/>
              </a:ext>
            </a:extLst>
          </p:cNvPr>
          <p:cNvSpPr txBox="1"/>
          <p:nvPr/>
        </p:nvSpPr>
        <p:spPr>
          <a:xfrm>
            <a:off x="6329085" y="2223247"/>
            <a:ext cx="4840941" cy="1477328"/>
          </a:xfrm>
          <a:prstGeom prst="rect">
            <a:avLst/>
          </a:prstGeom>
          <a:noFill/>
        </p:spPr>
        <p:txBody>
          <a:bodyPr wrap="square" rtlCol="0">
            <a:spAutoFit/>
          </a:bodyPr>
          <a:lstStyle/>
          <a:p>
            <a:r>
              <a:rPr lang="en-US" dirty="0"/>
              <a:t>Users may rely on Fair Dealing as a valid </a:t>
            </a:r>
            <a:r>
              <a:rPr lang="en-US" dirty="0" err="1"/>
              <a:t>defence</a:t>
            </a:r>
            <a:r>
              <a:rPr lang="en-US" dirty="0"/>
              <a:t> to bypass or break a digital lock on copyright-protected material.</a:t>
            </a:r>
          </a:p>
          <a:p>
            <a:pPr marL="285750" indent="-285750">
              <a:buFont typeface="Arial" panose="020B0604020202020204" pitchFamily="34" charset="0"/>
              <a:buChar char="•"/>
            </a:pPr>
            <a:r>
              <a:rPr lang="en-US" dirty="0"/>
              <a:t>True</a:t>
            </a:r>
          </a:p>
          <a:p>
            <a:pPr marL="285750" indent="-285750">
              <a:buFont typeface="Arial" panose="020B0604020202020204" pitchFamily="34" charset="0"/>
              <a:buChar char="•"/>
            </a:pPr>
            <a:r>
              <a:rPr lang="en-US" b="1" dirty="0">
                <a:solidFill>
                  <a:schemeClr val="accent6"/>
                </a:solidFill>
              </a:rPr>
              <a:t>False</a:t>
            </a:r>
          </a:p>
        </p:txBody>
      </p:sp>
    </p:spTree>
    <p:extLst>
      <p:ext uri="{BB962C8B-B14F-4D97-AF65-F5344CB8AC3E}">
        <p14:creationId xmlns:p14="http://schemas.microsoft.com/office/powerpoint/2010/main" val="322364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26EE69-46B8-D247-90D3-AC4ECBA025F1}"/>
              </a:ext>
            </a:extLst>
          </p:cNvPr>
          <p:cNvSpPr>
            <a:spLocks noGrp="1"/>
          </p:cNvSpPr>
          <p:nvPr>
            <p:ph type="body" sz="quarter" idx="15"/>
          </p:nvPr>
        </p:nvSpPr>
        <p:spPr>
          <a:xfrm>
            <a:off x="851192" y="1587500"/>
            <a:ext cx="10502608" cy="4978400"/>
          </a:xfrm>
        </p:spPr>
        <p:txBody>
          <a:bodyPr/>
          <a:lstStyle/>
          <a:p>
            <a:pPr marL="457200" indent="-457200"/>
            <a:r>
              <a:rPr lang="en-US" sz="1600" i="1" dirty="0"/>
              <a:t>Canadian DMCA in Action: Court Awards Massive Damages in First Major Anti-Circumvention Copyright Ruling</a:t>
            </a:r>
            <a:r>
              <a:rPr lang="en-US" sz="1600" dirty="0"/>
              <a:t>. (2017, March 3). Michael Geist (blog). Retrieved April 18, 2020, from </a:t>
            </a:r>
            <a:r>
              <a:rPr lang="en-US" sz="1600" dirty="0">
                <a:hlinkClick r:id="rId2"/>
              </a:rPr>
              <a:t>http://www.michaelgeist.ca/2017/03/canadian-dmca-in-action-court-issues-massive-damage-award-in-first-major-anti-circumvention-copyright-ruling/</a:t>
            </a:r>
            <a:endParaRPr lang="en-US" sz="1600" dirty="0"/>
          </a:p>
          <a:p>
            <a:pPr marL="457200" indent="-457200"/>
            <a:r>
              <a:rPr lang="en-US" sz="1600" i="1" dirty="0"/>
              <a:t>Copyright Act, Statutes of Canada </a:t>
            </a:r>
            <a:r>
              <a:rPr lang="en-US" sz="1600" dirty="0"/>
              <a:t>1985, c. C-42. </a:t>
            </a:r>
          </a:p>
          <a:p>
            <a:pPr marL="457200" indent="-457200"/>
            <a:r>
              <a:rPr lang="en-US" sz="1600" i="1" dirty="0"/>
              <a:t>Copyright at SFU: Technological Protection Measures (TPM) Fact Sheet</a:t>
            </a:r>
            <a:r>
              <a:rPr lang="en-US" sz="1600" dirty="0"/>
              <a:t>. (2015, August 13). Simon Fraser University Library. Retrieved April 18, 2020, from </a:t>
            </a:r>
            <a:r>
              <a:rPr lang="en-US" sz="1600" dirty="0">
                <a:hlinkClick r:id="rId3"/>
              </a:rPr>
              <a:t>https://www.lib.sfu.ca/help/academic-integrity/copyright/technological-protection-measures</a:t>
            </a:r>
            <a:endParaRPr lang="en-US" sz="1600" dirty="0"/>
          </a:p>
          <a:p>
            <a:pPr marL="457200" indent="-457200"/>
            <a:r>
              <a:rPr lang="en-US" sz="1600" dirty="0"/>
              <a:t>Crowne, E. (2017). Federal Court Interprets Canada’s Technological Protection Measures for the First Time. </a:t>
            </a:r>
            <a:r>
              <a:rPr lang="en-US" sz="1600" i="1" dirty="0"/>
              <a:t>Journal of Intellectual Property Law &amp; Practice, 12</a:t>
            </a:r>
            <a:r>
              <a:rPr lang="en-US" sz="1600" dirty="0"/>
              <a:t>(6). 459-61. </a:t>
            </a:r>
            <a:r>
              <a:rPr lang="en-US" sz="1600" dirty="0">
                <a:hlinkClick r:id="rId4"/>
              </a:rPr>
              <a:t>https://doi.org/10.1093/jiplp/jpx071</a:t>
            </a:r>
            <a:endParaRPr lang="en-US" sz="1600" dirty="0"/>
          </a:p>
          <a:p>
            <a:pPr marL="457200" indent="-457200"/>
            <a:r>
              <a:rPr lang="en-US" sz="1600" dirty="0"/>
              <a:t>De Beer, J. (2005). Constitutional Jurisdiction Over </a:t>
            </a:r>
            <a:r>
              <a:rPr lang="en-US" sz="1600" dirty="0" err="1"/>
              <a:t>Paracopyright</a:t>
            </a:r>
            <a:r>
              <a:rPr lang="en-US" sz="1600" dirty="0"/>
              <a:t> Laws. </a:t>
            </a:r>
            <a:r>
              <a:rPr lang="en-US" sz="1600" i="1" dirty="0"/>
              <a:t>Irwin Law Journal</a:t>
            </a:r>
            <a:r>
              <a:rPr lang="en-US" sz="1600" dirty="0"/>
              <a:t>, </a:t>
            </a:r>
            <a:r>
              <a:rPr lang="en-US" sz="1600" i="1" dirty="0"/>
              <a:t>4</a:t>
            </a:r>
            <a:r>
              <a:rPr lang="en-US" sz="1600" dirty="0"/>
              <a:t>, 89-124. </a:t>
            </a:r>
            <a:r>
              <a:rPr lang="en-US" sz="1600" dirty="0">
                <a:hlinkClick r:id="rId5"/>
              </a:rPr>
              <a:t>https://ssrn.com/abstract=814074</a:t>
            </a:r>
            <a:endParaRPr lang="en-US" sz="1600" dirty="0"/>
          </a:p>
          <a:p>
            <a:pPr marL="457200" indent="-457200"/>
            <a:r>
              <a:rPr lang="en-US" sz="1600" i="1" dirty="0"/>
              <a:t>Flawed Copyright Case Places Spotlight on Canada’s Digital Lock Problem. </a:t>
            </a:r>
            <a:r>
              <a:rPr lang="en-US" sz="1600" dirty="0"/>
              <a:t>(2015, November 10). Michael Geist (blog). Retrieved April 18, 2020, from </a:t>
            </a:r>
            <a:r>
              <a:rPr lang="en-CA" sz="1600" dirty="0">
                <a:hlinkClick r:id="rId6"/>
              </a:rPr>
              <a:t>http://www.michaelgeist.ca/2015/11/flawed-copyright-case-places-spotlight-on-canadas-digital-lock-problem/</a:t>
            </a:r>
            <a:endParaRPr lang="en-CA" sz="1600" dirty="0"/>
          </a:p>
          <a:p>
            <a:pPr marL="457200" indent="-457200"/>
            <a:r>
              <a:rPr lang="en-US" sz="1600" dirty="0"/>
              <a:t>IFPI (2003). “The WIPO Treaties: Technological Measures.” Retrieved from: </a:t>
            </a:r>
            <a:r>
              <a:rPr lang="en-US" sz="1600" dirty="0">
                <a:hlinkClick r:id="rId7"/>
              </a:rPr>
              <a:t>https://www.ifpi.org/content/library/wipo-treaties-technical-measures.pdf</a:t>
            </a:r>
            <a:endParaRPr lang="en-US" sz="1600" dirty="0"/>
          </a:p>
        </p:txBody>
      </p:sp>
    </p:spTree>
    <p:extLst>
      <p:ext uri="{BB962C8B-B14F-4D97-AF65-F5344CB8AC3E}">
        <p14:creationId xmlns:p14="http://schemas.microsoft.com/office/powerpoint/2010/main" val="314099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26EE69-46B8-D247-90D3-AC4ECBA025F1}"/>
              </a:ext>
            </a:extLst>
          </p:cNvPr>
          <p:cNvSpPr>
            <a:spLocks noGrp="1"/>
          </p:cNvSpPr>
          <p:nvPr>
            <p:ph type="body" sz="quarter" idx="15"/>
          </p:nvPr>
        </p:nvSpPr>
        <p:spPr>
          <a:xfrm>
            <a:off x="851192" y="1587500"/>
            <a:ext cx="10502608" cy="4978400"/>
          </a:xfrm>
        </p:spPr>
        <p:txBody>
          <a:bodyPr/>
          <a:lstStyle/>
          <a:p>
            <a:pPr marL="457200" indent="-457200"/>
            <a:r>
              <a:rPr lang="en-US" sz="1600" dirty="0"/>
              <a:t>Hutchison, C. (2016). </a:t>
            </a:r>
            <a:r>
              <a:rPr lang="en-US" sz="1600" i="1" dirty="0"/>
              <a:t>Digital Copyright Law. </a:t>
            </a:r>
            <a:r>
              <a:rPr lang="en-US" sz="1600" dirty="0"/>
              <a:t>Irwin Law.</a:t>
            </a:r>
          </a:p>
          <a:p>
            <a:pPr marL="457200" indent="-457200"/>
            <a:r>
              <a:rPr lang="en-US" sz="1600" dirty="0"/>
              <a:t>Kerr, I. R., </a:t>
            </a:r>
            <a:r>
              <a:rPr lang="en-US" sz="1600" dirty="0" err="1"/>
              <a:t>Maurushat</a:t>
            </a:r>
            <a:r>
              <a:rPr lang="en-US" sz="1600" dirty="0"/>
              <a:t>, A., &amp; Tacit, C. S. (2002). Technical Protection Measures: Tilting at Copyright’s Windmill. </a:t>
            </a:r>
            <a:r>
              <a:rPr lang="en-US" sz="1600" i="1" dirty="0"/>
              <a:t>Ottawa Law Review, 34</a:t>
            </a:r>
            <a:r>
              <a:rPr lang="en-US" sz="1600" dirty="0"/>
              <a:t>(1), 7-82.</a:t>
            </a:r>
          </a:p>
          <a:p>
            <a:pPr marL="457200" indent="-457200"/>
            <a:r>
              <a:rPr lang="en-US" sz="1600" dirty="0"/>
              <a:t>Sapp, H. (2005). North American Anti-Circumvention: Implementation of the WIPO Internet Treaties in the United States, Mexico and Canada. </a:t>
            </a:r>
            <a:r>
              <a:rPr lang="en-US" sz="1600" i="1" dirty="0"/>
              <a:t>Computer Law Review &amp; Technology Journal,</a:t>
            </a:r>
            <a:r>
              <a:rPr lang="en-US" sz="1600" dirty="0"/>
              <a:t> </a:t>
            </a:r>
            <a:r>
              <a:rPr lang="en-US" sz="1600" i="1" dirty="0"/>
              <a:t>10</a:t>
            </a:r>
            <a:r>
              <a:rPr lang="en-US" sz="1600" dirty="0"/>
              <a:t>(1), 1-40.</a:t>
            </a:r>
          </a:p>
          <a:p>
            <a:pPr marL="457200" indent="-457200"/>
            <a:r>
              <a:rPr lang="en-US" sz="1600" dirty="0"/>
              <a:t>World Intellectual Property Organization. (n.d.). WIPO Copyright Treaty (WCT). Retrieved from: </a:t>
            </a:r>
            <a:r>
              <a:rPr lang="en-US" sz="1600" dirty="0">
                <a:hlinkClick r:id="rId2"/>
              </a:rPr>
              <a:t>https://www.wipo.int/treaties/en/ip/wct/</a:t>
            </a:r>
            <a:endParaRPr lang="en-US" sz="1600" dirty="0"/>
          </a:p>
          <a:p>
            <a:pPr marL="457200" indent="-457200"/>
            <a:r>
              <a:rPr lang="en-US" sz="1600" dirty="0" err="1"/>
              <a:t>Yolles</a:t>
            </a:r>
            <a:r>
              <a:rPr lang="en-US" sz="1600" dirty="0"/>
              <a:t>, A. (2012). In </a:t>
            </a:r>
            <a:r>
              <a:rPr lang="en-US" sz="1600" dirty="0" err="1"/>
              <a:t>Defence</a:t>
            </a:r>
            <a:r>
              <a:rPr lang="en-US" sz="1600" dirty="0"/>
              <a:t> of a </a:t>
            </a:r>
            <a:r>
              <a:rPr lang="en-US" sz="1600" dirty="0" err="1"/>
              <a:t>Defence</a:t>
            </a:r>
            <a:r>
              <a:rPr lang="en-US" sz="1600" dirty="0"/>
              <a:t>: A Demonstrable Legitimate and Non-Infringing Purpose as a Full </a:t>
            </a:r>
            <a:r>
              <a:rPr lang="en-US" sz="1600" dirty="0" err="1"/>
              <a:t>Defence</a:t>
            </a:r>
            <a:r>
              <a:rPr lang="en-US" sz="1600" dirty="0"/>
              <a:t> to Anti-Circumvention Legislation. </a:t>
            </a:r>
            <a:r>
              <a:rPr lang="en-US" sz="1600" i="1" dirty="0"/>
              <a:t>Canadian Journal of Law and Technology, 10</a:t>
            </a:r>
            <a:r>
              <a:rPr lang="en-US" sz="1600" dirty="0"/>
              <a:t>(1), 75-88. </a:t>
            </a:r>
            <a:r>
              <a:rPr lang="en-US" sz="1600" dirty="0">
                <a:hlinkClick r:id="rId3"/>
              </a:rPr>
              <a:t>https://ojs.library.dal.ca/CJLT/article/view/4832/4352</a:t>
            </a:r>
            <a:endParaRPr lang="en-US" sz="1600" dirty="0"/>
          </a:p>
          <a:p>
            <a:pPr marL="457200" indent="-457200"/>
            <a:endParaRPr lang="en-US" sz="1600" dirty="0"/>
          </a:p>
          <a:p>
            <a:pPr marL="457200" indent="-457200"/>
            <a:endParaRPr lang="en-US" sz="1600" dirty="0"/>
          </a:p>
        </p:txBody>
      </p:sp>
    </p:spTree>
    <p:extLst>
      <p:ext uri="{BB962C8B-B14F-4D97-AF65-F5344CB8AC3E}">
        <p14:creationId xmlns:p14="http://schemas.microsoft.com/office/powerpoint/2010/main" val="282982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B92A7-B2FF-F045-9755-63F6C1E99276}"/>
              </a:ext>
            </a:extLst>
          </p:cNvPr>
          <p:cNvSpPr>
            <a:spLocks noGrp="1"/>
          </p:cNvSpPr>
          <p:nvPr>
            <p:ph type="body" sz="quarter" idx="15"/>
          </p:nvPr>
        </p:nvSpPr>
        <p:spPr>
          <a:xfrm>
            <a:off x="851192" y="1606016"/>
            <a:ext cx="10631274" cy="5076683"/>
          </a:xfrm>
        </p:spPr>
        <p:txBody>
          <a:bodyPr/>
          <a:lstStyle/>
          <a:p>
            <a:pPr marL="457200" indent="-457200"/>
            <a:r>
              <a:rPr lang="en-US" sz="1600" dirty="0" err="1"/>
              <a:t>iconsphere</a:t>
            </a:r>
            <a:r>
              <a:rPr lang="en-US" sz="1600" dirty="0"/>
              <a:t>. (n.d.). video block. </a:t>
            </a:r>
            <a:r>
              <a:rPr lang="en-US" sz="1600" i="1" dirty="0"/>
              <a:t>The Noun Project. </a:t>
            </a:r>
            <a:r>
              <a:rPr lang="en-US" sz="1600" dirty="0"/>
              <a:t>CC BY. </a:t>
            </a:r>
            <a:r>
              <a:rPr lang="en-US" sz="1600" dirty="0">
                <a:hlinkClick r:id="rId2"/>
              </a:rPr>
              <a:t>https://thenounproject.com/search/?q=blocked%20video&amp;i=485863</a:t>
            </a:r>
            <a:endParaRPr lang="en-US" sz="1600" dirty="0"/>
          </a:p>
          <a:p>
            <a:pPr marL="457200" indent="-457200"/>
            <a:r>
              <a:rPr lang="en-US" sz="1600" dirty="0"/>
              <a:t>Ahmad </a:t>
            </a:r>
            <a:r>
              <a:rPr lang="en-US" sz="1600" dirty="0" err="1"/>
              <a:t>Taufi</a:t>
            </a:r>
            <a:r>
              <a:rPr lang="en-US" sz="1600" dirty="0"/>
              <a:t>. (n.d.). disconnected printer. </a:t>
            </a:r>
            <a:r>
              <a:rPr lang="en-US" sz="1600" i="1" dirty="0"/>
              <a:t>The Noun Project</a:t>
            </a:r>
            <a:r>
              <a:rPr lang="en-US" sz="1600" dirty="0"/>
              <a:t>. CC BY. </a:t>
            </a:r>
            <a:r>
              <a:rPr lang="en-US" sz="1600" dirty="0">
                <a:hlinkClick r:id="rId3"/>
              </a:rPr>
              <a:t>https://thenounproject.com/search/?q=printer&amp;i=2191368</a:t>
            </a:r>
            <a:endParaRPr lang="en-US" sz="1600" dirty="0"/>
          </a:p>
          <a:p>
            <a:pPr marL="457200" indent="-457200"/>
            <a:r>
              <a:rPr lang="en-US" sz="1600" dirty="0" err="1"/>
              <a:t>Berkah</a:t>
            </a:r>
            <a:r>
              <a:rPr lang="en-US" sz="1600" dirty="0"/>
              <a:t> Icon. (n.d.). website link. </a:t>
            </a:r>
            <a:r>
              <a:rPr lang="en-US" sz="1600" i="1" dirty="0"/>
              <a:t>The Noun Project.</a:t>
            </a:r>
            <a:r>
              <a:rPr lang="en-US" sz="1600" dirty="0"/>
              <a:t> CC BY. </a:t>
            </a:r>
            <a:r>
              <a:rPr lang="en-US" sz="1600" dirty="0">
                <a:hlinkClick r:id="rId4"/>
              </a:rPr>
              <a:t>https://thenounproject.com/search/?q=internet%20check&amp;i=2755326</a:t>
            </a:r>
            <a:endParaRPr lang="en-US" sz="1600" dirty="0"/>
          </a:p>
          <a:p>
            <a:pPr marL="457200" indent="-457200"/>
            <a:r>
              <a:rPr lang="en-US" sz="1600" dirty="0"/>
              <a:t>Adrian Coquet. (n.d.). Unlock. </a:t>
            </a:r>
            <a:r>
              <a:rPr lang="en-US" sz="1600" i="1" dirty="0"/>
              <a:t>The Noun Project</a:t>
            </a:r>
            <a:r>
              <a:rPr lang="en-US" sz="1600" dirty="0"/>
              <a:t>. CC BY. </a:t>
            </a:r>
            <a:r>
              <a:rPr lang="en-US" sz="1600" dirty="0">
                <a:hlinkClick r:id="rId5"/>
              </a:rPr>
              <a:t>https://thenounproject.com/term/unlock/1862800/</a:t>
            </a:r>
            <a:endParaRPr lang="en-US" sz="1600" dirty="0"/>
          </a:p>
          <a:p>
            <a:pPr marL="457200" indent="-457200"/>
            <a:r>
              <a:rPr lang="en-US" sz="1600" dirty="0"/>
              <a:t>Nadir </a:t>
            </a:r>
            <a:r>
              <a:rPr lang="en-US" sz="1600" dirty="0" err="1"/>
              <a:t>Balcikli</a:t>
            </a:r>
            <a:r>
              <a:rPr lang="en-US" sz="1600" dirty="0"/>
              <a:t>. (n.d.). Copyright. </a:t>
            </a:r>
            <a:r>
              <a:rPr lang="en-US" sz="1600" i="1" dirty="0"/>
              <a:t>The Noun Project</a:t>
            </a:r>
            <a:r>
              <a:rPr lang="en-US" sz="1600" dirty="0"/>
              <a:t>. CC BY. </a:t>
            </a:r>
            <a:r>
              <a:rPr lang="en-US" sz="1600" dirty="0">
                <a:hlinkClick r:id="rId6"/>
              </a:rPr>
              <a:t>https://thenounproject.com/search/?q=copyright&amp;i=453533</a:t>
            </a:r>
            <a:endParaRPr lang="en-US" sz="1600" dirty="0"/>
          </a:p>
          <a:p>
            <a:pPr marL="457200" indent="-457200"/>
            <a:r>
              <a:rPr lang="en-US" sz="1600" dirty="0"/>
              <a:t>Creator: </a:t>
            </a:r>
            <a:r>
              <a:rPr lang="en-US" sz="1600" dirty="0" err="1"/>
              <a:t>Lastad</a:t>
            </a:r>
            <a:r>
              <a:rPr lang="en-US" sz="1600" dirty="0"/>
              <a:t>, Egon. (n.d.). Note-taking. </a:t>
            </a:r>
            <a:r>
              <a:rPr lang="en-US" sz="1600" i="1" dirty="0"/>
              <a:t>The Noun Project</a:t>
            </a:r>
            <a:r>
              <a:rPr lang="en-US" sz="1600" dirty="0"/>
              <a:t>. CC BY. </a:t>
            </a:r>
            <a:r>
              <a:rPr lang="en-US" sz="1600" dirty="0">
                <a:hlinkClick r:id="rId7"/>
              </a:rPr>
              <a:t>https://thenounproject.com/icon/665382/</a:t>
            </a:r>
            <a:endParaRPr lang="en-US" sz="1600" dirty="0"/>
          </a:p>
          <a:p>
            <a:pPr marL="457200" indent="-457200"/>
            <a:r>
              <a:rPr lang="en-US" sz="1600" dirty="0" err="1"/>
              <a:t>Iconathon</a:t>
            </a:r>
            <a:r>
              <a:rPr lang="en-US" sz="1600" dirty="0"/>
              <a:t>. (n.d.). gamer. </a:t>
            </a:r>
            <a:r>
              <a:rPr lang="en-US" sz="1600" i="1" dirty="0"/>
              <a:t>The Noun Project. </a:t>
            </a:r>
            <a:r>
              <a:rPr lang="en-US" sz="1600" dirty="0"/>
              <a:t>CC BY. </a:t>
            </a:r>
            <a:r>
              <a:rPr lang="en-US" sz="1600" dirty="0">
                <a:hlinkClick r:id="rId8"/>
              </a:rPr>
              <a:t>https://thenounproject.com/search/?q=gamer&amp;i=2909380</a:t>
            </a:r>
            <a:endParaRPr lang="en-US" sz="1600" dirty="0"/>
          </a:p>
          <a:p>
            <a:pPr marL="457200" indent="-457200"/>
            <a:r>
              <a:rPr lang="en-US" sz="1600" dirty="0"/>
              <a:t>Adrian Coquet. (n.d.). Access. </a:t>
            </a:r>
            <a:r>
              <a:rPr lang="en-US" sz="1600" i="1" dirty="0"/>
              <a:t>The Noun Project</a:t>
            </a:r>
            <a:r>
              <a:rPr lang="en-US" sz="1600" dirty="0"/>
              <a:t>. CC BY. </a:t>
            </a:r>
            <a:r>
              <a:rPr lang="en-US" sz="1600" dirty="0">
                <a:hlinkClick r:id="rId9"/>
              </a:rPr>
              <a:t>https://thenounproject.com/search/?q=access&amp;i=2448901</a:t>
            </a:r>
            <a:endParaRPr lang="en-US" sz="1600" dirty="0"/>
          </a:p>
          <a:p>
            <a:pPr marL="457200" indent="-457200"/>
            <a:r>
              <a:rPr lang="en-US" sz="1600" dirty="0" err="1"/>
              <a:t>Kimmi</a:t>
            </a:r>
            <a:r>
              <a:rPr lang="en-US" sz="1600" dirty="0"/>
              <a:t> Studio. (n.d.). Shield. </a:t>
            </a:r>
            <a:r>
              <a:rPr lang="en-US" sz="1600" i="1" dirty="0"/>
              <a:t>The Noun Project</a:t>
            </a:r>
            <a:r>
              <a:rPr lang="en-US" sz="1600" dirty="0"/>
              <a:t>. CC BY. </a:t>
            </a:r>
            <a:r>
              <a:rPr lang="en-US" sz="1600" dirty="0">
                <a:hlinkClick r:id="rId10"/>
              </a:rPr>
              <a:t>https://thenounproject.com/search/?q=shield&amp;i=874630</a:t>
            </a:r>
            <a:endParaRPr lang="en-US" sz="1600" dirty="0"/>
          </a:p>
          <a:p>
            <a:pPr marL="457200" indent="-457200"/>
            <a:r>
              <a:rPr lang="en-US" sz="1600" dirty="0"/>
              <a:t>University of Alberta. (n.d.). UA Logo – </a:t>
            </a:r>
            <a:r>
              <a:rPr lang="en-US" sz="1600" dirty="0" err="1"/>
              <a:t>Colour</a:t>
            </a:r>
            <a:r>
              <a:rPr lang="en-US" sz="1600" dirty="0"/>
              <a:t>. </a:t>
            </a:r>
            <a:r>
              <a:rPr lang="en-US" sz="1600" i="1" dirty="0"/>
              <a:t>Marketing &amp; Communications Toolkit</a:t>
            </a:r>
            <a:r>
              <a:rPr lang="en-US" sz="1600" dirty="0"/>
              <a:t>. </a:t>
            </a:r>
            <a:r>
              <a:rPr lang="en-US" sz="1600" dirty="0">
                <a:hlinkClick r:id="rId11"/>
              </a:rPr>
              <a:t>https://www.ualberta.ca/toolkit/downloads/logos</a:t>
            </a:r>
            <a:endParaRPr lang="en-US" sz="1600" dirty="0"/>
          </a:p>
        </p:txBody>
      </p:sp>
    </p:spTree>
    <p:extLst>
      <p:ext uri="{BB962C8B-B14F-4D97-AF65-F5344CB8AC3E}">
        <p14:creationId xmlns:p14="http://schemas.microsoft.com/office/powerpoint/2010/main" val="113273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WHAT IS A TPM?</a:t>
            </a:r>
          </a:p>
        </p:txBody>
      </p:sp>
      <p:pic>
        <p:nvPicPr>
          <p:cNvPr id="5" name="Picture 4" descr="A close up of a logo&#10;&#10;Description automatically generated">
            <a:extLst>
              <a:ext uri="{FF2B5EF4-FFF2-40B4-BE49-F238E27FC236}">
                <a16:creationId xmlns:a16="http://schemas.microsoft.com/office/drawing/2014/main" id="{26428FF8-2C76-8647-BC6E-86E4E3679BC3}"/>
              </a:ext>
            </a:extLst>
          </p:cNvPr>
          <p:cNvPicPr>
            <a:picLocks noChangeAspect="1"/>
          </p:cNvPicPr>
          <p:nvPr/>
        </p:nvPicPr>
        <p:blipFill rotWithShape="1">
          <a:blip r:embed="rId3"/>
          <a:srcRect b="16700"/>
          <a:stretch/>
        </p:blipFill>
        <p:spPr>
          <a:xfrm>
            <a:off x="3818398" y="1848131"/>
            <a:ext cx="4555203" cy="3794512"/>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Picture 7" descr="A close up of a logo&#10;&#10;Description automatically generated">
            <a:extLst>
              <a:ext uri="{FF2B5EF4-FFF2-40B4-BE49-F238E27FC236}">
                <a16:creationId xmlns:a16="http://schemas.microsoft.com/office/drawing/2014/main" id="{21FC3177-19BB-E442-AA71-072241BB4688}"/>
              </a:ext>
            </a:extLst>
          </p:cNvPr>
          <p:cNvPicPr>
            <a:picLocks noChangeAspect="1"/>
          </p:cNvPicPr>
          <p:nvPr/>
        </p:nvPicPr>
        <p:blipFill rotWithShape="1">
          <a:blip r:embed="rId4"/>
          <a:srcRect b="16775"/>
          <a:stretch/>
        </p:blipFill>
        <p:spPr>
          <a:xfrm>
            <a:off x="3705564" y="1848131"/>
            <a:ext cx="4780872" cy="397886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9" descr="A close up of a logo&#10;&#10;Description automatically generated">
            <a:extLst>
              <a:ext uri="{FF2B5EF4-FFF2-40B4-BE49-F238E27FC236}">
                <a16:creationId xmlns:a16="http://schemas.microsoft.com/office/drawing/2014/main" id="{56C2E7C3-9604-5148-8D56-FC45C012DE60}"/>
              </a:ext>
            </a:extLst>
          </p:cNvPr>
          <p:cNvPicPr>
            <a:picLocks noChangeAspect="1"/>
          </p:cNvPicPr>
          <p:nvPr/>
        </p:nvPicPr>
        <p:blipFill rotWithShape="1">
          <a:blip r:embed="rId5"/>
          <a:srcRect r="18826" b="12361"/>
          <a:stretch/>
        </p:blipFill>
        <p:spPr>
          <a:xfrm>
            <a:off x="4259420" y="2179326"/>
            <a:ext cx="3673157" cy="396573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Picture 10" descr="A close up of a logo&#10;&#10;Description automatically generated">
            <a:extLst>
              <a:ext uri="{FF2B5EF4-FFF2-40B4-BE49-F238E27FC236}">
                <a16:creationId xmlns:a16="http://schemas.microsoft.com/office/drawing/2014/main" id="{2E77417C-682A-404A-9FB5-006E50AE17F6}"/>
              </a:ext>
            </a:extLst>
          </p:cNvPr>
          <p:cNvPicPr>
            <a:picLocks noChangeAspect="1"/>
          </p:cNvPicPr>
          <p:nvPr/>
        </p:nvPicPr>
        <p:blipFill rotWithShape="1">
          <a:blip r:embed="rId3"/>
          <a:srcRect b="16700"/>
          <a:stretch/>
        </p:blipFill>
        <p:spPr>
          <a:xfrm>
            <a:off x="9881989" y="2872030"/>
            <a:ext cx="1897788" cy="1580869"/>
          </a:xfrm>
          <a:prstGeom prst="rect">
            <a:avLst/>
          </a:prstGeom>
          <a:ln w="34925">
            <a:noFill/>
          </a:ln>
          <a:effectLst/>
        </p:spPr>
      </p:pic>
      <p:pic>
        <p:nvPicPr>
          <p:cNvPr id="12" name="Picture 11" descr="A close up of a logo&#10;&#10;Description automatically generated">
            <a:extLst>
              <a:ext uri="{FF2B5EF4-FFF2-40B4-BE49-F238E27FC236}">
                <a16:creationId xmlns:a16="http://schemas.microsoft.com/office/drawing/2014/main" id="{41D0BD50-C695-0046-A226-2CFCBA72E40E}"/>
              </a:ext>
            </a:extLst>
          </p:cNvPr>
          <p:cNvPicPr>
            <a:picLocks noChangeAspect="1"/>
          </p:cNvPicPr>
          <p:nvPr/>
        </p:nvPicPr>
        <p:blipFill rotWithShape="1">
          <a:blip r:embed="rId4"/>
          <a:srcRect b="16775"/>
          <a:stretch/>
        </p:blipFill>
        <p:spPr>
          <a:xfrm>
            <a:off x="9831260" y="1508787"/>
            <a:ext cx="1999246" cy="1663865"/>
          </a:xfrm>
          <a:prstGeom prst="rect">
            <a:avLst/>
          </a:prstGeom>
          <a:ln>
            <a:noFill/>
          </a:ln>
          <a:effectLst/>
        </p:spPr>
      </p:pic>
      <p:pic>
        <p:nvPicPr>
          <p:cNvPr id="13" name="Picture 12" descr="A close up of a logo&#10;&#10;Description automatically generated">
            <a:extLst>
              <a:ext uri="{FF2B5EF4-FFF2-40B4-BE49-F238E27FC236}">
                <a16:creationId xmlns:a16="http://schemas.microsoft.com/office/drawing/2014/main" id="{0196A99B-D639-504B-93F5-BB48CAF37BF2}"/>
              </a:ext>
            </a:extLst>
          </p:cNvPr>
          <p:cNvPicPr>
            <a:picLocks noChangeAspect="1"/>
          </p:cNvPicPr>
          <p:nvPr/>
        </p:nvPicPr>
        <p:blipFill rotWithShape="1">
          <a:blip r:embed="rId5"/>
          <a:srcRect r="18826" b="12361"/>
          <a:stretch/>
        </p:blipFill>
        <p:spPr>
          <a:xfrm>
            <a:off x="9881989" y="4587462"/>
            <a:ext cx="1738429" cy="1876902"/>
          </a:xfrm>
          <a:prstGeom prst="rect">
            <a:avLst/>
          </a:prstGeom>
          <a:ln>
            <a:noFill/>
          </a:ln>
          <a:effectLst/>
        </p:spPr>
      </p:pic>
      <p:pic>
        <p:nvPicPr>
          <p:cNvPr id="14" name="Authorize">
            <a:extLst>
              <a:ext uri="{FF2B5EF4-FFF2-40B4-BE49-F238E27FC236}">
                <a16:creationId xmlns:a16="http://schemas.microsoft.com/office/drawing/2014/main" id="{89AFC31E-33E7-A647-90AD-4B28BF6C88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5816" y="3051927"/>
            <a:ext cx="3269802" cy="4054553"/>
          </a:xfrm>
          <a:prstGeom prst="rect">
            <a:avLst/>
          </a:prstGeom>
        </p:spPr>
      </p:pic>
      <p:sp>
        <p:nvSpPr>
          <p:cNvPr id="15" name="TextBox 14">
            <a:extLst>
              <a:ext uri="{FF2B5EF4-FFF2-40B4-BE49-F238E27FC236}">
                <a16:creationId xmlns:a16="http://schemas.microsoft.com/office/drawing/2014/main" id="{7CDD48CE-BECA-6945-BD6A-2D0D11E3BE6F}"/>
              </a:ext>
            </a:extLst>
          </p:cNvPr>
          <p:cNvSpPr txBox="1"/>
          <p:nvPr/>
        </p:nvSpPr>
        <p:spPr>
          <a:xfrm>
            <a:off x="1435802" y="1725378"/>
            <a:ext cx="7649830" cy="954107"/>
          </a:xfrm>
          <a:prstGeom prst="rect">
            <a:avLst/>
          </a:prstGeom>
          <a:noFill/>
        </p:spPr>
        <p:txBody>
          <a:bodyPr wrap="square" rtlCol="0">
            <a:spAutoFit/>
          </a:bodyPr>
          <a:lstStyle/>
          <a:p>
            <a:pPr algn="ctr"/>
            <a:r>
              <a:rPr lang="en-US" sz="2800" dirty="0"/>
              <a:t>Technological Protection Measures (TPMs) </a:t>
            </a:r>
          </a:p>
          <a:p>
            <a:pPr algn="ctr"/>
            <a:r>
              <a:rPr lang="en-US" sz="2800" dirty="0"/>
              <a:t>= Digital Locks</a:t>
            </a:r>
          </a:p>
        </p:txBody>
      </p:sp>
      <p:pic>
        <p:nvPicPr>
          <p:cNvPr id="16" name="copyright">
            <a:extLst>
              <a:ext uri="{FF2B5EF4-FFF2-40B4-BE49-F238E27FC236}">
                <a16:creationId xmlns:a16="http://schemas.microsoft.com/office/drawing/2014/main" id="{BF78520E-062D-984B-9ED5-A9852B590BE9}"/>
              </a:ext>
            </a:extLst>
          </p:cNvPr>
          <p:cNvPicPr>
            <a:picLocks noChangeAspect="1"/>
          </p:cNvPicPr>
          <p:nvPr/>
        </p:nvPicPr>
        <p:blipFill rotWithShape="1">
          <a:blip r:embed="rId8"/>
          <a:srcRect b="12325"/>
          <a:stretch/>
        </p:blipFill>
        <p:spPr>
          <a:xfrm>
            <a:off x="7086749" y="712935"/>
            <a:ext cx="2034757" cy="1782850"/>
          </a:xfrm>
          <a:prstGeom prst="rect">
            <a:avLst/>
          </a:prstGeom>
        </p:spPr>
      </p:pic>
      <p:pic>
        <p:nvPicPr>
          <p:cNvPr id="17" name="copyright">
            <a:extLst>
              <a:ext uri="{FF2B5EF4-FFF2-40B4-BE49-F238E27FC236}">
                <a16:creationId xmlns:a16="http://schemas.microsoft.com/office/drawing/2014/main" id="{00CE873A-EDEF-564E-8293-FBC310B55C0E}"/>
              </a:ext>
            </a:extLst>
          </p:cNvPr>
          <p:cNvPicPr>
            <a:picLocks noChangeAspect="1"/>
          </p:cNvPicPr>
          <p:nvPr/>
        </p:nvPicPr>
        <p:blipFill rotWithShape="1">
          <a:blip r:embed="rId8"/>
          <a:srcRect b="12325"/>
          <a:stretch/>
        </p:blipFill>
        <p:spPr>
          <a:xfrm>
            <a:off x="7381587" y="3178416"/>
            <a:ext cx="2034757" cy="1782850"/>
          </a:xfrm>
          <a:prstGeom prst="rect">
            <a:avLst/>
          </a:prstGeom>
        </p:spPr>
      </p:pic>
      <p:pic>
        <p:nvPicPr>
          <p:cNvPr id="19" name="Picture 18" descr="A close up of a logo&#10;&#10;Description automatically generated">
            <a:extLst>
              <a:ext uri="{FF2B5EF4-FFF2-40B4-BE49-F238E27FC236}">
                <a16:creationId xmlns:a16="http://schemas.microsoft.com/office/drawing/2014/main" id="{B63570F9-A1DF-6A4A-B68B-299B4513F607}"/>
              </a:ext>
            </a:extLst>
          </p:cNvPr>
          <p:cNvPicPr>
            <a:picLocks noChangeAspect="1"/>
          </p:cNvPicPr>
          <p:nvPr/>
        </p:nvPicPr>
        <p:blipFill>
          <a:blip r:embed="rId9"/>
          <a:stretch>
            <a:fillRect/>
          </a:stretch>
        </p:blipFill>
        <p:spPr>
          <a:xfrm>
            <a:off x="9198566" y="4304623"/>
            <a:ext cx="1847520" cy="2089179"/>
          </a:xfrm>
          <a:prstGeom prst="rect">
            <a:avLst/>
          </a:prstGeom>
        </p:spPr>
      </p:pic>
      <p:pic>
        <p:nvPicPr>
          <p:cNvPr id="20" name="Picture 19" descr="A close up of a logo&#10;&#10;Description automatically generated">
            <a:extLst>
              <a:ext uri="{FF2B5EF4-FFF2-40B4-BE49-F238E27FC236}">
                <a16:creationId xmlns:a16="http://schemas.microsoft.com/office/drawing/2014/main" id="{7B37CC07-B946-1F4D-A190-A8EED5FAF674}"/>
              </a:ext>
            </a:extLst>
          </p:cNvPr>
          <p:cNvPicPr>
            <a:picLocks noChangeAspect="1"/>
          </p:cNvPicPr>
          <p:nvPr/>
        </p:nvPicPr>
        <p:blipFill>
          <a:blip r:embed="rId10"/>
          <a:stretch>
            <a:fillRect/>
          </a:stretch>
        </p:blipFill>
        <p:spPr>
          <a:xfrm>
            <a:off x="7033684" y="3837562"/>
            <a:ext cx="3083203" cy="3083203"/>
          </a:xfrm>
          <a:prstGeom prst="rect">
            <a:avLst/>
          </a:prstGeom>
        </p:spPr>
      </p:pic>
      <p:pic>
        <p:nvPicPr>
          <p:cNvPr id="21" name="copyrightact" descr="Image result for canada coat of arm">
            <a:extLst>
              <a:ext uri="{FF2B5EF4-FFF2-40B4-BE49-F238E27FC236}">
                <a16:creationId xmlns:a16="http://schemas.microsoft.com/office/drawing/2014/main" id="{21CEB834-1358-BF4A-BB63-88FAB63C7D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8408" y="2265313"/>
            <a:ext cx="1712475" cy="216900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0AC2FF4-E266-814A-BE5F-8D7D8EEFAFA4}"/>
              </a:ext>
            </a:extLst>
          </p:cNvPr>
          <p:cNvSpPr txBox="1"/>
          <p:nvPr/>
        </p:nvSpPr>
        <p:spPr>
          <a:xfrm>
            <a:off x="9680261" y="2199873"/>
            <a:ext cx="1280160" cy="2400657"/>
          </a:xfrm>
          <a:prstGeom prst="rect">
            <a:avLst/>
          </a:prstGeom>
          <a:noFill/>
        </p:spPr>
        <p:txBody>
          <a:bodyPr wrap="square" rtlCol="0">
            <a:spAutoFit/>
          </a:bodyPr>
          <a:lstStyle/>
          <a:p>
            <a:pPr algn="ctr"/>
            <a:r>
              <a:rPr lang="en-US" sz="15000" b="1" dirty="0"/>
              <a:t>?</a:t>
            </a:r>
          </a:p>
        </p:txBody>
      </p:sp>
    </p:spTree>
    <p:extLst>
      <p:ext uri="{BB962C8B-B14F-4D97-AF65-F5344CB8AC3E}">
        <p14:creationId xmlns:p14="http://schemas.microsoft.com/office/powerpoint/2010/main" val="21230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nodeType="clickEffect">
                                  <p:stCondLst>
                                    <p:cond delay="0"/>
                                  </p:stCondLst>
                                  <p:childTnLst>
                                    <p:animEffect transition="out" filter="fade">
                                      <p:cBhvr>
                                        <p:cTn id="14" dur="1000"/>
                                        <p:tgtEl>
                                          <p:spTgt spid="8"/>
                                        </p:tgtEl>
                                      </p:cBhvr>
                                    </p:animEffect>
                                    <p:anim calcmode="lin" valueType="num">
                                      <p:cBhvr>
                                        <p:cTn id="15" dur="1000"/>
                                        <p:tgtEl>
                                          <p:spTgt spid="8"/>
                                        </p:tgtEl>
                                        <p:attrNameLst>
                                          <p:attrName>ppt_x</p:attrName>
                                        </p:attrNameLst>
                                      </p:cBhvr>
                                      <p:tavLst>
                                        <p:tav tm="0">
                                          <p:val>
                                            <p:strVal val="ppt_x"/>
                                          </p:val>
                                        </p:tav>
                                        <p:tav tm="100000">
                                          <p:val>
                                            <p:strVal val="ppt_x"/>
                                          </p:val>
                                        </p:tav>
                                      </p:tavLst>
                                    </p:anim>
                                    <p:anim calcmode="lin" valueType="num">
                                      <p:cBhvr>
                                        <p:cTn id="16" dur="100" decel="100000"/>
                                        <p:tgtEl>
                                          <p:spTgt spid="8"/>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8"/>
                                        </p:tgtEl>
                                        <p:attrNameLst>
                                          <p:attrName>ppt_y</p:attrName>
                                        </p:attrNameLst>
                                      </p:cBhvr>
                                      <p:tavLst>
                                        <p:tav tm="0">
                                          <p:val>
                                            <p:strVal val="ppt_y"/>
                                          </p:val>
                                        </p:tav>
                                        <p:tav tm="100000">
                                          <p:val>
                                            <p:strVal val="ppt_y+1"/>
                                          </p:val>
                                        </p:tav>
                                      </p:tavLst>
                                    </p:anim>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xit" presetSubtype="0" fill="hold" nodeType="clickEffect">
                                  <p:stCondLst>
                                    <p:cond delay="0"/>
                                  </p:stCondLst>
                                  <p:childTnLst>
                                    <p:animEffect transition="out" filter="fade">
                                      <p:cBhvr>
                                        <p:cTn id="30" dur="1000"/>
                                        <p:tgtEl>
                                          <p:spTgt spid="5"/>
                                        </p:tgtEl>
                                      </p:cBhvr>
                                    </p:animEffect>
                                    <p:anim calcmode="lin" valueType="num">
                                      <p:cBhvr>
                                        <p:cTn id="31" dur="1000"/>
                                        <p:tgtEl>
                                          <p:spTgt spid="5"/>
                                        </p:tgtEl>
                                        <p:attrNameLst>
                                          <p:attrName>ppt_x</p:attrName>
                                        </p:attrNameLst>
                                      </p:cBhvr>
                                      <p:tavLst>
                                        <p:tav tm="0">
                                          <p:val>
                                            <p:strVal val="ppt_x"/>
                                          </p:val>
                                        </p:tav>
                                        <p:tav tm="100000">
                                          <p:val>
                                            <p:strVal val="ppt_x"/>
                                          </p:val>
                                        </p:tav>
                                      </p:tavLst>
                                    </p:anim>
                                    <p:anim calcmode="lin" valueType="num">
                                      <p:cBhvr>
                                        <p:cTn id="32" dur="100" decel="100000"/>
                                        <p:tgtEl>
                                          <p:spTgt spid="5"/>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 decel="100000"/>
                                        <p:tgtEl>
                                          <p:spTgt spid="10"/>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p:tgtEl>
                                          <p:spTgt spid="12"/>
                                        </p:tgtEl>
                                        <p:attrNameLst>
                                          <p:attrName>ppt_x</p:attrName>
                                        </p:attrNameLst>
                                      </p:cBhvr>
                                      <p:tavLst>
                                        <p:tav tm="0">
                                          <p:val>
                                            <p:strVal val="#ppt_x+#ppt_w*1.125000"/>
                                          </p:val>
                                        </p:tav>
                                        <p:tav tm="100000">
                                          <p:val>
                                            <p:strVal val="#ppt_x"/>
                                          </p:val>
                                        </p:tav>
                                      </p:tavLst>
                                    </p:anim>
                                    <p:animEffect transition="in" filter="wipe(left)">
                                      <p:cBhvr>
                                        <p:cTn id="56" dur="1000"/>
                                        <p:tgtEl>
                                          <p:spTgt spid="12"/>
                                        </p:tgtEl>
                                      </p:cBhvr>
                                    </p:animEffect>
                                  </p:childTnLst>
                                </p:cTn>
                              </p:par>
                              <p:par>
                                <p:cTn id="57" presetID="12" presetClass="entr" presetSubtype="2"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p:tgtEl>
                                          <p:spTgt spid="11"/>
                                        </p:tgtEl>
                                        <p:attrNameLst>
                                          <p:attrName>ppt_x</p:attrName>
                                        </p:attrNameLst>
                                      </p:cBhvr>
                                      <p:tavLst>
                                        <p:tav tm="0">
                                          <p:val>
                                            <p:strVal val="#ppt_x+#ppt_w*1.125000"/>
                                          </p:val>
                                        </p:tav>
                                        <p:tav tm="100000">
                                          <p:val>
                                            <p:strVal val="#ppt_x"/>
                                          </p:val>
                                        </p:tav>
                                      </p:tavLst>
                                    </p:anim>
                                    <p:animEffect transition="in" filter="wipe(left)">
                                      <p:cBhvr>
                                        <p:cTn id="60" dur="1000"/>
                                        <p:tgtEl>
                                          <p:spTgt spid="11"/>
                                        </p:tgtEl>
                                      </p:cBhvr>
                                    </p:animEffect>
                                  </p:childTnLst>
                                </p:cTn>
                              </p:par>
                              <p:par>
                                <p:cTn id="61" presetID="12" presetClass="entr" presetSubtype="2"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p:tgtEl>
                                          <p:spTgt spid="13"/>
                                        </p:tgtEl>
                                        <p:attrNameLst>
                                          <p:attrName>ppt_x</p:attrName>
                                        </p:attrNameLst>
                                      </p:cBhvr>
                                      <p:tavLst>
                                        <p:tav tm="0">
                                          <p:val>
                                            <p:strVal val="#ppt_x+#ppt_w*1.125000"/>
                                          </p:val>
                                        </p:tav>
                                        <p:tav tm="100000">
                                          <p:val>
                                            <p:strVal val="#ppt_x"/>
                                          </p:val>
                                        </p:tav>
                                      </p:tavLst>
                                    </p:anim>
                                    <p:animEffect transition="in" filter="wipe(left)">
                                      <p:cBhvr>
                                        <p:cTn id="64" dur="10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0" presetClass="path" presetSubtype="0" accel="50000" decel="50000" fill="hold" nodeType="withEffect">
                                  <p:stCondLst>
                                    <p:cond delay="0"/>
                                  </p:stCondLst>
                                  <p:childTnLst>
                                    <p:animMotion origin="layout" path="M 0.0948 -0.43426 C 0.09414 -0.42686 0.09375 -0.41366 0.09154 -0.40579 C 0.0875 -0.39121 0.08724 -0.40209 0.08516 -0.38033 C 0.08464 -0.37454 0.08412 -0.36899 0.0836 -0.3632 C 0.08308 -0.35857 0.08243 -0.35371 0.08203 -0.34908 C 0.07995 -0.32732 0.07969 -0.31667 0.07878 -0.29236 C 0.07748 -0.25486 0.07657 -0.21713 0.07565 -0.17894 C 0.07618 -0.16019 0.07631 -0.14121 0.07722 -0.12223 C 0.07735 -0.11852 0.07969 -0.10116 0.08034 -0.09676 C 0.08138 -0.09098 0.08256 -0.08542 0.0836 -0.0801 C 0.08412 -0.07686 0.08425 -0.07361 0.08516 -0.07176 L 0.08842 -0.06274 L 0.0948 -0.02871 C 0.0948 -0.02848 0.09792 -0.01181 0.09792 -0.01181 C 0.09896 -0.0088 0.10026 -0.00672 0.10118 -0.00348 C 0.10196 -0.00047 0.10196 0.00277 0.10274 0.00486 C 0.10456 0.01134 0.10703 0.01666 0.10912 0.02245 C 0.11016 0.025 0.11068 0.02824 0.11237 0.03101 L 0.1267 0.04791 L 0.13151 0.0537 C 0.13308 0.05555 0.13438 0.0581 0.1362 0.05926 L 0.14102 0.06203 C 0.14258 0.06389 0.14401 0.06643 0.14584 0.06782 C 0.14896 0.07014 0.15534 0.07338 0.15534 0.07361 C 0.14336 0.08055 0.15821 0.07106 0.14584 0.08194 C 0.14427 0.08333 0.14258 0.08379 0.14102 0.08472 L 0.13151 0.09606 C 0.12982 0.09814 0.12852 0.10046 0.1267 0.10185 L 0.12188 0.10463 C 0.12032 0.10717 0.11888 0.11064 0.11706 0.11319 C 0.11563 0.11527 0.11381 0.11666 0.11237 0.11875 C 0.10899 0.12384 0.10274 0.13588 0.10274 0.13611 C 0.10222 0.13865 0.10196 0.14166 0.10118 0.14444 C 0.10026 0.14722 0.0987 0.14976 0.09792 0.15301 C 0.09662 0.15833 0.0948 0.1699 0.0948 0.17014 C 0.09532 0.1831 0.09532 0.19652 0.09636 0.20972 C 0.09688 0.21551 0.09844 0.22106 0.09961 0.22662 L 0.10118 0.23518 C 0.1017 0.23796 0.10131 0.24213 0.10274 0.24375 C 0.1198 0.26389 0.09388 0.2324 0.11237 0.25787 C 0.11537 0.26203 0.11875 0.26551 0.12188 0.26921 C 0.12813 0.27662 0.12487 0.27384 0.13151 0.27731 C 0.13308 0.27963 0.13451 0.28194 0.1362 0.28333 C 0.1431 0.28889 0.14571 0.28865 0.15222 0.29189 C 0.16315 0.29745 0.14935 0.29236 0.16654 0.29745 C 0.16446 0.29861 0.16224 0.2993 0.16016 0.30046 C 0.1586 0.30069 0.15703 0.30254 0.15534 0.30324 C 0.15222 0.30393 0.14896 0.30393 0.14584 0.30601 C 0.14128 0.3074 0.13594 0.30949 0.13151 0.31064 C 0.12982 0.3125 0.12826 0.31365 0.1267 0.31412 C 0.11784 0.32407 0.12539 0.31412 0.11875 0.3287 C 0.10847 0.35069 0.11862 0.32407 0.11068 0.34583 C 0.11016 0.34745 0.1099 0.35069 0.10912 0.35416 C 0.1073 0.36018 0.10391 0.36412 0.10274 0.37083 L 0.09961 0.3875 C 0.10013 0.41018 0.09987 0.43078 0.10118 0.4537 C 0.10196 0.46759 0.10651 0.47662 0.11068 0.4875 L 0.11394 0.49629 C 0.11498 0.49907 0.1155 0.50277 0.11706 0.50416 C 0.13425 0.525 0.10821 0.49328 0.1267 0.51898 C 0.1349 0.53032 0.13386 0.5287 0.14102 0.5331 C 0.14258 0.53495 0.14401 0.53726 0.14584 0.53865 C 0.14896 0.5412 0.15534 0.54444 0.15534 0.54467 C 0.15703 0.54629 0.15847 0.54861 0.16016 0.55 C 0.16328 0.55254 0.16654 0.55393 0.1698 0.55578 C 0.17136 0.55671 0.17292 0.55833 0.17448 0.55856 L 0.18737 0.56134 C 0.18308 0.56203 0.17878 0.56296 0.17448 0.56435 C 0.16693 0.56643 0.16706 0.56898 0.1586 0.57268 C 0.15651 0.57384 0.1543 0.57453 0.15222 0.57569 C 0.14896 0.57731 0.14258 0.58125 0.14258 0.58148 C 0.13946 0.58518 0.13581 0.58773 0.13308 0.59259 C 0.12982 0.59838 0.12605 0.60301 0.12344 0.60972 C 0.11927 0.62106 0.12188 0.6162 0.1155 0.62384 L 0.10912 0.64097 L 0.10599 0.6493 C 0.10534 0.65208 0.10508 0.65509 0.1043 0.65787 C 0.10235 0.66551 0.09948 0.67268 0.09792 0.68055 L 0.08998 0.72314 L 0.08842 0.73171 C 0.08789 0.73449 0.08724 0.73726 0.08685 0.74027 C 0.08568 0.74768 0.08412 0.75509 0.0836 0.76296 C 0.08295 0.77176 0.08138 0.7956 0.08034 0.80532 C 0.07943 0.81481 0.07891 0.82453 0.07722 0.83379 C 0.0767 0.83657 0.07592 0.83889 0.07565 0.84236 C 0.07435 0.8537 0.0737 0.86504 0.0724 0.87639 C 0.07188 0.88101 0.07097 0.88564 0.07084 0.89051 C 0.07045 0.91041 0.07084 0.93032 0.07084 0.95023 " pathEditMode="relative" rAng="0" ptsTypes="AAAAAAAAAAAAAAAAAAAAAAAAAAAAAAAAAAAAAAAAAAAAAAAAAAAAAAAAAAAAAAAAAAAAAAAAAAAAAAAAAAAAAAAA">
                                      <p:cBhvr>
                                        <p:cTn id="76" dur="4000" fill="hold"/>
                                        <p:tgtEl>
                                          <p:spTgt spid="16"/>
                                        </p:tgtEl>
                                        <p:attrNameLst>
                                          <p:attrName>ppt_x</p:attrName>
                                          <p:attrName>ppt_y</p:attrName>
                                        </p:attrNameLst>
                                      </p:cBhvr>
                                      <p:rCtr x="3411" y="69213"/>
                                    </p:animMotion>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1000"/>
                                        <p:tgtEl>
                                          <p:spTgt spid="20"/>
                                        </p:tgtEl>
                                      </p:cBhvr>
                                    </p:animEffect>
                                    <p:anim calcmode="lin" valueType="num">
                                      <p:cBhvr>
                                        <p:cTn id="117" dur="1000" fill="hold"/>
                                        <p:tgtEl>
                                          <p:spTgt spid="20"/>
                                        </p:tgtEl>
                                        <p:attrNameLst>
                                          <p:attrName>ppt_x</p:attrName>
                                        </p:attrNameLst>
                                      </p:cBhvr>
                                      <p:tavLst>
                                        <p:tav tm="0">
                                          <p:val>
                                            <p:strVal val="#ppt_x"/>
                                          </p:val>
                                        </p:tav>
                                        <p:tav tm="100000">
                                          <p:val>
                                            <p:strVal val="#ppt_x"/>
                                          </p:val>
                                        </p:tav>
                                      </p:tavLst>
                                    </p:anim>
                                    <p:anim calcmode="lin" valueType="num">
                                      <p:cBhvr>
                                        <p:cTn id="118" dur="1000" fill="hold"/>
                                        <p:tgtEl>
                                          <p:spTgt spid="2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1000"/>
                                        <p:tgtEl>
                                          <p:spTgt spid="19"/>
                                        </p:tgtEl>
                                      </p:cBhvr>
                                    </p:animEffect>
                                    <p:anim calcmode="lin" valueType="num">
                                      <p:cBhvr>
                                        <p:cTn id="122" dur="1000" fill="hold"/>
                                        <p:tgtEl>
                                          <p:spTgt spid="19"/>
                                        </p:tgtEl>
                                        <p:attrNameLst>
                                          <p:attrName>ppt_x</p:attrName>
                                        </p:attrNameLst>
                                      </p:cBhvr>
                                      <p:tavLst>
                                        <p:tav tm="0">
                                          <p:val>
                                            <p:strVal val="#ppt_x"/>
                                          </p:val>
                                        </p:tav>
                                        <p:tav tm="100000">
                                          <p:val>
                                            <p:strVal val="#ppt_x"/>
                                          </p:val>
                                        </p:tav>
                                      </p:tavLst>
                                    </p:anim>
                                    <p:anim calcmode="lin" valueType="num">
                                      <p:cBhvr>
                                        <p:cTn id="1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B92A7-B2FF-F045-9755-63F6C1E99276}"/>
              </a:ext>
            </a:extLst>
          </p:cNvPr>
          <p:cNvSpPr>
            <a:spLocks noGrp="1"/>
          </p:cNvSpPr>
          <p:nvPr>
            <p:ph type="body" sz="quarter" idx="15"/>
          </p:nvPr>
        </p:nvSpPr>
        <p:spPr>
          <a:xfrm>
            <a:off x="851192" y="1536700"/>
            <a:ext cx="10502608" cy="5118100"/>
          </a:xfrm>
        </p:spPr>
        <p:txBody>
          <a:bodyPr/>
          <a:lstStyle/>
          <a:p>
            <a:pPr marL="457200" indent="-457200"/>
            <a:r>
              <a:rPr lang="en-US" sz="1600" dirty="0"/>
              <a:t>Adrian Coquet. (n.d.). password. </a:t>
            </a:r>
            <a:r>
              <a:rPr lang="en-US" sz="1600" i="1" dirty="0"/>
              <a:t>The Noun Project</a:t>
            </a:r>
            <a:r>
              <a:rPr lang="en-US" sz="1600" dirty="0"/>
              <a:t>. CC BY. </a:t>
            </a:r>
            <a:r>
              <a:rPr lang="en-US" sz="1600" dirty="0">
                <a:hlinkClick r:id="rId2"/>
              </a:rPr>
              <a:t>https://thenounproject.com/search/?q=password&amp;i=2631120</a:t>
            </a:r>
            <a:endParaRPr lang="en-US" sz="1600" dirty="0"/>
          </a:p>
          <a:p>
            <a:pPr marL="457200" indent="-457200"/>
            <a:r>
              <a:rPr lang="en-US" sz="1600" dirty="0"/>
              <a:t>Mohamad </a:t>
            </a:r>
            <a:r>
              <a:rPr lang="en-US" sz="1600" dirty="0" err="1"/>
              <a:t>Arif</a:t>
            </a:r>
            <a:r>
              <a:rPr lang="en-US" sz="1600" dirty="0"/>
              <a:t> </a:t>
            </a:r>
            <a:r>
              <a:rPr lang="en-US" sz="1600" dirty="0" err="1"/>
              <a:t>Prasetyo</a:t>
            </a:r>
            <a:r>
              <a:rPr lang="en-US" sz="1600" dirty="0"/>
              <a:t>. (n.d.). Private Document. </a:t>
            </a:r>
            <a:r>
              <a:rPr lang="en-US" sz="1600" i="1" dirty="0"/>
              <a:t>The Noun Project</a:t>
            </a:r>
            <a:r>
              <a:rPr lang="en-US" sz="1600" dirty="0"/>
              <a:t>. CC BY. </a:t>
            </a:r>
            <a:r>
              <a:rPr lang="en-US" sz="1600" dirty="0">
                <a:hlinkClick r:id="rId3"/>
              </a:rPr>
              <a:t>https://thenounproject.com/search/?q=locked%20pdf&amp;i=1405844</a:t>
            </a:r>
            <a:endParaRPr lang="en-US" sz="1600" dirty="0"/>
          </a:p>
          <a:p>
            <a:pPr marL="457200" indent="-457200"/>
            <a:r>
              <a:rPr lang="en-US" sz="1600" dirty="0">
                <a:latin typeface="Arial" panose="020B0604020202020204" pitchFamily="34" charset="0"/>
                <a:cs typeface="Arial" panose="020B0604020202020204" pitchFamily="34" charset="0"/>
              </a:rPr>
              <a:t>Vectors Point. (n.d.). encryption. </a:t>
            </a:r>
            <a:r>
              <a:rPr lang="en-US" sz="1600" i="1" dirty="0">
                <a:latin typeface="Arial" panose="020B0604020202020204" pitchFamily="34" charset="0"/>
                <a:cs typeface="Arial" panose="020B0604020202020204" pitchFamily="34" charset="0"/>
              </a:rPr>
              <a:t>The Noun Project</a:t>
            </a:r>
            <a:r>
              <a:rPr lang="en-US"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hlinkClick r:id="rId4"/>
              </a:rPr>
              <a:t>https://thenounproject.com/search/?q=encryption&amp;i=2761067</a:t>
            </a:r>
            <a:endParaRPr lang="en-US" sz="1600" dirty="0"/>
          </a:p>
          <a:p>
            <a:pPr marL="457200" indent="-457200"/>
            <a:r>
              <a:rPr lang="en-US" sz="1600" dirty="0" err="1"/>
              <a:t>mikicon</a:t>
            </a:r>
            <a:r>
              <a:rPr lang="en-US" sz="1600" dirty="0"/>
              <a:t>. (n.d.). person. </a:t>
            </a:r>
            <a:r>
              <a:rPr lang="en-US" sz="1600" i="1" dirty="0"/>
              <a:t>The Noun Project</a:t>
            </a:r>
            <a:r>
              <a:rPr lang="en-US" sz="1600" dirty="0"/>
              <a:t>. CC BY. </a:t>
            </a:r>
            <a:r>
              <a:rPr lang="en-US" sz="1600" dirty="0">
                <a:hlinkClick r:id="rId5"/>
              </a:rPr>
              <a:t>https://thenounproject.com/search/?q=person&amp;i=737678</a:t>
            </a:r>
            <a:endParaRPr lang="en-US" sz="1600" dirty="0"/>
          </a:p>
          <a:p>
            <a:pPr marL="457200" indent="-457200"/>
            <a:r>
              <a:rPr lang="en-US" sz="1600" dirty="0"/>
              <a:t>Ralf </a:t>
            </a:r>
            <a:r>
              <a:rPr lang="en-US" sz="1600" dirty="0" err="1"/>
              <a:t>Schmitzer</a:t>
            </a:r>
            <a:r>
              <a:rPr lang="en-US" sz="1600" dirty="0"/>
              <a:t>. (n.d.). Prison. </a:t>
            </a:r>
            <a:r>
              <a:rPr lang="en-US" sz="1600" i="1" dirty="0"/>
              <a:t>The Noun Project. </a:t>
            </a:r>
            <a:r>
              <a:rPr lang="en-US" sz="1600" dirty="0"/>
              <a:t>CC BY. </a:t>
            </a:r>
            <a:r>
              <a:rPr lang="en-US" sz="1600" dirty="0">
                <a:hlinkClick r:id="rId6"/>
              </a:rPr>
              <a:t>https://thenounproject.com/search/?q=jail%20cell&amp;i=427669</a:t>
            </a:r>
            <a:endParaRPr lang="en-US" sz="1600" dirty="0"/>
          </a:p>
          <a:p>
            <a:pPr marL="457200" indent="-457200"/>
            <a:r>
              <a:rPr lang="en-US" sz="1600" dirty="0" err="1"/>
              <a:t>Ominisis</a:t>
            </a:r>
            <a:r>
              <a:rPr lang="en-US" sz="1600" dirty="0"/>
              <a:t>. (2016). [Jail cell closing sound]. </a:t>
            </a:r>
            <a:r>
              <a:rPr lang="en-US" sz="1600" i="1" dirty="0" err="1"/>
              <a:t>Freesound</a:t>
            </a:r>
            <a:r>
              <a:rPr lang="en-US" sz="1600" dirty="0"/>
              <a:t>. CC 0. </a:t>
            </a:r>
            <a:r>
              <a:rPr lang="en-US" sz="1600" dirty="0">
                <a:hlinkClick r:id="rId7"/>
              </a:rPr>
              <a:t>https://freesound.org/people/Omnisis/sounds/336888/</a:t>
            </a:r>
            <a:endParaRPr lang="en-US" sz="1600" dirty="0"/>
          </a:p>
          <a:p>
            <a:pPr marL="457200" indent="-457200"/>
            <a:r>
              <a:rPr lang="en-US" sz="1600" dirty="0" err="1"/>
              <a:t>parkjisun</a:t>
            </a:r>
            <a:r>
              <a:rPr lang="en-US" sz="1600" dirty="0"/>
              <a:t>. (n.d.) Handcuffs. </a:t>
            </a:r>
            <a:r>
              <a:rPr lang="en-US" sz="1600" i="1" dirty="0"/>
              <a:t>The Noun Project. </a:t>
            </a:r>
            <a:r>
              <a:rPr lang="en-US" sz="1600" dirty="0"/>
              <a:t>CC BY. </a:t>
            </a:r>
            <a:r>
              <a:rPr lang="en-US" sz="1600" dirty="0">
                <a:hlinkClick r:id="rId8"/>
              </a:rPr>
              <a:t>https://thenounproject.com/search/?q=handcuffs&amp;i=304420</a:t>
            </a:r>
            <a:endParaRPr lang="en-US" sz="1600" dirty="0"/>
          </a:p>
          <a:p>
            <a:pPr marL="457200" indent="-457200"/>
            <a:r>
              <a:rPr lang="en-US" sz="1600" dirty="0" err="1"/>
              <a:t>ScottHurly</a:t>
            </a:r>
            <a:r>
              <a:rPr lang="en-US" sz="1600" dirty="0"/>
              <a:t>. (2016). Locking Handcuffs. </a:t>
            </a:r>
            <a:r>
              <a:rPr lang="en-US" sz="1600" i="1" dirty="0" err="1"/>
              <a:t>Freesound</a:t>
            </a:r>
            <a:r>
              <a:rPr lang="en-US" sz="1600" dirty="0"/>
              <a:t>. CC BY-NC. </a:t>
            </a:r>
            <a:r>
              <a:rPr lang="en-US" sz="1600" dirty="0">
                <a:hlinkClick r:id="rId9"/>
              </a:rPr>
              <a:t>https://freesound.org/people/ScottHurly/sounds/366563/</a:t>
            </a:r>
            <a:endParaRPr lang="en-US" sz="1600" dirty="0"/>
          </a:p>
          <a:p>
            <a:pPr marL="457200" indent="-457200"/>
            <a:r>
              <a:rPr lang="en-US" sz="1600" dirty="0" err="1"/>
              <a:t>Samoilova</a:t>
            </a:r>
            <a:r>
              <a:rPr lang="en-US" sz="1600" dirty="0"/>
              <a:t> </a:t>
            </a:r>
            <a:r>
              <a:rPr lang="en-US" sz="1600" dirty="0" err="1"/>
              <a:t>Liudmila</a:t>
            </a:r>
            <a:r>
              <a:rPr lang="en-US" sz="1600" dirty="0"/>
              <a:t>. (n.d.). password. </a:t>
            </a:r>
            <a:r>
              <a:rPr lang="en-US" sz="1600" i="1" dirty="0"/>
              <a:t>The Noun Project. </a:t>
            </a:r>
            <a:r>
              <a:rPr lang="en-US" sz="1600" dirty="0"/>
              <a:t>CC BY. </a:t>
            </a:r>
            <a:r>
              <a:rPr lang="en-US" sz="1600" dirty="0">
                <a:hlinkClick r:id="rId10"/>
              </a:rPr>
              <a:t>https://thenounproject.com/search/?q=password&amp;i=1361915</a:t>
            </a:r>
            <a:endParaRPr lang="en-US" sz="1600" dirty="0"/>
          </a:p>
          <a:p>
            <a:pPr marL="457200" indent="-457200"/>
            <a:r>
              <a:rPr lang="en-US" sz="1600" dirty="0" err="1"/>
              <a:t>Laymik</a:t>
            </a:r>
            <a:r>
              <a:rPr lang="en-US" sz="1600" dirty="0"/>
              <a:t>. (n.d.). </a:t>
            </a:r>
            <a:r>
              <a:rPr lang="en-US" sz="1600" dirty="0" err="1"/>
              <a:t>ebook</a:t>
            </a:r>
            <a:r>
              <a:rPr lang="en-US" sz="1600" dirty="0"/>
              <a:t>. </a:t>
            </a:r>
            <a:r>
              <a:rPr lang="en-US" sz="1600" i="1" dirty="0"/>
              <a:t>The Noun Project</a:t>
            </a:r>
            <a:r>
              <a:rPr lang="en-US" sz="1600" dirty="0"/>
              <a:t>. CC BY. </a:t>
            </a:r>
            <a:r>
              <a:rPr lang="en-US" sz="1600" dirty="0">
                <a:hlinkClick r:id="rId11"/>
              </a:rPr>
              <a:t>https://thenounproject.com/search/?q=ebook&amp;i=1352685</a:t>
            </a:r>
            <a:endParaRPr lang="en-US" sz="1600" dirty="0"/>
          </a:p>
        </p:txBody>
      </p:sp>
    </p:spTree>
    <p:extLst>
      <p:ext uri="{BB962C8B-B14F-4D97-AF65-F5344CB8AC3E}">
        <p14:creationId xmlns:p14="http://schemas.microsoft.com/office/powerpoint/2010/main" val="976016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B92A7-B2FF-F045-9755-63F6C1E99276}"/>
              </a:ext>
            </a:extLst>
          </p:cNvPr>
          <p:cNvSpPr>
            <a:spLocks noGrp="1"/>
          </p:cNvSpPr>
          <p:nvPr>
            <p:ph type="body" sz="quarter" idx="15"/>
          </p:nvPr>
        </p:nvSpPr>
        <p:spPr>
          <a:xfrm>
            <a:off x="851192" y="1524000"/>
            <a:ext cx="10502608" cy="5333999"/>
          </a:xfrm>
        </p:spPr>
        <p:txBody>
          <a:bodyPr/>
          <a:lstStyle/>
          <a:p>
            <a:pPr marL="457200" indent="-457200"/>
            <a:r>
              <a:rPr lang="en-US" sz="1600" dirty="0" err="1"/>
              <a:t>Nithinan</a:t>
            </a:r>
            <a:r>
              <a:rPr lang="en-US" sz="1600" dirty="0"/>
              <a:t> </a:t>
            </a:r>
            <a:r>
              <a:rPr lang="en-US" sz="1600" dirty="0" err="1"/>
              <a:t>Tatah</a:t>
            </a:r>
            <a:r>
              <a:rPr lang="en-US" sz="1600" dirty="0"/>
              <a:t>. (n.d.) capacity. </a:t>
            </a:r>
            <a:r>
              <a:rPr lang="en-US" sz="1600" i="1" dirty="0"/>
              <a:t>The Noun Project. </a:t>
            </a:r>
            <a:r>
              <a:rPr lang="en-US" sz="1600" dirty="0"/>
              <a:t>CC BY. </a:t>
            </a:r>
            <a:r>
              <a:rPr lang="en-US" sz="1600" dirty="0">
                <a:hlinkClick r:id="rId3"/>
              </a:rPr>
              <a:t>https://thenounproject.com/search/?q=capacity&amp;i=2857996</a:t>
            </a:r>
            <a:endParaRPr lang="en-US" sz="1600" dirty="0"/>
          </a:p>
          <a:p>
            <a:pPr marL="457200" indent="-457200"/>
            <a:r>
              <a:rPr lang="en-US" sz="1600" dirty="0" err="1"/>
              <a:t>VectorBakery</a:t>
            </a:r>
            <a:r>
              <a:rPr lang="en-US" sz="1600" dirty="0"/>
              <a:t>. (n.d.). clock. </a:t>
            </a:r>
            <a:r>
              <a:rPr lang="en-US" sz="1600" i="1" dirty="0"/>
              <a:t>The Noun Project</a:t>
            </a:r>
            <a:r>
              <a:rPr lang="en-US" sz="1600" dirty="0"/>
              <a:t>. CC BY. </a:t>
            </a:r>
            <a:r>
              <a:rPr lang="en-US" sz="1600" dirty="0">
                <a:hlinkClick r:id="rId4"/>
              </a:rPr>
              <a:t>https://thenounproject.com/search/?q=clock&amp;i=1387785</a:t>
            </a:r>
            <a:endParaRPr lang="en-US" sz="1600" dirty="0"/>
          </a:p>
          <a:p>
            <a:pPr marL="457200" indent="-457200"/>
            <a:r>
              <a:rPr lang="en-US" sz="1600" dirty="0" err="1"/>
              <a:t>Cuby</a:t>
            </a:r>
            <a:r>
              <a:rPr lang="en-US" sz="1600" dirty="0"/>
              <a:t> Design. (n.d.). Subscription Model. </a:t>
            </a:r>
            <a:r>
              <a:rPr lang="en-US" sz="1600" i="1" dirty="0"/>
              <a:t>The Noun Project</a:t>
            </a:r>
            <a:r>
              <a:rPr lang="en-US" sz="1600" dirty="0"/>
              <a:t>. CC BY. </a:t>
            </a:r>
            <a:r>
              <a:rPr lang="en-US" sz="1600" dirty="0">
                <a:hlinkClick r:id="rId5"/>
              </a:rPr>
              <a:t>https://thenounproject.com/search/?q=subscription&amp;i=1562815</a:t>
            </a:r>
            <a:endParaRPr lang="en-US" sz="1600" dirty="0"/>
          </a:p>
          <a:p>
            <a:pPr marL="457200" indent="-457200"/>
            <a:r>
              <a:rPr lang="en-US" sz="1600" dirty="0" err="1"/>
              <a:t>ibrandify</a:t>
            </a:r>
            <a:r>
              <a:rPr lang="en-US" sz="1600" dirty="0"/>
              <a:t>. (n.d.). label. </a:t>
            </a:r>
            <a:r>
              <a:rPr lang="en-US" sz="1600" i="1" dirty="0"/>
              <a:t>The Noun Project</a:t>
            </a:r>
            <a:r>
              <a:rPr lang="en-US" sz="1600" dirty="0"/>
              <a:t>. CC BY. </a:t>
            </a:r>
            <a:r>
              <a:rPr lang="en-US" sz="1600" dirty="0">
                <a:hlinkClick r:id="rId6"/>
              </a:rPr>
              <a:t>https://thenounproject.com/search/?q=label&amp;i=3213464</a:t>
            </a:r>
            <a:endParaRPr lang="en-US" sz="1600" dirty="0"/>
          </a:p>
          <a:p>
            <a:pPr marL="457200" indent="-457200"/>
            <a:r>
              <a:rPr lang="en-US" sz="1600" dirty="0" err="1"/>
              <a:t>Iconstock</a:t>
            </a:r>
            <a:r>
              <a:rPr lang="en-US" sz="1600" dirty="0"/>
              <a:t>. (n.d.). data security. </a:t>
            </a:r>
            <a:r>
              <a:rPr lang="en-US" sz="1600" i="1" dirty="0"/>
              <a:t>The Noun Project</a:t>
            </a:r>
            <a:r>
              <a:rPr lang="en-US" sz="1600" dirty="0"/>
              <a:t>. CC BY. </a:t>
            </a:r>
            <a:r>
              <a:rPr lang="en-US" sz="1600" dirty="0">
                <a:hlinkClick r:id="rId7"/>
              </a:rPr>
              <a:t>https://thenounproject.com/search/?q=data%20security&amp;i=1757359</a:t>
            </a:r>
            <a:endParaRPr lang="en-US" sz="1600" dirty="0"/>
          </a:p>
          <a:p>
            <a:pPr marL="457200" indent="-457200"/>
            <a:r>
              <a:rPr lang="en-US" sz="1600" dirty="0"/>
              <a:t>Thomas </a:t>
            </a:r>
            <a:r>
              <a:rPr lang="en-US" sz="1600" dirty="0" err="1"/>
              <a:t>Deckert</a:t>
            </a:r>
            <a:r>
              <a:rPr lang="en-US" sz="1600" dirty="0"/>
              <a:t>. (n.d.). Confused. </a:t>
            </a:r>
            <a:r>
              <a:rPr lang="en-US" sz="1600" i="1" dirty="0"/>
              <a:t>The Noun Project</a:t>
            </a:r>
            <a:r>
              <a:rPr lang="en-US" sz="1600" dirty="0"/>
              <a:t>. CC BY. </a:t>
            </a:r>
            <a:r>
              <a:rPr lang="en-US" sz="1600" dirty="0">
                <a:hlinkClick r:id="rId8"/>
              </a:rPr>
              <a:t>https://thenounproject.com/search/?q=confused&amp;i=2536418</a:t>
            </a:r>
            <a:endParaRPr lang="en-US" sz="1600" dirty="0"/>
          </a:p>
          <a:p>
            <a:pPr marL="457200" indent="-457200"/>
            <a:r>
              <a:rPr lang="en-US" sz="1600" dirty="0"/>
              <a:t>Federal Court. (n.d.). [Federal Court Coat of Arms]. Federal Court. </a:t>
            </a:r>
            <a:r>
              <a:rPr lang="en-US" sz="1600" dirty="0">
                <a:hlinkClick r:id="rId9"/>
              </a:rPr>
              <a:t>http://cas-cdc-www02.cas-satj.gc.ca/portal/page/portal/fc_cf_en/Index</a:t>
            </a:r>
            <a:endParaRPr lang="en-US" sz="1600" dirty="0"/>
          </a:p>
          <a:p>
            <a:pPr marL="457200" indent="-457200"/>
            <a:r>
              <a:rPr lang="en-US" sz="1600" dirty="0"/>
              <a:t>James Strange. (n.d.). CD. </a:t>
            </a:r>
            <a:r>
              <a:rPr lang="en-US" sz="1600" i="1" dirty="0"/>
              <a:t>The Noun Project</a:t>
            </a:r>
            <a:r>
              <a:rPr lang="en-US" sz="1600" dirty="0"/>
              <a:t>. CC BY. </a:t>
            </a:r>
            <a:r>
              <a:rPr lang="en-US" sz="1600" dirty="0">
                <a:hlinkClick r:id="rId10"/>
              </a:rPr>
              <a:t>https://thenounproject.com/search/?q=CD&amp;i=1618119</a:t>
            </a:r>
            <a:endParaRPr lang="en-US" sz="1600" dirty="0"/>
          </a:p>
          <a:p>
            <a:pPr marL="457200" indent="-457200"/>
            <a:r>
              <a:rPr lang="en-US" sz="1600" dirty="0" err="1"/>
              <a:t>popcornarts</a:t>
            </a:r>
            <a:r>
              <a:rPr lang="en-US" sz="1600" dirty="0"/>
              <a:t>. (n.d.). Floppy Disk. </a:t>
            </a:r>
            <a:r>
              <a:rPr lang="en-US" sz="1600" i="1" dirty="0"/>
              <a:t>The Noun Project</a:t>
            </a:r>
            <a:r>
              <a:rPr lang="en-US" sz="1600" dirty="0"/>
              <a:t>. CC BY. </a:t>
            </a:r>
            <a:r>
              <a:rPr lang="en-US" sz="1600" dirty="0">
                <a:hlinkClick r:id="rId11"/>
              </a:rPr>
              <a:t>https://thenounproject.com/search/?q=floppy%20disk&amp;i=3040140</a:t>
            </a:r>
            <a:endParaRPr lang="en-US" sz="1600" dirty="0"/>
          </a:p>
          <a:p>
            <a:pPr marL="457200" indent="-457200"/>
            <a:r>
              <a:rPr lang="en-US" sz="1600" dirty="0"/>
              <a:t>Edwin PM (n.d.). Lock. </a:t>
            </a:r>
            <a:r>
              <a:rPr lang="en-US" sz="1600" i="1" dirty="0"/>
              <a:t>The Noun Project</a:t>
            </a:r>
            <a:r>
              <a:rPr lang="en-US" sz="1600" dirty="0"/>
              <a:t>. CC BY. </a:t>
            </a:r>
            <a:r>
              <a:rPr lang="en-US" sz="1600" dirty="0">
                <a:hlinkClick r:id="rId12"/>
              </a:rPr>
              <a:t>https://thenounproject.com/search/?q=encryption&amp;i=1786028</a:t>
            </a:r>
            <a:endParaRPr lang="en-US" sz="1600" dirty="0"/>
          </a:p>
        </p:txBody>
      </p:sp>
    </p:spTree>
    <p:extLst>
      <p:ext uri="{BB962C8B-B14F-4D97-AF65-F5344CB8AC3E}">
        <p14:creationId xmlns:p14="http://schemas.microsoft.com/office/powerpoint/2010/main" val="322047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B92A7-B2FF-F045-9755-63F6C1E99276}"/>
              </a:ext>
            </a:extLst>
          </p:cNvPr>
          <p:cNvSpPr>
            <a:spLocks noGrp="1"/>
          </p:cNvSpPr>
          <p:nvPr>
            <p:ph type="body" sz="quarter" idx="15"/>
          </p:nvPr>
        </p:nvSpPr>
        <p:spPr>
          <a:xfrm>
            <a:off x="851192" y="1638300"/>
            <a:ext cx="10502608" cy="5029199"/>
          </a:xfrm>
        </p:spPr>
        <p:txBody>
          <a:bodyPr/>
          <a:lstStyle/>
          <a:p>
            <a:pPr marL="457200" indent="-457200"/>
            <a:r>
              <a:rPr lang="en-US" sz="1600" dirty="0" err="1"/>
              <a:t>Rflor</a:t>
            </a:r>
            <a:r>
              <a:rPr lang="en-US" sz="1600" dirty="0"/>
              <a:t> (n.d.). Police investigation. </a:t>
            </a:r>
            <a:r>
              <a:rPr lang="en-US" sz="1600" i="1" dirty="0"/>
              <a:t>The Noun Project</a:t>
            </a:r>
            <a:r>
              <a:rPr lang="en-US" sz="1600" dirty="0"/>
              <a:t>. CC BY. </a:t>
            </a:r>
            <a:r>
              <a:rPr lang="en-US" sz="1600" dirty="0">
                <a:hlinkClick r:id="rId2"/>
              </a:rPr>
              <a:t>https://thenounproject.com/search/?q=investigate&amp;i=286692</a:t>
            </a:r>
            <a:endParaRPr lang="en-US" sz="1600" dirty="0"/>
          </a:p>
          <a:p>
            <a:pPr marL="457200" indent="-457200"/>
            <a:r>
              <a:rPr lang="en-US" sz="1600" dirty="0"/>
              <a:t>Arthur Bauer. (n.d.). Interoperate. </a:t>
            </a:r>
            <a:r>
              <a:rPr lang="en-US" sz="1600" i="1" dirty="0"/>
              <a:t>The Noun Project</a:t>
            </a:r>
            <a:r>
              <a:rPr lang="en-US" sz="1600" dirty="0"/>
              <a:t>. CC BY. </a:t>
            </a:r>
            <a:r>
              <a:rPr lang="en-US" sz="1600" dirty="0">
                <a:hlinkClick r:id="rId3"/>
              </a:rPr>
              <a:t>https://thenounproject.com/search/?q=interoperate&amp;i=1624548</a:t>
            </a:r>
            <a:endParaRPr lang="en-US" sz="1600" dirty="0"/>
          </a:p>
          <a:p>
            <a:pPr marL="457200" indent="-457200"/>
            <a:r>
              <a:rPr lang="en-US" sz="1600" dirty="0"/>
              <a:t>Edwin PM (n.d.). Lock. </a:t>
            </a:r>
            <a:r>
              <a:rPr lang="en-US" sz="1600" i="1" dirty="0"/>
              <a:t>The Noun Project</a:t>
            </a:r>
            <a:r>
              <a:rPr lang="en-US" sz="1600" dirty="0"/>
              <a:t>. CC BY. </a:t>
            </a:r>
            <a:r>
              <a:rPr lang="en-US" sz="1600" dirty="0">
                <a:hlinkClick r:id="rId4"/>
              </a:rPr>
              <a:t>https://thenounproject.com/search/?q=encryption&amp;i=1786028</a:t>
            </a:r>
            <a:endParaRPr lang="en-US" sz="1600" dirty="0"/>
          </a:p>
          <a:p>
            <a:pPr marL="457200" indent="-457200"/>
            <a:r>
              <a:rPr lang="en-US" sz="1600" dirty="0" err="1"/>
              <a:t>Eliricon</a:t>
            </a:r>
            <a:r>
              <a:rPr lang="en-US" sz="1600" dirty="0"/>
              <a:t> (n.d.). Big data. </a:t>
            </a:r>
            <a:r>
              <a:rPr lang="en-US" sz="1600" i="1" dirty="0"/>
              <a:t>The Noun Project</a:t>
            </a:r>
            <a:r>
              <a:rPr lang="en-US" sz="1600" dirty="0"/>
              <a:t>. CC BY. </a:t>
            </a:r>
            <a:r>
              <a:rPr lang="en-US" sz="1600" dirty="0">
                <a:hlinkClick r:id="rId5"/>
              </a:rPr>
              <a:t>https://thenounproject.com/search/?q=personal%20information&amp;i=1434542</a:t>
            </a:r>
            <a:endParaRPr lang="en-US" sz="1600" dirty="0"/>
          </a:p>
          <a:p>
            <a:pPr marL="457200" indent="-457200"/>
            <a:r>
              <a:rPr lang="en-US" sz="1600" dirty="0"/>
              <a:t>Gregor </a:t>
            </a:r>
            <a:r>
              <a:rPr lang="en-US" sz="1600" dirty="0" err="1"/>
              <a:t>Creson</a:t>
            </a:r>
            <a:r>
              <a:rPr lang="en-US" sz="1600" dirty="0"/>
              <a:t> (n.d.). Help. </a:t>
            </a:r>
            <a:r>
              <a:rPr lang="en-US" sz="1600" i="1" dirty="0"/>
              <a:t>The Noun Project</a:t>
            </a:r>
            <a:r>
              <a:rPr lang="en-US" sz="1600" dirty="0"/>
              <a:t>. CC BY. </a:t>
            </a:r>
            <a:r>
              <a:rPr lang="en-US" sz="1600" dirty="0">
                <a:hlinkClick r:id="rId6"/>
              </a:rPr>
              <a:t>https://thenounproject.com/search/?q=help&amp;i=1616214</a:t>
            </a:r>
            <a:endParaRPr lang="en-US" sz="1600" dirty="0"/>
          </a:p>
          <a:p>
            <a:pPr marL="457200" indent="-457200"/>
            <a:r>
              <a:rPr lang="en-US" sz="1600" dirty="0" err="1"/>
              <a:t>Montu</a:t>
            </a:r>
            <a:r>
              <a:rPr lang="en-US" sz="1600" dirty="0"/>
              <a:t> Yadav (n.d.). Broadcast. </a:t>
            </a:r>
            <a:r>
              <a:rPr lang="en-US" sz="1600" i="1" dirty="0"/>
              <a:t>The Noun Project</a:t>
            </a:r>
            <a:r>
              <a:rPr lang="en-US" sz="1600" dirty="0"/>
              <a:t>. CC BY. </a:t>
            </a:r>
            <a:r>
              <a:rPr lang="en-US" sz="1600" dirty="0">
                <a:hlinkClick r:id="rId7"/>
              </a:rPr>
              <a:t>https://thenounproject.com/search/?q=broadcast&amp;i=201837</a:t>
            </a:r>
            <a:endParaRPr lang="en-US" sz="1600" dirty="0"/>
          </a:p>
          <a:p>
            <a:pPr marL="457200" indent="-457200"/>
            <a:r>
              <a:rPr lang="en-US" sz="1600" dirty="0" err="1"/>
              <a:t>Ocha</a:t>
            </a:r>
            <a:r>
              <a:rPr lang="en-US" sz="1600" dirty="0"/>
              <a:t> Visual (n.d.). Emergency </a:t>
            </a:r>
            <a:r>
              <a:rPr lang="en-US" sz="1600" dirty="0" err="1"/>
              <a:t>telecommuniations</a:t>
            </a:r>
            <a:r>
              <a:rPr lang="en-US" sz="1600" dirty="0"/>
              <a:t>. </a:t>
            </a:r>
            <a:r>
              <a:rPr lang="en-US" sz="1600" i="1" dirty="0"/>
              <a:t>The Noun Project</a:t>
            </a:r>
            <a:r>
              <a:rPr lang="en-US" sz="1600" dirty="0"/>
              <a:t>. CC BY. </a:t>
            </a:r>
            <a:r>
              <a:rPr lang="en-US" sz="1600" dirty="0">
                <a:hlinkClick r:id="rId8"/>
              </a:rPr>
              <a:t>https://thenounproject.com/search/?q=telecommunications&amp;i=4213</a:t>
            </a:r>
            <a:endParaRPr lang="en-US" sz="1600" dirty="0"/>
          </a:p>
          <a:p>
            <a:pPr marL="457200" indent="-457200"/>
            <a:r>
              <a:rPr lang="en-US" sz="1600" dirty="0"/>
              <a:t>Jason D. Rowley. (n.d.). debate. </a:t>
            </a:r>
            <a:r>
              <a:rPr lang="en-US" sz="1600" i="1" dirty="0"/>
              <a:t>The Noun Project</a:t>
            </a:r>
            <a:r>
              <a:rPr lang="en-US" sz="1600" dirty="0"/>
              <a:t>. CC BY. </a:t>
            </a:r>
            <a:r>
              <a:rPr lang="en-US" sz="1600" dirty="0">
                <a:hlinkClick r:id="rId9"/>
              </a:rPr>
              <a:t>https://thenounproject.com/search/?q=controversy&amp;i=435001</a:t>
            </a:r>
            <a:endParaRPr lang="en-US" sz="1600" dirty="0"/>
          </a:p>
          <a:p>
            <a:pPr marL="457200" indent="-457200"/>
            <a:r>
              <a:rPr lang="en-US" sz="1600" dirty="0"/>
              <a:t>Graphic Tigers. (n.d.). Magnifying Glass. </a:t>
            </a:r>
            <a:r>
              <a:rPr lang="en-US" sz="1600" i="1" dirty="0"/>
              <a:t>The Noun Project</a:t>
            </a:r>
            <a:r>
              <a:rPr lang="en-US" sz="1600" dirty="0"/>
              <a:t>. CC BY. </a:t>
            </a:r>
            <a:r>
              <a:rPr lang="en-US" sz="1600" dirty="0">
                <a:hlinkClick r:id="rId10"/>
              </a:rPr>
              <a:t>https://thenounproject.com/search/?q=magnifying%20glass&amp;i=802240</a:t>
            </a:r>
            <a:endParaRPr lang="en-US" sz="1600" dirty="0"/>
          </a:p>
        </p:txBody>
      </p:sp>
    </p:spTree>
    <p:extLst>
      <p:ext uri="{BB962C8B-B14F-4D97-AF65-F5344CB8AC3E}">
        <p14:creationId xmlns:p14="http://schemas.microsoft.com/office/powerpoint/2010/main" val="376929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B92A7-B2FF-F045-9755-63F6C1E99276}"/>
              </a:ext>
            </a:extLst>
          </p:cNvPr>
          <p:cNvSpPr>
            <a:spLocks noGrp="1"/>
          </p:cNvSpPr>
          <p:nvPr>
            <p:ph type="body" sz="quarter" idx="15"/>
          </p:nvPr>
        </p:nvSpPr>
        <p:spPr/>
        <p:txBody>
          <a:bodyPr/>
          <a:lstStyle/>
          <a:p>
            <a:pPr marL="457200" indent="-457200"/>
            <a:r>
              <a:rPr lang="en-US" sz="1600" dirty="0"/>
              <a:t>INDU Committee (2019). “Statutory review of the Copyright Act”. Retrieved from: </a:t>
            </a:r>
            <a:r>
              <a:rPr lang="en-US" sz="1600" dirty="0">
                <a:hlinkClick r:id="rId2"/>
              </a:rPr>
              <a:t>https://www.ourcommons.ca/Content/Committee/421/INDU/Reports/RP10537003/indurp16/indurp16-e.pdf</a:t>
            </a:r>
            <a:endParaRPr lang="en-US" sz="1600" dirty="0"/>
          </a:p>
          <a:p>
            <a:pPr marL="457200" indent="-457200"/>
            <a:r>
              <a:rPr lang="en-US" sz="1600" dirty="0"/>
              <a:t>Vectors Point. (n.d.). Gears. </a:t>
            </a:r>
            <a:r>
              <a:rPr lang="en-US" sz="1600" i="1" dirty="0"/>
              <a:t>The Noun Project</a:t>
            </a:r>
            <a:r>
              <a:rPr lang="en-US" sz="1600" dirty="0"/>
              <a:t>. CC BY. </a:t>
            </a:r>
            <a:r>
              <a:rPr lang="en-US" sz="1600" dirty="0">
                <a:hlinkClick r:id="rId3"/>
              </a:rPr>
              <a:t>https://thenounproject.com/search/?q=gear&amp;i=3240686</a:t>
            </a:r>
            <a:endParaRPr lang="en-US" sz="1600" dirty="0"/>
          </a:p>
          <a:p>
            <a:pPr marL="457200" indent="-457200"/>
            <a:r>
              <a:rPr lang="en-US" sz="1600" dirty="0" err="1"/>
              <a:t>emel</a:t>
            </a:r>
            <a:r>
              <a:rPr lang="en-US" sz="1600" dirty="0"/>
              <a:t> </a:t>
            </a:r>
            <a:r>
              <a:rPr lang="en-US" sz="1600" dirty="0" err="1"/>
              <a:t>çelik</a:t>
            </a:r>
            <a:r>
              <a:rPr lang="en-US" sz="1600" dirty="0"/>
              <a:t>. (n.d.). Wrench. </a:t>
            </a:r>
            <a:r>
              <a:rPr lang="en-US" sz="1600" i="1" dirty="0"/>
              <a:t>The Noun Project</a:t>
            </a:r>
            <a:r>
              <a:rPr lang="en-US" sz="1600" dirty="0"/>
              <a:t>. CC BY. </a:t>
            </a:r>
            <a:r>
              <a:rPr lang="en-US" sz="1600" dirty="0">
                <a:hlinkClick r:id="rId4"/>
              </a:rPr>
              <a:t>https://thenounproject.com/search/?q=wrench&amp;i=192666</a:t>
            </a:r>
            <a:endParaRPr lang="en-US" sz="1600" dirty="0"/>
          </a:p>
          <a:p>
            <a:pPr marL="457200" indent="-457200"/>
            <a:endParaRPr lang="en-US" sz="1600" dirty="0"/>
          </a:p>
          <a:p>
            <a:pPr marL="457200" indent="-457200"/>
            <a:endParaRPr lang="en-US" sz="1600" dirty="0"/>
          </a:p>
          <a:p>
            <a:pPr marL="457200" indent="-457200"/>
            <a:endParaRPr lang="en-US" sz="1600" dirty="0"/>
          </a:p>
          <a:p>
            <a:pPr marL="457200" indent="-457200"/>
            <a:endParaRPr lang="en-US" sz="1600" dirty="0"/>
          </a:p>
          <a:p>
            <a:pPr marL="457200" indent="-457200"/>
            <a:endParaRPr lang="en-US" sz="1600" dirty="0"/>
          </a:p>
          <a:p>
            <a:pPr marL="457200" indent="-457200"/>
            <a:r>
              <a:rPr lang="en-US" sz="1600" dirty="0">
                <a:latin typeface="Arial" panose="020B0604020202020204" pitchFamily="34" charset="0"/>
                <a:cs typeface="Arial" panose="020B0604020202020204" pitchFamily="34" charset="0"/>
              </a:rPr>
              <a:t>Closing Slides Music: Rybak, </a:t>
            </a:r>
            <a:r>
              <a:rPr lang="en-US" sz="1600" dirty="0" err="1">
                <a:latin typeface="Arial" panose="020B0604020202020204" pitchFamily="34" charset="0"/>
                <a:cs typeface="Arial" panose="020B0604020202020204" pitchFamily="34" charset="0"/>
              </a:rPr>
              <a:t>Nazar</a:t>
            </a:r>
            <a:r>
              <a:rPr lang="en-US" sz="1600" dirty="0">
                <a:latin typeface="Arial" panose="020B0604020202020204" pitchFamily="34" charset="0"/>
                <a:cs typeface="Arial" panose="020B0604020202020204" pitchFamily="34" charset="0"/>
              </a:rPr>
              <a:t>. (n.d.). Corporate Inspired. </a:t>
            </a:r>
            <a:r>
              <a:rPr lang="en-US" sz="1600" i="1" dirty="0" err="1">
                <a:latin typeface="Arial" panose="020B0604020202020204" pitchFamily="34" charset="0"/>
                <a:cs typeface="Arial" panose="020B0604020202020204" pitchFamily="34" charset="0"/>
              </a:rPr>
              <a:t>HookSounds</a:t>
            </a:r>
            <a:r>
              <a:rPr lang="en-US"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hlinkClick r:id="rId5"/>
              </a:rPr>
              <a:t>http://www.hooksounds.com</a:t>
            </a:r>
            <a:endParaRPr lang="en-US" sz="1600" dirty="0">
              <a:solidFill>
                <a:schemeClr val="tx1"/>
              </a:solidFill>
              <a:latin typeface="Arial" panose="020B0604020202020204" pitchFamily="34" charset="0"/>
              <a:cs typeface="Arial" panose="020B0604020202020204" pitchFamily="34" charset="0"/>
            </a:endParaRPr>
          </a:p>
          <a:p>
            <a:pPr marL="457200" indent="-457200"/>
            <a:endParaRPr lang="en-US" sz="1600" dirty="0"/>
          </a:p>
          <a:p>
            <a:pPr marL="457200" indent="-457200"/>
            <a:r>
              <a:rPr lang="en-US" sz="1600" dirty="0"/>
              <a:t>Unattributed materials are contributions from the Opening Up Copyright Project Team and placed in the Public Domain. </a:t>
            </a:r>
          </a:p>
        </p:txBody>
      </p:sp>
    </p:spTree>
    <p:extLst>
      <p:ext uri="{BB962C8B-B14F-4D97-AF65-F5344CB8AC3E}">
        <p14:creationId xmlns:p14="http://schemas.microsoft.com/office/powerpoint/2010/main" val="1330248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1F8C49-D011-3744-BCE8-79628EF572DD}"/>
              </a:ext>
            </a:extLst>
          </p:cNvPr>
          <p:cNvSpPr>
            <a:spLocks noGrp="1"/>
          </p:cNvSpPr>
          <p:nvPr>
            <p:ph type="body" sz="quarter" idx="10"/>
          </p:nvPr>
        </p:nvSpPr>
        <p:spPr>
          <a:xfrm>
            <a:off x="2063510" y="2253164"/>
            <a:ext cx="9290290" cy="1300264"/>
          </a:xfrm>
        </p:spPr>
        <p:txBody>
          <a:bodyPr/>
          <a:lstStyle/>
          <a:p>
            <a:r>
              <a:rPr lang="en" dirty="0">
                <a:sym typeface="Calibri"/>
              </a:rPr>
              <a:t>University of Alberta. (2020). Technological Protection Measures (Digital Locks). </a:t>
            </a:r>
            <a:r>
              <a:rPr lang="en" i="1" dirty="0">
                <a:sym typeface="Calibri"/>
              </a:rPr>
              <a:t>Opening Up Copyright Instructional Module</a:t>
            </a:r>
            <a:r>
              <a:rPr lang="en" dirty="0">
                <a:sym typeface="Calibri"/>
              </a:rPr>
              <a:t>. </a:t>
            </a:r>
            <a:r>
              <a:rPr lang="en-US" dirty="0">
                <a:sym typeface="Calibri"/>
                <a:hlinkClick r:id="rId2"/>
              </a:rPr>
              <a:t>https://www.ualberta.ca/copyright/resources/opening-up-copyright-instructional-modules</a:t>
            </a:r>
            <a:r>
              <a:rPr lang="en" dirty="0">
                <a:sym typeface="Calibri"/>
              </a:rPr>
              <a:t> </a:t>
            </a:r>
          </a:p>
          <a:p>
            <a:endParaRPr lang="en-US" dirty="0"/>
          </a:p>
        </p:txBody>
      </p:sp>
    </p:spTree>
    <p:extLst>
      <p:ext uri="{BB962C8B-B14F-4D97-AF65-F5344CB8AC3E}">
        <p14:creationId xmlns:p14="http://schemas.microsoft.com/office/powerpoint/2010/main" val="287102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ED9CF5-3133-E041-9406-8626E5F4767B}"/>
              </a:ext>
            </a:extLst>
          </p:cNvPr>
          <p:cNvSpPr txBox="1"/>
          <p:nvPr/>
        </p:nvSpPr>
        <p:spPr>
          <a:xfrm>
            <a:off x="7453446" y="5877422"/>
            <a:ext cx="1390124" cy="369332"/>
          </a:xfrm>
          <a:prstGeom prst="rect">
            <a:avLst/>
          </a:prstGeom>
          <a:noFill/>
        </p:spPr>
        <p:txBody>
          <a:bodyPr wrap="none" rtlCol="0">
            <a:spAutoFit/>
          </a:bodyPr>
          <a:lstStyle/>
          <a:p>
            <a:r>
              <a:rPr lang="en-US" dirty="0">
                <a:solidFill>
                  <a:schemeClr val="bg2">
                    <a:lumMod val="50000"/>
                  </a:schemeClr>
                </a:solidFill>
              </a:rPr>
              <a:t>Kris Joseph</a:t>
            </a:r>
          </a:p>
        </p:txBody>
      </p:sp>
    </p:spTree>
    <p:extLst>
      <p:ext uri="{BB962C8B-B14F-4D97-AF65-F5344CB8AC3E}">
        <p14:creationId xmlns:p14="http://schemas.microsoft.com/office/powerpoint/2010/main" val="371105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5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4152F8-6AB9-A643-A6A0-90552B9E30C7}"/>
              </a:ext>
            </a:extLst>
          </p:cNvPr>
          <p:cNvSpPr>
            <a:spLocks noGrp="1"/>
          </p:cNvSpPr>
          <p:nvPr>
            <p:ph type="title"/>
          </p:nvPr>
        </p:nvSpPr>
        <p:spPr/>
        <p:txBody>
          <a:bodyPr/>
          <a:lstStyle/>
          <a:p>
            <a:r>
              <a:rPr lang="en-US" dirty="0"/>
              <a:t>S.41 OF THE </a:t>
            </a:r>
            <a:r>
              <a:rPr lang="en-US" i="1" dirty="0"/>
              <a:t>COPYRIGHT ACT</a:t>
            </a:r>
            <a:endParaRPr lang="en-US" dirty="0"/>
          </a:p>
        </p:txBody>
      </p:sp>
      <p:pic>
        <p:nvPicPr>
          <p:cNvPr id="5" name="copyrightact" descr="Image result for canada coat of arm">
            <a:extLst>
              <a:ext uri="{FF2B5EF4-FFF2-40B4-BE49-F238E27FC236}">
                <a16:creationId xmlns:a16="http://schemas.microsoft.com/office/drawing/2014/main" id="{45910779-8E1C-F546-ACFE-60C0F8E87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384" y="1836456"/>
            <a:ext cx="2570011" cy="3255157"/>
          </a:xfrm>
          <a:prstGeom prst="rect">
            <a:avLst/>
          </a:prstGeom>
          <a:noFill/>
          <a:extLst>
            <a:ext uri="{909E8E84-426E-40DD-AFC4-6F175D3DCCD1}">
              <a14:hiddenFill xmlns:a14="http://schemas.microsoft.com/office/drawing/2010/main">
                <a:solidFill>
                  <a:srgbClr val="FFFFFF"/>
                </a:solidFill>
              </a14:hiddenFill>
            </a:ext>
          </a:extLst>
        </p:spPr>
      </p:pic>
      <p:sp>
        <p:nvSpPr>
          <p:cNvPr id="6" name="section">
            <a:extLst>
              <a:ext uri="{FF2B5EF4-FFF2-40B4-BE49-F238E27FC236}">
                <a16:creationId xmlns:a16="http://schemas.microsoft.com/office/drawing/2014/main" id="{92D654BD-E62F-3349-82E1-CE0B6F385C7E}"/>
              </a:ext>
            </a:extLst>
          </p:cNvPr>
          <p:cNvSpPr/>
          <p:nvPr/>
        </p:nvSpPr>
        <p:spPr>
          <a:xfrm>
            <a:off x="5476931" y="5632114"/>
            <a:ext cx="1620916" cy="400110"/>
          </a:xfrm>
          <a:prstGeom prst="rect">
            <a:avLst/>
          </a:prstGeom>
        </p:spPr>
        <p:txBody>
          <a:bodyPr wrap="square">
            <a:spAutoFit/>
          </a:bodyPr>
          <a:lstStyle/>
          <a:p>
            <a:pPr algn="ctr"/>
            <a:r>
              <a:rPr lang="en-CA" sz="2000" b="1" dirty="0">
                <a:solidFill>
                  <a:schemeClr val="tx1">
                    <a:lumMod val="75000"/>
                    <a:lumOff val="25000"/>
                  </a:schemeClr>
                </a:solidFill>
                <a:latin typeface="Arial" panose="020B0604020202020204" pitchFamily="34" charset="0"/>
                <a:cs typeface="Arial" panose="020B0604020202020204" pitchFamily="34" charset="0"/>
              </a:rPr>
              <a:t> s. 41 </a:t>
            </a:r>
            <a:endParaRPr lang="en-US" sz="2000" dirty="0"/>
          </a:p>
        </p:txBody>
      </p:sp>
      <p:pic>
        <p:nvPicPr>
          <p:cNvPr id="7" name="rsc 1985">
            <a:extLst>
              <a:ext uri="{FF2B5EF4-FFF2-40B4-BE49-F238E27FC236}">
                <a16:creationId xmlns:a16="http://schemas.microsoft.com/office/drawing/2014/main" id="{04BB41C9-17F5-8441-B5FF-45BC47B7A88B}"/>
              </a:ext>
            </a:extLst>
          </p:cNvPr>
          <p:cNvPicPr>
            <a:picLocks noChangeAspect="1"/>
          </p:cNvPicPr>
          <p:nvPr/>
        </p:nvPicPr>
        <p:blipFill>
          <a:blip r:embed="rId4"/>
          <a:stretch>
            <a:fillRect/>
          </a:stretch>
        </p:blipFill>
        <p:spPr>
          <a:xfrm>
            <a:off x="5144851" y="5296099"/>
            <a:ext cx="2285076" cy="331584"/>
          </a:xfrm>
          <a:prstGeom prst="rect">
            <a:avLst/>
          </a:prstGeom>
        </p:spPr>
      </p:pic>
      <p:pic>
        <p:nvPicPr>
          <p:cNvPr id="8" name="circumvent" descr="A close up of a logo&#10;&#10;Description automatically generated">
            <a:extLst>
              <a:ext uri="{FF2B5EF4-FFF2-40B4-BE49-F238E27FC236}">
                <a16:creationId xmlns:a16="http://schemas.microsoft.com/office/drawing/2014/main" id="{E91C97E5-46BF-8741-BABC-47E099A0764C}"/>
              </a:ext>
            </a:extLst>
          </p:cNvPr>
          <p:cNvPicPr>
            <a:picLocks noChangeAspect="1"/>
          </p:cNvPicPr>
          <p:nvPr/>
        </p:nvPicPr>
        <p:blipFill>
          <a:blip r:embed="rId5"/>
          <a:stretch>
            <a:fillRect/>
          </a:stretch>
        </p:blipFill>
        <p:spPr>
          <a:xfrm>
            <a:off x="3942868" y="2694277"/>
            <a:ext cx="4149114" cy="2565536"/>
          </a:xfrm>
          <a:prstGeom prst="rect">
            <a:avLst/>
          </a:prstGeom>
        </p:spPr>
      </p:pic>
      <p:pic>
        <p:nvPicPr>
          <p:cNvPr id="9" name="Authorize">
            <a:extLst>
              <a:ext uri="{FF2B5EF4-FFF2-40B4-BE49-F238E27FC236}">
                <a16:creationId xmlns:a16="http://schemas.microsoft.com/office/drawing/2014/main" id="{C7621FB4-8A02-3C41-BFB3-66B939AF34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3188" y="3643603"/>
            <a:ext cx="885163" cy="1097602"/>
          </a:xfrm>
          <a:prstGeom prst="rect">
            <a:avLst/>
          </a:prstGeom>
        </p:spPr>
      </p:pic>
      <p:pic>
        <p:nvPicPr>
          <p:cNvPr id="10" name="Picture 9">
            <a:extLst>
              <a:ext uri="{FF2B5EF4-FFF2-40B4-BE49-F238E27FC236}">
                <a16:creationId xmlns:a16="http://schemas.microsoft.com/office/drawing/2014/main" id="{2D655FD5-E1FF-6248-86C6-31A0578BB5BC}"/>
              </a:ext>
            </a:extLst>
          </p:cNvPr>
          <p:cNvPicPr>
            <a:picLocks noChangeAspect="1"/>
          </p:cNvPicPr>
          <p:nvPr/>
        </p:nvPicPr>
        <p:blipFill>
          <a:blip r:embed="rId8"/>
          <a:stretch>
            <a:fillRect/>
          </a:stretch>
        </p:blipFill>
        <p:spPr>
          <a:xfrm rot="363639">
            <a:off x="3746435" y="1827747"/>
            <a:ext cx="4415325" cy="4415325"/>
          </a:xfrm>
          <a:prstGeom prst="rect">
            <a:avLst/>
          </a:prstGeom>
          <a:noFill/>
        </p:spPr>
      </p:pic>
      <p:sp>
        <p:nvSpPr>
          <p:cNvPr id="11" name="TextBox 10">
            <a:extLst>
              <a:ext uri="{FF2B5EF4-FFF2-40B4-BE49-F238E27FC236}">
                <a16:creationId xmlns:a16="http://schemas.microsoft.com/office/drawing/2014/main" id="{920426C9-A8D1-8743-9C84-139A829DF9A8}"/>
              </a:ext>
            </a:extLst>
          </p:cNvPr>
          <p:cNvSpPr txBox="1"/>
          <p:nvPr/>
        </p:nvSpPr>
        <p:spPr>
          <a:xfrm>
            <a:off x="8723266" y="2044193"/>
            <a:ext cx="2741592" cy="523220"/>
          </a:xfrm>
          <a:prstGeom prst="rect">
            <a:avLst/>
          </a:prstGeom>
          <a:noFill/>
        </p:spPr>
        <p:txBody>
          <a:bodyPr wrap="square" rtlCol="0">
            <a:spAutoFit/>
          </a:bodyPr>
          <a:lstStyle/>
          <a:p>
            <a:pPr algn="r"/>
            <a:r>
              <a:rPr lang="en-US" sz="2800" b="1" dirty="0"/>
              <a:t>Technology</a:t>
            </a:r>
          </a:p>
        </p:txBody>
      </p:sp>
      <p:sp>
        <p:nvSpPr>
          <p:cNvPr id="12" name="TextBox 11">
            <a:extLst>
              <a:ext uri="{FF2B5EF4-FFF2-40B4-BE49-F238E27FC236}">
                <a16:creationId xmlns:a16="http://schemas.microsoft.com/office/drawing/2014/main" id="{81B92C4D-950A-564F-8C3C-FC2DB9E5A18C}"/>
              </a:ext>
            </a:extLst>
          </p:cNvPr>
          <p:cNvSpPr txBox="1"/>
          <p:nvPr/>
        </p:nvSpPr>
        <p:spPr>
          <a:xfrm>
            <a:off x="8723266" y="2860492"/>
            <a:ext cx="2741592" cy="523220"/>
          </a:xfrm>
          <a:prstGeom prst="rect">
            <a:avLst/>
          </a:prstGeom>
          <a:noFill/>
        </p:spPr>
        <p:txBody>
          <a:bodyPr wrap="square" rtlCol="0">
            <a:spAutoFit/>
          </a:bodyPr>
          <a:lstStyle/>
          <a:p>
            <a:pPr algn="r"/>
            <a:r>
              <a:rPr lang="en-US" sz="2800" b="1" dirty="0"/>
              <a:t>Device</a:t>
            </a:r>
          </a:p>
        </p:txBody>
      </p:sp>
      <p:sp>
        <p:nvSpPr>
          <p:cNvPr id="13" name="TextBox 12">
            <a:extLst>
              <a:ext uri="{FF2B5EF4-FFF2-40B4-BE49-F238E27FC236}">
                <a16:creationId xmlns:a16="http://schemas.microsoft.com/office/drawing/2014/main" id="{866E393A-A569-0B4A-957F-E334B359BC9C}"/>
              </a:ext>
            </a:extLst>
          </p:cNvPr>
          <p:cNvSpPr txBox="1"/>
          <p:nvPr/>
        </p:nvSpPr>
        <p:spPr>
          <a:xfrm>
            <a:off x="8723266" y="3734746"/>
            <a:ext cx="2741592" cy="523220"/>
          </a:xfrm>
          <a:prstGeom prst="rect">
            <a:avLst/>
          </a:prstGeom>
          <a:noFill/>
        </p:spPr>
        <p:txBody>
          <a:bodyPr wrap="square" rtlCol="0">
            <a:spAutoFit/>
          </a:bodyPr>
          <a:lstStyle/>
          <a:p>
            <a:pPr algn="r"/>
            <a:r>
              <a:rPr lang="en-US" sz="2800" b="1" dirty="0"/>
              <a:t>Component</a:t>
            </a:r>
          </a:p>
        </p:txBody>
      </p:sp>
      <p:pic>
        <p:nvPicPr>
          <p:cNvPr id="15" name="Picture 14" descr="A close up of a logo&#10;&#10;Description automatically generated">
            <a:extLst>
              <a:ext uri="{FF2B5EF4-FFF2-40B4-BE49-F238E27FC236}">
                <a16:creationId xmlns:a16="http://schemas.microsoft.com/office/drawing/2014/main" id="{60CA52EE-0E79-5541-ADCD-6ADC5048C65E}"/>
              </a:ext>
            </a:extLst>
          </p:cNvPr>
          <p:cNvPicPr>
            <a:picLocks noChangeAspect="1"/>
          </p:cNvPicPr>
          <p:nvPr/>
        </p:nvPicPr>
        <p:blipFill rotWithShape="1">
          <a:blip r:embed="rId9"/>
          <a:srcRect b="17382"/>
          <a:stretch/>
        </p:blipFill>
        <p:spPr>
          <a:xfrm>
            <a:off x="7947282" y="4560122"/>
            <a:ext cx="2146780" cy="1773622"/>
          </a:xfrm>
          <a:prstGeom prst="rect">
            <a:avLst/>
          </a:prstGeom>
        </p:spPr>
      </p:pic>
      <p:pic>
        <p:nvPicPr>
          <p:cNvPr id="17" name="Picture 16" descr="A close up of a logo&#10;&#10;Description automatically generated">
            <a:extLst>
              <a:ext uri="{FF2B5EF4-FFF2-40B4-BE49-F238E27FC236}">
                <a16:creationId xmlns:a16="http://schemas.microsoft.com/office/drawing/2014/main" id="{247BA2B2-F2FB-C24A-9DFE-B5C29D0FAF36}"/>
              </a:ext>
            </a:extLst>
          </p:cNvPr>
          <p:cNvPicPr>
            <a:picLocks noChangeAspect="1"/>
          </p:cNvPicPr>
          <p:nvPr/>
        </p:nvPicPr>
        <p:blipFill rotWithShape="1">
          <a:blip r:embed="rId10"/>
          <a:srcRect b="16535"/>
          <a:stretch/>
        </p:blipFill>
        <p:spPr>
          <a:xfrm>
            <a:off x="9880353" y="4600986"/>
            <a:ext cx="2206895" cy="1841994"/>
          </a:xfrm>
          <a:prstGeom prst="rect">
            <a:avLst/>
          </a:prstGeom>
        </p:spPr>
      </p:pic>
      <p:pic>
        <p:nvPicPr>
          <p:cNvPr id="18" name="copyright">
            <a:extLst>
              <a:ext uri="{FF2B5EF4-FFF2-40B4-BE49-F238E27FC236}">
                <a16:creationId xmlns:a16="http://schemas.microsoft.com/office/drawing/2014/main" id="{59E6E83D-5EF9-554C-924B-BBEE82D92966}"/>
              </a:ext>
            </a:extLst>
          </p:cNvPr>
          <p:cNvPicPr>
            <a:picLocks noChangeAspect="1"/>
          </p:cNvPicPr>
          <p:nvPr/>
        </p:nvPicPr>
        <p:blipFill rotWithShape="1">
          <a:blip r:embed="rId11"/>
          <a:srcRect b="12325"/>
          <a:stretch/>
        </p:blipFill>
        <p:spPr>
          <a:xfrm>
            <a:off x="10492621" y="5091613"/>
            <a:ext cx="982358" cy="860740"/>
          </a:xfrm>
          <a:prstGeom prst="rect">
            <a:avLst/>
          </a:prstGeom>
        </p:spPr>
      </p:pic>
    </p:spTree>
    <p:extLst>
      <p:ext uri="{BB962C8B-B14F-4D97-AF65-F5344CB8AC3E}">
        <p14:creationId xmlns:p14="http://schemas.microsoft.com/office/powerpoint/2010/main" val="146821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 0 L -0.34896 0 " pathEditMode="relative" ptsTypes="AA">
                                      <p:cBhvr>
                                        <p:cTn id="17" dur="2000" fill="hold"/>
                                        <p:tgtEl>
                                          <p:spTgt spid="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 0 L -0.34896 0 " pathEditMode="relative" ptsTypes="AA">
                                      <p:cBhvr>
                                        <p:cTn id="19" dur="2000" fill="hold"/>
                                        <p:tgtEl>
                                          <p:spTgt spid="7"/>
                                        </p:tgtEl>
                                        <p:attrNameLst>
                                          <p:attrName>ppt_x</p:attrName>
                                          <p:attrName>ppt_y</p:attrName>
                                        </p:attrNameLst>
                                      </p:cBhvr>
                                    </p:animMotion>
                                  </p:childTnLst>
                                </p:cTn>
                              </p:par>
                              <p:par>
                                <p:cTn id="20" presetID="0" presetClass="path" presetSubtype="0" accel="50000" decel="50000" fill="hold" grpId="1" nodeType="withEffect">
                                  <p:stCondLst>
                                    <p:cond delay="0"/>
                                  </p:stCondLst>
                                  <p:iterate type="lt">
                                    <p:tmPct val="0"/>
                                  </p:iterate>
                                  <p:childTnLst>
                                    <p:animMotion origin="layout" path="M 0 0 L -0.34896 0 " pathEditMode="relative" ptsTypes="AA">
                                      <p:cBhvr>
                                        <p:cTn id="21" dur="2000" fill="hold"/>
                                        <p:tgtEl>
                                          <p:spTgt spid="6"/>
                                        </p:tgtEl>
                                        <p:attrNameLst>
                                          <p:attrName>ppt_x</p:attrName>
                                          <p:attrName>ppt_y</p:attrName>
                                        </p:attrNameLst>
                                      </p:cBhvr>
                                    </p:animMotion>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500" fill="hold"/>
                                        <p:tgtEl>
                                          <p:spTgt spid="10"/>
                                        </p:tgtEl>
                                        <p:attrNameLst>
                                          <p:attrName>ppt_w</p:attrName>
                                        </p:attrNameLst>
                                      </p:cBhvr>
                                      <p:tavLst>
                                        <p:tav tm="0">
                                          <p:val>
                                            <p:fltVal val="0"/>
                                          </p:val>
                                        </p:tav>
                                        <p:tav tm="100000">
                                          <p:val>
                                            <p:strVal val="#ppt_w"/>
                                          </p:val>
                                        </p:tav>
                                      </p:tavLst>
                                    </p:anim>
                                    <p:anim calcmode="lin" valueType="num">
                                      <p:cBhvr>
                                        <p:cTn id="25" dur="1500" fill="hold"/>
                                        <p:tgtEl>
                                          <p:spTgt spid="10"/>
                                        </p:tgtEl>
                                        <p:attrNameLst>
                                          <p:attrName>ppt_h</p:attrName>
                                        </p:attrNameLst>
                                      </p:cBhvr>
                                      <p:tavLst>
                                        <p:tav tm="0">
                                          <p:val>
                                            <p:fltVal val="0"/>
                                          </p:val>
                                        </p:tav>
                                        <p:tav tm="100000">
                                          <p:val>
                                            <p:strVal val="#ppt_h"/>
                                          </p:val>
                                        </p:tav>
                                      </p:tavLst>
                                    </p:anim>
                                    <p:anim calcmode="lin" valueType="num">
                                      <p:cBhvr>
                                        <p:cTn id="26" dur="1500" fill="hold"/>
                                        <p:tgtEl>
                                          <p:spTgt spid="10"/>
                                        </p:tgtEl>
                                        <p:attrNameLst>
                                          <p:attrName>style.rotation</p:attrName>
                                        </p:attrNameLst>
                                      </p:cBhvr>
                                      <p:tavLst>
                                        <p:tav tm="0">
                                          <p:val>
                                            <p:fltVal val="90"/>
                                          </p:val>
                                        </p:tav>
                                        <p:tav tm="100000">
                                          <p:val>
                                            <p:fltVal val="0"/>
                                          </p:val>
                                        </p:tav>
                                      </p:tavLst>
                                    </p:anim>
                                    <p:animEffect transition="in" filter="fade">
                                      <p:cBhvr>
                                        <p:cTn id="27" dur="1500"/>
                                        <p:tgtEl>
                                          <p:spTgt spid="10"/>
                                        </p:tgtEl>
                                      </p:cBhvr>
                                    </p:animEffect>
                                  </p:childTnLst>
                                </p:cTn>
                              </p:par>
                              <p:par>
                                <p:cTn id="28" presetID="3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500" fill="hold"/>
                                        <p:tgtEl>
                                          <p:spTgt spid="9"/>
                                        </p:tgtEl>
                                        <p:attrNameLst>
                                          <p:attrName>ppt_w</p:attrName>
                                        </p:attrNameLst>
                                      </p:cBhvr>
                                      <p:tavLst>
                                        <p:tav tm="0">
                                          <p:val>
                                            <p:fltVal val="0"/>
                                          </p:val>
                                        </p:tav>
                                        <p:tav tm="100000">
                                          <p:val>
                                            <p:strVal val="#ppt_w"/>
                                          </p:val>
                                        </p:tav>
                                      </p:tavLst>
                                    </p:anim>
                                    <p:anim calcmode="lin" valueType="num">
                                      <p:cBhvr>
                                        <p:cTn id="31" dur="1500" fill="hold"/>
                                        <p:tgtEl>
                                          <p:spTgt spid="9"/>
                                        </p:tgtEl>
                                        <p:attrNameLst>
                                          <p:attrName>ppt_h</p:attrName>
                                        </p:attrNameLst>
                                      </p:cBhvr>
                                      <p:tavLst>
                                        <p:tav tm="0">
                                          <p:val>
                                            <p:fltVal val="0"/>
                                          </p:val>
                                        </p:tav>
                                        <p:tav tm="100000">
                                          <p:val>
                                            <p:strVal val="#ppt_h"/>
                                          </p:val>
                                        </p:tav>
                                      </p:tavLst>
                                    </p:anim>
                                    <p:anim calcmode="lin" valueType="num">
                                      <p:cBhvr>
                                        <p:cTn id="32" dur="1500" fill="hold"/>
                                        <p:tgtEl>
                                          <p:spTgt spid="9"/>
                                        </p:tgtEl>
                                        <p:attrNameLst>
                                          <p:attrName>style.rotation</p:attrName>
                                        </p:attrNameLst>
                                      </p:cBhvr>
                                      <p:tavLst>
                                        <p:tav tm="0">
                                          <p:val>
                                            <p:fltVal val="90"/>
                                          </p:val>
                                        </p:tav>
                                        <p:tav tm="100000">
                                          <p:val>
                                            <p:fltVal val="0"/>
                                          </p:val>
                                        </p:tav>
                                      </p:tavLst>
                                    </p:anim>
                                    <p:animEffect transition="in" filter="fade">
                                      <p:cBhvr>
                                        <p:cTn id="33" dur="1500"/>
                                        <p:tgtEl>
                                          <p:spTgt spid="9"/>
                                        </p:tgtEl>
                                      </p:cBhvr>
                                    </p:animEffect>
                                  </p:childTnLst>
                                </p:cTn>
                              </p:par>
                              <p:par>
                                <p:cTn id="34" presetID="3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500" fill="hold"/>
                                        <p:tgtEl>
                                          <p:spTgt spid="8"/>
                                        </p:tgtEl>
                                        <p:attrNameLst>
                                          <p:attrName>ppt_w</p:attrName>
                                        </p:attrNameLst>
                                      </p:cBhvr>
                                      <p:tavLst>
                                        <p:tav tm="0">
                                          <p:val>
                                            <p:fltVal val="0"/>
                                          </p:val>
                                        </p:tav>
                                        <p:tav tm="100000">
                                          <p:val>
                                            <p:strVal val="#ppt_w"/>
                                          </p:val>
                                        </p:tav>
                                      </p:tavLst>
                                    </p:anim>
                                    <p:anim calcmode="lin" valueType="num">
                                      <p:cBhvr>
                                        <p:cTn id="37" dur="1500" fill="hold"/>
                                        <p:tgtEl>
                                          <p:spTgt spid="8"/>
                                        </p:tgtEl>
                                        <p:attrNameLst>
                                          <p:attrName>ppt_h</p:attrName>
                                        </p:attrNameLst>
                                      </p:cBhvr>
                                      <p:tavLst>
                                        <p:tav tm="0">
                                          <p:val>
                                            <p:fltVal val="0"/>
                                          </p:val>
                                        </p:tav>
                                        <p:tav tm="100000">
                                          <p:val>
                                            <p:strVal val="#ppt_h"/>
                                          </p:val>
                                        </p:tav>
                                      </p:tavLst>
                                    </p:anim>
                                    <p:anim calcmode="lin" valueType="num">
                                      <p:cBhvr>
                                        <p:cTn id="38" dur="1500" fill="hold"/>
                                        <p:tgtEl>
                                          <p:spTgt spid="8"/>
                                        </p:tgtEl>
                                        <p:attrNameLst>
                                          <p:attrName>style.rotation</p:attrName>
                                        </p:attrNameLst>
                                      </p:cBhvr>
                                      <p:tavLst>
                                        <p:tav tm="0">
                                          <p:val>
                                            <p:fltVal val="90"/>
                                          </p:val>
                                        </p:tav>
                                        <p:tav tm="100000">
                                          <p:val>
                                            <p:fltVal val="0"/>
                                          </p:val>
                                        </p:tav>
                                      </p:tavLst>
                                    </p:anim>
                                    <p:animEffect transition="in" filter="fade">
                                      <p:cBhvr>
                                        <p:cTn id="39" dur="1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8" presetClass="emph" presetSubtype="0" fill="hold" grpId="2" nodeType="clickEffect">
                                  <p:stCondLst>
                                    <p:cond delay="0"/>
                                  </p:stCondLst>
                                  <p:iterate type="lt">
                                    <p:tmPct val="10000"/>
                                  </p:iterate>
                                  <p:childTnLst>
                                    <p:animClr clrSpc="rgb" dir="cw">
                                      <p:cBhvr override="childStyle">
                                        <p:cTn id="77" dur="500" fill="hold"/>
                                        <p:tgtEl>
                                          <p:spTgt spid="6"/>
                                        </p:tgtEl>
                                        <p:attrNameLst>
                                          <p:attrName>style.color</p:attrName>
                                        </p:attrNameLst>
                                      </p:cBhvr>
                                      <p:to>
                                        <a:schemeClr val="accent2"/>
                                      </p:to>
                                    </p:animClr>
                                    <p:animClr clrSpc="rgb" dir="cw">
                                      <p:cBhvr>
                                        <p:cTn id="78" dur="500" fill="hold"/>
                                        <p:tgtEl>
                                          <p:spTgt spid="6"/>
                                        </p:tgtEl>
                                        <p:attrNameLst>
                                          <p:attrName>fillcolor</p:attrName>
                                        </p:attrNameLst>
                                      </p:cBhvr>
                                      <p:to>
                                        <a:schemeClr val="accent2"/>
                                      </p:to>
                                    </p:animClr>
                                    <p:set>
                                      <p:cBhvr>
                                        <p:cTn id="79" dur="500" fill="hold"/>
                                        <p:tgtEl>
                                          <p:spTgt spid="6"/>
                                        </p:tgtEl>
                                        <p:attrNameLst>
                                          <p:attrName>fill.type</p:attrName>
                                        </p:attrNameLst>
                                      </p:cBhvr>
                                      <p:to>
                                        <p:strVal val="solid"/>
                                      </p:to>
                                    </p:set>
                                    <p:anim to="1.5" calcmode="lin" valueType="num">
                                      <p:cBhvr override="childStyle">
                                        <p:cTn id="80"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565EF0C8-721A-DA4E-86B3-B13B99CE2D84}"/>
              </a:ext>
            </a:extLst>
          </p:cNvPr>
          <p:cNvPicPr>
            <a:picLocks noChangeAspect="1"/>
          </p:cNvPicPr>
          <p:nvPr/>
        </p:nvPicPr>
        <p:blipFill rotWithShape="1">
          <a:blip r:embed="rId3"/>
          <a:srcRect b="14587"/>
          <a:stretch/>
        </p:blipFill>
        <p:spPr>
          <a:xfrm>
            <a:off x="8098824" y="3542786"/>
            <a:ext cx="3075143" cy="2626554"/>
          </a:xfrm>
          <a:prstGeom prst="rect">
            <a:avLst/>
          </a:prstGeom>
        </p:spPr>
      </p:pic>
      <p:sp>
        <p:nvSpPr>
          <p:cNvPr id="4" name="Title 3">
            <a:extLst>
              <a:ext uri="{FF2B5EF4-FFF2-40B4-BE49-F238E27FC236}">
                <a16:creationId xmlns:a16="http://schemas.microsoft.com/office/drawing/2014/main" id="{D565B159-2068-4247-A6E0-D6E0E9AE41B9}"/>
              </a:ext>
            </a:extLst>
          </p:cNvPr>
          <p:cNvSpPr>
            <a:spLocks noGrp="1"/>
          </p:cNvSpPr>
          <p:nvPr>
            <p:ph type="title"/>
          </p:nvPr>
        </p:nvSpPr>
        <p:spPr/>
        <p:txBody>
          <a:bodyPr/>
          <a:lstStyle/>
          <a:p>
            <a:r>
              <a:rPr lang="en-US" dirty="0"/>
              <a:t>THE NATURE OF TPMs</a:t>
            </a:r>
          </a:p>
        </p:txBody>
      </p:sp>
      <p:sp>
        <p:nvSpPr>
          <p:cNvPr id="13" name="Content Placeholder 2">
            <a:extLst>
              <a:ext uri="{FF2B5EF4-FFF2-40B4-BE49-F238E27FC236}">
                <a16:creationId xmlns:a16="http://schemas.microsoft.com/office/drawing/2014/main" id="{9527E4CA-5E0C-014A-9CBC-27A880EBB28B}"/>
              </a:ext>
            </a:extLst>
          </p:cNvPr>
          <p:cNvSpPr txBox="1">
            <a:spLocks/>
          </p:cNvSpPr>
          <p:nvPr/>
        </p:nvSpPr>
        <p:spPr>
          <a:xfrm>
            <a:off x="642902" y="3486203"/>
            <a:ext cx="6708873" cy="183481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baseline="0">
                <a:solidFill>
                  <a:schemeClr val="bg2">
                    <a:lumMod val="50000"/>
                  </a:schemeClr>
                </a:solidFill>
                <a:latin typeface="DINPro"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2">
                    <a:lumMod val="50000"/>
                  </a:schemeClr>
                </a:solidFill>
                <a:latin typeface="DINPro"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2">
                    <a:lumMod val="50000"/>
                  </a:schemeClr>
                </a:solidFill>
                <a:latin typeface="DINPro"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2">
                    <a:lumMod val="50000"/>
                  </a:schemeClr>
                </a:solidFill>
                <a:latin typeface="DINPro"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2">
                    <a:lumMod val="50000"/>
                  </a:schemeClr>
                </a:solidFill>
                <a:latin typeface="DINPro"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dirty="0">
                <a:solidFill>
                  <a:schemeClr val="tx1"/>
                </a:solidFill>
                <a:latin typeface="Arial" panose="020B0604020202020204" pitchFamily="34" charset="0"/>
                <a:cs typeface="Arial" panose="020B0604020202020204" pitchFamily="34" charset="0"/>
              </a:rPr>
              <a:t>TPMs: “… ensure the effective control and management of copyrights in the digital sphere” (Hutchison, 2016, p. 123). </a:t>
            </a:r>
          </a:p>
          <a:p>
            <a:pPr marL="0" indent="0">
              <a:buNone/>
            </a:pPr>
            <a:endParaRPr lang="en-CA" dirty="0">
              <a:solidFill>
                <a:schemeClr val="tx1"/>
              </a:solidFill>
              <a:latin typeface="Arial" panose="020B0604020202020204" pitchFamily="34" charset="0"/>
              <a:cs typeface="Arial" panose="020B0604020202020204" pitchFamily="34" charset="0"/>
            </a:endParaRPr>
          </a:p>
        </p:txBody>
      </p:sp>
      <p:pic>
        <p:nvPicPr>
          <p:cNvPr id="14" name="Authorize">
            <a:extLst>
              <a:ext uri="{FF2B5EF4-FFF2-40B4-BE49-F238E27FC236}">
                <a16:creationId xmlns:a16="http://schemas.microsoft.com/office/drawing/2014/main" id="{A5AD1119-B8A6-D54C-AB07-4070568BAB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79940" y="2803447"/>
            <a:ext cx="3269802" cy="4054553"/>
          </a:xfrm>
          <a:prstGeom prst="rect">
            <a:avLst/>
          </a:prstGeom>
        </p:spPr>
      </p:pic>
      <p:sp>
        <p:nvSpPr>
          <p:cNvPr id="15" name="TextBox 14">
            <a:extLst>
              <a:ext uri="{FF2B5EF4-FFF2-40B4-BE49-F238E27FC236}">
                <a16:creationId xmlns:a16="http://schemas.microsoft.com/office/drawing/2014/main" id="{75B78181-EB98-F546-83E5-D4B85D6FB6F4}"/>
              </a:ext>
            </a:extLst>
          </p:cNvPr>
          <p:cNvSpPr txBox="1"/>
          <p:nvPr/>
        </p:nvSpPr>
        <p:spPr>
          <a:xfrm>
            <a:off x="6792211" y="2523408"/>
            <a:ext cx="1280160" cy="2400657"/>
          </a:xfrm>
          <a:prstGeom prst="rect">
            <a:avLst/>
          </a:prstGeom>
          <a:noFill/>
        </p:spPr>
        <p:txBody>
          <a:bodyPr wrap="square" rtlCol="0">
            <a:spAutoFit/>
          </a:bodyPr>
          <a:lstStyle/>
          <a:p>
            <a:pPr algn="ctr"/>
            <a:r>
              <a:rPr lang="en-US" sz="15000" b="1" dirty="0"/>
              <a:t>?</a:t>
            </a:r>
          </a:p>
        </p:txBody>
      </p:sp>
      <p:pic>
        <p:nvPicPr>
          <p:cNvPr id="16" name="Picture 15" descr="A close up of a logo&#10;&#10;Description automatically generated">
            <a:extLst>
              <a:ext uri="{FF2B5EF4-FFF2-40B4-BE49-F238E27FC236}">
                <a16:creationId xmlns:a16="http://schemas.microsoft.com/office/drawing/2014/main" id="{51C877AF-0147-F64D-A502-535257E9E425}"/>
              </a:ext>
            </a:extLst>
          </p:cNvPr>
          <p:cNvPicPr>
            <a:picLocks noChangeAspect="1"/>
          </p:cNvPicPr>
          <p:nvPr/>
        </p:nvPicPr>
        <p:blipFill rotWithShape="1">
          <a:blip r:embed="rId6"/>
          <a:srcRect b="14106"/>
          <a:stretch/>
        </p:blipFill>
        <p:spPr>
          <a:xfrm>
            <a:off x="3798274" y="3038322"/>
            <a:ext cx="2389433" cy="2052387"/>
          </a:xfrm>
          <a:prstGeom prst="rect">
            <a:avLst/>
          </a:prstGeom>
        </p:spPr>
      </p:pic>
      <p:pic>
        <p:nvPicPr>
          <p:cNvPr id="17" name="Picture 16" descr="A close up of a logo&#10;&#10;Description automatically generated">
            <a:extLst>
              <a:ext uri="{FF2B5EF4-FFF2-40B4-BE49-F238E27FC236}">
                <a16:creationId xmlns:a16="http://schemas.microsoft.com/office/drawing/2014/main" id="{79E065DF-E247-214D-AAED-AA9603C8B4F7}"/>
              </a:ext>
            </a:extLst>
          </p:cNvPr>
          <p:cNvPicPr>
            <a:picLocks noChangeAspect="1"/>
          </p:cNvPicPr>
          <p:nvPr/>
        </p:nvPicPr>
        <p:blipFill rotWithShape="1">
          <a:blip r:embed="rId7"/>
          <a:srcRect b="15309"/>
          <a:stretch/>
        </p:blipFill>
        <p:spPr>
          <a:xfrm>
            <a:off x="6095998" y="3031565"/>
            <a:ext cx="2389433" cy="2023643"/>
          </a:xfrm>
          <a:prstGeom prst="rect">
            <a:avLst/>
          </a:prstGeom>
        </p:spPr>
      </p:pic>
      <p:pic>
        <p:nvPicPr>
          <p:cNvPr id="18" name="Picture 17" descr="A close up of a logo&#10;&#10;Description automatically generated">
            <a:extLst>
              <a:ext uri="{FF2B5EF4-FFF2-40B4-BE49-F238E27FC236}">
                <a16:creationId xmlns:a16="http://schemas.microsoft.com/office/drawing/2014/main" id="{DC356924-B8F6-C449-94B6-CCD51C625B04}"/>
              </a:ext>
            </a:extLst>
          </p:cNvPr>
          <p:cNvPicPr>
            <a:picLocks noChangeAspect="1"/>
          </p:cNvPicPr>
          <p:nvPr/>
        </p:nvPicPr>
        <p:blipFill rotWithShape="1">
          <a:blip r:embed="rId8"/>
          <a:srcRect b="14979"/>
          <a:stretch/>
        </p:blipFill>
        <p:spPr>
          <a:xfrm>
            <a:off x="8788681" y="3351108"/>
            <a:ext cx="2273791" cy="1933212"/>
          </a:xfrm>
          <a:prstGeom prst="rect">
            <a:avLst/>
          </a:prstGeom>
        </p:spPr>
      </p:pic>
      <p:pic>
        <p:nvPicPr>
          <p:cNvPr id="7" name="Picture 6">
            <a:extLst>
              <a:ext uri="{FF2B5EF4-FFF2-40B4-BE49-F238E27FC236}">
                <a16:creationId xmlns:a16="http://schemas.microsoft.com/office/drawing/2014/main" id="{DCC277AC-56C0-F54A-88B3-AA1ABBA12746}"/>
              </a:ext>
            </a:extLst>
          </p:cNvPr>
          <p:cNvPicPr>
            <a:picLocks noChangeAspect="1"/>
          </p:cNvPicPr>
          <p:nvPr/>
        </p:nvPicPr>
        <p:blipFill>
          <a:blip r:embed="rId9"/>
          <a:srcRect/>
          <a:stretch/>
        </p:blipFill>
        <p:spPr>
          <a:xfrm>
            <a:off x="5261835" y="2595887"/>
            <a:ext cx="2339321" cy="3462197"/>
          </a:xfrm>
          <a:prstGeom prst="rect">
            <a:avLst/>
          </a:prstGeom>
        </p:spPr>
      </p:pic>
      <p:sp>
        <p:nvSpPr>
          <p:cNvPr id="19" name="TextBox 18">
            <a:extLst>
              <a:ext uri="{FF2B5EF4-FFF2-40B4-BE49-F238E27FC236}">
                <a16:creationId xmlns:a16="http://schemas.microsoft.com/office/drawing/2014/main" id="{857D9901-33BC-7F4B-9C55-940B51685911}"/>
              </a:ext>
            </a:extLst>
          </p:cNvPr>
          <p:cNvSpPr txBox="1"/>
          <p:nvPr/>
        </p:nvSpPr>
        <p:spPr>
          <a:xfrm>
            <a:off x="2451826" y="2217030"/>
            <a:ext cx="6320641" cy="954107"/>
          </a:xfrm>
          <a:prstGeom prst="rect">
            <a:avLst/>
          </a:prstGeom>
          <a:noFill/>
        </p:spPr>
        <p:txBody>
          <a:bodyPr wrap="square" rtlCol="0">
            <a:spAutoFit/>
          </a:bodyPr>
          <a:lstStyle/>
          <a:p>
            <a:pPr algn="ctr"/>
            <a:r>
              <a:rPr lang="en-US" sz="2800" b="1" dirty="0"/>
              <a:t>TPMs for </a:t>
            </a:r>
          </a:p>
          <a:p>
            <a:pPr algn="ctr"/>
            <a:r>
              <a:rPr lang="en-US" sz="2800" b="1" dirty="0"/>
              <a:t>controlling </a:t>
            </a:r>
            <a:r>
              <a:rPr lang="en-US" sz="2800" b="1" i="1" dirty="0"/>
              <a:t>access</a:t>
            </a:r>
            <a:r>
              <a:rPr lang="en-US" sz="2800" b="1" dirty="0"/>
              <a:t>:</a:t>
            </a:r>
          </a:p>
        </p:txBody>
      </p:sp>
      <p:sp>
        <p:nvSpPr>
          <p:cNvPr id="20" name="TextBox 19">
            <a:extLst>
              <a:ext uri="{FF2B5EF4-FFF2-40B4-BE49-F238E27FC236}">
                <a16:creationId xmlns:a16="http://schemas.microsoft.com/office/drawing/2014/main" id="{D0C559BA-5198-7C4E-92F3-D0F015C1175F}"/>
              </a:ext>
            </a:extLst>
          </p:cNvPr>
          <p:cNvSpPr txBox="1"/>
          <p:nvPr/>
        </p:nvSpPr>
        <p:spPr>
          <a:xfrm>
            <a:off x="6360397" y="2167913"/>
            <a:ext cx="6320641" cy="954107"/>
          </a:xfrm>
          <a:prstGeom prst="rect">
            <a:avLst/>
          </a:prstGeom>
          <a:noFill/>
        </p:spPr>
        <p:txBody>
          <a:bodyPr wrap="square" rtlCol="0">
            <a:spAutoFit/>
          </a:bodyPr>
          <a:lstStyle/>
          <a:p>
            <a:pPr algn="ctr"/>
            <a:r>
              <a:rPr lang="en-US" sz="2800" b="1" dirty="0"/>
              <a:t>TPMs for </a:t>
            </a:r>
          </a:p>
          <a:p>
            <a:pPr algn="ctr"/>
            <a:r>
              <a:rPr lang="en-US" sz="2800" b="1" dirty="0"/>
              <a:t>controlling </a:t>
            </a:r>
            <a:r>
              <a:rPr lang="en-US" sz="2800" b="1" i="1" dirty="0"/>
              <a:t>use</a:t>
            </a:r>
            <a:r>
              <a:rPr lang="en-US" sz="2800" b="1" dirty="0"/>
              <a:t>:</a:t>
            </a:r>
          </a:p>
        </p:txBody>
      </p:sp>
      <p:pic>
        <p:nvPicPr>
          <p:cNvPr id="26" name="Picture 25" descr="A close up of a logo&#10;&#10;Description automatically generated">
            <a:extLst>
              <a:ext uri="{FF2B5EF4-FFF2-40B4-BE49-F238E27FC236}">
                <a16:creationId xmlns:a16="http://schemas.microsoft.com/office/drawing/2014/main" id="{47720933-4535-5648-8FDD-990499539D4E}"/>
              </a:ext>
            </a:extLst>
          </p:cNvPr>
          <p:cNvPicPr>
            <a:picLocks noChangeAspect="1"/>
          </p:cNvPicPr>
          <p:nvPr/>
        </p:nvPicPr>
        <p:blipFill rotWithShape="1">
          <a:blip r:embed="rId10"/>
          <a:srcRect b="18133"/>
          <a:stretch/>
        </p:blipFill>
        <p:spPr>
          <a:xfrm>
            <a:off x="4029844" y="3797110"/>
            <a:ext cx="2873567" cy="2352494"/>
          </a:xfrm>
          <a:prstGeom prst="rect">
            <a:avLst/>
          </a:prstGeom>
        </p:spPr>
      </p:pic>
      <p:pic>
        <p:nvPicPr>
          <p:cNvPr id="28" name="Picture 27" descr="A close up of a logo&#10;&#10;Description automatically generated">
            <a:extLst>
              <a:ext uri="{FF2B5EF4-FFF2-40B4-BE49-F238E27FC236}">
                <a16:creationId xmlns:a16="http://schemas.microsoft.com/office/drawing/2014/main" id="{4FD3DFC6-529C-6D44-80B0-68623A3D7F64}"/>
              </a:ext>
            </a:extLst>
          </p:cNvPr>
          <p:cNvPicPr>
            <a:picLocks noChangeAspect="1"/>
          </p:cNvPicPr>
          <p:nvPr/>
        </p:nvPicPr>
        <p:blipFill rotWithShape="1">
          <a:blip r:embed="rId11"/>
          <a:srcRect b="14398"/>
          <a:stretch/>
        </p:blipFill>
        <p:spPr>
          <a:xfrm>
            <a:off x="1942858" y="3258535"/>
            <a:ext cx="3900431" cy="3338854"/>
          </a:xfrm>
          <a:prstGeom prst="rect">
            <a:avLst/>
          </a:prstGeom>
        </p:spPr>
      </p:pic>
      <p:sp>
        <p:nvSpPr>
          <p:cNvPr id="2" name="TextBox 1">
            <a:extLst>
              <a:ext uri="{FF2B5EF4-FFF2-40B4-BE49-F238E27FC236}">
                <a16:creationId xmlns:a16="http://schemas.microsoft.com/office/drawing/2014/main" id="{7BC90A9D-45CA-3648-B754-3D5C9C49B84B}"/>
              </a:ext>
            </a:extLst>
          </p:cNvPr>
          <p:cNvSpPr txBox="1"/>
          <p:nvPr/>
        </p:nvSpPr>
        <p:spPr>
          <a:xfrm>
            <a:off x="3609292" y="1573680"/>
            <a:ext cx="5528116" cy="830997"/>
          </a:xfrm>
          <a:prstGeom prst="rect">
            <a:avLst/>
          </a:prstGeom>
          <a:noFill/>
        </p:spPr>
        <p:txBody>
          <a:bodyPr wrap="none" rtlCol="0">
            <a:spAutoFit/>
          </a:bodyPr>
          <a:lstStyle/>
          <a:p>
            <a:pPr algn="ctr"/>
            <a:r>
              <a:rPr lang="en-US" sz="2400" dirty="0"/>
              <a:t>Cameron Hutchison</a:t>
            </a:r>
          </a:p>
          <a:p>
            <a:pPr algn="ctr"/>
            <a:r>
              <a:rPr lang="en-US" sz="2400" i="1" dirty="0"/>
              <a:t>Digital Copyright Law </a:t>
            </a:r>
            <a:r>
              <a:rPr lang="en-US" sz="2400" dirty="0"/>
              <a:t>(Irwin Law, 2016)</a:t>
            </a:r>
          </a:p>
        </p:txBody>
      </p:sp>
    </p:spTree>
    <p:extLst>
      <p:ext uri="{BB962C8B-B14F-4D97-AF65-F5344CB8AC3E}">
        <p14:creationId xmlns:p14="http://schemas.microsoft.com/office/powerpoint/2010/main" val="35496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95833E-6 2.96296E-6 L 0.22917 0.00115 " pathEditMode="relative" rAng="0" ptsTypes="AA">
                                      <p:cBhvr>
                                        <p:cTn id="14" dur="2000" fill="hold"/>
                                        <p:tgtEl>
                                          <p:spTgt spid="7"/>
                                        </p:tgtEl>
                                        <p:attrNameLst>
                                          <p:attrName>ppt_x</p:attrName>
                                          <p:attrName>ppt_y</p:attrName>
                                        </p:attrNameLst>
                                      </p:cBhvr>
                                      <p:rCtr x="11458" y="46"/>
                                    </p:animMotion>
                                  </p:childTnLst>
                                </p:cTn>
                              </p:par>
                              <p:par>
                                <p:cTn id="15" presetID="63" presetClass="path" presetSubtype="0" accel="50000" decel="50000" fill="hold" grpId="1" nodeType="withEffect">
                                  <p:stCondLst>
                                    <p:cond delay="0"/>
                                  </p:stCondLst>
                                  <p:childTnLst>
                                    <p:animMotion origin="layout" path="M 3.54167E-6 3.7037E-6 L 0.22669 0.00532 " pathEditMode="relative" rAng="0" ptsTypes="AA">
                                      <p:cBhvr>
                                        <p:cTn id="16" dur="2000" fill="hold"/>
                                        <p:tgtEl>
                                          <p:spTgt spid="2"/>
                                        </p:tgtEl>
                                        <p:attrNameLst>
                                          <p:attrName>ppt_x</p:attrName>
                                          <p:attrName>ppt_y</p:attrName>
                                        </p:attrNameLst>
                                      </p:cBhvr>
                                      <p:rCtr x="11328" y="255"/>
                                    </p:animMotion>
                                  </p:childTnLst>
                                </p:cTn>
                              </p:par>
                              <p:par>
                                <p:cTn id="17" presetID="1" presetClass="entr" presetSubtype="0" fill="hold" nodeType="withEffect">
                                  <p:stCondLst>
                                    <p:cond delay="0"/>
                                  </p:stCondLst>
                                  <p:iterate type="lt">
                                    <p:tmAbs val="50"/>
                                  </p:iterate>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iterate type="lt">
                                    <p:tmPct val="0"/>
                                  </p:iterate>
                                  <p:childTnLst>
                                    <p:animEffect transition="out" filter="fade">
                                      <p:cBhvr>
                                        <p:cTn id="22" dur="500"/>
                                        <p:tgtEl>
                                          <p:spTgt spid="13">
                                            <p:txEl>
                                              <p:pRg st="0" end="0"/>
                                            </p:txEl>
                                          </p:spTgt>
                                        </p:tgtEl>
                                      </p:cBhvr>
                                    </p:animEffect>
                                    <p:set>
                                      <p:cBhvr>
                                        <p:cTn id="23" dur="1" fill="hold">
                                          <p:stCondLst>
                                            <p:cond delay="499"/>
                                          </p:stCondLst>
                                        </p:cTn>
                                        <p:tgtEl>
                                          <p:spTgt spid="13">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2"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par>
                                <p:cTn id="43" presetID="0" presetClass="path" presetSubtype="0" accel="50000" decel="50000" fill="hold" grpId="1" nodeType="withEffect">
                                  <p:stCondLst>
                                    <p:cond delay="0"/>
                                  </p:stCondLst>
                                  <p:childTnLst>
                                    <p:animMotion origin="layout" path="M 4.58333E-6 4.44444E-6 L 0.10325 0.00902 " pathEditMode="relative" rAng="0" ptsTypes="AA">
                                      <p:cBhvr>
                                        <p:cTn id="44" dur="1000" fill="hold"/>
                                        <p:tgtEl>
                                          <p:spTgt spid="15"/>
                                        </p:tgtEl>
                                        <p:attrNameLst>
                                          <p:attrName>ppt_x</p:attrName>
                                          <p:attrName>ppt_y</p:attrName>
                                        </p:attrNameLst>
                                      </p:cBhvr>
                                      <p:rCtr x="5156" y="440"/>
                                    </p:animMotion>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42" presetClass="path" presetSubtype="0" accel="50000" decel="50000" fill="hold" nodeType="withEffect">
                                  <p:stCondLst>
                                    <p:cond delay="0"/>
                                  </p:stCondLst>
                                  <p:childTnLst>
                                    <p:animMotion origin="layout" path="M 1.875E-6 1.85185E-6 L -0.3806 -0.06597 " pathEditMode="relative" rAng="0" ptsTypes="AA">
                                      <p:cBhvr>
                                        <p:cTn id="51" dur="2000" fill="hold"/>
                                        <p:tgtEl>
                                          <p:spTgt spid="14"/>
                                        </p:tgtEl>
                                        <p:attrNameLst>
                                          <p:attrName>ppt_x</p:attrName>
                                          <p:attrName>ppt_y</p:attrName>
                                        </p:attrNameLst>
                                      </p:cBhvr>
                                      <p:rCtr x="-19036" y="-3310"/>
                                    </p:animMotion>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8.33333E-7 1.48148E-6 L 0.13073 0.00139 " pathEditMode="relative" rAng="0" ptsTypes="AA">
                                      <p:cBhvr>
                                        <p:cTn id="102" dur="2000" fill="hold"/>
                                        <p:tgtEl>
                                          <p:spTgt spid="28"/>
                                        </p:tgtEl>
                                        <p:attrNameLst>
                                          <p:attrName>ppt_x</p:attrName>
                                          <p:attrName>ppt_y</p:attrName>
                                        </p:attrNameLst>
                                      </p:cBhvr>
                                      <p:rCtr x="6536" y="69"/>
                                    </p:animMotion>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1000"/>
                                        <p:tgtEl>
                                          <p:spTgt spid="20"/>
                                        </p:tgtEl>
                                      </p:cBhvr>
                                    </p:animEffect>
                                    <p:anim calcmode="lin" valueType="num">
                                      <p:cBhvr>
                                        <p:cTn id="108" dur="1000" fill="hold"/>
                                        <p:tgtEl>
                                          <p:spTgt spid="20"/>
                                        </p:tgtEl>
                                        <p:attrNameLst>
                                          <p:attrName>ppt_x</p:attrName>
                                        </p:attrNameLst>
                                      </p:cBhvr>
                                      <p:tavLst>
                                        <p:tav tm="0">
                                          <p:val>
                                            <p:strVal val="#ppt_x"/>
                                          </p:val>
                                        </p:tav>
                                        <p:tav tm="100000">
                                          <p:val>
                                            <p:strVal val="#ppt_x"/>
                                          </p:val>
                                        </p:tav>
                                      </p:tavLst>
                                    </p:anim>
                                    <p:anim calcmode="lin" valueType="num">
                                      <p:cBhvr>
                                        <p:cTn id="10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childTnLst>
                          </p:cTn>
                        </p:par>
                      </p:childTnLst>
                    </p:cTn>
                  </p:par>
                  <p:par>
                    <p:cTn id="115" fill="hold">
                      <p:stCondLst>
                        <p:cond delay="indefinite"/>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4"/>
                                        </p:tgtEl>
                                        <p:attrNameLst>
                                          <p:attrName>r</p:attrName>
                                        </p:attrNameLst>
                                      </p:cBhvr>
                                    </p:animRot>
                                    <p:animRot by="-240000">
                                      <p:cBhvr>
                                        <p:cTn id="119" dur="200" fill="hold">
                                          <p:stCondLst>
                                            <p:cond delay="200"/>
                                          </p:stCondLst>
                                        </p:cTn>
                                        <p:tgtEl>
                                          <p:spTgt spid="24"/>
                                        </p:tgtEl>
                                        <p:attrNameLst>
                                          <p:attrName>r</p:attrName>
                                        </p:attrNameLst>
                                      </p:cBhvr>
                                    </p:animRot>
                                    <p:animRot by="240000">
                                      <p:cBhvr>
                                        <p:cTn id="120" dur="200" fill="hold">
                                          <p:stCondLst>
                                            <p:cond delay="400"/>
                                          </p:stCondLst>
                                        </p:cTn>
                                        <p:tgtEl>
                                          <p:spTgt spid="24"/>
                                        </p:tgtEl>
                                        <p:attrNameLst>
                                          <p:attrName>r</p:attrName>
                                        </p:attrNameLst>
                                      </p:cBhvr>
                                    </p:animRot>
                                    <p:animRot by="-240000">
                                      <p:cBhvr>
                                        <p:cTn id="121" dur="200" fill="hold">
                                          <p:stCondLst>
                                            <p:cond delay="600"/>
                                          </p:stCondLst>
                                        </p:cTn>
                                        <p:tgtEl>
                                          <p:spTgt spid="24"/>
                                        </p:tgtEl>
                                        <p:attrNameLst>
                                          <p:attrName>r</p:attrName>
                                        </p:attrNameLst>
                                      </p:cBhvr>
                                    </p:animRot>
                                    <p:animRot by="120000">
                                      <p:cBhvr>
                                        <p:cTn id="122"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p:bldP spid="15" grpId="1"/>
      <p:bldP spid="15" grpId="2"/>
      <p:bldP spid="19" grpId="0"/>
      <p:bldP spid="20" grpId="0"/>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AB3938-16D6-CC4E-8F52-3C37A87640FF}"/>
              </a:ext>
            </a:extLst>
          </p:cNvPr>
          <p:cNvSpPr>
            <a:spLocks noGrp="1"/>
          </p:cNvSpPr>
          <p:nvPr>
            <p:ph type="title"/>
          </p:nvPr>
        </p:nvSpPr>
        <p:spPr/>
        <p:txBody>
          <a:bodyPr/>
          <a:lstStyle/>
          <a:p>
            <a:r>
              <a:rPr lang="en-US" dirty="0"/>
              <a:t>EXAMPLES OF TPMs</a:t>
            </a:r>
          </a:p>
        </p:txBody>
      </p:sp>
      <p:sp>
        <p:nvSpPr>
          <p:cNvPr id="20" name="TextBox 19">
            <a:extLst>
              <a:ext uri="{FF2B5EF4-FFF2-40B4-BE49-F238E27FC236}">
                <a16:creationId xmlns:a16="http://schemas.microsoft.com/office/drawing/2014/main" id="{6789AED1-050C-E649-BD8E-00AE3E4EB78B}"/>
              </a:ext>
            </a:extLst>
          </p:cNvPr>
          <p:cNvSpPr txBox="1"/>
          <p:nvPr/>
        </p:nvSpPr>
        <p:spPr>
          <a:xfrm>
            <a:off x="-489039" y="2404616"/>
            <a:ext cx="6320641" cy="523220"/>
          </a:xfrm>
          <a:prstGeom prst="rect">
            <a:avLst/>
          </a:prstGeom>
          <a:noFill/>
        </p:spPr>
        <p:txBody>
          <a:bodyPr wrap="square" rtlCol="0">
            <a:spAutoFit/>
          </a:bodyPr>
          <a:lstStyle/>
          <a:p>
            <a:pPr algn="ctr"/>
            <a:r>
              <a:rPr lang="en-US" sz="2800" b="1" dirty="0"/>
              <a:t>TPMs for controlling </a:t>
            </a:r>
            <a:r>
              <a:rPr lang="en-US" sz="2800" b="1" i="1" dirty="0"/>
              <a:t>access</a:t>
            </a:r>
            <a:r>
              <a:rPr lang="en-US" sz="2800" b="1" dirty="0"/>
              <a:t>:</a:t>
            </a:r>
          </a:p>
        </p:txBody>
      </p:sp>
      <p:sp>
        <p:nvSpPr>
          <p:cNvPr id="21" name="TextBox 20">
            <a:extLst>
              <a:ext uri="{FF2B5EF4-FFF2-40B4-BE49-F238E27FC236}">
                <a16:creationId xmlns:a16="http://schemas.microsoft.com/office/drawing/2014/main" id="{1695ECEB-E6D4-764C-AB5D-41A5BC41477F}"/>
              </a:ext>
            </a:extLst>
          </p:cNvPr>
          <p:cNvSpPr txBox="1"/>
          <p:nvPr/>
        </p:nvSpPr>
        <p:spPr>
          <a:xfrm>
            <a:off x="2169372" y="3021464"/>
            <a:ext cx="6320641" cy="523220"/>
          </a:xfrm>
          <a:prstGeom prst="rect">
            <a:avLst/>
          </a:prstGeom>
          <a:noFill/>
        </p:spPr>
        <p:txBody>
          <a:bodyPr wrap="square" rtlCol="0">
            <a:spAutoFit/>
          </a:bodyPr>
          <a:lstStyle/>
          <a:p>
            <a:r>
              <a:rPr lang="en-US" sz="2800" dirty="0"/>
              <a:t>A) Username and password</a:t>
            </a:r>
          </a:p>
        </p:txBody>
      </p:sp>
      <p:sp>
        <p:nvSpPr>
          <p:cNvPr id="22" name="TextBox 21">
            <a:extLst>
              <a:ext uri="{FF2B5EF4-FFF2-40B4-BE49-F238E27FC236}">
                <a16:creationId xmlns:a16="http://schemas.microsoft.com/office/drawing/2014/main" id="{FC68E9B1-7048-274C-AF9A-E310C6AC6E39}"/>
              </a:ext>
            </a:extLst>
          </p:cNvPr>
          <p:cNvSpPr txBox="1"/>
          <p:nvPr/>
        </p:nvSpPr>
        <p:spPr>
          <a:xfrm>
            <a:off x="2169373" y="4149219"/>
            <a:ext cx="6320641" cy="523220"/>
          </a:xfrm>
          <a:prstGeom prst="rect">
            <a:avLst/>
          </a:prstGeom>
          <a:noFill/>
        </p:spPr>
        <p:txBody>
          <a:bodyPr wrap="square" rtlCol="0">
            <a:spAutoFit/>
          </a:bodyPr>
          <a:lstStyle/>
          <a:p>
            <a:r>
              <a:rPr lang="en-US" sz="2800" dirty="0"/>
              <a:t>C) Time limits</a:t>
            </a:r>
          </a:p>
        </p:txBody>
      </p:sp>
      <p:sp>
        <p:nvSpPr>
          <p:cNvPr id="23" name="TextBox 22">
            <a:extLst>
              <a:ext uri="{FF2B5EF4-FFF2-40B4-BE49-F238E27FC236}">
                <a16:creationId xmlns:a16="http://schemas.microsoft.com/office/drawing/2014/main" id="{252F5073-E701-2A4C-8E04-6168C3F921CB}"/>
              </a:ext>
            </a:extLst>
          </p:cNvPr>
          <p:cNvSpPr txBox="1"/>
          <p:nvPr/>
        </p:nvSpPr>
        <p:spPr>
          <a:xfrm>
            <a:off x="2169373" y="5459249"/>
            <a:ext cx="6320641" cy="523220"/>
          </a:xfrm>
          <a:prstGeom prst="rect">
            <a:avLst/>
          </a:prstGeom>
          <a:noFill/>
        </p:spPr>
        <p:txBody>
          <a:bodyPr wrap="square" rtlCol="0">
            <a:spAutoFit/>
          </a:bodyPr>
          <a:lstStyle/>
          <a:p>
            <a:r>
              <a:rPr lang="en-US" sz="2800" dirty="0"/>
              <a:t>E) Encryption or scrambling</a:t>
            </a:r>
          </a:p>
        </p:txBody>
      </p:sp>
      <p:pic>
        <p:nvPicPr>
          <p:cNvPr id="25" name="Picture 24" descr="A close up of a logo&#10;&#10;Description automatically generated">
            <a:extLst>
              <a:ext uri="{FF2B5EF4-FFF2-40B4-BE49-F238E27FC236}">
                <a16:creationId xmlns:a16="http://schemas.microsoft.com/office/drawing/2014/main" id="{C46CBA39-F3B6-8748-8668-99077E8EF161}"/>
              </a:ext>
            </a:extLst>
          </p:cNvPr>
          <p:cNvPicPr>
            <a:picLocks noChangeAspect="1"/>
          </p:cNvPicPr>
          <p:nvPr/>
        </p:nvPicPr>
        <p:blipFill rotWithShape="1">
          <a:blip r:embed="rId3"/>
          <a:srcRect b="14106"/>
          <a:stretch/>
        </p:blipFill>
        <p:spPr>
          <a:xfrm>
            <a:off x="251129" y="2494886"/>
            <a:ext cx="1780351" cy="1529220"/>
          </a:xfrm>
          <a:prstGeom prst="rect">
            <a:avLst/>
          </a:prstGeom>
        </p:spPr>
      </p:pic>
      <p:pic>
        <p:nvPicPr>
          <p:cNvPr id="27" name="Picture 26" descr="A close up of a logo&#10;&#10;Description automatically generated">
            <a:extLst>
              <a:ext uri="{FF2B5EF4-FFF2-40B4-BE49-F238E27FC236}">
                <a16:creationId xmlns:a16="http://schemas.microsoft.com/office/drawing/2014/main" id="{72D3C7DE-4471-ED47-9B89-5EE39F7C723F}"/>
              </a:ext>
            </a:extLst>
          </p:cNvPr>
          <p:cNvPicPr>
            <a:picLocks noChangeAspect="1"/>
          </p:cNvPicPr>
          <p:nvPr/>
        </p:nvPicPr>
        <p:blipFill rotWithShape="1">
          <a:blip r:embed="rId4"/>
          <a:srcRect b="14415"/>
          <a:stretch/>
        </p:blipFill>
        <p:spPr>
          <a:xfrm>
            <a:off x="469976" y="3942563"/>
            <a:ext cx="1094271" cy="936532"/>
          </a:xfrm>
          <a:prstGeom prst="rect">
            <a:avLst/>
          </a:prstGeom>
        </p:spPr>
      </p:pic>
      <p:pic>
        <p:nvPicPr>
          <p:cNvPr id="29" name="Picture 28" descr="A close up of a logo&#10;&#10;Description automatically generated">
            <a:extLst>
              <a:ext uri="{FF2B5EF4-FFF2-40B4-BE49-F238E27FC236}">
                <a16:creationId xmlns:a16="http://schemas.microsoft.com/office/drawing/2014/main" id="{8D11208E-D9C0-FA45-91CA-A3FB1BC5A964}"/>
              </a:ext>
            </a:extLst>
          </p:cNvPr>
          <p:cNvPicPr>
            <a:picLocks noChangeAspect="1"/>
          </p:cNvPicPr>
          <p:nvPr/>
        </p:nvPicPr>
        <p:blipFill rotWithShape="1">
          <a:blip r:embed="rId5"/>
          <a:srcRect b="15122"/>
          <a:stretch/>
        </p:blipFill>
        <p:spPr>
          <a:xfrm>
            <a:off x="7476780" y="5059393"/>
            <a:ext cx="1342923" cy="1139847"/>
          </a:xfrm>
          <a:prstGeom prst="rect">
            <a:avLst/>
          </a:prstGeom>
        </p:spPr>
      </p:pic>
      <p:pic>
        <p:nvPicPr>
          <p:cNvPr id="33" name="Picture 32" descr="A close up of a logo&#10;&#10;Description automatically generated">
            <a:extLst>
              <a:ext uri="{FF2B5EF4-FFF2-40B4-BE49-F238E27FC236}">
                <a16:creationId xmlns:a16="http://schemas.microsoft.com/office/drawing/2014/main" id="{DA8F8340-D646-794C-979A-A2584734C45C}"/>
              </a:ext>
            </a:extLst>
          </p:cNvPr>
          <p:cNvPicPr>
            <a:picLocks noChangeAspect="1"/>
          </p:cNvPicPr>
          <p:nvPr/>
        </p:nvPicPr>
        <p:blipFill rotWithShape="1">
          <a:blip r:embed="rId6"/>
          <a:srcRect b="13821"/>
          <a:stretch/>
        </p:blipFill>
        <p:spPr>
          <a:xfrm>
            <a:off x="1214821" y="3795940"/>
            <a:ext cx="374530" cy="322766"/>
          </a:xfrm>
          <a:prstGeom prst="rect">
            <a:avLst/>
          </a:prstGeom>
        </p:spPr>
      </p:pic>
      <p:sp>
        <p:nvSpPr>
          <p:cNvPr id="26" name="TextBox 25">
            <a:extLst>
              <a:ext uri="{FF2B5EF4-FFF2-40B4-BE49-F238E27FC236}">
                <a16:creationId xmlns:a16="http://schemas.microsoft.com/office/drawing/2014/main" id="{B8B51068-1E25-5C41-AC73-54917B4163F1}"/>
              </a:ext>
            </a:extLst>
          </p:cNvPr>
          <p:cNvSpPr txBox="1"/>
          <p:nvPr/>
        </p:nvSpPr>
        <p:spPr>
          <a:xfrm>
            <a:off x="8434911" y="3036216"/>
            <a:ext cx="6320641" cy="523220"/>
          </a:xfrm>
          <a:prstGeom prst="rect">
            <a:avLst/>
          </a:prstGeom>
          <a:noFill/>
        </p:spPr>
        <p:txBody>
          <a:bodyPr wrap="square" rtlCol="0">
            <a:spAutoFit/>
          </a:bodyPr>
          <a:lstStyle/>
          <a:p>
            <a:r>
              <a:rPr lang="en-US" sz="2800" dirty="0"/>
              <a:t>B) Registration keys</a:t>
            </a:r>
          </a:p>
        </p:txBody>
      </p:sp>
      <p:sp>
        <p:nvSpPr>
          <p:cNvPr id="28" name="TextBox 27">
            <a:extLst>
              <a:ext uri="{FF2B5EF4-FFF2-40B4-BE49-F238E27FC236}">
                <a16:creationId xmlns:a16="http://schemas.microsoft.com/office/drawing/2014/main" id="{E68541D0-3522-B84D-AD2A-734A0E4EA245}"/>
              </a:ext>
            </a:extLst>
          </p:cNvPr>
          <p:cNvSpPr txBox="1"/>
          <p:nvPr/>
        </p:nvSpPr>
        <p:spPr>
          <a:xfrm>
            <a:off x="7030829" y="4126136"/>
            <a:ext cx="6320641" cy="523220"/>
          </a:xfrm>
          <a:prstGeom prst="rect">
            <a:avLst/>
          </a:prstGeom>
          <a:noFill/>
        </p:spPr>
        <p:txBody>
          <a:bodyPr wrap="square" rtlCol="0">
            <a:spAutoFit/>
          </a:bodyPr>
          <a:lstStyle/>
          <a:p>
            <a:r>
              <a:rPr lang="en-US" sz="2800" dirty="0"/>
              <a:t>D) Limits on number of users</a:t>
            </a:r>
          </a:p>
        </p:txBody>
      </p:sp>
      <p:sp>
        <p:nvSpPr>
          <p:cNvPr id="30" name="TextBox 29">
            <a:extLst>
              <a:ext uri="{FF2B5EF4-FFF2-40B4-BE49-F238E27FC236}">
                <a16:creationId xmlns:a16="http://schemas.microsoft.com/office/drawing/2014/main" id="{B9B8BC7D-2C3F-CA46-81E8-35FC1FE38A48}"/>
              </a:ext>
            </a:extLst>
          </p:cNvPr>
          <p:cNvSpPr txBox="1"/>
          <p:nvPr/>
        </p:nvSpPr>
        <p:spPr>
          <a:xfrm>
            <a:off x="8838794" y="5243805"/>
            <a:ext cx="6320641" cy="954107"/>
          </a:xfrm>
          <a:prstGeom prst="rect">
            <a:avLst/>
          </a:prstGeom>
          <a:noFill/>
        </p:spPr>
        <p:txBody>
          <a:bodyPr wrap="square" rtlCol="0">
            <a:spAutoFit/>
          </a:bodyPr>
          <a:lstStyle/>
          <a:p>
            <a:r>
              <a:rPr lang="en-US" sz="2800" dirty="0"/>
              <a:t>F) Paywalls or </a:t>
            </a:r>
          </a:p>
          <a:p>
            <a:r>
              <a:rPr lang="en-US" sz="2800" dirty="0"/>
              <a:t>subscriptions</a:t>
            </a:r>
          </a:p>
        </p:txBody>
      </p:sp>
      <p:pic>
        <p:nvPicPr>
          <p:cNvPr id="3" name="Picture 2" descr="A close up of a logo&#10;&#10;Description automatically generated">
            <a:extLst>
              <a:ext uri="{FF2B5EF4-FFF2-40B4-BE49-F238E27FC236}">
                <a16:creationId xmlns:a16="http://schemas.microsoft.com/office/drawing/2014/main" id="{125441B5-7477-9A43-8C18-08BCAA10511B}"/>
              </a:ext>
            </a:extLst>
          </p:cNvPr>
          <p:cNvPicPr>
            <a:picLocks noChangeAspect="1"/>
          </p:cNvPicPr>
          <p:nvPr/>
        </p:nvPicPr>
        <p:blipFill rotWithShape="1">
          <a:blip r:embed="rId7"/>
          <a:srcRect b="13833"/>
          <a:stretch/>
        </p:blipFill>
        <p:spPr>
          <a:xfrm>
            <a:off x="6923636" y="2646718"/>
            <a:ext cx="1511275" cy="1302216"/>
          </a:xfrm>
          <a:prstGeom prst="rect">
            <a:avLst/>
          </a:prstGeom>
        </p:spPr>
      </p:pic>
      <p:pic>
        <p:nvPicPr>
          <p:cNvPr id="16" name="Picture 15" descr="A close up of a logo&#10;&#10;Description automatically generated">
            <a:extLst>
              <a:ext uri="{FF2B5EF4-FFF2-40B4-BE49-F238E27FC236}">
                <a16:creationId xmlns:a16="http://schemas.microsoft.com/office/drawing/2014/main" id="{DC9E328C-6D44-1C4D-B066-2843B9BDD23B}"/>
              </a:ext>
            </a:extLst>
          </p:cNvPr>
          <p:cNvPicPr>
            <a:picLocks noChangeAspect="1"/>
          </p:cNvPicPr>
          <p:nvPr/>
        </p:nvPicPr>
        <p:blipFill rotWithShape="1">
          <a:blip r:embed="rId8"/>
          <a:srcRect b="14979"/>
          <a:stretch/>
        </p:blipFill>
        <p:spPr>
          <a:xfrm>
            <a:off x="348008" y="4892210"/>
            <a:ext cx="1770201" cy="1505052"/>
          </a:xfrm>
          <a:prstGeom prst="rect">
            <a:avLst/>
          </a:prstGeom>
        </p:spPr>
      </p:pic>
      <p:pic>
        <p:nvPicPr>
          <p:cNvPr id="17" name="Picture 16" descr="A close up of a logo&#10;&#10;Description automatically generated">
            <a:extLst>
              <a:ext uri="{FF2B5EF4-FFF2-40B4-BE49-F238E27FC236}">
                <a16:creationId xmlns:a16="http://schemas.microsoft.com/office/drawing/2014/main" id="{CC9F2306-FA6D-B742-8578-349B5FDF2607}"/>
              </a:ext>
            </a:extLst>
          </p:cNvPr>
          <p:cNvPicPr>
            <a:picLocks noChangeAspect="1"/>
          </p:cNvPicPr>
          <p:nvPr/>
        </p:nvPicPr>
        <p:blipFill>
          <a:blip r:embed="rId9"/>
          <a:stretch>
            <a:fillRect/>
          </a:stretch>
        </p:blipFill>
        <p:spPr>
          <a:xfrm>
            <a:off x="923386" y="1347254"/>
            <a:ext cx="2803866" cy="1722512"/>
          </a:xfrm>
          <a:prstGeom prst="rect">
            <a:avLst/>
          </a:prstGeom>
        </p:spPr>
      </p:pic>
      <p:pic>
        <p:nvPicPr>
          <p:cNvPr id="6" name="Picture 5" descr="A close up of a logo&#10;&#10;Description automatically generated">
            <a:extLst>
              <a:ext uri="{FF2B5EF4-FFF2-40B4-BE49-F238E27FC236}">
                <a16:creationId xmlns:a16="http://schemas.microsoft.com/office/drawing/2014/main" id="{A0221446-14FF-0A40-A773-EA88795DC8F2}"/>
              </a:ext>
            </a:extLst>
          </p:cNvPr>
          <p:cNvPicPr>
            <a:picLocks noChangeAspect="1"/>
          </p:cNvPicPr>
          <p:nvPr/>
        </p:nvPicPr>
        <p:blipFill rotWithShape="1">
          <a:blip r:embed="rId10"/>
          <a:srcRect b="12775"/>
          <a:stretch/>
        </p:blipFill>
        <p:spPr>
          <a:xfrm>
            <a:off x="5482796" y="3736638"/>
            <a:ext cx="1492931" cy="1302216"/>
          </a:xfrm>
          <a:prstGeom prst="rect">
            <a:avLst/>
          </a:prstGeom>
        </p:spPr>
      </p:pic>
    </p:spTree>
    <p:extLst>
      <p:ext uri="{BB962C8B-B14F-4D97-AF65-F5344CB8AC3E}">
        <p14:creationId xmlns:p14="http://schemas.microsoft.com/office/powerpoint/2010/main" val="12460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1500" fill="hold"/>
                                        <p:tgtEl>
                                          <p:spTgt spid="20"/>
                                        </p:tgtEl>
                                        <p:attrNameLst>
                                          <p:attrName>ppt_w</p:attrName>
                                        </p:attrNameLst>
                                      </p:cBhvr>
                                      <p:tavLst>
                                        <p:tav tm="0">
                                          <p:val>
                                            <p:fltVal val="0"/>
                                          </p:val>
                                        </p:tav>
                                        <p:tav tm="100000">
                                          <p:val>
                                            <p:strVal val="#ppt_w"/>
                                          </p:val>
                                        </p:tav>
                                      </p:tavLst>
                                    </p:anim>
                                    <p:anim calcmode="lin" valueType="num">
                                      <p:cBhvr>
                                        <p:cTn id="11" dur="1500" fill="hold"/>
                                        <p:tgtEl>
                                          <p:spTgt spid="20"/>
                                        </p:tgtEl>
                                        <p:attrNameLst>
                                          <p:attrName>ppt_h</p:attrName>
                                        </p:attrNameLst>
                                      </p:cBhvr>
                                      <p:tavLst>
                                        <p:tav tm="0">
                                          <p:val>
                                            <p:fltVal val="0"/>
                                          </p:val>
                                        </p:tav>
                                        <p:tav tm="100000">
                                          <p:val>
                                            <p:strVal val="#ppt_h"/>
                                          </p:val>
                                        </p:tav>
                                      </p:tavLst>
                                    </p:anim>
                                    <p:animEffect transition="in" filter="fade">
                                      <p:cBhvr>
                                        <p:cTn id="12" dur="1500"/>
                                        <p:tgtEl>
                                          <p:spTgt spid="20"/>
                                        </p:tgtEl>
                                      </p:cBhvr>
                                    </p:animEffect>
                                  </p:childTnLst>
                                </p:cTn>
                              </p:par>
                              <p:par>
                                <p:cTn id="13" presetID="63" presetClass="path" presetSubtype="0" accel="50000" decel="50000" fill="hold" grpId="1" nodeType="withEffect">
                                  <p:stCondLst>
                                    <p:cond delay="0"/>
                                  </p:stCondLst>
                                  <p:childTnLst>
                                    <p:animMotion origin="layout" path="M -0.02096 -0.05162 L 0.28099 -0.1051 " pathEditMode="relative" rAng="0" ptsTypes="AA">
                                      <p:cBhvr>
                                        <p:cTn id="14" dur="1500" fill="hold"/>
                                        <p:tgtEl>
                                          <p:spTgt spid="20"/>
                                        </p:tgtEl>
                                        <p:attrNameLst>
                                          <p:attrName>ppt_x</p:attrName>
                                          <p:attrName>ppt_y</p:attrName>
                                        </p:attrNameLst>
                                      </p:cBhvr>
                                      <p:rCtr x="15091" y="-2685"/>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2" grpId="0"/>
      <p:bldP spid="23" grpId="0"/>
      <p:bldP spid="26" grpId="0"/>
      <p:bldP spid="2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E8F8A-42D4-1540-BE4E-E0C6B1EAEBA3}"/>
              </a:ext>
            </a:extLst>
          </p:cNvPr>
          <p:cNvSpPr>
            <a:spLocks noGrp="1"/>
          </p:cNvSpPr>
          <p:nvPr>
            <p:ph type="title"/>
          </p:nvPr>
        </p:nvSpPr>
        <p:spPr/>
        <p:txBody>
          <a:bodyPr/>
          <a:lstStyle/>
          <a:p>
            <a:r>
              <a:rPr lang="en-US" dirty="0"/>
              <a:t>EXAMPLES OF TPMs</a:t>
            </a:r>
          </a:p>
        </p:txBody>
      </p:sp>
      <p:pic>
        <p:nvPicPr>
          <p:cNvPr id="5" name="Picture 4" descr="A close up of a logo&#10;&#10;Description automatically generated">
            <a:extLst>
              <a:ext uri="{FF2B5EF4-FFF2-40B4-BE49-F238E27FC236}">
                <a16:creationId xmlns:a16="http://schemas.microsoft.com/office/drawing/2014/main" id="{8FE9EAF7-DACD-EB42-AD29-B3E6DB15C505}"/>
              </a:ext>
            </a:extLst>
          </p:cNvPr>
          <p:cNvPicPr>
            <a:picLocks noChangeAspect="1"/>
          </p:cNvPicPr>
          <p:nvPr/>
        </p:nvPicPr>
        <p:blipFill>
          <a:blip r:embed="rId3"/>
          <a:stretch>
            <a:fillRect/>
          </a:stretch>
        </p:blipFill>
        <p:spPr>
          <a:xfrm>
            <a:off x="8875989" y="1379746"/>
            <a:ext cx="3200144" cy="1965959"/>
          </a:xfrm>
          <a:prstGeom prst="rect">
            <a:avLst/>
          </a:prstGeom>
        </p:spPr>
      </p:pic>
      <p:sp>
        <p:nvSpPr>
          <p:cNvPr id="6" name="TextBox 5">
            <a:extLst>
              <a:ext uri="{FF2B5EF4-FFF2-40B4-BE49-F238E27FC236}">
                <a16:creationId xmlns:a16="http://schemas.microsoft.com/office/drawing/2014/main" id="{B7746455-8A3B-B643-91D0-7146A3CA1D4C}"/>
              </a:ext>
            </a:extLst>
          </p:cNvPr>
          <p:cNvSpPr txBox="1"/>
          <p:nvPr/>
        </p:nvSpPr>
        <p:spPr>
          <a:xfrm>
            <a:off x="7102591" y="2184410"/>
            <a:ext cx="6320641" cy="523220"/>
          </a:xfrm>
          <a:prstGeom prst="rect">
            <a:avLst/>
          </a:prstGeom>
          <a:noFill/>
        </p:spPr>
        <p:txBody>
          <a:bodyPr wrap="square" rtlCol="0">
            <a:spAutoFit/>
          </a:bodyPr>
          <a:lstStyle/>
          <a:p>
            <a:pPr algn="ctr"/>
            <a:r>
              <a:rPr lang="en-US" sz="2800" b="1" dirty="0"/>
              <a:t>TPMs for controlling </a:t>
            </a:r>
            <a:r>
              <a:rPr lang="en-US" sz="2800" b="1" i="1" dirty="0"/>
              <a:t>use</a:t>
            </a:r>
            <a:r>
              <a:rPr lang="en-US" sz="2800" b="1" dirty="0"/>
              <a:t>:</a:t>
            </a:r>
          </a:p>
        </p:txBody>
      </p:sp>
      <p:pic>
        <p:nvPicPr>
          <p:cNvPr id="9" name="Picture 8" descr="A close up of a logo&#10;&#10;Description automatically generated">
            <a:extLst>
              <a:ext uri="{FF2B5EF4-FFF2-40B4-BE49-F238E27FC236}">
                <a16:creationId xmlns:a16="http://schemas.microsoft.com/office/drawing/2014/main" id="{950FD6C3-6E66-1E48-B762-44382DED6F34}"/>
              </a:ext>
            </a:extLst>
          </p:cNvPr>
          <p:cNvPicPr>
            <a:picLocks noChangeAspect="1"/>
          </p:cNvPicPr>
          <p:nvPr/>
        </p:nvPicPr>
        <p:blipFill rotWithShape="1">
          <a:blip r:embed="rId4"/>
          <a:srcRect b="15309"/>
          <a:stretch/>
        </p:blipFill>
        <p:spPr>
          <a:xfrm>
            <a:off x="1393841" y="2211887"/>
            <a:ext cx="1877731" cy="1590276"/>
          </a:xfrm>
          <a:prstGeom prst="rect">
            <a:avLst/>
          </a:prstGeom>
        </p:spPr>
      </p:pic>
      <p:sp>
        <p:nvSpPr>
          <p:cNvPr id="10" name="TextBox 9">
            <a:extLst>
              <a:ext uri="{FF2B5EF4-FFF2-40B4-BE49-F238E27FC236}">
                <a16:creationId xmlns:a16="http://schemas.microsoft.com/office/drawing/2014/main" id="{3DE83721-52E8-3148-B5AD-2D6C2C316D9A}"/>
              </a:ext>
            </a:extLst>
          </p:cNvPr>
          <p:cNvSpPr txBox="1"/>
          <p:nvPr/>
        </p:nvSpPr>
        <p:spPr>
          <a:xfrm>
            <a:off x="3829917" y="2764093"/>
            <a:ext cx="6320641" cy="523220"/>
          </a:xfrm>
          <a:prstGeom prst="rect">
            <a:avLst/>
          </a:prstGeom>
          <a:noFill/>
        </p:spPr>
        <p:txBody>
          <a:bodyPr wrap="square" rtlCol="0">
            <a:spAutoFit/>
          </a:bodyPr>
          <a:lstStyle/>
          <a:p>
            <a:r>
              <a:rPr lang="en-US" sz="2800" dirty="0"/>
              <a:t>A) Software or hardware with locks</a:t>
            </a:r>
          </a:p>
        </p:txBody>
      </p:sp>
      <p:sp>
        <p:nvSpPr>
          <p:cNvPr id="11" name="TextBox 10">
            <a:extLst>
              <a:ext uri="{FF2B5EF4-FFF2-40B4-BE49-F238E27FC236}">
                <a16:creationId xmlns:a16="http://schemas.microsoft.com/office/drawing/2014/main" id="{7CA50497-4F61-C345-9D3D-61A679CF79CF}"/>
              </a:ext>
            </a:extLst>
          </p:cNvPr>
          <p:cNvSpPr txBox="1"/>
          <p:nvPr/>
        </p:nvSpPr>
        <p:spPr>
          <a:xfrm>
            <a:off x="3829917" y="5411251"/>
            <a:ext cx="6320641" cy="523220"/>
          </a:xfrm>
          <a:prstGeom prst="rect">
            <a:avLst/>
          </a:prstGeom>
          <a:noFill/>
        </p:spPr>
        <p:txBody>
          <a:bodyPr wrap="square" rtlCol="0">
            <a:spAutoFit/>
          </a:bodyPr>
          <a:lstStyle/>
          <a:p>
            <a:r>
              <a:rPr lang="en-US" sz="2800" dirty="0"/>
              <a:t>C) Encryption systems</a:t>
            </a:r>
          </a:p>
        </p:txBody>
      </p:sp>
      <p:sp>
        <p:nvSpPr>
          <p:cNvPr id="12" name="TextBox 11">
            <a:extLst>
              <a:ext uri="{FF2B5EF4-FFF2-40B4-BE49-F238E27FC236}">
                <a16:creationId xmlns:a16="http://schemas.microsoft.com/office/drawing/2014/main" id="{3335549F-823C-864E-8298-47FAD0975DFB}"/>
              </a:ext>
            </a:extLst>
          </p:cNvPr>
          <p:cNvSpPr txBox="1"/>
          <p:nvPr/>
        </p:nvSpPr>
        <p:spPr>
          <a:xfrm>
            <a:off x="3829916" y="4087672"/>
            <a:ext cx="6320641" cy="523220"/>
          </a:xfrm>
          <a:prstGeom prst="rect">
            <a:avLst/>
          </a:prstGeom>
          <a:noFill/>
        </p:spPr>
        <p:txBody>
          <a:bodyPr wrap="square" rtlCol="0">
            <a:spAutoFit/>
          </a:bodyPr>
          <a:lstStyle/>
          <a:p>
            <a:r>
              <a:rPr lang="en-US" sz="2800" dirty="0"/>
              <a:t>B) Labeling and watermarks</a:t>
            </a:r>
          </a:p>
        </p:txBody>
      </p:sp>
      <p:pic>
        <p:nvPicPr>
          <p:cNvPr id="3" name="Picture 2" descr="A close up of a logo&#10;&#10;Description automatically generated">
            <a:extLst>
              <a:ext uri="{FF2B5EF4-FFF2-40B4-BE49-F238E27FC236}">
                <a16:creationId xmlns:a16="http://schemas.microsoft.com/office/drawing/2014/main" id="{2CE0CD84-E01D-5A47-869F-C4E79190E29D}"/>
              </a:ext>
            </a:extLst>
          </p:cNvPr>
          <p:cNvPicPr>
            <a:picLocks noChangeAspect="1"/>
          </p:cNvPicPr>
          <p:nvPr/>
        </p:nvPicPr>
        <p:blipFill rotWithShape="1">
          <a:blip r:embed="rId5"/>
          <a:srcRect b="12800"/>
          <a:stretch/>
        </p:blipFill>
        <p:spPr>
          <a:xfrm>
            <a:off x="1645920" y="5070948"/>
            <a:ext cx="1371600" cy="1196035"/>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874F3-F911-0D4E-9887-34D5E2A4FAB2}"/>
              </a:ext>
            </a:extLst>
          </p:cNvPr>
          <p:cNvPicPr>
            <a:picLocks noChangeAspect="1"/>
          </p:cNvPicPr>
          <p:nvPr/>
        </p:nvPicPr>
        <p:blipFill rotWithShape="1">
          <a:blip r:embed="rId6"/>
          <a:srcRect b="13600"/>
          <a:stretch/>
        </p:blipFill>
        <p:spPr>
          <a:xfrm rot="4290380">
            <a:off x="1512244" y="3637838"/>
            <a:ext cx="1646862" cy="1422889"/>
          </a:xfrm>
          <a:prstGeom prst="rect">
            <a:avLst/>
          </a:prstGeom>
        </p:spPr>
      </p:pic>
    </p:spTree>
    <p:extLst>
      <p:ext uri="{BB962C8B-B14F-4D97-AF65-F5344CB8AC3E}">
        <p14:creationId xmlns:p14="http://schemas.microsoft.com/office/powerpoint/2010/main" val="6594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500" fill="hold"/>
                                        <p:tgtEl>
                                          <p:spTgt spid="6"/>
                                        </p:tgtEl>
                                        <p:attrNameLst>
                                          <p:attrName>ppt_w</p:attrName>
                                        </p:attrNameLst>
                                      </p:cBhvr>
                                      <p:tavLst>
                                        <p:tav tm="0">
                                          <p:val>
                                            <p:fltVal val="0"/>
                                          </p:val>
                                        </p:tav>
                                        <p:tav tm="100000">
                                          <p:val>
                                            <p:strVal val="#ppt_w"/>
                                          </p:val>
                                        </p:tav>
                                      </p:tavLst>
                                    </p:anim>
                                    <p:anim calcmode="lin" valueType="num">
                                      <p:cBhvr>
                                        <p:cTn id="11" dur="1500" fill="hold"/>
                                        <p:tgtEl>
                                          <p:spTgt spid="6"/>
                                        </p:tgtEl>
                                        <p:attrNameLst>
                                          <p:attrName>ppt_h</p:attrName>
                                        </p:attrNameLst>
                                      </p:cBhvr>
                                      <p:tavLst>
                                        <p:tav tm="0">
                                          <p:val>
                                            <p:fltVal val="0"/>
                                          </p:val>
                                        </p:tav>
                                        <p:tav tm="100000">
                                          <p:val>
                                            <p:strVal val="#ppt_h"/>
                                          </p:val>
                                        </p:tav>
                                      </p:tavLst>
                                    </p:anim>
                                    <p:animEffect transition="in" filter="fade">
                                      <p:cBhvr>
                                        <p:cTn id="12" dur="1500"/>
                                        <p:tgtEl>
                                          <p:spTgt spid="6"/>
                                        </p:tgtEl>
                                      </p:cBhvr>
                                    </p:animEffect>
                                  </p:childTnLst>
                                </p:cTn>
                              </p:par>
                              <p:par>
                                <p:cTn id="13" presetID="35" presetClass="path" presetSubtype="0" accel="50000" decel="50000" fill="hold" grpId="1" nodeType="withEffect">
                                  <p:stCondLst>
                                    <p:cond delay="0"/>
                                  </p:stCondLst>
                                  <p:childTnLst>
                                    <p:animMotion origin="layout" path="M 0.00716 -0.01551 L -0.3418 -0.07639 " pathEditMode="relative" rAng="0" ptsTypes="AA">
                                      <p:cBhvr>
                                        <p:cTn id="14" dur="1500" fill="hold"/>
                                        <p:tgtEl>
                                          <p:spTgt spid="6"/>
                                        </p:tgtEl>
                                        <p:attrNameLst>
                                          <p:attrName>ppt_x</p:attrName>
                                          <p:attrName>ppt_y</p:attrName>
                                        </p:attrNameLst>
                                      </p:cBhvr>
                                      <p:rCtr x="-17448" y="-3056"/>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343A5-EC9C-B047-B890-0A13E84A258D}"/>
              </a:ext>
            </a:extLst>
          </p:cNvPr>
          <p:cNvSpPr>
            <a:spLocks noGrp="1"/>
          </p:cNvSpPr>
          <p:nvPr>
            <p:ph type="title"/>
          </p:nvPr>
        </p:nvSpPr>
        <p:spPr/>
        <p:txBody>
          <a:bodyPr/>
          <a:lstStyle/>
          <a:p>
            <a:r>
              <a:rPr lang="en-US" dirty="0"/>
              <a:t>DEFINING TPMs</a:t>
            </a:r>
          </a:p>
        </p:txBody>
      </p:sp>
      <p:pic>
        <p:nvPicPr>
          <p:cNvPr id="5" name="copyrightact" descr="Image result for canada coat of arm">
            <a:extLst>
              <a:ext uri="{FF2B5EF4-FFF2-40B4-BE49-F238E27FC236}">
                <a16:creationId xmlns:a16="http://schemas.microsoft.com/office/drawing/2014/main" id="{48A1AFE8-F897-9B47-A643-2BF3CAA85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814" y="2119268"/>
            <a:ext cx="2570011" cy="3255157"/>
          </a:xfrm>
          <a:prstGeom prst="rect">
            <a:avLst/>
          </a:prstGeom>
          <a:noFill/>
          <a:extLst>
            <a:ext uri="{909E8E84-426E-40DD-AFC4-6F175D3DCCD1}">
              <a14:hiddenFill xmlns:a14="http://schemas.microsoft.com/office/drawing/2010/main">
                <a:solidFill>
                  <a:srgbClr val="FFFFFF"/>
                </a:solidFill>
              </a14:hiddenFill>
            </a:ext>
          </a:extLst>
        </p:spPr>
      </p:pic>
      <p:sp>
        <p:nvSpPr>
          <p:cNvPr id="6" name="section">
            <a:extLst>
              <a:ext uri="{FF2B5EF4-FFF2-40B4-BE49-F238E27FC236}">
                <a16:creationId xmlns:a16="http://schemas.microsoft.com/office/drawing/2014/main" id="{C879AAF2-AACA-0040-94DE-C4A60BF63793}"/>
              </a:ext>
            </a:extLst>
          </p:cNvPr>
          <p:cNvSpPr/>
          <p:nvPr/>
        </p:nvSpPr>
        <p:spPr>
          <a:xfrm>
            <a:off x="2861361" y="5914926"/>
            <a:ext cx="1620916" cy="400110"/>
          </a:xfrm>
          <a:prstGeom prst="rect">
            <a:avLst/>
          </a:prstGeom>
        </p:spPr>
        <p:txBody>
          <a:bodyPr wrap="square">
            <a:spAutoFit/>
          </a:bodyPr>
          <a:lstStyle/>
          <a:p>
            <a:pPr algn="ctr"/>
            <a:r>
              <a:rPr lang="en-CA" sz="2000" b="1" dirty="0">
                <a:solidFill>
                  <a:schemeClr val="tx1">
                    <a:lumMod val="75000"/>
                    <a:lumOff val="25000"/>
                  </a:schemeClr>
                </a:solidFill>
                <a:latin typeface="Arial" panose="020B0604020202020204" pitchFamily="34" charset="0"/>
                <a:cs typeface="Arial" panose="020B0604020202020204" pitchFamily="34" charset="0"/>
              </a:rPr>
              <a:t> s. 41 </a:t>
            </a:r>
            <a:endParaRPr lang="en-US" sz="2000" dirty="0"/>
          </a:p>
        </p:txBody>
      </p:sp>
      <p:pic>
        <p:nvPicPr>
          <p:cNvPr id="7" name="rsc 1985">
            <a:extLst>
              <a:ext uri="{FF2B5EF4-FFF2-40B4-BE49-F238E27FC236}">
                <a16:creationId xmlns:a16="http://schemas.microsoft.com/office/drawing/2014/main" id="{A6D300C4-4421-B349-91DD-F5803DE23C9F}"/>
              </a:ext>
            </a:extLst>
          </p:cNvPr>
          <p:cNvPicPr>
            <a:picLocks noChangeAspect="1"/>
          </p:cNvPicPr>
          <p:nvPr/>
        </p:nvPicPr>
        <p:blipFill>
          <a:blip r:embed="rId4"/>
          <a:stretch>
            <a:fillRect/>
          </a:stretch>
        </p:blipFill>
        <p:spPr>
          <a:xfrm>
            <a:off x="2529281" y="5578911"/>
            <a:ext cx="2285076" cy="331584"/>
          </a:xfrm>
          <a:prstGeom prst="rect">
            <a:avLst/>
          </a:prstGeom>
        </p:spPr>
      </p:pic>
      <p:sp>
        <p:nvSpPr>
          <p:cNvPr id="8" name="TextBox 7">
            <a:extLst>
              <a:ext uri="{FF2B5EF4-FFF2-40B4-BE49-F238E27FC236}">
                <a16:creationId xmlns:a16="http://schemas.microsoft.com/office/drawing/2014/main" id="{4723A631-7511-084F-B74E-A0E158463D07}"/>
              </a:ext>
            </a:extLst>
          </p:cNvPr>
          <p:cNvSpPr txBox="1"/>
          <p:nvPr/>
        </p:nvSpPr>
        <p:spPr>
          <a:xfrm>
            <a:off x="5668161" y="2119268"/>
            <a:ext cx="6320641" cy="523220"/>
          </a:xfrm>
          <a:prstGeom prst="rect">
            <a:avLst/>
          </a:prstGeom>
          <a:noFill/>
        </p:spPr>
        <p:txBody>
          <a:bodyPr wrap="square" rtlCol="0">
            <a:spAutoFit/>
          </a:bodyPr>
          <a:lstStyle/>
          <a:p>
            <a:r>
              <a:rPr lang="en-US" sz="2800" dirty="0"/>
              <a:t>TPMs = Any effective technology</a:t>
            </a:r>
          </a:p>
        </p:txBody>
      </p:sp>
      <p:pic>
        <p:nvPicPr>
          <p:cNvPr id="9" name="Picture 8" descr="A close up of a logo&#10;&#10;Description automatically generated">
            <a:extLst>
              <a:ext uri="{FF2B5EF4-FFF2-40B4-BE49-F238E27FC236}">
                <a16:creationId xmlns:a16="http://schemas.microsoft.com/office/drawing/2014/main" id="{B9576599-B81B-7E43-8C95-32DA732804A4}"/>
              </a:ext>
            </a:extLst>
          </p:cNvPr>
          <p:cNvPicPr>
            <a:picLocks noChangeAspect="1"/>
          </p:cNvPicPr>
          <p:nvPr/>
        </p:nvPicPr>
        <p:blipFill rotWithShape="1">
          <a:blip r:embed="rId5"/>
          <a:srcRect b="14147"/>
          <a:stretch/>
        </p:blipFill>
        <p:spPr>
          <a:xfrm>
            <a:off x="5797041" y="2917189"/>
            <a:ext cx="4865243" cy="4176989"/>
          </a:xfrm>
          <a:prstGeom prst="rect">
            <a:avLst/>
          </a:prstGeom>
        </p:spPr>
      </p:pic>
      <p:pic>
        <p:nvPicPr>
          <p:cNvPr id="10" name="Picture 9">
            <a:extLst>
              <a:ext uri="{FF2B5EF4-FFF2-40B4-BE49-F238E27FC236}">
                <a16:creationId xmlns:a16="http://schemas.microsoft.com/office/drawing/2014/main" id="{6686487F-E8A5-4D42-A222-325150048F2F}"/>
              </a:ext>
            </a:extLst>
          </p:cNvPr>
          <p:cNvPicPr>
            <a:picLocks noChangeAspect="1"/>
          </p:cNvPicPr>
          <p:nvPr/>
        </p:nvPicPr>
        <p:blipFill>
          <a:blip r:embed="rId6"/>
          <a:stretch>
            <a:fillRect/>
          </a:stretch>
        </p:blipFill>
        <p:spPr>
          <a:xfrm>
            <a:off x="756832" y="4735122"/>
            <a:ext cx="2222183" cy="1596482"/>
          </a:xfrm>
          <a:prstGeom prst="rect">
            <a:avLst/>
          </a:prstGeom>
        </p:spPr>
      </p:pic>
      <p:pic>
        <p:nvPicPr>
          <p:cNvPr id="11" name="Picture 10" descr="A close up of a logo&#10;&#10;Description automatically generated">
            <a:extLst>
              <a:ext uri="{FF2B5EF4-FFF2-40B4-BE49-F238E27FC236}">
                <a16:creationId xmlns:a16="http://schemas.microsoft.com/office/drawing/2014/main" id="{8100A408-1088-2040-9668-A922C9E2B2E9}"/>
              </a:ext>
            </a:extLst>
          </p:cNvPr>
          <p:cNvPicPr>
            <a:picLocks noChangeAspect="1"/>
          </p:cNvPicPr>
          <p:nvPr/>
        </p:nvPicPr>
        <p:blipFill rotWithShape="1">
          <a:blip r:embed="rId7"/>
          <a:srcRect b="14568"/>
          <a:stretch/>
        </p:blipFill>
        <p:spPr>
          <a:xfrm>
            <a:off x="1064564" y="1687637"/>
            <a:ext cx="1606718" cy="1372653"/>
          </a:xfrm>
          <a:prstGeom prst="rect">
            <a:avLst/>
          </a:prstGeom>
        </p:spPr>
      </p:pic>
      <p:pic>
        <p:nvPicPr>
          <p:cNvPr id="12" name="Picture 11" descr="A close up of a logo&#10;&#10;Description automatically generated">
            <a:extLst>
              <a:ext uri="{FF2B5EF4-FFF2-40B4-BE49-F238E27FC236}">
                <a16:creationId xmlns:a16="http://schemas.microsoft.com/office/drawing/2014/main" id="{CFA27498-B52F-B14E-B90D-4BC6D47F2B40}"/>
              </a:ext>
            </a:extLst>
          </p:cNvPr>
          <p:cNvPicPr>
            <a:picLocks noChangeAspect="1"/>
          </p:cNvPicPr>
          <p:nvPr/>
        </p:nvPicPr>
        <p:blipFill rotWithShape="1">
          <a:blip r:embed="rId8"/>
          <a:srcRect b="14321"/>
          <a:stretch/>
        </p:blipFill>
        <p:spPr>
          <a:xfrm>
            <a:off x="741277" y="2969944"/>
            <a:ext cx="2253292" cy="1930598"/>
          </a:xfrm>
          <a:prstGeom prst="rect">
            <a:avLst/>
          </a:prstGeom>
        </p:spPr>
      </p:pic>
      <p:pic>
        <p:nvPicPr>
          <p:cNvPr id="13" name="Picture 12" descr="A picture containing cake, table, yellow, cup&#10;&#10;Description automatically generated">
            <a:extLst>
              <a:ext uri="{FF2B5EF4-FFF2-40B4-BE49-F238E27FC236}">
                <a16:creationId xmlns:a16="http://schemas.microsoft.com/office/drawing/2014/main" id="{9D2E441F-70B4-8D42-AA0C-8C00D6934AE4}"/>
              </a:ext>
            </a:extLst>
          </p:cNvPr>
          <p:cNvPicPr>
            <a:picLocks noChangeAspect="1"/>
          </p:cNvPicPr>
          <p:nvPr/>
        </p:nvPicPr>
        <p:blipFill>
          <a:blip r:embed="rId9"/>
          <a:stretch>
            <a:fillRect/>
          </a:stretch>
        </p:blipFill>
        <p:spPr>
          <a:xfrm>
            <a:off x="4007769" y="1687637"/>
            <a:ext cx="4176461" cy="4565792"/>
          </a:xfrm>
          <a:prstGeom prst="rect">
            <a:avLst/>
          </a:prstGeom>
        </p:spPr>
      </p:pic>
    </p:spTree>
    <p:extLst>
      <p:ext uri="{BB962C8B-B14F-4D97-AF65-F5344CB8AC3E}">
        <p14:creationId xmlns:p14="http://schemas.microsoft.com/office/powerpoint/2010/main" val="21219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iterate type="lt">
                                    <p:tmPct val="0"/>
                                  </p:iterate>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42" presetClass="path" presetSubtype="0" accel="50000" decel="50000" fill="hold" nodeType="withEffect">
                                  <p:stCondLst>
                                    <p:cond delay="0"/>
                                  </p:stCondLst>
                                  <p:childTnLst>
                                    <p:animMotion origin="layout" path="M 1.11022E-16 -1.11111E-6 L 0.15299 -0.00694 " pathEditMode="relative" rAng="0" ptsTypes="AA">
                                      <p:cBhvr>
                                        <p:cTn id="42" dur="1500" fill="hold"/>
                                        <p:tgtEl>
                                          <p:spTgt spid="9"/>
                                        </p:tgtEl>
                                        <p:attrNameLst>
                                          <p:attrName>ppt_x</p:attrName>
                                          <p:attrName>ppt_y</p:attrName>
                                        </p:attrNameLst>
                                      </p:cBhvr>
                                      <p:rCtr x="7643" y="-347"/>
                                    </p:animMotion>
                                  </p:childTnLst>
                                </p:cTn>
                              </p:par>
                              <p:par>
                                <p:cTn id="43" presetID="12" presetClass="entr" presetSubtype="8"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500"/>
                                        <p:tgtEl>
                                          <p:spTgt spid="13"/>
                                        </p:tgtEl>
                                        <p:attrNameLst>
                                          <p:attrName>ppt_x</p:attrName>
                                        </p:attrNameLst>
                                      </p:cBhvr>
                                      <p:tavLst>
                                        <p:tav tm="0">
                                          <p:val>
                                            <p:strVal val="#ppt_x-#ppt_w*1.125000"/>
                                          </p:val>
                                        </p:tav>
                                        <p:tav tm="100000">
                                          <p:val>
                                            <p:strVal val="#ppt_x"/>
                                          </p:val>
                                        </p:tav>
                                      </p:tavLst>
                                    </p:anim>
                                    <p:animEffect transition="in" filter="wipe(right)">
                                      <p:cBhvr>
                                        <p:cTn id="46" dur="1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37"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2" fill="hold">
                            <p:stCondLst>
                              <p:cond delay="2000"/>
                            </p:stCondLst>
                            <p:childTnLst>
                              <p:par>
                                <p:cTn id="63" presetID="37"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900" decel="100000" fill="hold"/>
                                        <p:tgtEl>
                                          <p:spTgt spid="1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9A272B-D6C0-864E-B4D3-F97B4354B72F}"/>
              </a:ext>
            </a:extLst>
          </p:cNvPr>
          <p:cNvSpPr>
            <a:spLocks noGrp="1"/>
          </p:cNvSpPr>
          <p:nvPr>
            <p:ph type="title"/>
          </p:nvPr>
        </p:nvSpPr>
        <p:spPr/>
        <p:txBody>
          <a:bodyPr/>
          <a:lstStyle/>
          <a:p>
            <a:r>
              <a:rPr lang="en-US" dirty="0"/>
              <a:t>COPYRIGHT IMPLICATIONS</a:t>
            </a:r>
          </a:p>
        </p:txBody>
      </p:sp>
      <p:pic>
        <p:nvPicPr>
          <p:cNvPr id="5" name="Picture 4" descr="A close up of a logo&#10;&#10;Description automatically generated">
            <a:extLst>
              <a:ext uri="{FF2B5EF4-FFF2-40B4-BE49-F238E27FC236}">
                <a16:creationId xmlns:a16="http://schemas.microsoft.com/office/drawing/2014/main" id="{C69D189A-944D-7148-A4BD-69C70B0EB22B}"/>
              </a:ext>
            </a:extLst>
          </p:cNvPr>
          <p:cNvPicPr>
            <a:picLocks noChangeAspect="1"/>
          </p:cNvPicPr>
          <p:nvPr/>
        </p:nvPicPr>
        <p:blipFill rotWithShape="1">
          <a:blip r:embed="rId3"/>
          <a:srcRect b="14147"/>
          <a:stretch/>
        </p:blipFill>
        <p:spPr>
          <a:xfrm>
            <a:off x="3110187" y="1916519"/>
            <a:ext cx="5971626" cy="5126859"/>
          </a:xfrm>
          <a:prstGeom prst="rect">
            <a:avLst/>
          </a:prstGeom>
        </p:spPr>
      </p:pic>
      <p:pic>
        <p:nvPicPr>
          <p:cNvPr id="6" name="copyright">
            <a:extLst>
              <a:ext uri="{FF2B5EF4-FFF2-40B4-BE49-F238E27FC236}">
                <a16:creationId xmlns:a16="http://schemas.microsoft.com/office/drawing/2014/main" id="{E06410C0-2F4F-ED4D-BF47-52C298C07C87}"/>
              </a:ext>
            </a:extLst>
          </p:cNvPr>
          <p:cNvPicPr>
            <a:picLocks noChangeAspect="1"/>
          </p:cNvPicPr>
          <p:nvPr/>
        </p:nvPicPr>
        <p:blipFill rotWithShape="1">
          <a:blip r:embed="rId4">
            <a:lum bright="70000" contrast="-70000"/>
          </a:blip>
          <a:srcRect b="12325"/>
          <a:stretch/>
        </p:blipFill>
        <p:spPr>
          <a:xfrm>
            <a:off x="5479830" y="2550091"/>
            <a:ext cx="1197977" cy="1049665"/>
          </a:xfrm>
          <a:prstGeom prst="rect">
            <a:avLst/>
          </a:prstGeom>
        </p:spPr>
      </p:pic>
      <p:pic>
        <p:nvPicPr>
          <p:cNvPr id="9" name="Picture 8" descr="A picture containing people, room, window, man&#10;&#10;Description automatically generated">
            <a:extLst>
              <a:ext uri="{FF2B5EF4-FFF2-40B4-BE49-F238E27FC236}">
                <a16:creationId xmlns:a16="http://schemas.microsoft.com/office/drawing/2014/main" id="{DB6BBA79-07B0-D64F-A5DB-CD5B6F16DE30}"/>
              </a:ext>
            </a:extLst>
          </p:cNvPr>
          <p:cNvPicPr>
            <a:picLocks noChangeAspect="1"/>
          </p:cNvPicPr>
          <p:nvPr/>
        </p:nvPicPr>
        <p:blipFill rotWithShape="1">
          <a:blip r:embed="rId5"/>
          <a:srcRect b="11862"/>
          <a:stretch/>
        </p:blipFill>
        <p:spPr>
          <a:xfrm>
            <a:off x="705430" y="2738379"/>
            <a:ext cx="2837870" cy="3497662"/>
          </a:xfrm>
          <a:prstGeom prst="rect">
            <a:avLst/>
          </a:prstGeom>
        </p:spPr>
      </p:pic>
      <p:pic>
        <p:nvPicPr>
          <p:cNvPr id="10" name="Picture 9" descr="A close up of a logo&#10;&#10;Description automatically generated">
            <a:extLst>
              <a:ext uri="{FF2B5EF4-FFF2-40B4-BE49-F238E27FC236}">
                <a16:creationId xmlns:a16="http://schemas.microsoft.com/office/drawing/2014/main" id="{80769EEC-CB26-D144-BE20-2DB64C8C13E9}"/>
              </a:ext>
            </a:extLst>
          </p:cNvPr>
          <p:cNvPicPr>
            <a:picLocks noChangeAspect="1"/>
          </p:cNvPicPr>
          <p:nvPr/>
        </p:nvPicPr>
        <p:blipFill>
          <a:blip r:embed="rId6"/>
          <a:stretch>
            <a:fillRect/>
          </a:stretch>
        </p:blipFill>
        <p:spPr>
          <a:xfrm>
            <a:off x="3622208" y="3396712"/>
            <a:ext cx="3470253" cy="2131897"/>
          </a:xfrm>
          <a:prstGeom prst="rect">
            <a:avLst/>
          </a:prstGeom>
        </p:spPr>
      </p:pic>
      <p:pic>
        <p:nvPicPr>
          <p:cNvPr id="11" name="Picture 10" descr="A close up of a logo&#10;&#10;Description automatically generated">
            <a:extLst>
              <a:ext uri="{FF2B5EF4-FFF2-40B4-BE49-F238E27FC236}">
                <a16:creationId xmlns:a16="http://schemas.microsoft.com/office/drawing/2014/main" id="{A18EAB00-F420-994D-B5A5-460DC8F790CA}"/>
              </a:ext>
            </a:extLst>
          </p:cNvPr>
          <p:cNvPicPr>
            <a:picLocks noChangeAspect="1"/>
          </p:cNvPicPr>
          <p:nvPr/>
        </p:nvPicPr>
        <p:blipFill rotWithShape="1">
          <a:blip r:embed="rId7"/>
          <a:srcRect b="17382"/>
          <a:stretch/>
        </p:blipFill>
        <p:spPr>
          <a:xfrm>
            <a:off x="6881911" y="3429000"/>
            <a:ext cx="2497912" cy="2063719"/>
          </a:xfrm>
          <a:prstGeom prst="rect">
            <a:avLst/>
          </a:prstGeom>
        </p:spPr>
      </p:pic>
      <p:pic>
        <p:nvPicPr>
          <p:cNvPr id="12" name="copyright">
            <a:extLst>
              <a:ext uri="{FF2B5EF4-FFF2-40B4-BE49-F238E27FC236}">
                <a16:creationId xmlns:a16="http://schemas.microsoft.com/office/drawing/2014/main" id="{DC5B2E66-62BB-924D-8F0E-67BFBF80965F}"/>
              </a:ext>
            </a:extLst>
          </p:cNvPr>
          <p:cNvPicPr>
            <a:picLocks noChangeAspect="1"/>
          </p:cNvPicPr>
          <p:nvPr/>
        </p:nvPicPr>
        <p:blipFill rotWithShape="1">
          <a:blip r:embed="rId4"/>
          <a:srcRect b="12325"/>
          <a:stretch/>
        </p:blipFill>
        <p:spPr>
          <a:xfrm>
            <a:off x="9557022" y="3676051"/>
            <a:ext cx="1929548" cy="1690666"/>
          </a:xfrm>
          <a:prstGeom prst="rect">
            <a:avLst/>
          </a:prstGeom>
        </p:spPr>
      </p:pic>
      <p:sp>
        <p:nvSpPr>
          <p:cNvPr id="15" name="you risk">
            <a:extLst>
              <a:ext uri="{FF2B5EF4-FFF2-40B4-BE49-F238E27FC236}">
                <a16:creationId xmlns:a16="http://schemas.microsoft.com/office/drawing/2014/main" id="{7D598C52-CA50-8C46-BD76-92DE6B412172}"/>
              </a:ext>
            </a:extLst>
          </p:cNvPr>
          <p:cNvSpPr txBox="1"/>
          <p:nvPr/>
        </p:nvSpPr>
        <p:spPr>
          <a:xfrm>
            <a:off x="228600" y="2270895"/>
            <a:ext cx="11870264" cy="369332"/>
          </a:xfrm>
          <a:prstGeom prst="rect">
            <a:avLst/>
          </a:prstGeom>
          <a:noFill/>
        </p:spPr>
        <p:txBody>
          <a:bodyPr wrap="square" rtlCol="0">
            <a:spAutoFit/>
          </a:bodyPr>
          <a:lstStyle/>
          <a:p>
            <a:r>
              <a:rPr lang="en-US" dirty="0"/>
              <a:t>You risk violating the </a:t>
            </a:r>
            <a:r>
              <a:rPr lang="en-US" i="1" dirty="0"/>
              <a:t>Copyright Act</a:t>
            </a:r>
            <a:endParaRPr lang="en-US" dirty="0"/>
          </a:p>
        </p:txBody>
      </p:sp>
      <p:sp>
        <p:nvSpPr>
          <p:cNvPr id="16" name="by intentionally">
            <a:extLst>
              <a:ext uri="{FF2B5EF4-FFF2-40B4-BE49-F238E27FC236}">
                <a16:creationId xmlns:a16="http://schemas.microsoft.com/office/drawing/2014/main" id="{91C2BE85-D511-354B-9EDF-C4305B26F1B8}"/>
              </a:ext>
            </a:extLst>
          </p:cNvPr>
          <p:cNvSpPr txBox="1"/>
          <p:nvPr/>
        </p:nvSpPr>
        <p:spPr>
          <a:xfrm>
            <a:off x="228600" y="2270895"/>
            <a:ext cx="11870264" cy="369332"/>
          </a:xfrm>
          <a:prstGeom prst="rect">
            <a:avLst/>
          </a:prstGeom>
          <a:noFill/>
        </p:spPr>
        <p:txBody>
          <a:bodyPr wrap="square" rtlCol="0">
            <a:spAutoFit/>
          </a:bodyPr>
          <a:lstStyle/>
          <a:p>
            <a:r>
              <a:rPr lang="en-US" dirty="0"/>
              <a:t>You risk violating the </a:t>
            </a:r>
            <a:r>
              <a:rPr lang="en-US" i="1" dirty="0"/>
              <a:t>Copyright Act </a:t>
            </a:r>
            <a:r>
              <a:rPr lang="en-US" dirty="0"/>
              <a:t>by intentionally circumventing any TPMs</a:t>
            </a:r>
          </a:p>
        </p:txBody>
      </p:sp>
      <p:sp>
        <p:nvSpPr>
          <p:cNvPr id="17" name="to gain access">
            <a:extLst>
              <a:ext uri="{FF2B5EF4-FFF2-40B4-BE49-F238E27FC236}">
                <a16:creationId xmlns:a16="http://schemas.microsoft.com/office/drawing/2014/main" id="{ABB77F4C-FBF9-9149-BB52-8C43CA8DAAB5}"/>
              </a:ext>
            </a:extLst>
          </p:cNvPr>
          <p:cNvSpPr txBox="1"/>
          <p:nvPr/>
        </p:nvSpPr>
        <p:spPr>
          <a:xfrm>
            <a:off x="228600" y="2270895"/>
            <a:ext cx="11870264" cy="369332"/>
          </a:xfrm>
          <a:prstGeom prst="rect">
            <a:avLst/>
          </a:prstGeom>
          <a:noFill/>
        </p:spPr>
        <p:txBody>
          <a:bodyPr wrap="square" rtlCol="0">
            <a:spAutoFit/>
          </a:bodyPr>
          <a:lstStyle/>
          <a:p>
            <a:r>
              <a:rPr lang="en-US" dirty="0"/>
              <a:t>You risk violating the </a:t>
            </a:r>
            <a:r>
              <a:rPr lang="en-US" i="1" dirty="0"/>
              <a:t>Copyright Act </a:t>
            </a:r>
            <a:r>
              <a:rPr lang="en-US" dirty="0"/>
              <a:t>by intentionally circumventing any TPMs to gain access</a:t>
            </a:r>
          </a:p>
        </p:txBody>
      </p:sp>
      <p:sp>
        <p:nvSpPr>
          <p:cNvPr id="18" name="to copyrighted">
            <a:extLst>
              <a:ext uri="{FF2B5EF4-FFF2-40B4-BE49-F238E27FC236}">
                <a16:creationId xmlns:a16="http://schemas.microsoft.com/office/drawing/2014/main" id="{34D77338-B475-6049-96F4-10D282E6B629}"/>
              </a:ext>
            </a:extLst>
          </p:cNvPr>
          <p:cNvSpPr txBox="1"/>
          <p:nvPr/>
        </p:nvSpPr>
        <p:spPr>
          <a:xfrm>
            <a:off x="228600" y="2270895"/>
            <a:ext cx="11870264" cy="369332"/>
          </a:xfrm>
          <a:prstGeom prst="rect">
            <a:avLst/>
          </a:prstGeom>
          <a:noFill/>
        </p:spPr>
        <p:txBody>
          <a:bodyPr wrap="square" rtlCol="0">
            <a:spAutoFit/>
          </a:bodyPr>
          <a:lstStyle/>
          <a:p>
            <a:r>
              <a:rPr lang="en-US" dirty="0"/>
              <a:t>You risk violating the </a:t>
            </a:r>
            <a:r>
              <a:rPr lang="en-US" i="1" dirty="0"/>
              <a:t>Copyright Act </a:t>
            </a:r>
            <a:r>
              <a:rPr lang="en-US" dirty="0"/>
              <a:t>by intentionally circumventing any TPMs to gain access to copyrighted material</a:t>
            </a:r>
          </a:p>
        </p:txBody>
      </p:sp>
      <p:sp>
        <p:nvSpPr>
          <p:cNvPr id="20" name="TextBox 19">
            <a:extLst>
              <a:ext uri="{FF2B5EF4-FFF2-40B4-BE49-F238E27FC236}">
                <a16:creationId xmlns:a16="http://schemas.microsoft.com/office/drawing/2014/main" id="{4AA31072-3A97-884D-8368-298E3FD96C65}"/>
              </a:ext>
            </a:extLst>
          </p:cNvPr>
          <p:cNvSpPr txBox="1"/>
          <p:nvPr/>
        </p:nvSpPr>
        <p:spPr>
          <a:xfrm>
            <a:off x="3667595" y="5748969"/>
            <a:ext cx="4856809" cy="584775"/>
          </a:xfrm>
          <a:prstGeom prst="rect">
            <a:avLst/>
          </a:prstGeom>
          <a:noFill/>
        </p:spPr>
        <p:txBody>
          <a:bodyPr wrap="square" rtlCol="0">
            <a:spAutoFit/>
          </a:bodyPr>
          <a:lstStyle/>
          <a:p>
            <a:pPr algn="ctr"/>
            <a:r>
              <a:rPr lang="en-US" sz="3200" b="1" dirty="0"/>
              <a:t>Or… exceptions!</a:t>
            </a:r>
          </a:p>
        </p:txBody>
      </p:sp>
      <p:pic>
        <p:nvPicPr>
          <p:cNvPr id="21" name="copyright 2">
            <a:extLst>
              <a:ext uri="{FF2B5EF4-FFF2-40B4-BE49-F238E27FC236}">
                <a16:creationId xmlns:a16="http://schemas.microsoft.com/office/drawing/2014/main" id="{84D79E10-0332-9C47-97BD-2C4960CE3FCA}"/>
              </a:ext>
            </a:extLst>
          </p:cNvPr>
          <p:cNvPicPr>
            <a:picLocks noChangeAspect="1"/>
          </p:cNvPicPr>
          <p:nvPr/>
        </p:nvPicPr>
        <p:blipFill rotWithShape="1">
          <a:blip r:embed="rId4"/>
          <a:srcRect b="12325"/>
          <a:stretch/>
        </p:blipFill>
        <p:spPr>
          <a:xfrm>
            <a:off x="9557022" y="3676051"/>
            <a:ext cx="1929548" cy="1690666"/>
          </a:xfrm>
          <a:prstGeom prst="rect">
            <a:avLst/>
          </a:prstGeom>
        </p:spPr>
      </p:pic>
      <p:sp>
        <p:nvSpPr>
          <p:cNvPr id="22" name="TextBox 21">
            <a:extLst>
              <a:ext uri="{FF2B5EF4-FFF2-40B4-BE49-F238E27FC236}">
                <a16:creationId xmlns:a16="http://schemas.microsoft.com/office/drawing/2014/main" id="{81708C4C-BCC9-6F46-9365-73D17EA9A874}"/>
              </a:ext>
            </a:extLst>
          </p:cNvPr>
          <p:cNvSpPr txBox="1"/>
          <p:nvPr/>
        </p:nvSpPr>
        <p:spPr>
          <a:xfrm>
            <a:off x="1499507" y="1867405"/>
            <a:ext cx="9192985" cy="830997"/>
          </a:xfrm>
          <a:prstGeom prst="rect">
            <a:avLst/>
          </a:prstGeom>
          <a:noFill/>
        </p:spPr>
        <p:txBody>
          <a:bodyPr wrap="square" rtlCol="0">
            <a:spAutoFit/>
          </a:bodyPr>
          <a:lstStyle/>
          <a:p>
            <a:pPr algn="ctr"/>
            <a:r>
              <a:rPr lang="en-US" sz="2400" b="1" dirty="0"/>
              <a:t>Broad interpretations of “effective” could make many activities violations of the </a:t>
            </a:r>
            <a:r>
              <a:rPr lang="en-US" sz="2400" b="1" i="1" dirty="0"/>
              <a:t>Copyright Act</a:t>
            </a:r>
            <a:endParaRPr lang="en-US" sz="2400" b="1" dirty="0"/>
          </a:p>
        </p:txBody>
      </p:sp>
      <p:pic>
        <p:nvPicPr>
          <p:cNvPr id="31" name="Picture 30" descr="A close up of a logo&#10;&#10;Description automatically generated">
            <a:extLst>
              <a:ext uri="{FF2B5EF4-FFF2-40B4-BE49-F238E27FC236}">
                <a16:creationId xmlns:a16="http://schemas.microsoft.com/office/drawing/2014/main" id="{5F6919F8-D064-5942-8F44-A04A552EECA2}"/>
              </a:ext>
            </a:extLst>
          </p:cNvPr>
          <p:cNvPicPr>
            <a:picLocks noChangeAspect="1"/>
          </p:cNvPicPr>
          <p:nvPr/>
        </p:nvPicPr>
        <p:blipFill rotWithShape="1">
          <a:blip r:embed="rId8"/>
          <a:srcRect b="14106"/>
          <a:stretch/>
        </p:blipFill>
        <p:spPr>
          <a:xfrm>
            <a:off x="1700224" y="2796565"/>
            <a:ext cx="1780351" cy="1529220"/>
          </a:xfrm>
          <a:prstGeom prst="rect">
            <a:avLst/>
          </a:prstGeom>
        </p:spPr>
      </p:pic>
      <p:pic>
        <p:nvPicPr>
          <p:cNvPr id="35" name="Picture 34" descr="A close up of a logo&#10;&#10;Description automatically generated">
            <a:extLst>
              <a:ext uri="{FF2B5EF4-FFF2-40B4-BE49-F238E27FC236}">
                <a16:creationId xmlns:a16="http://schemas.microsoft.com/office/drawing/2014/main" id="{F8D77A7B-CE8A-8C4C-BB11-737C504635D3}"/>
              </a:ext>
            </a:extLst>
          </p:cNvPr>
          <p:cNvPicPr>
            <a:picLocks noChangeAspect="1"/>
          </p:cNvPicPr>
          <p:nvPr/>
        </p:nvPicPr>
        <p:blipFill rotWithShape="1">
          <a:blip r:embed="rId9"/>
          <a:srcRect b="14415"/>
          <a:stretch/>
        </p:blipFill>
        <p:spPr>
          <a:xfrm>
            <a:off x="3392396" y="4143744"/>
            <a:ext cx="1094271" cy="936532"/>
          </a:xfrm>
          <a:prstGeom prst="rect">
            <a:avLst/>
          </a:prstGeom>
        </p:spPr>
      </p:pic>
      <p:pic>
        <p:nvPicPr>
          <p:cNvPr id="36" name="Picture 35" descr="A close up of a logo&#10;&#10;Description automatically generated">
            <a:extLst>
              <a:ext uri="{FF2B5EF4-FFF2-40B4-BE49-F238E27FC236}">
                <a16:creationId xmlns:a16="http://schemas.microsoft.com/office/drawing/2014/main" id="{99F1EEA7-0BA6-554F-B857-E9AD7F3203F8}"/>
              </a:ext>
            </a:extLst>
          </p:cNvPr>
          <p:cNvPicPr>
            <a:picLocks noChangeAspect="1"/>
          </p:cNvPicPr>
          <p:nvPr/>
        </p:nvPicPr>
        <p:blipFill rotWithShape="1">
          <a:blip r:embed="rId10"/>
          <a:srcRect b="15122"/>
          <a:stretch/>
        </p:blipFill>
        <p:spPr>
          <a:xfrm>
            <a:off x="6319890" y="4374733"/>
            <a:ext cx="1342923" cy="1139847"/>
          </a:xfrm>
          <a:prstGeom prst="rect">
            <a:avLst/>
          </a:prstGeom>
        </p:spPr>
      </p:pic>
      <p:pic>
        <p:nvPicPr>
          <p:cNvPr id="37" name="Picture 36" descr="A close up of a logo&#10;&#10;Description automatically generated">
            <a:extLst>
              <a:ext uri="{FF2B5EF4-FFF2-40B4-BE49-F238E27FC236}">
                <a16:creationId xmlns:a16="http://schemas.microsoft.com/office/drawing/2014/main" id="{9AE47872-380D-FB49-868E-06F9C3ADFEA6}"/>
              </a:ext>
            </a:extLst>
          </p:cNvPr>
          <p:cNvPicPr>
            <a:picLocks noChangeAspect="1"/>
          </p:cNvPicPr>
          <p:nvPr/>
        </p:nvPicPr>
        <p:blipFill rotWithShape="1">
          <a:blip r:embed="rId11"/>
          <a:srcRect b="13833"/>
          <a:stretch/>
        </p:blipFill>
        <p:spPr>
          <a:xfrm>
            <a:off x="4761958" y="5121984"/>
            <a:ext cx="1511275" cy="1302216"/>
          </a:xfrm>
          <a:prstGeom prst="rect">
            <a:avLst/>
          </a:prstGeom>
        </p:spPr>
      </p:pic>
      <p:pic>
        <p:nvPicPr>
          <p:cNvPr id="38" name="Picture 37" descr="A close up of a logo&#10;&#10;Description automatically generated">
            <a:extLst>
              <a:ext uri="{FF2B5EF4-FFF2-40B4-BE49-F238E27FC236}">
                <a16:creationId xmlns:a16="http://schemas.microsoft.com/office/drawing/2014/main" id="{58A32374-2646-3E41-B595-BB5EBE242643}"/>
              </a:ext>
            </a:extLst>
          </p:cNvPr>
          <p:cNvPicPr>
            <a:picLocks noChangeAspect="1"/>
          </p:cNvPicPr>
          <p:nvPr/>
        </p:nvPicPr>
        <p:blipFill rotWithShape="1">
          <a:blip r:embed="rId12"/>
          <a:srcRect b="14979"/>
          <a:stretch/>
        </p:blipFill>
        <p:spPr>
          <a:xfrm>
            <a:off x="1663194" y="5020566"/>
            <a:ext cx="1770201" cy="1505052"/>
          </a:xfrm>
          <a:prstGeom prst="rect">
            <a:avLst/>
          </a:prstGeom>
        </p:spPr>
      </p:pic>
      <p:pic>
        <p:nvPicPr>
          <p:cNvPr id="39" name="Picture 38" descr="A close up of a logo&#10;&#10;Description automatically generated">
            <a:extLst>
              <a:ext uri="{FF2B5EF4-FFF2-40B4-BE49-F238E27FC236}">
                <a16:creationId xmlns:a16="http://schemas.microsoft.com/office/drawing/2014/main" id="{72FE98F2-CAAA-F64B-A4D5-E0107A1E4A88}"/>
              </a:ext>
            </a:extLst>
          </p:cNvPr>
          <p:cNvPicPr>
            <a:picLocks noChangeAspect="1"/>
          </p:cNvPicPr>
          <p:nvPr/>
        </p:nvPicPr>
        <p:blipFill rotWithShape="1">
          <a:blip r:embed="rId13"/>
          <a:srcRect b="12775"/>
          <a:stretch/>
        </p:blipFill>
        <p:spPr>
          <a:xfrm>
            <a:off x="4780302" y="3023569"/>
            <a:ext cx="1492931" cy="1302216"/>
          </a:xfrm>
          <a:prstGeom prst="rect">
            <a:avLst/>
          </a:prstGeom>
        </p:spPr>
      </p:pic>
      <p:pic>
        <p:nvPicPr>
          <p:cNvPr id="40" name="Picture 39" descr="A close up of a logo&#10;&#10;Description automatically generated">
            <a:extLst>
              <a:ext uri="{FF2B5EF4-FFF2-40B4-BE49-F238E27FC236}">
                <a16:creationId xmlns:a16="http://schemas.microsoft.com/office/drawing/2014/main" id="{F5C1B922-1E2C-304A-86C2-E878E153670D}"/>
              </a:ext>
            </a:extLst>
          </p:cNvPr>
          <p:cNvPicPr>
            <a:picLocks noChangeAspect="1"/>
          </p:cNvPicPr>
          <p:nvPr/>
        </p:nvPicPr>
        <p:blipFill rotWithShape="1">
          <a:blip r:embed="rId14"/>
          <a:srcRect b="15309"/>
          <a:stretch/>
        </p:blipFill>
        <p:spPr>
          <a:xfrm>
            <a:off x="7679256" y="2942853"/>
            <a:ext cx="1877731" cy="1590276"/>
          </a:xfrm>
          <a:prstGeom prst="rect">
            <a:avLst/>
          </a:prstGeom>
        </p:spPr>
      </p:pic>
      <p:pic>
        <p:nvPicPr>
          <p:cNvPr id="41" name="Picture 40" descr="A close up of a logo&#10;&#10;Description automatically generated">
            <a:extLst>
              <a:ext uri="{FF2B5EF4-FFF2-40B4-BE49-F238E27FC236}">
                <a16:creationId xmlns:a16="http://schemas.microsoft.com/office/drawing/2014/main" id="{9A67EE27-1D32-1D4C-AE06-51FE7F26BBDE}"/>
              </a:ext>
            </a:extLst>
          </p:cNvPr>
          <p:cNvPicPr>
            <a:picLocks noChangeAspect="1"/>
          </p:cNvPicPr>
          <p:nvPr/>
        </p:nvPicPr>
        <p:blipFill rotWithShape="1">
          <a:blip r:embed="rId15"/>
          <a:srcRect b="12800"/>
          <a:stretch/>
        </p:blipFill>
        <p:spPr>
          <a:xfrm>
            <a:off x="8019489" y="5175074"/>
            <a:ext cx="1371600" cy="1196035"/>
          </a:xfrm>
          <a:prstGeom prst="rect">
            <a:avLst/>
          </a:prstGeom>
        </p:spPr>
      </p:pic>
      <p:pic>
        <p:nvPicPr>
          <p:cNvPr id="42" name="Picture 41" descr="A close up of a logo&#10;&#10;Description automatically generated">
            <a:extLst>
              <a:ext uri="{FF2B5EF4-FFF2-40B4-BE49-F238E27FC236}">
                <a16:creationId xmlns:a16="http://schemas.microsoft.com/office/drawing/2014/main" id="{320362AC-E4AA-4940-BD26-6EBB6B863B1A}"/>
              </a:ext>
            </a:extLst>
          </p:cNvPr>
          <p:cNvPicPr>
            <a:picLocks noChangeAspect="1"/>
          </p:cNvPicPr>
          <p:nvPr/>
        </p:nvPicPr>
        <p:blipFill rotWithShape="1">
          <a:blip r:embed="rId16"/>
          <a:srcRect b="13600"/>
          <a:stretch/>
        </p:blipFill>
        <p:spPr>
          <a:xfrm rot="4290380">
            <a:off x="9460898" y="3900566"/>
            <a:ext cx="1646862" cy="1422889"/>
          </a:xfrm>
          <a:prstGeom prst="rect">
            <a:avLst/>
          </a:prstGeom>
        </p:spPr>
      </p:pic>
    </p:spTree>
    <p:extLst>
      <p:ext uri="{BB962C8B-B14F-4D97-AF65-F5344CB8AC3E}">
        <p14:creationId xmlns:p14="http://schemas.microsoft.com/office/powerpoint/2010/main" val="15987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par>
                                <p:cTn id="28" presetID="22" presetClass="entr" presetSubtype="8" fill="hold" grpId="1"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par>
                                <p:cTn id="36" presetID="22" presetClass="entr" presetSubtype="8"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1000"/>
                                        <p:tgtEl>
                                          <p:spTgt spid="17"/>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1000"/>
                                        <p:tgtEl>
                                          <p:spTgt spid="18"/>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5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8.33333E-7 7.40741E-7 L 0.00078 0.17407 " pathEditMode="relative" rAng="0" ptsTypes="AA">
                                      <p:cBhvr>
                                        <p:cTn id="62" dur="2000" fill="hold"/>
                                        <p:tgtEl>
                                          <p:spTgt spid="21"/>
                                        </p:tgtEl>
                                        <p:attrNameLst>
                                          <p:attrName>ppt_x</p:attrName>
                                          <p:attrName>ppt_y</p:attrName>
                                        </p:attrNameLst>
                                      </p:cBhvr>
                                      <p:rCtr x="39" y="8704"/>
                                    </p:animMotion>
                                  </p:childTnLst>
                                </p:cTn>
                              </p:par>
                              <p:par>
                                <p:cTn id="63" presetID="64" presetClass="path" presetSubtype="0" accel="50000" decel="50000" fill="hold" nodeType="withEffect">
                                  <p:stCondLst>
                                    <p:cond delay="0"/>
                                  </p:stCondLst>
                                  <p:childTnLst>
                                    <p:animMotion origin="layout" path="M -8.33333E-7 7.40741E-7 L 0.00221 -0.12315 " pathEditMode="relative" rAng="0" ptsTypes="AA">
                                      <p:cBhvr>
                                        <p:cTn id="64" dur="2000" fill="hold"/>
                                        <p:tgtEl>
                                          <p:spTgt spid="12"/>
                                        </p:tgtEl>
                                        <p:attrNameLst>
                                          <p:attrName>ppt_x</p:attrName>
                                          <p:attrName>ppt_y</p:attrName>
                                        </p:attrNameLst>
                                      </p:cBhvr>
                                      <p:rCtr x="104" y="-6157"/>
                                    </p:animMotion>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1000" fill="hold"/>
                                        <p:tgtEl>
                                          <p:spTgt spid="20"/>
                                        </p:tgtEl>
                                        <p:attrNameLst>
                                          <p:attrName>ppt_w</p:attrName>
                                        </p:attrNameLst>
                                      </p:cBhvr>
                                      <p:tavLst>
                                        <p:tav tm="0">
                                          <p:val>
                                            <p:fltVal val="0"/>
                                          </p:val>
                                        </p:tav>
                                        <p:tav tm="100000">
                                          <p:val>
                                            <p:strVal val="#ppt_w"/>
                                          </p:val>
                                        </p:tav>
                                      </p:tavLst>
                                    </p:anim>
                                    <p:anim calcmode="lin" valueType="num">
                                      <p:cBhvr>
                                        <p:cTn id="70" dur="1000" fill="hold"/>
                                        <p:tgtEl>
                                          <p:spTgt spid="20"/>
                                        </p:tgtEl>
                                        <p:attrNameLst>
                                          <p:attrName>ppt_h</p:attrName>
                                        </p:attrNameLst>
                                      </p:cBhvr>
                                      <p:tavLst>
                                        <p:tav tm="0">
                                          <p:val>
                                            <p:fltVal val="0"/>
                                          </p:val>
                                        </p:tav>
                                        <p:tav tm="100000">
                                          <p:val>
                                            <p:strVal val="#ppt_h"/>
                                          </p:val>
                                        </p:tav>
                                      </p:tavLst>
                                    </p:anim>
                                    <p:anim calcmode="lin" valueType="num">
                                      <p:cBhvr>
                                        <p:cTn id="71" dur="1000" fill="hold"/>
                                        <p:tgtEl>
                                          <p:spTgt spid="20"/>
                                        </p:tgtEl>
                                        <p:attrNameLst>
                                          <p:attrName>style.rotation</p:attrName>
                                        </p:attrNameLst>
                                      </p:cBhvr>
                                      <p:tavLst>
                                        <p:tav tm="0">
                                          <p:val>
                                            <p:fltVal val="90"/>
                                          </p:val>
                                        </p:tav>
                                        <p:tav tm="100000">
                                          <p:val>
                                            <p:fltVal val="0"/>
                                          </p:val>
                                        </p:tav>
                                      </p:tavLst>
                                    </p:anim>
                                    <p:animEffect transition="in" filter="fade">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
                                        </p:tgtEl>
                                      </p:cBhvr>
                                    </p:animEffect>
                                    <p:set>
                                      <p:cBhvr>
                                        <p:cTn id="101" dur="1" fill="hold">
                                          <p:stCondLst>
                                            <p:cond delay="499"/>
                                          </p:stCondLst>
                                        </p:cTn>
                                        <p:tgtEl>
                                          <p:spTgt spid="1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1"/>
                                        </p:tgtEl>
                                      </p:cBhvr>
                                    </p:animEffect>
                                    <p:set>
                                      <p:cBhvr>
                                        <p:cTn id="104" dur="1" fill="hold">
                                          <p:stCondLst>
                                            <p:cond delay="499"/>
                                          </p:stCondLst>
                                        </p:cTn>
                                        <p:tgtEl>
                                          <p:spTgt spid="2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250"/>
                                        <p:tgtEl>
                                          <p:spTgt spid="31"/>
                                        </p:tgtEl>
                                      </p:cBhvr>
                                    </p:animEffect>
                                  </p:childTnLst>
                                </p:cTn>
                              </p:par>
                            </p:childTnLst>
                          </p:cTn>
                        </p:par>
                        <p:par>
                          <p:cTn id="115" fill="hold">
                            <p:stCondLst>
                              <p:cond delay="250"/>
                            </p:stCondLst>
                            <p:childTnLst>
                              <p:par>
                                <p:cTn id="116" presetID="10" presetClass="entr" presetSubtype="0" fill="hold" nodeType="after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250"/>
                                        <p:tgtEl>
                                          <p:spTgt spid="38"/>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250"/>
                                        <p:tgtEl>
                                          <p:spTgt spid="35"/>
                                        </p:tgtEl>
                                      </p:cBhvr>
                                    </p:animEffect>
                                  </p:childTnLst>
                                </p:cTn>
                              </p:par>
                            </p:childTnLst>
                          </p:cTn>
                        </p:par>
                        <p:par>
                          <p:cTn id="123" fill="hold">
                            <p:stCondLst>
                              <p:cond delay="750"/>
                            </p:stCondLst>
                            <p:childTnLst>
                              <p:par>
                                <p:cTn id="124" presetID="10" presetClass="entr" presetSubtype="0" fill="hold" nodeType="after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250"/>
                                        <p:tgtEl>
                                          <p:spTgt spid="39"/>
                                        </p:tgtEl>
                                      </p:cBhvr>
                                    </p:animEffec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250"/>
                                        <p:tgtEl>
                                          <p:spTgt spid="37"/>
                                        </p:tgtEl>
                                      </p:cBhvr>
                                    </p:animEffect>
                                  </p:childTnLst>
                                </p:cTn>
                              </p:par>
                            </p:childTnLst>
                          </p:cTn>
                        </p:par>
                        <p:par>
                          <p:cTn id="131" fill="hold">
                            <p:stCondLst>
                              <p:cond delay="1250"/>
                            </p:stCondLst>
                            <p:childTnLst>
                              <p:par>
                                <p:cTn id="132" presetID="10" presetClass="entr" presetSubtype="0" fill="hold" nodeType="after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fade">
                                      <p:cBhvr>
                                        <p:cTn id="134" dur="250"/>
                                        <p:tgtEl>
                                          <p:spTgt spid="36"/>
                                        </p:tgtEl>
                                      </p:cBhvr>
                                    </p:animEffect>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fade">
                                      <p:cBhvr>
                                        <p:cTn id="138" dur="250"/>
                                        <p:tgtEl>
                                          <p:spTgt spid="40"/>
                                        </p:tgtEl>
                                      </p:cBhvr>
                                    </p:animEffect>
                                  </p:childTnLst>
                                </p:cTn>
                              </p:par>
                            </p:childTnLst>
                          </p:cTn>
                        </p:par>
                        <p:par>
                          <p:cTn id="139" fill="hold">
                            <p:stCondLst>
                              <p:cond delay="1750"/>
                            </p:stCondLst>
                            <p:childTnLst>
                              <p:par>
                                <p:cTn id="140" presetID="10" presetClass="entr" presetSubtype="0" fill="hold"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250"/>
                                        <p:tgtEl>
                                          <p:spTgt spid="41"/>
                                        </p:tgtEl>
                                      </p:cBhvr>
                                    </p:animEffect>
                                  </p:childTnLst>
                                </p:cTn>
                              </p:par>
                            </p:childTnLst>
                          </p:cTn>
                        </p:par>
                        <p:par>
                          <p:cTn id="143" fill="hold">
                            <p:stCondLst>
                              <p:cond delay="2000"/>
                            </p:stCondLst>
                            <p:childTnLst>
                              <p:par>
                                <p:cTn id="144" presetID="10" presetClass="entr" presetSubtype="0" fill="hold" nodeType="after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5" grpId="2"/>
      <p:bldP spid="16" grpId="0"/>
      <p:bldP spid="16" grpId="1"/>
      <p:bldP spid="17" grpId="0"/>
      <p:bldP spid="17" grpId="1"/>
      <p:bldP spid="18" grpId="0"/>
      <p:bldP spid="18" grpId="1"/>
      <p:bldP spid="20" grpId="0"/>
      <p:bldP spid="20" grpId="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hidden="1">
            <a:extLst>
              <a:ext uri="{FF2B5EF4-FFF2-40B4-BE49-F238E27FC236}">
                <a16:creationId xmlns:a16="http://schemas.microsoft.com/office/drawing/2014/main" id="{83B49E62-9257-B945-81CF-C433D9D4A3DC}"/>
              </a:ext>
            </a:extLst>
          </p:cNvPr>
          <p:cNvSpPr txBox="1"/>
          <p:nvPr/>
        </p:nvSpPr>
        <p:spPr>
          <a:xfrm>
            <a:off x="6659649" y="2456521"/>
            <a:ext cx="2895600" cy="584775"/>
          </a:xfrm>
          <a:prstGeom prst="rect">
            <a:avLst/>
          </a:prstGeom>
          <a:noFill/>
        </p:spPr>
        <p:txBody>
          <a:bodyPr wrap="square" rtlCol="0">
            <a:spAutoFit/>
          </a:bodyPr>
          <a:lstStyle/>
          <a:p>
            <a:pPr algn="ctr"/>
            <a:r>
              <a:rPr lang="en-US" sz="3200" dirty="0"/>
              <a:t>Private Study</a:t>
            </a:r>
          </a:p>
        </p:txBody>
      </p:sp>
      <p:sp>
        <p:nvSpPr>
          <p:cNvPr id="4" name="Title 3">
            <a:extLst>
              <a:ext uri="{FF2B5EF4-FFF2-40B4-BE49-F238E27FC236}">
                <a16:creationId xmlns:a16="http://schemas.microsoft.com/office/drawing/2014/main" id="{B9F44AFB-5155-0F4D-9365-C2764109ED5A}"/>
              </a:ext>
            </a:extLst>
          </p:cNvPr>
          <p:cNvSpPr>
            <a:spLocks noGrp="1"/>
          </p:cNvSpPr>
          <p:nvPr>
            <p:ph type="title"/>
          </p:nvPr>
        </p:nvSpPr>
        <p:spPr/>
        <p:txBody>
          <a:bodyPr/>
          <a:lstStyle/>
          <a:p>
            <a:r>
              <a:rPr lang="en-US" dirty="0"/>
              <a:t>FAIR DEALING AND TPMs</a:t>
            </a:r>
          </a:p>
        </p:txBody>
      </p:sp>
      <p:pic>
        <p:nvPicPr>
          <p:cNvPr id="5" name="Picture 4" descr="A close up of a logo&#10;&#10;Description automatically generated" hidden="1">
            <a:extLst>
              <a:ext uri="{FF2B5EF4-FFF2-40B4-BE49-F238E27FC236}">
                <a16:creationId xmlns:a16="http://schemas.microsoft.com/office/drawing/2014/main" id="{8DED1429-53C9-4F41-9EB7-E3DC6E33F7EF}"/>
              </a:ext>
            </a:extLst>
          </p:cNvPr>
          <p:cNvPicPr>
            <a:picLocks noChangeAspect="1"/>
          </p:cNvPicPr>
          <p:nvPr/>
        </p:nvPicPr>
        <p:blipFill rotWithShape="1">
          <a:blip r:embed="rId3"/>
          <a:srcRect b="14085"/>
          <a:stretch/>
        </p:blipFill>
        <p:spPr>
          <a:xfrm>
            <a:off x="4559490" y="2108920"/>
            <a:ext cx="3073018" cy="2640163"/>
          </a:xfrm>
          <a:prstGeom prst="rect">
            <a:avLst/>
          </a:prstGeom>
        </p:spPr>
      </p:pic>
      <p:pic>
        <p:nvPicPr>
          <p:cNvPr id="6" name="Picture 5" hidden="1">
            <a:extLst>
              <a:ext uri="{FF2B5EF4-FFF2-40B4-BE49-F238E27FC236}">
                <a16:creationId xmlns:a16="http://schemas.microsoft.com/office/drawing/2014/main" id="{764EEA51-A7C1-5A4A-BBB0-28B693F83466}"/>
              </a:ext>
            </a:extLst>
          </p:cNvPr>
          <p:cNvPicPr>
            <a:picLocks noChangeAspect="1"/>
          </p:cNvPicPr>
          <p:nvPr/>
        </p:nvPicPr>
        <p:blipFill>
          <a:blip r:embed="rId4"/>
          <a:stretch>
            <a:fillRect/>
          </a:stretch>
        </p:blipFill>
        <p:spPr>
          <a:xfrm rot="363639">
            <a:off x="4639346" y="1972348"/>
            <a:ext cx="2913305" cy="2913305"/>
          </a:xfrm>
          <a:prstGeom prst="rect">
            <a:avLst/>
          </a:prstGeom>
          <a:noFill/>
        </p:spPr>
      </p:pic>
      <p:pic>
        <p:nvPicPr>
          <p:cNvPr id="7" name="Picture 6" descr="A close up of a logo&#10;&#10;Description automatically generated" hidden="1">
            <a:extLst>
              <a:ext uri="{FF2B5EF4-FFF2-40B4-BE49-F238E27FC236}">
                <a16:creationId xmlns:a16="http://schemas.microsoft.com/office/drawing/2014/main" id="{9B987978-3871-1F43-B25C-B4E01D593BE5}"/>
              </a:ext>
            </a:extLst>
          </p:cNvPr>
          <p:cNvPicPr>
            <a:picLocks noChangeAspect="1"/>
          </p:cNvPicPr>
          <p:nvPr/>
        </p:nvPicPr>
        <p:blipFill>
          <a:blip r:embed="rId5"/>
          <a:stretch>
            <a:fillRect/>
          </a:stretch>
        </p:blipFill>
        <p:spPr>
          <a:xfrm>
            <a:off x="3603157" y="4563618"/>
            <a:ext cx="2332375" cy="1432859"/>
          </a:xfrm>
          <a:prstGeom prst="rect">
            <a:avLst/>
          </a:prstGeom>
        </p:spPr>
      </p:pic>
      <p:pic>
        <p:nvPicPr>
          <p:cNvPr id="8" name="copyright 2" hidden="1">
            <a:extLst>
              <a:ext uri="{FF2B5EF4-FFF2-40B4-BE49-F238E27FC236}">
                <a16:creationId xmlns:a16="http://schemas.microsoft.com/office/drawing/2014/main" id="{33AAC3FD-F7BD-FB4A-AC51-CA1C124538DF}"/>
              </a:ext>
            </a:extLst>
          </p:cNvPr>
          <p:cNvPicPr>
            <a:picLocks noChangeAspect="1"/>
          </p:cNvPicPr>
          <p:nvPr/>
        </p:nvPicPr>
        <p:blipFill rotWithShape="1">
          <a:blip r:embed="rId6"/>
          <a:srcRect b="12325"/>
          <a:stretch/>
        </p:blipFill>
        <p:spPr>
          <a:xfrm>
            <a:off x="6589288" y="4726491"/>
            <a:ext cx="1339975" cy="1174083"/>
          </a:xfrm>
          <a:prstGeom prst="rect">
            <a:avLst/>
          </a:prstGeom>
        </p:spPr>
      </p:pic>
      <p:sp>
        <p:nvSpPr>
          <p:cNvPr id="9" name="strikethrough" hidden="1">
            <a:extLst>
              <a:ext uri="{FF2B5EF4-FFF2-40B4-BE49-F238E27FC236}">
                <a16:creationId xmlns:a16="http://schemas.microsoft.com/office/drawing/2014/main" id="{FE108C60-DB61-E644-9DD5-69743DE60370}"/>
              </a:ext>
            </a:extLst>
          </p:cNvPr>
          <p:cNvSpPr txBox="1"/>
          <p:nvPr/>
        </p:nvSpPr>
        <p:spPr>
          <a:xfrm>
            <a:off x="6659649" y="2456522"/>
            <a:ext cx="2895600" cy="584775"/>
          </a:xfrm>
          <a:prstGeom prst="rect">
            <a:avLst/>
          </a:prstGeom>
          <a:noFill/>
        </p:spPr>
        <p:txBody>
          <a:bodyPr wrap="square" rtlCol="0">
            <a:spAutoFit/>
          </a:bodyPr>
          <a:lstStyle/>
          <a:p>
            <a:pPr algn="ctr"/>
            <a:r>
              <a:rPr lang="en-US" sz="3200" strike="sngStrike" dirty="0">
                <a:solidFill>
                  <a:srgbClr val="FF0000"/>
                </a:solidFill>
              </a:rPr>
              <a:t>Private Study</a:t>
            </a:r>
          </a:p>
        </p:txBody>
      </p:sp>
      <p:pic>
        <p:nvPicPr>
          <p:cNvPr id="11" name="Picture 10" descr="A close up of a logo&#10;&#10;Description automatically generated" hidden="1">
            <a:extLst>
              <a:ext uri="{FF2B5EF4-FFF2-40B4-BE49-F238E27FC236}">
                <a16:creationId xmlns:a16="http://schemas.microsoft.com/office/drawing/2014/main" id="{ABAE7FD8-0A37-9E4B-905C-6F82589FBA50}"/>
              </a:ext>
            </a:extLst>
          </p:cNvPr>
          <p:cNvPicPr>
            <a:picLocks noChangeAspect="1"/>
          </p:cNvPicPr>
          <p:nvPr/>
        </p:nvPicPr>
        <p:blipFill rotWithShape="1">
          <a:blip r:embed="rId7"/>
          <a:srcRect b="16880"/>
          <a:stretch/>
        </p:blipFill>
        <p:spPr>
          <a:xfrm>
            <a:off x="6659650" y="3148235"/>
            <a:ext cx="2895599" cy="2406838"/>
          </a:xfrm>
          <a:prstGeom prst="rect">
            <a:avLst/>
          </a:prstGeom>
        </p:spPr>
      </p:pic>
      <p:pic>
        <p:nvPicPr>
          <p:cNvPr id="12" name="Picture 11" hidden="1">
            <a:extLst>
              <a:ext uri="{FF2B5EF4-FFF2-40B4-BE49-F238E27FC236}">
                <a16:creationId xmlns:a16="http://schemas.microsoft.com/office/drawing/2014/main" id="{1DDB49D5-47AC-7A4A-AB05-57F557DE7BFF}"/>
              </a:ext>
            </a:extLst>
          </p:cNvPr>
          <p:cNvPicPr>
            <a:picLocks noChangeAspect="1"/>
          </p:cNvPicPr>
          <p:nvPr/>
        </p:nvPicPr>
        <p:blipFill>
          <a:blip r:embed="rId8"/>
          <a:stretch>
            <a:fillRect/>
          </a:stretch>
        </p:blipFill>
        <p:spPr>
          <a:xfrm>
            <a:off x="1041086" y="1624267"/>
            <a:ext cx="2987847" cy="4993981"/>
          </a:xfrm>
          <a:prstGeom prst="rect">
            <a:avLst/>
          </a:prstGeom>
        </p:spPr>
      </p:pic>
      <p:pic>
        <p:nvPicPr>
          <p:cNvPr id="13" name="Picture 12" hidden="1">
            <a:extLst>
              <a:ext uri="{FF2B5EF4-FFF2-40B4-BE49-F238E27FC236}">
                <a16:creationId xmlns:a16="http://schemas.microsoft.com/office/drawing/2014/main" id="{87612B7C-98B6-0F4E-B8B2-2BC48479FF9E}"/>
              </a:ext>
            </a:extLst>
          </p:cNvPr>
          <p:cNvPicPr>
            <a:picLocks noChangeAspect="1"/>
          </p:cNvPicPr>
          <p:nvPr/>
        </p:nvPicPr>
        <p:blipFill>
          <a:blip r:embed="rId4"/>
          <a:stretch>
            <a:fillRect/>
          </a:stretch>
        </p:blipFill>
        <p:spPr>
          <a:xfrm rot="363639">
            <a:off x="202992" y="1668791"/>
            <a:ext cx="4664033" cy="4664033"/>
          </a:xfrm>
          <a:prstGeom prst="rect">
            <a:avLst/>
          </a:prstGeom>
          <a:noFill/>
        </p:spPr>
      </p:pic>
      <p:pic>
        <p:nvPicPr>
          <p:cNvPr id="14" name="Authorize">
            <a:extLst>
              <a:ext uri="{FF2B5EF4-FFF2-40B4-BE49-F238E27FC236}">
                <a16:creationId xmlns:a16="http://schemas.microsoft.com/office/drawing/2014/main" id="{B97702ED-A165-4440-8F1A-39323C247C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1099" y="2529127"/>
            <a:ext cx="3269802" cy="4054553"/>
          </a:xfrm>
          <a:prstGeom prst="rect">
            <a:avLst/>
          </a:prstGeom>
        </p:spPr>
      </p:pic>
      <p:pic>
        <p:nvPicPr>
          <p:cNvPr id="15" name="Picture 14" descr="A close up of a logo&#10;&#10;Description automatically generated">
            <a:extLst>
              <a:ext uri="{FF2B5EF4-FFF2-40B4-BE49-F238E27FC236}">
                <a16:creationId xmlns:a16="http://schemas.microsoft.com/office/drawing/2014/main" id="{88022DA8-1778-1449-93F4-24B400F047F4}"/>
              </a:ext>
            </a:extLst>
          </p:cNvPr>
          <p:cNvPicPr>
            <a:picLocks noChangeAspect="1"/>
          </p:cNvPicPr>
          <p:nvPr/>
        </p:nvPicPr>
        <p:blipFill rotWithShape="1">
          <a:blip r:embed="rId11"/>
          <a:srcRect b="18133"/>
          <a:stretch/>
        </p:blipFill>
        <p:spPr>
          <a:xfrm>
            <a:off x="1459450" y="3159550"/>
            <a:ext cx="2303429" cy="1885741"/>
          </a:xfrm>
          <a:prstGeom prst="rect">
            <a:avLst/>
          </a:prstGeom>
        </p:spPr>
      </p:pic>
      <p:pic>
        <p:nvPicPr>
          <p:cNvPr id="16" name="Picture 15" descr="A close up of a logo&#10;&#10;Description automatically generated">
            <a:extLst>
              <a:ext uri="{FF2B5EF4-FFF2-40B4-BE49-F238E27FC236}">
                <a16:creationId xmlns:a16="http://schemas.microsoft.com/office/drawing/2014/main" id="{A8631DD3-BA4A-8043-9EEF-68B05338D615}"/>
              </a:ext>
            </a:extLst>
          </p:cNvPr>
          <p:cNvPicPr>
            <a:picLocks noChangeAspect="1"/>
          </p:cNvPicPr>
          <p:nvPr/>
        </p:nvPicPr>
        <p:blipFill rotWithShape="1">
          <a:blip r:embed="rId12"/>
          <a:srcRect b="14398"/>
          <a:stretch/>
        </p:blipFill>
        <p:spPr>
          <a:xfrm>
            <a:off x="1047886" y="2764220"/>
            <a:ext cx="3126556" cy="26764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CF3D21F8-2278-A244-8AF7-963615828419}"/>
              </a:ext>
            </a:extLst>
          </p:cNvPr>
          <p:cNvPicPr>
            <a:picLocks noChangeAspect="1"/>
          </p:cNvPicPr>
          <p:nvPr/>
        </p:nvPicPr>
        <p:blipFill rotWithShape="1">
          <a:blip r:embed="rId13"/>
          <a:srcRect b="14587"/>
          <a:stretch/>
        </p:blipFill>
        <p:spPr>
          <a:xfrm>
            <a:off x="8017558" y="2994146"/>
            <a:ext cx="2596735" cy="2217934"/>
          </a:xfrm>
          <a:prstGeom prst="rect">
            <a:avLst/>
          </a:prstGeom>
        </p:spPr>
      </p:pic>
    </p:spTree>
    <p:extLst>
      <p:ext uri="{BB962C8B-B14F-4D97-AF65-F5344CB8AC3E}">
        <p14:creationId xmlns:p14="http://schemas.microsoft.com/office/powerpoint/2010/main" val="21355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par>
                                <p:cTn id="54" presetID="31"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par>
                                <p:cTn id="60" presetID="31"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fltVal val="0"/>
                                          </p:val>
                                        </p:tav>
                                        <p:tav tm="100000">
                                          <p:val>
                                            <p:strVal val="#ppt_w"/>
                                          </p:val>
                                        </p:tav>
                                      </p:tavLst>
                                    </p:anim>
                                    <p:anim calcmode="lin" valueType="num">
                                      <p:cBhvr>
                                        <p:cTn id="63" dur="1000" fill="hold"/>
                                        <p:tgtEl>
                                          <p:spTgt spid="7"/>
                                        </p:tgtEl>
                                        <p:attrNameLst>
                                          <p:attrName>ppt_h</p:attrName>
                                        </p:attrNameLst>
                                      </p:cBhvr>
                                      <p:tavLst>
                                        <p:tav tm="0">
                                          <p:val>
                                            <p:fltVal val="0"/>
                                          </p:val>
                                        </p:tav>
                                        <p:tav tm="100000">
                                          <p:val>
                                            <p:strVal val="#ppt_h"/>
                                          </p:val>
                                        </p:tav>
                                      </p:tavLst>
                                    </p:anim>
                                    <p:anim calcmode="lin" valueType="num">
                                      <p:cBhvr>
                                        <p:cTn id="64" dur="1000" fill="hold"/>
                                        <p:tgtEl>
                                          <p:spTgt spid="7"/>
                                        </p:tgtEl>
                                        <p:attrNameLst>
                                          <p:attrName>style.rotation</p:attrName>
                                        </p:attrNameLst>
                                      </p:cBhvr>
                                      <p:tavLst>
                                        <p:tav tm="0">
                                          <p:val>
                                            <p:fltVal val="90"/>
                                          </p:val>
                                        </p:tav>
                                        <p:tav tm="100000">
                                          <p:val>
                                            <p:fltVal val="0"/>
                                          </p:val>
                                        </p:tav>
                                      </p:tavLst>
                                    </p:anim>
                                    <p:animEffect transition="in" filter="fade">
                                      <p:cBhvr>
                                        <p:cTn id="65" dur="1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ppt_w</p:attrName>
                                        </p:attrNameLst>
                                      </p:cBhvr>
                                      <p:tavLst>
                                        <p:tav tm="0">
                                          <p:val>
                                            <p:fltVal val="0"/>
                                          </p:val>
                                        </p:tav>
                                        <p:tav tm="100000">
                                          <p:val>
                                            <p:strVal val="#ppt_w"/>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style.rotation</p:attrName>
                                        </p:attrNameLst>
                                      </p:cBhvr>
                                      <p:tavLst>
                                        <p:tav tm="0">
                                          <p:val>
                                            <p:fltVal val="90"/>
                                          </p:val>
                                        </p:tav>
                                        <p:tav tm="100000">
                                          <p:val>
                                            <p:fltVal val="0"/>
                                          </p:val>
                                        </p:tav>
                                      </p:tavLst>
                                    </p:anim>
                                    <p:animEffect transition="in" filter="fade">
                                      <p:cBhvr>
                                        <p:cTn id="78" dur="10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nodeType="clickEffect">
                                  <p:stCondLst>
                                    <p:cond delay="0"/>
                                  </p:stCondLst>
                                  <p:childTnLst>
                                    <p:animMotion origin="layout" path="M 0 0 L -0.11406 0 " pathEditMode="relative" ptsTypes="AA">
                                      <p:cBhvr>
                                        <p:cTn id="90" dur="1500" fill="hold"/>
                                        <p:tgtEl>
                                          <p:spTgt spid="5"/>
                                        </p:tgtEl>
                                        <p:attrNameLst>
                                          <p:attrName>ppt_x</p:attrName>
                                          <p:attrName>ppt_y</p:attrName>
                                        </p:attrNameLst>
                                      </p:cBhvr>
                                    </p:animMotion>
                                  </p:childTnLst>
                                </p:cTn>
                              </p:par>
                              <p:par>
                                <p:cTn id="91" presetID="0" presetClass="path" presetSubtype="0" accel="50000" decel="50000" fill="hold" nodeType="withEffect">
                                  <p:stCondLst>
                                    <p:cond delay="0"/>
                                  </p:stCondLst>
                                  <p:childTnLst>
                                    <p:animMotion origin="layout" path="M 0 0 L -0.11406 0 " pathEditMode="relative" ptsTypes="AA">
                                      <p:cBhvr>
                                        <p:cTn id="92" dur="1500" fill="hold"/>
                                        <p:tgtEl>
                                          <p:spTgt spid="8"/>
                                        </p:tgtEl>
                                        <p:attrNameLst>
                                          <p:attrName>ppt_x</p:attrName>
                                          <p:attrName>ppt_y</p:attrName>
                                        </p:attrNameLst>
                                      </p:cBhvr>
                                    </p:animMotion>
                                  </p:childTnLst>
                                </p:cTn>
                              </p:par>
                              <p:par>
                                <p:cTn id="93" presetID="0" presetClass="path" presetSubtype="0" accel="50000" decel="50000" fill="hold" nodeType="withEffect">
                                  <p:stCondLst>
                                    <p:cond delay="0"/>
                                  </p:stCondLst>
                                  <p:childTnLst>
                                    <p:animMotion origin="layout" path="M 0 0 L -0.11406 0 " pathEditMode="relative" ptsTypes="AA">
                                      <p:cBhvr>
                                        <p:cTn id="94" dur="1500" fill="hold"/>
                                        <p:tgtEl>
                                          <p:spTgt spid="7"/>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L -0.11406 0 " pathEditMode="relative" ptsTypes="AA">
                                      <p:cBhvr>
                                        <p:cTn id="96" dur="1500" fill="hold"/>
                                        <p:tgtEl>
                                          <p:spTgt spid="6"/>
                                        </p:tgtEl>
                                        <p:attrNameLst>
                                          <p:attrName>ppt_x</p:attrName>
                                          <p:attrName>ppt_y</p:attrName>
                                        </p:attrNameLst>
                                      </p:cBhvr>
                                    </p:animMotion>
                                  </p:childTnLst>
                                </p:cTn>
                              </p:par>
                              <p:par>
                                <p:cTn id="97" presetID="12" presetClass="entr" presetSubtype="2" fill="hold" nodeType="with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1250"/>
                                        <p:tgtEl>
                                          <p:spTgt spid="11"/>
                                        </p:tgtEl>
                                        <p:attrNameLst>
                                          <p:attrName>ppt_x</p:attrName>
                                        </p:attrNameLst>
                                      </p:cBhvr>
                                      <p:tavLst>
                                        <p:tav tm="0">
                                          <p:val>
                                            <p:strVal val="#ppt_x+#ppt_w*1.125000"/>
                                          </p:val>
                                        </p:tav>
                                        <p:tav tm="100000">
                                          <p:val>
                                            <p:strVal val="#ppt_x"/>
                                          </p:val>
                                        </p:tav>
                                      </p:tavLst>
                                    </p:anim>
                                    <p:animEffect transition="in" filter="wipe(left)">
                                      <p:cBhvr>
                                        <p:cTn id="100" dur="1250"/>
                                        <p:tgtEl>
                                          <p:spTgt spid="11"/>
                                        </p:tgtEl>
                                      </p:cBhvr>
                                    </p:animEffect>
                                  </p:childTnLst>
                                </p:cTn>
                              </p:par>
                              <p:par>
                                <p:cTn id="101" presetID="12" presetClass="entr" presetSubtype="2"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1250"/>
                                        <p:tgtEl>
                                          <p:spTgt spid="10"/>
                                        </p:tgtEl>
                                        <p:attrNameLst>
                                          <p:attrName>ppt_x</p:attrName>
                                        </p:attrNameLst>
                                      </p:cBhvr>
                                      <p:tavLst>
                                        <p:tav tm="0">
                                          <p:val>
                                            <p:strVal val="#ppt_x+#ppt_w*1.125000"/>
                                          </p:val>
                                        </p:tav>
                                        <p:tav tm="100000">
                                          <p:val>
                                            <p:strVal val="#ppt_x"/>
                                          </p:val>
                                        </p:tav>
                                      </p:tavLst>
                                    </p:anim>
                                    <p:animEffect transition="in" filter="wipe(left)">
                                      <p:cBhvr>
                                        <p:cTn id="104" dur="125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3637</TotalTime>
  <Words>3503</Words>
  <Application>Microsoft Macintosh PowerPoint</Application>
  <PresentationFormat>Widescreen</PresentationFormat>
  <Paragraphs>191</Paragraphs>
  <Slides>26</Slides>
  <Notes>15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26</vt:i4>
      </vt:variant>
    </vt:vector>
  </HeadingPairs>
  <TitlesOfParts>
    <vt:vector size="33" baseType="lpstr">
      <vt:lpstr>Arial</vt:lpstr>
      <vt:lpstr>Calibri</vt:lpstr>
      <vt:lpstr>Level 1</vt:lpstr>
      <vt:lpstr>Level 2</vt:lpstr>
      <vt:lpstr>Level 3</vt:lpstr>
      <vt:lpstr>Level 4</vt:lpstr>
      <vt:lpstr>Level 5</vt:lpstr>
      <vt:lpstr>Technological Protection Measures (Digital Locks)</vt:lpstr>
      <vt:lpstr>WHAT IS A TPM?</vt:lpstr>
      <vt:lpstr>S.41 OF THE COPYRIGHT ACT</vt:lpstr>
      <vt:lpstr>THE NATURE OF TPMs</vt:lpstr>
      <vt:lpstr>EXAMPLES OF TPMs</vt:lpstr>
      <vt:lpstr>EXAMPLES OF TPMs</vt:lpstr>
      <vt:lpstr>DEFINING TPMs</vt:lpstr>
      <vt:lpstr>COPYRIGHT IMPLICATIONS</vt:lpstr>
      <vt:lpstr>FAIR DEALING AND TPMs</vt:lpstr>
      <vt:lpstr>EXCEPTIONS</vt:lpstr>
      <vt:lpstr>CONTROVERSY</vt:lpstr>
      <vt:lpstr>CONTROVERSY</vt:lpstr>
      <vt:lpstr>LEARNING OBJECTIVES</vt:lpstr>
      <vt:lpstr>PowerPoint Presentation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Office User</cp:lastModifiedBy>
  <cp:revision>183</cp:revision>
  <dcterms:created xsi:type="dcterms:W3CDTF">2019-10-03T17:13:49Z</dcterms:created>
  <dcterms:modified xsi:type="dcterms:W3CDTF">2020-05-01T03:47:33Z</dcterms:modified>
</cp:coreProperties>
</file>