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6"/>
  </p:notesMasterIdLst>
  <p:sldIdLst>
    <p:sldId id="549" r:id="rId2"/>
    <p:sldId id="552" r:id="rId3"/>
    <p:sldId id="555" r:id="rId4"/>
    <p:sldId id="556" r:id="rId5"/>
    <p:sldId id="554" r:id="rId6"/>
    <p:sldId id="559" r:id="rId7"/>
    <p:sldId id="553" r:id="rId8"/>
    <p:sldId id="558" r:id="rId9"/>
    <p:sldId id="560" r:id="rId10"/>
    <p:sldId id="563" r:id="rId11"/>
    <p:sldId id="562" r:id="rId12"/>
    <p:sldId id="561" r:id="rId13"/>
    <p:sldId id="565" r:id="rId14"/>
    <p:sldId id="564" r:id="rId15"/>
    <p:sldId id="566" r:id="rId16"/>
    <p:sldId id="569" r:id="rId17"/>
    <p:sldId id="570" r:id="rId18"/>
    <p:sldId id="571" r:id="rId19"/>
    <p:sldId id="574" r:id="rId20"/>
    <p:sldId id="575" r:id="rId21"/>
    <p:sldId id="576" r:id="rId22"/>
    <p:sldId id="573" r:id="rId23"/>
    <p:sldId id="567" r:id="rId24"/>
    <p:sldId id="5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95E"/>
    <a:srgbClr val="11667D"/>
    <a:srgbClr val="00A3A7"/>
    <a:srgbClr val="EDE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679" autoAdjust="0"/>
  </p:normalViewPr>
  <p:slideViewPr>
    <p:cSldViewPr>
      <p:cViewPr varScale="1">
        <p:scale>
          <a:sx n="56" d="100"/>
          <a:sy n="56" d="100"/>
        </p:scale>
        <p:origin x="226" y="4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109D8-2495-44A5-AF61-B8C9588F910B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46AE9-6AAB-44BE-80AC-9CC159D1FAE7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7996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939/R3H41JR3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Polaroid_Selfie_5,5%22_Android_Smartphone_(16675836918).jpg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939/R3H41JR36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alberta.ca/publications/alberta-broadband-strategy-2022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sed-isde.canada.ca/site/spectrum-management-telecommunications/en/spectrum-allocation/auction-spectrum-licences-3800-mhz-ban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rm_Kartoffelfeld_Schweden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rm_Kartoffelfeld_Schweden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tu.int/dms_pub/itu-s/opb/pol/S-POL-BROADBAND.23-2021-PDF-E.pdf" TargetMode="External"/><Relationship Id="rId3" Type="http://schemas.openxmlformats.org/officeDocument/2006/relationships/hyperlink" Target="https://www.oecd.org/officialdocuments/publicdisplaydocumentpdf/?cote=DSTI/ICCP/CISP%282015%291/FINAL&amp;docLanguage=En" TargetMode="External"/><Relationship Id="rId7" Type="http://schemas.openxmlformats.org/officeDocument/2006/relationships/hyperlink" Target="https://www.cablelabs.com/technologies/docsis-4-0-technology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tc.gc.ca/eng/archive/2016/2016-496.htm" TargetMode="External"/><Relationship Id="rId5" Type="http://schemas.openxmlformats.org/officeDocument/2006/relationships/hyperlink" Target="https://crtc.gc.ca/eng/archive/2018/2018-44.htm" TargetMode="External"/><Relationship Id="rId10" Type="http://schemas.openxmlformats.org/officeDocument/2006/relationships/hyperlink" Target="https://www.itu.int/dms_pubrec/itu-r/rec/m/R-REC-M.2083-0-201509-I!!PDF-E.pdf" TargetMode="External"/><Relationship Id="rId4" Type="http://schemas.openxmlformats.org/officeDocument/2006/relationships/hyperlink" Target="https://www.oecd-ilibrary.org/science-and-technology/bridging-the-rural-digital-divide_852bd3b9-en" TargetMode="External"/><Relationship Id="rId9" Type="http://schemas.openxmlformats.org/officeDocument/2006/relationships/hyperlink" Target="https://www.itu.int/dms_pub/itu-s/opb/pol/S-POL-BROADBAND.17-2016-PDF-E.pdf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2125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Hanne Pearce. 2016. “Fibre Optic Cable” and “Wireless Tower” </a:t>
            </a:r>
            <a:r>
              <a:rPr lang="en-US" altLang="ja-JP" i="1" dirty="0"/>
              <a:t>Understanding Community Broadband: The Alberta Broadband Toolkit</a:t>
            </a:r>
            <a:r>
              <a:rPr lang="en-US" altLang="ja-JP" dirty="0"/>
              <a:t>. </a:t>
            </a:r>
            <a:r>
              <a:rPr lang="en-CA" dirty="0">
                <a:hlinkClick r:id="rId3"/>
              </a:rPr>
              <a:t>https://doi.org/10.7939/R3H41JR36</a:t>
            </a:r>
            <a:r>
              <a:rPr lang="en-US" altLang="ja-JP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Maruizio</a:t>
            </a:r>
            <a:r>
              <a:rPr lang="en-US" dirty="0"/>
              <a:t> </a:t>
            </a:r>
            <a:r>
              <a:rPr lang="en-US" dirty="0" err="1"/>
              <a:t>Pesce</a:t>
            </a:r>
            <a:r>
              <a:rPr lang="en-US" dirty="0"/>
              <a:t>. 2015. “Smart Phone.” </a:t>
            </a:r>
            <a:r>
              <a:rPr lang="en-US" dirty="0">
                <a:hlinkClick r:id="rId4"/>
              </a:rPr>
              <a:t>https://commons.wikimedia.org/wiki/File:Polaroid_Selfie_5,5%22_Android_Smartphone_(16675836918).jpg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Joe Rogan Experience. 2018. “Episode #1169 – Elon Musk.” https://www.youtube.com/watch?v=ycPr5-27vSI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0205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Hanne Pearce/McNally et al. 2016. </a:t>
            </a:r>
            <a:r>
              <a:rPr lang="en-US" altLang="ja-JP" i="1" dirty="0"/>
              <a:t>Understanding Community Broadband: The Alberta Broadband Toolkit</a:t>
            </a:r>
            <a:r>
              <a:rPr lang="en-US" altLang="ja-JP" dirty="0"/>
              <a:t>. </a:t>
            </a:r>
            <a:r>
              <a:rPr lang="en-CA" dirty="0">
                <a:hlinkClick r:id="rId3"/>
              </a:rPr>
              <a:t>https://doi.org/10.7939/R3H41JR36</a:t>
            </a:r>
            <a:r>
              <a:rPr lang="en-US" altLang="ja-JP" dirty="0"/>
              <a:t>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0439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2199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Office of the Auditor General of Canada. 2023. </a:t>
            </a:r>
            <a:r>
              <a:rPr lang="en-CA" i="1" dirty="0"/>
              <a:t>Connectivity in Rural and Remote Areas – Report 2</a:t>
            </a:r>
            <a:r>
              <a:rPr lang="en-CA" dirty="0"/>
              <a:t>. https://www.oag-bvg.gc.ca/internet/English/parl_oag_202303_02_e_44205.html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63311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Alberta. 2022. </a:t>
            </a:r>
            <a:r>
              <a:rPr lang="en-CA" i="1" dirty="0"/>
              <a:t>Alberta Broadband Strategy 2022: Connecting Albertans, Growing the Economy.</a:t>
            </a:r>
            <a:r>
              <a:rPr lang="en-CA" dirty="0"/>
              <a:t> </a:t>
            </a:r>
            <a:r>
              <a:rPr lang="en-CA" dirty="0">
                <a:hlinkClick r:id="rId3"/>
              </a:rPr>
              <a:t>https://open.alberta.ca/publications/alberta-broadband-strategy-2022</a:t>
            </a:r>
            <a:r>
              <a:rPr lang="en-CA" dirty="0"/>
              <a:t>  </a:t>
            </a:r>
          </a:p>
          <a:p>
            <a:r>
              <a:rPr lang="en-CA" dirty="0"/>
              <a:t>Alberta. 2023. Alberta Broadband Fund. https://www.alberta.ca/alberta-broadband-fund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294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CRTC. 2023. Telecom Notice of Consultation CRTC 2023-56. https://crtc.gc.ca/eng/archive/2023/2023-56.htm </a:t>
            </a:r>
          </a:p>
          <a:p>
            <a:r>
              <a:rPr lang="en-CA" dirty="0"/>
              <a:t>CRTC. 2023. Telecom Notice of Consultation CRTC 2023-89. https://crtc.gc.ca/eng/archive/2023/2023-89.htm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Innovation, Science and Economic Development Canada (ISED). 2021</a:t>
            </a:r>
            <a:r>
              <a:rPr lang="en-CA" dirty="0"/>
              <a:t>. Consultation on New Access Licensing Framework, Changes to Subordinate Licensing and White Space to Support Rural and Remote Development. https://ised-isde.canada.ca/site/spectrum-management-telecommunications/en/learn-more/key-documents/consultations/consultation-new-access-licensing-framework-changes-subordinate-licensing-and-white-space-support  </a:t>
            </a:r>
          </a:p>
          <a:p>
            <a:r>
              <a:rPr lang="en-CA" dirty="0"/>
              <a:t>ISED. 2023. Spectrum Outlook 2023 to 2027. https://ised-isde.canada.ca/site/spectrum-management-telecommunications/en/spectrum-allocation/spectrum-outlook-2023-2027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ISED. 2023. Auction of Spectrum Licences in the 3800 MHz Band.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https://ised-isde.canada.ca/site/spectrum-management-telecommunications/en/spectrum-allocation/auction-spectrum-licences-3800-mhz-band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33105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1501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00224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0055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999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Canadian Radio-television and Telecommunications Commission (CRTC). 2022. “Broadband Availability Map.” https://crtc.gc.ca/cartovista/internetcanada-en/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23922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9239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4684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1069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873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66787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Canadian Radio-television and Telecommunications Commission (CRTC). 2023. Broadband Availability Map. https://crtc.gc.ca/cartovista/internetcanada-en/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423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</a:rPr>
              <a:t>O'Donnell, S. &amp; Beaton, B. (2018). A “whole-community” approach for sustainable digital infrastructure in remote and Northern First Nations. </a:t>
            </a:r>
            <a:r>
              <a:rPr lang="en-US" sz="1200" i="1" dirty="0">
                <a:solidFill>
                  <a:schemeClr val="dk1"/>
                </a:solidFill>
              </a:rPr>
              <a:t>Northern Public Affairs</a:t>
            </a:r>
            <a:r>
              <a:rPr lang="en-US" sz="1200" dirty="0">
                <a:solidFill>
                  <a:schemeClr val="dk1"/>
                </a:solidFill>
              </a:rPr>
              <a:t>, October, 34-37.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684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CRTC. 2023. Current Trends – High Speed Broadband. https://crtc.gc.ca/eng/publications/reports/policymonitoring/ban.htm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9420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err="1"/>
              <a:t>BASFPlantScience</a:t>
            </a:r>
            <a:r>
              <a:rPr lang="en-US" altLang="ja-JP" dirty="0"/>
              <a:t>. 2009. “Farm in </a:t>
            </a:r>
            <a:r>
              <a:rPr lang="en-US" altLang="ja-JP" dirty="0" err="1"/>
              <a:t>Schweden</a:t>
            </a:r>
            <a:r>
              <a:rPr lang="en-US" altLang="ja-JP" dirty="0"/>
              <a:t>.” </a:t>
            </a:r>
            <a:r>
              <a:rPr lang="en-US" altLang="ja-JP" dirty="0">
                <a:hlinkClick r:id="rId3"/>
              </a:rPr>
              <a:t>https://commons.wikimedia.org/wiki/File:Farm_Kartoffelfeld_Schweden.jpg</a:t>
            </a:r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Michael B. McNally. 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Hanne Pearce. 2016. “Server.” </a:t>
            </a:r>
            <a:r>
              <a:rPr lang="en-US" altLang="ja-JP" i="1" dirty="0"/>
              <a:t>Understanding Community Broadband: The Alberta Broadband Toolkit</a:t>
            </a:r>
            <a:r>
              <a:rPr lang="en-US" altLang="ja-JP" dirty="0"/>
              <a:t>. https://doi.org/10.7939/R3H708B16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912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err="1"/>
              <a:t>BASFPlantScience</a:t>
            </a:r>
            <a:r>
              <a:rPr lang="en-US" altLang="ja-JP" dirty="0"/>
              <a:t>. 2009. “Farm in </a:t>
            </a:r>
            <a:r>
              <a:rPr lang="en-US" altLang="ja-JP" dirty="0" err="1"/>
              <a:t>Schweden</a:t>
            </a:r>
            <a:r>
              <a:rPr lang="en-US" altLang="ja-JP" dirty="0"/>
              <a:t>.” </a:t>
            </a:r>
            <a:r>
              <a:rPr lang="en-US" altLang="ja-JP" dirty="0">
                <a:hlinkClick r:id="rId3"/>
              </a:rPr>
              <a:t>https://commons.wikimedia.org/wiki/File:Farm_Kartoffelfeld_Schweden.jpg</a:t>
            </a:r>
            <a:endParaRPr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Michael B. McNally. 2019.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/>
              <a:t>Hanne Pearce. 2016. “Server.” </a:t>
            </a:r>
            <a:r>
              <a:rPr lang="en-US" altLang="ja-JP" i="1" dirty="0"/>
              <a:t>Understanding Community Broadband: The Alberta Broadband Toolkit</a:t>
            </a:r>
            <a:r>
              <a:rPr lang="en-US" altLang="ja-JP" dirty="0"/>
              <a:t>. https://doi.org/10.7939/R3H708B16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0943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Canadian Internet Registration Authority. 2023. </a:t>
            </a:r>
            <a:r>
              <a:rPr lang="en-CA" i="1" dirty="0"/>
              <a:t>CIRA Internet Factbook 2023</a:t>
            </a:r>
            <a:r>
              <a:rPr lang="en-CA" dirty="0"/>
              <a:t>. pg. 46. https://static.cira.ca/2023-07/2023%20Internet%20Trends%20Factbook.pdf?VersionId=O1QBl5i8uLDSa24feYuEacDxXZtnVRla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83183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 for this (and the following figures) are: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 for Economic Cooperation and Development (OECD)—Working Party on Communication Infrastructures and Services Policy. 2015. </a:t>
            </a:r>
            <a:r>
              <a:rPr lang="en-CA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Development of High Speed Networks and the Role of Municipal Networks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https://www.oecd.org/officialdocuments/publicdisplaydocumentpdf/?cote=DSTI/ICCP/CISP%282015%291/FINAL&amp;docLanguage=En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OECD. 2018. </a:t>
            </a:r>
            <a:r>
              <a:rPr lang="en-CA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Bridging the Rural Digital Divide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https://www.oecd-ilibrary.org/science-and-technology/bridging-the-rural-digital-divide_852bd3b9-en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CRTC. 2018. Telecom Decision CRTC 2018-44. 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https://crtc.gc.ca/eng/archive/2018/2018-44.htm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CRTC. 2016. Telecom Regulatory Policy CRTC 2016-496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https://crtc.gc.ca/</a:t>
            </a:r>
            <a:r>
              <a:rPr lang="en-CA" sz="1200" dirty="0" err="1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eng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/archive/2016/2016-496.htm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CableLabs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N.d. “</a:t>
            </a:r>
            <a:r>
              <a:rPr lang="en-CA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Docsis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4.0” 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https://www.cablelabs.com/technologies/docsis-4-0-technology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Telecommunications Commission (ITU)—Broadband Commission. 2021. </a:t>
            </a:r>
            <a:r>
              <a:rPr lang="en-CA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State of Broadband: People Centred Approaches for Universal Broadband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https://www.itu.int/dms_pub/itu-s/opb/pol/S-POL-BROADBAND.23-2021-PDF-E.pdf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ITU—Broadband Commission. 2016. </a:t>
            </a:r>
            <a:r>
              <a:rPr lang="en-CA" sz="12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State of Broadband: Broadband Catalyzing Sustainable Development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https://www.itu.int/dms_pub/itu-s/opb/pol/S-POL-BROADBAND.17-2016-PDF-E.pdf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ITU—Radiocommunication </a:t>
            </a:r>
            <a:r>
              <a:rPr lang="en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Study Groups—Working Party 5D. 2017. </a:t>
            </a:r>
            <a:r>
              <a:rPr lang="en-CA" sz="12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Minimum Requirements Related to Technical Performance for IMT-2020 Radio Interferences.</a:t>
            </a:r>
            <a:r>
              <a:rPr lang="en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1200" dirty="0">
                <a:solidFill>
                  <a:srgbClr val="0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https://www.itu.int/dms_pubrec/itu-r/rec/m/R-REC-M.2083-0-201509-I!!PDF-E.pdf</a:t>
            </a:r>
            <a:r>
              <a:rPr lang="en-CA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46AE9-6AAB-44BE-80AC-9CC159D1FAE7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8165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2A8EB-3ADB-43B7-BC7A-50FD2CB1C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EA3AC2-0798-4027-9C5C-3C520C0E2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62E17-A059-4389-B5AF-7AB2A89E2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6F4B3-D5CF-4B45-AAC0-BD73F2812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92E16-2529-4FBF-B469-FB20A5AC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42106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E707-8A23-4078-87BB-47F9A62FA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7FE6C-D101-46DD-9B01-7A6DF2B03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E9DA-BA27-4BA4-B98A-7DB3A6CC2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A942F-AF83-4FF6-94FA-CBDA6AAB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6B3C1-0D68-4982-A7B2-934648D45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8201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38BD83-C5DD-42FB-B654-573E22618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C85FB9-4970-4BAF-A5B6-E462F3EB8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5B25D-62AA-45D6-8226-E403872A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6F2DE-41C4-4641-85E0-904DC400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87990-99C7-4A48-99B8-AD034043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103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D1BD-66A3-433A-B024-67CCE67B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080D-9DF0-4544-8FAD-0FA210A21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A8F1E-1A04-4FDE-B0C4-0B354DB0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558CA-DEFD-4743-86BB-13AAA983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23662-37D8-48BA-9285-E5CBFDB8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0034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6EA3E-163D-42B5-B2CC-B3020E28A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A3481-8F0D-4C5E-86D1-1CB6A79BC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295B2-E6B1-4BA1-BB4C-342A03C5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575C7-0132-49D5-8F95-69F726DDD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EB59C-2378-43CC-974F-C6550EB5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9873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21E54-A39B-4AF3-864A-22D286993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A3EBD-AF77-402F-AA87-54944E8A9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120DC-6D4C-4676-AD4F-9DFBFF32D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F9DC3-B8FF-4DFC-8B4F-CD95AFAC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545CA-06B2-485E-A64F-BF54578A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4F8A-DBF2-48E8-A314-9D75AD8B3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346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DF02-AFB7-4ECC-A3F9-EC75B91A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04FAD-55E0-4735-9D7B-0CE4E8F93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12A04-106F-4928-BF61-BFF7EBEE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39EAFC-CD61-4BA6-8721-1D7088E32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75BDC2-4C47-4780-BD73-0F2F78C7F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547A0A-8102-40D0-AED0-B8E27DAB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6D455B-278C-4720-B74A-F3D549027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41AA7E-ADAC-46DE-AE35-43482525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095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F5271-39CC-4EC2-AF2B-2A399905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FFE1F-5020-450C-BAF1-1AE039B60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2DF48-13F6-41F7-B9EE-1CDD97B1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19392-39FF-4F4C-85A7-CFD2B6BE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9735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95EBA6-4D5F-4ECD-B0C9-D3E0ADBA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E0C84-DDDC-4A68-90ED-A225D896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A209B-8EE1-4D49-B7D3-698EE975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5383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CAE2-EA9F-4D9A-86E8-984C10647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B809F-5340-4806-8752-CD55B4E6B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88E14-43E0-44BD-8057-F4413650D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3EB71-0E9A-4933-A56D-F8E3115E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8178C-254B-4168-ACE5-1CE34F8E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DD534-EBE7-4C9D-AA21-7E82594D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5432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62A3-9292-4298-8F89-603808AC0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DCB817-D7EF-40C6-B147-B696611B3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90AC5-027B-4F81-BB06-53AEEC3D2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8533A-C4B5-465A-9C75-549C61456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18A7C-A6EC-4D68-B6FA-EB6C95EA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BABDD-5152-4570-A879-C9BB2E73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9296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7922FA-ACB9-476B-BEE3-6EA1A453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1601C-50B5-4ABE-939A-1DA02DC77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800F3-F86C-403C-9C75-7A16177F2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A8FBB-53CF-4B03-BB5D-E77C1ED28C8F}" type="datetimeFigureOut">
              <a:rPr lang="en-CA" smtClean="0"/>
              <a:pPr/>
              <a:t>2023-11-06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0FAC7-BC35-4A44-8F2B-98BE6E590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564D-03EB-4411-8144-456B41B76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DBD8A-FC71-4FC4-AC0D-3910F172F443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597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4.jpeg"/><Relationship Id="rId9" Type="http://schemas.openxmlformats.org/officeDocument/2006/relationships/hyperlink" Target="https://www.youtube.com/watch?v=uO-Xu8RQGN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cira.ca/2023-07/2023%20Internet%20Trends%20Factbook.pdf?VersionId=O1QBl5i8uLDSa24feYuEacDxXZtnVRla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alberta.ca/alberta-broadband-fund" TargetMode="External"/><Relationship Id="rId12" Type="http://schemas.openxmlformats.org/officeDocument/2006/relationships/hyperlink" Target="https://crtc.gc.ca/eng/archive/2023/2023-89.h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.alberta.ca/publications/alberta-broadband-strategy-2022" TargetMode="External"/><Relationship Id="rId11" Type="http://schemas.openxmlformats.org/officeDocument/2006/relationships/hyperlink" Target="https://crtc.gc.ca/eng/archive/2023/2023-56.htm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crtc.gc.ca/eng/publications/reports/policymonitoring/ban.htm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s://crtc.gc.ca/cartovista/internetcanada-en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sed-isde.canada.ca/site/spectrum-management-telecommunications/en/spectrum-allocation/spectrum-outlook-2023-2027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ised-isde.canada.ca/site/spectrum-management-telecommunications/en/spectrum-allocation/auction-spectrum-licences-3800-mhz-band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ed-isde.canada.ca/site/spectrum-management-telecommunications/en/learn-more/key-documents/consultations/consultation-new-access-licensing-framework-changes-subordinate-licensing-and-white-space-support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hyperlink" Target="https://www.oag-bvg.gc.ca/internet/English/parl_oag_202303_02_e_44205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urcommons.ca/DocumentViewer/en/44-1/INDU/report-1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uO-Xu8RQGN8" TargetMode="External"/><Relationship Id="rId12" Type="http://schemas.openxmlformats.org/officeDocument/2006/relationships/hyperlink" Target="https://www.ifsd.ca/en/blog/reports/Assessing%20the%20efficacy%20of%20instruments%20for%20the%20delivery%20of%20rural%20broadband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as.ca/pub/documents/Advocacy%20and%20Resources/Rural%20Connectivity/rctf-final-report-final-web.pdf" TargetMode="External"/><Relationship Id="rId11" Type="http://schemas.openxmlformats.org/officeDocument/2006/relationships/hyperlink" Target="https://www.calgaryeconomicdevelopment.com/assets/Uploads/calgary+technology+5G-Connectivity-Report.pdf" TargetMode="External"/><Relationship Id="rId5" Type="http://schemas.openxmlformats.org/officeDocument/2006/relationships/image" Target="../media/image5.png"/><Relationship Id="rId10" Type="http://schemas.openxmlformats.org/officeDocument/2006/relationships/hyperlink" Target="https://www.cybera.ca/wp-content/uploads/2021/07/State-of-Alberta-Digital-Infrastructure-Report-2021.pdf" TargetMode="External"/><Relationship Id="rId4" Type="http://schemas.openxmlformats.org/officeDocument/2006/relationships/image" Target="../media/image4.jpeg"/><Relationship Id="rId9" Type="http://schemas.openxmlformats.org/officeDocument/2006/relationships/hyperlink" Target="https://www.cca-reports.ca/reports/high-throughput-networks-for-rural-and-remote-communiti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191EC6-86F5-24FF-9EC7-8014FF49D0CB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6241DF-041C-73BA-6BA0-CCDFFD3336F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8EDC3-2F2A-0D7B-C87B-2FF708D14BCD}"/>
              </a:ext>
            </a:extLst>
          </p:cNvPr>
          <p:cNvSpPr txBox="1"/>
          <p:nvPr/>
        </p:nvSpPr>
        <p:spPr>
          <a:xfrm>
            <a:off x="225498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Michael B. McNally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3219B9-FD18-B9A7-8A82-31AEC694415D}"/>
              </a:ext>
            </a:extLst>
          </p:cNvPr>
          <p:cNvSpPr txBox="1"/>
          <p:nvPr/>
        </p:nvSpPr>
        <p:spPr>
          <a:xfrm>
            <a:off x="8019907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Nov. 6,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7B72DB-9AF2-CB9B-4190-0E2F559730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441" y="5900281"/>
            <a:ext cx="1227411" cy="429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05858E-399C-08C2-38CF-6AF5C211164B}"/>
              </a:ext>
            </a:extLst>
          </p:cNvPr>
          <p:cNvSpPr txBox="1"/>
          <p:nvPr/>
        </p:nvSpPr>
        <p:spPr>
          <a:xfrm>
            <a:off x="443371" y="980728"/>
            <a:ext cx="1130525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3800" b="1" dirty="0">
                <a:solidFill>
                  <a:schemeClr val="bg1"/>
                </a:solidFill>
                <a:latin typeface="Arial Black" panose="020B0A04020102020204" pitchFamily="34" charset="0"/>
              </a:rPr>
              <a:t>Broadband 101</a:t>
            </a:r>
          </a:p>
        </p:txBody>
      </p:sp>
    </p:spTree>
    <p:extLst>
      <p:ext uri="{BB962C8B-B14F-4D97-AF65-F5344CB8AC3E}">
        <p14:creationId xmlns:p14="http://schemas.microsoft.com/office/powerpoint/2010/main" val="3403215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C5EF7686-1DC7-0579-D405-250008413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467501"/>
              </p:ext>
            </p:extLst>
          </p:nvPr>
        </p:nvGraphicFramePr>
        <p:xfrm>
          <a:off x="767408" y="1428270"/>
          <a:ext cx="10904026" cy="3816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9402">
                  <a:extLst>
                    <a:ext uri="{9D8B030D-6E8A-4147-A177-3AD203B41FA5}">
                      <a16:colId xmlns:a16="http://schemas.microsoft.com/office/drawing/2014/main" val="3482118979"/>
                    </a:ext>
                  </a:extLst>
                </a:gridCol>
                <a:gridCol w="3787312">
                  <a:extLst>
                    <a:ext uri="{9D8B030D-6E8A-4147-A177-3AD203B41FA5}">
                      <a16:colId xmlns:a16="http://schemas.microsoft.com/office/drawing/2014/main" val="2105034923"/>
                    </a:ext>
                  </a:extLst>
                </a:gridCol>
                <a:gridCol w="3787312">
                  <a:extLst>
                    <a:ext uri="{9D8B030D-6E8A-4147-A177-3AD203B41FA5}">
                      <a16:colId xmlns:a16="http://schemas.microsoft.com/office/drawing/2014/main" val="2138362636"/>
                    </a:ext>
                  </a:extLst>
                </a:gridCol>
              </a:tblGrid>
              <a:tr h="477024">
                <a:tc>
                  <a:txBody>
                    <a:bodyPr/>
                    <a:lstStyle/>
                    <a:p>
                      <a:pPr algn="ctr"/>
                      <a:r>
                        <a:rPr lang="en-CA" sz="28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Fixed Wireless (FWA)</a:t>
                      </a: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Mobile Wireless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Satellite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256942"/>
                  </a:ext>
                </a:extLst>
              </a:tr>
              <a:tr h="164207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Fixed point to point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Cheap to deploy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Varied speed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Mobile and higher speed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Costly (to deploy and use)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Dominated by Big 3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CA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Historically a ‘last resort’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New Low Earth Satellite (LEO) options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CA" sz="2400" dirty="0"/>
                        <a:t>Long term viability - ???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61840"/>
                  </a:ext>
                </a:extLst>
              </a:tr>
              <a:tr h="165618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83846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65D6793-EBB3-50DB-974F-9AA52C795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69" y="3680273"/>
            <a:ext cx="2535215" cy="141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0F6552-82C7-11AC-F219-48D53A114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69" y="3689761"/>
            <a:ext cx="2098251" cy="1397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1619F-3D60-69A8-0D70-82F4C2C1A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3131" y="3689761"/>
            <a:ext cx="2345792" cy="14169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31CF53-87D8-0770-BD1E-450A2E5268FE}"/>
              </a:ext>
            </a:extLst>
          </p:cNvPr>
          <p:cNvSpPr txBox="1"/>
          <p:nvPr/>
        </p:nvSpPr>
        <p:spPr>
          <a:xfrm>
            <a:off x="911424" y="5362185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For more background on Wireless see ARCC’s 2021 Access Licensing Webinar at: </a:t>
            </a:r>
            <a:r>
              <a:rPr lang="en-CA" sz="2400" dirty="0">
                <a:hlinkClick r:id="rId9"/>
              </a:rPr>
              <a:t>https://www.youtube.com/watch?v=uO-Xu8RQGN8</a:t>
            </a:r>
            <a:endParaRPr lang="en-CA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EF0233-149D-FB1A-92E1-9B75CD696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68972" y="5398434"/>
            <a:ext cx="1873424" cy="83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2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to Calgary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E165C6-2122-0372-F1FB-70EE3809D1D4}"/>
              </a:ext>
            </a:extLst>
          </p:cNvPr>
          <p:cNvSpPr txBox="1">
            <a:spLocks/>
          </p:cNvSpPr>
          <p:nvPr/>
        </p:nvSpPr>
        <p:spPr>
          <a:xfrm>
            <a:off x="583441" y="1330052"/>
            <a:ext cx="6088623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Need both</a:t>
            </a:r>
          </a:p>
          <a:p>
            <a:r>
              <a:rPr lang="en-CA" dirty="0"/>
              <a:t>First/last mile connections in a community</a:t>
            </a:r>
          </a:p>
          <a:p>
            <a:endParaRPr lang="en-CA" dirty="0"/>
          </a:p>
          <a:p>
            <a:r>
              <a:rPr lang="en-CA" dirty="0"/>
              <a:t>Backhaul/transport connection to Internet Exchange (in Calgary or Edmonton)</a:t>
            </a:r>
          </a:p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6614DD-8999-1298-0BC7-FC4BEEBAC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016" y="1497325"/>
            <a:ext cx="5012295" cy="44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2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Regulation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7FB377-DD2B-1330-78B1-4B25BA73E919}"/>
              </a:ext>
            </a:extLst>
          </p:cNvPr>
          <p:cNvSpPr txBox="1">
            <a:spLocks/>
          </p:cNvSpPr>
          <p:nvPr/>
        </p:nvSpPr>
        <p:spPr>
          <a:xfrm>
            <a:off x="809351" y="1631227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  <a:p>
            <a:r>
              <a:rPr lang="en-CA" dirty="0"/>
              <a:t>Federal Department</a:t>
            </a:r>
          </a:p>
          <a:p>
            <a:pPr lvl="1"/>
            <a:r>
              <a:rPr lang="en-CA" dirty="0"/>
              <a:t>Funding</a:t>
            </a:r>
          </a:p>
          <a:p>
            <a:pPr lvl="1"/>
            <a:r>
              <a:rPr lang="en-CA" dirty="0"/>
              <a:t>Wireline policy</a:t>
            </a:r>
          </a:p>
          <a:p>
            <a:pPr lvl="1"/>
            <a:r>
              <a:rPr lang="en-CA" dirty="0"/>
              <a:t>Wireless policy and regulation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04B986A5-69BF-E90F-DBD6-414C12EE96D8}"/>
              </a:ext>
            </a:extLst>
          </p:cNvPr>
          <p:cNvSpPr txBox="1">
            <a:spLocks/>
          </p:cNvSpPr>
          <p:nvPr/>
        </p:nvSpPr>
        <p:spPr>
          <a:xfrm>
            <a:off x="6672064" y="1568997"/>
            <a:ext cx="541885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  <a:p>
            <a:r>
              <a:rPr lang="en-CA" dirty="0"/>
              <a:t>Arm’s length regulator</a:t>
            </a:r>
          </a:p>
          <a:p>
            <a:pPr lvl="1"/>
            <a:r>
              <a:rPr lang="en-CA" dirty="0"/>
              <a:t>Wireline regulation </a:t>
            </a:r>
          </a:p>
          <a:p>
            <a:pPr lvl="1"/>
            <a:r>
              <a:rPr lang="en-CA" dirty="0"/>
              <a:t>Some wireline policy</a:t>
            </a:r>
          </a:p>
          <a:p>
            <a:pPr lvl="1"/>
            <a:r>
              <a:rPr lang="en-CA" dirty="0"/>
              <a:t>Some wireless regulation</a:t>
            </a:r>
          </a:p>
          <a:p>
            <a:pPr lvl="1"/>
            <a:r>
              <a:rPr lang="en-CA" dirty="0"/>
              <a:t>Funding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6" name="Picture 2" descr="https://upload.wikimedia.org/wikipedia/en/2/26/CRTC_Logo.png">
            <a:extLst>
              <a:ext uri="{FF2B5EF4-FFF2-40B4-BE49-F238E27FC236}">
                <a16:creationId xmlns:a16="http://schemas.microsoft.com/office/drawing/2014/main" id="{222B5BCA-6A9B-5345-A941-8F2A04D55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056" y="1551213"/>
            <a:ext cx="1073070" cy="9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5C1ABD-4398-5668-20C8-D95EFF31233E}"/>
              </a:ext>
            </a:extLst>
          </p:cNvPr>
          <p:cNvSpPr txBox="1"/>
          <p:nvPr/>
        </p:nvSpPr>
        <p:spPr>
          <a:xfrm>
            <a:off x="1825523" y="4863526"/>
            <a:ext cx="7982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+ Minister of Rural Economic Development</a:t>
            </a:r>
          </a:p>
          <a:p>
            <a:r>
              <a:rPr lang="en-CA" sz="2400" dirty="0"/>
              <a:t>+ provincial bodies (Technology and Innovation)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2446B9-AEF5-7143-8AEA-E9EC5D5FD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56" y="1466031"/>
            <a:ext cx="5556591" cy="116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35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and Regulation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1ABAF3-4631-D587-603F-766F106C97B0}"/>
              </a:ext>
            </a:extLst>
          </p:cNvPr>
          <p:cNvSpPr txBox="1">
            <a:spLocks/>
          </p:cNvSpPr>
          <p:nvPr/>
        </p:nvSpPr>
        <p:spPr>
          <a:xfrm>
            <a:off x="583441" y="1330052"/>
            <a:ext cx="7528783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Auditor General Key Findings:</a:t>
            </a:r>
          </a:p>
          <a:p>
            <a:pPr lvl="1"/>
            <a:r>
              <a:rPr lang="en-CA" dirty="0"/>
              <a:t>Unprecedented commitments</a:t>
            </a:r>
          </a:p>
          <a:p>
            <a:pPr marL="457200" lvl="1" indent="0" defTabSz="628650">
              <a:buNone/>
            </a:pPr>
            <a:r>
              <a:rPr lang="en-CA" dirty="0"/>
              <a:t>		$8 </a:t>
            </a:r>
            <a:r>
              <a:rPr lang="en-CA" b="1" dirty="0"/>
              <a:t>billion</a:t>
            </a:r>
            <a:r>
              <a:rPr lang="en-CA" dirty="0"/>
              <a:t> since 2014-15</a:t>
            </a:r>
          </a:p>
          <a:p>
            <a:pPr marL="457200" lvl="1" indent="0" defTabSz="360363">
              <a:buNone/>
            </a:pPr>
            <a:endParaRPr lang="en-CA" dirty="0"/>
          </a:p>
          <a:p>
            <a:pPr lvl="1" defTabSz="360363"/>
            <a:r>
              <a:rPr lang="en-CA" dirty="0"/>
              <a:t>However, actual spending well below commitments</a:t>
            </a:r>
          </a:p>
          <a:p>
            <a:pPr marL="457200" lvl="1" indent="0" defTabSz="360363">
              <a:buNone/>
            </a:pPr>
            <a:endParaRPr lang="en-CA" dirty="0"/>
          </a:p>
          <a:p>
            <a:pPr lvl="1" defTabSz="360363"/>
            <a:r>
              <a:rPr lang="en-CA" dirty="0"/>
              <a:t>Affordability not fully measured by ISED or CRTC</a:t>
            </a:r>
          </a:p>
          <a:p>
            <a:pPr marL="0" indent="0" defTabSz="360363">
              <a:buNone/>
            </a:pPr>
            <a:endParaRPr lang="en-CA" dirty="0"/>
          </a:p>
          <a:p>
            <a:pPr marL="0" indent="0" defTabSz="360363">
              <a:buNone/>
            </a:pPr>
            <a:r>
              <a:rPr lang="en-CA" dirty="0"/>
              <a:t>Report also contains ISED and CRTC responses to findings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5A9F2B-7A01-DEDC-9BE5-EC57A48B2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1542" y="1276582"/>
            <a:ext cx="3672408" cy="47699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182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Broadband Strategy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13C856-44AF-5A16-17D8-040211A26F5C}"/>
              </a:ext>
            </a:extLst>
          </p:cNvPr>
          <p:cNvSpPr txBox="1">
            <a:spLocks/>
          </p:cNvSpPr>
          <p:nvPr/>
        </p:nvSpPr>
        <p:spPr>
          <a:xfrm>
            <a:off x="4577614" y="1332435"/>
            <a:ext cx="6952718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100% connectivity by Mar. 31, 2027 at 50/10</a:t>
            </a:r>
          </a:p>
          <a:p>
            <a:pPr lvl="1"/>
            <a:r>
              <a:rPr lang="en-CA" dirty="0"/>
              <a:t>Currently only 33% of rural, and</a:t>
            </a:r>
          </a:p>
          <a:p>
            <a:pPr lvl="1"/>
            <a:r>
              <a:rPr lang="en-CA" dirty="0"/>
              <a:t>20% of Indigenous communities at these speeds</a:t>
            </a:r>
          </a:p>
          <a:p>
            <a:endParaRPr lang="en-CA" dirty="0"/>
          </a:p>
          <a:p>
            <a:r>
              <a:rPr lang="en-CA" dirty="0"/>
              <a:t>$390 million in funding</a:t>
            </a:r>
          </a:p>
          <a:p>
            <a:pPr lvl="1"/>
            <a:r>
              <a:rPr lang="en-CA" dirty="0"/>
              <a:t>But only $36 million for new projects (Alberta Broadband Fund (ABF))</a:t>
            </a:r>
          </a:p>
          <a:p>
            <a:pPr lvl="1"/>
            <a:r>
              <a:rPr lang="en-CA" dirty="0"/>
              <a:t>ABF Intake 2 and Stream 2 applications to open in (late?) 2023</a:t>
            </a:r>
          </a:p>
          <a:p>
            <a:endParaRPr lang="en-CA" dirty="0"/>
          </a:p>
          <a:p>
            <a:r>
              <a:rPr lang="en-CA" dirty="0"/>
              <a:t>Mix of Fibre, FWA and LEO</a:t>
            </a:r>
          </a:p>
          <a:p>
            <a:endParaRPr lang="en-CA" dirty="0"/>
          </a:p>
          <a:p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EA1B6-DF0A-D4A4-EAB3-AEEBDECF1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4" y="1343706"/>
            <a:ext cx="3657992" cy="481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82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2023-24 Context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13C856-44AF-5A16-17D8-040211A26F5C}"/>
              </a:ext>
            </a:extLst>
          </p:cNvPr>
          <p:cNvSpPr txBox="1">
            <a:spLocks/>
          </p:cNvSpPr>
          <p:nvPr/>
        </p:nvSpPr>
        <p:spPr>
          <a:xfrm>
            <a:off x="583442" y="1330052"/>
            <a:ext cx="6952718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2EDC37-5489-1F2F-3946-8195AA46130D}"/>
              </a:ext>
            </a:extLst>
          </p:cNvPr>
          <p:cNvSpPr txBox="1">
            <a:spLocks/>
          </p:cNvSpPr>
          <p:nvPr/>
        </p:nvSpPr>
        <p:spPr>
          <a:xfrm>
            <a:off x="695400" y="1330051"/>
            <a:ext cx="6952718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dirty="0"/>
              <a:t>2023</a:t>
            </a:r>
          </a:p>
          <a:p>
            <a:pPr lvl="1"/>
            <a:r>
              <a:rPr lang="en-CA" dirty="0"/>
              <a:t>Rogers-Shaw merger</a:t>
            </a:r>
          </a:p>
          <a:p>
            <a:pPr lvl="1"/>
            <a:r>
              <a:rPr lang="en-CA" b="1" dirty="0">
                <a:solidFill>
                  <a:srgbClr val="7030A0"/>
                </a:solidFill>
              </a:rPr>
              <a:t>ISED </a:t>
            </a:r>
            <a:r>
              <a:rPr lang="en-CA" b="1" i="1" dirty="0">
                <a:solidFill>
                  <a:srgbClr val="7030A0"/>
                </a:solidFill>
              </a:rPr>
              <a:t>Spectrum Outlook 2023-27</a:t>
            </a:r>
          </a:p>
          <a:p>
            <a:pPr marL="0" lvl="1" indent="0">
              <a:buNone/>
            </a:pPr>
            <a:endParaRPr lang="en-CA" dirty="0"/>
          </a:p>
          <a:p>
            <a:pPr marL="0" lvl="1" indent="0">
              <a:buNone/>
            </a:pPr>
            <a:r>
              <a:rPr lang="en-CA" sz="2800" dirty="0"/>
              <a:t>2023-24</a:t>
            </a:r>
            <a:endParaRPr lang="en-CA" dirty="0"/>
          </a:p>
          <a:p>
            <a:pPr marL="676275" lvl="1"/>
            <a:r>
              <a:rPr lang="en-CA" dirty="0"/>
              <a:t>3800 MHz spectrum auction completion</a:t>
            </a:r>
          </a:p>
          <a:p>
            <a:pPr marL="676275" lvl="1"/>
            <a:r>
              <a:rPr lang="en-CA" dirty="0"/>
              <a:t>ISED Access Licensing Decision</a:t>
            </a:r>
          </a:p>
          <a:p>
            <a:pPr marL="676275" lvl="1"/>
            <a:r>
              <a:rPr lang="en-CA" b="1" dirty="0">
                <a:solidFill>
                  <a:srgbClr val="7030A0"/>
                </a:solidFill>
              </a:rPr>
              <a:t>CRTC Broadband Fund Policy review</a:t>
            </a:r>
          </a:p>
          <a:p>
            <a:pPr marL="676275" lvl="1"/>
            <a:r>
              <a:rPr lang="en-CA" dirty="0"/>
              <a:t>CRTC Wholesale High-speed Access Service Framework review</a:t>
            </a:r>
          </a:p>
          <a:p>
            <a:pPr marL="676275" lvl="1"/>
            <a:r>
              <a:rPr lang="en-CA" dirty="0"/>
              <a:t>ABF Intake 2/Phase 2</a:t>
            </a:r>
          </a:p>
          <a:p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6C0B4A-2D9C-5263-4C6F-80A69F3592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2408" y="1330051"/>
            <a:ext cx="3645667" cy="4422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D2FCD2-ABB0-406D-1D33-0ABD77AE582C}"/>
              </a:ext>
            </a:extLst>
          </p:cNvPr>
          <p:cNvSpPr txBox="1"/>
          <p:nvPr/>
        </p:nvSpPr>
        <p:spPr>
          <a:xfrm>
            <a:off x="7909063" y="5707863"/>
            <a:ext cx="3712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Cover of the ARCC submission to the Broadband Fund Policy Review</a:t>
            </a:r>
          </a:p>
        </p:txBody>
      </p:sp>
    </p:spTree>
    <p:extLst>
      <p:ext uri="{BB962C8B-B14F-4D97-AF65-F5344CB8AC3E}">
        <p14:creationId xmlns:p14="http://schemas.microsoft.com/office/powerpoint/2010/main" val="3028446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How to What Next?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13C856-44AF-5A16-17D8-040211A26F5C}"/>
              </a:ext>
            </a:extLst>
          </p:cNvPr>
          <p:cNvSpPr txBox="1">
            <a:spLocks/>
          </p:cNvSpPr>
          <p:nvPr/>
        </p:nvSpPr>
        <p:spPr>
          <a:xfrm>
            <a:off x="583442" y="1330052"/>
            <a:ext cx="6952718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1685F-DDE9-4038-727B-35C3B3277DBA}"/>
              </a:ext>
            </a:extLst>
          </p:cNvPr>
          <p:cNvSpPr txBox="1">
            <a:spLocks/>
          </p:cNvSpPr>
          <p:nvPr/>
        </p:nvSpPr>
        <p:spPr>
          <a:xfrm>
            <a:off x="373610" y="1307837"/>
            <a:ext cx="8032839" cy="48469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Connectivity is not inevitable, but the ‘why’ has never been clearer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Getting it right (the ‘how’) is key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Need to think about what next?</a:t>
            </a:r>
          </a:p>
          <a:p>
            <a:pPr marL="687388"/>
            <a:r>
              <a:rPr lang="en-CA" dirty="0"/>
              <a:t>Affordability for the future </a:t>
            </a:r>
          </a:p>
          <a:p>
            <a:pPr marL="687388"/>
            <a:r>
              <a:rPr lang="en-CA" dirty="0"/>
              <a:t>Digital Skills/Literacy</a:t>
            </a:r>
          </a:p>
          <a:p>
            <a:pPr marL="687388"/>
            <a:r>
              <a:rPr lang="en-CA" dirty="0"/>
              <a:t>What can we do with 100% connected AB?</a:t>
            </a:r>
          </a:p>
          <a:p>
            <a:pPr marL="687388"/>
            <a:r>
              <a:rPr lang="en-CA" dirty="0"/>
              <a:t>Is 50/10 still a viable target for 2026 or 2031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4F2E7A-3958-06FD-D600-E0BC87C7D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200" y="1868786"/>
            <a:ext cx="4179166" cy="36450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BAD704-642E-C964-D3B8-582C87564A9D}"/>
              </a:ext>
            </a:extLst>
          </p:cNvPr>
          <p:cNvSpPr txBox="1"/>
          <p:nvPr/>
        </p:nvSpPr>
        <p:spPr>
          <a:xfrm>
            <a:off x="9365831" y="2636912"/>
            <a:ext cx="20185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i="1" dirty="0">
                <a:solidFill>
                  <a:srgbClr val="FF0000"/>
                </a:solidFill>
              </a:rPr>
              <a:t>2026???</a:t>
            </a:r>
          </a:p>
          <a:p>
            <a:endParaRPr lang="en-CA" sz="3200" b="1" i="1" dirty="0">
              <a:solidFill>
                <a:srgbClr val="FF0000"/>
              </a:solidFill>
            </a:endParaRPr>
          </a:p>
          <a:p>
            <a:r>
              <a:rPr lang="en-CA" sz="3200" b="1" i="1" dirty="0">
                <a:solidFill>
                  <a:srgbClr val="FF0000"/>
                </a:solidFill>
              </a:rPr>
              <a:t>2027???</a:t>
            </a:r>
          </a:p>
          <a:p>
            <a:endParaRPr lang="en-CA" sz="3200" b="1" i="1" dirty="0">
              <a:solidFill>
                <a:srgbClr val="FF0000"/>
              </a:solidFill>
            </a:endParaRPr>
          </a:p>
          <a:p>
            <a:r>
              <a:rPr lang="en-CA" sz="3200" b="1" i="1" dirty="0">
                <a:solidFill>
                  <a:srgbClr val="FF0000"/>
                </a:solidFill>
              </a:rPr>
              <a:t>2031???</a:t>
            </a:r>
          </a:p>
        </p:txBody>
      </p:sp>
    </p:spTree>
    <p:extLst>
      <p:ext uri="{BB962C8B-B14F-4D97-AF65-F5344CB8AC3E}">
        <p14:creationId xmlns:p14="http://schemas.microsoft.com/office/powerpoint/2010/main" val="2665692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361EA-3815-9E34-253A-5489AF9B4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90" y="6497"/>
            <a:ext cx="12192000" cy="1477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ABC4B-1872-FB34-8146-801D85AF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10" y="1052737"/>
            <a:ext cx="10515600" cy="936104"/>
          </a:xfrm>
        </p:spPr>
        <p:txBody>
          <a:bodyPr/>
          <a:lstStyle/>
          <a:p>
            <a:pPr algn="ctr"/>
            <a:r>
              <a:rPr lang="en-CA" b="1" dirty="0"/>
              <a:t>Understanding Community Broadband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813C1-EECF-9EDB-00E1-7CCED8CA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1990" y="5374298"/>
            <a:ext cx="12192000" cy="147720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21AE22-3CFA-4EBA-4BB0-D70B41E32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717068"/>
            <a:ext cx="4116388" cy="411638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0250E1-B1A2-DBE2-A21A-81FD1553F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425" y="1874220"/>
            <a:ext cx="2935325" cy="38020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46BDDB-CE7E-E48E-A32A-E663CC612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3994" y="2114737"/>
            <a:ext cx="2754041" cy="33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76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361EA-3815-9E34-253A-5489AF9B4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90" y="6497"/>
            <a:ext cx="12192000" cy="1477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ABC4B-1872-FB34-8146-801D85AF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10" y="1052737"/>
            <a:ext cx="10515600" cy="936104"/>
          </a:xfrm>
        </p:spPr>
        <p:txBody>
          <a:bodyPr/>
          <a:lstStyle/>
          <a:p>
            <a:pPr algn="ctr"/>
            <a:r>
              <a:rPr lang="en-CA" b="1" dirty="0"/>
              <a:t>Understanding Community Broadband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813C1-EECF-9EDB-00E1-7CCED8CA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1990" y="5374298"/>
            <a:ext cx="12192000" cy="147720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B1B5D-37EE-7CA5-82A7-FC7C1CAFD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3"/>
            <a:ext cx="10515600" cy="3972099"/>
          </a:xfrm>
        </p:spPr>
        <p:txBody>
          <a:bodyPr/>
          <a:lstStyle/>
          <a:p>
            <a:r>
              <a:rPr lang="en-CA" dirty="0"/>
              <a:t>Updates and expands 2016 toolkit</a:t>
            </a:r>
          </a:p>
          <a:p>
            <a:endParaRPr lang="en-CA" dirty="0"/>
          </a:p>
          <a:p>
            <a:r>
              <a:rPr lang="en-CA" dirty="0"/>
              <a:t>More information on community projects</a:t>
            </a:r>
          </a:p>
          <a:p>
            <a:endParaRPr lang="en-CA" dirty="0"/>
          </a:p>
          <a:p>
            <a:r>
              <a:rPr lang="en-CA" dirty="0"/>
              <a:t>Expanded content on business models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FBA87-EBF8-2010-4B2C-62D06D6CB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1916832"/>
            <a:ext cx="3600400" cy="46490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9976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361EA-3815-9E34-253A-5489AF9B4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90" y="6497"/>
            <a:ext cx="12192000" cy="1477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ABC4B-1872-FB34-8146-801D85AF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10" y="1052737"/>
            <a:ext cx="10515600" cy="936104"/>
          </a:xfrm>
        </p:spPr>
        <p:txBody>
          <a:bodyPr/>
          <a:lstStyle/>
          <a:p>
            <a:pPr algn="ctr"/>
            <a:r>
              <a:rPr lang="en-CA" b="1" dirty="0"/>
              <a:t>Understanding Community Broadband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813C1-EECF-9EDB-00E1-7CCED8CA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1990" y="5374298"/>
            <a:ext cx="12192000" cy="147720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B1B5D-37EE-7CA5-82A7-FC7C1CAFD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4863"/>
            <a:ext cx="6841976" cy="3972099"/>
          </a:xfrm>
        </p:spPr>
        <p:txBody>
          <a:bodyPr/>
          <a:lstStyle/>
          <a:p>
            <a:r>
              <a:rPr lang="en-CA" dirty="0"/>
              <a:t>Aimed to provide introduction to broadband for community leaders, elected officials, administrators</a:t>
            </a:r>
          </a:p>
          <a:p>
            <a:endParaRPr lang="en-CA" dirty="0"/>
          </a:p>
          <a:p>
            <a:r>
              <a:rPr lang="en-CA" dirty="0"/>
              <a:t>Contents include:</a:t>
            </a:r>
          </a:p>
          <a:p>
            <a:pPr lvl="1"/>
            <a:r>
              <a:rPr lang="en-CA" dirty="0"/>
              <a:t>Technology</a:t>
            </a:r>
          </a:p>
          <a:p>
            <a:pPr lvl="1"/>
            <a:r>
              <a:rPr lang="en-CA" dirty="0"/>
              <a:t>Business models</a:t>
            </a:r>
          </a:p>
          <a:p>
            <a:pPr lvl="1"/>
            <a:r>
              <a:rPr lang="en-CA" dirty="0"/>
              <a:t>Policy and regulation</a:t>
            </a:r>
          </a:p>
          <a:p>
            <a:pPr lvl="1"/>
            <a:r>
              <a:rPr lang="en-CA" dirty="0"/>
              <a:t>Pitfalls and Best Practices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4DDBD-3240-707B-F9F2-595E8EC1E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187" y="2006975"/>
            <a:ext cx="3443433" cy="45091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168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3134CE-744E-2505-B098-0B75F7FDA54E}"/>
              </a:ext>
            </a:extLst>
          </p:cNvPr>
          <p:cNvSpPr txBox="1">
            <a:spLocks/>
          </p:cNvSpPr>
          <p:nvPr/>
        </p:nvSpPr>
        <p:spPr>
          <a:xfrm>
            <a:off x="583441" y="1275120"/>
            <a:ext cx="10770359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Putting Broadband in Context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Broadband Technologies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Policy and Regulation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2024 Broadband Landscape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2023 </a:t>
            </a:r>
            <a:r>
              <a:rPr lang="en-CA" i="1" dirty="0"/>
              <a:t>Alberta Broadband Toolkit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0B552-722D-4277-0169-04A6C6E47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920" y="1331514"/>
            <a:ext cx="6767247" cy="45415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CB03FA-CD56-9D46-B5D7-1DB0B2983983}"/>
              </a:ext>
            </a:extLst>
          </p:cNvPr>
          <p:cNvSpPr txBox="1"/>
          <p:nvPr/>
        </p:nvSpPr>
        <p:spPr>
          <a:xfrm>
            <a:off x="6672064" y="58772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CRTC  Broadband Availability Map (2023)</a:t>
            </a:r>
          </a:p>
        </p:txBody>
      </p:sp>
    </p:spTree>
    <p:extLst>
      <p:ext uri="{BB962C8B-B14F-4D97-AF65-F5344CB8AC3E}">
        <p14:creationId xmlns:p14="http://schemas.microsoft.com/office/powerpoint/2010/main" val="3853163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361EA-3815-9E34-253A-5489AF9B4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90" y="6497"/>
            <a:ext cx="12192000" cy="1477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ABC4B-1872-FB34-8146-801D85AFF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10" y="1052737"/>
            <a:ext cx="10515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CA" b="1" dirty="0"/>
              <a:t>Post Covid Reports and Recommendations (p. 12)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813C1-EECF-9EDB-00E1-7CCED8CA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1990" y="5374298"/>
            <a:ext cx="12192000" cy="1477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5D79E7-E1A6-9916-8719-83105D8AC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964449"/>
            <a:ext cx="7560840" cy="3066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974BDF-57F0-62E8-4028-09871EAB2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4869159"/>
            <a:ext cx="7140550" cy="1869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3E7EE6-35FE-812B-8985-D3DFB9D01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296" y="1835099"/>
            <a:ext cx="2151007" cy="27780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4668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361EA-3815-9E34-253A-5489AF9B4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90" y="6497"/>
            <a:ext cx="12192000" cy="1477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D813C1-EECF-9EDB-00E1-7CCED8CA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1990" y="5374298"/>
            <a:ext cx="12192000" cy="1477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0250E1-B1A2-DBE2-A21A-81FD1553F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05" y="1337300"/>
            <a:ext cx="3303515" cy="4278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A049D-12BC-C2FE-E81C-5D26FE5D8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52" y="314422"/>
            <a:ext cx="8071726" cy="63046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B61D78D0-86A8-2065-C7A0-97996D4FFB97}"/>
              </a:ext>
            </a:extLst>
          </p:cNvPr>
          <p:cNvSpPr/>
          <p:nvPr/>
        </p:nvSpPr>
        <p:spPr>
          <a:xfrm>
            <a:off x="5713432" y="229542"/>
            <a:ext cx="2165176" cy="43204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4330E8-60C4-37C5-4AD0-27BB0F05F334}"/>
              </a:ext>
            </a:extLst>
          </p:cNvPr>
          <p:cNvSpPr/>
          <p:nvPr/>
        </p:nvSpPr>
        <p:spPr>
          <a:xfrm>
            <a:off x="7464152" y="746469"/>
            <a:ext cx="1224136" cy="354189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A9F05E3-6530-A055-E455-E8816819FDDB}"/>
              </a:ext>
            </a:extLst>
          </p:cNvPr>
          <p:cNvSpPr/>
          <p:nvPr/>
        </p:nvSpPr>
        <p:spPr>
          <a:xfrm>
            <a:off x="4007768" y="4365104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299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13C856-44AF-5A16-17D8-040211A26F5C}"/>
              </a:ext>
            </a:extLst>
          </p:cNvPr>
          <p:cNvSpPr txBox="1">
            <a:spLocks/>
          </p:cNvSpPr>
          <p:nvPr/>
        </p:nvSpPr>
        <p:spPr>
          <a:xfrm>
            <a:off x="583442" y="1330052"/>
            <a:ext cx="6952718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3EE7-3320-0A68-1306-2523D50DE80B}"/>
              </a:ext>
            </a:extLst>
          </p:cNvPr>
          <p:cNvSpPr txBox="1">
            <a:spLocks/>
          </p:cNvSpPr>
          <p:nvPr/>
        </p:nvSpPr>
        <p:spPr>
          <a:xfrm>
            <a:off x="583441" y="1330052"/>
            <a:ext cx="10770359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Alberta. 2022. </a:t>
            </a:r>
            <a:r>
              <a:rPr lang="en-CA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Alberta Broadband Strategy 2022: Connecting Albertans, Growing the Economy.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https://open.alberta.ca/publications/alberta-broadband-strategy-2022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Alberta. 2023. Alberta Broadband Fund.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https://www.alberta.ca/alberta-broadband-fund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Canadian Internet Registration Authority. 2023. </a:t>
            </a:r>
            <a:r>
              <a:rPr lang="en-CA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CIRA Internet Factbook 2023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pg. 46.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https://static.cira.ca/2023-07/2023%20Internet%20Trends%20Factbook.pdf?VersionId=O1QBl5i8uLDSa24feYuEacDxXZtnVRla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Canadian Radio-television and Telecommunications Commission (CRTC). 2023. Broadband Availability Map.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https://crtc.gc.ca/cartovista/internetcanada-en/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CRTC. 2023. Current Trends – High Speed Broadband.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https://crtc.gc.ca/eng/publications/reports/policymonitoring/ban.htm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CRTC. 2023. Telecom Notice of Consultation CRTC 2023-56.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https://crtc.gc.ca/eng/archive/2023/2023-56.htm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CRTC. 2023. Telecom Notice of Consultation CRTC 2023-89.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https://crtc.gc.ca/eng/archive/2023/2023-89.htm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87588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13C856-44AF-5A16-17D8-040211A26F5C}"/>
              </a:ext>
            </a:extLst>
          </p:cNvPr>
          <p:cNvSpPr txBox="1">
            <a:spLocks/>
          </p:cNvSpPr>
          <p:nvPr/>
        </p:nvSpPr>
        <p:spPr>
          <a:xfrm>
            <a:off x="583442" y="1330052"/>
            <a:ext cx="6952718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3EE7-3320-0A68-1306-2523D50DE80B}"/>
              </a:ext>
            </a:extLst>
          </p:cNvPr>
          <p:cNvSpPr txBox="1">
            <a:spLocks/>
          </p:cNvSpPr>
          <p:nvPr/>
        </p:nvSpPr>
        <p:spPr>
          <a:xfrm>
            <a:off x="583441" y="1330052"/>
            <a:ext cx="10770359" cy="48469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Innovation, Science and Economic Development Canada (ISED). 2021. Consultation on New Access Licensing Framework, Changes to Subordinate Licensing and White Space to Support Rural and Remote Development.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https://ised-isde.canada.ca/site/spectrum-management-telecommunications/en/learn-more/key-documents/consultations/consultation-new-access-licensing-framework-changes-subordinate-licensing-and-white-space-support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ISED. 2023. Auction of Spectrum Licences in the 3800 MHz Band.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https://ised-isde.canada.ca/site/spectrum-management-telecommunications/en/spectrum-allocation/auction-spectrum-licences-3800-mhz-band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ISED. 2023. Spectrum Outlook 2023 to 2027.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https://ised-isde.canada.ca/site/spectrum-management-telecommunications/en/spectrum-allocation/spectrum-outlook-2023-2027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O'Donnell, S. &amp; Beaton, B. (2018). A “whole-community” approach for sustainable digital infrastructure in remote and Northern First Nations.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Northern Public Affairs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October, 34-37.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of the Auditor General of Canada. 2023. </a:t>
            </a:r>
            <a:r>
              <a:rPr lang="en-CA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Connectivity in Rural and Remote Areas – Report 2</a:t>
            </a:r>
            <a: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CA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https://www.oag-bvg.gc.ca/internet/English/parl_oag_202303_02_e_44205.html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5338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Useful Links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13C856-44AF-5A16-17D8-040211A26F5C}"/>
              </a:ext>
            </a:extLst>
          </p:cNvPr>
          <p:cNvSpPr txBox="1">
            <a:spLocks/>
          </p:cNvSpPr>
          <p:nvPr/>
        </p:nvSpPr>
        <p:spPr>
          <a:xfrm>
            <a:off x="583442" y="1330052"/>
            <a:ext cx="6952718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  <a:p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F334-BAAA-4234-62FE-520EBA9289E8}"/>
              </a:ext>
            </a:extLst>
          </p:cNvPr>
          <p:cNvSpPr txBox="1">
            <a:spLocks/>
          </p:cNvSpPr>
          <p:nvPr/>
        </p:nvSpPr>
        <p:spPr>
          <a:xfrm>
            <a:off x="583441" y="1330052"/>
            <a:ext cx="10770359" cy="4846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Agricultural Produces Association of Saskatchewan. 2021. </a:t>
            </a:r>
            <a:r>
              <a:rPr lang="en-CA" i="1" dirty="0"/>
              <a:t>Rural Connectivity Task Force: Final Report. </a:t>
            </a:r>
            <a:r>
              <a:rPr lang="en-CA" dirty="0">
                <a:hlinkClick r:id="rId6"/>
              </a:rPr>
              <a:t>https://apas.ca/pub/documents/Advocacy%20and%20Resources/Rural%20Connectivity/rctf-final-report-final-web.pdf</a:t>
            </a:r>
            <a:r>
              <a:rPr lang="en-CA" dirty="0"/>
              <a:t>  </a:t>
            </a:r>
          </a:p>
          <a:p>
            <a:r>
              <a:rPr lang="en-CA" dirty="0"/>
              <a:t>Alberta Rural Connectivity Coalition/Michael B. McNally. “How Wireless Spectrum Regulation will Impact Rural Connectivity.” </a:t>
            </a:r>
            <a:r>
              <a:rPr lang="en-CA" dirty="0">
                <a:hlinkClick r:id="rId7"/>
              </a:rPr>
              <a:t>https://www.youtube.com/watch?v=uO-Xu8RQGN8</a:t>
            </a:r>
            <a:endParaRPr lang="en-CA" dirty="0"/>
          </a:p>
          <a:p>
            <a:r>
              <a:rPr lang="en-CA" dirty="0"/>
              <a:t>Canada – House of Commons – Standing Committee on Industry and Technology (INDU). 2022. </a:t>
            </a:r>
            <a:r>
              <a:rPr lang="en-CA" i="1" dirty="0"/>
              <a:t>Proposed Acquisition of Shaw Communications by Rogers Communications: Better Together?</a:t>
            </a:r>
            <a:r>
              <a:rPr lang="en-CA" dirty="0"/>
              <a:t>. 44</a:t>
            </a:r>
            <a:r>
              <a:rPr lang="en-CA" baseline="30000" dirty="0"/>
              <a:t>th</a:t>
            </a:r>
            <a:r>
              <a:rPr lang="en-CA" dirty="0"/>
              <a:t> Parl. 1</a:t>
            </a:r>
            <a:r>
              <a:rPr lang="en-CA" baseline="30000" dirty="0"/>
              <a:t>st</a:t>
            </a:r>
            <a:r>
              <a:rPr lang="en-CA" dirty="0"/>
              <a:t> Sess. </a:t>
            </a:r>
            <a:r>
              <a:rPr lang="en-CA" dirty="0">
                <a:hlinkClick r:id="rId8"/>
              </a:rPr>
              <a:t>https://www.ourcommons.ca/DocumentViewer/en/44-1/INDU/report-1/</a:t>
            </a:r>
            <a:r>
              <a:rPr lang="en-CA" dirty="0"/>
              <a:t> </a:t>
            </a:r>
          </a:p>
          <a:p>
            <a:r>
              <a:rPr lang="en-CA" dirty="0"/>
              <a:t>Canadian Council of Academies. 2021. </a:t>
            </a:r>
            <a:r>
              <a:rPr lang="en-CA" i="1" dirty="0"/>
              <a:t>Waiting to Connect: Expert Panel on High-Throughput Networks for Rural and Remote Communities in Canada</a:t>
            </a:r>
            <a:r>
              <a:rPr lang="en-CA" dirty="0"/>
              <a:t>. </a:t>
            </a:r>
            <a:r>
              <a:rPr lang="en-CA" dirty="0">
                <a:hlinkClick r:id="rId9"/>
              </a:rPr>
              <a:t>https://www.cca-reports.ca/reports/high-throughput-networks-for-rural-and-remote-communities/</a:t>
            </a:r>
            <a:r>
              <a:rPr lang="en-CA" dirty="0"/>
              <a:t> </a:t>
            </a:r>
          </a:p>
          <a:p>
            <a:r>
              <a:rPr lang="en-CA" dirty="0" err="1"/>
              <a:t>Cybera</a:t>
            </a:r>
            <a:r>
              <a:rPr lang="en-CA" dirty="0"/>
              <a:t>. 2021. State of Alberta Digital Infrastructure Report 2021. </a:t>
            </a:r>
            <a:r>
              <a:rPr lang="en-CA" dirty="0">
                <a:hlinkClick r:id="rId10"/>
              </a:rPr>
              <a:t>https://www.cybera.ca/wp-content/uploads/2021/07/State-of-Alberta-Digital-Infrastructure-Report-2021.pdf</a:t>
            </a:r>
            <a:endParaRPr lang="en-CA" dirty="0"/>
          </a:p>
          <a:p>
            <a:r>
              <a:rPr lang="en-CA" dirty="0"/>
              <a:t>Gregory Taylor/Calgary Economic Development. 2021. </a:t>
            </a:r>
            <a:r>
              <a:rPr lang="en-CA" i="1" dirty="0"/>
              <a:t>5G</a:t>
            </a:r>
            <a:r>
              <a:rPr lang="en-CA" dirty="0"/>
              <a:t> </a:t>
            </a:r>
            <a:r>
              <a:rPr lang="en-CA" i="1" dirty="0"/>
              <a:t>and Connectivity.</a:t>
            </a:r>
            <a:r>
              <a:rPr lang="en-CA" dirty="0"/>
              <a:t> </a:t>
            </a:r>
            <a:r>
              <a:rPr lang="en-CA" dirty="0">
                <a:hlinkClick r:id="rId11"/>
              </a:rPr>
              <a:t>https://www.calgaryeconomicdevelopment.com/assets/Uploads/calgary+technology+5G-Connectivity-Report.pdf</a:t>
            </a:r>
            <a:endParaRPr lang="en-CA" dirty="0"/>
          </a:p>
          <a:p>
            <a:r>
              <a:rPr lang="en-CA" dirty="0"/>
              <a:t>Institute for Fiscal Studies and Democracy. 2021. </a:t>
            </a:r>
            <a:r>
              <a:rPr lang="en-CA" i="1" dirty="0"/>
              <a:t>Assessing the Efficacy for the Delivery of Rural Broadband</a:t>
            </a:r>
            <a:r>
              <a:rPr lang="en-CA" dirty="0"/>
              <a:t>. </a:t>
            </a:r>
            <a:r>
              <a:rPr lang="en-CA" dirty="0">
                <a:hlinkClick r:id="rId12"/>
              </a:rPr>
              <a:t>https://www.ifsd.ca/en/blog/reports/Assessing%20the%20efficacy%20of%20instruments%20for%20the%20delivery%20of%20rural%20broadband</a:t>
            </a:r>
            <a:r>
              <a:rPr lang="en-CA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7260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3134CE-744E-2505-B098-0B75F7FDA54E}"/>
              </a:ext>
            </a:extLst>
          </p:cNvPr>
          <p:cNvSpPr txBox="1">
            <a:spLocks/>
          </p:cNvSpPr>
          <p:nvPr/>
        </p:nvSpPr>
        <p:spPr>
          <a:xfrm>
            <a:off x="583441" y="1275120"/>
            <a:ext cx="10770359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Putting Broadband in Context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Broadband Technologies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Policy and Regulation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2023 Broadband Landscape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2023 </a:t>
            </a:r>
            <a:r>
              <a:rPr lang="en-CA" i="1" dirty="0"/>
              <a:t>Alberta Broadband 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B03FA-CD56-9D46-B5D7-1DB0B2983983}"/>
              </a:ext>
            </a:extLst>
          </p:cNvPr>
          <p:cNvSpPr txBox="1"/>
          <p:nvPr/>
        </p:nvSpPr>
        <p:spPr>
          <a:xfrm>
            <a:off x="6672064" y="58772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CRTC  Broadband Availability Map (2023)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B630CD-AF1E-6F84-7689-53DA4B0E6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4102" y="1347867"/>
            <a:ext cx="5151590" cy="44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60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Paradox of Telecom Development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130;p18">
            <a:extLst>
              <a:ext uri="{FF2B5EF4-FFF2-40B4-BE49-F238E27FC236}">
                <a16:creationId xmlns:a16="http://schemas.microsoft.com/office/drawing/2014/main" id="{4490475D-A722-781C-9A75-4A3E2F3ADE7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9516" y="1228600"/>
            <a:ext cx="8712968" cy="5037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71B91C-6FF1-ACFE-B03C-4A8E642F3237}"/>
              </a:ext>
            </a:extLst>
          </p:cNvPr>
          <p:cNvSpPr/>
          <p:nvPr/>
        </p:nvSpPr>
        <p:spPr>
          <a:xfrm>
            <a:off x="1775520" y="5949280"/>
            <a:ext cx="93610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7643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Latest CRTC Statistics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56487-D30F-CA1C-BC16-C0F65F488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71" y="1721660"/>
            <a:ext cx="6696744" cy="2644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0F54BA-629F-2D0A-3498-01B2571A5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2548" y="2170958"/>
            <a:ext cx="2601754" cy="3499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98528-0A6D-5AD1-945D-FEA7CEF3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828" y="2132856"/>
            <a:ext cx="2558210" cy="35760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326DFD-8698-D2ED-6831-B71AD0D16B72}"/>
              </a:ext>
            </a:extLst>
          </p:cNvPr>
          <p:cNvSpPr txBox="1"/>
          <p:nvPr/>
        </p:nvSpPr>
        <p:spPr>
          <a:xfrm>
            <a:off x="2393204" y="1293582"/>
            <a:ext cx="20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National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136E97-641D-BB2F-FE76-F93F4FA3E02E}"/>
              </a:ext>
            </a:extLst>
          </p:cNvPr>
          <p:cNvSpPr txBox="1"/>
          <p:nvPr/>
        </p:nvSpPr>
        <p:spPr>
          <a:xfrm>
            <a:off x="7464152" y="1515868"/>
            <a:ext cx="209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Provincial Ranks (Urban and Rural)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6ED7A2-030A-2B25-8C4D-8155E5725525}"/>
              </a:ext>
            </a:extLst>
          </p:cNvPr>
          <p:cNvSpPr txBox="1"/>
          <p:nvPr/>
        </p:nvSpPr>
        <p:spPr>
          <a:xfrm>
            <a:off x="9771595" y="1521335"/>
            <a:ext cx="2091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Provincial Ranks (Rural Only)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367735-B668-906C-1126-386B04647F0F}"/>
              </a:ext>
            </a:extLst>
          </p:cNvPr>
          <p:cNvCxnSpPr>
            <a:cxnSpLocks/>
          </p:cNvCxnSpPr>
          <p:nvPr/>
        </p:nvCxnSpPr>
        <p:spPr>
          <a:xfrm>
            <a:off x="9555630" y="3933056"/>
            <a:ext cx="1940970" cy="7572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97FC263-4688-C34D-176E-31793E2B8241}"/>
              </a:ext>
            </a:extLst>
          </p:cNvPr>
          <p:cNvSpPr txBox="1"/>
          <p:nvPr/>
        </p:nvSpPr>
        <p:spPr>
          <a:xfrm>
            <a:off x="2393204" y="4541258"/>
            <a:ext cx="20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National Goals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03AA89-C124-CC72-22F8-6855CF3E5F45}"/>
              </a:ext>
            </a:extLst>
          </p:cNvPr>
          <p:cNvSpPr txBox="1"/>
          <p:nvPr/>
        </p:nvSpPr>
        <p:spPr>
          <a:xfrm>
            <a:off x="407368" y="4869160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2021 – 90% of households with 50/10 unlimited </a:t>
            </a:r>
            <a:r>
              <a:rPr lang="en-CA" b="1" dirty="0">
                <a:solidFill>
                  <a:srgbClr val="00B050"/>
                </a:solidFill>
              </a:rPr>
              <a:t>(Achieved)</a:t>
            </a:r>
          </a:p>
          <a:p>
            <a:r>
              <a:rPr lang="en-CA" dirty="0"/>
              <a:t>2026 – 98% of households with 50/10 unlimited</a:t>
            </a:r>
          </a:p>
          <a:p>
            <a:r>
              <a:rPr lang="en-CA" dirty="0"/>
              <a:t>2031 – 100% of households with 50/10 unlimited </a:t>
            </a:r>
            <a:r>
              <a:rPr lang="en-CA" b="1" dirty="0">
                <a:solidFill>
                  <a:srgbClr val="92D050"/>
                </a:solidFill>
              </a:rPr>
              <a:t>(on track)</a:t>
            </a:r>
          </a:p>
        </p:txBody>
      </p:sp>
    </p:spTree>
    <p:extLst>
      <p:ext uri="{BB962C8B-B14F-4D97-AF65-F5344CB8AC3E}">
        <p14:creationId xmlns:p14="http://schemas.microsoft.com/office/powerpoint/2010/main" val="134782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Why? to How?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C532D9-9CB4-5C73-0B44-C1E856E70BCD}"/>
              </a:ext>
            </a:extLst>
          </p:cNvPr>
          <p:cNvSpPr txBox="1">
            <a:spLocks/>
          </p:cNvSpPr>
          <p:nvPr/>
        </p:nvSpPr>
        <p:spPr>
          <a:xfrm>
            <a:off x="583441" y="1330052"/>
            <a:ext cx="8824927" cy="4846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/>
              <a:t>Rural connectivity a question of how? – </a:t>
            </a:r>
            <a:r>
              <a:rPr lang="en-CA" b="1" i="1"/>
              <a:t>How to get it right?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b="1" i="1"/>
          </a:p>
          <a:p>
            <a:r>
              <a:rPr lang="en-CA" i="1"/>
              <a:t>How to ensure we can connect the farm between two hamlets</a:t>
            </a:r>
          </a:p>
          <a:p>
            <a:endParaRPr lang="en-CA" i="1"/>
          </a:p>
          <a:p>
            <a:r>
              <a:rPr lang="en-CA" i="1"/>
              <a:t>How to ensure we don’t just connect Indigenous communities, but that we have broadband that is high quality, reliable and affordable</a:t>
            </a:r>
          </a:p>
          <a:p>
            <a:endParaRPr lang="en-CA" i="1"/>
          </a:p>
          <a:p>
            <a:r>
              <a:rPr lang="en-CA" i="1"/>
              <a:t>How to ensure the infrastructure we build suits current and future needs</a:t>
            </a:r>
            <a:endParaRPr lang="en-CA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3D2156-79BA-29A4-AC29-51813FC9FE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401052"/>
            <a:ext cx="2239860" cy="1595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867E8-D917-9E36-49F3-74C488435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4731089"/>
            <a:ext cx="2308636" cy="133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1586C-A7A5-1146-98E4-DC0296446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3743" y="3088339"/>
            <a:ext cx="2380185" cy="159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9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to Why?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E22789-1EB5-8FDD-A8F9-0F4D8A6A3407}"/>
              </a:ext>
            </a:extLst>
          </p:cNvPr>
          <p:cNvSpPr txBox="1"/>
          <p:nvPr/>
        </p:nvSpPr>
        <p:spPr>
          <a:xfrm>
            <a:off x="3044603" y="3269087"/>
            <a:ext cx="6100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Why? to How?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9C7C8B-4352-E65E-BC0B-74B76CDB0421}"/>
              </a:ext>
            </a:extLst>
          </p:cNvPr>
          <p:cNvSpPr txBox="1">
            <a:spLocks/>
          </p:cNvSpPr>
          <p:nvPr/>
        </p:nvSpPr>
        <p:spPr>
          <a:xfrm>
            <a:off x="583441" y="1330052"/>
            <a:ext cx="8824927" cy="4846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dirty="0"/>
              <a:t>Rural connectivity a question of how? – </a:t>
            </a:r>
            <a:r>
              <a:rPr lang="en-CA" b="1" i="1" dirty="0"/>
              <a:t>How to get it right?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CA" b="1" i="1" dirty="0"/>
          </a:p>
          <a:p>
            <a:r>
              <a:rPr lang="en-CA" i="1" dirty="0">
                <a:solidFill>
                  <a:srgbClr val="EDECF2"/>
                </a:solidFill>
              </a:rPr>
              <a:t>How to ensure we can connect the farm between two hamlets</a:t>
            </a:r>
          </a:p>
          <a:p>
            <a:endParaRPr lang="en-CA" i="1" dirty="0"/>
          </a:p>
          <a:p>
            <a:r>
              <a:rPr lang="en-CA" i="1" dirty="0">
                <a:solidFill>
                  <a:srgbClr val="EDECF2"/>
                </a:solidFill>
              </a:rPr>
              <a:t>How to ensure we don’t just connect Indigenous communities, but that we have broadband that is high quality, reliable and affordable</a:t>
            </a:r>
          </a:p>
          <a:p>
            <a:endParaRPr lang="en-CA" i="1" dirty="0"/>
          </a:p>
          <a:p>
            <a:r>
              <a:rPr lang="en-CA" i="1" dirty="0">
                <a:solidFill>
                  <a:srgbClr val="EDECF2"/>
                </a:solidFill>
              </a:rPr>
              <a:t>How to ensure the infrastructure we build suits current and future needs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B2FF60-15D3-695A-72D2-FCD0FB68EB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412776"/>
            <a:ext cx="2239860" cy="15959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80917B-F021-EA83-1F48-B29E78B09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4731089"/>
            <a:ext cx="2308636" cy="133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60309A-FAB3-C896-0F9E-5659A0F69C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3743" y="3088339"/>
            <a:ext cx="2380185" cy="15959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32DCFA-377F-841E-0B64-AB63DAE20717}"/>
              </a:ext>
            </a:extLst>
          </p:cNvPr>
          <p:cNvSpPr txBox="1"/>
          <p:nvPr/>
        </p:nvSpPr>
        <p:spPr>
          <a:xfrm rot="20962899">
            <a:off x="1173677" y="2207258"/>
            <a:ext cx="8580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>
                <a:solidFill>
                  <a:srgbClr val="FF0000"/>
                </a:solidFill>
              </a:rPr>
              <a:t>Why are rural, remote and Indigenous Communities still so far behind?</a:t>
            </a:r>
          </a:p>
        </p:txBody>
      </p:sp>
    </p:spTree>
    <p:extLst>
      <p:ext uri="{BB962C8B-B14F-4D97-AF65-F5344CB8AC3E}">
        <p14:creationId xmlns:p14="http://schemas.microsoft.com/office/powerpoint/2010/main" val="57717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Concepts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72E0F1-972E-8649-DF75-5A8AEADE7DD7}"/>
              </a:ext>
            </a:extLst>
          </p:cNvPr>
          <p:cNvSpPr txBox="1">
            <a:spLocks/>
          </p:cNvSpPr>
          <p:nvPr/>
        </p:nvSpPr>
        <p:spPr>
          <a:xfrm>
            <a:off x="583441" y="1330052"/>
            <a:ext cx="6376655" cy="48469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 b="1" dirty="0"/>
              <a:t>Speed</a:t>
            </a:r>
          </a:p>
          <a:p>
            <a:pPr lvl="1"/>
            <a:r>
              <a:rPr lang="en-CA" dirty="0"/>
              <a:t>Usually “Megabits per second” (Mbps)</a:t>
            </a:r>
          </a:p>
          <a:p>
            <a:pPr lvl="1"/>
            <a:r>
              <a:rPr lang="en-CA" dirty="0"/>
              <a:t>Download </a:t>
            </a:r>
            <a:r>
              <a:rPr lang="en-CA" i="1" dirty="0"/>
              <a:t>and</a:t>
            </a:r>
            <a:r>
              <a:rPr lang="en-CA" dirty="0"/>
              <a:t> upload speed</a:t>
            </a:r>
          </a:p>
          <a:p>
            <a:pPr lvl="1"/>
            <a:r>
              <a:rPr lang="en-CA" dirty="0"/>
              <a:t>National targets (set 2016) 50 Mbps download/ 10 Mbps upload (50/10)</a:t>
            </a:r>
          </a:p>
          <a:p>
            <a:pPr marL="0" indent="0">
              <a:buNone/>
            </a:pPr>
            <a:r>
              <a:rPr lang="en-CA" b="1" dirty="0"/>
              <a:t>Cost</a:t>
            </a:r>
            <a:r>
              <a:rPr lang="en-CA" dirty="0"/>
              <a:t> </a:t>
            </a:r>
          </a:p>
          <a:p>
            <a:pPr lvl="1"/>
            <a:r>
              <a:rPr lang="en-CA" dirty="0"/>
              <a:t>Affordability</a:t>
            </a:r>
          </a:p>
          <a:p>
            <a:pPr lvl="1"/>
            <a:r>
              <a:rPr lang="en-CA" dirty="0"/>
              <a:t>Data caps/allowances</a:t>
            </a:r>
          </a:p>
          <a:p>
            <a:pPr lvl="1"/>
            <a:endParaRPr lang="en-CA" dirty="0"/>
          </a:p>
          <a:p>
            <a:pPr marL="0" indent="0">
              <a:buNone/>
            </a:pPr>
            <a:r>
              <a:rPr lang="en-CA" b="1" dirty="0"/>
              <a:t>Quality</a:t>
            </a:r>
          </a:p>
          <a:p>
            <a:pPr lvl="1"/>
            <a:r>
              <a:rPr lang="en-CA" dirty="0"/>
              <a:t>Redundancy</a:t>
            </a:r>
          </a:p>
          <a:p>
            <a:pPr lvl="1"/>
            <a:r>
              <a:rPr lang="en-CA" dirty="0"/>
              <a:t>Reliability</a:t>
            </a:r>
          </a:p>
          <a:p>
            <a:pPr lvl="1"/>
            <a:endParaRPr lang="en-CA" dirty="0"/>
          </a:p>
          <a:p>
            <a:pPr lvl="1"/>
            <a:endParaRPr lang="en-CA" dirty="0"/>
          </a:p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B5B7A1-44EE-F1D3-94E3-1DB0DD3F2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252" y="2276872"/>
            <a:ext cx="5925834" cy="3306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0D67C8-C849-4EBE-BAD3-74B0B16333D4}"/>
              </a:ext>
            </a:extLst>
          </p:cNvPr>
          <p:cNvSpPr txBox="1"/>
          <p:nvPr/>
        </p:nvSpPr>
        <p:spPr>
          <a:xfrm>
            <a:off x="6043252" y="5583069"/>
            <a:ext cx="5813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CIRA (Canadian Internet Registration Authority) </a:t>
            </a:r>
          </a:p>
          <a:p>
            <a:pPr algn="ctr"/>
            <a:r>
              <a:rPr lang="en-CA" i="1" dirty="0"/>
              <a:t>Internet Factbook 2023 </a:t>
            </a:r>
            <a:r>
              <a:rPr lang="en-CA" dirty="0"/>
              <a:t>– Page 46</a:t>
            </a:r>
          </a:p>
        </p:txBody>
      </p:sp>
    </p:spTree>
    <p:extLst>
      <p:ext uri="{BB962C8B-B14F-4D97-AF65-F5344CB8AC3E}">
        <p14:creationId xmlns:p14="http://schemas.microsoft.com/office/powerpoint/2010/main" val="125135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0489F9-25A5-4C7A-0A13-0AF3BD69B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4" b="-1"/>
          <a:stretch/>
        </p:blipFill>
        <p:spPr>
          <a:xfrm rot="10800000">
            <a:off x="-1200" y="0"/>
            <a:ext cx="12193200" cy="1124744"/>
          </a:xfr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0E0B1-8A77-FA49-C071-D8B936BB264D}"/>
              </a:ext>
            </a:extLst>
          </p:cNvPr>
          <p:cNvSpPr/>
          <p:nvPr/>
        </p:nvSpPr>
        <p:spPr>
          <a:xfrm>
            <a:off x="-1200" y="6328800"/>
            <a:ext cx="12193200" cy="52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05EDC-5F7A-B984-D239-1FF25460C86B}"/>
              </a:ext>
            </a:extLst>
          </p:cNvPr>
          <p:cNvSpPr txBox="1"/>
          <p:nvPr/>
        </p:nvSpPr>
        <p:spPr>
          <a:xfrm>
            <a:off x="4390030" y="6446292"/>
            <a:ext cx="398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Alberta Rural Connectivity Form 2023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0EC8D1-DBB5-3F4B-5830-626CAB1AF3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69" y="207689"/>
            <a:ext cx="830217" cy="7069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45EEDA-E044-2D17-915C-A0669064AAB5}"/>
              </a:ext>
            </a:extLst>
          </p:cNvPr>
          <p:cNvSpPr txBox="1">
            <a:spLocks/>
          </p:cNvSpPr>
          <p:nvPr/>
        </p:nvSpPr>
        <p:spPr>
          <a:xfrm>
            <a:off x="278641" y="207689"/>
            <a:ext cx="10771495" cy="70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EF5065C-D084-1B0A-F33D-850D4B00DD11}"/>
              </a:ext>
            </a:extLst>
          </p:cNvPr>
          <p:cNvSpPr txBox="1">
            <a:spLocks/>
          </p:cNvSpPr>
          <p:nvPr/>
        </p:nvSpPr>
        <p:spPr>
          <a:xfrm>
            <a:off x="583442" y="1330052"/>
            <a:ext cx="4433214" cy="4846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CA"/>
              <a:t>Gold standard of broadband technologies</a:t>
            </a:r>
          </a:p>
          <a:p>
            <a:pPr lvl="1"/>
            <a:r>
              <a:rPr lang="en-CA"/>
              <a:t>Fastest</a:t>
            </a:r>
          </a:p>
          <a:p>
            <a:pPr lvl="1"/>
            <a:r>
              <a:rPr lang="en-CA"/>
              <a:t>Most reliable</a:t>
            </a:r>
          </a:p>
          <a:p>
            <a:pPr lvl="1"/>
            <a:r>
              <a:rPr lang="en-CA"/>
              <a:t>Synchronous connections</a:t>
            </a:r>
          </a:p>
          <a:p>
            <a:pPr lvl="1"/>
            <a:r>
              <a:rPr lang="en-CA"/>
              <a:t>High capacity</a:t>
            </a:r>
          </a:p>
          <a:p>
            <a:pPr lvl="1"/>
            <a:endParaRPr lang="en-CA"/>
          </a:p>
          <a:p>
            <a:pPr marL="0" indent="0">
              <a:buFont typeface="Arial" panose="020B0604020202020204" pitchFamily="34" charset="0"/>
              <a:buNone/>
            </a:pPr>
            <a:r>
              <a:rPr lang="en-CA"/>
              <a:t>However</a:t>
            </a:r>
          </a:p>
          <a:p>
            <a:pPr lvl="1"/>
            <a:r>
              <a:rPr lang="en-CA"/>
              <a:t>Generally more expensive than wireless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D192C7-7DE1-3A69-4163-B4F74BE70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793" y="1753682"/>
            <a:ext cx="6676213" cy="381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160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9650</TotalTime>
  <Words>2508</Words>
  <Application>Microsoft Office PowerPoint</Application>
  <PresentationFormat>Widescreen</PresentationFormat>
  <Paragraphs>276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Understanding Community Broadband (2023)</vt:lpstr>
      <vt:lpstr>Understanding Community Broadband (2023)</vt:lpstr>
      <vt:lpstr>Understanding Community Broadband (2023)</vt:lpstr>
      <vt:lpstr>Post Covid Reports and Recommendations (p. 12)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Policy Overview</dc:title>
  <dc:creator>Michael McNally</dc:creator>
  <cp:lastModifiedBy>MM</cp:lastModifiedBy>
  <cp:revision>300</cp:revision>
  <dcterms:created xsi:type="dcterms:W3CDTF">2011-01-13T14:12:52Z</dcterms:created>
  <dcterms:modified xsi:type="dcterms:W3CDTF">2023-11-06T14:25:33Z</dcterms:modified>
</cp:coreProperties>
</file>