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6226" autoAdjust="0"/>
  </p:normalViewPr>
  <p:slideViewPr>
    <p:cSldViewPr snapToGrid="0" snapToObjects="1" showGuides="1">
      <p:cViewPr>
        <p:scale>
          <a:sx n="30" d="100"/>
          <a:sy n="30" d="100"/>
        </p:scale>
        <p:origin x="1110" y="-870"/>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maya\Dropbox\Medicine%20MSc\ELISA\analysis\May\NEJM%20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omaya\Dropbox\Medicine%20MSc\ELISA\analysis\May\NEJM%20figur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v>Total troponin (560)</c:v>
          </c:tx>
          <c:spPr>
            <a:ln w="28575"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Sheet1!$EK$4:$EK$21</c:f>
                <c:numCache>
                  <c:formatCode>General</c:formatCode>
                  <c:ptCount val="18"/>
                  <c:pt idx="0">
                    <c:v>0.77900000000000003</c:v>
                  </c:pt>
                  <c:pt idx="1">
                    <c:v>0.77900000000000003</c:v>
                  </c:pt>
                  <c:pt idx="2">
                    <c:v>0.77900000000000003</c:v>
                  </c:pt>
                  <c:pt idx="3">
                    <c:v>0.77900000000000003</c:v>
                  </c:pt>
                  <c:pt idx="4">
                    <c:v>0.77900000000000003</c:v>
                  </c:pt>
                  <c:pt idx="5">
                    <c:v>1.5580000000000001</c:v>
                  </c:pt>
                  <c:pt idx="6">
                    <c:v>1.5580000000000001</c:v>
                  </c:pt>
                  <c:pt idx="7">
                    <c:v>1.5580000000000001</c:v>
                  </c:pt>
                  <c:pt idx="8">
                    <c:v>3.895</c:v>
                  </c:pt>
                  <c:pt idx="9">
                    <c:v>3.895</c:v>
                  </c:pt>
                  <c:pt idx="10">
                    <c:v>3.895</c:v>
                  </c:pt>
                  <c:pt idx="11">
                    <c:v>3.895</c:v>
                  </c:pt>
                  <c:pt idx="12">
                    <c:v>3.895</c:v>
                  </c:pt>
                  <c:pt idx="13">
                    <c:v>3.895</c:v>
                  </c:pt>
                  <c:pt idx="14">
                    <c:v>7.79</c:v>
                  </c:pt>
                  <c:pt idx="15">
                    <c:v>7.79</c:v>
                  </c:pt>
                  <c:pt idx="16">
                    <c:v>7.79</c:v>
                  </c:pt>
                  <c:pt idx="17">
                    <c:v>7.79</c:v>
                  </c:pt>
                </c:numCache>
              </c:numRef>
            </c:plus>
            <c:minus>
              <c:numRef>
                <c:f>Sheet1!$EK$4:$EK$21</c:f>
                <c:numCache>
                  <c:formatCode>General</c:formatCode>
                  <c:ptCount val="18"/>
                  <c:pt idx="0">
                    <c:v>0.77900000000000003</c:v>
                  </c:pt>
                  <c:pt idx="1">
                    <c:v>0.77900000000000003</c:v>
                  </c:pt>
                  <c:pt idx="2">
                    <c:v>0.77900000000000003</c:v>
                  </c:pt>
                  <c:pt idx="3">
                    <c:v>0.77900000000000003</c:v>
                  </c:pt>
                  <c:pt idx="4">
                    <c:v>0.77900000000000003</c:v>
                  </c:pt>
                  <c:pt idx="5">
                    <c:v>1.5580000000000001</c:v>
                  </c:pt>
                  <c:pt idx="6">
                    <c:v>1.5580000000000001</c:v>
                  </c:pt>
                  <c:pt idx="7">
                    <c:v>1.5580000000000001</c:v>
                  </c:pt>
                  <c:pt idx="8">
                    <c:v>3.895</c:v>
                  </c:pt>
                  <c:pt idx="9">
                    <c:v>3.895</c:v>
                  </c:pt>
                  <c:pt idx="10">
                    <c:v>3.895</c:v>
                  </c:pt>
                  <c:pt idx="11">
                    <c:v>3.895</c:v>
                  </c:pt>
                  <c:pt idx="12">
                    <c:v>3.895</c:v>
                  </c:pt>
                  <c:pt idx="13">
                    <c:v>3.895</c:v>
                  </c:pt>
                  <c:pt idx="14">
                    <c:v>7.79</c:v>
                  </c:pt>
                  <c:pt idx="15">
                    <c:v>7.79</c:v>
                  </c:pt>
                  <c:pt idx="16">
                    <c:v>7.79</c:v>
                  </c:pt>
                  <c:pt idx="17">
                    <c:v>7.79</c:v>
                  </c:pt>
                </c:numCache>
              </c:numRef>
            </c:minus>
            <c:spPr>
              <a:noFill/>
              <a:ln w="9525" cap="flat" cmpd="sng" algn="ctr">
                <a:solidFill>
                  <a:schemeClr val="tx1">
                    <a:lumMod val="65000"/>
                    <a:lumOff val="35000"/>
                  </a:schemeClr>
                </a:solidFill>
                <a:round/>
              </a:ln>
              <a:effectLst/>
            </c:spPr>
          </c:errBars>
          <c:cat>
            <c:numRef>
              <c:f>Sheet1!$ED$4:$ED$21</c:f>
              <c:numCache>
                <c:formatCode>General</c:formatCode>
                <c:ptCount val="18"/>
                <c:pt idx="0">
                  <c:v>34</c:v>
                </c:pt>
                <c:pt idx="1">
                  <c:v>31</c:v>
                </c:pt>
                <c:pt idx="2">
                  <c:v>37</c:v>
                </c:pt>
                <c:pt idx="3">
                  <c:v>10</c:v>
                </c:pt>
                <c:pt idx="4">
                  <c:v>5</c:v>
                </c:pt>
                <c:pt idx="5">
                  <c:v>1</c:v>
                </c:pt>
                <c:pt idx="6">
                  <c:v>16</c:v>
                </c:pt>
                <c:pt idx="7">
                  <c:v>18</c:v>
                </c:pt>
                <c:pt idx="8">
                  <c:v>13</c:v>
                </c:pt>
                <c:pt idx="9">
                  <c:v>3</c:v>
                </c:pt>
                <c:pt idx="10">
                  <c:v>19</c:v>
                </c:pt>
                <c:pt idx="11">
                  <c:v>17</c:v>
                </c:pt>
                <c:pt idx="12">
                  <c:v>2</c:v>
                </c:pt>
                <c:pt idx="13">
                  <c:v>15</c:v>
                </c:pt>
                <c:pt idx="14">
                  <c:v>14</c:v>
                </c:pt>
                <c:pt idx="15">
                  <c:v>12</c:v>
                </c:pt>
                <c:pt idx="16">
                  <c:v>11</c:v>
                </c:pt>
                <c:pt idx="17">
                  <c:v>20</c:v>
                </c:pt>
              </c:numCache>
            </c:numRef>
          </c:cat>
          <c:val>
            <c:numRef>
              <c:f>Sheet1!$EH$4:$EH$21</c:f>
              <c:numCache>
                <c:formatCode>General</c:formatCode>
                <c:ptCount val="18"/>
                <c:pt idx="0">
                  <c:v>3.2795899999999989</c:v>
                </c:pt>
                <c:pt idx="1">
                  <c:v>7.2252249999999956</c:v>
                </c:pt>
                <c:pt idx="2">
                  <c:v>8.0198050000000034</c:v>
                </c:pt>
                <c:pt idx="3">
                  <c:v>9.0597700000000003</c:v>
                </c:pt>
                <c:pt idx="4">
                  <c:v>10.056889999999999</c:v>
                </c:pt>
                <c:pt idx="5">
                  <c:v>13.7883</c:v>
                </c:pt>
                <c:pt idx="6">
                  <c:v>15.30735</c:v>
                </c:pt>
                <c:pt idx="7">
                  <c:v>15.53326</c:v>
                </c:pt>
                <c:pt idx="8">
                  <c:v>39.5732</c:v>
                </c:pt>
                <c:pt idx="9">
                  <c:v>38.755249999999997</c:v>
                </c:pt>
                <c:pt idx="10">
                  <c:v>44.675649999999997</c:v>
                </c:pt>
                <c:pt idx="11">
                  <c:v>67.03295</c:v>
                </c:pt>
                <c:pt idx="12">
                  <c:v>93.032074999999978</c:v>
                </c:pt>
                <c:pt idx="13">
                  <c:v>94.687449999999984</c:v>
                </c:pt>
                <c:pt idx="14">
                  <c:v>139.01255</c:v>
                </c:pt>
                <c:pt idx="15">
                  <c:v>159.26655</c:v>
                </c:pt>
                <c:pt idx="16">
                  <c:v>159.61709999999999</c:v>
                </c:pt>
                <c:pt idx="17">
                  <c:v>190.19284999999999</c:v>
                </c:pt>
              </c:numCache>
            </c:numRef>
          </c:val>
          <c:smooth val="0"/>
        </c:ser>
        <c:ser>
          <c:idx val="2"/>
          <c:order val="2"/>
          <c:tx>
            <c:v>Troponin, intact C-terminus (MF4)</c:v>
          </c:tx>
          <c:spPr>
            <a:ln w="28575" cap="rnd">
              <a:solidFill>
                <a:schemeClr val="accent3"/>
              </a:solidFill>
              <a:round/>
            </a:ln>
            <a:effectLst/>
          </c:spPr>
          <c:marker>
            <c:symbol val="circle"/>
            <c:size val="5"/>
            <c:spPr>
              <a:solidFill>
                <a:schemeClr val="accent3"/>
              </a:solidFill>
              <a:ln w="9525">
                <a:solidFill>
                  <a:schemeClr val="accent3"/>
                </a:solidFill>
              </a:ln>
              <a:effectLst/>
            </c:spPr>
          </c:marker>
          <c:errBars>
            <c:errDir val="y"/>
            <c:errBarType val="both"/>
            <c:errValType val="cust"/>
            <c:noEndCap val="0"/>
            <c:plus>
              <c:numRef>
                <c:f>Sheet1!$EL$4:$EL$21</c:f>
                <c:numCache>
                  <c:formatCode>General</c:formatCode>
                  <c:ptCount val="18"/>
                  <c:pt idx="0">
                    <c:v>0.21149999999999999</c:v>
                  </c:pt>
                  <c:pt idx="1">
                    <c:v>0.21149999999999999</c:v>
                  </c:pt>
                  <c:pt idx="2">
                    <c:v>0.21149999999999999</c:v>
                  </c:pt>
                  <c:pt idx="3">
                    <c:v>0.21149999999999999</c:v>
                  </c:pt>
                  <c:pt idx="4">
                    <c:v>0.21149999999999999</c:v>
                  </c:pt>
                  <c:pt idx="5">
                    <c:v>0.42299999999999999</c:v>
                  </c:pt>
                  <c:pt idx="6">
                    <c:v>0.42299999999999999</c:v>
                  </c:pt>
                  <c:pt idx="7">
                    <c:v>0.42299999999999999</c:v>
                  </c:pt>
                  <c:pt idx="8">
                    <c:v>1.0575000000000001</c:v>
                  </c:pt>
                  <c:pt idx="9">
                    <c:v>1.0575000000000001</c:v>
                  </c:pt>
                  <c:pt idx="10">
                    <c:v>1.0575000000000001</c:v>
                  </c:pt>
                  <c:pt idx="11">
                    <c:v>1.0575000000000001</c:v>
                  </c:pt>
                  <c:pt idx="12">
                    <c:v>1.0575000000000001</c:v>
                  </c:pt>
                  <c:pt idx="13">
                    <c:v>1.0575000000000001</c:v>
                  </c:pt>
                  <c:pt idx="14">
                    <c:v>2.1150000000000002</c:v>
                  </c:pt>
                  <c:pt idx="15">
                    <c:v>2.1150000000000002</c:v>
                  </c:pt>
                  <c:pt idx="16">
                    <c:v>2.1150000000000002</c:v>
                  </c:pt>
                  <c:pt idx="17">
                    <c:v>2.1150000000000002</c:v>
                  </c:pt>
                </c:numCache>
              </c:numRef>
            </c:plus>
            <c:minus>
              <c:numRef>
                <c:f>Sheet1!$EL$4:$EL$21</c:f>
                <c:numCache>
                  <c:formatCode>General</c:formatCode>
                  <c:ptCount val="18"/>
                  <c:pt idx="0">
                    <c:v>0.21149999999999999</c:v>
                  </c:pt>
                  <c:pt idx="1">
                    <c:v>0.21149999999999999</c:v>
                  </c:pt>
                  <c:pt idx="2">
                    <c:v>0.21149999999999999</c:v>
                  </c:pt>
                  <c:pt idx="3">
                    <c:v>0.21149999999999999</c:v>
                  </c:pt>
                  <c:pt idx="4">
                    <c:v>0.21149999999999999</c:v>
                  </c:pt>
                  <c:pt idx="5">
                    <c:v>0.42299999999999999</c:v>
                  </c:pt>
                  <c:pt idx="6">
                    <c:v>0.42299999999999999</c:v>
                  </c:pt>
                  <c:pt idx="7">
                    <c:v>0.42299999999999999</c:v>
                  </c:pt>
                  <c:pt idx="8">
                    <c:v>1.0575000000000001</c:v>
                  </c:pt>
                  <c:pt idx="9">
                    <c:v>1.0575000000000001</c:v>
                  </c:pt>
                  <c:pt idx="10">
                    <c:v>1.0575000000000001</c:v>
                  </c:pt>
                  <c:pt idx="11">
                    <c:v>1.0575000000000001</c:v>
                  </c:pt>
                  <c:pt idx="12">
                    <c:v>1.0575000000000001</c:v>
                  </c:pt>
                  <c:pt idx="13">
                    <c:v>1.0575000000000001</c:v>
                  </c:pt>
                  <c:pt idx="14">
                    <c:v>2.1150000000000002</c:v>
                  </c:pt>
                  <c:pt idx="15">
                    <c:v>2.1150000000000002</c:v>
                  </c:pt>
                  <c:pt idx="16">
                    <c:v>2.1150000000000002</c:v>
                  </c:pt>
                  <c:pt idx="17">
                    <c:v>2.1150000000000002</c:v>
                  </c:pt>
                </c:numCache>
              </c:numRef>
            </c:minus>
            <c:spPr>
              <a:noFill/>
              <a:ln w="9525" cap="flat" cmpd="sng" algn="ctr">
                <a:solidFill>
                  <a:schemeClr val="tx1">
                    <a:lumMod val="65000"/>
                    <a:lumOff val="35000"/>
                  </a:schemeClr>
                </a:solidFill>
                <a:round/>
              </a:ln>
              <a:effectLst/>
            </c:spPr>
          </c:errBars>
          <c:cat>
            <c:numRef>
              <c:f>Sheet1!$ED$4:$ED$21</c:f>
              <c:numCache>
                <c:formatCode>General</c:formatCode>
                <c:ptCount val="18"/>
                <c:pt idx="0">
                  <c:v>34</c:v>
                </c:pt>
                <c:pt idx="1">
                  <c:v>31</c:v>
                </c:pt>
                <c:pt idx="2">
                  <c:v>37</c:v>
                </c:pt>
                <c:pt idx="3">
                  <c:v>10</c:v>
                </c:pt>
                <c:pt idx="4">
                  <c:v>5</c:v>
                </c:pt>
                <c:pt idx="5">
                  <c:v>1</c:v>
                </c:pt>
                <c:pt idx="6">
                  <c:v>16</c:v>
                </c:pt>
                <c:pt idx="7">
                  <c:v>18</c:v>
                </c:pt>
                <c:pt idx="8">
                  <c:v>13</c:v>
                </c:pt>
                <c:pt idx="9">
                  <c:v>3</c:v>
                </c:pt>
                <c:pt idx="10">
                  <c:v>19</c:v>
                </c:pt>
                <c:pt idx="11">
                  <c:v>17</c:v>
                </c:pt>
                <c:pt idx="12">
                  <c:v>2</c:v>
                </c:pt>
                <c:pt idx="13">
                  <c:v>15</c:v>
                </c:pt>
                <c:pt idx="14">
                  <c:v>14</c:v>
                </c:pt>
                <c:pt idx="15">
                  <c:v>12</c:v>
                </c:pt>
                <c:pt idx="16">
                  <c:v>11</c:v>
                </c:pt>
                <c:pt idx="17">
                  <c:v>20</c:v>
                </c:pt>
              </c:numCache>
            </c:numRef>
          </c:cat>
          <c:val>
            <c:numRef>
              <c:f>Sheet1!$EI$4:$EI$21</c:f>
              <c:numCache>
                <c:formatCode>General</c:formatCode>
                <c:ptCount val="18"/>
                <c:pt idx="0">
                  <c:v>4.2476250000000002</c:v>
                </c:pt>
                <c:pt idx="1">
                  <c:v>6.129974999999984</c:v>
                </c:pt>
                <c:pt idx="2">
                  <c:v>4.9526249999999976</c:v>
                </c:pt>
                <c:pt idx="3">
                  <c:v>4.3604249999999869</c:v>
                </c:pt>
                <c:pt idx="4">
                  <c:v>7.0147499999999976</c:v>
                </c:pt>
                <c:pt idx="5">
                  <c:v>10.56795</c:v>
                </c:pt>
                <c:pt idx="6">
                  <c:v>8.7913499999999978</c:v>
                </c:pt>
                <c:pt idx="7">
                  <c:v>5.9642999999999988</c:v>
                </c:pt>
                <c:pt idx="8">
                  <c:v>24.780750000000001</c:v>
                </c:pt>
                <c:pt idx="9">
                  <c:v>32.148000000000003</c:v>
                </c:pt>
                <c:pt idx="10">
                  <c:v>20.163</c:v>
                </c:pt>
                <c:pt idx="11">
                  <c:v>22.260374999999989</c:v>
                </c:pt>
                <c:pt idx="12">
                  <c:v>33.452249999999999</c:v>
                </c:pt>
                <c:pt idx="13">
                  <c:v>27.406874999999999</c:v>
                </c:pt>
                <c:pt idx="14">
                  <c:v>48.292499999999997</c:v>
                </c:pt>
                <c:pt idx="15">
                  <c:v>52.099499999999999</c:v>
                </c:pt>
                <c:pt idx="16">
                  <c:v>66.411000000000001</c:v>
                </c:pt>
                <c:pt idx="17">
                  <c:v>46.741500000000002</c:v>
                </c:pt>
              </c:numCache>
            </c:numRef>
          </c:val>
          <c:smooth val="0"/>
        </c:ser>
        <c:dLbls>
          <c:showLegendKey val="0"/>
          <c:showVal val="0"/>
          <c:showCatName val="0"/>
          <c:showSerName val="0"/>
          <c:showPercent val="0"/>
          <c:showBubbleSize val="0"/>
        </c:dLbls>
        <c:marker val="1"/>
        <c:smooth val="0"/>
        <c:axId val="339338616"/>
        <c:axId val="339336264"/>
        <c:extLst>
          <c:ext xmlns:c15="http://schemas.microsoft.com/office/drawing/2012/chart" uri="{02D57815-91ED-43cb-92C2-25804820EDAC}">
            <c15:filteredLineSeries>
              <c15:ser>
                <c:idx val="0"/>
                <c:order val="0"/>
                <c:tx>
                  <c:v>Troponin, intact N-terminus (M18)</c:v>
                </c:tx>
                <c:spPr>
                  <a:ln w="28575" cap="rnd">
                    <a:solidFill>
                      <a:schemeClr val="accent1"/>
                    </a:solidFill>
                    <a:round/>
                  </a:ln>
                  <a:effectLst/>
                </c:spPr>
                <c:marker>
                  <c:symbol val="none"/>
                </c:marker>
                <c:errBars>
                  <c:errDir val="y"/>
                  <c:errBarType val="both"/>
                  <c:errValType val="cust"/>
                  <c:noEndCap val="0"/>
                  <c:plus>
                    <c:numRef>
                      <c:extLst>
                        <c:ext uri="{02D57815-91ED-43cb-92C2-25804820EDAC}">
                          <c15:formulaRef>
                            <c15:sqref>Sheet1!$EJ$4:$EJ$21</c15:sqref>
                          </c15:formulaRef>
                        </c:ext>
                      </c:extLst>
                      <c:numCache>
                        <c:formatCode>General</c:formatCode>
                        <c:ptCount val="18"/>
                        <c:pt idx="0">
                          <c:v>0.41444999999999999</c:v>
                        </c:pt>
                        <c:pt idx="1">
                          <c:v>0.41444999999999999</c:v>
                        </c:pt>
                        <c:pt idx="2">
                          <c:v>0.41444999999999999</c:v>
                        </c:pt>
                        <c:pt idx="3">
                          <c:v>0.41444999999999999</c:v>
                        </c:pt>
                        <c:pt idx="4">
                          <c:v>0.41444999999999999</c:v>
                        </c:pt>
                        <c:pt idx="5">
                          <c:v>0.82889999999999997</c:v>
                        </c:pt>
                        <c:pt idx="6">
                          <c:v>0.82889999999999997</c:v>
                        </c:pt>
                        <c:pt idx="7">
                          <c:v>0.82889999999999997</c:v>
                        </c:pt>
                        <c:pt idx="8">
                          <c:v>2.0722499999999999</c:v>
                        </c:pt>
                        <c:pt idx="9">
                          <c:v>2.0722499999999999</c:v>
                        </c:pt>
                        <c:pt idx="10">
                          <c:v>2.0722499999999999</c:v>
                        </c:pt>
                        <c:pt idx="11">
                          <c:v>2.0722499999999999</c:v>
                        </c:pt>
                        <c:pt idx="12">
                          <c:v>2.0722499999999999</c:v>
                        </c:pt>
                        <c:pt idx="13">
                          <c:v>2.0722499999999999</c:v>
                        </c:pt>
                        <c:pt idx="14">
                          <c:v>4.1444999999999999</c:v>
                        </c:pt>
                        <c:pt idx="15">
                          <c:v>4.1444999999999999</c:v>
                        </c:pt>
                        <c:pt idx="16">
                          <c:v>4.1444999999999999</c:v>
                        </c:pt>
                        <c:pt idx="17">
                          <c:v>4.1444999999999999</c:v>
                        </c:pt>
                      </c:numCache>
                    </c:numRef>
                  </c:plus>
                  <c:minus>
                    <c:numRef>
                      <c:extLst>
                        <c:ext uri="{02D57815-91ED-43cb-92C2-25804820EDAC}">
                          <c15:formulaRef>
                            <c15:sqref>Sheet1!$EJ$4:$EJ$21</c15:sqref>
                          </c15:formulaRef>
                        </c:ext>
                      </c:extLst>
                      <c:numCache>
                        <c:formatCode>General</c:formatCode>
                        <c:ptCount val="18"/>
                        <c:pt idx="0">
                          <c:v>0.41444999999999999</c:v>
                        </c:pt>
                        <c:pt idx="1">
                          <c:v>0.41444999999999999</c:v>
                        </c:pt>
                        <c:pt idx="2">
                          <c:v>0.41444999999999999</c:v>
                        </c:pt>
                        <c:pt idx="3">
                          <c:v>0.41444999999999999</c:v>
                        </c:pt>
                        <c:pt idx="4">
                          <c:v>0.41444999999999999</c:v>
                        </c:pt>
                        <c:pt idx="5">
                          <c:v>0.82889999999999997</c:v>
                        </c:pt>
                        <c:pt idx="6">
                          <c:v>0.82889999999999997</c:v>
                        </c:pt>
                        <c:pt idx="7">
                          <c:v>0.82889999999999997</c:v>
                        </c:pt>
                        <c:pt idx="8">
                          <c:v>2.0722499999999999</c:v>
                        </c:pt>
                        <c:pt idx="9">
                          <c:v>2.0722499999999999</c:v>
                        </c:pt>
                        <c:pt idx="10">
                          <c:v>2.0722499999999999</c:v>
                        </c:pt>
                        <c:pt idx="11">
                          <c:v>2.0722499999999999</c:v>
                        </c:pt>
                        <c:pt idx="12">
                          <c:v>2.0722499999999999</c:v>
                        </c:pt>
                        <c:pt idx="13">
                          <c:v>2.0722499999999999</c:v>
                        </c:pt>
                        <c:pt idx="14">
                          <c:v>4.1444999999999999</c:v>
                        </c:pt>
                        <c:pt idx="15">
                          <c:v>4.1444999999999999</c:v>
                        </c:pt>
                        <c:pt idx="16">
                          <c:v>4.1444999999999999</c:v>
                        </c:pt>
                        <c:pt idx="17">
                          <c:v>4.1444999999999999</c:v>
                        </c:pt>
                      </c:numCache>
                    </c:numRef>
                  </c:minus>
                  <c:spPr>
                    <a:noFill/>
                    <a:ln w="9525" cap="flat" cmpd="sng" algn="ctr">
                      <a:solidFill>
                        <a:schemeClr val="tx1">
                          <a:lumMod val="65000"/>
                          <a:lumOff val="35000"/>
                        </a:schemeClr>
                      </a:solidFill>
                      <a:round/>
                    </a:ln>
                    <a:effectLst/>
                  </c:spPr>
                </c:errBars>
                <c:cat>
                  <c:numRef>
                    <c:extLst>
                      <c:ext uri="{02D57815-91ED-43cb-92C2-25804820EDAC}">
                        <c15:formulaRef>
                          <c15:sqref>Sheet1!$ED$4:$ED$21</c15:sqref>
                        </c15:formulaRef>
                      </c:ext>
                    </c:extLst>
                    <c:numCache>
                      <c:formatCode>General</c:formatCode>
                      <c:ptCount val="18"/>
                      <c:pt idx="0">
                        <c:v>34</c:v>
                      </c:pt>
                      <c:pt idx="1">
                        <c:v>31</c:v>
                      </c:pt>
                      <c:pt idx="2">
                        <c:v>37</c:v>
                      </c:pt>
                      <c:pt idx="3">
                        <c:v>10</c:v>
                      </c:pt>
                      <c:pt idx="4">
                        <c:v>5</c:v>
                      </c:pt>
                      <c:pt idx="5">
                        <c:v>1</c:v>
                      </c:pt>
                      <c:pt idx="6">
                        <c:v>16</c:v>
                      </c:pt>
                      <c:pt idx="7">
                        <c:v>18</c:v>
                      </c:pt>
                      <c:pt idx="8">
                        <c:v>13</c:v>
                      </c:pt>
                      <c:pt idx="9">
                        <c:v>3</c:v>
                      </c:pt>
                      <c:pt idx="10">
                        <c:v>19</c:v>
                      </c:pt>
                      <c:pt idx="11">
                        <c:v>17</c:v>
                      </c:pt>
                      <c:pt idx="12">
                        <c:v>2</c:v>
                      </c:pt>
                      <c:pt idx="13">
                        <c:v>15</c:v>
                      </c:pt>
                      <c:pt idx="14">
                        <c:v>14</c:v>
                      </c:pt>
                      <c:pt idx="15">
                        <c:v>12</c:v>
                      </c:pt>
                      <c:pt idx="16">
                        <c:v>11</c:v>
                      </c:pt>
                      <c:pt idx="17">
                        <c:v>20</c:v>
                      </c:pt>
                    </c:numCache>
                  </c:numRef>
                </c:cat>
                <c:val>
                  <c:numRef>
                    <c:extLst>
                      <c:ext uri="{02D57815-91ED-43cb-92C2-25804820EDAC}">
                        <c15:formulaRef>
                          <c15:sqref>Sheet1!$EG$4:$EG$21</c15:sqref>
                        </c15:formulaRef>
                      </c:ext>
                    </c:extLst>
                    <c:numCache>
                      <c:formatCode>General</c:formatCode>
                      <c:ptCount val="18"/>
                      <c:pt idx="0">
                        <c:v>1.9541317499999995</c:v>
                      </c:pt>
                      <c:pt idx="1">
                        <c:v>9.8328262500000001</c:v>
                      </c:pt>
                      <c:pt idx="2">
                        <c:v>2.3105587499999998</c:v>
                      </c:pt>
                      <c:pt idx="3">
                        <c:v>8.0859194999999993</c:v>
                      </c:pt>
                      <c:pt idx="4">
                        <c:v>8.2952167499999998</c:v>
                      </c:pt>
                      <c:pt idx="5">
                        <c:v>14.364837</c:v>
                      </c:pt>
                      <c:pt idx="6">
                        <c:v>7.9740180000000001</c:v>
                      </c:pt>
                      <c:pt idx="7">
                        <c:v>8.8277849999999987</c:v>
                      </c:pt>
                      <c:pt idx="8">
                        <c:v>38.087955000000001</c:v>
                      </c:pt>
                      <c:pt idx="9">
                        <c:v>34.098873750000003</c:v>
                      </c:pt>
                      <c:pt idx="10">
                        <c:v>30.41026875</c:v>
                      </c:pt>
                      <c:pt idx="11">
                        <c:v>33.632617500000009</c:v>
                      </c:pt>
                      <c:pt idx="12">
                        <c:v>71.575514999999996</c:v>
                      </c:pt>
                      <c:pt idx="13">
                        <c:v>41.279220000000002</c:v>
                      </c:pt>
                      <c:pt idx="14">
                        <c:v>69.254594999999995</c:v>
                      </c:pt>
                      <c:pt idx="15">
                        <c:v>120.812175</c:v>
                      </c:pt>
                      <c:pt idx="16">
                        <c:v>94.826160000000002</c:v>
                      </c:pt>
                      <c:pt idx="17">
                        <c:v>67.638239999999996</c:v>
                      </c:pt>
                    </c:numCache>
                  </c:numRef>
                </c:val>
                <c:smooth val="0"/>
              </c15:ser>
            </c15:filteredLineSeries>
          </c:ext>
        </c:extLst>
      </c:lineChart>
      <c:catAx>
        <c:axId val="33933861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Patient number</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39336264"/>
        <c:crosses val="autoZero"/>
        <c:auto val="1"/>
        <c:lblAlgn val="ctr"/>
        <c:lblOffset val="100"/>
        <c:noMultiLvlLbl val="0"/>
      </c:catAx>
      <c:valAx>
        <c:axId val="339336264"/>
        <c:scaling>
          <c:orientation val="minMax"/>
          <c:max val="2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Troponin level (ng/mL)</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393386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95000"/>
          <a:lumOff val="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Total troponin (560)</c:v>
          </c:tx>
          <c:spPr>
            <a:ln w="28575"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Sheet1!$EK$4:$EK$21</c:f>
                <c:numCache>
                  <c:formatCode>General</c:formatCode>
                  <c:ptCount val="18"/>
                  <c:pt idx="0">
                    <c:v>0.77900000000000003</c:v>
                  </c:pt>
                  <c:pt idx="1">
                    <c:v>0.77900000000000003</c:v>
                  </c:pt>
                  <c:pt idx="2">
                    <c:v>0.77900000000000003</c:v>
                  </c:pt>
                  <c:pt idx="3">
                    <c:v>0.77900000000000003</c:v>
                  </c:pt>
                  <c:pt idx="4">
                    <c:v>0.77900000000000003</c:v>
                  </c:pt>
                  <c:pt idx="5">
                    <c:v>1.5580000000000001</c:v>
                  </c:pt>
                  <c:pt idx="6">
                    <c:v>1.5580000000000001</c:v>
                  </c:pt>
                  <c:pt idx="7">
                    <c:v>1.5580000000000001</c:v>
                  </c:pt>
                  <c:pt idx="8">
                    <c:v>3.895</c:v>
                  </c:pt>
                  <c:pt idx="9">
                    <c:v>3.895</c:v>
                  </c:pt>
                  <c:pt idx="10">
                    <c:v>3.895</c:v>
                  </c:pt>
                  <c:pt idx="11">
                    <c:v>3.895</c:v>
                  </c:pt>
                  <c:pt idx="12">
                    <c:v>3.895</c:v>
                  </c:pt>
                  <c:pt idx="13">
                    <c:v>3.895</c:v>
                  </c:pt>
                  <c:pt idx="14">
                    <c:v>7.79</c:v>
                  </c:pt>
                  <c:pt idx="15">
                    <c:v>7.79</c:v>
                  </c:pt>
                  <c:pt idx="16">
                    <c:v>7.79</c:v>
                  </c:pt>
                  <c:pt idx="17">
                    <c:v>7.79</c:v>
                  </c:pt>
                </c:numCache>
              </c:numRef>
            </c:plus>
            <c:minus>
              <c:numRef>
                <c:f>Sheet1!$EK$4:$EK$21</c:f>
                <c:numCache>
                  <c:formatCode>General</c:formatCode>
                  <c:ptCount val="18"/>
                  <c:pt idx="0">
                    <c:v>0.77900000000000003</c:v>
                  </c:pt>
                  <c:pt idx="1">
                    <c:v>0.77900000000000003</c:v>
                  </c:pt>
                  <c:pt idx="2">
                    <c:v>0.77900000000000003</c:v>
                  </c:pt>
                  <c:pt idx="3">
                    <c:v>0.77900000000000003</c:v>
                  </c:pt>
                  <c:pt idx="4">
                    <c:v>0.77900000000000003</c:v>
                  </c:pt>
                  <c:pt idx="5">
                    <c:v>1.5580000000000001</c:v>
                  </c:pt>
                  <c:pt idx="6">
                    <c:v>1.5580000000000001</c:v>
                  </c:pt>
                  <c:pt idx="7">
                    <c:v>1.5580000000000001</c:v>
                  </c:pt>
                  <c:pt idx="8">
                    <c:v>3.895</c:v>
                  </c:pt>
                  <c:pt idx="9">
                    <c:v>3.895</c:v>
                  </c:pt>
                  <c:pt idx="10">
                    <c:v>3.895</c:v>
                  </c:pt>
                  <c:pt idx="11">
                    <c:v>3.895</c:v>
                  </c:pt>
                  <c:pt idx="12">
                    <c:v>3.895</c:v>
                  </c:pt>
                  <c:pt idx="13">
                    <c:v>3.895</c:v>
                  </c:pt>
                  <c:pt idx="14">
                    <c:v>7.79</c:v>
                  </c:pt>
                  <c:pt idx="15">
                    <c:v>7.79</c:v>
                  </c:pt>
                  <c:pt idx="16">
                    <c:v>7.79</c:v>
                  </c:pt>
                  <c:pt idx="17">
                    <c:v>7.79</c:v>
                  </c:pt>
                </c:numCache>
              </c:numRef>
            </c:minus>
            <c:spPr>
              <a:noFill/>
              <a:ln w="9525" cap="flat" cmpd="sng" algn="ctr">
                <a:solidFill>
                  <a:schemeClr val="tx1">
                    <a:lumMod val="65000"/>
                    <a:lumOff val="35000"/>
                  </a:schemeClr>
                </a:solidFill>
                <a:round/>
              </a:ln>
              <a:effectLst/>
            </c:spPr>
          </c:errBars>
          <c:cat>
            <c:numRef>
              <c:f>Sheet1!$ED$4:$ED$21</c:f>
              <c:numCache>
                <c:formatCode>General</c:formatCode>
                <c:ptCount val="18"/>
                <c:pt idx="0">
                  <c:v>34</c:v>
                </c:pt>
                <c:pt idx="1">
                  <c:v>31</c:v>
                </c:pt>
                <c:pt idx="2">
                  <c:v>37</c:v>
                </c:pt>
                <c:pt idx="3">
                  <c:v>10</c:v>
                </c:pt>
                <c:pt idx="4">
                  <c:v>5</c:v>
                </c:pt>
                <c:pt idx="5">
                  <c:v>1</c:v>
                </c:pt>
                <c:pt idx="6">
                  <c:v>16</c:v>
                </c:pt>
                <c:pt idx="7">
                  <c:v>18</c:v>
                </c:pt>
                <c:pt idx="8">
                  <c:v>13</c:v>
                </c:pt>
                <c:pt idx="9">
                  <c:v>3</c:v>
                </c:pt>
                <c:pt idx="10">
                  <c:v>19</c:v>
                </c:pt>
                <c:pt idx="11">
                  <c:v>17</c:v>
                </c:pt>
                <c:pt idx="12">
                  <c:v>2</c:v>
                </c:pt>
                <c:pt idx="13">
                  <c:v>15</c:v>
                </c:pt>
                <c:pt idx="14">
                  <c:v>14</c:v>
                </c:pt>
                <c:pt idx="15">
                  <c:v>12</c:v>
                </c:pt>
                <c:pt idx="16">
                  <c:v>11</c:v>
                </c:pt>
                <c:pt idx="17">
                  <c:v>20</c:v>
                </c:pt>
              </c:numCache>
            </c:numRef>
          </c:cat>
          <c:val>
            <c:numRef>
              <c:f>Sheet1!$EH$4:$EH$21</c:f>
              <c:numCache>
                <c:formatCode>General</c:formatCode>
                <c:ptCount val="18"/>
                <c:pt idx="0">
                  <c:v>3.2795899999999989</c:v>
                </c:pt>
                <c:pt idx="1">
                  <c:v>7.2252249999999956</c:v>
                </c:pt>
                <c:pt idx="2">
                  <c:v>8.0198050000000034</c:v>
                </c:pt>
                <c:pt idx="3">
                  <c:v>9.0597700000000003</c:v>
                </c:pt>
                <c:pt idx="4">
                  <c:v>10.056889999999999</c:v>
                </c:pt>
                <c:pt idx="5">
                  <c:v>13.7883</c:v>
                </c:pt>
                <c:pt idx="6">
                  <c:v>15.30735</c:v>
                </c:pt>
                <c:pt idx="7">
                  <c:v>15.53326</c:v>
                </c:pt>
                <c:pt idx="8">
                  <c:v>39.5732</c:v>
                </c:pt>
                <c:pt idx="9">
                  <c:v>38.755249999999997</c:v>
                </c:pt>
                <c:pt idx="10">
                  <c:v>44.675649999999997</c:v>
                </c:pt>
                <c:pt idx="11">
                  <c:v>67.03295</c:v>
                </c:pt>
                <c:pt idx="12">
                  <c:v>93.032074999999978</c:v>
                </c:pt>
                <c:pt idx="13">
                  <c:v>94.687449999999984</c:v>
                </c:pt>
                <c:pt idx="14">
                  <c:v>139.01255</c:v>
                </c:pt>
                <c:pt idx="15">
                  <c:v>159.26655</c:v>
                </c:pt>
                <c:pt idx="16">
                  <c:v>159.61709999999999</c:v>
                </c:pt>
                <c:pt idx="17">
                  <c:v>190.19284999999999</c:v>
                </c:pt>
              </c:numCache>
            </c:numRef>
          </c:val>
          <c:smooth val="0"/>
        </c:ser>
        <c:ser>
          <c:idx val="0"/>
          <c:order val="2"/>
          <c:tx>
            <c:v>Troponin, intact N-terminus (M18)</c:v>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Sheet1!$EJ$4:$EJ$21</c:f>
                <c:numCache>
                  <c:formatCode>General</c:formatCode>
                  <c:ptCount val="18"/>
                  <c:pt idx="0">
                    <c:v>0.41444999999999999</c:v>
                  </c:pt>
                  <c:pt idx="1">
                    <c:v>0.41444999999999999</c:v>
                  </c:pt>
                  <c:pt idx="2">
                    <c:v>0.41444999999999999</c:v>
                  </c:pt>
                  <c:pt idx="3">
                    <c:v>0.41444999999999999</c:v>
                  </c:pt>
                  <c:pt idx="4">
                    <c:v>0.41444999999999999</c:v>
                  </c:pt>
                  <c:pt idx="5">
                    <c:v>0.82889999999999997</c:v>
                  </c:pt>
                  <c:pt idx="6">
                    <c:v>0.82889999999999997</c:v>
                  </c:pt>
                  <c:pt idx="7">
                    <c:v>0.82889999999999997</c:v>
                  </c:pt>
                  <c:pt idx="8">
                    <c:v>2.0722499999999888</c:v>
                  </c:pt>
                  <c:pt idx="9">
                    <c:v>2.0722499999999888</c:v>
                  </c:pt>
                  <c:pt idx="10">
                    <c:v>2.0722499999999888</c:v>
                  </c:pt>
                  <c:pt idx="11">
                    <c:v>2.0722499999999888</c:v>
                  </c:pt>
                  <c:pt idx="12">
                    <c:v>2.0722499999999888</c:v>
                  </c:pt>
                  <c:pt idx="13">
                    <c:v>2.0722499999999888</c:v>
                  </c:pt>
                  <c:pt idx="14">
                    <c:v>4.1444999999999954</c:v>
                  </c:pt>
                  <c:pt idx="15">
                    <c:v>4.1444999999999954</c:v>
                  </c:pt>
                  <c:pt idx="16">
                    <c:v>4.1444999999999954</c:v>
                  </c:pt>
                  <c:pt idx="17">
                    <c:v>4.1444999999999954</c:v>
                  </c:pt>
                </c:numCache>
              </c:numRef>
            </c:plus>
            <c:minus>
              <c:numRef>
                <c:f>Sheet1!$EJ$4:$EJ$21</c:f>
                <c:numCache>
                  <c:formatCode>General</c:formatCode>
                  <c:ptCount val="18"/>
                  <c:pt idx="0">
                    <c:v>0.41444999999999999</c:v>
                  </c:pt>
                  <c:pt idx="1">
                    <c:v>0.41444999999999999</c:v>
                  </c:pt>
                  <c:pt idx="2">
                    <c:v>0.41444999999999999</c:v>
                  </c:pt>
                  <c:pt idx="3">
                    <c:v>0.41444999999999999</c:v>
                  </c:pt>
                  <c:pt idx="4">
                    <c:v>0.41444999999999999</c:v>
                  </c:pt>
                  <c:pt idx="5">
                    <c:v>0.82889999999999997</c:v>
                  </c:pt>
                  <c:pt idx="6">
                    <c:v>0.82889999999999997</c:v>
                  </c:pt>
                  <c:pt idx="7">
                    <c:v>0.82889999999999997</c:v>
                  </c:pt>
                  <c:pt idx="8">
                    <c:v>2.0722499999999888</c:v>
                  </c:pt>
                  <c:pt idx="9">
                    <c:v>2.0722499999999888</c:v>
                  </c:pt>
                  <c:pt idx="10">
                    <c:v>2.0722499999999888</c:v>
                  </c:pt>
                  <c:pt idx="11">
                    <c:v>2.0722499999999888</c:v>
                  </c:pt>
                  <c:pt idx="12">
                    <c:v>2.0722499999999888</c:v>
                  </c:pt>
                  <c:pt idx="13">
                    <c:v>2.0722499999999888</c:v>
                  </c:pt>
                  <c:pt idx="14">
                    <c:v>4.1444999999999954</c:v>
                  </c:pt>
                  <c:pt idx="15">
                    <c:v>4.1444999999999954</c:v>
                  </c:pt>
                  <c:pt idx="16">
                    <c:v>4.1444999999999954</c:v>
                  </c:pt>
                  <c:pt idx="17">
                    <c:v>4.1444999999999954</c:v>
                  </c:pt>
                </c:numCache>
              </c:numRef>
            </c:minus>
            <c:spPr>
              <a:noFill/>
              <a:ln w="9525" cap="flat" cmpd="sng" algn="ctr">
                <a:solidFill>
                  <a:schemeClr val="tx1">
                    <a:lumMod val="65000"/>
                    <a:lumOff val="35000"/>
                  </a:schemeClr>
                </a:solidFill>
                <a:round/>
              </a:ln>
              <a:effectLst/>
            </c:spPr>
          </c:errBars>
          <c:cat>
            <c:numRef>
              <c:f>Sheet1!$ED$4:$ED$21</c:f>
              <c:numCache>
                <c:formatCode>General</c:formatCode>
                <c:ptCount val="18"/>
                <c:pt idx="0">
                  <c:v>34</c:v>
                </c:pt>
                <c:pt idx="1">
                  <c:v>31</c:v>
                </c:pt>
                <c:pt idx="2">
                  <c:v>37</c:v>
                </c:pt>
                <c:pt idx="3">
                  <c:v>10</c:v>
                </c:pt>
                <c:pt idx="4">
                  <c:v>5</c:v>
                </c:pt>
                <c:pt idx="5">
                  <c:v>1</c:v>
                </c:pt>
                <c:pt idx="6">
                  <c:v>16</c:v>
                </c:pt>
                <c:pt idx="7">
                  <c:v>18</c:v>
                </c:pt>
                <c:pt idx="8">
                  <c:v>13</c:v>
                </c:pt>
                <c:pt idx="9">
                  <c:v>3</c:v>
                </c:pt>
                <c:pt idx="10">
                  <c:v>19</c:v>
                </c:pt>
                <c:pt idx="11">
                  <c:v>17</c:v>
                </c:pt>
                <c:pt idx="12">
                  <c:v>2</c:v>
                </c:pt>
                <c:pt idx="13">
                  <c:v>15</c:v>
                </c:pt>
                <c:pt idx="14">
                  <c:v>14</c:v>
                </c:pt>
                <c:pt idx="15">
                  <c:v>12</c:v>
                </c:pt>
                <c:pt idx="16">
                  <c:v>11</c:v>
                </c:pt>
                <c:pt idx="17">
                  <c:v>20</c:v>
                </c:pt>
              </c:numCache>
            </c:numRef>
          </c:cat>
          <c:val>
            <c:numRef>
              <c:f>Sheet1!$EG$4:$EG$21</c:f>
              <c:numCache>
                <c:formatCode>General</c:formatCode>
                <c:ptCount val="18"/>
                <c:pt idx="0">
                  <c:v>1.9541317499999991</c:v>
                </c:pt>
                <c:pt idx="1">
                  <c:v>9.8328262500000001</c:v>
                </c:pt>
                <c:pt idx="2">
                  <c:v>2.3105587500000002</c:v>
                </c:pt>
                <c:pt idx="3">
                  <c:v>8.0859194999999993</c:v>
                </c:pt>
                <c:pt idx="4">
                  <c:v>8.2952167499999998</c:v>
                </c:pt>
                <c:pt idx="5">
                  <c:v>14.364837</c:v>
                </c:pt>
                <c:pt idx="6">
                  <c:v>7.9740180000000001</c:v>
                </c:pt>
                <c:pt idx="7">
                  <c:v>8.8277850000000022</c:v>
                </c:pt>
                <c:pt idx="8">
                  <c:v>38.087955000000001</c:v>
                </c:pt>
                <c:pt idx="9">
                  <c:v>34.098873750000003</c:v>
                </c:pt>
                <c:pt idx="10">
                  <c:v>30.41026875</c:v>
                </c:pt>
                <c:pt idx="11">
                  <c:v>33.632617500000009</c:v>
                </c:pt>
                <c:pt idx="12">
                  <c:v>71.575514999999982</c:v>
                </c:pt>
                <c:pt idx="13">
                  <c:v>41.279220000000002</c:v>
                </c:pt>
                <c:pt idx="14">
                  <c:v>69.254594999999995</c:v>
                </c:pt>
                <c:pt idx="15">
                  <c:v>120.812175</c:v>
                </c:pt>
                <c:pt idx="16">
                  <c:v>94.826160000000002</c:v>
                </c:pt>
                <c:pt idx="17">
                  <c:v>67.638239999999982</c:v>
                </c:pt>
              </c:numCache>
            </c:numRef>
          </c:val>
          <c:smooth val="0"/>
        </c:ser>
        <c:dLbls>
          <c:showLegendKey val="0"/>
          <c:showVal val="0"/>
          <c:showCatName val="0"/>
          <c:showSerName val="0"/>
          <c:showPercent val="0"/>
          <c:showBubbleSize val="0"/>
        </c:dLbls>
        <c:marker val="1"/>
        <c:smooth val="0"/>
        <c:axId val="339342536"/>
        <c:axId val="339343320"/>
        <c:extLst>
          <c:ext xmlns:c15="http://schemas.microsoft.com/office/drawing/2012/chart" uri="{02D57815-91ED-43cb-92C2-25804820EDAC}">
            <c15:filteredLineSeries>
              <c15:ser>
                <c:idx val="2"/>
                <c:order val="1"/>
                <c:tx>
                  <c:v>Troponin, intact C-terminus (MF4)</c:v>
                </c:tx>
                <c:spPr>
                  <a:ln w="28575" cap="rnd">
                    <a:solidFill>
                      <a:schemeClr val="accent3"/>
                    </a:solidFill>
                    <a:round/>
                  </a:ln>
                  <a:effectLst/>
                </c:spPr>
                <c:marker>
                  <c:symbol val="none"/>
                </c:marker>
                <c:errBars>
                  <c:errDir val="y"/>
                  <c:errBarType val="both"/>
                  <c:errValType val="cust"/>
                  <c:noEndCap val="0"/>
                  <c:plus>
                    <c:numRef>
                      <c:extLst>
                        <c:ext uri="{02D57815-91ED-43cb-92C2-25804820EDAC}">
                          <c15:formulaRef>
                            <c15:sqref>Sheet1!$EL$4:$EL$21</c15:sqref>
                          </c15:formulaRef>
                        </c:ext>
                      </c:extLst>
                      <c:numCache>
                        <c:formatCode>General</c:formatCode>
                        <c:ptCount val="18"/>
                        <c:pt idx="0">
                          <c:v>0.21149999999999999</c:v>
                        </c:pt>
                        <c:pt idx="1">
                          <c:v>0.21149999999999999</c:v>
                        </c:pt>
                        <c:pt idx="2">
                          <c:v>0.21149999999999999</c:v>
                        </c:pt>
                        <c:pt idx="3">
                          <c:v>0.21149999999999999</c:v>
                        </c:pt>
                        <c:pt idx="4">
                          <c:v>0.21149999999999999</c:v>
                        </c:pt>
                        <c:pt idx="5">
                          <c:v>0.42299999999999999</c:v>
                        </c:pt>
                        <c:pt idx="6">
                          <c:v>0.42299999999999999</c:v>
                        </c:pt>
                        <c:pt idx="7">
                          <c:v>0.42299999999999999</c:v>
                        </c:pt>
                        <c:pt idx="8">
                          <c:v>1.0574999999999999</c:v>
                        </c:pt>
                        <c:pt idx="9">
                          <c:v>1.0574999999999999</c:v>
                        </c:pt>
                        <c:pt idx="10">
                          <c:v>1.0574999999999999</c:v>
                        </c:pt>
                        <c:pt idx="11">
                          <c:v>1.0574999999999999</c:v>
                        </c:pt>
                        <c:pt idx="12">
                          <c:v>1.0574999999999999</c:v>
                        </c:pt>
                        <c:pt idx="13">
                          <c:v>1.0574999999999999</c:v>
                        </c:pt>
                        <c:pt idx="14">
                          <c:v>2.1149999999999998</c:v>
                        </c:pt>
                        <c:pt idx="15">
                          <c:v>2.1149999999999998</c:v>
                        </c:pt>
                        <c:pt idx="16">
                          <c:v>2.1149999999999998</c:v>
                        </c:pt>
                        <c:pt idx="17">
                          <c:v>2.1149999999999998</c:v>
                        </c:pt>
                      </c:numCache>
                    </c:numRef>
                  </c:plus>
                  <c:minus>
                    <c:numRef>
                      <c:extLst>
                        <c:ext uri="{02D57815-91ED-43cb-92C2-25804820EDAC}">
                          <c15:formulaRef>
                            <c15:sqref>Sheet1!$EL$4:$EL$21</c15:sqref>
                          </c15:formulaRef>
                        </c:ext>
                      </c:extLst>
                      <c:numCache>
                        <c:formatCode>General</c:formatCode>
                        <c:ptCount val="18"/>
                        <c:pt idx="0">
                          <c:v>0.21149999999999999</c:v>
                        </c:pt>
                        <c:pt idx="1">
                          <c:v>0.21149999999999999</c:v>
                        </c:pt>
                        <c:pt idx="2">
                          <c:v>0.21149999999999999</c:v>
                        </c:pt>
                        <c:pt idx="3">
                          <c:v>0.21149999999999999</c:v>
                        </c:pt>
                        <c:pt idx="4">
                          <c:v>0.21149999999999999</c:v>
                        </c:pt>
                        <c:pt idx="5">
                          <c:v>0.42299999999999999</c:v>
                        </c:pt>
                        <c:pt idx="6">
                          <c:v>0.42299999999999999</c:v>
                        </c:pt>
                        <c:pt idx="7">
                          <c:v>0.42299999999999999</c:v>
                        </c:pt>
                        <c:pt idx="8">
                          <c:v>1.0574999999999999</c:v>
                        </c:pt>
                        <c:pt idx="9">
                          <c:v>1.0574999999999999</c:v>
                        </c:pt>
                        <c:pt idx="10">
                          <c:v>1.0574999999999999</c:v>
                        </c:pt>
                        <c:pt idx="11">
                          <c:v>1.0574999999999999</c:v>
                        </c:pt>
                        <c:pt idx="12">
                          <c:v>1.0574999999999999</c:v>
                        </c:pt>
                        <c:pt idx="13">
                          <c:v>1.0574999999999999</c:v>
                        </c:pt>
                        <c:pt idx="14">
                          <c:v>2.1149999999999998</c:v>
                        </c:pt>
                        <c:pt idx="15">
                          <c:v>2.1149999999999998</c:v>
                        </c:pt>
                        <c:pt idx="16">
                          <c:v>2.1149999999999998</c:v>
                        </c:pt>
                        <c:pt idx="17">
                          <c:v>2.1149999999999998</c:v>
                        </c:pt>
                      </c:numCache>
                    </c:numRef>
                  </c:minus>
                  <c:spPr>
                    <a:noFill/>
                    <a:ln w="9525" cap="flat" cmpd="sng" algn="ctr">
                      <a:solidFill>
                        <a:schemeClr val="tx1">
                          <a:lumMod val="65000"/>
                          <a:lumOff val="35000"/>
                        </a:schemeClr>
                      </a:solidFill>
                      <a:round/>
                    </a:ln>
                    <a:effectLst/>
                  </c:spPr>
                </c:errBars>
                <c:cat>
                  <c:numRef>
                    <c:extLst>
                      <c:ext uri="{02D57815-91ED-43cb-92C2-25804820EDAC}">
                        <c15:formulaRef>
                          <c15:sqref>Sheet1!$ED$4:$ED$21</c15:sqref>
                        </c15:formulaRef>
                      </c:ext>
                    </c:extLst>
                    <c:numCache>
                      <c:formatCode>General</c:formatCode>
                      <c:ptCount val="18"/>
                      <c:pt idx="0">
                        <c:v>34</c:v>
                      </c:pt>
                      <c:pt idx="1">
                        <c:v>31</c:v>
                      </c:pt>
                      <c:pt idx="2">
                        <c:v>37</c:v>
                      </c:pt>
                      <c:pt idx="3">
                        <c:v>10</c:v>
                      </c:pt>
                      <c:pt idx="4">
                        <c:v>5</c:v>
                      </c:pt>
                      <c:pt idx="5">
                        <c:v>1</c:v>
                      </c:pt>
                      <c:pt idx="6">
                        <c:v>16</c:v>
                      </c:pt>
                      <c:pt idx="7">
                        <c:v>18</c:v>
                      </c:pt>
                      <c:pt idx="8">
                        <c:v>13</c:v>
                      </c:pt>
                      <c:pt idx="9">
                        <c:v>3</c:v>
                      </c:pt>
                      <c:pt idx="10">
                        <c:v>19</c:v>
                      </c:pt>
                      <c:pt idx="11">
                        <c:v>17</c:v>
                      </c:pt>
                      <c:pt idx="12">
                        <c:v>2</c:v>
                      </c:pt>
                      <c:pt idx="13">
                        <c:v>15</c:v>
                      </c:pt>
                      <c:pt idx="14">
                        <c:v>14</c:v>
                      </c:pt>
                      <c:pt idx="15">
                        <c:v>12</c:v>
                      </c:pt>
                      <c:pt idx="16">
                        <c:v>11</c:v>
                      </c:pt>
                      <c:pt idx="17">
                        <c:v>20</c:v>
                      </c:pt>
                    </c:numCache>
                  </c:numRef>
                </c:cat>
                <c:val>
                  <c:numRef>
                    <c:extLst>
                      <c:ext uri="{02D57815-91ED-43cb-92C2-25804820EDAC}">
                        <c15:formulaRef>
                          <c15:sqref>Sheet1!$EI$4:$EI$21</c15:sqref>
                        </c15:formulaRef>
                      </c:ext>
                    </c:extLst>
                    <c:numCache>
                      <c:formatCode>General</c:formatCode>
                      <c:ptCount val="18"/>
                      <c:pt idx="0">
                        <c:v>4.2476250000000002</c:v>
                      </c:pt>
                      <c:pt idx="1">
                        <c:v>6.1299749999999991</c:v>
                      </c:pt>
                      <c:pt idx="2">
                        <c:v>4.9526249999999994</c:v>
                      </c:pt>
                      <c:pt idx="3">
                        <c:v>4.3604250000000002</c:v>
                      </c:pt>
                      <c:pt idx="4">
                        <c:v>7.0147499999999994</c:v>
                      </c:pt>
                      <c:pt idx="5">
                        <c:v>10.56795</c:v>
                      </c:pt>
                      <c:pt idx="6">
                        <c:v>8.7913499999999996</c:v>
                      </c:pt>
                      <c:pt idx="7">
                        <c:v>5.9642999999999988</c:v>
                      </c:pt>
                      <c:pt idx="8">
                        <c:v>24.780750000000005</c:v>
                      </c:pt>
                      <c:pt idx="9">
                        <c:v>32.147999999999996</c:v>
                      </c:pt>
                      <c:pt idx="10">
                        <c:v>20.163</c:v>
                      </c:pt>
                      <c:pt idx="11">
                        <c:v>22.260374999999996</c:v>
                      </c:pt>
                      <c:pt idx="12">
                        <c:v>33.452249999999992</c:v>
                      </c:pt>
                      <c:pt idx="13">
                        <c:v>27.406874999999996</c:v>
                      </c:pt>
                      <c:pt idx="14">
                        <c:v>48.292499999999997</c:v>
                      </c:pt>
                      <c:pt idx="15">
                        <c:v>52.099499999999999</c:v>
                      </c:pt>
                      <c:pt idx="16">
                        <c:v>66.411000000000001</c:v>
                      </c:pt>
                      <c:pt idx="17">
                        <c:v>46.741499999999995</c:v>
                      </c:pt>
                    </c:numCache>
                  </c:numRef>
                </c:val>
                <c:smooth val="0"/>
              </c15:ser>
            </c15:filteredLineSeries>
          </c:ext>
        </c:extLst>
      </c:lineChart>
      <c:catAx>
        <c:axId val="3393425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Patient number</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39343320"/>
        <c:crosses val="autoZero"/>
        <c:auto val="1"/>
        <c:lblAlgn val="ctr"/>
        <c:lblOffset val="100"/>
        <c:noMultiLvlLbl val="0"/>
      </c:catAx>
      <c:valAx>
        <c:axId val="339343320"/>
        <c:scaling>
          <c:orientation val="minMax"/>
          <c:max val="2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Troponin level (ng/mL)</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3934253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2">
          <a:lumMod val="10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A33AB-C032-4028-87A7-8A08DDEC3238}" type="doc">
      <dgm:prSet loTypeId="urn:microsoft.com/office/officeart/2005/8/layout/lProcess1" loCatId="process" qsTypeId="urn:microsoft.com/office/officeart/2005/8/quickstyle/3d3" qsCatId="3D" csTypeId="urn:microsoft.com/office/officeart/2005/8/colors/colorful5" csCatId="colorful" phldr="1"/>
      <dgm:spPr/>
      <dgm:t>
        <a:bodyPr/>
        <a:lstStyle/>
        <a:p>
          <a:endParaRPr lang="en-US"/>
        </a:p>
      </dgm:t>
    </dgm:pt>
    <dgm:pt modelId="{EF7B842B-17D8-4BB9-8439-E555EB40D9CA}">
      <dgm:prSet phldrT="[Text]" custT="1"/>
      <dgm:spPr/>
      <dgm:t>
        <a:bodyPr/>
        <a:lstStyle/>
        <a:p>
          <a:r>
            <a:rPr lang="en-US" sz="2400" dirty="0" smtClean="0"/>
            <a:t>15 </a:t>
          </a:r>
          <a:r>
            <a:rPr lang="en-US" sz="2400" dirty="0"/>
            <a:t>type 1 MI patients + 1 myocarditis patient</a:t>
          </a:r>
        </a:p>
      </dgm:t>
    </dgm:pt>
    <dgm:pt modelId="{C4BC5303-F018-413E-B4F6-9FFD5C719F8D}" type="parTrans" cxnId="{5D4A70CB-B9B3-44C0-A90B-AEFD26B33E7A}">
      <dgm:prSet/>
      <dgm:spPr/>
      <dgm:t>
        <a:bodyPr/>
        <a:lstStyle/>
        <a:p>
          <a:endParaRPr lang="en-US"/>
        </a:p>
      </dgm:t>
    </dgm:pt>
    <dgm:pt modelId="{02649252-F689-474A-8DDB-D076D1206477}" type="sibTrans" cxnId="{5D4A70CB-B9B3-44C0-A90B-AEFD26B33E7A}">
      <dgm:prSet/>
      <dgm:spPr/>
      <dgm:t>
        <a:bodyPr/>
        <a:lstStyle/>
        <a:p>
          <a:endParaRPr lang="en-US"/>
        </a:p>
      </dgm:t>
    </dgm:pt>
    <dgm:pt modelId="{1B57D219-B240-4C36-AB14-F1750BEEAC41}">
      <dgm:prSet phldrT="[Text]" custT="1"/>
      <dgm:spPr/>
      <dgm:t>
        <a:bodyPr/>
        <a:lstStyle/>
        <a:p>
          <a:r>
            <a:rPr lang="en-US" sz="2400" dirty="0"/>
            <a:t>12 potential type 2 MI patients + 1 type 4 MI patient</a:t>
          </a:r>
        </a:p>
      </dgm:t>
    </dgm:pt>
    <dgm:pt modelId="{7A11EFEC-FBA4-42E3-8086-8603197DE50E}" type="parTrans" cxnId="{2B3FF8AB-7265-4A14-BD9E-70C07D29686B}">
      <dgm:prSet/>
      <dgm:spPr/>
      <dgm:t>
        <a:bodyPr/>
        <a:lstStyle/>
        <a:p>
          <a:endParaRPr lang="en-US"/>
        </a:p>
      </dgm:t>
    </dgm:pt>
    <dgm:pt modelId="{9B92E880-28B9-4627-ACDF-0172FECCFF81}" type="sibTrans" cxnId="{2B3FF8AB-7265-4A14-BD9E-70C07D29686B}">
      <dgm:prSet/>
      <dgm:spPr/>
      <dgm:t>
        <a:bodyPr/>
        <a:lstStyle/>
        <a:p>
          <a:endParaRPr lang="en-US"/>
        </a:p>
      </dgm:t>
    </dgm:pt>
    <dgm:pt modelId="{3BC92636-DEEB-4509-A6C0-06ADEF7BBCAA}">
      <dgm:prSet custT="1"/>
      <dgm:spPr/>
      <dgm:t>
        <a:bodyPr/>
        <a:lstStyle/>
        <a:p>
          <a:r>
            <a:rPr lang="en-CA" sz="2000" dirty="0"/>
            <a:t>Three sets of sandwich ELISA, using three different antibody  combinations, each recognizing a different epitope of troponin I</a:t>
          </a:r>
        </a:p>
      </dgm:t>
    </dgm:pt>
    <dgm:pt modelId="{33614487-6DBE-427D-861A-D4BC6945088E}" type="parTrans" cxnId="{1C13C9BA-6203-428B-892A-62BFB1C4C47B}">
      <dgm:prSet/>
      <dgm:spPr/>
      <dgm:t>
        <a:bodyPr/>
        <a:lstStyle/>
        <a:p>
          <a:endParaRPr lang="en-CA"/>
        </a:p>
      </dgm:t>
    </dgm:pt>
    <dgm:pt modelId="{ECF7442D-5C22-4003-9F5C-4A5EB521EE6C}" type="sibTrans" cxnId="{1C13C9BA-6203-428B-892A-62BFB1C4C47B}">
      <dgm:prSet/>
      <dgm:spPr/>
      <dgm:t>
        <a:bodyPr/>
        <a:lstStyle/>
        <a:p>
          <a:endParaRPr lang="en-CA"/>
        </a:p>
      </dgm:t>
    </dgm:pt>
    <dgm:pt modelId="{D60E60E0-8E78-494D-BAD5-7D2896E5E3F2}">
      <dgm:prSet/>
      <dgm:spPr/>
      <dgm:t>
        <a:bodyPr/>
        <a:lstStyle/>
        <a:p>
          <a:r>
            <a:rPr lang="en-US" dirty="0"/>
            <a:t>*Obtain plasma sample from which last troponin was read</a:t>
          </a:r>
        </a:p>
        <a:p>
          <a:r>
            <a:rPr lang="en-US" dirty="0"/>
            <a:t>*Obtain additional serum sample with next blood work</a:t>
          </a:r>
        </a:p>
        <a:p>
          <a:r>
            <a:rPr lang="en-US" dirty="0"/>
            <a:t>*Samples stored at -80°C for future testing</a:t>
          </a:r>
          <a:endParaRPr lang="en-CA" dirty="0"/>
        </a:p>
      </dgm:t>
    </dgm:pt>
    <dgm:pt modelId="{B4C0B41A-0AE3-4881-962B-AC93F3C304C8}" type="parTrans" cxnId="{525BC1F6-2B39-46EC-86A3-C53B79B538CE}">
      <dgm:prSet/>
      <dgm:spPr/>
      <dgm:t>
        <a:bodyPr/>
        <a:lstStyle/>
        <a:p>
          <a:endParaRPr lang="en-CA"/>
        </a:p>
      </dgm:t>
    </dgm:pt>
    <dgm:pt modelId="{8314C0FA-3A68-493D-A2B5-AD97F5F66EF5}" type="sibTrans" cxnId="{525BC1F6-2B39-46EC-86A3-C53B79B538CE}">
      <dgm:prSet/>
      <dgm:spPr/>
      <dgm:t>
        <a:bodyPr/>
        <a:lstStyle/>
        <a:p>
          <a:endParaRPr lang="en-CA"/>
        </a:p>
      </dgm:t>
    </dgm:pt>
    <dgm:pt modelId="{40BA1810-B1B4-470C-A068-C9E2F3EF05A9}" type="pres">
      <dgm:prSet presAssocID="{EB0A33AB-C032-4028-87A7-8A08DDEC3238}" presName="Name0" presStyleCnt="0">
        <dgm:presLayoutVars>
          <dgm:dir/>
          <dgm:animLvl val="lvl"/>
          <dgm:resizeHandles val="exact"/>
        </dgm:presLayoutVars>
      </dgm:prSet>
      <dgm:spPr/>
      <dgm:t>
        <a:bodyPr/>
        <a:lstStyle/>
        <a:p>
          <a:endParaRPr lang="en-CA"/>
        </a:p>
      </dgm:t>
    </dgm:pt>
    <dgm:pt modelId="{84338592-5ACF-4EDC-83B3-AA2DE9025CC3}" type="pres">
      <dgm:prSet presAssocID="{EF7B842B-17D8-4BB9-8439-E555EB40D9CA}" presName="vertFlow" presStyleCnt="0"/>
      <dgm:spPr/>
      <dgm:t>
        <a:bodyPr/>
        <a:lstStyle/>
        <a:p>
          <a:endParaRPr lang="en-CA"/>
        </a:p>
      </dgm:t>
    </dgm:pt>
    <dgm:pt modelId="{42E9EC4C-A7FE-4283-A228-8A2D9EBEAFC2}" type="pres">
      <dgm:prSet presAssocID="{EF7B842B-17D8-4BB9-8439-E555EB40D9CA}" presName="header" presStyleLbl="node1" presStyleIdx="0" presStyleCnt="2" custScaleX="288953" custScaleY="578818" custLinFactX="23087" custLinFactY="-100000" custLinFactNeighborX="100000" custLinFactNeighborY="-164484"/>
      <dgm:spPr/>
      <dgm:t>
        <a:bodyPr/>
        <a:lstStyle/>
        <a:p>
          <a:endParaRPr lang="en-CA"/>
        </a:p>
      </dgm:t>
    </dgm:pt>
    <dgm:pt modelId="{417324C3-0E60-4339-835A-8F624800F3D2}" type="pres">
      <dgm:prSet presAssocID="{EF7B842B-17D8-4BB9-8439-E555EB40D9CA}" presName="hSp" presStyleCnt="0"/>
      <dgm:spPr/>
      <dgm:t>
        <a:bodyPr/>
        <a:lstStyle/>
        <a:p>
          <a:endParaRPr lang="en-CA"/>
        </a:p>
      </dgm:t>
    </dgm:pt>
    <dgm:pt modelId="{F1FF430F-30BA-416E-A0C7-07E604E1E26B}" type="pres">
      <dgm:prSet presAssocID="{1B57D219-B240-4C36-AB14-F1750BEEAC41}" presName="vertFlow" presStyleCnt="0"/>
      <dgm:spPr/>
      <dgm:t>
        <a:bodyPr/>
        <a:lstStyle/>
        <a:p>
          <a:endParaRPr lang="en-CA"/>
        </a:p>
      </dgm:t>
    </dgm:pt>
    <dgm:pt modelId="{D519186E-3C78-4A13-813A-5AC516570B3E}" type="pres">
      <dgm:prSet presAssocID="{1B57D219-B240-4C36-AB14-F1750BEEAC41}" presName="header" presStyleLbl="node1" presStyleIdx="1" presStyleCnt="2" custScaleX="303944" custScaleY="602533" custLinFactY="-253842" custLinFactNeighborX="33996" custLinFactNeighborY="-300000"/>
      <dgm:spPr/>
      <dgm:t>
        <a:bodyPr/>
        <a:lstStyle/>
        <a:p>
          <a:endParaRPr lang="en-CA"/>
        </a:p>
      </dgm:t>
    </dgm:pt>
    <dgm:pt modelId="{41203DAD-F246-0940-A86A-D915DAA8209D}" type="pres">
      <dgm:prSet presAssocID="{B4C0B41A-0AE3-4881-962B-AC93F3C304C8}" presName="parTrans" presStyleLbl="sibTrans2D1" presStyleIdx="0" presStyleCnt="2" custScaleX="161702" custScaleY="429681" custLinFactX="5670" custLinFactNeighborX="100000" custLinFactNeighborY="16120"/>
      <dgm:spPr/>
      <dgm:t>
        <a:bodyPr/>
        <a:lstStyle/>
        <a:p>
          <a:endParaRPr lang="en-CA"/>
        </a:p>
      </dgm:t>
    </dgm:pt>
    <dgm:pt modelId="{974378CF-1073-4114-AADC-30E878CEFEB7}" type="pres">
      <dgm:prSet presAssocID="{D60E60E0-8E78-494D-BAD5-7D2896E5E3F2}" presName="child" presStyleLbl="alignAccFollowNode1" presStyleIdx="0" presStyleCnt="2" custScaleX="726296" custScaleY="571059" custLinFactX="-78175" custLinFactY="40260" custLinFactNeighborX="-100000" custLinFactNeighborY="100000">
        <dgm:presLayoutVars>
          <dgm:chMax val="0"/>
          <dgm:bulletEnabled val="1"/>
        </dgm:presLayoutVars>
      </dgm:prSet>
      <dgm:spPr/>
      <dgm:t>
        <a:bodyPr/>
        <a:lstStyle/>
        <a:p>
          <a:endParaRPr lang="en-CA"/>
        </a:p>
      </dgm:t>
    </dgm:pt>
    <dgm:pt modelId="{99B6ADBE-7954-4456-A281-48555E97C954}" type="pres">
      <dgm:prSet presAssocID="{8314C0FA-3A68-493D-A2B5-AD97F5F66EF5}" presName="sibTrans" presStyleLbl="sibTrans2D1" presStyleIdx="1" presStyleCnt="2" custScaleX="89845" custScaleY="783603"/>
      <dgm:spPr/>
      <dgm:t>
        <a:bodyPr/>
        <a:lstStyle/>
        <a:p>
          <a:endParaRPr lang="en-CA"/>
        </a:p>
      </dgm:t>
    </dgm:pt>
    <dgm:pt modelId="{E278D5BA-0106-4C1E-A2C3-D18B71C8F7F7}" type="pres">
      <dgm:prSet presAssocID="{3BC92636-DEEB-4509-A6C0-06ADEF7BBCAA}" presName="child" presStyleLbl="alignAccFollowNode1" presStyleIdx="1" presStyleCnt="2" custScaleX="408636" custScaleY="513562" custLinFactX="-67979" custLinFactY="194835" custLinFactNeighborX="-100000" custLinFactNeighborY="200000">
        <dgm:presLayoutVars>
          <dgm:chMax val="0"/>
          <dgm:bulletEnabled val="1"/>
        </dgm:presLayoutVars>
      </dgm:prSet>
      <dgm:spPr/>
      <dgm:t>
        <a:bodyPr/>
        <a:lstStyle/>
        <a:p>
          <a:endParaRPr lang="en-CA"/>
        </a:p>
      </dgm:t>
    </dgm:pt>
  </dgm:ptLst>
  <dgm:cxnLst>
    <dgm:cxn modelId="{5D4A70CB-B9B3-44C0-A90B-AEFD26B33E7A}" srcId="{EB0A33AB-C032-4028-87A7-8A08DDEC3238}" destId="{EF7B842B-17D8-4BB9-8439-E555EB40D9CA}" srcOrd="0" destOrd="0" parTransId="{C4BC5303-F018-413E-B4F6-9FFD5C719F8D}" sibTransId="{02649252-F689-474A-8DDB-D076D1206477}"/>
    <dgm:cxn modelId="{E78AE150-7C43-4E8A-9396-632EF1574D2B}" type="presOf" srcId="{8314C0FA-3A68-493D-A2B5-AD97F5F66EF5}" destId="{99B6ADBE-7954-4456-A281-48555E97C954}" srcOrd="0" destOrd="0" presId="urn:microsoft.com/office/officeart/2005/8/layout/lProcess1"/>
    <dgm:cxn modelId="{2B3FF8AB-7265-4A14-BD9E-70C07D29686B}" srcId="{EB0A33AB-C032-4028-87A7-8A08DDEC3238}" destId="{1B57D219-B240-4C36-AB14-F1750BEEAC41}" srcOrd="1" destOrd="0" parTransId="{7A11EFEC-FBA4-42E3-8086-8603197DE50E}" sibTransId="{9B92E880-28B9-4627-ACDF-0172FECCFF81}"/>
    <dgm:cxn modelId="{1C13C9BA-6203-428B-892A-62BFB1C4C47B}" srcId="{1B57D219-B240-4C36-AB14-F1750BEEAC41}" destId="{3BC92636-DEEB-4509-A6C0-06ADEF7BBCAA}" srcOrd="1" destOrd="0" parTransId="{33614487-6DBE-427D-861A-D4BC6945088E}" sibTransId="{ECF7442D-5C22-4003-9F5C-4A5EB521EE6C}"/>
    <dgm:cxn modelId="{5955CB71-80FD-4BC3-9CC0-D727D74ECB5D}" type="presOf" srcId="{1B57D219-B240-4C36-AB14-F1750BEEAC41}" destId="{D519186E-3C78-4A13-813A-5AC516570B3E}" srcOrd="0" destOrd="0" presId="urn:microsoft.com/office/officeart/2005/8/layout/lProcess1"/>
    <dgm:cxn modelId="{39D25BAA-08C5-48E3-9BA9-30B620111433}" type="presOf" srcId="{EB0A33AB-C032-4028-87A7-8A08DDEC3238}" destId="{40BA1810-B1B4-470C-A068-C9E2F3EF05A9}" srcOrd="0" destOrd="0" presId="urn:microsoft.com/office/officeart/2005/8/layout/lProcess1"/>
    <dgm:cxn modelId="{D8A9127F-BEC6-4F4E-8155-907F9D6AF955}" type="presOf" srcId="{B4C0B41A-0AE3-4881-962B-AC93F3C304C8}" destId="{41203DAD-F246-0940-A86A-D915DAA8209D}" srcOrd="0" destOrd="0" presId="urn:microsoft.com/office/officeart/2005/8/layout/lProcess1"/>
    <dgm:cxn modelId="{808CB2D0-8319-41E1-98C9-94E839DB3FE7}" type="presOf" srcId="{D60E60E0-8E78-494D-BAD5-7D2896E5E3F2}" destId="{974378CF-1073-4114-AADC-30E878CEFEB7}" srcOrd="0" destOrd="0" presId="urn:microsoft.com/office/officeart/2005/8/layout/lProcess1"/>
    <dgm:cxn modelId="{314BC588-88B0-415C-BA75-3FCBD1ED8DD5}" type="presOf" srcId="{EF7B842B-17D8-4BB9-8439-E555EB40D9CA}" destId="{42E9EC4C-A7FE-4283-A228-8A2D9EBEAFC2}" srcOrd="0" destOrd="0" presId="urn:microsoft.com/office/officeart/2005/8/layout/lProcess1"/>
    <dgm:cxn modelId="{525BC1F6-2B39-46EC-86A3-C53B79B538CE}" srcId="{1B57D219-B240-4C36-AB14-F1750BEEAC41}" destId="{D60E60E0-8E78-494D-BAD5-7D2896E5E3F2}" srcOrd="0" destOrd="0" parTransId="{B4C0B41A-0AE3-4881-962B-AC93F3C304C8}" sibTransId="{8314C0FA-3A68-493D-A2B5-AD97F5F66EF5}"/>
    <dgm:cxn modelId="{1CC696A0-D273-41E2-AA1B-AF2BA7747F5B}" type="presOf" srcId="{3BC92636-DEEB-4509-A6C0-06ADEF7BBCAA}" destId="{E278D5BA-0106-4C1E-A2C3-D18B71C8F7F7}" srcOrd="0" destOrd="0" presId="urn:microsoft.com/office/officeart/2005/8/layout/lProcess1"/>
    <dgm:cxn modelId="{ABAC867A-9DE1-4D18-A29C-2B278F95EDE2}" type="presParOf" srcId="{40BA1810-B1B4-470C-A068-C9E2F3EF05A9}" destId="{84338592-5ACF-4EDC-83B3-AA2DE9025CC3}" srcOrd="0" destOrd="0" presId="urn:microsoft.com/office/officeart/2005/8/layout/lProcess1"/>
    <dgm:cxn modelId="{71D98B7E-7118-413D-9406-4B602B8F3551}" type="presParOf" srcId="{84338592-5ACF-4EDC-83B3-AA2DE9025CC3}" destId="{42E9EC4C-A7FE-4283-A228-8A2D9EBEAFC2}" srcOrd="0" destOrd="0" presId="urn:microsoft.com/office/officeart/2005/8/layout/lProcess1"/>
    <dgm:cxn modelId="{5B266FF2-AE9F-41E5-BEC9-8F2874205159}" type="presParOf" srcId="{40BA1810-B1B4-470C-A068-C9E2F3EF05A9}" destId="{417324C3-0E60-4339-835A-8F624800F3D2}" srcOrd="1" destOrd="0" presId="urn:microsoft.com/office/officeart/2005/8/layout/lProcess1"/>
    <dgm:cxn modelId="{B2236800-E425-474D-B72B-705A4BF1740D}" type="presParOf" srcId="{40BA1810-B1B4-470C-A068-C9E2F3EF05A9}" destId="{F1FF430F-30BA-416E-A0C7-07E604E1E26B}" srcOrd="2" destOrd="0" presId="urn:microsoft.com/office/officeart/2005/8/layout/lProcess1"/>
    <dgm:cxn modelId="{A4740E8B-BCD6-4774-BE92-267D2BBDF8E9}" type="presParOf" srcId="{F1FF430F-30BA-416E-A0C7-07E604E1E26B}" destId="{D519186E-3C78-4A13-813A-5AC516570B3E}" srcOrd="0" destOrd="0" presId="urn:microsoft.com/office/officeart/2005/8/layout/lProcess1"/>
    <dgm:cxn modelId="{E1C74685-BC9D-4AB2-BD4C-755BAB2C830A}" type="presParOf" srcId="{F1FF430F-30BA-416E-A0C7-07E604E1E26B}" destId="{41203DAD-F246-0940-A86A-D915DAA8209D}" srcOrd="1" destOrd="0" presId="urn:microsoft.com/office/officeart/2005/8/layout/lProcess1"/>
    <dgm:cxn modelId="{0B0FF8C5-2DA4-4D0A-B755-F8E8B27B8CF9}" type="presParOf" srcId="{F1FF430F-30BA-416E-A0C7-07E604E1E26B}" destId="{974378CF-1073-4114-AADC-30E878CEFEB7}" srcOrd="2" destOrd="0" presId="urn:microsoft.com/office/officeart/2005/8/layout/lProcess1"/>
    <dgm:cxn modelId="{D9CC5FDC-B56D-4FB7-9474-AA04283231B5}" type="presParOf" srcId="{F1FF430F-30BA-416E-A0C7-07E604E1E26B}" destId="{99B6ADBE-7954-4456-A281-48555E97C954}" srcOrd="3" destOrd="0" presId="urn:microsoft.com/office/officeart/2005/8/layout/lProcess1"/>
    <dgm:cxn modelId="{323DBC7E-FE2B-4D5D-A0C4-8E2BCDC527EB}" type="presParOf" srcId="{F1FF430F-30BA-416E-A0C7-07E604E1E26B}" destId="{E278D5BA-0106-4C1E-A2C3-D18B71C8F7F7}" srcOrd="4" destOrd="0" presId="urn:microsoft.com/office/officeart/2005/8/layout/lProcess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9EC4C-A7FE-4283-A228-8A2D9EBEAFC2}">
      <dsp:nvSpPr>
        <dsp:cNvPr id="0" name=""/>
        <dsp:cNvSpPr/>
      </dsp:nvSpPr>
      <dsp:spPr>
        <a:xfrm>
          <a:off x="1145293" y="546994"/>
          <a:ext cx="2678187" cy="1341207"/>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15 </a:t>
          </a:r>
          <a:r>
            <a:rPr lang="en-US" sz="2400" kern="1200" dirty="0"/>
            <a:t>type 1 MI patients + 1 myocarditis patient</a:t>
          </a:r>
        </a:p>
      </dsp:txBody>
      <dsp:txXfrm>
        <a:off x="1184576" y="586277"/>
        <a:ext cx="2599621" cy="1262641"/>
      </dsp:txXfrm>
    </dsp:sp>
    <dsp:sp modelId="{D519186E-3C78-4A13-813A-5AC516570B3E}">
      <dsp:nvSpPr>
        <dsp:cNvPr id="0" name=""/>
        <dsp:cNvSpPr/>
      </dsp:nvSpPr>
      <dsp:spPr>
        <a:xfrm>
          <a:off x="5084797" y="515029"/>
          <a:ext cx="2817133" cy="1396158"/>
        </a:xfrm>
        <a:prstGeom prst="roundRect">
          <a:avLst>
            <a:gd name="adj" fmla="val 10000"/>
          </a:avLst>
        </a:prstGeom>
        <a:solidFill>
          <a:schemeClr val="accent5">
            <a:hueOff val="-7353344"/>
            <a:satOff val="-10228"/>
            <a:lumOff val="-392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12 potential type 2 MI patients + 1 type 4 MI patient</a:t>
          </a:r>
        </a:p>
      </dsp:txBody>
      <dsp:txXfrm>
        <a:off x="5125689" y="555921"/>
        <a:ext cx="2735349" cy="1314374"/>
      </dsp:txXfrm>
    </dsp:sp>
    <dsp:sp modelId="{41203DAD-F246-0940-A86A-D915DAA8209D}">
      <dsp:nvSpPr>
        <dsp:cNvPr id="0" name=""/>
        <dsp:cNvSpPr/>
      </dsp:nvSpPr>
      <dsp:spPr>
        <a:xfrm rot="7915939">
          <a:off x="5632100" y="2245382"/>
          <a:ext cx="901558" cy="174236"/>
        </a:xfrm>
        <a:prstGeom prst="rightArrow">
          <a:avLst>
            <a:gd name="adj1" fmla="val 667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74378CF-1073-4114-AADC-30E878CEFEB7}">
      <dsp:nvSpPr>
        <dsp:cNvPr id="0" name=""/>
        <dsp:cNvSpPr/>
      </dsp:nvSpPr>
      <dsp:spPr>
        <a:xfrm>
          <a:off x="1160967" y="2740739"/>
          <a:ext cx="6731741" cy="1323228"/>
        </a:xfrm>
        <a:prstGeom prst="roundRect">
          <a:avLst>
            <a:gd name="adj" fmla="val 1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*Obtain plasma sample from which last troponin was read</a:t>
          </a:r>
        </a:p>
        <a:p>
          <a:pPr lvl="0" algn="ctr" defTabSz="933450">
            <a:lnSpc>
              <a:spcPct val="90000"/>
            </a:lnSpc>
            <a:spcBef>
              <a:spcPct val="0"/>
            </a:spcBef>
            <a:spcAft>
              <a:spcPct val="35000"/>
            </a:spcAft>
          </a:pPr>
          <a:r>
            <a:rPr lang="en-US" sz="2100" kern="1200" dirty="0"/>
            <a:t>*Obtain additional serum sample with next blood work</a:t>
          </a:r>
        </a:p>
        <a:p>
          <a:pPr lvl="0" algn="ctr" defTabSz="933450">
            <a:lnSpc>
              <a:spcPct val="90000"/>
            </a:lnSpc>
            <a:spcBef>
              <a:spcPct val="0"/>
            </a:spcBef>
            <a:spcAft>
              <a:spcPct val="35000"/>
            </a:spcAft>
          </a:pPr>
          <a:r>
            <a:rPr lang="en-US" sz="2100" kern="1200" dirty="0"/>
            <a:t>*Samples stored at -80°C for future testing</a:t>
          </a:r>
          <a:endParaRPr lang="en-CA" sz="2100" kern="1200" dirty="0"/>
        </a:p>
      </dsp:txBody>
      <dsp:txXfrm>
        <a:off x="1199723" y="2779495"/>
        <a:ext cx="6654229" cy="1245716"/>
      </dsp:txXfrm>
    </dsp:sp>
    <dsp:sp modelId="{99B6ADBE-7954-4456-A281-48555E97C954}">
      <dsp:nvSpPr>
        <dsp:cNvPr id="0" name=""/>
        <dsp:cNvSpPr/>
      </dsp:nvSpPr>
      <dsp:spPr>
        <a:xfrm rot="5209789">
          <a:off x="4391858" y="4129903"/>
          <a:ext cx="368150" cy="317751"/>
        </a:xfrm>
        <a:prstGeom prst="rightArrow">
          <a:avLst>
            <a:gd name="adj1" fmla="val 66700"/>
            <a:gd name="adj2" fmla="val 5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278D5BA-0106-4C1E-A2C3-D18B71C8F7F7}">
      <dsp:nvSpPr>
        <dsp:cNvPr id="0" name=""/>
        <dsp:cNvSpPr/>
      </dsp:nvSpPr>
      <dsp:spPr>
        <a:xfrm>
          <a:off x="2727600" y="4513590"/>
          <a:ext cx="3787480" cy="1189999"/>
        </a:xfrm>
        <a:prstGeom prst="roundRect">
          <a:avLst>
            <a:gd name="adj" fmla="val 10000"/>
          </a:avLst>
        </a:prstGeom>
        <a:solidFill>
          <a:schemeClr val="accent5">
            <a:tint val="40000"/>
            <a:alpha val="90000"/>
            <a:hueOff val="-7391755"/>
            <a:satOff val="-12816"/>
            <a:lumOff val="-128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a:t>Three sets of sandwich ELISA, using three different antibody  combinations, each recognizing a different epitope of troponin I</a:t>
          </a:r>
        </a:p>
      </dsp:txBody>
      <dsp:txXfrm>
        <a:off x="2762454" y="4548444"/>
        <a:ext cx="3717772" cy="112029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Rounded Rectangle 1"/>
          <p:cNvSpPr/>
          <p:nvPr userDrawn="1"/>
        </p:nvSpPr>
        <p:spPr>
          <a:xfrm>
            <a:off x="922338" y="5475145"/>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587692" y="5475142"/>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253046" y="5475143"/>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2918399" y="5475144"/>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781"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782"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783"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784"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471" name="Rounded Rectangle 470"/>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4" name="Straight Connector 1493"/>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44487207" y="31099467"/>
            <a:ext cx="7629577" cy="1399638"/>
          </a:xfrm>
          <a:prstGeom prst="rect">
            <a:avLst/>
          </a:prstGeom>
          <a:noFill/>
        </p:spPr>
        <p:txBody>
          <a:bodyPr wrap="square" lIns="65304" tIns="32651" rIns="65304" bIns="32651" rtlCol="0">
            <a:spAutoFit/>
          </a:bodyPr>
          <a:lstStyle/>
          <a:p>
            <a:pPr marL="401638" indent="-401638">
              <a:lnSpc>
                <a:spcPts val="2600"/>
              </a:lnSpc>
            </a:pPr>
            <a:r>
              <a:rPr lang="en-US" sz="2800" dirty="0" smtClean="0">
                <a:solidFill>
                  <a:schemeClr val="bg1"/>
                </a:solidFill>
              </a:rPr>
              <a:t>©2015</a:t>
            </a:r>
            <a:r>
              <a:rPr lang="en-US" sz="2800" baseline="0" dirty="0" smtClean="0">
                <a:solidFill>
                  <a:schemeClr val="bg1"/>
                </a:solidFill>
              </a:rPr>
              <a:t> </a:t>
            </a:r>
            <a:r>
              <a:rPr lang="en-US" sz="2800" dirty="0" smtClean="0">
                <a:solidFill>
                  <a:schemeClr val="bg1"/>
                </a:solidFill>
              </a:rPr>
              <a:t>PosterPresentations.com</a:t>
            </a:r>
          </a:p>
          <a:p>
            <a:pPr marL="288925" indent="0">
              <a:lnSpc>
                <a:spcPts val="2600"/>
              </a:lnSpc>
            </a:pPr>
            <a:r>
              <a:rPr lang="en-US" sz="2400" dirty="0" smtClean="0">
                <a:solidFill>
                  <a:schemeClr val="bg1"/>
                </a:solidFill>
              </a:rPr>
              <a:t>2117 Fourth Street ,</a:t>
            </a:r>
            <a:r>
              <a:rPr lang="en-US" sz="2400" baseline="0" dirty="0" smtClean="0">
                <a:solidFill>
                  <a:schemeClr val="bg1"/>
                </a:solidFill>
              </a:rPr>
              <a:t> Unit C</a:t>
            </a:r>
          </a:p>
          <a:p>
            <a:pPr marL="288925" indent="0">
              <a:lnSpc>
                <a:spcPts val="2600"/>
              </a:lnSpc>
            </a:pPr>
            <a:r>
              <a:rPr lang="en-US" sz="2400" baseline="0" dirty="0" smtClean="0">
                <a:solidFill>
                  <a:schemeClr val="bg1"/>
                </a:solidFill>
              </a:rPr>
              <a:t>Berkeley CA </a:t>
            </a:r>
            <a:r>
              <a:rPr lang="en-US" sz="2000" baseline="0" dirty="0" smtClean="0">
                <a:solidFill>
                  <a:schemeClr val="bg1"/>
                </a:solidFill>
              </a:rPr>
              <a:t>94710</a:t>
            </a:r>
            <a:endParaRPr lang="en-US" sz="2400" baseline="0" dirty="0" smtClean="0">
              <a:solidFill>
                <a:schemeClr val="bg1"/>
              </a:solidFill>
            </a:endParaRPr>
          </a:p>
          <a:p>
            <a:pPr marL="288925" indent="0">
              <a:lnSpc>
                <a:spcPts val="2600"/>
              </a:lnSpc>
            </a:pPr>
            <a:r>
              <a:rPr lang="en-US" sz="2400" b="1" baseline="0" dirty="0" smtClean="0">
                <a:solidFill>
                  <a:srgbClr val="FFFF00"/>
                </a:solidFill>
              </a:rPr>
              <a:t>posterpresenter@gmail.com</a:t>
            </a:r>
            <a:endParaRPr lang="en-US" sz="2800" b="1" dirty="0">
              <a:solidFill>
                <a:srgbClr val="FFFF00"/>
              </a:solidFill>
            </a:endParaRPr>
          </a:p>
        </p:txBody>
      </p:sp>
      <p:sp>
        <p:nvSpPr>
          <p:cNvPr id="60" name="Text Box 14"/>
          <p:cNvSpPr txBox="1">
            <a:spLocks noChangeArrowheads="1"/>
          </p:cNvSpPr>
          <p:nvPr userDrawn="1"/>
        </p:nvSpPr>
        <p:spPr bwMode="auto">
          <a:xfrm>
            <a:off x="1484177" y="32124583"/>
            <a:ext cx="2514600" cy="37452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smtClean="0">
                <a:solidFill>
                  <a:schemeClr val="bg1">
                    <a:lumMod val="75000"/>
                  </a:schemeClr>
                </a:solidFill>
                <a:latin typeface="Arial" charset="0"/>
              </a:rPr>
              <a:t>RESEARCH POSTER PRESENTATION </a:t>
            </a:r>
            <a:r>
              <a:rPr lang="en-US" sz="700" b="1" dirty="0">
                <a:solidFill>
                  <a:schemeClr val="bg1">
                    <a:lumMod val="75000"/>
                  </a:schemeClr>
                </a:solidFill>
                <a:latin typeface="Arial" charset="0"/>
              </a:rPr>
              <a:t>DESIGN © </a:t>
            </a:r>
            <a:r>
              <a:rPr lang="en-US" sz="700" b="1" dirty="0" smtClean="0">
                <a:solidFill>
                  <a:schemeClr val="bg1">
                    <a:lumMod val="75000"/>
                  </a:schemeClr>
                </a:solidFill>
                <a:latin typeface="Arial" charset="0"/>
              </a:rPr>
              <a:t>2015</a:t>
            </a:r>
            <a:endParaRPr lang="en-US" sz="700" b="1" dirty="0">
              <a:solidFill>
                <a:schemeClr val="bg1">
                  <a:lumMod val="75000"/>
                </a:schemeClr>
              </a:solidFill>
              <a:latin typeface="Arial" charset="0"/>
            </a:endParaRP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357"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358"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359"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360"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41" name="Rounded Rectangle 40"/>
          <p:cNvSpPr/>
          <p:nvPr userDrawn="1"/>
        </p:nvSpPr>
        <p:spPr>
          <a:xfrm>
            <a:off x="29382628" y="5392017"/>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TextBox 38"/>
          <p:cNvSpPr txBox="1"/>
          <p:nvPr userDrawn="1"/>
        </p:nvSpPr>
        <p:spPr>
          <a:xfrm>
            <a:off x="44487207" y="31099467"/>
            <a:ext cx="7629577" cy="1399638"/>
          </a:xfrm>
          <a:prstGeom prst="rect">
            <a:avLst/>
          </a:prstGeom>
          <a:noFill/>
        </p:spPr>
        <p:txBody>
          <a:bodyPr wrap="square" lIns="65304" tIns="32651" rIns="65304" bIns="32651" rtlCol="0">
            <a:spAutoFit/>
          </a:bodyPr>
          <a:lstStyle/>
          <a:p>
            <a:pPr marL="401638" indent="-401638">
              <a:lnSpc>
                <a:spcPts val="2600"/>
              </a:lnSpc>
            </a:pPr>
            <a:r>
              <a:rPr lang="en-US" sz="2800" dirty="0" smtClean="0">
                <a:solidFill>
                  <a:schemeClr val="bg1"/>
                </a:solidFill>
              </a:rPr>
              <a:t>©2015</a:t>
            </a:r>
            <a:r>
              <a:rPr lang="en-US" sz="2800" baseline="0" dirty="0" smtClean="0">
                <a:solidFill>
                  <a:schemeClr val="bg1"/>
                </a:solidFill>
              </a:rPr>
              <a:t> </a:t>
            </a:r>
            <a:r>
              <a:rPr lang="en-US" sz="2800" dirty="0" smtClean="0">
                <a:solidFill>
                  <a:schemeClr val="bg1"/>
                </a:solidFill>
              </a:rPr>
              <a:t>PosterPresentations.com</a:t>
            </a:r>
          </a:p>
          <a:p>
            <a:pPr marL="288925" indent="0">
              <a:lnSpc>
                <a:spcPts val="2600"/>
              </a:lnSpc>
            </a:pPr>
            <a:r>
              <a:rPr lang="en-US" sz="2400" dirty="0" smtClean="0">
                <a:solidFill>
                  <a:schemeClr val="bg1"/>
                </a:solidFill>
              </a:rPr>
              <a:t>2117 Fourth Street ,</a:t>
            </a:r>
            <a:r>
              <a:rPr lang="en-US" sz="2400" baseline="0" dirty="0" smtClean="0">
                <a:solidFill>
                  <a:schemeClr val="bg1"/>
                </a:solidFill>
              </a:rPr>
              <a:t> Unit C</a:t>
            </a:r>
          </a:p>
          <a:p>
            <a:pPr marL="288925" indent="0">
              <a:lnSpc>
                <a:spcPts val="2600"/>
              </a:lnSpc>
            </a:pPr>
            <a:r>
              <a:rPr lang="en-US" sz="2400" baseline="0" dirty="0" smtClean="0">
                <a:solidFill>
                  <a:schemeClr val="bg1"/>
                </a:solidFill>
              </a:rPr>
              <a:t>Berkeley CA </a:t>
            </a:r>
            <a:r>
              <a:rPr lang="en-US" sz="2000" baseline="0" dirty="0" smtClean="0">
                <a:solidFill>
                  <a:schemeClr val="bg1"/>
                </a:solidFill>
              </a:rPr>
              <a:t>94710</a:t>
            </a:r>
            <a:endParaRPr lang="en-US" sz="2400" baseline="0" dirty="0" smtClean="0">
              <a:solidFill>
                <a:schemeClr val="bg1"/>
              </a:solidFill>
            </a:endParaRPr>
          </a:p>
          <a:p>
            <a:pPr marL="288925" indent="0">
              <a:lnSpc>
                <a:spcPts val="2600"/>
              </a:lnSpc>
            </a:pPr>
            <a:r>
              <a:rPr lang="en-US" sz="2400" b="1" baseline="0" dirty="0" smtClean="0">
                <a:solidFill>
                  <a:srgbClr val="FFFF00"/>
                </a:solidFill>
              </a:rPr>
              <a:t>posterpresenter@gmail.com</a:t>
            </a:r>
            <a:endParaRPr lang="en-US" sz="2800" b="1" dirty="0">
              <a:solidFill>
                <a:srgbClr val="FFFF00"/>
              </a:solidFill>
            </a:endParaRPr>
          </a:p>
        </p:txBody>
      </p:sp>
      <p:sp>
        <p:nvSpPr>
          <p:cNvPr id="40" name="Text Box 14"/>
          <p:cNvSpPr txBox="1">
            <a:spLocks noChangeArrowheads="1"/>
          </p:cNvSpPr>
          <p:nvPr userDrawn="1"/>
        </p:nvSpPr>
        <p:spPr bwMode="auto">
          <a:xfrm>
            <a:off x="1484177" y="32124583"/>
            <a:ext cx="2514600" cy="37452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smtClean="0">
                <a:solidFill>
                  <a:schemeClr val="bg1">
                    <a:lumMod val="75000"/>
                  </a:schemeClr>
                </a:solidFill>
                <a:latin typeface="Arial" charset="0"/>
              </a:rPr>
              <a:t>RESEARCH POSTER PRESENTATION </a:t>
            </a:r>
            <a:r>
              <a:rPr lang="en-US" sz="700" b="1" dirty="0">
                <a:solidFill>
                  <a:schemeClr val="bg1">
                    <a:lumMod val="75000"/>
                  </a:schemeClr>
                </a:solidFill>
                <a:latin typeface="Arial" charset="0"/>
              </a:rPr>
              <a:t>DESIGN © </a:t>
            </a:r>
            <a:r>
              <a:rPr lang="en-US" sz="700" b="1" dirty="0" smtClean="0">
                <a:solidFill>
                  <a:schemeClr val="bg1">
                    <a:lumMod val="75000"/>
                  </a:schemeClr>
                </a:solidFill>
                <a:latin typeface="Arial" charset="0"/>
              </a:rPr>
              <a:t>2015</a:t>
            </a:r>
            <a:endParaRPr lang="en-US" sz="700" b="1" dirty="0">
              <a:solidFill>
                <a:schemeClr val="bg1">
                  <a:lumMod val="75000"/>
                </a:schemeClr>
              </a:solidFill>
              <a:latin typeface="Arial" charset="0"/>
            </a:endParaRP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377"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378"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379"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380"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5" name="Rounded Rectangle 34"/>
          <p:cNvSpPr/>
          <p:nvPr userDrawn="1"/>
        </p:nvSpPr>
        <p:spPr>
          <a:xfrm>
            <a:off x="789907" y="5392017"/>
            <a:ext cx="4217015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TextBox 36"/>
          <p:cNvSpPr txBox="1"/>
          <p:nvPr userDrawn="1"/>
        </p:nvSpPr>
        <p:spPr>
          <a:xfrm>
            <a:off x="44487207" y="31099467"/>
            <a:ext cx="7629577" cy="1399638"/>
          </a:xfrm>
          <a:prstGeom prst="rect">
            <a:avLst/>
          </a:prstGeom>
          <a:noFill/>
        </p:spPr>
        <p:txBody>
          <a:bodyPr wrap="square" lIns="65304" tIns="32651" rIns="65304" bIns="32651" rtlCol="0">
            <a:spAutoFit/>
          </a:bodyPr>
          <a:lstStyle/>
          <a:p>
            <a:pPr marL="401638" indent="-401638">
              <a:lnSpc>
                <a:spcPts val="2600"/>
              </a:lnSpc>
            </a:pPr>
            <a:r>
              <a:rPr lang="en-US" sz="2800" dirty="0" smtClean="0">
                <a:solidFill>
                  <a:schemeClr val="bg1"/>
                </a:solidFill>
              </a:rPr>
              <a:t>©2015</a:t>
            </a:r>
            <a:r>
              <a:rPr lang="en-US" sz="2800" baseline="0" dirty="0" smtClean="0">
                <a:solidFill>
                  <a:schemeClr val="bg1"/>
                </a:solidFill>
              </a:rPr>
              <a:t> </a:t>
            </a:r>
            <a:r>
              <a:rPr lang="en-US" sz="2800" dirty="0" smtClean="0">
                <a:solidFill>
                  <a:schemeClr val="bg1"/>
                </a:solidFill>
              </a:rPr>
              <a:t>PosterPresentations.com</a:t>
            </a:r>
          </a:p>
          <a:p>
            <a:pPr marL="288925" indent="0">
              <a:lnSpc>
                <a:spcPts val="2600"/>
              </a:lnSpc>
            </a:pPr>
            <a:r>
              <a:rPr lang="en-US" sz="2400" dirty="0" smtClean="0">
                <a:solidFill>
                  <a:schemeClr val="bg1"/>
                </a:solidFill>
              </a:rPr>
              <a:t>2117 Fourth Street ,</a:t>
            </a:r>
            <a:r>
              <a:rPr lang="en-US" sz="2400" baseline="0" dirty="0" smtClean="0">
                <a:solidFill>
                  <a:schemeClr val="bg1"/>
                </a:solidFill>
              </a:rPr>
              <a:t> Unit C</a:t>
            </a:r>
          </a:p>
          <a:p>
            <a:pPr marL="288925" indent="0">
              <a:lnSpc>
                <a:spcPts val="2600"/>
              </a:lnSpc>
            </a:pPr>
            <a:r>
              <a:rPr lang="en-US" sz="2400" baseline="0" dirty="0" smtClean="0">
                <a:solidFill>
                  <a:schemeClr val="bg1"/>
                </a:solidFill>
              </a:rPr>
              <a:t>Berkeley CA </a:t>
            </a:r>
            <a:r>
              <a:rPr lang="en-US" sz="2000" baseline="0" dirty="0" smtClean="0">
                <a:solidFill>
                  <a:schemeClr val="bg1"/>
                </a:solidFill>
              </a:rPr>
              <a:t>94710</a:t>
            </a:r>
            <a:endParaRPr lang="en-US" sz="2400" baseline="0" dirty="0" smtClean="0">
              <a:solidFill>
                <a:schemeClr val="bg1"/>
              </a:solidFill>
            </a:endParaRPr>
          </a:p>
          <a:p>
            <a:pPr marL="288925" indent="0">
              <a:lnSpc>
                <a:spcPts val="2600"/>
              </a:lnSpc>
            </a:pPr>
            <a:r>
              <a:rPr lang="en-US" sz="2400" b="1" baseline="0" dirty="0" smtClean="0">
                <a:solidFill>
                  <a:srgbClr val="FFFF00"/>
                </a:solidFill>
              </a:rPr>
              <a:t>posterpresenter@gmail.com</a:t>
            </a:r>
            <a:endParaRPr lang="en-US" sz="2800" b="1" dirty="0">
              <a:solidFill>
                <a:srgbClr val="FFFF00"/>
              </a:solidFill>
            </a:endParaRPr>
          </a:p>
        </p:txBody>
      </p:sp>
      <p:sp>
        <p:nvSpPr>
          <p:cNvPr id="38" name="Text Box 14"/>
          <p:cNvSpPr txBox="1">
            <a:spLocks noChangeArrowheads="1"/>
          </p:cNvSpPr>
          <p:nvPr userDrawn="1"/>
        </p:nvSpPr>
        <p:spPr bwMode="auto">
          <a:xfrm>
            <a:off x="1484177" y="32124583"/>
            <a:ext cx="2514600" cy="37452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smtClean="0">
                <a:solidFill>
                  <a:schemeClr val="bg1">
                    <a:lumMod val="75000"/>
                  </a:schemeClr>
                </a:solidFill>
                <a:latin typeface="Arial" charset="0"/>
              </a:rPr>
              <a:t>RESEARCH POSTER PRESENTATION </a:t>
            </a:r>
            <a:r>
              <a:rPr lang="en-US" sz="700" b="1" dirty="0">
                <a:solidFill>
                  <a:schemeClr val="bg1">
                    <a:lumMod val="75000"/>
                  </a:schemeClr>
                </a:solidFill>
                <a:latin typeface="Arial" charset="0"/>
              </a:rPr>
              <a:t>DESIGN © </a:t>
            </a:r>
            <a:r>
              <a:rPr lang="en-US" sz="700" b="1" dirty="0" smtClean="0">
                <a:solidFill>
                  <a:schemeClr val="bg1">
                    <a:lumMod val="75000"/>
                  </a:schemeClr>
                </a:solidFill>
                <a:latin typeface="Arial" charset="0"/>
              </a:rPr>
              <a:t>2015</a:t>
            </a:r>
            <a:endParaRPr lang="en-US" sz="700" b="1" dirty="0">
              <a:solidFill>
                <a:schemeClr val="bg1">
                  <a:lumMod val="75000"/>
                </a:schemeClr>
              </a:solidFill>
              <a:latin typeface="Arial" charset="0"/>
            </a:endParaRP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diagramLayout" Target="../diagrams/layout1.xml"/><Relationship Id="rId12" Type="http://schemas.openxmlformats.org/officeDocument/2006/relationships/chart" Target="../charts/chart2.xml"/><Relationship Id="rId17" Type="http://schemas.openxmlformats.org/officeDocument/2006/relationships/image" Target="../media/image18.emf"/><Relationship Id="rId2" Type="http://schemas.openxmlformats.org/officeDocument/2006/relationships/notesSlide" Target="../notesSlides/notesSlide1.xml"/><Relationship Id="rId16" Type="http://schemas.openxmlformats.org/officeDocument/2006/relationships/image" Target="../media/image17.emf"/><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chart" Target="../charts/chart1.xml"/><Relationship Id="rId5" Type="http://schemas.openxmlformats.org/officeDocument/2006/relationships/image" Target="../media/image13.png"/><Relationship Id="rId15" Type="http://schemas.openxmlformats.org/officeDocument/2006/relationships/image" Target="../media/image16.emf"/><Relationship Id="rId10" Type="http://schemas.microsoft.com/office/2007/relationships/diagramDrawing" Target="../diagrams/drawing1.xml"/><Relationship Id="rId4" Type="http://schemas.openxmlformats.org/officeDocument/2006/relationships/image" Target="../media/image12.jpeg"/><Relationship Id="rId9" Type="http://schemas.openxmlformats.org/officeDocument/2006/relationships/diagramColors" Target="../diagrams/colors1.xml"/><Relationship Id="rId1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p:cNvSpPr>
            <a:spLocks noGrp="1"/>
          </p:cNvSpPr>
          <p:nvPr>
            <p:ph type="body" sz="quarter" idx="10"/>
          </p:nvPr>
        </p:nvSpPr>
        <p:spPr>
          <a:xfrm>
            <a:off x="904188" y="6015884"/>
            <a:ext cx="10056813" cy="5174224"/>
          </a:xfrm>
        </p:spPr>
        <p:txBody>
          <a:bodyPr/>
          <a:lstStyle/>
          <a:p>
            <a:pPr algn="just"/>
            <a:r>
              <a:rPr lang="en-US" dirty="0" smtClean="0"/>
              <a:t>In type 1 myocardial infarction (MI), more commonly known as a “heart attack”, </a:t>
            </a:r>
            <a:r>
              <a:rPr lang="en-CA" dirty="0"/>
              <a:t>acute thrombus formation leads to an abrupt loss of blood </a:t>
            </a:r>
            <a:r>
              <a:rPr lang="en-CA" dirty="0" smtClean="0"/>
              <a:t>supplying a </a:t>
            </a:r>
            <a:r>
              <a:rPr lang="en-CA" dirty="0"/>
              <a:t>vascular territory, causing a focal region of cellular necrosis. </a:t>
            </a:r>
            <a:r>
              <a:rPr lang="en-US" dirty="0" smtClean="0"/>
              <a:t>The </a:t>
            </a:r>
            <a:r>
              <a:rPr lang="en-US" dirty="0"/>
              <a:t>gold standard diagnostic test for </a:t>
            </a:r>
            <a:r>
              <a:rPr lang="en-US" dirty="0" smtClean="0"/>
              <a:t>detecting MI is </a:t>
            </a:r>
            <a:r>
              <a:rPr lang="en-US" dirty="0"/>
              <a:t>the serum cardiac troponin </a:t>
            </a:r>
            <a:r>
              <a:rPr lang="en-CA" dirty="0" smtClean="0"/>
              <a:t>assay </a:t>
            </a:r>
            <a:r>
              <a:rPr lang="en-CA" baseline="30000" dirty="0" smtClean="0"/>
              <a:t>1</a:t>
            </a:r>
            <a:r>
              <a:rPr lang="en-CA" dirty="0" smtClean="0"/>
              <a:t>.</a:t>
            </a:r>
            <a:endParaRPr lang="en-CA" dirty="0"/>
          </a:p>
          <a:p>
            <a:pPr algn="just"/>
            <a:endParaRPr lang="en-CA" dirty="0" smtClean="0"/>
          </a:p>
          <a:p>
            <a:pPr algn="just"/>
            <a:r>
              <a:rPr lang="en-CA" dirty="0" smtClean="0"/>
              <a:t>The </a:t>
            </a:r>
            <a:r>
              <a:rPr lang="en-CA" dirty="0"/>
              <a:t>fundamental problem with the </a:t>
            </a:r>
            <a:r>
              <a:rPr lang="en-CA" dirty="0" smtClean="0"/>
              <a:t>troponin assay </a:t>
            </a:r>
            <a:r>
              <a:rPr lang="en-CA" dirty="0"/>
              <a:t>is that it is not sufficiently specific </a:t>
            </a:r>
            <a:r>
              <a:rPr lang="en-CA" dirty="0" smtClean="0"/>
              <a:t>for the focal necrosis produced by type 1 MI. Elevated </a:t>
            </a:r>
            <a:r>
              <a:rPr lang="en-CA" dirty="0"/>
              <a:t>serum troponin levels are observed in people running marathons and in healthy volunteers with atrial pacing-induced tachycardia</a:t>
            </a:r>
            <a:r>
              <a:rPr lang="en-CA" baseline="30000" dirty="0"/>
              <a:t>2</a:t>
            </a:r>
            <a:r>
              <a:rPr lang="en-CA" dirty="0"/>
              <a:t>. </a:t>
            </a:r>
            <a:r>
              <a:rPr lang="en-CA" dirty="0" smtClean="0"/>
              <a:t>In acutely ill patients, a </a:t>
            </a:r>
            <a:r>
              <a:rPr lang="en-CA" dirty="0"/>
              <a:t>physiologic stressor (e.g., tachyarrhythmia, sepsis, or anemia) </a:t>
            </a:r>
            <a:r>
              <a:rPr lang="en-CA" dirty="0" smtClean="0"/>
              <a:t>can cause ischemia </a:t>
            </a:r>
            <a:r>
              <a:rPr lang="en-CA" dirty="0"/>
              <a:t>in vulnerable watershed regions (those with a distal or tenuous vascular supply</a:t>
            </a:r>
            <a:r>
              <a:rPr lang="en-CA" dirty="0" smtClean="0"/>
              <a:t>), causing troponin release in what is called a type 2 MI.</a:t>
            </a:r>
            <a:endParaRPr lang="en-US" dirty="0"/>
          </a:p>
          <a:p>
            <a:endParaRPr lang="en-US" dirty="0">
              <a:solidFill>
                <a:schemeClr val="accent5">
                  <a:lumMod val="50000"/>
                </a:schemeClr>
              </a:solidFill>
            </a:endParaRPr>
          </a:p>
        </p:txBody>
      </p:sp>
      <p:sp>
        <p:nvSpPr>
          <p:cNvPr id="37" name="Text Placeholder 36"/>
          <p:cNvSpPr>
            <a:spLocks noGrp="1"/>
          </p:cNvSpPr>
          <p:nvPr>
            <p:ph type="body" sz="quarter" idx="11"/>
          </p:nvPr>
        </p:nvSpPr>
        <p:spPr>
          <a:xfrm>
            <a:off x="922341" y="5548750"/>
            <a:ext cx="10048875" cy="754045"/>
          </a:xfrm>
        </p:spPr>
        <p:txBody>
          <a:bodyPr/>
          <a:lstStyle/>
          <a:p>
            <a:r>
              <a:rPr lang="en-US" dirty="0" smtClean="0">
                <a:solidFill>
                  <a:schemeClr val="accent5">
                    <a:lumMod val="50000"/>
                  </a:schemeClr>
                </a:solidFill>
                <a:latin typeface="Times New Roman" panose="02020603050405020304" pitchFamily="18" charset="0"/>
                <a:cs typeface="Times New Roman" panose="02020603050405020304" pitchFamily="18" charset="0"/>
              </a:rPr>
              <a:t>Introduction</a:t>
            </a:r>
          </a:p>
        </p:txBody>
      </p:sp>
      <p:sp>
        <p:nvSpPr>
          <p:cNvPr id="38" name="Text Placeholder 37"/>
          <p:cNvSpPr>
            <a:spLocks noGrp="1"/>
          </p:cNvSpPr>
          <p:nvPr>
            <p:ph type="body" sz="quarter" idx="20"/>
          </p:nvPr>
        </p:nvSpPr>
        <p:spPr>
          <a:xfrm>
            <a:off x="948083" y="11036099"/>
            <a:ext cx="10050462" cy="754045"/>
          </a:xfrm>
        </p:spPr>
        <p:txBody>
          <a:bodyPr/>
          <a:lstStyle/>
          <a:p>
            <a:r>
              <a:rPr lang="en-US" dirty="0">
                <a:latin typeface="Times New Roman" panose="02020603050405020304" pitchFamily="18" charset="0"/>
                <a:cs typeface="Times New Roman" panose="02020603050405020304" pitchFamily="18" charset="0"/>
              </a:rPr>
              <a:t>Hypothesis</a:t>
            </a:r>
            <a:endParaRPr lang="en-US" dirty="0">
              <a:latin typeface="Times New Roman" panose="02020603050405020304" pitchFamily="18" charset="0"/>
              <a:cs typeface="Times New Roman" panose="02020603050405020304" pitchFamily="18" charset="0"/>
            </a:endParaRPr>
          </a:p>
        </p:txBody>
      </p:sp>
      <p:sp>
        <p:nvSpPr>
          <p:cNvPr id="40" name="Text Placeholder 39"/>
          <p:cNvSpPr>
            <a:spLocks noGrp="1"/>
          </p:cNvSpPr>
          <p:nvPr>
            <p:ph type="body" sz="quarter" idx="22"/>
          </p:nvPr>
        </p:nvSpPr>
        <p:spPr>
          <a:xfrm>
            <a:off x="934700" y="18474607"/>
            <a:ext cx="10048875" cy="754045"/>
          </a:xfrm>
        </p:spPr>
        <p:txBody>
          <a:bodyPr/>
          <a:lstStyle/>
          <a:p>
            <a:r>
              <a:rPr lang="en-US" dirty="0">
                <a:latin typeface="Times New Roman" panose="02020603050405020304" pitchFamily="18" charset="0"/>
                <a:cs typeface="Times New Roman" panose="02020603050405020304" pitchFamily="18" charset="0"/>
              </a:rPr>
              <a:t>Experimental design</a:t>
            </a:r>
            <a:endParaRPr lang="en-US" dirty="0">
              <a:latin typeface="Times New Roman" panose="02020603050405020304" pitchFamily="18" charset="0"/>
              <a:cs typeface="Times New Roman" panose="02020603050405020304" pitchFamily="18" charset="0"/>
            </a:endParaRPr>
          </a:p>
        </p:txBody>
      </p:sp>
      <p:sp>
        <p:nvSpPr>
          <p:cNvPr id="42" name="Text Placeholder 41"/>
          <p:cNvSpPr>
            <a:spLocks noGrp="1"/>
          </p:cNvSpPr>
          <p:nvPr>
            <p:ph type="body" sz="quarter" idx="24"/>
          </p:nvPr>
        </p:nvSpPr>
        <p:spPr>
          <a:xfrm>
            <a:off x="11555961" y="5703612"/>
            <a:ext cx="10080078" cy="754045"/>
          </a:xfrm>
        </p:spPr>
        <p:txBody>
          <a:bodyPr/>
          <a:lstStyle/>
          <a:p>
            <a:r>
              <a:rPr lang="en-US" dirty="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sp>
        <p:nvSpPr>
          <p:cNvPr id="43" name="Text Placeholder 42"/>
          <p:cNvSpPr>
            <a:spLocks noGrp="1"/>
          </p:cNvSpPr>
          <p:nvPr>
            <p:ph type="body" sz="quarter" idx="25"/>
          </p:nvPr>
        </p:nvSpPr>
        <p:spPr/>
        <p:txBody>
          <a:bodyPr/>
          <a:lstStyle/>
          <a:p>
            <a:r>
              <a:rPr lang="en-US" dirty="0">
                <a:latin typeface="Times New Roman" panose="02020603050405020304" pitchFamily="18" charset="0"/>
                <a:cs typeface="Times New Roman" panose="02020603050405020304" pitchFamily="18" charset="0"/>
              </a:rPr>
              <a:t>Conclusions</a:t>
            </a:r>
            <a:endParaRPr lang="en-US" dirty="0">
              <a:latin typeface="Times New Roman" panose="02020603050405020304" pitchFamily="18" charset="0"/>
              <a:cs typeface="Times New Roman" panose="02020603050405020304" pitchFamily="18" charset="0"/>
            </a:endParaRPr>
          </a:p>
        </p:txBody>
      </p:sp>
      <p:sp>
        <p:nvSpPr>
          <p:cNvPr id="44" name="Text Placeholder 43"/>
          <p:cNvSpPr>
            <a:spLocks noGrp="1"/>
          </p:cNvSpPr>
          <p:nvPr>
            <p:ph type="body" sz="quarter" idx="26"/>
          </p:nvPr>
        </p:nvSpPr>
        <p:spPr>
          <a:xfrm>
            <a:off x="32953049" y="6547906"/>
            <a:ext cx="10047018" cy="8734677"/>
          </a:xfrm>
        </p:spPr>
        <p:txBody>
          <a:bodyPr/>
          <a:lstStyle/>
          <a:p>
            <a:pPr marL="342900" indent="-342900" algn="just">
              <a:buFont typeface="Arial" panose="020B0604020202020204" pitchFamily="34" charset="0"/>
              <a:buChar char="•"/>
            </a:pPr>
            <a:r>
              <a:rPr lang="en-CA" sz="3200" dirty="0"/>
              <a:t>Proteolytic degradation of cardiac troponin I is a more specific marker for cellular necrosis than total troponin level</a:t>
            </a:r>
          </a:p>
          <a:p>
            <a:pPr marL="342900" indent="-342900" algn="just">
              <a:buFont typeface="Arial" panose="020B0604020202020204" pitchFamily="34" charset="0"/>
              <a:buChar char="•"/>
            </a:pPr>
            <a:r>
              <a:rPr lang="en-CA" sz="3200" dirty="0"/>
              <a:t>Proteolytic digestion at the C-terminus of cardiac troponin I is more consistently observed than digestion at the N-terminus</a:t>
            </a:r>
          </a:p>
          <a:p>
            <a:pPr marL="571500" indent="-571500" algn="just">
              <a:buFont typeface="Arial" panose="020B0604020202020204" pitchFamily="34" charset="0"/>
              <a:buChar char="•"/>
            </a:pPr>
            <a:r>
              <a:rPr lang="en-US" sz="3200" dirty="0" smtClean="0"/>
              <a:t>Distinguishing </a:t>
            </a:r>
            <a:r>
              <a:rPr lang="en-US" sz="3200" dirty="0"/>
              <a:t>between intact and degraded forms of troponin may be useful </a:t>
            </a:r>
            <a:r>
              <a:rPr lang="en-US" sz="3200" dirty="0" smtClean="0"/>
              <a:t>for: </a:t>
            </a:r>
          </a:p>
          <a:p>
            <a:pPr marL="457200" indent="-457200" algn="just">
              <a:buAutoNum type="arabicParenR"/>
            </a:pPr>
            <a:r>
              <a:rPr lang="en-US" sz="3200" dirty="0"/>
              <a:t>I</a:t>
            </a:r>
            <a:r>
              <a:rPr lang="en-US" sz="3200" dirty="0" smtClean="0"/>
              <a:t>dentifying </a:t>
            </a:r>
            <a:r>
              <a:rPr lang="en-US" sz="3200" dirty="0"/>
              <a:t>patients with focal infarct in need of </a:t>
            </a:r>
            <a:r>
              <a:rPr lang="en-US" sz="3200" dirty="0" smtClean="0"/>
              <a:t>revascularization</a:t>
            </a:r>
          </a:p>
          <a:p>
            <a:pPr marL="457200" indent="-457200" algn="just">
              <a:buAutoNum type="arabicParenR"/>
            </a:pPr>
            <a:r>
              <a:rPr lang="en-US" sz="3200" dirty="0"/>
              <a:t>M</a:t>
            </a:r>
            <a:r>
              <a:rPr lang="en-US" sz="3200" dirty="0" smtClean="0"/>
              <a:t>onitoring </a:t>
            </a:r>
            <a:r>
              <a:rPr lang="en-US" sz="3200" dirty="0"/>
              <a:t>intracellular proteolysis as a possible target for therapeutic </a:t>
            </a:r>
            <a:r>
              <a:rPr lang="en-US" sz="3200" dirty="0" smtClean="0"/>
              <a:t>intervention</a:t>
            </a:r>
          </a:p>
          <a:p>
            <a:pPr marL="457200" indent="-457200" algn="just">
              <a:buAutoNum type="arabicParenR"/>
            </a:pPr>
            <a:r>
              <a:rPr lang="en-US" sz="3200" dirty="0"/>
              <a:t>P</a:t>
            </a:r>
            <a:r>
              <a:rPr lang="en-US" sz="3200" dirty="0" smtClean="0"/>
              <a:t>roviding </a:t>
            </a:r>
            <a:r>
              <a:rPr lang="en-US" sz="3200" dirty="0"/>
              <a:t>an impetus for standardizing the troponin I assay.</a:t>
            </a:r>
            <a:endParaRPr lang="en-CA" sz="3200" dirty="0"/>
          </a:p>
          <a:p>
            <a:pPr marL="342900" indent="-342900" algn="just">
              <a:buFont typeface="Arial" panose="020B0604020202020204" pitchFamily="34" charset="0"/>
              <a:buChar char="•"/>
            </a:pPr>
            <a:endParaRPr lang="en-US" dirty="0"/>
          </a:p>
          <a:p>
            <a:endParaRPr lang="en-US" dirty="0">
              <a:solidFill>
                <a:schemeClr val="accent5">
                  <a:lumMod val="50000"/>
                </a:schemeClr>
              </a:solidFill>
            </a:endParaRPr>
          </a:p>
        </p:txBody>
      </p:sp>
      <p:sp>
        <p:nvSpPr>
          <p:cNvPr id="45" name="Text Placeholder 44"/>
          <p:cNvSpPr>
            <a:spLocks noGrp="1"/>
          </p:cNvSpPr>
          <p:nvPr>
            <p:ph type="body" sz="quarter" idx="27"/>
          </p:nvPr>
        </p:nvSpPr>
        <p:spPr>
          <a:xfrm>
            <a:off x="32919059" y="15007134"/>
            <a:ext cx="10047018" cy="754045"/>
          </a:xfrm>
        </p:spPr>
        <p:txBody>
          <a:bodyPr/>
          <a:lstStyle/>
          <a:p>
            <a:r>
              <a:rPr lang="en-US" dirty="0">
                <a:latin typeface="Times New Roman" panose="02020603050405020304" pitchFamily="18" charset="0"/>
                <a:cs typeface="Times New Roman" panose="02020603050405020304" pitchFamily="18" charset="0"/>
              </a:rPr>
              <a:t>Future directions</a:t>
            </a:r>
            <a:endParaRPr lang="en-US" dirty="0">
              <a:latin typeface="Times New Roman" panose="02020603050405020304" pitchFamily="18" charset="0"/>
              <a:cs typeface="Times New Roman" panose="02020603050405020304" pitchFamily="18" charset="0"/>
            </a:endParaRPr>
          </a:p>
        </p:txBody>
      </p:sp>
      <p:sp>
        <p:nvSpPr>
          <p:cNvPr id="46" name="Text Placeholder 45"/>
          <p:cNvSpPr>
            <a:spLocks noGrp="1"/>
          </p:cNvSpPr>
          <p:nvPr>
            <p:ph type="body" sz="quarter" idx="28"/>
          </p:nvPr>
        </p:nvSpPr>
        <p:spPr>
          <a:xfrm>
            <a:off x="32924128" y="16152249"/>
            <a:ext cx="10052050" cy="3268565"/>
          </a:xfrm>
        </p:spPr>
        <p:txBody>
          <a:bodyPr/>
          <a:lstStyle/>
          <a:p>
            <a:pPr marL="342900" indent="-342900" algn="just">
              <a:buFont typeface="Wingdings" panose="05000000000000000000" pitchFamily="2" charset="2"/>
              <a:buChar char="§"/>
            </a:pPr>
            <a:r>
              <a:rPr lang="en-US" dirty="0"/>
              <a:t>Map time dependence of troponin degradation in relation to </a:t>
            </a:r>
            <a:r>
              <a:rPr lang="en-US" dirty="0" smtClean="0"/>
              <a:t>symptom onset </a:t>
            </a:r>
            <a:r>
              <a:rPr lang="en-US" dirty="0"/>
              <a:t>and therapy</a:t>
            </a:r>
          </a:p>
          <a:p>
            <a:pPr marL="342900" indent="-342900" algn="just">
              <a:buFont typeface="Wingdings" panose="05000000000000000000" pitchFamily="2" charset="2"/>
              <a:buChar char="§"/>
            </a:pPr>
            <a:r>
              <a:rPr lang="en-US" dirty="0" smtClean="0"/>
              <a:t>Measure correlation </a:t>
            </a:r>
            <a:r>
              <a:rPr lang="en-US" dirty="0"/>
              <a:t>between </a:t>
            </a:r>
            <a:r>
              <a:rPr lang="en-US" dirty="0" smtClean="0"/>
              <a:t>troponin </a:t>
            </a:r>
            <a:r>
              <a:rPr lang="en-US" dirty="0"/>
              <a:t>degradation </a:t>
            </a:r>
            <a:r>
              <a:rPr lang="en-US" dirty="0" smtClean="0"/>
              <a:t>and infarct </a:t>
            </a:r>
            <a:r>
              <a:rPr lang="en-US" dirty="0"/>
              <a:t>size by cardiac MRI, clinical outcomes</a:t>
            </a:r>
          </a:p>
          <a:p>
            <a:pPr marL="342900" indent="-342900" algn="just">
              <a:buFont typeface="Wingdings" panose="05000000000000000000" pitchFamily="2" charset="2"/>
              <a:buChar char="§"/>
            </a:pPr>
            <a:r>
              <a:rPr lang="en-US" dirty="0"/>
              <a:t>Clinical trial to assess whether protease inhibitors can reduce cardiac troponin degradation and improve clinical outcomes in STEMI patients</a:t>
            </a:r>
          </a:p>
          <a:p>
            <a:pPr marL="342900" indent="-342900" algn="just">
              <a:buFont typeface="Wingdings" panose="05000000000000000000" pitchFamily="2" charset="2"/>
              <a:buChar char="§"/>
            </a:pPr>
            <a:r>
              <a:rPr lang="en-US" dirty="0"/>
              <a:t>Develop a universal reference material for cardiac troponin </a:t>
            </a:r>
            <a:r>
              <a:rPr lang="en-US" dirty="0" smtClean="0"/>
              <a:t>I</a:t>
            </a:r>
            <a:endParaRPr lang="en-CA" dirty="0"/>
          </a:p>
        </p:txBody>
      </p:sp>
      <p:sp>
        <p:nvSpPr>
          <p:cNvPr id="47" name="Text Placeholder 46"/>
          <p:cNvSpPr>
            <a:spLocks noGrp="1"/>
          </p:cNvSpPr>
          <p:nvPr>
            <p:ph type="body" sz="quarter" idx="29"/>
          </p:nvPr>
        </p:nvSpPr>
        <p:spPr>
          <a:xfrm>
            <a:off x="33054382" y="26193214"/>
            <a:ext cx="10047018" cy="754045"/>
          </a:xfrm>
        </p:spPr>
        <p:txBody>
          <a:bodyPr/>
          <a:lstStyle/>
          <a:p>
            <a:r>
              <a:rPr lang="en-US" dirty="0">
                <a:latin typeface="Times New Roman" panose="02020603050405020304" pitchFamily="18" charset="0"/>
                <a:cs typeface="Times New Roman" panose="02020603050405020304" pitchFamily="18" charset="0"/>
              </a:rPr>
              <a:t>Acknowledgements</a:t>
            </a:r>
            <a:endParaRPr lang="en-US" dirty="0">
              <a:latin typeface="Times New Roman" panose="02020603050405020304" pitchFamily="18" charset="0"/>
              <a:cs typeface="Times New Roman" panose="02020603050405020304" pitchFamily="18" charset="0"/>
            </a:endParaRPr>
          </a:p>
        </p:txBody>
      </p:sp>
      <p:sp>
        <p:nvSpPr>
          <p:cNvPr id="48" name="Text Placeholder 47"/>
          <p:cNvSpPr>
            <a:spLocks noGrp="1"/>
          </p:cNvSpPr>
          <p:nvPr>
            <p:ph type="body" sz="quarter" idx="30"/>
          </p:nvPr>
        </p:nvSpPr>
        <p:spPr>
          <a:xfrm>
            <a:off x="32965128" y="27024493"/>
            <a:ext cx="10052050" cy="3637897"/>
          </a:xfrm>
        </p:spPr>
        <p:txBody>
          <a:bodyPr/>
          <a:lstStyle/>
          <a:p>
            <a:pPr marL="342900" indent="-342900" algn="just">
              <a:buFont typeface="Wingdings" panose="05000000000000000000" pitchFamily="2" charset="2"/>
              <a:buChar char="Ø"/>
            </a:pPr>
            <a:r>
              <a:rPr lang="en-US" dirty="0"/>
              <a:t>We thank </a:t>
            </a:r>
            <a:r>
              <a:rPr lang="en-US" dirty="0" err="1"/>
              <a:t>Dr</a:t>
            </a:r>
            <a:r>
              <a:rPr lang="en-US" dirty="0"/>
              <a:t> </a:t>
            </a:r>
            <a:r>
              <a:rPr lang="en-CA" dirty="0" err="1"/>
              <a:t>Hoon</a:t>
            </a:r>
            <a:r>
              <a:rPr lang="en-CA" dirty="0"/>
              <a:t> </a:t>
            </a:r>
            <a:r>
              <a:rPr lang="en-CA" dirty="0" err="1"/>
              <a:t>Sunwoo</a:t>
            </a:r>
            <a:r>
              <a:rPr lang="en-CA" dirty="0"/>
              <a:t> from Pharmacy and Pharmaceutical Sciences for his </a:t>
            </a:r>
            <a:r>
              <a:rPr lang="en-CA" dirty="0" smtClean="0"/>
              <a:t>valuable </a:t>
            </a:r>
            <a:r>
              <a:rPr lang="en-CA" dirty="0"/>
              <a:t>advice in optimizing the ELISA </a:t>
            </a:r>
            <a:r>
              <a:rPr lang="en-CA" dirty="0" smtClean="0"/>
              <a:t>assay</a:t>
            </a:r>
            <a:endParaRPr lang="en-CA" dirty="0"/>
          </a:p>
          <a:p>
            <a:pPr marL="342900" indent="-342900" algn="just">
              <a:buFont typeface="Wingdings" panose="05000000000000000000" pitchFamily="2" charset="2"/>
              <a:buChar char="Ø"/>
            </a:pPr>
            <a:r>
              <a:rPr lang="en-CA" dirty="0"/>
              <a:t>We thank the Divisions of General Internal Medicine, Cardiology, Critical Care Medicine, and Neurology for their help in recruiting </a:t>
            </a:r>
            <a:r>
              <a:rPr lang="en-CA" dirty="0" smtClean="0"/>
              <a:t>patients</a:t>
            </a:r>
            <a:endParaRPr lang="en-CA" dirty="0"/>
          </a:p>
          <a:p>
            <a:pPr marL="342900" indent="-342900" algn="just">
              <a:buFont typeface="Wingdings" panose="05000000000000000000" pitchFamily="2" charset="2"/>
              <a:buChar char="Ø"/>
            </a:pPr>
            <a:r>
              <a:rPr lang="en-CA" dirty="0"/>
              <a:t>This work was funded by the University </a:t>
            </a:r>
            <a:r>
              <a:rPr lang="en-CA" dirty="0" smtClean="0"/>
              <a:t>Hospital </a:t>
            </a:r>
            <a:r>
              <a:rPr lang="en-CA" dirty="0"/>
              <a:t>Foundation, </a:t>
            </a:r>
            <a:r>
              <a:rPr lang="en-CA" dirty="0" err="1"/>
              <a:t>startup</a:t>
            </a:r>
            <a:r>
              <a:rPr lang="en-CA" dirty="0"/>
              <a:t> funds from the Department of Medicine and Faculty of Medicine &amp; Dentistry, and the </a:t>
            </a:r>
            <a:r>
              <a:rPr lang="en-CA" dirty="0" smtClean="0"/>
              <a:t>Hwang </a:t>
            </a:r>
            <a:r>
              <a:rPr lang="en-CA" dirty="0"/>
              <a:t>Professional Corporation</a:t>
            </a:r>
          </a:p>
          <a:p>
            <a:endParaRPr lang="en-US" dirty="0">
              <a:solidFill>
                <a:schemeClr val="accent5">
                  <a:lumMod val="50000"/>
                </a:schemeClr>
              </a:solidFill>
            </a:endParaRPr>
          </a:p>
        </p:txBody>
      </p:sp>
      <p:sp>
        <p:nvSpPr>
          <p:cNvPr id="49" name="Text Placeholder 48"/>
          <p:cNvSpPr>
            <a:spLocks noGrp="1"/>
          </p:cNvSpPr>
          <p:nvPr>
            <p:ph type="body" sz="quarter" idx="96"/>
          </p:nvPr>
        </p:nvSpPr>
        <p:spPr>
          <a:xfrm>
            <a:off x="967476" y="11621313"/>
            <a:ext cx="10056813" cy="3120832"/>
          </a:xfrm>
        </p:spPr>
        <p:txBody>
          <a:bodyPr/>
          <a:lstStyle/>
          <a:p>
            <a:pPr algn="just"/>
            <a:r>
              <a:rPr lang="en-US" dirty="0"/>
              <a:t>Cell death leads to the activation of cytoplasmic proteases</a:t>
            </a:r>
            <a:r>
              <a:rPr lang="en-CA" baseline="30000" dirty="0"/>
              <a:t>3</a:t>
            </a:r>
            <a:r>
              <a:rPr lang="en-US" dirty="0"/>
              <a:t>, like caspases, </a:t>
            </a:r>
            <a:r>
              <a:rPr lang="en-US" dirty="0" err="1"/>
              <a:t>calpains</a:t>
            </a:r>
            <a:r>
              <a:rPr lang="en-US" dirty="0"/>
              <a:t>, and intracellular matrix metalloproteinases</a:t>
            </a:r>
            <a:r>
              <a:rPr lang="en-CA" baseline="30000" dirty="0"/>
              <a:t>4</a:t>
            </a:r>
            <a:r>
              <a:rPr lang="en-US" dirty="0"/>
              <a:t>. It has already been established that serum cardiac troponin I is </a:t>
            </a:r>
            <a:r>
              <a:rPr lang="en-US" dirty="0" err="1"/>
              <a:t>proteolytically</a:t>
            </a:r>
            <a:r>
              <a:rPr lang="en-US" dirty="0"/>
              <a:t> degraded in the setting of MI</a:t>
            </a:r>
            <a:r>
              <a:rPr lang="en-CA" baseline="30000" dirty="0"/>
              <a:t>5</a:t>
            </a:r>
            <a:r>
              <a:rPr lang="en-US" dirty="0" smtClean="0"/>
              <a:t>. We </a:t>
            </a:r>
            <a:r>
              <a:rPr lang="en-US" dirty="0"/>
              <a:t>postulate that cardiac troponin I released in </a:t>
            </a:r>
            <a:r>
              <a:rPr lang="en-US" dirty="0" smtClean="0"/>
              <a:t>focal infarct will be </a:t>
            </a:r>
            <a:r>
              <a:rPr lang="en-US" dirty="0"/>
              <a:t>more </a:t>
            </a:r>
            <a:r>
              <a:rPr lang="en-US" dirty="0" err="1"/>
              <a:t>proteolytically</a:t>
            </a:r>
            <a:r>
              <a:rPr lang="en-US" dirty="0"/>
              <a:t> degraded than that released by milder ischemic </a:t>
            </a:r>
            <a:r>
              <a:rPr lang="en-US" dirty="0" smtClean="0"/>
              <a:t>processes.</a:t>
            </a:r>
            <a:endParaRPr lang="en-US" dirty="0"/>
          </a:p>
          <a:p>
            <a:endParaRPr lang="en-US" dirty="0">
              <a:solidFill>
                <a:schemeClr val="accent5">
                  <a:lumMod val="50000"/>
                </a:schemeClr>
              </a:solidFill>
            </a:endParaRPr>
          </a:p>
        </p:txBody>
      </p:sp>
      <p:sp>
        <p:nvSpPr>
          <p:cNvPr id="50" name="Text Placeholder 49"/>
          <p:cNvSpPr>
            <a:spLocks noGrp="1"/>
          </p:cNvSpPr>
          <p:nvPr>
            <p:ph type="body" sz="quarter" idx="150"/>
          </p:nvPr>
        </p:nvSpPr>
        <p:spPr>
          <a:xfrm>
            <a:off x="5932593" y="3383947"/>
            <a:ext cx="26981434" cy="1280160"/>
          </a:xfrm>
        </p:spPr>
        <p:txBody>
          <a:bodyPr>
            <a:normAutofit fontScale="40000" lnSpcReduction="20000"/>
          </a:bodyPr>
          <a:lstStyle/>
          <a:p>
            <a:pPr algn="l"/>
            <a:r>
              <a:rPr lang="en-US" dirty="0"/>
              <a:t>1-Department of Medicine, University of Alberta                                                                                      4-Cardiology Division, Department of Medicine, University of Alberta</a:t>
            </a:r>
          </a:p>
          <a:p>
            <a:pPr algn="l"/>
            <a:r>
              <a:rPr lang="en-CA" dirty="0"/>
              <a:t>2-Department of Biological Sciences, Univ. Federal de </a:t>
            </a:r>
            <a:r>
              <a:rPr lang="en-CA" dirty="0" err="1"/>
              <a:t>Ouro</a:t>
            </a:r>
            <a:r>
              <a:rPr lang="en-CA" dirty="0"/>
              <a:t> </a:t>
            </a:r>
            <a:r>
              <a:rPr lang="en-CA" dirty="0" err="1"/>
              <a:t>Preto</a:t>
            </a:r>
            <a:r>
              <a:rPr lang="en-CA" dirty="0"/>
              <a:t>, Brazil</a:t>
            </a:r>
            <a:r>
              <a:rPr lang="en-US" dirty="0"/>
              <a:t>                                             5-Departments of </a:t>
            </a:r>
            <a:r>
              <a:rPr lang="en-CA" dirty="0"/>
              <a:t>Pediatrics and Pharmacology</a:t>
            </a:r>
            <a:r>
              <a:rPr lang="en-US" dirty="0"/>
              <a:t>, University of Alberta</a:t>
            </a:r>
          </a:p>
          <a:p>
            <a:pPr algn="l"/>
            <a:r>
              <a:rPr lang="en-US" dirty="0"/>
              <a:t>3-Department of </a:t>
            </a:r>
            <a:r>
              <a:rPr lang="en-CA" dirty="0"/>
              <a:t>Laboratory Medicine and Pathology</a:t>
            </a:r>
            <a:r>
              <a:rPr lang="en-US" dirty="0"/>
              <a:t>, University of Alberta                                       6-</a:t>
            </a:r>
            <a:r>
              <a:rPr lang="en-CA" dirty="0"/>
              <a:t> Division of General Internal Medicine, Department of Medicine and Department of Biochemistry, University of Alberta</a:t>
            </a:r>
            <a:endParaRPr lang="en-US" dirty="0"/>
          </a:p>
          <a:p>
            <a:endParaRPr lang="en-US" dirty="0">
              <a:solidFill>
                <a:schemeClr val="accent5">
                  <a:lumMod val="50000"/>
                </a:schemeClr>
              </a:solidFill>
            </a:endParaRPr>
          </a:p>
        </p:txBody>
      </p:sp>
      <p:sp>
        <p:nvSpPr>
          <p:cNvPr id="51" name="Text Placeholder 50"/>
          <p:cNvSpPr>
            <a:spLocks noGrp="1"/>
          </p:cNvSpPr>
          <p:nvPr>
            <p:ph type="body" sz="quarter" idx="151"/>
          </p:nvPr>
        </p:nvSpPr>
        <p:spPr/>
        <p:txBody>
          <a:bodyPr>
            <a:normAutofit fontScale="62500" lnSpcReduction="20000"/>
          </a:bodyPr>
          <a:lstStyle/>
          <a:p>
            <a:r>
              <a:rPr lang="en-CA" dirty="0"/>
              <a:t>Somaya Zahran</a:t>
            </a:r>
            <a:r>
              <a:rPr lang="en-CA" baseline="30000" dirty="0"/>
              <a:t>1</a:t>
            </a:r>
            <a:r>
              <a:rPr lang="en-CA" dirty="0"/>
              <a:t>, Vivian Figueiredo</a:t>
            </a:r>
            <a:r>
              <a:rPr lang="en-CA" baseline="30000" dirty="0"/>
              <a:t>2</a:t>
            </a:r>
            <a:r>
              <a:rPr lang="en-CA" dirty="0"/>
              <a:t>, George Cembrowski</a:t>
            </a:r>
            <a:r>
              <a:rPr lang="en-CA" baseline="30000" dirty="0"/>
              <a:t>3</a:t>
            </a:r>
            <a:r>
              <a:rPr lang="en-CA" dirty="0"/>
              <a:t>, Michelle Graham</a:t>
            </a:r>
            <a:r>
              <a:rPr lang="en-CA" baseline="30000" dirty="0"/>
              <a:t>4</a:t>
            </a:r>
            <a:r>
              <a:rPr lang="en-CA" dirty="0"/>
              <a:t>, Richard Schulz</a:t>
            </a:r>
            <a:r>
              <a:rPr lang="en-CA" baseline="30000" dirty="0"/>
              <a:t>5</a:t>
            </a:r>
            <a:r>
              <a:rPr lang="en-CA" dirty="0"/>
              <a:t>, Peter Hwang</a:t>
            </a:r>
            <a:r>
              <a:rPr lang="en-CA" baseline="30000" dirty="0"/>
              <a:t>6</a:t>
            </a:r>
            <a:endParaRPr lang="en-US" baseline="30000" dirty="0"/>
          </a:p>
          <a:p>
            <a:endParaRPr lang="en-US" dirty="0">
              <a:solidFill>
                <a:schemeClr val="accent5">
                  <a:lumMod val="50000"/>
                </a:schemeClr>
              </a:solidFill>
            </a:endParaRPr>
          </a:p>
        </p:txBody>
      </p:sp>
      <p:sp>
        <p:nvSpPr>
          <p:cNvPr id="52" name="Text Placeholder 51"/>
          <p:cNvSpPr>
            <a:spLocks noGrp="1"/>
          </p:cNvSpPr>
          <p:nvPr>
            <p:ph type="body" sz="quarter" idx="153"/>
          </p:nvPr>
        </p:nvSpPr>
        <p:spPr/>
        <p:txBody>
          <a:bodyPr>
            <a:normAutofit fontScale="70000" lnSpcReduction="20000"/>
          </a:bodyPr>
          <a:lstStyle/>
          <a:p>
            <a:r>
              <a:rPr lang="en-US" dirty="0"/>
              <a:t>Troponin degradation as a more specific marker for myocardial </a:t>
            </a:r>
            <a:r>
              <a:rPr lang="en-US" dirty="0" smtClean="0"/>
              <a:t>infarction</a:t>
            </a:r>
            <a:endParaRPr lang="en-CA" dirty="0"/>
          </a:p>
        </p:txBody>
      </p:sp>
      <p:pic>
        <p:nvPicPr>
          <p:cNvPr id="19" name="Picture 18"/>
          <p:cNvPicPr>
            <a:picLocks noChangeAspect="1"/>
          </p:cNvPicPr>
          <p:nvPr/>
        </p:nvPicPr>
        <p:blipFill>
          <a:blip r:embed="rId3"/>
          <a:stretch>
            <a:fillRect/>
          </a:stretch>
        </p:blipFill>
        <p:spPr>
          <a:xfrm>
            <a:off x="34147513" y="2974525"/>
            <a:ext cx="4534725" cy="1680481"/>
          </a:xfrm>
          <a:prstGeom prst="rect">
            <a:avLst/>
          </a:prstGeom>
        </p:spPr>
      </p:pic>
      <p:pic>
        <p:nvPicPr>
          <p:cNvPr id="20" name="Picture 6" descr="http://www.universityhospitalfoundation.ab.ca/view.image?Id=8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3151" y="3044098"/>
            <a:ext cx="3892996" cy="161090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 name="Group 20"/>
          <p:cNvGrpSpPr/>
          <p:nvPr/>
        </p:nvGrpSpPr>
        <p:grpSpPr>
          <a:xfrm>
            <a:off x="1162268" y="14112443"/>
            <a:ext cx="5133378" cy="3674089"/>
            <a:chOff x="2496415" y="24414869"/>
            <a:chExt cx="7972224" cy="4673944"/>
          </a:xfrm>
        </p:grpSpPr>
        <p:grpSp>
          <p:nvGrpSpPr>
            <p:cNvPr id="22" name="Group 21"/>
            <p:cNvGrpSpPr/>
            <p:nvPr/>
          </p:nvGrpSpPr>
          <p:grpSpPr>
            <a:xfrm>
              <a:off x="2496415" y="24891923"/>
              <a:ext cx="7523197" cy="4196890"/>
              <a:chOff x="2558363" y="24827948"/>
              <a:chExt cx="7523197" cy="4196890"/>
            </a:xfrm>
          </p:grpSpPr>
          <p:pic>
            <p:nvPicPr>
              <p:cNvPr id="25" name="Picture 24" descr="ribbon diagram.png"/>
              <p:cNvPicPr>
                <a:picLocks noChangeAspect="1"/>
              </p:cNvPicPr>
              <p:nvPr/>
            </p:nvPicPr>
            <p:blipFill rotWithShape="1">
              <a:blip r:embed="rId5" cstate="print">
                <a:extLst>
                  <a:ext uri="{28A0092B-C50C-407E-A947-70E740481C1C}">
                    <a14:useLocalDpi xmlns:a14="http://schemas.microsoft.com/office/drawing/2010/main" val="0"/>
                  </a:ext>
                </a:extLst>
              </a:blip>
              <a:srcRect l="13961" t="25500" r="8667" b="38000"/>
              <a:stretch/>
            </p:blipFill>
            <p:spPr>
              <a:xfrm>
                <a:off x="2558363" y="25031127"/>
                <a:ext cx="6748459" cy="3183562"/>
              </a:xfrm>
              <a:prstGeom prst="rect">
                <a:avLst/>
              </a:prstGeom>
            </p:spPr>
          </p:pic>
          <p:sp>
            <p:nvSpPr>
              <p:cNvPr id="26" name="Freeform 25"/>
              <p:cNvSpPr/>
              <p:nvPr/>
            </p:nvSpPr>
            <p:spPr>
              <a:xfrm>
                <a:off x="7032752" y="27034799"/>
                <a:ext cx="891145" cy="619118"/>
              </a:xfrm>
              <a:custGeom>
                <a:avLst/>
                <a:gdLst>
                  <a:gd name="connsiteX0" fmla="*/ 0 w 891145"/>
                  <a:gd name="connsiteY0" fmla="*/ 619118 h 619118"/>
                  <a:gd name="connsiteX1" fmla="*/ 15875 w 891145"/>
                  <a:gd name="connsiteY1" fmla="*/ 349246 h 619118"/>
                  <a:gd name="connsiteX2" fmla="*/ 31751 w 891145"/>
                  <a:gd name="connsiteY2" fmla="*/ 301621 h 619118"/>
                  <a:gd name="connsiteX3" fmla="*/ 79377 w 891145"/>
                  <a:gd name="connsiteY3" fmla="*/ 269872 h 619118"/>
                  <a:gd name="connsiteX4" fmla="*/ 412758 w 891145"/>
                  <a:gd name="connsiteY4" fmla="*/ 317496 h 619118"/>
                  <a:gd name="connsiteX5" fmla="*/ 476259 w 891145"/>
                  <a:gd name="connsiteY5" fmla="*/ 333371 h 619118"/>
                  <a:gd name="connsiteX6" fmla="*/ 523885 w 891145"/>
                  <a:gd name="connsiteY6" fmla="*/ 428620 h 619118"/>
                  <a:gd name="connsiteX7" fmla="*/ 555635 w 891145"/>
                  <a:gd name="connsiteY7" fmla="*/ 476244 h 619118"/>
                  <a:gd name="connsiteX8" fmla="*/ 587386 w 891145"/>
                  <a:gd name="connsiteY8" fmla="*/ 539744 h 619118"/>
                  <a:gd name="connsiteX9" fmla="*/ 746139 w 891145"/>
                  <a:gd name="connsiteY9" fmla="*/ 555618 h 619118"/>
                  <a:gd name="connsiteX10" fmla="*/ 841390 w 891145"/>
                  <a:gd name="connsiteY10" fmla="*/ 539744 h 619118"/>
                  <a:gd name="connsiteX11" fmla="*/ 873141 w 891145"/>
                  <a:gd name="connsiteY11" fmla="*/ 349246 h 619118"/>
                  <a:gd name="connsiteX12" fmla="*/ 809640 w 891145"/>
                  <a:gd name="connsiteY12" fmla="*/ 206373 h 619118"/>
                  <a:gd name="connsiteX13" fmla="*/ 762014 w 891145"/>
                  <a:gd name="connsiteY13" fmla="*/ 174623 h 619118"/>
                  <a:gd name="connsiteX14" fmla="*/ 730263 w 891145"/>
                  <a:gd name="connsiteY14" fmla="*/ 0 h 61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1145" h="619118">
                    <a:moveTo>
                      <a:pt x="0" y="619118"/>
                    </a:moveTo>
                    <a:cubicBezTo>
                      <a:pt x="5292" y="529161"/>
                      <a:pt x="6908" y="438912"/>
                      <a:pt x="15875" y="349246"/>
                    </a:cubicBezTo>
                    <a:cubicBezTo>
                      <a:pt x="17540" y="332595"/>
                      <a:pt x="21297" y="314688"/>
                      <a:pt x="31751" y="301621"/>
                    </a:cubicBezTo>
                    <a:cubicBezTo>
                      <a:pt x="43670" y="286723"/>
                      <a:pt x="63502" y="280455"/>
                      <a:pt x="79377" y="269872"/>
                    </a:cubicBezTo>
                    <a:lnTo>
                      <a:pt x="412758" y="317496"/>
                    </a:lnTo>
                    <a:cubicBezTo>
                      <a:pt x="434302" y="320943"/>
                      <a:pt x="458105" y="321269"/>
                      <a:pt x="476259" y="333371"/>
                    </a:cubicBezTo>
                    <a:cubicBezTo>
                      <a:pt x="510379" y="356117"/>
                      <a:pt x="508038" y="396927"/>
                      <a:pt x="523885" y="428620"/>
                    </a:cubicBezTo>
                    <a:cubicBezTo>
                      <a:pt x="532418" y="445685"/>
                      <a:pt x="546169" y="459679"/>
                      <a:pt x="555635" y="476244"/>
                    </a:cubicBezTo>
                    <a:cubicBezTo>
                      <a:pt x="567376" y="496791"/>
                      <a:pt x="565541" y="530642"/>
                      <a:pt x="587386" y="539744"/>
                    </a:cubicBezTo>
                    <a:cubicBezTo>
                      <a:pt x="636477" y="560198"/>
                      <a:pt x="693221" y="550327"/>
                      <a:pt x="746139" y="555618"/>
                    </a:cubicBezTo>
                    <a:cubicBezTo>
                      <a:pt x="777889" y="550327"/>
                      <a:pt x="813252" y="555376"/>
                      <a:pt x="841390" y="539744"/>
                    </a:cubicBezTo>
                    <a:cubicBezTo>
                      <a:pt x="917936" y="497220"/>
                      <a:pt x="886941" y="413646"/>
                      <a:pt x="873141" y="349246"/>
                    </a:cubicBezTo>
                    <a:cubicBezTo>
                      <a:pt x="864567" y="309235"/>
                      <a:pt x="843302" y="240034"/>
                      <a:pt x="809640" y="206373"/>
                    </a:cubicBezTo>
                    <a:cubicBezTo>
                      <a:pt x="796148" y="192882"/>
                      <a:pt x="777889" y="185206"/>
                      <a:pt x="762014" y="174623"/>
                    </a:cubicBezTo>
                    <a:cubicBezTo>
                      <a:pt x="706780" y="91776"/>
                      <a:pt x="730263" y="146078"/>
                      <a:pt x="730263" y="0"/>
                    </a:cubicBezTo>
                  </a:path>
                </a:pathLst>
              </a:custGeom>
              <a:ln>
                <a:solidFill>
                  <a:srgbClr val="09FFF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09FFFC"/>
                    </a:solidFill>
                  </a:ln>
                </a:endParaRPr>
              </a:p>
            </p:txBody>
          </p:sp>
          <p:sp>
            <p:nvSpPr>
              <p:cNvPr id="27" name="Freeform 26"/>
              <p:cNvSpPr/>
              <p:nvPr/>
            </p:nvSpPr>
            <p:spPr>
              <a:xfrm>
                <a:off x="8064646" y="25288570"/>
                <a:ext cx="1904168" cy="1366394"/>
              </a:xfrm>
              <a:custGeom>
                <a:avLst/>
                <a:gdLst>
                  <a:gd name="connsiteX0" fmla="*/ 0 w 1904168"/>
                  <a:gd name="connsiteY0" fmla="*/ 269872 h 1366394"/>
                  <a:gd name="connsiteX1" fmla="*/ 79376 w 1904168"/>
                  <a:gd name="connsiteY1" fmla="*/ 126999 h 1366394"/>
                  <a:gd name="connsiteX2" fmla="*/ 111127 w 1904168"/>
                  <a:gd name="connsiteY2" fmla="*/ 79374 h 1366394"/>
                  <a:gd name="connsiteX3" fmla="*/ 158753 w 1904168"/>
                  <a:gd name="connsiteY3" fmla="*/ 63499 h 1366394"/>
                  <a:gd name="connsiteX4" fmla="*/ 222254 w 1904168"/>
                  <a:gd name="connsiteY4" fmla="*/ 15875 h 1366394"/>
                  <a:gd name="connsiteX5" fmla="*/ 301630 w 1904168"/>
                  <a:gd name="connsiteY5" fmla="*/ 0 h 1366394"/>
                  <a:gd name="connsiteX6" fmla="*/ 873141 w 1904168"/>
                  <a:gd name="connsiteY6" fmla="*/ 15875 h 1366394"/>
                  <a:gd name="connsiteX7" fmla="*/ 920766 w 1904168"/>
                  <a:gd name="connsiteY7" fmla="*/ 63499 h 1366394"/>
                  <a:gd name="connsiteX8" fmla="*/ 952517 w 1904168"/>
                  <a:gd name="connsiteY8" fmla="*/ 142873 h 1366394"/>
                  <a:gd name="connsiteX9" fmla="*/ 984268 w 1904168"/>
                  <a:gd name="connsiteY9" fmla="*/ 206373 h 1366394"/>
                  <a:gd name="connsiteX10" fmla="*/ 1016018 w 1904168"/>
                  <a:gd name="connsiteY10" fmla="*/ 301621 h 1366394"/>
                  <a:gd name="connsiteX11" fmla="*/ 1047769 w 1904168"/>
                  <a:gd name="connsiteY11" fmla="*/ 349246 h 1366394"/>
                  <a:gd name="connsiteX12" fmla="*/ 1079519 w 1904168"/>
                  <a:gd name="connsiteY12" fmla="*/ 412745 h 1366394"/>
                  <a:gd name="connsiteX13" fmla="*/ 1206522 w 1904168"/>
                  <a:gd name="connsiteY13" fmla="*/ 539744 h 1366394"/>
                  <a:gd name="connsiteX14" fmla="*/ 1317649 w 1904168"/>
                  <a:gd name="connsiteY14" fmla="*/ 682617 h 1366394"/>
                  <a:gd name="connsiteX15" fmla="*/ 1397025 w 1904168"/>
                  <a:gd name="connsiteY15" fmla="*/ 730241 h 1366394"/>
                  <a:gd name="connsiteX16" fmla="*/ 1539903 w 1904168"/>
                  <a:gd name="connsiteY16" fmla="*/ 714367 h 1366394"/>
                  <a:gd name="connsiteX17" fmla="*/ 1587529 w 1904168"/>
                  <a:gd name="connsiteY17" fmla="*/ 698492 h 1366394"/>
                  <a:gd name="connsiteX18" fmla="*/ 1603404 w 1904168"/>
                  <a:gd name="connsiteY18" fmla="*/ 650867 h 1366394"/>
                  <a:gd name="connsiteX19" fmla="*/ 1619279 w 1904168"/>
                  <a:gd name="connsiteY19" fmla="*/ 571493 h 1366394"/>
                  <a:gd name="connsiteX20" fmla="*/ 1635154 w 1904168"/>
                  <a:gd name="connsiteY20" fmla="*/ 507994 h 1366394"/>
                  <a:gd name="connsiteX21" fmla="*/ 1793907 w 1904168"/>
                  <a:gd name="connsiteY21" fmla="*/ 492119 h 1366394"/>
                  <a:gd name="connsiteX22" fmla="*/ 1857408 w 1904168"/>
                  <a:gd name="connsiteY22" fmla="*/ 793741 h 1366394"/>
                  <a:gd name="connsiteX23" fmla="*/ 1778032 w 1904168"/>
                  <a:gd name="connsiteY23" fmla="*/ 873115 h 1366394"/>
                  <a:gd name="connsiteX24" fmla="*/ 1730406 w 1904168"/>
                  <a:gd name="connsiteY24" fmla="*/ 920739 h 1366394"/>
                  <a:gd name="connsiteX25" fmla="*/ 1682780 w 1904168"/>
                  <a:gd name="connsiteY25" fmla="*/ 952489 h 1366394"/>
                  <a:gd name="connsiteX26" fmla="*/ 1587529 w 1904168"/>
                  <a:gd name="connsiteY26" fmla="*/ 1063612 h 1366394"/>
                  <a:gd name="connsiteX27" fmla="*/ 1539903 w 1904168"/>
                  <a:gd name="connsiteY27" fmla="*/ 1111237 h 1366394"/>
                  <a:gd name="connsiteX28" fmla="*/ 1476402 w 1904168"/>
                  <a:gd name="connsiteY28" fmla="*/ 1222360 h 1366394"/>
                  <a:gd name="connsiteX29" fmla="*/ 1539903 w 1904168"/>
                  <a:gd name="connsiteY29" fmla="*/ 1365234 h 1366394"/>
                  <a:gd name="connsiteX30" fmla="*/ 1587529 w 1904168"/>
                  <a:gd name="connsiteY30" fmla="*/ 1365234 h 136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4168" h="1366394">
                    <a:moveTo>
                      <a:pt x="0" y="269872"/>
                    </a:moveTo>
                    <a:cubicBezTo>
                      <a:pt x="45801" y="155370"/>
                      <a:pt x="10729" y="223101"/>
                      <a:pt x="79376" y="126999"/>
                    </a:cubicBezTo>
                    <a:cubicBezTo>
                      <a:pt x="90466" y="111474"/>
                      <a:pt x="96228" y="91293"/>
                      <a:pt x="111127" y="79374"/>
                    </a:cubicBezTo>
                    <a:cubicBezTo>
                      <a:pt x="124194" y="68920"/>
                      <a:pt x="142878" y="68791"/>
                      <a:pt x="158753" y="63499"/>
                    </a:cubicBezTo>
                    <a:cubicBezTo>
                      <a:pt x="179920" y="47624"/>
                      <a:pt x="198076" y="26621"/>
                      <a:pt x="222254" y="15875"/>
                    </a:cubicBezTo>
                    <a:cubicBezTo>
                      <a:pt x="246911" y="4917"/>
                      <a:pt x="274647" y="0"/>
                      <a:pt x="301630" y="0"/>
                    </a:cubicBezTo>
                    <a:cubicBezTo>
                      <a:pt x="492207" y="0"/>
                      <a:pt x="682637" y="10583"/>
                      <a:pt x="873141" y="15875"/>
                    </a:cubicBezTo>
                    <a:cubicBezTo>
                      <a:pt x="889016" y="31750"/>
                      <a:pt x="908867" y="44461"/>
                      <a:pt x="920766" y="63499"/>
                    </a:cubicBezTo>
                    <a:cubicBezTo>
                      <a:pt x="935869" y="87664"/>
                      <a:pt x="940943" y="116833"/>
                      <a:pt x="952517" y="142873"/>
                    </a:cubicBezTo>
                    <a:cubicBezTo>
                      <a:pt x="962129" y="164498"/>
                      <a:pt x="975479" y="184400"/>
                      <a:pt x="984268" y="206373"/>
                    </a:cubicBezTo>
                    <a:cubicBezTo>
                      <a:pt x="996698" y="237446"/>
                      <a:pt x="997454" y="273775"/>
                      <a:pt x="1016018" y="301621"/>
                    </a:cubicBezTo>
                    <a:cubicBezTo>
                      <a:pt x="1026602" y="317496"/>
                      <a:pt x="1038303" y="332680"/>
                      <a:pt x="1047769" y="349246"/>
                    </a:cubicBezTo>
                    <a:cubicBezTo>
                      <a:pt x="1059510" y="369793"/>
                      <a:pt x="1064369" y="394565"/>
                      <a:pt x="1079519" y="412745"/>
                    </a:cubicBezTo>
                    <a:cubicBezTo>
                      <a:pt x="1117847" y="458737"/>
                      <a:pt x="1173312" y="489931"/>
                      <a:pt x="1206522" y="539744"/>
                    </a:cubicBezTo>
                    <a:cubicBezTo>
                      <a:pt x="1240206" y="590268"/>
                      <a:pt x="1267911" y="645315"/>
                      <a:pt x="1317649" y="682617"/>
                    </a:cubicBezTo>
                    <a:cubicBezTo>
                      <a:pt x="1342334" y="701130"/>
                      <a:pt x="1370566" y="714366"/>
                      <a:pt x="1397025" y="730241"/>
                    </a:cubicBezTo>
                    <a:cubicBezTo>
                      <a:pt x="1444651" y="724950"/>
                      <a:pt x="1492636" y="722244"/>
                      <a:pt x="1539903" y="714367"/>
                    </a:cubicBezTo>
                    <a:cubicBezTo>
                      <a:pt x="1556409" y="711616"/>
                      <a:pt x="1575696" y="710325"/>
                      <a:pt x="1587529" y="698492"/>
                    </a:cubicBezTo>
                    <a:cubicBezTo>
                      <a:pt x="1599362" y="686660"/>
                      <a:pt x="1599345" y="667101"/>
                      <a:pt x="1603404" y="650867"/>
                    </a:cubicBezTo>
                    <a:cubicBezTo>
                      <a:pt x="1609948" y="624691"/>
                      <a:pt x="1613426" y="597832"/>
                      <a:pt x="1619279" y="571493"/>
                    </a:cubicBezTo>
                    <a:cubicBezTo>
                      <a:pt x="1624012" y="550195"/>
                      <a:pt x="1615292" y="517022"/>
                      <a:pt x="1635154" y="507994"/>
                    </a:cubicBezTo>
                    <a:cubicBezTo>
                      <a:pt x="1683569" y="485988"/>
                      <a:pt x="1740989" y="497411"/>
                      <a:pt x="1793907" y="492119"/>
                    </a:cubicBezTo>
                    <a:cubicBezTo>
                      <a:pt x="1959321" y="525201"/>
                      <a:pt x="1901321" y="486360"/>
                      <a:pt x="1857408" y="793741"/>
                    </a:cubicBezTo>
                    <a:cubicBezTo>
                      <a:pt x="1851115" y="837789"/>
                      <a:pt x="1805491" y="850233"/>
                      <a:pt x="1778032" y="873115"/>
                    </a:cubicBezTo>
                    <a:cubicBezTo>
                      <a:pt x="1760785" y="887487"/>
                      <a:pt x="1747653" y="906367"/>
                      <a:pt x="1730406" y="920739"/>
                    </a:cubicBezTo>
                    <a:cubicBezTo>
                      <a:pt x="1715748" y="932953"/>
                      <a:pt x="1697438" y="940275"/>
                      <a:pt x="1682780" y="952489"/>
                    </a:cubicBezTo>
                    <a:cubicBezTo>
                      <a:pt x="1623688" y="1001730"/>
                      <a:pt x="1640088" y="1002294"/>
                      <a:pt x="1587529" y="1063612"/>
                    </a:cubicBezTo>
                    <a:cubicBezTo>
                      <a:pt x="1572918" y="1080658"/>
                      <a:pt x="1554276" y="1093990"/>
                      <a:pt x="1539903" y="1111237"/>
                    </a:cubicBezTo>
                    <a:cubicBezTo>
                      <a:pt x="1511852" y="1144897"/>
                      <a:pt x="1495813" y="1183538"/>
                      <a:pt x="1476402" y="1222360"/>
                    </a:cubicBezTo>
                    <a:cubicBezTo>
                      <a:pt x="1489574" y="1327734"/>
                      <a:pt x="1453678" y="1350863"/>
                      <a:pt x="1539903" y="1365234"/>
                    </a:cubicBezTo>
                    <a:cubicBezTo>
                      <a:pt x="1555562" y="1367844"/>
                      <a:pt x="1571654" y="1365234"/>
                      <a:pt x="1587529" y="1365234"/>
                    </a:cubicBezTo>
                  </a:path>
                </a:pathLst>
              </a:custGeom>
              <a:ln>
                <a:solidFill>
                  <a:srgbClr val="09FFF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7270881" y="24827948"/>
                <a:ext cx="2365418" cy="905117"/>
              </a:xfrm>
              <a:custGeom>
                <a:avLst/>
                <a:gdLst>
                  <a:gd name="connsiteX0" fmla="*/ 0 w 2365418"/>
                  <a:gd name="connsiteY0" fmla="*/ 905117 h 905117"/>
                  <a:gd name="connsiteX1" fmla="*/ 31751 w 2365418"/>
                  <a:gd name="connsiteY1" fmla="*/ 238375 h 905117"/>
                  <a:gd name="connsiteX2" fmla="*/ 111127 w 2365418"/>
                  <a:gd name="connsiteY2" fmla="*/ 63752 h 905117"/>
                  <a:gd name="connsiteX3" fmla="*/ 158753 w 2365418"/>
                  <a:gd name="connsiteY3" fmla="*/ 16127 h 905117"/>
                  <a:gd name="connsiteX4" fmla="*/ 396883 w 2365418"/>
                  <a:gd name="connsiteY4" fmla="*/ 253 h 905117"/>
                  <a:gd name="connsiteX5" fmla="*/ 682638 w 2365418"/>
                  <a:gd name="connsiteY5" fmla="*/ 16127 h 905117"/>
                  <a:gd name="connsiteX6" fmla="*/ 793765 w 2365418"/>
                  <a:gd name="connsiteY6" fmla="*/ 143126 h 905117"/>
                  <a:gd name="connsiteX7" fmla="*/ 825515 w 2365418"/>
                  <a:gd name="connsiteY7" fmla="*/ 206625 h 905117"/>
                  <a:gd name="connsiteX8" fmla="*/ 889017 w 2365418"/>
                  <a:gd name="connsiteY8" fmla="*/ 222500 h 905117"/>
                  <a:gd name="connsiteX9" fmla="*/ 1095395 w 2365418"/>
                  <a:gd name="connsiteY9" fmla="*/ 238375 h 905117"/>
                  <a:gd name="connsiteX10" fmla="*/ 1254148 w 2365418"/>
                  <a:gd name="connsiteY10" fmla="*/ 222500 h 905117"/>
                  <a:gd name="connsiteX11" fmla="*/ 1397026 w 2365418"/>
                  <a:gd name="connsiteY11" fmla="*/ 63752 h 905117"/>
                  <a:gd name="connsiteX12" fmla="*/ 1444652 w 2365418"/>
                  <a:gd name="connsiteY12" fmla="*/ 47877 h 905117"/>
                  <a:gd name="connsiteX13" fmla="*/ 1492277 w 2365418"/>
                  <a:gd name="connsiteY13" fmla="*/ 16127 h 905117"/>
                  <a:gd name="connsiteX14" fmla="*/ 1682781 w 2365418"/>
                  <a:gd name="connsiteY14" fmla="*/ 16127 h 905117"/>
                  <a:gd name="connsiteX15" fmla="*/ 1841534 w 2365418"/>
                  <a:gd name="connsiteY15" fmla="*/ 254250 h 905117"/>
                  <a:gd name="connsiteX16" fmla="*/ 1873284 w 2365418"/>
                  <a:gd name="connsiteY16" fmla="*/ 301874 h 905117"/>
                  <a:gd name="connsiteX17" fmla="*/ 1905035 w 2365418"/>
                  <a:gd name="connsiteY17" fmla="*/ 349498 h 905117"/>
                  <a:gd name="connsiteX18" fmla="*/ 1920910 w 2365418"/>
                  <a:gd name="connsiteY18" fmla="*/ 412998 h 905117"/>
                  <a:gd name="connsiteX19" fmla="*/ 2000287 w 2365418"/>
                  <a:gd name="connsiteY19" fmla="*/ 524121 h 905117"/>
                  <a:gd name="connsiteX20" fmla="*/ 2032037 w 2365418"/>
                  <a:gd name="connsiteY20" fmla="*/ 571746 h 905117"/>
                  <a:gd name="connsiteX21" fmla="*/ 2047913 w 2365418"/>
                  <a:gd name="connsiteY21" fmla="*/ 619370 h 905117"/>
                  <a:gd name="connsiteX22" fmla="*/ 2143164 w 2365418"/>
                  <a:gd name="connsiteY22" fmla="*/ 666995 h 905117"/>
                  <a:gd name="connsiteX23" fmla="*/ 2333668 w 2365418"/>
                  <a:gd name="connsiteY23" fmla="*/ 651120 h 905117"/>
                  <a:gd name="connsiteX24" fmla="*/ 2349543 w 2365418"/>
                  <a:gd name="connsiteY24" fmla="*/ 603495 h 905117"/>
                  <a:gd name="connsiteX25" fmla="*/ 2317792 w 2365418"/>
                  <a:gd name="connsiteY25" fmla="*/ 301874 h 905117"/>
                  <a:gd name="connsiteX26" fmla="*/ 2286042 w 2365418"/>
                  <a:gd name="connsiteY26" fmla="*/ 238375 h 905117"/>
                  <a:gd name="connsiteX27" fmla="*/ 2270167 w 2365418"/>
                  <a:gd name="connsiteY27" fmla="*/ 190750 h 905117"/>
                  <a:gd name="connsiteX28" fmla="*/ 2333668 w 2365418"/>
                  <a:gd name="connsiteY28" fmla="*/ 63752 h 905117"/>
                  <a:gd name="connsiteX29" fmla="*/ 2365418 w 2365418"/>
                  <a:gd name="connsiteY29" fmla="*/ 63752 h 9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5418" h="905117">
                    <a:moveTo>
                      <a:pt x="0" y="905117"/>
                    </a:moveTo>
                    <a:cubicBezTo>
                      <a:pt x="10584" y="682870"/>
                      <a:pt x="17577" y="460422"/>
                      <a:pt x="31751" y="238375"/>
                    </a:cubicBezTo>
                    <a:cubicBezTo>
                      <a:pt x="36230" y="168204"/>
                      <a:pt x="59359" y="115519"/>
                      <a:pt x="111127" y="63752"/>
                    </a:cubicBezTo>
                    <a:cubicBezTo>
                      <a:pt x="127002" y="47877"/>
                      <a:pt x="136837" y="20997"/>
                      <a:pt x="158753" y="16127"/>
                    </a:cubicBezTo>
                    <a:cubicBezTo>
                      <a:pt x="236412" y="-1130"/>
                      <a:pt x="317506" y="5544"/>
                      <a:pt x="396883" y="253"/>
                    </a:cubicBezTo>
                    <a:cubicBezTo>
                      <a:pt x="492135" y="5544"/>
                      <a:pt x="588198" y="2636"/>
                      <a:pt x="682638" y="16127"/>
                    </a:cubicBezTo>
                    <a:cubicBezTo>
                      <a:pt x="729653" y="22843"/>
                      <a:pt x="784402" y="124401"/>
                      <a:pt x="793765" y="143126"/>
                    </a:cubicBezTo>
                    <a:cubicBezTo>
                      <a:pt x="804348" y="164292"/>
                      <a:pt x="807335" y="191475"/>
                      <a:pt x="825515" y="206625"/>
                    </a:cubicBezTo>
                    <a:cubicBezTo>
                      <a:pt x="842277" y="220593"/>
                      <a:pt x="867348" y="219951"/>
                      <a:pt x="889017" y="222500"/>
                    </a:cubicBezTo>
                    <a:cubicBezTo>
                      <a:pt x="957540" y="230561"/>
                      <a:pt x="1026602" y="233083"/>
                      <a:pt x="1095395" y="238375"/>
                    </a:cubicBezTo>
                    <a:cubicBezTo>
                      <a:pt x="1148313" y="233083"/>
                      <a:pt x="1206028" y="245144"/>
                      <a:pt x="1254148" y="222500"/>
                    </a:cubicBezTo>
                    <a:cubicBezTo>
                      <a:pt x="1533276" y="91149"/>
                      <a:pt x="1279942" y="157416"/>
                      <a:pt x="1397026" y="63752"/>
                    </a:cubicBezTo>
                    <a:cubicBezTo>
                      <a:pt x="1410093" y="53299"/>
                      <a:pt x="1428777" y="53169"/>
                      <a:pt x="1444652" y="47877"/>
                    </a:cubicBezTo>
                    <a:cubicBezTo>
                      <a:pt x="1460527" y="37294"/>
                      <a:pt x="1474740" y="23642"/>
                      <a:pt x="1492277" y="16127"/>
                    </a:cubicBezTo>
                    <a:cubicBezTo>
                      <a:pt x="1563330" y="-14323"/>
                      <a:pt x="1600296" y="5817"/>
                      <a:pt x="1682781" y="16127"/>
                    </a:cubicBezTo>
                    <a:lnTo>
                      <a:pt x="1841534" y="254250"/>
                    </a:lnTo>
                    <a:lnTo>
                      <a:pt x="1873284" y="301874"/>
                    </a:lnTo>
                    <a:lnTo>
                      <a:pt x="1905035" y="349498"/>
                    </a:lnTo>
                    <a:cubicBezTo>
                      <a:pt x="1910327" y="370665"/>
                      <a:pt x="1912315" y="392944"/>
                      <a:pt x="1920910" y="412998"/>
                    </a:cubicBezTo>
                    <a:cubicBezTo>
                      <a:pt x="1928926" y="431701"/>
                      <a:pt x="1994481" y="515993"/>
                      <a:pt x="2000287" y="524121"/>
                    </a:cubicBezTo>
                    <a:cubicBezTo>
                      <a:pt x="2011377" y="539646"/>
                      <a:pt x="2023504" y="554681"/>
                      <a:pt x="2032037" y="571746"/>
                    </a:cubicBezTo>
                    <a:cubicBezTo>
                      <a:pt x="2039521" y="586713"/>
                      <a:pt x="2037459" y="606303"/>
                      <a:pt x="2047913" y="619370"/>
                    </a:cubicBezTo>
                    <a:cubicBezTo>
                      <a:pt x="2070295" y="647347"/>
                      <a:pt x="2111789" y="656537"/>
                      <a:pt x="2143164" y="666995"/>
                    </a:cubicBezTo>
                    <a:cubicBezTo>
                      <a:pt x="2206665" y="661703"/>
                      <a:pt x="2272764" y="669859"/>
                      <a:pt x="2333668" y="651120"/>
                    </a:cubicBezTo>
                    <a:cubicBezTo>
                      <a:pt x="2349662" y="646199"/>
                      <a:pt x="2349543" y="620229"/>
                      <a:pt x="2349543" y="603495"/>
                    </a:cubicBezTo>
                    <a:cubicBezTo>
                      <a:pt x="2349543" y="575296"/>
                      <a:pt x="2341769" y="373803"/>
                      <a:pt x="2317792" y="301874"/>
                    </a:cubicBezTo>
                    <a:cubicBezTo>
                      <a:pt x="2310308" y="279424"/>
                      <a:pt x="2295364" y="260126"/>
                      <a:pt x="2286042" y="238375"/>
                    </a:cubicBezTo>
                    <a:cubicBezTo>
                      <a:pt x="2279450" y="222994"/>
                      <a:pt x="2275459" y="206625"/>
                      <a:pt x="2270167" y="190750"/>
                    </a:cubicBezTo>
                    <a:cubicBezTo>
                      <a:pt x="2284764" y="88571"/>
                      <a:pt x="2252175" y="80050"/>
                      <a:pt x="2333668" y="63752"/>
                    </a:cubicBezTo>
                    <a:cubicBezTo>
                      <a:pt x="2344046" y="61676"/>
                      <a:pt x="2354835" y="63752"/>
                      <a:pt x="2365418" y="63752"/>
                    </a:cubicBezTo>
                  </a:path>
                </a:pathLst>
              </a:custGeom>
              <a:ln>
                <a:solidFill>
                  <a:srgbClr val="09FFF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3026062" y="28163065"/>
                <a:ext cx="2531462" cy="861773"/>
              </a:xfrm>
              <a:prstGeom prst="rect">
                <a:avLst/>
              </a:prstGeom>
              <a:noFill/>
            </p:spPr>
            <p:txBody>
              <a:bodyPr wrap="none" rtlCol="0">
                <a:spAutoFit/>
              </a:bodyPr>
              <a:lstStyle/>
              <a:p>
                <a:r>
                  <a:rPr lang="en-US" sz="2500" dirty="0">
                    <a:solidFill>
                      <a:srgbClr val="0000FF"/>
                    </a:solidFill>
                    <a:latin typeface="Times New Roman" panose="02020603050405020304" pitchFamily="18" charset="0"/>
                    <a:cs typeface="Times New Roman" panose="02020603050405020304" pitchFamily="18" charset="0"/>
                  </a:rPr>
                  <a:t>Structured core of</a:t>
                </a:r>
              </a:p>
              <a:p>
                <a:r>
                  <a:rPr lang="en-US" sz="2500" dirty="0">
                    <a:solidFill>
                      <a:srgbClr val="0000FF"/>
                    </a:solidFill>
                    <a:latin typeface="Times New Roman" panose="02020603050405020304" pitchFamily="18" charset="0"/>
                    <a:cs typeface="Times New Roman" panose="02020603050405020304" pitchFamily="18" charset="0"/>
                  </a:rPr>
                  <a:t>cardiac troponin I</a:t>
                </a:r>
              </a:p>
            </p:txBody>
          </p:sp>
          <p:sp>
            <p:nvSpPr>
              <p:cNvPr id="30" name="TextBox 29"/>
              <p:cNvSpPr txBox="1"/>
              <p:nvPr/>
            </p:nvSpPr>
            <p:spPr>
              <a:xfrm>
                <a:off x="7270881" y="27702610"/>
                <a:ext cx="2810679" cy="861774"/>
              </a:xfrm>
              <a:prstGeom prst="rect">
                <a:avLst/>
              </a:prstGeom>
              <a:noFill/>
            </p:spPr>
            <p:txBody>
              <a:bodyPr wrap="none" rtlCol="0">
                <a:spAutoFit/>
              </a:bodyPr>
              <a:lstStyle/>
              <a:p>
                <a:r>
                  <a:rPr lang="en-US" sz="2500" dirty="0">
                    <a:solidFill>
                      <a:srgbClr val="09FFFC"/>
                    </a:solidFill>
                    <a:latin typeface="Times New Roman" panose="02020603050405020304" pitchFamily="18" charset="0"/>
                    <a:cs typeface="Times New Roman" panose="02020603050405020304" pitchFamily="18" charset="0"/>
                  </a:rPr>
                  <a:t>Unstructured ends</a:t>
                </a:r>
              </a:p>
              <a:p>
                <a:r>
                  <a:rPr lang="en-US" sz="2500" dirty="0">
                    <a:solidFill>
                      <a:srgbClr val="09FFFC"/>
                    </a:solidFill>
                    <a:latin typeface="Times New Roman" panose="02020603050405020304" pitchFamily="18" charset="0"/>
                    <a:cs typeface="Times New Roman" panose="02020603050405020304" pitchFamily="18" charset="0"/>
                  </a:rPr>
                  <a:t>of cardiac troponin I</a:t>
                </a:r>
              </a:p>
            </p:txBody>
          </p:sp>
        </p:grpSp>
        <p:sp>
          <p:nvSpPr>
            <p:cNvPr id="23" name="TextBox 22"/>
            <p:cNvSpPr txBox="1"/>
            <p:nvPr/>
          </p:nvSpPr>
          <p:spPr>
            <a:xfrm>
              <a:off x="7916626" y="24414869"/>
              <a:ext cx="1657725" cy="477054"/>
            </a:xfrm>
            <a:prstGeom prst="rect">
              <a:avLst/>
            </a:prstGeom>
            <a:noFill/>
          </p:spPr>
          <p:txBody>
            <a:bodyPr wrap="none" rtlCol="0">
              <a:spAutoFit/>
            </a:bodyPr>
            <a:lstStyle/>
            <a:p>
              <a:r>
                <a:rPr lang="en-US" sz="2500" dirty="0">
                  <a:solidFill>
                    <a:srgbClr val="09FFFC"/>
                  </a:solidFill>
                  <a:latin typeface="Times New Roman" panose="02020603050405020304" pitchFamily="18" charset="0"/>
                  <a:cs typeface="Times New Roman" panose="02020603050405020304" pitchFamily="18" charset="0"/>
                </a:rPr>
                <a:t>N-terminus</a:t>
              </a:r>
            </a:p>
          </p:txBody>
        </p:sp>
        <p:sp>
          <p:nvSpPr>
            <p:cNvPr id="24" name="TextBox 23"/>
            <p:cNvSpPr txBox="1"/>
            <p:nvPr/>
          </p:nvSpPr>
          <p:spPr>
            <a:xfrm>
              <a:off x="8841427" y="26719995"/>
              <a:ext cx="1627212" cy="477054"/>
            </a:xfrm>
            <a:prstGeom prst="rect">
              <a:avLst/>
            </a:prstGeom>
            <a:noFill/>
          </p:spPr>
          <p:txBody>
            <a:bodyPr wrap="none" rtlCol="0">
              <a:spAutoFit/>
            </a:bodyPr>
            <a:lstStyle/>
            <a:p>
              <a:r>
                <a:rPr lang="en-US" sz="2500" dirty="0">
                  <a:solidFill>
                    <a:srgbClr val="09FFFC"/>
                  </a:solidFill>
                  <a:latin typeface="Times New Roman" panose="02020603050405020304" pitchFamily="18" charset="0"/>
                  <a:cs typeface="Times New Roman" panose="02020603050405020304" pitchFamily="18" charset="0"/>
                </a:rPr>
                <a:t>C-terminus</a:t>
              </a:r>
            </a:p>
          </p:txBody>
        </p:sp>
      </p:grpSp>
      <p:graphicFrame>
        <p:nvGraphicFramePr>
          <p:cNvPr id="31" name="Diagram 30"/>
          <p:cNvGraphicFramePr/>
          <p:nvPr>
            <p:extLst>
              <p:ext uri="{D42A27DB-BD31-4B8C-83A1-F6EECF244321}">
                <p14:modId xmlns:p14="http://schemas.microsoft.com/office/powerpoint/2010/main" val="3243828301"/>
              </p:ext>
            </p:extLst>
          </p:nvPr>
        </p:nvGraphicFramePr>
        <p:xfrm>
          <a:off x="1184842" y="18866698"/>
          <a:ext cx="9548591" cy="63912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4" name="Right Arrow 33"/>
          <p:cNvSpPr/>
          <p:nvPr/>
        </p:nvSpPr>
        <p:spPr>
          <a:xfrm rot="2928245">
            <a:off x="3476767" y="21092451"/>
            <a:ext cx="868233" cy="198858"/>
          </a:xfrm>
          <a:prstGeom prst="rightArrow">
            <a:avLst>
              <a:gd name="adj1" fmla="val 66700"/>
              <a:gd name="adj2" fmla="val 50000"/>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5" name="Oval 34"/>
          <p:cNvSpPr/>
          <p:nvPr/>
        </p:nvSpPr>
        <p:spPr>
          <a:xfrm>
            <a:off x="5190111" y="15828139"/>
            <a:ext cx="1752199" cy="7593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p:cNvSpPr/>
          <p:nvPr/>
        </p:nvSpPr>
        <p:spPr>
          <a:xfrm>
            <a:off x="4575197" y="13990368"/>
            <a:ext cx="1752199" cy="7593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TextBox 52"/>
          <p:cNvSpPr txBox="1"/>
          <p:nvPr/>
        </p:nvSpPr>
        <p:spPr>
          <a:xfrm>
            <a:off x="7244112" y="14011290"/>
            <a:ext cx="3593659" cy="3939540"/>
          </a:xfrm>
          <a:prstGeom prst="rect">
            <a:avLst/>
          </a:prstGeom>
          <a:noFill/>
        </p:spPr>
        <p:txBody>
          <a:bodyPr wrap="square" rtlCol="0">
            <a:spAutoFit/>
          </a:bodyPr>
          <a:lstStyle/>
          <a:p>
            <a:r>
              <a:rPr lang="en-CA" sz="2500" b="1" dirty="0">
                <a:latin typeface="Times New Roman" panose="02020603050405020304" pitchFamily="18" charset="0"/>
                <a:cs typeface="Times New Roman" panose="02020603050405020304" pitchFamily="18" charset="0"/>
              </a:rPr>
              <a:t>Figure 1</a:t>
            </a:r>
            <a:r>
              <a:rPr lang="en-CA" sz="2500" dirty="0">
                <a:latin typeface="Times New Roman" panose="02020603050405020304" pitchFamily="18" charset="0"/>
                <a:cs typeface="Times New Roman" panose="02020603050405020304" pitchFamily="18" charset="0"/>
              </a:rPr>
              <a:t>. Structure of cardiac troponin </a:t>
            </a:r>
            <a:r>
              <a:rPr lang="en-CA" sz="2500" dirty="0" err="1">
                <a:latin typeface="Times New Roman" panose="02020603050405020304" pitchFamily="18" charset="0"/>
                <a:cs typeface="Times New Roman" panose="02020603050405020304" pitchFamily="18" charset="0"/>
              </a:rPr>
              <a:t>heterotrimer</a:t>
            </a:r>
            <a:r>
              <a:rPr lang="en-CA" sz="2500" dirty="0">
                <a:latin typeface="Times New Roman" panose="02020603050405020304" pitchFamily="18" charset="0"/>
                <a:cs typeface="Times New Roman" panose="02020603050405020304" pitchFamily="18" charset="0"/>
              </a:rPr>
              <a:t>, with the troponin I subunit shown in blue/cyan. The N- and C-termini of troponin I are intrinsically disordered, making them highly susceptible to proteolytic degradation.</a:t>
            </a:r>
          </a:p>
        </p:txBody>
      </p:sp>
      <p:graphicFrame>
        <p:nvGraphicFramePr>
          <p:cNvPr id="54" name="Chart 53"/>
          <p:cNvGraphicFramePr>
            <a:graphicFrameLocks/>
          </p:cNvGraphicFramePr>
          <p:nvPr>
            <p:extLst>
              <p:ext uri="{D42A27DB-BD31-4B8C-83A1-F6EECF244321}">
                <p14:modId xmlns:p14="http://schemas.microsoft.com/office/powerpoint/2010/main" val="960387355"/>
              </p:ext>
            </p:extLst>
          </p:nvPr>
        </p:nvGraphicFramePr>
        <p:xfrm>
          <a:off x="12686522" y="7922648"/>
          <a:ext cx="8000282" cy="421470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5" name="Chart 54"/>
          <p:cNvGraphicFramePr>
            <a:graphicFrameLocks/>
          </p:cNvGraphicFramePr>
          <p:nvPr>
            <p:extLst>
              <p:ext uri="{D42A27DB-BD31-4B8C-83A1-F6EECF244321}">
                <p14:modId xmlns:p14="http://schemas.microsoft.com/office/powerpoint/2010/main" val="2178882057"/>
              </p:ext>
            </p:extLst>
          </p:nvPr>
        </p:nvGraphicFramePr>
        <p:xfrm>
          <a:off x="12656183" y="12393896"/>
          <a:ext cx="8030621" cy="4206449"/>
        </p:xfrm>
        <a:graphic>
          <a:graphicData uri="http://schemas.openxmlformats.org/drawingml/2006/chart">
            <c:chart xmlns:c="http://schemas.openxmlformats.org/drawingml/2006/chart" xmlns:r="http://schemas.openxmlformats.org/officeDocument/2006/relationships" r:id="rId12"/>
          </a:graphicData>
        </a:graphic>
      </p:graphicFrame>
      <p:sp>
        <p:nvSpPr>
          <p:cNvPr id="58" name="TextBox 57"/>
          <p:cNvSpPr txBox="1"/>
          <p:nvPr/>
        </p:nvSpPr>
        <p:spPr>
          <a:xfrm>
            <a:off x="11555961" y="16600345"/>
            <a:ext cx="10031340" cy="1631216"/>
          </a:xfrm>
          <a:prstGeom prst="rect">
            <a:avLst/>
          </a:prstGeom>
          <a:noFill/>
        </p:spPr>
        <p:txBody>
          <a:bodyPr wrap="square" rtlCol="0">
            <a:spAutoFit/>
          </a:bodyPr>
          <a:lstStyle/>
          <a:p>
            <a:pPr algn="just"/>
            <a:r>
              <a:rPr lang="en-CA" sz="2500" b="1" dirty="0">
                <a:latin typeface="Times New Roman" panose="02020603050405020304" pitchFamily="18" charset="0"/>
                <a:cs typeface="Times New Roman" panose="02020603050405020304" pitchFamily="18" charset="0"/>
              </a:rPr>
              <a:t>Figure </a:t>
            </a:r>
            <a:r>
              <a:rPr lang="en-CA" sz="2500" b="1" dirty="0" smtClean="0">
                <a:latin typeface="Times New Roman" panose="02020603050405020304" pitchFamily="18" charset="0"/>
                <a:cs typeface="Times New Roman" panose="02020603050405020304" pitchFamily="18" charset="0"/>
              </a:rPr>
              <a:t>3. </a:t>
            </a:r>
            <a:r>
              <a:rPr lang="en-CA" sz="2500" dirty="0" smtClean="0">
                <a:latin typeface="Times New Roman" panose="02020603050405020304" pitchFamily="18" charset="0"/>
                <a:cs typeface="Times New Roman" panose="02020603050405020304" pitchFamily="18" charset="0"/>
              </a:rPr>
              <a:t>Troponin levels in type 1 MI patients. Plots </a:t>
            </a:r>
            <a:r>
              <a:rPr lang="en-CA" sz="2500" dirty="0">
                <a:latin typeface="Times New Roman" panose="02020603050405020304" pitchFamily="18" charset="0"/>
                <a:cs typeface="Times New Roman" panose="02020603050405020304" pitchFamily="18" charset="0"/>
              </a:rPr>
              <a:t>comparing total troponin level (as detected by antibody 560), as opposed </a:t>
            </a:r>
            <a:r>
              <a:rPr lang="en-CA" sz="2500" dirty="0" smtClean="0">
                <a:latin typeface="Times New Roman" panose="02020603050405020304" pitchFamily="18" charset="0"/>
                <a:cs typeface="Times New Roman" panose="02020603050405020304" pitchFamily="18" charset="0"/>
              </a:rPr>
              <a:t>to </a:t>
            </a:r>
            <a:r>
              <a:rPr lang="en-CA" sz="2500" b="1" dirty="0" smtClean="0">
                <a:latin typeface="Times New Roman" panose="02020603050405020304" pitchFamily="18" charset="0"/>
                <a:cs typeface="Times New Roman" panose="02020603050405020304" pitchFamily="18" charset="0"/>
              </a:rPr>
              <a:t>A)</a:t>
            </a:r>
            <a:r>
              <a:rPr lang="en-CA" sz="2500" dirty="0" smtClean="0">
                <a:latin typeface="Times New Roman" panose="02020603050405020304" pitchFamily="18" charset="0"/>
                <a:cs typeface="Times New Roman" panose="02020603050405020304" pitchFamily="18" charset="0"/>
              </a:rPr>
              <a:t> </a:t>
            </a:r>
            <a:r>
              <a:rPr lang="en-CA" sz="2500" dirty="0">
                <a:latin typeface="Times New Roman" panose="02020603050405020304" pitchFamily="18" charset="0"/>
                <a:cs typeface="Times New Roman" panose="02020603050405020304" pitchFamily="18" charset="0"/>
              </a:rPr>
              <a:t>troponin with intact C-terminus (detected by antibody </a:t>
            </a:r>
            <a:r>
              <a:rPr lang="en-CA" sz="2500" dirty="0" smtClean="0">
                <a:latin typeface="Times New Roman" panose="02020603050405020304" pitchFamily="18" charset="0"/>
                <a:cs typeface="Times New Roman" panose="02020603050405020304" pitchFamily="18" charset="0"/>
              </a:rPr>
              <a:t>MF4) </a:t>
            </a:r>
            <a:r>
              <a:rPr lang="en-CA" sz="2500" dirty="0">
                <a:latin typeface="Times New Roman" panose="02020603050405020304" pitchFamily="18" charset="0"/>
                <a:cs typeface="Times New Roman" panose="02020603050405020304" pitchFamily="18" charset="0"/>
              </a:rPr>
              <a:t>or </a:t>
            </a:r>
            <a:r>
              <a:rPr lang="en-CA" sz="2500" b="1" dirty="0" smtClean="0">
                <a:latin typeface="Times New Roman" panose="02020603050405020304" pitchFamily="18" charset="0"/>
                <a:cs typeface="Times New Roman" panose="02020603050405020304" pitchFamily="18" charset="0"/>
              </a:rPr>
              <a:t>B) </a:t>
            </a:r>
            <a:r>
              <a:rPr lang="en-CA" sz="2500" dirty="0" smtClean="0">
                <a:latin typeface="Times New Roman" panose="02020603050405020304" pitchFamily="18" charset="0"/>
                <a:cs typeface="Times New Roman" panose="02020603050405020304" pitchFamily="18" charset="0"/>
              </a:rPr>
              <a:t>troponin </a:t>
            </a:r>
            <a:r>
              <a:rPr lang="en-CA" sz="2500" dirty="0">
                <a:latin typeface="Times New Roman" panose="02020603050405020304" pitchFamily="18" charset="0"/>
                <a:cs typeface="Times New Roman" panose="02020603050405020304" pitchFamily="18" charset="0"/>
              </a:rPr>
              <a:t>with intact N-terminus (detected by antibody </a:t>
            </a:r>
            <a:r>
              <a:rPr lang="en-CA" sz="2500" dirty="0" smtClean="0">
                <a:latin typeface="Times New Roman" panose="02020603050405020304" pitchFamily="18" charset="0"/>
                <a:cs typeface="Times New Roman" panose="02020603050405020304" pitchFamily="18" charset="0"/>
              </a:rPr>
              <a:t>M18).</a:t>
            </a:r>
            <a:endParaRPr lang="en-CA" sz="2500" dirty="0">
              <a:latin typeface="Times New Roman" panose="02020603050405020304" pitchFamily="18" charset="0"/>
              <a:cs typeface="Times New Roman" panose="02020603050405020304" pitchFamily="18" charset="0"/>
            </a:endParaRPr>
          </a:p>
        </p:txBody>
      </p:sp>
      <p:sp>
        <p:nvSpPr>
          <p:cNvPr id="63" name="TextBox 62"/>
          <p:cNvSpPr txBox="1"/>
          <p:nvPr/>
        </p:nvSpPr>
        <p:spPr>
          <a:xfrm>
            <a:off x="22223215" y="17982482"/>
            <a:ext cx="10027737" cy="1246495"/>
          </a:xfrm>
          <a:prstGeom prst="rect">
            <a:avLst/>
          </a:prstGeom>
          <a:noFill/>
        </p:spPr>
        <p:txBody>
          <a:bodyPr wrap="square" rtlCol="0">
            <a:spAutoFit/>
          </a:bodyPr>
          <a:lstStyle/>
          <a:p>
            <a:pPr algn="just"/>
            <a:r>
              <a:rPr lang="en-CA" sz="2500" b="1" dirty="0">
                <a:latin typeface="Times New Roman" panose="02020603050405020304" pitchFamily="18" charset="0"/>
                <a:cs typeface="Times New Roman" panose="02020603050405020304" pitchFamily="18" charset="0"/>
              </a:rPr>
              <a:t>Figure 4</a:t>
            </a:r>
            <a:r>
              <a:rPr lang="en-CA" sz="2500" dirty="0" smtClean="0">
                <a:latin typeface="Times New Roman" panose="02020603050405020304" pitchFamily="18" charset="0"/>
                <a:cs typeface="Times New Roman" panose="02020603050405020304" pitchFamily="18" charset="0"/>
              </a:rPr>
              <a:t>. </a:t>
            </a:r>
            <a:r>
              <a:rPr lang="en-CA" sz="2500" b="1" dirty="0" smtClean="0">
                <a:latin typeface="Times New Roman" panose="02020603050405020304" pitchFamily="18" charset="0"/>
                <a:cs typeface="Times New Roman" panose="02020603050405020304" pitchFamily="18" charset="0"/>
              </a:rPr>
              <a:t>A)</a:t>
            </a:r>
            <a:r>
              <a:rPr lang="en-CA" sz="2500" dirty="0" smtClean="0">
                <a:latin typeface="Times New Roman" panose="02020603050405020304" pitchFamily="18" charset="0"/>
                <a:cs typeface="Times New Roman" panose="02020603050405020304" pitchFamily="18" charset="0"/>
              </a:rPr>
              <a:t> Patients ordered according to total troponin level. </a:t>
            </a:r>
            <a:r>
              <a:rPr lang="en-CA" sz="2500" b="1" dirty="0" smtClean="0">
                <a:latin typeface="Times New Roman" panose="02020603050405020304" pitchFamily="18" charset="0"/>
                <a:cs typeface="Times New Roman" panose="02020603050405020304" pitchFamily="18" charset="0"/>
              </a:rPr>
              <a:t>B)</a:t>
            </a:r>
            <a:r>
              <a:rPr lang="en-CA" sz="2500" dirty="0" smtClean="0">
                <a:latin typeface="Times New Roman" panose="02020603050405020304" pitchFamily="18" charset="0"/>
                <a:cs typeface="Times New Roman" panose="02020603050405020304" pitchFamily="18" charset="0"/>
              </a:rPr>
              <a:t> Patients ordered according to degree of </a:t>
            </a:r>
            <a:r>
              <a:rPr lang="en-CA" sz="2500" dirty="0" err="1" smtClean="0">
                <a:latin typeface="Times New Roman" panose="02020603050405020304" pitchFamily="18" charset="0"/>
                <a:cs typeface="Times New Roman" panose="02020603050405020304" pitchFamily="18" charset="0"/>
              </a:rPr>
              <a:t>proteolytic</a:t>
            </a:r>
            <a:r>
              <a:rPr lang="en-CA" sz="2500" dirty="0" smtClean="0">
                <a:latin typeface="Times New Roman" panose="02020603050405020304" pitchFamily="18" charset="0"/>
                <a:cs typeface="Times New Roman" panose="02020603050405020304" pitchFamily="18" charset="0"/>
              </a:rPr>
              <a:t> degradation at the C-terminus of troponin I.</a:t>
            </a:r>
            <a:endParaRPr lang="en-CA" sz="25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2977079" y="19876690"/>
            <a:ext cx="9932866" cy="661720"/>
          </a:xfrm>
          <a:prstGeom prst="rect">
            <a:avLst/>
          </a:prstGeom>
          <a:noFill/>
        </p:spPr>
        <p:txBody>
          <a:bodyPr wrap="square" rtlCol="0">
            <a:spAutoFit/>
          </a:bodyPr>
          <a:lstStyle/>
          <a:p>
            <a:pPr algn="ctr"/>
            <a:r>
              <a:rPr lang="en-CA" sz="3700" b="1" u="sng" dirty="0">
                <a:solidFill>
                  <a:schemeClr val="accent5">
                    <a:lumMod val="50000"/>
                  </a:schemeClr>
                </a:solidFill>
                <a:latin typeface="Times New Roman" panose="02020603050405020304" pitchFamily="18" charset="0"/>
                <a:cs typeface="Times New Roman" panose="02020603050405020304" pitchFamily="18" charset="0"/>
              </a:rPr>
              <a:t>References</a:t>
            </a:r>
          </a:p>
        </p:txBody>
      </p:sp>
      <p:sp>
        <p:nvSpPr>
          <p:cNvPr id="4" name="TextBox 3"/>
          <p:cNvSpPr txBox="1"/>
          <p:nvPr/>
        </p:nvSpPr>
        <p:spPr>
          <a:xfrm>
            <a:off x="33000061" y="20867073"/>
            <a:ext cx="9932865" cy="5262979"/>
          </a:xfrm>
          <a:prstGeom prst="rect">
            <a:avLst/>
          </a:prstGeom>
          <a:noFill/>
        </p:spPr>
        <p:txBody>
          <a:bodyPr wrap="square" rtlCol="0">
            <a:spAutoFit/>
          </a:bodyPr>
          <a:lstStyle/>
          <a:p>
            <a:pPr marL="342900" indent="-342900" algn="just">
              <a:buFont typeface="Wingdings" panose="05000000000000000000" pitchFamily="2" charset="2"/>
              <a:buChar char="Ø"/>
            </a:pPr>
            <a:r>
              <a:rPr lang="en-CA" sz="2400" dirty="0">
                <a:solidFill>
                  <a:schemeClr val="accent5">
                    <a:lumMod val="50000"/>
                  </a:schemeClr>
                </a:solidFill>
                <a:latin typeface="Times New Roman" pitchFamily="18" charset="0"/>
                <a:cs typeface="Times New Roman" pitchFamily="18" charset="0"/>
              </a:rPr>
              <a:t>1</a:t>
            </a:r>
            <a:r>
              <a:rPr lang="en-CA" sz="2400" dirty="0" smtClean="0">
                <a:solidFill>
                  <a:schemeClr val="accent5">
                    <a:lumMod val="50000"/>
                  </a:schemeClr>
                </a:solidFill>
                <a:latin typeface="Times New Roman" pitchFamily="18" charset="0"/>
                <a:cs typeface="Times New Roman" pitchFamily="18" charset="0"/>
              </a:rPr>
              <a:t>. </a:t>
            </a:r>
            <a:r>
              <a:rPr lang="en-CA" sz="2400" dirty="0" err="1" smtClean="0">
                <a:solidFill>
                  <a:schemeClr val="accent5">
                    <a:lumMod val="50000"/>
                  </a:schemeClr>
                </a:solidFill>
                <a:latin typeface="Times New Roman" pitchFamily="18" charset="0"/>
                <a:cs typeface="Times New Roman" pitchFamily="18" charset="0"/>
              </a:rPr>
              <a:t>Thygesen</a:t>
            </a:r>
            <a:r>
              <a:rPr lang="en-CA" sz="2400" dirty="0">
                <a:solidFill>
                  <a:schemeClr val="accent5">
                    <a:lumMod val="50000"/>
                  </a:schemeClr>
                </a:solidFill>
                <a:latin typeface="Times New Roman" pitchFamily="18" charset="0"/>
                <a:cs typeface="Times New Roman" pitchFamily="18" charset="0"/>
              </a:rPr>
              <a:t>, K. et al. Third Universal Definition of Myocardial Infarction. Circulation 126, 2020</a:t>
            </a:r>
            <a:r>
              <a:rPr lang="en-CA" sz="2400" dirty="0" smtClean="0">
                <a:solidFill>
                  <a:schemeClr val="accent5">
                    <a:lumMod val="50000"/>
                  </a:schemeClr>
                </a:solidFill>
                <a:latin typeface="Times New Roman" pitchFamily="18" charset="0"/>
                <a:cs typeface="Times New Roman" pitchFamily="18" charset="0"/>
              </a:rPr>
              <a:t>–</a:t>
            </a:r>
            <a:r>
              <a:rPr lang="en-CA" sz="2400" dirty="0" smtClean="0">
                <a:solidFill>
                  <a:schemeClr val="accent5">
                    <a:lumMod val="50000"/>
                  </a:schemeClr>
                </a:solidFill>
                <a:latin typeface="Times New Roman" pitchFamily="18" charset="0"/>
                <a:cs typeface="Times New Roman" pitchFamily="18" charset="0"/>
              </a:rPr>
              <a:t>(</a:t>
            </a:r>
            <a:r>
              <a:rPr lang="en-CA" sz="2400" dirty="0">
                <a:solidFill>
                  <a:schemeClr val="accent5">
                    <a:lumMod val="50000"/>
                  </a:schemeClr>
                </a:solidFill>
                <a:latin typeface="Times New Roman" pitchFamily="18" charset="0"/>
                <a:cs typeface="Times New Roman" pitchFamily="18" charset="0"/>
              </a:rPr>
              <a:t>20352012</a:t>
            </a:r>
            <a:r>
              <a:rPr lang="en-CA" sz="2400" dirty="0">
                <a:solidFill>
                  <a:schemeClr val="accent5">
                    <a:lumMod val="50000"/>
                  </a:schemeClr>
                </a:solidFill>
                <a:latin typeface="Times New Roman" pitchFamily="18" charset="0"/>
                <a:cs typeface="Times New Roman" pitchFamily="18" charset="0"/>
              </a:rPr>
              <a:t>)</a:t>
            </a:r>
            <a:r>
              <a:rPr lang="en-US" sz="2400" dirty="0">
                <a:solidFill>
                  <a:schemeClr val="accent5">
                    <a:lumMod val="50000"/>
                  </a:schemeClr>
                </a:solidFill>
                <a:latin typeface="Times New Roman" pitchFamily="18" charset="0"/>
                <a:cs typeface="Times New Roman" pitchFamily="18" charset="0"/>
              </a:rPr>
              <a:t>.</a:t>
            </a:r>
          </a:p>
          <a:p>
            <a:pPr marL="342900" indent="-342900" algn="just">
              <a:buFont typeface="Wingdings" panose="05000000000000000000" pitchFamily="2" charset="2"/>
              <a:buChar char="Ø"/>
            </a:pPr>
            <a:r>
              <a:rPr lang="en-US" sz="2400" dirty="0">
                <a:solidFill>
                  <a:schemeClr val="accent5">
                    <a:lumMod val="50000"/>
                  </a:schemeClr>
                </a:solidFill>
                <a:latin typeface="Times New Roman" pitchFamily="18" charset="0"/>
                <a:cs typeface="Times New Roman" pitchFamily="18" charset="0"/>
              </a:rPr>
              <a:t>2.</a:t>
            </a:r>
            <a:r>
              <a:rPr lang="en-CA" sz="2400" dirty="0">
                <a:solidFill>
                  <a:schemeClr val="accent5">
                    <a:lumMod val="50000"/>
                  </a:schemeClr>
                </a:solidFill>
                <a:latin typeface="Times New Roman" pitchFamily="18" charset="0"/>
                <a:cs typeface="Times New Roman" pitchFamily="18" charset="0"/>
              </a:rPr>
              <a:t> </a:t>
            </a:r>
            <a:r>
              <a:rPr lang="en-US" sz="2400" dirty="0" err="1">
                <a:solidFill>
                  <a:schemeClr val="accent5">
                    <a:lumMod val="50000"/>
                  </a:schemeClr>
                </a:solidFill>
                <a:latin typeface="Times New Roman" pitchFamily="18" charset="0"/>
                <a:cs typeface="Times New Roman" pitchFamily="18" charset="0"/>
              </a:rPr>
              <a:t>Turer</a:t>
            </a:r>
            <a:r>
              <a:rPr lang="en-US" sz="2400" dirty="0">
                <a:solidFill>
                  <a:schemeClr val="accent5">
                    <a:lumMod val="50000"/>
                  </a:schemeClr>
                </a:solidFill>
                <a:latin typeface="Times New Roman" pitchFamily="18" charset="0"/>
                <a:cs typeface="Times New Roman" pitchFamily="18" charset="0"/>
              </a:rPr>
              <a:t> AT et al. Myocardial ischemia induced by rapid atrial pacing causes troponin T release detectable by a highly sensitive assay: insights from a coronary sinus sampling study. J Am </a:t>
            </a:r>
            <a:r>
              <a:rPr lang="en-US" sz="2400" dirty="0" err="1">
                <a:solidFill>
                  <a:schemeClr val="accent5">
                    <a:lumMod val="50000"/>
                  </a:schemeClr>
                </a:solidFill>
                <a:latin typeface="Times New Roman" pitchFamily="18" charset="0"/>
                <a:cs typeface="Times New Roman" pitchFamily="18" charset="0"/>
              </a:rPr>
              <a:t>Coll</a:t>
            </a:r>
            <a:r>
              <a:rPr lang="en-US" sz="2400" dirty="0">
                <a:solidFill>
                  <a:schemeClr val="accent5">
                    <a:lumMod val="50000"/>
                  </a:schemeClr>
                </a:solidFill>
                <a:latin typeface="Times New Roman" pitchFamily="18" charset="0"/>
                <a:cs typeface="Times New Roman" pitchFamily="18" charset="0"/>
              </a:rPr>
              <a:t> </a:t>
            </a:r>
            <a:r>
              <a:rPr lang="en-US" sz="2400" dirty="0" err="1">
                <a:solidFill>
                  <a:schemeClr val="accent5">
                    <a:lumMod val="50000"/>
                  </a:schemeClr>
                </a:solidFill>
                <a:latin typeface="Times New Roman" pitchFamily="18" charset="0"/>
                <a:cs typeface="Times New Roman" pitchFamily="18" charset="0"/>
              </a:rPr>
              <a:t>Cardiol</a:t>
            </a:r>
            <a:r>
              <a:rPr lang="en-US" sz="2400" dirty="0">
                <a:solidFill>
                  <a:schemeClr val="accent5">
                    <a:lumMod val="50000"/>
                  </a:schemeClr>
                </a:solidFill>
                <a:latin typeface="Times New Roman" pitchFamily="18" charset="0"/>
                <a:cs typeface="Times New Roman" pitchFamily="18" charset="0"/>
              </a:rPr>
              <a:t> 57, 2398-2405 (2011).</a:t>
            </a:r>
            <a:endParaRPr lang="en-CA" sz="2400" dirty="0">
              <a:solidFill>
                <a:schemeClr val="accent5">
                  <a:lumMod val="50000"/>
                </a:schemeClr>
              </a:solidFill>
              <a:latin typeface="Times New Roman" pitchFamily="18" charset="0"/>
              <a:cs typeface="Times New Roman" pitchFamily="18" charset="0"/>
            </a:endParaRPr>
          </a:p>
          <a:p>
            <a:pPr marL="342900" indent="-342900" algn="just">
              <a:buFont typeface="Wingdings" panose="05000000000000000000" pitchFamily="2" charset="2"/>
              <a:buChar char="Ø"/>
            </a:pPr>
            <a:r>
              <a:rPr lang="en-CA" sz="2400" dirty="0">
                <a:solidFill>
                  <a:schemeClr val="accent5">
                    <a:lumMod val="50000"/>
                  </a:schemeClr>
                </a:solidFill>
                <a:latin typeface="Times New Roman" pitchFamily="18" charset="0"/>
                <a:cs typeface="Times New Roman" pitchFamily="18" charset="0"/>
              </a:rPr>
              <a:t>3</a:t>
            </a:r>
            <a:r>
              <a:rPr lang="en-CA" sz="2400" dirty="0" smtClean="0">
                <a:solidFill>
                  <a:schemeClr val="accent5">
                    <a:lumMod val="50000"/>
                  </a:schemeClr>
                </a:solidFill>
                <a:latin typeface="Times New Roman" pitchFamily="18" charset="0"/>
                <a:cs typeface="Times New Roman" pitchFamily="18" charset="0"/>
              </a:rPr>
              <a:t>. Müller</a:t>
            </a:r>
            <a:r>
              <a:rPr lang="en-CA" sz="2400" dirty="0">
                <a:solidFill>
                  <a:schemeClr val="accent5">
                    <a:lumMod val="50000"/>
                  </a:schemeClr>
                </a:solidFill>
                <a:latin typeface="Times New Roman" pitchFamily="18" charset="0"/>
                <a:cs typeface="Times New Roman" pitchFamily="18" charset="0"/>
              </a:rPr>
              <a:t>, A. L. et al. Role of various proteases in cardiac remodeling and progression of heart failure. Heart Fail Rev 17, 395–409 (2012).</a:t>
            </a:r>
          </a:p>
          <a:p>
            <a:pPr marL="342900" indent="-342900" algn="just">
              <a:buFont typeface="Wingdings" panose="05000000000000000000" pitchFamily="2" charset="2"/>
              <a:buChar char="Ø"/>
            </a:pPr>
            <a:r>
              <a:rPr lang="en-CA" sz="2400" dirty="0">
                <a:solidFill>
                  <a:schemeClr val="accent5">
                    <a:lumMod val="50000"/>
                  </a:schemeClr>
                </a:solidFill>
                <a:latin typeface="Times New Roman" pitchFamily="18" charset="0"/>
                <a:cs typeface="Times New Roman" pitchFamily="18" charset="0"/>
              </a:rPr>
              <a:t>4</a:t>
            </a:r>
            <a:r>
              <a:rPr lang="en-CA" sz="2400" dirty="0" smtClean="0">
                <a:solidFill>
                  <a:schemeClr val="accent5">
                    <a:lumMod val="50000"/>
                  </a:schemeClr>
                </a:solidFill>
                <a:latin typeface="Times New Roman" pitchFamily="18" charset="0"/>
                <a:cs typeface="Times New Roman" pitchFamily="18" charset="0"/>
              </a:rPr>
              <a:t>. </a:t>
            </a:r>
            <a:r>
              <a:rPr lang="en-US" sz="2400" dirty="0" smtClean="0">
                <a:solidFill>
                  <a:schemeClr val="accent5">
                    <a:lumMod val="50000"/>
                  </a:schemeClr>
                </a:solidFill>
                <a:latin typeface="Times New Roman" pitchFamily="18" charset="0"/>
                <a:cs typeface="Times New Roman" pitchFamily="18" charset="0"/>
              </a:rPr>
              <a:t>Wang </a:t>
            </a:r>
            <a:r>
              <a:rPr lang="en-US" sz="2400" dirty="0">
                <a:solidFill>
                  <a:schemeClr val="accent5">
                    <a:lumMod val="50000"/>
                  </a:schemeClr>
                </a:solidFill>
                <a:latin typeface="Times New Roman" pitchFamily="18" charset="0"/>
                <a:cs typeface="Times New Roman" pitchFamily="18" charset="0"/>
              </a:rPr>
              <a:t>W. </a:t>
            </a:r>
            <a:r>
              <a:rPr lang="en-CA" sz="2400" dirty="0">
                <a:solidFill>
                  <a:schemeClr val="accent5">
                    <a:lumMod val="50000"/>
                  </a:schemeClr>
                </a:solidFill>
                <a:latin typeface="Times New Roman" pitchFamily="18" charset="0"/>
                <a:cs typeface="Times New Roman" pitchFamily="18" charset="0"/>
              </a:rPr>
              <a:t>et al.</a:t>
            </a:r>
            <a:r>
              <a:rPr lang="en-US" sz="2400" dirty="0">
                <a:solidFill>
                  <a:schemeClr val="accent5">
                    <a:lumMod val="50000"/>
                  </a:schemeClr>
                </a:solidFill>
                <a:latin typeface="Times New Roman" pitchFamily="18" charset="0"/>
                <a:cs typeface="Times New Roman" pitchFamily="18" charset="0"/>
              </a:rPr>
              <a:t> Intracellular action of matrix metalloproteinase-2 accounts for acute myocardial ischemia and reperfusion injury. Circulation 106, 1543-1549 (2002).</a:t>
            </a:r>
            <a:endParaRPr lang="en-CA" sz="2400" dirty="0">
              <a:solidFill>
                <a:schemeClr val="accent5">
                  <a:lumMod val="50000"/>
                </a:schemeClr>
              </a:solidFill>
              <a:latin typeface="Times New Roman" pitchFamily="18" charset="0"/>
              <a:cs typeface="Times New Roman" pitchFamily="18" charset="0"/>
            </a:endParaRPr>
          </a:p>
          <a:p>
            <a:pPr marL="342900" indent="-342900" algn="just">
              <a:buFont typeface="Wingdings" panose="05000000000000000000" pitchFamily="2" charset="2"/>
              <a:buChar char="Ø"/>
            </a:pPr>
            <a:r>
              <a:rPr lang="en-CA" sz="2400" dirty="0">
                <a:solidFill>
                  <a:schemeClr val="accent5">
                    <a:lumMod val="50000"/>
                  </a:schemeClr>
                </a:solidFill>
                <a:latin typeface="Times New Roman" pitchFamily="18" charset="0"/>
                <a:cs typeface="Times New Roman" pitchFamily="18" charset="0"/>
              </a:rPr>
              <a:t>5</a:t>
            </a:r>
            <a:r>
              <a:rPr lang="en-CA" sz="2400" dirty="0" smtClean="0">
                <a:solidFill>
                  <a:schemeClr val="accent5">
                    <a:lumMod val="50000"/>
                  </a:schemeClr>
                </a:solidFill>
                <a:latin typeface="Times New Roman" pitchFamily="18" charset="0"/>
                <a:cs typeface="Times New Roman" pitchFamily="18" charset="0"/>
              </a:rPr>
              <a:t>. Madsen</a:t>
            </a:r>
            <a:r>
              <a:rPr lang="en-CA" sz="2400" dirty="0">
                <a:solidFill>
                  <a:schemeClr val="accent5">
                    <a:lumMod val="50000"/>
                  </a:schemeClr>
                </a:solidFill>
                <a:latin typeface="Times New Roman" pitchFamily="18" charset="0"/>
                <a:cs typeface="Times New Roman" pitchFamily="18" charset="0"/>
              </a:rPr>
              <a:t>, L. H. et al. Time Course of Degradation of Cardiac Troponin I in Patients With Acute ST-Elevation Myocardial Infarction The ASSENT-2 Troponin </a:t>
            </a:r>
            <a:r>
              <a:rPr lang="en-CA" sz="2400" dirty="0" err="1">
                <a:solidFill>
                  <a:schemeClr val="accent5">
                    <a:lumMod val="50000"/>
                  </a:schemeClr>
                </a:solidFill>
                <a:latin typeface="Times New Roman" pitchFamily="18" charset="0"/>
                <a:cs typeface="Times New Roman" pitchFamily="18" charset="0"/>
              </a:rPr>
              <a:t>Substudy</a:t>
            </a:r>
            <a:r>
              <a:rPr lang="en-CA" sz="2400" dirty="0">
                <a:solidFill>
                  <a:schemeClr val="accent5">
                    <a:lumMod val="50000"/>
                  </a:schemeClr>
                </a:solidFill>
                <a:latin typeface="Times New Roman" pitchFamily="18" charset="0"/>
                <a:cs typeface="Times New Roman" pitchFamily="18" charset="0"/>
              </a:rPr>
              <a:t>. </a:t>
            </a:r>
            <a:r>
              <a:rPr lang="en-CA" sz="2400" dirty="0" err="1">
                <a:solidFill>
                  <a:schemeClr val="accent5">
                    <a:lumMod val="50000"/>
                  </a:schemeClr>
                </a:solidFill>
                <a:latin typeface="Times New Roman" pitchFamily="18" charset="0"/>
                <a:cs typeface="Times New Roman" pitchFamily="18" charset="0"/>
              </a:rPr>
              <a:t>Circ</a:t>
            </a:r>
            <a:r>
              <a:rPr lang="en-CA" sz="2400" dirty="0">
                <a:solidFill>
                  <a:schemeClr val="accent5">
                    <a:lumMod val="50000"/>
                  </a:schemeClr>
                </a:solidFill>
                <a:latin typeface="Times New Roman" pitchFamily="18" charset="0"/>
                <a:cs typeface="Times New Roman" pitchFamily="18" charset="0"/>
              </a:rPr>
              <a:t> Res 99, 1141–1147 (2006). </a:t>
            </a:r>
          </a:p>
          <a:p>
            <a:pPr marL="342900" indent="-342900">
              <a:buFont typeface="Wingdings" panose="05000000000000000000" pitchFamily="2" charset="2"/>
              <a:buChar char="Ø"/>
            </a:pPr>
            <a:endParaRPr lang="en-CA" sz="2400" dirty="0">
              <a:solidFill>
                <a:schemeClr val="accent5">
                  <a:lumMod val="50000"/>
                </a:schemeClr>
              </a:solidFill>
              <a:latin typeface="Times New Roman" pitchFamily="18" charset="0"/>
              <a:cs typeface="Times New Roman" pitchFamily="18" charset="0"/>
            </a:endParaRPr>
          </a:p>
        </p:txBody>
      </p:sp>
      <p:sp>
        <p:nvSpPr>
          <p:cNvPr id="67" name="TextBox 66"/>
          <p:cNvSpPr txBox="1"/>
          <p:nvPr/>
        </p:nvSpPr>
        <p:spPr>
          <a:xfrm>
            <a:off x="11710649" y="7911427"/>
            <a:ext cx="1226976" cy="477054"/>
          </a:xfrm>
          <a:prstGeom prst="rect">
            <a:avLst/>
          </a:prstGeom>
          <a:noFill/>
        </p:spPr>
        <p:txBody>
          <a:bodyPr wrap="square" rtlCol="0">
            <a:spAutoFit/>
          </a:bodyPr>
          <a:lstStyle/>
          <a:p>
            <a:r>
              <a:rPr lang="en-CA" sz="2500" dirty="0" smtClean="0">
                <a:latin typeface="Times New Roman" panose="02020603050405020304" pitchFamily="18" charset="0"/>
                <a:cs typeface="Times New Roman" panose="02020603050405020304" pitchFamily="18" charset="0"/>
              </a:rPr>
              <a:t>A</a:t>
            </a:r>
            <a:endParaRPr lang="en-US" sz="2500" dirty="0">
              <a:latin typeface="Times New Roman" panose="02020603050405020304" pitchFamily="18" charset="0"/>
              <a:cs typeface="Times New Roman" panose="02020603050405020304" pitchFamily="18" charset="0"/>
            </a:endParaRPr>
          </a:p>
        </p:txBody>
      </p:sp>
      <p:sp>
        <p:nvSpPr>
          <p:cNvPr id="68" name="TextBox 67"/>
          <p:cNvSpPr txBox="1"/>
          <p:nvPr/>
        </p:nvSpPr>
        <p:spPr>
          <a:xfrm>
            <a:off x="11708432" y="12422349"/>
            <a:ext cx="1365272" cy="477054"/>
          </a:xfrm>
          <a:prstGeom prst="rect">
            <a:avLst/>
          </a:prstGeom>
          <a:noFill/>
        </p:spPr>
        <p:txBody>
          <a:bodyPr wrap="square" rtlCol="0">
            <a:spAutoFit/>
          </a:bodyPr>
          <a:lstStyle/>
          <a:p>
            <a:r>
              <a:rPr lang="en-CA" sz="2500" dirty="0" smtClean="0">
                <a:latin typeface="Times New Roman" panose="02020603050405020304" pitchFamily="18" charset="0"/>
                <a:cs typeface="Times New Roman" panose="02020603050405020304" pitchFamily="18" charset="0"/>
              </a:rPr>
              <a:t>B</a:t>
            </a:r>
            <a:endParaRPr lang="en-US" sz="25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21"/>
          </p:nvPr>
        </p:nvSpPr>
        <p:spPr>
          <a:xfrm>
            <a:off x="11587165" y="6378481"/>
            <a:ext cx="10048874" cy="1446528"/>
          </a:xfrm>
        </p:spPr>
        <p:txBody>
          <a:bodyPr/>
          <a:lstStyle/>
          <a:p>
            <a:pPr algn="just"/>
            <a:r>
              <a:rPr lang="en-US" sz="3200" dirty="0" smtClean="0">
                <a:latin typeface="Times New Roman"/>
                <a:cs typeface="Times New Roman"/>
              </a:rPr>
              <a:t>The C-terminus of troponin I becomes increasingly degraded in severe infarct</a:t>
            </a:r>
            <a:endParaRPr lang="en-US" sz="3200" dirty="0">
              <a:latin typeface="Times New Roman"/>
              <a:cs typeface="Times New Roman"/>
            </a:endParaRPr>
          </a:p>
        </p:txBody>
      </p:sp>
      <p:pic>
        <p:nvPicPr>
          <p:cNvPr id="65" name="Picture 64"/>
          <p:cNvPicPr>
            <a:picLocks noChangeAspect="1"/>
          </p:cNvPicPr>
          <p:nvPr/>
        </p:nvPicPr>
        <p:blipFill rotWithShape="1">
          <a:blip r:embed="rId13"/>
          <a:srcRect b="5217"/>
          <a:stretch/>
        </p:blipFill>
        <p:spPr>
          <a:xfrm>
            <a:off x="1800910" y="25871707"/>
            <a:ext cx="7621839" cy="2682066"/>
          </a:xfrm>
          <a:prstGeom prst="rect">
            <a:avLst/>
          </a:prstGeom>
        </p:spPr>
      </p:pic>
      <p:sp>
        <p:nvSpPr>
          <p:cNvPr id="69" name="Text Placeholder 32"/>
          <p:cNvSpPr txBox="1">
            <a:spLocks/>
          </p:cNvSpPr>
          <p:nvPr/>
        </p:nvSpPr>
        <p:spPr>
          <a:xfrm>
            <a:off x="762105" y="28615915"/>
            <a:ext cx="10262184" cy="2693023"/>
          </a:xfrm>
          <a:prstGeom prst="rect">
            <a:avLst/>
          </a:prstGeom>
          <a:noFill/>
        </p:spPr>
        <p:txBody>
          <a:bodyPr wrap="square" lIns="228589" tIns="228589" rIns="228589" bIns="228589" rtlCol="0">
            <a:spAutoFit/>
          </a:bodyPr>
          <a:lstStyle>
            <a:lvl1pPr marL="0" indent="0" algn="l" defTabSz="4388900" rtl="0" eaLnBrk="1" latinLnBrk="0" hangingPunct="1">
              <a:spcBef>
                <a:spcPct val="20000"/>
              </a:spcBef>
              <a:buFont typeface="Arial" pitchFamily="34" charset="0"/>
              <a:buNone/>
              <a:defRPr sz="24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CA" sz="2500" b="1" dirty="0" smtClean="0">
                <a:solidFill>
                  <a:schemeClr val="tx1"/>
                </a:solidFill>
              </a:rPr>
              <a:t>Figure 2.</a:t>
            </a:r>
            <a:r>
              <a:rPr lang="en-CA" sz="2500" dirty="0" smtClean="0">
                <a:solidFill>
                  <a:schemeClr val="tx1"/>
                </a:solidFill>
              </a:rPr>
              <a:t> Antibodies used in ELISA for cardiac troponin I:</a:t>
            </a:r>
          </a:p>
          <a:p>
            <a:pPr algn="just"/>
            <a:r>
              <a:rPr lang="en-CA" sz="2500" dirty="0" smtClean="0">
                <a:solidFill>
                  <a:schemeClr val="tx1"/>
                </a:solidFill>
              </a:rPr>
              <a:t>19C7: Capture antibody</a:t>
            </a:r>
            <a:endParaRPr lang="en-CA" sz="2500" dirty="0">
              <a:solidFill>
                <a:schemeClr val="tx1"/>
              </a:solidFill>
            </a:endParaRPr>
          </a:p>
          <a:p>
            <a:pPr algn="just"/>
            <a:r>
              <a:rPr lang="en-CA" sz="2500" dirty="0" smtClean="0">
                <a:solidFill>
                  <a:schemeClr val="tx1"/>
                </a:solidFill>
              </a:rPr>
              <a:t>M18: Detection </a:t>
            </a:r>
            <a:r>
              <a:rPr lang="en-CA" sz="2500" dirty="0" smtClean="0">
                <a:solidFill>
                  <a:schemeClr val="tx1"/>
                </a:solidFill>
              </a:rPr>
              <a:t>antibody for N-terminal region</a:t>
            </a:r>
          </a:p>
          <a:p>
            <a:pPr algn="just"/>
            <a:r>
              <a:rPr lang="en-CA" sz="2500" dirty="0" smtClean="0">
                <a:solidFill>
                  <a:schemeClr val="tx1"/>
                </a:solidFill>
              </a:rPr>
              <a:t> 560</a:t>
            </a:r>
            <a:r>
              <a:rPr lang="en-CA" sz="2500" dirty="0" smtClean="0">
                <a:solidFill>
                  <a:schemeClr val="tx1"/>
                </a:solidFill>
              </a:rPr>
              <a:t>: Detection antibody for structured core</a:t>
            </a:r>
          </a:p>
          <a:p>
            <a:pPr algn="just"/>
            <a:r>
              <a:rPr lang="en-CA" sz="2500" dirty="0" smtClean="0">
                <a:solidFill>
                  <a:schemeClr val="tx1"/>
                </a:solidFill>
              </a:rPr>
              <a:t>MF4: Detection antibody for C-terminal region</a:t>
            </a:r>
            <a:endParaRPr lang="en-CA" sz="2500" dirty="0">
              <a:solidFill>
                <a:schemeClr val="tx1"/>
              </a:solidFill>
            </a:endParaRPr>
          </a:p>
        </p:txBody>
      </p:sp>
      <p:sp>
        <p:nvSpPr>
          <p:cNvPr id="70" name="Text Placeholder 4"/>
          <p:cNvSpPr txBox="1">
            <a:spLocks/>
          </p:cNvSpPr>
          <p:nvPr/>
        </p:nvSpPr>
        <p:spPr>
          <a:xfrm>
            <a:off x="22223215" y="5517976"/>
            <a:ext cx="10048874" cy="2037459"/>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4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3200" dirty="0" smtClean="0">
                <a:latin typeface="Times New Roman"/>
                <a:cs typeface="Times New Roman"/>
              </a:rPr>
              <a:t>Troponin degradation is a more reliable indicator of infarct severity than total troponin level:</a:t>
            </a:r>
          </a:p>
          <a:p>
            <a:pPr algn="just"/>
            <a:r>
              <a:rPr lang="en-US" sz="3200" dirty="0" smtClean="0">
                <a:latin typeface="Times New Roman"/>
                <a:cs typeface="Times New Roman"/>
              </a:rPr>
              <a:t>Type 2 MI  &lt;  NSTEMI  &lt;  STEMI</a:t>
            </a:r>
            <a:endParaRPr lang="en-US" sz="3200" dirty="0">
              <a:latin typeface="Times New Roman"/>
              <a:cs typeface="Times New Roman"/>
            </a:endParaRPr>
          </a:p>
        </p:txBody>
      </p:sp>
      <p:pic>
        <p:nvPicPr>
          <p:cNvPr id="57" name="Picture 56"/>
          <p:cNvPicPr>
            <a:picLocks noChangeAspect="1"/>
          </p:cNvPicPr>
          <p:nvPr/>
        </p:nvPicPr>
        <p:blipFill>
          <a:blip r:embed="rId14">
            <a:extLst>
              <a:ext uri="{28A0092B-C50C-407E-A947-70E740481C1C}">
                <a14:useLocalDpi xmlns:a14="http://schemas.microsoft.com/office/drawing/2010/main" val="0"/>
              </a:ext>
            </a:extLst>
          </a:blip>
          <a:srcRect l="12048" t="11565" r="41528" b="28462"/>
          <a:stretch>
            <a:fillRect/>
          </a:stretch>
        </p:blipFill>
        <p:spPr bwMode="auto">
          <a:xfrm>
            <a:off x="23741985" y="20986840"/>
            <a:ext cx="6648327" cy="6524546"/>
          </a:xfrm>
          <a:prstGeom prst="rect">
            <a:avLst/>
          </a:prstGeom>
          <a:noFill/>
          <a:ln>
            <a:noFill/>
          </a:ln>
        </p:spPr>
      </p:pic>
      <p:sp>
        <p:nvSpPr>
          <p:cNvPr id="59" name="Text Placeholder 4"/>
          <p:cNvSpPr txBox="1">
            <a:spLocks/>
          </p:cNvSpPr>
          <p:nvPr/>
        </p:nvSpPr>
        <p:spPr>
          <a:xfrm>
            <a:off x="11555961" y="18646844"/>
            <a:ext cx="10048874" cy="95408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4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3200" dirty="0" smtClean="0">
                <a:latin typeface="Times New Roman"/>
                <a:cs typeface="Times New Roman"/>
              </a:rPr>
              <a:t>Type 2 MI patients are a heterogeneous group</a:t>
            </a:r>
            <a:endParaRPr lang="en-US" sz="3200" dirty="0">
              <a:latin typeface="Times New Roman"/>
              <a:cs typeface="Times New Roman"/>
            </a:endParaRPr>
          </a:p>
        </p:txBody>
      </p:sp>
      <p:sp>
        <p:nvSpPr>
          <p:cNvPr id="60" name="Text Placeholder 4"/>
          <p:cNvSpPr txBox="1">
            <a:spLocks/>
          </p:cNvSpPr>
          <p:nvPr/>
        </p:nvSpPr>
        <p:spPr>
          <a:xfrm>
            <a:off x="22278011" y="19420545"/>
            <a:ext cx="10048874" cy="144652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4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3200" dirty="0" smtClean="0">
                <a:latin typeface="Times New Roman"/>
                <a:cs typeface="Times New Roman"/>
              </a:rPr>
              <a:t>Infarct severity in type 2 MI patients depends on the severity of underlying atherosclerotic lesions</a:t>
            </a:r>
            <a:endParaRPr lang="en-US" sz="3200" dirty="0">
              <a:latin typeface="Times New Roman"/>
              <a:cs typeface="Times New Roman"/>
            </a:endParaRPr>
          </a:p>
        </p:txBody>
      </p:sp>
      <p:pic>
        <p:nvPicPr>
          <p:cNvPr id="8" name="Picture 7" descr="Table for poster.pdf"/>
          <p:cNvPicPr>
            <a:picLocks noChangeAspect="1"/>
          </p:cNvPicPr>
          <p:nvPr/>
        </p:nvPicPr>
        <p:blipFill rotWithShape="1">
          <a:blip r:embed="rId15">
            <a:extLst>
              <a:ext uri="{28A0092B-C50C-407E-A947-70E740481C1C}">
                <a14:useLocalDpi xmlns:a14="http://schemas.microsoft.com/office/drawing/2010/main" val="0"/>
              </a:ext>
            </a:extLst>
          </a:blip>
          <a:srcRect l="13048" t="8467" r="14163" b="22466"/>
          <a:stretch/>
        </p:blipFill>
        <p:spPr>
          <a:xfrm>
            <a:off x="11990049" y="19882338"/>
            <a:ext cx="9213517" cy="11313733"/>
          </a:xfrm>
          <a:prstGeom prst="rect">
            <a:avLst/>
          </a:prstGeom>
          <a:solidFill>
            <a:schemeClr val="bg1"/>
          </a:solidFill>
        </p:spPr>
      </p:pic>
      <p:pic>
        <p:nvPicPr>
          <p:cNvPr id="9" name="Picture 8" descr="Figure4Brevised.pdf"/>
          <p:cNvPicPr>
            <a:picLocks noChangeAspect="1"/>
          </p:cNvPicPr>
          <p:nvPr/>
        </p:nvPicPr>
        <p:blipFill rotWithShape="1">
          <a:blip r:embed="rId16">
            <a:extLst>
              <a:ext uri="{28A0092B-C50C-407E-A947-70E740481C1C}">
                <a14:useLocalDpi xmlns:a14="http://schemas.microsoft.com/office/drawing/2010/main" val="0"/>
              </a:ext>
            </a:extLst>
          </a:blip>
          <a:srcRect l="9186" t="33997" r="9113" b="35170"/>
          <a:stretch/>
        </p:blipFill>
        <p:spPr>
          <a:xfrm>
            <a:off x="22693509" y="7879607"/>
            <a:ext cx="9391026" cy="4586397"/>
          </a:xfrm>
          <a:prstGeom prst="rect">
            <a:avLst/>
          </a:prstGeom>
        </p:spPr>
      </p:pic>
      <p:sp>
        <p:nvSpPr>
          <p:cNvPr id="10" name="TextBox 9"/>
          <p:cNvSpPr txBox="1"/>
          <p:nvPr/>
        </p:nvSpPr>
        <p:spPr>
          <a:xfrm>
            <a:off x="22278011" y="7879607"/>
            <a:ext cx="415498"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a:t>
            </a:r>
            <a:endParaRPr lang="en-US" sz="2400" dirty="0">
              <a:latin typeface="Times New Roman" panose="02020603050405020304" pitchFamily="18" charset="0"/>
              <a:cs typeface="Times New Roman" panose="02020603050405020304" pitchFamily="18" charset="0"/>
            </a:endParaRPr>
          </a:p>
        </p:txBody>
      </p:sp>
      <p:pic>
        <p:nvPicPr>
          <p:cNvPr id="11" name="Picture 10" descr="Figure4Arevised.pdf"/>
          <p:cNvPicPr>
            <a:picLocks noChangeAspect="1"/>
          </p:cNvPicPr>
          <p:nvPr/>
        </p:nvPicPr>
        <p:blipFill rotWithShape="1">
          <a:blip r:embed="rId17">
            <a:extLst>
              <a:ext uri="{28A0092B-C50C-407E-A947-70E740481C1C}">
                <a14:useLocalDpi xmlns:a14="http://schemas.microsoft.com/office/drawing/2010/main" val="0"/>
              </a:ext>
            </a:extLst>
          </a:blip>
          <a:srcRect l="9396" t="33340" r="9202" b="33032"/>
          <a:stretch/>
        </p:blipFill>
        <p:spPr>
          <a:xfrm>
            <a:off x="22739529" y="12790679"/>
            <a:ext cx="9345006" cy="4995853"/>
          </a:xfrm>
          <a:prstGeom prst="rect">
            <a:avLst/>
          </a:prstGeom>
        </p:spPr>
      </p:pic>
      <p:sp>
        <p:nvSpPr>
          <p:cNvPr id="61" name="TextBox 60"/>
          <p:cNvSpPr txBox="1"/>
          <p:nvPr/>
        </p:nvSpPr>
        <p:spPr>
          <a:xfrm>
            <a:off x="22278011" y="12806262"/>
            <a:ext cx="38995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56" name="TextBox 55"/>
          <p:cNvSpPr txBox="1"/>
          <p:nvPr/>
        </p:nvSpPr>
        <p:spPr>
          <a:xfrm>
            <a:off x="22223215" y="28055745"/>
            <a:ext cx="10031340" cy="2400657"/>
          </a:xfrm>
          <a:prstGeom prst="rect">
            <a:avLst/>
          </a:prstGeom>
          <a:noFill/>
        </p:spPr>
        <p:txBody>
          <a:bodyPr wrap="square" rtlCol="0">
            <a:spAutoFit/>
          </a:bodyPr>
          <a:lstStyle/>
          <a:p>
            <a:pPr algn="just"/>
            <a:r>
              <a:rPr lang="en-CA" sz="2500" b="1" dirty="0" smtClean="0">
                <a:latin typeface="Times New Roman"/>
                <a:cs typeface="Times New Roman"/>
              </a:rPr>
              <a:t>Figure 5. </a:t>
            </a:r>
            <a:r>
              <a:rPr lang="en-US" sz="2500" dirty="0" smtClean="0">
                <a:latin typeface="Times New Roman"/>
                <a:cs typeface="Times New Roman"/>
              </a:rPr>
              <a:t>Schematic showing the impact of increasing severity of focal atherosclerotic lesions (along </a:t>
            </a:r>
            <a:r>
              <a:rPr lang="en-US" sz="2500" i="1" dirty="0" smtClean="0">
                <a:latin typeface="Times New Roman"/>
                <a:cs typeface="Times New Roman"/>
              </a:rPr>
              <a:t>x</a:t>
            </a:r>
            <a:r>
              <a:rPr lang="en-US" sz="2500" dirty="0" smtClean="0">
                <a:latin typeface="Times New Roman"/>
                <a:cs typeface="Times New Roman"/>
              </a:rPr>
              <a:t>-axis) and ischemia due to supply-demand imbalance (along </a:t>
            </a:r>
            <a:r>
              <a:rPr lang="en-US" sz="2500" i="1" dirty="0" smtClean="0">
                <a:latin typeface="Times New Roman"/>
                <a:cs typeface="Times New Roman"/>
              </a:rPr>
              <a:t>y</a:t>
            </a:r>
            <a:r>
              <a:rPr lang="en-US" sz="2500" dirty="0" smtClean="0">
                <a:latin typeface="Times New Roman"/>
                <a:cs typeface="Times New Roman"/>
              </a:rPr>
              <a:t>-axis) on infarct size in the heart (shown as circles on an oval-shaped heart). The boxed area with a dashed border highlights situations in which the decision of whether or not to proceed with angiography is debatable. </a:t>
            </a:r>
            <a:endParaRPr lang="en-CA" sz="2500" dirty="0">
              <a:latin typeface="Times New Roman"/>
              <a:cs typeface="Times New Roman"/>
            </a:endParaRPr>
          </a:p>
        </p:txBody>
      </p:sp>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6882</TotalTime>
  <Words>1068</Words>
  <Application>Microsoft Office PowerPoint</Application>
  <PresentationFormat>Custom</PresentationFormat>
  <Paragraphs>70</Paragraphs>
  <Slides>1</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Times New Roman</vt:lpstr>
      <vt:lpstr>Trebuchet MS</vt:lpstr>
      <vt:lpstr>Wingdings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Somaya</cp:lastModifiedBy>
  <cp:revision>124</cp:revision>
  <dcterms:created xsi:type="dcterms:W3CDTF">2012-02-03T19:11:35Z</dcterms:created>
  <dcterms:modified xsi:type="dcterms:W3CDTF">2016-06-09T19:50:59Z</dcterms:modified>
</cp:coreProperties>
</file>