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5C70E08-DB98-49B7-9A1F-ECD39EF263D1}">
  <a:tblStyle styleId="{75C70E08-DB98-49B7-9A1F-ECD39EF263D1}"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0D50119-C0B6-4E85-B6F7-DC64A04B9F3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Tk9sBhdIAKvhzxqjR9SeYn_dfctl7wXRfvcHZgj4sQo/edit?usp=sharing"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a/ualberta.ca/presentation/d/1MK_bm_8_HiqtSCfkkcUihu9oMr1cGaQEoJjvg7rLvck/edit?usp=drive_web"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8f00023c8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8f00023c8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one is overwhelming but it helps us focus our attention today…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8f00023c8_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8f00023c8_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of these circles are activities we see at UofA. Today, we’re going to talk about Open Education specifically in the context of TEACHING. OER, OEP. “open course ware” applies to teaching, too, but it’s a little technical for our taste today, so let’s leave that alone. ;)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28d608a85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28d608a8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8e2618f93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28e2618f93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e2618f93_0_3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8e2618f93_0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8f00023c8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8f00023c8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 sz="1400">
                <a:solidFill>
                  <a:schemeClr val="dk1"/>
                </a:solidFill>
              </a:rPr>
              <a:t>Know their rights as an instructor</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Relationship of IP, copyright, public domain and creative commons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Walk through of creative commons licensing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Send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g28f00023c8_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5" name="Google Shape;295;g28f00023c8_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317500" lvl="0" marL="457200" rtl="0" algn="l">
              <a:spcBef>
                <a:spcPts val="0"/>
              </a:spcBef>
              <a:spcAft>
                <a:spcPts val="0"/>
              </a:spcAft>
              <a:buClr>
                <a:schemeClr val="dk1"/>
              </a:buClr>
              <a:buSzPts val="1400"/>
              <a:buChar char="-"/>
            </a:pPr>
            <a:r>
              <a:rPr lang="en" sz="1400">
                <a:solidFill>
                  <a:schemeClr val="dk1"/>
                </a:solidFill>
              </a:rPr>
              <a:t>Know their rights as an instructor</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Relationship of IP, copyright, public domain and creative commons </a:t>
            </a:r>
            <a:endParaRPr sz="1400">
              <a:solidFill>
                <a:schemeClr val="dk1"/>
              </a:solidFill>
            </a:endParaRPr>
          </a:p>
          <a:p>
            <a:pPr indent="-317500" lvl="0" marL="457200" rtl="0" algn="l">
              <a:spcBef>
                <a:spcPts val="0"/>
              </a:spcBef>
              <a:spcAft>
                <a:spcPts val="0"/>
              </a:spcAft>
              <a:buClr>
                <a:schemeClr val="dk1"/>
              </a:buClr>
              <a:buSzPts val="1400"/>
              <a:buChar char="-"/>
            </a:pPr>
            <a:r>
              <a:rPr lang="en" sz="1400">
                <a:solidFill>
                  <a:schemeClr val="dk1"/>
                </a:solidFill>
              </a:rPr>
              <a:t>Walk through of creative commons licensing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Send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8e2618f9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8e2618f9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g28c52dc01a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28c52dc01a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Live version of this diagram is available here: </a:t>
            </a:r>
            <a:r>
              <a:rPr lang="en" u="sng">
                <a:solidFill>
                  <a:schemeClr val="hlink"/>
                </a:solidFill>
                <a:hlinkClick r:id="rId2"/>
              </a:rPr>
              <a:t>https://docs.google.com/presentation/d/1Tk9sBhdIAKvhzxqjR9SeYn_dfctl7wXRfvcHZgj4sQo/edit?usp=sharing</a:t>
            </a:r>
            <a:r>
              <a:rPr lang="en"/>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8d608a85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8d608a85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28c52dc01a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28c52dc01a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28c52dc01a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28c52dc01a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g28217a6a0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28217a6a0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Split into groups. Hand out “course packs” (3 resources per group, here: </a:t>
            </a:r>
            <a:r>
              <a:rPr lang="en" u="sng">
                <a:solidFill>
                  <a:schemeClr val="hlink"/>
                </a:solidFill>
                <a:hlinkClick r:id="rId2"/>
              </a:rPr>
              <a:t>https://docs.google.com/a/ualberta.ca/presentation/d/1MK_bm_8_HiqtSCfkkcUihu9oMr1cGaQEoJjvg7rLvck/edit?usp=drive_web</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Scene: “I am an instructor and you’re filling in to teach my class. Since this is fiction, you can choose the subject matter and the length of the class. The three sheets you have in your hand represent the resources I wnat you to teach my students. You have nothing else. Choose one of the activities on the slide based on the licensing of the resources I have given you. Use the 5R-CC chart as reference for your decision making”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with the group: what resources did you have to work with (everyone has </a:t>
            </a:r>
            <a:r>
              <a:rPr lang="en"/>
              <a:t>different</a:t>
            </a:r>
            <a:r>
              <a:rPr lang="en"/>
              <a:t> packs), what activity did you choose and why? What opportunities and limitations does this create for student learning?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g28d608a85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28d608a85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8e2618f93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28e2618f93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8d608a853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28d608a853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g28fc1839c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1" name="Google Shape;401;g28fc1839c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8e2618f93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3" name="Google Shape;413;g28e2618f93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8e2618f93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28e2618f9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8f00023c8_2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5" name="Google Shape;435;g28f00023c8_2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8c52dc01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28c52dc01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8e2618f9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8e2618f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Reflect on your teaching / learning experiences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 Think of one experience that was exceptionally positive. Why was it so positive? </a:t>
            </a:r>
            <a:endParaRPr/>
          </a:p>
          <a:p>
            <a:pPr indent="0" lvl="0" marL="0" rtl="0" algn="l">
              <a:spcBef>
                <a:spcPts val="0"/>
              </a:spcBef>
              <a:spcAft>
                <a:spcPts val="0"/>
              </a:spcAft>
              <a:buNone/>
            </a:pPr>
            <a:r>
              <a:rPr lang="en"/>
              <a:t>(2) Think of one learning experience that felt negative. Why was it negative? What is the need that this experience did not meet? </a:t>
            </a:r>
            <a:br>
              <a:rPr lang="en"/>
            </a:br>
            <a:br>
              <a:rPr lang="en"/>
            </a:br>
            <a:r>
              <a:rPr lang="en"/>
              <a:t>E.g.  	student in traditional course (enrol through registrar’s office, go to campus, etc) </a:t>
            </a:r>
            <a:endParaRPr/>
          </a:p>
          <a:p>
            <a:pPr indent="0" lvl="0" marL="0" rtl="0" algn="l">
              <a:spcBef>
                <a:spcPts val="0"/>
              </a:spcBef>
              <a:spcAft>
                <a:spcPts val="0"/>
              </a:spcAft>
              <a:buNone/>
            </a:pPr>
            <a:r>
              <a:rPr lang="en"/>
              <a:t>	Lifelong learner (advance your current practice or profession, “get it done” at work, curiosity, hobby) </a:t>
            </a:r>
            <a:endParaRPr/>
          </a:p>
          <a:p>
            <a:pPr indent="0" lvl="0" marL="0" rtl="0" algn="l">
              <a:spcBef>
                <a:spcPts val="0"/>
              </a:spcBef>
              <a:spcAft>
                <a:spcPts val="0"/>
              </a:spcAft>
              <a:buNone/>
            </a:pPr>
            <a:r>
              <a:rPr lang="en"/>
              <a:t>	Instructor preparing for classroom activities </a:t>
            </a:r>
            <a:endParaRPr/>
          </a:p>
          <a:p>
            <a:pPr indent="0" lvl="0" marL="0" rtl="0" algn="l">
              <a:spcBef>
                <a:spcPts val="0"/>
              </a:spcBef>
              <a:spcAft>
                <a:spcPts val="0"/>
              </a:spcAft>
              <a:buNone/>
            </a:pPr>
            <a:r>
              <a:rPr lang="en"/>
              <a:t>	Instructor supplementing current course content </a:t>
            </a:r>
            <a:endParaRPr/>
          </a:p>
          <a:p>
            <a:pPr indent="0" lvl="0" marL="0" rtl="0" algn="l">
              <a:spcBef>
                <a:spcPts val="0"/>
              </a:spcBef>
              <a:spcAft>
                <a:spcPts val="0"/>
              </a:spcAft>
              <a:buNone/>
            </a:pPr>
            <a:r>
              <a:rPr lang="en"/>
              <a:t>	Preparing to present at a conference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Share in pairs the positive and negative attributes of these experiences.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Facilitator - provide overview of Cost, Quality/Pedagogy, and Access/Discoverability. Participants to post or write their examples to one of the circles in the venn diagram (full version is on the next slide) </a:t>
            </a:r>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8f00023c8_2_6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28f00023c8_2_6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Remove? Too much.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8c52dc01a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6" name="Google Shape;476;g28c52dc01a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8f00023c8_2_5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8f00023c8_2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Facilitator - provide overview of Cost, Quality/Pedagogy, and Access/Discoverability. Participants to post or write their examples to one of the circles in the venn diagram (full version is on the next slide)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28f00023c8_2_5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28f00023c8_2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Facilitator - provide overview of Cost, Quality/Pedagogy, and Access/Discoverability. Participants to post or write their examples to one of the circles in the venn diagram (full version is on the next slide)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8f00023c8_2_6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28f00023c8_2_6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8e2618f93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8e2618f93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8f00023c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8f00023c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that “open” is a movement occurring in education and beyond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f00023c8_2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f00023c8_2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 are talking about ONE of these circles: Education, meaning Teaching.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6.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 Id="rId8"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classroom-aid.com/2013/05/31/free-oer-mobile-course-free-learning-in-summer/" TargetMode="External"/><Relationship Id="rId4" Type="http://schemas.openxmlformats.org/officeDocument/2006/relationships/hyperlink" Target="https://creativecommons.org/licenses/by-nc-sa/3.0/" TargetMode="External"/><Relationship Id="rId9"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hyperlink" Target="https://creativecommons.org/licenses/by/4.0/" TargetMode="External"/></Relationships>
</file>

<file path=ppt/slides/_rels/slide11.xml.rels><?xml version="1.0" encoding="UTF-8" standalone="yes"?><Relationships xmlns="http://schemas.openxmlformats.org/package/2006/relationships"><Relationship Id="rId11" Type="http://schemas.openxmlformats.org/officeDocument/2006/relationships/hyperlink" Target="https://www.ualberta.ca/centre-for-teaching-and-learning/teaching-development/open-education" TargetMode="External"/><Relationship Id="rId10" Type="http://schemas.openxmlformats.org/officeDocument/2006/relationships/hyperlink" Target="http://creativecommons.org/licenses/by/4.0/" TargetMode="External"/><Relationship Id="rId13" Type="http://schemas.openxmlformats.org/officeDocument/2006/relationships/hyperlink" Target="https://www.ualberta.ca/copyright/" TargetMode="External"/><Relationship Id="rId12" Type="http://schemas.openxmlformats.org/officeDocument/2006/relationships/hyperlink" Target="https://www.library.ualberta.ca/research-support/open-acces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classroom-aid.com/2013/05/31/free-oer-mobile-course-free-learning-in-summer/" TargetMode="External"/><Relationship Id="rId4" Type="http://schemas.openxmlformats.org/officeDocument/2006/relationships/hyperlink" Target="https://creativecommons.org/licenses/by-nc-sa/3.0/" TargetMode="External"/><Relationship Id="rId9"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hyperlink" Target="https://creativecommons.org/licenses/by/4.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hyperlink" Target="https://creativecommons.org/licenses/by/4.0/" TargetMode="External"/><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13.xml.rels><?xml version="1.0" encoding="UTF-8" standalone="yes"?><Relationships xmlns="http://schemas.openxmlformats.org/package/2006/relationships"><Relationship Id="rId11" Type="http://schemas.openxmlformats.org/officeDocument/2006/relationships/image" Target="../media/image2.jpg"/><Relationship Id="rId10" Type="http://schemas.openxmlformats.org/officeDocument/2006/relationships/image" Target="../media/image23.png"/><Relationship Id="rId13" Type="http://schemas.openxmlformats.org/officeDocument/2006/relationships/image" Target="../media/image1.png"/><Relationship Id="rId12"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0.png"/><Relationship Id="rId9" Type="http://schemas.openxmlformats.org/officeDocument/2006/relationships/image" Target="../media/image11.png"/><Relationship Id="rId15" Type="http://schemas.openxmlformats.org/officeDocument/2006/relationships/image" Target="../media/image5.png"/><Relationship Id="rId14" Type="http://schemas.openxmlformats.org/officeDocument/2006/relationships/hyperlink" Target="https://creativecommons.org/licenses/by/4.0/" TargetMode="External"/><Relationship Id="rId16" Type="http://schemas.openxmlformats.org/officeDocument/2006/relationships/hyperlink" Target="http://creativecommons.org/licenses/by/4.0/" TargetMode="External"/><Relationship Id="rId5" Type="http://schemas.openxmlformats.org/officeDocument/2006/relationships/image" Target="../media/image13.png"/><Relationship Id="rId6" Type="http://schemas.openxmlformats.org/officeDocument/2006/relationships/image" Target="../media/image15.png"/><Relationship Id="rId7" Type="http://schemas.openxmlformats.org/officeDocument/2006/relationships/image" Target="../media/image12.png"/><Relationship Id="rId8" Type="http://schemas.openxmlformats.org/officeDocument/2006/relationships/image" Target="../media/image7.png"/></Relationships>
</file>

<file path=ppt/slides/_rels/slide14.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png"/><Relationship Id="rId13" Type="http://schemas.openxmlformats.org/officeDocument/2006/relationships/image" Target="../media/image5.png"/><Relationship Id="rId12" Type="http://schemas.openxmlformats.org/officeDocument/2006/relationships/hyperlink" Target="https://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jpg"/><Relationship Id="rId14" Type="http://schemas.openxmlformats.org/officeDocument/2006/relationships/hyperlink" Target="http://creativecommons.org/licenses/by/4.0/" TargetMode="External"/><Relationship Id="rId5" Type="http://schemas.openxmlformats.org/officeDocument/2006/relationships/image" Target="../media/image25.png"/><Relationship Id="rId6" Type="http://schemas.openxmlformats.org/officeDocument/2006/relationships/image" Target="../media/image20.png"/><Relationship Id="rId7" Type="http://schemas.openxmlformats.org/officeDocument/2006/relationships/image" Target="../media/image24.png"/><Relationship Id="rId8" Type="http://schemas.openxmlformats.org/officeDocument/2006/relationships/image" Target="../media/image26.png"/></Relationships>
</file>

<file path=ppt/slides/_rels/slide15.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hyperlink" Target="https://creativecommons.org/licenses/by/4.0/" TargetMode="External"/><Relationship Id="rId1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ualberta.ca/centre-for-teaching-and-learning/teaching-development/open-education" TargetMode="External"/><Relationship Id="rId4" Type="http://schemas.openxmlformats.org/officeDocument/2006/relationships/hyperlink" Target="https://www.ualberta.ca/centre-for-teaching-and-learning/teaching-development/open-education" TargetMode="External"/><Relationship Id="rId9" Type="http://schemas.openxmlformats.org/officeDocument/2006/relationships/image" Target="../media/image1.png"/><Relationship Id="rId5" Type="http://schemas.openxmlformats.org/officeDocument/2006/relationships/hyperlink" Target="https://www.library.ualberta.ca/research-support/open-access" TargetMode="External"/><Relationship Id="rId6" Type="http://schemas.openxmlformats.org/officeDocument/2006/relationships/hyperlink" Target="https://www.library.ualberta.ca/research-support/open-access" TargetMode="External"/><Relationship Id="rId7" Type="http://schemas.openxmlformats.org/officeDocument/2006/relationships/image" Target="../media/image2.jpg"/><Relationship Id="rId8" Type="http://schemas.openxmlformats.org/officeDocument/2006/relationships/image" Target="../media/image4.png"/></Relationships>
</file>

<file path=ppt/slides/_rels/slide16.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png"/><Relationship Id="rId13" Type="http://schemas.openxmlformats.org/officeDocument/2006/relationships/image" Target="../media/image5.png"/><Relationship Id="rId12" Type="http://schemas.openxmlformats.org/officeDocument/2006/relationships/hyperlink" Target="https://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creativecommons.org/choose/" TargetMode="External"/><Relationship Id="rId4" Type="http://schemas.openxmlformats.org/officeDocument/2006/relationships/hyperlink" Target="https://creativecommons.org/about/downloads/" TargetMode="External"/><Relationship Id="rId9" Type="http://schemas.openxmlformats.org/officeDocument/2006/relationships/image" Target="../media/image2.jpg"/><Relationship Id="rId14" Type="http://schemas.openxmlformats.org/officeDocument/2006/relationships/hyperlink" Target="http://creativecommons.org/licenses/by/4.0/" TargetMode="External"/><Relationship Id="rId5" Type="http://schemas.openxmlformats.org/officeDocument/2006/relationships/hyperlink" Target="https://wiki.creativecommons.org/wiki/Marking_your_work_with_a_CC_license" TargetMode="External"/><Relationship Id="rId6" Type="http://schemas.openxmlformats.org/officeDocument/2006/relationships/image" Target="../media/image8.png"/><Relationship Id="rId7" Type="http://schemas.openxmlformats.org/officeDocument/2006/relationships/hyperlink" Target="https://doi.org/10.5334/bbc.c" TargetMode="External"/><Relationship Id="rId8" Type="http://schemas.openxmlformats.org/officeDocument/2006/relationships/hyperlink" Target="https://creativecommons.org/licenses/by/4.0/" TargetMode="External"/></Relationships>
</file>

<file path=ppt/slides/_rels/slide17.xml.rels><?xml version="1.0" encoding="UTF-8" standalone="yes"?><Relationships xmlns="http://schemas.openxmlformats.org/package/2006/relationships"><Relationship Id="rId10" Type="http://schemas.openxmlformats.org/officeDocument/2006/relationships/hyperlink" Target="https://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2.jpg"/><Relationship Id="rId9"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hyperlink" Target="https://creativecommons.org/licenses/by/4.0/" TargetMode="External"/><Relationship Id="rId8" Type="http://schemas.openxmlformats.org/officeDocument/2006/relationships/image" Target="../media/image5.png"/></Relationships>
</file>

<file path=ppt/slides/_rels/slide18.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creativecommons.org/licenses/by/4.0" TargetMode="External"/><Relationship Id="rId4" Type="http://schemas.openxmlformats.org/officeDocument/2006/relationships/hyperlink" Target="https://creativecommons.org/licenses/by/4.0" TargetMode="External"/><Relationship Id="rId9" Type="http://schemas.openxmlformats.org/officeDocument/2006/relationships/image" Target="../media/image5.png"/><Relationship Id="rId5" Type="http://schemas.openxmlformats.org/officeDocument/2006/relationships/image" Target="../media/image2.jp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hyperlink" Target="https://creativecommons.org/licenses/by/4.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hyperlink" Target="https://creativecommons.org/licenses/by/4.0/" TargetMode="External"/><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 Id="rId8" Type="http://schemas.openxmlformats.org/officeDocument/2006/relationships/hyperlink" Target="https://creativecommons.org/licenses/by/4.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hyperlink" Target="https://creativecommons.org/licenses/by/4.0/" TargetMode="External"/><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docs.google.com/document/d/17Lch0yx7D5YqpXU99MRm9TLrOf43Q6Z3xSsLVF_gUBw/edit" TargetMode="External"/><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s>
</file>

<file path=ppt/slides/_rels/slide25.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png"/><Relationship Id="rId12" Type="http://schemas.openxmlformats.org/officeDocument/2006/relationships/hyperlink" Target="http://creativecommons.org/licenses/by/4.0/" TargetMode="External"/><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hyperlink" Target="https://www.ualberta.ca/centre-for-teaching-and-learning/teaching-development/open-education" TargetMode="External"/><Relationship Id="rId9" Type="http://schemas.openxmlformats.org/officeDocument/2006/relationships/image" Target="../media/image4.png"/><Relationship Id="rId5" Type="http://schemas.openxmlformats.org/officeDocument/2006/relationships/hyperlink" Target="http://guides.library.ualberta.ca/open-educational-resources" TargetMode="External"/><Relationship Id="rId6" Type="http://schemas.openxmlformats.org/officeDocument/2006/relationships/hyperlink" Target="mailto:%20ctl@ualberta.ca" TargetMode="External"/><Relationship Id="rId7" Type="http://schemas.openxmlformats.org/officeDocument/2006/relationships/hyperlink" Target="http://guides.library.ualberta.ca/open-educational-resources" TargetMode="External"/><Relationship Id="rId8" Type="http://schemas.openxmlformats.org/officeDocument/2006/relationships/hyperlink" Target="mailto:krystam@ualberta.ca" TargetMode="External"/></Relationships>
</file>

<file path=ppt/slides/_rels/slide26.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albertaoer.com/content/resources" TargetMode="External"/><Relationship Id="rId4" Type="http://schemas.openxmlformats.org/officeDocument/2006/relationships/hyperlink" Target="http://blogs.ubc.ca/chendricks/2017/05/22/navigating-open-pedagogy-pt1/" TargetMode="External"/><Relationship Id="rId9" Type="http://schemas.openxmlformats.org/officeDocument/2006/relationships/image" Target="../media/image5.png"/><Relationship Id="rId5" Type="http://schemas.openxmlformats.org/officeDocument/2006/relationships/hyperlink" Target="https://era.library.ualberta.ca/files/b5q47rn818#.WCS79S0rL4Y" TargetMode="External"/><Relationship Id="rId6" Type="http://schemas.openxmlformats.org/officeDocument/2006/relationships/image" Target="../media/image2.jpg"/><Relationship Id="rId7" Type="http://schemas.openxmlformats.org/officeDocument/2006/relationships/image" Target="../media/image4.png"/><Relationship Id="rId8" Type="http://schemas.openxmlformats.org/officeDocument/2006/relationships/image" Target="../media/image1.png"/></Relationships>
</file>

<file path=ppt/slides/_rels/slide27.xml.rels><?xml version="1.0" encoding="UTF-8" standalone="yes"?><Relationships xmlns="http://schemas.openxmlformats.org/package/2006/relationships"><Relationship Id="rId11" Type="http://schemas.openxmlformats.org/officeDocument/2006/relationships/image" Target="../media/image5.png"/><Relationship Id="rId10" Type="http://schemas.openxmlformats.org/officeDocument/2006/relationships/image" Target="../media/image1.png"/><Relationship Id="rId12"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doi.org/10.7939/R3571809V" TargetMode="External"/><Relationship Id="rId4" Type="http://schemas.openxmlformats.org/officeDocument/2006/relationships/hyperlink" Target="http://classroom-aid.com/oer-mobile-course-open-diagram/" TargetMode="External"/><Relationship Id="rId9" Type="http://schemas.openxmlformats.org/officeDocument/2006/relationships/image" Target="../media/image4.png"/><Relationship Id="rId5" Type="http://schemas.openxmlformats.org/officeDocument/2006/relationships/hyperlink" Target="https://creativecommons.org/licenses/by/2.0/" TargetMode="External"/><Relationship Id="rId6" Type="http://schemas.openxmlformats.org/officeDocument/2006/relationships/hyperlink" Target="https://creativecommons.org/" TargetMode="External"/><Relationship Id="rId7" Type="http://schemas.openxmlformats.org/officeDocument/2006/relationships/hyperlink" Target="https://wiki.creativecommons.org/" TargetMode="External"/><Relationship Id="rId8" Type="http://schemas.openxmlformats.org/officeDocument/2006/relationships/image" Target="../media/image2.jpg"/></Relationships>
</file>

<file path=ppt/slides/_rels/slide28.xml.rels><?xml version="1.0" encoding="UTF-8" standalone="yes"?><Relationships xmlns="http://schemas.openxmlformats.org/package/2006/relationships"><Relationship Id="rId10" Type="http://schemas.openxmlformats.org/officeDocument/2006/relationships/hyperlink" Target="http://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hyperlink" Target="https://docs.google.com/presentation/d/1uwU_vRxUXMAdS3nqtVAm4Ffg-gqjMdM98Oc_F0iCiDs/view" TargetMode="External"/><Relationship Id="rId4" Type="http://schemas.openxmlformats.org/officeDocument/2006/relationships/hyperlink" Target="https://creativecommons.org/licenses/by/4.0/" TargetMode="External"/><Relationship Id="rId9" Type="http://schemas.openxmlformats.org/officeDocument/2006/relationships/image" Target="../media/image5.png"/><Relationship Id="rId5" Type="http://schemas.openxmlformats.org/officeDocument/2006/relationships/hyperlink" Target="https://docs.google.com/presentation/d/1uwU_vRxUXMAdS3nqtVAm4Ffg-gqjMdM98Oc_F0iCiDs/view" TargetMode="External"/><Relationship Id="rId6" Type="http://schemas.openxmlformats.org/officeDocument/2006/relationships/image" Target="../media/image2.jpg"/><Relationship Id="rId7" Type="http://schemas.openxmlformats.org/officeDocument/2006/relationships/image" Target="../media/image4.png"/><Relationship Id="rId8" Type="http://schemas.openxmlformats.org/officeDocument/2006/relationships/image" Target="../media/image1.png"/></Relationships>
</file>

<file path=ppt/slides/_rels/slide29.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4.png"/><Relationship Id="rId13" Type="http://schemas.openxmlformats.org/officeDocument/2006/relationships/hyperlink" Target="http://creativecommons.org/licenses/by/4.0/" TargetMode="External"/><Relationship Id="rId12"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hyperlink" Target="https://www.ualberta.ca/centre-for-teaching-and-learning/teaching-development/open-education" TargetMode="External"/><Relationship Id="rId4" Type="http://schemas.openxmlformats.org/officeDocument/2006/relationships/hyperlink" Target="https://www.ualberta.ca/centre-for-teaching-and-learning/teaching-development/open-education" TargetMode="External"/><Relationship Id="rId9" Type="http://schemas.openxmlformats.org/officeDocument/2006/relationships/image" Target="../media/image2.jpg"/><Relationship Id="rId5" Type="http://schemas.openxmlformats.org/officeDocument/2006/relationships/hyperlink" Target="https://www.ualberta.ca/centre-for-teaching-and-learning/teaching-development/open-education" TargetMode="External"/><Relationship Id="rId6" Type="http://schemas.openxmlformats.org/officeDocument/2006/relationships/hyperlink" Target="https://www.library.ualberta.ca/research-support/open-access" TargetMode="External"/><Relationship Id="rId7" Type="http://schemas.openxmlformats.org/officeDocument/2006/relationships/hyperlink" Target="https://www.ualberta.ca/centre-for-teaching-and-learning/teaching-development/open-education" TargetMode="External"/><Relationship Id="rId8" Type="http://schemas.openxmlformats.org/officeDocument/2006/relationships/hyperlink" Target="https://www.library.ualberta.ca/research-support/open-acces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 Id="rId8" Type="http://schemas.openxmlformats.org/officeDocument/2006/relationships/hyperlink" Target="https://creativecommons.org/licenses/by/4.0/" TargetMode="External"/></Relationships>
</file>

<file path=ppt/slides/_rels/slide30.xml.rels><?xml version="1.0" encoding="UTF-8" standalone="yes"?><Relationships xmlns="http://schemas.openxmlformats.org/package/2006/relationships"><Relationship Id="rId10" Type="http://schemas.openxmlformats.org/officeDocument/2006/relationships/hyperlink" Target="http://bolt.athabascau.ca/index.php/oer/multiply-k-12-alberta-oer-project/oer-podcasts/" TargetMode="External"/><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image" Target="../media/image18.png"/><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 Id="rId8"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4.xml.rels><?xml version="1.0" encoding="UTF-8" standalone="yes"?><Relationships xmlns="http://schemas.openxmlformats.org/package/2006/relationships"><Relationship Id="rId10" Type="http://schemas.openxmlformats.org/officeDocument/2006/relationships/hyperlink" Target="https://creativecommons.org/licenses/by/4.0/" TargetMode="External"/><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hyperlink" Target="https://creativecommons.org/licenses/by/4.0/" TargetMode="External"/><Relationship Id="rId5" Type="http://schemas.openxmlformats.org/officeDocument/2006/relationships/image" Target="../media/image1.png"/><Relationship Id="rId6" Type="http://schemas.openxmlformats.org/officeDocument/2006/relationships/image" Target="../media/image5.png"/><Relationship Id="rId7" Type="http://schemas.openxmlformats.org/officeDocument/2006/relationships/hyperlink" Target="http://creativecommons.org/licenses/by/4.0/" TargetMode="External"/><Relationship Id="rId8" Type="http://schemas.openxmlformats.org/officeDocument/2006/relationships/hyperlink" Target="https://creativecommons.org/licenses/by/4.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png"/><Relationship Id="rId9" Type="http://schemas.openxmlformats.org/officeDocument/2006/relationships/hyperlink" Target="https://creativecommons.org/licenses/by/4.0/" TargetMode="External"/><Relationship Id="rId5" Type="http://schemas.openxmlformats.org/officeDocument/2006/relationships/image" Target="../media/image1.png"/><Relationship Id="rId6" Type="http://schemas.openxmlformats.org/officeDocument/2006/relationships/hyperlink" Target="https://creativecommons.org/licenses/by/4.0/" TargetMode="External"/><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hyperlink" Target="https://creativecommons.org/licenses/by/4.0/" TargetMode="External"/><Relationship Id="rId7" Type="http://schemas.openxmlformats.org/officeDocument/2006/relationships/image" Target="../media/image5.png"/><Relationship Id="rId8" Type="http://schemas.openxmlformats.org/officeDocument/2006/relationships/hyperlink" Target="http://creativecommons.org/licenses/by/4.0/" TargetMode="External"/></Relationships>
</file>

<file path=ppt/slides/_rels/slide7.xml.rels><?xml version="1.0" encoding="UTF-8" standalone="yes"?><Relationships xmlns="http://schemas.openxmlformats.org/package/2006/relationships"><Relationship Id="rId11" Type="http://schemas.openxmlformats.org/officeDocument/2006/relationships/hyperlink" Target="http://creativecommons.org/licenses/by/4.0/" TargetMode="External"/><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sparcopen.org/open-education/" TargetMode="External"/><Relationship Id="rId4" Type="http://schemas.openxmlformats.org/officeDocument/2006/relationships/hyperlink" Target="http://www.oeconsortium.org/about-ocw/" TargetMode="External"/><Relationship Id="rId9" Type="http://schemas.openxmlformats.org/officeDocument/2006/relationships/hyperlink" Target="https://creativecommons.org/licenses/by/4.0/" TargetMode="External"/><Relationship Id="rId5" Type="http://schemas.openxmlformats.org/officeDocument/2006/relationships/hyperlink" Target="http://www.hewlett.org/programs/education-program/open-educational-resources" TargetMode="External"/><Relationship Id="rId6" Type="http://schemas.openxmlformats.org/officeDocument/2006/relationships/image" Target="../media/image2.jpg"/><Relationship Id="rId7" Type="http://schemas.openxmlformats.org/officeDocument/2006/relationships/image" Target="../media/image4.png"/><Relationship Id="rId8" Type="http://schemas.openxmlformats.org/officeDocument/2006/relationships/image" Target="../media/image1.png"/></Relationships>
</file>

<file path=ppt/slides/_rels/slide8.xml.rels><?xml version="1.0" encoding="UTF-8" standalone="yes"?><Relationships xmlns="http://schemas.openxmlformats.org/package/2006/relationships"><Relationship Id="rId11" Type="http://schemas.openxmlformats.org/officeDocument/2006/relationships/hyperlink" Target="http://creativecommons.org/licenses/by/4.0/" TargetMode="External"/><Relationship Id="rId10"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reativecommons.org/2016/06/21/open-innovation-creation-commons/" TargetMode="External"/><Relationship Id="rId4" Type="http://schemas.openxmlformats.org/officeDocument/2006/relationships/hyperlink" Target="https://creativecommons.org/licenses/by/4.0/" TargetMode="External"/><Relationship Id="rId9" Type="http://schemas.openxmlformats.org/officeDocument/2006/relationships/hyperlink" Target="https://creativecommons.org/licenses/by/4.0/" TargetMode="External"/><Relationship Id="rId5" Type="http://schemas.openxmlformats.org/officeDocument/2006/relationships/image" Target="../media/image16.png"/><Relationship Id="rId6" Type="http://schemas.openxmlformats.org/officeDocument/2006/relationships/image" Target="../media/image2.jpg"/><Relationship Id="rId7" Type="http://schemas.openxmlformats.org/officeDocument/2006/relationships/image" Target="../media/image4.png"/><Relationship Id="rId8" Type="http://schemas.openxmlformats.org/officeDocument/2006/relationships/image" Target="../media/image1.png"/></Relationships>
</file>

<file path=ppt/slides/_rels/slide9.xml.rels><?xml version="1.0" encoding="UTF-8" standalone="yes"?><Relationships xmlns="http://schemas.openxmlformats.org/package/2006/relationships"><Relationship Id="rId11" Type="http://schemas.openxmlformats.org/officeDocument/2006/relationships/hyperlink" Target="https://creativecommons.org/licenses/by/4.0/" TargetMode="External"/><Relationship Id="rId10" Type="http://schemas.openxmlformats.org/officeDocument/2006/relationships/hyperlink" Target="https://creativecommons.org/2016/06/21/open-innovation-creation-commons/" TargetMode="External"/><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6.png"/><Relationship Id="rId4" Type="http://schemas.openxmlformats.org/officeDocument/2006/relationships/image" Target="../media/image2.jpg"/><Relationship Id="rId9" Type="http://schemas.openxmlformats.org/officeDocument/2006/relationships/hyperlink" Target="http://creativecommons.org/licenses/by/4.0/" TargetMode="External"/><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hyperlink" Target="https://creativecommons.org/licenses/by/4.0/" TargetMode="External"/><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 name="Shape 53"/>
        <p:cNvGrpSpPr/>
        <p:nvPr/>
      </p:nvGrpSpPr>
      <p:grpSpPr>
        <a:xfrm>
          <a:off x="0" y="0"/>
          <a:ext cx="0" cy="0"/>
          <a:chOff x="0" y="0"/>
          <a:chExt cx="0" cy="0"/>
        </a:xfrm>
      </p:grpSpPr>
      <p:pic>
        <p:nvPicPr>
          <p:cNvPr descr="TrkB-PPT-V1-Green-Background-Full.jpg" id="54" name="Google Shape;54;p1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55" name="Google Shape;55;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Speedy Intro to</a:t>
            </a:r>
            <a:r>
              <a:rPr lang="en">
                <a:solidFill>
                  <a:srgbClr val="FFFFFF"/>
                </a:solidFill>
              </a:rPr>
              <a:t> </a:t>
            </a:r>
            <a:br>
              <a:rPr lang="en">
                <a:solidFill>
                  <a:srgbClr val="FFFFFF"/>
                </a:solidFill>
              </a:rPr>
            </a:br>
            <a:r>
              <a:rPr lang="en">
                <a:solidFill>
                  <a:srgbClr val="FFFFFF"/>
                </a:solidFill>
              </a:rPr>
              <a:t>Open Education</a:t>
            </a:r>
            <a:endParaRPr>
              <a:solidFill>
                <a:srgbClr val="FFFFFF"/>
              </a:solidFill>
            </a:endParaRPr>
          </a:p>
        </p:txBody>
      </p:sp>
      <p:sp>
        <p:nvSpPr>
          <p:cNvPr id="56" name="Google Shape;56;p13"/>
          <p:cNvSpPr txBox="1"/>
          <p:nvPr>
            <p:ph idx="1" type="subTitle"/>
          </p:nvPr>
        </p:nvSpPr>
        <p:spPr>
          <a:xfrm>
            <a:off x="311700" y="2921425"/>
            <a:ext cx="8520600" cy="1463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sz="2400">
              <a:solidFill>
                <a:srgbClr val="EFEFEF"/>
              </a:solidFill>
            </a:endParaRPr>
          </a:p>
          <a:p>
            <a:pPr indent="0" lvl="0" marL="0" rtl="0" algn="ctr">
              <a:spcBef>
                <a:spcPts val="0"/>
              </a:spcBef>
              <a:spcAft>
                <a:spcPts val="0"/>
              </a:spcAft>
              <a:buNone/>
            </a:pPr>
            <a:r>
              <a:rPr lang="en" sz="2400">
                <a:solidFill>
                  <a:srgbClr val="EFEFEF"/>
                </a:solidFill>
              </a:rPr>
              <a:t>Centre for Teaching and Learning, University of Alberta</a:t>
            </a:r>
            <a:endParaRPr sz="2400">
              <a:solidFill>
                <a:srgbClr val="EFEFEF"/>
              </a:solidFill>
            </a:endParaRPr>
          </a:p>
          <a:p>
            <a:pPr indent="0" lvl="0" marL="0" rtl="0" algn="ctr">
              <a:spcBef>
                <a:spcPts val="0"/>
              </a:spcBef>
              <a:spcAft>
                <a:spcPts val="0"/>
              </a:spcAft>
              <a:buNone/>
            </a:pPr>
            <a:r>
              <a:rPr lang="en" sz="2400">
                <a:solidFill>
                  <a:srgbClr val="EFEFEF"/>
                </a:solidFill>
              </a:rPr>
              <a:t>October 24, 2017</a:t>
            </a:r>
            <a:endParaRPr sz="2400">
              <a:solidFill>
                <a:srgbClr val="EFEFEF"/>
              </a:solidFill>
            </a:endParaRPr>
          </a:p>
        </p:txBody>
      </p:sp>
      <p:pic>
        <p:nvPicPr>
          <p:cNvPr descr="UA-COLOUR-REVERSE.png" id="57" name="Google Shape;57;p1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58" name="Google Shape;58;p1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59" name="Google Shape;59;p13"/>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60" name="Google Shape;60;p1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descr="Creative Commons License" id="61" name="Google Shape;61;p13">
            <a:hlinkClick r:id="rId8"/>
          </p:cNvPr>
          <p:cNvPicPr preferRelativeResize="0"/>
          <p:nvPr/>
        </p:nvPicPr>
        <p:blipFill>
          <a:blip r:embed="rId6">
            <a:alphaModFix/>
          </a:blip>
          <a:stretch>
            <a:fillRect/>
          </a:stretch>
        </p:blipFill>
        <p:spPr>
          <a:xfrm>
            <a:off x="4283764" y="4778350"/>
            <a:ext cx="576461" cy="203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7" name="Shape 177"/>
        <p:cNvGrpSpPr/>
        <p:nvPr/>
      </p:nvGrpSpPr>
      <p:grpSpPr>
        <a:xfrm>
          <a:off x="0" y="0"/>
          <a:ext cx="0" cy="0"/>
          <a:chOff x="0" y="0"/>
          <a:chExt cx="0" cy="0"/>
        </a:xfrm>
      </p:grpSpPr>
      <p:sp>
        <p:nvSpPr>
          <p:cNvPr id="178" name="Google Shape;178;p22"/>
          <p:cNvSpPr txBox="1"/>
          <p:nvPr>
            <p:ph idx="1" type="body"/>
          </p:nvPr>
        </p:nvSpPr>
        <p:spPr>
          <a:xfrm>
            <a:off x="311700" y="4184625"/>
            <a:ext cx="8520600" cy="35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050">
                <a:solidFill>
                  <a:srgbClr val="222222"/>
                </a:solidFill>
              </a:rPr>
              <a:t>Adaptation of "</a:t>
            </a:r>
            <a:r>
              <a:rPr lang="en" sz="1050" u="sng">
                <a:solidFill>
                  <a:schemeClr val="hlink"/>
                </a:solidFill>
                <a:hlinkClick r:id="rId3"/>
              </a:rPr>
              <a:t>OER Mobile Course Open Diagram</a:t>
            </a:r>
            <a:r>
              <a:rPr lang="en" sz="1050">
                <a:solidFill>
                  <a:srgbClr val="222222"/>
                </a:solidFill>
              </a:rPr>
              <a:t>" by Classroom Aid is licensed under </a:t>
            </a:r>
            <a:r>
              <a:rPr lang="en" sz="1050" u="sng">
                <a:solidFill>
                  <a:schemeClr val="hlink"/>
                </a:solidFill>
                <a:hlinkClick r:id="rId4"/>
              </a:rPr>
              <a:t>CC BY-NC-SA 3.0 Unported</a:t>
            </a:r>
            <a:endParaRPr sz="1000">
              <a:solidFill>
                <a:srgbClr val="000000"/>
              </a:solidFill>
            </a:endParaRPr>
          </a:p>
          <a:p>
            <a:pPr indent="0" lvl="0" marL="0" rtl="0" algn="ctr">
              <a:lnSpc>
                <a:spcPct val="100000"/>
              </a:lnSpc>
              <a:spcBef>
                <a:spcPts val="1600"/>
              </a:spcBef>
              <a:spcAft>
                <a:spcPts val="0"/>
              </a:spcAft>
              <a:buNone/>
            </a:pPr>
            <a:r>
              <a:t/>
            </a:r>
            <a:endParaRPr sz="1000">
              <a:solidFill>
                <a:srgbClr val="000000"/>
              </a:solidFill>
            </a:endParaRPr>
          </a:p>
          <a:p>
            <a:pPr indent="0" lvl="0" marL="0" rtl="0" algn="ctr">
              <a:spcBef>
                <a:spcPts val="0"/>
              </a:spcBef>
              <a:spcAft>
                <a:spcPts val="1600"/>
              </a:spcAft>
              <a:buNone/>
            </a:pPr>
            <a:r>
              <a:t/>
            </a:r>
            <a:endParaRPr sz="1000"/>
          </a:p>
        </p:txBody>
      </p:sp>
      <p:sp>
        <p:nvSpPr>
          <p:cNvPr id="179" name="Google Shape;179;p22"/>
          <p:cNvSpPr/>
          <p:nvPr/>
        </p:nvSpPr>
        <p:spPr>
          <a:xfrm>
            <a:off x="2080050" y="596200"/>
            <a:ext cx="3782100" cy="3515100"/>
          </a:xfrm>
          <a:prstGeom prst="ellipse">
            <a:avLst/>
          </a:prstGeom>
          <a:no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
        <p:nvSpPr>
          <p:cNvPr id="180" name="Google Shape;180;p22"/>
          <p:cNvSpPr/>
          <p:nvPr/>
        </p:nvSpPr>
        <p:spPr>
          <a:xfrm>
            <a:off x="3281850" y="596200"/>
            <a:ext cx="3782100" cy="3515100"/>
          </a:xfrm>
          <a:prstGeom prst="ellipse">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3452700" y="1690700"/>
            <a:ext cx="2124600" cy="1974600"/>
          </a:xfrm>
          <a:prstGeom prst="ellipse">
            <a:avLst/>
          </a:prstGeom>
          <a:no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4225475" y="2526150"/>
            <a:ext cx="1121700" cy="1042500"/>
          </a:xfrm>
          <a:prstGeom prst="ellipse">
            <a:avLst/>
          </a:prstGeom>
          <a:noFill/>
          <a:ln cap="flat" cmpd="sng" w="19050">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4609250" y="2696350"/>
            <a:ext cx="2053800" cy="1042500"/>
          </a:xfrm>
          <a:prstGeom prst="ellipse">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txBox="1"/>
          <p:nvPr/>
        </p:nvSpPr>
        <p:spPr>
          <a:xfrm>
            <a:off x="3954150" y="1808875"/>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9900"/>
                </a:solidFill>
              </a:rPr>
              <a:t>OER</a:t>
            </a:r>
            <a:endParaRPr sz="1000">
              <a:solidFill>
                <a:srgbClr val="FF9900"/>
              </a:solidFill>
            </a:endParaRPr>
          </a:p>
        </p:txBody>
      </p:sp>
      <p:sp>
        <p:nvSpPr>
          <p:cNvPr id="185" name="Google Shape;185;p22"/>
          <p:cNvSpPr txBox="1"/>
          <p:nvPr/>
        </p:nvSpPr>
        <p:spPr>
          <a:xfrm>
            <a:off x="4225475" y="25262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00FF"/>
                </a:solidFill>
              </a:rPr>
              <a:t>OCW</a:t>
            </a:r>
            <a:endParaRPr sz="1000">
              <a:solidFill>
                <a:srgbClr val="9900FF"/>
              </a:solidFill>
            </a:endParaRPr>
          </a:p>
        </p:txBody>
      </p:sp>
      <p:sp>
        <p:nvSpPr>
          <p:cNvPr id="186" name="Google Shape;186;p22"/>
          <p:cNvSpPr txBox="1"/>
          <p:nvPr/>
        </p:nvSpPr>
        <p:spPr>
          <a:xfrm>
            <a:off x="4662725" y="1683175"/>
            <a:ext cx="2347800" cy="915300"/>
          </a:xfrm>
          <a:prstGeom prst="rect">
            <a:avLst/>
          </a:prstGeom>
          <a:noFill/>
          <a:ln>
            <a:noFill/>
          </a:ln>
        </p:spPr>
        <p:txBody>
          <a:bodyPr anchorCtr="0" anchor="t" bIns="91425" lIns="91425" spcFirstLastPara="1" rIns="91425" wrap="square" tIns="91425">
            <a:noAutofit/>
          </a:bodyPr>
          <a:lstStyle/>
          <a:p>
            <a:pPr indent="457200" lvl="0" marL="1371600" rtl="0" algn="ctr">
              <a:spcBef>
                <a:spcPts val="0"/>
              </a:spcBef>
              <a:spcAft>
                <a:spcPts val="0"/>
              </a:spcAft>
              <a:buNone/>
            </a:pPr>
            <a:r>
              <a:rPr lang="en" sz="1000">
                <a:solidFill>
                  <a:srgbClr val="FF0000"/>
                </a:solidFill>
              </a:rPr>
              <a:t>Open   </a:t>
            </a:r>
            <a:endParaRPr sz="1000">
              <a:solidFill>
                <a:srgbClr val="FF0000"/>
              </a:solidFill>
            </a:endParaRPr>
          </a:p>
          <a:p>
            <a:pPr indent="0" lvl="0" marL="0" rtl="0" algn="r">
              <a:spcBef>
                <a:spcPts val="0"/>
              </a:spcBef>
              <a:spcAft>
                <a:spcPts val="0"/>
              </a:spcAft>
              <a:buNone/>
            </a:pPr>
            <a:r>
              <a:rPr lang="en" sz="1000">
                <a:solidFill>
                  <a:srgbClr val="FF0000"/>
                </a:solidFill>
              </a:rPr>
              <a:t>Content</a:t>
            </a:r>
            <a:endParaRPr sz="1000">
              <a:solidFill>
                <a:srgbClr val="FF0000"/>
              </a:solidFill>
            </a:endParaRPr>
          </a:p>
          <a:p>
            <a:pPr indent="0" lvl="0" marL="0" rtl="0" algn="r">
              <a:spcBef>
                <a:spcPts val="0"/>
              </a:spcBef>
              <a:spcAft>
                <a:spcPts val="0"/>
              </a:spcAft>
              <a:buNone/>
            </a:pPr>
            <a:br>
              <a:rPr lang="en" sz="1000">
                <a:solidFill>
                  <a:srgbClr val="FF0000"/>
                </a:solidFill>
              </a:rPr>
            </a:br>
            <a:r>
              <a:rPr lang="en" sz="1000">
                <a:solidFill>
                  <a:srgbClr val="FF0000"/>
                </a:solidFill>
              </a:rPr>
              <a:t>(images, videos, </a:t>
            </a:r>
            <a:endParaRPr sz="1000">
              <a:solidFill>
                <a:srgbClr val="FF0000"/>
              </a:solidFill>
            </a:endParaRPr>
          </a:p>
          <a:p>
            <a:pPr indent="0" lvl="0" marL="0" rtl="0" algn="r">
              <a:spcBef>
                <a:spcPts val="0"/>
              </a:spcBef>
              <a:spcAft>
                <a:spcPts val="0"/>
              </a:spcAft>
              <a:buNone/>
            </a:pPr>
            <a:r>
              <a:rPr lang="en" sz="1000">
                <a:solidFill>
                  <a:srgbClr val="FF0000"/>
                </a:solidFill>
              </a:rPr>
              <a:t>articles, music...)</a:t>
            </a:r>
            <a:endParaRPr sz="1000">
              <a:solidFill>
                <a:srgbClr val="FF0000"/>
              </a:solidFill>
            </a:endParaRPr>
          </a:p>
        </p:txBody>
      </p:sp>
      <p:sp>
        <p:nvSpPr>
          <p:cNvPr id="187" name="Google Shape;187;p22"/>
          <p:cNvSpPr txBox="1"/>
          <p:nvPr/>
        </p:nvSpPr>
        <p:spPr>
          <a:xfrm>
            <a:off x="5457275" y="2950600"/>
            <a:ext cx="1121700" cy="53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t>Open Access</a:t>
            </a:r>
            <a:br>
              <a:rPr lang="en" sz="1000"/>
            </a:br>
            <a:r>
              <a:rPr lang="en" sz="1000"/>
              <a:t>Publishing</a:t>
            </a:r>
            <a:endParaRPr sz="1000"/>
          </a:p>
        </p:txBody>
      </p:sp>
      <p:sp>
        <p:nvSpPr>
          <p:cNvPr id="188" name="Google Shape;188;p22"/>
          <p:cNvSpPr/>
          <p:nvPr/>
        </p:nvSpPr>
        <p:spPr>
          <a:xfrm>
            <a:off x="2930775" y="1192425"/>
            <a:ext cx="2717700" cy="2611200"/>
          </a:xfrm>
          <a:prstGeom prst="ellipse">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189" name="Google Shape;189;p22"/>
          <p:cNvSpPr txBox="1"/>
          <p:nvPr/>
        </p:nvSpPr>
        <p:spPr>
          <a:xfrm>
            <a:off x="3572165" y="129533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OEP</a:t>
            </a:r>
            <a:endParaRPr sz="1000">
              <a:solidFill>
                <a:srgbClr val="0000FF"/>
              </a:solidFill>
            </a:endParaRPr>
          </a:p>
        </p:txBody>
      </p:sp>
      <p:sp>
        <p:nvSpPr>
          <p:cNvPr id="190" name="Google Shape;190;p22"/>
          <p:cNvSpPr txBox="1"/>
          <p:nvPr/>
        </p:nvSpPr>
        <p:spPr>
          <a:xfrm>
            <a:off x="2738575" y="8681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AA84F"/>
                </a:solidFill>
              </a:rPr>
              <a:t>Open </a:t>
            </a:r>
            <a:br>
              <a:rPr lang="en" sz="1000">
                <a:solidFill>
                  <a:srgbClr val="6AA84F"/>
                </a:solidFill>
              </a:rPr>
            </a:br>
            <a:r>
              <a:rPr lang="en" sz="1000">
                <a:solidFill>
                  <a:srgbClr val="6AA84F"/>
                </a:solidFill>
              </a:rPr>
              <a:t>Education</a:t>
            </a:r>
            <a:endParaRPr sz="1000">
              <a:solidFill>
                <a:srgbClr val="6AA84F"/>
              </a:solidFill>
            </a:endParaRPr>
          </a:p>
        </p:txBody>
      </p:sp>
      <p:pic>
        <p:nvPicPr>
          <p:cNvPr descr="TrkB-PPT-V1-Green-Background-Footer.75.jpg" id="191" name="Google Shape;191;p22"/>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192" name="Google Shape;192;p22"/>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193" name="Google Shape;193;p22"/>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194" name="Google Shape;194;p22">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195" name="Google Shape;195;p2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196" name="Google Shape;196;p22"/>
          <p:cNvSpPr/>
          <p:nvPr/>
        </p:nvSpPr>
        <p:spPr>
          <a:xfrm rot="-3319863">
            <a:off x="4464940" y="1236528"/>
            <a:ext cx="2074771" cy="1042546"/>
          </a:xfrm>
          <a:prstGeom prst="ellipse">
            <a:avLst/>
          </a:prstGeom>
          <a:noFill/>
          <a:ln cap="flat" cmpd="sng" w="19050">
            <a:solidFill>
              <a:srgbClr val="FF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2"/>
          <p:cNvSpPr txBox="1"/>
          <p:nvPr/>
        </p:nvSpPr>
        <p:spPr>
          <a:xfrm>
            <a:off x="5075840" y="95228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FF00FF"/>
                </a:solidFill>
              </a:rPr>
              <a:t>Open source </a:t>
            </a:r>
            <a:br>
              <a:rPr lang="en" sz="1000">
                <a:solidFill>
                  <a:srgbClr val="FF00FF"/>
                </a:solidFill>
              </a:rPr>
            </a:br>
            <a:r>
              <a:rPr lang="en" sz="1000">
                <a:solidFill>
                  <a:srgbClr val="FF00FF"/>
                </a:solidFill>
              </a:rPr>
              <a:t>software</a:t>
            </a:r>
            <a:endParaRPr sz="1000">
              <a:solidFill>
                <a:srgbClr val="FF00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1" name="Shape 201"/>
        <p:cNvGrpSpPr/>
        <p:nvPr/>
      </p:nvGrpSpPr>
      <p:grpSpPr>
        <a:xfrm>
          <a:off x="0" y="0"/>
          <a:ext cx="0" cy="0"/>
          <a:chOff x="0" y="0"/>
          <a:chExt cx="0" cy="0"/>
        </a:xfrm>
      </p:grpSpPr>
      <p:sp>
        <p:nvSpPr>
          <p:cNvPr id="202" name="Google Shape;202;p23"/>
          <p:cNvSpPr/>
          <p:nvPr/>
        </p:nvSpPr>
        <p:spPr>
          <a:xfrm>
            <a:off x="3281850" y="596200"/>
            <a:ext cx="3782100" cy="3515100"/>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203" name="Google Shape;203;p23"/>
          <p:cNvSpPr/>
          <p:nvPr/>
        </p:nvSpPr>
        <p:spPr>
          <a:xfrm>
            <a:off x="4609250" y="2696350"/>
            <a:ext cx="2053800" cy="1042500"/>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204" name="Google Shape;204;p23"/>
          <p:cNvSpPr txBox="1"/>
          <p:nvPr/>
        </p:nvSpPr>
        <p:spPr>
          <a:xfrm>
            <a:off x="4662725" y="1683175"/>
            <a:ext cx="2347800" cy="915300"/>
          </a:xfrm>
          <a:prstGeom prst="rect">
            <a:avLst/>
          </a:prstGeom>
          <a:noFill/>
          <a:ln>
            <a:noFill/>
          </a:ln>
        </p:spPr>
        <p:txBody>
          <a:bodyPr anchorCtr="0" anchor="t" bIns="91425" lIns="91425" spcFirstLastPara="1" rIns="91425" wrap="square" tIns="91425">
            <a:noAutofit/>
          </a:bodyPr>
          <a:lstStyle/>
          <a:p>
            <a:pPr indent="457200" lvl="0" marL="1371600" rtl="0" algn="ctr">
              <a:spcBef>
                <a:spcPts val="0"/>
              </a:spcBef>
              <a:spcAft>
                <a:spcPts val="0"/>
              </a:spcAft>
              <a:buNone/>
            </a:pPr>
            <a:r>
              <a:rPr lang="en" sz="1000">
                <a:solidFill>
                  <a:srgbClr val="666666"/>
                </a:solidFill>
              </a:rPr>
              <a:t>Open   </a:t>
            </a:r>
            <a:endParaRPr sz="1000">
              <a:solidFill>
                <a:srgbClr val="666666"/>
              </a:solidFill>
            </a:endParaRPr>
          </a:p>
          <a:p>
            <a:pPr indent="0" lvl="0" marL="0" rtl="0" algn="r">
              <a:spcBef>
                <a:spcPts val="0"/>
              </a:spcBef>
              <a:spcAft>
                <a:spcPts val="0"/>
              </a:spcAft>
              <a:buNone/>
            </a:pPr>
            <a:r>
              <a:rPr lang="en" sz="1000">
                <a:solidFill>
                  <a:srgbClr val="666666"/>
                </a:solidFill>
              </a:rPr>
              <a:t>Content</a:t>
            </a:r>
            <a:endParaRPr sz="1000">
              <a:solidFill>
                <a:srgbClr val="666666"/>
              </a:solidFill>
            </a:endParaRPr>
          </a:p>
          <a:p>
            <a:pPr indent="0" lvl="0" marL="0" rtl="0" algn="r">
              <a:spcBef>
                <a:spcPts val="0"/>
              </a:spcBef>
              <a:spcAft>
                <a:spcPts val="0"/>
              </a:spcAft>
              <a:buNone/>
            </a:pPr>
            <a:br>
              <a:rPr lang="en" sz="1000">
                <a:solidFill>
                  <a:srgbClr val="666666"/>
                </a:solidFill>
              </a:rPr>
            </a:br>
            <a:r>
              <a:rPr lang="en" sz="1000">
                <a:solidFill>
                  <a:srgbClr val="666666"/>
                </a:solidFill>
              </a:rPr>
              <a:t>(images, videos, </a:t>
            </a:r>
            <a:endParaRPr sz="1000">
              <a:solidFill>
                <a:srgbClr val="666666"/>
              </a:solidFill>
            </a:endParaRPr>
          </a:p>
          <a:p>
            <a:pPr indent="0" lvl="0" marL="0" rtl="0" algn="r">
              <a:spcBef>
                <a:spcPts val="0"/>
              </a:spcBef>
              <a:spcAft>
                <a:spcPts val="0"/>
              </a:spcAft>
              <a:buNone/>
            </a:pPr>
            <a:r>
              <a:rPr lang="en" sz="1000">
                <a:solidFill>
                  <a:srgbClr val="666666"/>
                </a:solidFill>
              </a:rPr>
              <a:t>articles, music...)</a:t>
            </a:r>
            <a:endParaRPr sz="1000">
              <a:solidFill>
                <a:srgbClr val="666666"/>
              </a:solidFill>
            </a:endParaRPr>
          </a:p>
        </p:txBody>
      </p:sp>
      <p:sp>
        <p:nvSpPr>
          <p:cNvPr id="205" name="Google Shape;205;p23"/>
          <p:cNvSpPr/>
          <p:nvPr/>
        </p:nvSpPr>
        <p:spPr>
          <a:xfrm rot="-3319824">
            <a:off x="4423926" y="1258128"/>
            <a:ext cx="2126948" cy="1042546"/>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66666"/>
              </a:solidFill>
            </a:endParaRPr>
          </a:p>
        </p:txBody>
      </p:sp>
      <p:sp>
        <p:nvSpPr>
          <p:cNvPr id="206" name="Google Shape;206;p23"/>
          <p:cNvSpPr txBox="1"/>
          <p:nvPr/>
        </p:nvSpPr>
        <p:spPr>
          <a:xfrm>
            <a:off x="5075840" y="95228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666666"/>
                </a:solidFill>
              </a:rPr>
              <a:t>Open source </a:t>
            </a:r>
            <a:br>
              <a:rPr lang="en" sz="1000">
                <a:solidFill>
                  <a:srgbClr val="666666"/>
                </a:solidFill>
              </a:rPr>
            </a:br>
            <a:r>
              <a:rPr lang="en" sz="1000">
                <a:solidFill>
                  <a:srgbClr val="666666"/>
                </a:solidFill>
              </a:rPr>
              <a:t>software</a:t>
            </a:r>
            <a:endParaRPr sz="1000">
              <a:solidFill>
                <a:srgbClr val="666666"/>
              </a:solidFill>
            </a:endParaRPr>
          </a:p>
        </p:txBody>
      </p:sp>
      <p:sp>
        <p:nvSpPr>
          <p:cNvPr id="207" name="Google Shape;207;p23"/>
          <p:cNvSpPr txBox="1"/>
          <p:nvPr>
            <p:ph idx="1" type="body"/>
          </p:nvPr>
        </p:nvSpPr>
        <p:spPr>
          <a:xfrm>
            <a:off x="311700" y="4218025"/>
            <a:ext cx="8520600" cy="3510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Clr>
                <a:schemeClr val="dk1"/>
              </a:buClr>
              <a:buSzPts val="1100"/>
              <a:buFont typeface="Arial"/>
              <a:buNone/>
            </a:pPr>
            <a:r>
              <a:rPr lang="en" sz="1050">
                <a:solidFill>
                  <a:srgbClr val="222222"/>
                </a:solidFill>
              </a:rPr>
              <a:t>Adaptation of "</a:t>
            </a:r>
            <a:r>
              <a:rPr lang="en" sz="1050" u="sng">
                <a:solidFill>
                  <a:schemeClr val="accent5"/>
                </a:solidFill>
                <a:hlinkClick r:id="rId3">
                  <a:extLst>
                    <a:ext uri="{A12FA001-AC4F-418D-AE19-62706E023703}">
                      <ahyp:hlinkClr val="tx"/>
                    </a:ext>
                  </a:extLst>
                </a:hlinkClick>
              </a:rPr>
              <a:t>OER Mobile Course Open Diagram</a:t>
            </a:r>
            <a:r>
              <a:rPr lang="en" sz="1050">
                <a:solidFill>
                  <a:srgbClr val="222222"/>
                </a:solidFill>
              </a:rPr>
              <a:t>" by Classroom Aid is licensed under </a:t>
            </a:r>
            <a:r>
              <a:rPr lang="en" sz="1050" u="sng">
                <a:solidFill>
                  <a:schemeClr val="accent5"/>
                </a:solidFill>
                <a:hlinkClick r:id="rId4">
                  <a:extLst>
                    <a:ext uri="{A12FA001-AC4F-418D-AE19-62706E023703}">
                      <ahyp:hlinkClr val="tx"/>
                    </a:ext>
                  </a:extLst>
                </a:hlinkClick>
              </a:rPr>
              <a:t>CC BY-NC-SA 3.0 Unported</a:t>
            </a:r>
            <a:endParaRPr sz="1000"/>
          </a:p>
        </p:txBody>
      </p:sp>
      <p:sp>
        <p:nvSpPr>
          <p:cNvPr id="208" name="Google Shape;208;p23"/>
          <p:cNvSpPr/>
          <p:nvPr/>
        </p:nvSpPr>
        <p:spPr>
          <a:xfrm>
            <a:off x="2080050" y="596200"/>
            <a:ext cx="3782100" cy="3515100"/>
          </a:xfrm>
          <a:prstGeom prst="ellipse">
            <a:avLst/>
          </a:prstGeom>
          <a:solidFill>
            <a:srgbClr val="B6D7A8"/>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6AA84F"/>
              </a:solidFill>
            </a:endParaRPr>
          </a:p>
        </p:txBody>
      </p:sp>
      <p:sp>
        <p:nvSpPr>
          <p:cNvPr id="209" name="Google Shape;209;p23"/>
          <p:cNvSpPr/>
          <p:nvPr/>
        </p:nvSpPr>
        <p:spPr>
          <a:xfrm>
            <a:off x="2930775" y="1192425"/>
            <a:ext cx="2717700" cy="2611200"/>
          </a:xfrm>
          <a:prstGeom prst="ellipse">
            <a:avLst/>
          </a:prstGeom>
          <a:solidFill>
            <a:srgbClr val="A4C2F4"/>
          </a:solid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00FF"/>
              </a:solidFill>
            </a:endParaRPr>
          </a:p>
        </p:txBody>
      </p:sp>
      <p:sp>
        <p:nvSpPr>
          <p:cNvPr id="210" name="Google Shape;210;p23"/>
          <p:cNvSpPr/>
          <p:nvPr/>
        </p:nvSpPr>
        <p:spPr>
          <a:xfrm>
            <a:off x="3452700" y="1690700"/>
            <a:ext cx="2124600" cy="1974600"/>
          </a:xfrm>
          <a:prstGeom prst="ellipse">
            <a:avLst/>
          </a:prstGeom>
          <a:solidFill>
            <a:srgbClr val="F9CB9C"/>
          </a:solidFill>
          <a:ln cap="flat" cmpd="sng" w="19050">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a:off x="4225475" y="2526150"/>
            <a:ext cx="1121700" cy="1042500"/>
          </a:xfrm>
          <a:prstGeom prst="ellipse">
            <a:avLst/>
          </a:prstGeom>
          <a:noFill/>
          <a:ln cap="flat" cmpd="sng" w="19050">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txBox="1"/>
          <p:nvPr/>
        </p:nvSpPr>
        <p:spPr>
          <a:xfrm>
            <a:off x="2738575" y="8681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Open </a:t>
            </a:r>
            <a:br>
              <a:rPr lang="en" sz="1000"/>
            </a:br>
            <a:r>
              <a:rPr lang="en" sz="1000"/>
              <a:t>Education</a:t>
            </a:r>
            <a:endParaRPr sz="1000"/>
          </a:p>
        </p:txBody>
      </p:sp>
      <p:sp>
        <p:nvSpPr>
          <p:cNvPr id="213" name="Google Shape;213;p23"/>
          <p:cNvSpPr txBox="1"/>
          <p:nvPr/>
        </p:nvSpPr>
        <p:spPr>
          <a:xfrm>
            <a:off x="3954150" y="1808875"/>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OER</a:t>
            </a:r>
            <a:endParaRPr sz="1000"/>
          </a:p>
        </p:txBody>
      </p:sp>
      <p:sp>
        <p:nvSpPr>
          <p:cNvPr id="214" name="Google Shape;214;p23"/>
          <p:cNvSpPr txBox="1"/>
          <p:nvPr/>
        </p:nvSpPr>
        <p:spPr>
          <a:xfrm>
            <a:off x="4225475" y="2526200"/>
            <a:ext cx="1121700" cy="53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solidFill>
                  <a:srgbClr val="999999"/>
                </a:solidFill>
              </a:rPr>
              <a:t>OCW</a:t>
            </a:r>
            <a:endParaRPr sz="1000">
              <a:solidFill>
                <a:srgbClr val="999999"/>
              </a:solidFill>
            </a:endParaRPr>
          </a:p>
        </p:txBody>
      </p:sp>
      <p:sp>
        <p:nvSpPr>
          <p:cNvPr id="215" name="Google Shape;215;p23"/>
          <p:cNvSpPr txBox="1"/>
          <p:nvPr/>
        </p:nvSpPr>
        <p:spPr>
          <a:xfrm>
            <a:off x="5457275" y="2950600"/>
            <a:ext cx="1121700" cy="5340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000">
                <a:solidFill>
                  <a:srgbClr val="666666"/>
                </a:solidFill>
              </a:rPr>
              <a:t>Open Access</a:t>
            </a:r>
            <a:br>
              <a:rPr lang="en" sz="1000">
                <a:solidFill>
                  <a:srgbClr val="666666"/>
                </a:solidFill>
              </a:rPr>
            </a:br>
            <a:r>
              <a:rPr lang="en" sz="1000">
                <a:solidFill>
                  <a:srgbClr val="666666"/>
                </a:solidFill>
              </a:rPr>
              <a:t>Publishing</a:t>
            </a:r>
            <a:endParaRPr sz="1000">
              <a:solidFill>
                <a:srgbClr val="666666"/>
              </a:solidFill>
            </a:endParaRPr>
          </a:p>
        </p:txBody>
      </p:sp>
      <p:sp>
        <p:nvSpPr>
          <p:cNvPr id="216" name="Google Shape;216;p23"/>
          <p:cNvSpPr txBox="1"/>
          <p:nvPr/>
        </p:nvSpPr>
        <p:spPr>
          <a:xfrm>
            <a:off x="3572165" y="1295333"/>
            <a:ext cx="1434900" cy="70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OEP</a:t>
            </a:r>
            <a:endParaRPr sz="1000"/>
          </a:p>
        </p:txBody>
      </p:sp>
      <p:pic>
        <p:nvPicPr>
          <p:cNvPr descr="TrkB-PPT-V1-Green-Background-Footer.75.jpg" id="217" name="Google Shape;217;p23"/>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218" name="Google Shape;218;p23"/>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219" name="Google Shape;219;p23"/>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220" name="Google Shape;220;p23">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221" name="Google Shape;221;p2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222" name="Google Shape;222;p23"/>
          <p:cNvSpPr txBox="1"/>
          <p:nvPr/>
        </p:nvSpPr>
        <p:spPr>
          <a:xfrm>
            <a:off x="98625" y="-11900"/>
            <a:ext cx="8910000" cy="534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u="sng">
                <a:solidFill>
                  <a:schemeClr val="accent5"/>
                </a:solidFill>
                <a:hlinkClick r:id="rId11">
                  <a:extLst>
                    <a:ext uri="{A12FA001-AC4F-418D-AE19-62706E023703}">
                      <ahyp:hlinkClr val="tx"/>
                    </a:ext>
                  </a:extLst>
                </a:hlinkClick>
              </a:rPr>
              <a:t>Centre for Teaching and Learning</a:t>
            </a:r>
            <a:r>
              <a:rPr lang="en"/>
              <a:t>    |   </a:t>
            </a:r>
            <a:r>
              <a:rPr lang="en" u="sng">
                <a:solidFill>
                  <a:schemeClr val="hlink"/>
                </a:solidFill>
                <a:hlinkClick r:id="rId12"/>
              </a:rPr>
              <a:t>UA Libraries</a:t>
            </a:r>
            <a:r>
              <a:rPr lang="en"/>
              <a:t>    |    </a:t>
            </a:r>
            <a:r>
              <a:rPr lang="en" u="sng">
                <a:solidFill>
                  <a:schemeClr val="hlink"/>
                </a:solidFill>
                <a:hlinkClick r:id="rId13"/>
              </a:rPr>
              <a:t>Copyright Office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6" name="Shape 226"/>
        <p:cNvGrpSpPr/>
        <p:nvPr/>
      </p:nvGrpSpPr>
      <p:grpSpPr>
        <a:xfrm>
          <a:off x="0" y="0"/>
          <a:ext cx="0" cy="0"/>
          <a:chOff x="0" y="0"/>
          <a:chExt cx="0" cy="0"/>
        </a:xfrm>
      </p:grpSpPr>
      <p:pic>
        <p:nvPicPr>
          <p:cNvPr descr="TrkB-PPT-V1-Green-Background-Full.jpg" id="227" name="Google Shape;227;p2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228" name="Google Shape;228;p2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Defining Open Education</a:t>
            </a:r>
            <a:r>
              <a:rPr b="1" lang="en" sz="3600" u="sng">
                <a:solidFill>
                  <a:srgbClr val="FFFFFF"/>
                </a:solidFill>
              </a:rPr>
              <a:t>al Resources</a:t>
            </a:r>
            <a:endParaRPr b="1" u="sng">
              <a:solidFill>
                <a:srgbClr val="FFFFFF"/>
              </a:solidFill>
            </a:endParaRPr>
          </a:p>
        </p:txBody>
      </p:sp>
      <p:pic>
        <p:nvPicPr>
          <p:cNvPr descr="UA-COLOUR-REVERSE.png" id="229" name="Google Shape;229;p2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230" name="Google Shape;230;p2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231" name="Google Shape;231;p24">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232" name="Google Shape;232;p2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6" name="Shape 236"/>
        <p:cNvGrpSpPr/>
        <p:nvPr/>
      </p:nvGrpSpPr>
      <p:grpSpPr>
        <a:xfrm>
          <a:off x="0" y="0"/>
          <a:ext cx="0" cy="0"/>
          <a:chOff x="0" y="0"/>
          <a:chExt cx="0" cy="0"/>
        </a:xfrm>
      </p:grpSpPr>
      <p:sp>
        <p:nvSpPr>
          <p:cNvPr id="237" name="Google Shape;237;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Educational Resources (OER)</a:t>
            </a:r>
            <a:endParaRPr/>
          </a:p>
        </p:txBody>
      </p:sp>
      <p:pic>
        <p:nvPicPr>
          <p:cNvPr id="238" name="Google Shape;238;p25"/>
          <p:cNvPicPr preferRelativeResize="0"/>
          <p:nvPr/>
        </p:nvPicPr>
        <p:blipFill rotWithShape="1">
          <a:blip r:embed="rId3">
            <a:alphaModFix amt="51000"/>
          </a:blip>
          <a:srcRect b="22905" l="7864" r="6745" t="6701"/>
          <a:stretch/>
        </p:blipFill>
        <p:spPr>
          <a:xfrm>
            <a:off x="2771436" y="1112002"/>
            <a:ext cx="979514" cy="811282"/>
          </a:xfrm>
          <a:prstGeom prst="rect">
            <a:avLst/>
          </a:prstGeom>
          <a:noFill/>
          <a:ln>
            <a:noFill/>
          </a:ln>
        </p:spPr>
      </p:pic>
      <p:pic>
        <p:nvPicPr>
          <p:cNvPr id="239" name="Google Shape;239;p25"/>
          <p:cNvPicPr preferRelativeResize="0"/>
          <p:nvPr/>
        </p:nvPicPr>
        <p:blipFill rotWithShape="1">
          <a:blip r:embed="rId4">
            <a:alphaModFix amt="50000"/>
          </a:blip>
          <a:srcRect b="14052" l="0" r="4961" t="0"/>
          <a:stretch/>
        </p:blipFill>
        <p:spPr>
          <a:xfrm>
            <a:off x="1030724" y="1112010"/>
            <a:ext cx="893329" cy="811294"/>
          </a:xfrm>
          <a:prstGeom prst="rect">
            <a:avLst/>
          </a:prstGeom>
          <a:noFill/>
          <a:ln>
            <a:noFill/>
          </a:ln>
        </p:spPr>
      </p:pic>
      <p:pic>
        <p:nvPicPr>
          <p:cNvPr id="240" name="Google Shape;240;p25"/>
          <p:cNvPicPr preferRelativeResize="0"/>
          <p:nvPr/>
        </p:nvPicPr>
        <p:blipFill rotWithShape="1">
          <a:blip r:embed="rId5">
            <a:alphaModFix amt="50000"/>
          </a:blip>
          <a:srcRect b="23685" l="7771" r="5302" t="10503"/>
          <a:stretch/>
        </p:blipFill>
        <p:spPr>
          <a:xfrm>
            <a:off x="5052797" y="1174745"/>
            <a:ext cx="979489" cy="748562"/>
          </a:xfrm>
          <a:prstGeom prst="rect">
            <a:avLst/>
          </a:prstGeom>
          <a:noFill/>
          <a:ln>
            <a:noFill/>
          </a:ln>
        </p:spPr>
      </p:pic>
      <p:pic>
        <p:nvPicPr>
          <p:cNvPr id="241" name="Google Shape;241;p25"/>
          <p:cNvPicPr preferRelativeResize="0"/>
          <p:nvPr/>
        </p:nvPicPr>
        <p:blipFill rotWithShape="1">
          <a:blip r:embed="rId6">
            <a:alphaModFix amt="51000"/>
          </a:blip>
          <a:srcRect b="20803" l="0" r="0" t="8724"/>
          <a:stretch/>
        </p:blipFill>
        <p:spPr>
          <a:xfrm>
            <a:off x="7169462" y="1211187"/>
            <a:ext cx="1069431" cy="748579"/>
          </a:xfrm>
          <a:prstGeom prst="rect">
            <a:avLst/>
          </a:prstGeom>
          <a:noFill/>
          <a:ln>
            <a:noFill/>
          </a:ln>
        </p:spPr>
      </p:pic>
      <p:graphicFrame>
        <p:nvGraphicFramePr>
          <p:cNvPr id="242" name="Google Shape;242;p25"/>
          <p:cNvGraphicFramePr/>
          <p:nvPr/>
        </p:nvGraphicFramePr>
        <p:xfrm>
          <a:off x="293013" y="2017575"/>
          <a:ext cx="3000000" cy="3000000"/>
        </p:xfrm>
        <a:graphic>
          <a:graphicData uri="http://schemas.openxmlformats.org/drawingml/2006/table">
            <a:tbl>
              <a:tblPr>
                <a:noFill/>
                <a:tableStyleId>{75C70E08-DB98-49B7-9A1F-ECD39EF263D1}</a:tableStyleId>
              </a:tblPr>
              <a:tblGrid>
                <a:gridCol w="1083000"/>
                <a:gridCol w="926675"/>
                <a:gridCol w="854150"/>
                <a:gridCol w="1138825"/>
                <a:gridCol w="1138825"/>
                <a:gridCol w="1138825"/>
                <a:gridCol w="1138825"/>
                <a:gridCol w="1138825"/>
              </a:tblGrid>
              <a:tr h="304150">
                <a:tc>
                  <a:txBody>
                    <a:bodyPr/>
                    <a:lstStyle/>
                    <a:p>
                      <a:pPr indent="0" lvl="0" marL="0" rtl="0" algn="ctr">
                        <a:spcBef>
                          <a:spcPts val="0"/>
                        </a:spcBef>
                        <a:spcAft>
                          <a:spcPts val="0"/>
                        </a:spcAft>
                        <a:buNone/>
                      </a:pPr>
                      <a:r>
                        <a:rPr b="1" lang="en" sz="1200">
                          <a:solidFill>
                            <a:srgbClr val="666666"/>
                          </a:solidFill>
                        </a:rPr>
                        <a:t>textbooks</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ancillary resources</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lessons plans</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assessments </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assignments</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videos, games</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full courses</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rtl="0" algn="ctr">
                        <a:spcBef>
                          <a:spcPts val="0"/>
                        </a:spcBef>
                        <a:spcAft>
                          <a:spcPts val="0"/>
                        </a:spcAft>
                        <a:buNone/>
                      </a:pPr>
                      <a:r>
                        <a:rPr b="1" lang="en" sz="1200">
                          <a:solidFill>
                            <a:srgbClr val="666666"/>
                          </a:solidFill>
                        </a:rPr>
                        <a:t>and more! </a:t>
                      </a:r>
                      <a:endParaRPr b="1" sz="1200">
                        <a:solidFill>
                          <a:srgbClr val="666666"/>
                        </a:solidFill>
                      </a:endParaRPr>
                    </a:p>
                  </a:txBody>
                  <a:tcPr marT="63500" marB="63500" marR="63500" marL="6350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pic>
        <p:nvPicPr>
          <p:cNvPr id="243" name="Google Shape;243;p25"/>
          <p:cNvPicPr preferRelativeResize="0"/>
          <p:nvPr/>
        </p:nvPicPr>
        <p:blipFill rotWithShape="1">
          <a:blip r:embed="rId7">
            <a:alphaModFix/>
          </a:blip>
          <a:srcRect b="0" l="0" r="24845" t="0"/>
          <a:stretch/>
        </p:blipFill>
        <p:spPr>
          <a:xfrm>
            <a:off x="4464545" y="2755496"/>
            <a:ext cx="1812010" cy="1785726"/>
          </a:xfrm>
          <a:prstGeom prst="rect">
            <a:avLst/>
          </a:prstGeom>
          <a:noFill/>
          <a:ln>
            <a:noFill/>
          </a:ln>
        </p:spPr>
      </p:pic>
      <p:pic>
        <p:nvPicPr>
          <p:cNvPr id="244" name="Google Shape;244;p25"/>
          <p:cNvPicPr preferRelativeResize="0"/>
          <p:nvPr/>
        </p:nvPicPr>
        <p:blipFill rotWithShape="1">
          <a:blip r:embed="rId8">
            <a:alphaModFix/>
          </a:blip>
          <a:srcRect b="31228" l="9723" r="9980" t="0"/>
          <a:stretch/>
        </p:blipFill>
        <p:spPr>
          <a:xfrm>
            <a:off x="674050" y="2717850"/>
            <a:ext cx="1944979" cy="1861002"/>
          </a:xfrm>
          <a:prstGeom prst="rect">
            <a:avLst/>
          </a:prstGeom>
          <a:noFill/>
          <a:ln>
            <a:noFill/>
          </a:ln>
        </p:spPr>
      </p:pic>
      <p:pic>
        <p:nvPicPr>
          <p:cNvPr id="245" name="Google Shape;245;p25"/>
          <p:cNvPicPr preferRelativeResize="0"/>
          <p:nvPr/>
        </p:nvPicPr>
        <p:blipFill rotWithShape="1">
          <a:blip r:embed="rId9">
            <a:alphaModFix/>
          </a:blip>
          <a:srcRect b="0" l="0" r="39031" t="0"/>
          <a:stretch/>
        </p:blipFill>
        <p:spPr>
          <a:xfrm>
            <a:off x="2684578" y="2755474"/>
            <a:ext cx="1685683" cy="1785750"/>
          </a:xfrm>
          <a:prstGeom prst="rect">
            <a:avLst/>
          </a:prstGeom>
          <a:noFill/>
          <a:ln>
            <a:noFill/>
          </a:ln>
        </p:spPr>
      </p:pic>
      <p:pic>
        <p:nvPicPr>
          <p:cNvPr id="246" name="Google Shape;246;p25"/>
          <p:cNvPicPr preferRelativeResize="0"/>
          <p:nvPr/>
        </p:nvPicPr>
        <p:blipFill>
          <a:blip r:embed="rId10">
            <a:alphaModFix/>
          </a:blip>
          <a:stretch>
            <a:fillRect/>
          </a:stretch>
        </p:blipFill>
        <p:spPr>
          <a:xfrm>
            <a:off x="6305284" y="2755475"/>
            <a:ext cx="2164666" cy="1785749"/>
          </a:xfrm>
          <a:prstGeom prst="rect">
            <a:avLst/>
          </a:prstGeom>
          <a:noFill/>
          <a:ln>
            <a:noFill/>
          </a:ln>
        </p:spPr>
      </p:pic>
      <p:pic>
        <p:nvPicPr>
          <p:cNvPr descr="TrkB-PPT-V1-Green-Background-Footer.75.jpg" id="247" name="Google Shape;247;p25"/>
          <p:cNvPicPr preferRelativeResize="0"/>
          <p:nvPr/>
        </p:nvPicPr>
        <p:blipFill rotWithShape="1">
          <a:blip r:embed="rId11">
            <a:alphaModFix/>
          </a:blip>
          <a:srcRect b="0" l="0" r="0" t="0"/>
          <a:stretch/>
        </p:blipFill>
        <p:spPr>
          <a:xfrm>
            <a:off x="-3800" y="4703625"/>
            <a:ext cx="9144000" cy="465200"/>
          </a:xfrm>
          <a:prstGeom prst="rect">
            <a:avLst/>
          </a:prstGeom>
          <a:noFill/>
          <a:ln>
            <a:noFill/>
          </a:ln>
        </p:spPr>
      </p:pic>
      <p:pic>
        <p:nvPicPr>
          <p:cNvPr descr="UA-COLOUR-REVERSE.png" id="248" name="Google Shape;248;p25"/>
          <p:cNvPicPr preferRelativeResize="0"/>
          <p:nvPr/>
        </p:nvPicPr>
        <p:blipFill rotWithShape="1">
          <a:blip r:embed="rId12">
            <a:alphaModFix/>
          </a:blip>
          <a:srcRect b="0" l="0" r="0" t="0"/>
          <a:stretch/>
        </p:blipFill>
        <p:spPr>
          <a:xfrm>
            <a:off x="73737" y="4790175"/>
            <a:ext cx="1191736" cy="292100"/>
          </a:xfrm>
          <a:prstGeom prst="rect">
            <a:avLst/>
          </a:prstGeom>
          <a:noFill/>
          <a:ln>
            <a:noFill/>
          </a:ln>
        </p:spPr>
      </p:pic>
      <p:pic>
        <p:nvPicPr>
          <p:cNvPr descr="promise-white.png" id="249" name="Google Shape;249;p25"/>
          <p:cNvPicPr preferRelativeResize="0"/>
          <p:nvPr/>
        </p:nvPicPr>
        <p:blipFill rotWithShape="1">
          <a:blip r:embed="rId13">
            <a:alphaModFix amt="60000"/>
          </a:blip>
          <a:srcRect b="0" l="0" r="0" t="0"/>
          <a:stretch/>
        </p:blipFill>
        <p:spPr>
          <a:xfrm>
            <a:off x="7395750" y="4821800"/>
            <a:ext cx="1689857" cy="276157"/>
          </a:xfrm>
          <a:prstGeom prst="rect">
            <a:avLst/>
          </a:prstGeom>
          <a:noFill/>
          <a:ln>
            <a:noFill/>
          </a:ln>
        </p:spPr>
      </p:pic>
      <p:pic>
        <p:nvPicPr>
          <p:cNvPr descr="Creative Commons License" id="250" name="Google Shape;250;p25">
            <a:hlinkClick r:id="rId14"/>
          </p:cNvPr>
          <p:cNvPicPr preferRelativeResize="0"/>
          <p:nvPr/>
        </p:nvPicPr>
        <p:blipFill>
          <a:blip r:embed="rId15">
            <a:alphaModFix/>
          </a:blip>
          <a:stretch>
            <a:fillRect/>
          </a:stretch>
        </p:blipFill>
        <p:spPr>
          <a:xfrm>
            <a:off x="4283764" y="4778350"/>
            <a:ext cx="576461" cy="203075"/>
          </a:xfrm>
          <a:prstGeom prst="rect">
            <a:avLst/>
          </a:prstGeom>
          <a:noFill/>
          <a:ln>
            <a:noFill/>
          </a:ln>
        </p:spPr>
      </p:pic>
      <p:sp>
        <p:nvSpPr>
          <p:cNvPr id="251" name="Google Shape;251;p2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6">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5" name="Shape 255"/>
        <p:cNvGrpSpPr/>
        <p:nvPr/>
      </p:nvGrpSpPr>
      <p:grpSpPr>
        <a:xfrm>
          <a:off x="0" y="0"/>
          <a:ext cx="0" cy="0"/>
          <a:chOff x="0" y="0"/>
          <a:chExt cx="0" cy="0"/>
        </a:xfrm>
      </p:grpSpPr>
      <p:sp>
        <p:nvSpPr>
          <p:cNvPr id="256" name="Google Shape;25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Where to find OER</a:t>
            </a:r>
            <a:endParaRPr/>
          </a:p>
        </p:txBody>
      </p:sp>
      <p:pic>
        <p:nvPicPr>
          <p:cNvPr id="257" name="Google Shape;257;p26"/>
          <p:cNvPicPr preferRelativeResize="0"/>
          <p:nvPr/>
        </p:nvPicPr>
        <p:blipFill>
          <a:blip r:embed="rId3">
            <a:alphaModFix/>
          </a:blip>
          <a:stretch>
            <a:fillRect/>
          </a:stretch>
        </p:blipFill>
        <p:spPr>
          <a:xfrm>
            <a:off x="498375" y="1463427"/>
            <a:ext cx="2801648" cy="1311187"/>
          </a:xfrm>
          <a:prstGeom prst="rect">
            <a:avLst/>
          </a:prstGeom>
          <a:noFill/>
          <a:ln>
            <a:noFill/>
          </a:ln>
        </p:spPr>
      </p:pic>
      <p:pic>
        <p:nvPicPr>
          <p:cNvPr id="258" name="Google Shape;258;p26"/>
          <p:cNvPicPr preferRelativeResize="0"/>
          <p:nvPr/>
        </p:nvPicPr>
        <p:blipFill>
          <a:blip r:embed="rId4">
            <a:alphaModFix/>
          </a:blip>
          <a:stretch>
            <a:fillRect/>
          </a:stretch>
        </p:blipFill>
        <p:spPr>
          <a:xfrm>
            <a:off x="498373" y="3369700"/>
            <a:ext cx="2801651" cy="1316861"/>
          </a:xfrm>
          <a:prstGeom prst="rect">
            <a:avLst/>
          </a:prstGeom>
          <a:noFill/>
          <a:ln>
            <a:noFill/>
          </a:ln>
        </p:spPr>
      </p:pic>
      <p:pic>
        <p:nvPicPr>
          <p:cNvPr id="259" name="Google Shape;259;p26"/>
          <p:cNvPicPr preferRelativeResize="0"/>
          <p:nvPr/>
        </p:nvPicPr>
        <p:blipFill>
          <a:blip r:embed="rId5">
            <a:alphaModFix/>
          </a:blip>
          <a:stretch>
            <a:fillRect/>
          </a:stretch>
        </p:blipFill>
        <p:spPr>
          <a:xfrm>
            <a:off x="3807463" y="1142413"/>
            <a:ext cx="2049575" cy="3367725"/>
          </a:xfrm>
          <a:prstGeom prst="rect">
            <a:avLst/>
          </a:prstGeom>
          <a:noFill/>
          <a:ln>
            <a:noFill/>
          </a:ln>
        </p:spPr>
      </p:pic>
      <p:pic>
        <p:nvPicPr>
          <p:cNvPr id="260" name="Google Shape;260;p26"/>
          <p:cNvPicPr preferRelativeResize="0"/>
          <p:nvPr/>
        </p:nvPicPr>
        <p:blipFill>
          <a:blip r:embed="rId6">
            <a:alphaModFix/>
          </a:blip>
          <a:stretch>
            <a:fillRect/>
          </a:stretch>
        </p:blipFill>
        <p:spPr>
          <a:xfrm>
            <a:off x="6545327" y="400388"/>
            <a:ext cx="2262550" cy="1289226"/>
          </a:xfrm>
          <a:prstGeom prst="rect">
            <a:avLst/>
          </a:prstGeom>
          <a:noFill/>
          <a:ln>
            <a:noFill/>
          </a:ln>
        </p:spPr>
      </p:pic>
      <p:pic>
        <p:nvPicPr>
          <p:cNvPr id="261" name="Google Shape;261;p26"/>
          <p:cNvPicPr preferRelativeResize="0"/>
          <p:nvPr/>
        </p:nvPicPr>
        <p:blipFill rotWithShape="1">
          <a:blip r:embed="rId7">
            <a:alphaModFix/>
          </a:blip>
          <a:srcRect b="60236" l="0" r="0" t="0"/>
          <a:stretch/>
        </p:blipFill>
        <p:spPr>
          <a:xfrm>
            <a:off x="6545329" y="2180262"/>
            <a:ext cx="2351432" cy="913513"/>
          </a:xfrm>
          <a:prstGeom prst="rect">
            <a:avLst/>
          </a:prstGeom>
          <a:noFill/>
          <a:ln>
            <a:noFill/>
          </a:ln>
        </p:spPr>
      </p:pic>
      <p:sp>
        <p:nvSpPr>
          <p:cNvPr id="262" name="Google Shape;262;p26"/>
          <p:cNvSpPr txBox="1"/>
          <p:nvPr/>
        </p:nvSpPr>
        <p:spPr>
          <a:xfrm>
            <a:off x="129875" y="1140850"/>
            <a:ext cx="33378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https://open.bccampus.ca/</a:t>
            </a:r>
            <a:endParaRPr sz="1000"/>
          </a:p>
        </p:txBody>
      </p:sp>
      <p:sp>
        <p:nvSpPr>
          <p:cNvPr id="263" name="Google Shape;263;p26"/>
          <p:cNvSpPr txBox="1"/>
          <p:nvPr/>
        </p:nvSpPr>
        <p:spPr>
          <a:xfrm>
            <a:off x="230288" y="3074825"/>
            <a:ext cx="33378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https://openlibrary.ecampusontario.ca/</a:t>
            </a:r>
            <a:endParaRPr sz="1000"/>
          </a:p>
        </p:txBody>
      </p:sp>
      <p:sp>
        <p:nvSpPr>
          <p:cNvPr id="264" name="Google Shape;264;p26"/>
          <p:cNvSpPr txBox="1"/>
          <p:nvPr/>
        </p:nvSpPr>
        <p:spPr>
          <a:xfrm>
            <a:off x="3601475" y="850300"/>
            <a:ext cx="24666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http://albertaoer.com/content/repository</a:t>
            </a:r>
            <a:endParaRPr sz="1000"/>
          </a:p>
        </p:txBody>
      </p:sp>
      <p:sp>
        <p:nvSpPr>
          <p:cNvPr id="265" name="Google Shape;265;p26"/>
          <p:cNvSpPr txBox="1"/>
          <p:nvPr/>
        </p:nvSpPr>
        <p:spPr>
          <a:xfrm>
            <a:off x="6341263" y="55625"/>
            <a:ext cx="24666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https://search.creativecommons.org/</a:t>
            </a:r>
            <a:endParaRPr sz="1000"/>
          </a:p>
        </p:txBody>
      </p:sp>
      <p:sp>
        <p:nvSpPr>
          <p:cNvPr id="266" name="Google Shape;266;p26"/>
          <p:cNvSpPr txBox="1"/>
          <p:nvPr/>
        </p:nvSpPr>
        <p:spPr>
          <a:xfrm>
            <a:off x="6124725" y="1848125"/>
            <a:ext cx="28998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https://www.merlot.org</a:t>
            </a:r>
            <a:endParaRPr sz="1000"/>
          </a:p>
        </p:txBody>
      </p:sp>
      <p:pic>
        <p:nvPicPr>
          <p:cNvPr id="267" name="Google Shape;267;p26"/>
          <p:cNvPicPr preferRelativeResize="0"/>
          <p:nvPr/>
        </p:nvPicPr>
        <p:blipFill rotWithShape="1">
          <a:blip r:embed="rId8">
            <a:alphaModFix/>
          </a:blip>
          <a:srcRect b="66225" l="0" r="0" t="0"/>
          <a:stretch/>
        </p:blipFill>
        <p:spPr>
          <a:xfrm>
            <a:off x="6545325" y="3608500"/>
            <a:ext cx="2507400" cy="994519"/>
          </a:xfrm>
          <a:prstGeom prst="rect">
            <a:avLst/>
          </a:prstGeom>
          <a:noFill/>
          <a:ln>
            <a:noFill/>
          </a:ln>
        </p:spPr>
      </p:pic>
      <p:sp>
        <p:nvSpPr>
          <p:cNvPr id="268" name="Google Shape;268;p26"/>
          <p:cNvSpPr txBox="1"/>
          <p:nvPr/>
        </p:nvSpPr>
        <p:spPr>
          <a:xfrm>
            <a:off x="6124750" y="3235625"/>
            <a:ext cx="2899800" cy="3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https://www.skillscommons.org/</a:t>
            </a:r>
            <a:endParaRPr sz="1000"/>
          </a:p>
        </p:txBody>
      </p:sp>
      <p:pic>
        <p:nvPicPr>
          <p:cNvPr descr="TrkB-PPT-V1-Green-Background-Footer.75.jpg" id="269" name="Google Shape;269;p26"/>
          <p:cNvPicPr preferRelativeResize="0"/>
          <p:nvPr/>
        </p:nvPicPr>
        <p:blipFill rotWithShape="1">
          <a:blip r:embed="rId9">
            <a:alphaModFix/>
          </a:blip>
          <a:srcRect b="0" l="0" r="0" t="0"/>
          <a:stretch/>
        </p:blipFill>
        <p:spPr>
          <a:xfrm>
            <a:off x="-3800" y="4703625"/>
            <a:ext cx="9144000" cy="465200"/>
          </a:xfrm>
          <a:prstGeom prst="rect">
            <a:avLst/>
          </a:prstGeom>
          <a:noFill/>
          <a:ln>
            <a:noFill/>
          </a:ln>
        </p:spPr>
      </p:pic>
      <p:pic>
        <p:nvPicPr>
          <p:cNvPr descr="UA-COLOUR-REVERSE.png" id="270" name="Google Shape;270;p26"/>
          <p:cNvPicPr preferRelativeResize="0"/>
          <p:nvPr/>
        </p:nvPicPr>
        <p:blipFill rotWithShape="1">
          <a:blip r:embed="rId10">
            <a:alphaModFix/>
          </a:blip>
          <a:srcRect b="0" l="0" r="0" t="0"/>
          <a:stretch/>
        </p:blipFill>
        <p:spPr>
          <a:xfrm>
            <a:off x="73737" y="4790175"/>
            <a:ext cx="1191736" cy="292100"/>
          </a:xfrm>
          <a:prstGeom prst="rect">
            <a:avLst/>
          </a:prstGeom>
          <a:noFill/>
          <a:ln>
            <a:noFill/>
          </a:ln>
        </p:spPr>
      </p:pic>
      <p:pic>
        <p:nvPicPr>
          <p:cNvPr descr="promise-white.png" id="271" name="Google Shape;271;p26"/>
          <p:cNvPicPr preferRelativeResize="0"/>
          <p:nvPr/>
        </p:nvPicPr>
        <p:blipFill rotWithShape="1">
          <a:blip r:embed="rId11">
            <a:alphaModFix amt="60000"/>
          </a:blip>
          <a:srcRect b="0" l="0" r="0" t="0"/>
          <a:stretch/>
        </p:blipFill>
        <p:spPr>
          <a:xfrm>
            <a:off x="7395750" y="4821800"/>
            <a:ext cx="1689857" cy="276157"/>
          </a:xfrm>
          <a:prstGeom prst="rect">
            <a:avLst/>
          </a:prstGeom>
          <a:noFill/>
          <a:ln>
            <a:noFill/>
          </a:ln>
        </p:spPr>
      </p:pic>
      <p:pic>
        <p:nvPicPr>
          <p:cNvPr descr="Creative Commons License" id="272" name="Google Shape;272;p26">
            <a:hlinkClick r:id="rId12"/>
          </p:cNvPr>
          <p:cNvPicPr preferRelativeResize="0"/>
          <p:nvPr/>
        </p:nvPicPr>
        <p:blipFill>
          <a:blip r:embed="rId13">
            <a:alphaModFix/>
          </a:blip>
          <a:stretch>
            <a:fillRect/>
          </a:stretch>
        </p:blipFill>
        <p:spPr>
          <a:xfrm>
            <a:off x="4283764" y="4778350"/>
            <a:ext cx="576461" cy="203075"/>
          </a:xfrm>
          <a:prstGeom prst="rect">
            <a:avLst/>
          </a:prstGeom>
          <a:noFill/>
          <a:ln>
            <a:noFill/>
          </a:ln>
        </p:spPr>
      </p:pic>
      <p:sp>
        <p:nvSpPr>
          <p:cNvPr id="273" name="Google Shape;273;p2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4">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77" name="Shape 277"/>
        <p:cNvGrpSpPr/>
        <p:nvPr/>
      </p:nvGrpSpPr>
      <p:grpSpPr>
        <a:xfrm>
          <a:off x="0" y="0"/>
          <a:ext cx="0" cy="0"/>
          <a:chOff x="0" y="0"/>
          <a:chExt cx="0" cy="0"/>
        </a:xfrm>
      </p:grpSpPr>
      <p:sp>
        <p:nvSpPr>
          <p:cNvPr id="278" name="Google Shape;278;p27">
            <a:hlinkClick r:id="rId3"/>
          </p:cNvPr>
          <p:cNvSpPr/>
          <p:nvPr/>
        </p:nvSpPr>
        <p:spPr>
          <a:xfrm>
            <a:off x="3988675" y="2238825"/>
            <a:ext cx="3553500" cy="2397600"/>
          </a:xfrm>
          <a:prstGeom prst="ellipse">
            <a:avLst/>
          </a:prstGeom>
          <a:solidFill>
            <a:srgbClr val="EEEEEE">
              <a:alpha val="53460"/>
            </a:srgbClr>
          </a:solidFill>
          <a:ln cap="flat" cmpd="sng" w="2857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a:p>
            <a:pPr indent="0" lvl="0" marL="0" rtl="0" algn="l">
              <a:spcBef>
                <a:spcPts val="0"/>
              </a:spcBef>
              <a:spcAft>
                <a:spcPts val="0"/>
              </a:spcAft>
              <a:buNone/>
            </a:pPr>
            <a:r>
              <a:rPr b="1" lang="en" sz="1200">
                <a:solidFill>
                  <a:srgbClr val="428BCA"/>
                </a:solidFill>
              </a:rPr>
              <a:t>works in the public domain</a:t>
            </a:r>
            <a:endParaRPr b="1" sz="1200">
              <a:solidFill>
                <a:srgbClr val="428BCA"/>
              </a:solidFill>
            </a:endParaRPr>
          </a:p>
          <a:p>
            <a:pPr indent="-298450" lvl="0" marL="457200" rtl="0" algn="l">
              <a:spcBef>
                <a:spcPts val="0"/>
              </a:spcBef>
              <a:spcAft>
                <a:spcPts val="0"/>
              </a:spcAft>
              <a:buClr>
                <a:srgbClr val="428BCA"/>
              </a:buClr>
              <a:buSzPts val="1100"/>
              <a:buChar char="●"/>
            </a:pPr>
            <a:r>
              <a:rPr lang="en" sz="1100">
                <a:solidFill>
                  <a:srgbClr val="428BCA"/>
                </a:solidFill>
              </a:rPr>
              <a:t>term length expired </a:t>
            </a:r>
            <a:br>
              <a:rPr lang="en" sz="1100">
                <a:solidFill>
                  <a:srgbClr val="428BCA"/>
                </a:solidFill>
              </a:rPr>
            </a:br>
            <a:r>
              <a:rPr b="1" lang="en" sz="1100">
                <a:solidFill>
                  <a:srgbClr val="428BCA"/>
                </a:solidFill>
              </a:rPr>
              <a:t>OR</a:t>
            </a:r>
            <a:endParaRPr b="1" sz="1100">
              <a:solidFill>
                <a:srgbClr val="428BCA"/>
              </a:solidFill>
            </a:endParaRPr>
          </a:p>
          <a:p>
            <a:pPr indent="-298450" lvl="0" marL="457200" rtl="0" algn="l">
              <a:spcBef>
                <a:spcPts val="0"/>
              </a:spcBef>
              <a:spcAft>
                <a:spcPts val="0"/>
              </a:spcAft>
              <a:buClr>
                <a:srgbClr val="428BCA"/>
              </a:buClr>
              <a:buSzPts val="1100"/>
              <a:buChar char="●"/>
            </a:pPr>
            <a:r>
              <a:rPr lang="en" sz="1100">
                <a:solidFill>
                  <a:srgbClr val="428BCA"/>
                </a:solidFill>
              </a:rPr>
              <a:t>rights holder placed work in  public domain (e.g., CC0) </a:t>
            </a:r>
            <a:br>
              <a:rPr lang="en" sz="1100">
                <a:solidFill>
                  <a:srgbClr val="428BCA"/>
                </a:solidFill>
              </a:rPr>
            </a:br>
            <a:r>
              <a:rPr b="1" lang="en" sz="1100">
                <a:solidFill>
                  <a:srgbClr val="428BCA"/>
                </a:solidFill>
              </a:rPr>
              <a:t>OR</a:t>
            </a:r>
            <a:endParaRPr b="1" sz="1100">
              <a:solidFill>
                <a:srgbClr val="428BCA"/>
              </a:solidFill>
            </a:endParaRPr>
          </a:p>
          <a:p>
            <a:pPr indent="-298450" lvl="0" marL="457200" rtl="0" algn="l">
              <a:spcBef>
                <a:spcPts val="0"/>
              </a:spcBef>
              <a:spcAft>
                <a:spcPts val="0"/>
              </a:spcAft>
              <a:buClr>
                <a:srgbClr val="428BCA"/>
              </a:buClr>
              <a:buSzPts val="1100"/>
              <a:buChar char="●"/>
            </a:pPr>
            <a:r>
              <a:rPr lang="en" sz="1100">
                <a:solidFill>
                  <a:srgbClr val="428BCA"/>
                </a:solidFill>
              </a:rPr>
              <a:t>work never qualified for copyright protection</a:t>
            </a:r>
            <a:endParaRPr sz="1100">
              <a:solidFill>
                <a:srgbClr val="428BCA"/>
              </a:solidFill>
            </a:endParaRPr>
          </a:p>
        </p:txBody>
      </p:sp>
      <p:sp>
        <p:nvSpPr>
          <p:cNvPr id="279" name="Google Shape;279;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Open Licensing, and OER</a:t>
            </a:r>
            <a:endParaRPr/>
          </a:p>
        </p:txBody>
      </p:sp>
      <p:sp>
        <p:nvSpPr>
          <p:cNvPr id="280" name="Google Shape;280;p27">
            <a:hlinkClick r:id="rId4"/>
          </p:cNvPr>
          <p:cNvSpPr/>
          <p:nvPr/>
        </p:nvSpPr>
        <p:spPr>
          <a:xfrm>
            <a:off x="7494550" y="3079725"/>
            <a:ext cx="1539600" cy="1556700"/>
          </a:xfrm>
          <a:prstGeom prst="ellipse">
            <a:avLst/>
          </a:prstGeom>
          <a:solidFill>
            <a:srgbClr val="CFE2F3">
              <a:alpha val="58850"/>
            </a:srgbClr>
          </a:solidFill>
          <a:ln cap="flat" cmpd="sng" w="28575">
            <a:solidFill>
              <a:srgbClr val="CC0000"/>
            </a:solidFill>
            <a:prstDash val="solid"/>
            <a:round/>
            <a:headEnd len="sm" w="sm" type="none"/>
            <a:tailEnd len="sm" w="sm" type="none"/>
          </a:ln>
        </p:spPr>
        <p:txBody>
          <a:bodyPr anchorCtr="0" anchor="b" bIns="91425" lIns="91425" spcFirstLastPara="1" rIns="91425" wrap="square" tIns="91425">
            <a:noAutofit/>
          </a:bodyPr>
          <a:lstStyle/>
          <a:p>
            <a:pPr indent="457200" lvl="0" marL="0" rtl="0" algn="r">
              <a:spcBef>
                <a:spcPts val="0"/>
              </a:spcBef>
              <a:spcAft>
                <a:spcPts val="0"/>
              </a:spcAft>
              <a:buNone/>
            </a:pPr>
            <a:r>
              <a:rPr lang="en" sz="1200"/>
              <a:t>works protected by copyright</a:t>
            </a:r>
            <a:endParaRPr sz="1200"/>
          </a:p>
        </p:txBody>
      </p:sp>
      <p:cxnSp>
        <p:nvCxnSpPr>
          <p:cNvPr id="281" name="Google Shape;281;p27"/>
          <p:cNvCxnSpPr>
            <a:endCxn id="282" idx="2"/>
          </p:cNvCxnSpPr>
          <p:nvPr/>
        </p:nvCxnSpPr>
        <p:spPr>
          <a:xfrm flipH="1" rot="10800000">
            <a:off x="6675025" y="3539525"/>
            <a:ext cx="614400" cy="104400"/>
          </a:xfrm>
          <a:prstGeom prst="straightConnector1">
            <a:avLst/>
          </a:prstGeom>
          <a:noFill/>
          <a:ln cap="flat" cmpd="sng" w="38100">
            <a:solidFill>
              <a:srgbClr val="049CCF"/>
            </a:solidFill>
            <a:prstDash val="solid"/>
            <a:round/>
            <a:headEnd len="med" w="med" type="none"/>
            <a:tailEnd len="med" w="med" type="triangle"/>
          </a:ln>
        </p:spPr>
      </p:cxnSp>
      <p:sp>
        <p:nvSpPr>
          <p:cNvPr id="283" name="Google Shape;283;p27"/>
          <p:cNvSpPr txBox="1"/>
          <p:nvPr/>
        </p:nvSpPr>
        <p:spPr>
          <a:xfrm>
            <a:off x="365075" y="1017725"/>
            <a:ext cx="4084800" cy="239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rgbClr val="0098C3"/>
                </a:solidFill>
              </a:rPr>
              <a:t>Copyright is a set of limited rights established by law. It is immediate, time limited, and transferrable. </a:t>
            </a:r>
            <a:endParaRPr b="1" sz="1800">
              <a:solidFill>
                <a:srgbClr val="0098C3"/>
              </a:solidFill>
            </a:endParaRPr>
          </a:p>
          <a:p>
            <a:pPr indent="0" lvl="0" marL="0" rtl="0" algn="l">
              <a:spcBef>
                <a:spcPts val="0"/>
              </a:spcBef>
              <a:spcAft>
                <a:spcPts val="0"/>
              </a:spcAft>
              <a:buNone/>
            </a:pPr>
            <a:r>
              <a:t/>
            </a:r>
            <a:endParaRPr b="1" sz="1800">
              <a:solidFill>
                <a:srgbClr val="0098C3"/>
              </a:solidFill>
            </a:endParaRPr>
          </a:p>
          <a:p>
            <a:pPr indent="0" lvl="0" marL="0" rtl="0" algn="l">
              <a:spcBef>
                <a:spcPts val="0"/>
              </a:spcBef>
              <a:spcAft>
                <a:spcPts val="0"/>
              </a:spcAft>
              <a:buNone/>
            </a:pPr>
            <a:r>
              <a:rPr lang="en" sz="1800">
                <a:solidFill>
                  <a:srgbClr val="595959"/>
                </a:solidFill>
              </a:rPr>
              <a:t>AASUA members retain the copyright in the course materials they create and assign an OER-compatible licence. </a:t>
            </a:r>
            <a:endParaRPr sz="1800">
              <a:solidFill>
                <a:srgbClr val="595959"/>
              </a:solidFill>
            </a:endParaRPr>
          </a:p>
          <a:p>
            <a:pPr indent="0" lvl="0" marL="0" rtl="0" algn="l">
              <a:spcBef>
                <a:spcPts val="0"/>
              </a:spcBef>
              <a:spcAft>
                <a:spcPts val="0"/>
              </a:spcAft>
              <a:buNone/>
            </a:pPr>
            <a:r>
              <a:t/>
            </a:r>
            <a:endParaRPr sz="1800">
              <a:solidFill>
                <a:srgbClr val="595959"/>
              </a:solidFill>
            </a:endParaRPr>
          </a:p>
          <a:p>
            <a:pPr indent="0" lvl="0" marL="0" rtl="0" algn="l">
              <a:lnSpc>
                <a:spcPct val="115000"/>
              </a:lnSpc>
              <a:spcBef>
                <a:spcPts val="0"/>
              </a:spcBef>
              <a:spcAft>
                <a:spcPts val="1600"/>
              </a:spcAft>
              <a:buNone/>
            </a:pPr>
            <a:r>
              <a:t/>
            </a:r>
            <a:endParaRPr sz="1800">
              <a:solidFill>
                <a:srgbClr val="595959"/>
              </a:solidFill>
            </a:endParaRPr>
          </a:p>
        </p:txBody>
      </p:sp>
      <p:sp>
        <p:nvSpPr>
          <p:cNvPr id="284" name="Google Shape;284;p27"/>
          <p:cNvSpPr txBox="1"/>
          <p:nvPr/>
        </p:nvSpPr>
        <p:spPr>
          <a:xfrm>
            <a:off x="4918300" y="1017725"/>
            <a:ext cx="3867900" cy="7296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1800">
                <a:solidFill>
                  <a:srgbClr val="0098C3"/>
                </a:solidFill>
              </a:rPr>
              <a:t>Open licensing is a core infrastructural element of OER. </a:t>
            </a:r>
            <a:r>
              <a:rPr b="1" lang="en" sz="1800">
                <a:solidFill>
                  <a:schemeClr val="accent5"/>
                </a:solidFill>
              </a:rPr>
              <a:t> </a:t>
            </a:r>
            <a:endParaRPr/>
          </a:p>
        </p:txBody>
      </p:sp>
      <p:sp>
        <p:nvSpPr>
          <p:cNvPr id="285" name="Google Shape;285;p27">
            <a:hlinkClick r:id="rId5"/>
          </p:cNvPr>
          <p:cNvSpPr/>
          <p:nvPr/>
        </p:nvSpPr>
        <p:spPr>
          <a:xfrm>
            <a:off x="7614250" y="3282125"/>
            <a:ext cx="803100" cy="514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 sz="800"/>
              <a:t>openly licensed works</a:t>
            </a:r>
            <a:endParaRPr sz="800"/>
          </a:p>
        </p:txBody>
      </p:sp>
      <p:sp>
        <p:nvSpPr>
          <p:cNvPr id="282" name="Google Shape;282;p27">
            <a:hlinkClick r:id="rId6"/>
          </p:cNvPr>
          <p:cNvSpPr/>
          <p:nvPr/>
        </p:nvSpPr>
        <p:spPr>
          <a:xfrm>
            <a:off x="7289425" y="3400175"/>
            <a:ext cx="535500" cy="2787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600"/>
              <a:t>OER</a:t>
            </a:r>
            <a:endParaRPr sz="600"/>
          </a:p>
        </p:txBody>
      </p:sp>
      <p:sp>
        <p:nvSpPr>
          <p:cNvPr id="286" name="Google Shape;286;p27"/>
          <p:cNvSpPr txBox="1"/>
          <p:nvPr/>
        </p:nvSpPr>
        <p:spPr>
          <a:xfrm>
            <a:off x="5819100" y="1707350"/>
            <a:ext cx="3013200" cy="1044900"/>
          </a:xfrm>
          <a:prstGeom prst="rect">
            <a:avLst/>
          </a:prstGeom>
          <a:solidFill>
            <a:srgbClr val="428BCA"/>
          </a:solid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rgbClr val="FFFFFF"/>
                </a:solidFill>
              </a:rPr>
              <a:t>Copyright status does not change when a standard open licence is assigned.</a:t>
            </a:r>
            <a:endParaRPr>
              <a:solidFill>
                <a:srgbClr val="FFFFFF"/>
              </a:solidFill>
            </a:endParaRPr>
          </a:p>
        </p:txBody>
      </p:sp>
      <p:sp>
        <p:nvSpPr>
          <p:cNvPr id="287" name="Google Shape;287;p27"/>
          <p:cNvSpPr txBox="1"/>
          <p:nvPr/>
        </p:nvSpPr>
        <p:spPr>
          <a:xfrm>
            <a:off x="365075" y="3476375"/>
            <a:ext cx="3459000" cy="1044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dk2"/>
                </a:solidFill>
              </a:rPr>
              <a:t>Open licences grant permission to use a copyright-protected work with few or no restrictions.</a:t>
            </a:r>
            <a:endParaRPr sz="1800">
              <a:solidFill>
                <a:schemeClr val="dk2"/>
              </a:solidFill>
            </a:endParaRPr>
          </a:p>
          <a:p>
            <a:pPr indent="0" lvl="0" marL="0" rtl="0" algn="l">
              <a:spcBef>
                <a:spcPts val="1600"/>
              </a:spcBef>
              <a:spcAft>
                <a:spcPts val="0"/>
              </a:spcAft>
              <a:buNone/>
            </a:pPr>
            <a:r>
              <a:t/>
            </a:r>
            <a:endParaRPr/>
          </a:p>
        </p:txBody>
      </p:sp>
      <p:pic>
        <p:nvPicPr>
          <p:cNvPr descr="TrkB-PPT-V1-Green-Background-Footer.75.jpg" id="288" name="Google Shape;288;p27"/>
          <p:cNvPicPr preferRelativeResize="0"/>
          <p:nvPr/>
        </p:nvPicPr>
        <p:blipFill rotWithShape="1">
          <a:blip r:embed="rId7">
            <a:alphaModFix/>
          </a:blip>
          <a:srcRect b="0" l="0" r="0" t="0"/>
          <a:stretch/>
        </p:blipFill>
        <p:spPr>
          <a:xfrm>
            <a:off x="-3800" y="4703625"/>
            <a:ext cx="9144000" cy="465200"/>
          </a:xfrm>
          <a:prstGeom prst="rect">
            <a:avLst/>
          </a:prstGeom>
          <a:noFill/>
          <a:ln>
            <a:noFill/>
          </a:ln>
        </p:spPr>
      </p:pic>
      <p:pic>
        <p:nvPicPr>
          <p:cNvPr descr="UA-COLOUR-REVERSE.png" id="289" name="Google Shape;289;p27"/>
          <p:cNvPicPr preferRelativeResize="0"/>
          <p:nvPr/>
        </p:nvPicPr>
        <p:blipFill rotWithShape="1">
          <a:blip r:embed="rId8">
            <a:alphaModFix/>
          </a:blip>
          <a:srcRect b="0" l="0" r="0" t="0"/>
          <a:stretch/>
        </p:blipFill>
        <p:spPr>
          <a:xfrm>
            <a:off x="73737" y="4790175"/>
            <a:ext cx="1191736" cy="292100"/>
          </a:xfrm>
          <a:prstGeom prst="rect">
            <a:avLst/>
          </a:prstGeom>
          <a:noFill/>
          <a:ln>
            <a:noFill/>
          </a:ln>
        </p:spPr>
      </p:pic>
      <p:pic>
        <p:nvPicPr>
          <p:cNvPr descr="promise-white.png" id="290" name="Google Shape;290;p27"/>
          <p:cNvPicPr preferRelativeResize="0"/>
          <p:nvPr/>
        </p:nvPicPr>
        <p:blipFill rotWithShape="1">
          <a:blip r:embed="rId9">
            <a:alphaModFix amt="60000"/>
          </a:blip>
          <a:srcRect b="0" l="0" r="0" t="0"/>
          <a:stretch/>
        </p:blipFill>
        <p:spPr>
          <a:xfrm>
            <a:off x="7395750" y="4821800"/>
            <a:ext cx="1689857" cy="276157"/>
          </a:xfrm>
          <a:prstGeom prst="rect">
            <a:avLst/>
          </a:prstGeom>
          <a:noFill/>
          <a:ln>
            <a:noFill/>
          </a:ln>
        </p:spPr>
      </p:pic>
      <p:pic>
        <p:nvPicPr>
          <p:cNvPr descr="Creative Commons License" id="291" name="Google Shape;291;p27">
            <a:hlinkClick r:id="rId10"/>
          </p:cNvPr>
          <p:cNvPicPr preferRelativeResize="0"/>
          <p:nvPr/>
        </p:nvPicPr>
        <p:blipFill>
          <a:blip r:embed="rId11">
            <a:alphaModFix/>
          </a:blip>
          <a:stretch>
            <a:fillRect/>
          </a:stretch>
        </p:blipFill>
        <p:spPr>
          <a:xfrm>
            <a:off x="4283764" y="4778350"/>
            <a:ext cx="576461" cy="203075"/>
          </a:xfrm>
          <a:prstGeom prst="rect">
            <a:avLst/>
          </a:prstGeom>
          <a:noFill/>
          <a:ln>
            <a:noFill/>
          </a:ln>
        </p:spPr>
      </p:pic>
      <p:sp>
        <p:nvSpPr>
          <p:cNvPr id="292" name="Google Shape;292;p2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2">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1000"/>
                                        <p:tgtEl>
                                          <p:spTgt spid="2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1000"/>
                                        <p:tgtEl>
                                          <p:spTgt spid="2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1000"/>
                                        <p:tgtEl>
                                          <p:spTgt spid="2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4" st="4"/>
                                            </p:txEl>
                                          </p:spTgt>
                                        </p:tgtEl>
                                        <p:attrNameLst>
                                          <p:attrName>style.visibility</p:attrName>
                                        </p:attrNameLst>
                                      </p:cBhvr>
                                      <p:to>
                                        <p:strVal val="visible"/>
                                      </p:to>
                                    </p:set>
                                    <p:animEffect filter="fade" transition="in">
                                      <p:cBhvr>
                                        <p:cTn dur="1000"/>
                                        <p:tgtEl>
                                          <p:spTgt spid="2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1"/>
                                        </p:tgtEl>
                                        <p:attrNameLst>
                                          <p:attrName>style.visibility</p:attrName>
                                        </p:attrNameLst>
                                      </p:cBhvr>
                                      <p:to>
                                        <p:strVal val="visible"/>
                                      </p:to>
                                    </p:set>
                                    <p:animEffect filter="fade" transition="in">
                                      <p:cBhvr>
                                        <p:cTn dur="1000"/>
                                        <p:tgtEl>
                                          <p:spTgt spid="281"/>
                                        </p:tgtEl>
                                      </p:cBhvr>
                                    </p:animEffect>
                                  </p:childTnLst>
                                </p:cTn>
                              </p:par>
                              <p:par>
                                <p:cTn fill="hold" nodeType="withEffect" presetClass="entr" presetID="10" presetSubtype="0">
                                  <p:stCondLst>
                                    <p:cond delay="0"/>
                                  </p:stCondLst>
                                  <p:childTnLst>
                                    <p:set>
                                      <p:cBhvr>
                                        <p:cTn dur="1" fill="hold">
                                          <p:stCondLst>
                                            <p:cond delay="0"/>
                                          </p:stCondLst>
                                        </p:cTn>
                                        <p:tgtEl>
                                          <p:spTgt spid="282"/>
                                        </p:tgtEl>
                                        <p:attrNameLst>
                                          <p:attrName>style.visibility</p:attrName>
                                        </p:attrNameLst>
                                      </p:cBhvr>
                                      <p:to>
                                        <p:strVal val="visible"/>
                                      </p:to>
                                    </p:set>
                                    <p:animEffect filter="fade" transition="in">
                                      <p:cBhvr>
                                        <p:cTn dur="1000"/>
                                        <p:tgtEl>
                                          <p:spTgt spid="282"/>
                                        </p:tgtEl>
                                      </p:cBhvr>
                                    </p:animEffect>
                                  </p:childTnLst>
                                </p:cTn>
                              </p:par>
                              <p:par>
                                <p:cTn fill="hold" nodeType="withEffect" presetClass="entr" presetID="10" presetSubtype="0">
                                  <p:stCondLst>
                                    <p:cond delay="0"/>
                                  </p:stCondLst>
                                  <p:childTnLst>
                                    <p:set>
                                      <p:cBhvr>
                                        <p:cTn dur="1" fill="hold">
                                          <p:stCondLst>
                                            <p:cond delay="0"/>
                                          </p:stCondLst>
                                        </p:cTn>
                                        <p:tgtEl>
                                          <p:spTgt spid="285"/>
                                        </p:tgtEl>
                                        <p:attrNameLst>
                                          <p:attrName>style.visibility</p:attrName>
                                        </p:attrNameLst>
                                      </p:cBhvr>
                                      <p:to>
                                        <p:strVal val="visible"/>
                                      </p:to>
                                    </p:set>
                                    <p:animEffect filter="fade" transition="in">
                                      <p:cBhvr>
                                        <p:cTn dur="1000"/>
                                        <p:tgtEl>
                                          <p:spTgt spid="2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1000"/>
                                        <p:tgtEl>
                                          <p:spTgt spid="2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gtEl>
                                        <p:attrNameLst>
                                          <p:attrName>style.visibility</p:attrName>
                                        </p:attrNameLst>
                                      </p:cBhvr>
                                      <p:to>
                                        <p:strVal val="visible"/>
                                      </p:to>
                                    </p:set>
                                    <p:animEffect filter="fade" transition="in">
                                      <p:cBhvr>
                                        <p:cTn dur="1000"/>
                                        <p:tgtEl>
                                          <p:spTgt spid="2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6" name="Shape 296"/>
        <p:cNvGrpSpPr/>
        <p:nvPr/>
      </p:nvGrpSpPr>
      <p:grpSpPr>
        <a:xfrm>
          <a:off x="0" y="0"/>
          <a:ext cx="0" cy="0"/>
          <a:chOff x="0" y="0"/>
          <a:chExt cx="0" cy="0"/>
        </a:xfrm>
      </p:grpSpPr>
      <p:sp>
        <p:nvSpPr>
          <p:cNvPr id="297" name="Google Shape;297;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Copyright, Open Licensing, and OER</a:t>
            </a:r>
            <a:endParaRPr/>
          </a:p>
        </p:txBody>
      </p:sp>
      <p:sp>
        <p:nvSpPr>
          <p:cNvPr id="298" name="Google Shape;298;p28"/>
          <p:cNvSpPr txBox="1"/>
          <p:nvPr/>
        </p:nvSpPr>
        <p:spPr>
          <a:xfrm>
            <a:off x="438100" y="1143900"/>
            <a:ext cx="4167900" cy="3530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28BCA"/>
                </a:solidFill>
              </a:rPr>
              <a:t>Creative Commons licences are the most common OER open licences.</a:t>
            </a:r>
            <a:endParaRPr b="1" sz="1800">
              <a:solidFill>
                <a:srgbClr val="428BCA"/>
              </a:solidFill>
            </a:endParaRPr>
          </a:p>
          <a:p>
            <a:pPr indent="-317500" lvl="0" marL="457200" rtl="0" algn="l">
              <a:spcBef>
                <a:spcPts val="1600"/>
              </a:spcBef>
              <a:spcAft>
                <a:spcPts val="0"/>
              </a:spcAft>
              <a:buSzPts val="1400"/>
              <a:buAutoNum type="arabicParenR"/>
            </a:pPr>
            <a:r>
              <a:rPr lang="en"/>
              <a:t>Choose a licence </a:t>
            </a:r>
            <a:r>
              <a:rPr lang="en" u="sng">
                <a:solidFill>
                  <a:schemeClr val="hlink"/>
                </a:solidFill>
                <a:hlinkClick r:id="rId3"/>
              </a:rPr>
              <a:t>https://creativecommons.org/choose/</a:t>
            </a:r>
            <a:r>
              <a:rPr lang="en"/>
              <a:t> </a:t>
            </a:r>
            <a:endParaRPr/>
          </a:p>
          <a:p>
            <a:pPr indent="-317500" lvl="0" marL="457200" rtl="0" algn="l">
              <a:spcBef>
                <a:spcPts val="800"/>
              </a:spcBef>
              <a:spcAft>
                <a:spcPts val="0"/>
              </a:spcAft>
              <a:buSzPts val="1400"/>
              <a:buAutoNum type="arabicParenR"/>
            </a:pPr>
            <a:r>
              <a:rPr lang="en"/>
              <a:t>Mark the work with the </a:t>
            </a:r>
            <a:r>
              <a:rPr lang="en" u="sng">
                <a:solidFill>
                  <a:schemeClr val="hlink"/>
                </a:solidFill>
                <a:hlinkClick r:id="rId4"/>
              </a:rPr>
              <a:t>CC icon</a:t>
            </a:r>
            <a:r>
              <a:rPr lang="en"/>
              <a:t> </a:t>
            </a:r>
            <a:r>
              <a:rPr lang="en" u="sng">
                <a:solidFill>
                  <a:schemeClr val="hlink"/>
                </a:solidFill>
                <a:hlinkClick r:id="rId5"/>
              </a:rPr>
              <a:t>https://wiki.creativecommons.org/wiki/Marking_your_work_with_a_CC_license</a:t>
            </a:r>
            <a:endParaRPr/>
          </a:p>
          <a:p>
            <a:pPr indent="-317500" lvl="0" marL="457200" rtl="0" algn="l">
              <a:spcBef>
                <a:spcPts val="800"/>
              </a:spcBef>
              <a:spcAft>
                <a:spcPts val="0"/>
              </a:spcAft>
              <a:buSzPts val="1400"/>
              <a:buAutoNum type="arabicParenR"/>
            </a:pPr>
            <a:r>
              <a:rPr lang="en"/>
              <a:t>Link icon to licence deed.</a:t>
            </a:r>
            <a:endParaRPr/>
          </a:p>
          <a:p>
            <a:pPr indent="-317500" lvl="0" marL="457200" rtl="0" algn="l">
              <a:spcBef>
                <a:spcPts val="800"/>
              </a:spcBef>
              <a:spcAft>
                <a:spcPts val="0"/>
              </a:spcAft>
              <a:buSzPts val="1400"/>
              <a:buAutoNum type="arabicParenR"/>
            </a:pPr>
            <a:r>
              <a:rPr lang="en"/>
              <a:t>Include a statement. </a:t>
            </a:r>
            <a:endParaRPr/>
          </a:p>
          <a:p>
            <a:pPr indent="0" lvl="0" marL="0" rtl="0" algn="l">
              <a:spcBef>
                <a:spcPts val="0"/>
              </a:spcBef>
              <a:spcAft>
                <a:spcPts val="0"/>
              </a:spcAft>
              <a:buNone/>
            </a:pPr>
            <a:r>
              <a:t/>
            </a:r>
            <a:endParaRPr/>
          </a:p>
          <a:p>
            <a:pPr indent="0" lvl="0" marL="0" rtl="0" algn="l">
              <a:lnSpc>
                <a:spcPct val="115000"/>
              </a:lnSpc>
              <a:spcBef>
                <a:spcPts val="0"/>
              </a:spcBef>
              <a:spcAft>
                <a:spcPts val="1600"/>
              </a:spcAft>
              <a:buNone/>
            </a:pPr>
            <a:r>
              <a:t/>
            </a:r>
            <a:endParaRPr b="1" sz="1800">
              <a:solidFill>
                <a:srgbClr val="0098C3"/>
              </a:solidFill>
            </a:endParaRPr>
          </a:p>
        </p:txBody>
      </p:sp>
      <p:pic>
        <p:nvPicPr>
          <p:cNvPr id="299" name="Google Shape;299;p28"/>
          <p:cNvPicPr preferRelativeResize="0"/>
          <p:nvPr/>
        </p:nvPicPr>
        <p:blipFill>
          <a:blip r:embed="rId6">
            <a:alphaModFix/>
          </a:blip>
          <a:stretch>
            <a:fillRect/>
          </a:stretch>
        </p:blipFill>
        <p:spPr>
          <a:xfrm>
            <a:off x="4877875" y="990500"/>
            <a:ext cx="4167874" cy="3635642"/>
          </a:xfrm>
          <a:prstGeom prst="rect">
            <a:avLst/>
          </a:prstGeom>
          <a:noFill/>
          <a:ln>
            <a:noFill/>
          </a:ln>
        </p:spPr>
      </p:pic>
      <p:sp>
        <p:nvSpPr>
          <p:cNvPr id="300" name="Google Shape;300;p28"/>
          <p:cNvSpPr txBox="1"/>
          <p:nvPr/>
        </p:nvSpPr>
        <p:spPr>
          <a:xfrm>
            <a:off x="5326003" y="4485404"/>
            <a:ext cx="3082200" cy="3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800"/>
              <a:t>by </a:t>
            </a:r>
            <a:r>
              <a:rPr b="1" lang="en" sz="800" u="sng">
                <a:solidFill>
                  <a:srgbClr val="0097A7"/>
                </a:solidFill>
                <a:hlinkClick r:id="rId7">
                  <a:extLst>
                    <a:ext uri="{A12FA001-AC4F-418D-AE19-62706E023703}">
                      <ahyp:hlinkClr val="tx"/>
                    </a:ext>
                  </a:extLst>
                </a:hlinkClick>
              </a:rPr>
              <a:t>Cable Green</a:t>
            </a:r>
            <a:r>
              <a:rPr b="1" lang="en" sz="800"/>
              <a:t> is licensed under </a:t>
            </a:r>
            <a:r>
              <a:rPr b="1" lang="en" sz="800" u="sng">
                <a:solidFill>
                  <a:srgbClr val="0097A7"/>
                </a:solidFill>
                <a:hlinkClick r:id="rId8">
                  <a:extLst>
                    <a:ext uri="{A12FA001-AC4F-418D-AE19-62706E023703}">
                      <ahyp:hlinkClr val="tx"/>
                    </a:ext>
                  </a:extLst>
                </a:hlinkClick>
              </a:rPr>
              <a:t>CC-BY 4.0</a:t>
            </a:r>
            <a:endParaRPr sz="800"/>
          </a:p>
        </p:txBody>
      </p:sp>
      <p:cxnSp>
        <p:nvCxnSpPr>
          <p:cNvPr id="301" name="Google Shape;301;p28"/>
          <p:cNvCxnSpPr/>
          <p:nvPr/>
        </p:nvCxnSpPr>
        <p:spPr>
          <a:xfrm>
            <a:off x="2612125" y="3771150"/>
            <a:ext cx="1146300" cy="855000"/>
          </a:xfrm>
          <a:prstGeom prst="straightConnector1">
            <a:avLst/>
          </a:prstGeom>
          <a:noFill/>
          <a:ln cap="flat" cmpd="sng" w="28575">
            <a:solidFill>
              <a:srgbClr val="428BCA"/>
            </a:solidFill>
            <a:prstDash val="solid"/>
            <a:round/>
            <a:headEnd len="med" w="med" type="none"/>
            <a:tailEnd len="med" w="med" type="triangle"/>
          </a:ln>
        </p:spPr>
      </p:cxnSp>
      <p:pic>
        <p:nvPicPr>
          <p:cNvPr descr="TrkB-PPT-V1-Green-Background-Footer.75.jpg" id="302" name="Google Shape;302;p28"/>
          <p:cNvPicPr preferRelativeResize="0"/>
          <p:nvPr/>
        </p:nvPicPr>
        <p:blipFill rotWithShape="1">
          <a:blip r:embed="rId9">
            <a:alphaModFix/>
          </a:blip>
          <a:srcRect b="0" l="0" r="0" t="0"/>
          <a:stretch/>
        </p:blipFill>
        <p:spPr>
          <a:xfrm>
            <a:off x="-3800" y="4703625"/>
            <a:ext cx="9144000" cy="465200"/>
          </a:xfrm>
          <a:prstGeom prst="rect">
            <a:avLst/>
          </a:prstGeom>
          <a:noFill/>
          <a:ln>
            <a:noFill/>
          </a:ln>
        </p:spPr>
      </p:pic>
      <p:pic>
        <p:nvPicPr>
          <p:cNvPr descr="UA-COLOUR-REVERSE.png" id="303" name="Google Shape;303;p28"/>
          <p:cNvPicPr preferRelativeResize="0"/>
          <p:nvPr/>
        </p:nvPicPr>
        <p:blipFill rotWithShape="1">
          <a:blip r:embed="rId10">
            <a:alphaModFix/>
          </a:blip>
          <a:srcRect b="0" l="0" r="0" t="0"/>
          <a:stretch/>
        </p:blipFill>
        <p:spPr>
          <a:xfrm>
            <a:off x="73737" y="4790175"/>
            <a:ext cx="1191736" cy="292100"/>
          </a:xfrm>
          <a:prstGeom prst="rect">
            <a:avLst/>
          </a:prstGeom>
          <a:noFill/>
          <a:ln>
            <a:noFill/>
          </a:ln>
        </p:spPr>
      </p:pic>
      <p:pic>
        <p:nvPicPr>
          <p:cNvPr descr="promise-white.png" id="304" name="Google Shape;304;p28"/>
          <p:cNvPicPr preferRelativeResize="0"/>
          <p:nvPr/>
        </p:nvPicPr>
        <p:blipFill rotWithShape="1">
          <a:blip r:embed="rId11">
            <a:alphaModFix amt="60000"/>
          </a:blip>
          <a:srcRect b="0" l="0" r="0" t="0"/>
          <a:stretch/>
        </p:blipFill>
        <p:spPr>
          <a:xfrm>
            <a:off x="7395750" y="4821800"/>
            <a:ext cx="1689857" cy="276157"/>
          </a:xfrm>
          <a:prstGeom prst="rect">
            <a:avLst/>
          </a:prstGeom>
          <a:noFill/>
          <a:ln>
            <a:noFill/>
          </a:ln>
        </p:spPr>
      </p:pic>
      <p:pic>
        <p:nvPicPr>
          <p:cNvPr descr="Creative Commons License" id="305" name="Google Shape;305;p28">
            <a:hlinkClick r:id="rId12"/>
          </p:cNvPr>
          <p:cNvPicPr preferRelativeResize="0"/>
          <p:nvPr/>
        </p:nvPicPr>
        <p:blipFill>
          <a:blip r:embed="rId13">
            <a:alphaModFix/>
          </a:blip>
          <a:stretch>
            <a:fillRect/>
          </a:stretch>
        </p:blipFill>
        <p:spPr>
          <a:xfrm>
            <a:off x="4283764" y="4778350"/>
            <a:ext cx="576461" cy="203075"/>
          </a:xfrm>
          <a:prstGeom prst="rect">
            <a:avLst/>
          </a:prstGeom>
          <a:noFill/>
          <a:ln>
            <a:noFill/>
          </a:ln>
        </p:spPr>
      </p:pic>
      <p:sp>
        <p:nvSpPr>
          <p:cNvPr id="306" name="Google Shape;306;p2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4">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0" st="0"/>
                                            </p:txEl>
                                          </p:spTgt>
                                        </p:tgtEl>
                                        <p:attrNameLst>
                                          <p:attrName>style.visibility</p:attrName>
                                        </p:attrNameLst>
                                      </p:cBhvr>
                                      <p:to>
                                        <p:strVal val="visible"/>
                                      </p:to>
                                    </p:set>
                                    <p:animEffect filter="fade" transition="in">
                                      <p:cBhvr>
                                        <p:cTn dur="1000"/>
                                        <p:tgtEl>
                                          <p:spTgt spid="29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1" st="1"/>
                                            </p:txEl>
                                          </p:spTgt>
                                        </p:tgtEl>
                                        <p:attrNameLst>
                                          <p:attrName>style.visibility</p:attrName>
                                        </p:attrNameLst>
                                      </p:cBhvr>
                                      <p:to>
                                        <p:strVal val="visible"/>
                                      </p:to>
                                    </p:set>
                                    <p:animEffect filter="fade" transition="in">
                                      <p:cBhvr>
                                        <p:cTn dur="1000"/>
                                        <p:tgtEl>
                                          <p:spTgt spid="29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2" st="2"/>
                                            </p:txEl>
                                          </p:spTgt>
                                        </p:tgtEl>
                                        <p:attrNameLst>
                                          <p:attrName>style.visibility</p:attrName>
                                        </p:attrNameLst>
                                      </p:cBhvr>
                                      <p:to>
                                        <p:strVal val="visible"/>
                                      </p:to>
                                    </p:set>
                                    <p:animEffect filter="fade" transition="in">
                                      <p:cBhvr>
                                        <p:cTn dur="1000"/>
                                        <p:tgtEl>
                                          <p:spTgt spid="29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3" st="3"/>
                                            </p:txEl>
                                          </p:spTgt>
                                        </p:tgtEl>
                                        <p:attrNameLst>
                                          <p:attrName>style.visibility</p:attrName>
                                        </p:attrNameLst>
                                      </p:cBhvr>
                                      <p:to>
                                        <p:strVal val="visible"/>
                                      </p:to>
                                    </p:set>
                                    <p:animEffect filter="fade" transition="in">
                                      <p:cBhvr>
                                        <p:cTn dur="1000"/>
                                        <p:tgtEl>
                                          <p:spTgt spid="29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4" st="4"/>
                                            </p:txEl>
                                          </p:spTgt>
                                        </p:tgtEl>
                                        <p:attrNameLst>
                                          <p:attrName>style.visibility</p:attrName>
                                        </p:attrNameLst>
                                      </p:cBhvr>
                                      <p:to>
                                        <p:strVal val="visible"/>
                                      </p:to>
                                    </p:set>
                                    <p:animEffect filter="fade" transition="in">
                                      <p:cBhvr>
                                        <p:cTn dur="1000"/>
                                        <p:tgtEl>
                                          <p:spTgt spid="29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5" st="5"/>
                                            </p:txEl>
                                          </p:spTgt>
                                        </p:tgtEl>
                                        <p:attrNameLst>
                                          <p:attrName>style.visibility</p:attrName>
                                        </p:attrNameLst>
                                      </p:cBhvr>
                                      <p:to>
                                        <p:strVal val="visible"/>
                                      </p:to>
                                    </p:set>
                                    <p:animEffect filter="fade" transition="in">
                                      <p:cBhvr>
                                        <p:cTn dur="1000"/>
                                        <p:tgtEl>
                                          <p:spTgt spid="29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8">
                                            <p:txEl>
                                              <p:pRg end="6" st="6"/>
                                            </p:txEl>
                                          </p:spTgt>
                                        </p:tgtEl>
                                        <p:attrNameLst>
                                          <p:attrName>style.visibility</p:attrName>
                                        </p:attrNameLst>
                                      </p:cBhvr>
                                      <p:to>
                                        <p:strVal val="visible"/>
                                      </p:to>
                                    </p:set>
                                    <p:animEffect filter="fade" transition="in">
                                      <p:cBhvr>
                                        <p:cTn dur="1000"/>
                                        <p:tgtEl>
                                          <p:spTgt spid="298">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0" name="Shape 310"/>
        <p:cNvGrpSpPr/>
        <p:nvPr/>
      </p:nvGrpSpPr>
      <p:grpSpPr>
        <a:xfrm>
          <a:off x="0" y="0"/>
          <a:ext cx="0" cy="0"/>
          <a:chOff x="0" y="0"/>
          <a:chExt cx="0" cy="0"/>
        </a:xfrm>
      </p:grpSpPr>
      <p:sp>
        <p:nvSpPr>
          <p:cNvPr id="311" name="Google Shape;311;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5 Rs of OER</a:t>
            </a:r>
            <a:endParaRPr/>
          </a:p>
        </p:txBody>
      </p:sp>
      <p:pic>
        <p:nvPicPr>
          <p:cNvPr id="312" name="Google Shape;312;p29"/>
          <p:cNvPicPr preferRelativeResize="0"/>
          <p:nvPr/>
        </p:nvPicPr>
        <p:blipFill rotWithShape="1">
          <a:blip r:embed="rId3">
            <a:alphaModFix/>
          </a:blip>
          <a:srcRect b="18970" l="0" r="0" t="13493"/>
          <a:stretch/>
        </p:blipFill>
        <p:spPr>
          <a:xfrm>
            <a:off x="311700" y="1429524"/>
            <a:ext cx="4890099" cy="2479700"/>
          </a:xfrm>
          <a:prstGeom prst="rect">
            <a:avLst/>
          </a:prstGeom>
          <a:noFill/>
          <a:ln>
            <a:noFill/>
          </a:ln>
        </p:spPr>
      </p:pic>
      <p:sp>
        <p:nvSpPr>
          <p:cNvPr id="313" name="Google Shape;313;p29"/>
          <p:cNvSpPr/>
          <p:nvPr/>
        </p:nvSpPr>
        <p:spPr>
          <a:xfrm>
            <a:off x="5785100" y="2209805"/>
            <a:ext cx="803400" cy="138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free &amp; online</a:t>
            </a:r>
            <a:endParaRPr sz="1200"/>
          </a:p>
        </p:txBody>
      </p:sp>
      <p:sp>
        <p:nvSpPr>
          <p:cNvPr id="314" name="Google Shape;314;p29"/>
          <p:cNvSpPr/>
          <p:nvPr/>
        </p:nvSpPr>
        <p:spPr>
          <a:xfrm>
            <a:off x="7055012" y="2209805"/>
            <a:ext cx="1237200" cy="1382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t>“welcome to reuse &amp; remix”</a:t>
            </a:r>
            <a:endParaRPr sz="1200"/>
          </a:p>
        </p:txBody>
      </p:sp>
      <p:sp>
        <p:nvSpPr>
          <p:cNvPr id="315" name="Google Shape;315;p29"/>
          <p:cNvSpPr/>
          <p:nvPr/>
        </p:nvSpPr>
        <p:spPr>
          <a:xfrm rot="-5400000">
            <a:off x="5895039" y="2667575"/>
            <a:ext cx="1853700" cy="467100"/>
          </a:xfrm>
          <a:prstGeom prst="rect">
            <a:avLst/>
          </a:prstGeom>
          <a:solidFill>
            <a:schemeClr val="lt2"/>
          </a:solid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i="1" lang="en" sz="1200"/>
              <a:t>hesitation</a:t>
            </a:r>
            <a:endParaRPr i="1" sz="1200"/>
          </a:p>
        </p:txBody>
      </p:sp>
      <p:pic>
        <p:nvPicPr>
          <p:cNvPr descr="TrkB-PPT-V1-Green-Background-Footer.75.jpg" id="316" name="Google Shape;316;p29"/>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317" name="Google Shape;317;p29"/>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318" name="Google Shape;318;p29"/>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319" name="Google Shape;319;p29">
            <a:hlinkClick r:id="rId7"/>
          </p:cNvPr>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320" name="Google Shape;320;p2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21" name="Google Shape;321;p29"/>
          <p:cNvSpPr txBox="1"/>
          <p:nvPr/>
        </p:nvSpPr>
        <p:spPr>
          <a:xfrm>
            <a:off x="1106450" y="3873575"/>
            <a:ext cx="3300600" cy="276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1100">
                <a:solidFill>
                  <a:schemeClr val="dk1"/>
                </a:solidFill>
              </a:rPr>
              <a:t>Credit: Image by BC campus, </a:t>
            </a:r>
            <a:r>
              <a:rPr lang="en" sz="1100" u="sng">
                <a:solidFill>
                  <a:srgbClr val="1155CC"/>
                </a:solidFill>
                <a:hlinkClick r:id="rId10">
                  <a:extLst>
                    <a:ext uri="{A12FA001-AC4F-418D-AE19-62706E023703}">
                      <ahyp:hlinkClr val="tx"/>
                    </a:ext>
                  </a:extLst>
                </a:hlinkClick>
              </a:rPr>
              <a:t>CC-BY 4.0</a:t>
            </a:r>
            <a:endParaRPr sz="11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5" name="Shape 325"/>
        <p:cNvGrpSpPr/>
        <p:nvPr/>
      </p:nvGrpSpPr>
      <p:grpSpPr>
        <a:xfrm>
          <a:off x="0" y="0"/>
          <a:ext cx="0" cy="0"/>
          <a:chOff x="0" y="0"/>
          <a:chExt cx="0" cy="0"/>
        </a:xfrm>
      </p:grpSpPr>
      <p:sp>
        <p:nvSpPr>
          <p:cNvPr id="326" name="Google Shape;326;p30"/>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Wiley’s 5Rs and Creative Commons </a:t>
            </a:r>
            <a:r>
              <a:rPr lang="en"/>
              <a:t>Licensing</a:t>
            </a:r>
            <a:r>
              <a:rPr lang="en"/>
              <a:t>	</a:t>
            </a:r>
            <a:endParaRPr/>
          </a:p>
        </p:txBody>
      </p:sp>
      <p:sp>
        <p:nvSpPr>
          <p:cNvPr id="327" name="Google Shape;327;p30"/>
          <p:cNvSpPr txBox="1"/>
          <p:nvPr/>
        </p:nvSpPr>
        <p:spPr>
          <a:xfrm>
            <a:off x="0" y="4327175"/>
            <a:ext cx="9032700" cy="35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450">
                <a:solidFill>
                  <a:srgbClr val="333333"/>
                </a:solidFill>
              </a:rPr>
              <a:t>Give </a:t>
            </a:r>
            <a:r>
              <a:rPr lang="en" sz="1450" u="sng">
                <a:solidFill>
                  <a:srgbClr val="049CCF"/>
                </a:solidFill>
                <a:hlinkClick r:id="rId3">
                  <a:extLst>
                    <a:ext uri="{A12FA001-AC4F-418D-AE19-62706E023703}">
                      <ahyp:hlinkClr val="tx"/>
                    </a:ext>
                  </a:extLst>
                </a:hlinkClick>
              </a:rPr>
              <a:t>appropriate credit</a:t>
            </a:r>
            <a:r>
              <a:rPr lang="en" sz="1450">
                <a:solidFill>
                  <a:srgbClr val="333333"/>
                </a:solidFill>
              </a:rPr>
              <a:t>, provide a link to the license, and </a:t>
            </a:r>
            <a:r>
              <a:rPr lang="en" sz="1450" u="sng">
                <a:solidFill>
                  <a:srgbClr val="049CCF"/>
                </a:solidFill>
                <a:hlinkClick r:id="rId4">
                  <a:extLst>
                    <a:ext uri="{A12FA001-AC4F-418D-AE19-62706E023703}">
                      <ahyp:hlinkClr val="tx"/>
                    </a:ext>
                  </a:extLst>
                </a:hlinkClick>
              </a:rPr>
              <a:t>indicate if changes were made</a:t>
            </a:r>
            <a:r>
              <a:rPr lang="en" sz="1450">
                <a:solidFill>
                  <a:srgbClr val="333333"/>
                </a:solidFill>
              </a:rPr>
              <a:t>.</a:t>
            </a:r>
            <a:endParaRPr/>
          </a:p>
        </p:txBody>
      </p:sp>
      <p:pic>
        <p:nvPicPr>
          <p:cNvPr descr="TrkB-PPT-V1-Green-Background-Footer.75.jpg" id="328" name="Google Shape;328;p30"/>
          <p:cNvPicPr preferRelativeResize="0"/>
          <p:nvPr/>
        </p:nvPicPr>
        <p:blipFill rotWithShape="1">
          <a:blip r:embed="rId5">
            <a:alphaModFix/>
          </a:blip>
          <a:srcRect b="0" l="0" r="0" t="0"/>
          <a:stretch/>
        </p:blipFill>
        <p:spPr>
          <a:xfrm>
            <a:off x="-3800" y="4703625"/>
            <a:ext cx="9144000" cy="465200"/>
          </a:xfrm>
          <a:prstGeom prst="rect">
            <a:avLst/>
          </a:prstGeom>
          <a:noFill/>
          <a:ln>
            <a:noFill/>
          </a:ln>
        </p:spPr>
      </p:pic>
      <p:pic>
        <p:nvPicPr>
          <p:cNvPr descr="UA-COLOUR-REVERSE.png" id="329" name="Google Shape;329;p30"/>
          <p:cNvPicPr preferRelativeResize="0"/>
          <p:nvPr/>
        </p:nvPicPr>
        <p:blipFill rotWithShape="1">
          <a:blip r:embed="rId6">
            <a:alphaModFix/>
          </a:blip>
          <a:srcRect b="0" l="0" r="0" t="0"/>
          <a:stretch/>
        </p:blipFill>
        <p:spPr>
          <a:xfrm>
            <a:off x="73737" y="4790175"/>
            <a:ext cx="1191736" cy="292100"/>
          </a:xfrm>
          <a:prstGeom prst="rect">
            <a:avLst/>
          </a:prstGeom>
          <a:noFill/>
          <a:ln>
            <a:noFill/>
          </a:ln>
        </p:spPr>
      </p:pic>
      <p:pic>
        <p:nvPicPr>
          <p:cNvPr descr="promise-white.png" id="330" name="Google Shape;330;p30"/>
          <p:cNvPicPr preferRelativeResize="0"/>
          <p:nvPr/>
        </p:nvPicPr>
        <p:blipFill rotWithShape="1">
          <a:blip r:embed="rId7">
            <a:alphaModFix amt="60000"/>
          </a:blip>
          <a:srcRect b="0" l="0" r="0" t="0"/>
          <a:stretch/>
        </p:blipFill>
        <p:spPr>
          <a:xfrm>
            <a:off x="7395750" y="4821800"/>
            <a:ext cx="1689857" cy="276157"/>
          </a:xfrm>
          <a:prstGeom prst="rect">
            <a:avLst/>
          </a:prstGeom>
          <a:noFill/>
          <a:ln>
            <a:noFill/>
          </a:ln>
        </p:spPr>
      </p:pic>
      <p:pic>
        <p:nvPicPr>
          <p:cNvPr descr="Creative Commons License" id="331" name="Google Shape;331;p30">
            <a:hlinkClick r:id="rId8"/>
          </p:cNvPr>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332" name="Google Shape;332;p3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graphicFrame>
        <p:nvGraphicFramePr>
          <p:cNvPr id="333" name="Google Shape;333;p30"/>
          <p:cNvGraphicFramePr/>
          <p:nvPr/>
        </p:nvGraphicFramePr>
        <p:xfrm>
          <a:off x="579088" y="636735"/>
          <a:ext cx="3000000" cy="3000000"/>
        </p:xfrm>
        <a:graphic>
          <a:graphicData uri="http://schemas.openxmlformats.org/drawingml/2006/table">
            <a:tbl>
              <a:tblPr>
                <a:noFill/>
                <a:tableStyleId>{80D50119-C0B6-4E85-B6F7-DC64A04B9F36}</a:tableStyleId>
              </a:tblPr>
              <a:tblGrid>
                <a:gridCol w="1432575"/>
                <a:gridCol w="1192150"/>
                <a:gridCol w="1312375"/>
                <a:gridCol w="1312375"/>
                <a:gridCol w="1312375"/>
                <a:gridCol w="1312375"/>
              </a:tblGrid>
              <a:tr h="313900">
                <a:tc>
                  <a:txBody>
                    <a:bodyPr/>
                    <a:lstStyle/>
                    <a:p>
                      <a:pPr indent="0" lvl="0" marL="0" rtl="0" algn="l">
                        <a:spcBef>
                          <a:spcPts val="0"/>
                        </a:spcBef>
                        <a:spcAft>
                          <a:spcPts val="0"/>
                        </a:spcAft>
                        <a:buNone/>
                      </a:pPr>
                      <a:r>
                        <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Retain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Reuse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Revise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Remix</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t>Redistribute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80850">
                <a:tc>
                  <a:txBody>
                    <a:bodyPr/>
                    <a:lstStyle/>
                    <a:p>
                      <a:pPr indent="0" lvl="0" marL="0" rtl="0" algn="l">
                        <a:spcBef>
                          <a:spcPts val="0"/>
                        </a:spcBef>
                        <a:spcAft>
                          <a:spcPts val="0"/>
                        </a:spcAft>
                        <a:buNone/>
                      </a:pPr>
                      <a:r>
                        <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sz="700"/>
                        <a:t>Make and own a copy</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Use in a wide range of ways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Adapt, modify, and improve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Combine two or more</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700"/>
                        <a:t>Share with others</a:t>
                      </a:r>
                      <a:endParaRPr sz="700"/>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tcPr>
                </a:tc>
              </a:tr>
              <a:tr h="384350">
                <a:tc>
                  <a:txBody>
                    <a:bodyPr/>
                    <a:lstStyle/>
                    <a:p>
                      <a:pPr indent="0" lvl="0" marL="0" rtl="0" algn="l">
                        <a:spcBef>
                          <a:spcPts val="0"/>
                        </a:spcBef>
                        <a:spcAft>
                          <a:spcPts val="0"/>
                        </a:spcAft>
                        <a:buNone/>
                      </a:pPr>
                      <a:r>
                        <a:rPr lang="en"/>
                        <a:t>Public Domain</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4350">
                <a:tc>
                  <a:txBody>
                    <a:bodyPr/>
                    <a:lstStyle/>
                    <a:p>
                      <a:pPr indent="0" lvl="0" marL="0" rtl="0" algn="l">
                        <a:spcBef>
                          <a:spcPts val="0"/>
                        </a:spcBef>
                        <a:spcAft>
                          <a:spcPts val="0"/>
                        </a:spcAft>
                        <a:buNone/>
                      </a:pPr>
                      <a:r>
                        <a:rPr lang="en"/>
                        <a:t>CC-BY</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4350">
                <a:tc>
                  <a:txBody>
                    <a:bodyPr/>
                    <a:lstStyle/>
                    <a:p>
                      <a:pPr indent="0" lvl="0" marL="0" rtl="0" algn="l">
                        <a:spcBef>
                          <a:spcPts val="0"/>
                        </a:spcBef>
                        <a:spcAft>
                          <a:spcPts val="0"/>
                        </a:spcAft>
                        <a:buNone/>
                      </a:pPr>
                      <a:r>
                        <a:rPr lang="en"/>
                        <a:t>CC-BY-SA</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6100">
                <a:tc>
                  <a:txBody>
                    <a:bodyPr/>
                    <a:lstStyle/>
                    <a:p>
                      <a:pPr indent="0" lvl="0" marL="0" rtl="0" algn="l">
                        <a:spcBef>
                          <a:spcPts val="0"/>
                        </a:spcBef>
                        <a:spcAft>
                          <a:spcPts val="0"/>
                        </a:spcAft>
                        <a:buNone/>
                      </a:pPr>
                      <a:r>
                        <a:rPr lang="en"/>
                        <a:t>CC-BY-NC</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6100">
                <a:tc>
                  <a:txBody>
                    <a:bodyPr/>
                    <a:lstStyle/>
                    <a:p>
                      <a:pPr indent="0" lvl="0" marL="0" rtl="0" algn="l">
                        <a:spcBef>
                          <a:spcPts val="0"/>
                        </a:spcBef>
                        <a:spcAft>
                          <a:spcPts val="0"/>
                        </a:spcAft>
                        <a:buNone/>
                      </a:pPr>
                      <a:r>
                        <a:rPr lang="en"/>
                        <a:t>CC-BY-NC-SA</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Clr>
                          <a:srgbClr val="000000"/>
                        </a:buClr>
                        <a:buSzPts val="1100"/>
                        <a:buFont typeface="Arial"/>
                        <a:buNone/>
                      </a:pPr>
                      <a:r>
                        <a:rPr lang="en" sz="900">
                          <a:solidFill>
                            <a:srgbClr val="000000"/>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same license</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a:t>
                      </a:r>
                      <a:endParaRPr sz="900">
                        <a:solidFill>
                          <a:srgbClr val="000000"/>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384350">
                <a:tc>
                  <a:txBody>
                    <a:bodyPr/>
                    <a:lstStyle/>
                    <a:p>
                      <a:pPr indent="0" lvl="0" marL="0" rtl="0" algn="l">
                        <a:spcBef>
                          <a:spcPts val="0"/>
                        </a:spcBef>
                        <a:spcAft>
                          <a:spcPts val="0"/>
                        </a:spcAft>
                        <a:buNone/>
                      </a:pPr>
                      <a:r>
                        <a:rPr lang="en"/>
                        <a:t>CC-BY-ND</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436100">
                <a:tc>
                  <a:txBody>
                    <a:bodyPr/>
                    <a:lstStyle/>
                    <a:p>
                      <a:pPr indent="0" lvl="0" marL="0" rtl="0" algn="l">
                        <a:spcBef>
                          <a:spcPts val="0"/>
                        </a:spcBef>
                        <a:spcAft>
                          <a:spcPts val="0"/>
                        </a:spcAft>
                        <a:buNone/>
                      </a:pPr>
                      <a:r>
                        <a:rPr lang="en"/>
                        <a:t>CC-BY-NC-ND</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317500" lvl="0" marL="457200" rtl="0" algn="ctr">
                        <a:spcBef>
                          <a:spcPts val="0"/>
                        </a:spcBef>
                        <a:spcAft>
                          <a:spcPts val="0"/>
                        </a:spcAft>
                        <a:buSzPts val="1400"/>
                        <a:buChar char="✓"/>
                      </a:pPr>
                      <a:r>
                        <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t> 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t>personal use only</a:t>
                      </a:r>
                      <a:endParaRPr sz="9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en" sz="900">
                          <a:solidFill>
                            <a:srgbClr val="000000"/>
                          </a:solidFill>
                        </a:rPr>
                        <a:t>non-commercial</a:t>
                      </a:r>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pic>
        <p:nvPicPr>
          <p:cNvPr descr="TrkB-PPT-V1-Green-Background-Full.jpg" id="338" name="Google Shape;338;p31"/>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39" name="Google Shape;339;p3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Activity</a:t>
            </a:r>
            <a:endParaRPr>
              <a:solidFill>
                <a:srgbClr val="FFFFFF"/>
              </a:solidFill>
            </a:endParaRPr>
          </a:p>
        </p:txBody>
      </p:sp>
      <p:pic>
        <p:nvPicPr>
          <p:cNvPr descr="UA-COLOUR-REVERSE.png" id="340" name="Google Shape;340;p31"/>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41" name="Google Shape;341;p31"/>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42" name="Google Shape;342;p31">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43" name="Google Shape;343;p3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5" name="Shape 65"/>
        <p:cNvGrpSpPr/>
        <p:nvPr/>
      </p:nvGrpSpPr>
      <p:grpSpPr>
        <a:xfrm>
          <a:off x="0" y="0"/>
          <a:ext cx="0" cy="0"/>
          <a:chOff x="0" y="0"/>
          <a:chExt cx="0" cy="0"/>
        </a:xfrm>
      </p:grpSpPr>
      <p:sp>
        <p:nvSpPr>
          <p:cNvPr id="66" name="Google Shape;66;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Workshop Objectives:</a:t>
            </a:r>
            <a:endParaRPr/>
          </a:p>
        </p:txBody>
      </p:sp>
      <p:sp>
        <p:nvSpPr>
          <p:cNvPr id="67" name="Google Shape;67;p1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Recognize the reasons, benefits, and outcomes of the open education movement.</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Describe the benefits of OER and open licensing.  </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Recognize the values and importance of intellectual property and copyright and their relationship to public domain and creative commons licensing. </a:t>
            </a:r>
            <a:endParaRPr>
              <a:solidFill>
                <a:schemeClr val="dk1"/>
              </a:solidFill>
            </a:endParaRPr>
          </a:p>
          <a:p>
            <a:pPr indent="-342900" lvl="0" marL="457200" rtl="0" algn="l">
              <a:lnSpc>
                <a:spcPct val="150000"/>
              </a:lnSpc>
              <a:spcBef>
                <a:spcPts val="0"/>
              </a:spcBef>
              <a:spcAft>
                <a:spcPts val="0"/>
              </a:spcAft>
              <a:buClr>
                <a:schemeClr val="dk1"/>
              </a:buClr>
              <a:buSzPts val="1800"/>
              <a:buAutoNum type="arabicPeriod"/>
            </a:pPr>
            <a:r>
              <a:rPr lang="en">
                <a:solidFill>
                  <a:schemeClr val="dk1"/>
                </a:solidFill>
              </a:rPr>
              <a:t>Recognize scenarios and opportunities for openly licensing educational material.   </a:t>
            </a:r>
            <a:endParaRPr/>
          </a:p>
        </p:txBody>
      </p:sp>
      <p:pic>
        <p:nvPicPr>
          <p:cNvPr descr="TrkB-PPT-V1-Green-Background-Footer.75.jpg" id="68" name="Google Shape;68;p14"/>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69" name="Google Shape;69;p1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70" name="Google Shape;70;p1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71" name="Google Shape;71;p14"/>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72" name="Google Shape;72;p1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descr="Creative Commons License" id="73" name="Google Shape;73;p14">
            <a:hlinkClick r:id="rId8"/>
          </p:cNvPr>
          <p:cNvPicPr preferRelativeResize="0"/>
          <p:nvPr/>
        </p:nvPicPr>
        <p:blipFill>
          <a:blip r:embed="rId6">
            <a:alphaModFix/>
          </a:blip>
          <a:stretch>
            <a:fillRect/>
          </a:stretch>
        </p:blipFill>
        <p:spPr>
          <a:xfrm>
            <a:off x="4283764" y="4778350"/>
            <a:ext cx="576461" cy="2030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47" name="Shape 347"/>
        <p:cNvGrpSpPr/>
        <p:nvPr/>
      </p:nvGrpSpPr>
      <p:grpSpPr>
        <a:xfrm>
          <a:off x="0" y="0"/>
          <a:ext cx="0" cy="0"/>
          <a:chOff x="0" y="0"/>
          <a:chExt cx="0" cy="0"/>
        </a:xfrm>
      </p:grpSpPr>
      <p:sp>
        <p:nvSpPr>
          <p:cNvPr id="348" name="Google Shape;348;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a:t>
            </a:r>
            <a:endParaRPr/>
          </a:p>
        </p:txBody>
      </p:sp>
      <p:sp>
        <p:nvSpPr>
          <p:cNvPr id="349" name="Google Shape;349;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Scenarios:</a:t>
            </a:r>
            <a:endParaRPr/>
          </a:p>
          <a:p>
            <a:pPr indent="-342900" lvl="0" marL="457200" rtl="0" algn="l">
              <a:spcBef>
                <a:spcPts val="1600"/>
              </a:spcBef>
              <a:spcAft>
                <a:spcPts val="0"/>
              </a:spcAft>
              <a:buSzPts val="1800"/>
              <a:buChar char="-"/>
            </a:pPr>
            <a:r>
              <a:rPr lang="en"/>
              <a:t>Teaching activity </a:t>
            </a:r>
            <a:endParaRPr/>
          </a:p>
          <a:p>
            <a:pPr indent="-342900" lvl="0" marL="457200" rtl="0" algn="l">
              <a:spcBef>
                <a:spcPts val="0"/>
              </a:spcBef>
              <a:spcAft>
                <a:spcPts val="0"/>
              </a:spcAft>
              <a:buSzPts val="1800"/>
              <a:buChar char="-"/>
            </a:pPr>
            <a:r>
              <a:rPr lang="en"/>
              <a:t>3 OER w/ varied licensing </a:t>
            </a:r>
            <a:endParaRPr/>
          </a:p>
          <a:p>
            <a:pPr indent="-342900" lvl="0" marL="457200" rtl="0" algn="l">
              <a:spcBef>
                <a:spcPts val="0"/>
              </a:spcBef>
              <a:spcAft>
                <a:spcPts val="0"/>
              </a:spcAft>
              <a:buSzPts val="1800"/>
              <a:buChar char="-"/>
            </a:pPr>
            <a:r>
              <a:rPr lang="en"/>
              <a:t>CC to 5R chart </a:t>
            </a:r>
            <a:endParaRPr/>
          </a:p>
          <a:p>
            <a:pPr indent="-342900" lvl="0" marL="457200" rtl="0" algn="l">
              <a:spcBef>
                <a:spcPts val="0"/>
              </a:spcBef>
              <a:spcAft>
                <a:spcPts val="0"/>
              </a:spcAft>
              <a:buSzPts val="1800"/>
              <a:buChar char="-"/>
            </a:pPr>
            <a:r>
              <a:rPr lang="en"/>
              <a:t>Assess opportunities and limitations </a:t>
            </a:r>
            <a:endParaRPr/>
          </a:p>
        </p:txBody>
      </p:sp>
      <p:pic>
        <p:nvPicPr>
          <p:cNvPr descr="TrkB-PPT-V1-Green-Background-Footer.75.jpg" id="350" name="Google Shape;350;p32"/>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51" name="Google Shape;351;p32"/>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52" name="Google Shape;352;p32"/>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53" name="Google Shape;353;p32">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54" name="Google Shape;354;p3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8" name="Shape 358"/>
        <p:cNvGrpSpPr/>
        <p:nvPr/>
      </p:nvGrpSpPr>
      <p:grpSpPr>
        <a:xfrm>
          <a:off x="0" y="0"/>
          <a:ext cx="0" cy="0"/>
          <a:chOff x="0" y="0"/>
          <a:chExt cx="0" cy="0"/>
        </a:xfrm>
      </p:grpSpPr>
      <p:sp>
        <p:nvSpPr>
          <p:cNvPr id="359" name="Google Shape;359;p33"/>
          <p:cNvSpPr txBox="1"/>
          <p:nvPr>
            <p:ph type="title"/>
          </p:nvPr>
        </p:nvSpPr>
        <p:spPr>
          <a:xfrm>
            <a:off x="311700" y="6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Examples</a:t>
            </a:r>
            <a:endParaRPr/>
          </a:p>
        </p:txBody>
      </p:sp>
      <p:pic>
        <p:nvPicPr>
          <p:cNvPr descr="TrkB-PPT-V1-Green-Background-Footer.75.jpg" id="360" name="Google Shape;360;p33"/>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361" name="Google Shape;361;p33"/>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62" name="Google Shape;362;p33"/>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63" name="Google Shape;363;p33"/>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364" name="Google Shape;364;p3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365" name="Google Shape;365;p33"/>
          <p:cNvSpPr txBox="1"/>
          <p:nvPr>
            <p:ph idx="1" type="body"/>
          </p:nvPr>
        </p:nvSpPr>
        <p:spPr>
          <a:xfrm>
            <a:off x="278800" y="1213776"/>
            <a:ext cx="4385400" cy="183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666666"/>
                </a:solidFill>
              </a:rPr>
              <a:t>Examples</a:t>
            </a:r>
            <a:endParaRPr sz="1000">
              <a:solidFill>
                <a:srgbClr val="333333"/>
              </a:solidFill>
            </a:endParaRPr>
          </a:p>
          <a:p>
            <a:pPr indent="-292100" lvl="0" marL="457200" rtl="0" algn="l">
              <a:spcBef>
                <a:spcPts val="1400"/>
              </a:spcBef>
              <a:spcAft>
                <a:spcPts val="0"/>
              </a:spcAft>
              <a:buClr>
                <a:srgbClr val="333333"/>
              </a:buClr>
              <a:buSzPts val="1000"/>
              <a:buChar char="●"/>
            </a:pPr>
            <a:r>
              <a:rPr lang="en" sz="1000">
                <a:solidFill>
                  <a:srgbClr val="333333"/>
                </a:solidFill>
              </a:rPr>
              <a:t>Students write or edit Wikipedia articles </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Students remix audiovisual materials to both entertain and inform</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Students create or revise/remix entire textbooks </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Students openly license supplemental materials they create </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Students create test banks</a:t>
            </a:r>
            <a:endParaRPr sz="1000">
              <a:solidFill>
                <a:srgbClr val="333333"/>
              </a:solidFill>
            </a:endParaRPr>
          </a:p>
          <a:p>
            <a:pPr indent="-292100" lvl="0" marL="457200" rtl="0" algn="l">
              <a:spcBef>
                <a:spcPts val="0"/>
              </a:spcBef>
              <a:spcAft>
                <a:spcPts val="0"/>
              </a:spcAft>
              <a:buClr>
                <a:srgbClr val="333333"/>
              </a:buClr>
              <a:buSzPts val="1000"/>
              <a:buChar char="●"/>
            </a:pPr>
            <a:r>
              <a:rPr lang="en" sz="1000">
                <a:solidFill>
                  <a:srgbClr val="333333"/>
                </a:solidFill>
              </a:rPr>
              <a:t>Students create their own assignments</a:t>
            </a:r>
            <a:endParaRPr sz="1000">
              <a:solidFill>
                <a:srgbClr val="333333"/>
              </a:solidFill>
            </a:endParaRPr>
          </a:p>
          <a:p>
            <a:pPr indent="0" lvl="0" marL="0" rtl="0" algn="l">
              <a:spcBef>
                <a:spcPts val="1800"/>
              </a:spcBef>
              <a:spcAft>
                <a:spcPts val="0"/>
              </a:spcAft>
              <a:buNone/>
            </a:pPr>
            <a:r>
              <a:t/>
            </a: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1600"/>
              </a:spcAft>
              <a:buNone/>
            </a:pPr>
            <a:r>
              <a:t/>
            </a:r>
            <a:endParaRPr sz="1000"/>
          </a:p>
        </p:txBody>
      </p:sp>
      <p:sp>
        <p:nvSpPr>
          <p:cNvPr id="366" name="Google Shape;366;p33"/>
          <p:cNvSpPr txBox="1"/>
          <p:nvPr/>
        </p:nvSpPr>
        <p:spPr>
          <a:xfrm>
            <a:off x="4768400" y="1173775"/>
            <a:ext cx="4096800" cy="1918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000">
                <a:solidFill>
                  <a:srgbClr val="666666"/>
                </a:solidFill>
              </a:rPr>
              <a:t>Additional Ideas</a:t>
            </a:r>
            <a:endParaRPr b="1" sz="1000">
              <a:solidFill>
                <a:srgbClr val="666666"/>
              </a:solidFill>
            </a:endParaRPr>
          </a:p>
          <a:p>
            <a:pPr indent="-292100" lvl="0" marL="457200" rtl="0" algn="l">
              <a:lnSpc>
                <a:spcPct val="115000"/>
              </a:lnSpc>
              <a:spcBef>
                <a:spcPts val="1400"/>
              </a:spcBef>
              <a:spcAft>
                <a:spcPts val="0"/>
              </a:spcAft>
              <a:buClr>
                <a:srgbClr val="333333"/>
              </a:buClr>
              <a:buSzPts val="1000"/>
              <a:buChar char="●"/>
            </a:pPr>
            <a:r>
              <a:rPr lang="en" sz="1000">
                <a:solidFill>
                  <a:srgbClr val="333333"/>
                </a:solidFill>
              </a:rPr>
              <a:t>Students create tutorial videos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Students create summaries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Students create worked examples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Students connect principles with popular culture</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Students create games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Students create guided notes</a:t>
            </a:r>
            <a:endParaRPr sz="1000">
              <a:solidFill>
                <a:srgbClr val="333333"/>
              </a:solidFill>
            </a:endParaRPr>
          </a:p>
          <a:p>
            <a:pPr indent="-292100" lvl="0" marL="457200" rtl="0" algn="l">
              <a:lnSpc>
                <a:spcPct val="115000"/>
              </a:lnSpc>
              <a:spcBef>
                <a:spcPts val="0"/>
              </a:spcBef>
              <a:spcAft>
                <a:spcPts val="0"/>
              </a:spcAft>
              <a:buClr>
                <a:srgbClr val="333333"/>
              </a:buClr>
              <a:buSzPts val="1000"/>
              <a:buChar char="●"/>
            </a:pPr>
            <a:r>
              <a:rPr lang="en" sz="1000">
                <a:solidFill>
                  <a:srgbClr val="333333"/>
                </a:solidFill>
              </a:rPr>
              <a:t>Students create guides to direct other students through readings or lecture.</a:t>
            </a:r>
            <a:endParaRPr sz="1050">
              <a:solidFill>
                <a:srgbClr val="111111"/>
              </a:solidFill>
              <a:highlight>
                <a:schemeClr val="lt1"/>
              </a:highlight>
              <a:latin typeface="Open Sans"/>
              <a:ea typeface="Open Sans"/>
              <a:cs typeface="Open Sans"/>
              <a:sym typeface="Open Sans"/>
            </a:endParaRPr>
          </a:p>
        </p:txBody>
      </p:sp>
      <p:sp>
        <p:nvSpPr>
          <p:cNvPr id="367" name="Google Shape;367;p33"/>
          <p:cNvSpPr txBox="1"/>
          <p:nvPr>
            <p:ph idx="1" type="body"/>
          </p:nvPr>
        </p:nvSpPr>
        <p:spPr>
          <a:xfrm>
            <a:off x="383000" y="3016075"/>
            <a:ext cx="8449200" cy="14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b="1" sz="1000">
              <a:solidFill>
                <a:srgbClr val="666666"/>
              </a:solidFill>
            </a:endParaRPr>
          </a:p>
          <a:p>
            <a:pPr indent="0" lvl="0" marL="0" rtl="0" algn="ctr">
              <a:spcBef>
                <a:spcPts val="1800"/>
              </a:spcBef>
              <a:spcAft>
                <a:spcPts val="0"/>
              </a:spcAft>
              <a:buNone/>
            </a:pPr>
            <a:r>
              <a:rPr b="1" lang="en" sz="1400">
                <a:solidFill>
                  <a:srgbClr val="666666"/>
                </a:solidFill>
              </a:rPr>
              <a:t>Select an activity based on the lesson pack provided. </a:t>
            </a:r>
            <a:endParaRPr b="1" sz="1400">
              <a:solidFill>
                <a:srgbClr val="666666"/>
              </a:solidFill>
            </a:endParaRPr>
          </a:p>
          <a:p>
            <a:pPr indent="0" lvl="0" marL="0" rtl="0" algn="ctr">
              <a:spcBef>
                <a:spcPts val="1800"/>
              </a:spcBef>
              <a:spcAft>
                <a:spcPts val="0"/>
              </a:spcAft>
              <a:buNone/>
            </a:pPr>
            <a:r>
              <a:rPr b="1" lang="en" sz="1400">
                <a:solidFill>
                  <a:srgbClr val="666666"/>
                </a:solidFill>
              </a:rPr>
              <a:t>What are the opportunities and limitations for student learning?  </a:t>
            </a:r>
            <a:endParaRPr b="1" sz="1400">
              <a:solidFill>
                <a:srgbClr val="666666"/>
              </a:solidFill>
            </a:endParaRPr>
          </a:p>
          <a:p>
            <a:pPr indent="0" lvl="0" marL="0" rtl="0" algn="l">
              <a:spcBef>
                <a:spcPts val="1800"/>
              </a:spcBef>
              <a:spcAft>
                <a:spcPts val="0"/>
              </a:spcAft>
              <a:buNone/>
            </a:pPr>
            <a:r>
              <a:t/>
            </a: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1600"/>
              </a:spcAft>
              <a:buNone/>
            </a:pPr>
            <a:r>
              <a:t/>
            </a:r>
            <a:endParaRPr sz="10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pic>
        <p:nvPicPr>
          <p:cNvPr descr="TrkB-PPT-V1-Green-Background-Full.jpg" id="372" name="Google Shape;372;p34"/>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73" name="Google Shape;373;p3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Modelling Openness </a:t>
            </a:r>
            <a:endParaRPr>
              <a:solidFill>
                <a:srgbClr val="FFFFFF"/>
              </a:solidFill>
            </a:endParaRPr>
          </a:p>
        </p:txBody>
      </p:sp>
      <p:pic>
        <p:nvPicPr>
          <p:cNvPr descr="UA-COLOUR-REVERSE.png" id="374" name="Google Shape;374;p34"/>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75" name="Google Shape;375;p34"/>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76" name="Google Shape;376;p34"/>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377" name="Google Shape;377;p34"/>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81" name="Shape 381"/>
        <p:cNvGrpSpPr/>
        <p:nvPr/>
      </p:nvGrpSpPr>
      <p:grpSpPr>
        <a:xfrm>
          <a:off x="0" y="0"/>
          <a:ext cx="0" cy="0"/>
          <a:chOff x="0" y="0"/>
          <a:chExt cx="0" cy="0"/>
        </a:xfrm>
      </p:grpSpPr>
      <p:sp>
        <p:nvSpPr>
          <p:cNvPr id="382" name="Google Shape;382;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Making this Workshop Open:</a:t>
            </a:r>
            <a:endParaRPr/>
          </a:p>
        </p:txBody>
      </p:sp>
      <p:sp>
        <p:nvSpPr>
          <p:cNvPr id="383" name="Google Shape;383;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050">
              <a:solidFill>
                <a:srgbClr val="111111"/>
              </a:solidFill>
              <a:highlight>
                <a:srgbClr val="FFFFFF"/>
              </a:highlight>
              <a:latin typeface="Open Sans"/>
              <a:ea typeface="Open Sans"/>
              <a:cs typeface="Open Sans"/>
              <a:sym typeface="Open Sans"/>
            </a:endParaRPr>
          </a:p>
          <a:p>
            <a:pPr indent="-295275" lvl="0" marL="457200" rtl="0" algn="l">
              <a:spcBef>
                <a:spcPts val="1800"/>
              </a:spcBef>
              <a:spcAft>
                <a:spcPts val="0"/>
              </a:spcAft>
              <a:buClr>
                <a:srgbClr val="111111"/>
              </a:buClr>
              <a:buSzPts val="1050"/>
              <a:buFont typeface="Open Sans"/>
              <a:buChar char="●"/>
            </a:pPr>
            <a:r>
              <a:rPr lang="en" sz="1050">
                <a:solidFill>
                  <a:srgbClr val="111111"/>
                </a:solidFill>
                <a:highlight>
                  <a:srgbClr val="FFFFFF"/>
                </a:highlight>
                <a:latin typeface="Open Sans"/>
                <a:ea typeface="Open Sans"/>
                <a:cs typeface="Open Sans"/>
                <a:sym typeface="Open Sans"/>
              </a:rPr>
              <a:t>Content was developed socially; diagrams were shared for input through open ed colleagues, Twitter, and #OpenEdMOOC </a:t>
            </a:r>
            <a:br>
              <a:rPr lang="en" sz="1050">
                <a:solidFill>
                  <a:srgbClr val="111111"/>
                </a:solidFill>
                <a:highlight>
                  <a:srgbClr val="FFFFFF"/>
                </a:highlight>
                <a:latin typeface="Open Sans"/>
                <a:ea typeface="Open Sans"/>
                <a:cs typeface="Open Sans"/>
                <a:sym typeface="Open Sans"/>
              </a:rPr>
            </a:br>
            <a:endParaRPr sz="1050">
              <a:solidFill>
                <a:srgbClr val="111111"/>
              </a:solidFill>
              <a:highlight>
                <a:srgbClr val="FFFFFF"/>
              </a:highlight>
              <a:latin typeface="Open Sans"/>
              <a:ea typeface="Open Sans"/>
              <a:cs typeface="Open Sans"/>
              <a:sym typeface="Open Sans"/>
            </a:endParaRPr>
          </a:p>
          <a:p>
            <a:pPr indent="-295275" lvl="0" marL="457200" rtl="0" algn="l">
              <a:spcBef>
                <a:spcPts val="0"/>
              </a:spcBef>
              <a:spcAft>
                <a:spcPts val="0"/>
              </a:spcAft>
              <a:buClr>
                <a:srgbClr val="111111"/>
              </a:buClr>
              <a:buSzPts val="1050"/>
              <a:buFont typeface="Open Sans"/>
              <a:buChar char="●"/>
            </a:pPr>
            <a:r>
              <a:rPr lang="en" sz="1050">
                <a:solidFill>
                  <a:srgbClr val="111111"/>
                </a:solidFill>
                <a:highlight>
                  <a:srgbClr val="FFFFFF"/>
                </a:highlight>
                <a:latin typeface="Open Sans"/>
                <a:ea typeface="Open Sans"/>
                <a:cs typeface="Open Sans"/>
                <a:sym typeface="Open Sans"/>
              </a:rPr>
              <a:t>All activities, handouts, and lesson planning are CC-BY licensed and posted online. </a:t>
            </a:r>
            <a:br>
              <a:rPr lang="en" sz="1050">
                <a:solidFill>
                  <a:srgbClr val="111111"/>
                </a:solidFill>
                <a:highlight>
                  <a:srgbClr val="FFFFFF"/>
                </a:highlight>
                <a:latin typeface="Open Sans"/>
                <a:ea typeface="Open Sans"/>
                <a:cs typeface="Open Sans"/>
                <a:sym typeface="Open Sans"/>
              </a:rPr>
            </a:br>
            <a:endParaRPr sz="1050">
              <a:solidFill>
                <a:srgbClr val="111111"/>
              </a:solidFill>
              <a:highlight>
                <a:srgbClr val="FFFFFF"/>
              </a:highlight>
              <a:latin typeface="Open Sans"/>
              <a:ea typeface="Open Sans"/>
              <a:cs typeface="Open Sans"/>
              <a:sym typeface="Open Sans"/>
            </a:endParaRPr>
          </a:p>
          <a:p>
            <a:pPr indent="-295275" lvl="0" marL="457200" rtl="0" algn="l">
              <a:spcBef>
                <a:spcPts val="0"/>
              </a:spcBef>
              <a:spcAft>
                <a:spcPts val="0"/>
              </a:spcAft>
              <a:buClr>
                <a:srgbClr val="111111"/>
              </a:buClr>
              <a:buSzPts val="1050"/>
              <a:buFont typeface="Open Sans"/>
              <a:buChar char="●"/>
            </a:pPr>
            <a:r>
              <a:rPr lang="en" sz="1050">
                <a:solidFill>
                  <a:srgbClr val="111111"/>
                </a:solidFill>
                <a:highlight>
                  <a:srgbClr val="FFFFFF"/>
                </a:highlight>
                <a:latin typeface="Open Sans"/>
                <a:ea typeface="Open Sans"/>
                <a:cs typeface="Open Sans"/>
                <a:sym typeface="Open Sans"/>
              </a:rPr>
              <a:t>Group work is summarized into an OER for future use. </a:t>
            </a:r>
            <a:br>
              <a:rPr lang="en" sz="1050">
                <a:solidFill>
                  <a:srgbClr val="111111"/>
                </a:solidFill>
                <a:highlight>
                  <a:srgbClr val="FFFFFF"/>
                </a:highlight>
                <a:latin typeface="Open Sans"/>
                <a:ea typeface="Open Sans"/>
                <a:cs typeface="Open Sans"/>
                <a:sym typeface="Open Sans"/>
              </a:rPr>
            </a:b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0"/>
              </a:spcAft>
              <a:buNone/>
            </a:pPr>
            <a:r>
              <a:rPr lang="en" sz="1050">
                <a:solidFill>
                  <a:srgbClr val="111111"/>
                </a:solidFill>
                <a:highlight>
                  <a:schemeClr val="lt1"/>
                </a:highlight>
                <a:latin typeface="Open Sans"/>
                <a:ea typeface="Open Sans"/>
                <a:cs typeface="Open Sans"/>
                <a:sym typeface="Open Sans"/>
              </a:rPr>
              <a:t>You are WELCOME to retain, reuse, remix, revise, and redistribute this presentation! </a:t>
            </a:r>
            <a:br>
              <a:rPr lang="en" sz="1050">
                <a:solidFill>
                  <a:srgbClr val="111111"/>
                </a:solidFill>
                <a:highlight>
                  <a:schemeClr val="lt1"/>
                </a:highlight>
                <a:latin typeface="Open Sans"/>
                <a:ea typeface="Open Sans"/>
                <a:cs typeface="Open Sans"/>
                <a:sym typeface="Open Sans"/>
              </a:rPr>
            </a:br>
            <a:endParaRPr sz="1050">
              <a:solidFill>
                <a:srgbClr val="111111"/>
              </a:solidFill>
              <a:highlight>
                <a:schemeClr val="lt1"/>
              </a:highlight>
              <a:latin typeface="Open Sans"/>
              <a:ea typeface="Open Sans"/>
              <a:cs typeface="Open Sans"/>
              <a:sym typeface="Open Sans"/>
            </a:endParaRPr>
          </a:p>
          <a:p>
            <a:pPr indent="-295275" lvl="0" marL="457200" rtl="0" algn="l">
              <a:spcBef>
                <a:spcPts val="1800"/>
              </a:spcBef>
              <a:spcAft>
                <a:spcPts val="0"/>
              </a:spcAft>
              <a:buClr>
                <a:srgbClr val="111111"/>
              </a:buClr>
              <a:buSzPts val="1050"/>
              <a:buFont typeface="Open Sans"/>
              <a:buChar char="●"/>
            </a:pPr>
            <a:r>
              <a:rPr lang="en" sz="1050" u="sng">
                <a:solidFill>
                  <a:schemeClr val="accent5"/>
                </a:solidFill>
                <a:highlight>
                  <a:schemeClr val="lt1"/>
                </a:highlight>
                <a:latin typeface="Open Sans"/>
                <a:ea typeface="Open Sans"/>
                <a:cs typeface="Open Sans"/>
                <a:sym typeface="Open Sans"/>
                <a:hlinkClick r:id="rId3">
                  <a:extLst>
                    <a:ext uri="{A12FA001-AC4F-418D-AE19-62706E023703}">
                      <ahyp:hlinkClr val="tx"/>
                    </a:ext>
                  </a:extLst>
                </a:hlinkClick>
              </a:rPr>
              <a:t>Workshop Outline &amp; Activities Transcript</a:t>
            </a:r>
            <a:br>
              <a:rPr lang="en" sz="1050">
                <a:solidFill>
                  <a:srgbClr val="111111"/>
                </a:solidFill>
                <a:highlight>
                  <a:schemeClr val="lt1"/>
                </a:highlight>
                <a:latin typeface="Open Sans"/>
                <a:ea typeface="Open Sans"/>
                <a:cs typeface="Open Sans"/>
                <a:sym typeface="Open Sans"/>
              </a:rPr>
            </a:br>
            <a:endParaRPr sz="1050">
              <a:solidFill>
                <a:srgbClr val="111111"/>
              </a:solidFill>
              <a:highlight>
                <a:schemeClr val="lt1"/>
              </a:highlight>
              <a:latin typeface="Open Sans"/>
              <a:ea typeface="Open Sans"/>
              <a:cs typeface="Open Sans"/>
              <a:sym typeface="Open Sans"/>
            </a:endParaRPr>
          </a:p>
          <a:p>
            <a:pPr indent="-295275" lvl="0" marL="457200" rtl="0" algn="l">
              <a:spcBef>
                <a:spcPts val="0"/>
              </a:spcBef>
              <a:spcAft>
                <a:spcPts val="0"/>
              </a:spcAft>
              <a:buClr>
                <a:srgbClr val="111111"/>
              </a:buClr>
              <a:buSzPts val="1050"/>
              <a:buFont typeface="Open Sans"/>
              <a:buChar char="●"/>
            </a:pPr>
            <a:r>
              <a:rPr lang="en" sz="1050" u="sng">
                <a:solidFill>
                  <a:schemeClr val="accent5"/>
                </a:solidFill>
                <a:highlight>
                  <a:schemeClr val="lt1"/>
                </a:highlight>
                <a:latin typeface="Open Sans"/>
                <a:ea typeface="Open Sans"/>
                <a:cs typeface="Open Sans"/>
                <a:sym typeface="Open Sans"/>
                <a:hlinkClick>
                  <a:extLst>
                    <a:ext uri="{A12FA001-AC4F-418D-AE19-62706E023703}">
                      <ahyp:hlinkClr val="tx"/>
                    </a:ext>
                  </a:extLst>
                </a:hlinkClick>
              </a:rPr>
              <a:t>Make a copy of this presentation</a:t>
            </a: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0"/>
              </a:spcAft>
              <a:buNone/>
            </a:pPr>
            <a:r>
              <a:t/>
            </a:r>
            <a:endParaRPr sz="1050">
              <a:solidFill>
                <a:srgbClr val="111111"/>
              </a:solidFill>
              <a:highlight>
                <a:srgbClr val="FFFFFF"/>
              </a:highlight>
              <a:latin typeface="Open Sans"/>
              <a:ea typeface="Open Sans"/>
              <a:cs typeface="Open Sans"/>
              <a:sym typeface="Open Sans"/>
            </a:endParaRPr>
          </a:p>
          <a:p>
            <a:pPr indent="0" lvl="0" marL="0" rtl="0" algn="l">
              <a:spcBef>
                <a:spcPts val="1800"/>
              </a:spcBef>
              <a:spcAft>
                <a:spcPts val="1600"/>
              </a:spcAft>
              <a:buNone/>
            </a:pPr>
            <a:r>
              <a:t/>
            </a:r>
            <a:endParaRPr sz="1000"/>
          </a:p>
        </p:txBody>
      </p:sp>
      <p:pic>
        <p:nvPicPr>
          <p:cNvPr descr="TrkB-PPT-V1-Green-Background-Footer.75.jpg" id="384" name="Google Shape;384;p35"/>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385" name="Google Shape;385;p35"/>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386" name="Google Shape;386;p35"/>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387" name="Google Shape;387;p35"/>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388" name="Google Shape;388;p3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2" name="Shape 392"/>
        <p:cNvGrpSpPr/>
        <p:nvPr/>
      </p:nvGrpSpPr>
      <p:grpSpPr>
        <a:xfrm>
          <a:off x="0" y="0"/>
          <a:ext cx="0" cy="0"/>
          <a:chOff x="0" y="0"/>
          <a:chExt cx="0" cy="0"/>
        </a:xfrm>
      </p:grpSpPr>
      <p:pic>
        <p:nvPicPr>
          <p:cNvPr descr="TrkB-PPT-V1-Green-Background-Full.jpg" id="393" name="Google Shape;393;p3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394" name="Google Shape;394;p3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Next Steps</a:t>
            </a:r>
            <a:endParaRPr>
              <a:solidFill>
                <a:srgbClr val="FFFFFF"/>
              </a:solidFill>
            </a:endParaRPr>
          </a:p>
        </p:txBody>
      </p:sp>
      <p:pic>
        <p:nvPicPr>
          <p:cNvPr descr="UA-COLOUR-REVERSE.png" id="395" name="Google Shape;395;p36"/>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396" name="Google Shape;396;p36"/>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397" name="Google Shape;397;p36"/>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398" name="Google Shape;398;p3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2" name="Shape 402"/>
        <p:cNvGrpSpPr/>
        <p:nvPr/>
      </p:nvGrpSpPr>
      <p:grpSpPr>
        <a:xfrm>
          <a:off x="0" y="0"/>
          <a:ext cx="0" cy="0"/>
          <a:chOff x="0" y="0"/>
          <a:chExt cx="0" cy="0"/>
        </a:xfrm>
      </p:grpSpPr>
      <p:pic>
        <p:nvPicPr>
          <p:cNvPr descr="TrkB-PPT-V1-Green-Background-Full.jpg" id="403" name="Google Shape;403;p3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404" name="Google Shape;404;p37"/>
          <p:cNvSpPr txBox="1"/>
          <p:nvPr>
            <p:ph type="ctrTitle"/>
          </p:nvPr>
        </p:nvSpPr>
        <p:spPr>
          <a:xfrm>
            <a:off x="311700" y="183525"/>
            <a:ext cx="8520600" cy="4384500"/>
          </a:xfrm>
          <a:prstGeom prst="rect">
            <a:avLst/>
          </a:prstGeom>
        </p:spPr>
        <p:txBody>
          <a:bodyPr anchorCtr="0" anchor="b" bIns="91425" lIns="91425" spcFirstLastPara="1" rIns="91425" wrap="square" tIns="91425">
            <a:noAutofit/>
          </a:bodyPr>
          <a:lstStyle/>
          <a:p>
            <a:pPr indent="0" lvl="0" marL="0" rtl="0" algn="l">
              <a:lnSpc>
                <a:spcPct val="115000"/>
              </a:lnSpc>
              <a:spcBef>
                <a:spcPts val="0"/>
              </a:spcBef>
              <a:spcAft>
                <a:spcPts val="0"/>
              </a:spcAft>
              <a:buNone/>
            </a:pPr>
            <a:r>
              <a:rPr lang="en" sz="1050" u="sng">
                <a:solidFill>
                  <a:srgbClr val="FFFFFF"/>
                </a:solidFill>
                <a:latin typeface="Open Sans"/>
                <a:ea typeface="Open Sans"/>
                <a:cs typeface="Open Sans"/>
                <a:sym typeface="Open Sans"/>
                <a:hlinkClick r:id="rId4">
                  <a:extLst>
                    <a:ext uri="{A12FA001-AC4F-418D-AE19-62706E023703}">
                      <ahyp:hlinkClr val="tx"/>
                    </a:ext>
                  </a:extLst>
                </a:hlinkClick>
              </a:rPr>
              <a:t>CTL Open Education page</a:t>
            </a:r>
            <a:endParaRPr sz="1050">
              <a:solidFill>
                <a:srgbClr val="FFFFFF"/>
              </a:solidFill>
              <a:latin typeface="Open Sans"/>
              <a:ea typeface="Open Sans"/>
              <a:cs typeface="Open Sans"/>
              <a:sym typeface="Open Sans"/>
            </a:endParaRPr>
          </a:p>
          <a:p>
            <a:pPr indent="0" lvl="0" marL="0" rtl="0" algn="l">
              <a:lnSpc>
                <a:spcPct val="115000"/>
              </a:lnSpc>
              <a:spcBef>
                <a:spcPts val="1800"/>
              </a:spcBef>
              <a:spcAft>
                <a:spcPts val="0"/>
              </a:spcAft>
              <a:buNone/>
            </a:pPr>
            <a:r>
              <a:rPr lang="en" sz="1050" u="sng">
                <a:solidFill>
                  <a:srgbClr val="FFFFFF"/>
                </a:solidFill>
                <a:latin typeface="Open Sans"/>
                <a:ea typeface="Open Sans"/>
                <a:cs typeface="Open Sans"/>
                <a:sym typeface="Open Sans"/>
                <a:hlinkClick r:id="rId5">
                  <a:extLst>
                    <a:ext uri="{A12FA001-AC4F-418D-AE19-62706E023703}">
                      <ahyp:hlinkClr val="tx"/>
                    </a:ext>
                  </a:extLst>
                </a:hlinkClick>
              </a:rPr>
              <a:t>UA Libraries Open Education libguide	</a:t>
            </a:r>
            <a:endParaRPr sz="1050">
              <a:solidFill>
                <a:srgbClr val="FFFFFF"/>
              </a:solidFill>
              <a:latin typeface="Open Sans"/>
              <a:ea typeface="Open Sans"/>
              <a:cs typeface="Open Sans"/>
              <a:sym typeface="Open Sans"/>
            </a:endParaRPr>
          </a:p>
          <a:p>
            <a:pPr indent="0" lvl="0" marL="0" rtl="0" algn="l">
              <a:lnSpc>
                <a:spcPct val="115000"/>
              </a:lnSpc>
              <a:spcBef>
                <a:spcPts val="1800"/>
              </a:spcBef>
              <a:spcAft>
                <a:spcPts val="0"/>
              </a:spcAft>
              <a:buNone/>
            </a:pPr>
            <a:r>
              <a:rPr lang="en" sz="1050" u="sng">
                <a:solidFill>
                  <a:srgbClr val="FFFFFF"/>
                </a:solidFill>
                <a:latin typeface="Open Sans"/>
                <a:ea typeface="Open Sans"/>
                <a:cs typeface="Open Sans"/>
                <a:sym typeface="Open Sans"/>
                <a:hlinkClick r:id="rId6">
                  <a:extLst>
                    <a:ext uri="{A12FA001-AC4F-418D-AE19-62706E023703}">
                      <ahyp:hlinkClr val="tx"/>
                    </a:ext>
                  </a:extLst>
                </a:hlinkClick>
              </a:rPr>
              <a:t>Book a CTL consultation </a:t>
            </a:r>
            <a:endParaRPr sz="1050">
              <a:solidFill>
                <a:srgbClr val="FFFFFF"/>
              </a:solidFill>
              <a:latin typeface="Open Sans"/>
              <a:ea typeface="Open Sans"/>
              <a:cs typeface="Open Sans"/>
              <a:sym typeface="Open Sans"/>
            </a:endParaRPr>
          </a:p>
          <a:p>
            <a:pPr indent="0" lvl="0" marL="0" rtl="0" algn="l">
              <a:lnSpc>
                <a:spcPct val="115000"/>
              </a:lnSpc>
              <a:spcBef>
                <a:spcPts val="1800"/>
              </a:spcBef>
              <a:spcAft>
                <a:spcPts val="0"/>
              </a:spcAft>
              <a:buNone/>
            </a:pPr>
            <a:r>
              <a:rPr lang="en" sz="1050" u="sng">
                <a:solidFill>
                  <a:srgbClr val="FFFFFF"/>
                </a:solidFill>
                <a:latin typeface="Open Sans"/>
                <a:ea typeface="Open Sans"/>
                <a:cs typeface="Open Sans"/>
                <a:sym typeface="Open Sans"/>
                <a:hlinkClick r:id="rId7">
                  <a:extLst>
                    <a:ext uri="{A12FA001-AC4F-418D-AE19-62706E023703}">
                      <ahyp:hlinkClr val="tx"/>
                    </a:ext>
                  </a:extLst>
                </a:hlinkClick>
              </a:rPr>
              <a:t>Subject Matter Librarians</a:t>
            </a:r>
            <a:br>
              <a:rPr lang="en" sz="1050">
                <a:solidFill>
                  <a:srgbClr val="FFFFFF"/>
                </a:solidFill>
                <a:latin typeface="Open Sans"/>
                <a:ea typeface="Open Sans"/>
                <a:cs typeface="Open Sans"/>
                <a:sym typeface="Open Sans"/>
              </a:rPr>
            </a:br>
            <a:endParaRPr sz="1050">
              <a:solidFill>
                <a:srgbClr val="FFFFFF"/>
              </a:solidFill>
              <a:latin typeface="Open Sans"/>
              <a:ea typeface="Open Sans"/>
              <a:cs typeface="Open Sans"/>
              <a:sym typeface="Open Sans"/>
            </a:endParaRPr>
          </a:p>
          <a:p>
            <a:pPr indent="0" lvl="0" marL="0" rtl="0" algn="l">
              <a:lnSpc>
                <a:spcPct val="115000"/>
              </a:lnSpc>
              <a:spcBef>
                <a:spcPts val="1800"/>
              </a:spcBef>
              <a:spcAft>
                <a:spcPts val="0"/>
              </a:spcAft>
              <a:buNone/>
            </a:pPr>
            <a:r>
              <a:rPr lang="en" sz="1050">
                <a:solidFill>
                  <a:srgbClr val="FFFFFF"/>
                </a:solidFill>
                <a:latin typeface="Open Sans"/>
                <a:ea typeface="Open Sans"/>
                <a:cs typeface="Open Sans"/>
                <a:sym typeface="Open Sans"/>
              </a:rPr>
              <a:t>Speedy Intro to Open Education (webinar) 		October 27, 2017</a:t>
            </a:r>
            <a:endParaRPr sz="1050">
              <a:solidFill>
                <a:srgbClr val="FFFFFF"/>
              </a:solidFill>
              <a:latin typeface="Open Sans"/>
              <a:ea typeface="Open Sans"/>
              <a:cs typeface="Open Sans"/>
              <a:sym typeface="Open Sans"/>
            </a:endParaRPr>
          </a:p>
          <a:p>
            <a:pPr indent="0" lvl="0" marL="0" rtl="0" algn="l">
              <a:lnSpc>
                <a:spcPct val="115000"/>
              </a:lnSpc>
              <a:spcBef>
                <a:spcPts val="1800"/>
              </a:spcBef>
              <a:spcAft>
                <a:spcPts val="0"/>
              </a:spcAft>
              <a:buNone/>
            </a:pPr>
            <a:r>
              <a:rPr lang="en" sz="1050">
                <a:solidFill>
                  <a:srgbClr val="FFFFFF"/>
                </a:solidFill>
                <a:latin typeface="Open Sans"/>
                <a:ea typeface="Open Sans"/>
                <a:cs typeface="Open Sans"/>
                <a:sym typeface="Open Sans"/>
              </a:rPr>
              <a:t>Finding, Creating, and Using OER			November 7, 2017 </a:t>
            </a:r>
            <a:br>
              <a:rPr lang="en" sz="1050">
                <a:solidFill>
                  <a:srgbClr val="FFFFFF"/>
                </a:solidFill>
                <a:latin typeface="Open Sans"/>
                <a:ea typeface="Open Sans"/>
                <a:cs typeface="Open Sans"/>
                <a:sym typeface="Open Sans"/>
              </a:rPr>
            </a:br>
            <a:endParaRPr sz="1050">
              <a:solidFill>
                <a:srgbClr val="FFFFFF"/>
              </a:solidFill>
              <a:latin typeface="Open Sans"/>
              <a:ea typeface="Open Sans"/>
              <a:cs typeface="Open Sans"/>
              <a:sym typeface="Open Sans"/>
            </a:endParaRPr>
          </a:p>
          <a:p>
            <a:pPr indent="0" lvl="0" marL="0" rtl="0" algn="l">
              <a:lnSpc>
                <a:spcPct val="115000"/>
              </a:lnSpc>
              <a:spcBef>
                <a:spcPts val="1800"/>
              </a:spcBef>
              <a:spcAft>
                <a:spcPts val="1800"/>
              </a:spcAft>
              <a:buClr>
                <a:schemeClr val="dk1"/>
              </a:buClr>
              <a:buSzPts val="1100"/>
              <a:buFont typeface="Arial"/>
              <a:buNone/>
            </a:pPr>
            <a:r>
              <a:rPr lang="en" sz="1050">
                <a:solidFill>
                  <a:srgbClr val="FFFFFF"/>
                </a:solidFill>
                <a:latin typeface="Open Sans"/>
                <a:ea typeface="Open Sans"/>
                <a:cs typeface="Open Sans"/>
                <a:sym typeface="Open Sans"/>
              </a:rPr>
              <a:t>Krysta McNutt</a:t>
            </a:r>
            <a:br>
              <a:rPr lang="en" sz="1050">
                <a:solidFill>
                  <a:srgbClr val="FFFFFF"/>
                </a:solidFill>
                <a:latin typeface="Open Sans"/>
                <a:ea typeface="Open Sans"/>
                <a:cs typeface="Open Sans"/>
                <a:sym typeface="Open Sans"/>
              </a:rPr>
            </a:br>
            <a:r>
              <a:rPr lang="en" sz="1050">
                <a:solidFill>
                  <a:srgbClr val="FFFFFF"/>
                </a:solidFill>
                <a:latin typeface="Open Sans"/>
                <a:ea typeface="Open Sans"/>
                <a:cs typeface="Open Sans"/>
                <a:sym typeface="Open Sans"/>
              </a:rPr>
              <a:t>OER Program Lead</a:t>
            </a:r>
            <a:br>
              <a:rPr lang="en" sz="1050">
                <a:solidFill>
                  <a:srgbClr val="FFFFFF"/>
                </a:solidFill>
                <a:latin typeface="Open Sans"/>
                <a:ea typeface="Open Sans"/>
                <a:cs typeface="Open Sans"/>
                <a:sym typeface="Open Sans"/>
              </a:rPr>
            </a:br>
            <a:r>
              <a:rPr lang="en" sz="1050">
                <a:solidFill>
                  <a:srgbClr val="FFFFFF"/>
                </a:solidFill>
                <a:latin typeface="Open Sans"/>
                <a:ea typeface="Open Sans"/>
                <a:cs typeface="Open Sans"/>
                <a:sym typeface="Open Sans"/>
              </a:rPr>
              <a:t>Centre for Teaching and Learning</a:t>
            </a:r>
            <a:br>
              <a:rPr lang="en" sz="1050">
                <a:solidFill>
                  <a:srgbClr val="FFFFFF"/>
                </a:solidFill>
                <a:latin typeface="Open Sans"/>
                <a:ea typeface="Open Sans"/>
                <a:cs typeface="Open Sans"/>
                <a:sym typeface="Open Sans"/>
              </a:rPr>
            </a:br>
            <a:r>
              <a:rPr lang="en" sz="1050" u="sng">
                <a:solidFill>
                  <a:srgbClr val="FFFFFF"/>
                </a:solidFill>
                <a:latin typeface="Open Sans"/>
                <a:ea typeface="Open Sans"/>
                <a:cs typeface="Open Sans"/>
                <a:sym typeface="Open Sans"/>
                <a:hlinkClick r:id="rId8">
                  <a:extLst>
                    <a:ext uri="{A12FA001-AC4F-418D-AE19-62706E023703}">
                      <ahyp:hlinkClr val="tx"/>
                    </a:ext>
                  </a:extLst>
                </a:hlinkClick>
              </a:rPr>
              <a:t>krystam@ualberta.ca</a:t>
            </a:r>
            <a:r>
              <a:rPr lang="en" sz="1050">
                <a:solidFill>
                  <a:srgbClr val="FFFFFF"/>
                </a:solidFill>
                <a:latin typeface="Open Sans"/>
                <a:ea typeface="Open Sans"/>
                <a:cs typeface="Open Sans"/>
                <a:sym typeface="Open Sans"/>
              </a:rPr>
              <a:t> </a:t>
            </a:r>
            <a:endParaRPr sz="1050">
              <a:solidFill>
                <a:srgbClr val="FFFFFF"/>
              </a:solidFill>
              <a:latin typeface="Open Sans"/>
              <a:ea typeface="Open Sans"/>
              <a:cs typeface="Open Sans"/>
              <a:sym typeface="Open Sans"/>
            </a:endParaRPr>
          </a:p>
        </p:txBody>
      </p:sp>
      <p:pic>
        <p:nvPicPr>
          <p:cNvPr descr="UA-COLOUR-REVERSE.png" id="405" name="Google Shape;405;p37"/>
          <p:cNvPicPr preferRelativeResize="0"/>
          <p:nvPr/>
        </p:nvPicPr>
        <p:blipFill rotWithShape="1">
          <a:blip r:embed="rId9">
            <a:alphaModFix/>
          </a:blip>
          <a:srcRect b="0" l="0" r="0" t="0"/>
          <a:stretch/>
        </p:blipFill>
        <p:spPr>
          <a:xfrm>
            <a:off x="73737" y="4790175"/>
            <a:ext cx="1191736" cy="292100"/>
          </a:xfrm>
          <a:prstGeom prst="rect">
            <a:avLst/>
          </a:prstGeom>
          <a:noFill/>
          <a:ln>
            <a:noFill/>
          </a:ln>
        </p:spPr>
      </p:pic>
      <p:pic>
        <p:nvPicPr>
          <p:cNvPr descr="promise-white.png" id="406" name="Google Shape;406;p37"/>
          <p:cNvPicPr preferRelativeResize="0"/>
          <p:nvPr/>
        </p:nvPicPr>
        <p:blipFill rotWithShape="1">
          <a:blip r:embed="rId10">
            <a:alphaModFix amt="60000"/>
          </a:blip>
          <a:srcRect b="0" l="0" r="0" t="0"/>
          <a:stretch/>
        </p:blipFill>
        <p:spPr>
          <a:xfrm>
            <a:off x="7395750" y="4821800"/>
            <a:ext cx="1689857" cy="276157"/>
          </a:xfrm>
          <a:prstGeom prst="rect">
            <a:avLst/>
          </a:prstGeom>
          <a:noFill/>
          <a:ln>
            <a:noFill/>
          </a:ln>
        </p:spPr>
      </p:pic>
      <p:pic>
        <p:nvPicPr>
          <p:cNvPr descr="Creative Commons License" id="407" name="Google Shape;407;p37"/>
          <p:cNvPicPr preferRelativeResize="0"/>
          <p:nvPr/>
        </p:nvPicPr>
        <p:blipFill>
          <a:blip r:embed="rId11">
            <a:alphaModFix/>
          </a:blip>
          <a:stretch>
            <a:fillRect/>
          </a:stretch>
        </p:blipFill>
        <p:spPr>
          <a:xfrm>
            <a:off x="4283764" y="4778350"/>
            <a:ext cx="576461" cy="203075"/>
          </a:xfrm>
          <a:prstGeom prst="rect">
            <a:avLst/>
          </a:prstGeom>
          <a:noFill/>
          <a:ln>
            <a:noFill/>
          </a:ln>
        </p:spPr>
      </p:pic>
      <p:sp>
        <p:nvSpPr>
          <p:cNvPr id="408" name="Google Shape;408;p3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2">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cxnSp>
        <p:nvCxnSpPr>
          <p:cNvPr id="409" name="Google Shape;409;p37"/>
          <p:cNvCxnSpPr/>
          <p:nvPr/>
        </p:nvCxnSpPr>
        <p:spPr>
          <a:xfrm flipH="1" rot="10800000">
            <a:off x="188475" y="2271725"/>
            <a:ext cx="8620500" cy="29700"/>
          </a:xfrm>
          <a:prstGeom prst="straightConnector1">
            <a:avLst/>
          </a:prstGeom>
          <a:noFill/>
          <a:ln cap="flat" cmpd="sng" w="9525">
            <a:solidFill>
              <a:srgbClr val="FFFFFF"/>
            </a:solidFill>
            <a:prstDash val="solid"/>
            <a:round/>
            <a:headEnd len="med" w="med" type="none"/>
            <a:tailEnd len="med" w="med" type="none"/>
          </a:ln>
        </p:spPr>
      </p:cxnSp>
      <p:cxnSp>
        <p:nvCxnSpPr>
          <p:cNvPr id="410" name="Google Shape;410;p37"/>
          <p:cNvCxnSpPr/>
          <p:nvPr/>
        </p:nvCxnSpPr>
        <p:spPr>
          <a:xfrm flipH="1" rot="10800000">
            <a:off x="188475" y="3307000"/>
            <a:ext cx="8620500" cy="29700"/>
          </a:xfrm>
          <a:prstGeom prst="straightConnector1">
            <a:avLst/>
          </a:prstGeom>
          <a:noFill/>
          <a:ln cap="flat" cmpd="sng" w="9525">
            <a:solidFill>
              <a:srgbClr val="FFFFFF"/>
            </a:solidFill>
            <a:prstDash val="solid"/>
            <a:round/>
            <a:headEnd len="med" w="med" type="none"/>
            <a:tailEnd len="med" w="med" type="non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14" name="Shape 414"/>
        <p:cNvGrpSpPr/>
        <p:nvPr/>
      </p:nvGrpSpPr>
      <p:grpSpPr>
        <a:xfrm>
          <a:off x="0" y="0"/>
          <a:ext cx="0" cy="0"/>
          <a:chOff x="0" y="0"/>
          <a:chExt cx="0" cy="0"/>
        </a:xfrm>
      </p:grpSpPr>
      <p:sp>
        <p:nvSpPr>
          <p:cNvPr id="415" name="Google Shape;415;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References</a:t>
            </a:r>
            <a:endParaRPr/>
          </a:p>
        </p:txBody>
      </p:sp>
      <p:sp>
        <p:nvSpPr>
          <p:cNvPr id="416" name="Google Shape;416;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Wiley, David. “Defining the "Open" in Open Content and Open Educational Resources.” Iterating toward open, opencontent.org/definition/  </a:t>
            </a:r>
            <a:endParaRPr sz="1000"/>
          </a:p>
          <a:p>
            <a:pPr indent="0" lvl="0" marL="0" rtl="0" algn="l">
              <a:spcBef>
                <a:spcPts val="1600"/>
              </a:spcBef>
              <a:spcAft>
                <a:spcPts val="0"/>
              </a:spcAft>
              <a:buClr>
                <a:schemeClr val="dk1"/>
              </a:buClr>
              <a:buFont typeface="Arial"/>
              <a:buNone/>
            </a:pPr>
            <a:r>
              <a:rPr lang="en" sz="1000"/>
              <a:t>Christiansen, E., McNally M., Lock, J., Welch, J., Sou, L. (2016). The starter kit. Retrieved from </a:t>
            </a:r>
            <a:r>
              <a:rPr lang="en" sz="1000" u="sng">
                <a:solidFill>
                  <a:schemeClr val="hlink"/>
                </a:solidFill>
                <a:hlinkClick r:id="rId3"/>
              </a:rPr>
              <a:t>http://albertaoer.com/content/resources</a:t>
            </a:r>
            <a:r>
              <a:rPr lang="en" sz="1000"/>
              <a:t> </a:t>
            </a:r>
            <a:endParaRPr sz="1000"/>
          </a:p>
          <a:p>
            <a:pPr indent="0" lvl="0" marL="0" rtl="0" algn="l">
              <a:spcBef>
                <a:spcPts val="1600"/>
              </a:spcBef>
              <a:spcAft>
                <a:spcPts val="0"/>
              </a:spcAft>
              <a:buNone/>
            </a:pPr>
            <a:r>
              <a:rPr lang="en" sz="1000"/>
              <a:t>Navigating open pedagogy, part 1 / You're the Teacher by Christina Hendricks is licensed under a Creative Commons Attribution 4.0 CC BY</a:t>
            </a:r>
            <a:endParaRPr sz="1000"/>
          </a:p>
          <a:p>
            <a:pPr indent="0" lvl="0" marL="0" rtl="0" algn="l">
              <a:spcBef>
                <a:spcPts val="1600"/>
              </a:spcBef>
              <a:spcAft>
                <a:spcPts val="0"/>
              </a:spcAft>
              <a:buNone/>
            </a:pPr>
            <a:r>
              <a:rPr lang="en" sz="1000"/>
              <a:t>Hendricks, Christina. “Navigating open pedagogy, part 1.” You’re the Teacher, 22 May, 2017, </a:t>
            </a:r>
            <a:r>
              <a:rPr lang="en" sz="1000" u="sng">
                <a:solidFill>
                  <a:schemeClr val="hlink"/>
                </a:solidFill>
                <a:hlinkClick r:id="rId4"/>
              </a:rPr>
              <a:t>http://blogs.ubc.ca/chendricks/2017/05/22/navigating-open-pedagogy-pt1/</a:t>
            </a:r>
            <a:r>
              <a:rPr lang="en" sz="1000"/>
              <a:t> </a:t>
            </a:r>
            <a:endParaRPr sz="1000"/>
          </a:p>
          <a:p>
            <a:pPr indent="0" lvl="0" marL="0" rtl="0" algn="l">
              <a:spcBef>
                <a:spcPts val="1600"/>
              </a:spcBef>
              <a:spcAft>
                <a:spcPts val="0"/>
              </a:spcAft>
              <a:buNone/>
            </a:pPr>
            <a:r>
              <a:rPr lang="en" sz="1000"/>
              <a:t>McNally, Michael B. “ERA.” LIS 598 Information Policy, Winter 2017 - ERA, era.library.ualberta.ca/collections/8s45qc73c</a:t>
            </a:r>
            <a:endParaRPr sz="1000"/>
          </a:p>
          <a:p>
            <a:pPr indent="0" lvl="0" marL="0" rtl="0" algn="l">
              <a:spcBef>
                <a:spcPts val="1600"/>
              </a:spcBef>
              <a:spcAft>
                <a:spcPts val="0"/>
              </a:spcAft>
              <a:buClr>
                <a:schemeClr val="dk1"/>
              </a:buClr>
              <a:buSzPts val="1100"/>
              <a:buFont typeface="Arial"/>
              <a:buNone/>
            </a:pPr>
            <a:r>
              <a:rPr lang="en" sz="1000"/>
              <a:t>McNally, M.B. (2016). Open educational resources (OER): Background and some considerations [PowerPoint slides]. Retrieved from </a:t>
            </a:r>
            <a:r>
              <a:rPr lang="en" sz="1000" u="sng">
                <a:solidFill>
                  <a:schemeClr val="accent5"/>
                </a:solidFill>
                <a:hlinkClick r:id="rId5">
                  <a:extLst>
                    <a:ext uri="{A12FA001-AC4F-418D-AE19-62706E023703}">
                      <ahyp:hlinkClr val="tx"/>
                    </a:ext>
                  </a:extLst>
                </a:hlinkClick>
              </a:rPr>
              <a:t>https://era.library.ualberta.ca/files/b5q47rn818#.WCS79S0rL4Y</a:t>
            </a:r>
            <a:r>
              <a:rPr lang="en" sz="1000"/>
              <a:t> </a:t>
            </a:r>
            <a:endParaRPr sz="1000"/>
          </a:p>
          <a:p>
            <a:pPr indent="0" lvl="0" marL="0" rtl="0" algn="l">
              <a:spcBef>
                <a:spcPts val="1600"/>
              </a:spcBef>
              <a:spcAft>
                <a:spcPts val="1600"/>
              </a:spcAft>
              <a:buNone/>
            </a:pPr>
            <a:r>
              <a:rPr lang="en" sz="1000"/>
              <a:t>Hegarty, Bronwyn. (2015). Attributes of Open Pedagogy: A Model for Using Open Educational Resources. Educational Technology. July– August. 3 - 13. </a:t>
            </a:r>
            <a:endParaRPr sz="1000"/>
          </a:p>
        </p:txBody>
      </p:sp>
      <p:pic>
        <p:nvPicPr>
          <p:cNvPr descr="TrkB-PPT-V1-Green-Background-Footer.75.jpg" id="417" name="Google Shape;417;p38"/>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418" name="Google Shape;418;p38"/>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419" name="Google Shape;419;p38"/>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420" name="Google Shape;420;p38"/>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421" name="Google Shape;421;p3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25" name="Shape 425"/>
        <p:cNvGrpSpPr/>
        <p:nvPr/>
      </p:nvGrpSpPr>
      <p:grpSpPr>
        <a:xfrm>
          <a:off x="0" y="0"/>
          <a:ext cx="0" cy="0"/>
          <a:chOff x="0" y="0"/>
          <a:chExt cx="0" cy="0"/>
        </a:xfrm>
      </p:grpSpPr>
      <p:sp>
        <p:nvSpPr>
          <p:cNvPr id="426" name="Google Shape;426;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 and References</a:t>
            </a:r>
            <a:endParaRPr/>
          </a:p>
        </p:txBody>
      </p:sp>
      <p:sp>
        <p:nvSpPr>
          <p:cNvPr id="427" name="Google Shape;427;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Source of ‘Figure 9’: Green, C. 2017. Open Licensing and Open Education Licensing Policy. In: Jhangiani, R S and Biswas-Diener, R. (eds.) Open: The Philosophy and Practices that are Revolutionizing Education and Science. Pp. 29–41. London: Ubiquity Press. DOI: https://doi.org/10.5334/bbc.c. Licence: CC-BY 4.0 </a:t>
            </a:r>
            <a:endParaRPr sz="1000"/>
          </a:p>
          <a:p>
            <a:pPr indent="0" lvl="0" marL="0" rtl="0" algn="l">
              <a:spcBef>
                <a:spcPts val="1600"/>
              </a:spcBef>
              <a:spcAft>
                <a:spcPts val="0"/>
              </a:spcAft>
              <a:buNone/>
            </a:pPr>
            <a:r>
              <a:rPr lang="en" sz="1000"/>
              <a:t>“Creative Commons Guide.” Copyright at UBC, copyright.ubc.ca/guidelines-and-resources/support-guides/creative-commons/</a:t>
            </a:r>
            <a:endParaRPr sz="1000"/>
          </a:p>
          <a:p>
            <a:pPr indent="0" lvl="0" marL="0" rtl="0" algn="l">
              <a:spcBef>
                <a:spcPts val="1600"/>
              </a:spcBef>
              <a:spcAft>
                <a:spcPts val="0"/>
              </a:spcAft>
              <a:buClr>
                <a:schemeClr val="dk1"/>
              </a:buClr>
              <a:buSzPts val="1100"/>
              <a:buFont typeface="Arial"/>
              <a:buNone/>
            </a:pPr>
            <a:r>
              <a:rPr lang="en" sz="1000"/>
              <a:t>Wakaruk, Amanda. “Do it right the first time: Copyright, Creative Commons, and OER.” Alberta OER Summit. May 11, 2017.  </a:t>
            </a:r>
            <a:r>
              <a:rPr lang="en" sz="1000" u="sng">
                <a:solidFill>
                  <a:schemeClr val="hlink"/>
                </a:solidFill>
                <a:hlinkClick r:id="rId3"/>
              </a:rPr>
              <a:t>https://doi.org/10.7939/R3571809V</a:t>
            </a:r>
            <a:r>
              <a:rPr lang="en" sz="1000"/>
              <a:t> </a:t>
            </a:r>
            <a:endParaRPr sz="1000"/>
          </a:p>
          <a:p>
            <a:pPr indent="0" lvl="0" marL="0" rtl="0" algn="l">
              <a:spcBef>
                <a:spcPts val="1600"/>
              </a:spcBef>
              <a:spcAft>
                <a:spcPts val="0"/>
              </a:spcAft>
              <a:buClr>
                <a:schemeClr val="dk1"/>
              </a:buClr>
              <a:buSzPts val="1100"/>
              <a:buFont typeface="Arial"/>
              <a:buNone/>
            </a:pPr>
            <a:r>
              <a:rPr lang="en" sz="1000" u="sng">
                <a:solidFill>
                  <a:schemeClr val="accent5"/>
                </a:solidFill>
                <a:hlinkClick r:id="rId4">
                  <a:extLst>
                    <a:ext uri="{A12FA001-AC4F-418D-AE19-62706E023703}">
                      <ahyp:hlinkClr val="tx"/>
                    </a:ext>
                  </a:extLst>
                </a:hlinkClick>
              </a:rPr>
              <a:t>http://classroom-aid.com/oer-mobile-course-open-diagram/</a:t>
            </a:r>
            <a:endParaRPr sz="1000"/>
          </a:p>
          <a:p>
            <a:pPr indent="0" lvl="0" marL="0" rtl="0" algn="l">
              <a:spcBef>
                <a:spcPts val="1600"/>
              </a:spcBef>
              <a:spcAft>
                <a:spcPts val="0"/>
              </a:spcAft>
              <a:buClr>
                <a:schemeClr val="dk1"/>
              </a:buClr>
              <a:buSzPts val="1100"/>
              <a:buFont typeface="Arial"/>
              <a:buNone/>
            </a:pPr>
            <a:r>
              <a:rPr lang="en" sz="1050">
                <a:solidFill>
                  <a:srgbClr val="222222"/>
                </a:solidFill>
              </a:rPr>
              <a:t>"Open Model" by Creative Commons is licensed under </a:t>
            </a:r>
            <a:r>
              <a:rPr lang="en" sz="1050" u="sng">
                <a:solidFill>
                  <a:srgbClr val="428BCA"/>
                </a:solidFill>
                <a:hlinkClick r:id="rId5">
                  <a:extLst>
                    <a:ext uri="{A12FA001-AC4F-418D-AE19-62706E023703}">
                      <ahyp:hlinkClr val="tx"/>
                    </a:ext>
                  </a:extLst>
                </a:hlinkClick>
              </a:rPr>
              <a:t>CC BY 2.0</a:t>
            </a:r>
            <a:endParaRPr sz="1400"/>
          </a:p>
          <a:p>
            <a:pPr indent="0" lvl="0" marL="0" rtl="0" algn="l">
              <a:spcBef>
                <a:spcPts val="1600"/>
              </a:spcBef>
              <a:spcAft>
                <a:spcPts val="0"/>
              </a:spcAft>
              <a:buClr>
                <a:schemeClr val="dk1"/>
              </a:buClr>
              <a:buSzPts val="1100"/>
              <a:buFont typeface="Arial"/>
              <a:buNone/>
            </a:pPr>
            <a:r>
              <a:rPr lang="en" sz="1000"/>
              <a:t>Creative Commons (CC) </a:t>
            </a:r>
            <a:r>
              <a:rPr lang="en" sz="1000" u="sng">
                <a:solidFill>
                  <a:schemeClr val="accent5"/>
                </a:solidFill>
                <a:hlinkClick r:id="rId6">
                  <a:extLst>
                    <a:ext uri="{A12FA001-AC4F-418D-AE19-62706E023703}">
                      <ahyp:hlinkClr val="tx"/>
                    </a:ext>
                  </a:extLst>
                </a:hlinkClick>
              </a:rPr>
              <a:t>https://creativecommons.org/</a:t>
            </a:r>
            <a:r>
              <a:rPr lang="en" sz="1000"/>
              <a:t>  CC Wiki </a:t>
            </a:r>
            <a:r>
              <a:rPr lang="en" sz="1000" u="sng">
                <a:solidFill>
                  <a:schemeClr val="accent5"/>
                </a:solidFill>
                <a:hlinkClick r:id="rId7">
                  <a:extLst>
                    <a:ext uri="{A12FA001-AC4F-418D-AE19-62706E023703}">
                      <ahyp:hlinkClr val="tx"/>
                    </a:ext>
                  </a:extLst>
                </a:hlinkClick>
              </a:rPr>
              <a:t>https://wiki.creativecommons.org/</a:t>
            </a:r>
            <a:endParaRPr sz="1000"/>
          </a:p>
          <a:p>
            <a:pPr indent="0" lvl="0" marL="0" rtl="0" algn="l">
              <a:spcBef>
                <a:spcPts val="1600"/>
              </a:spcBef>
              <a:spcAft>
                <a:spcPts val="0"/>
              </a:spcAft>
              <a:buNone/>
            </a:pPr>
            <a:r>
              <a:rPr lang="en" sz="1000"/>
              <a:t>Wiley, David. “OER-Enabled Pedagogy.” Iterating toward openness, 2 May 2017, opencontent.org/blog/archives/5009 </a:t>
            </a:r>
            <a:endParaRPr sz="1000"/>
          </a:p>
          <a:p>
            <a:pPr indent="0" lvl="0" marL="0" rtl="0" algn="l">
              <a:spcBef>
                <a:spcPts val="1600"/>
              </a:spcBef>
              <a:spcAft>
                <a:spcPts val="1600"/>
              </a:spcAft>
              <a:buNone/>
            </a:pPr>
            <a:r>
              <a:t/>
            </a:r>
            <a:endParaRPr sz="1400"/>
          </a:p>
        </p:txBody>
      </p:sp>
      <p:pic>
        <p:nvPicPr>
          <p:cNvPr descr="TrkB-PPT-V1-Green-Background-Footer.75.jpg" id="428" name="Google Shape;428;p39"/>
          <p:cNvPicPr preferRelativeResize="0"/>
          <p:nvPr/>
        </p:nvPicPr>
        <p:blipFill rotWithShape="1">
          <a:blip r:embed="rId8">
            <a:alphaModFix/>
          </a:blip>
          <a:srcRect b="0" l="0" r="0" t="0"/>
          <a:stretch/>
        </p:blipFill>
        <p:spPr>
          <a:xfrm>
            <a:off x="-3800" y="4703625"/>
            <a:ext cx="9144000" cy="465200"/>
          </a:xfrm>
          <a:prstGeom prst="rect">
            <a:avLst/>
          </a:prstGeom>
          <a:noFill/>
          <a:ln>
            <a:noFill/>
          </a:ln>
        </p:spPr>
      </p:pic>
      <p:pic>
        <p:nvPicPr>
          <p:cNvPr descr="UA-COLOUR-REVERSE.png" id="429" name="Google Shape;429;p39"/>
          <p:cNvPicPr preferRelativeResize="0"/>
          <p:nvPr/>
        </p:nvPicPr>
        <p:blipFill rotWithShape="1">
          <a:blip r:embed="rId9">
            <a:alphaModFix/>
          </a:blip>
          <a:srcRect b="0" l="0" r="0" t="0"/>
          <a:stretch/>
        </p:blipFill>
        <p:spPr>
          <a:xfrm>
            <a:off x="73737" y="4790175"/>
            <a:ext cx="1191736" cy="292100"/>
          </a:xfrm>
          <a:prstGeom prst="rect">
            <a:avLst/>
          </a:prstGeom>
          <a:noFill/>
          <a:ln>
            <a:noFill/>
          </a:ln>
        </p:spPr>
      </p:pic>
      <p:pic>
        <p:nvPicPr>
          <p:cNvPr descr="promise-white.png" id="430" name="Google Shape;430;p39"/>
          <p:cNvPicPr preferRelativeResize="0"/>
          <p:nvPr/>
        </p:nvPicPr>
        <p:blipFill rotWithShape="1">
          <a:blip r:embed="rId10">
            <a:alphaModFix amt="60000"/>
          </a:blip>
          <a:srcRect b="0" l="0" r="0" t="0"/>
          <a:stretch/>
        </p:blipFill>
        <p:spPr>
          <a:xfrm>
            <a:off x="7395750" y="4821800"/>
            <a:ext cx="1689857" cy="276157"/>
          </a:xfrm>
          <a:prstGeom prst="rect">
            <a:avLst/>
          </a:prstGeom>
          <a:noFill/>
          <a:ln>
            <a:noFill/>
          </a:ln>
        </p:spPr>
      </p:pic>
      <p:pic>
        <p:nvPicPr>
          <p:cNvPr descr="Creative Commons License" id="431" name="Google Shape;431;p39"/>
          <p:cNvPicPr preferRelativeResize="0"/>
          <p:nvPr/>
        </p:nvPicPr>
        <p:blipFill>
          <a:blip r:embed="rId11">
            <a:alphaModFix/>
          </a:blip>
          <a:stretch>
            <a:fillRect/>
          </a:stretch>
        </p:blipFill>
        <p:spPr>
          <a:xfrm>
            <a:off x="4283764" y="4778350"/>
            <a:ext cx="576461" cy="203075"/>
          </a:xfrm>
          <a:prstGeom prst="rect">
            <a:avLst/>
          </a:prstGeom>
          <a:noFill/>
          <a:ln>
            <a:noFill/>
          </a:ln>
        </p:spPr>
      </p:pic>
      <p:sp>
        <p:nvSpPr>
          <p:cNvPr id="432" name="Google Shape;432;p3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2">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36" name="Shape 436"/>
        <p:cNvGrpSpPr/>
        <p:nvPr/>
      </p:nvGrpSpPr>
      <p:grpSpPr>
        <a:xfrm>
          <a:off x="0" y="0"/>
          <a:ext cx="0" cy="0"/>
          <a:chOff x="0" y="0"/>
          <a:chExt cx="0" cy="0"/>
        </a:xfrm>
      </p:grpSpPr>
      <p:sp>
        <p:nvSpPr>
          <p:cNvPr id="437" name="Google Shape;437;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to Attribute this Workshop</a:t>
            </a:r>
            <a:endParaRPr/>
          </a:p>
        </p:txBody>
      </p:sp>
      <p:sp>
        <p:nvSpPr>
          <p:cNvPr id="438" name="Google Shape;438;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“Adapted from “</a:t>
            </a:r>
            <a:r>
              <a:rPr lang="en" sz="1000" u="sng">
                <a:solidFill>
                  <a:schemeClr val="hlink"/>
                </a:solidFill>
                <a:hlinkClick r:id="rId3"/>
              </a:rPr>
              <a:t>Speedy Intro to Open Education</a:t>
            </a:r>
            <a:r>
              <a:rPr lang="en" sz="1000"/>
              <a:t>” by Krysta McNutt and Amanda Wakaruk licensed </a:t>
            </a:r>
            <a:r>
              <a:rPr lang="en" sz="1000" u="sng">
                <a:solidFill>
                  <a:schemeClr val="hlink"/>
                </a:solidFill>
                <a:hlinkClick r:id="rId4"/>
              </a:rPr>
              <a:t>CC-BY 4.0</a:t>
            </a:r>
            <a:r>
              <a:rPr lang="en" sz="1400"/>
              <a:t>”</a:t>
            </a:r>
            <a:endParaRPr sz="1400"/>
          </a:p>
          <a:p>
            <a:pPr indent="0" lvl="0" marL="0" rtl="0" algn="l">
              <a:spcBef>
                <a:spcPts val="1600"/>
              </a:spcBef>
              <a:spcAft>
                <a:spcPts val="0"/>
              </a:spcAft>
              <a:buNone/>
            </a:pPr>
            <a:r>
              <a:t/>
            </a:r>
            <a:endParaRPr sz="1400"/>
          </a:p>
          <a:p>
            <a:pPr indent="0" lvl="0" marL="0" rtl="0" algn="l">
              <a:spcBef>
                <a:spcPts val="1600"/>
              </a:spcBef>
              <a:spcAft>
                <a:spcPts val="0"/>
              </a:spcAft>
              <a:buNone/>
            </a:pPr>
            <a:r>
              <a:rPr lang="en" sz="1100"/>
              <a:t>or</a:t>
            </a:r>
            <a:endParaRPr sz="1100"/>
          </a:p>
          <a:p>
            <a:pPr indent="0" lvl="0" marL="0" rtl="0" algn="l">
              <a:spcBef>
                <a:spcPts val="1600"/>
              </a:spcBef>
              <a:spcAft>
                <a:spcPts val="0"/>
              </a:spcAft>
              <a:buNone/>
            </a:pPr>
            <a:r>
              <a:t/>
            </a:r>
            <a:endParaRPr sz="1400"/>
          </a:p>
          <a:p>
            <a:pPr indent="0" lvl="0" marL="0" rtl="0" algn="l">
              <a:spcBef>
                <a:spcPts val="1600"/>
              </a:spcBef>
              <a:spcAft>
                <a:spcPts val="0"/>
              </a:spcAft>
              <a:buNone/>
            </a:pPr>
            <a:r>
              <a:rPr lang="en" sz="1100"/>
              <a:t>McNutt, K., Wakaruk, A. (2017), “Speedy Intro to Open Education”, Centre for Teaching and Learning, University of Alberta, October 24, 2017,  </a:t>
            </a:r>
            <a:r>
              <a:rPr lang="en" sz="1100" u="sng">
                <a:solidFill>
                  <a:schemeClr val="hlink"/>
                </a:solidFill>
                <a:hlinkClick r:id="rId5"/>
              </a:rPr>
              <a:t>https://docs.google.com/presentation/d/1uwU_vRxUXMAdS3nqtVAm4Ffg-gqjMdM98Oc_F0iCiDs/view</a:t>
            </a:r>
            <a:r>
              <a:rPr lang="en" sz="1100"/>
              <a:t> </a:t>
            </a:r>
            <a:endParaRPr sz="1400"/>
          </a:p>
          <a:p>
            <a:pPr indent="0" lvl="0" marL="0" rtl="0" algn="l">
              <a:spcBef>
                <a:spcPts val="1600"/>
              </a:spcBef>
              <a:spcAft>
                <a:spcPts val="1600"/>
              </a:spcAft>
              <a:buNone/>
            </a:pPr>
            <a:r>
              <a:t/>
            </a:r>
            <a:endParaRPr sz="1400"/>
          </a:p>
        </p:txBody>
      </p:sp>
      <p:pic>
        <p:nvPicPr>
          <p:cNvPr descr="TrkB-PPT-V1-Green-Background-Footer.75.jpg" id="439" name="Google Shape;439;p40"/>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440" name="Google Shape;440;p40"/>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441" name="Google Shape;441;p40"/>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442" name="Google Shape;442;p40"/>
          <p:cNvPicPr preferRelativeResize="0"/>
          <p:nvPr/>
        </p:nvPicPr>
        <p:blipFill>
          <a:blip r:embed="rId9">
            <a:alphaModFix/>
          </a:blip>
          <a:stretch>
            <a:fillRect/>
          </a:stretch>
        </p:blipFill>
        <p:spPr>
          <a:xfrm>
            <a:off x="4283764" y="4778350"/>
            <a:ext cx="576461" cy="203075"/>
          </a:xfrm>
          <a:prstGeom prst="rect">
            <a:avLst/>
          </a:prstGeom>
          <a:noFill/>
          <a:ln>
            <a:noFill/>
          </a:ln>
        </p:spPr>
      </p:pic>
      <p:sp>
        <p:nvSpPr>
          <p:cNvPr id="443" name="Google Shape;443;p4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0">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7" name="Shape 447"/>
        <p:cNvGrpSpPr/>
        <p:nvPr/>
      </p:nvGrpSpPr>
      <p:grpSpPr>
        <a:xfrm>
          <a:off x="0" y="0"/>
          <a:ext cx="0" cy="0"/>
          <a:chOff x="0" y="0"/>
          <a:chExt cx="0" cy="0"/>
        </a:xfrm>
      </p:grpSpPr>
      <p:sp>
        <p:nvSpPr>
          <p:cNvPr id="448" name="Google Shape;448;p41">
            <a:hlinkClick r:id="rId3"/>
          </p:cNvPr>
          <p:cNvSpPr/>
          <p:nvPr/>
        </p:nvSpPr>
        <p:spPr>
          <a:xfrm>
            <a:off x="4355800" y="1433463"/>
            <a:ext cx="3886800" cy="2832900"/>
          </a:xfrm>
          <a:prstGeom prst="ellipse">
            <a:avLst/>
          </a:prstGeom>
          <a:solidFill>
            <a:srgbClr val="EEEEEE">
              <a:alpha val="5346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sz="1200">
              <a:solidFill>
                <a:schemeClr val="dk1"/>
              </a:solidFill>
            </a:endParaRPr>
          </a:p>
          <a:p>
            <a:pPr indent="0" lvl="0" marL="0" rtl="0" algn="ctr">
              <a:spcBef>
                <a:spcPts val="0"/>
              </a:spcBef>
              <a:spcAft>
                <a:spcPts val="0"/>
              </a:spcAft>
              <a:buNone/>
            </a:pPr>
            <a:r>
              <a:rPr lang="en" sz="1200">
                <a:solidFill>
                  <a:schemeClr val="dk1"/>
                </a:solidFill>
              </a:rPr>
              <a:t>Free and unrestricted online access to research publications and data.</a:t>
            </a:r>
            <a:endParaRPr sz="1200"/>
          </a:p>
        </p:txBody>
      </p:sp>
      <p:sp>
        <p:nvSpPr>
          <p:cNvPr id="449" name="Google Shape;449;p41">
            <a:hlinkClick r:id="rId4"/>
          </p:cNvPr>
          <p:cNvSpPr/>
          <p:nvPr/>
        </p:nvSpPr>
        <p:spPr>
          <a:xfrm>
            <a:off x="901400" y="1433463"/>
            <a:ext cx="3886800" cy="2832900"/>
          </a:xfrm>
          <a:prstGeom prst="ellipse">
            <a:avLst/>
          </a:prstGeom>
          <a:solidFill>
            <a:srgbClr val="CFE2F3">
              <a:alpha val="5885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sz="1200"/>
              <a:t>Teaching with OER</a:t>
            </a:r>
            <a:br>
              <a:rPr lang="en" sz="1200"/>
            </a:br>
            <a:br>
              <a:rPr lang="en" sz="1200"/>
            </a:br>
            <a:r>
              <a:rPr lang="en" sz="1200">
                <a:solidFill>
                  <a:schemeClr val="dk1"/>
                </a:solidFill>
              </a:rPr>
              <a:t>(open educational practices) </a:t>
            </a:r>
            <a:endParaRPr sz="1200">
              <a:solidFill>
                <a:schemeClr val="dk1"/>
              </a:solidFill>
            </a:endParaRPr>
          </a:p>
          <a:p>
            <a:pPr indent="457200" lvl="0" marL="0" rtl="0" algn="ctr">
              <a:spcBef>
                <a:spcPts val="0"/>
              </a:spcBef>
              <a:spcAft>
                <a:spcPts val="0"/>
              </a:spcAft>
              <a:buClr>
                <a:schemeClr val="dk1"/>
              </a:buClr>
              <a:buSzPts val="1100"/>
              <a:buFont typeface="Arial"/>
              <a:buNone/>
            </a:pPr>
            <a:r>
              <a:rPr lang="en" sz="1200">
                <a:solidFill>
                  <a:schemeClr val="dk1"/>
                </a:solidFill>
              </a:rPr>
              <a:t>(OER-enabled pedagogy) </a:t>
            </a:r>
            <a:endParaRPr sz="1200">
              <a:solidFill>
                <a:schemeClr val="dk1"/>
              </a:solidFill>
            </a:endParaRPr>
          </a:p>
          <a:p>
            <a:pPr indent="457200" lvl="0" marL="0" rtl="0" algn="l">
              <a:spcBef>
                <a:spcPts val="0"/>
              </a:spcBef>
              <a:spcAft>
                <a:spcPts val="0"/>
              </a:spcAft>
              <a:buNone/>
            </a:pPr>
            <a:r>
              <a:rPr lang="en" sz="1200">
                <a:solidFill>
                  <a:schemeClr val="dk1"/>
                </a:solidFill>
              </a:rPr>
              <a:t>     (open pedagogy) </a:t>
            </a:r>
            <a:r>
              <a:rPr lang="en" sz="1200"/>
              <a:t> </a:t>
            </a:r>
            <a:endParaRPr sz="1200"/>
          </a:p>
        </p:txBody>
      </p:sp>
      <p:sp>
        <p:nvSpPr>
          <p:cNvPr id="450" name="Google Shape;450;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Map of Open Education</a:t>
            </a:r>
            <a:endParaRPr/>
          </a:p>
        </p:txBody>
      </p:sp>
      <p:sp>
        <p:nvSpPr>
          <p:cNvPr id="451" name="Google Shape;451;p41">
            <a:hlinkClick r:id="rId5"/>
          </p:cNvPr>
          <p:cNvSpPr/>
          <p:nvPr/>
        </p:nvSpPr>
        <p:spPr>
          <a:xfrm>
            <a:off x="1178000" y="1847550"/>
            <a:ext cx="1653900" cy="1471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OER</a:t>
            </a:r>
            <a:br>
              <a:rPr lang="en"/>
            </a:br>
            <a:br>
              <a:rPr lang="en"/>
            </a:br>
            <a:r>
              <a:rPr lang="en" sz="1000"/>
              <a:t>open educational resources</a:t>
            </a:r>
            <a:endParaRPr sz="1000"/>
          </a:p>
        </p:txBody>
      </p:sp>
      <p:sp>
        <p:nvSpPr>
          <p:cNvPr id="452" name="Google Shape;452;p41">
            <a:hlinkClick r:id="rId6"/>
          </p:cNvPr>
          <p:cNvSpPr/>
          <p:nvPr/>
        </p:nvSpPr>
        <p:spPr>
          <a:xfrm>
            <a:off x="6372250" y="1826813"/>
            <a:ext cx="1653900" cy="14718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Open Access Publishing</a:t>
            </a:r>
            <a:endParaRPr/>
          </a:p>
        </p:txBody>
      </p:sp>
      <p:sp>
        <p:nvSpPr>
          <p:cNvPr id="453" name="Google Shape;453;p41"/>
          <p:cNvSpPr txBox="1"/>
          <p:nvPr/>
        </p:nvSpPr>
        <p:spPr>
          <a:xfrm>
            <a:off x="1547600" y="1039600"/>
            <a:ext cx="2594400" cy="37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7"/>
              </a:rPr>
              <a:t>Teaching with OER</a:t>
            </a:r>
            <a:r>
              <a:rPr lang="en"/>
              <a:t> - CTL</a:t>
            </a:r>
            <a:endParaRPr/>
          </a:p>
        </p:txBody>
      </p:sp>
      <p:sp>
        <p:nvSpPr>
          <p:cNvPr id="454" name="Google Shape;454;p41"/>
          <p:cNvSpPr txBox="1"/>
          <p:nvPr/>
        </p:nvSpPr>
        <p:spPr>
          <a:xfrm>
            <a:off x="4742950" y="1039600"/>
            <a:ext cx="3112500" cy="6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8"/>
              </a:rPr>
              <a:t>Publishing open access</a:t>
            </a:r>
            <a:r>
              <a:rPr lang="en"/>
              <a:t> - Libraries</a:t>
            </a:r>
            <a:endParaRPr/>
          </a:p>
        </p:txBody>
      </p:sp>
      <p:sp>
        <p:nvSpPr>
          <p:cNvPr id="455" name="Google Shape;455;p41"/>
          <p:cNvSpPr txBox="1"/>
          <p:nvPr/>
        </p:nvSpPr>
        <p:spPr>
          <a:xfrm>
            <a:off x="1418250" y="4305300"/>
            <a:ext cx="6307500" cy="60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Finding, Using, and Creating OER - CTL, Libraries, and Copyright Office</a:t>
            </a:r>
            <a:endParaRPr/>
          </a:p>
        </p:txBody>
      </p:sp>
      <p:pic>
        <p:nvPicPr>
          <p:cNvPr descr="TrkB-PPT-V1-Green-Background-Footer.75.jpg" id="456" name="Google Shape;456;p41"/>
          <p:cNvPicPr preferRelativeResize="0"/>
          <p:nvPr/>
        </p:nvPicPr>
        <p:blipFill rotWithShape="1">
          <a:blip r:embed="rId9">
            <a:alphaModFix/>
          </a:blip>
          <a:srcRect b="0" l="0" r="0" t="0"/>
          <a:stretch/>
        </p:blipFill>
        <p:spPr>
          <a:xfrm>
            <a:off x="-3800" y="4703625"/>
            <a:ext cx="9144000" cy="465200"/>
          </a:xfrm>
          <a:prstGeom prst="rect">
            <a:avLst/>
          </a:prstGeom>
          <a:noFill/>
          <a:ln>
            <a:noFill/>
          </a:ln>
        </p:spPr>
      </p:pic>
      <p:pic>
        <p:nvPicPr>
          <p:cNvPr descr="UA-COLOUR-REVERSE.png" id="457" name="Google Shape;457;p41"/>
          <p:cNvPicPr preferRelativeResize="0"/>
          <p:nvPr/>
        </p:nvPicPr>
        <p:blipFill rotWithShape="1">
          <a:blip r:embed="rId10">
            <a:alphaModFix/>
          </a:blip>
          <a:srcRect b="0" l="0" r="0" t="0"/>
          <a:stretch/>
        </p:blipFill>
        <p:spPr>
          <a:xfrm>
            <a:off x="73737" y="4790175"/>
            <a:ext cx="1191736" cy="292100"/>
          </a:xfrm>
          <a:prstGeom prst="rect">
            <a:avLst/>
          </a:prstGeom>
          <a:noFill/>
          <a:ln>
            <a:noFill/>
          </a:ln>
        </p:spPr>
      </p:pic>
      <p:pic>
        <p:nvPicPr>
          <p:cNvPr descr="promise-white.png" id="458" name="Google Shape;458;p41"/>
          <p:cNvPicPr preferRelativeResize="0"/>
          <p:nvPr/>
        </p:nvPicPr>
        <p:blipFill rotWithShape="1">
          <a:blip r:embed="rId11">
            <a:alphaModFix amt="60000"/>
          </a:blip>
          <a:srcRect b="0" l="0" r="0" t="0"/>
          <a:stretch/>
        </p:blipFill>
        <p:spPr>
          <a:xfrm>
            <a:off x="7395750" y="4821800"/>
            <a:ext cx="1689857" cy="276157"/>
          </a:xfrm>
          <a:prstGeom prst="rect">
            <a:avLst/>
          </a:prstGeom>
          <a:noFill/>
          <a:ln>
            <a:noFill/>
          </a:ln>
        </p:spPr>
      </p:pic>
      <p:pic>
        <p:nvPicPr>
          <p:cNvPr descr="Creative Commons License" id="459" name="Google Shape;459;p41"/>
          <p:cNvPicPr preferRelativeResize="0"/>
          <p:nvPr/>
        </p:nvPicPr>
        <p:blipFill>
          <a:blip r:embed="rId12">
            <a:alphaModFix/>
          </a:blip>
          <a:stretch>
            <a:fillRect/>
          </a:stretch>
        </p:blipFill>
        <p:spPr>
          <a:xfrm>
            <a:off x="4283764" y="4778350"/>
            <a:ext cx="576461" cy="203075"/>
          </a:xfrm>
          <a:prstGeom prst="rect">
            <a:avLst/>
          </a:prstGeom>
          <a:noFill/>
          <a:ln>
            <a:noFill/>
          </a:ln>
        </p:spPr>
      </p:pic>
      <p:sp>
        <p:nvSpPr>
          <p:cNvPr id="460" name="Google Shape;460;p4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3">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7" name="Shape 77"/>
        <p:cNvGrpSpPr/>
        <p:nvPr/>
      </p:nvGrpSpPr>
      <p:grpSpPr>
        <a:xfrm>
          <a:off x="0" y="0"/>
          <a:ext cx="0" cy="0"/>
          <a:chOff x="0" y="0"/>
          <a:chExt cx="0" cy="0"/>
        </a:xfrm>
      </p:grpSpPr>
      <p:sp>
        <p:nvSpPr>
          <p:cNvPr id="78" name="Google Shape;78;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Values and Experiences in Education  </a:t>
            </a:r>
            <a:endParaRPr/>
          </a:p>
        </p:txBody>
      </p:sp>
      <p:sp>
        <p:nvSpPr>
          <p:cNvPr id="79" name="Google Shape;79;p15"/>
          <p:cNvSpPr txBox="1"/>
          <p:nvPr>
            <p:ph idx="1" type="body"/>
          </p:nvPr>
        </p:nvSpPr>
        <p:spPr>
          <a:xfrm>
            <a:off x="311700" y="1152475"/>
            <a:ext cx="41802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Reflect on your learning experiences </a:t>
            </a:r>
            <a:br>
              <a:rPr lang="en">
                <a:solidFill>
                  <a:srgbClr val="000000"/>
                </a:solidFill>
              </a:rPr>
            </a:br>
            <a:r>
              <a:rPr lang="en">
                <a:solidFill>
                  <a:srgbClr val="000000"/>
                </a:solidFill>
              </a:rPr>
              <a:t>(formal and informal) </a:t>
            </a:r>
            <a:br>
              <a:rPr lang="en">
                <a:solidFill>
                  <a:srgbClr val="000000"/>
                </a:solidFill>
              </a:rPr>
            </a:br>
            <a:endParaRPr>
              <a:solidFill>
                <a:srgbClr val="000000"/>
              </a:solidFill>
            </a:endParaRPr>
          </a:p>
          <a:p>
            <a:pPr indent="-342900" lvl="0" marL="457200" rtl="0" algn="l">
              <a:spcBef>
                <a:spcPts val="1600"/>
              </a:spcBef>
              <a:spcAft>
                <a:spcPts val="0"/>
              </a:spcAft>
              <a:buClr>
                <a:srgbClr val="000000"/>
              </a:buClr>
              <a:buSzPts val="1800"/>
              <a:buAutoNum type="arabicPeriod"/>
            </a:pPr>
            <a:r>
              <a:rPr lang="en">
                <a:solidFill>
                  <a:srgbClr val="000000"/>
                </a:solidFill>
              </a:rPr>
              <a:t>Positive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Why? </a:t>
            </a:r>
            <a:br>
              <a:rPr lang="en">
                <a:solidFill>
                  <a:srgbClr val="000000"/>
                </a:solidFill>
              </a:rPr>
            </a:br>
            <a:endParaRPr>
              <a:solidFill>
                <a:srgbClr val="000000"/>
              </a:solidFill>
            </a:endParaRPr>
          </a:p>
          <a:p>
            <a:pPr indent="-342900" lvl="0" marL="457200" marR="0" rtl="0" algn="l">
              <a:lnSpc>
                <a:spcPct val="115000"/>
              </a:lnSpc>
              <a:spcBef>
                <a:spcPts val="0"/>
              </a:spcBef>
              <a:spcAft>
                <a:spcPts val="0"/>
              </a:spcAft>
              <a:buClr>
                <a:srgbClr val="000000"/>
              </a:buClr>
              <a:buSzPts val="1800"/>
              <a:buAutoNum type="arabicPeriod"/>
            </a:pPr>
            <a:r>
              <a:rPr lang="en">
                <a:solidFill>
                  <a:srgbClr val="000000"/>
                </a:solidFill>
              </a:rPr>
              <a:t>Barrier(s)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 to entry, participation, etc. </a:t>
            </a:r>
            <a:endParaRPr>
              <a:solidFill>
                <a:srgbClr val="000000"/>
              </a:solidFill>
            </a:endParaRPr>
          </a:p>
        </p:txBody>
      </p:sp>
      <p:pic>
        <p:nvPicPr>
          <p:cNvPr descr="TrkB-PPT-V1-Green-Background-Footer.75.jpg" id="80" name="Google Shape;80;p15"/>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81" name="Google Shape;81;p15"/>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82" name="Google Shape;82;p15"/>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83" name="Google Shape;83;p15"/>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84" name="Google Shape;84;p15"/>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descr="Creative Commons License" id="85" name="Google Shape;85;p15">
            <a:hlinkClick r:id="rId8"/>
          </p:cNvPr>
          <p:cNvPicPr preferRelativeResize="0"/>
          <p:nvPr/>
        </p:nvPicPr>
        <p:blipFill>
          <a:blip r:embed="rId6">
            <a:alphaModFix/>
          </a:blip>
          <a:stretch>
            <a:fillRect/>
          </a:stretch>
        </p:blipFill>
        <p:spPr>
          <a:xfrm>
            <a:off x="4283764" y="4778350"/>
            <a:ext cx="576461" cy="2030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64" name="Shape 464"/>
        <p:cNvGrpSpPr/>
        <p:nvPr/>
      </p:nvGrpSpPr>
      <p:grpSpPr>
        <a:xfrm>
          <a:off x="0" y="0"/>
          <a:ext cx="0" cy="0"/>
          <a:chOff x="0" y="0"/>
          <a:chExt cx="0" cy="0"/>
        </a:xfrm>
      </p:grpSpPr>
      <p:pic>
        <p:nvPicPr>
          <p:cNvPr descr="TrkB-PPT-V1-Green-Background-Footer.75.jpg" id="465" name="Google Shape;465;p42"/>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466" name="Google Shape;466;p42"/>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467" name="Google Shape;467;p42"/>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468" name="Google Shape;468;p42"/>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469" name="Google Shape;469;p42"/>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pic>
        <p:nvPicPr>
          <p:cNvPr id="470" name="Google Shape;470;p42"/>
          <p:cNvPicPr preferRelativeResize="0"/>
          <p:nvPr/>
        </p:nvPicPr>
        <p:blipFill>
          <a:blip r:embed="rId8">
            <a:alphaModFix/>
          </a:blip>
          <a:stretch>
            <a:fillRect/>
          </a:stretch>
        </p:blipFill>
        <p:spPr>
          <a:xfrm>
            <a:off x="225338" y="1139625"/>
            <a:ext cx="4250675" cy="3070350"/>
          </a:xfrm>
          <a:prstGeom prst="rect">
            <a:avLst/>
          </a:prstGeom>
          <a:noFill/>
          <a:ln>
            <a:noFill/>
          </a:ln>
        </p:spPr>
      </p:pic>
      <p:pic>
        <p:nvPicPr>
          <p:cNvPr id="471" name="Google Shape;471;p42"/>
          <p:cNvPicPr preferRelativeResize="0"/>
          <p:nvPr/>
        </p:nvPicPr>
        <p:blipFill>
          <a:blip r:embed="rId9">
            <a:alphaModFix/>
          </a:blip>
          <a:stretch>
            <a:fillRect/>
          </a:stretch>
        </p:blipFill>
        <p:spPr>
          <a:xfrm>
            <a:off x="4524775" y="1274900"/>
            <a:ext cx="4348424" cy="2985475"/>
          </a:xfrm>
          <a:prstGeom prst="rect">
            <a:avLst/>
          </a:prstGeom>
          <a:noFill/>
          <a:ln>
            <a:noFill/>
          </a:ln>
        </p:spPr>
      </p:pic>
      <p:sp>
        <p:nvSpPr>
          <p:cNvPr id="472" name="Google Shape;472;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 Education → Open Pedagogy → OER</a:t>
            </a:r>
            <a:endParaRPr/>
          </a:p>
        </p:txBody>
      </p:sp>
      <p:sp>
        <p:nvSpPr>
          <p:cNvPr id="473" name="Google Shape;473;p42"/>
          <p:cNvSpPr txBox="1"/>
          <p:nvPr/>
        </p:nvSpPr>
        <p:spPr>
          <a:xfrm>
            <a:off x="1950" y="4411525"/>
            <a:ext cx="9140100" cy="29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800"/>
              <a:t>Podcasts on Open Pedagogy and OER (for K-12) developed by Athabasca University: </a:t>
            </a:r>
            <a:r>
              <a:rPr lang="en" sz="800" u="sng">
                <a:solidFill>
                  <a:schemeClr val="hlink"/>
                </a:solidFill>
                <a:hlinkClick r:id="rId10"/>
              </a:rPr>
              <a:t>http://bolt.athabascau.ca/index.php/oer/multiply-k-12-alberta-oer-project/oer-podcasts/</a:t>
            </a:r>
            <a:r>
              <a:rPr lang="en" sz="800"/>
              <a:t> </a:t>
            </a:r>
            <a:endParaRPr sz="8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7" name="Shape 477"/>
        <p:cNvGrpSpPr/>
        <p:nvPr/>
      </p:nvGrpSpPr>
      <p:grpSpPr>
        <a:xfrm>
          <a:off x="0" y="0"/>
          <a:ext cx="0" cy="0"/>
          <a:chOff x="0" y="0"/>
          <a:chExt cx="0" cy="0"/>
        </a:xfrm>
      </p:grpSpPr>
      <p:pic>
        <p:nvPicPr>
          <p:cNvPr id="478" name="Google Shape;478;p43"/>
          <p:cNvPicPr preferRelativeResize="0"/>
          <p:nvPr/>
        </p:nvPicPr>
        <p:blipFill>
          <a:blip r:embed="rId3">
            <a:alphaModFix/>
          </a:blip>
          <a:stretch>
            <a:fillRect/>
          </a:stretch>
        </p:blipFill>
        <p:spPr>
          <a:xfrm>
            <a:off x="572163" y="55625"/>
            <a:ext cx="7999675" cy="4695200"/>
          </a:xfrm>
          <a:prstGeom prst="rect">
            <a:avLst/>
          </a:prstGeom>
          <a:noFill/>
          <a:ln>
            <a:noFill/>
          </a:ln>
        </p:spPr>
      </p:pic>
      <p:sp>
        <p:nvSpPr>
          <p:cNvPr id="479" name="Google Shape;479;p43"/>
          <p:cNvSpPr/>
          <p:nvPr/>
        </p:nvSpPr>
        <p:spPr>
          <a:xfrm>
            <a:off x="899475" y="435525"/>
            <a:ext cx="1870200" cy="4209000"/>
          </a:xfrm>
          <a:prstGeom prst="rect">
            <a:avLst/>
          </a:prstGeom>
          <a:solidFill>
            <a:srgbClr val="FFFFFF">
              <a:alpha val="6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3"/>
          <p:cNvSpPr/>
          <p:nvPr/>
        </p:nvSpPr>
        <p:spPr>
          <a:xfrm>
            <a:off x="4639725" y="435525"/>
            <a:ext cx="3774600" cy="4209000"/>
          </a:xfrm>
          <a:prstGeom prst="rect">
            <a:avLst/>
          </a:prstGeom>
          <a:solidFill>
            <a:srgbClr val="FFFFFF">
              <a:alpha val="653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3"/>
          <p:cNvSpPr/>
          <p:nvPr/>
        </p:nvSpPr>
        <p:spPr>
          <a:xfrm>
            <a:off x="2769525" y="468150"/>
            <a:ext cx="1870200" cy="41259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rkB-PPT-V1-Green-Background-Footer.75.jpg" id="482" name="Google Shape;482;p43"/>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483" name="Google Shape;483;p43"/>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484" name="Google Shape;484;p43"/>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485" name="Google Shape;485;p43"/>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486" name="Google Shape;486;p43"/>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Activity: Values and Experiences in Education  </a:t>
            </a:r>
            <a:endParaRPr/>
          </a:p>
        </p:txBody>
      </p:sp>
      <p:sp>
        <p:nvSpPr>
          <p:cNvPr id="91" name="Google Shape;9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rPr>
              <a:t>Reflect on your learning experiences </a:t>
            </a:r>
            <a:br>
              <a:rPr lang="en">
                <a:solidFill>
                  <a:srgbClr val="000000"/>
                </a:solidFill>
              </a:rPr>
            </a:br>
            <a:r>
              <a:rPr lang="en">
                <a:solidFill>
                  <a:srgbClr val="000000"/>
                </a:solidFill>
              </a:rPr>
              <a:t>(formal and informal) </a:t>
            </a:r>
            <a:br>
              <a:rPr lang="en">
                <a:solidFill>
                  <a:srgbClr val="000000"/>
                </a:solidFill>
              </a:rPr>
            </a:br>
            <a:endParaRPr>
              <a:solidFill>
                <a:srgbClr val="000000"/>
              </a:solidFill>
            </a:endParaRPr>
          </a:p>
          <a:p>
            <a:pPr indent="-342900" lvl="0" marL="457200" rtl="0" algn="l">
              <a:spcBef>
                <a:spcPts val="1600"/>
              </a:spcBef>
              <a:spcAft>
                <a:spcPts val="0"/>
              </a:spcAft>
              <a:buClr>
                <a:srgbClr val="000000"/>
              </a:buClr>
              <a:buSzPts val="1800"/>
              <a:buAutoNum type="arabicPeriod"/>
            </a:pPr>
            <a:r>
              <a:rPr lang="en">
                <a:solidFill>
                  <a:srgbClr val="000000"/>
                </a:solidFill>
              </a:rPr>
              <a:t>Positive </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Why? </a:t>
            </a:r>
            <a:br>
              <a:rPr lang="en">
                <a:solidFill>
                  <a:srgbClr val="000000"/>
                </a:solidFill>
              </a:rPr>
            </a:br>
            <a:endParaRPr>
              <a:solidFill>
                <a:srgbClr val="000000"/>
              </a:solidFill>
            </a:endParaRPr>
          </a:p>
          <a:p>
            <a:pPr indent="-342900" lvl="0" marL="457200" marR="0" rtl="0" algn="l">
              <a:lnSpc>
                <a:spcPct val="115000"/>
              </a:lnSpc>
              <a:spcBef>
                <a:spcPts val="0"/>
              </a:spcBef>
              <a:spcAft>
                <a:spcPts val="0"/>
              </a:spcAft>
              <a:buClr>
                <a:srgbClr val="000000"/>
              </a:buClr>
              <a:buSzPts val="1800"/>
              <a:buAutoNum type="arabicPeriod"/>
            </a:pPr>
            <a:r>
              <a:rPr lang="en">
                <a:solidFill>
                  <a:srgbClr val="000000"/>
                </a:solidFill>
              </a:rPr>
              <a:t>Barrier(s)</a:t>
            </a:r>
            <a:endParaRPr>
              <a:solidFill>
                <a:srgbClr val="000000"/>
              </a:solidFill>
            </a:endParaRPr>
          </a:p>
          <a:p>
            <a:pPr indent="-317500" lvl="1" marL="914400" rtl="0" algn="l">
              <a:spcBef>
                <a:spcPts val="0"/>
              </a:spcBef>
              <a:spcAft>
                <a:spcPts val="0"/>
              </a:spcAft>
              <a:buClr>
                <a:srgbClr val="000000"/>
              </a:buClr>
              <a:buSzPts val="1400"/>
              <a:buChar char="○"/>
            </a:pPr>
            <a:r>
              <a:rPr lang="en">
                <a:solidFill>
                  <a:srgbClr val="000000"/>
                </a:solidFill>
              </a:rPr>
              <a:t> to entry, participation, etc. </a:t>
            </a:r>
            <a:endParaRPr>
              <a:solidFill>
                <a:srgbClr val="000000"/>
              </a:solidFill>
            </a:endParaRPr>
          </a:p>
        </p:txBody>
      </p:sp>
      <p:pic>
        <p:nvPicPr>
          <p:cNvPr descr="TrkB-PPT-V1-Green-Background-Footer.75.jpg" id="92" name="Google Shape;92;p16"/>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93" name="Google Shape;93;p16"/>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94" name="Google Shape;94;p16"/>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95" name="Google Shape;95;p16"/>
          <p:cNvPicPr preferRelativeResize="0"/>
          <p:nvPr/>
        </p:nvPicPr>
        <p:blipFill>
          <a:blip r:embed="rId6">
            <a:alphaModFix/>
          </a:blip>
          <a:stretch>
            <a:fillRect/>
          </a:stretch>
        </p:blipFill>
        <p:spPr>
          <a:xfrm>
            <a:off x="4283764" y="4778350"/>
            <a:ext cx="576461" cy="203075"/>
          </a:xfrm>
          <a:prstGeom prst="rect">
            <a:avLst/>
          </a:prstGeom>
          <a:noFill/>
          <a:ln>
            <a:noFill/>
          </a:ln>
        </p:spPr>
      </p:pic>
      <p:sp>
        <p:nvSpPr>
          <p:cNvPr id="96" name="Google Shape;96;p16"/>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7">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97" name="Google Shape;97;p16"/>
          <p:cNvSpPr/>
          <p:nvPr/>
        </p:nvSpPr>
        <p:spPr>
          <a:xfrm>
            <a:off x="4491861"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Quality and </a:t>
            </a:r>
            <a:br>
              <a:rPr lang="en" sz="1000">
                <a:solidFill>
                  <a:srgbClr val="666666"/>
                </a:solidFill>
              </a:rPr>
            </a:br>
            <a:r>
              <a:rPr lang="en" sz="1000">
                <a:solidFill>
                  <a:srgbClr val="666666"/>
                </a:solidFill>
              </a:rPr>
              <a:t>Pedagogy</a:t>
            </a:r>
            <a:endParaRPr sz="1000">
              <a:solidFill>
                <a:srgbClr val="666666"/>
              </a:solidFill>
            </a:endParaRPr>
          </a:p>
        </p:txBody>
      </p:sp>
      <p:sp>
        <p:nvSpPr>
          <p:cNvPr id="98" name="Google Shape;98;p16"/>
          <p:cNvSpPr/>
          <p:nvPr/>
        </p:nvSpPr>
        <p:spPr>
          <a:xfrm>
            <a:off x="6129269"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Access &amp; Discovery</a:t>
            </a:r>
            <a:endParaRPr sz="1000">
              <a:solidFill>
                <a:srgbClr val="666666"/>
              </a:solidFill>
            </a:endParaRPr>
          </a:p>
        </p:txBody>
      </p:sp>
      <p:sp>
        <p:nvSpPr>
          <p:cNvPr id="99" name="Google Shape;99;p16"/>
          <p:cNvSpPr/>
          <p:nvPr/>
        </p:nvSpPr>
        <p:spPr>
          <a:xfrm>
            <a:off x="5302907" y="1125626"/>
            <a:ext cx="1730400" cy="17304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Cost</a:t>
            </a:r>
            <a:endParaRPr sz="1000">
              <a:solidFill>
                <a:srgbClr val="666666"/>
              </a:solidFill>
            </a:endParaRPr>
          </a:p>
        </p:txBody>
      </p:sp>
      <p:sp>
        <p:nvSpPr>
          <p:cNvPr id="100" name="Google Shape;100;p16"/>
          <p:cNvSpPr txBox="1"/>
          <p:nvPr/>
        </p:nvSpPr>
        <p:spPr>
          <a:xfrm>
            <a:off x="4298050" y="4331725"/>
            <a:ext cx="3740100" cy="3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Diagram by Michael McNally is licensed under </a:t>
            </a:r>
            <a:r>
              <a:rPr lang="en" sz="1000" u="sng">
                <a:solidFill>
                  <a:schemeClr val="hlink"/>
                </a:solidFill>
                <a:hlinkClick r:id="rId8"/>
              </a:rPr>
              <a:t>CC-BY 4.0</a:t>
            </a:r>
            <a:r>
              <a:rPr lang="en"/>
              <a:t> </a:t>
            </a:r>
            <a:endParaRPr/>
          </a:p>
        </p:txBody>
      </p:sp>
      <p:pic>
        <p:nvPicPr>
          <p:cNvPr descr="Creative Commons License" id="101" name="Google Shape;101;p16">
            <a:hlinkClick r:id="rId9"/>
          </p:cNvPr>
          <p:cNvPicPr preferRelativeResize="0"/>
          <p:nvPr/>
        </p:nvPicPr>
        <p:blipFill>
          <a:blip r:embed="rId6">
            <a:alphaModFix/>
          </a:blip>
          <a:stretch>
            <a:fillRect/>
          </a:stretch>
        </p:blipFill>
        <p:spPr>
          <a:xfrm>
            <a:off x="4283764" y="4778350"/>
            <a:ext cx="576461" cy="203075"/>
          </a:xfrm>
          <a:prstGeom prst="rect">
            <a:avLst/>
          </a:prstGeom>
          <a:noFill/>
          <a:ln>
            <a:noFill/>
          </a:ln>
        </p:spPr>
      </p:pic>
      <p:pic>
        <p:nvPicPr>
          <p:cNvPr descr="Creative Commons License" id="102" name="Google Shape;102;p16">
            <a:hlinkClick r:id="rId10"/>
          </p:cNvPr>
          <p:cNvPicPr preferRelativeResize="0"/>
          <p:nvPr/>
        </p:nvPicPr>
        <p:blipFill>
          <a:blip r:embed="rId6">
            <a:alphaModFix/>
          </a:blip>
          <a:stretch>
            <a:fillRect/>
          </a:stretch>
        </p:blipFill>
        <p:spPr>
          <a:xfrm>
            <a:off x="4436164" y="4930750"/>
            <a:ext cx="576461" cy="20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6" name="Shape 106"/>
        <p:cNvGrpSpPr/>
        <p:nvPr/>
      </p:nvGrpSpPr>
      <p:grpSpPr>
        <a:xfrm>
          <a:off x="0" y="0"/>
          <a:ext cx="0" cy="0"/>
          <a:chOff x="0" y="0"/>
          <a:chExt cx="0" cy="0"/>
        </a:xfrm>
      </p:grpSpPr>
      <p:sp>
        <p:nvSpPr>
          <p:cNvPr id="107" name="Google Shape;10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Why Open Education?</a:t>
            </a:r>
            <a:endParaRPr/>
          </a:p>
        </p:txBody>
      </p:sp>
      <p:sp>
        <p:nvSpPr>
          <p:cNvPr id="108" name="Google Shape;108;p17"/>
          <p:cNvSpPr/>
          <p:nvPr/>
        </p:nvSpPr>
        <p:spPr>
          <a:xfrm>
            <a:off x="5438244" y="646225"/>
            <a:ext cx="14751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Government</a:t>
            </a:r>
            <a:endParaRPr sz="1000">
              <a:solidFill>
                <a:srgbClr val="0000FF"/>
              </a:solidFill>
            </a:endParaRPr>
          </a:p>
        </p:txBody>
      </p:sp>
      <p:sp>
        <p:nvSpPr>
          <p:cNvPr id="109" name="Google Shape;109;p17"/>
          <p:cNvSpPr/>
          <p:nvPr/>
        </p:nvSpPr>
        <p:spPr>
          <a:xfrm>
            <a:off x="3696188" y="3493550"/>
            <a:ext cx="14751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Instructors</a:t>
            </a:r>
            <a:endParaRPr sz="1000">
              <a:solidFill>
                <a:srgbClr val="0000FF"/>
              </a:solidFill>
            </a:endParaRPr>
          </a:p>
        </p:txBody>
      </p:sp>
      <p:sp>
        <p:nvSpPr>
          <p:cNvPr id="110" name="Google Shape;110;p17"/>
          <p:cNvSpPr/>
          <p:nvPr/>
        </p:nvSpPr>
        <p:spPr>
          <a:xfrm>
            <a:off x="7339212" y="3493550"/>
            <a:ext cx="14751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        Library and</a:t>
            </a:r>
            <a:endParaRPr sz="1000">
              <a:solidFill>
                <a:srgbClr val="0000FF"/>
              </a:solidFill>
            </a:endParaRPr>
          </a:p>
          <a:p>
            <a:pPr indent="0" lvl="0" marL="0" rtl="0" algn="ctr">
              <a:spcBef>
                <a:spcPts val="0"/>
              </a:spcBef>
              <a:spcAft>
                <a:spcPts val="0"/>
              </a:spcAft>
              <a:buNone/>
            </a:pPr>
            <a:r>
              <a:rPr lang="en" sz="1000">
                <a:solidFill>
                  <a:srgbClr val="0000FF"/>
                </a:solidFill>
              </a:rPr>
              <a:t>Bookstore</a:t>
            </a:r>
            <a:endParaRPr sz="1000">
              <a:solidFill>
                <a:srgbClr val="0000FF"/>
              </a:solidFill>
            </a:endParaRPr>
          </a:p>
        </p:txBody>
      </p:sp>
      <p:sp>
        <p:nvSpPr>
          <p:cNvPr id="111" name="Google Shape;111;p17"/>
          <p:cNvSpPr/>
          <p:nvPr/>
        </p:nvSpPr>
        <p:spPr>
          <a:xfrm>
            <a:off x="4326513" y="1098400"/>
            <a:ext cx="1475100" cy="5184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Students</a:t>
            </a:r>
            <a:endParaRPr sz="1000">
              <a:solidFill>
                <a:srgbClr val="0000FF"/>
              </a:solidFill>
            </a:endParaRPr>
          </a:p>
        </p:txBody>
      </p:sp>
      <p:sp>
        <p:nvSpPr>
          <p:cNvPr id="112" name="Google Shape;112;p17"/>
          <p:cNvSpPr/>
          <p:nvPr/>
        </p:nvSpPr>
        <p:spPr>
          <a:xfrm>
            <a:off x="6754215" y="1071250"/>
            <a:ext cx="21336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000">
                <a:solidFill>
                  <a:srgbClr val="0000FF"/>
                </a:solidFill>
              </a:rPr>
              <a:t>   Institutional </a:t>
            </a:r>
            <a:br>
              <a:rPr lang="en" sz="1000">
                <a:solidFill>
                  <a:srgbClr val="0000FF"/>
                </a:solidFill>
              </a:rPr>
            </a:br>
            <a:r>
              <a:rPr lang="en" sz="1000">
                <a:solidFill>
                  <a:srgbClr val="0000FF"/>
                </a:solidFill>
              </a:rPr>
              <a:t>      Leadership</a:t>
            </a:r>
            <a:endParaRPr sz="1000">
              <a:solidFill>
                <a:srgbClr val="0000FF"/>
              </a:solidFill>
            </a:endParaRPr>
          </a:p>
        </p:txBody>
      </p:sp>
      <p:sp>
        <p:nvSpPr>
          <p:cNvPr id="113" name="Google Shape;113;p17"/>
          <p:cNvSpPr/>
          <p:nvPr/>
        </p:nvSpPr>
        <p:spPr>
          <a:xfrm>
            <a:off x="4491861"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Quality and </a:t>
            </a:r>
            <a:br>
              <a:rPr lang="en" sz="1000">
                <a:solidFill>
                  <a:srgbClr val="666666"/>
                </a:solidFill>
              </a:rPr>
            </a:br>
            <a:r>
              <a:rPr lang="en" sz="1000">
                <a:solidFill>
                  <a:srgbClr val="666666"/>
                </a:solidFill>
              </a:rPr>
              <a:t>Pedagogy</a:t>
            </a:r>
            <a:endParaRPr sz="1000">
              <a:solidFill>
                <a:srgbClr val="666666"/>
              </a:solidFill>
            </a:endParaRPr>
          </a:p>
        </p:txBody>
      </p:sp>
      <p:sp>
        <p:nvSpPr>
          <p:cNvPr id="114" name="Google Shape;114;p17"/>
          <p:cNvSpPr/>
          <p:nvPr/>
        </p:nvSpPr>
        <p:spPr>
          <a:xfrm>
            <a:off x="6129269" y="2069211"/>
            <a:ext cx="1866000" cy="18660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Access &amp; Discovery</a:t>
            </a:r>
            <a:endParaRPr sz="1000">
              <a:solidFill>
                <a:srgbClr val="666666"/>
              </a:solidFill>
            </a:endParaRPr>
          </a:p>
        </p:txBody>
      </p:sp>
      <p:sp>
        <p:nvSpPr>
          <p:cNvPr id="115" name="Google Shape;115;p17"/>
          <p:cNvSpPr/>
          <p:nvPr/>
        </p:nvSpPr>
        <p:spPr>
          <a:xfrm>
            <a:off x="5302907" y="1125626"/>
            <a:ext cx="1730400" cy="1730400"/>
          </a:xfrm>
          <a:prstGeom prst="ellipse">
            <a:avLst/>
          </a:prstGeom>
          <a:solidFill>
            <a:srgbClr val="FFFFFF">
              <a:alpha val="89800"/>
            </a:srgbClr>
          </a:solidFill>
          <a:ln cap="flat" cmpd="sng" w="9525">
            <a:solidFill>
              <a:srgbClr val="6666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E06666"/>
              </a:buClr>
              <a:buFont typeface="Times New Roman"/>
              <a:buNone/>
            </a:pPr>
            <a:r>
              <a:rPr lang="en" sz="1000">
                <a:solidFill>
                  <a:srgbClr val="666666"/>
                </a:solidFill>
              </a:rPr>
              <a:t>Cost</a:t>
            </a:r>
            <a:endParaRPr sz="1000">
              <a:solidFill>
                <a:srgbClr val="666666"/>
              </a:solidFill>
            </a:endParaRPr>
          </a:p>
        </p:txBody>
      </p:sp>
      <p:sp>
        <p:nvSpPr>
          <p:cNvPr id="116" name="Google Shape;116;p17"/>
          <p:cNvSpPr txBox="1"/>
          <p:nvPr/>
        </p:nvSpPr>
        <p:spPr>
          <a:xfrm>
            <a:off x="373100" y="1241625"/>
            <a:ext cx="3553500" cy="294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There are three key objectives that motivate people to participate in the promotion of OERs: </a:t>
            </a:r>
            <a:br>
              <a:rPr lang="en"/>
            </a:br>
            <a:endParaRPr/>
          </a:p>
          <a:p>
            <a:pPr indent="-317500" lvl="0" marL="457200" rtl="0" algn="l">
              <a:spcBef>
                <a:spcPts val="0"/>
              </a:spcBef>
              <a:spcAft>
                <a:spcPts val="0"/>
              </a:spcAft>
              <a:buSzPts val="1400"/>
              <a:buChar char="●"/>
            </a:pPr>
            <a:r>
              <a:rPr lang="en"/>
              <a:t>to reduce student </a:t>
            </a:r>
            <a:r>
              <a:rPr lang="en">
                <a:solidFill>
                  <a:srgbClr val="0000FF"/>
                </a:solidFill>
              </a:rPr>
              <a:t>costs</a:t>
            </a:r>
            <a:br>
              <a:rPr lang="en"/>
            </a:br>
            <a:endParaRPr/>
          </a:p>
          <a:p>
            <a:pPr indent="-317500" lvl="0" marL="457200" rtl="0" algn="l">
              <a:spcBef>
                <a:spcPts val="0"/>
              </a:spcBef>
              <a:spcAft>
                <a:spcPts val="0"/>
              </a:spcAft>
              <a:buSzPts val="1400"/>
              <a:buChar char="●"/>
            </a:pPr>
            <a:r>
              <a:rPr lang="en"/>
              <a:t>to increase </a:t>
            </a:r>
            <a:r>
              <a:rPr lang="en">
                <a:solidFill>
                  <a:srgbClr val="0000FF"/>
                </a:solidFill>
              </a:rPr>
              <a:t>quality</a:t>
            </a:r>
            <a:r>
              <a:rPr lang="en"/>
              <a:t> of teaching materials and opportunities for </a:t>
            </a:r>
            <a:r>
              <a:rPr lang="en">
                <a:solidFill>
                  <a:srgbClr val="0000FF"/>
                </a:solidFill>
              </a:rPr>
              <a:t>creative pedagogy</a:t>
            </a:r>
            <a:r>
              <a:rPr lang="en"/>
              <a:t> </a:t>
            </a:r>
            <a:br>
              <a:rPr lang="en"/>
            </a:br>
            <a:r>
              <a:rPr lang="en"/>
              <a:t>(e.g. OER-enabled pedagogy)</a:t>
            </a:r>
            <a:br>
              <a:rPr lang="en"/>
            </a:br>
            <a:endParaRPr/>
          </a:p>
          <a:p>
            <a:pPr indent="-317500" lvl="0" marL="457200" rtl="0" algn="l">
              <a:spcBef>
                <a:spcPts val="0"/>
              </a:spcBef>
              <a:spcAft>
                <a:spcPts val="0"/>
              </a:spcAft>
              <a:buSzPts val="1400"/>
              <a:buChar char="●"/>
            </a:pPr>
            <a:r>
              <a:rPr lang="en"/>
              <a:t>to make educational material more </a:t>
            </a:r>
            <a:r>
              <a:rPr lang="en">
                <a:solidFill>
                  <a:srgbClr val="0000FF"/>
                </a:solidFill>
              </a:rPr>
              <a:t>accessible and discoverable </a:t>
            </a:r>
            <a:endParaRPr>
              <a:solidFill>
                <a:srgbClr val="0000FF"/>
              </a:solidFill>
            </a:endParaRPr>
          </a:p>
        </p:txBody>
      </p:sp>
      <p:sp>
        <p:nvSpPr>
          <p:cNvPr id="117" name="Google Shape;117;p17"/>
          <p:cNvSpPr/>
          <p:nvPr/>
        </p:nvSpPr>
        <p:spPr>
          <a:xfrm>
            <a:off x="5422602" y="3786975"/>
            <a:ext cx="1665300" cy="572700"/>
          </a:xfrm>
          <a:prstGeom prst="roundRect">
            <a:avLst>
              <a:gd fmla="val 16667" name="adj"/>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000">
                <a:solidFill>
                  <a:srgbClr val="0000FF"/>
                </a:solidFill>
              </a:rPr>
              <a:t>Centres for </a:t>
            </a:r>
            <a:br>
              <a:rPr lang="en" sz="1000">
                <a:solidFill>
                  <a:srgbClr val="0000FF"/>
                </a:solidFill>
              </a:rPr>
            </a:br>
            <a:r>
              <a:rPr lang="en" sz="1000">
                <a:solidFill>
                  <a:srgbClr val="0000FF"/>
                </a:solidFill>
              </a:rPr>
              <a:t>Teaching and Learning</a:t>
            </a:r>
            <a:endParaRPr sz="1000">
              <a:solidFill>
                <a:srgbClr val="0000FF"/>
              </a:solidFill>
            </a:endParaRPr>
          </a:p>
        </p:txBody>
      </p:sp>
      <p:pic>
        <p:nvPicPr>
          <p:cNvPr descr="TrkB-PPT-V1-Green-Background-Footer.75.jpg" id="118" name="Google Shape;118;p17"/>
          <p:cNvPicPr preferRelativeResize="0"/>
          <p:nvPr/>
        </p:nvPicPr>
        <p:blipFill rotWithShape="1">
          <a:blip r:embed="rId3">
            <a:alphaModFix/>
          </a:blip>
          <a:srcRect b="0" l="0" r="0" t="0"/>
          <a:stretch/>
        </p:blipFill>
        <p:spPr>
          <a:xfrm>
            <a:off x="-3800" y="4703625"/>
            <a:ext cx="9144000" cy="465200"/>
          </a:xfrm>
          <a:prstGeom prst="rect">
            <a:avLst/>
          </a:prstGeom>
          <a:noFill/>
          <a:ln>
            <a:noFill/>
          </a:ln>
        </p:spPr>
      </p:pic>
      <p:pic>
        <p:nvPicPr>
          <p:cNvPr descr="UA-COLOUR-REVERSE.png" id="119" name="Google Shape;119;p17"/>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120" name="Google Shape;120;p17"/>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121" name="Google Shape;121;p17">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122" name="Google Shape;122;p17"/>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123" name="Google Shape;123;p17"/>
          <p:cNvSpPr txBox="1"/>
          <p:nvPr/>
        </p:nvSpPr>
        <p:spPr>
          <a:xfrm>
            <a:off x="4298050" y="4331725"/>
            <a:ext cx="3740100" cy="354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000"/>
              <a:t>Diagram by Michael McNally is licensed under </a:t>
            </a:r>
            <a:r>
              <a:rPr lang="en" sz="1000" u="sng">
                <a:solidFill>
                  <a:schemeClr val="hlink"/>
                </a:solidFill>
                <a:hlinkClick r:id="rId9"/>
              </a:rPr>
              <a:t>CC-BY 4.0</a:t>
            </a: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 name="Shape 127"/>
        <p:cNvGrpSpPr/>
        <p:nvPr/>
      </p:nvGrpSpPr>
      <p:grpSpPr>
        <a:xfrm>
          <a:off x="0" y="0"/>
          <a:ext cx="0" cy="0"/>
          <a:chOff x="0" y="0"/>
          <a:chExt cx="0" cy="0"/>
        </a:xfrm>
      </p:grpSpPr>
      <p:pic>
        <p:nvPicPr>
          <p:cNvPr descr="TrkB-PPT-V1-Green-Background-Full.jpg" id="128" name="Google Shape;128;p18"/>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9" name="Google Shape;129;p1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rgbClr val="FFFFFF"/>
                </a:solidFill>
              </a:rPr>
              <a:t>Defining Open Education</a:t>
            </a:r>
            <a:endParaRPr>
              <a:solidFill>
                <a:srgbClr val="FFFFFF"/>
              </a:solidFill>
            </a:endParaRPr>
          </a:p>
        </p:txBody>
      </p:sp>
      <p:pic>
        <p:nvPicPr>
          <p:cNvPr descr="UA-COLOUR-REVERSE.png" id="130" name="Google Shape;130;p18"/>
          <p:cNvPicPr preferRelativeResize="0"/>
          <p:nvPr/>
        </p:nvPicPr>
        <p:blipFill rotWithShape="1">
          <a:blip r:embed="rId4">
            <a:alphaModFix/>
          </a:blip>
          <a:srcRect b="0" l="0" r="0" t="0"/>
          <a:stretch/>
        </p:blipFill>
        <p:spPr>
          <a:xfrm>
            <a:off x="73737" y="4790175"/>
            <a:ext cx="1191736" cy="292100"/>
          </a:xfrm>
          <a:prstGeom prst="rect">
            <a:avLst/>
          </a:prstGeom>
          <a:noFill/>
          <a:ln>
            <a:noFill/>
          </a:ln>
        </p:spPr>
      </p:pic>
      <p:pic>
        <p:nvPicPr>
          <p:cNvPr descr="promise-white.png" id="131" name="Google Shape;131;p18"/>
          <p:cNvPicPr preferRelativeResize="0"/>
          <p:nvPr/>
        </p:nvPicPr>
        <p:blipFill rotWithShape="1">
          <a:blip r:embed="rId5">
            <a:alphaModFix amt="60000"/>
          </a:blip>
          <a:srcRect b="0" l="0" r="0" t="0"/>
          <a:stretch/>
        </p:blipFill>
        <p:spPr>
          <a:xfrm>
            <a:off x="7395750" y="4821800"/>
            <a:ext cx="1689857" cy="276157"/>
          </a:xfrm>
          <a:prstGeom prst="rect">
            <a:avLst/>
          </a:prstGeom>
          <a:noFill/>
          <a:ln>
            <a:noFill/>
          </a:ln>
        </p:spPr>
      </p:pic>
      <p:pic>
        <p:nvPicPr>
          <p:cNvPr descr="Creative Commons License" id="132" name="Google Shape;132;p18">
            <a:hlinkClick r:id="rId6"/>
          </p:cNvPr>
          <p:cNvPicPr preferRelativeResize="0"/>
          <p:nvPr/>
        </p:nvPicPr>
        <p:blipFill>
          <a:blip r:embed="rId7">
            <a:alphaModFix/>
          </a:blip>
          <a:stretch>
            <a:fillRect/>
          </a:stretch>
        </p:blipFill>
        <p:spPr>
          <a:xfrm>
            <a:off x="4283764" y="4778350"/>
            <a:ext cx="576461" cy="203075"/>
          </a:xfrm>
          <a:prstGeom prst="rect">
            <a:avLst/>
          </a:prstGeom>
          <a:noFill/>
          <a:ln>
            <a:noFill/>
          </a:ln>
        </p:spPr>
      </p:pic>
      <p:sp>
        <p:nvSpPr>
          <p:cNvPr id="133" name="Google Shape;133;p18"/>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8">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37" name="Shape 137"/>
        <p:cNvGrpSpPr/>
        <p:nvPr/>
      </p:nvGrpSpPr>
      <p:grpSpPr>
        <a:xfrm>
          <a:off x="0" y="0"/>
          <a:ext cx="0" cy="0"/>
          <a:chOff x="0" y="0"/>
          <a:chExt cx="0" cy="0"/>
        </a:xfrm>
      </p:grpSpPr>
      <p:sp>
        <p:nvSpPr>
          <p:cNvPr id="138" name="Google Shape;138;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Defining Open Education</a:t>
            </a:r>
            <a:endParaRPr/>
          </a:p>
        </p:txBody>
      </p:sp>
      <p:sp>
        <p:nvSpPr>
          <p:cNvPr id="139" name="Google Shape;139;p19"/>
          <p:cNvSpPr txBox="1"/>
          <p:nvPr>
            <p:ph idx="1" type="body"/>
          </p:nvPr>
        </p:nvSpPr>
        <p:spPr>
          <a:xfrm>
            <a:off x="73725" y="1152475"/>
            <a:ext cx="90120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hlink"/>
                </a:solidFill>
                <a:hlinkClick r:id="rId3"/>
              </a:rPr>
              <a:t>Scholarly Publishing and Academic Resources Coalition (SPARC)</a:t>
            </a:r>
            <a:endParaRPr sz="1200">
              <a:solidFill>
                <a:srgbClr val="3D4A43"/>
              </a:solidFill>
            </a:endParaRPr>
          </a:p>
          <a:p>
            <a:pPr indent="0" lvl="0" marL="0" rtl="0" algn="l">
              <a:spcBef>
                <a:spcPts val="1600"/>
              </a:spcBef>
              <a:spcAft>
                <a:spcPts val="0"/>
              </a:spcAft>
              <a:buNone/>
            </a:pPr>
            <a:r>
              <a:rPr lang="en" sz="1200">
                <a:solidFill>
                  <a:srgbClr val="3D4A43"/>
                </a:solidFill>
              </a:rPr>
              <a:t>“Open Education encompasses </a:t>
            </a:r>
            <a:r>
              <a:rPr lang="en" sz="1200">
                <a:solidFill>
                  <a:srgbClr val="0000FF"/>
                </a:solidFill>
              </a:rPr>
              <a:t>resources, tools, and practices</a:t>
            </a:r>
            <a:r>
              <a:rPr lang="en" sz="1200">
                <a:solidFill>
                  <a:srgbClr val="3D4A43"/>
                </a:solidFill>
              </a:rPr>
              <a:t> that are </a:t>
            </a:r>
            <a:r>
              <a:rPr lang="en" sz="1200">
                <a:solidFill>
                  <a:srgbClr val="0000FF"/>
                </a:solidFill>
              </a:rPr>
              <a:t>free of legal, financial and technical barriers</a:t>
            </a:r>
            <a:r>
              <a:rPr lang="en" sz="1200">
                <a:solidFill>
                  <a:srgbClr val="3D4A43"/>
                </a:solidFill>
              </a:rPr>
              <a:t> and can be fully </a:t>
            </a:r>
            <a:r>
              <a:rPr lang="en" sz="1200">
                <a:solidFill>
                  <a:srgbClr val="0000FF"/>
                </a:solidFill>
              </a:rPr>
              <a:t>used, shared and adapted</a:t>
            </a:r>
            <a:r>
              <a:rPr lang="en" sz="1200">
                <a:solidFill>
                  <a:srgbClr val="3D4A43"/>
                </a:solidFill>
              </a:rPr>
              <a:t>. At the core of Open Education is open educational resources (</a:t>
            </a:r>
            <a:r>
              <a:rPr lang="en" sz="1200">
                <a:solidFill>
                  <a:srgbClr val="0000FF"/>
                </a:solidFill>
              </a:rPr>
              <a:t>OER</a:t>
            </a:r>
            <a:r>
              <a:rPr lang="en" sz="1200">
                <a:solidFill>
                  <a:srgbClr val="3D4A43"/>
                </a:solidFill>
              </a:rPr>
              <a:t>), which are teaching, learning, and research resources that are free of cost and access barriers, and carry legal permission for open use.” </a:t>
            </a:r>
            <a:endParaRPr sz="1200"/>
          </a:p>
          <a:p>
            <a:pPr indent="0" lvl="0" marL="0" rtl="0" algn="l">
              <a:spcBef>
                <a:spcPts val="1600"/>
              </a:spcBef>
              <a:spcAft>
                <a:spcPts val="0"/>
              </a:spcAft>
              <a:buNone/>
            </a:pPr>
            <a:r>
              <a:rPr lang="en" sz="1200" u="sng">
                <a:solidFill>
                  <a:srgbClr val="0098C3"/>
                </a:solidFill>
                <a:hlinkClick r:id="rId4">
                  <a:extLst>
                    <a:ext uri="{A12FA001-AC4F-418D-AE19-62706E023703}">
                      <ahyp:hlinkClr val="tx"/>
                    </a:ext>
                  </a:extLst>
                </a:hlinkClick>
              </a:rPr>
              <a:t>Open Education Consortium</a:t>
            </a:r>
            <a:br>
              <a:rPr lang="en" sz="1200">
                <a:solidFill>
                  <a:srgbClr val="444444"/>
                </a:solidFill>
              </a:rPr>
            </a:br>
            <a:br>
              <a:rPr lang="en" sz="1200">
                <a:solidFill>
                  <a:srgbClr val="444444"/>
                </a:solidFill>
              </a:rPr>
            </a:br>
            <a:r>
              <a:rPr lang="en" sz="1200">
                <a:solidFill>
                  <a:srgbClr val="444444"/>
                </a:solidFill>
              </a:rPr>
              <a:t>"sharing is probably the most basic characteristic of education: </a:t>
            </a:r>
            <a:r>
              <a:rPr lang="en" sz="1200">
                <a:solidFill>
                  <a:srgbClr val="0000FF"/>
                </a:solidFill>
              </a:rPr>
              <a:t>education is </a:t>
            </a:r>
            <a:r>
              <a:rPr lang="en" sz="1200" u="sng">
                <a:solidFill>
                  <a:srgbClr val="0000FF"/>
                </a:solidFill>
              </a:rPr>
              <a:t>sharing</a:t>
            </a:r>
            <a:r>
              <a:rPr lang="en" sz="1200">
                <a:solidFill>
                  <a:srgbClr val="0000FF"/>
                </a:solidFill>
              </a:rPr>
              <a:t> knowledge, insights and information with others, upon which new knowledge, skills, ideas and understanding can be built</a:t>
            </a:r>
            <a:r>
              <a:rPr lang="en" sz="1200">
                <a:solidFill>
                  <a:srgbClr val="444444"/>
                </a:solidFill>
              </a:rPr>
              <a:t>."</a:t>
            </a:r>
            <a:endParaRPr sz="1200">
              <a:solidFill>
                <a:srgbClr val="444444"/>
              </a:solidFill>
            </a:endParaRPr>
          </a:p>
          <a:p>
            <a:pPr indent="0" lvl="0" marL="0" rtl="0" algn="l">
              <a:spcBef>
                <a:spcPts val="1600"/>
              </a:spcBef>
              <a:spcAft>
                <a:spcPts val="0"/>
              </a:spcAft>
              <a:buNone/>
            </a:pPr>
            <a:r>
              <a:rPr lang="en" sz="1200" u="sng">
                <a:solidFill>
                  <a:srgbClr val="428BCA"/>
                </a:solidFill>
                <a:highlight>
                  <a:srgbClr val="FFFFFF"/>
                </a:highlight>
                <a:hlinkClick r:id="rId5">
                  <a:extLst>
                    <a:ext uri="{A12FA001-AC4F-418D-AE19-62706E023703}">
                      <ahyp:hlinkClr val="tx"/>
                    </a:ext>
                  </a:extLst>
                </a:hlinkClick>
              </a:rPr>
              <a:t>The William and Flora Hewlett Foundation</a:t>
            </a:r>
            <a:endParaRPr sz="1200">
              <a:solidFill>
                <a:srgbClr val="444444"/>
              </a:solidFill>
            </a:endParaRPr>
          </a:p>
          <a:p>
            <a:pPr indent="0" lvl="0" marL="0" rtl="0" algn="l">
              <a:spcBef>
                <a:spcPts val="1600"/>
              </a:spcBef>
              <a:spcAft>
                <a:spcPts val="1600"/>
              </a:spcAft>
              <a:buNone/>
            </a:pPr>
            <a:r>
              <a:rPr lang="en" sz="1200">
                <a:solidFill>
                  <a:srgbClr val="222222"/>
                </a:solidFill>
                <a:highlight>
                  <a:srgbClr val="FFFFFF"/>
                </a:highlight>
              </a:rPr>
              <a:t>"...is the simple and powerful idea that </a:t>
            </a:r>
            <a:r>
              <a:rPr lang="en" sz="1200">
                <a:solidFill>
                  <a:srgbClr val="0000FF"/>
                </a:solidFill>
                <a:highlight>
                  <a:srgbClr val="FFFFFF"/>
                </a:highlight>
              </a:rPr>
              <a:t>the world’s knowledge is a public good</a:t>
            </a:r>
            <a:r>
              <a:rPr lang="en" sz="1200">
                <a:solidFill>
                  <a:srgbClr val="222222"/>
                </a:solidFill>
                <a:highlight>
                  <a:srgbClr val="FFFFFF"/>
                </a:highlight>
              </a:rPr>
              <a:t> and that technology in general and the Web in particular provide an extraordinary opportunity for everyone to share, use, and reuse knowledge.</a:t>
            </a:r>
            <a:endParaRPr sz="1200"/>
          </a:p>
        </p:txBody>
      </p:sp>
      <p:pic>
        <p:nvPicPr>
          <p:cNvPr descr="TrkB-PPT-V1-Green-Background-Footer.75.jpg" id="140" name="Google Shape;140;p19"/>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141" name="Google Shape;141;p19"/>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142" name="Google Shape;142;p19"/>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143" name="Google Shape;143;p19">
            <a:hlinkClick r:id="rId9"/>
          </p:cNvPr>
          <p:cNvPicPr preferRelativeResize="0"/>
          <p:nvPr/>
        </p:nvPicPr>
        <p:blipFill>
          <a:blip r:embed="rId10">
            <a:alphaModFix/>
          </a:blip>
          <a:stretch>
            <a:fillRect/>
          </a:stretch>
        </p:blipFill>
        <p:spPr>
          <a:xfrm>
            <a:off x="4283764" y="4778350"/>
            <a:ext cx="576461" cy="203075"/>
          </a:xfrm>
          <a:prstGeom prst="rect">
            <a:avLst/>
          </a:prstGeom>
          <a:noFill/>
          <a:ln>
            <a:noFill/>
          </a:ln>
        </p:spPr>
      </p:pic>
      <p:sp>
        <p:nvSpPr>
          <p:cNvPr id="144" name="Google Shape;144;p19"/>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1">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8" name="Shape 148"/>
        <p:cNvGrpSpPr/>
        <p:nvPr/>
      </p:nvGrpSpPr>
      <p:grpSpPr>
        <a:xfrm>
          <a:off x="0" y="0"/>
          <a:ext cx="0" cy="0"/>
          <a:chOff x="0" y="0"/>
          <a:chExt cx="0" cy="0"/>
        </a:xfrm>
      </p:grpSpPr>
      <p:sp>
        <p:nvSpPr>
          <p:cNvPr id="149" name="Google Shape;149;p20"/>
          <p:cNvSpPr txBox="1"/>
          <p:nvPr>
            <p:ph idx="1" type="body"/>
          </p:nvPr>
        </p:nvSpPr>
        <p:spPr>
          <a:xfrm>
            <a:off x="2273700" y="4094950"/>
            <a:ext cx="4596600" cy="4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1100">
                <a:solidFill>
                  <a:srgbClr val="222222"/>
                </a:solidFill>
              </a:rPr>
              <a:t>"</a:t>
            </a:r>
            <a:r>
              <a:rPr lang="en" sz="1100" u="sng">
                <a:solidFill>
                  <a:schemeClr val="hlink"/>
                </a:solidFill>
                <a:hlinkClick r:id="rId3"/>
              </a:rPr>
              <a:t>Open Model</a:t>
            </a:r>
            <a:r>
              <a:rPr lang="en" sz="1100">
                <a:solidFill>
                  <a:srgbClr val="222222"/>
                </a:solidFill>
              </a:rPr>
              <a:t>" </a:t>
            </a:r>
            <a:r>
              <a:rPr lang="en" sz="1100">
                <a:solidFill>
                  <a:srgbClr val="464646"/>
                </a:solidFill>
                <a:highlight>
                  <a:srgbClr val="FFFFFF"/>
                </a:highlight>
              </a:rPr>
              <a:t>Graphic by Katja Mayer, </a:t>
            </a:r>
            <a:r>
              <a:rPr lang="en" sz="1100">
                <a:solidFill>
                  <a:srgbClr val="222222"/>
                </a:solidFill>
              </a:rPr>
              <a:t>is licensed under </a:t>
            </a:r>
            <a:r>
              <a:rPr lang="en" sz="1100" u="sng">
                <a:solidFill>
                  <a:srgbClr val="049CCF"/>
                </a:solidFill>
                <a:highlight>
                  <a:srgbClr val="FFFFFF"/>
                </a:highlight>
                <a:hlinkClick r:id="rId4">
                  <a:extLst>
                    <a:ext uri="{A12FA001-AC4F-418D-AE19-62706E023703}">
                      <ahyp:hlinkClr val="tx"/>
                    </a:ext>
                  </a:extLst>
                </a:hlinkClick>
              </a:rPr>
              <a:t>CC BY 4.0</a:t>
            </a:r>
            <a:endParaRPr sz="1100"/>
          </a:p>
          <a:p>
            <a:pPr indent="0" lvl="0" marL="0" rtl="0" algn="ctr">
              <a:spcBef>
                <a:spcPts val="1600"/>
              </a:spcBef>
              <a:spcAft>
                <a:spcPts val="1600"/>
              </a:spcAft>
              <a:buNone/>
            </a:pPr>
            <a:r>
              <a:t/>
            </a:r>
            <a:endParaRPr sz="1000"/>
          </a:p>
        </p:txBody>
      </p:sp>
      <p:pic>
        <p:nvPicPr>
          <p:cNvPr id="150" name="Google Shape;150;p20"/>
          <p:cNvPicPr preferRelativeResize="0"/>
          <p:nvPr/>
        </p:nvPicPr>
        <p:blipFill>
          <a:blip r:embed="rId5">
            <a:alphaModFix/>
          </a:blip>
          <a:stretch>
            <a:fillRect/>
          </a:stretch>
        </p:blipFill>
        <p:spPr>
          <a:xfrm>
            <a:off x="1787438" y="56524"/>
            <a:ext cx="5569125" cy="3987875"/>
          </a:xfrm>
          <a:prstGeom prst="rect">
            <a:avLst/>
          </a:prstGeom>
          <a:noFill/>
          <a:ln>
            <a:noFill/>
          </a:ln>
        </p:spPr>
      </p:pic>
      <p:pic>
        <p:nvPicPr>
          <p:cNvPr descr="TrkB-PPT-V1-Green-Background-Footer.75.jpg" id="151" name="Google Shape;151;p20"/>
          <p:cNvPicPr preferRelativeResize="0"/>
          <p:nvPr/>
        </p:nvPicPr>
        <p:blipFill rotWithShape="1">
          <a:blip r:embed="rId6">
            <a:alphaModFix/>
          </a:blip>
          <a:srcRect b="0" l="0" r="0" t="0"/>
          <a:stretch/>
        </p:blipFill>
        <p:spPr>
          <a:xfrm>
            <a:off x="-3800" y="4703625"/>
            <a:ext cx="9144000" cy="465200"/>
          </a:xfrm>
          <a:prstGeom prst="rect">
            <a:avLst/>
          </a:prstGeom>
          <a:noFill/>
          <a:ln>
            <a:noFill/>
          </a:ln>
        </p:spPr>
      </p:pic>
      <p:pic>
        <p:nvPicPr>
          <p:cNvPr descr="UA-COLOUR-REVERSE.png" id="152" name="Google Shape;152;p20"/>
          <p:cNvPicPr preferRelativeResize="0"/>
          <p:nvPr/>
        </p:nvPicPr>
        <p:blipFill rotWithShape="1">
          <a:blip r:embed="rId7">
            <a:alphaModFix/>
          </a:blip>
          <a:srcRect b="0" l="0" r="0" t="0"/>
          <a:stretch/>
        </p:blipFill>
        <p:spPr>
          <a:xfrm>
            <a:off x="73737" y="4790175"/>
            <a:ext cx="1191736" cy="292100"/>
          </a:xfrm>
          <a:prstGeom prst="rect">
            <a:avLst/>
          </a:prstGeom>
          <a:noFill/>
          <a:ln>
            <a:noFill/>
          </a:ln>
        </p:spPr>
      </p:pic>
      <p:pic>
        <p:nvPicPr>
          <p:cNvPr descr="promise-white.png" id="153" name="Google Shape;153;p20"/>
          <p:cNvPicPr preferRelativeResize="0"/>
          <p:nvPr/>
        </p:nvPicPr>
        <p:blipFill rotWithShape="1">
          <a:blip r:embed="rId8">
            <a:alphaModFix amt="60000"/>
          </a:blip>
          <a:srcRect b="0" l="0" r="0" t="0"/>
          <a:stretch/>
        </p:blipFill>
        <p:spPr>
          <a:xfrm>
            <a:off x="7395750" y="4821800"/>
            <a:ext cx="1689857" cy="276157"/>
          </a:xfrm>
          <a:prstGeom prst="rect">
            <a:avLst/>
          </a:prstGeom>
          <a:noFill/>
          <a:ln>
            <a:noFill/>
          </a:ln>
        </p:spPr>
      </p:pic>
      <p:pic>
        <p:nvPicPr>
          <p:cNvPr descr="Creative Commons License" id="154" name="Google Shape;154;p20">
            <a:hlinkClick r:id="rId9"/>
          </p:cNvPr>
          <p:cNvPicPr preferRelativeResize="0"/>
          <p:nvPr/>
        </p:nvPicPr>
        <p:blipFill>
          <a:blip r:embed="rId10">
            <a:alphaModFix/>
          </a:blip>
          <a:stretch>
            <a:fillRect/>
          </a:stretch>
        </p:blipFill>
        <p:spPr>
          <a:xfrm>
            <a:off x="4283764" y="4778350"/>
            <a:ext cx="576461" cy="203075"/>
          </a:xfrm>
          <a:prstGeom prst="rect">
            <a:avLst/>
          </a:prstGeom>
          <a:noFill/>
          <a:ln>
            <a:noFill/>
          </a:ln>
        </p:spPr>
      </p:pic>
      <p:sp>
        <p:nvSpPr>
          <p:cNvPr id="155" name="Google Shape;155;p20"/>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11">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9" name="Shape 159"/>
        <p:cNvGrpSpPr/>
        <p:nvPr/>
      </p:nvGrpSpPr>
      <p:grpSpPr>
        <a:xfrm>
          <a:off x="0" y="0"/>
          <a:ext cx="0" cy="0"/>
          <a:chOff x="0" y="0"/>
          <a:chExt cx="0" cy="0"/>
        </a:xfrm>
      </p:grpSpPr>
      <p:pic>
        <p:nvPicPr>
          <p:cNvPr id="160" name="Google Shape;160;p21"/>
          <p:cNvPicPr preferRelativeResize="0"/>
          <p:nvPr/>
        </p:nvPicPr>
        <p:blipFill>
          <a:blip r:embed="rId3">
            <a:alphaModFix/>
          </a:blip>
          <a:stretch>
            <a:fillRect/>
          </a:stretch>
        </p:blipFill>
        <p:spPr>
          <a:xfrm>
            <a:off x="1787438" y="56524"/>
            <a:ext cx="5569125" cy="3987875"/>
          </a:xfrm>
          <a:prstGeom prst="rect">
            <a:avLst/>
          </a:prstGeom>
          <a:noFill/>
          <a:ln>
            <a:noFill/>
          </a:ln>
        </p:spPr>
      </p:pic>
      <p:sp>
        <p:nvSpPr>
          <p:cNvPr id="161" name="Google Shape;161;p21"/>
          <p:cNvSpPr/>
          <p:nvPr/>
        </p:nvSpPr>
        <p:spPr>
          <a:xfrm>
            <a:off x="2611750" y="1512700"/>
            <a:ext cx="11256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1"/>
          <p:cNvSpPr/>
          <p:nvPr/>
        </p:nvSpPr>
        <p:spPr>
          <a:xfrm>
            <a:off x="3053425" y="51580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1"/>
          <p:cNvSpPr/>
          <p:nvPr/>
        </p:nvSpPr>
        <p:spPr>
          <a:xfrm>
            <a:off x="3053425" y="250945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1"/>
          <p:cNvSpPr/>
          <p:nvPr/>
        </p:nvSpPr>
        <p:spPr>
          <a:xfrm>
            <a:off x="4038150" y="2911025"/>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1"/>
          <p:cNvSpPr/>
          <p:nvPr/>
        </p:nvSpPr>
        <p:spPr>
          <a:xfrm>
            <a:off x="5013400" y="250945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1"/>
          <p:cNvSpPr/>
          <p:nvPr/>
        </p:nvSpPr>
        <p:spPr>
          <a:xfrm>
            <a:off x="5406075" y="1489000"/>
            <a:ext cx="1125600" cy="11229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1"/>
          <p:cNvSpPr/>
          <p:nvPr/>
        </p:nvSpPr>
        <p:spPr>
          <a:xfrm>
            <a:off x="5013400" y="544900"/>
            <a:ext cx="1067700" cy="1075500"/>
          </a:xfrm>
          <a:prstGeom prst="ellipse">
            <a:avLst/>
          </a:prstGeom>
          <a:solidFill>
            <a:srgbClr val="FFFFFF">
              <a:alpha val="696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TrkB-PPT-V1-Green-Background-Footer.75.jpg" id="168" name="Google Shape;168;p21"/>
          <p:cNvPicPr preferRelativeResize="0"/>
          <p:nvPr/>
        </p:nvPicPr>
        <p:blipFill rotWithShape="1">
          <a:blip r:embed="rId4">
            <a:alphaModFix/>
          </a:blip>
          <a:srcRect b="0" l="0" r="0" t="0"/>
          <a:stretch/>
        </p:blipFill>
        <p:spPr>
          <a:xfrm>
            <a:off x="-3800" y="4703625"/>
            <a:ext cx="9144000" cy="465200"/>
          </a:xfrm>
          <a:prstGeom prst="rect">
            <a:avLst/>
          </a:prstGeom>
          <a:noFill/>
          <a:ln>
            <a:noFill/>
          </a:ln>
        </p:spPr>
      </p:pic>
      <p:pic>
        <p:nvPicPr>
          <p:cNvPr descr="UA-COLOUR-REVERSE.png" id="169" name="Google Shape;169;p21"/>
          <p:cNvPicPr preferRelativeResize="0"/>
          <p:nvPr/>
        </p:nvPicPr>
        <p:blipFill rotWithShape="1">
          <a:blip r:embed="rId5">
            <a:alphaModFix/>
          </a:blip>
          <a:srcRect b="0" l="0" r="0" t="0"/>
          <a:stretch/>
        </p:blipFill>
        <p:spPr>
          <a:xfrm>
            <a:off x="73737" y="4790175"/>
            <a:ext cx="1191736" cy="292100"/>
          </a:xfrm>
          <a:prstGeom prst="rect">
            <a:avLst/>
          </a:prstGeom>
          <a:noFill/>
          <a:ln>
            <a:noFill/>
          </a:ln>
        </p:spPr>
      </p:pic>
      <p:pic>
        <p:nvPicPr>
          <p:cNvPr descr="promise-white.png" id="170" name="Google Shape;170;p21"/>
          <p:cNvPicPr preferRelativeResize="0"/>
          <p:nvPr/>
        </p:nvPicPr>
        <p:blipFill rotWithShape="1">
          <a:blip r:embed="rId6">
            <a:alphaModFix amt="60000"/>
          </a:blip>
          <a:srcRect b="0" l="0" r="0" t="0"/>
          <a:stretch/>
        </p:blipFill>
        <p:spPr>
          <a:xfrm>
            <a:off x="7395750" y="4821800"/>
            <a:ext cx="1689857" cy="276157"/>
          </a:xfrm>
          <a:prstGeom prst="rect">
            <a:avLst/>
          </a:prstGeom>
          <a:noFill/>
          <a:ln>
            <a:noFill/>
          </a:ln>
        </p:spPr>
      </p:pic>
      <p:pic>
        <p:nvPicPr>
          <p:cNvPr descr="Creative Commons License" id="171" name="Google Shape;171;p21">
            <a:hlinkClick r:id="rId7"/>
          </p:cNvPr>
          <p:cNvPicPr preferRelativeResize="0"/>
          <p:nvPr/>
        </p:nvPicPr>
        <p:blipFill>
          <a:blip r:embed="rId8">
            <a:alphaModFix/>
          </a:blip>
          <a:stretch>
            <a:fillRect/>
          </a:stretch>
        </p:blipFill>
        <p:spPr>
          <a:xfrm>
            <a:off x="4283764" y="4778350"/>
            <a:ext cx="576461" cy="203075"/>
          </a:xfrm>
          <a:prstGeom prst="rect">
            <a:avLst/>
          </a:prstGeom>
          <a:noFill/>
          <a:ln>
            <a:noFill/>
          </a:ln>
        </p:spPr>
      </p:pic>
      <p:sp>
        <p:nvSpPr>
          <p:cNvPr id="172" name="Google Shape;172;p21"/>
          <p:cNvSpPr txBox="1"/>
          <p:nvPr/>
        </p:nvSpPr>
        <p:spPr>
          <a:xfrm>
            <a:off x="2125200" y="4981425"/>
            <a:ext cx="4893600" cy="16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700">
                <a:solidFill>
                  <a:srgbClr val="EFEFEF"/>
                </a:solidFill>
              </a:rPr>
              <a:t>Unless otherwise noted, this work is licensed under a </a:t>
            </a:r>
            <a:r>
              <a:rPr lang="en" sz="700" u="sng">
                <a:solidFill>
                  <a:srgbClr val="EFEFEF"/>
                </a:solidFill>
                <a:hlinkClick r:id="rId9">
                  <a:extLst>
                    <a:ext uri="{A12FA001-AC4F-418D-AE19-62706E023703}">
                      <ahyp:hlinkClr val="tx"/>
                    </a:ext>
                  </a:extLst>
                </a:hlinkClick>
              </a:rPr>
              <a:t>Creative Commons Attribution 4.0 International License</a:t>
            </a:r>
            <a:r>
              <a:rPr lang="en" sz="700">
                <a:solidFill>
                  <a:srgbClr val="EFEFEF"/>
                </a:solidFill>
              </a:rPr>
              <a:t>.</a:t>
            </a:r>
            <a:endParaRPr sz="700">
              <a:solidFill>
                <a:srgbClr val="EFEFEF"/>
              </a:solidFill>
            </a:endParaRPr>
          </a:p>
        </p:txBody>
      </p:sp>
      <p:sp>
        <p:nvSpPr>
          <p:cNvPr id="173" name="Google Shape;173;p21"/>
          <p:cNvSpPr txBox="1"/>
          <p:nvPr>
            <p:ph idx="1" type="body"/>
          </p:nvPr>
        </p:nvSpPr>
        <p:spPr>
          <a:xfrm>
            <a:off x="2273700" y="4094950"/>
            <a:ext cx="4596600" cy="4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rgbClr val="222222"/>
                </a:solidFill>
              </a:rPr>
              <a:t>"</a:t>
            </a:r>
            <a:r>
              <a:rPr lang="en" sz="1100" u="sng">
                <a:solidFill>
                  <a:schemeClr val="accent5"/>
                </a:solidFill>
                <a:hlinkClick r:id="rId10">
                  <a:extLst>
                    <a:ext uri="{A12FA001-AC4F-418D-AE19-62706E023703}">
                      <ahyp:hlinkClr val="tx"/>
                    </a:ext>
                  </a:extLst>
                </a:hlinkClick>
              </a:rPr>
              <a:t>Open Model</a:t>
            </a:r>
            <a:r>
              <a:rPr lang="en" sz="1100">
                <a:solidFill>
                  <a:srgbClr val="222222"/>
                </a:solidFill>
              </a:rPr>
              <a:t>" </a:t>
            </a:r>
            <a:r>
              <a:rPr lang="en" sz="1100">
                <a:solidFill>
                  <a:srgbClr val="464646"/>
                </a:solidFill>
                <a:highlight>
                  <a:srgbClr val="FFFFFF"/>
                </a:highlight>
              </a:rPr>
              <a:t>Graphic by Katja Mayer, </a:t>
            </a:r>
            <a:r>
              <a:rPr lang="en" sz="1100">
                <a:solidFill>
                  <a:srgbClr val="222222"/>
                </a:solidFill>
              </a:rPr>
              <a:t>is licensed under </a:t>
            </a:r>
            <a:r>
              <a:rPr lang="en" sz="1100" u="sng">
                <a:solidFill>
                  <a:srgbClr val="049CCF"/>
                </a:solidFill>
                <a:highlight>
                  <a:srgbClr val="FFFFFF"/>
                </a:highlight>
                <a:hlinkClick r:id="rId11">
                  <a:extLst>
                    <a:ext uri="{A12FA001-AC4F-418D-AE19-62706E023703}">
                      <ahyp:hlinkClr val="tx"/>
                    </a:ext>
                  </a:extLst>
                </a:hlinkClick>
              </a:rPr>
              <a:t>CC BY 4.0</a:t>
            </a:r>
            <a:endParaRPr sz="1000"/>
          </a:p>
          <a:p>
            <a:pPr indent="0" lvl="0" marL="0" rtl="0" algn="ctr">
              <a:spcBef>
                <a:spcPts val="1600"/>
              </a:spcBef>
              <a:spcAft>
                <a:spcPts val="1600"/>
              </a:spcAft>
              <a:buNone/>
            </a:pPr>
            <a:r>
              <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