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notesViewPr>
    <p:cSldViewPr snapToGrid="0">
      <p:cViewPr>
        <p:scale>
          <a:sx n="118" d="100"/>
          <a:sy n="118" d="100"/>
        </p:scale>
        <p:origin x="1248" y="-19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6434"/>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6434"/>
          </a:xfrm>
          <a:prstGeom prst="rect">
            <a:avLst/>
          </a:prstGeom>
          <a:noFill/>
          <a:ln>
            <a:noFill/>
          </a:ln>
        </p:spPr>
        <p:txBody>
          <a:bodyPr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73892"/>
            <a:ext cx="5608319" cy="3660458"/>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6432"/>
          </a:xfrm>
          <a:prstGeom prst="rect">
            <a:avLst/>
          </a:prstGeom>
          <a:noFill/>
          <a:ln>
            <a:noFill/>
          </a:ln>
        </p:spPr>
        <p:txBody>
          <a:bodyPr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32152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a:t>First Slide -</a:t>
            </a:r>
          </a:p>
        </p:txBody>
      </p:sp>
      <p:sp>
        <p:nvSpPr>
          <p:cNvPr id="87" name="Shape 87"/>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57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a:t>(BOb) By reading the article abstracts and the articles themselves, we coded for a variety of characteristics, including:</a:t>
            </a:r>
          </a:p>
          <a:p>
            <a:pPr>
              <a:buSzPct val="25000"/>
            </a:pPr>
            <a:r>
              <a:rPr lang="en-US"/>
              <a:t>•	The countries of origins of the published authors </a:t>
            </a:r>
          </a:p>
          <a:p>
            <a:pPr>
              <a:buSzPct val="25000"/>
            </a:pPr>
            <a:r>
              <a:rPr lang="en-US"/>
              <a:t>•	The Topics covered</a:t>
            </a:r>
          </a:p>
          <a:p>
            <a:pPr>
              <a:buSzPct val="25000"/>
            </a:pPr>
            <a:r>
              <a:rPr lang="en-US"/>
              <a:t>•	The ACRL Standard or Frame covered</a:t>
            </a:r>
          </a:p>
          <a:p>
            <a:pPr>
              <a:buSzPct val="25000"/>
            </a:pPr>
            <a:r>
              <a:rPr lang="en-US"/>
              <a:t>•	The general type of article (case study, lit review, etc.)</a:t>
            </a:r>
          </a:p>
          <a:p>
            <a:pPr>
              <a:buSzPct val="25000"/>
            </a:pPr>
            <a:r>
              <a:rPr lang="en-US"/>
              <a:t>•	The methods used (if it was a research article)</a:t>
            </a:r>
          </a:p>
          <a:p>
            <a:pPr>
              <a:buSzPct val="25000"/>
            </a:pPr>
            <a:r>
              <a:rPr lang="en-US"/>
              <a:t>•	The populations studied in the article</a:t>
            </a:r>
          </a:p>
          <a:p>
            <a:pPr>
              <a:buSzPct val="25000"/>
            </a:pPr>
            <a:r>
              <a:rPr lang="en-US"/>
              <a:t>•	And for the research articles, other aspects of the variables studied – were they skills, opinions, attitudes, etc.</a:t>
            </a:r>
          </a:p>
          <a:p>
            <a:pPr>
              <a:buSzPct val="25000"/>
            </a:pPr>
            <a:endParaRPr/>
          </a:p>
        </p:txBody>
      </p:sp>
      <p:sp>
        <p:nvSpPr>
          <p:cNvPr id="158" name="Shape 158"/>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72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dirty="0"/>
              <a:t>(Bob) Framing Questions:</a:t>
            </a:r>
          </a:p>
          <a:p>
            <a:pPr>
              <a:buSzPct val="25000"/>
            </a:pPr>
            <a:endParaRPr dirty="0"/>
          </a:p>
          <a:p>
            <a:pPr>
              <a:buSzPct val="25000"/>
            </a:pPr>
            <a:r>
              <a:rPr lang="en-US" dirty="0"/>
              <a:t>We want to acknowledge our positions at the offset. We are the editors of this journal so we have shaped and curated this discourse intimately. So we are naturally close to this work and our analysis will show our biases. Given that, we are hoping to find not only “what was said” over the last 10 years, but also, as much as can be, “what wasn’t said” as part of the conversations in CIL.</a:t>
            </a:r>
          </a:p>
          <a:p>
            <a:pPr>
              <a:buSzPct val="25000"/>
            </a:pPr>
            <a:r>
              <a:rPr lang="en-US" dirty="0"/>
              <a:t>After our presentation we hope to entertain all of your questions, and before we proceed we would like to offer up to framing questions as well, that will help us make this study better. </a:t>
            </a:r>
          </a:p>
          <a:p>
            <a:pPr>
              <a:buSzPct val="25000"/>
            </a:pPr>
            <a:endParaRPr lang="en-US" dirty="0"/>
          </a:p>
          <a:p>
            <a:pPr>
              <a:buSzPct val="25000"/>
            </a:pPr>
            <a:r>
              <a:rPr lang="en-US" dirty="0"/>
              <a:t>These framing question are:</a:t>
            </a:r>
          </a:p>
          <a:p>
            <a:pPr>
              <a:buSzPct val="25000"/>
            </a:pPr>
            <a:r>
              <a:rPr lang="en-US" dirty="0"/>
              <a:t>1.	What other characteristics or aspects of these articles might be of interest to you or other readers? </a:t>
            </a:r>
          </a:p>
          <a:p>
            <a:pPr>
              <a:buSzPct val="25000"/>
            </a:pPr>
            <a:r>
              <a:rPr lang="en-US" dirty="0"/>
              <a:t>2.	What conversations do you see as not necessarily being supported by CIL over the last 10 years? </a:t>
            </a:r>
          </a:p>
          <a:p>
            <a:pPr>
              <a:buSzPct val="25000"/>
            </a:pPr>
            <a:r>
              <a:rPr lang="en-US" dirty="0"/>
              <a:t>3.	What conversations should we think about including?</a:t>
            </a:r>
          </a:p>
          <a:p>
            <a:pPr>
              <a:buSzPct val="25000"/>
            </a:pPr>
            <a:endParaRPr dirty="0"/>
          </a:p>
          <a:p>
            <a:pPr>
              <a:buSzPct val="25000"/>
            </a:pPr>
            <a:endParaRPr dirty="0"/>
          </a:p>
        </p:txBody>
      </p:sp>
      <p:sp>
        <p:nvSpPr>
          <p:cNvPr id="164" name="Shape 164"/>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08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dirty="0"/>
              <a:t>Bob - Countries of authors:</a:t>
            </a:r>
          </a:p>
          <a:p>
            <a:pPr>
              <a:buSzPct val="25000"/>
            </a:pPr>
            <a:endParaRPr dirty="0"/>
          </a:p>
          <a:p>
            <a:pPr marL="465887" indent="-232943">
              <a:buChar char="●"/>
            </a:pPr>
            <a:r>
              <a:rPr lang="en-US" dirty="0"/>
              <a:t>WOW! BUMMER ! 277 out of 314 authors were from US colleges or universities - 88%</a:t>
            </a:r>
          </a:p>
          <a:p>
            <a:pPr marL="465887" indent="-232943">
              <a:buChar char="●"/>
            </a:pPr>
            <a:r>
              <a:rPr lang="en-US" dirty="0"/>
              <a:t>Realized this doesn't mean they were from the US - many people are in the US from other countries. But still, probably indicates CIL is  highly US-centric.</a:t>
            </a:r>
          </a:p>
          <a:p>
            <a:endParaRPr dirty="0"/>
          </a:p>
          <a:p>
            <a:pPr marL="465887" indent="-232943">
              <a:buChar char="●"/>
            </a:pPr>
            <a:r>
              <a:rPr lang="en-US" dirty="0"/>
              <a:t>Next highest were </a:t>
            </a:r>
            <a:r>
              <a:rPr lang="en-US" dirty="0" smtClean="0"/>
              <a:t>Canadian-affiliated </a:t>
            </a:r>
            <a:r>
              <a:rPr lang="en-US" dirty="0"/>
              <a:t>librarians - 13 or 4%.</a:t>
            </a:r>
          </a:p>
          <a:p>
            <a:pPr marL="465887" indent="-232943">
              <a:buChar char="●"/>
            </a:pPr>
            <a:endParaRPr dirty="0"/>
          </a:p>
        </p:txBody>
      </p:sp>
      <p:sp>
        <p:nvSpPr>
          <p:cNvPr id="170" name="Shape 170"/>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6897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dirty="0" smtClean="0"/>
              <a:t>[Bob]</a:t>
            </a:r>
            <a:endParaRPr dirty="0"/>
          </a:p>
          <a:p>
            <a:pPr marL="465887" indent="-232943">
              <a:buChar char="●"/>
            </a:pPr>
            <a:r>
              <a:rPr lang="en-US" dirty="0"/>
              <a:t>As an aside, there are also 15 other countries submitting authors were from- but their work was not published . </a:t>
            </a:r>
          </a:p>
          <a:p>
            <a:pPr marL="465887" indent="-232943">
              <a:buChar char="●"/>
            </a:pPr>
            <a:r>
              <a:rPr lang="en-US" dirty="0"/>
              <a:t>The majority of rejections for these papers fell into 3 groups:</a:t>
            </a:r>
          </a:p>
          <a:p>
            <a:pPr marL="931774" lvl="1" indent="-232943">
              <a:buChar char="○"/>
            </a:pPr>
            <a:r>
              <a:rPr lang="en-US" dirty="0"/>
              <a:t>One are publications submitted by “paper mills”, mostly from Russia - these papers are not relevant to the topic of IL.</a:t>
            </a:r>
          </a:p>
          <a:p>
            <a:pPr marL="931774" lvl="1" indent="-232943">
              <a:buChar char="○"/>
            </a:pPr>
            <a:r>
              <a:rPr lang="en-US" dirty="0"/>
              <a:t>The second group are papers, that really didn’t meet our requirements for “new and interesting research”.</a:t>
            </a:r>
          </a:p>
          <a:p>
            <a:pPr marL="931774" lvl="1" indent="-232943">
              <a:buChar char="○"/>
            </a:pPr>
            <a:r>
              <a:rPr lang="en-US" dirty="0"/>
              <a:t>The third group was more problematical. They were papers that seemed to have promise regarding appropriate content, but they were not written in “American academic style” English. </a:t>
            </a:r>
            <a:endParaRPr lang="en-US" dirty="0" smtClean="0"/>
          </a:p>
          <a:p>
            <a:pPr marL="1397660" lvl="2" indent="-232943">
              <a:buChar char="○"/>
            </a:pPr>
            <a:r>
              <a:rPr lang="en-US" dirty="0"/>
              <a:t>Looking for remedies </a:t>
            </a:r>
            <a:r>
              <a:rPr lang="en-US" dirty="0" err="1"/>
              <a:t>etc</a:t>
            </a:r>
            <a:r>
              <a:rPr lang="en-US" dirty="0"/>
              <a:t>….</a:t>
            </a:r>
          </a:p>
          <a:p>
            <a:pPr marL="1164717" lvl="2"/>
            <a:r>
              <a:rPr lang="en-US" dirty="0"/>
              <a:t/>
            </a:r>
            <a:br>
              <a:rPr lang="en-US" dirty="0"/>
            </a:br>
            <a:endParaRPr lang="en-US" dirty="0"/>
          </a:p>
        </p:txBody>
      </p:sp>
      <p:sp>
        <p:nvSpPr>
          <p:cNvPr id="177" name="Shape 177"/>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13</a:t>
            </a:fld>
            <a:endParaRPr lang="en-US"/>
          </a:p>
        </p:txBody>
      </p:sp>
    </p:spTree>
    <p:extLst>
      <p:ext uri="{BB962C8B-B14F-4D97-AF65-F5344CB8AC3E}">
        <p14:creationId xmlns:p14="http://schemas.microsoft.com/office/powerpoint/2010/main" val="300917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dirty="0"/>
              <a:t>Bob- Topics &gt; 11:</a:t>
            </a:r>
          </a:p>
          <a:p>
            <a:pPr>
              <a:buSzPct val="25000"/>
            </a:pPr>
            <a:endParaRPr dirty="0"/>
          </a:p>
          <a:p>
            <a:pPr>
              <a:buSzPct val="25000"/>
            </a:pPr>
            <a:r>
              <a:rPr lang="en-US" dirty="0"/>
              <a:t>We’ll be looking at the “Topics” covered in a variety of ways.</a:t>
            </a:r>
          </a:p>
          <a:p>
            <a:pPr>
              <a:buSzPct val="25000"/>
            </a:pPr>
            <a:endParaRPr dirty="0"/>
          </a:p>
          <a:p>
            <a:pPr marL="465887" indent="-232943">
              <a:buChar char="●"/>
            </a:pPr>
            <a:r>
              <a:rPr lang="en-US" dirty="0"/>
              <a:t>First, </a:t>
            </a:r>
            <a:r>
              <a:rPr lang="en-US" dirty="0" smtClean="0"/>
              <a:t>this slide shows the </a:t>
            </a:r>
            <a:r>
              <a:rPr lang="en-US" dirty="0"/>
              <a:t>major topics covered, each being a major focus of </a:t>
            </a:r>
            <a:r>
              <a:rPr lang="en-US" dirty="0" smtClean="0"/>
              <a:t>paper </a:t>
            </a:r>
            <a:r>
              <a:rPr lang="en-US" dirty="0"/>
              <a:t>at least 11 times.</a:t>
            </a:r>
          </a:p>
          <a:p>
            <a:pPr marL="465887" indent="-232943">
              <a:buChar char="●"/>
            </a:pPr>
            <a:r>
              <a:rPr lang="en-US" dirty="0"/>
              <a:t>Assessment leads with 22 paper having it as a major focus, or 13% of the published works.</a:t>
            </a:r>
          </a:p>
          <a:p>
            <a:pPr marL="465887" indent="-232943">
              <a:buChar char="●"/>
            </a:pPr>
            <a:r>
              <a:rPr lang="en-US" dirty="0"/>
              <a:t>Collaboration, most often collaboration between librarians and faculty, was focused on in 17 papers - which was surprising to me.</a:t>
            </a:r>
          </a:p>
          <a:p>
            <a:pPr marL="465887" indent="-232943">
              <a:buChar char="●"/>
            </a:pPr>
            <a:r>
              <a:rPr lang="en-US" dirty="0"/>
              <a:t>Programmatic work, as opposed to instruction in a single class, was the focus of 14 (or 8%) of the papers.</a:t>
            </a:r>
          </a:p>
          <a:p>
            <a:pPr marL="465887" indent="-232943">
              <a:buChar char="●"/>
            </a:pPr>
            <a:r>
              <a:rPr lang="en-US" dirty="0"/>
              <a:t>Unsurprisingly, the Standards Revisions (with 15 papers) and the new Framework (with 13) were in the top five topics.</a:t>
            </a:r>
          </a:p>
          <a:p>
            <a:pPr marL="465887" indent="-232943">
              <a:buChar char="●"/>
            </a:pPr>
            <a:r>
              <a:rPr lang="en-US" dirty="0"/>
              <a:t>Best Practices of some sort was the focus of 11 papers.</a:t>
            </a:r>
          </a:p>
          <a:p>
            <a:pPr marL="465887" indent="-232943">
              <a:buChar char="●"/>
            </a:pPr>
            <a:r>
              <a:rPr lang="en-US" dirty="0"/>
              <a:t>And Online Topics were the focus of 12 papers.</a:t>
            </a:r>
          </a:p>
          <a:p>
            <a:pPr marL="465887" indent="-232943">
              <a:buChar char="●"/>
            </a:pPr>
            <a:endParaRPr dirty="0"/>
          </a:p>
          <a:p>
            <a:pPr>
              <a:buSzPct val="25000"/>
            </a:pPr>
            <a:endParaRPr dirty="0"/>
          </a:p>
        </p:txBody>
      </p:sp>
      <p:sp>
        <p:nvSpPr>
          <p:cNvPr id="183" name="Shape 183"/>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268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dirty="0"/>
              <a:t>Bob - Topics: Conceptual &amp; Theoretical Models : All:</a:t>
            </a:r>
          </a:p>
          <a:p>
            <a:pPr>
              <a:buSzPct val="25000"/>
            </a:pPr>
            <a:endParaRPr dirty="0"/>
          </a:p>
          <a:p>
            <a:pPr>
              <a:buSzPct val="25000"/>
            </a:pPr>
            <a:r>
              <a:rPr lang="en-US" dirty="0"/>
              <a:t>[Note: take our Bohannon sting. </a:t>
            </a:r>
          </a:p>
          <a:p>
            <a:pPr marL="465887" indent="-232943">
              <a:buChar char="●"/>
            </a:pPr>
            <a:r>
              <a:rPr lang="en-US" dirty="0"/>
              <a:t>There were many theoretical or conceptual models used the </a:t>
            </a:r>
            <a:r>
              <a:rPr lang="en-US" dirty="0" err="1"/>
              <a:t>the</a:t>
            </a:r>
            <a:r>
              <a:rPr lang="en-US" dirty="0"/>
              <a:t> papers.</a:t>
            </a:r>
          </a:p>
          <a:p>
            <a:pPr marL="465887" indent="-232943">
              <a:buChar char="●"/>
            </a:pPr>
            <a:r>
              <a:rPr lang="en-US" dirty="0"/>
              <a:t>As you can see from this word cloud they came from inside librarianship ( Bruce's 6 Frames of IL, the Seven Pillars of IL, ANCIL, etc.)</a:t>
            </a:r>
          </a:p>
          <a:p>
            <a:pPr marL="465887" indent="-232943">
              <a:buChar char="●"/>
            </a:pPr>
            <a:r>
              <a:rPr lang="en-US" dirty="0"/>
              <a:t>Many came from education and instructional design like ADDIE, student development theories, the Common </a:t>
            </a:r>
            <a:r>
              <a:rPr lang="en-US" dirty="0" smtClean="0"/>
              <a:t>Core </a:t>
            </a:r>
            <a:r>
              <a:rPr lang="en-US" dirty="0"/>
              <a:t>Standards, backward design, etc.)</a:t>
            </a:r>
          </a:p>
          <a:p>
            <a:pPr marL="465887" indent="-232943">
              <a:buChar char="●"/>
            </a:pPr>
            <a:r>
              <a:rPr lang="en-US" dirty="0"/>
              <a:t>I think this is an indication of the variety of backgrounds academic librarians have, what with undergrad degrees and additional master's degrees from outside of LIS. </a:t>
            </a:r>
          </a:p>
          <a:p>
            <a:pPr marL="465887" indent="-310591">
              <a:buClr>
                <a:schemeClr val="dk1"/>
              </a:buClr>
              <a:buSzPct val="100000"/>
              <a:buFont typeface="Calibri"/>
              <a:buChar char="●"/>
            </a:pPr>
            <a:r>
              <a:rPr lang="en-US" dirty="0" smtClean="0"/>
              <a:t>Looking </a:t>
            </a:r>
            <a:r>
              <a:rPr lang="en-US" dirty="0"/>
              <a:t>a the papers that mentioned the same theoretical or conceptual model 2 times or more…</a:t>
            </a:r>
          </a:p>
          <a:p>
            <a:pPr marL="465887" indent="-232943">
              <a:buClr>
                <a:schemeClr val="dk1"/>
              </a:buClr>
              <a:buChar char="●"/>
            </a:pPr>
            <a:r>
              <a:rPr lang="en-US" dirty="0"/>
              <a:t>The “winner” is Critical IL (with 7 papers) , followed by critical pedagogy, with 4, and Paolo Freire’s Banking model of education with 2 papers. </a:t>
            </a:r>
          </a:p>
          <a:p>
            <a:pPr marL="465887" indent="-232943">
              <a:buClr>
                <a:schemeClr val="dk1"/>
              </a:buClr>
              <a:buChar char="●"/>
            </a:pPr>
            <a:r>
              <a:rPr lang="en-US" dirty="0"/>
              <a:t>Looking  at this slide, and the relatively good showing or Critical Il topics,  and remembering the one from above that talked about the major topics (of Assessment, the Standards, programs, </a:t>
            </a:r>
            <a:r>
              <a:rPr lang="en-US" dirty="0" err="1"/>
              <a:t>etc</a:t>
            </a:r>
            <a:r>
              <a:rPr lang="en-US" dirty="0"/>
              <a:t>) I think of an article coming out in our next issue of CIL (in June) entitled, “A Kairos of the Critical: Teaching Critically in a Time of Compliance.” I think CIL reflects the current time described in this article as ones of dueling paradigms of “the </a:t>
            </a:r>
            <a:r>
              <a:rPr lang="en-US" dirty="0" err="1"/>
              <a:t>kairos</a:t>
            </a:r>
            <a:r>
              <a:rPr lang="en-US" dirty="0"/>
              <a:t> of compliance” and “the </a:t>
            </a:r>
            <a:r>
              <a:rPr lang="en-US" dirty="0" err="1"/>
              <a:t>kairos</a:t>
            </a:r>
            <a:r>
              <a:rPr lang="en-US" dirty="0"/>
              <a:t> of the critical.” </a:t>
            </a:r>
          </a:p>
        </p:txBody>
      </p:sp>
      <p:sp>
        <p:nvSpPr>
          <p:cNvPr id="190" name="Shape 190"/>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871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dirty="0" err="1"/>
              <a:t>BOb</a:t>
            </a:r>
            <a:r>
              <a:rPr lang="en-US" dirty="0"/>
              <a:t> - Topics: Online &amp; Technology: ALL:</a:t>
            </a:r>
          </a:p>
          <a:p>
            <a:pPr>
              <a:buSzPct val="25000"/>
            </a:pPr>
            <a:endParaRPr dirty="0"/>
          </a:p>
          <a:p>
            <a:pPr marL="465887" indent="-232943">
              <a:buChar char="●"/>
            </a:pPr>
            <a:r>
              <a:rPr lang="en-US" dirty="0"/>
              <a:t>Technology used in the classroom, pedagogically or for assessment,  included, polling, wikis, clickers, </a:t>
            </a:r>
            <a:r>
              <a:rPr lang="en-US" dirty="0" err="1"/>
              <a:t>ereaders</a:t>
            </a:r>
            <a:r>
              <a:rPr lang="en-US" dirty="0"/>
              <a:t>, instant messaging, mobile phones, podcasts, selfies, twitter, and </a:t>
            </a:r>
            <a:r>
              <a:rPr lang="en-US" dirty="0" err="1"/>
              <a:t>wikipedia</a:t>
            </a:r>
            <a:r>
              <a:rPr lang="en-US" dirty="0"/>
              <a:t>.</a:t>
            </a:r>
          </a:p>
          <a:p>
            <a:pPr marL="465887" indent="-232943">
              <a:buChar char="●"/>
            </a:pPr>
            <a:r>
              <a:rPr lang="en-US" dirty="0"/>
              <a:t>Teaching with technology included web tutorials, libguides, and guides on the side.</a:t>
            </a:r>
          </a:p>
          <a:p>
            <a:pPr marL="465887" indent="-232943">
              <a:buChar char="●"/>
            </a:pPr>
            <a:r>
              <a:rPr lang="en-US" dirty="0"/>
              <a:t>Technology as objects of study in the classroom included websites, discovery tools, and </a:t>
            </a:r>
            <a:r>
              <a:rPr lang="en-US" dirty="0" err="1"/>
              <a:t>ebooks</a:t>
            </a:r>
            <a:r>
              <a:rPr lang="en-US" dirty="0"/>
              <a:t>.</a:t>
            </a:r>
          </a:p>
          <a:p>
            <a:pPr>
              <a:buSzPct val="25000"/>
            </a:pPr>
            <a:endParaRPr dirty="0"/>
          </a:p>
        </p:txBody>
      </p:sp>
      <p:sp>
        <p:nvSpPr>
          <p:cNvPr id="199" name="Shape 199"/>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83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a:t>[ CVH} Topics: Disciplines: All:</a:t>
            </a:r>
          </a:p>
          <a:p>
            <a:pPr>
              <a:buSzPct val="25000"/>
            </a:pPr>
            <a:endParaRPr/>
          </a:p>
          <a:p>
            <a:pPr marL="465887" indent="-232943">
              <a:buChar char="●"/>
            </a:pPr>
            <a:r>
              <a:rPr lang="en-US"/>
              <a:t>no surprise - Writing is the most written about discipline (and if you add in it’s cousins, Rhetoric, English, ESL, and Communications you get 10 papers in all. </a:t>
            </a:r>
          </a:p>
          <a:p>
            <a:pPr marL="465887" indent="-232943">
              <a:buChar char="●"/>
            </a:pPr>
            <a:r>
              <a:rPr lang="en-US"/>
              <a:t>Next, surprisingly to me, are ART and Health Sciences, with 4 papers each.</a:t>
            </a:r>
          </a:p>
          <a:p>
            <a:pPr marL="465887" indent="-232943">
              <a:buChar char="●"/>
            </a:pPr>
            <a:r>
              <a:rPr lang="en-US"/>
              <a:t>Education and Biology each have 3 papers, and the rest of the subject each have 1 paper.</a:t>
            </a:r>
          </a:p>
          <a:p>
            <a:pPr marL="465887" indent="-232943">
              <a:buChar char="●"/>
            </a:pPr>
            <a:endParaRPr/>
          </a:p>
          <a:p>
            <a:pPr marL="465887" indent="-232943">
              <a:buChar char="●"/>
            </a:pPr>
            <a:endParaRPr/>
          </a:p>
          <a:p>
            <a:pPr>
              <a:buSzPct val="25000"/>
            </a:pPr>
            <a:endParaRPr/>
          </a:p>
        </p:txBody>
      </p:sp>
      <p:sp>
        <p:nvSpPr>
          <p:cNvPr id="208" name="Shape 208"/>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02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a:t>(CH) Topics: Instructional techniques: All:</a:t>
            </a:r>
          </a:p>
          <a:p>
            <a:pPr>
              <a:buSzPct val="25000"/>
            </a:pPr>
            <a:endParaRPr/>
          </a:p>
          <a:p>
            <a:pPr marL="465887" indent="-232943">
              <a:buChar char="●"/>
            </a:pPr>
            <a:r>
              <a:rPr lang="en-US"/>
              <a:t>Reflection is the most published technique with 4 papers. </a:t>
            </a:r>
          </a:p>
          <a:p>
            <a:pPr marL="465887" indent="-232943">
              <a:buChar char="●"/>
            </a:pPr>
            <a:r>
              <a:rPr lang="en-US"/>
              <a:t>Interestingly “affective” issues of student learning are reasonably well-represented with 2 papers in Motivation, and one paper each in Affective Learning, Fun, Games, Humor, and Persistence. </a:t>
            </a:r>
          </a:p>
        </p:txBody>
      </p:sp>
      <p:sp>
        <p:nvSpPr>
          <p:cNvPr id="217" name="Shape 217"/>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620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a:t>(CH) Methods: Large” &gt; 3 papers:</a:t>
            </a:r>
          </a:p>
          <a:p>
            <a:pPr>
              <a:buSzPct val="25000"/>
            </a:pPr>
            <a:endParaRPr/>
          </a:p>
          <a:p>
            <a:pPr marL="465887" indent="-232943">
              <a:buChar char="●"/>
            </a:pPr>
            <a:r>
              <a:rPr lang="en-US"/>
              <a:t>149 “methods” or genres were recognized in the 169 published articles. (some of the articles had more than one major method or genre - a Case Study could also contain a large survey for example.</a:t>
            </a:r>
          </a:p>
          <a:p>
            <a:pPr marL="465887" indent="-232943">
              <a:buChar char="●"/>
            </a:pPr>
            <a:r>
              <a:rPr lang="en-US"/>
              <a:t>Case Studies were the most numbers with 37, followed by Surveys with 35, and Essays with 22. </a:t>
            </a:r>
          </a:p>
          <a:p>
            <a:pPr marL="465887" indent="-232943">
              <a:buChar char="●"/>
            </a:pPr>
            <a:r>
              <a:rPr lang="en-US"/>
              <a:t>Interviews and Tests each were mentioned in 10 papers. </a:t>
            </a:r>
          </a:p>
          <a:p>
            <a:pPr marL="465887" indent="-232943">
              <a:buChar char="●"/>
            </a:pPr>
            <a:r>
              <a:rPr lang="en-US"/>
              <a:t>It would seem we reflect LIS’ focus on social science research but…</a:t>
            </a:r>
          </a:p>
          <a:p>
            <a:pPr marL="465887" indent="-232943">
              <a:buChar char="●"/>
            </a:pPr>
            <a:r>
              <a:rPr lang="en-US"/>
              <a:t>With 22 Essays and 8 Literature Reviews, the Humanities is also playing a role.</a:t>
            </a:r>
          </a:p>
          <a:p>
            <a:endParaRPr/>
          </a:p>
          <a:p>
            <a:r>
              <a:rPr lang="en-US"/>
              <a:t>[Below from subsequent, deleted slide to use as you see fit…]</a:t>
            </a:r>
          </a:p>
          <a:p>
            <a:pPr marL="465887" indent="-232943">
              <a:buClr>
                <a:schemeClr val="dk1"/>
              </a:buClr>
              <a:buChar char="●"/>
            </a:pPr>
            <a:r>
              <a:rPr lang="en-US"/>
              <a:t>these were the less frequently used methods or genre, with 3 papers doing Focus Groups, and most of the rest with one paper each.</a:t>
            </a:r>
          </a:p>
          <a:p>
            <a:pPr marL="465887" indent="-232943">
              <a:buClr>
                <a:schemeClr val="dk1"/>
              </a:buClr>
              <a:buChar char="●"/>
            </a:pPr>
            <a:r>
              <a:rPr lang="en-US"/>
              <a:t>Having recently done work around autoethnography as a research method for LIS, I would like to entertain other, non-social science based methods, in the journal, if possible. </a:t>
            </a:r>
          </a:p>
          <a:p>
            <a:pPr marL="465887" indent="-232943">
              <a:buClr>
                <a:schemeClr val="dk1"/>
              </a:buClr>
              <a:buChar char="●"/>
            </a:pPr>
            <a:r>
              <a:rPr lang="en-US"/>
              <a:t>I suspect with librarians all having a BA in another discipline, and many haveing MA or PhD’s in other disciplines, there are a lot of different methods out there that might be applied to LIS questions?</a:t>
            </a:r>
          </a:p>
          <a:p>
            <a:endParaRPr/>
          </a:p>
        </p:txBody>
      </p:sp>
      <p:sp>
        <p:nvSpPr>
          <p:cNvPr id="226" name="Shape 226"/>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532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a:t>CH - </a:t>
            </a:r>
          </a:p>
        </p:txBody>
      </p:sp>
      <p:sp>
        <p:nvSpPr>
          <p:cNvPr id="93" name="Shape 93"/>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a:t>
            </a:fld>
            <a:endParaRPr lang="en-US"/>
          </a:p>
        </p:txBody>
      </p:sp>
    </p:spTree>
    <p:extLst>
      <p:ext uri="{BB962C8B-B14F-4D97-AF65-F5344CB8AC3E}">
        <p14:creationId xmlns:p14="http://schemas.microsoft.com/office/powerpoint/2010/main" val="3774157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a:t>{BOb} Variable Aspects: Large” &gt; 2”</a:t>
            </a:r>
          </a:p>
          <a:p>
            <a:pPr>
              <a:buSzPct val="25000"/>
            </a:pPr>
            <a:endParaRPr/>
          </a:p>
          <a:p>
            <a:pPr marL="465887" indent="-232943">
              <a:buChar char="●"/>
            </a:pPr>
            <a:r>
              <a:rPr lang="en-US"/>
              <a:t>For the research articles that were looking at what we’re calling “aspects of variable”, these are the most often looked into. </a:t>
            </a:r>
          </a:p>
          <a:p>
            <a:pPr marL="465887" indent="-232943">
              <a:buChar char="●"/>
            </a:pPr>
            <a:r>
              <a:rPr lang="en-US"/>
              <a:t>Knowledge (mostly of students). Skills  Perceptions and Opinions were most researched.</a:t>
            </a:r>
          </a:p>
          <a:p>
            <a:pPr marL="465887" indent="-232943">
              <a:buChar char="●"/>
            </a:pPr>
            <a:r>
              <a:rPr lang="en-US"/>
              <a:t>Knowledge, Skills, and Practices are the most “hard evidence” type aspects. Perceptions, Attitudes, Opinions, and Preferences, would be “softer variables. [ I’m not happy with the terminology I’m using so may need to find betterer words]</a:t>
            </a:r>
          </a:p>
          <a:p>
            <a:endParaRPr/>
          </a:p>
          <a:p>
            <a:endParaRPr/>
          </a:p>
          <a:p>
            <a:pPr marL="465887" indent="-232943">
              <a:buClr>
                <a:schemeClr val="dk1"/>
              </a:buClr>
              <a:buChar char="●"/>
            </a:pPr>
            <a:r>
              <a:rPr lang="en-US"/>
              <a:t>There were also many other “aspects” studied, usually only in one paper. </a:t>
            </a:r>
          </a:p>
          <a:p>
            <a:pPr marL="465887" indent="-232943">
              <a:buClr>
                <a:schemeClr val="dk1"/>
              </a:buClr>
              <a:buChar char="●"/>
            </a:pPr>
            <a:r>
              <a:rPr lang="en-US"/>
              <a:t>More that a few were “affective” variables - like Comfort, Engagement, Enjoyment, Feelings, Persistence, Reflections, and Valuing. </a:t>
            </a:r>
          </a:p>
        </p:txBody>
      </p:sp>
      <p:sp>
        <p:nvSpPr>
          <p:cNvPr id="233" name="Shape 233"/>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173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dirty="0"/>
              <a:t>Chris Reflections:</a:t>
            </a:r>
          </a:p>
          <a:p>
            <a:pPr>
              <a:buSzPct val="25000"/>
            </a:pPr>
            <a:r>
              <a:rPr lang="en-US" dirty="0"/>
              <a:t>	</a:t>
            </a:r>
          </a:p>
          <a:p>
            <a:pPr>
              <a:buSzPct val="25000"/>
            </a:pPr>
            <a:r>
              <a:rPr lang="en-US" dirty="0"/>
              <a:t>Stewart Reflections:</a:t>
            </a:r>
          </a:p>
          <a:p>
            <a:pPr>
              <a:buSzPct val="25000"/>
            </a:pPr>
            <a:endParaRPr dirty="0"/>
          </a:p>
          <a:p>
            <a:pPr>
              <a:buSzPct val="25000"/>
            </a:pPr>
            <a:r>
              <a:rPr lang="en-US" dirty="0"/>
              <a:t>Bob Reflections:</a:t>
            </a:r>
          </a:p>
          <a:p>
            <a:pPr marL="465887" indent="-232943">
              <a:buChar char="●"/>
            </a:pPr>
            <a:r>
              <a:rPr lang="en-US" dirty="0"/>
              <a:t>A recent article in “The Scholarly Kitchen” titled, The Decline and Fall of the Editor” has got me to ruminating on the role editors play, or should pay in curating, gatekeeping, or </a:t>
            </a:r>
            <a:r>
              <a:rPr lang="en-US" dirty="0" smtClean="0"/>
              <a:t>promoting  </a:t>
            </a:r>
            <a:r>
              <a:rPr lang="en-US" dirty="0"/>
              <a:t>“rigor” - depending on your point of view.  Certainly with all the talk of Open Peer Review you have to say we’re living a </a:t>
            </a:r>
            <a:r>
              <a:rPr lang="en-US" dirty="0" smtClean="0"/>
              <a:t> </a:t>
            </a:r>
            <a:r>
              <a:rPr lang="en-US" dirty="0"/>
              <a:t>time of changing roles. </a:t>
            </a:r>
            <a:endParaRPr lang="en-US" dirty="0" smtClean="0"/>
          </a:p>
          <a:p>
            <a:pPr marL="465887" indent="-232943">
              <a:buChar char="●"/>
            </a:pPr>
            <a:r>
              <a:rPr lang="en-US" dirty="0" smtClean="0">
                <a:latin typeface="Arial"/>
                <a:ea typeface="Arial"/>
                <a:cs typeface="Arial"/>
                <a:sym typeface="Arial"/>
              </a:rPr>
              <a:t>After </a:t>
            </a:r>
            <a:r>
              <a:rPr lang="en-US" dirty="0">
                <a:latin typeface="Arial"/>
                <a:ea typeface="Arial"/>
                <a:cs typeface="Arial"/>
                <a:sym typeface="Arial"/>
              </a:rPr>
              <a:t>doing this 10 overview of the Il conversation captured in CIL (and which has a certain imprimatur and hopefully longish half-life) I’m wondering about what the other conversations were like. The ones in other journals (JIL, </a:t>
            </a:r>
            <a:r>
              <a:rPr lang="en-US" dirty="0" err="1">
                <a:latin typeface="Arial"/>
                <a:ea typeface="Arial"/>
                <a:cs typeface="Arial"/>
                <a:sym typeface="Arial"/>
              </a:rPr>
              <a:t>etc</a:t>
            </a:r>
            <a:r>
              <a:rPr lang="en-US" dirty="0">
                <a:latin typeface="Arial"/>
                <a:ea typeface="Arial"/>
                <a:cs typeface="Arial"/>
                <a:sym typeface="Arial"/>
              </a:rPr>
              <a:t>), the ones on blogs and on twitter, the ones on the ILI and </a:t>
            </a:r>
            <a:r>
              <a:rPr lang="en-US" dirty="0" err="1">
                <a:latin typeface="Arial"/>
                <a:ea typeface="Arial"/>
                <a:cs typeface="Arial"/>
                <a:sym typeface="Arial"/>
              </a:rPr>
              <a:t>Acrlframe</a:t>
            </a:r>
            <a:r>
              <a:rPr lang="en-US" dirty="0">
                <a:latin typeface="Arial"/>
                <a:ea typeface="Arial"/>
                <a:cs typeface="Arial"/>
                <a:sym typeface="Arial"/>
              </a:rPr>
              <a:t> lists, the ones at conferences, the ones that didn’t make it to scholarship but were maybe had at libraries across the world, or in the offices of librarians or the hallways of libraries. What </a:t>
            </a:r>
            <a:r>
              <a:rPr lang="en-US" dirty="0" smtClean="0">
                <a:latin typeface="Arial"/>
                <a:ea typeface="Arial"/>
                <a:cs typeface="Arial"/>
                <a:sym typeface="Arial"/>
              </a:rPr>
              <a:t>portion </a:t>
            </a:r>
            <a:r>
              <a:rPr lang="en-US" dirty="0">
                <a:latin typeface="Arial"/>
                <a:ea typeface="Arial"/>
                <a:cs typeface="Arial"/>
                <a:sym typeface="Arial"/>
              </a:rPr>
              <a:t>of the scholarly </a:t>
            </a:r>
            <a:r>
              <a:rPr lang="en-US" dirty="0" smtClean="0">
                <a:latin typeface="Arial"/>
                <a:ea typeface="Arial"/>
                <a:cs typeface="Arial"/>
                <a:sym typeface="Arial"/>
              </a:rPr>
              <a:t>conversations </a:t>
            </a:r>
            <a:r>
              <a:rPr lang="en-US" dirty="0">
                <a:latin typeface="Arial"/>
                <a:ea typeface="Arial"/>
                <a:cs typeface="Arial"/>
                <a:sym typeface="Arial"/>
              </a:rPr>
              <a:t>around IL is CIL preserving?</a:t>
            </a:r>
          </a:p>
          <a:p>
            <a:pPr marL="465887" indent="-232943">
              <a:buChar char="●"/>
            </a:pPr>
            <a:r>
              <a:rPr lang="en-US" dirty="0">
                <a:latin typeface="Arial"/>
                <a:ea typeface="Arial"/>
                <a:cs typeface="Arial"/>
                <a:sym typeface="Arial"/>
              </a:rPr>
              <a:t>Looking at all the papers over the last 10 years has been an amazing experience for me. I’ve come to know librarians that I’ve met, or know though some of their scholarship in different ways by reading these articles. I’m reminded of Shawn Wilson’s “Research is Ceremony” book and thinking in terms of “librarianship is relationship”, or maybe “research is relationship.”.</a:t>
            </a:r>
          </a:p>
          <a:p>
            <a:endParaRPr dirty="0">
              <a:latin typeface="Arial"/>
              <a:ea typeface="Arial"/>
              <a:cs typeface="Arial"/>
              <a:sym typeface="Arial"/>
            </a:endParaRPr>
          </a:p>
          <a:p>
            <a:pPr marL="465887" indent="-232943">
              <a:buChar char="●"/>
            </a:pPr>
            <a:endParaRPr dirty="0"/>
          </a:p>
          <a:p>
            <a:pPr marL="465887" indent="-232943">
              <a:buChar char="●"/>
            </a:pPr>
            <a:endParaRPr dirty="0"/>
          </a:p>
          <a:p>
            <a:pPr>
              <a:buSzPct val="25000"/>
            </a:pPr>
            <a:endParaRPr dirty="0"/>
          </a:p>
          <a:p>
            <a:pPr>
              <a:buSzPct val="25000"/>
            </a:pPr>
            <a:endParaRPr dirty="0"/>
          </a:p>
        </p:txBody>
      </p:sp>
      <p:sp>
        <p:nvSpPr>
          <p:cNvPr id="241" name="Shape 241"/>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81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a:t> BOb [ welcoming discussion} Last Slide </a:t>
            </a:r>
          </a:p>
        </p:txBody>
      </p:sp>
      <p:sp>
        <p:nvSpPr>
          <p:cNvPr id="247" name="Shape 247"/>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596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a:t>CH -“First Steps” slide</a:t>
            </a:r>
          </a:p>
        </p:txBody>
      </p:sp>
      <p:sp>
        <p:nvSpPr>
          <p:cNvPr id="103" name="Shape 103"/>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a:t>
            </a:fld>
            <a:endParaRPr lang="en-US"/>
          </a:p>
        </p:txBody>
      </p:sp>
    </p:spTree>
    <p:extLst>
      <p:ext uri="{BB962C8B-B14F-4D97-AF65-F5344CB8AC3E}">
        <p14:creationId xmlns:p14="http://schemas.microsoft.com/office/powerpoint/2010/main" val="29701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a:t>CH - </a:t>
            </a:r>
          </a:p>
        </p:txBody>
      </p:sp>
      <p:sp>
        <p:nvSpPr>
          <p:cNvPr id="109" name="Shape 109"/>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4</a:t>
            </a:fld>
            <a:endParaRPr lang="en-US"/>
          </a:p>
        </p:txBody>
      </p:sp>
    </p:spTree>
    <p:extLst>
      <p:ext uri="{BB962C8B-B14F-4D97-AF65-F5344CB8AC3E}">
        <p14:creationId xmlns:p14="http://schemas.microsoft.com/office/powerpoint/2010/main" val="280619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a:t>CH -</a:t>
            </a:r>
          </a:p>
        </p:txBody>
      </p:sp>
      <p:sp>
        <p:nvSpPr>
          <p:cNvPr id="117" name="Shape 117"/>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5</a:t>
            </a:fld>
            <a:endParaRPr lang="en-US"/>
          </a:p>
        </p:txBody>
      </p:sp>
    </p:spTree>
    <p:extLst>
      <p:ext uri="{BB962C8B-B14F-4D97-AF65-F5344CB8AC3E}">
        <p14:creationId xmlns:p14="http://schemas.microsoft.com/office/powerpoint/2010/main" val="241154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pPr>
              <a:buClr>
                <a:schemeClr val="dk1"/>
              </a:buClr>
              <a:buSzPct val="91666"/>
            </a:pPr>
            <a:r>
              <a:rPr lang="en-US"/>
              <a:t>CH- </a:t>
            </a:r>
          </a:p>
        </p:txBody>
      </p:sp>
      <p:sp>
        <p:nvSpPr>
          <p:cNvPr id="123" name="Shape 123"/>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6</a:t>
            </a:fld>
            <a:endParaRPr lang="en-US"/>
          </a:p>
        </p:txBody>
      </p:sp>
    </p:spTree>
    <p:extLst>
      <p:ext uri="{BB962C8B-B14F-4D97-AF65-F5344CB8AC3E}">
        <p14:creationId xmlns:p14="http://schemas.microsoft.com/office/powerpoint/2010/main" val="17906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a:t>CH -</a:t>
            </a:r>
          </a:p>
        </p:txBody>
      </p:sp>
      <p:sp>
        <p:nvSpPr>
          <p:cNvPr id="131" name="Shape 131"/>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7</a:t>
            </a:fld>
            <a:endParaRPr lang="en-US"/>
          </a:p>
        </p:txBody>
      </p:sp>
    </p:spTree>
    <p:extLst>
      <p:ext uri="{BB962C8B-B14F-4D97-AF65-F5344CB8AC3E}">
        <p14:creationId xmlns:p14="http://schemas.microsoft.com/office/powerpoint/2010/main" val="183607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0" y="4473893"/>
            <a:ext cx="5608320" cy="3660610"/>
          </a:xfrm>
          <a:prstGeom prst="rect">
            <a:avLst/>
          </a:prstGeom>
        </p:spPr>
        <p:txBody>
          <a:bodyPr lIns="93162" tIns="93162" rIns="93162" bIns="93162" anchor="t" anchorCtr="0">
            <a:noAutofit/>
          </a:bodyPr>
          <a:lstStyle/>
          <a:p>
            <a:r>
              <a:rPr lang="en-US"/>
              <a:t>CH - </a:t>
            </a:r>
          </a:p>
        </p:txBody>
      </p:sp>
      <p:sp>
        <p:nvSpPr>
          <p:cNvPr id="140" name="Shape 140"/>
          <p:cNvSpPr txBox="1">
            <a:spLocks noGrp="1"/>
          </p:cNvSpPr>
          <p:nvPr>
            <p:ph type="sldNum" idx="12"/>
          </p:nvPr>
        </p:nvSpPr>
        <p:spPr>
          <a:xfrm>
            <a:off x="3970937" y="8829967"/>
            <a:ext cx="3037840" cy="466345"/>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8</a:t>
            </a:fld>
            <a:endParaRPr lang="en-US"/>
          </a:p>
        </p:txBody>
      </p:sp>
    </p:spTree>
    <p:extLst>
      <p:ext uri="{BB962C8B-B14F-4D97-AF65-F5344CB8AC3E}">
        <p14:creationId xmlns:p14="http://schemas.microsoft.com/office/powerpoint/2010/main" val="342685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r>
              <a:rPr lang="en-US" sz="1000" dirty="0"/>
              <a:t>(BOB) Setting the stage of our research:  THE Study </a:t>
            </a:r>
          </a:p>
          <a:p>
            <a:pPr>
              <a:buSzPct val="25000"/>
            </a:pPr>
            <a:endParaRPr sz="1000" dirty="0"/>
          </a:p>
          <a:p>
            <a:pPr>
              <a:buSzPct val="25000"/>
            </a:pPr>
            <a:r>
              <a:rPr lang="en-US" sz="1000" dirty="0"/>
              <a:t>394 manuscripts submitted over 10 years (ranging from 26 in 2008 to 67 in 2016 – an average of about 40 a year.)</a:t>
            </a:r>
          </a:p>
          <a:p>
            <a:pPr>
              <a:buSzPct val="25000"/>
            </a:pPr>
            <a:endParaRPr sz="1000" dirty="0"/>
          </a:p>
          <a:p>
            <a:pPr>
              <a:buSzPct val="25000"/>
            </a:pPr>
            <a:r>
              <a:rPr lang="en-US" sz="1000" dirty="0"/>
              <a:t>•	5% of those manuscripts submitted were book reviews</a:t>
            </a:r>
          </a:p>
          <a:p>
            <a:pPr>
              <a:buSzPct val="25000"/>
            </a:pPr>
            <a:r>
              <a:rPr lang="en-US" sz="1000" dirty="0"/>
              <a:t>•	18% of those manuscripts were Opinion pieces (editorials or Perspectives pieces)</a:t>
            </a:r>
          </a:p>
          <a:p>
            <a:pPr>
              <a:buSzPct val="25000"/>
            </a:pPr>
            <a:r>
              <a:rPr lang="en-US" sz="1000" dirty="0"/>
              <a:t>•	76% of those manuscripts were research articles</a:t>
            </a:r>
          </a:p>
          <a:p>
            <a:pPr>
              <a:buSzPct val="25000"/>
            </a:pPr>
            <a:endParaRPr sz="1000" dirty="0"/>
          </a:p>
          <a:p>
            <a:pPr>
              <a:buSzPct val="25000"/>
            </a:pPr>
            <a:r>
              <a:rPr lang="en-US" sz="1000" dirty="0"/>
              <a:t>Looking at the 76% of the submissions that were Research articles:</a:t>
            </a:r>
          </a:p>
          <a:p>
            <a:pPr>
              <a:buSzPct val="25000"/>
            </a:pPr>
            <a:r>
              <a:rPr lang="en-US" sz="1000" dirty="0"/>
              <a:t>•	198 were rejected and only 100 were accepted for publication, giving an acceptance rate of 34%</a:t>
            </a:r>
          </a:p>
          <a:p>
            <a:pPr>
              <a:buSzPct val="25000"/>
            </a:pPr>
            <a:endParaRPr sz="1000" dirty="0"/>
          </a:p>
          <a:p>
            <a:pPr>
              <a:buSzPct val="25000"/>
            </a:pPr>
            <a:r>
              <a:rPr lang="en-US" sz="1000" dirty="0"/>
              <a:t>In order to see the scholarly discourse created by the publication of CIL, we looked at the all of the manuscripts submitted from 2007 to 2016 that ended up being published.</a:t>
            </a:r>
          </a:p>
          <a:p>
            <a:pPr>
              <a:buSzPct val="25000"/>
            </a:pPr>
            <a:r>
              <a:rPr lang="en-US" sz="1000" dirty="0"/>
              <a:t>These consisted of:</a:t>
            </a:r>
          </a:p>
          <a:p>
            <a:pPr>
              <a:buSzPct val="25000"/>
            </a:pPr>
            <a:r>
              <a:rPr lang="en-US" sz="1000" dirty="0"/>
              <a:t>•	100 peer Reviewed papers</a:t>
            </a:r>
          </a:p>
          <a:p>
            <a:pPr>
              <a:buSzPct val="25000"/>
            </a:pPr>
            <a:r>
              <a:rPr lang="en-US" sz="1000" dirty="0"/>
              <a:t>•	69 Opinion pieces (editorials and Perspectives pieces).</a:t>
            </a:r>
          </a:p>
          <a:p>
            <a:pPr>
              <a:buSzPct val="25000"/>
            </a:pPr>
            <a:r>
              <a:rPr lang="en-US" sz="1000" dirty="0"/>
              <a:t>•	For a total of 169 manuscripts.</a:t>
            </a:r>
          </a:p>
          <a:p>
            <a:pPr>
              <a:buSzPct val="25000"/>
            </a:pPr>
            <a:endParaRPr dirty="0"/>
          </a:p>
          <a:p>
            <a:pPr>
              <a:buSzPct val="25000"/>
            </a:pPr>
            <a:endParaRPr dirty="0"/>
          </a:p>
        </p:txBody>
      </p:sp>
      <p:sp>
        <p:nvSpPr>
          <p:cNvPr id="150" name="Shape 150"/>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453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3835400" y="2302086"/>
            <a:ext cx="7027861" cy="3503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3">
            <a:alphaModFix/>
          </a:blip>
          <a:srcRect/>
          <a:stretch/>
        </p:blipFill>
        <p:spPr>
          <a:xfrm>
            <a:off x="1328737" y="1052512"/>
            <a:ext cx="9534524" cy="4752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p:nvPr/>
        </p:nvSpPr>
        <p:spPr>
          <a:xfrm>
            <a:off x="2940825" y="2356960"/>
            <a:ext cx="6096000" cy="2246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1" u="none" strike="noStrike" cap="none">
                <a:solidFill>
                  <a:srgbClr val="2E75B5"/>
                </a:solidFill>
                <a:latin typeface="Calibri"/>
                <a:ea typeface="Calibri"/>
                <a:cs typeface="Calibri"/>
                <a:sym typeface="Calibri"/>
              </a:rPr>
              <a:t>What</a:t>
            </a:r>
            <a:r>
              <a:rPr lang="en-US" sz="2000" b="0" i="0" u="none" strike="noStrike" cap="none">
                <a:solidFill>
                  <a:srgbClr val="2E75B5"/>
                </a:solidFill>
                <a:latin typeface="Calibri"/>
                <a:ea typeface="Calibri"/>
                <a:cs typeface="Calibri"/>
                <a:sym typeface="Calibri"/>
              </a:rPr>
              <a:t> other characteristics or aspects of these articles might be of interest to you or other readers?</a:t>
            </a:r>
          </a:p>
          <a:p>
            <a:pPr marL="0" marR="0" lvl="0" indent="0" algn="l" rtl="0">
              <a:spcBef>
                <a:spcPts val="0"/>
              </a:spcBef>
              <a:buNone/>
            </a:pPr>
            <a:endParaRPr sz="2000">
              <a:solidFill>
                <a:srgbClr val="2E75B5"/>
              </a:solidFill>
              <a:latin typeface="Calibri"/>
              <a:ea typeface="Calibri"/>
              <a:cs typeface="Calibri"/>
              <a:sym typeface="Calibri"/>
            </a:endParaRPr>
          </a:p>
          <a:p>
            <a:pPr marL="0" marR="0" lvl="0" indent="0" algn="l" rtl="0">
              <a:spcBef>
                <a:spcPts val="0"/>
              </a:spcBef>
              <a:buSzPct val="25000"/>
              <a:buNone/>
            </a:pPr>
            <a:r>
              <a:rPr lang="en-US" sz="2000" i="1">
                <a:solidFill>
                  <a:srgbClr val="C55A11"/>
                </a:solidFill>
                <a:latin typeface="Calibri"/>
                <a:ea typeface="Calibri"/>
                <a:cs typeface="Calibri"/>
                <a:sym typeface="Calibri"/>
              </a:rPr>
              <a:t>What</a:t>
            </a:r>
            <a:r>
              <a:rPr lang="en-US" sz="2000">
                <a:solidFill>
                  <a:srgbClr val="C55A11"/>
                </a:solidFill>
                <a:latin typeface="Calibri"/>
                <a:ea typeface="Calibri"/>
                <a:cs typeface="Calibri"/>
                <a:sym typeface="Calibri"/>
              </a:rPr>
              <a:t> conversations do you see as not necessarily being supported by CIL over the last 10 years?</a:t>
            </a:r>
          </a:p>
          <a:p>
            <a:pPr marL="0" marR="0" lvl="0" indent="0" algn="l" rtl="0">
              <a:spcBef>
                <a:spcPts val="0"/>
              </a:spcBef>
              <a:buNone/>
            </a:pPr>
            <a:endParaRPr sz="2000">
              <a:solidFill>
                <a:srgbClr val="C55A11"/>
              </a:solidFill>
              <a:latin typeface="Calibri"/>
              <a:ea typeface="Calibri"/>
              <a:cs typeface="Calibri"/>
              <a:sym typeface="Calibri"/>
            </a:endParaRPr>
          </a:p>
          <a:p>
            <a:pPr marL="0" marR="0" lvl="0" indent="0" algn="l" rtl="0">
              <a:spcBef>
                <a:spcPts val="0"/>
              </a:spcBef>
              <a:buSzPct val="25000"/>
              <a:buNone/>
            </a:pPr>
            <a:r>
              <a:rPr lang="en-US" sz="2000" i="1">
                <a:solidFill>
                  <a:srgbClr val="990033"/>
                </a:solidFill>
                <a:latin typeface="Calibri"/>
                <a:ea typeface="Calibri"/>
                <a:cs typeface="Calibri"/>
                <a:sym typeface="Calibri"/>
              </a:rPr>
              <a:t>What</a:t>
            </a:r>
            <a:r>
              <a:rPr lang="en-US" sz="2000">
                <a:solidFill>
                  <a:srgbClr val="990033"/>
                </a:solidFill>
                <a:latin typeface="Calibri"/>
                <a:ea typeface="Calibri"/>
                <a:cs typeface="Calibri"/>
                <a:sym typeface="Calibri"/>
              </a:rPr>
              <a:t> conversations should we think about including?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2624448" y="780058"/>
            <a:ext cx="6324728" cy="55138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1375250" y="1192750"/>
            <a:ext cx="9534525" cy="4752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1911927" y="1282535"/>
            <a:ext cx="8719225" cy="4643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28737" y="1052512"/>
            <a:ext cx="9534525" cy="47529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1864426" y="1092530"/>
            <a:ext cx="9501029" cy="45141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a:stretch/>
        </p:blipFill>
        <p:spPr>
          <a:xfrm>
            <a:off x="2042557" y="1401288"/>
            <a:ext cx="9562710" cy="4566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a:stretch/>
        </p:blipFill>
        <p:spPr>
          <a:xfrm>
            <a:off x="1805049" y="866900"/>
            <a:ext cx="9360441" cy="48869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p:nvPr/>
        </p:nvPicPr>
        <p:blipFill rotWithShape="1">
          <a:blip r:embed="rId3">
            <a:alphaModFix/>
          </a:blip>
          <a:srcRect/>
          <a:stretch/>
        </p:blipFill>
        <p:spPr>
          <a:xfrm>
            <a:off x="2101933" y="1235034"/>
            <a:ext cx="9253262" cy="48154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2006...</a:t>
            </a:r>
          </a:p>
        </p:txBody>
      </p:sp>
      <p:sp>
        <p:nvSpPr>
          <p:cNvPr id="96" name="Shape 96"/>
          <p:cNvSpPr>
            <a:spLocks noGrp="1"/>
          </p:cNvSpPr>
          <p:nvPr>
            <p:ph type="dt" idx="10"/>
          </p:nvPr>
        </p:nvSpPr>
        <p:spPr>
          <a:xfrm>
            <a:off x="6381750" y="5485100"/>
            <a:ext cx="2743200" cy="365100"/>
          </a:xfrm>
          <a:prstGeom prst="rect">
            <a:avLst/>
          </a:prstGeom>
        </p:spPr>
        <p:txBody>
          <a:bodyPr lIns="91425" tIns="91425" rIns="91425" bIns="91425" anchor="ctr" anchorCtr="0">
            <a:noAutofit/>
          </a:bodyPr>
          <a:lstStyle/>
          <a:p>
            <a:pPr lvl="0">
              <a:spcBef>
                <a:spcPts val="0"/>
              </a:spcBef>
              <a:buNone/>
            </a:pPr>
            <a:r>
              <a:rPr lang="en-US" dirty="0" smtClean="0"/>
              <a:t>USA Today, 2006</a:t>
            </a:r>
            <a:endParaRPr dirty="0"/>
          </a:p>
        </p:txBody>
      </p:sp>
      <p:sp>
        <p:nvSpPr>
          <p:cNvPr id="97" name="Shape 97"/>
          <p:cNvSpPr txBox="1">
            <a:spLocks noGrp="1"/>
          </p:cNvSpPr>
          <p:nvPr>
            <p:ph type="body" idx="1"/>
          </p:nvPr>
        </p:nvSpPr>
        <p:spPr>
          <a:xfrm>
            <a:off x="838200" y="1825625"/>
            <a:ext cx="5181600" cy="4351200"/>
          </a:xfrm>
          <a:prstGeom prst="rect">
            <a:avLst/>
          </a:prstGeom>
        </p:spPr>
        <p:txBody>
          <a:bodyPr lIns="91425" tIns="91425" rIns="91425" bIns="91425" anchor="t" anchorCtr="0">
            <a:noAutofit/>
          </a:bodyPr>
          <a:lstStyle/>
          <a:p>
            <a:pPr marL="457200" lvl="0" indent="-342900" rtl="0">
              <a:spcBef>
                <a:spcPts val="0"/>
              </a:spcBef>
              <a:buSzPct val="100000"/>
            </a:pPr>
            <a:r>
              <a:rPr lang="en-US" sz="1800"/>
              <a:t>Cheney shoots fellow hunter in mishap on a Texas ranch (</a:t>
            </a:r>
            <a:r>
              <a:rPr lang="en-US" sz="1800" i="1"/>
              <a:t>New York Times</a:t>
            </a:r>
            <a:r>
              <a:rPr lang="en-US" sz="1800"/>
              <a:t>)</a:t>
            </a:r>
          </a:p>
          <a:p>
            <a:pPr marL="457200" lvl="0" indent="-342900" rtl="0">
              <a:spcBef>
                <a:spcPts val="0"/>
              </a:spcBef>
              <a:buSzPct val="100000"/>
            </a:pPr>
            <a:r>
              <a:rPr lang="en-US" sz="1800"/>
              <a:t>World's first woman space tourist to blast off Monday aboard Russian rocket (</a:t>
            </a:r>
            <a:r>
              <a:rPr lang="en-US" sz="1800" i="1"/>
              <a:t>Canadian Press</a:t>
            </a:r>
            <a:r>
              <a:rPr lang="en-US" sz="1800"/>
              <a:t>) </a:t>
            </a:r>
          </a:p>
          <a:p>
            <a:pPr marL="457200" lvl="0" indent="-342900" rtl="0">
              <a:spcBef>
                <a:spcPts val="0"/>
              </a:spcBef>
              <a:buSzPct val="100000"/>
            </a:pPr>
            <a:r>
              <a:rPr lang="en-US" sz="1800"/>
              <a:t>Le chanteur Paul McCartney et son épouse Heather Mills se séparent (</a:t>
            </a:r>
            <a:r>
              <a:rPr lang="en-US" sz="1800" i="1"/>
              <a:t>La Presse Canadienne</a:t>
            </a:r>
            <a:r>
              <a:rPr lang="en-US" sz="1800"/>
              <a:t>)</a:t>
            </a:r>
          </a:p>
          <a:p>
            <a:pPr marL="457200" lvl="0" indent="-342900" rtl="0">
              <a:spcBef>
                <a:spcPts val="0"/>
              </a:spcBef>
              <a:buSzPct val="100000"/>
            </a:pPr>
            <a:r>
              <a:rPr lang="en-US" sz="1800"/>
              <a:t>Da Vinci Code takes in estimated $29M (</a:t>
            </a:r>
            <a:r>
              <a:rPr lang="en-US" sz="1800" i="1"/>
              <a:t>Associated Press</a:t>
            </a:r>
            <a:r>
              <a:rPr lang="en-US" sz="1800"/>
              <a:t>)</a:t>
            </a:r>
          </a:p>
          <a:p>
            <a:pPr marL="457200" lvl="0" indent="-342900">
              <a:spcBef>
                <a:spcPts val="0"/>
              </a:spcBef>
              <a:buSzPct val="100000"/>
            </a:pPr>
            <a:r>
              <a:rPr lang="en-US" sz="1800"/>
              <a:t>Google buys out YouTube for $2.2 billion (</a:t>
            </a:r>
            <a:r>
              <a:rPr lang="en-US" sz="1800" i="1"/>
              <a:t>World Today</a:t>
            </a:r>
            <a:r>
              <a:rPr lang="en-US" sz="1800"/>
              <a:t>) </a:t>
            </a:r>
          </a:p>
          <a:p>
            <a:pPr lvl="0">
              <a:spcBef>
                <a:spcPts val="0"/>
              </a:spcBef>
              <a:buNone/>
            </a:pPr>
            <a:endParaRPr/>
          </a:p>
        </p:txBody>
      </p:sp>
      <p:sp>
        <p:nvSpPr>
          <p:cNvPr id="98" name="Shape 98"/>
          <p:cNvSpPr txBox="1">
            <a:spLocks noGrp="1"/>
          </p:cNvSpPr>
          <p:nvPr>
            <p:ph type="body" idx="2"/>
          </p:nvPr>
        </p:nvSpPr>
        <p:spPr>
          <a:xfrm>
            <a:off x="6172200" y="1825625"/>
            <a:ext cx="5181600" cy="4351200"/>
          </a:xfrm>
          <a:prstGeom prst="rect">
            <a:avLst/>
          </a:prstGeom>
        </p:spPr>
        <p:txBody>
          <a:bodyPr lIns="91425" tIns="91425" rIns="91425" bIns="91425" anchor="t" anchorCtr="0">
            <a:noAutofit/>
          </a:bodyPr>
          <a:lstStyle/>
          <a:p>
            <a:pPr marL="0" lvl="0" indent="0" rtl="0">
              <a:spcBef>
                <a:spcPts val="0"/>
              </a:spcBef>
              <a:buNone/>
            </a:pPr>
            <a:endParaRPr sz="900">
              <a:solidFill>
                <a:srgbClr val="FFFFFF"/>
              </a:solidFill>
              <a:latin typeface="Arial"/>
              <a:ea typeface="Arial"/>
              <a:cs typeface="Arial"/>
              <a:sym typeface="Arial"/>
            </a:endParaRPr>
          </a:p>
          <a:p>
            <a:pPr marL="0" lvl="0" indent="0" rtl="0">
              <a:spcBef>
                <a:spcPts val="0"/>
              </a:spcBef>
              <a:buNone/>
            </a:pPr>
            <a:endParaRPr sz="900">
              <a:solidFill>
                <a:srgbClr val="FFFFFF"/>
              </a:solidFill>
              <a:latin typeface="Arial"/>
              <a:ea typeface="Arial"/>
              <a:cs typeface="Arial"/>
              <a:sym typeface="Arial"/>
            </a:endParaRPr>
          </a:p>
          <a:p>
            <a:pPr marL="0" lvl="0" indent="0">
              <a:spcBef>
                <a:spcPts val="0"/>
              </a:spcBef>
              <a:buNone/>
            </a:pPr>
            <a:endParaRPr sz="900">
              <a:solidFill>
                <a:srgbClr val="FFFFFF"/>
              </a:solidFill>
              <a:latin typeface="Arial"/>
              <a:ea typeface="Arial"/>
              <a:cs typeface="Arial"/>
              <a:sym typeface="Arial"/>
            </a:endParaRPr>
          </a:p>
        </p:txBody>
      </p:sp>
      <p:pic>
        <p:nvPicPr>
          <p:cNvPr id="99" name="Shape 99" descr="nhl06.jpg"/>
          <p:cNvPicPr preferRelativeResize="0"/>
          <p:nvPr/>
        </p:nvPicPr>
        <p:blipFill>
          <a:blip r:embed="rId3">
            <a:alphaModFix/>
          </a:blip>
          <a:stretch>
            <a:fillRect/>
          </a:stretch>
        </p:blipFill>
        <p:spPr>
          <a:xfrm>
            <a:off x="6381750" y="1917050"/>
            <a:ext cx="4762500" cy="3476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a:stretch/>
        </p:blipFill>
        <p:spPr>
          <a:xfrm>
            <a:off x="1603170" y="1097030"/>
            <a:ext cx="9388230" cy="4567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3048000" y="3105834"/>
            <a:ext cx="6096000" cy="1107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1">
                <a:solidFill>
                  <a:srgbClr val="248452"/>
                </a:solidFill>
                <a:latin typeface="Calibri"/>
                <a:ea typeface="Calibri"/>
                <a:cs typeface="Calibri"/>
                <a:sym typeface="Calibri"/>
              </a:rPr>
              <a:t>“If research doesn’t change you as a person, then you haven’t done it right.” </a:t>
            </a:r>
          </a:p>
          <a:p>
            <a:pPr marL="0" marR="0" lvl="0" indent="0" algn="r" rtl="0">
              <a:spcBef>
                <a:spcPts val="0"/>
              </a:spcBef>
              <a:buSzPct val="25000"/>
              <a:buNone/>
            </a:pPr>
            <a:r>
              <a:rPr lang="en-US" sz="1800">
                <a:solidFill>
                  <a:schemeClr val="dk1"/>
                </a:solidFill>
                <a:latin typeface="Calibri"/>
                <a:ea typeface="Calibri"/>
                <a:cs typeface="Calibri"/>
                <a:sym typeface="Calibri"/>
              </a:rPr>
              <a:t>— Shawn Wilson, </a:t>
            </a:r>
            <a:r>
              <a:rPr lang="en-US" sz="1800" i="1">
                <a:solidFill>
                  <a:schemeClr val="dk1"/>
                </a:solidFill>
                <a:latin typeface="Calibri"/>
                <a:ea typeface="Calibri"/>
                <a:cs typeface="Calibri"/>
                <a:sym typeface="Calibri"/>
              </a:rPr>
              <a:t>Research is Ceremony</a:t>
            </a:r>
            <a:r>
              <a:rPr lang="en-US" sz="1800">
                <a:solidFill>
                  <a:schemeClr val="dk1"/>
                </a:solidFill>
                <a:latin typeface="Calibri"/>
                <a:ea typeface="Calibri"/>
                <a:cs typeface="Calibri"/>
                <a:sym typeface="Calibri"/>
              </a:rPr>
              <a:t>, p. 135.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a:stretch/>
        </p:blipFill>
        <p:spPr>
          <a:xfrm>
            <a:off x="2889477" y="2246273"/>
            <a:ext cx="6157500" cy="236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1063750" y="946350"/>
            <a:ext cx="10339424" cy="5154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And so it began...</a:t>
            </a:r>
          </a:p>
        </p:txBody>
      </p:sp>
      <p:pic>
        <p:nvPicPr>
          <p:cNvPr id="112" name="Shape 112" descr="WILU_2007.jpg"/>
          <p:cNvPicPr preferRelativeResize="0"/>
          <p:nvPr/>
        </p:nvPicPr>
        <p:blipFill>
          <a:blip r:embed="rId3">
            <a:alphaModFix/>
          </a:blip>
          <a:stretch>
            <a:fillRect/>
          </a:stretch>
        </p:blipFill>
        <p:spPr>
          <a:xfrm>
            <a:off x="152400" y="1816575"/>
            <a:ext cx="11887200" cy="1577212"/>
          </a:xfrm>
          <a:prstGeom prst="rect">
            <a:avLst/>
          </a:prstGeom>
          <a:noFill/>
          <a:ln>
            <a:noFill/>
          </a:ln>
        </p:spPr>
      </p:pic>
      <p:pic>
        <p:nvPicPr>
          <p:cNvPr id="113" name="Shape 113" descr="WILU_2007_program.jpg"/>
          <p:cNvPicPr preferRelativeResize="0"/>
          <p:nvPr/>
        </p:nvPicPr>
        <p:blipFill>
          <a:blip r:embed="rId4">
            <a:alphaModFix/>
          </a:blip>
          <a:stretch>
            <a:fillRect/>
          </a:stretch>
        </p:blipFill>
        <p:spPr>
          <a:xfrm>
            <a:off x="2269725" y="4145462"/>
            <a:ext cx="6934200" cy="175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descr="First_editorial.jpg"/>
          <p:cNvPicPr preferRelativeResize="0"/>
          <p:nvPr/>
        </p:nvPicPr>
        <p:blipFill>
          <a:blip r:embed="rId3">
            <a:alphaModFix/>
          </a:blip>
          <a:stretch>
            <a:fillRect/>
          </a:stretch>
        </p:blipFill>
        <p:spPr>
          <a:xfrm>
            <a:off x="2248943" y="0"/>
            <a:ext cx="7694111"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rtl="0">
              <a:spcBef>
                <a:spcPts val="0"/>
              </a:spcBef>
              <a:buNone/>
            </a:pPr>
            <a:r>
              <a:rPr lang="en-US"/>
              <a:t>Decade of expansion...</a:t>
            </a:r>
          </a:p>
        </p:txBody>
      </p:sp>
      <p:sp>
        <p:nvSpPr>
          <p:cNvPr id="126" name="Shape 126"/>
          <p:cNvSpPr txBox="1">
            <a:spLocks noGrp="1"/>
          </p:cNvSpPr>
          <p:nvPr>
            <p:ph type="body" idx="1"/>
          </p:nvPr>
        </p:nvSpPr>
        <p:spPr>
          <a:xfrm>
            <a:off x="838200" y="1825625"/>
            <a:ext cx="5181600" cy="4351200"/>
          </a:xfrm>
          <a:prstGeom prst="rect">
            <a:avLst/>
          </a:prstGeom>
        </p:spPr>
        <p:txBody>
          <a:bodyPr lIns="91425" tIns="91425" rIns="91425" bIns="91425" anchor="t" anchorCtr="0">
            <a:noAutofit/>
          </a:bodyPr>
          <a:lstStyle/>
          <a:p>
            <a:pPr marL="457200" lvl="0" indent="-381000" rtl="0">
              <a:spcBef>
                <a:spcPts val="0"/>
              </a:spcBef>
              <a:buSzPct val="100000"/>
            </a:pPr>
            <a:r>
              <a:rPr lang="en-US" sz="2400"/>
              <a:t>Expanded reviewer pool four times</a:t>
            </a:r>
          </a:p>
          <a:p>
            <a:pPr marL="457200" lvl="0" indent="-381000" rtl="0">
              <a:spcBef>
                <a:spcPts val="0"/>
              </a:spcBef>
              <a:buSzPct val="100000"/>
            </a:pPr>
            <a:r>
              <a:rPr lang="en-US" sz="2400"/>
              <a:t>Welcomed Bob Schroeder, new editor-in-chief, 2012</a:t>
            </a:r>
          </a:p>
          <a:p>
            <a:pPr marL="457200" lvl="0" indent="-381000" rtl="0">
              <a:spcBef>
                <a:spcPts val="0"/>
              </a:spcBef>
              <a:buSzPct val="100000"/>
            </a:pPr>
            <a:r>
              <a:rPr lang="en-US" sz="2400"/>
              <a:t>Added perspectives section editors, 2014</a:t>
            </a:r>
          </a:p>
          <a:p>
            <a:pPr marL="457200" lvl="0" indent="-381000" rtl="0">
              <a:spcBef>
                <a:spcPts val="0"/>
              </a:spcBef>
              <a:buSzPct val="100000"/>
            </a:pPr>
            <a:r>
              <a:rPr lang="en-US" sz="2400"/>
              <a:t>Created book reviews section, 2014</a:t>
            </a:r>
          </a:p>
          <a:p>
            <a:pPr marL="457200" lvl="0" indent="-381000" rtl="0">
              <a:spcBef>
                <a:spcPts val="0"/>
              </a:spcBef>
              <a:buSzPct val="100000"/>
            </a:pPr>
            <a:r>
              <a:rPr lang="en-US" sz="2400"/>
              <a:t>Developing “innovations in professional practice” section, 2017</a:t>
            </a:r>
          </a:p>
          <a:p>
            <a:pPr marL="457200" lvl="0" indent="-381000" rtl="0">
              <a:spcBef>
                <a:spcPts val="0"/>
              </a:spcBef>
              <a:buSzPct val="100000"/>
            </a:pPr>
            <a:r>
              <a:rPr lang="en-US" sz="2400"/>
              <a:t>Migrating to bepress/Digital Commons, Portland State University, 2017</a:t>
            </a:r>
          </a:p>
          <a:p>
            <a:pPr lvl="0" rtl="0">
              <a:spcBef>
                <a:spcPts val="0"/>
              </a:spcBef>
              <a:buNone/>
            </a:pPr>
            <a:endParaRPr/>
          </a:p>
        </p:txBody>
      </p:sp>
      <p:pic>
        <p:nvPicPr>
          <p:cNvPr id="127" name="Shape 127"/>
          <p:cNvPicPr preferRelativeResize="0"/>
          <p:nvPr/>
        </p:nvPicPr>
        <p:blipFill>
          <a:blip r:embed="rId3">
            <a:alphaModFix/>
          </a:blip>
          <a:stretch>
            <a:fillRect/>
          </a:stretch>
        </p:blipFill>
        <p:spPr>
          <a:xfrm>
            <a:off x="6184100" y="2414725"/>
            <a:ext cx="5867399" cy="29249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Recognition...</a:t>
            </a:r>
          </a:p>
        </p:txBody>
      </p:sp>
      <p:sp>
        <p:nvSpPr>
          <p:cNvPr id="134" name="Shape 134"/>
          <p:cNvSpPr txBox="1">
            <a:spLocks noGrp="1"/>
          </p:cNvSpPr>
          <p:nvPr>
            <p:ph type="body" idx="1"/>
          </p:nvPr>
        </p:nvSpPr>
        <p:spPr>
          <a:xfrm>
            <a:off x="838200" y="1825625"/>
            <a:ext cx="5181600" cy="4351200"/>
          </a:xfrm>
          <a:prstGeom prst="rect">
            <a:avLst/>
          </a:prstGeom>
        </p:spPr>
        <p:txBody>
          <a:bodyPr lIns="91425" tIns="91425" rIns="91425" bIns="91425" anchor="t" anchorCtr="0">
            <a:noAutofit/>
          </a:bodyPr>
          <a:lstStyle/>
          <a:p>
            <a:pPr lvl="0">
              <a:spcBef>
                <a:spcPts val="0"/>
              </a:spcBef>
              <a:buNone/>
            </a:pPr>
            <a:r>
              <a:rPr lang="en-US" dirty="0"/>
              <a:t>ACRL Instruction Section’s Special Certificate of Recognition and Appreciation (2009):</a:t>
            </a:r>
          </a:p>
          <a:p>
            <a:pPr lvl="0">
              <a:spcBef>
                <a:spcPts val="0"/>
              </a:spcBef>
              <a:buNone/>
            </a:pPr>
            <a:r>
              <a:rPr lang="en-US" sz="2400" i="1" dirty="0"/>
              <a:t>“In recognition of Stewart Brower and Christopher Hollister for launching Communications in Information Literacy, the first born-digital, open-access peer reviewed journal devoted entirely to information literacy.”</a:t>
            </a:r>
          </a:p>
          <a:p>
            <a:pPr lvl="0">
              <a:spcBef>
                <a:spcPts val="0"/>
              </a:spcBef>
              <a:buNone/>
            </a:pPr>
            <a:endParaRPr dirty="0"/>
          </a:p>
        </p:txBody>
      </p:sp>
      <p:sp>
        <p:nvSpPr>
          <p:cNvPr id="135" name="Shape 135"/>
          <p:cNvSpPr txBox="1">
            <a:spLocks noGrp="1"/>
          </p:cNvSpPr>
          <p:nvPr>
            <p:ph type="body" idx="2"/>
          </p:nvPr>
        </p:nvSpPr>
        <p:spPr>
          <a:xfrm>
            <a:off x="6172200" y="1825625"/>
            <a:ext cx="5181600" cy="4351200"/>
          </a:xfrm>
          <a:prstGeom prst="rect">
            <a:avLst/>
          </a:prstGeom>
        </p:spPr>
        <p:txBody>
          <a:bodyPr lIns="91425" tIns="91425" rIns="91425" bIns="91425" anchor="t" anchorCtr="0">
            <a:noAutofit/>
          </a:bodyPr>
          <a:lstStyle/>
          <a:p>
            <a:pPr lvl="0">
              <a:spcBef>
                <a:spcPts val="0"/>
              </a:spcBef>
              <a:buNone/>
            </a:pPr>
            <a:endParaRPr dirty="0"/>
          </a:p>
        </p:txBody>
      </p:sp>
      <p:pic>
        <p:nvPicPr>
          <p:cNvPr id="136" name="Shape 136" descr="Award_ceremony_2009.jpg"/>
          <p:cNvPicPr preferRelativeResize="0"/>
          <p:nvPr/>
        </p:nvPicPr>
        <p:blipFill rotWithShape="1">
          <a:blip r:embed="rId3">
            <a:alphaModFix/>
          </a:blip>
          <a:srcRect l="15002" t="11676"/>
          <a:stretch/>
        </p:blipFill>
        <p:spPr>
          <a:xfrm>
            <a:off x="6172200" y="1912250"/>
            <a:ext cx="5181600" cy="4038200"/>
          </a:xfrm>
          <a:prstGeom prst="rect">
            <a:avLst/>
          </a:prstGeom>
          <a:noFill/>
          <a:ln>
            <a:noFill/>
          </a:ln>
        </p:spPr>
      </p:pic>
      <p:sp>
        <p:nvSpPr>
          <p:cNvPr id="2" name="TextBox 1"/>
          <p:cNvSpPr txBox="1"/>
          <p:nvPr/>
        </p:nvSpPr>
        <p:spPr>
          <a:xfrm>
            <a:off x="6096000" y="6005690"/>
            <a:ext cx="5181600" cy="246221"/>
          </a:xfrm>
          <a:prstGeom prst="rect">
            <a:avLst/>
          </a:prstGeom>
          <a:noFill/>
        </p:spPr>
        <p:txBody>
          <a:bodyPr wrap="square" rtlCol="0">
            <a:spAutoFit/>
          </a:bodyPr>
          <a:lstStyle/>
          <a:p>
            <a:r>
              <a:rPr lang="en-US" sz="1000" dirty="0" smtClean="0"/>
              <a:t>Susan Beck, 2009</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Impact...</a:t>
            </a:r>
          </a:p>
        </p:txBody>
      </p:sp>
      <p:sp>
        <p:nvSpPr>
          <p:cNvPr id="143" name="Shape 143"/>
          <p:cNvSpPr txBox="1">
            <a:spLocks noGrp="1"/>
          </p:cNvSpPr>
          <p:nvPr>
            <p:ph type="body" idx="1"/>
          </p:nvPr>
        </p:nvSpPr>
        <p:spPr>
          <a:xfrm>
            <a:off x="838200" y="1825625"/>
            <a:ext cx="5181600" cy="4351200"/>
          </a:xfrm>
          <a:prstGeom prst="rect">
            <a:avLst/>
          </a:prstGeom>
        </p:spPr>
        <p:txBody>
          <a:bodyPr lIns="91425" tIns="91425" rIns="91425" bIns="91425" anchor="t" anchorCtr="0">
            <a:noAutofit/>
          </a:bodyPr>
          <a:lstStyle/>
          <a:p>
            <a:pPr lvl="0">
              <a:spcBef>
                <a:spcPts val="0"/>
              </a:spcBef>
              <a:buNone/>
            </a:pPr>
            <a:r>
              <a:rPr lang="en-US"/>
              <a:t>2015 SJR (SCImago Journal Rank) Score: 0.87, 33/209 Library and Information Science (SCOPUS ®)</a:t>
            </a:r>
          </a:p>
        </p:txBody>
      </p:sp>
      <p:sp>
        <p:nvSpPr>
          <p:cNvPr id="144" name="Shape 144"/>
          <p:cNvSpPr txBox="1">
            <a:spLocks noGrp="1"/>
          </p:cNvSpPr>
          <p:nvPr>
            <p:ph type="body" idx="2"/>
          </p:nvPr>
        </p:nvSpPr>
        <p:spPr>
          <a:xfrm>
            <a:off x="6172200" y="1825625"/>
            <a:ext cx="5181600" cy="4351200"/>
          </a:xfrm>
          <a:prstGeom prst="rect">
            <a:avLst/>
          </a:prstGeom>
        </p:spPr>
        <p:txBody>
          <a:bodyPr lIns="91425" tIns="91425" rIns="91425" bIns="91425" anchor="t" anchorCtr="0">
            <a:noAutofit/>
          </a:bodyPr>
          <a:lstStyle/>
          <a:p>
            <a:pPr lvl="0">
              <a:spcBef>
                <a:spcPts val="0"/>
              </a:spcBef>
              <a:buNone/>
            </a:pPr>
            <a:r>
              <a:rPr lang="en-US"/>
              <a:t>2015 SJR (SCImago Journal Rank) Score: 0.87, 164/1066 Education (SCOPUS ®)</a:t>
            </a:r>
          </a:p>
        </p:txBody>
      </p:sp>
      <p:pic>
        <p:nvPicPr>
          <p:cNvPr id="145" name="Shape 145" descr="SJR_LIS.jpg"/>
          <p:cNvPicPr preferRelativeResize="0"/>
          <p:nvPr/>
        </p:nvPicPr>
        <p:blipFill>
          <a:blip r:embed="rId3">
            <a:alphaModFix/>
          </a:blip>
          <a:stretch>
            <a:fillRect/>
          </a:stretch>
        </p:blipFill>
        <p:spPr>
          <a:xfrm>
            <a:off x="1076325" y="3612412"/>
            <a:ext cx="4705350" cy="2009775"/>
          </a:xfrm>
          <a:prstGeom prst="rect">
            <a:avLst/>
          </a:prstGeom>
          <a:noFill/>
          <a:ln>
            <a:noFill/>
          </a:ln>
        </p:spPr>
      </p:pic>
      <p:pic>
        <p:nvPicPr>
          <p:cNvPr id="146" name="Shape 146" descr="SJR_Education.jpg"/>
          <p:cNvPicPr preferRelativeResize="0"/>
          <p:nvPr/>
        </p:nvPicPr>
        <p:blipFill>
          <a:blip r:embed="rId4">
            <a:alphaModFix/>
          </a:blip>
          <a:stretch>
            <a:fillRect/>
          </a:stretch>
        </p:blipFill>
        <p:spPr>
          <a:xfrm>
            <a:off x="6553200" y="3621937"/>
            <a:ext cx="4419600" cy="199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a:off x="723900" y="760412"/>
            <a:ext cx="4538662" cy="2262530"/>
          </a:xfrm>
          <a:prstGeom prst="rect">
            <a:avLst/>
          </a:prstGeom>
          <a:noFill/>
          <a:ln>
            <a:noFill/>
          </a:ln>
        </p:spPr>
      </p:pic>
      <p:pic>
        <p:nvPicPr>
          <p:cNvPr id="153" name="Shape 153"/>
          <p:cNvPicPr preferRelativeResize="0"/>
          <p:nvPr/>
        </p:nvPicPr>
        <p:blipFill rotWithShape="1">
          <a:blip r:embed="rId4">
            <a:alphaModFix/>
          </a:blip>
          <a:srcRect/>
          <a:stretch/>
        </p:blipFill>
        <p:spPr>
          <a:xfrm>
            <a:off x="1049337" y="2576208"/>
            <a:ext cx="8234363" cy="4104843"/>
          </a:xfrm>
          <a:prstGeom prst="rect">
            <a:avLst/>
          </a:prstGeom>
          <a:noFill/>
          <a:ln>
            <a:noFill/>
          </a:ln>
        </p:spPr>
      </p:pic>
      <p:pic>
        <p:nvPicPr>
          <p:cNvPr id="154" name="Shape 154"/>
          <p:cNvPicPr preferRelativeResize="0"/>
          <p:nvPr/>
        </p:nvPicPr>
        <p:blipFill>
          <a:blip r:embed="rId5">
            <a:alphaModFix/>
          </a:blip>
          <a:stretch>
            <a:fillRect/>
          </a:stretch>
        </p:blipFill>
        <p:spPr>
          <a:xfrm>
            <a:off x="7041562" y="2017775"/>
            <a:ext cx="4558114" cy="227140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1715</Words>
  <Application>Microsoft Office PowerPoint</Application>
  <PresentationFormat>Widescreen</PresentationFormat>
  <Paragraphs>176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2006...</vt:lpstr>
      <vt:lpstr>PowerPoint Presentation</vt:lpstr>
      <vt:lpstr>And so it began...</vt:lpstr>
      <vt:lpstr>PowerPoint Presentation</vt:lpstr>
      <vt:lpstr>Decade of expansion...</vt:lpstr>
      <vt:lpstr>Recognition...</vt:lpstr>
      <vt:lpstr>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Schroeder</dc:creator>
  <cp:lastModifiedBy>Hollister, Christopher</cp:lastModifiedBy>
  <cp:revision>6</cp:revision>
  <cp:lastPrinted>2017-05-15T17:46:00Z</cp:lastPrinted>
  <dcterms:modified xsi:type="dcterms:W3CDTF">2017-05-30T15:04:26Z</dcterms:modified>
</cp:coreProperties>
</file>