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342" r:id="rId2"/>
    <p:sldId id="426" r:id="rId3"/>
    <p:sldId id="427" r:id="rId4"/>
    <p:sldId id="429" r:id="rId5"/>
    <p:sldId id="430" r:id="rId6"/>
    <p:sldId id="431" r:id="rId7"/>
    <p:sldId id="433" r:id="rId8"/>
    <p:sldId id="435" r:id="rId9"/>
    <p:sldId id="436" r:id="rId10"/>
    <p:sldId id="437" r:id="rId11"/>
    <p:sldId id="438" r:id="rId12"/>
    <p:sldId id="439" r:id="rId13"/>
    <p:sldId id="440" r:id="rId14"/>
    <p:sldId id="444" r:id="rId15"/>
    <p:sldId id="447" r:id="rId16"/>
    <p:sldId id="448" r:id="rId17"/>
    <p:sldId id="450" r:id="rId18"/>
    <p:sldId id="454" r:id="rId19"/>
    <p:sldId id="451" r:id="rId20"/>
    <p:sldId id="455" r:id="rId21"/>
    <p:sldId id="458" r:id="rId22"/>
    <p:sldId id="459" r:id="rId23"/>
    <p:sldId id="460" r:id="rId24"/>
    <p:sldId id="461" r:id="rId25"/>
    <p:sldId id="462" r:id="rId26"/>
    <p:sldId id="463" r:id="rId27"/>
    <p:sldId id="464" r:id="rId28"/>
    <p:sldId id="452" r:id="rId29"/>
    <p:sldId id="456" r:id="rId30"/>
    <p:sldId id="453" r:id="rId31"/>
    <p:sldId id="457" r:id="rId32"/>
    <p:sldId id="401" r:id="rId3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774" autoAdjust="0"/>
  </p:normalViewPr>
  <p:slideViewPr>
    <p:cSldViewPr>
      <p:cViewPr varScale="1">
        <p:scale>
          <a:sx n="84" d="100"/>
          <a:sy n="84" d="100"/>
        </p:scale>
        <p:origin x="-78" y="-5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77D000C-89E2-4003-B88E-04C9D9B3ABC7}" type="datetimeFigureOut">
              <a:rPr lang="en-CA" smtClean="0"/>
              <a:t>24/03/2017</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9261E19-769A-4636-8940-0C2802F47BA2}" type="slidenum">
              <a:rPr lang="en-CA" smtClean="0"/>
              <a:t>‹#›</a:t>
            </a:fld>
            <a:endParaRPr lang="en-CA" dirty="0"/>
          </a:p>
        </p:txBody>
      </p:sp>
    </p:spTree>
    <p:extLst>
      <p:ext uri="{BB962C8B-B14F-4D97-AF65-F5344CB8AC3E}">
        <p14:creationId xmlns:p14="http://schemas.microsoft.com/office/powerpoint/2010/main" val="132532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1E109D8-2495-44A5-AF61-B8C9588F910B}" type="datetimeFigureOut">
              <a:rPr lang="en-CA" smtClean="0"/>
              <a:pPr/>
              <a:t>24/03/2017</a:t>
            </a:fld>
            <a:endParaRPr lang="en-CA"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0946AE9-6AAB-44BE-80AC-9CC159D1FAE7}" type="slidenum">
              <a:rPr lang="en-CA" smtClean="0"/>
              <a:pPr/>
              <a:t>‹#›</a:t>
            </a:fld>
            <a:endParaRPr lang="en-CA" dirty="0"/>
          </a:p>
        </p:txBody>
      </p:sp>
    </p:spTree>
    <p:extLst>
      <p:ext uri="{BB962C8B-B14F-4D97-AF65-F5344CB8AC3E}">
        <p14:creationId xmlns:p14="http://schemas.microsoft.com/office/powerpoint/2010/main" val="201799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946AE9-6AAB-44BE-80AC-9CC159D1FAE7}" type="slidenum">
              <a:rPr lang="en-CA" smtClean="0"/>
              <a:pPr/>
              <a:t>6</a:t>
            </a:fld>
            <a:endParaRPr lang="en-CA" dirty="0"/>
          </a:p>
        </p:txBody>
      </p:sp>
    </p:spTree>
    <p:extLst>
      <p:ext uri="{BB962C8B-B14F-4D97-AF65-F5344CB8AC3E}">
        <p14:creationId xmlns:p14="http://schemas.microsoft.com/office/powerpoint/2010/main" val="91851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7A8FBB-53CF-4B03-BB5D-E77C1ED28C8F}" type="datetimeFigureOut">
              <a:rPr lang="en-CA" smtClean="0"/>
              <a:pPr/>
              <a:t>24/03/2017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24/03/2017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24/03/2017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24/03/2017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8FBB-53CF-4B03-BB5D-E77C1ED28C8F}" type="datetimeFigureOut">
              <a:rPr lang="en-CA" smtClean="0"/>
              <a:pPr/>
              <a:t>24/03/2017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A8FBB-53CF-4B03-BB5D-E77C1ED28C8F}" type="datetimeFigureOut">
              <a:rPr lang="en-CA" smtClean="0"/>
              <a:pPr/>
              <a:t>24/03/2017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8FBB-53CF-4B03-BB5D-E77C1ED28C8F}" type="datetimeFigureOut">
              <a:rPr lang="en-CA" smtClean="0"/>
              <a:pPr/>
              <a:t>24/03/2017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8FBB-53CF-4B03-BB5D-E77C1ED28C8F}" type="datetimeFigureOut">
              <a:rPr lang="en-CA" smtClean="0"/>
              <a:pPr/>
              <a:t>24/03/2017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8FBB-53CF-4B03-BB5D-E77C1ED28C8F}" type="datetimeFigureOut">
              <a:rPr lang="en-CA" smtClean="0"/>
              <a:pPr/>
              <a:t>24/03/2017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8FBB-53CF-4B03-BB5D-E77C1ED28C8F}" type="datetimeFigureOut">
              <a:rPr lang="en-CA" smtClean="0"/>
              <a:pPr/>
              <a:t>24/03/2017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C7A8FBB-53CF-4B03-BB5D-E77C1ED28C8F}" type="datetimeFigureOut">
              <a:rPr lang="en-CA" smtClean="0"/>
              <a:pPr/>
              <a:t>24/03/2017</a:t>
            </a:fld>
            <a:endParaRPr lang="en-CA" dirty="0"/>
          </a:p>
        </p:txBody>
      </p:sp>
      <p:sp>
        <p:nvSpPr>
          <p:cNvPr id="9" name="Slide Number Placeholder 8"/>
          <p:cNvSpPr>
            <a:spLocks noGrp="1"/>
          </p:cNvSpPr>
          <p:nvPr>
            <p:ph type="sldNum" sz="quarter" idx="11"/>
          </p:nvPr>
        </p:nvSpPr>
        <p:spPr/>
        <p:txBody>
          <a:bodyPr/>
          <a:lstStyle/>
          <a:p>
            <a:fld id="{5A6DBD8A-FC71-4FC4-AC0D-3910F172F443}"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6DBD8A-FC71-4FC4-AC0D-3910F172F443}"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C7A8FBB-53CF-4B03-BB5D-E77C1ED28C8F}" type="datetimeFigureOut">
              <a:rPr lang="en-CA" smtClean="0"/>
              <a:pPr/>
              <a:t>24/03/2017</a:t>
            </a:fld>
            <a:endParaRPr lang="en-C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3.png"/><Relationship Id="rId5" Type="http://schemas.openxmlformats.org/officeDocument/2006/relationships/hyperlink" Target="http://webcache.googleusercontent.com/search?q=cache:UUTONDmsxN0J:www.rogers.com/networkpolicy/+&amp;cd=1&amp;hl=en&amp;ct=clnk&amp;gl=ca" TargetMode="External"/><Relationship Id="rId4" Type="http://schemas.openxmlformats.org/officeDocument/2006/relationships/hyperlink" Target="http://support.bell.ca/Internet/Usage/Network-management"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hyperlink" Target="http://www.jstor.org/stable/10.5325/jinfopoli.4.2014.0250" TargetMode="External"/><Relationship Id="rId5" Type="http://schemas.openxmlformats.org/officeDocument/2006/relationships/hyperlink" Target="http://www.jstor.org/stable/10.5325/jinfopoli.4.2014.0228" TargetMode="External"/><Relationship Id="rId4" Type="http://schemas.openxmlformats.org/officeDocument/2006/relationships/hyperlink" Target="http://ijoc.org/index.php/ijoc/article/view/2456"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hyperlink" Target="http://www.crtc.gc.ca/eng/archive/2009/2009-329.htm" TargetMode="External"/><Relationship Id="rId13" Type="http://schemas.openxmlformats.org/officeDocument/2006/relationships/hyperlink" Target="http://www.crtc.gc.ca/eng/archive/2016/2016-192.htm" TargetMode="External"/><Relationship Id="rId3" Type="http://schemas.openxmlformats.org/officeDocument/2006/relationships/hyperlink" Target="http://www.budget.gc.ca/2017/docs/plan/budget-2017-en.pdf" TargetMode="External"/><Relationship Id="rId7" Type="http://schemas.openxmlformats.org/officeDocument/2006/relationships/hyperlink" Target="http://www.crtc.gc.ca/eng/archive/2008/pt2008-19.htm" TargetMode="External"/><Relationship Id="rId12" Type="http://schemas.openxmlformats.org/officeDocument/2006/relationships/hyperlink" Target="http://www.crtc.gc.ca/eng/archive/2015/2015-26.htm" TargetMode="External"/><Relationship Id="rId2" Type="http://schemas.openxmlformats.org/officeDocument/2006/relationships/hyperlink" Target="https://arstechnica.com/tech-policy/2017/02/fcc-rescinds-claim-that-att-and-verizon-violated-net-neutrality/" TargetMode="External"/><Relationship Id="rId1" Type="http://schemas.openxmlformats.org/officeDocument/2006/relationships/slideLayout" Target="../slideLayouts/slideLayout2.xml"/><Relationship Id="rId6" Type="http://schemas.openxmlformats.org/officeDocument/2006/relationships/hyperlink" Target="http://www.crtc.gc.ca/eng/archive/2008/dt2008-108.htm" TargetMode="External"/><Relationship Id="rId11" Type="http://schemas.openxmlformats.org/officeDocument/2006/relationships/hyperlink" Target="http://www.crtc.gc.ca/eng/archive/2012/2012-409.htm" TargetMode="External"/><Relationship Id="rId5" Type="http://schemas.openxmlformats.org/officeDocument/2006/relationships/hyperlink" Target="http://www.crtc.gc.ca/eng/archive/2007/pb2007-13.htm" TargetMode="External"/><Relationship Id="rId10" Type="http://schemas.openxmlformats.org/officeDocument/2006/relationships/hyperlink" Target="http://www.crtc.gc.ca/eng/archive/2011/2011-44.htm" TargetMode="External"/><Relationship Id="rId4" Type="http://schemas.openxmlformats.org/officeDocument/2006/relationships/hyperlink" Target="http://crtc.gc.ca/eng/archive/1999/DT99-14.htm" TargetMode="External"/><Relationship Id="rId9" Type="http://schemas.openxmlformats.org/officeDocument/2006/relationships/hyperlink" Target="http://www.crtc.gc.ca/eng/archive/2009/2009-657.ht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theglobeandmail.com/report-on-business/federal-court-dismisses-bell-appeal-in-mobile-television-ruling/article30529570/" TargetMode="External"/><Relationship Id="rId2" Type="http://schemas.openxmlformats.org/officeDocument/2006/relationships/hyperlink" Target="http://www.cisco.com/c/en/us/solutions/collateral/service-provider/visual-networking-index-vni/complete-white-paper-c11-481360.html" TargetMode="External"/><Relationship Id="rId1" Type="http://schemas.openxmlformats.org/officeDocument/2006/relationships/slideLayout" Target="../slideLayouts/slideLayout2.xml"/><Relationship Id="rId6" Type="http://schemas.openxmlformats.org/officeDocument/2006/relationships/hyperlink" Target="http://transition.fcc.gov/Daily_Releases/Daily_Business/2017/db0203/DA-17-127A1.pdf" TargetMode="External"/><Relationship Id="rId5" Type="http://schemas.openxmlformats.org/officeDocument/2006/relationships/hyperlink" Target="https://www.federalregister.gov/documents/2015/04/13/2015-07841/protecting-and-promoting-the-open-internet" TargetMode="External"/><Relationship Id="rId4" Type="http://schemas.openxmlformats.org/officeDocument/2006/relationships/hyperlink" Target="https://doi.org/10.7939/R3H41JR36"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mailto:mmcnally@ualberta.c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3.png"/><Relationship Id="rId4" Type="http://schemas.openxmlformats.org/officeDocument/2006/relationships/hyperlink" Target="https://www.federalregister.gov/articles/2015/04/13/2015-07841/protecting-and-promoting-the-open-inter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t>Internet Policy</a:t>
            </a:r>
            <a:br>
              <a:rPr lang="en-US" sz="6000" dirty="0" smtClean="0"/>
            </a:br>
            <a:endParaRPr lang="en-CA" dirty="0"/>
          </a:p>
        </p:txBody>
      </p:sp>
      <p:sp>
        <p:nvSpPr>
          <p:cNvPr id="3" name="Subtitle 2"/>
          <p:cNvSpPr>
            <a:spLocks noGrp="1"/>
          </p:cNvSpPr>
          <p:nvPr>
            <p:ph type="subTitle" idx="1"/>
          </p:nvPr>
        </p:nvSpPr>
        <p:spPr/>
        <p:txBody>
          <a:bodyPr/>
          <a:lstStyle/>
          <a:p>
            <a:r>
              <a:rPr lang="en-US" dirty="0" smtClean="0"/>
              <a:t>LIS 598 – Information Policy – Winter 2017 </a:t>
            </a:r>
          </a:p>
          <a:p>
            <a:r>
              <a:rPr lang="en-US" dirty="0" smtClean="0"/>
              <a:t>Mar. 24, 2017</a:t>
            </a:r>
            <a:endParaRPr lang="en-CA" dirty="0"/>
          </a:p>
        </p:txBody>
      </p:sp>
      <p:pic>
        <p:nvPicPr>
          <p:cNvPr id="4" name="Picture 2" descr="Image result for cc-b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6093296"/>
            <a:ext cx="970621" cy="342182"/>
          </a:xfrm>
          <a:prstGeom prst="rect">
            <a:avLst/>
          </a:prstGeom>
          <a:noFill/>
          <a:extLst>
            <a:ext uri="{909E8E84-426E-40DD-AFC4-6F175D3DCCD1}">
              <a14:hiddenFill xmlns:a14="http://schemas.microsoft.com/office/drawing/2010/main">
                <a:solidFill>
                  <a:srgbClr val="FFFFFF"/>
                </a:solidFill>
              </a14:hiddenFill>
            </a:ext>
          </a:extLst>
        </p:spPr>
      </p:pic>
      <p:pic>
        <p:nvPicPr>
          <p:cNvPr id="5" name="B001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120" y="5654787"/>
            <a:ext cx="609600" cy="609600"/>
          </a:xfrm>
          <a:prstGeom prst="rect">
            <a:avLst/>
          </a:prstGeom>
        </p:spPr>
      </p:pic>
    </p:spTree>
    <p:extLst>
      <p:ext uri="{BB962C8B-B14F-4D97-AF65-F5344CB8AC3E}">
        <p14:creationId xmlns:p14="http://schemas.microsoft.com/office/powerpoint/2010/main" val="897059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 Network Neutrality In Canada</a:t>
            </a:r>
            <a:endParaRPr lang="en-CA" dirty="0"/>
          </a:p>
        </p:txBody>
      </p:sp>
      <p:sp>
        <p:nvSpPr>
          <p:cNvPr id="3" name="Content Placeholder 2"/>
          <p:cNvSpPr>
            <a:spLocks noGrp="1"/>
          </p:cNvSpPr>
          <p:nvPr>
            <p:ph idx="1"/>
          </p:nvPr>
        </p:nvSpPr>
        <p:spPr/>
        <p:txBody>
          <a:bodyPr>
            <a:normAutofit/>
          </a:bodyPr>
          <a:lstStyle/>
          <a:p>
            <a:r>
              <a:rPr lang="en-US" dirty="0" smtClean="0"/>
              <a:t>The </a:t>
            </a:r>
            <a:r>
              <a:rPr lang="en-US" dirty="0"/>
              <a:t>most egregious case of network neutrality being violated occurred in </a:t>
            </a:r>
            <a:r>
              <a:rPr lang="en-US" dirty="0" smtClean="0"/>
              <a:t>July 2005 </a:t>
            </a:r>
            <a:r>
              <a:rPr lang="en-US" dirty="0"/>
              <a:t>when Telus blocked access to </a:t>
            </a:r>
            <a:r>
              <a:rPr lang="en-US" dirty="0" smtClean="0"/>
              <a:t>“Voices </a:t>
            </a:r>
            <a:r>
              <a:rPr lang="en-US" dirty="0"/>
              <a:t>for </a:t>
            </a:r>
            <a:r>
              <a:rPr lang="en-US" dirty="0" smtClean="0"/>
              <a:t>Change”, </a:t>
            </a:r>
            <a:r>
              <a:rPr lang="en-US" dirty="0"/>
              <a:t>a Telecommunications Workers Union run site that was critical of </a:t>
            </a:r>
            <a:r>
              <a:rPr lang="en-US" dirty="0" smtClean="0"/>
              <a:t>Telus</a:t>
            </a:r>
          </a:p>
          <a:p>
            <a:endParaRPr lang="en-US" dirty="0"/>
          </a:p>
          <a:p>
            <a:r>
              <a:rPr lang="en-US" dirty="0" smtClean="0"/>
              <a:t>Telus maintained, and the Court of Queen’s Bench of Alberta agreed, that the Voices for a Change website contained content that was threatening to </a:t>
            </a:r>
            <a:r>
              <a:rPr lang="en-US" dirty="0" err="1" smtClean="0"/>
              <a:t>Telus</a:t>
            </a:r>
            <a:r>
              <a:rPr lang="en-US" dirty="0" smtClean="0"/>
              <a:t> employees</a:t>
            </a:r>
          </a:p>
          <a:p>
            <a:pPr lvl="1"/>
            <a:endParaRPr lang="en-US" dirty="0" smtClean="0"/>
          </a:p>
          <a:p>
            <a:r>
              <a:rPr lang="en-US" dirty="0" smtClean="0"/>
              <a:t>The Court granted and injunction requiring the Union to block access to the site, and </a:t>
            </a:r>
            <a:r>
              <a:rPr lang="en-US" dirty="0" err="1" smtClean="0"/>
              <a:t>Telus</a:t>
            </a:r>
            <a:r>
              <a:rPr lang="en-US" dirty="0" smtClean="0"/>
              <a:t> then restored access to the site (</a:t>
            </a:r>
            <a:r>
              <a:rPr lang="en-US" dirty="0" err="1" smtClean="0"/>
              <a:t>Sidak</a:t>
            </a:r>
            <a:r>
              <a:rPr lang="en-US" dirty="0" smtClean="0"/>
              <a:t>, 2006)</a:t>
            </a:r>
            <a:endParaRPr lang="en-CA" dirty="0"/>
          </a:p>
          <a:p>
            <a:endParaRPr lang="en-CA" dirty="0"/>
          </a:p>
        </p:txBody>
      </p:sp>
      <p:pic>
        <p:nvPicPr>
          <p:cNvPr id="4" name="B010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589240"/>
            <a:ext cx="609600" cy="609600"/>
          </a:xfrm>
          <a:prstGeom prst="rect">
            <a:avLst/>
          </a:prstGeom>
        </p:spPr>
      </p:pic>
    </p:spTree>
    <p:extLst>
      <p:ext uri="{BB962C8B-B14F-4D97-AF65-F5344CB8AC3E}">
        <p14:creationId xmlns:p14="http://schemas.microsoft.com/office/powerpoint/2010/main" val="3268870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B-II(ii). </a:t>
            </a:r>
            <a:r>
              <a:rPr lang="en-US" dirty="0"/>
              <a:t>Network Neutrality In Canada</a:t>
            </a:r>
            <a:endParaRPr lang="en-CA" dirty="0"/>
          </a:p>
        </p:txBody>
      </p:sp>
      <p:sp>
        <p:nvSpPr>
          <p:cNvPr id="3" name="Content Placeholder 2"/>
          <p:cNvSpPr>
            <a:spLocks noGrp="1"/>
          </p:cNvSpPr>
          <p:nvPr>
            <p:ph idx="1"/>
          </p:nvPr>
        </p:nvSpPr>
        <p:spPr/>
        <p:txBody>
          <a:bodyPr/>
          <a:lstStyle/>
          <a:p>
            <a:r>
              <a:rPr lang="en-US" dirty="0" smtClean="0"/>
              <a:t>The Telecommunications Act has two relevant sections in regard to network neutrality</a:t>
            </a:r>
          </a:p>
          <a:p>
            <a:endParaRPr lang="en-US" dirty="0"/>
          </a:p>
          <a:p>
            <a:pPr marL="342900" lvl="1">
              <a:buClr>
                <a:schemeClr val="accent1"/>
              </a:buClr>
            </a:pPr>
            <a:r>
              <a:rPr lang="en-US" b="1" dirty="0" smtClean="0"/>
              <a:t>27 (2</a:t>
            </a:r>
            <a:r>
              <a:rPr lang="en-US" b="1" dirty="0"/>
              <a:t>)</a:t>
            </a:r>
            <a:r>
              <a:rPr lang="en-US" dirty="0"/>
              <a:t> No Canadian carrier shall, in relation to the provision of a telecommunications service or the charging of a rate for it, unjustly discriminate or give an undue or unreasonable preference toward any person, including itself, or subject any person to an undue or unreasonable disadvantage.</a:t>
            </a:r>
            <a:endParaRPr lang="en-US" dirty="0" smtClean="0"/>
          </a:p>
          <a:p>
            <a:pPr marL="342900" lvl="1">
              <a:buClr>
                <a:schemeClr val="accent1"/>
              </a:buClr>
            </a:pPr>
            <a:endParaRPr lang="en-US" dirty="0"/>
          </a:p>
          <a:p>
            <a:pPr marL="342900" lvl="1">
              <a:buClr>
                <a:schemeClr val="accent1"/>
              </a:buClr>
            </a:pPr>
            <a:r>
              <a:rPr lang="en-US" b="1" dirty="0" smtClean="0"/>
              <a:t>36</a:t>
            </a:r>
            <a:r>
              <a:rPr lang="en-US" dirty="0" smtClean="0"/>
              <a:t> Except </a:t>
            </a:r>
            <a:r>
              <a:rPr lang="en-US" dirty="0"/>
              <a:t>where the Commission approves otherwise, a Canadian carrier shall not control the content or influence the meaning or purpose of telecommunications carried by it for the public.</a:t>
            </a:r>
          </a:p>
          <a:p>
            <a:endParaRPr lang="en-CA" dirty="0"/>
          </a:p>
        </p:txBody>
      </p:sp>
      <p:pic>
        <p:nvPicPr>
          <p:cNvPr id="4" name="B011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589240"/>
            <a:ext cx="609600" cy="609600"/>
          </a:xfrm>
          <a:prstGeom prst="rect">
            <a:avLst/>
          </a:prstGeom>
        </p:spPr>
      </p:pic>
    </p:spTree>
    <p:extLst>
      <p:ext uri="{BB962C8B-B14F-4D97-AF65-F5344CB8AC3E}">
        <p14:creationId xmlns:p14="http://schemas.microsoft.com/office/powerpoint/2010/main" val="647456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B-II(iii). Network Neutrality in Canada</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From the ISPs’ perspective it is not the outright blocking of sites that is particularly valuable but the throttling of certain types of bandwidth intensive internet uses (P2P)</a:t>
            </a:r>
          </a:p>
          <a:p>
            <a:endParaRPr lang="en-US" dirty="0"/>
          </a:p>
          <a:p>
            <a:r>
              <a:rPr lang="en-US" dirty="0" smtClean="0"/>
              <a:t>Throttling raises specific privacy concerns because it requires ISPs to determine the nature of its users’ traffic, which requires examining the traffic packets </a:t>
            </a:r>
          </a:p>
          <a:p>
            <a:pPr lvl="1"/>
            <a:r>
              <a:rPr lang="en-US" dirty="0" smtClean="0"/>
              <a:t>This is done through Deep Packet Inspection (DPI)</a:t>
            </a:r>
          </a:p>
          <a:p>
            <a:endParaRPr lang="en-US" dirty="0"/>
          </a:p>
          <a:p>
            <a:r>
              <a:rPr lang="en-US" dirty="0" smtClean="0"/>
              <a:t>Bell and Rogers have used traffic shaping measures as part of an effort to manage internet traffic</a:t>
            </a:r>
          </a:p>
          <a:p>
            <a:pPr lvl="1"/>
            <a:r>
              <a:rPr lang="en-US" dirty="0" smtClean="0"/>
              <a:t>In 2011 </a:t>
            </a:r>
            <a:r>
              <a:rPr lang="en-US" dirty="0" smtClean="0">
                <a:hlinkClick r:id="rId4"/>
              </a:rPr>
              <a:t>Bell </a:t>
            </a:r>
            <a:r>
              <a:rPr lang="en-US" dirty="0" smtClean="0"/>
              <a:t>ended its use of traffic shaping </a:t>
            </a:r>
          </a:p>
          <a:p>
            <a:pPr lvl="1"/>
            <a:r>
              <a:rPr lang="en-US" dirty="0" smtClean="0"/>
              <a:t>In 2012 </a:t>
            </a:r>
            <a:r>
              <a:rPr lang="en-US" dirty="0" smtClean="0">
                <a:hlinkClick r:id="rId5"/>
              </a:rPr>
              <a:t>Rogers </a:t>
            </a:r>
            <a:r>
              <a:rPr lang="en-US" dirty="0" smtClean="0"/>
              <a:t>ended its use of traffic shaping</a:t>
            </a:r>
          </a:p>
          <a:p>
            <a:endParaRPr lang="en-US" dirty="0"/>
          </a:p>
          <a:p>
            <a:r>
              <a:rPr lang="en-US" dirty="0" smtClean="0"/>
              <a:t>The CRTC has issued a series of rulings on such practices</a:t>
            </a:r>
            <a:endParaRPr lang="en-CA" dirty="0" smtClean="0"/>
          </a:p>
          <a:p>
            <a:endParaRPr lang="en-CA" dirty="0"/>
          </a:p>
          <a:p>
            <a:endParaRPr lang="en-US" dirty="0" smtClean="0"/>
          </a:p>
        </p:txBody>
      </p:sp>
      <p:pic>
        <p:nvPicPr>
          <p:cNvPr id="4" name="B012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8304" y="5733256"/>
            <a:ext cx="609600" cy="609600"/>
          </a:xfrm>
          <a:prstGeom prst="rect">
            <a:avLst/>
          </a:prstGeom>
        </p:spPr>
      </p:pic>
    </p:spTree>
    <p:extLst>
      <p:ext uri="{BB962C8B-B14F-4D97-AF65-F5344CB8AC3E}">
        <p14:creationId xmlns:p14="http://schemas.microsoft.com/office/powerpoint/2010/main" val="2304205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 Network Neutrality and the CRTC</a:t>
            </a:r>
            <a:endParaRPr lang="en-CA" dirty="0"/>
          </a:p>
        </p:txBody>
      </p:sp>
      <p:sp>
        <p:nvSpPr>
          <p:cNvPr id="3" name="Content Placeholder 2"/>
          <p:cNvSpPr>
            <a:spLocks noGrp="1"/>
          </p:cNvSpPr>
          <p:nvPr>
            <p:ph idx="1"/>
          </p:nvPr>
        </p:nvSpPr>
        <p:spPr/>
        <p:txBody>
          <a:bodyPr>
            <a:normAutofit fontScale="85000" lnSpcReduction="10000"/>
          </a:bodyPr>
          <a:lstStyle/>
          <a:p>
            <a:r>
              <a:rPr lang="en-US" dirty="0" smtClean="0"/>
              <a:t>In April 2008, the Canadian Association of Internet Providers requested that the CRTC stop Bell from traffic shaping wholesale internet services</a:t>
            </a:r>
          </a:p>
          <a:p>
            <a:endParaRPr lang="en-US" dirty="0"/>
          </a:p>
          <a:p>
            <a:r>
              <a:rPr lang="en-US" dirty="0" smtClean="0"/>
              <a:t>In November 2008 the CRTC decided (Telecom Decision 2008-108) Bell’s actions were not discriminatory, but initiated a review of traffic management practices (Telecom Public Notice 2008-19)</a:t>
            </a:r>
            <a:endParaRPr lang="en-CA" dirty="0" smtClean="0"/>
          </a:p>
          <a:p>
            <a:endParaRPr lang="en-CA" dirty="0"/>
          </a:p>
          <a:p>
            <a:r>
              <a:rPr lang="en-US" dirty="0" smtClean="0"/>
              <a:t>In October 2009 the CRTC declared (Telecom Decision 2009-657) that technical mechanisms for controlling congestion, such as traffic shaping, were to be used as a last resort  and that economic traffic management practices were to be favoured, stating:</a:t>
            </a:r>
          </a:p>
          <a:p>
            <a:pPr marL="411480" lvl="1" indent="0">
              <a:buNone/>
            </a:pPr>
            <a:r>
              <a:rPr lang="en-US" sz="1800" dirty="0" smtClean="0"/>
              <a:t>economic ITMPs [internet traffic management practices] </a:t>
            </a:r>
            <a:r>
              <a:rPr lang="en-US" sz="1800" dirty="0"/>
              <a:t>would generally not be considered unjustly discriminatory, as they link rates for Internet service to end-user consumption. Economic ITMPs also provide greater transparency to users than technical ITMPs, as they are reflected in monthly bills. Furthermore, these practices match consumer usage with willingness to pay, thus putting users in control and allowing market forces to work</a:t>
            </a:r>
            <a:r>
              <a:rPr lang="en-US" sz="1800" dirty="0" smtClean="0"/>
              <a:t>.</a:t>
            </a:r>
          </a:p>
          <a:p>
            <a:pPr marL="411480" lvl="1" indent="0">
              <a:buNone/>
            </a:pPr>
            <a:r>
              <a:rPr lang="en-US" dirty="0"/>
              <a:t>	</a:t>
            </a:r>
            <a:r>
              <a:rPr lang="en-US" dirty="0" smtClean="0"/>
              <a:t>CRTC Telecom Decision 2009-657 para. 40</a:t>
            </a:r>
          </a:p>
          <a:p>
            <a:endParaRPr lang="en-US" dirty="0" smtClean="0"/>
          </a:p>
          <a:p>
            <a:pPr marL="114300" indent="0">
              <a:buNone/>
            </a:pPr>
            <a:endParaRPr lang="en-CA" dirty="0" smtClean="0"/>
          </a:p>
          <a:p>
            <a:endParaRPr lang="en-CA" dirty="0"/>
          </a:p>
        </p:txBody>
      </p:sp>
      <p:pic>
        <p:nvPicPr>
          <p:cNvPr id="4" name="B013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63544" y="5720468"/>
            <a:ext cx="609600" cy="609600"/>
          </a:xfrm>
          <a:prstGeom prst="rect">
            <a:avLst/>
          </a:prstGeom>
        </p:spPr>
      </p:pic>
    </p:spTree>
    <p:extLst>
      <p:ext uri="{BB962C8B-B14F-4D97-AF65-F5344CB8AC3E}">
        <p14:creationId xmlns:p14="http://schemas.microsoft.com/office/powerpoint/2010/main" val="1355878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B-IV. CRTC and UBB</a:t>
            </a:r>
            <a:endParaRPr lang="en-CA" dirty="0"/>
          </a:p>
        </p:txBody>
      </p:sp>
      <p:sp>
        <p:nvSpPr>
          <p:cNvPr id="3" name="Content Placeholder 2"/>
          <p:cNvSpPr>
            <a:spLocks noGrp="1"/>
          </p:cNvSpPr>
          <p:nvPr>
            <p:ph idx="1"/>
          </p:nvPr>
        </p:nvSpPr>
        <p:spPr/>
        <p:txBody>
          <a:bodyPr>
            <a:normAutofit lnSpcReduction="10000"/>
          </a:bodyPr>
          <a:lstStyle/>
          <a:p>
            <a:r>
              <a:rPr lang="en-US" dirty="0" smtClean="0"/>
              <a:t>The </a:t>
            </a:r>
            <a:r>
              <a:rPr lang="en-US" dirty="0"/>
              <a:t>UBB decision (Telecom Decision 2011-44) </a:t>
            </a:r>
            <a:r>
              <a:rPr lang="en-US" dirty="0" smtClean="0"/>
              <a:t>allowed </a:t>
            </a:r>
            <a:r>
              <a:rPr lang="en-US" dirty="0"/>
              <a:t>wholesale providers (big telcos) to bill retail ISPs by the gigabyte, so long as the price charged is 15% less than what the big telcos charge their retail </a:t>
            </a:r>
            <a:r>
              <a:rPr lang="en-US" dirty="0" smtClean="0"/>
              <a:t>customers</a:t>
            </a:r>
          </a:p>
          <a:p>
            <a:endParaRPr lang="en-US" dirty="0"/>
          </a:p>
          <a:p>
            <a:r>
              <a:rPr lang="en-US" dirty="0"/>
              <a:t>The early 2011 decision to allow usage-based billing (UBB) was in many ways the natural outcome of the ‘market forces’ policy directive and the net neutrality decision</a:t>
            </a:r>
          </a:p>
          <a:p>
            <a:endParaRPr lang="en-US" dirty="0" smtClean="0"/>
          </a:p>
          <a:p>
            <a:r>
              <a:rPr lang="en-US" dirty="0" smtClean="0"/>
              <a:t>UBB </a:t>
            </a:r>
            <a:r>
              <a:rPr lang="en-US" dirty="0"/>
              <a:t>is a economic, rather than a technical, mechanism for managing traffic</a:t>
            </a:r>
          </a:p>
          <a:p>
            <a:endParaRPr lang="en-US" dirty="0"/>
          </a:p>
          <a:p>
            <a:r>
              <a:rPr lang="en-US" dirty="0"/>
              <a:t>Prior to the UBB decision retail ISPs paid based on the speed of access they wanted</a:t>
            </a:r>
          </a:p>
          <a:p>
            <a:endParaRPr lang="en-CA" dirty="0"/>
          </a:p>
        </p:txBody>
      </p:sp>
      <p:pic>
        <p:nvPicPr>
          <p:cNvPr id="4" name="B014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19528" y="5589240"/>
            <a:ext cx="609600" cy="609600"/>
          </a:xfrm>
          <a:prstGeom prst="rect">
            <a:avLst/>
          </a:prstGeom>
        </p:spPr>
      </p:pic>
    </p:spTree>
    <p:extLst>
      <p:ext uri="{BB962C8B-B14F-4D97-AF65-F5344CB8AC3E}">
        <p14:creationId xmlns:p14="http://schemas.microsoft.com/office/powerpoint/2010/main" val="2798419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 Government of Canada and UBB</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Following the CRTC’s decision in Jan 2011 the Conservative government has asked to CRTC to reexamine the issue, and declared that it will overrule the CRTC if it allows UBB</a:t>
            </a:r>
          </a:p>
          <a:p>
            <a:pPr lvl="1"/>
            <a:r>
              <a:rPr lang="en-US" dirty="0" smtClean="0"/>
              <a:t>There was some criticism of Clement for tweeting the decision</a:t>
            </a:r>
          </a:p>
          <a:p>
            <a:endParaRPr lang="en-US" dirty="0" smtClean="0"/>
          </a:p>
          <a:p>
            <a:r>
              <a:rPr lang="en-US" dirty="0" smtClean="0"/>
              <a:t>Conservative threat of reversal of CRTC decision comes after two previous decisions</a:t>
            </a:r>
          </a:p>
          <a:p>
            <a:pPr lvl="1"/>
            <a:r>
              <a:rPr lang="en-US" dirty="0" smtClean="0"/>
              <a:t>April 2007 the government overruled a CRTC decision on the speed of home phone services deregulation</a:t>
            </a:r>
          </a:p>
          <a:p>
            <a:pPr lvl="1"/>
            <a:r>
              <a:rPr lang="en-US" dirty="0" smtClean="0"/>
              <a:t>Dec. 2009 the government overruled the CRTC on whether cellphone provider Globalive was Canadian</a:t>
            </a:r>
          </a:p>
          <a:p>
            <a:pPr lvl="2"/>
            <a:r>
              <a:rPr lang="en-US" dirty="0" smtClean="0"/>
              <a:t>Cabinet was overruled by the Federal Court, which was subsequently overruled by the Federal Court of Appeal</a:t>
            </a:r>
          </a:p>
          <a:p>
            <a:endParaRPr lang="en-US" dirty="0"/>
          </a:p>
          <a:p>
            <a:r>
              <a:rPr lang="en-US" dirty="0" smtClean="0"/>
              <a:t>In Nov 2011 the CRTC decided (Telecom Regulatory Policy CRTC 2011-703) to restore the access speed pricing</a:t>
            </a:r>
          </a:p>
        </p:txBody>
      </p:sp>
      <p:pic>
        <p:nvPicPr>
          <p:cNvPr id="5" name="B015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661248"/>
            <a:ext cx="609600" cy="609600"/>
          </a:xfrm>
          <a:prstGeom prst="rect">
            <a:avLst/>
          </a:prstGeom>
        </p:spPr>
      </p:pic>
    </p:spTree>
    <p:extLst>
      <p:ext uri="{BB962C8B-B14F-4D97-AF65-F5344CB8AC3E}">
        <p14:creationId xmlns:p14="http://schemas.microsoft.com/office/powerpoint/2010/main" val="936491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68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B-VI. Net Neutrality in Canada</a:t>
            </a:r>
            <a:endParaRPr lang="en-CA" dirty="0"/>
          </a:p>
        </p:txBody>
      </p:sp>
      <p:sp>
        <p:nvSpPr>
          <p:cNvPr id="3" name="Content Placeholder 2"/>
          <p:cNvSpPr>
            <a:spLocks noGrp="1"/>
          </p:cNvSpPr>
          <p:nvPr>
            <p:ph idx="1"/>
          </p:nvPr>
        </p:nvSpPr>
        <p:spPr/>
        <p:txBody>
          <a:bodyPr>
            <a:normAutofit lnSpcReduction="10000"/>
          </a:bodyPr>
          <a:lstStyle/>
          <a:p>
            <a:r>
              <a:rPr lang="en-US" dirty="0" smtClean="0"/>
              <a:t>After the UBB debate, the CRTC’s guidelines on Internet Traffic Management Practices (ITMPs) from 2009 remains (Telecom Regulatory Policy CRTC 2009-657), which ensure quasi-network neutrality in Canada</a:t>
            </a:r>
          </a:p>
          <a:p>
            <a:endParaRPr lang="en-US" dirty="0"/>
          </a:p>
          <a:p>
            <a:r>
              <a:rPr lang="en-US" dirty="0" smtClean="0"/>
              <a:t>According to</a:t>
            </a:r>
            <a:r>
              <a:rPr lang="en-US" dirty="0"/>
              <a:t> Telecom Regulatory Policy CRTC </a:t>
            </a:r>
            <a:r>
              <a:rPr lang="en-US" dirty="0" smtClean="0"/>
              <a:t>2009-657, ITMPs, both economic and technical, are allowed provided they meet four considerations</a:t>
            </a:r>
          </a:p>
          <a:p>
            <a:pPr lvl="1"/>
            <a:r>
              <a:rPr lang="en-US" b="1" dirty="0" smtClean="0"/>
              <a:t>Transparency</a:t>
            </a:r>
            <a:r>
              <a:rPr lang="en-US" dirty="0" smtClean="0"/>
              <a:t> – ISPs must be transparent about use</a:t>
            </a:r>
          </a:p>
          <a:p>
            <a:pPr lvl="1"/>
            <a:r>
              <a:rPr lang="en-US" b="1" dirty="0" smtClean="0"/>
              <a:t>Innovation</a:t>
            </a:r>
            <a:r>
              <a:rPr lang="en-US" dirty="0" smtClean="0"/>
              <a:t> – ITMPs must address a specific need</a:t>
            </a:r>
          </a:p>
          <a:p>
            <a:pPr lvl="1"/>
            <a:r>
              <a:rPr lang="en-US" b="1" dirty="0" smtClean="0"/>
              <a:t>Clarity</a:t>
            </a:r>
            <a:r>
              <a:rPr lang="en-US" dirty="0" smtClean="0"/>
              <a:t> – ITMPs cannot be unjustly discriminatory</a:t>
            </a:r>
          </a:p>
          <a:p>
            <a:pPr lvl="1"/>
            <a:r>
              <a:rPr lang="en-US" b="1" dirty="0" smtClean="0"/>
              <a:t>Competitively</a:t>
            </a:r>
            <a:r>
              <a:rPr lang="en-US" dirty="0" smtClean="0"/>
              <a:t> </a:t>
            </a:r>
            <a:r>
              <a:rPr lang="en-US" b="1" dirty="0" smtClean="0"/>
              <a:t>Neutral</a:t>
            </a:r>
            <a:r>
              <a:rPr lang="en-US" dirty="0" smtClean="0"/>
              <a:t> – retail ITMPs do note require CRTC approval (though can be complained about), wholesale ITMPs require CRTC approval</a:t>
            </a:r>
            <a:endParaRPr lang="en-CA" dirty="0"/>
          </a:p>
        </p:txBody>
      </p:sp>
      <p:pic>
        <p:nvPicPr>
          <p:cNvPr id="4" name="B016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733256"/>
            <a:ext cx="609600" cy="609600"/>
          </a:xfrm>
          <a:prstGeom prst="rect">
            <a:avLst/>
          </a:prstGeom>
        </p:spPr>
      </p:pic>
    </p:spTree>
    <p:extLst>
      <p:ext uri="{BB962C8B-B14F-4D97-AF65-F5344CB8AC3E}">
        <p14:creationId xmlns:p14="http://schemas.microsoft.com/office/powerpoint/2010/main" val="3461539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B-VII. The </a:t>
            </a:r>
            <a:r>
              <a:rPr lang="en-US" dirty="0" err="1" smtClean="0"/>
              <a:t>Klass</a:t>
            </a:r>
            <a:r>
              <a:rPr lang="en-US" dirty="0" smtClean="0"/>
              <a:t> Complaint</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In 2013 Ben </a:t>
            </a:r>
            <a:r>
              <a:rPr lang="en-US" dirty="0" err="1" smtClean="0"/>
              <a:t>Klass</a:t>
            </a:r>
            <a:r>
              <a:rPr lang="en-US" dirty="0" smtClean="0"/>
              <a:t> filed a complaint against the Bell Mobility under s. 27(2) of the Telecommunications Act alleging that its Bell Mobile TV service pricing was discriminatory</a:t>
            </a:r>
          </a:p>
          <a:p>
            <a:pPr lvl="1"/>
            <a:r>
              <a:rPr lang="en-US" dirty="0" smtClean="0"/>
              <a:t>It was argued that Bell </a:t>
            </a:r>
            <a:r>
              <a:rPr lang="en-US" dirty="0" err="1" smtClean="0"/>
              <a:t>favoured</a:t>
            </a:r>
            <a:r>
              <a:rPr lang="en-US" dirty="0" smtClean="0"/>
              <a:t> its own customers in the pricing of its Bell Mobile TV service</a:t>
            </a:r>
          </a:p>
          <a:p>
            <a:pPr lvl="1"/>
            <a:r>
              <a:rPr lang="en-US" dirty="0" smtClean="0"/>
              <a:t>A parallel complaint against Videotron was filed by the Public Interest Advocacy Centre, the Consumers Association of Canada, and the Council of Senior Citizens’ Organizations of BC</a:t>
            </a:r>
          </a:p>
          <a:p>
            <a:endParaRPr lang="en-US" dirty="0"/>
          </a:p>
          <a:p>
            <a:r>
              <a:rPr lang="en-US" dirty="0" smtClean="0"/>
              <a:t>The CRTC in Broadcasting and Telecom Decision CRTC 2015-26 ruled:</a:t>
            </a:r>
          </a:p>
          <a:p>
            <a:pPr lvl="1"/>
            <a:r>
              <a:rPr lang="en-US" dirty="0" smtClean="0"/>
              <a:t>Bell and Videotron were not in violation of the ITMP rules (para. 34), but</a:t>
            </a:r>
          </a:p>
          <a:p>
            <a:pPr lvl="1"/>
            <a:r>
              <a:rPr lang="en-US" dirty="0" smtClean="0"/>
              <a:t>Bell and Videotron were in violation of s. 27(2) of the Telecommunications Act (para. 61)</a:t>
            </a:r>
          </a:p>
          <a:p>
            <a:pPr lvl="1"/>
            <a:endParaRPr lang="en-US" dirty="0"/>
          </a:p>
          <a:p>
            <a:r>
              <a:rPr lang="en-US" dirty="0" smtClean="0"/>
              <a:t>Bell applied to the Federal Court to have the CRTC decision reversed, but this appeal was dismissed by the Federal Court (Dobby, 2016)</a:t>
            </a:r>
          </a:p>
          <a:p>
            <a:pPr lvl="1"/>
            <a:endParaRPr lang="en-CA" dirty="0"/>
          </a:p>
        </p:txBody>
      </p:sp>
      <p:pic>
        <p:nvPicPr>
          <p:cNvPr id="4" name="B017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805264"/>
            <a:ext cx="609600" cy="609600"/>
          </a:xfrm>
          <a:prstGeom prst="rect">
            <a:avLst/>
          </a:prstGeom>
        </p:spPr>
      </p:pic>
    </p:spTree>
    <p:extLst>
      <p:ext uri="{BB962C8B-B14F-4D97-AF65-F5344CB8AC3E}">
        <p14:creationId xmlns:p14="http://schemas.microsoft.com/office/powerpoint/2010/main" val="1563052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B-VIII. Zero Rating Inquiry</a:t>
            </a:r>
            <a:endParaRPr lang="en-CA" dirty="0"/>
          </a:p>
        </p:txBody>
      </p:sp>
      <p:sp>
        <p:nvSpPr>
          <p:cNvPr id="3" name="Content Placeholder 2"/>
          <p:cNvSpPr>
            <a:spLocks noGrp="1"/>
          </p:cNvSpPr>
          <p:nvPr>
            <p:ph idx="1"/>
          </p:nvPr>
        </p:nvSpPr>
        <p:spPr/>
        <p:txBody>
          <a:bodyPr>
            <a:normAutofit lnSpcReduction="10000"/>
          </a:bodyPr>
          <a:lstStyle/>
          <a:p>
            <a:r>
              <a:rPr lang="en-US" dirty="0" smtClean="0"/>
              <a:t>The issue of service providers differentially pricing access to content (zero-rating) is once again before the Commission (Telecom Notice of Consultation 2016-192)</a:t>
            </a:r>
          </a:p>
          <a:p>
            <a:endParaRPr lang="en-US" dirty="0"/>
          </a:p>
          <a:p>
            <a:r>
              <a:rPr lang="en-US" dirty="0" smtClean="0"/>
              <a:t>While </a:t>
            </a:r>
            <a:r>
              <a:rPr lang="en-US" i="1" dirty="0" smtClean="0"/>
              <a:t>prima facie </a:t>
            </a:r>
            <a:r>
              <a:rPr lang="en-US" dirty="0" smtClean="0"/>
              <a:t>cases of network neutrality violations like the 2005 </a:t>
            </a:r>
            <a:r>
              <a:rPr lang="en-US" dirty="0" err="1" smtClean="0"/>
              <a:t>Telus</a:t>
            </a:r>
            <a:r>
              <a:rPr lang="en-US" dirty="0" smtClean="0"/>
              <a:t> example seem to be a thing of the past, network neutrality debate continues in this new form</a:t>
            </a:r>
          </a:p>
          <a:p>
            <a:pPr lvl="1"/>
            <a:r>
              <a:rPr lang="en-US" dirty="0" smtClean="0"/>
              <a:t>In the US in Feb. 2017 the FCC allowed zero-rating (FCC, DA 17-127, 2017), and the new, Trump appointed FCC Chair, </a:t>
            </a:r>
            <a:r>
              <a:rPr lang="en-US" dirty="0" err="1" smtClean="0"/>
              <a:t>Ajit</a:t>
            </a:r>
            <a:r>
              <a:rPr lang="en-US" dirty="0" smtClean="0"/>
              <a:t> </a:t>
            </a:r>
            <a:r>
              <a:rPr lang="en-US" dirty="0" err="1" smtClean="0"/>
              <a:t>Pai</a:t>
            </a:r>
            <a:r>
              <a:rPr lang="en-US" dirty="0" smtClean="0"/>
              <a:t> is opposed to network neutrality (</a:t>
            </a:r>
            <a:r>
              <a:rPr lang="en-US" dirty="0" err="1" smtClean="0"/>
              <a:t>Brodkin</a:t>
            </a:r>
            <a:r>
              <a:rPr lang="en-US" dirty="0" smtClean="0"/>
              <a:t>, 2017) </a:t>
            </a:r>
          </a:p>
          <a:p>
            <a:pPr lvl="1"/>
            <a:r>
              <a:rPr lang="en-US" dirty="0" smtClean="0"/>
              <a:t>The most recent Canadian Federal Budget (Budget 2017) has stated that the government will revisit both the Telecommunications Act and Broadcasting Act and address net neutrality (Canada, 2017)</a:t>
            </a:r>
            <a:endParaRPr lang="en-CA" dirty="0"/>
          </a:p>
        </p:txBody>
      </p:sp>
      <p:pic>
        <p:nvPicPr>
          <p:cNvPr id="4" name="B018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661248"/>
            <a:ext cx="609600" cy="609600"/>
          </a:xfrm>
          <a:prstGeom prst="rect">
            <a:avLst/>
          </a:prstGeom>
        </p:spPr>
      </p:pic>
    </p:spTree>
    <p:extLst>
      <p:ext uri="{BB962C8B-B14F-4D97-AF65-F5344CB8AC3E}">
        <p14:creationId xmlns:p14="http://schemas.microsoft.com/office/powerpoint/2010/main" val="3900130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3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 Digital Divides</a:t>
            </a:r>
            <a:endParaRPr lang="en-CA" dirty="0"/>
          </a:p>
        </p:txBody>
      </p:sp>
      <p:sp>
        <p:nvSpPr>
          <p:cNvPr id="3" name="Content Placeholder 2"/>
          <p:cNvSpPr>
            <a:spLocks noGrp="1"/>
          </p:cNvSpPr>
          <p:nvPr>
            <p:ph idx="1"/>
          </p:nvPr>
        </p:nvSpPr>
        <p:spPr/>
        <p:txBody>
          <a:bodyPr>
            <a:normAutofit lnSpcReduction="10000"/>
          </a:bodyPr>
          <a:lstStyle/>
          <a:p>
            <a:r>
              <a:rPr lang="en-US" dirty="0" smtClean="0"/>
              <a:t>Digital Divide is more accurately digital divides (van </a:t>
            </a:r>
            <a:r>
              <a:rPr lang="en-US" dirty="0" err="1" smtClean="0"/>
              <a:t>Deursen</a:t>
            </a:r>
            <a:r>
              <a:rPr lang="en-US" dirty="0" smtClean="0"/>
              <a:t> and </a:t>
            </a:r>
            <a:r>
              <a:rPr lang="en-US" dirty="0" err="1" smtClean="0"/>
              <a:t>Helsper</a:t>
            </a:r>
            <a:r>
              <a:rPr lang="en-US" dirty="0" smtClean="0"/>
              <a:t>, 2015)</a:t>
            </a:r>
          </a:p>
          <a:p>
            <a:pPr lvl="1"/>
            <a:r>
              <a:rPr lang="en-US" dirty="0" smtClean="0"/>
              <a:t>1</a:t>
            </a:r>
            <a:r>
              <a:rPr lang="en-US" baseline="30000" dirty="0" smtClean="0"/>
              <a:t>st</a:t>
            </a:r>
            <a:r>
              <a:rPr lang="en-US" dirty="0" smtClean="0"/>
              <a:t>: </a:t>
            </a:r>
            <a:r>
              <a:rPr lang="en-US" b="1" dirty="0" smtClean="0"/>
              <a:t>Access </a:t>
            </a:r>
            <a:r>
              <a:rPr lang="en-US" dirty="0" smtClean="0"/>
              <a:t>to telecom infrastructure and internet connections</a:t>
            </a:r>
          </a:p>
          <a:p>
            <a:pPr lvl="1"/>
            <a:r>
              <a:rPr lang="en-US" dirty="0" smtClean="0"/>
              <a:t>2</a:t>
            </a:r>
            <a:r>
              <a:rPr lang="en-US" baseline="30000" dirty="0" smtClean="0"/>
              <a:t>nd</a:t>
            </a:r>
            <a:r>
              <a:rPr lang="en-US" dirty="0" smtClean="0"/>
              <a:t>: Skills to make effective </a:t>
            </a:r>
            <a:r>
              <a:rPr lang="en-US" b="1" dirty="0" smtClean="0"/>
              <a:t>use </a:t>
            </a:r>
            <a:r>
              <a:rPr lang="en-US" dirty="0" smtClean="0"/>
              <a:t>of the internet (digital literacy)</a:t>
            </a:r>
          </a:p>
          <a:p>
            <a:pPr lvl="1"/>
            <a:r>
              <a:rPr lang="en-US" dirty="0" smtClean="0"/>
              <a:t>3</a:t>
            </a:r>
            <a:r>
              <a:rPr lang="en-US" baseline="30000" dirty="0" smtClean="0"/>
              <a:t>rd</a:t>
            </a:r>
            <a:r>
              <a:rPr lang="en-US" dirty="0" smtClean="0"/>
              <a:t>: Ability to turn access and use into </a:t>
            </a:r>
            <a:r>
              <a:rPr lang="en-US" b="1" dirty="0" smtClean="0"/>
              <a:t>positive outcomes</a:t>
            </a:r>
            <a:endParaRPr lang="en-US" b="1" dirty="0"/>
          </a:p>
          <a:p>
            <a:endParaRPr lang="en-US" dirty="0" smtClean="0"/>
          </a:p>
          <a:p>
            <a:r>
              <a:rPr lang="en-US" dirty="0" smtClean="0"/>
              <a:t>In regard to the third divide van </a:t>
            </a:r>
            <a:r>
              <a:rPr lang="en-US" dirty="0" err="1" smtClean="0"/>
              <a:t>Deursen</a:t>
            </a:r>
            <a:r>
              <a:rPr lang="en-US" dirty="0" smtClean="0"/>
              <a:t> and </a:t>
            </a:r>
            <a:r>
              <a:rPr lang="en-US" dirty="0" err="1" smtClean="0"/>
              <a:t>Helsper</a:t>
            </a:r>
            <a:r>
              <a:rPr lang="en-US" dirty="0" smtClean="0"/>
              <a:t> (2015) suggest:</a:t>
            </a:r>
          </a:p>
          <a:p>
            <a:pPr lvl="1"/>
            <a:r>
              <a:rPr lang="en-US" dirty="0" smtClean="0"/>
              <a:t>“that access to and use of the internet might amplify existing inequalities above and beyond the intensity of internet use.” (p. 45), and</a:t>
            </a:r>
          </a:p>
          <a:p>
            <a:pPr lvl="1"/>
            <a:r>
              <a:rPr lang="en-US" dirty="0" smtClean="0"/>
              <a:t>“Our overall conclusion is that although more and more people might be online, the internet has the most to offer to people with higher social status for several important outcome domains.” (p. 46-47)</a:t>
            </a:r>
          </a:p>
        </p:txBody>
      </p:sp>
      <p:pic>
        <p:nvPicPr>
          <p:cNvPr id="4" name="B019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661248"/>
            <a:ext cx="609600" cy="609600"/>
          </a:xfrm>
          <a:prstGeom prst="rect">
            <a:avLst/>
          </a:prstGeom>
        </p:spPr>
      </p:pic>
    </p:spTree>
    <p:extLst>
      <p:ext uri="{BB962C8B-B14F-4D97-AF65-F5344CB8AC3E}">
        <p14:creationId xmlns:p14="http://schemas.microsoft.com/office/powerpoint/2010/main" val="1211897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normAutofit/>
          </a:bodyPr>
          <a:lstStyle/>
          <a:p>
            <a:pPr marL="114300" indent="0">
              <a:buNone/>
            </a:pPr>
            <a:r>
              <a:rPr lang="en-US" dirty="0" smtClean="0"/>
              <a:t>	A. Internet Regulation</a:t>
            </a:r>
          </a:p>
          <a:p>
            <a:pPr marL="114300" indent="0">
              <a:buNone/>
            </a:pPr>
            <a:endParaRPr lang="en-US" dirty="0"/>
          </a:p>
          <a:p>
            <a:pPr marL="114300" indent="0">
              <a:buNone/>
            </a:pPr>
            <a:r>
              <a:rPr lang="en-US" dirty="0" smtClean="0"/>
              <a:t>	B. Network Neutrality</a:t>
            </a:r>
          </a:p>
          <a:p>
            <a:pPr marL="114300" indent="0">
              <a:buNone/>
            </a:pPr>
            <a:endParaRPr lang="en-US" dirty="0"/>
          </a:p>
          <a:p>
            <a:pPr marL="114300" indent="0">
              <a:buNone/>
            </a:pPr>
            <a:r>
              <a:rPr lang="en-US" dirty="0" smtClean="0"/>
              <a:t>	C. Digital Divides</a:t>
            </a:r>
          </a:p>
          <a:p>
            <a:pPr marL="114300" indent="0">
              <a:buNone/>
            </a:pPr>
            <a:endParaRPr lang="en-US" dirty="0"/>
          </a:p>
          <a:p>
            <a:pPr marL="114300" indent="0">
              <a:buNone/>
            </a:pPr>
            <a:r>
              <a:rPr lang="en-US" dirty="0" smtClean="0"/>
              <a:t>	Interview with Dr. Rob McMahon</a:t>
            </a:r>
          </a:p>
          <a:p>
            <a:pPr marL="114300" indent="0">
              <a:buNone/>
            </a:pPr>
            <a:r>
              <a:rPr lang="en-US" dirty="0"/>
              <a:t>	</a:t>
            </a:r>
            <a:endParaRPr lang="en-US" dirty="0" smtClean="0"/>
          </a:p>
          <a:p>
            <a:pPr marL="114300" indent="0">
              <a:buNone/>
            </a:pPr>
            <a:r>
              <a:rPr lang="en-US" dirty="0" smtClean="0"/>
              <a:t>	</a:t>
            </a:r>
            <a:r>
              <a:rPr lang="en-US" dirty="0"/>
              <a:t>	</a:t>
            </a:r>
            <a:endParaRPr lang="en-CA" dirty="0"/>
          </a:p>
        </p:txBody>
      </p:sp>
      <p:pic>
        <p:nvPicPr>
          <p:cNvPr id="4" name="B002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589240"/>
            <a:ext cx="609600" cy="609600"/>
          </a:xfrm>
          <a:prstGeom prst="rect">
            <a:avLst/>
          </a:prstGeom>
        </p:spPr>
      </p:pic>
    </p:spTree>
    <p:extLst>
      <p:ext uri="{BB962C8B-B14F-4D97-AF65-F5344CB8AC3E}">
        <p14:creationId xmlns:p14="http://schemas.microsoft.com/office/powerpoint/2010/main" val="2080128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 Addressing the Digital Divides</a:t>
            </a:r>
            <a:endParaRPr lang="en-CA" dirty="0"/>
          </a:p>
        </p:txBody>
      </p:sp>
      <p:sp>
        <p:nvSpPr>
          <p:cNvPr id="3" name="Content Placeholder 2"/>
          <p:cNvSpPr>
            <a:spLocks noGrp="1"/>
          </p:cNvSpPr>
          <p:nvPr>
            <p:ph idx="1"/>
          </p:nvPr>
        </p:nvSpPr>
        <p:spPr/>
        <p:txBody>
          <a:bodyPr>
            <a:normAutofit lnSpcReduction="10000"/>
          </a:bodyPr>
          <a:lstStyle/>
          <a:p>
            <a:r>
              <a:rPr lang="en-US" dirty="0" smtClean="0"/>
              <a:t>Urban/rural access divide addressed in part by recent CRTC decision (2016-496)</a:t>
            </a:r>
          </a:p>
          <a:p>
            <a:pPr lvl="1"/>
            <a:r>
              <a:rPr lang="en-US" dirty="0" smtClean="0"/>
              <a:t>There is a need to develop capacity within communities to make decisions around broadband</a:t>
            </a:r>
          </a:p>
          <a:p>
            <a:pPr lvl="1"/>
            <a:r>
              <a:rPr lang="en-US" dirty="0" smtClean="0"/>
              <a:t>In the Alberta context, part of this response has been the creation of a provincial broadband toolkit – </a:t>
            </a:r>
            <a:r>
              <a:rPr lang="en-US" i="1" dirty="0" smtClean="0"/>
              <a:t>Understanding Community Broadband: The Alberta Broadband Toolkit </a:t>
            </a:r>
            <a:r>
              <a:rPr lang="en-US" dirty="0" smtClean="0"/>
              <a:t>(McNally et al. 2016)</a:t>
            </a:r>
          </a:p>
          <a:p>
            <a:pPr lvl="1"/>
            <a:endParaRPr lang="en-US" dirty="0"/>
          </a:p>
          <a:p>
            <a:r>
              <a:rPr lang="en-US" dirty="0" smtClean="0"/>
              <a:t>Digital literacy and affordability concerns addressed partially through new federal budget measures (Canada, 2017)</a:t>
            </a:r>
          </a:p>
          <a:p>
            <a:endParaRPr lang="en-US" dirty="0"/>
          </a:p>
          <a:p>
            <a:r>
              <a:rPr lang="en-US" dirty="0" smtClean="0"/>
              <a:t>However, still much to be done - as per my conversation with Dr. McMahon</a:t>
            </a:r>
            <a:endParaRPr lang="en-US" dirty="0"/>
          </a:p>
        </p:txBody>
      </p:sp>
      <p:pic>
        <p:nvPicPr>
          <p:cNvPr id="4" name="B020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655474"/>
            <a:ext cx="609600" cy="609600"/>
          </a:xfrm>
          <a:prstGeom prst="rect">
            <a:avLst/>
          </a:prstGeom>
        </p:spPr>
      </p:pic>
    </p:spTree>
    <p:extLst>
      <p:ext uri="{BB962C8B-B14F-4D97-AF65-F5344CB8AC3E}">
        <p14:creationId xmlns:p14="http://schemas.microsoft.com/office/powerpoint/2010/main" val="2919253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Interview with Dr. </a:t>
            </a:r>
            <a:r>
              <a:rPr lang="en-US" sz="4800" dirty="0" smtClean="0"/>
              <a:t>McMahon</a:t>
            </a:r>
            <a:endParaRPr lang="en-CA" dirty="0"/>
          </a:p>
        </p:txBody>
      </p:sp>
      <p:sp>
        <p:nvSpPr>
          <p:cNvPr id="3" name="Content Placeholder 2"/>
          <p:cNvSpPr>
            <a:spLocks noGrp="1"/>
          </p:cNvSpPr>
          <p:nvPr>
            <p:ph idx="1"/>
          </p:nvPr>
        </p:nvSpPr>
        <p:spPr/>
        <p:txBody>
          <a:bodyPr/>
          <a:lstStyle/>
          <a:p>
            <a:r>
              <a:rPr lang="en-US" dirty="0"/>
              <a:t>1) Rob, you've been involved in a few different projects involving various rural, remote, Indigenous and northern communities in relation to broadband. Can you provide a brief overview of some of the projects you've been involved in?</a:t>
            </a:r>
            <a:endParaRPr lang="en-CA" dirty="0"/>
          </a:p>
        </p:txBody>
      </p:sp>
      <p:pic>
        <p:nvPicPr>
          <p:cNvPr id="4" name="LIS 598 Information Policy - R McMahon Interview Q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5589240"/>
            <a:ext cx="609600" cy="609600"/>
          </a:xfrm>
          <a:prstGeom prst="rect">
            <a:avLst/>
          </a:prstGeom>
        </p:spPr>
      </p:pic>
    </p:spTree>
    <p:extLst>
      <p:ext uri="{BB962C8B-B14F-4D97-AF65-F5344CB8AC3E}">
        <p14:creationId xmlns:p14="http://schemas.microsoft.com/office/powerpoint/2010/main" val="4037619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Interview with Dr. McMahon</a:t>
            </a:r>
            <a:endParaRPr lang="en-CA" dirty="0"/>
          </a:p>
        </p:txBody>
      </p:sp>
      <p:sp>
        <p:nvSpPr>
          <p:cNvPr id="3" name="Content Placeholder 2"/>
          <p:cNvSpPr>
            <a:spLocks noGrp="1"/>
          </p:cNvSpPr>
          <p:nvPr>
            <p:ph idx="1"/>
          </p:nvPr>
        </p:nvSpPr>
        <p:spPr/>
        <p:txBody>
          <a:bodyPr/>
          <a:lstStyle/>
          <a:p>
            <a:r>
              <a:rPr lang="en-US" dirty="0"/>
              <a:t>2) Based on this work how would your characterize the digital divides in Canada?</a:t>
            </a:r>
            <a:endParaRPr lang="en-CA" dirty="0"/>
          </a:p>
        </p:txBody>
      </p:sp>
      <p:pic>
        <p:nvPicPr>
          <p:cNvPr id="4" name="LIS 598 Information Policy - R McMahon Interview Q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589240"/>
            <a:ext cx="609600" cy="609600"/>
          </a:xfrm>
          <a:prstGeom prst="rect">
            <a:avLst/>
          </a:prstGeom>
        </p:spPr>
      </p:pic>
    </p:spTree>
    <p:extLst>
      <p:ext uri="{BB962C8B-B14F-4D97-AF65-F5344CB8AC3E}">
        <p14:creationId xmlns:p14="http://schemas.microsoft.com/office/powerpoint/2010/main" val="4194166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3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Interview with Dr. McMahon</a:t>
            </a:r>
            <a:endParaRPr lang="en-CA" dirty="0"/>
          </a:p>
        </p:txBody>
      </p:sp>
      <p:sp>
        <p:nvSpPr>
          <p:cNvPr id="3" name="Content Placeholder 2"/>
          <p:cNvSpPr>
            <a:spLocks noGrp="1"/>
          </p:cNvSpPr>
          <p:nvPr>
            <p:ph idx="1"/>
          </p:nvPr>
        </p:nvSpPr>
        <p:spPr/>
        <p:txBody>
          <a:bodyPr/>
          <a:lstStyle/>
          <a:p>
            <a:r>
              <a:rPr lang="en-US" dirty="0"/>
              <a:t>3) You, along with several colleagues at the First Mile Connectivity Consortium or FMCC intervened in the recent CRTC hearing into basic telecommunication services, which was a reading last week.  One particularly notable argument FMCC made was that digital literacy should involve things such as developing capacity to manage/operate broadband networks in communities. This isn't how we commonly conceive of digital literacy - can you sketch out the reasoning behind your argument a bit?</a:t>
            </a:r>
            <a:endParaRPr lang="en-CA" dirty="0"/>
          </a:p>
        </p:txBody>
      </p:sp>
      <p:pic>
        <p:nvPicPr>
          <p:cNvPr id="4" name="LIS 598 Information Policy - R McMahon Interview Q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517232"/>
            <a:ext cx="609600" cy="609600"/>
          </a:xfrm>
          <a:prstGeom prst="rect">
            <a:avLst/>
          </a:prstGeom>
        </p:spPr>
      </p:pic>
    </p:spTree>
    <p:extLst>
      <p:ext uri="{BB962C8B-B14F-4D97-AF65-F5344CB8AC3E}">
        <p14:creationId xmlns:p14="http://schemas.microsoft.com/office/powerpoint/2010/main" val="629730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Interview with Dr. McMahon</a:t>
            </a:r>
            <a:endParaRPr lang="en-CA" dirty="0"/>
          </a:p>
        </p:txBody>
      </p:sp>
      <p:sp>
        <p:nvSpPr>
          <p:cNvPr id="3" name="Content Placeholder 2"/>
          <p:cNvSpPr>
            <a:spLocks noGrp="1"/>
          </p:cNvSpPr>
          <p:nvPr>
            <p:ph idx="1"/>
          </p:nvPr>
        </p:nvSpPr>
        <p:spPr/>
        <p:txBody>
          <a:bodyPr/>
          <a:lstStyle/>
          <a:p>
            <a:r>
              <a:rPr lang="en-US" dirty="0"/>
              <a:t>3b) As an indirect follow-up, can you just explain the thinking behind the name "First Mile Connectivity Consortium."  Typically the final connections are called final or last mile, why first mile?</a:t>
            </a:r>
            <a:endParaRPr lang="en-CA" dirty="0"/>
          </a:p>
        </p:txBody>
      </p:sp>
      <p:pic>
        <p:nvPicPr>
          <p:cNvPr id="4" name="LIS 598 Information Policy - R McMahon Interview Q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517232"/>
            <a:ext cx="609600" cy="609600"/>
          </a:xfrm>
          <a:prstGeom prst="rect">
            <a:avLst/>
          </a:prstGeom>
        </p:spPr>
      </p:pic>
    </p:spTree>
    <p:extLst>
      <p:ext uri="{BB962C8B-B14F-4D97-AF65-F5344CB8AC3E}">
        <p14:creationId xmlns:p14="http://schemas.microsoft.com/office/powerpoint/2010/main" val="3664877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Interview with Dr. McMahon</a:t>
            </a:r>
            <a:endParaRPr lang="en-CA" dirty="0"/>
          </a:p>
        </p:txBody>
      </p:sp>
      <p:sp>
        <p:nvSpPr>
          <p:cNvPr id="3" name="Content Placeholder 2"/>
          <p:cNvSpPr>
            <a:spLocks noGrp="1"/>
          </p:cNvSpPr>
          <p:nvPr>
            <p:ph idx="1"/>
          </p:nvPr>
        </p:nvSpPr>
        <p:spPr/>
        <p:txBody>
          <a:bodyPr/>
          <a:lstStyle/>
          <a:p>
            <a:r>
              <a:rPr lang="en-US" dirty="0"/>
              <a:t>4) Given the CRTC decision, that 90% of Canadians will have access to higher speed broadband by 2021, and everyone by 2031 (or so) is the digital divide solved in Canada - is it time to retire?  If not, where should the focus be on broadband advocacy issues?</a:t>
            </a:r>
            <a:endParaRPr lang="en-CA" dirty="0"/>
          </a:p>
        </p:txBody>
      </p:sp>
      <p:pic>
        <p:nvPicPr>
          <p:cNvPr id="4" name="LIS 598 Information Policy - R McMahon Interview Q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0232" y="5373216"/>
            <a:ext cx="609600" cy="609600"/>
          </a:xfrm>
          <a:prstGeom prst="rect">
            <a:avLst/>
          </a:prstGeom>
        </p:spPr>
      </p:pic>
    </p:spTree>
    <p:extLst>
      <p:ext uri="{BB962C8B-B14F-4D97-AF65-F5344CB8AC3E}">
        <p14:creationId xmlns:p14="http://schemas.microsoft.com/office/powerpoint/2010/main" val="3295014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Interview with Dr. McMahon</a:t>
            </a:r>
            <a:endParaRPr lang="en-CA" dirty="0"/>
          </a:p>
        </p:txBody>
      </p:sp>
      <p:sp>
        <p:nvSpPr>
          <p:cNvPr id="3" name="Content Placeholder 2"/>
          <p:cNvSpPr>
            <a:spLocks noGrp="1"/>
          </p:cNvSpPr>
          <p:nvPr>
            <p:ph idx="1"/>
          </p:nvPr>
        </p:nvSpPr>
        <p:spPr/>
        <p:txBody>
          <a:bodyPr/>
          <a:lstStyle/>
          <a:p>
            <a:r>
              <a:rPr lang="en-US" dirty="0"/>
              <a:t>5)  Finally, a theme in this course has been getting involved in advocacy, and the importance of having diverse voices presented to policymakers.  Do you have any thoughts or suggestions for students who may be interested in getting involved in issues around internet governance and policy like the digital divide and net neutrality?</a:t>
            </a:r>
            <a:endParaRPr lang="en-CA" dirty="0"/>
          </a:p>
        </p:txBody>
      </p:sp>
      <p:pic>
        <p:nvPicPr>
          <p:cNvPr id="5" name="LIS 598 Information Policy - R McMahon Interview Q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661248"/>
            <a:ext cx="609600" cy="609600"/>
          </a:xfrm>
          <a:prstGeom prst="rect">
            <a:avLst/>
          </a:prstGeom>
        </p:spPr>
      </p:pic>
    </p:spTree>
    <p:extLst>
      <p:ext uri="{BB962C8B-B14F-4D97-AF65-F5344CB8AC3E}">
        <p14:creationId xmlns:p14="http://schemas.microsoft.com/office/powerpoint/2010/main" val="1348338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9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Interview with Dr. McMahon</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If you are interested in reading some of Dr. McMahon’s work consider some of the following articles:</a:t>
            </a:r>
          </a:p>
          <a:p>
            <a:endParaRPr lang="en-US" dirty="0" smtClean="0"/>
          </a:p>
          <a:p>
            <a:pPr lvl="1"/>
            <a:r>
              <a:rPr lang="en-US" dirty="0" smtClean="0"/>
              <a:t>McMahon, Rob. 2014. “From Digital Divides to First Mile: Indigenous Peoples and the Network Society in Canada.” International Journal </a:t>
            </a:r>
            <a:r>
              <a:rPr lang="en-US" dirty="0"/>
              <a:t>of Communication, 8: </a:t>
            </a:r>
            <a:r>
              <a:rPr lang="en-US" dirty="0">
                <a:hlinkClick r:id="rId4"/>
              </a:rPr>
              <a:t>http://</a:t>
            </a:r>
            <a:r>
              <a:rPr lang="en-US" dirty="0" smtClean="0">
                <a:hlinkClick r:id="rId4"/>
              </a:rPr>
              <a:t>ijoc.org/index.php/ijoc/article/view/2456</a:t>
            </a:r>
            <a:r>
              <a:rPr lang="en-US" dirty="0" smtClean="0"/>
              <a:t> </a:t>
            </a:r>
          </a:p>
          <a:p>
            <a:pPr lvl="1"/>
            <a:endParaRPr lang="en-US" dirty="0" smtClean="0"/>
          </a:p>
          <a:p>
            <a:pPr lvl="1"/>
            <a:r>
              <a:rPr lang="en-US" dirty="0" smtClean="0"/>
              <a:t>McMahon, Rob, Heather E. Hudson and Lyle Fabian. 2014. “Indigenous Regulatory Advocacy in Canada’s Far North: Mobilizing the First Mile Connectivity Consortium.” </a:t>
            </a:r>
            <a:r>
              <a:rPr lang="en-US" i="1" dirty="0" smtClean="0"/>
              <a:t>Journal of </a:t>
            </a:r>
            <a:r>
              <a:rPr lang="en-US" i="1" dirty="0"/>
              <a:t>Information Policy</a:t>
            </a:r>
            <a:r>
              <a:rPr lang="en-US" dirty="0"/>
              <a:t>, 4: </a:t>
            </a:r>
            <a:r>
              <a:rPr lang="en-US" dirty="0">
                <a:hlinkClick r:id="rId5"/>
              </a:rPr>
              <a:t>http://</a:t>
            </a:r>
            <a:r>
              <a:rPr lang="en-US" dirty="0" smtClean="0">
                <a:hlinkClick r:id="rId5"/>
              </a:rPr>
              <a:t>www.jstor.org/stable/10.5325/jinfopoli.4.2014.0228</a:t>
            </a:r>
            <a:endParaRPr lang="en-US" dirty="0" smtClean="0"/>
          </a:p>
          <a:p>
            <a:pPr lvl="1"/>
            <a:endParaRPr lang="en-US" dirty="0" smtClean="0"/>
          </a:p>
          <a:p>
            <a:pPr lvl="1"/>
            <a:r>
              <a:rPr lang="en-US" dirty="0" smtClean="0"/>
              <a:t>McMahon, Rob, Michael </a:t>
            </a:r>
            <a:r>
              <a:rPr lang="en-US" dirty="0" err="1" smtClean="0"/>
              <a:t>Gurstein</a:t>
            </a:r>
            <a:r>
              <a:rPr lang="en-US" dirty="0" smtClean="0"/>
              <a:t>, Brian Beaton, Susan O’Donnell and Tim </a:t>
            </a:r>
            <a:r>
              <a:rPr lang="en-US" dirty="0" err="1" smtClean="0"/>
              <a:t>Whiteduck</a:t>
            </a:r>
            <a:r>
              <a:rPr lang="en-US" dirty="0" smtClean="0"/>
              <a:t>. 2014. “Making Information Technologies Work at the End of the Road.” </a:t>
            </a:r>
            <a:r>
              <a:rPr lang="en-US" i="1" dirty="0"/>
              <a:t>Journal of Information </a:t>
            </a:r>
            <a:r>
              <a:rPr lang="en-US" i="1" dirty="0" smtClean="0"/>
              <a:t>Policy</a:t>
            </a:r>
            <a:r>
              <a:rPr lang="en-US" dirty="0"/>
              <a:t>, 4: </a:t>
            </a:r>
            <a:r>
              <a:rPr lang="en-US" dirty="0">
                <a:hlinkClick r:id="rId6"/>
              </a:rPr>
              <a:t>http://</a:t>
            </a:r>
            <a:r>
              <a:rPr lang="en-US" dirty="0" smtClean="0">
                <a:hlinkClick r:id="rId6"/>
              </a:rPr>
              <a:t>www.jstor.org/stable/10.5325/jinfopoli.4.2014.0250</a:t>
            </a:r>
            <a:r>
              <a:rPr lang="en-US" dirty="0" smtClean="0"/>
              <a:t> </a:t>
            </a:r>
            <a:endParaRPr lang="en-CA" dirty="0"/>
          </a:p>
        </p:txBody>
      </p:sp>
      <p:pic>
        <p:nvPicPr>
          <p:cNvPr id="4" name="LIS 598 Information Policy - R McMahon Interview Conclus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4288" y="5661248"/>
            <a:ext cx="609600" cy="609600"/>
          </a:xfrm>
          <a:prstGeom prst="rect">
            <a:avLst/>
          </a:prstGeom>
        </p:spPr>
      </p:pic>
    </p:spTree>
    <p:extLst>
      <p:ext uri="{BB962C8B-B14F-4D97-AF65-F5344CB8AC3E}">
        <p14:creationId xmlns:p14="http://schemas.microsoft.com/office/powerpoint/2010/main" val="2948675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CA" dirty="0"/>
          </a:p>
        </p:txBody>
      </p:sp>
      <p:sp>
        <p:nvSpPr>
          <p:cNvPr id="3" name="Content Placeholder 2"/>
          <p:cNvSpPr>
            <a:spLocks noGrp="1"/>
          </p:cNvSpPr>
          <p:nvPr>
            <p:ph idx="1"/>
          </p:nvPr>
        </p:nvSpPr>
        <p:spPr/>
        <p:txBody>
          <a:bodyPr>
            <a:normAutofit lnSpcReduction="10000"/>
          </a:bodyPr>
          <a:lstStyle/>
          <a:p>
            <a:r>
              <a:rPr lang="en-US" dirty="0" smtClean="0"/>
              <a:t>Are the digital divides best conceived of as an information policy problem, or would it be more useful to frame it in another way (infrastructure, skills or social wellbeing/welfare policy)?</a:t>
            </a:r>
          </a:p>
          <a:p>
            <a:endParaRPr lang="en-US" dirty="0"/>
          </a:p>
          <a:p>
            <a:r>
              <a:rPr lang="en-US" dirty="0" smtClean="0"/>
              <a:t>Who benefits as we overcome the digital divide? Why?</a:t>
            </a:r>
          </a:p>
          <a:p>
            <a:endParaRPr lang="en-US" dirty="0"/>
          </a:p>
          <a:p>
            <a:r>
              <a:rPr lang="en-US" dirty="0" smtClean="0"/>
              <a:t>The network neutrality fight continues to evolve in different guises.  What approach(</a:t>
            </a:r>
            <a:r>
              <a:rPr lang="en-US" dirty="0" err="1" smtClean="0"/>
              <a:t>es</a:t>
            </a:r>
            <a:r>
              <a:rPr lang="en-US" dirty="0" smtClean="0"/>
              <a:t>) to advocacy might be the best way to preserve network neutrality?</a:t>
            </a:r>
          </a:p>
          <a:p>
            <a:pPr lvl="1"/>
            <a:r>
              <a:rPr lang="en-US" dirty="0" smtClean="0"/>
              <a:t>Do we need to have increased participation in regulatory processes?</a:t>
            </a:r>
          </a:p>
          <a:p>
            <a:pPr lvl="1"/>
            <a:r>
              <a:rPr lang="en-US" dirty="0" smtClean="0"/>
              <a:t>What role can/should the LIS community play?</a:t>
            </a:r>
          </a:p>
          <a:p>
            <a:pPr lvl="1"/>
            <a:r>
              <a:rPr lang="en-US" dirty="0" smtClean="0"/>
              <a:t>What role can/should individuals play?</a:t>
            </a:r>
          </a:p>
        </p:txBody>
      </p:sp>
      <p:pic>
        <p:nvPicPr>
          <p:cNvPr id="4" name="B021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661248"/>
            <a:ext cx="609600" cy="609600"/>
          </a:xfrm>
          <a:prstGeom prst="rect">
            <a:avLst/>
          </a:prstGeom>
        </p:spPr>
      </p:pic>
    </p:spTree>
    <p:extLst>
      <p:ext uri="{BB962C8B-B14F-4D97-AF65-F5344CB8AC3E}">
        <p14:creationId xmlns:p14="http://schemas.microsoft.com/office/powerpoint/2010/main" val="1473587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CA" dirty="0"/>
          </a:p>
        </p:txBody>
      </p:sp>
      <p:sp>
        <p:nvSpPr>
          <p:cNvPr id="3" name="Content Placeholder 2"/>
          <p:cNvSpPr>
            <a:spLocks noGrp="1"/>
          </p:cNvSpPr>
          <p:nvPr>
            <p:ph idx="1"/>
          </p:nvPr>
        </p:nvSpPr>
        <p:spPr/>
        <p:txBody>
          <a:bodyPr/>
          <a:lstStyle/>
          <a:p>
            <a:r>
              <a:rPr lang="en-US" dirty="0" smtClean="0"/>
              <a:t>Broadcasting Policy</a:t>
            </a:r>
          </a:p>
          <a:p>
            <a:endParaRPr lang="en-US" dirty="0"/>
          </a:p>
          <a:p>
            <a:r>
              <a:rPr lang="en-US" dirty="0" smtClean="0"/>
              <a:t>Importance of Engagement</a:t>
            </a:r>
          </a:p>
          <a:p>
            <a:endParaRPr lang="en-US" dirty="0"/>
          </a:p>
          <a:p>
            <a:r>
              <a:rPr lang="en-US" dirty="0" smtClean="0"/>
              <a:t>Course wrap-up</a:t>
            </a:r>
          </a:p>
          <a:p>
            <a:endParaRPr lang="en-US" dirty="0"/>
          </a:p>
          <a:p>
            <a:r>
              <a:rPr lang="en-US" dirty="0" smtClean="0"/>
              <a:t>Read CRTC 2011 (do not read Armstrong)</a:t>
            </a:r>
            <a:endParaRPr lang="en-CA" dirty="0"/>
          </a:p>
        </p:txBody>
      </p:sp>
      <p:pic>
        <p:nvPicPr>
          <p:cNvPr id="4" name="B022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733256"/>
            <a:ext cx="609600" cy="609600"/>
          </a:xfrm>
          <a:prstGeom prst="rect">
            <a:avLst/>
          </a:prstGeom>
        </p:spPr>
      </p:pic>
    </p:spTree>
    <p:extLst>
      <p:ext uri="{BB962C8B-B14F-4D97-AF65-F5344CB8AC3E}">
        <p14:creationId xmlns:p14="http://schemas.microsoft.com/office/powerpoint/2010/main" val="1077034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Regulating the Internet</a:t>
            </a:r>
            <a:endParaRPr lang="en-CA" dirty="0"/>
          </a:p>
        </p:txBody>
      </p:sp>
      <p:sp>
        <p:nvSpPr>
          <p:cNvPr id="3" name="Content Placeholder 2"/>
          <p:cNvSpPr>
            <a:spLocks noGrp="1"/>
          </p:cNvSpPr>
          <p:nvPr>
            <p:ph idx="1"/>
          </p:nvPr>
        </p:nvSpPr>
        <p:spPr/>
        <p:txBody>
          <a:bodyPr>
            <a:normAutofit fontScale="92500" lnSpcReduction="10000"/>
          </a:bodyPr>
          <a:lstStyle/>
          <a:p>
            <a:r>
              <a:rPr lang="en-US" smtClean="0"/>
              <a:t>Much of </a:t>
            </a:r>
            <a:r>
              <a:rPr lang="en-US" dirty="0" smtClean="0"/>
              <a:t>the internet is regulated</a:t>
            </a:r>
          </a:p>
          <a:p>
            <a:pPr lvl="1"/>
            <a:r>
              <a:rPr lang="en-US" dirty="0" smtClean="0"/>
              <a:t>Access requires a internet service provider (ISP)</a:t>
            </a:r>
          </a:p>
          <a:p>
            <a:pPr lvl="1"/>
            <a:r>
              <a:rPr lang="en-US" dirty="0" smtClean="0"/>
              <a:t>Domain name system is carefully controlled</a:t>
            </a:r>
          </a:p>
          <a:p>
            <a:pPr lvl="1"/>
            <a:r>
              <a:rPr lang="en-US" dirty="0" smtClean="0"/>
              <a:t>Police, intelligence agencies and private corporations all monitor the internet for a range of material from child pornography to malicious software</a:t>
            </a:r>
          </a:p>
          <a:p>
            <a:pPr lvl="1"/>
            <a:r>
              <a:rPr lang="en-US" dirty="0" smtClean="0"/>
              <a:t>Regulatory agencies have a wide range of influence</a:t>
            </a:r>
          </a:p>
          <a:p>
            <a:pPr lvl="1"/>
            <a:endParaRPr lang="en-US" dirty="0"/>
          </a:p>
          <a:p>
            <a:r>
              <a:rPr lang="en-US" dirty="0" smtClean="0"/>
              <a:t>In this Wild West, sheriffs include:</a:t>
            </a:r>
          </a:p>
          <a:p>
            <a:pPr lvl="1"/>
            <a:r>
              <a:rPr lang="en-US" dirty="0" smtClean="0"/>
              <a:t>Internet Corporation for Assigned Names and Numbers (ICANN)</a:t>
            </a:r>
          </a:p>
          <a:p>
            <a:pPr lvl="1"/>
            <a:r>
              <a:rPr lang="en-US" dirty="0" smtClean="0"/>
              <a:t>World Wide Web Consortium (W3C) </a:t>
            </a:r>
          </a:p>
          <a:p>
            <a:pPr lvl="1"/>
            <a:r>
              <a:rPr lang="en-US" dirty="0" smtClean="0"/>
              <a:t>International Telecommunications Union (ITU) </a:t>
            </a:r>
          </a:p>
          <a:p>
            <a:pPr lvl="1"/>
            <a:r>
              <a:rPr lang="en-US" dirty="0" smtClean="0"/>
              <a:t>Internet Engineering Task Force (IETF)</a:t>
            </a:r>
          </a:p>
          <a:p>
            <a:pPr lvl="1"/>
            <a:r>
              <a:rPr lang="en-US" dirty="0" smtClean="0"/>
              <a:t>Federal Communications Commission (FCC)</a:t>
            </a:r>
          </a:p>
          <a:p>
            <a:pPr lvl="1"/>
            <a:r>
              <a:rPr lang="en-US" dirty="0" smtClean="0"/>
              <a:t>CRTC</a:t>
            </a:r>
            <a:endParaRPr lang="en-CA" dirty="0"/>
          </a:p>
        </p:txBody>
      </p:sp>
      <p:pic>
        <p:nvPicPr>
          <p:cNvPr id="4" name="B003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661248"/>
            <a:ext cx="609600" cy="609600"/>
          </a:xfrm>
          <a:prstGeom prst="rect">
            <a:avLst/>
          </a:prstGeom>
        </p:spPr>
      </p:pic>
    </p:spTree>
    <p:extLst>
      <p:ext uri="{BB962C8B-B14F-4D97-AF65-F5344CB8AC3E}">
        <p14:creationId xmlns:p14="http://schemas.microsoft.com/office/powerpoint/2010/main" val="4192910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a:t>
            </a:r>
            <a:endParaRPr lang="en-CA" dirty="0"/>
          </a:p>
        </p:txBody>
      </p:sp>
      <p:sp>
        <p:nvSpPr>
          <p:cNvPr id="3" name="Content Placeholder 2"/>
          <p:cNvSpPr>
            <a:spLocks noGrp="1"/>
          </p:cNvSpPr>
          <p:nvPr>
            <p:ph idx="1"/>
          </p:nvPr>
        </p:nvSpPr>
        <p:spPr/>
        <p:txBody>
          <a:bodyPr>
            <a:normAutofit fontScale="55000" lnSpcReduction="20000"/>
          </a:bodyPr>
          <a:lstStyle/>
          <a:p>
            <a:r>
              <a:rPr lang="en-US" dirty="0" err="1" smtClean="0"/>
              <a:t>Brodkin</a:t>
            </a:r>
            <a:r>
              <a:rPr lang="en-US" dirty="0" smtClean="0"/>
              <a:t>, Jon. 2017. “FCC Rescinds Claim that AT&amp;T and Verizon Violated Net Neutrality.” </a:t>
            </a:r>
            <a:r>
              <a:rPr lang="en-US" dirty="0" err="1" smtClean="0"/>
              <a:t>ArsTechnica</a:t>
            </a:r>
            <a:r>
              <a:rPr lang="en-US" dirty="0" smtClean="0"/>
              <a:t>. 3 Feb. </a:t>
            </a:r>
            <a:r>
              <a:rPr lang="en-US" dirty="0"/>
              <a:t>2017. </a:t>
            </a:r>
            <a:r>
              <a:rPr lang="en-US" dirty="0">
                <a:hlinkClick r:id="rId2"/>
              </a:rPr>
              <a:t>https://arstechnica.com/tech-policy/2017/02/fcc-rescinds-claim-that-att-and-verizon-violated-net-neutrality</a:t>
            </a:r>
            <a:r>
              <a:rPr lang="en-US" dirty="0" smtClean="0">
                <a:hlinkClick r:id="rId2"/>
              </a:rPr>
              <a:t>/</a:t>
            </a:r>
            <a:r>
              <a:rPr lang="en-US" dirty="0" smtClean="0"/>
              <a:t> </a:t>
            </a:r>
            <a:endParaRPr lang="en-US" dirty="0"/>
          </a:p>
          <a:p>
            <a:r>
              <a:rPr lang="en-US" dirty="0" smtClean="0"/>
              <a:t>Canada. 2017. </a:t>
            </a:r>
            <a:r>
              <a:rPr lang="en-US" i="1" dirty="0" smtClean="0"/>
              <a:t>Building a Strong </a:t>
            </a:r>
            <a:r>
              <a:rPr lang="en-US" i="1" dirty="0"/>
              <a:t>Middle Class: Budget 2017</a:t>
            </a:r>
            <a:r>
              <a:rPr lang="en-US" dirty="0"/>
              <a:t>. </a:t>
            </a:r>
            <a:r>
              <a:rPr lang="en-US" dirty="0">
                <a:hlinkClick r:id="rId3"/>
              </a:rPr>
              <a:t>http://</a:t>
            </a:r>
            <a:r>
              <a:rPr lang="en-US" dirty="0" smtClean="0">
                <a:hlinkClick r:id="rId3"/>
              </a:rPr>
              <a:t>www.budget.gc.ca/2017/docs/plan/budget-2017-en.pdf</a:t>
            </a:r>
            <a:r>
              <a:rPr lang="en-US" dirty="0" smtClean="0"/>
              <a:t> </a:t>
            </a:r>
            <a:endParaRPr lang="en-US" dirty="0"/>
          </a:p>
          <a:p>
            <a:r>
              <a:rPr lang="en-US" dirty="0" smtClean="0"/>
              <a:t>Canadian Radio-television and  Telecommunications Commission (CRTC). 1999. </a:t>
            </a:r>
            <a:r>
              <a:rPr lang="en-US" dirty="0"/>
              <a:t>Telecom Decision CRTC 99-14. </a:t>
            </a:r>
            <a:r>
              <a:rPr lang="en-US" dirty="0">
                <a:hlinkClick r:id="rId4"/>
              </a:rPr>
              <a:t>http://</a:t>
            </a:r>
            <a:r>
              <a:rPr lang="en-US" dirty="0" smtClean="0">
                <a:hlinkClick r:id="rId4"/>
              </a:rPr>
              <a:t>crtc.gc.ca/eng/archive/1999/DT99-14.htm</a:t>
            </a:r>
            <a:r>
              <a:rPr lang="en-US" dirty="0" smtClean="0"/>
              <a:t> </a:t>
            </a:r>
            <a:endParaRPr lang="en-US" dirty="0"/>
          </a:p>
          <a:p>
            <a:r>
              <a:rPr lang="en-US" dirty="0" smtClean="0"/>
              <a:t>CRTC. 2007. Broadcasting </a:t>
            </a:r>
            <a:r>
              <a:rPr lang="en-US" dirty="0"/>
              <a:t>Public Notice CRTC 2007-13. </a:t>
            </a:r>
            <a:r>
              <a:rPr lang="en-US" dirty="0">
                <a:hlinkClick r:id="rId5"/>
              </a:rPr>
              <a:t>http://</a:t>
            </a:r>
            <a:r>
              <a:rPr lang="en-US" dirty="0" smtClean="0">
                <a:hlinkClick r:id="rId5"/>
              </a:rPr>
              <a:t>www.crtc.gc.ca/eng/archive/2007/pb2007-13.htm</a:t>
            </a:r>
            <a:r>
              <a:rPr lang="en-US" dirty="0" smtClean="0"/>
              <a:t> </a:t>
            </a:r>
            <a:endParaRPr lang="en-US" dirty="0"/>
          </a:p>
          <a:p>
            <a:r>
              <a:rPr lang="en-US" dirty="0" smtClean="0"/>
              <a:t>CRTC. 2008. Telecom Decision CRTC 2008-108. </a:t>
            </a:r>
            <a:r>
              <a:rPr lang="en-US" dirty="0">
                <a:hlinkClick r:id="rId6"/>
              </a:rPr>
              <a:t>http://</a:t>
            </a:r>
            <a:r>
              <a:rPr lang="en-US" dirty="0" smtClean="0">
                <a:hlinkClick r:id="rId6"/>
              </a:rPr>
              <a:t>www.crtc.gc.ca/eng/archive/2008/dt2008-108.htm</a:t>
            </a:r>
            <a:endParaRPr lang="en-US" dirty="0" smtClean="0"/>
          </a:p>
          <a:p>
            <a:r>
              <a:rPr lang="en-US" dirty="0" smtClean="0"/>
              <a:t>CRTC. 2008. </a:t>
            </a:r>
            <a:r>
              <a:rPr lang="en-US" dirty="0"/>
              <a:t>Telecom  Public Notice CRTC 2008-19. </a:t>
            </a:r>
            <a:r>
              <a:rPr lang="en-US" dirty="0">
                <a:hlinkClick r:id="rId7"/>
              </a:rPr>
              <a:t>http://</a:t>
            </a:r>
            <a:r>
              <a:rPr lang="en-US" dirty="0" smtClean="0">
                <a:hlinkClick r:id="rId7"/>
              </a:rPr>
              <a:t>www.crtc.gc.ca/eng/archive/2008/pt2008-19.htm</a:t>
            </a:r>
            <a:r>
              <a:rPr lang="en-US" dirty="0" smtClean="0"/>
              <a:t> </a:t>
            </a:r>
            <a:endParaRPr lang="en-US" dirty="0" smtClean="0"/>
          </a:p>
          <a:p>
            <a:r>
              <a:rPr lang="en-US" dirty="0" smtClean="0"/>
              <a:t>CRTC. 2009. </a:t>
            </a:r>
            <a:r>
              <a:rPr lang="en-US" dirty="0"/>
              <a:t>Broadcasting Regulatory Policy CRTC 2009-329. </a:t>
            </a:r>
            <a:r>
              <a:rPr lang="en-US" dirty="0">
                <a:hlinkClick r:id="rId8"/>
              </a:rPr>
              <a:t>http://</a:t>
            </a:r>
            <a:r>
              <a:rPr lang="en-US" dirty="0" smtClean="0">
                <a:hlinkClick r:id="rId8"/>
              </a:rPr>
              <a:t>www.crtc.gc.ca/eng/archive/2009/2009-329.htm</a:t>
            </a:r>
            <a:r>
              <a:rPr lang="en-US" dirty="0" smtClean="0"/>
              <a:t> </a:t>
            </a:r>
            <a:endParaRPr lang="en-US" dirty="0"/>
          </a:p>
          <a:p>
            <a:r>
              <a:rPr lang="en-US" dirty="0" smtClean="0"/>
              <a:t>CRTC. 2009. Telecom </a:t>
            </a:r>
            <a:r>
              <a:rPr lang="en-US" dirty="0"/>
              <a:t>Regulatory Policy CRTC 2009-657. </a:t>
            </a:r>
            <a:r>
              <a:rPr lang="en-US" dirty="0">
                <a:hlinkClick r:id="rId9"/>
              </a:rPr>
              <a:t>http://</a:t>
            </a:r>
            <a:r>
              <a:rPr lang="en-US" dirty="0" smtClean="0">
                <a:hlinkClick r:id="rId9"/>
              </a:rPr>
              <a:t>www.crtc.gc.ca/eng/archive/2009/2009-657.htm</a:t>
            </a:r>
            <a:r>
              <a:rPr lang="en-US" dirty="0" smtClean="0"/>
              <a:t> </a:t>
            </a:r>
            <a:endParaRPr lang="en-US" dirty="0"/>
          </a:p>
          <a:p>
            <a:r>
              <a:rPr lang="en-US" dirty="0" smtClean="0"/>
              <a:t>CRTC. 2011. </a:t>
            </a:r>
            <a:r>
              <a:rPr lang="en-US" dirty="0"/>
              <a:t>Telecom Decision CRTC 2011-44. </a:t>
            </a:r>
            <a:r>
              <a:rPr lang="en-US" dirty="0">
                <a:hlinkClick r:id="rId10"/>
              </a:rPr>
              <a:t>http://</a:t>
            </a:r>
            <a:r>
              <a:rPr lang="en-US" dirty="0" smtClean="0">
                <a:hlinkClick r:id="rId10"/>
              </a:rPr>
              <a:t>www.crtc.gc.ca/eng/archive/2011/2011-44.htm</a:t>
            </a:r>
            <a:r>
              <a:rPr lang="en-US" dirty="0" smtClean="0"/>
              <a:t> </a:t>
            </a:r>
            <a:endParaRPr lang="en-US" dirty="0"/>
          </a:p>
          <a:p>
            <a:r>
              <a:rPr lang="en-US" dirty="0" smtClean="0"/>
              <a:t>CRTC. 2011. Telecom </a:t>
            </a:r>
            <a:r>
              <a:rPr lang="en-US" dirty="0"/>
              <a:t>Regulatory Policy 2011-703. http://www.crtc.gc.ca/eng/archive/2011/2011-703.htm</a:t>
            </a:r>
          </a:p>
          <a:p>
            <a:r>
              <a:rPr lang="en-US" dirty="0" smtClean="0"/>
              <a:t>CRTC</a:t>
            </a:r>
            <a:r>
              <a:rPr lang="en-US" dirty="0" smtClean="0"/>
              <a:t>. 2012. </a:t>
            </a:r>
            <a:r>
              <a:rPr lang="en-US" dirty="0"/>
              <a:t>Broadcasting Order 2012-409. </a:t>
            </a:r>
            <a:r>
              <a:rPr lang="en-US" dirty="0">
                <a:hlinkClick r:id="rId11"/>
              </a:rPr>
              <a:t>http://</a:t>
            </a:r>
            <a:r>
              <a:rPr lang="en-US" dirty="0" smtClean="0">
                <a:hlinkClick r:id="rId11"/>
              </a:rPr>
              <a:t>www.crtc.gc.ca/eng/archive/2012/2012-409.htm</a:t>
            </a:r>
            <a:r>
              <a:rPr lang="en-US" dirty="0" smtClean="0"/>
              <a:t> </a:t>
            </a:r>
            <a:endParaRPr lang="en-US" dirty="0"/>
          </a:p>
          <a:p>
            <a:r>
              <a:rPr lang="en-US" dirty="0" smtClean="0"/>
              <a:t>CRTC. 2015. Broadcasting and </a:t>
            </a:r>
            <a:r>
              <a:rPr lang="en-US" dirty="0"/>
              <a:t>Telecom Decision CRTC 2015-26. </a:t>
            </a:r>
            <a:r>
              <a:rPr lang="en-US" dirty="0">
                <a:hlinkClick r:id="rId12"/>
              </a:rPr>
              <a:t>http://</a:t>
            </a:r>
            <a:r>
              <a:rPr lang="en-US" dirty="0" smtClean="0">
                <a:hlinkClick r:id="rId12"/>
              </a:rPr>
              <a:t>www.crtc.gc.ca/eng/archive/2015/2015-26.htm</a:t>
            </a:r>
            <a:r>
              <a:rPr lang="en-US" dirty="0" smtClean="0"/>
              <a:t> </a:t>
            </a:r>
            <a:endParaRPr lang="en-US" dirty="0"/>
          </a:p>
          <a:p>
            <a:r>
              <a:rPr lang="en-US" dirty="0" smtClean="0"/>
              <a:t>CRTC. 2016. Telecom Notice </a:t>
            </a:r>
            <a:r>
              <a:rPr lang="en-US" dirty="0"/>
              <a:t>of Consultation CRTC 2016-192. </a:t>
            </a:r>
            <a:r>
              <a:rPr lang="en-US" dirty="0">
                <a:hlinkClick r:id="rId13"/>
              </a:rPr>
              <a:t>http://</a:t>
            </a:r>
            <a:r>
              <a:rPr lang="en-US" dirty="0" smtClean="0">
                <a:hlinkClick r:id="rId13"/>
              </a:rPr>
              <a:t>www.crtc.gc.ca/eng/archive/2016/2016-192.htm</a:t>
            </a:r>
            <a:r>
              <a:rPr lang="en-US" dirty="0" smtClean="0"/>
              <a:t> </a:t>
            </a:r>
            <a:endParaRPr lang="en-US" dirty="0"/>
          </a:p>
          <a:p>
            <a:r>
              <a:rPr lang="en-US" dirty="0" smtClean="0"/>
              <a:t>CRTC. 2016. Telecom </a:t>
            </a:r>
            <a:r>
              <a:rPr lang="en-US" dirty="0"/>
              <a:t>Regulatory Policy CRTC 2016-496. http://www.crtc.gc.ca/eng/archive/2016/2016-496.htm</a:t>
            </a:r>
          </a:p>
          <a:p>
            <a:endParaRPr lang="en-CA" dirty="0"/>
          </a:p>
        </p:txBody>
      </p:sp>
    </p:spTree>
    <p:extLst>
      <p:ext uri="{BB962C8B-B14F-4D97-AF65-F5344CB8AC3E}">
        <p14:creationId xmlns:p14="http://schemas.microsoft.com/office/powerpoint/2010/main" val="3880977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a:t>
            </a:r>
            <a:endParaRPr lang="en-CA" dirty="0"/>
          </a:p>
        </p:txBody>
      </p:sp>
      <p:sp>
        <p:nvSpPr>
          <p:cNvPr id="3" name="Content Placeholder 2"/>
          <p:cNvSpPr>
            <a:spLocks noGrp="1"/>
          </p:cNvSpPr>
          <p:nvPr>
            <p:ph idx="1"/>
          </p:nvPr>
        </p:nvSpPr>
        <p:spPr/>
        <p:txBody>
          <a:bodyPr>
            <a:normAutofit fontScale="62500" lnSpcReduction="20000"/>
          </a:bodyPr>
          <a:lstStyle/>
          <a:p>
            <a:r>
              <a:rPr lang="en-US" dirty="0"/>
              <a:t>Cisco. 2016. </a:t>
            </a:r>
            <a:r>
              <a:rPr lang="en-US" i="1" dirty="0"/>
              <a:t>White Paper: Cisco VNI Forecast and Methodology</a:t>
            </a:r>
            <a:r>
              <a:rPr lang="en-US" dirty="0"/>
              <a:t>. </a:t>
            </a:r>
            <a:r>
              <a:rPr lang="en-US" dirty="0">
                <a:hlinkClick r:id="rId2"/>
              </a:rPr>
              <a:t>http://www.cisco.com/c/en/us/solutions/collateral/service-provider/visual-networking-index-vni/complete-white-paper-c11-481360.html</a:t>
            </a:r>
            <a:r>
              <a:rPr lang="en-US" dirty="0"/>
              <a:t> </a:t>
            </a:r>
          </a:p>
          <a:p>
            <a:r>
              <a:rPr lang="en-US" dirty="0"/>
              <a:t>Dobby, Christine. 2016. “Federal Court Dismisses Bell Appeal in Mobile Television Ruling.” </a:t>
            </a:r>
            <a:r>
              <a:rPr lang="en-US" i="1" dirty="0"/>
              <a:t>The Globe and Mail</a:t>
            </a:r>
            <a:r>
              <a:rPr lang="en-US" dirty="0"/>
              <a:t>. 20 Jun. 2016. </a:t>
            </a:r>
            <a:r>
              <a:rPr lang="en-US" dirty="0">
                <a:hlinkClick r:id="rId3"/>
              </a:rPr>
              <a:t>http://www.theglobeandmail.com/report-on-business/federal-court-dismisses-bell-appeal-in-mobile-television-ruling/article30529570/</a:t>
            </a:r>
            <a:r>
              <a:rPr lang="en-US" dirty="0"/>
              <a:t> </a:t>
            </a:r>
          </a:p>
          <a:p>
            <a:r>
              <a:rPr lang="en-US" dirty="0" err="1"/>
              <a:t>Lessig</a:t>
            </a:r>
            <a:r>
              <a:rPr lang="en-US" dirty="0"/>
              <a:t>, Lawrence. 1999. “Open Code and Open Societies: Value of Internet Governance.” </a:t>
            </a:r>
            <a:r>
              <a:rPr lang="en-US" i="1" dirty="0"/>
              <a:t>Chicago Kent Law Review, 74</a:t>
            </a:r>
            <a:r>
              <a:rPr lang="en-US" dirty="0"/>
              <a:t>: 1405-1420.</a:t>
            </a:r>
          </a:p>
          <a:p>
            <a:r>
              <a:rPr lang="en-US" dirty="0" err="1"/>
              <a:t>Lessig</a:t>
            </a:r>
            <a:r>
              <a:rPr lang="en-US" dirty="0"/>
              <a:t>, Lawrence. 2001. </a:t>
            </a:r>
            <a:r>
              <a:rPr lang="en-US" i="1" dirty="0"/>
              <a:t>The Future of Ideas</a:t>
            </a:r>
            <a:r>
              <a:rPr lang="en-US" dirty="0"/>
              <a:t>. New York: Random House.</a:t>
            </a:r>
          </a:p>
          <a:p>
            <a:r>
              <a:rPr lang="en-US" dirty="0" err="1"/>
              <a:t>Sandvig</a:t>
            </a:r>
            <a:r>
              <a:rPr lang="en-US" dirty="0"/>
              <a:t>, Christian. 2007. “Network Neutrality is the New Common Carriage.” </a:t>
            </a:r>
            <a:r>
              <a:rPr lang="en-US" i="1" dirty="0"/>
              <a:t>Info</a:t>
            </a:r>
            <a:r>
              <a:rPr lang="en-US" dirty="0"/>
              <a:t>, 9(2/3): 136-147.</a:t>
            </a:r>
          </a:p>
          <a:p>
            <a:r>
              <a:rPr lang="en-US" dirty="0" smtClean="0"/>
              <a:t>McNally, Michael B., Rob McMahon, Dinesh </a:t>
            </a:r>
            <a:r>
              <a:rPr lang="en-US" dirty="0" err="1" smtClean="0"/>
              <a:t>Rathi</a:t>
            </a:r>
            <a:r>
              <a:rPr lang="en-US" dirty="0" smtClean="0"/>
              <a:t>, Hanne Pearce, Jennifer </a:t>
            </a:r>
            <a:r>
              <a:rPr lang="en-US" dirty="0" err="1" smtClean="0"/>
              <a:t>Evaniew</a:t>
            </a:r>
            <a:r>
              <a:rPr lang="en-US" dirty="0" smtClean="0"/>
              <a:t>, </a:t>
            </a:r>
            <a:r>
              <a:rPr lang="en-US" dirty="0" err="1" smtClean="0"/>
              <a:t>Chardelle</a:t>
            </a:r>
            <a:r>
              <a:rPr lang="en-US" dirty="0" smtClean="0"/>
              <a:t> </a:t>
            </a:r>
            <a:r>
              <a:rPr lang="en-US" dirty="0" err="1" smtClean="0"/>
              <a:t>Prevatt</a:t>
            </a:r>
            <a:r>
              <a:rPr lang="en-US" dirty="0" smtClean="0"/>
              <a:t>. 2016. </a:t>
            </a:r>
            <a:r>
              <a:rPr lang="en-US" i="1" dirty="0" smtClean="0"/>
              <a:t>Understanding Community Broadband: The Alberta </a:t>
            </a:r>
            <a:r>
              <a:rPr lang="en-US" i="1" dirty="0"/>
              <a:t>Broadband Toolkit</a:t>
            </a:r>
            <a:r>
              <a:rPr lang="en-US" dirty="0"/>
              <a:t>. </a:t>
            </a:r>
            <a:r>
              <a:rPr lang="en-US" dirty="0">
                <a:hlinkClick r:id="rId4"/>
              </a:rPr>
              <a:t>https://</a:t>
            </a:r>
            <a:r>
              <a:rPr lang="en-US" dirty="0" smtClean="0">
                <a:hlinkClick r:id="rId4"/>
              </a:rPr>
              <a:t>doi.org/10.7939/R3H41JR36</a:t>
            </a:r>
            <a:r>
              <a:rPr lang="en-US" dirty="0" smtClean="0"/>
              <a:t> </a:t>
            </a:r>
            <a:endParaRPr lang="en-US" dirty="0"/>
          </a:p>
          <a:p>
            <a:r>
              <a:rPr lang="en-US" dirty="0" err="1" smtClean="0"/>
              <a:t>Sidak</a:t>
            </a:r>
            <a:r>
              <a:rPr lang="en-US" dirty="0"/>
              <a:t>, J. Gregory. 2006. “A Consumer-Welfare Approach to Network Neutrality Regulation on the Internet.” </a:t>
            </a:r>
            <a:r>
              <a:rPr lang="en-US" i="1" dirty="0"/>
              <a:t>Journal of Competition Law and Economics, 2</a:t>
            </a:r>
            <a:r>
              <a:rPr lang="en-US" dirty="0"/>
              <a:t>(3): 349-474.</a:t>
            </a:r>
          </a:p>
          <a:p>
            <a:r>
              <a:rPr lang="en-US" dirty="0"/>
              <a:t>United States – Federal Communications Commission (FCC). 2017. Open Internet Order. 80 FR 19737. </a:t>
            </a:r>
            <a:r>
              <a:rPr lang="en-US" dirty="0">
                <a:hlinkClick r:id="rId5"/>
              </a:rPr>
              <a:t>https://www.federalregister.gov/documents/2015/04/13/2015-07841/protecting-and-promoting-the-open-internet</a:t>
            </a:r>
            <a:r>
              <a:rPr lang="en-US" dirty="0"/>
              <a:t> </a:t>
            </a:r>
          </a:p>
          <a:p>
            <a:r>
              <a:rPr lang="en-US" dirty="0"/>
              <a:t>FCC. 2017. Order DA 17-127. 3 Feb. 2017. </a:t>
            </a:r>
            <a:r>
              <a:rPr lang="en-US" dirty="0">
                <a:hlinkClick r:id="rId6"/>
              </a:rPr>
              <a:t>http://transition.fcc.gov/Daily_Releases/Daily_Business/2017/db0203/DA-17-127A1.pdf</a:t>
            </a:r>
            <a:r>
              <a:rPr lang="en-US" dirty="0"/>
              <a:t>  </a:t>
            </a:r>
          </a:p>
          <a:p>
            <a:r>
              <a:rPr lang="en-US" dirty="0"/>
              <a:t>van </a:t>
            </a:r>
            <a:r>
              <a:rPr lang="en-US" dirty="0" err="1"/>
              <a:t>Deuren</a:t>
            </a:r>
            <a:r>
              <a:rPr lang="en-US" dirty="0"/>
              <a:t>, Alexander J. A. M. and Ellen J. </a:t>
            </a:r>
            <a:r>
              <a:rPr lang="en-US" dirty="0" err="1"/>
              <a:t>Helsper</a:t>
            </a:r>
            <a:r>
              <a:rPr lang="en-US" dirty="0"/>
              <a:t>. 2015. “The Third-Level Digital Divide: Who Benefits Most from Being Online?” </a:t>
            </a:r>
            <a:r>
              <a:rPr lang="en-US" i="1" dirty="0"/>
              <a:t>Communication and Information Technologies Annual: Digital Distinctions and Inequalities, Studies in Median and Communications, 10</a:t>
            </a:r>
            <a:r>
              <a:rPr lang="en-US" dirty="0"/>
              <a:t>:29-52.</a:t>
            </a:r>
          </a:p>
          <a:p>
            <a:endParaRPr lang="en-CA" dirty="0"/>
          </a:p>
        </p:txBody>
      </p:sp>
    </p:spTree>
    <p:extLst>
      <p:ext uri="{BB962C8B-B14F-4D97-AF65-F5344CB8AC3E}">
        <p14:creationId xmlns:p14="http://schemas.microsoft.com/office/powerpoint/2010/main" val="733665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and Critique</a:t>
            </a:r>
            <a:endParaRPr lang="en-CA" dirty="0"/>
          </a:p>
        </p:txBody>
      </p:sp>
      <p:sp>
        <p:nvSpPr>
          <p:cNvPr id="3" name="Content Placeholder 2"/>
          <p:cNvSpPr>
            <a:spLocks noGrp="1"/>
          </p:cNvSpPr>
          <p:nvPr>
            <p:ph idx="1"/>
          </p:nvPr>
        </p:nvSpPr>
        <p:spPr/>
        <p:txBody>
          <a:bodyPr/>
          <a:lstStyle/>
          <a:p>
            <a:r>
              <a:rPr lang="en-US" dirty="0" smtClean="0"/>
              <a:t>Comments and critique on this presentation and any other material for LIS 598 Information Policy – Winter 2017 can be sent to Michael B. McNally at: </a:t>
            </a:r>
            <a:r>
              <a:rPr lang="en-US" dirty="0" smtClean="0">
                <a:hlinkClick r:id="rId2"/>
              </a:rPr>
              <a:t>mmcnally@ualberta.ca</a:t>
            </a:r>
            <a:endParaRPr lang="en-US" dirty="0" smtClean="0"/>
          </a:p>
          <a:p>
            <a:endParaRPr lang="en-US" dirty="0"/>
          </a:p>
          <a:p>
            <a:r>
              <a:rPr lang="en-US" dirty="0" smtClean="0"/>
              <a:t>Comments and critique will be used to improve future iterations of these materials</a:t>
            </a:r>
            <a:endParaRPr lang="en-CA" dirty="0"/>
          </a:p>
        </p:txBody>
      </p:sp>
    </p:spTree>
    <p:extLst>
      <p:ext uri="{BB962C8B-B14F-4D97-AF65-F5344CB8AC3E}">
        <p14:creationId xmlns:p14="http://schemas.microsoft.com/office/powerpoint/2010/main" val="2949598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 What is teh Interwebs?</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Comprised of three main layers (</a:t>
            </a:r>
            <a:r>
              <a:rPr lang="en-US" dirty="0" err="1" smtClean="0"/>
              <a:t>Lessig</a:t>
            </a:r>
            <a:r>
              <a:rPr lang="en-US" dirty="0" smtClean="0"/>
              <a:t>, 2001)</a:t>
            </a:r>
          </a:p>
          <a:p>
            <a:pPr lvl="1"/>
            <a:r>
              <a:rPr lang="en-US" b="1" dirty="0" smtClean="0"/>
              <a:t>Infrastructure layer </a:t>
            </a:r>
            <a:r>
              <a:rPr lang="en-US" dirty="0" smtClean="0"/>
              <a:t>– the wires (copper, coaxial cable and now fibre optic), spectrum and its infrastructure (towers), and hardware (servers/routers) </a:t>
            </a:r>
            <a:endParaRPr lang="en-US" dirty="0"/>
          </a:p>
          <a:p>
            <a:pPr lvl="1"/>
            <a:r>
              <a:rPr lang="en-US" b="1" dirty="0" smtClean="0"/>
              <a:t>Architecture layer </a:t>
            </a:r>
            <a:r>
              <a:rPr lang="en-US" dirty="0" smtClean="0"/>
              <a:t>– code (protocols) that allow dispersed computers networked together to transfer information in segmented pieces (packets)</a:t>
            </a:r>
          </a:p>
          <a:p>
            <a:pPr lvl="1"/>
            <a:r>
              <a:rPr lang="en-US" b="1" dirty="0" smtClean="0"/>
              <a:t>Content layer </a:t>
            </a:r>
            <a:r>
              <a:rPr lang="en-US" dirty="0" smtClean="0"/>
              <a:t>– the visible material that individuals and organizations interact with (websites, email, video, audio, etc…)</a:t>
            </a:r>
          </a:p>
          <a:p>
            <a:pPr lvl="1"/>
            <a:endParaRPr lang="en-US" dirty="0"/>
          </a:p>
          <a:p>
            <a:r>
              <a:rPr lang="en-US" dirty="0" smtClean="0"/>
              <a:t>It’s easy to forget or ignore the architecture layer, but it is equally important to the other two</a:t>
            </a:r>
          </a:p>
          <a:p>
            <a:endParaRPr lang="en-US" dirty="0"/>
          </a:p>
          <a:p>
            <a:r>
              <a:rPr lang="en-US" dirty="0" smtClean="0"/>
              <a:t>Broadband is not synonymous with the internet – many things can be done over broadband that don’t require the internet</a:t>
            </a:r>
            <a:endParaRPr lang="en-CA" dirty="0"/>
          </a:p>
        </p:txBody>
      </p:sp>
      <p:pic>
        <p:nvPicPr>
          <p:cNvPr id="4" name="B004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733256"/>
            <a:ext cx="609600" cy="609600"/>
          </a:xfrm>
          <a:prstGeom prst="rect">
            <a:avLst/>
          </a:prstGeom>
        </p:spPr>
      </p:pic>
    </p:spTree>
    <p:extLst>
      <p:ext uri="{BB962C8B-B14F-4D97-AF65-F5344CB8AC3E}">
        <p14:creationId xmlns:p14="http://schemas.microsoft.com/office/powerpoint/2010/main" val="2908847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A-III. The Open Nature of the Information Superhighway</a:t>
            </a:r>
            <a:endParaRPr lang="en-CA" dirty="0"/>
          </a:p>
        </p:txBody>
      </p:sp>
      <p:sp>
        <p:nvSpPr>
          <p:cNvPr id="3" name="Content Placeholder 2"/>
          <p:cNvSpPr>
            <a:spLocks noGrp="1"/>
          </p:cNvSpPr>
          <p:nvPr>
            <p:ph idx="1"/>
          </p:nvPr>
        </p:nvSpPr>
        <p:spPr/>
        <p:txBody>
          <a:bodyPr>
            <a:normAutofit lnSpcReduction="10000"/>
          </a:bodyPr>
          <a:lstStyle/>
          <a:p>
            <a:r>
              <a:rPr lang="en-US" dirty="0" smtClean="0"/>
              <a:t>A number of scholars, and most notably </a:t>
            </a:r>
            <a:r>
              <a:rPr lang="en-US" dirty="0" err="1" smtClean="0"/>
              <a:t>Lessig</a:t>
            </a:r>
            <a:r>
              <a:rPr lang="en-US" dirty="0" smtClean="0"/>
              <a:t> (1999, 2001), have stressed the open nature of the internet is critical to its success</a:t>
            </a:r>
          </a:p>
          <a:p>
            <a:endParaRPr lang="en-US" dirty="0"/>
          </a:p>
          <a:p>
            <a:r>
              <a:rPr lang="en-US" dirty="0" smtClean="0"/>
              <a:t>Openness is most strongly pronounced in the architecture layer</a:t>
            </a:r>
          </a:p>
          <a:p>
            <a:pPr lvl="1"/>
            <a:r>
              <a:rPr lang="en-US" dirty="0" smtClean="0"/>
              <a:t>The network is end to end, not centralized</a:t>
            </a:r>
          </a:p>
          <a:p>
            <a:pPr lvl="1"/>
            <a:r>
              <a:rPr lang="en-US" dirty="0" smtClean="0"/>
              <a:t>All content is treated as equal</a:t>
            </a:r>
          </a:p>
          <a:p>
            <a:pPr lvl="1"/>
            <a:r>
              <a:rPr lang="en-US" dirty="0" smtClean="0"/>
              <a:t>The system is optimized for exchange</a:t>
            </a:r>
          </a:p>
          <a:p>
            <a:pPr lvl="1"/>
            <a:endParaRPr lang="en-US" dirty="0"/>
          </a:p>
          <a:p>
            <a:r>
              <a:rPr lang="en-US" dirty="0" smtClean="0"/>
              <a:t>Conceptually, the neutral approach to the network aligns with the academic ideal of free exchange of ideas – the same idea at work behind open source and open access (which also have academic roots)</a:t>
            </a:r>
          </a:p>
          <a:p>
            <a:endParaRPr lang="en-US" dirty="0"/>
          </a:p>
          <a:p>
            <a:endParaRPr lang="en-CA" dirty="0"/>
          </a:p>
        </p:txBody>
      </p:sp>
      <p:pic>
        <p:nvPicPr>
          <p:cNvPr id="4" name="B005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70612" y="5589240"/>
            <a:ext cx="609600" cy="609600"/>
          </a:xfrm>
          <a:prstGeom prst="rect">
            <a:avLst/>
          </a:prstGeom>
        </p:spPr>
      </p:pic>
    </p:spTree>
    <p:extLst>
      <p:ext uri="{BB962C8B-B14F-4D97-AF65-F5344CB8AC3E}">
        <p14:creationId xmlns:p14="http://schemas.microsoft.com/office/powerpoint/2010/main" val="398689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A-IV. Congestion on the Infobahn</a:t>
            </a:r>
            <a:endParaRPr lang="en-CA" dirty="0"/>
          </a:p>
        </p:txBody>
      </p:sp>
      <p:sp>
        <p:nvSpPr>
          <p:cNvPr id="3" name="Content Placeholder 2"/>
          <p:cNvSpPr>
            <a:spLocks noGrp="1"/>
          </p:cNvSpPr>
          <p:nvPr>
            <p:ph idx="1"/>
          </p:nvPr>
        </p:nvSpPr>
        <p:spPr/>
        <p:txBody>
          <a:bodyPr>
            <a:normAutofit/>
          </a:bodyPr>
          <a:lstStyle/>
          <a:p>
            <a:r>
              <a:rPr lang="en-US" dirty="0" smtClean="0"/>
              <a:t>Although the architecture layer functions as a commons (and does not suffer from overuse), the infrastructure layer employs finite resources</a:t>
            </a:r>
          </a:p>
          <a:p>
            <a:endParaRPr lang="en-US" dirty="0"/>
          </a:p>
          <a:p>
            <a:r>
              <a:rPr lang="en-US" dirty="0" smtClean="0"/>
              <a:t>Global traffic continues to grow steadily (Cisco, 2016)</a:t>
            </a:r>
          </a:p>
          <a:p>
            <a:pPr lvl="1"/>
            <a:r>
              <a:rPr lang="en-US" dirty="0" smtClean="0"/>
              <a:t>In 2015 Global internet traffic was 1.1 ZB</a:t>
            </a:r>
          </a:p>
          <a:p>
            <a:pPr lvl="1"/>
            <a:r>
              <a:rPr lang="en-US" dirty="0" smtClean="0"/>
              <a:t>By 2020 estimated global IP traffic will be 2.3 ZB</a:t>
            </a:r>
          </a:p>
          <a:p>
            <a:pPr lvl="1"/>
            <a:r>
              <a:rPr lang="en-US" dirty="0" smtClean="0"/>
              <a:t>By 2020 traffic from wireless and mobiles devices will make up two-thirds of traffic</a:t>
            </a:r>
            <a:endParaRPr lang="en-US" dirty="0"/>
          </a:p>
          <a:p>
            <a:pPr lvl="1"/>
            <a:endParaRPr lang="en-US" dirty="0"/>
          </a:p>
          <a:p>
            <a:r>
              <a:rPr lang="en-US" dirty="0" smtClean="0"/>
              <a:t>1 ZB (zettabyte) = 1,000 EB (exabytes) = 1,000,000 PB (petabytes) = 1,000,000,000 TB (terrabytes) = 1,000,000,000,000 GB (gigabytes) = 10</a:t>
            </a:r>
            <a:r>
              <a:rPr lang="en-US" baseline="30000" dirty="0" smtClean="0"/>
              <a:t>18</a:t>
            </a:r>
            <a:r>
              <a:rPr lang="en-US" dirty="0" smtClean="0"/>
              <a:t> bytes</a:t>
            </a:r>
          </a:p>
          <a:p>
            <a:pPr lvl="2"/>
            <a:endParaRPr lang="en-US" dirty="0"/>
          </a:p>
          <a:p>
            <a:pPr lvl="2"/>
            <a:endParaRPr lang="en-CA" dirty="0"/>
          </a:p>
        </p:txBody>
      </p:sp>
      <p:pic>
        <p:nvPicPr>
          <p:cNvPr id="4" name="B006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5661248"/>
            <a:ext cx="609600" cy="609600"/>
          </a:xfrm>
          <a:prstGeom prst="rect">
            <a:avLst/>
          </a:prstGeom>
        </p:spPr>
      </p:pic>
    </p:spTree>
    <p:extLst>
      <p:ext uri="{BB962C8B-B14F-4D97-AF65-F5344CB8AC3E}">
        <p14:creationId xmlns:p14="http://schemas.microsoft.com/office/powerpoint/2010/main" val="2553510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 IPv4 to IPv6</a:t>
            </a:r>
            <a:endParaRPr lang="en-CA" dirty="0"/>
          </a:p>
        </p:txBody>
      </p:sp>
      <p:sp>
        <p:nvSpPr>
          <p:cNvPr id="3" name="Content Placeholder 2"/>
          <p:cNvSpPr>
            <a:spLocks noGrp="1"/>
          </p:cNvSpPr>
          <p:nvPr>
            <p:ph idx="1"/>
          </p:nvPr>
        </p:nvSpPr>
        <p:spPr/>
        <p:txBody>
          <a:bodyPr>
            <a:normAutofit lnSpcReduction="10000"/>
          </a:bodyPr>
          <a:lstStyle/>
          <a:p>
            <a:r>
              <a:rPr lang="en-US" dirty="0" smtClean="0"/>
              <a:t>Majority of internet traffic still based on IPv4 (Internet Protocol version 4)</a:t>
            </a:r>
          </a:p>
          <a:p>
            <a:endParaRPr lang="en-US" dirty="0"/>
          </a:p>
          <a:p>
            <a:r>
              <a:rPr lang="en-US" dirty="0" smtClean="0"/>
              <a:t>However, major problem with IPv4 is the exhaustion of unique IP addresses (e.g. 192.122.0.20) of which there are 4,294,967,296 (or 2</a:t>
            </a:r>
            <a:r>
              <a:rPr lang="en-US" baseline="30000" dirty="0" smtClean="0"/>
              <a:t>32</a:t>
            </a:r>
            <a:r>
              <a:rPr lang="en-US" dirty="0" smtClean="0"/>
              <a:t>)</a:t>
            </a:r>
          </a:p>
          <a:p>
            <a:endParaRPr lang="en-US" dirty="0"/>
          </a:p>
          <a:p>
            <a:r>
              <a:rPr lang="en-US" dirty="0" smtClean="0"/>
              <a:t>IPv6 allows for considerably longer, hexadecimal IP addresses (e.g. 33a9:8ff3:011a.cfc5.510b.9643.151d.dd15) of which there are 340,282,366,920,463,463,374,607,431,768,211,456 (or 2</a:t>
            </a:r>
            <a:r>
              <a:rPr lang="en-US" baseline="30000" dirty="0" smtClean="0"/>
              <a:t>128</a:t>
            </a:r>
            <a:r>
              <a:rPr lang="en-US" dirty="0" smtClean="0"/>
              <a:t>)</a:t>
            </a:r>
          </a:p>
          <a:p>
            <a:endParaRPr lang="en-US" dirty="0"/>
          </a:p>
          <a:p>
            <a:r>
              <a:rPr lang="en-US" dirty="0" smtClean="0"/>
              <a:t>The astronomical increase will facilitate the Internet of Things</a:t>
            </a:r>
            <a:endParaRPr lang="en-CA" dirty="0"/>
          </a:p>
        </p:txBody>
      </p:sp>
      <p:pic>
        <p:nvPicPr>
          <p:cNvPr id="4" name="B007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706180"/>
            <a:ext cx="609600" cy="609600"/>
          </a:xfrm>
          <a:prstGeom prst="rect">
            <a:avLst/>
          </a:prstGeom>
        </p:spPr>
      </p:pic>
    </p:spTree>
    <p:extLst>
      <p:ext uri="{BB962C8B-B14F-4D97-AF65-F5344CB8AC3E}">
        <p14:creationId xmlns:p14="http://schemas.microsoft.com/office/powerpoint/2010/main" val="3350605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 The CRTC and the Internet</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The CRTC does not regulate the internet with respect to content or the retail provision of internet (services to end users) </a:t>
            </a:r>
          </a:p>
          <a:p>
            <a:endParaRPr lang="en-US" dirty="0"/>
          </a:p>
          <a:p>
            <a:r>
              <a:rPr lang="en-US" dirty="0" smtClean="0"/>
              <a:t>It has decided (Telecom Public Notice 99-14 and Broadcasting Regulatory Policy 2009-329) that though some internet activities constitute broadcasting, regulation of those services are not part of the Broadcasting Policy for Canada (sect. 3(1) of the </a:t>
            </a:r>
            <a:r>
              <a:rPr lang="en-US" i="1" dirty="0" smtClean="0"/>
              <a:t>Broadcasting Act</a:t>
            </a:r>
            <a:r>
              <a:rPr lang="en-US" dirty="0" smtClean="0"/>
              <a:t>)</a:t>
            </a:r>
          </a:p>
          <a:p>
            <a:endParaRPr lang="en-US" dirty="0"/>
          </a:p>
          <a:p>
            <a:r>
              <a:rPr lang="en-US" dirty="0" smtClean="0"/>
              <a:t>The Commission also does not regulate television broadcasts on mobile devices (Broadcasting Public Notice 2007-13)</a:t>
            </a:r>
          </a:p>
          <a:p>
            <a:endParaRPr lang="en-US" dirty="0"/>
          </a:p>
          <a:p>
            <a:r>
              <a:rPr lang="en-US" dirty="0" smtClean="0"/>
              <a:t>However, in the 2012 Broadcasting Order 2012-409, the CRTC created an Exemption Order for Digital Media Broadcasting Undertakings (DMBUs) preventing exclusivity and anti-competitive head starts for television programming delivered to retail internet or mobile services</a:t>
            </a:r>
            <a:endParaRPr lang="en-CA" dirty="0"/>
          </a:p>
        </p:txBody>
      </p:sp>
      <p:pic>
        <p:nvPicPr>
          <p:cNvPr id="4" name="B008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733256"/>
            <a:ext cx="609600" cy="609600"/>
          </a:xfrm>
          <a:prstGeom prst="rect">
            <a:avLst/>
          </a:prstGeom>
        </p:spPr>
      </p:pic>
    </p:spTree>
    <p:extLst>
      <p:ext uri="{BB962C8B-B14F-4D97-AF65-F5344CB8AC3E}">
        <p14:creationId xmlns:p14="http://schemas.microsoft.com/office/powerpoint/2010/main" val="328436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 Network Neutrality</a:t>
            </a:r>
            <a:endParaRPr lang="en-CA" dirty="0"/>
          </a:p>
        </p:txBody>
      </p:sp>
      <p:sp>
        <p:nvSpPr>
          <p:cNvPr id="3" name="Content Placeholder 2"/>
          <p:cNvSpPr>
            <a:spLocks noGrp="1"/>
          </p:cNvSpPr>
          <p:nvPr>
            <p:ph idx="1"/>
          </p:nvPr>
        </p:nvSpPr>
        <p:spPr/>
        <p:txBody>
          <a:bodyPr>
            <a:normAutofit fontScale="85000" lnSpcReduction="20000"/>
          </a:bodyPr>
          <a:lstStyle/>
          <a:p>
            <a:r>
              <a:rPr lang="en-US" dirty="0" smtClean="0"/>
              <a:t>The concept of network neutrality suggests that the traffic on the internet should be treated equally – one type or owner of content should not be privileged over another</a:t>
            </a:r>
          </a:p>
          <a:p>
            <a:endParaRPr lang="en-US" dirty="0"/>
          </a:p>
          <a:p>
            <a:r>
              <a:rPr lang="en-US" dirty="0" smtClean="0"/>
              <a:t>Has history in rail principle of network neutrality (</a:t>
            </a:r>
            <a:r>
              <a:rPr lang="en-US" dirty="0" err="1" smtClean="0"/>
              <a:t>Sandvig</a:t>
            </a:r>
            <a:r>
              <a:rPr lang="en-US" dirty="0" smtClean="0"/>
              <a:t>, 2007)</a:t>
            </a:r>
          </a:p>
          <a:p>
            <a:endParaRPr lang="en-US" dirty="0"/>
          </a:p>
          <a:p>
            <a:r>
              <a:rPr lang="en-US" dirty="0" smtClean="0"/>
              <a:t>Net neutrality advocates argue that it is important in three regards</a:t>
            </a:r>
          </a:p>
          <a:p>
            <a:pPr lvl="1"/>
            <a:r>
              <a:rPr lang="en-US" dirty="0" smtClean="0"/>
              <a:t>ISPs shouldn’t be controlling the flow of individuals use of the internet based on the type of internet use (typically a slowing of peer-to-peer (P2P or file sharing) traffic) – a practice referred to as traffic shaping, throttling, or bandwidth management</a:t>
            </a:r>
          </a:p>
          <a:p>
            <a:pPr lvl="1"/>
            <a:r>
              <a:rPr lang="en-US" dirty="0" smtClean="0"/>
              <a:t>ISPs shouldn’t create a tiered internet where wealthy organizations can have their content privileged so that it moves more quickly </a:t>
            </a:r>
          </a:p>
          <a:p>
            <a:pPr lvl="1"/>
            <a:r>
              <a:rPr lang="en-US" dirty="0" smtClean="0"/>
              <a:t>ISPs shouldn’t be allowed to block some content providers (such as Netflix) entirely</a:t>
            </a:r>
          </a:p>
          <a:p>
            <a:pPr lvl="1"/>
            <a:endParaRPr lang="en-US" dirty="0"/>
          </a:p>
          <a:p>
            <a:r>
              <a:rPr lang="en-US" dirty="0" smtClean="0"/>
              <a:t>In 2015, after a lengthy process, the FCC in the US issued its </a:t>
            </a:r>
            <a:r>
              <a:rPr lang="en-US" dirty="0" smtClean="0">
                <a:hlinkClick r:id="rId4"/>
              </a:rPr>
              <a:t>Open Internet Order</a:t>
            </a:r>
            <a:r>
              <a:rPr lang="en-US" dirty="0" smtClean="0"/>
              <a:t> firmly establishing net neutrality in the US</a:t>
            </a:r>
          </a:p>
          <a:p>
            <a:pPr lvl="1"/>
            <a:endParaRPr lang="en-US" dirty="0" smtClean="0"/>
          </a:p>
          <a:p>
            <a:pPr lvl="1"/>
            <a:endParaRPr lang="en-US" dirty="0" smtClean="0"/>
          </a:p>
        </p:txBody>
      </p:sp>
      <p:pic>
        <p:nvPicPr>
          <p:cNvPr id="4" name="B0091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32866" y="5728758"/>
            <a:ext cx="609600" cy="609600"/>
          </a:xfrm>
          <a:prstGeom prst="rect">
            <a:avLst/>
          </a:prstGeom>
        </p:spPr>
      </p:pic>
    </p:spTree>
    <p:extLst>
      <p:ext uri="{BB962C8B-B14F-4D97-AF65-F5344CB8AC3E}">
        <p14:creationId xmlns:p14="http://schemas.microsoft.com/office/powerpoint/2010/main" val="97491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6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4">
      <a:dk1>
        <a:sysClr val="windowText" lastClr="000000"/>
      </a:dk1>
      <a:lt1>
        <a:sysClr val="window" lastClr="FFFFFF"/>
      </a:lt1>
      <a:dk2>
        <a:srgbClr val="464646"/>
      </a:dk2>
      <a:lt2>
        <a:srgbClr val="DEF5FA"/>
      </a:lt2>
      <a:accent1>
        <a:srgbClr val="D25E00"/>
      </a:accent1>
      <a:accent2>
        <a:srgbClr val="7030A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19144</TotalTime>
  <Words>3024</Words>
  <Application>Microsoft Office PowerPoint</Application>
  <PresentationFormat>On-screen Show (4:3)</PresentationFormat>
  <Paragraphs>240</Paragraphs>
  <Slides>32</Slides>
  <Notes>1</Notes>
  <HiddenSlides>0</HiddenSlides>
  <MMClips>29</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Adjacency</vt:lpstr>
      <vt:lpstr>Internet Policy </vt:lpstr>
      <vt:lpstr>Outline</vt:lpstr>
      <vt:lpstr>A-I. Regulating the Internet</vt:lpstr>
      <vt:lpstr>A-II. What is teh Interwebs?</vt:lpstr>
      <vt:lpstr>A-III. The Open Nature of the Information Superhighway</vt:lpstr>
      <vt:lpstr>A-IV. Congestion on the Infobahn</vt:lpstr>
      <vt:lpstr>A-V. IPv4 to IPv6</vt:lpstr>
      <vt:lpstr>A-VI. The CRTC and the Internet</vt:lpstr>
      <vt:lpstr>B-I. Network Neutrality</vt:lpstr>
      <vt:lpstr>B-II. Network Neutrality In Canada</vt:lpstr>
      <vt:lpstr>B-II(ii). Network Neutrality In Canada</vt:lpstr>
      <vt:lpstr>B-II(iii). Network Neutrality in Canada</vt:lpstr>
      <vt:lpstr>B-III. Network Neutrality and the CRTC</vt:lpstr>
      <vt:lpstr>B-IV. CRTC and UBB</vt:lpstr>
      <vt:lpstr>B-V. Government of Canada and UBB</vt:lpstr>
      <vt:lpstr>B-VI. Net Neutrality in Canada</vt:lpstr>
      <vt:lpstr>B-VII. The Klass Complaint</vt:lpstr>
      <vt:lpstr>B-VIII. Zero Rating Inquiry</vt:lpstr>
      <vt:lpstr>C-I. Digital Divides</vt:lpstr>
      <vt:lpstr>C-II. Addressing the Digital Divides</vt:lpstr>
      <vt:lpstr>Interview with Dr. McMahon</vt:lpstr>
      <vt:lpstr>Interview with Dr. McMahon</vt:lpstr>
      <vt:lpstr>Interview with Dr. McMahon</vt:lpstr>
      <vt:lpstr>Interview with Dr. McMahon</vt:lpstr>
      <vt:lpstr>Interview with Dr. McMahon</vt:lpstr>
      <vt:lpstr>Interview with Dr. McMahon</vt:lpstr>
      <vt:lpstr>Interview with Dr. McMahon</vt:lpstr>
      <vt:lpstr>Discussion Questions</vt:lpstr>
      <vt:lpstr>Next Week</vt:lpstr>
      <vt:lpstr>Sources: </vt:lpstr>
      <vt:lpstr>Sources: </vt:lpstr>
      <vt:lpstr>Comments and Critique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Policy Overview</dc:title>
  <dc:creator>Michael McNally</dc:creator>
  <cp:lastModifiedBy>Michael McNally</cp:lastModifiedBy>
  <cp:revision>194</cp:revision>
  <cp:lastPrinted>2017-03-08T21:02:30Z</cp:lastPrinted>
  <dcterms:created xsi:type="dcterms:W3CDTF">2011-01-13T14:12:52Z</dcterms:created>
  <dcterms:modified xsi:type="dcterms:W3CDTF">2017-03-24T19:57:39Z</dcterms:modified>
</cp:coreProperties>
</file>