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73" r:id="rId3"/>
    <p:sldId id="291" r:id="rId4"/>
    <p:sldId id="287" r:id="rId5"/>
    <p:sldId id="292" r:id="rId6"/>
    <p:sldId id="286" r:id="rId7"/>
    <p:sldId id="288" r:id="rId8"/>
    <p:sldId id="290" r:id="rId9"/>
    <p:sldId id="289" r:id="rId10"/>
    <p:sldId id="275" r:id="rId11"/>
    <p:sldId id="284" r:id="rId12"/>
    <p:sldId id="285" r:id="rId13"/>
    <p:sldId id="283" r:id="rId14"/>
    <p:sldId id="28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21" autoAdjust="0"/>
    <p:restoredTop sz="94660"/>
  </p:normalViewPr>
  <p:slideViewPr>
    <p:cSldViewPr snapToGrid="0">
      <p:cViewPr varScale="1">
        <p:scale>
          <a:sx n="58" d="100"/>
          <a:sy n="58" d="100"/>
        </p:scale>
        <p:origin x="108" y="13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hyperlink" Target="https://creativecommons.org/licenses/by/4.0/legalcode" TargetMode="Externa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16CA8-FFEE-48D2-8AD8-EFD38B1E4F55}" type="datetimeFigureOut">
              <a:rPr lang="en-US" smtClean="0"/>
              <a:t>1/20/2020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031D2-6788-41A9-9F20-263881059D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07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16CA8-FFEE-48D2-8AD8-EFD38B1E4F55}" type="datetimeFigureOut">
              <a:rPr lang="en-US" smtClean="0"/>
              <a:t>1/20/2020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031D2-6788-41A9-9F20-263881059D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7375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16CA8-FFEE-48D2-8AD8-EFD38B1E4F55}" type="datetimeFigureOut">
              <a:rPr lang="en-US" smtClean="0"/>
              <a:t>1/20/2020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031D2-6788-41A9-9F20-263881059D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5310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 b="1" i="0" baseline="0">
                <a:solidFill>
                  <a:srgbClr val="95263F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Level 1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 i="0" baseline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579D63F-D0B5-E141-ACCF-9BA1FF3390F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736474" y="4396582"/>
            <a:ext cx="2719052" cy="640135"/>
          </a:xfrm>
          <a:prstGeom prst="rect">
            <a:avLst/>
          </a:prstGeom>
        </p:spPr>
      </p:pic>
      <p:pic>
        <p:nvPicPr>
          <p:cNvPr id="5" name="Picture 2" descr="Image result for cc-by">
            <a:hlinkClick r:id="rId4"/>
            <a:extLst>
              <a:ext uri="{FF2B5EF4-FFF2-40B4-BE49-F238E27FC236}">
                <a16:creationId xmlns:a16="http://schemas.microsoft.com/office/drawing/2014/main" id="{8A1D796D-C3F4-644D-AFE2-C1D569F25E1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0127" y="5880819"/>
            <a:ext cx="1106542" cy="390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59AE153-4C4A-6144-9B44-62D21BBF296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380663" y="6270625"/>
            <a:ext cx="1428750" cy="3746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en-US" dirty="0"/>
              <a:t>Month Year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2888714" y="6134784"/>
            <a:ext cx="64145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instructional module is not intended as legal advice.  All Opening Up Copyright modules are made available under a </a:t>
            </a:r>
            <a:r>
              <a:rPr lang="en-US" sz="11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Creative Commons Attribution 4.0 (CC-BY-4.0) International license</a:t>
            </a:r>
            <a:r>
              <a:rPr lang="en-US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 </a:t>
            </a:r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0778923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71282" y="512064"/>
            <a:ext cx="8682518" cy="938785"/>
          </a:xfrm>
          <a:prstGeom prst="rect">
            <a:avLst/>
          </a:prstGeom>
        </p:spPr>
        <p:txBody>
          <a:bodyPr anchor="ctr" anchorCtr="0"/>
          <a:lstStyle>
            <a:lvl1pPr algn="ctr">
              <a:lnSpc>
                <a:spcPct val="70000"/>
              </a:lnSpc>
              <a:defRPr sz="40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Level 1</a:t>
            </a:r>
            <a:br>
              <a:rPr lang="en-US" dirty="0"/>
            </a:br>
            <a:r>
              <a:rPr lang="en-US" dirty="0"/>
              <a:t>Title Placeholder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 b="0" i="0" baseline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defRPr>
            </a:lvl1pPr>
            <a:lvl2pPr>
              <a:defRPr b="0" i="0" baseline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defRPr>
            </a:lvl2pPr>
            <a:lvl3pPr>
              <a:defRPr b="0" i="0" baseline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defRPr>
            </a:lvl3pPr>
            <a:lvl4pPr>
              <a:defRPr b="0" i="0" baseline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defRPr>
            </a:lvl4pPr>
            <a:lvl5pPr>
              <a:defRPr b="0" i="0" baseline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 b="0" i="0" baseline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defRPr>
            </a:lvl1pPr>
            <a:lvl2pPr>
              <a:defRPr b="0" i="0" baseline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defRPr>
            </a:lvl2pPr>
            <a:lvl3pPr>
              <a:defRPr b="0" i="0" baseline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defRPr>
            </a:lvl3pPr>
            <a:lvl4pPr>
              <a:defRPr b="0" i="0" baseline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defRPr>
            </a:lvl4pPr>
            <a:lvl5pPr>
              <a:defRPr b="0" i="0" baseline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34030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16CA8-FFEE-48D2-8AD8-EFD38B1E4F55}" type="datetimeFigureOut">
              <a:rPr lang="en-US" smtClean="0"/>
              <a:t>1/20/2020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031D2-6788-41A9-9F20-263881059D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8351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16CA8-FFEE-48D2-8AD8-EFD38B1E4F55}" type="datetimeFigureOut">
              <a:rPr lang="en-US" smtClean="0"/>
              <a:t>1/20/2020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031D2-6788-41A9-9F20-263881059D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9653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16CA8-FFEE-48D2-8AD8-EFD38B1E4F55}" type="datetimeFigureOut">
              <a:rPr lang="en-US" smtClean="0"/>
              <a:t>1/20/2020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031D2-6788-41A9-9F20-263881059D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7281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16CA8-FFEE-48D2-8AD8-EFD38B1E4F55}" type="datetimeFigureOut">
              <a:rPr lang="en-US" smtClean="0"/>
              <a:t>1/20/2020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031D2-6788-41A9-9F20-263881059D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1618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16CA8-FFEE-48D2-8AD8-EFD38B1E4F55}" type="datetimeFigureOut">
              <a:rPr lang="en-US" smtClean="0"/>
              <a:t>1/20/2020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031D2-6788-41A9-9F20-263881059D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005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16CA8-FFEE-48D2-8AD8-EFD38B1E4F55}" type="datetimeFigureOut">
              <a:rPr lang="en-US" smtClean="0"/>
              <a:t>1/20/2020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031D2-6788-41A9-9F20-263881059D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572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16CA8-FFEE-48D2-8AD8-EFD38B1E4F55}" type="datetimeFigureOut">
              <a:rPr lang="en-US" smtClean="0"/>
              <a:t>1/20/2020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031D2-6788-41A9-9F20-263881059D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7509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16CA8-FFEE-48D2-8AD8-EFD38B1E4F55}" type="datetimeFigureOut">
              <a:rPr lang="en-US" smtClean="0"/>
              <a:t>1/20/2020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031D2-6788-41A9-9F20-263881059D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232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F16CA8-FFEE-48D2-8AD8-EFD38B1E4F55}" type="datetimeFigureOut">
              <a:rPr lang="en-US" smtClean="0"/>
              <a:t>1/20/2020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4031D2-6788-41A9-9F20-263881059D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326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copyright@ualberta.ca" TargetMode="External"/><Relationship Id="rId2" Type="http://schemas.openxmlformats.org/officeDocument/2006/relationships/hyperlink" Target="https://sites.library.ualberta.ca/copyright/" TargetMode="Externa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hyperlink" Target="mailto:mmcnally@ualberta.ca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5195/PALRAP.2014.43" TargetMode="External"/><Relationship Id="rId7" Type="http://schemas.openxmlformats.org/officeDocument/2006/relationships/hyperlink" Target="https://doi.org/10.1080/1533290X.2016.1226592" TargetMode="External"/><Relationship Id="rId2" Type="http://schemas.openxmlformats.org/officeDocument/2006/relationships/hyperlink" Target="https://doi.org/10.1016/S0263-7863(98)00069-6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doi.org/10.5210/fm.v24i6.9180" TargetMode="External"/><Relationship Id="rId5" Type="http://schemas.openxmlformats.org/officeDocument/2006/relationships/hyperlink" Target="https://doi.org/10.1016/S0360-1315(98)00041-4" TargetMode="External"/><Relationship Id="rId4" Type="http://schemas.openxmlformats.org/officeDocument/2006/relationships/hyperlink" Target="https://digitalcommons.law.uga.edu/law_lib_artchop/32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thenounproject.com/icon/1005005" TargetMode="External"/><Relationship Id="rId3" Type="http://schemas.openxmlformats.org/officeDocument/2006/relationships/hyperlink" Target="https://pixabay.com/en/arabian-arab-girl-female-ethnic-1456184/" TargetMode="External"/><Relationship Id="rId7" Type="http://schemas.openxmlformats.org/officeDocument/2006/relationships/hyperlink" Target="https://pixabay.com/illustrations/black-avatar-cute-cheerful-3025348/" TargetMode="External"/><Relationship Id="rId2" Type="http://schemas.openxmlformats.org/officeDocument/2006/relationships/hyperlink" Target="https://pixabay.com/vectors/programmer-computer-woman-support-3607627/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commons.wikimedia.org/wiki/File:Charming_Cartoon_Businessman.svg" TargetMode="External"/><Relationship Id="rId11" Type="http://schemas.openxmlformats.org/officeDocument/2006/relationships/hyperlink" Target="https://sites.library.ualberta.ca/copyright/photocopying-at-the-library/" TargetMode="External"/><Relationship Id="rId5" Type="http://schemas.openxmlformats.org/officeDocument/2006/relationships/hyperlink" Target="https://pixabay.com/illustrations/teacher-bookworm-glasses-professor-359311/" TargetMode="External"/><Relationship Id="rId10" Type="http://schemas.openxmlformats.org/officeDocument/2006/relationships/hyperlink" Target="https://pixabay.com/de/illustrations/cartoon-l%C3%A4ssig-charakter-zeichnung-3685566/" TargetMode="External"/><Relationship Id="rId4" Type="http://schemas.openxmlformats.org/officeDocument/2006/relationships/hyperlink" Target="https://thenounproject.com/icon/1587076" TargetMode="External"/><Relationship Id="rId9" Type="http://schemas.openxmlformats.org/officeDocument/2006/relationships/hyperlink" Target="https://commons.wikimedia.org/w/index.php?title=Special:Search&amp;limit=50&amp;offset=500&amp;profile=default&amp;search=man+cartoon&amp;advancedSearch-current=%7b%22namespaces%22:%5b6,12,14,100,106,0%5d%7d#/media/File:Senior_Guy_At_The_Office_Cartoon.sv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sites.library.ualberta.ca/copyright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dirty="0"/>
              <a:t>Know Your Audience(s): Collaborating for Copyright </a:t>
            </a:r>
            <a:r>
              <a:rPr lang="en-US" sz="3600" dirty="0" smtClean="0"/>
              <a:t>Education</a:t>
            </a:r>
            <a:br>
              <a:rPr lang="en-US" sz="3600" dirty="0" smtClean="0"/>
            </a:br>
            <a:r>
              <a:rPr lang="en-US" sz="3600" dirty="0"/>
              <a:t/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161535" y="2934333"/>
            <a:ext cx="9506465" cy="1655762"/>
          </a:xfrm>
        </p:spPr>
        <p:txBody>
          <a:bodyPr>
            <a:normAutofit/>
          </a:bodyPr>
          <a:lstStyle/>
          <a:p>
            <a:r>
              <a:rPr lang="en-US" sz="1800" dirty="0"/>
              <a:t>Julia Guy, Kris Joseph, Amanda </a:t>
            </a:r>
            <a:r>
              <a:rPr lang="en-US" sz="1800" dirty="0" err="1"/>
              <a:t>Wakaruk</a:t>
            </a:r>
            <a:r>
              <a:rPr lang="en-US" sz="1800" dirty="0"/>
              <a:t>, Adrian Sheppard, and Michael B. </a:t>
            </a:r>
            <a:r>
              <a:rPr lang="en-US" sz="1800" dirty="0" smtClean="0"/>
              <a:t>McNally</a:t>
            </a:r>
          </a:p>
          <a:p>
            <a:r>
              <a:rPr lang="en-US" sz="1800" dirty="0">
                <a:hlinkClick r:id="rId2"/>
              </a:rPr>
              <a:t>https://sites.library.ualberta.ca/copyright</a:t>
            </a:r>
            <a:r>
              <a:rPr lang="en-US" sz="1800" dirty="0" smtClean="0">
                <a:hlinkClick r:id="rId2"/>
              </a:rPr>
              <a:t>/</a:t>
            </a:r>
            <a:r>
              <a:rPr lang="en-US" sz="1800" dirty="0" smtClean="0"/>
              <a:t> / </a:t>
            </a:r>
            <a:r>
              <a:rPr lang="en-US" sz="1800" dirty="0" smtClean="0">
                <a:hlinkClick r:id="rId3"/>
              </a:rPr>
              <a:t>copyright@ualberta.ca</a:t>
            </a:r>
            <a:r>
              <a:rPr lang="en-US" sz="1800" dirty="0" smtClean="0"/>
              <a:t> / </a:t>
            </a:r>
            <a:r>
              <a:rPr lang="en-US" sz="1800" dirty="0" smtClean="0">
                <a:hlinkClick r:id="rId4"/>
              </a:rPr>
              <a:t>mmcnally@ualberta.ca</a:t>
            </a:r>
            <a:r>
              <a:rPr lang="en-US" sz="1800" dirty="0" smtClean="0"/>
              <a:t> </a:t>
            </a:r>
          </a:p>
          <a:p>
            <a:endParaRPr lang="en-US" sz="1800" dirty="0"/>
          </a:p>
          <a:p>
            <a:r>
              <a:rPr lang="en-US" sz="1800" dirty="0"/>
              <a:t>Open Education 2019, Phoenix, AZ, Oct. 30, 2019</a:t>
            </a:r>
          </a:p>
          <a:p>
            <a:endParaRPr lang="en-US" sz="1800" dirty="0"/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4020" y="4379827"/>
            <a:ext cx="8723959" cy="2186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089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Achieving Inclusivity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1DD6C1F-8A78-D846-9FC5-D86B2DAE21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3632" y="1706423"/>
            <a:ext cx="1801904" cy="194830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27C992D-B9E9-3543-A3FC-D015CD7DF5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86" y="3392749"/>
            <a:ext cx="1017747" cy="2076840"/>
          </a:xfrm>
          <a:prstGeom prst="rect">
            <a:avLst/>
          </a:prstGeom>
        </p:spPr>
      </p:pic>
      <p:pic>
        <p:nvPicPr>
          <p:cNvPr id="7" name="Andre" descr="A close up of a logo&#10;&#10;Description automatically generated">
            <a:extLst>
              <a:ext uri="{FF2B5EF4-FFF2-40B4-BE49-F238E27FC236}">
                <a16:creationId xmlns:a16="http://schemas.microsoft.com/office/drawing/2014/main" id="{6857CA24-6F4C-5E45-B6C0-0FBC20C7B0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40449" y="4978946"/>
            <a:ext cx="1333672" cy="163123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D5E5199-E8DB-4FDE-BC6E-6098681E22B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14615"/>
          <a:stretch/>
        </p:blipFill>
        <p:spPr>
          <a:xfrm>
            <a:off x="10374487" y="4175379"/>
            <a:ext cx="1817513" cy="1551891"/>
          </a:xfrm>
          <a:prstGeom prst="rect">
            <a:avLst/>
          </a:prstGeom>
        </p:spPr>
      </p:pic>
      <p:pic>
        <p:nvPicPr>
          <p:cNvPr id="9" name="Grad student (Ayra)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A778CA1D-87B2-7844-99CA-BBC0FEDF05C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9703244" y="3005914"/>
            <a:ext cx="790657" cy="1843894"/>
          </a:xfrm>
          <a:prstGeom prst="rect">
            <a:avLst/>
          </a:prstGeom>
        </p:spPr>
      </p:pic>
      <p:pic>
        <p:nvPicPr>
          <p:cNvPr id="10" name="Content Placeholder 6">
            <a:extLst>
              <a:ext uri="{FF2B5EF4-FFF2-40B4-BE49-F238E27FC236}">
                <a16:creationId xmlns:a16="http://schemas.microsoft.com/office/drawing/2014/main" id="{BDD6EAF5-8032-467E-9FFB-A35515449CD2}"/>
              </a:ext>
            </a:extLst>
          </p:cNvPr>
          <p:cNvPicPr>
            <a:picLocks noGrp="1" noChangeAspect="1"/>
          </p:cNvPicPr>
          <p:nvPr/>
        </p:nvPicPr>
        <p:blipFill rotWithShape="1">
          <a:blip r:embed="rId7"/>
          <a:srcRect b="16734"/>
          <a:stretch/>
        </p:blipFill>
        <p:spPr>
          <a:xfrm>
            <a:off x="9522120" y="1722219"/>
            <a:ext cx="1386593" cy="1154558"/>
          </a:xfrm>
          <a:prstGeom prst="rect">
            <a:avLst/>
          </a:prstGeom>
        </p:spPr>
      </p:pic>
      <p:pic>
        <p:nvPicPr>
          <p:cNvPr id="11" name="Content Placeholder 9">
            <a:extLst>
              <a:ext uri="{FF2B5EF4-FFF2-40B4-BE49-F238E27FC236}">
                <a16:creationId xmlns:a16="http://schemas.microsoft.com/office/drawing/2014/main" id="{F30A6BA3-B478-9D45-8C51-BAABCAA9F9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8"/>
          <a:stretch>
            <a:fillRect/>
          </a:stretch>
        </p:blipFill>
        <p:spPr>
          <a:xfrm>
            <a:off x="-134333" y="1681562"/>
            <a:ext cx="1562663" cy="1562663"/>
          </a:xfrm>
          <a:prstGeom prst="rect">
            <a:avLst/>
          </a:prstGeom>
        </p:spPr>
      </p:pic>
      <p:pic>
        <p:nvPicPr>
          <p:cNvPr id="12" name="Picture 2" descr="Programmer, Computer, Woman, Support, Website, Work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3568" y="3475368"/>
            <a:ext cx="1427168" cy="1220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70572" y="4951324"/>
            <a:ext cx="1979154" cy="145318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0920" y="1681562"/>
            <a:ext cx="821972" cy="2493817"/>
          </a:xfrm>
          <a:prstGeom prst="rect">
            <a:avLst/>
          </a:prstGeom>
        </p:spPr>
      </p:pic>
      <p:sp>
        <p:nvSpPr>
          <p:cNvPr id="15" name="Content Placeholder 3"/>
          <p:cNvSpPr>
            <a:spLocks noGrp="1"/>
          </p:cNvSpPr>
          <p:nvPr>
            <p:ph sz="half" idx="13"/>
          </p:nvPr>
        </p:nvSpPr>
        <p:spPr>
          <a:xfrm>
            <a:off x="3600830" y="1909890"/>
            <a:ext cx="5637411" cy="435133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Diversity a focus casting characters for narratives</a:t>
            </a:r>
          </a:p>
          <a:p>
            <a:endParaRPr lang="en-US" dirty="0" smtClean="0"/>
          </a:p>
          <a:p>
            <a:r>
              <a:rPr lang="en-US" dirty="0" smtClean="0"/>
              <a:t>Aim for diversity in:</a:t>
            </a:r>
          </a:p>
          <a:p>
            <a:pPr lvl="1"/>
            <a:r>
              <a:rPr lang="en-US" dirty="0" smtClean="0"/>
              <a:t>Copyright users and creators</a:t>
            </a:r>
          </a:p>
          <a:p>
            <a:pPr lvl="1"/>
            <a:r>
              <a:rPr lang="en-US" dirty="0" smtClean="0"/>
              <a:t>Occupation/social role</a:t>
            </a:r>
          </a:p>
          <a:p>
            <a:pPr lvl="1"/>
            <a:r>
              <a:rPr lang="en-US" dirty="0" smtClean="0"/>
              <a:t>Racial and gender diversity</a:t>
            </a:r>
          </a:p>
          <a:p>
            <a:pPr lvl="1"/>
            <a:endParaRPr lang="en-US" dirty="0"/>
          </a:p>
          <a:p>
            <a:r>
              <a:rPr lang="en-US" dirty="0" smtClean="0"/>
              <a:t>Aim to balance engagement and reusability</a:t>
            </a:r>
          </a:p>
          <a:p>
            <a:pPr marL="457200" lvl="1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2315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Recommendations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7229474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No one answer for resolving precision, engagement, reusability tensions</a:t>
            </a:r>
          </a:p>
          <a:p>
            <a:r>
              <a:rPr lang="en-US" dirty="0" smtClean="0"/>
              <a:t>“Open enough” is often sufficient (McNally and Christiansen, 2019)</a:t>
            </a:r>
          </a:p>
          <a:p>
            <a:r>
              <a:rPr lang="en-US" dirty="0" smtClean="0"/>
              <a:t>Consider modular design and layers (script, visuals, narration, interactivity)</a:t>
            </a:r>
          </a:p>
          <a:p>
            <a:pPr lvl="1"/>
            <a:r>
              <a:rPr lang="en-US" dirty="0" smtClean="0"/>
              <a:t>Decision around precision, engagement and reusability create dependencies in the other layers</a:t>
            </a:r>
          </a:p>
          <a:p>
            <a:r>
              <a:rPr lang="en-US" dirty="0" smtClean="0"/>
              <a:t>Collaboration key for addressing multiple audiences</a:t>
            </a:r>
          </a:p>
          <a:p>
            <a:pPr lvl="1"/>
            <a:r>
              <a:rPr lang="en-US" dirty="0" smtClean="0"/>
              <a:t>LIS students with theatre backgrounds have been particularly effective collaborators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7674" y="2901872"/>
            <a:ext cx="3733800" cy="229852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29304" y="5200396"/>
            <a:ext cx="3024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OUC Module – “The Berne and TRIPS Agreements” (screenshot)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616367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Acknowledgements and Affiliations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10848975" cy="435133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 smtClean="0"/>
              <a:t>The Opening Up Copyright Instructional Module Series is funded through a Teaching and Learning Enhancement Fund (TLEF) grant from the Centre for Teaching and Learning at the University of Alberta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-457200">
              <a:buNone/>
            </a:pPr>
            <a:r>
              <a:rPr lang="en-US" b="1" dirty="0" smtClean="0"/>
              <a:t>Julia Guy</a:t>
            </a:r>
            <a:r>
              <a:rPr lang="en-US" dirty="0" smtClean="0"/>
              <a:t> – Master of Arts in Digital Humanities, and Master of Library and Information Studies Student, University of Alberta</a:t>
            </a:r>
          </a:p>
          <a:p>
            <a:pPr marL="457200" lvl="1" indent="-457200">
              <a:buNone/>
            </a:pPr>
            <a:r>
              <a:rPr lang="en-US" b="1" dirty="0" smtClean="0"/>
              <a:t>Kris Joseph</a:t>
            </a:r>
            <a:r>
              <a:rPr lang="en-US" dirty="0" smtClean="0"/>
              <a:t> – Digital Scholarship Librarian, York University Libraries, York University</a:t>
            </a:r>
          </a:p>
          <a:p>
            <a:pPr marL="457200" lvl="1" indent="-457200">
              <a:buNone/>
            </a:pPr>
            <a:r>
              <a:rPr lang="en-US" b="1" dirty="0" smtClean="0"/>
              <a:t>Amanda </a:t>
            </a:r>
            <a:r>
              <a:rPr lang="en-US" b="1" dirty="0" err="1" smtClean="0"/>
              <a:t>Wakaruk</a:t>
            </a:r>
            <a:r>
              <a:rPr lang="en-US" b="1" dirty="0" smtClean="0"/>
              <a:t> </a:t>
            </a:r>
            <a:r>
              <a:rPr lang="en-US" dirty="0" smtClean="0"/>
              <a:t>– Copyright Librarian, Copyright Office, University of Alberta</a:t>
            </a:r>
          </a:p>
          <a:p>
            <a:pPr marL="457200" lvl="1" indent="-457200">
              <a:buNone/>
            </a:pPr>
            <a:r>
              <a:rPr lang="en-US" b="1" dirty="0" smtClean="0"/>
              <a:t>Adrian Sheppard</a:t>
            </a:r>
            <a:r>
              <a:rPr lang="en-US" dirty="0" smtClean="0"/>
              <a:t> </a:t>
            </a:r>
            <a:r>
              <a:rPr lang="en-US" dirty="0"/>
              <a:t>–</a:t>
            </a:r>
            <a:r>
              <a:rPr lang="en-US" dirty="0" smtClean="0"/>
              <a:t> Director, Copyright Office, University of Alberta</a:t>
            </a:r>
          </a:p>
          <a:p>
            <a:pPr marL="457200" lvl="1" indent="-457200">
              <a:buNone/>
            </a:pPr>
            <a:r>
              <a:rPr lang="en-US" b="1" dirty="0" smtClean="0"/>
              <a:t>Michael B. McNally </a:t>
            </a:r>
            <a:r>
              <a:rPr lang="en-US" dirty="0" smtClean="0"/>
              <a:t>–  Associate Professor, Faculty of Education, University of Alberta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7448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10848975" cy="4351338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CA" dirty="0"/>
              <a:t>Atkinson, Roger. (1999). Project management: Cost, time and quality, two best guesses and a phenomenon, its time to accept other success criteria. </a:t>
            </a:r>
            <a:r>
              <a:rPr lang="en-CA" i="1" dirty="0"/>
              <a:t>International Journal of Project Management,</a:t>
            </a:r>
            <a:r>
              <a:rPr lang="en-CA" dirty="0"/>
              <a:t> </a:t>
            </a:r>
            <a:r>
              <a:rPr lang="en-CA" i="1" dirty="0"/>
              <a:t>17</a:t>
            </a:r>
            <a:r>
              <a:rPr lang="en-CA" dirty="0"/>
              <a:t>(6), (December 1999): 337–42. </a:t>
            </a:r>
            <a:r>
              <a:rPr lang="en-CA" u="sng" dirty="0">
                <a:hlinkClick r:id="rId2"/>
              </a:rPr>
              <a:t>https://doi.org/10.1016/S0263-7863(98)00069-6</a:t>
            </a:r>
            <a:r>
              <a:rPr lang="en-CA" dirty="0"/>
              <a:t> </a:t>
            </a:r>
            <a:endParaRPr lang="en-US" dirty="0"/>
          </a:p>
          <a:p>
            <a:pPr marL="0" indent="0">
              <a:buNone/>
            </a:pPr>
            <a:r>
              <a:rPr lang="en-CA" dirty="0" err="1"/>
              <a:t>Clossen</a:t>
            </a:r>
            <a:r>
              <a:rPr lang="en-CA" dirty="0"/>
              <a:t>, A. S. (2014). Beyond the Letter of the Law: Accessibility, Universal Design, and Human-Centered Design in Video Tutorials. </a:t>
            </a:r>
            <a:r>
              <a:rPr lang="en-CA" i="1" dirty="0"/>
              <a:t>Pennsylvania Libraries: Research &amp; Practice, 2</a:t>
            </a:r>
            <a:r>
              <a:rPr lang="en-CA" dirty="0"/>
              <a:t>(1), 27–37.</a:t>
            </a:r>
            <a:r>
              <a:rPr lang="en-CA" u="sng" dirty="0">
                <a:hlinkClick r:id="rId3"/>
              </a:rPr>
              <a:t> https://doi.org/10.5195/PALRAP.2014.43</a:t>
            </a:r>
            <a:endParaRPr lang="en-US" dirty="0"/>
          </a:p>
          <a:p>
            <a:pPr marL="0" indent="0">
              <a:buNone/>
            </a:pPr>
            <a:r>
              <a:rPr lang="en-CA" dirty="0"/>
              <a:t>Evans, R. (2014). Cooking up cauldrons of content: Recipes for video tutorials.</a:t>
            </a:r>
            <a:r>
              <a:rPr lang="en-CA" i="1" dirty="0"/>
              <a:t> Articles, Chapters and Online Publications. 32</a:t>
            </a:r>
            <a:r>
              <a:rPr lang="en-CA" dirty="0"/>
              <a:t>. Retrieved from </a:t>
            </a:r>
            <a:r>
              <a:rPr lang="en-CA" u="sng" dirty="0">
                <a:hlinkClick r:id="rId4"/>
              </a:rPr>
              <a:t>https://digitalcommons.law.uga.edu/law_lib_artchop/32</a:t>
            </a:r>
            <a:r>
              <a:rPr lang="en-CA" dirty="0"/>
              <a:t> </a:t>
            </a:r>
            <a:endParaRPr lang="en-US" dirty="0"/>
          </a:p>
          <a:p>
            <a:pPr marL="0" indent="0">
              <a:buNone/>
            </a:pPr>
            <a:r>
              <a:rPr lang="en-CA" dirty="0" err="1"/>
              <a:t>Laurillard</a:t>
            </a:r>
            <a:r>
              <a:rPr lang="en-CA" dirty="0"/>
              <a:t>, D. (1998). Multimedia and the learner’s experience of narrative. </a:t>
            </a:r>
            <a:r>
              <a:rPr lang="en-CA" i="1" dirty="0"/>
              <a:t>Computers &amp; Education, 31</a:t>
            </a:r>
            <a:r>
              <a:rPr lang="en-CA" dirty="0"/>
              <a:t>(2), 229–242.</a:t>
            </a:r>
            <a:r>
              <a:rPr lang="en-CA" u="sng" dirty="0">
                <a:hlinkClick r:id="rId5"/>
              </a:rPr>
              <a:t> https://doi.org/10.1016/S0360-1315(98)00041-4</a:t>
            </a:r>
            <a:endParaRPr lang="en-US" dirty="0"/>
          </a:p>
          <a:p>
            <a:pPr marL="0" indent="0">
              <a:buNone/>
            </a:pPr>
            <a:r>
              <a:rPr lang="en-CA" dirty="0" smtClean="0"/>
              <a:t>Lo</a:t>
            </a:r>
            <a:r>
              <a:rPr lang="en-CA" dirty="0"/>
              <a:t>, L. S., and Dale, J. M. (2009). Information literacy ‘learning’ via online tutorials: A collaboration between subject specialist and instructional design librarian.” </a:t>
            </a:r>
            <a:r>
              <a:rPr lang="en-CA" i="1" dirty="0"/>
              <a:t>Journal of Library and Information Services in Distance Learning, 3</a:t>
            </a:r>
            <a:r>
              <a:rPr lang="en-CA" dirty="0"/>
              <a:t>: 148-158.</a:t>
            </a:r>
            <a:endParaRPr lang="en-US" dirty="0"/>
          </a:p>
          <a:p>
            <a:pPr marL="0" indent="0">
              <a:buNone/>
            </a:pPr>
            <a:r>
              <a:rPr lang="en-CA" dirty="0"/>
              <a:t>Martin, N. A., and Martin, R. (2015). Would you watch it? Creating effective and engaging video tutorials.” </a:t>
            </a:r>
            <a:r>
              <a:rPr lang="en-CA" i="1" dirty="0"/>
              <a:t>Journal of Library and Information Services in Distance Learning, 9</a:t>
            </a:r>
            <a:r>
              <a:rPr lang="en-CA" dirty="0"/>
              <a:t>: 40-56.</a:t>
            </a:r>
            <a:endParaRPr lang="en-US" dirty="0"/>
          </a:p>
          <a:p>
            <a:pPr marL="0" indent="0">
              <a:buNone/>
            </a:pPr>
            <a:r>
              <a:rPr lang="en-CA" dirty="0"/>
              <a:t>McNally, M. B., &amp; Christiansen, E. G. (2019). Open enough? Eight factors to consider when transitioning from closed to open resources and courses: A conceptual framework. F</a:t>
            </a:r>
            <a:r>
              <a:rPr lang="en-CA" i="1" dirty="0"/>
              <a:t>irst Monday, 24</a:t>
            </a:r>
            <a:r>
              <a:rPr lang="en-CA" dirty="0"/>
              <a:t>(6).</a:t>
            </a:r>
            <a:r>
              <a:rPr lang="en-CA" u="sng" dirty="0">
                <a:hlinkClick r:id="rId6"/>
              </a:rPr>
              <a:t> https://doi.org/10.5210/fm.v24i6.9180</a:t>
            </a:r>
            <a:endParaRPr lang="en-US" dirty="0"/>
          </a:p>
          <a:p>
            <a:pPr marL="0" indent="0">
              <a:buNone/>
            </a:pPr>
            <a:r>
              <a:rPr lang="en-CA" dirty="0" smtClean="0"/>
              <a:t>Smith</a:t>
            </a:r>
            <a:r>
              <a:rPr lang="en-CA" dirty="0"/>
              <a:t>, B., &amp; Lee, L. (2017). Librarians and OER: Cultivating a Community of Practice To Be More Effective Advocates. </a:t>
            </a:r>
            <a:r>
              <a:rPr lang="en-CA" i="1" dirty="0"/>
              <a:t>Journal of Library &amp; Information Services in Distance Learning</a:t>
            </a:r>
            <a:r>
              <a:rPr lang="en-CA" dirty="0"/>
              <a:t>, 11(1–2), 106–122. </a:t>
            </a:r>
            <a:r>
              <a:rPr lang="en-CA" dirty="0">
                <a:hlinkClick r:id="rId7"/>
              </a:rPr>
              <a:t>https://</a:t>
            </a:r>
            <a:r>
              <a:rPr lang="en-CA" dirty="0" smtClean="0">
                <a:hlinkClick r:id="rId7"/>
              </a:rPr>
              <a:t>doi.org/10.1080/1533290X.2016.1226592</a:t>
            </a:r>
            <a:r>
              <a:rPr lang="en-CA" dirty="0" smtClean="0"/>
              <a:t> </a:t>
            </a:r>
            <a:endParaRPr lang="en-US" dirty="0"/>
          </a:p>
          <a:p>
            <a:pPr marL="0" indent="0">
              <a:buNone/>
            </a:pPr>
            <a:r>
              <a:rPr lang="en-CA" dirty="0"/>
              <a:t>Weeks, T., and Davis, J. P. (2017). Evaluating best practices for video tutorials: A case study.” </a:t>
            </a:r>
            <a:r>
              <a:rPr lang="en-CA" i="1" dirty="0"/>
              <a:t>Journal of Library and Information Services in Distance Learning, 11</a:t>
            </a:r>
            <a:r>
              <a:rPr lang="en-CA" dirty="0"/>
              <a:t>(1-2): 183-195.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3830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Image 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782300" cy="4351338"/>
          </a:xfrm>
        </p:spPr>
        <p:txBody>
          <a:bodyPr>
            <a:normAutofit lnSpcReduction="10000"/>
          </a:bodyPr>
          <a:lstStyle/>
          <a:p>
            <a:r>
              <a:rPr lang="en-US" sz="1400" dirty="0"/>
              <a:t>Image </a:t>
            </a:r>
            <a:r>
              <a:rPr lang="en-US" sz="1400" dirty="0" smtClean="0"/>
              <a:t>sources (Slide 10): </a:t>
            </a:r>
            <a:endParaRPr lang="en-US" sz="1400" dirty="0"/>
          </a:p>
          <a:p>
            <a:pPr lvl="1"/>
            <a:r>
              <a:rPr lang="en-US" sz="1400" dirty="0" err="1" smtClean="0"/>
              <a:t>Mohamed_hassan</a:t>
            </a:r>
            <a:r>
              <a:rPr lang="en-US" sz="1400" dirty="0" smtClean="0"/>
              <a:t>. (</a:t>
            </a:r>
            <a:r>
              <a:rPr lang="en-US" sz="1400" dirty="0" err="1" smtClean="0"/>
              <a:t>n.d.</a:t>
            </a:r>
            <a:r>
              <a:rPr lang="en-US" sz="1400" dirty="0" smtClean="0"/>
              <a:t>). Programmer Computer Woman Support. </a:t>
            </a:r>
            <a:r>
              <a:rPr lang="en-US" sz="1400" dirty="0" err="1" smtClean="0"/>
              <a:t>Pixabay</a:t>
            </a:r>
            <a:r>
              <a:rPr lang="en-US" sz="1400" dirty="0" smtClean="0"/>
              <a:t>. CC0. </a:t>
            </a:r>
            <a:r>
              <a:rPr lang="en-US" sz="1400" dirty="0" smtClean="0">
                <a:hlinkClick r:id="rId2"/>
              </a:rPr>
              <a:t>https</a:t>
            </a:r>
            <a:r>
              <a:rPr lang="en-US" sz="1400" dirty="0">
                <a:hlinkClick r:id="rId2"/>
              </a:rPr>
              <a:t>://pixabay.com/vectors/programmer-computer-woman-support-3607627/</a:t>
            </a:r>
            <a:endParaRPr lang="en-US" sz="1400" dirty="0"/>
          </a:p>
          <a:p>
            <a:pPr lvl="1"/>
            <a:r>
              <a:rPr lang="en-CA" sz="1400" dirty="0" err="1" smtClean="0"/>
              <a:t>GraphicMama</a:t>
            </a:r>
            <a:r>
              <a:rPr lang="en-CA" sz="1400" dirty="0" smtClean="0"/>
              <a:t>-team</a:t>
            </a:r>
            <a:r>
              <a:rPr lang="en-CA" sz="1400" dirty="0"/>
              <a:t>. (2016) Arab girl. </a:t>
            </a:r>
            <a:r>
              <a:rPr lang="en-CA" sz="1400" dirty="0" err="1"/>
              <a:t>Pixabay</a:t>
            </a:r>
            <a:r>
              <a:rPr lang="en-CA" sz="1400" dirty="0"/>
              <a:t>. CC0  </a:t>
            </a:r>
            <a:r>
              <a:rPr lang="en-CA" sz="1400" dirty="0">
                <a:hlinkClick r:id="rId3"/>
              </a:rPr>
              <a:t>https://pixabay.com/en/arabian-arab-girl-female-ethnic-1456184/</a:t>
            </a:r>
            <a:endParaRPr lang="en-CA" sz="1400" dirty="0"/>
          </a:p>
          <a:p>
            <a:pPr lvl="1"/>
            <a:r>
              <a:rPr lang="en-CA" sz="1400" dirty="0"/>
              <a:t>Boss: </a:t>
            </a:r>
            <a:r>
              <a:rPr lang="en-CA" sz="1400" dirty="0" err="1">
                <a:cs typeface="Arial" panose="020B0604020202020204" pitchFamily="34" charset="0"/>
              </a:rPr>
              <a:t>Ghan</a:t>
            </a:r>
            <a:r>
              <a:rPr lang="en-CA" sz="1400" dirty="0">
                <a:cs typeface="Arial" panose="020B0604020202020204" pitchFamily="34" charset="0"/>
              </a:rPr>
              <a:t> Koon Lay. (</a:t>
            </a:r>
            <a:r>
              <a:rPr lang="en-CA" sz="1400" dirty="0" err="1">
                <a:cs typeface="Arial" panose="020B0604020202020204" pitchFamily="34" charset="0"/>
              </a:rPr>
              <a:t>n.d</a:t>
            </a:r>
            <a:r>
              <a:rPr lang="en-CA" sz="1400" dirty="0">
                <a:cs typeface="Arial" panose="020B0604020202020204" pitchFamily="34" charset="0"/>
              </a:rPr>
              <a:t>). Boss. </a:t>
            </a:r>
            <a:r>
              <a:rPr lang="en-CA" sz="1400" i="1" dirty="0">
                <a:cs typeface="Arial" panose="020B0604020202020204" pitchFamily="34" charset="0"/>
              </a:rPr>
              <a:t>The Noun Project</a:t>
            </a:r>
            <a:r>
              <a:rPr lang="en-CA" sz="1400" dirty="0">
                <a:cs typeface="Arial" panose="020B0604020202020204" pitchFamily="34" charset="0"/>
              </a:rPr>
              <a:t>. CC0. </a:t>
            </a:r>
            <a:r>
              <a:rPr lang="en-CA" sz="1400" dirty="0">
                <a:cs typeface="Arial" panose="020B0604020202020204" pitchFamily="34" charset="0"/>
                <a:hlinkClick r:id="rId4"/>
              </a:rPr>
              <a:t>https://thenounproject.com/icon/1587076</a:t>
            </a:r>
            <a:endParaRPr lang="en-CA" sz="1400" dirty="0">
              <a:cs typeface="Arial" panose="020B0604020202020204" pitchFamily="34" charset="0"/>
            </a:endParaRPr>
          </a:p>
          <a:p>
            <a:pPr lvl="1"/>
            <a:r>
              <a:rPr lang="en-CA" sz="1400" dirty="0" err="1" smtClean="0">
                <a:cs typeface="Arial" panose="020B0604020202020204" pitchFamily="34" charset="0"/>
              </a:rPr>
              <a:t>Chrystalelizabeth</a:t>
            </a:r>
            <a:r>
              <a:rPr lang="en-CA" sz="1400" dirty="0">
                <a:cs typeface="Arial" panose="020B0604020202020204" pitchFamily="34" charset="0"/>
              </a:rPr>
              <a:t>. (2014) Teacher-bookworm-glasses-professor. </a:t>
            </a:r>
            <a:r>
              <a:rPr lang="en-CA" sz="1400" i="1" dirty="0" err="1">
                <a:cs typeface="Arial" panose="020B0604020202020204" pitchFamily="34" charset="0"/>
              </a:rPr>
              <a:t>Pixabay</a:t>
            </a:r>
            <a:r>
              <a:rPr lang="en-CA" sz="1400" dirty="0">
                <a:cs typeface="Arial" panose="020B0604020202020204" pitchFamily="34" charset="0"/>
              </a:rPr>
              <a:t>. CC0. </a:t>
            </a:r>
            <a:r>
              <a:rPr lang="en-CA" sz="1400" dirty="0">
                <a:cs typeface="Arial" panose="020B0604020202020204" pitchFamily="34" charset="0"/>
                <a:hlinkClick r:id="rId5"/>
              </a:rPr>
              <a:t>https://pixabay.com/illustrations/teacher-bookworm-glasses-professor-359311/</a:t>
            </a:r>
            <a:r>
              <a:rPr lang="en-CA" sz="1400" dirty="0"/>
              <a:t>  </a:t>
            </a:r>
          </a:p>
          <a:p>
            <a:pPr lvl="1"/>
            <a:r>
              <a:rPr lang="en-CA" sz="1400" dirty="0" smtClean="0">
                <a:cs typeface="Arial" panose="020B0604020202020204" pitchFamily="34" charset="0"/>
              </a:rPr>
              <a:t>Clip </a:t>
            </a:r>
            <a:r>
              <a:rPr lang="en-CA" sz="1400" dirty="0">
                <a:cs typeface="Arial" panose="020B0604020202020204" pitchFamily="34" charset="0"/>
              </a:rPr>
              <a:t>Art by Vector Toons. (2018). Charming Cartoon Businessman. </a:t>
            </a:r>
            <a:r>
              <a:rPr lang="en-CA" sz="1400" i="1" dirty="0">
                <a:cs typeface="Arial" panose="020B0604020202020204" pitchFamily="34" charset="0"/>
              </a:rPr>
              <a:t>Wikimedia Commons</a:t>
            </a:r>
            <a:r>
              <a:rPr lang="en-CA" sz="1400" dirty="0">
                <a:cs typeface="Arial" panose="020B0604020202020204" pitchFamily="34" charset="0"/>
              </a:rPr>
              <a:t>. CC BY. </a:t>
            </a:r>
            <a:r>
              <a:rPr lang="en-CA" sz="1400" dirty="0">
                <a:cs typeface="Arial" panose="020B0604020202020204" pitchFamily="34" charset="0"/>
                <a:hlinkClick r:id="rId6"/>
              </a:rPr>
              <a:t>https://commons.wikimedia.org/wiki/File:Charming_Cartoon_Businessman.svg</a:t>
            </a:r>
            <a:endParaRPr lang="en-CA" sz="1400" dirty="0">
              <a:cs typeface="Arial" panose="020B0604020202020204" pitchFamily="34" charset="0"/>
            </a:endParaRPr>
          </a:p>
          <a:p>
            <a:pPr lvl="1"/>
            <a:r>
              <a:rPr lang="en-CA" sz="1400" dirty="0" smtClean="0">
                <a:cs typeface="Arial" panose="020B0604020202020204" pitchFamily="34" charset="0"/>
              </a:rPr>
              <a:t>Basadev4 </a:t>
            </a:r>
            <a:r>
              <a:rPr lang="en-CA" sz="1400" dirty="0">
                <a:cs typeface="Arial" panose="020B0604020202020204" pitchFamily="34" charset="0"/>
              </a:rPr>
              <a:t>(</a:t>
            </a:r>
            <a:r>
              <a:rPr lang="en-CA" sz="1400" dirty="0" err="1">
                <a:cs typeface="Arial" panose="020B0604020202020204" pitchFamily="34" charset="0"/>
              </a:rPr>
              <a:t>n.d.</a:t>
            </a:r>
            <a:r>
              <a:rPr lang="en-CA" sz="1400" dirty="0">
                <a:cs typeface="Arial" panose="020B0604020202020204" pitchFamily="34" charset="0"/>
              </a:rPr>
              <a:t>). [Andre]. </a:t>
            </a:r>
            <a:r>
              <a:rPr lang="en-CA" sz="1400" i="1" dirty="0" err="1">
                <a:cs typeface="Arial" panose="020B0604020202020204" pitchFamily="34" charset="0"/>
              </a:rPr>
              <a:t>Pixabay</a:t>
            </a:r>
            <a:r>
              <a:rPr lang="en-CA" sz="1400" i="1" dirty="0">
                <a:cs typeface="Arial" panose="020B0604020202020204" pitchFamily="34" charset="0"/>
              </a:rPr>
              <a:t>. </a:t>
            </a:r>
            <a:r>
              <a:rPr lang="en-CA" sz="1400" dirty="0">
                <a:hlinkClick r:id="rId7"/>
              </a:rPr>
              <a:t>https://pixabay.com/illustrations/black-avatar-cute-cheerful-3025348/</a:t>
            </a:r>
            <a:endParaRPr lang="en-CA" sz="1400" dirty="0"/>
          </a:p>
          <a:p>
            <a:pPr lvl="1"/>
            <a:r>
              <a:rPr lang="en-CA" sz="1400" dirty="0" err="1" smtClean="0">
                <a:cs typeface="Arial" panose="020B0604020202020204" pitchFamily="34" charset="0"/>
              </a:rPr>
              <a:t>Parkjisun</a:t>
            </a:r>
            <a:r>
              <a:rPr lang="en-CA" sz="1400" dirty="0">
                <a:cs typeface="Arial" panose="020B0604020202020204" pitchFamily="34" charset="0"/>
              </a:rPr>
              <a:t>. (</a:t>
            </a:r>
            <a:r>
              <a:rPr lang="en-CA" sz="1400" dirty="0" err="1">
                <a:cs typeface="Arial" panose="020B0604020202020204" pitchFamily="34" charset="0"/>
              </a:rPr>
              <a:t>n.d</a:t>
            </a:r>
            <a:r>
              <a:rPr lang="en-CA" sz="1400" dirty="0">
                <a:cs typeface="Arial" panose="020B0604020202020204" pitchFamily="34" charset="0"/>
              </a:rPr>
              <a:t>). Goblin. </a:t>
            </a:r>
            <a:r>
              <a:rPr lang="en-CA" sz="1400" i="1" dirty="0">
                <a:cs typeface="Arial" panose="020B0604020202020204" pitchFamily="34" charset="0"/>
              </a:rPr>
              <a:t>The Noun Project</a:t>
            </a:r>
            <a:r>
              <a:rPr lang="en-CA" sz="1400" dirty="0">
                <a:cs typeface="Arial" panose="020B0604020202020204" pitchFamily="34" charset="0"/>
              </a:rPr>
              <a:t>. CC BY </a:t>
            </a:r>
            <a:r>
              <a:rPr lang="en-CA" sz="1400" dirty="0">
                <a:cs typeface="Arial" panose="020B0604020202020204" pitchFamily="34" charset="0"/>
                <a:hlinkClick r:id="rId8"/>
              </a:rPr>
              <a:t>https://</a:t>
            </a:r>
            <a:r>
              <a:rPr lang="en-CA" sz="1400" dirty="0" smtClean="0">
                <a:cs typeface="Arial" panose="020B0604020202020204" pitchFamily="34" charset="0"/>
                <a:hlinkClick r:id="rId8"/>
              </a:rPr>
              <a:t>thenounproject.com/icon/1005005</a:t>
            </a:r>
            <a:endParaRPr lang="en-CA" sz="1400" dirty="0" smtClean="0">
              <a:cs typeface="Arial" panose="020B0604020202020204" pitchFamily="34" charset="0"/>
            </a:endParaRPr>
          </a:p>
          <a:p>
            <a:pPr lvl="1"/>
            <a:r>
              <a:rPr lang="en-CA" sz="1400" dirty="0" smtClean="0">
                <a:cs typeface="Arial" panose="020B0604020202020204" pitchFamily="34" charset="0"/>
              </a:rPr>
              <a:t>Free Clip Art. (2018). Senior guy at the office. </a:t>
            </a:r>
            <a:r>
              <a:rPr lang="en-CA" sz="1400" i="1" dirty="0" smtClean="0">
                <a:cs typeface="Arial" panose="020B0604020202020204" pitchFamily="34" charset="0"/>
              </a:rPr>
              <a:t>Wikimedia Commons</a:t>
            </a:r>
            <a:r>
              <a:rPr lang="en-CA" sz="1400" dirty="0" smtClean="0">
                <a:cs typeface="Arial" panose="020B0604020202020204" pitchFamily="34" charset="0"/>
              </a:rPr>
              <a:t>. CC BY SA.</a:t>
            </a:r>
            <a:r>
              <a:rPr lang="en-US" sz="1400" dirty="0" smtClean="0">
                <a:cs typeface="Arial" panose="020B0604020202020204" pitchFamily="34" charset="0"/>
                <a:hlinkClick r:id="rId9"/>
              </a:rPr>
              <a:t>https</a:t>
            </a:r>
            <a:r>
              <a:rPr lang="en-US" sz="1400" dirty="0">
                <a:cs typeface="Arial" panose="020B0604020202020204" pitchFamily="34" charset="0"/>
                <a:hlinkClick r:id="rId9"/>
              </a:rPr>
              <a:t>://commons.wikimedia.org/w/index.php?title=Special:Search&amp;limit=50&amp;offset=500&amp;profile=default&amp;search=man+cartoon&amp;advancedSearch-current={%22namespaces%22:[6,12,14,100,106,0]}#/</a:t>
            </a:r>
            <a:r>
              <a:rPr lang="en-US" sz="1400" dirty="0" smtClean="0">
                <a:cs typeface="Arial" panose="020B0604020202020204" pitchFamily="34" charset="0"/>
                <a:hlinkClick r:id="rId9"/>
              </a:rPr>
              <a:t>media/File:Senior_Guy_At_The_Office_Cartoon.svg</a:t>
            </a:r>
            <a:endParaRPr lang="en-US" sz="1400" dirty="0" smtClean="0">
              <a:cs typeface="Arial" panose="020B0604020202020204" pitchFamily="34" charset="0"/>
            </a:endParaRPr>
          </a:p>
          <a:p>
            <a:pPr lvl="1"/>
            <a:r>
              <a:rPr lang="en-US" sz="1400" dirty="0" err="1" smtClean="0">
                <a:cs typeface="Arial" panose="020B0604020202020204" pitchFamily="34" charset="0"/>
              </a:rPr>
              <a:t>Rawpixel</a:t>
            </a:r>
            <a:r>
              <a:rPr lang="en-US" sz="1400" dirty="0" smtClean="0">
                <a:cs typeface="Arial" panose="020B0604020202020204" pitchFamily="34" charset="0"/>
              </a:rPr>
              <a:t>/3254 </a:t>
            </a:r>
            <a:r>
              <a:rPr lang="en-US" sz="1400" dirty="0" err="1" smtClean="0">
                <a:cs typeface="Arial" panose="020B0604020202020204" pitchFamily="34" charset="0"/>
              </a:rPr>
              <a:t>Bilder</a:t>
            </a:r>
            <a:r>
              <a:rPr lang="en-US" sz="1400" dirty="0" smtClean="0">
                <a:cs typeface="Arial" panose="020B0604020202020204" pitchFamily="34" charset="0"/>
              </a:rPr>
              <a:t>. (2018). Cartoon </a:t>
            </a:r>
            <a:r>
              <a:rPr lang="en-US" sz="1400" dirty="0" err="1" smtClean="0">
                <a:cs typeface="Arial" panose="020B0604020202020204" pitchFamily="34" charset="0"/>
              </a:rPr>
              <a:t>Lassig</a:t>
            </a:r>
            <a:r>
              <a:rPr lang="en-US" sz="1400" dirty="0" smtClean="0"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cs typeface="Arial" panose="020B0604020202020204" pitchFamily="34" charset="0"/>
              </a:rPr>
              <a:t>Charackter</a:t>
            </a:r>
            <a:r>
              <a:rPr lang="en-US" sz="1400" dirty="0" smtClean="0"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cs typeface="Arial" panose="020B0604020202020204" pitchFamily="34" charset="0"/>
              </a:rPr>
              <a:t>Zeichnung</a:t>
            </a:r>
            <a:r>
              <a:rPr lang="en-US" sz="1400" dirty="0" smtClean="0">
                <a:cs typeface="Arial" panose="020B0604020202020204" pitchFamily="34" charset="0"/>
              </a:rPr>
              <a:t>. </a:t>
            </a:r>
            <a:r>
              <a:rPr lang="en-US" sz="1400" i="1" dirty="0" err="1" smtClean="0">
                <a:cs typeface="Arial" panose="020B0604020202020204" pitchFamily="34" charset="0"/>
              </a:rPr>
              <a:t>Pixabay</a:t>
            </a:r>
            <a:r>
              <a:rPr lang="en-US" sz="1400" dirty="0" smtClean="0">
                <a:cs typeface="Arial" panose="020B0604020202020204" pitchFamily="34" charset="0"/>
              </a:rPr>
              <a:t>. CC 0. </a:t>
            </a:r>
            <a:r>
              <a:rPr lang="en-US" sz="1400" dirty="0" smtClean="0">
                <a:cs typeface="Arial" panose="020B0604020202020204" pitchFamily="34" charset="0"/>
                <a:hlinkClick r:id="rId10"/>
              </a:rPr>
              <a:t>https</a:t>
            </a:r>
            <a:r>
              <a:rPr lang="en-US" sz="1400" dirty="0">
                <a:cs typeface="Arial" panose="020B0604020202020204" pitchFamily="34" charset="0"/>
                <a:hlinkClick r:id="rId10"/>
              </a:rPr>
              <a:t>://pixabay.com/de/illustrations/cartoon-l%C3%A4ssig-charakter-zeichnung-3685566/</a:t>
            </a:r>
            <a:r>
              <a:rPr lang="en-US" sz="1400" dirty="0">
                <a:cs typeface="Arial" panose="020B0604020202020204" pitchFamily="34" charset="0"/>
              </a:rPr>
              <a:t> </a:t>
            </a:r>
            <a:endParaRPr lang="en-CA" sz="1400" dirty="0">
              <a:cs typeface="Arial" panose="020B0604020202020204" pitchFamily="34" charset="0"/>
            </a:endParaRPr>
          </a:p>
          <a:p>
            <a:pPr lvl="1"/>
            <a:r>
              <a:rPr lang="en-CA" sz="1400" dirty="0" smtClean="0">
                <a:cs typeface="Arial" panose="020B0604020202020204" pitchFamily="34" charset="0"/>
              </a:rPr>
              <a:t>Animal </a:t>
            </a:r>
            <a:r>
              <a:rPr lang="en-CA" sz="1400" dirty="0">
                <a:cs typeface="Arial" panose="020B0604020202020204" pitchFamily="34" charset="0"/>
              </a:rPr>
              <a:t>and </a:t>
            </a:r>
            <a:r>
              <a:rPr lang="en-CA" sz="1400" dirty="0" err="1">
                <a:cs typeface="Arial" panose="020B0604020202020204" pitchFamily="34" charset="0"/>
              </a:rPr>
              <a:t>Goodbrarian</a:t>
            </a:r>
            <a:r>
              <a:rPr lang="en-CA" sz="1400" dirty="0">
                <a:cs typeface="Arial" panose="020B0604020202020204" pitchFamily="34" charset="0"/>
              </a:rPr>
              <a:t> – </a:t>
            </a:r>
            <a:r>
              <a:rPr lang="en-CA" sz="1400" dirty="0" smtClean="0">
                <a:cs typeface="Arial" panose="020B0604020202020204" pitchFamily="34" charset="0"/>
              </a:rPr>
              <a:t> OUC. (2019). OUC Module “Photocopying </a:t>
            </a:r>
            <a:r>
              <a:rPr lang="en-CA" sz="1400" dirty="0">
                <a:cs typeface="Arial" panose="020B0604020202020204" pitchFamily="34" charset="0"/>
              </a:rPr>
              <a:t>in the Library Module</a:t>
            </a:r>
            <a:r>
              <a:rPr lang="en-CA" sz="1400" dirty="0" smtClean="0">
                <a:cs typeface="Arial" panose="020B0604020202020204" pitchFamily="34" charset="0"/>
              </a:rPr>
              <a:t>” (screenshot). CC BY. </a:t>
            </a:r>
            <a:r>
              <a:rPr lang="en-US" sz="1400" dirty="0">
                <a:hlinkClick r:id="rId11"/>
              </a:rPr>
              <a:t>https://sites.library.ualberta.ca/copyright/photocopying-at-the-library</a:t>
            </a:r>
            <a:r>
              <a:rPr lang="en-US" sz="1400" dirty="0" smtClean="0">
                <a:hlinkClick r:id="rId11"/>
              </a:rPr>
              <a:t>/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373095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71991B45-66D5-9A45-A17B-FC5673D3C5C1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anchor="ctr" anchorCtr="0">
            <a:normAutofit/>
          </a:bodyPr>
          <a:lstStyle>
            <a:lvl1pPr algn="ctr">
              <a:lnSpc>
                <a:spcPct val="70000"/>
              </a:lnSpc>
              <a:defRPr sz="40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 smtClean="0"/>
              <a:t>About OUC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361950" y="1825625"/>
            <a:ext cx="5076825" cy="4351338"/>
          </a:xfrm>
        </p:spPr>
        <p:txBody>
          <a:bodyPr>
            <a:normAutofit lnSpcReduction="10000"/>
          </a:bodyPr>
          <a:lstStyle/>
          <a:p>
            <a:pPr lvl="1"/>
            <a:r>
              <a:rPr lang="en-US" dirty="0" smtClean="0"/>
              <a:t>Grant funded copyright literacy instructional video series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Currently 19 modules, each ~6-8 minutes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Modules range from introductory subjects to focus on the </a:t>
            </a:r>
            <a:r>
              <a:rPr lang="en-US" i="1" dirty="0" smtClean="0"/>
              <a:t>Copyright Act </a:t>
            </a:r>
            <a:r>
              <a:rPr lang="en-US" dirty="0" smtClean="0"/>
              <a:t>and key cases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All modules CC-BY 4.0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3915" y="2047875"/>
            <a:ext cx="6199909" cy="399573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864178" y="6176963"/>
            <a:ext cx="44896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OUC Website: </a:t>
            </a:r>
            <a:r>
              <a:rPr lang="en-US" sz="1400" dirty="0">
                <a:hlinkClick r:id="rId3"/>
              </a:rPr>
              <a:t>https://sites.library.ualberta.ca/copyright/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538035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10FAE2F-7CF1-FF46-B622-5CBD6D1E6A7B}"/>
              </a:ext>
            </a:extLst>
          </p:cNvPr>
          <p:cNvSpPr/>
          <p:nvPr/>
        </p:nvSpPr>
        <p:spPr>
          <a:xfrm>
            <a:off x="934260" y="1828800"/>
            <a:ext cx="2743200" cy="718782"/>
          </a:xfrm>
          <a:prstGeom prst="rect">
            <a:avLst/>
          </a:prstGeom>
          <a:solidFill>
            <a:srgbClr val="95263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Copyright Office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35F79D7-5F90-F749-B30D-50505C1E4BE7}"/>
              </a:ext>
            </a:extLst>
          </p:cNvPr>
          <p:cNvSpPr/>
          <p:nvPr/>
        </p:nvSpPr>
        <p:spPr>
          <a:xfrm>
            <a:off x="8610600" y="1830200"/>
            <a:ext cx="2743200" cy="718782"/>
          </a:xfrm>
          <a:prstGeom prst="rect">
            <a:avLst/>
          </a:prstGeom>
          <a:solidFill>
            <a:srgbClr val="95263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Technologies in Education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D83A11A-29A3-EF40-A968-DAB629BF172E}"/>
              </a:ext>
            </a:extLst>
          </p:cNvPr>
          <p:cNvSpPr/>
          <p:nvPr/>
        </p:nvSpPr>
        <p:spPr>
          <a:xfrm>
            <a:off x="4772430" y="1830200"/>
            <a:ext cx="2743200" cy="718782"/>
          </a:xfrm>
          <a:prstGeom prst="rect">
            <a:avLst/>
          </a:prstGeom>
          <a:solidFill>
            <a:srgbClr val="95263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Centre for Teaching and Learning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FBB9845-E88A-4F4A-BE3F-659CCD2DB4A4}"/>
              </a:ext>
            </a:extLst>
          </p:cNvPr>
          <p:cNvSpPr/>
          <p:nvPr/>
        </p:nvSpPr>
        <p:spPr>
          <a:xfrm>
            <a:off x="2862356" y="4154355"/>
            <a:ext cx="2743200" cy="718782"/>
          </a:xfrm>
          <a:prstGeom prst="rect">
            <a:avLst/>
          </a:prstGeom>
          <a:solidFill>
            <a:srgbClr val="95263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University of Alberta Libraries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BCBBED0-00DE-524C-B384-A7EA4F5F6B30}"/>
              </a:ext>
            </a:extLst>
          </p:cNvPr>
          <p:cNvSpPr/>
          <p:nvPr/>
        </p:nvSpPr>
        <p:spPr>
          <a:xfrm>
            <a:off x="6698995" y="4154355"/>
            <a:ext cx="2743200" cy="718782"/>
          </a:xfrm>
          <a:prstGeom prst="rect">
            <a:avLst/>
          </a:prstGeom>
          <a:solidFill>
            <a:srgbClr val="95263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School of Library and Information Studies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3E2F271-6045-CF41-8359-10D2A65DA420}"/>
              </a:ext>
            </a:extLst>
          </p:cNvPr>
          <p:cNvSpPr txBox="1"/>
          <p:nvPr/>
        </p:nvSpPr>
        <p:spPr>
          <a:xfrm>
            <a:off x="1268630" y="2590961"/>
            <a:ext cx="2074460" cy="7478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Adrian Sheppard</a:t>
            </a:r>
          </a:p>
          <a:p>
            <a:pPr algn="ctr">
              <a:lnSpc>
                <a:spcPct val="120000"/>
              </a:lnSpc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Amanda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Wakaruk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76FBA01-6A42-D54A-BEDF-3A388A42417B}"/>
              </a:ext>
            </a:extLst>
          </p:cNvPr>
          <p:cNvSpPr txBox="1"/>
          <p:nvPr/>
        </p:nvSpPr>
        <p:spPr>
          <a:xfrm>
            <a:off x="8944970" y="2585367"/>
            <a:ext cx="2074460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Anwen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Burk</a:t>
            </a:r>
          </a:p>
          <a:p>
            <a:pPr algn="ctr">
              <a:lnSpc>
                <a:spcPct val="120000"/>
              </a:lnSpc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Matt Cheung</a:t>
            </a:r>
          </a:p>
          <a:p>
            <a:pPr algn="ctr">
              <a:lnSpc>
                <a:spcPct val="120000"/>
              </a:lnSpc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Jamie Stewart</a:t>
            </a:r>
            <a:endParaRPr lang="en-US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20000"/>
              </a:lnSpc>
            </a:pPr>
            <a:endParaRPr lang="en-US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17E7EE5-ABF5-0044-9A8D-2C4BC63E9478}"/>
              </a:ext>
            </a:extLst>
          </p:cNvPr>
          <p:cNvSpPr txBox="1"/>
          <p:nvPr/>
        </p:nvSpPr>
        <p:spPr>
          <a:xfrm>
            <a:off x="4929098" y="2585367"/>
            <a:ext cx="2191049" cy="10802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Cosette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Lemelin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  <a:p>
            <a:pPr algn="ctr">
              <a:lnSpc>
                <a:spcPct val="120000"/>
              </a:lnSpc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Graeme Pate</a:t>
            </a:r>
          </a:p>
          <a:p>
            <a:pPr algn="ctr">
              <a:lnSpc>
                <a:spcPct val="120000"/>
              </a:lnSpc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Krysta McNutt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D7CF573-89CA-234D-BECE-37B476FDC351}"/>
              </a:ext>
            </a:extLst>
          </p:cNvPr>
          <p:cNvSpPr txBox="1"/>
          <p:nvPr/>
        </p:nvSpPr>
        <p:spPr>
          <a:xfrm>
            <a:off x="3196726" y="4873752"/>
            <a:ext cx="2074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Michelle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Brailey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17B8E0D-0B6F-9D47-AF0C-F6151E7CAAD2}"/>
              </a:ext>
            </a:extLst>
          </p:cNvPr>
          <p:cNvSpPr txBox="1"/>
          <p:nvPr/>
        </p:nvSpPr>
        <p:spPr>
          <a:xfrm>
            <a:off x="7033365" y="4870679"/>
            <a:ext cx="2215138" cy="2086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Jesse Carson</a:t>
            </a:r>
          </a:p>
          <a:p>
            <a:pPr algn="ctr">
              <a:lnSpc>
                <a:spcPct val="120000"/>
              </a:lnSpc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Luc </a:t>
            </a:r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Fagnan</a:t>
            </a:r>
            <a:endParaRPr lang="en-US" dirty="0" smtClean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Toby Grant</a:t>
            </a:r>
          </a:p>
          <a:p>
            <a:pPr algn="ctr">
              <a:lnSpc>
                <a:spcPct val="120000"/>
              </a:lnSpc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Julia Guy</a:t>
            </a:r>
          </a:p>
          <a:p>
            <a:pPr algn="ctr">
              <a:lnSpc>
                <a:spcPct val="120000"/>
              </a:lnSpc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Kris Joseph</a:t>
            </a:r>
            <a:endParaRPr lang="en-US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Michael B. McNally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852F126-933A-FA43-9035-32C425EA391C}"/>
              </a:ext>
            </a:extLst>
          </p:cNvPr>
          <p:cNvSpPr txBox="1"/>
          <p:nvPr/>
        </p:nvSpPr>
        <p:spPr>
          <a:xfrm>
            <a:off x="2671282" y="701898"/>
            <a:ext cx="8682518" cy="550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CA" sz="4000" b="1" dirty="0" smtClean="0">
                <a:solidFill>
                  <a:schemeClr val="bg1"/>
                </a:solidFill>
              </a:rPr>
              <a:t>Collaboration</a:t>
            </a:r>
            <a:endParaRPr lang="en-US" sz="4000" b="1" dirty="0">
              <a:solidFill>
                <a:schemeClr val="bg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9EEAD43-96CA-9648-BF3D-5576835BA17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260" y="5577222"/>
            <a:ext cx="2478798" cy="702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679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OUC Audiences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10848975" cy="1543651"/>
          </a:xfrm>
        </p:spPr>
        <p:txBody>
          <a:bodyPr numCol="2">
            <a:normAutofit/>
          </a:bodyPr>
          <a:lstStyle/>
          <a:p>
            <a:r>
              <a:rPr lang="en-US" dirty="0" smtClean="0"/>
              <a:t>Library studies grad students</a:t>
            </a:r>
          </a:p>
          <a:p>
            <a:r>
              <a:rPr lang="en-US" dirty="0" smtClean="0"/>
              <a:t>Staff, students and faculty at </a:t>
            </a:r>
            <a:r>
              <a:rPr lang="en-US" dirty="0" err="1" smtClean="0"/>
              <a:t>UofA</a:t>
            </a:r>
            <a:endParaRPr lang="en-US" dirty="0" smtClean="0"/>
          </a:p>
          <a:p>
            <a:r>
              <a:rPr lang="en-US" dirty="0" smtClean="0"/>
              <a:t>General public</a:t>
            </a:r>
          </a:p>
          <a:p>
            <a:r>
              <a:rPr lang="en-US" dirty="0" smtClean="0"/>
              <a:t>OER community (adopters/adapters)</a:t>
            </a:r>
            <a:endParaRPr lang="en-US" dirty="0"/>
          </a:p>
        </p:txBody>
      </p:sp>
      <p:sp>
        <p:nvSpPr>
          <p:cNvPr id="4" name="AutoShape 2" descr="https://lh3.googleusercontent.com/OPdzrIwejldvXewMQ5kPGVZvOCsD3AEyCPGLVIxFferO8SaQVETBwvdA2KoxcTqk2OxSEKdRM9B0CWxrpLkSy6dN20P3YiNh45t1gXFmQUvjWMkcUzgb-kN-i_khgKxtEAqYIX8bbUM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341" y="3223306"/>
            <a:ext cx="9841960" cy="30858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377513" y="6302868"/>
            <a:ext cx="91357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OUC Planning Document Showing Module Levels and Learner Pathways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8005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Engagement and Instructional Videos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7010401" cy="4351338"/>
          </a:xfrm>
        </p:spPr>
        <p:txBody>
          <a:bodyPr>
            <a:normAutofit/>
          </a:bodyPr>
          <a:lstStyle/>
          <a:p>
            <a:r>
              <a:rPr lang="en-US" dirty="0" smtClean="0"/>
              <a:t>Have learning objectives</a:t>
            </a:r>
            <a:r>
              <a:rPr lang="en-US" baseline="30000" dirty="0" smtClean="0"/>
              <a:t>1, 2, 3</a:t>
            </a:r>
          </a:p>
          <a:p>
            <a:r>
              <a:rPr lang="en-US" dirty="0" smtClean="0"/>
              <a:t>Use scripts</a:t>
            </a:r>
            <a:r>
              <a:rPr lang="en-US" baseline="30000" dirty="0"/>
              <a:t> 2, </a:t>
            </a:r>
            <a:r>
              <a:rPr lang="en-US" baseline="30000" dirty="0" smtClean="0"/>
              <a:t>4</a:t>
            </a:r>
            <a:r>
              <a:rPr lang="en-US" dirty="0" smtClean="0"/>
              <a:t> </a:t>
            </a:r>
          </a:p>
          <a:p>
            <a:r>
              <a:rPr lang="en-US" dirty="0" smtClean="0"/>
              <a:t>Include interactivity</a:t>
            </a:r>
            <a:r>
              <a:rPr lang="en-US" baseline="30000" dirty="0"/>
              <a:t> </a:t>
            </a:r>
            <a:r>
              <a:rPr lang="en-US" baseline="30000" dirty="0" smtClean="0"/>
              <a:t>3, 5, 6</a:t>
            </a:r>
            <a:endParaRPr lang="en-US" dirty="0" smtClean="0"/>
          </a:p>
          <a:p>
            <a:r>
              <a:rPr lang="en-US" dirty="0" smtClean="0"/>
              <a:t>Avoid jargon and chunk content</a:t>
            </a:r>
            <a:r>
              <a:rPr lang="en-US" baseline="30000" dirty="0"/>
              <a:t>2, 3, 4,</a:t>
            </a:r>
            <a:r>
              <a:rPr lang="en-US" dirty="0"/>
              <a:t> </a:t>
            </a:r>
            <a:r>
              <a:rPr lang="en-US" baseline="30000" dirty="0"/>
              <a:t>5, 6</a:t>
            </a:r>
            <a:endParaRPr lang="en-US" dirty="0" smtClean="0"/>
          </a:p>
          <a:p>
            <a:r>
              <a:rPr lang="en-US" dirty="0"/>
              <a:t>Avoid text filled </a:t>
            </a:r>
            <a:r>
              <a:rPr lang="en-US" dirty="0" smtClean="0"/>
              <a:t>blocks</a:t>
            </a:r>
            <a:r>
              <a:rPr lang="en-US" baseline="30000" dirty="0" smtClean="0"/>
              <a:t>4</a:t>
            </a:r>
            <a:endParaRPr lang="en-US" dirty="0"/>
          </a:p>
          <a:p>
            <a:r>
              <a:rPr lang="en-US" dirty="0" smtClean="0"/>
              <a:t>Use conversational narrative</a:t>
            </a:r>
            <a:r>
              <a:rPr lang="en-US" baseline="30000" dirty="0" smtClean="0"/>
              <a:t>5</a:t>
            </a:r>
            <a:endParaRPr lang="en-US" dirty="0"/>
          </a:p>
          <a:p>
            <a:endParaRPr lang="en-US" u="sng" dirty="0" smtClean="0"/>
          </a:p>
          <a:p>
            <a:r>
              <a:rPr lang="en-US" u="sng" dirty="0" smtClean="0"/>
              <a:t>Keep videos short (~3-4 min)</a:t>
            </a:r>
            <a:r>
              <a:rPr lang="en-US" baseline="30000" dirty="0"/>
              <a:t> </a:t>
            </a:r>
            <a:r>
              <a:rPr lang="en-US" baseline="30000" dirty="0" smtClean="0"/>
              <a:t>1, 2,</a:t>
            </a:r>
            <a:r>
              <a:rPr lang="en-US" dirty="0" smtClean="0"/>
              <a:t> </a:t>
            </a:r>
            <a:r>
              <a:rPr lang="en-US" baseline="30000" dirty="0" smtClean="0"/>
              <a:t>5</a:t>
            </a:r>
            <a:endParaRPr lang="en-US" u="sng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7633" y="2828586"/>
            <a:ext cx="3957637" cy="19244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833832" y="2182255"/>
            <a:ext cx="35771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“Photocopying in the Library” [OUC Module] – Audience Retention. (27, Oct. 2019). </a:t>
            </a:r>
          </a:p>
          <a:p>
            <a:r>
              <a:rPr lang="en-US" sz="1200" i="1" dirty="0" smtClean="0"/>
              <a:t>YouTube Analytics.</a:t>
            </a:r>
            <a:endParaRPr lang="en-US" sz="1200" i="1" dirty="0"/>
          </a:p>
        </p:txBody>
      </p:sp>
      <p:sp>
        <p:nvSpPr>
          <p:cNvPr id="9" name="TextBox 8"/>
          <p:cNvSpPr txBox="1"/>
          <p:nvPr/>
        </p:nvSpPr>
        <p:spPr>
          <a:xfrm>
            <a:off x="7757633" y="5351410"/>
            <a:ext cx="21007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 – Evans (2014)</a:t>
            </a:r>
          </a:p>
          <a:p>
            <a:r>
              <a:rPr lang="en-US" sz="1200" dirty="0" smtClean="0"/>
              <a:t>2 – Weeks and Davis (2017)</a:t>
            </a:r>
          </a:p>
          <a:p>
            <a:r>
              <a:rPr lang="en-US" sz="1200" dirty="0" smtClean="0"/>
              <a:t>3 – Lo and Dale (2009)</a:t>
            </a:r>
          </a:p>
          <a:p>
            <a:r>
              <a:rPr lang="en-US" sz="1200" dirty="0" smtClean="0"/>
              <a:t>4 – </a:t>
            </a:r>
            <a:r>
              <a:rPr lang="en-US" sz="1200" dirty="0" err="1" smtClean="0"/>
              <a:t>Clossen</a:t>
            </a:r>
            <a:r>
              <a:rPr lang="en-US" sz="1200" dirty="0" smtClean="0"/>
              <a:t> (2014)</a:t>
            </a:r>
          </a:p>
          <a:p>
            <a:r>
              <a:rPr lang="en-US" sz="1200" dirty="0" smtClean="0"/>
              <a:t>5 – Martin and Martin (2015)</a:t>
            </a:r>
          </a:p>
          <a:p>
            <a:r>
              <a:rPr lang="en-US" sz="1200" dirty="0" smtClean="0"/>
              <a:t>6 – Smith (2010)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210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Precision, Engagement, </a:t>
            </a:r>
            <a:br>
              <a:rPr lang="en-US" dirty="0" smtClean="0"/>
            </a:br>
            <a:r>
              <a:rPr lang="en-US" dirty="0" smtClean="0"/>
              <a:t>Re-usability Triangle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10049" y="1943099"/>
            <a:ext cx="7477125" cy="4233863"/>
          </a:xfrm>
        </p:spPr>
        <p:txBody>
          <a:bodyPr/>
          <a:lstStyle/>
          <a:p>
            <a:r>
              <a:rPr lang="en-US" dirty="0" smtClean="0"/>
              <a:t>Variant of Atkinson’s (1999) “scope, schedule, cost” triangle</a:t>
            </a:r>
          </a:p>
          <a:p>
            <a:endParaRPr lang="en-US" dirty="0"/>
          </a:p>
          <a:p>
            <a:r>
              <a:rPr lang="en-US" dirty="0" smtClean="0"/>
              <a:t>Tripartite set of bilateral tradeoffs</a:t>
            </a:r>
          </a:p>
          <a:p>
            <a:endParaRPr lang="en-US" dirty="0"/>
          </a:p>
          <a:p>
            <a:r>
              <a:rPr lang="en-US" dirty="0" smtClean="0"/>
              <a:t>Tensions magnified by multiple audiences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066" y="2139635"/>
            <a:ext cx="4606290" cy="3266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075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Modelling Use of Open Content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675" y="1821115"/>
            <a:ext cx="4007688" cy="245561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9897" y="4019550"/>
            <a:ext cx="4119828" cy="25471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2541" y="1450849"/>
            <a:ext cx="4950312" cy="304159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61432" y="4276725"/>
            <a:ext cx="29723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OUC Module – “Finding Open and Creative Commons Content” (screenshot)</a:t>
            </a:r>
            <a:endParaRPr lang="en-US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1847591" y="5920333"/>
            <a:ext cx="19973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OUC Module – “Including Third Party Content in Your Work” (screenshot)</a:t>
            </a:r>
            <a:endParaRPr lang="en-US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8982075" y="4560056"/>
            <a:ext cx="28786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OUC Module – “Moral Rights” (screenshot)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969987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Enabling Reusability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5536971" cy="4351338"/>
          </a:xfrm>
        </p:spPr>
        <p:txBody>
          <a:bodyPr/>
          <a:lstStyle/>
          <a:p>
            <a:r>
              <a:rPr lang="en-US" dirty="0" smtClean="0"/>
              <a:t>Enabling reuse a key priority</a:t>
            </a:r>
          </a:p>
          <a:p>
            <a:pPr lvl="1"/>
            <a:r>
              <a:rPr lang="en-US" dirty="0" smtClean="0"/>
              <a:t>Openly licensed and public domain content used for visuals</a:t>
            </a:r>
          </a:p>
          <a:p>
            <a:pPr lvl="1"/>
            <a:endParaRPr lang="en-US" dirty="0"/>
          </a:p>
          <a:p>
            <a:r>
              <a:rPr lang="en-US" dirty="0" smtClean="0"/>
              <a:t>Transcripts and slides available for download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In some cases (puppet videos) engagement prioritized over reuse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8564" y="1450849"/>
            <a:ext cx="4081897" cy="33402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3449" y="4576990"/>
            <a:ext cx="3438006" cy="2110973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6238875" y="4162425"/>
            <a:ext cx="1933575" cy="542925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0523742" y="1825625"/>
            <a:ext cx="15063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OUC website: “Theoretical Foundations of Copyright” Module</a:t>
            </a:r>
            <a:endParaRPr lang="en-US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6562207" y="5729860"/>
            <a:ext cx="19973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OUC Module – “Interlibrary Loan and Controlled Digital Lending” (screenshot)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223907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Narratives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71900" cy="4351338"/>
          </a:xfrm>
        </p:spPr>
        <p:txBody>
          <a:bodyPr/>
          <a:lstStyle/>
          <a:p>
            <a:r>
              <a:rPr lang="en-US" dirty="0" smtClean="0"/>
              <a:t>Narratives drive engagement (</a:t>
            </a:r>
            <a:r>
              <a:rPr lang="en-US" dirty="0" err="1" smtClean="0"/>
              <a:t>Laurillard</a:t>
            </a:r>
            <a:r>
              <a:rPr lang="en-US" dirty="0" smtClean="0"/>
              <a:t>, 1998)</a:t>
            </a:r>
          </a:p>
          <a:p>
            <a:pPr lvl="1"/>
            <a:r>
              <a:rPr lang="en-US" dirty="0" smtClean="0"/>
              <a:t>Though </a:t>
            </a:r>
            <a:r>
              <a:rPr lang="en-US" dirty="0" err="1" smtClean="0"/>
              <a:t>narrativization</a:t>
            </a:r>
            <a:r>
              <a:rPr lang="en-US" dirty="0" smtClean="0"/>
              <a:t> needs to be balanced with precision</a:t>
            </a:r>
          </a:p>
          <a:p>
            <a:pPr lvl="1"/>
            <a:endParaRPr lang="en-US" dirty="0"/>
          </a:p>
          <a:p>
            <a:r>
              <a:rPr lang="en-US" dirty="0" smtClean="0"/>
              <a:t>Two common approaches:</a:t>
            </a:r>
          </a:p>
          <a:p>
            <a:pPr lvl="1"/>
            <a:r>
              <a:rPr lang="en-US" dirty="0" smtClean="0"/>
              <a:t>Character facing an issue/situation</a:t>
            </a:r>
          </a:p>
          <a:p>
            <a:pPr lvl="1"/>
            <a:r>
              <a:rPr lang="en-US" dirty="0" smtClean="0"/>
              <a:t>Find relevant and notable court cases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5725" y="1534686"/>
            <a:ext cx="4145800" cy="2575246"/>
          </a:xfrm>
          <a:prstGeom prst="rect">
            <a:avLst/>
          </a:prstGeom>
        </p:spPr>
      </p:pic>
      <p:pic>
        <p:nvPicPr>
          <p:cNvPr id="4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010100" y="3844657"/>
            <a:ext cx="4645429" cy="286468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205591" y="6063007"/>
            <a:ext cx="19973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OUC Module – “Publishing Agreements” (screenshot)</a:t>
            </a:r>
            <a:endParaRPr lang="en-US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11162950" y="4174719"/>
            <a:ext cx="10701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OUC Module – “Section 13: Ownership of Copyright” (screenshot)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572859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1427</TotalTime>
  <Words>936</Words>
  <Application>Microsoft Office PowerPoint</Application>
  <PresentationFormat>Widescreen</PresentationFormat>
  <Paragraphs>134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Know Your Audience(s): Collaborating for Copyright Education  </vt:lpstr>
      <vt:lpstr>About OUC</vt:lpstr>
      <vt:lpstr>PowerPoint Presentation</vt:lpstr>
      <vt:lpstr>OUC Audiences</vt:lpstr>
      <vt:lpstr>Engagement and Instructional Videos</vt:lpstr>
      <vt:lpstr>The Precision, Engagement,  Re-usability Triangle</vt:lpstr>
      <vt:lpstr>Modelling Use of Open Content</vt:lpstr>
      <vt:lpstr>Enabling Reusability</vt:lpstr>
      <vt:lpstr>Creating Narratives</vt:lpstr>
      <vt:lpstr>Achieving Inclusivity</vt:lpstr>
      <vt:lpstr>Recommendations</vt:lpstr>
      <vt:lpstr>Acknowledgements and Affiliations</vt:lpstr>
      <vt:lpstr>References</vt:lpstr>
      <vt:lpstr>Image Sources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Micheal</dc:creator>
  <cp:lastModifiedBy>Windows User</cp:lastModifiedBy>
  <cp:revision>29</cp:revision>
  <dcterms:created xsi:type="dcterms:W3CDTF">2019-10-25T16:03:45Z</dcterms:created>
  <dcterms:modified xsi:type="dcterms:W3CDTF">2020-01-20T16:59:25Z</dcterms:modified>
</cp:coreProperties>
</file>