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66" r:id="rId5"/>
    <p:sldId id="271" r:id="rId6"/>
    <p:sldId id="267" r:id="rId7"/>
    <p:sldId id="275" r:id="rId8"/>
    <p:sldId id="272" r:id="rId9"/>
    <p:sldId id="270" r:id="rId10"/>
    <p:sldId id="276" r:id="rId11"/>
    <p:sldId id="277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7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F8E7C-5AD1-44FD-B462-2962CF1DC5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65363C-AA6C-410B-9A1A-8B845BC0E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C4081-655D-4667-926D-472D6DFDA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B64AD-D1CC-40AB-A561-247EFB7ADDCB}" type="datetimeFigureOut">
              <a:rPr lang="en-CA" smtClean="0"/>
              <a:t>2021-11-06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9F5EB-9069-4A4F-864C-AC7F9F490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CCE80-0F0F-4AA9-876D-19EB4C512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8F61-8F8C-4680-8F00-7D4C114542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5818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FB1EA-DF38-4E7F-B9FF-49F5169A2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E61FBC-4D99-4D91-BCD7-9E34DB2060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2870F-C8B8-4A84-BD1C-59D118A08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B64AD-D1CC-40AB-A561-247EFB7ADDCB}" type="datetimeFigureOut">
              <a:rPr lang="en-CA" smtClean="0"/>
              <a:t>2021-11-06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B7E87-CEE4-48C1-8CA9-3E4882EEB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2BB0A-D703-485B-98DD-C6EECDF58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8F61-8F8C-4680-8F00-7D4C114542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1595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B0B409-DDFA-4793-84E5-7656F9CDB4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23518-E845-41C9-98F6-3026EB9BF0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CDB89-C5C9-4DCC-A7CB-8C81A13F0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B64AD-D1CC-40AB-A561-247EFB7ADDCB}" type="datetimeFigureOut">
              <a:rPr lang="en-CA" smtClean="0"/>
              <a:t>2021-11-06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33144-C7DE-4135-A248-6D222F3E6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28E17-4AB0-4359-98B2-F07B21EE0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8F61-8F8C-4680-8F00-7D4C114542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4473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ACF66-C2FE-4B7A-8E00-F991089FC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58D5B-5F08-4509-B085-50E797C47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50B81-D895-444B-8561-2F6B52C5F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B64AD-D1CC-40AB-A561-247EFB7ADDCB}" type="datetimeFigureOut">
              <a:rPr lang="en-CA" smtClean="0"/>
              <a:t>2021-11-06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34B55-4BF5-4626-9A3F-C8CD0142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71285-F08B-4B59-A705-BEFD0DE28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8F61-8F8C-4680-8F00-7D4C114542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8121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211CA-800F-4A1C-ACE7-7788E7389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6B9FF-934A-4F0D-853B-D374E04E9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71E74-46AC-42CC-888D-F9A53853E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B64AD-D1CC-40AB-A561-247EFB7ADDCB}" type="datetimeFigureOut">
              <a:rPr lang="en-CA" smtClean="0"/>
              <a:t>2021-11-06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D43F1-A630-4A30-9F2C-B1167C55F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D2529-9E6A-4617-94D6-B0E01D300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8F61-8F8C-4680-8F00-7D4C114542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8060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BDE30-BFD5-403E-931A-3E4F98AC8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7F669-EA0C-4516-B93D-F41A498309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B27677-34BB-4E87-A9E8-4112CED5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015F54-61AB-4217-B79E-632F810D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B64AD-D1CC-40AB-A561-247EFB7ADDCB}" type="datetimeFigureOut">
              <a:rPr lang="en-CA" smtClean="0"/>
              <a:t>2021-11-06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19815F-5998-409F-B42C-45E39BE54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FCB47-3CD9-4889-9EE3-985FB90C1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8F61-8F8C-4680-8F00-7D4C114542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061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038B3-926B-494E-B9D9-934141BEF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9A24C9-28AC-4302-BAAF-4515F4F3C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06A508-36F0-454E-964A-DFF0554C2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78F9F0-6986-4A06-860A-8A843426B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F6105D-0547-47B0-BEF6-25B06E8D24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56883D-A263-40AD-AD72-6A550236F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B64AD-D1CC-40AB-A561-247EFB7ADDCB}" type="datetimeFigureOut">
              <a:rPr lang="en-CA" smtClean="0"/>
              <a:t>2021-11-06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E871DA-E57F-42FD-886F-65BDA41F0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4EF4DB-211D-4A89-A0AC-78DAB406A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8F61-8F8C-4680-8F00-7D4C114542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0528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58D7E-BF40-4148-B1EF-3F23798FB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0F3753-AD5F-4F97-BA22-4D2E93B25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B64AD-D1CC-40AB-A561-247EFB7ADDCB}" type="datetimeFigureOut">
              <a:rPr lang="en-CA" smtClean="0"/>
              <a:t>2021-11-06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2A6CCB-AEE7-4546-8982-A22A89D93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7A1A3A-9172-448D-A281-4E099F9FF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8F61-8F8C-4680-8F00-7D4C114542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9112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D62E6D-E581-446E-BC17-A183F2C30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B64AD-D1CC-40AB-A561-247EFB7ADDCB}" type="datetimeFigureOut">
              <a:rPr lang="en-CA" smtClean="0"/>
              <a:t>2021-11-06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4C4B0D-49EB-484B-BF80-D66184726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8628A-7148-4BB1-B9D8-A649D991D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8F61-8F8C-4680-8F00-7D4C114542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2927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EDE9B-72DD-46FE-899A-3AD3A640A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11746-F49C-41EB-A476-7226F1095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E8BFF6-5444-4942-BC89-CDC24EDCF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250C9E-DF88-40D6-A030-8235E6FB0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B64AD-D1CC-40AB-A561-247EFB7ADDCB}" type="datetimeFigureOut">
              <a:rPr lang="en-CA" smtClean="0"/>
              <a:t>2021-11-06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8F29B-DF2D-4A29-8940-02CED628F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4C656-3968-43CC-A375-B5ECA022B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8F61-8F8C-4680-8F00-7D4C114542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9521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C6236-E48C-4C01-B940-3A3627921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6A74D8-12FA-41A2-B551-9BA6EA4B2C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C08A9-4423-4113-8F99-438D920B8F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2A97E6-6B3A-4039-A675-26C55A830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B64AD-D1CC-40AB-A561-247EFB7ADDCB}" type="datetimeFigureOut">
              <a:rPr lang="en-CA" smtClean="0"/>
              <a:t>2021-11-06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969C72-2C2F-4FBA-B4FA-740D6B912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3842D1-7E21-4F02-B6CE-337DA2B49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8F61-8F8C-4680-8F00-7D4C114542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2882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4E71FE-04B7-4313-B727-EF6BE6C2C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97B56-B99F-4C16-A029-113E8D397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452C5-D5E3-4B58-9358-E0D00E59B9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B64AD-D1CC-40AB-A561-247EFB7ADDCB}" type="datetimeFigureOut">
              <a:rPr lang="en-CA" smtClean="0"/>
              <a:t>2021-11-06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92465-6A70-4168-9D1B-DD5A6EB382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CE971-1D40-413F-9CC6-75D9E12A0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88F61-8F8C-4680-8F00-7D4C114542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999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D1D25-51A1-4AE9-9E92-8CCE64B9A6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Perception and timing of acoustic distance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FF0AD5-B557-4C61-8E6C-4F4313034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 dirty="0"/>
              <a:t>Matthew C. Kelley &amp; Benjamin V. Tucker</a:t>
            </a:r>
          </a:p>
          <a:p>
            <a:r>
              <a:rPr lang="en-CA" dirty="0"/>
              <a:t>Department of Linguistics</a:t>
            </a:r>
          </a:p>
          <a:p>
            <a:r>
              <a:rPr lang="en-CA" dirty="0"/>
              <a:t>University of Alberta</a:t>
            </a:r>
          </a:p>
          <a:p>
            <a:r>
              <a:rPr lang="en-CA" dirty="0"/>
              <a:t>ACOL, Nov. 6, 2021</a:t>
            </a:r>
          </a:p>
        </p:txBody>
      </p:sp>
    </p:spTree>
    <p:extLst>
      <p:ext uri="{BB962C8B-B14F-4D97-AF65-F5344CB8AC3E}">
        <p14:creationId xmlns:p14="http://schemas.microsoft.com/office/powerpoint/2010/main" val="4019003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81C7A-A04A-46F4-949B-B2D9AAED4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Tuning dynamic time warping calculations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0FB67-631C-440B-BBFB-EC8C184D26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/>
              <a:t>Many distance formulas correlated highly with human judgments</a:t>
            </a:r>
          </a:p>
          <a:p>
            <a:pPr lvl="1"/>
            <a:r>
              <a:rPr lang="en-CA" dirty="0"/>
              <a:t>Euclidean distance could be preferred due to familiarity</a:t>
            </a:r>
          </a:p>
          <a:p>
            <a:r>
              <a:rPr lang="en-CA" dirty="0"/>
              <a:t>Limit elasticity in dynamic time warping to approx. 25 </a:t>
            </a:r>
            <a:r>
              <a:rPr lang="en-CA" dirty="0" err="1"/>
              <a:t>ms</a:t>
            </a:r>
            <a:endParaRPr lang="en-CA" dirty="0"/>
          </a:p>
          <a:p>
            <a:pPr lvl="1"/>
            <a:r>
              <a:rPr lang="en-CA" dirty="0"/>
              <a:t>Round up as appropriate for time sampling of acoustic representation</a:t>
            </a:r>
          </a:p>
          <a:p>
            <a:pPr lvl="1"/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C14B2E9-1EBD-4337-AC55-E26F2E8374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124048"/>
            <a:ext cx="5181600" cy="3754492"/>
          </a:xfrm>
        </p:spPr>
      </p:pic>
    </p:spTree>
    <p:extLst>
      <p:ext uri="{BB962C8B-B14F-4D97-AF65-F5344CB8AC3E}">
        <p14:creationId xmlns:p14="http://schemas.microsoft.com/office/powerpoint/2010/main" val="1169006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39AAF-5D2F-4492-8497-DCD99701C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Implications for phonetic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EABC5-EDCC-49A8-A42A-F83BE5D78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Choice of individual distance function </a:t>
            </a:r>
            <a:r>
              <a:rPr lang="en-CA" i="1" dirty="0"/>
              <a:t>per se</a:t>
            </a:r>
            <a:r>
              <a:rPr lang="en-CA" dirty="0"/>
              <a:t> not particularly important</a:t>
            </a:r>
          </a:p>
          <a:p>
            <a:pPr lvl="1"/>
            <a:r>
              <a:rPr lang="en-CA" dirty="0"/>
              <a:t>Predicted by equivalence of vector norms in linear algebra</a:t>
            </a:r>
          </a:p>
          <a:p>
            <a:pPr lvl="1"/>
            <a:r>
              <a:rPr lang="en-CA" dirty="0"/>
              <a:t>Choice of acoustic features already sets distance between objects</a:t>
            </a:r>
          </a:p>
          <a:p>
            <a:pPr lvl="1"/>
            <a:r>
              <a:rPr lang="en-CA" dirty="0"/>
              <a:t>Ease of interpretation or calculation better motivation</a:t>
            </a:r>
          </a:p>
          <a:p>
            <a:r>
              <a:rPr lang="en-CA" dirty="0"/>
              <a:t>Resolving power for vowel timing differences about 25 </a:t>
            </a:r>
            <a:r>
              <a:rPr lang="en-CA" dirty="0" err="1"/>
              <a:t>ms</a:t>
            </a:r>
            <a:endParaRPr lang="en-CA" dirty="0"/>
          </a:p>
          <a:p>
            <a:pPr lvl="1"/>
            <a:r>
              <a:rPr lang="en-CA" dirty="0"/>
              <a:t>Other speech sounds may have different thresholds</a:t>
            </a:r>
          </a:p>
          <a:p>
            <a:pPr lvl="1"/>
            <a:r>
              <a:rPr lang="en-CA" dirty="0"/>
              <a:t>E.g., 50% crossover for stop VOT differences about 34 </a:t>
            </a:r>
            <a:r>
              <a:rPr lang="en-CA" dirty="0" err="1"/>
              <a:t>ms</a:t>
            </a:r>
            <a:r>
              <a:rPr lang="en-CA" dirty="0"/>
              <a:t> (</a:t>
            </a:r>
            <a:r>
              <a:rPr lang="en-CA" dirty="0" err="1"/>
              <a:t>Kewley</a:t>
            </a:r>
            <a:r>
              <a:rPr lang="en-CA" dirty="0"/>
              <a:t> Port et al., 1988)</a:t>
            </a:r>
          </a:p>
          <a:p>
            <a:pPr lvl="1"/>
            <a:r>
              <a:rPr lang="en-CA" dirty="0"/>
              <a:t>Requires further testing in other languages and for other speech sounds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1318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44101-DA5E-42A7-AE6E-C052BFBAA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References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F2C49C-CA4A-487F-9AF8-CA33D49E1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effectLst/>
              </a:rPr>
              <a:t>Kelley, M. C., &amp; Tucker, B. V. (2021). </a:t>
            </a:r>
            <a:r>
              <a:rPr lang="en-US" i="1" dirty="0">
                <a:effectLst/>
              </a:rPr>
              <a:t>Using acoustic distance and acoustic </a:t>
            </a:r>
            <a:r>
              <a:rPr lang="en-US" i="1" dirty="0" err="1">
                <a:effectLst/>
              </a:rPr>
              <a:t>absement</a:t>
            </a:r>
            <a:r>
              <a:rPr lang="en-US" i="1" dirty="0">
                <a:effectLst/>
              </a:rPr>
              <a:t> to quantify lexical competition</a:t>
            </a:r>
            <a:r>
              <a:rPr lang="en-US" dirty="0">
                <a:effectLst/>
              </a:rPr>
              <a:t>. Manuscript submitted for publication.</a:t>
            </a:r>
          </a:p>
          <a:p>
            <a:pPr marL="0" indent="0">
              <a:buNone/>
            </a:pPr>
            <a:r>
              <a:rPr lang="en-US" dirty="0" err="1">
                <a:effectLst/>
              </a:rPr>
              <a:t>Kewley</a:t>
            </a:r>
            <a:r>
              <a:rPr lang="en-US" dirty="0">
                <a:effectLst/>
              </a:rPr>
              <a:t>‐Port, D., Watson, C. S., &amp; Foyle, D. C. (1988). Auditory temporal acuity in relation to category boundaries; speech and nonspeech stimuli. </a:t>
            </a:r>
            <a:r>
              <a:rPr lang="en-US" i="1" dirty="0">
                <a:effectLst/>
              </a:rPr>
              <a:t>The Journal of the Acoustical Society of America</a:t>
            </a:r>
            <a:r>
              <a:rPr lang="en-US" dirty="0">
                <a:effectLst/>
              </a:rPr>
              <a:t>, </a:t>
            </a:r>
            <a:r>
              <a:rPr lang="en-US" i="1" dirty="0">
                <a:effectLst/>
              </a:rPr>
              <a:t>83</a:t>
            </a:r>
            <a:r>
              <a:rPr lang="en-US" dirty="0">
                <a:effectLst/>
              </a:rPr>
              <a:t>(3), 1133–1145.</a:t>
            </a:r>
          </a:p>
          <a:p>
            <a:pPr marL="0" indent="0">
              <a:buNone/>
            </a:pPr>
            <a:r>
              <a:rPr lang="en-US" dirty="0">
                <a:effectLst/>
              </a:rPr>
              <a:t>Luce, P. A. (1986). </a:t>
            </a:r>
            <a:r>
              <a:rPr lang="en-US" i="1" dirty="0">
                <a:effectLst/>
              </a:rPr>
              <a:t>Neighborhoods of Words in the Mental Lexicon</a:t>
            </a:r>
            <a:r>
              <a:rPr lang="en-US" dirty="0">
                <a:effectLst/>
              </a:rPr>
              <a:t> (Technical Report No. 6; Research on Speech Perception).</a:t>
            </a:r>
          </a:p>
          <a:p>
            <a:pPr marL="0" indent="0">
              <a:buNone/>
            </a:pPr>
            <a:r>
              <a:rPr lang="en-US" dirty="0">
                <a:effectLst/>
              </a:rPr>
              <a:t>Luce, P. A., &amp; </a:t>
            </a:r>
            <a:r>
              <a:rPr lang="en-US" dirty="0" err="1">
                <a:effectLst/>
              </a:rPr>
              <a:t>Pisoni</a:t>
            </a:r>
            <a:r>
              <a:rPr lang="en-US" dirty="0">
                <a:effectLst/>
              </a:rPr>
              <a:t>, D. B. (1998). Recognizing Spoken Words: The Neighborhood Activation Model. </a:t>
            </a:r>
            <a:r>
              <a:rPr lang="en-US" i="1" dirty="0">
                <a:effectLst/>
              </a:rPr>
              <a:t>Ear and Hearing</a:t>
            </a:r>
            <a:r>
              <a:rPr lang="en-US" dirty="0">
                <a:effectLst/>
              </a:rPr>
              <a:t>, </a:t>
            </a:r>
            <a:r>
              <a:rPr lang="en-US" i="1" dirty="0">
                <a:effectLst/>
              </a:rPr>
              <a:t>19</a:t>
            </a:r>
            <a:r>
              <a:rPr lang="en-US" dirty="0">
                <a:effectLst/>
              </a:rPr>
              <a:t>(1), 1–36.</a:t>
            </a:r>
          </a:p>
          <a:p>
            <a:pPr marL="0" indent="0">
              <a:buNone/>
            </a:pPr>
            <a:r>
              <a:rPr lang="en-US" dirty="0" err="1">
                <a:effectLst/>
              </a:rPr>
              <a:t>Sakoe</a:t>
            </a:r>
            <a:r>
              <a:rPr lang="en-US" dirty="0">
                <a:effectLst/>
              </a:rPr>
              <a:t>, H., &amp; Chiba, S. (1970). A similarity evaluation of speech patterns by dynamic programming. </a:t>
            </a:r>
            <a:r>
              <a:rPr lang="en-US" i="1" dirty="0">
                <a:effectLst/>
              </a:rPr>
              <a:t>Nat. Meeting of Institute of Electronic Communications Engineers of Japan</a:t>
            </a:r>
            <a:r>
              <a:rPr lang="en-US" dirty="0">
                <a:effectLst/>
              </a:rPr>
              <a:t>, 136.</a:t>
            </a:r>
          </a:p>
          <a:p>
            <a:pPr marL="0" indent="0">
              <a:buNone/>
            </a:pPr>
            <a:r>
              <a:rPr lang="en-US" dirty="0" err="1">
                <a:effectLst/>
              </a:rPr>
              <a:t>Vitevitch</a:t>
            </a:r>
            <a:r>
              <a:rPr lang="en-US" dirty="0">
                <a:effectLst/>
              </a:rPr>
              <a:t>, M. S., &amp; Luce, P. A. (2016). Phonological neighborhood effects in spoken word perception and production. </a:t>
            </a:r>
            <a:r>
              <a:rPr lang="en-US" i="1" dirty="0">
                <a:effectLst/>
              </a:rPr>
              <a:t>Annual Review of Linguistics</a:t>
            </a:r>
            <a:r>
              <a:rPr lang="en-US" dirty="0">
                <a:effectLst/>
              </a:rPr>
              <a:t>, </a:t>
            </a:r>
            <a:r>
              <a:rPr lang="en-US" i="1" dirty="0">
                <a:effectLst/>
              </a:rPr>
              <a:t>2</a:t>
            </a:r>
            <a:r>
              <a:rPr lang="en-US" dirty="0">
                <a:effectLst/>
              </a:rPr>
              <a:t>(1), 75–94.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4196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9266A-A4BA-4164-BE43-C15D51EE6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Much ado about distance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9AE9B-4158-458F-B406-8799EB937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Concept of “sound similarity” often invoked in linguistics (Luce, 1986; Luce &amp; </a:t>
            </a:r>
            <a:r>
              <a:rPr lang="en-CA" dirty="0" err="1"/>
              <a:t>Pisoni</a:t>
            </a:r>
            <a:r>
              <a:rPr lang="en-CA" dirty="0"/>
              <a:t>, 1998)</a:t>
            </a:r>
          </a:p>
          <a:p>
            <a:r>
              <a:rPr lang="en-CA" dirty="0"/>
              <a:t>Yet, similarity between words usually assessed textually</a:t>
            </a:r>
          </a:p>
          <a:p>
            <a:pPr lvl="1"/>
            <a:r>
              <a:rPr lang="en-CA" dirty="0" err="1"/>
              <a:t>Levenshtein</a:t>
            </a:r>
            <a:r>
              <a:rPr lang="en-CA" dirty="0"/>
              <a:t> distance on phoneme strings (Luce &amp; </a:t>
            </a:r>
            <a:r>
              <a:rPr lang="en-CA" dirty="0" err="1"/>
              <a:t>Pisoni</a:t>
            </a:r>
            <a:r>
              <a:rPr lang="en-CA" dirty="0"/>
              <a:t>, 1998; </a:t>
            </a:r>
            <a:r>
              <a:rPr lang="en-CA" dirty="0" err="1"/>
              <a:t>Vitevitch</a:t>
            </a:r>
            <a:r>
              <a:rPr lang="en-CA" dirty="0"/>
              <a:t> &amp; Luce, 2016)</a:t>
            </a:r>
          </a:p>
          <a:p>
            <a:r>
              <a:rPr lang="en-CA" dirty="0"/>
              <a:t>Kelley &amp; Tucker (2021) suggested dynamic time warping as a replacement</a:t>
            </a:r>
          </a:p>
          <a:p>
            <a:pPr lvl="1"/>
            <a:r>
              <a:rPr lang="en-CA" dirty="0"/>
              <a:t>Found dynamic time warping could be used to quantify lexical competition for auditory lexical decision</a:t>
            </a:r>
          </a:p>
        </p:txBody>
      </p:sp>
    </p:spTree>
    <p:extLst>
      <p:ext uri="{BB962C8B-B14F-4D97-AF65-F5344CB8AC3E}">
        <p14:creationId xmlns:p14="http://schemas.microsoft.com/office/powerpoint/2010/main" val="505287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889BE-B333-4D24-91E0-C3ED7BCA7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Dynamic time warping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FF325-B427-4091-BB4F-6C1678C14E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/>
              <a:t>History of use in speech recognition (</a:t>
            </a:r>
            <a:r>
              <a:rPr lang="en-CA" dirty="0" err="1"/>
              <a:t>Sakoe</a:t>
            </a:r>
            <a:r>
              <a:rPr lang="en-CA" dirty="0"/>
              <a:t> &amp; Chiba, 1970)</a:t>
            </a:r>
            <a:endParaRPr lang="en-CA" dirty="0">
              <a:effectLst/>
            </a:endParaRPr>
          </a:p>
          <a:p>
            <a:r>
              <a:rPr lang="en-CA" dirty="0"/>
              <a:t>Nonlinear comparison between time series</a:t>
            </a:r>
          </a:p>
          <a:p>
            <a:r>
              <a:rPr lang="en-CA" dirty="0"/>
              <a:t>Two easily tunable parameters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A" dirty="0"/>
              <a:t>Distance function for comparison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A" dirty="0"/>
              <a:t>Radius for acceptable elasticity</a:t>
            </a:r>
          </a:p>
        </p:txBody>
      </p:sp>
      <p:pic>
        <p:nvPicPr>
          <p:cNvPr id="6" name="Content Placeholder 6" descr="Chart, diagram, histogram&#10;&#10;Description automatically generated">
            <a:extLst>
              <a:ext uri="{FF2B5EF4-FFF2-40B4-BE49-F238E27FC236}">
                <a16:creationId xmlns:a16="http://schemas.microsoft.com/office/drawing/2014/main" id="{386444E0-008A-44BE-837A-8ADC7B34DD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787781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2CBEF6-6905-443B-8E5C-5AD1556BB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Properties of distance and comparison functions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A5CB98-ACCA-4F21-B7D9-38C0B980C4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Different distance functions have various properties</a:t>
            </a:r>
          </a:p>
          <a:p>
            <a:r>
              <a:rPr lang="en-CA" dirty="0"/>
              <a:t>E.g., how much should outlying distance values affect </a:t>
            </a:r>
            <a:r>
              <a:rPr lang="en-CA" dirty="0" err="1"/>
              <a:t>absement</a:t>
            </a:r>
            <a:r>
              <a:rPr lang="en-CA" dirty="0"/>
              <a:t>?</a:t>
            </a:r>
          </a:p>
          <a:p>
            <a:pPr lvl="1"/>
            <a:r>
              <a:rPr lang="en-CA" dirty="0"/>
              <a:t>Distance from A to C?</a:t>
            </a:r>
          </a:p>
          <a:p>
            <a:pPr lvl="2"/>
            <a:r>
              <a:rPr lang="en-CA" dirty="0"/>
              <a:t>Manhattan (A -&gt; B -&gt; C) = 7</a:t>
            </a:r>
          </a:p>
          <a:p>
            <a:pPr lvl="2"/>
            <a:r>
              <a:rPr lang="en-CA" dirty="0"/>
              <a:t>Euclidean (A -&gt; C) = 5</a:t>
            </a:r>
          </a:p>
          <a:p>
            <a:pPr lvl="2"/>
            <a:r>
              <a:rPr lang="en-CA" dirty="0"/>
              <a:t>Max component = 4</a:t>
            </a:r>
          </a:p>
          <a:p>
            <a:r>
              <a:rPr lang="en-CA" dirty="0"/>
              <a:t>Should fit experimental data</a:t>
            </a:r>
          </a:p>
        </p:txBody>
      </p:sp>
      <p:pic>
        <p:nvPicPr>
          <p:cNvPr id="12" name="Content Placeholder 11" descr="Diagram&#10;&#10;Description automatically generated">
            <a:extLst>
              <a:ext uri="{FF2B5EF4-FFF2-40B4-BE49-F238E27FC236}">
                <a16:creationId xmlns:a16="http://schemas.microsoft.com/office/drawing/2014/main" id="{85D3D672-E099-49F6-A421-811F00C9AC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961" y="1690687"/>
            <a:ext cx="4613918" cy="4351337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F5A6F4-5A63-4E8B-8547-00F6CF33B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D015-BA3F-4F39-BFF1-D0CCF3C31744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263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CD840-AD7A-419E-A347-8C90C0231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Experiment 1: How should distance within dynamic time warping be calculated?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41D61-31A2-4801-952F-B65E73565F1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/>
              <a:t>37 participants from University of Alberta subject pool</a:t>
            </a:r>
          </a:p>
          <a:p>
            <a:r>
              <a:rPr lang="en-CA" dirty="0"/>
              <a:t>Run online with </a:t>
            </a:r>
            <a:r>
              <a:rPr lang="en-CA" dirty="0" err="1"/>
              <a:t>jsPsych</a:t>
            </a:r>
            <a:endParaRPr lang="en-CA" dirty="0"/>
          </a:p>
          <a:p>
            <a:r>
              <a:rPr lang="en-CA" dirty="0"/>
              <a:t>Rating distance between synthetic vowels</a:t>
            </a:r>
          </a:p>
          <a:p>
            <a:pPr lvl="1"/>
            <a:r>
              <a:rPr lang="en-CA" dirty="0"/>
              <a:t>1 = same</a:t>
            </a:r>
          </a:p>
          <a:p>
            <a:pPr lvl="1"/>
            <a:r>
              <a:rPr lang="en-CA" dirty="0"/>
              <a:t>7 = very different</a:t>
            </a:r>
          </a:p>
          <a:p>
            <a:r>
              <a:rPr lang="en-CA" dirty="0"/>
              <a:t>Vowels synthesized using </a:t>
            </a:r>
            <a:r>
              <a:rPr lang="en-CA" dirty="0" err="1"/>
              <a:t>KlattGrid</a:t>
            </a:r>
            <a:r>
              <a:rPr lang="en-CA" dirty="0"/>
              <a:t> in </a:t>
            </a:r>
            <a:r>
              <a:rPr lang="en-CA" dirty="0" err="1"/>
              <a:t>Praat</a:t>
            </a:r>
            <a:endParaRPr lang="en-CA" dirty="0"/>
          </a:p>
        </p:txBody>
      </p:sp>
      <p:pic>
        <p:nvPicPr>
          <p:cNvPr id="8" name="Rate the distance - Google Chrome 2021-10-31 19-36-19">
            <a:hlinkClick r:id="" action="ppaction://media"/>
            <a:extLst>
              <a:ext uri="{FF2B5EF4-FFF2-40B4-BE49-F238E27FC236}">
                <a16:creationId xmlns:a16="http://schemas.microsoft.com/office/drawing/2014/main" id="{775A4FBC-5FC9-46DB-97BE-87B910E7BD38}"/>
              </a:ext>
            </a:extLst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>
                  <p14:trim st="8556" end="2588.4666"/>
                </p14:media>
              </p:ext>
            </p:extLst>
          </p:nvPr>
        </p:nvPicPr>
        <p:blipFill rotWithShape="1">
          <a:blip r:embed="rId4"/>
          <a:srcRect l="22059" t="36851" r="22610" b="21626"/>
          <a:stretch/>
        </p:blipFill>
        <p:spPr>
          <a:xfrm>
            <a:off x="6172200" y="2968407"/>
            <a:ext cx="5181600" cy="20657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A19F2B-BCF2-480D-BB32-8494A4DAC005}"/>
              </a:ext>
            </a:extLst>
          </p:cNvPr>
          <p:cNvSpPr txBox="1"/>
          <p:nvPr/>
        </p:nvSpPr>
        <p:spPr>
          <a:xfrm>
            <a:off x="6172200" y="5267325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Example trial of experiment</a:t>
            </a:r>
          </a:p>
        </p:txBody>
      </p:sp>
    </p:spTree>
    <p:extLst>
      <p:ext uri="{BB962C8B-B14F-4D97-AF65-F5344CB8AC3E}">
        <p14:creationId xmlns:p14="http://schemas.microsoft.com/office/powerpoint/2010/main" val="124026401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9898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9291698-2526-40E5-99FF-704146759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Experiment 1: Correlating machine and human distances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1521E0F-5E8D-49B6-ADBB-A99194A861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Compare correlation between pooled ratings to </a:t>
            </a:r>
            <a:r>
              <a:rPr lang="en-CA" i="1" dirty="0"/>
              <a:t>p</a:t>
            </a:r>
            <a:r>
              <a:rPr lang="en-CA" dirty="0"/>
              <a:t>-norm formulas</a:t>
            </a:r>
          </a:p>
          <a:p>
            <a:pPr lvl="1"/>
            <a:r>
              <a:rPr lang="en-CA" dirty="0"/>
              <a:t>Represented words as </a:t>
            </a:r>
            <a:r>
              <a:rPr lang="en-CA" dirty="0" err="1"/>
              <a:t>mel</a:t>
            </a:r>
            <a:r>
              <a:rPr lang="en-CA" dirty="0"/>
              <a:t> frequency cepstral coefficients</a:t>
            </a:r>
          </a:p>
          <a:p>
            <a:r>
              <a:rPr lang="en-CA" dirty="0"/>
              <a:t>4.5-norm had highest correlation (r=0.883)</a:t>
            </a:r>
          </a:p>
          <a:p>
            <a:pPr lvl="1"/>
            <a:r>
              <a:rPr lang="en-CA" dirty="0"/>
              <a:t>2-norm not much worse (r=0.878)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78C93A-5F20-4B87-AF28-E079E6D3C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D015-BA3F-4F39-BFF1-D0CCF3C31744}" type="slidenum">
              <a:rPr lang="en-CA" smtClean="0"/>
              <a:t>6</a:t>
            </a:fld>
            <a:endParaRPr lang="en-CA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18AC1FF-C108-4D8B-864C-617890D3FA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35339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5EED7-6F35-4255-A8ED-962CD0C86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How elastic should comparisons be?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2B741-99CC-4360-9178-F3446C6EA86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/>
              <a:t>Perception must be resilient to mild temporal differences in production</a:t>
            </a:r>
          </a:p>
          <a:p>
            <a:pPr lvl="1"/>
            <a:r>
              <a:rPr lang="en-CA" dirty="0"/>
              <a:t>Otherwise, different speech rates would be intractable</a:t>
            </a:r>
          </a:p>
          <a:p>
            <a:r>
              <a:rPr lang="en-CA" dirty="0"/>
              <a:t>Dynamic time warping can model this</a:t>
            </a:r>
          </a:p>
          <a:p>
            <a:r>
              <a:rPr lang="en-CA" dirty="0"/>
              <a:t>Degree of elasticity should match experimental data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B335EE3-6183-4F65-90B1-0142B2B313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9672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E5A54-02AA-4171-BC80-0449637BD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Experiment 2: How long should templates be compared with each other?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9111D-F1B5-48A9-B6C3-D36DF38EDC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/>
              <a:t>49 participants from University of Alberta subject pool</a:t>
            </a:r>
          </a:p>
          <a:p>
            <a:r>
              <a:rPr lang="en-CA" dirty="0"/>
              <a:t>Run online with </a:t>
            </a:r>
            <a:r>
              <a:rPr lang="en-CA" dirty="0" err="1"/>
              <a:t>jsPsych</a:t>
            </a:r>
            <a:endParaRPr lang="en-CA" dirty="0"/>
          </a:p>
          <a:p>
            <a:r>
              <a:rPr lang="en-CA" dirty="0"/>
              <a:t>Respond whether second sound is shorter or longer than first</a:t>
            </a:r>
          </a:p>
          <a:p>
            <a:r>
              <a:rPr lang="en-CA" dirty="0"/>
              <a:t>Vowels synthesized with </a:t>
            </a:r>
            <a:r>
              <a:rPr lang="en-CA" dirty="0" err="1"/>
              <a:t>KlattGrid</a:t>
            </a:r>
            <a:r>
              <a:rPr lang="en-CA" dirty="0"/>
              <a:t> in </a:t>
            </a:r>
            <a:r>
              <a:rPr lang="en-CA" dirty="0" err="1"/>
              <a:t>Praat</a:t>
            </a:r>
            <a:endParaRPr lang="en-CA" dirty="0"/>
          </a:p>
          <a:p>
            <a:pPr lvl="1"/>
            <a:r>
              <a:rPr lang="en-CA" dirty="0"/>
              <a:t>3 categories: [</a:t>
            </a:r>
            <a:r>
              <a:rPr lang="en-CA" dirty="0" err="1"/>
              <a:t>i</a:t>
            </a:r>
            <a:r>
              <a:rPr lang="en-CA" dirty="0"/>
              <a:t>], [ɑ], and [u]</a:t>
            </a:r>
          </a:p>
          <a:p>
            <a:endParaRPr lang="en-CA" dirty="0"/>
          </a:p>
        </p:txBody>
      </p:sp>
      <p:pic>
        <p:nvPicPr>
          <p:cNvPr id="8" name="Rate the distance - Google Chrome 2021-10-31 19-53-14">
            <a:hlinkClick r:id="" action="ppaction://media"/>
            <a:extLst>
              <a:ext uri="{FF2B5EF4-FFF2-40B4-BE49-F238E27FC236}">
                <a16:creationId xmlns:a16="http://schemas.microsoft.com/office/drawing/2014/main" id="{66D7F64F-172A-42BE-8D6C-886561E2E8A9}"/>
              </a:ext>
            </a:extLst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2364" end="8231.6458"/>
                </p14:media>
              </p:ext>
            </p:extLst>
          </p:nvPr>
        </p:nvPicPr>
        <p:blipFill rotWithShape="1">
          <a:blip r:embed="rId4"/>
          <a:srcRect l="27941" t="34430" r="27206" b="28893"/>
          <a:stretch/>
        </p:blipFill>
        <p:spPr>
          <a:xfrm>
            <a:off x="6172200" y="2875821"/>
            <a:ext cx="5181600" cy="22509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9D7AD1-0495-4242-A837-C82496CCDF90}"/>
              </a:ext>
            </a:extLst>
          </p:cNvPr>
          <p:cNvSpPr txBox="1"/>
          <p:nvPr/>
        </p:nvSpPr>
        <p:spPr>
          <a:xfrm>
            <a:off x="6172200" y="5267325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Example trial of experiment</a:t>
            </a:r>
          </a:p>
        </p:txBody>
      </p:sp>
    </p:spTree>
    <p:extLst>
      <p:ext uri="{BB962C8B-B14F-4D97-AF65-F5344CB8AC3E}">
        <p14:creationId xmlns:p14="http://schemas.microsoft.com/office/powerpoint/2010/main" val="184694644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F4873-73AB-4EBF-A132-CC98F3547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Experiment 2: What is the JND?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E5DB3-DB5E-4DE9-AED8-DCDD35F0C1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Analyze for just noticeable difference (JND)</a:t>
            </a:r>
          </a:p>
          <a:p>
            <a:r>
              <a:rPr lang="en-CA" dirty="0"/>
              <a:t>Logistic mixed-effects regression</a:t>
            </a:r>
          </a:p>
          <a:p>
            <a:pPr lvl="1"/>
            <a:r>
              <a:rPr lang="en-CA" dirty="0"/>
              <a:t>Predict chance of responding that the second sound was longer than the first</a:t>
            </a:r>
          </a:p>
          <a:p>
            <a:r>
              <a:rPr lang="en-CA" dirty="0"/>
              <a:t>JND is the average distance from 2nd quartile to 1st and 3rd quartiles</a:t>
            </a:r>
          </a:p>
          <a:p>
            <a:r>
              <a:rPr lang="en-CA" dirty="0"/>
              <a:t>Found 25 </a:t>
            </a:r>
            <a:r>
              <a:rPr lang="en-CA" dirty="0" err="1"/>
              <a:t>ms</a:t>
            </a:r>
            <a:r>
              <a:rPr lang="en-CA" dirty="0"/>
              <a:t> threshold overall</a:t>
            </a: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21671-DF02-433D-847F-1C657F70D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D015-BA3F-4F39-BFF1-D0CCF3C31744}" type="slidenum">
              <a:rPr lang="en-CA" smtClean="0"/>
              <a:t>9</a:t>
            </a:fld>
            <a:endParaRPr lang="en-CA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E91CD86-16E7-4370-A01D-3E9A0A905E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2955446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</TotalTime>
  <Words>777</Words>
  <Application>Microsoft Office PowerPoint</Application>
  <PresentationFormat>Widescreen</PresentationFormat>
  <Paragraphs>81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Perception and timing of acoustic distance</vt:lpstr>
      <vt:lpstr>Much ado about distance</vt:lpstr>
      <vt:lpstr>Dynamic time warping</vt:lpstr>
      <vt:lpstr>Properties of distance and comparison functions</vt:lpstr>
      <vt:lpstr>Experiment 1: How should distance within dynamic time warping be calculated?</vt:lpstr>
      <vt:lpstr>Experiment 1: Correlating machine and human distances</vt:lpstr>
      <vt:lpstr>How elastic should comparisons be?</vt:lpstr>
      <vt:lpstr>Experiment 2: How long should templates be compared with each other?</vt:lpstr>
      <vt:lpstr>Experiment 2: What is the JND?</vt:lpstr>
      <vt:lpstr>Tuning dynamic time warping calculations</vt:lpstr>
      <vt:lpstr>Implications for phonetic theory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Perception and timing of acoustic distance</dc:title>
  <dc:creator>Matthew Kelley</dc:creator>
  <cp:lastModifiedBy>Matthew Kelley</cp:lastModifiedBy>
  <cp:revision>14</cp:revision>
  <dcterms:created xsi:type="dcterms:W3CDTF">2021-11-01T01:19:39Z</dcterms:created>
  <dcterms:modified xsi:type="dcterms:W3CDTF">2021-11-06T15:34:36Z</dcterms:modified>
</cp:coreProperties>
</file>