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y="5143500" cx="9144000"/>
  <p:notesSz cx="6858000" cy="9144000"/>
  <p:embeddedFontLst>
    <p:embeddedFont>
      <p:font typeface="Amatic SC"/>
      <p:regular r:id="rId33"/>
      <p:bold r:id="rId34"/>
    </p:embeddedFont>
    <p:embeddedFont>
      <p:font typeface="Lato Hairline"/>
      <p:regular r:id="rId35"/>
      <p:bold r:id="rId36"/>
      <p:italic r:id="rId37"/>
      <p:boldItalic r:id="rId38"/>
    </p:embeddedFont>
    <p:embeddedFont>
      <p:font typeface="Lato Light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C1BF6C-F6E2-4181-B096-A8746E537C87}">
  <a:tblStyle styleId="{B2C1BF6C-F6E2-4181-B096-A8746E537C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bold.fntdata"/><Relationship Id="rId20" Type="http://schemas.openxmlformats.org/officeDocument/2006/relationships/slide" Target="slides/slide11.xml"/><Relationship Id="rId42" Type="http://schemas.openxmlformats.org/officeDocument/2006/relationships/font" Target="fonts/LatoLight-boldItalic.fntdata"/><Relationship Id="rId41" Type="http://schemas.openxmlformats.org/officeDocument/2006/relationships/font" Target="fonts/LatoLight-italic.fntdata"/><Relationship Id="rId22" Type="http://schemas.openxmlformats.org/officeDocument/2006/relationships/slide" Target="slides/slide13.xml"/><Relationship Id="rId44" Type="http://schemas.openxmlformats.org/officeDocument/2006/relationships/font" Target="fonts/OpenSans-bold.fntdata"/><Relationship Id="rId21" Type="http://schemas.openxmlformats.org/officeDocument/2006/relationships/slide" Target="slides/slide12.xml"/><Relationship Id="rId43" Type="http://schemas.openxmlformats.org/officeDocument/2006/relationships/font" Target="fonts/OpenSans-regular.fntdata"/><Relationship Id="rId24" Type="http://schemas.openxmlformats.org/officeDocument/2006/relationships/slide" Target="slides/slide15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4.xml"/><Relationship Id="rId45" Type="http://schemas.openxmlformats.org/officeDocument/2006/relationships/font" Target="fonts/OpenSans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font" Target="fonts/AmaticSC-regular.fntdata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font" Target="fonts/LatoHairline-regular.fntdata"/><Relationship Id="rId12" Type="http://schemas.openxmlformats.org/officeDocument/2006/relationships/slide" Target="slides/slide3.xml"/><Relationship Id="rId34" Type="http://schemas.openxmlformats.org/officeDocument/2006/relationships/font" Target="fonts/AmaticSC-bold.fntdata"/><Relationship Id="rId15" Type="http://schemas.openxmlformats.org/officeDocument/2006/relationships/slide" Target="slides/slide6.xml"/><Relationship Id="rId37" Type="http://schemas.openxmlformats.org/officeDocument/2006/relationships/font" Target="fonts/LatoHairline-italic.fntdata"/><Relationship Id="rId14" Type="http://schemas.openxmlformats.org/officeDocument/2006/relationships/slide" Target="slides/slide5.xml"/><Relationship Id="rId36" Type="http://schemas.openxmlformats.org/officeDocument/2006/relationships/font" Target="fonts/LatoHairline-bold.fntdata"/><Relationship Id="rId17" Type="http://schemas.openxmlformats.org/officeDocument/2006/relationships/slide" Target="slides/slide8.xml"/><Relationship Id="rId39" Type="http://schemas.openxmlformats.org/officeDocument/2006/relationships/font" Target="fonts/LatoLight-regular.fntdata"/><Relationship Id="rId16" Type="http://schemas.openxmlformats.org/officeDocument/2006/relationships/slide" Target="slides/slide7.xml"/><Relationship Id="rId38" Type="http://schemas.openxmlformats.org/officeDocument/2006/relationships/font" Target="fonts/LatoHairline-bold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textbc.ca/projectmanagement/" TargetMode="External"/><Relationship Id="rId3" Type="http://schemas.openxmlformats.org/officeDocument/2006/relationships/hyperlink" Target="https://mail.google.com/" TargetMode="External"/><Relationship Id="rId4" Type="http://schemas.openxmlformats.org/officeDocument/2006/relationships/hyperlink" Target="http://albertaoer.com/content/repository/item?uuid=19071e71-ab12-4184-bc03-20d9c1e3ead4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62305ac3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662305ac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4cd6393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4cd6393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4cd63938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4cd63938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8f00023c8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8f00023c8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96788038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96788038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96788038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96788038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96788038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96788038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96788038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96788038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Char char="●"/>
            </a:pPr>
            <a:r>
              <a:rPr b="1" lang="en" sz="1200">
                <a:solidFill>
                  <a:srgbClr val="4A4A4A"/>
                </a:solidFill>
              </a:rPr>
              <a:t>Retain:  </a:t>
            </a:r>
            <a:r>
              <a:rPr lang="en" sz="1200">
                <a:solidFill>
                  <a:srgbClr val="4A4A4A"/>
                </a:solidFill>
              </a:rPr>
              <a:t>Make, own, and control your own copy of content</a:t>
            </a:r>
            <a:endParaRPr sz="1200">
              <a:solidFill>
                <a:srgbClr val="4A4A4A"/>
              </a:solidFill>
            </a:endParaRPr>
          </a:p>
          <a:p>
            <a:pPr indent="-3048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Char char="●"/>
            </a:pPr>
            <a:r>
              <a:rPr b="1" lang="en" sz="1200">
                <a:solidFill>
                  <a:srgbClr val="4A4A4A"/>
                </a:solidFill>
              </a:rPr>
              <a:t>Reuse:   </a:t>
            </a:r>
            <a:r>
              <a:rPr lang="en" sz="1200">
                <a:solidFill>
                  <a:srgbClr val="4A4A4A"/>
                </a:solidFill>
              </a:rPr>
              <a:t>Use the content as-is</a:t>
            </a:r>
            <a:endParaRPr sz="1200">
              <a:solidFill>
                <a:srgbClr val="4A4A4A"/>
              </a:solidFill>
            </a:endParaRPr>
          </a:p>
          <a:p>
            <a:pPr indent="-3048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Char char="●"/>
            </a:pPr>
            <a:r>
              <a:rPr b="1" lang="en" sz="1200">
                <a:solidFill>
                  <a:srgbClr val="4A4A4A"/>
                </a:solidFill>
              </a:rPr>
              <a:t>Revise:  </a:t>
            </a:r>
            <a:r>
              <a:rPr lang="en" sz="1200">
                <a:solidFill>
                  <a:srgbClr val="4A4A4A"/>
                </a:solidFill>
              </a:rPr>
              <a:t>Adapt, adjust, modify, improve, or alter the content</a:t>
            </a:r>
            <a:endParaRPr sz="1200">
              <a:solidFill>
                <a:srgbClr val="4A4A4A"/>
              </a:solidFill>
            </a:endParaRPr>
          </a:p>
          <a:p>
            <a:pPr indent="-3048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Char char="●"/>
            </a:pPr>
            <a:r>
              <a:rPr b="1" lang="en" sz="1200">
                <a:solidFill>
                  <a:srgbClr val="4A4A4A"/>
                </a:solidFill>
              </a:rPr>
              <a:t>Remix:  </a:t>
            </a:r>
            <a:r>
              <a:rPr lang="en" sz="1200">
                <a:solidFill>
                  <a:srgbClr val="4A4A4A"/>
                </a:solidFill>
              </a:rPr>
              <a:t>Combine the original or revised content with other OER to create something new</a:t>
            </a:r>
            <a:endParaRPr sz="1200">
              <a:solidFill>
                <a:srgbClr val="4A4A4A"/>
              </a:solidFill>
            </a:endParaRPr>
          </a:p>
          <a:p>
            <a:pPr indent="-3048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Char char="●"/>
            </a:pPr>
            <a:r>
              <a:rPr b="1" lang="en" sz="1200">
                <a:solidFill>
                  <a:srgbClr val="4A4A4A"/>
                </a:solidFill>
              </a:rPr>
              <a:t>Redistribute:  </a:t>
            </a:r>
            <a:r>
              <a:rPr lang="en" sz="1200">
                <a:solidFill>
                  <a:srgbClr val="4A4A4A"/>
                </a:solidFill>
              </a:rPr>
              <a:t>Share your copies of the original content, revisions or remixes with others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4cd63938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4cd63938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61a05fb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61a05fb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69ed9599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69ed9599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62305ac3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662305ac3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 - 5 min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61a05fb3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61a05fb3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662305ac3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662305ac3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question - Michelle </a:t>
            </a:r>
            <a:br>
              <a:rPr lang="en"/>
            </a:br>
            <a:r>
              <a:rPr lang="en"/>
              <a:t>Closing - Krysta and Diane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8e2618f9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8e2618f9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8e2618f9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8e2618f9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62305ac3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62305ac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Michelle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Ties into the broader open movement including OA and Open source code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just textbooks! We expect faculty are using these resources in bits and pieces throughout their courses without realizing it.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Some standout examples on our campus - Open genetics, open physics, surgery 101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These are exciting examples because they are reimagining learning materials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to students: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Cost savings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Interactive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Students can be involved in the creation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to faculty: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Can always update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Retain ownership over the content they create instead of transferring it to a publisher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Biggest question: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Question of quality of OER - Peer review process is being established and importance of using trusted repository just like all online content. 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8d9202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88d9202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Michelle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8d9202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88d9202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Michelle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662305ac3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662305ac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Michelle</a:t>
            </a:r>
            <a:br>
              <a:rPr lang="en">
                <a:solidFill>
                  <a:schemeClr val="dk1"/>
                </a:solidFill>
              </a:rPr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this content different from other OA content: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Rs are key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Remix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Redistribute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Retain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Reuse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Revise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9678803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9678803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62305ac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62305ac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Krysta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Project Management open textbook</a:t>
            </a:r>
            <a:r>
              <a:rPr lang="en">
                <a:solidFill>
                  <a:srgbClr val="222222"/>
                </a:solidFill>
              </a:rPr>
              <a:t> (open textbook which directly aligns with industry accreditation and increases accessibility to the profession outside of professional associations and publications) </a:t>
            </a:r>
            <a:endParaRPr>
              <a:solidFill>
                <a:srgbClr val="22222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Project Management for IDs open textbook</a:t>
            </a:r>
            <a:r>
              <a:rPr lang="en">
                <a:solidFill>
                  <a:srgbClr val="222222"/>
                </a:solidFill>
              </a:rPr>
              <a:t> (co-creating with students to again, align with industry accredibtation and increase accessibilty) </a:t>
            </a:r>
            <a:endParaRPr>
              <a:solidFill>
                <a:srgbClr val="22222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ESL (English Second Language) CBL Level 5/6 open textbook</a:t>
            </a:r>
            <a:r>
              <a:rPr lang="en">
                <a:solidFill>
                  <a:srgbClr val="222222"/>
                </a:solidFill>
              </a:rPr>
              <a:t> (to share about how two institutions collaborated to create an open textbook for broad use in post-secondary, community, and professional education settings) </a:t>
            </a:r>
            <a:endParaRPr>
              <a:solidFill>
                <a:srgbClr val="22222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(in progress) "</a:t>
            </a:r>
            <a:r>
              <a:rPr lang="en" u="sng">
                <a:solidFill>
                  <a:srgbClr val="222222"/>
                </a:solidFill>
              </a:rPr>
              <a:t>Dental Community Education Package"</a:t>
            </a:r>
            <a:r>
              <a:rPr lang="en">
                <a:solidFill>
                  <a:srgbClr val="222222"/>
                </a:solidFill>
              </a:rPr>
              <a:t> (to share about how the community can come together to equip emerging professionals, practicing professionals, and community educators with well-crafted, accessible educational material) </a:t>
            </a:r>
            <a:endParaRPr>
              <a:solidFill>
                <a:srgbClr val="22222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t/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88d9202d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88d9202d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Michelle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1"/>
                </a:solidFill>
              </a:rPr>
              <a:t>OER - The nature of collaboration, professional outreach, etc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Relationship Id="rId3" Type="http://schemas.openxmlformats.org/officeDocument/2006/relationships/image" Target="../media/image2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g"/><Relationship Id="rId3" Type="http://schemas.openxmlformats.org/officeDocument/2006/relationships/image" Target="../media/image2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Relationship Id="rId3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g"/><Relationship Id="rId3" Type="http://schemas.openxmlformats.org/officeDocument/2006/relationships/image" Target="../media/image1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jpg"/><Relationship Id="rId3" Type="http://schemas.openxmlformats.org/officeDocument/2006/relationships/image" Target="../media/image2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Relationship Id="rId3" Type="http://schemas.openxmlformats.org/officeDocument/2006/relationships/image" Target="../media/image5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55" name="Google Shape;55;p14"/>
          <p:cNvPicPr preferRelativeResize="0"/>
          <p:nvPr/>
        </p:nvPicPr>
        <p:blipFill rotWithShape="1">
          <a:blip r:embed="rId2">
            <a:alphaModFix/>
          </a:blip>
          <a:srcRect b="0" l="55211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58" name="Google Shape;58;p15"/>
          <p:cNvPicPr preferRelativeResize="0"/>
          <p:nvPr/>
        </p:nvPicPr>
        <p:blipFill rotWithShape="1">
          <a:blip r:embed="rId2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63" name="Google Shape;6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 sz="2400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67" name="Google Shape;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72" name="Google Shape;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78" name="Google Shape;7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85" name="Google Shape;8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89" name="Google Shape;8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93" name="Google Shape;9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rectangle">
  <p:cSld name="BLANK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96" name="Google Shape;9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999999"/>
                </a:solidFill>
              </a:defRPr>
            </a:lvl1pPr>
            <a:lvl2pPr lvl="1" rtl="0" algn="ctr">
              <a:buNone/>
              <a:defRPr>
                <a:solidFill>
                  <a:srgbClr val="999999"/>
                </a:solidFill>
              </a:defRPr>
            </a:lvl2pPr>
            <a:lvl3pPr lvl="2" rtl="0" algn="ctr">
              <a:buNone/>
              <a:defRPr>
                <a:solidFill>
                  <a:srgbClr val="999999"/>
                </a:solidFill>
              </a:defRPr>
            </a:lvl3pPr>
            <a:lvl4pPr lvl="3" rtl="0" algn="ctr">
              <a:buNone/>
              <a:defRPr>
                <a:solidFill>
                  <a:srgbClr val="999999"/>
                </a:solidFill>
              </a:defRPr>
            </a:lvl4pPr>
            <a:lvl5pPr lvl="4" rtl="0" algn="ctr">
              <a:buNone/>
              <a:defRPr>
                <a:solidFill>
                  <a:srgbClr val="999999"/>
                </a:solidFill>
              </a:defRPr>
            </a:lvl5pPr>
            <a:lvl6pPr lvl="5" rtl="0" algn="ctr">
              <a:buNone/>
              <a:defRPr>
                <a:solidFill>
                  <a:srgbClr val="999999"/>
                </a:solidFill>
              </a:defRPr>
            </a:lvl6pPr>
            <a:lvl7pPr lvl="6" rtl="0" algn="ctr">
              <a:buNone/>
              <a:defRPr>
                <a:solidFill>
                  <a:srgbClr val="999999"/>
                </a:solidFill>
              </a:defRPr>
            </a:lvl7pPr>
            <a:lvl8pPr lvl="7" rtl="0" algn="ctr">
              <a:buNone/>
              <a:defRPr>
                <a:solidFill>
                  <a:srgbClr val="999999"/>
                </a:solidFill>
              </a:defRPr>
            </a:lvl8pPr>
            <a:lvl9pPr lvl="8" rtl="0" algn="ctr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>
  <p:cSld name="BLANK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int_transparent1.png" id="100" name="Google Shape;100;p24"/>
          <p:cNvPicPr preferRelativeResize="0"/>
          <p:nvPr/>
        </p:nvPicPr>
        <p:blipFill rotWithShape="1">
          <a:blip r:embed="rId2">
            <a:alphaModFix/>
          </a:blip>
          <a:srcRect b="0" l="27161" r="0" t="0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" name="Google Shape;107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1" name="Google Shape;11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9" name="Google Shape;119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6" name="Google Shape;126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5" name="Google Shape;135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9" name="Google Shape;13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2" name="Google Shape;152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3" name="Google Shape;15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0" name="Google Shape;16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4" name="Google Shape;164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5" name="Google Shape;16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1" name="Google Shape;171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2" name="Google Shape;17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5" name="Google Shape;17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9" name="Google Shape;179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0" name="Google Shape;180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1" name="Google Shape;18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84" name="Google Shape;18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7" name="Google Shape;187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8" name="Google Shape;18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96" name="Google Shape;196;p50"/>
          <p:cNvPicPr preferRelativeResize="0"/>
          <p:nvPr/>
        </p:nvPicPr>
        <p:blipFill rotWithShape="1">
          <a:blip r:embed="rId3">
            <a:alphaModFix/>
          </a:blip>
          <a:srcRect b="0" l="55211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0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99" name="Google Shape;199;p51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1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51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2" name="Google Shape;202;p51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204" name="Google Shape;20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2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 sz="2400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6" name="Google Shape;206;p5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08" name="Google Shape;20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3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10" name="Google Shape;210;p53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1" name="Google Shape;211;p5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13" name="Google Shape;21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4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15" name="Google Shape;215;p54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6" name="Google Shape;216;p54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7" name="Google Shape;217;p5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19" name="Google Shape;21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5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21" name="Google Shape;221;p55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2" name="Google Shape;222;p55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3" name="Google Shape;223;p55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4" name="Google Shape;224;p5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26" name="Google Shape;22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6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28" name="Google Shape;228;p5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30" name="Google Shape;23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7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32" name="Google Shape;232;p5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234" name="Google Shape;23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237" name="Google Shape;23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9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999999"/>
                </a:solidFill>
              </a:defRPr>
            </a:lvl1pPr>
            <a:lvl2pPr lvl="1" rtl="0" algn="ctr">
              <a:buNone/>
              <a:defRPr>
                <a:solidFill>
                  <a:srgbClr val="999999"/>
                </a:solidFill>
              </a:defRPr>
            </a:lvl2pPr>
            <a:lvl3pPr lvl="2" rtl="0" algn="ctr">
              <a:buNone/>
              <a:defRPr>
                <a:solidFill>
                  <a:srgbClr val="999999"/>
                </a:solidFill>
              </a:defRPr>
            </a:lvl3pPr>
            <a:lvl4pPr lvl="3" rtl="0" algn="ctr">
              <a:buNone/>
              <a:defRPr>
                <a:solidFill>
                  <a:srgbClr val="999999"/>
                </a:solidFill>
              </a:defRPr>
            </a:lvl4pPr>
            <a:lvl5pPr lvl="4" rtl="0" algn="ctr">
              <a:buNone/>
              <a:defRPr>
                <a:solidFill>
                  <a:srgbClr val="999999"/>
                </a:solidFill>
              </a:defRPr>
            </a:lvl5pPr>
            <a:lvl6pPr lvl="5" rtl="0" algn="ctr">
              <a:buNone/>
              <a:defRPr>
                <a:solidFill>
                  <a:srgbClr val="999999"/>
                </a:solidFill>
              </a:defRPr>
            </a:lvl6pPr>
            <a:lvl7pPr lvl="6" rtl="0" algn="ctr">
              <a:buNone/>
              <a:defRPr>
                <a:solidFill>
                  <a:srgbClr val="999999"/>
                </a:solidFill>
              </a:defRPr>
            </a:lvl7pPr>
            <a:lvl8pPr lvl="7" rtl="0" algn="ctr">
              <a:buNone/>
              <a:defRPr>
                <a:solidFill>
                  <a:srgbClr val="999999"/>
                </a:solidFill>
              </a:defRPr>
            </a:lvl8pPr>
            <a:lvl9pPr lvl="8" rtl="0" algn="ctr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int_transparent1.png" id="241" name="Google Shape;241;p60"/>
          <p:cNvPicPr preferRelativeResize="0"/>
          <p:nvPr/>
        </p:nvPicPr>
        <p:blipFill rotWithShape="1">
          <a:blip r:embed="rId3">
            <a:alphaModFix/>
          </a:blip>
          <a:srcRect b="0" l="27161" r="0" t="0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" name="Google Shape;14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9" name="Google Shape;14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CCCCCC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9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193" name="Google Shape;193;p49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4" name="Google Shape;194;p4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hyperlink" Target="mailto:krystam@ualberta.ca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hyperlink" Target="http://creativecommons.org/licenses/by/4.0/" TargetMode="Externa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Relationship Id="rId4" Type="http://schemas.openxmlformats.org/officeDocument/2006/relationships/image" Target="../media/image31.png"/><Relationship Id="rId9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33.png"/><Relationship Id="rId6" Type="http://schemas.openxmlformats.org/officeDocument/2006/relationships/hyperlink" Target="https://creativecommons.org/licenses/by/4.0/" TargetMode="External"/><Relationship Id="rId7" Type="http://schemas.openxmlformats.org/officeDocument/2006/relationships/image" Target="../media/image36.png"/><Relationship Id="rId8" Type="http://schemas.openxmlformats.org/officeDocument/2006/relationships/hyperlink" Target="http://creativecommons.org/licenses/by/4.0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hyperlink" Target="https://creativecommons.org/licenses/by/4.0/" TargetMode="External"/><Relationship Id="rId6" Type="http://schemas.openxmlformats.org/officeDocument/2006/relationships/image" Target="../media/image36.png"/><Relationship Id="rId7" Type="http://schemas.openxmlformats.org/officeDocument/2006/relationships/hyperlink" Target="http://creativecommons.org/licenses/by/4.0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hyperlink" Target="https://doi.org/10.5334/bbc.c" TargetMode="External"/><Relationship Id="rId9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s://creativecommons.org/licenses/by/4.0/" TargetMode="External"/><Relationship Id="rId6" Type="http://schemas.openxmlformats.org/officeDocument/2006/relationships/image" Target="../media/image27.png"/><Relationship Id="rId7" Type="http://schemas.openxmlformats.org/officeDocument/2006/relationships/image" Target="../media/image35.pn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52.png"/><Relationship Id="rId6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s://open.bccampus.ca/find-open-textbooks/?uuid=3988a71f-654e-4c7c-b662-1bd7fe4ffffe&amp;contributor=&amp;keyword=&amp;subject=" TargetMode="External"/><Relationship Id="rId6" Type="http://schemas.openxmlformats.org/officeDocument/2006/relationships/hyperlink" Target="https://open.bccampus.ca/find-open-textbooks/?uuid=3988a71f-654e-4c7c-b662-1bd7fe4ffffe&amp;contributor=&amp;keyword=&amp;subject=" TargetMode="External"/><Relationship Id="rId7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4" Type="http://schemas.openxmlformats.org/officeDocument/2006/relationships/hyperlink" Target="http://designersforlearning.org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reativecommons.org/licenses/by/4.0" TargetMode="External"/><Relationship Id="rId4" Type="http://schemas.openxmlformats.org/officeDocument/2006/relationships/hyperlink" Target="https://creativecommons.org/licenses/by/4.0" TargetMode="External"/><Relationship Id="rId5" Type="http://schemas.openxmlformats.org/officeDocument/2006/relationships/image" Target="../media/image46.png"/><Relationship Id="rId6" Type="http://schemas.openxmlformats.org/officeDocument/2006/relationships/hyperlink" Target="http://creativecommons.org/licenses/by/4.0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jpg"/><Relationship Id="rId4" Type="http://schemas.openxmlformats.org/officeDocument/2006/relationships/image" Target="../media/image45.png"/><Relationship Id="rId5" Type="http://schemas.openxmlformats.org/officeDocument/2006/relationships/image" Target="../media/image40.png"/><Relationship Id="rId6" Type="http://schemas.openxmlformats.org/officeDocument/2006/relationships/hyperlink" Target="https://creativecommons.org/licenses/by/4.0/" TargetMode="External"/><Relationship Id="rId7" Type="http://schemas.openxmlformats.org/officeDocument/2006/relationships/image" Target="../media/image41.png"/><Relationship Id="rId8" Type="http://schemas.openxmlformats.org/officeDocument/2006/relationships/hyperlink" Target="http://creativecommons.org/licenses/by/4.0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reativecommons.org/licenses/by/4.0" TargetMode="External"/><Relationship Id="rId4" Type="http://schemas.openxmlformats.org/officeDocument/2006/relationships/hyperlink" Target="https://creativecommons.org/licenses/by/4.0" TargetMode="External"/><Relationship Id="rId5" Type="http://schemas.openxmlformats.org/officeDocument/2006/relationships/image" Target="../media/image46.png"/><Relationship Id="rId6" Type="http://schemas.openxmlformats.org/officeDocument/2006/relationships/hyperlink" Target="http://creativecommons.org/licenses/by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jpg"/><Relationship Id="rId4" Type="http://schemas.openxmlformats.org/officeDocument/2006/relationships/image" Target="../media/image45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hyperlink" Target="http://creativecommons.org/licenses/by/4.0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hyperlink" Target="http://creativecommons.org/licenses/by/4.0/" TargetMode="External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://creativecommons.org/licenses/by/4.0/" TargetMode="External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albertaoer.com/content/resources" TargetMode="External"/><Relationship Id="rId4" Type="http://schemas.openxmlformats.org/officeDocument/2006/relationships/hyperlink" Target="http://blogs.ubc.ca/chendricks/2017/05/22/navigating-open-pedagogy-pt1/" TargetMode="External"/><Relationship Id="rId9" Type="http://schemas.openxmlformats.org/officeDocument/2006/relationships/image" Target="../media/image35.png"/><Relationship Id="rId5" Type="http://schemas.openxmlformats.org/officeDocument/2006/relationships/hyperlink" Target="https://era.library.ualberta.ca/files/b5q47rn818#.WCS79S0rL4Y" TargetMode="External"/><Relationship Id="rId6" Type="http://schemas.openxmlformats.org/officeDocument/2006/relationships/hyperlink" Target="https://er.educause.edu/articles/2017/10/open-education-open-questions" TargetMode="External"/><Relationship Id="rId7" Type="http://schemas.openxmlformats.org/officeDocument/2006/relationships/image" Target="../media/image48.jpg"/><Relationship Id="rId8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35.png"/><Relationship Id="rId1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i.org/10.7939/R3571809V" TargetMode="External"/><Relationship Id="rId4" Type="http://schemas.openxmlformats.org/officeDocument/2006/relationships/hyperlink" Target="http://classroom-aid.com/oer-mobile-course-open-diagram/" TargetMode="External"/><Relationship Id="rId9" Type="http://schemas.openxmlformats.org/officeDocument/2006/relationships/image" Target="../media/image27.png"/><Relationship Id="rId5" Type="http://schemas.openxmlformats.org/officeDocument/2006/relationships/hyperlink" Target="https://creativecommons.org/licenses/by/2.0/" TargetMode="External"/><Relationship Id="rId6" Type="http://schemas.openxmlformats.org/officeDocument/2006/relationships/hyperlink" Target="https://creativecommons.org/" TargetMode="External"/><Relationship Id="rId7" Type="http://schemas.openxmlformats.org/officeDocument/2006/relationships/hyperlink" Target="https://wiki.creativecommons.org/" TargetMode="External"/><Relationship Id="rId8" Type="http://schemas.openxmlformats.org/officeDocument/2006/relationships/image" Target="../media/image48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://creativecommons.org/licenses/by/4.0/" TargetMode="External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penphys.med.ualberta.ca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7.png"/><Relationship Id="rId5" Type="http://schemas.openxmlformats.org/officeDocument/2006/relationships/hyperlink" Target="http://surgery101.org/" TargetMode="External"/><Relationship Id="rId6" Type="http://schemas.openxmlformats.org/officeDocument/2006/relationships/image" Target="../media/image17.png"/><Relationship Id="rId7" Type="http://schemas.openxmlformats.org/officeDocument/2006/relationships/hyperlink" Target="http://opengenetics.net/" TargetMode="External"/><Relationship Id="rId8" Type="http://schemas.openxmlformats.org/officeDocument/2006/relationships/image" Target="../media/image4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hyperlink" Target="https://creativecommons.org/2016/06/21/open-innovation-creation-commons/" TargetMode="External"/><Relationship Id="rId5" Type="http://schemas.openxmlformats.org/officeDocument/2006/relationships/hyperlink" Target="https://creativecommons.org/licenses/by/4.0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hyperlink" Target="https://creativecommons.org/2016/06/21/open-innovation-creation-commons/" TargetMode="External"/><Relationship Id="rId5" Type="http://schemas.openxmlformats.org/officeDocument/2006/relationships/hyperlink" Target="https://creativecommons.org/licenses/by/4.0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5" Type="http://schemas.openxmlformats.org/officeDocument/2006/relationships/image" Target="../media/image38.png"/><Relationship Id="rId6" Type="http://schemas.openxmlformats.org/officeDocument/2006/relationships/image" Target="../media/image21.jpg"/><Relationship Id="rId7" Type="http://schemas.openxmlformats.org/officeDocument/2006/relationships/image" Target="../media/image26.png"/><Relationship Id="rId8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hyperlink" Target="https://creativecommons.org/licenses/by/4.0/" TargetMode="External"/><Relationship Id="rId7" Type="http://schemas.openxmlformats.org/officeDocument/2006/relationships/image" Target="../media/image36.png"/><Relationship Id="rId8" Type="http://schemas.openxmlformats.org/officeDocument/2006/relationships/hyperlink" Target="http://creativecommons.org/licenses/by/4.0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kB-PPT-V1-Green-Background-Full.jpg" id="246" name="Google Shape;24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1"/>
          <p:cNvSpPr txBox="1"/>
          <p:nvPr>
            <p:ph type="ctrTitle"/>
          </p:nvPr>
        </p:nvSpPr>
        <p:spPr>
          <a:xfrm>
            <a:off x="311708" y="515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Introduction to</a:t>
            </a:r>
            <a:br>
              <a:rPr lang="en" sz="3600">
                <a:solidFill>
                  <a:srgbClr val="FFFFFF"/>
                </a:solidFill>
              </a:rPr>
            </a:br>
            <a:r>
              <a:rPr lang="en" sz="3600">
                <a:solidFill>
                  <a:srgbClr val="FFFFFF"/>
                </a:solidFill>
              </a:rPr>
              <a:t>Open Educational Resources</a:t>
            </a:r>
            <a:br>
              <a:rPr lang="en" sz="3600">
                <a:solidFill>
                  <a:srgbClr val="FFFFFF"/>
                </a:solidFill>
              </a:rPr>
            </a:br>
            <a:r>
              <a:rPr lang="en" sz="3600">
                <a:solidFill>
                  <a:srgbClr val="FFFFFF"/>
                </a:solidFill>
              </a:rPr>
              <a:t>(OER)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48" name="Google Shape;248;p61"/>
          <p:cNvSpPr txBox="1"/>
          <p:nvPr>
            <p:ph idx="1" type="subTitle"/>
          </p:nvPr>
        </p:nvSpPr>
        <p:spPr>
          <a:xfrm>
            <a:off x="0" y="2488150"/>
            <a:ext cx="9144000" cy="14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EFEFEF"/>
                </a:solidFill>
              </a:rPr>
            </a:br>
            <a:br>
              <a:rPr lang="en" sz="1200">
                <a:solidFill>
                  <a:srgbClr val="EFEFEF"/>
                </a:solidFill>
              </a:rPr>
            </a:br>
            <a:r>
              <a:rPr lang="en" sz="1200">
                <a:solidFill>
                  <a:srgbClr val="EFEFEF"/>
                </a:solidFill>
              </a:rPr>
              <a:t>Krysta McNutt, Centre for Teaching and Learning, University of Alberta, </a:t>
            </a:r>
            <a:r>
              <a:rPr lang="en" sz="12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krystam@ualberta.ca</a:t>
            </a:r>
            <a:r>
              <a:rPr lang="en" sz="1200">
                <a:solidFill>
                  <a:srgbClr val="FFFFFF"/>
                </a:solidFill>
              </a:rPr>
              <a:t> 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descr="UA-COLOUR-REVERSE.png" id="249" name="Google Shape;249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250" name="Google Shape;250;p61"/>
          <p:cNvPicPr preferRelativeResize="0"/>
          <p:nvPr/>
        </p:nvPicPr>
        <p:blipFill rotWithShape="1">
          <a:blip r:embed="rId6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251" name="Google Shape;251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1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FEFEF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EFEFE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EFEFEF"/>
                </a:solidFill>
              </a:rPr>
              <a:t>.</a:t>
            </a:r>
            <a:endParaRPr sz="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kB-PPT-V1-Green-Background-Footer.75.jpg" id="340" name="Google Shape;34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00" y="4703625"/>
            <a:ext cx="9144000" cy="46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COLOUR-REVERSE.png" id="341" name="Google Shape;34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342" name="Google Shape;342;p70"/>
          <p:cNvPicPr preferRelativeResize="0"/>
          <p:nvPr/>
        </p:nvPicPr>
        <p:blipFill rotWithShape="1">
          <a:blip r:embed="rId5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343" name="Google Shape;343;p7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4238" y="3780346"/>
            <a:ext cx="1075525" cy="37889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70"/>
          <p:cNvSpPr txBox="1"/>
          <p:nvPr/>
        </p:nvSpPr>
        <p:spPr>
          <a:xfrm>
            <a:off x="624025" y="4371825"/>
            <a:ext cx="78960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Unless otherwise noted, this work is licensed under a </a:t>
            </a:r>
            <a:r>
              <a:rPr lang="en" sz="1200" u="sng">
                <a:hlinkClick r:id="rId8"/>
              </a:rPr>
              <a:t>Creative Commons Attribution 4.0 International License</a:t>
            </a:r>
            <a:r>
              <a:rPr lang="en" sz="1200"/>
              <a:t>.</a:t>
            </a:r>
            <a:endParaRPr sz="1200"/>
          </a:p>
        </p:txBody>
      </p:sp>
      <p:cxnSp>
        <p:nvCxnSpPr>
          <p:cNvPr id="345" name="Google Shape;345;p70"/>
          <p:cNvCxnSpPr/>
          <p:nvPr/>
        </p:nvCxnSpPr>
        <p:spPr>
          <a:xfrm>
            <a:off x="4572000" y="2174250"/>
            <a:ext cx="0" cy="136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6" name="Google Shape;346;p70"/>
          <p:cNvSpPr txBox="1"/>
          <p:nvPr/>
        </p:nvSpPr>
        <p:spPr>
          <a:xfrm>
            <a:off x="1265475" y="1285075"/>
            <a:ext cx="6762900" cy="1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Open licences grant permission to use a copyright-protected work with few or no restrictions.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reative Commons License" id="347" name="Google Shape;347;p70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70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FEFEF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EFEFEF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EFEFEF"/>
                </a:solidFill>
              </a:rPr>
              <a:t>.</a:t>
            </a:r>
            <a:endParaRPr sz="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A-COLOUR-REVERSE.png" id="353" name="Google Shape;35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354" name="Google Shape;354;p71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355" name="Google Shape;355;p7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71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Unless otherwise noted, this work is licensed under a </a:t>
            </a:r>
            <a:r>
              <a:rPr lang="en" sz="700" u="sng">
                <a:hlinkClick r:id="rId7"/>
              </a:rPr>
              <a:t>Creative Commons Attribution 4.0 International License</a:t>
            </a:r>
            <a:r>
              <a:rPr lang="en" sz="700"/>
              <a:t>.</a:t>
            </a:r>
            <a:endParaRPr sz="700"/>
          </a:p>
        </p:txBody>
      </p:sp>
      <p:cxnSp>
        <p:nvCxnSpPr>
          <p:cNvPr id="357" name="Google Shape;357;p71"/>
          <p:cNvCxnSpPr/>
          <p:nvPr/>
        </p:nvCxnSpPr>
        <p:spPr>
          <a:xfrm>
            <a:off x="4572000" y="2174250"/>
            <a:ext cx="0" cy="230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8" name="Google Shape;358;p71"/>
          <p:cNvSpPr txBox="1"/>
          <p:nvPr/>
        </p:nvSpPr>
        <p:spPr>
          <a:xfrm>
            <a:off x="99900" y="610175"/>
            <a:ext cx="8944200" cy="55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Copyright status does not change</a:t>
            </a:r>
            <a:r>
              <a:rPr lang="en" sz="1800"/>
              <a:t> when a standard open licence is assigned.</a:t>
            </a:r>
            <a:endParaRPr/>
          </a:p>
        </p:txBody>
      </p:sp>
      <p:sp>
        <p:nvSpPr>
          <p:cNvPr id="359" name="Google Shape;359;p71"/>
          <p:cNvSpPr txBox="1"/>
          <p:nvPr/>
        </p:nvSpPr>
        <p:spPr>
          <a:xfrm>
            <a:off x="1265475" y="1285075"/>
            <a:ext cx="6762900" cy="1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Open licences grant permission to use a copyright-protected work with few or no restrictions.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Copyright, Open Licensing, and OER</a:t>
            </a:r>
            <a:endParaRPr/>
          </a:p>
        </p:txBody>
      </p:sp>
      <p:sp>
        <p:nvSpPr>
          <p:cNvPr id="365" name="Google Shape;365;p72"/>
          <p:cNvSpPr txBox="1"/>
          <p:nvPr/>
        </p:nvSpPr>
        <p:spPr>
          <a:xfrm>
            <a:off x="438100" y="1143900"/>
            <a:ext cx="4167900" cy="3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8BCA"/>
                </a:solidFill>
              </a:rPr>
              <a:t>Creative Commons licences are the most common OER open licences.</a:t>
            </a:r>
            <a:endParaRPr b="1" sz="1800">
              <a:solidFill>
                <a:srgbClr val="428BCA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Choose a licence.  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Mark the work with CC icon &amp; statement.</a:t>
            </a:r>
            <a:br>
              <a:rPr lang="en"/>
            </a:br>
            <a:r>
              <a:rPr lang="en"/>
              <a:t>(copy &amp; paste)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rgbClr val="0098C3"/>
              </a:solidFill>
            </a:endParaRPr>
          </a:p>
        </p:txBody>
      </p:sp>
      <p:pic>
        <p:nvPicPr>
          <p:cNvPr id="366" name="Google Shape;36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425" y="1386800"/>
            <a:ext cx="3376011" cy="29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2"/>
          <p:cNvSpPr txBox="1"/>
          <p:nvPr/>
        </p:nvSpPr>
        <p:spPr>
          <a:xfrm>
            <a:off x="5326003" y="4485404"/>
            <a:ext cx="3082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by </a:t>
            </a:r>
            <a:r>
              <a:rPr b="1" lang="en" sz="8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Cable Green</a:t>
            </a:r>
            <a:r>
              <a:rPr b="1" lang="en" sz="800"/>
              <a:t> is licensed under </a:t>
            </a:r>
            <a:r>
              <a:rPr b="1" lang="en" sz="8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 4.0</a:t>
            </a:r>
            <a:endParaRPr sz="800"/>
          </a:p>
        </p:txBody>
      </p:sp>
      <p:cxnSp>
        <p:nvCxnSpPr>
          <p:cNvPr id="368" name="Google Shape;368;p72"/>
          <p:cNvCxnSpPr/>
          <p:nvPr/>
        </p:nvCxnSpPr>
        <p:spPr>
          <a:xfrm>
            <a:off x="3024800" y="3101425"/>
            <a:ext cx="1459500" cy="1412100"/>
          </a:xfrm>
          <a:prstGeom prst="straightConnector1">
            <a:avLst/>
          </a:prstGeom>
          <a:noFill/>
          <a:ln cap="flat" cmpd="sng" w="28575">
            <a:solidFill>
              <a:srgbClr val="428BCA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UA-COLOUR-REVERSE.png" id="369" name="Google Shape;369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370" name="Google Shape;370;p72"/>
          <p:cNvPicPr preferRelativeResize="0"/>
          <p:nvPr/>
        </p:nvPicPr>
        <p:blipFill rotWithShape="1">
          <a:blip r:embed="rId7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371" name="Google Shape;371;p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72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Unless otherwise noted, this work is licensed under a </a:t>
            </a:r>
            <a:r>
              <a:rPr lang="en" sz="700" u="sng">
                <a:hlinkClick r:id="rId9"/>
              </a:rPr>
              <a:t>Creative Commons Attribution 4.0 International License</a:t>
            </a:r>
            <a:r>
              <a:rPr lang="en" sz="700"/>
              <a:t>.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ive Commons License" id="377" name="Google Shape;37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73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Unless otherwise noted, this work is licensed under a </a:t>
            </a:r>
            <a:r>
              <a:rPr lang="en" sz="700" u="sng">
                <a:hlinkClick r:id="rId4"/>
              </a:rPr>
              <a:t>Creative Commons Attribution 4.0 International License</a:t>
            </a:r>
            <a:r>
              <a:rPr lang="en" sz="700"/>
              <a:t>.</a:t>
            </a:r>
            <a:endParaRPr sz="700"/>
          </a:p>
        </p:txBody>
      </p:sp>
      <p:pic>
        <p:nvPicPr>
          <p:cNvPr id="379" name="Google Shape;379;p73"/>
          <p:cNvPicPr preferRelativeResize="0"/>
          <p:nvPr/>
        </p:nvPicPr>
        <p:blipFill rotWithShape="1">
          <a:blip r:embed="rId5">
            <a:alphaModFix/>
          </a:blip>
          <a:srcRect b="1029" l="0" r="0" t="0"/>
          <a:stretch/>
        </p:blipFill>
        <p:spPr>
          <a:xfrm>
            <a:off x="2597950" y="351650"/>
            <a:ext cx="4893601" cy="4085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73"/>
          <p:cNvGrpSpPr/>
          <p:nvPr/>
        </p:nvGrpSpPr>
        <p:grpSpPr>
          <a:xfrm>
            <a:off x="1094834" y="282646"/>
            <a:ext cx="1503113" cy="4199398"/>
            <a:chOff x="113774" y="2057325"/>
            <a:chExt cx="1143399" cy="3125250"/>
          </a:xfrm>
        </p:grpSpPr>
        <p:pic>
          <p:nvPicPr>
            <p:cNvPr id="381" name="Google Shape;381;p73"/>
            <p:cNvPicPr preferRelativeResize="0"/>
            <p:nvPr/>
          </p:nvPicPr>
          <p:blipFill rotWithShape="1">
            <a:blip r:embed="rId6">
              <a:alphaModFix/>
            </a:blip>
            <a:srcRect b="0" l="0" r="66047" t="0"/>
            <a:stretch/>
          </p:blipFill>
          <p:spPr>
            <a:xfrm>
              <a:off x="113774" y="2057325"/>
              <a:ext cx="1143399" cy="1114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73"/>
            <p:cNvPicPr preferRelativeResize="0"/>
            <p:nvPr/>
          </p:nvPicPr>
          <p:blipFill rotWithShape="1">
            <a:blip r:embed="rId6">
              <a:alphaModFix/>
            </a:blip>
            <a:srcRect b="0" l="33633" r="33256" t="3818"/>
            <a:stretch/>
          </p:blipFill>
          <p:spPr>
            <a:xfrm>
              <a:off x="127950" y="3104675"/>
              <a:ext cx="1115051" cy="107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73"/>
            <p:cNvPicPr preferRelativeResize="0"/>
            <p:nvPr/>
          </p:nvPicPr>
          <p:blipFill rotWithShape="1">
            <a:blip r:embed="rId6">
              <a:alphaModFix/>
            </a:blip>
            <a:srcRect b="0" l="66889" r="0" t="3818"/>
            <a:stretch/>
          </p:blipFill>
          <p:spPr>
            <a:xfrm>
              <a:off x="127950" y="4110400"/>
              <a:ext cx="1115051" cy="1072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ive Commons License" id="388" name="Google Shape;38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74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Unless otherwise noted, this work is licensed under a </a:t>
            </a:r>
            <a:r>
              <a:rPr lang="en" sz="700" u="sng">
                <a:hlinkClick r:id="rId4"/>
              </a:rPr>
              <a:t>Creative Commons Attribution 4.0 International License</a:t>
            </a:r>
            <a:r>
              <a:rPr lang="en" sz="700"/>
              <a:t>.</a:t>
            </a:r>
            <a:endParaRPr sz="700"/>
          </a:p>
        </p:txBody>
      </p:sp>
      <p:pic>
        <p:nvPicPr>
          <p:cNvPr id="390" name="Google Shape;390;p74"/>
          <p:cNvPicPr preferRelativeResize="0"/>
          <p:nvPr/>
        </p:nvPicPr>
        <p:blipFill rotWithShape="1">
          <a:blip r:embed="rId5">
            <a:alphaModFix/>
          </a:blip>
          <a:srcRect b="0" l="0" r="3072" t="0"/>
          <a:stretch/>
        </p:blipFill>
        <p:spPr>
          <a:xfrm>
            <a:off x="301874" y="530025"/>
            <a:ext cx="3010426" cy="36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74"/>
          <p:cNvSpPr txBox="1"/>
          <p:nvPr/>
        </p:nvSpPr>
        <p:spPr>
          <a:xfrm>
            <a:off x="3521625" y="0"/>
            <a:ext cx="5540700" cy="46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Project Management for Instructional Designers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Wiley, et al.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Example Assignments: 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22313F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Align each chapter with CAPM/PMP certification exam study requirements 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13F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Create industry-specific examples (e.g. cost and time estimating) 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13F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Capture industry-specific interviews to compliment each chapter 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13F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Update/modernize a section of the book 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13F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Create a glossary of key terms 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Additional skill based Assignments: 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22313F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Create text-to-speech audio recordings of each chapter 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13F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Replace copyright images with CC licensed images 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13F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Create an automated process for book conversion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13F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22313F"/>
                </a:solidFill>
                <a:latin typeface="Open Sans"/>
                <a:ea typeface="Open Sans"/>
                <a:cs typeface="Open Sans"/>
                <a:sym typeface="Open Sans"/>
              </a:rPr>
              <a:t>Proofreading and editing </a:t>
            </a:r>
            <a:endParaRPr sz="1000">
              <a:solidFill>
                <a:srgbClr val="2231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74"/>
          <p:cNvSpPr txBox="1"/>
          <p:nvPr/>
        </p:nvSpPr>
        <p:spPr>
          <a:xfrm>
            <a:off x="225675" y="4351150"/>
            <a:ext cx="50784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https://opencontent.org/blog/archives/2629</a:t>
            </a:r>
            <a:endParaRPr sz="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ive Commons License" id="397" name="Google Shape;39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5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Unless otherwise noted, this work is licensed under a </a:t>
            </a:r>
            <a:r>
              <a:rPr lang="en" sz="700" u="sng">
                <a:hlinkClick r:id="rId4"/>
              </a:rPr>
              <a:t>Creative Commons Attribution 4.0 International License</a:t>
            </a:r>
            <a:r>
              <a:rPr lang="en" sz="700"/>
              <a:t>.</a:t>
            </a:r>
            <a:endParaRPr sz="700"/>
          </a:p>
        </p:txBody>
      </p:sp>
      <p:sp>
        <p:nvSpPr>
          <p:cNvPr id="399" name="Google Shape;399;p75"/>
          <p:cNvSpPr txBox="1"/>
          <p:nvPr/>
        </p:nvSpPr>
        <p:spPr>
          <a:xfrm>
            <a:off x="1575075" y="4351150"/>
            <a:ext cx="7296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5"/>
              </a:rPr>
              <a:t>https://open.bccampus.ca/find-open-textbooks/?uuid=3988a71f-654e-4c7c-b662-1bd7fe4ffffe&amp;contributor=&amp;keyword=&amp;subject=</a:t>
            </a:r>
            <a:endParaRPr sz="800"/>
          </a:p>
        </p:txBody>
      </p:sp>
      <p:pic>
        <p:nvPicPr>
          <p:cNvPr id="400" name="Google Shape;400;p7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7075" y="252500"/>
            <a:ext cx="6089856" cy="40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76"/>
          <p:cNvPicPr preferRelativeResize="0"/>
          <p:nvPr/>
        </p:nvPicPr>
        <p:blipFill rotWithShape="1">
          <a:blip r:embed="rId3">
            <a:alphaModFix/>
          </a:blip>
          <a:srcRect b="0" l="22813" r="19545" t="0"/>
          <a:stretch/>
        </p:blipFill>
        <p:spPr>
          <a:xfrm>
            <a:off x="569230" y="388100"/>
            <a:ext cx="3402296" cy="44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6"/>
          <p:cNvSpPr txBox="1"/>
          <p:nvPr/>
        </p:nvSpPr>
        <p:spPr>
          <a:xfrm>
            <a:off x="-550075" y="4885975"/>
            <a:ext cx="5640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 by </a:t>
            </a:r>
            <a:r>
              <a:rPr lang="en" sz="600" u="sng">
                <a:solidFill>
                  <a:schemeClr val="hlink"/>
                </a:solidFill>
                <a:hlinkClick r:id="rId4"/>
              </a:rPr>
              <a:t>Designers for Learning</a:t>
            </a:r>
            <a:r>
              <a:rPr lang="en" sz="600"/>
              <a:t>: Gain Experience for Good, Jennifer Maddrell, Director (CC, BY, NC, SA) </a:t>
            </a:r>
            <a:endParaRPr sz="600"/>
          </a:p>
        </p:txBody>
      </p:sp>
      <p:sp>
        <p:nvSpPr>
          <p:cNvPr id="407" name="Google Shape;407;p76"/>
          <p:cNvSpPr/>
          <p:nvPr/>
        </p:nvSpPr>
        <p:spPr>
          <a:xfrm rot="198282">
            <a:off x="3951000" y="1466537"/>
            <a:ext cx="1863098" cy="42597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Combine two or more</a:t>
            </a:r>
            <a:endParaRPr sz="1000"/>
          </a:p>
        </p:txBody>
      </p:sp>
      <p:sp>
        <p:nvSpPr>
          <p:cNvPr id="408" name="Google Shape;408;p76"/>
          <p:cNvSpPr/>
          <p:nvPr/>
        </p:nvSpPr>
        <p:spPr>
          <a:xfrm rot="198282">
            <a:off x="3912350" y="1914237"/>
            <a:ext cx="1863098" cy="42597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Adapt, modify, and improve</a:t>
            </a:r>
            <a:endParaRPr sz="1000"/>
          </a:p>
        </p:txBody>
      </p:sp>
      <p:sp>
        <p:nvSpPr>
          <p:cNvPr id="409" name="Google Shape;409;p76"/>
          <p:cNvSpPr/>
          <p:nvPr/>
        </p:nvSpPr>
        <p:spPr>
          <a:xfrm rot="198282">
            <a:off x="3861969" y="2334562"/>
            <a:ext cx="1863098" cy="42597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Use in a wide range of ways</a:t>
            </a:r>
            <a:endParaRPr sz="1000"/>
          </a:p>
        </p:txBody>
      </p:sp>
      <p:sp>
        <p:nvSpPr>
          <p:cNvPr id="410" name="Google Shape;410;p76"/>
          <p:cNvSpPr/>
          <p:nvPr/>
        </p:nvSpPr>
        <p:spPr>
          <a:xfrm rot="198282">
            <a:off x="3811554" y="2775562"/>
            <a:ext cx="1863098" cy="42597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Make and own a copy</a:t>
            </a:r>
            <a:endParaRPr sz="1000"/>
          </a:p>
        </p:txBody>
      </p:sp>
      <p:sp>
        <p:nvSpPr>
          <p:cNvPr id="411" name="Google Shape;411;p76"/>
          <p:cNvSpPr/>
          <p:nvPr/>
        </p:nvSpPr>
        <p:spPr>
          <a:xfrm rot="198282">
            <a:off x="3761173" y="3202587"/>
            <a:ext cx="1863098" cy="42597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Share with others</a:t>
            </a: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7"/>
          <p:cNvSpPr txBox="1"/>
          <p:nvPr/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Wiley’s 5Rs and Creative Commons Licensing	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417" name="Google Shape;417;p77"/>
          <p:cNvSpPr txBox="1"/>
          <p:nvPr/>
        </p:nvSpPr>
        <p:spPr>
          <a:xfrm>
            <a:off x="0" y="4327175"/>
            <a:ext cx="9032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333333"/>
                </a:solidFill>
              </a:rPr>
              <a:t>Give </a:t>
            </a:r>
            <a:r>
              <a:rPr lang="en" sz="1450" u="sng">
                <a:solidFill>
                  <a:srgbClr val="049CC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appropriate credit</a:t>
            </a:r>
            <a:r>
              <a:rPr lang="en" sz="1450">
                <a:solidFill>
                  <a:srgbClr val="333333"/>
                </a:solidFill>
              </a:rPr>
              <a:t>, provide a link to the license, and </a:t>
            </a:r>
            <a:r>
              <a:rPr lang="en" sz="1450" u="sng">
                <a:solidFill>
                  <a:srgbClr val="049CC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indicate if changes were made</a:t>
            </a:r>
            <a:r>
              <a:rPr lang="en" sz="1450">
                <a:solidFill>
                  <a:srgbClr val="333333"/>
                </a:solidFill>
              </a:rPr>
              <a:t>.</a:t>
            </a:r>
            <a:endParaRPr/>
          </a:p>
        </p:txBody>
      </p:sp>
      <p:pic>
        <p:nvPicPr>
          <p:cNvPr descr="Creative Commons License" id="418" name="Google Shape;418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7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Unless otherwise noted, this work is licensed under a </a:t>
            </a:r>
            <a:r>
              <a:rPr lang="en" sz="700" u="sng">
                <a:hlinkClick r:id="rId6"/>
              </a:rPr>
              <a:t>Creative Commons Attribution 4.0 International License</a:t>
            </a:r>
            <a:r>
              <a:rPr lang="en" sz="700"/>
              <a:t>.</a:t>
            </a:r>
            <a:endParaRPr sz="700"/>
          </a:p>
        </p:txBody>
      </p:sp>
      <p:graphicFrame>
        <p:nvGraphicFramePr>
          <p:cNvPr id="420" name="Google Shape;420;p77"/>
          <p:cNvGraphicFramePr/>
          <p:nvPr/>
        </p:nvGraphicFramePr>
        <p:xfrm>
          <a:off x="270850" y="65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{B2C1BF6C-F6E2-4181-B096-A8746E537C87}</a:tableStyleId>
              </a:tblPr>
              <a:tblGrid>
                <a:gridCol w="1318525"/>
                <a:gridCol w="1318525"/>
                <a:gridCol w="1318525"/>
                <a:gridCol w="1318525"/>
                <a:gridCol w="1318525"/>
                <a:gridCol w="13185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Retain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Reuse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Revise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Remix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Redistribute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Make and own a copy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Use in a wide range of ways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Adapt, modify, and improve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Combine two or more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Share with others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Public Domain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CC-BY-SA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same license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same license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CC-BY-NC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</a:rPr>
                        <a:t>non-commercial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CC-BY-NC-SA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same license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same license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</a:rPr>
                        <a:t>non-commercial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CC-BY-ND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 personal use only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personal use only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CC-BY-NC-ND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 personal use only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personal use only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non-commercial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pSp>
        <p:nvGrpSpPr>
          <p:cNvPr id="421" name="Google Shape;421;p77"/>
          <p:cNvGrpSpPr/>
          <p:nvPr/>
        </p:nvGrpSpPr>
        <p:grpSpPr>
          <a:xfrm>
            <a:off x="8310075" y="1444800"/>
            <a:ext cx="728500" cy="2765875"/>
            <a:chOff x="7929075" y="1444800"/>
            <a:chExt cx="728500" cy="2765875"/>
          </a:xfrm>
        </p:grpSpPr>
        <p:cxnSp>
          <p:nvCxnSpPr>
            <p:cNvPr id="422" name="Google Shape;422;p77"/>
            <p:cNvCxnSpPr/>
            <p:nvPr/>
          </p:nvCxnSpPr>
          <p:spPr>
            <a:xfrm>
              <a:off x="8288325" y="1444800"/>
              <a:ext cx="0" cy="194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23" name="Google Shape;423;p77"/>
            <p:cNvCxnSpPr/>
            <p:nvPr/>
          </p:nvCxnSpPr>
          <p:spPr>
            <a:xfrm>
              <a:off x="8288325" y="3464875"/>
              <a:ext cx="0" cy="74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424" name="Google Shape;424;p77"/>
            <p:cNvSpPr/>
            <p:nvPr/>
          </p:nvSpPr>
          <p:spPr>
            <a:xfrm>
              <a:off x="7939075" y="2306000"/>
              <a:ext cx="718500" cy="203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OER</a:t>
              </a:r>
              <a:endParaRPr sz="1000"/>
            </a:p>
          </p:txBody>
        </p:sp>
        <p:sp>
          <p:nvSpPr>
            <p:cNvPr id="425" name="Google Shape;425;p77"/>
            <p:cNvSpPr/>
            <p:nvPr/>
          </p:nvSpPr>
          <p:spPr>
            <a:xfrm>
              <a:off x="7929075" y="3704600"/>
              <a:ext cx="718500" cy="203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Not OER</a:t>
              </a:r>
              <a:endParaRPr sz="10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kB-PPT-V1-Green-Background-Full.jpg" id="430" name="Google Shape;43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7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UA-COLOUR-REVERSE.png" id="432" name="Google Shape;43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433" name="Google Shape;433;p78"/>
          <p:cNvPicPr preferRelativeResize="0"/>
          <p:nvPr/>
        </p:nvPicPr>
        <p:blipFill rotWithShape="1">
          <a:blip r:embed="rId5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434" name="Google Shape;434;p7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78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FEFEF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EFEFE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EFEFEF"/>
                </a:solidFill>
              </a:rPr>
              <a:t>.</a:t>
            </a:r>
            <a:endParaRPr sz="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9"/>
          <p:cNvSpPr txBox="1"/>
          <p:nvPr/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Wiley’s 5Rs and Creative Commons Licensing	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441" name="Google Shape;441;p79"/>
          <p:cNvSpPr txBox="1"/>
          <p:nvPr/>
        </p:nvSpPr>
        <p:spPr>
          <a:xfrm>
            <a:off x="0" y="4327175"/>
            <a:ext cx="9032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333333"/>
                </a:solidFill>
              </a:rPr>
              <a:t>Give </a:t>
            </a:r>
            <a:r>
              <a:rPr lang="en" sz="1450" u="sng">
                <a:solidFill>
                  <a:srgbClr val="049CC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appropriate credit</a:t>
            </a:r>
            <a:r>
              <a:rPr lang="en" sz="1450">
                <a:solidFill>
                  <a:srgbClr val="333333"/>
                </a:solidFill>
              </a:rPr>
              <a:t>, provide a link to the license, and </a:t>
            </a:r>
            <a:r>
              <a:rPr lang="en" sz="1450" u="sng">
                <a:solidFill>
                  <a:srgbClr val="049CC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indicate if changes were made</a:t>
            </a:r>
            <a:r>
              <a:rPr lang="en" sz="1450">
                <a:solidFill>
                  <a:srgbClr val="333333"/>
                </a:solidFill>
              </a:rPr>
              <a:t>.</a:t>
            </a:r>
            <a:endParaRPr/>
          </a:p>
        </p:txBody>
      </p:sp>
      <p:pic>
        <p:nvPicPr>
          <p:cNvPr descr="Creative Commons License" id="442" name="Google Shape;442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9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Unless otherwise noted, this work is licensed under a </a:t>
            </a:r>
            <a:r>
              <a:rPr lang="en" sz="700" u="sng">
                <a:hlinkClick r:id="rId6"/>
              </a:rPr>
              <a:t>Creative Commons Attribution 4.0 International License</a:t>
            </a:r>
            <a:r>
              <a:rPr lang="en" sz="700"/>
              <a:t>.</a:t>
            </a:r>
            <a:endParaRPr sz="700"/>
          </a:p>
        </p:txBody>
      </p:sp>
      <p:graphicFrame>
        <p:nvGraphicFramePr>
          <p:cNvPr id="444" name="Google Shape;444;p79"/>
          <p:cNvGraphicFramePr/>
          <p:nvPr/>
        </p:nvGraphicFramePr>
        <p:xfrm>
          <a:off x="270850" y="65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{B2C1BF6C-F6E2-4181-B096-A8746E537C87}</a:tableStyleId>
              </a:tblPr>
              <a:tblGrid>
                <a:gridCol w="1318525"/>
                <a:gridCol w="1318525"/>
                <a:gridCol w="1318525"/>
                <a:gridCol w="1318525"/>
                <a:gridCol w="1318525"/>
                <a:gridCol w="13185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Retain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Reuse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Revise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Remix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Redistribute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Make and own a copy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Use in a wide range of ways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Adapt, modify, and improve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Combine two or more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Share with others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Public Domain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CC-BY-SA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same license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same license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CC-BY-NC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</a:rPr>
                        <a:t>non-commercial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CC-BY-NC-SA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same license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same license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</a:rPr>
                        <a:t>non-commercial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CC-BY-ND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 personal use only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personal use only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CC-BY-NC-ND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✓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 personal use only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personal use only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non-commercial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pSp>
        <p:nvGrpSpPr>
          <p:cNvPr id="445" name="Google Shape;445;p79"/>
          <p:cNvGrpSpPr/>
          <p:nvPr/>
        </p:nvGrpSpPr>
        <p:grpSpPr>
          <a:xfrm>
            <a:off x="8310075" y="1444800"/>
            <a:ext cx="728500" cy="2765875"/>
            <a:chOff x="7929075" y="1444800"/>
            <a:chExt cx="728500" cy="2765875"/>
          </a:xfrm>
        </p:grpSpPr>
        <p:cxnSp>
          <p:nvCxnSpPr>
            <p:cNvPr id="446" name="Google Shape;446;p79"/>
            <p:cNvCxnSpPr/>
            <p:nvPr/>
          </p:nvCxnSpPr>
          <p:spPr>
            <a:xfrm>
              <a:off x="8288325" y="1444800"/>
              <a:ext cx="0" cy="194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47" name="Google Shape;447;p79"/>
            <p:cNvCxnSpPr/>
            <p:nvPr/>
          </p:nvCxnSpPr>
          <p:spPr>
            <a:xfrm>
              <a:off x="8288325" y="3464875"/>
              <a:ext cx="0" cy="74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448" name="Google Shape;448;p79"/>
            <p:cNvSpPr/>
            <p:nvPr/>
          </p:nvSpPr>
          <p:spPr>
            <a:xfrm>
              <a:off x="7939075" y="2306000"/>
              <a:ext cx="718500" cy="203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OER</a:t>
              </a:r>
              <a:endParaRPr sz="1000"/>
            </a:p>
          </p:txBody>
        </p:sp>
        <p:sp>
          <p:nvSpPr>
            <p:cNvPr id="449" name="Google Shape;449;p79"/>
            <p:cNvSpPr/>
            <p:nvPr/>
          </p:nvSpPr>
          <p:spPr>
            <a:xfrm>
              <a:off x="7929075" y="3704600"/>
              <a:ext cx="718500" cy="203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Not OER</a:t>
              </a:r>
              <a:endParaRPr sz="10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kB-PPT-V1-Green-Background-Full.jpg" id="257" name="Google Shape;25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COLOUR-REVERSE.png" id="258" name="Google Shape;25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259" name="Google Shape;259;p62"/>
          <p:cNvPicPr preferRelativeResize="0"/>
          <p:nvPr/>
        </p:nvPicPr>
        <p:blipFill rotWithShape="1">
          <a:blip r:embed="rId5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260" name="Google Shape;260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2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FEFEF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EFEFE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EFEFEF"/>
                </a:solidFill>
              </a:rPr>
              <a:t>.</a:t>
            </a:r>
            <a:endParaRPr sz="700">
              <a:solidFill>
                <a:srgbClr val="EFEFEF"/>
              </a:solidFill>
            </a:endParaRPr>
          </a:p>
        </p:txBody>
      </p:sp>
      <p:sp>
        <p:nvSpPr>
          <p:cNvPr id="262" name="Google Shape;262;p62"/>
          <p:cNvSpPr/>
          <p:nvPr/>
        </p:nvSpPr>
        <p:spPr>
          <a:xfrm>
            <a:off x="2820298" y="2039311"/>
            <a:ext cx="1866000" cy="1866000"/>
          </a:xfrm>
          <a:prstGeom prst="ellipse">
            <a:avLst/>
          </a:prstGeom>
          <a:solidFill>
            <a:srgbClr val="6AA84F">
              <a:alpha val="38850"/>
            </a:srgbClr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2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" sz="1000">
                <a:solidFill>
                  <a:srgbClr val="F3F3F3"/>
                </a:solidFill>
              </a:rPr>
              <a:t>Quality &amp; </a:t>
            </a:r>
            <a:br>
              <a:rPr lang="en" sz="1000">
                <a:solidFill>
                  <a:srgbClr val="F3F3F3"/>
                </a:solidFill>
              </a:rPr>
            </a:br>
            <a:r>
              <a:rPr lang="en" sz="1000">
                <a:solidFill>
                  <a:srgbClr val="F3F3F3"/>
                </a:solidFill>
              </a:rPr>
              <a:t>Pedagogy</a:t>
            </a:r>
            <a:endParaRPr sz="1000">
              <a:solidFill>
                <a:srgbClr val="F3F3F3"/>
              </a:solidFill>
            </a:endParaRPr>
          </a:p>
        </p:txBody>
      </p:sp>
      <p:sp>
        <p:nvSpPr>
          <p:cNvPr id="263" name="Google Shape;263;p62"/>
          <p:cNvSpPr/>
          <p:nvPr/>
        </p:nvSpPr>
        <p:spPr>
          <a:xfrm>
            <a:off x="4457706" y="2039311"/>
            <a:ext cx="1866000" cy="1866000"/>
          </a:xfrm>
          <a:prstGeom prst="ellipse">
            <a:avLst/>
          </a:prstGeom>
          <a:solidFill>
            <a:srgbClr val="6AA84F">
              <a:alpha val="38850"/>
            </a:srgbClr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2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" sz="1000">
                <a:solidFill>
                  <a:srgbClr val="EFEFEF"/>
                </a:solidFill>
              </a:rPr>
              <a:t>Access &amp; Discovery</a:t>
            </a:r>
            <a:endParaRPr sz="1000">
              <a:solidFill>
                <a:srgbClr val="EFEFEF"/>
              </a:solidFill>
            </a:endParaRPr>
          </a:p>
        </p:txBody>
      </p:sp>
      <p:sp>
        <p:nvSpPr>
          <p:cNvPr id="264" name="Google Shape;264;p62"/>
          <p:cNvSpPr/>
          <p:nvPr/>
        </p:nvSpPr>
        <p:spPr>
          <a:xfrm>
            <a:off x="3706794" y="855376"/>
            <a:ext cx="1730400" cy="1730400"/>
          </a:xfrm>
          <a:prstGeom prst="ellipse">
            <a:avLst/>
          </a:prstGeom>
          <a:solidFill>
            <a:srgbClr val="6AA84F">
              <a:alpha val="38850"/>
            </a:srgbClr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2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" sz="1000">
                <a:solidFill>
                  <a:srgbClr val="EFEFEF"/>
                </a:solidFill>
              </a:rPr>
              <a:t>Cost</a:t>
            </a:r>
            <a:endParaRPr sz="10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kB-PPT-V1-Green-Background-Footer.75.jpg" id="454" name="Google Shape;45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00" y="4703625"/>
            <a:ext cx="9144000" cy="46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COLOUR-REVERSE.png" id="455" name="Google Shape;45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456" name="Google Shape;456;p80"/>
          <p:cNvPicPr preferRelativeResize="0"/>
          <p:nvPr/>
        </p:nvPicPr>
        <p:blipFill rotWithShape="1">
          <a:blip r:embed="rId5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457" name="Google Shape;457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80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FEFEF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EFEFE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EFEFEF"/>
                </a:solidFill>
              </a:rPr>
              <a:t>.</a:t>
            </a:r>
            <a:endParaRPr sz="700">
              <a:solidFill>
                <a:srgbClr val="EFEFEF"/>
              </a:solidFill>
            </a:endParaRPr>
          </a:p>
        </p:txBody>
      </p:sp>
      <p:sp>
        <p:nvSpPr>
          <p:cNvPr id="459" name="Google Shape;459;p80"/>
          <p:cNvSpPr txBox="1"/>
          <p:nvPr>
            <p:ph idx="1" type="body"/>
          </p:nvPr>
        </p:nvSpPr>
        <p:spPr>
          <a:xfrm>
            <a:off x="278800" y="1213776"/>
            <a:ext cx="4385400" cy="18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-292100" lvl="0" marL="457200" rtl="0" algn="l"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ts val="1000"/>
              <a:buChar char="●"/>
            </a:pPr>
            <a:r>
              <a:rPr lang="en" sz="1000">
                <a:solidFill>
                  <a:srgbClr val="333333"/>
                </a:solidFill>
              </a:rPr>
              <a:t>Remix audiovisual materials to both entertain and inform</a:t>
            </a:r>
            <a:endParaRPr sz="1000">
              <a:solidFill>
                <a:srgbClr val="33333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Char char="●"/>
            </a:pPr>
            <a:r>
              <a:rPr lang="en" sz="1000">
                <a:solidFill>
                  <a:srgbClr val="333333"/>
                </a:solidFill>
              </a:rPr>
              <a:t>Create or revise/remix entire textbooks </a:t>
            </a:r>
            <a:endParaRPr sz="1000">
              <a:solidFill>
                <a:srgbClr val="33333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Char char="●"/>
            </a:pPr>
            <a:r>
              <a:rPr lang="en" sz="1000">
                <a:solidFill>
                  <a:srgbClr val="333333"/>
                </a:solidFill>
              </a:rPr>
              <a:t>Create their own assignments</a:t>
            </a:r>
            <a:endParaRPr sz="1000">
              <a:solidFill>
                <a:srgbClr val="33333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Char char="●"/>
            </a:pPr>
            <a:r>
              <a:rPr lang="en" sz="1000">
                <a:solidFill>
                  <a:srgbClr val="333333"/>
                </a:solidFill>
              </a:rPr>
              <a:t>Create test banks</a:t>
            </a:r>
            <a:endParaRPr sz="1000">
              <a:solidFill>
                <a:srgbClr val="33333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Char char="●"/>
            </a:pPr>
            <a:r>
              <a:rPr lang="en" sz="1000">
                <a:solidFill>
                  <a:srgbClr val="333333"/>
                </a:solidFill>
              </a:rPr>
              <a:t>Remix/create tutorial videos</a:t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11111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8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60" name="Google Shape;460;p80"/>
          <p:cNvSpPr txBox="1"/>
          <p:nvPr>
            <p:ph idx="1" type="body"/>
          </p:nvPr>
        </p:nvSpPr>
        <p:spPr>
          <a:xfrm>
            <a:off x="383000" y="3016075"/>
            <a:ext cx="8449200" cy="14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</a:rPr>
              <a:t>Select an activity based on the resource pack provided. </a:t>
            </a:r>
            <a:br>
              <a:rPr b="1" lang="en" sz="1400">
                <a:solidFill>
                  <a:srgbClr val="666666"/>
                </a:solidFill>
              </a:rPr>
            </a:br>
            <a:r>
              <a:rPr b="1" lang="en" sz="1400">
                <a:solidFill>
                  <a:srgbClr val="666666"/>
                </a:solidFill>
              </a:rPr>
              <a:t>What are the </a:t>
            </a:r>
            <a:r>
              <a:rPr b="1" lang="en" sz="1400">
                <a:solidFill>
                  <a:srgbClr val="0000FF"/>
                </a:solidFill>
              </a:rPr>
              <a:t>opportunities and limitations</a:t>
            </a:r>
            <a:r>
              <a:rPr b="1" lang="en" sz="1400">
                <a:solidFill>
                  <a:srgbClr val="666666"/>
                </a:solidFill>
              </a:rPr>
              <a:t> for student learning?  </a:t>
            </a:r>
            <a:endParaRPr b="1"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11111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8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61" name="Google Shape;461;p80"/>
          <p:cNvSpPr txBox="1"/>
          <p:nvPr/>
        </p:nvSpPr>
        <p:spPr>
          <a:xfrm>
            <a:off x="4664200" y="1556975"/>
            <a:ext cx="30000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Char char="●"/>
            </a:pPr>
            <a:r>
              <a:rPr lang="en" sz="1000">
                <a:solidFill>
                  <a:srgbClr val="333333"/>
                </a:solidFill>
              </a:rPr>
              <a:t>Remix/create summaries</a:t>
            </a:r>
            <a:endParaRPr sz="1000">
              <a:solidFill>
                <a:srgbClr val="333333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Char char="●"/>
            </a:pPr>
            <a:r>
              <a:rPr lang="en" sz="1000">
                <a:solidFill>
                  <a:srgbClr val="333333"/>
                </a:solidFill>
              </a:rPr>
              <a:t>Connect principles with popular culture</a:t>
            </a:r>
            <a:endParaRPr sz="1000">
              <a:solidFill>
                <a:srgbClr val="333333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Char char="●"/>
            </a:pPr>
            <a:r>
              <a:rPr lang="en" sz="1000">
                <a:solidFill>
                  <a:srgbClr val="333333"/>
                </a:solidFill>
              </a:rPr>
              <a:t>Create games</a:t>
            </a:r>
            <a:endParaRPr sz="1000">
              <a:solidFill>
                <a:srgbClr val="333333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Char char="●"/>
            </a:pPr>
            <a:r>
              <a:rPr lang="en" sz="1000">
                <a:solidFill>
                  <a:srgbClr val="333333"/>
                </a:solidFill>
              </a:rPr>
              <a:t>Remix/create create guided notes</a:t>
            </a:r>
            <a:endParaRPr sz="1000">
              <a:solidFill>
                <a:srgbClr val="333333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Char char="●"/>
            </a:pPr>
            <a:r>
              <a:rPr lang="en" sz="1000">
                <a:solidFill>
                  <a:srgbClr val="333333"/>
                </a:solidFill>
              </a:rPr>
              <a:t>Remix/create guides to direct other students through readings or lecture.</a:t>
            </a:r>
            <a:endParaRPr sz="1000">
              <a:solidFill>
                <a:srgbClr val="333333"/>
              </a:solidFill>
            </a:endParaRPr>
          </a:p>
        </p:txBody>
      </p:sp>
      <p:sp>
        <p:nvSpPr>
          <p:cNvPr id="462" name="Google Shape;462;p80"/>
          <p:cNvSpPr txBox="1"/>
          <p:nvPr/>
        </p:nvSpPr>
        <p:spPr>
          <a:xfrm>
            <a:off x="0" y="908975"/>
            <a:ext cx="91440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b="1" lang="en" sz="1200">
                <a:solidFill>
                  <a:srgbClr val="0000FF"/>
                </a:solidFill>
              </a:rPr>
              <a:t>Students and Instructors → remix / create: </a:t>
            </a:r>
            <a:endParaRPr sz="1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kB-PPT-V1-Green-Background-Full.jpg" id="467" name="Google Shape;46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COLOUR-REVERSE.png" id="468" name="Google Shape;46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469" name="Google Shape;469;p81"/>
          <p:cNvPicPr preferRelativeResize="0"/>
          <p:nvPr/>
        </p:nvPicPr>
        <p:blipFill rotWithShape="1">
          <a:blip r:embed="rId5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470" name="Google Shape;470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81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FEFEF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EFEFE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EFEFEF"/>
                </a:solidFill>
              </a:rPr>
              <a:t>.</a:t>
            </a:r>
            <a:endParaRPr sz="700">
              <a:solidFill>
                <a:srgbClr val="EFEFEF"/>
              </a:solidFill>
            </a:endParaRPr>
          </a:p>
        </p:txBody>
      </p:sp>
      <p:sp>
        <p:nvSpPr>
          <p:cNvPr id="472" name="Google Shape;472;p81"/>
          <p:cNvSpPr/>
          <p:nvPr/>
        </p:nvSpPr>
        <p:spPr>
          <a:xfrm>
            <a:off x="2820298" y="2039311"/>
            <a:ext cx="1866000" cy="1866000"/>
          </a:xfrm>
          <a:prstGeom prst="ellipse">
            <a:avLst/>
          </a:prstGeom>
          <a:solidFill>
            <a:srgbClr val="6AA84F">
              <a:alpha val="38850"/>
            </a:srgbClr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2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" sz="1000">
                <a:solidFill>
                  <a:srgbClr val="F3F3F3"/>
                </a:solidFill>
              </a:rPr>
              <a:t>Quality &amp; </a:t>
            </a:r>
            <a:br>
              <a:rPr lang="en" sz="1000">
                <a:solidFill>
                  <a:srgbClr val="F3F3F3"/>
                </a:solidFill>
              </a:rPr>
            </a:br>
            <a:r>
              <a:rPr lang="en" sz="1000">
                <a:solidFill>
                  <a:srgbClr val="F3F3F3"/>
                </a:solidFill>
              </a:rPr>
              <a:t>Pedagogy</a:t>
            </a:r>
            <a:endParaRPr sz="1000">
              <a:solidFill>
                <a:srgbClr val="F3F3F3"/>
              </a:solidFill>
            </a:endParaRPr>
          </a:p>
        </p:txBody>
      </p:sp>
      <p:sp>
        <p:nvSpPr>
          <p:cNvPr id="473" name="Google Shape;473;p81"/>
          <p:cNvSpPr/>
          <p:nvPr/>
        </p:nvSpPr>
        <p:spPr>
          <a:xfrm>
            <a:off x="4457706" y="2039311"/>
            <a:ext cx="1866000" cy="1866000"/>
          </a:xfrm>
          <a:prstGeom prst="ellipse">
            <a:avLst/>
          </a:prstGeom>
          <a:solidFill>
            <a:srgbClr val="6AA84F">
              <a:alpha val="38850"/>
            </a:srgbClr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2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" sz="1000">
                <a:solidFill>
                  <a:srgbClr val="EFEFEF"/>
                </a:solidFill>
              </a:rPr>
              <a:t>Access &amp; Discovery</a:t>
            </a:r>
            <a:endParaRPr sz="1000">
              <a:solidFill>
                <a:srgbClr val="EFEFEF"/>
              </a:solidFill>
            </a:endParaRPr>
          </a:p>
        </p:txBody>
      </p:sp>
      <p:sp>
        <p:nvSpPr>
          <p:cNvPr id="474" name="Google Shape;474;p81"/>
          <p:cNvSpPr/>
          <p:nvPr/>
        </p:nvSpPr>
        <p:spPr>
          <a:xfrm>
            <a:off x="3706794" y="855376"/>
            <a:ext cx="1730400" cy="1730400"/>
          </a:xfrm>
          <a:prstGeom prst="ellipse">
            <a:avLst/>
          </a:prstGeom>
          <a:solidFill>
            <a:srgbClr val="6AA84F">
              <a:alpha val="38850"/>
            </a:srgbClr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2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" sz="1000">
                <a:solidFill>
                  <a:srgbClr val="EFEFEF"/>
                </a:solidFill>
              </a:rPr>
              <a:t>Cost</a:t>
            </a:r>
            <a:endParaRPr sz="10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and References</a:t>
            </a:r>
            <a:endParaRPr/>
          </a:p>
        </p:txBody>
      </p:sp>
      <p:sp>
        <p:nvSpPr>
          <p:cNvPr id="480" name="Google Shape;480;p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Wiley, David. “Defining the "Open" in Open Content and Open Educational Resources.” Iterating toward open, opencontent.org/definition/ 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/>
              <a:t>Christiansen, E., McNally M., Lock, J., Welch, J., Sou, L. (2016). The starter kit. Retrieved from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http://albertaoer.com/content/resources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Navigating open pedagogy, part 1 / You're the Teacher by Christina Hendricks is licensed under a Creative Commons Attribution 4.0 CC BY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Hendricks, Christina. “Navigating open pedagogy, part 1.” You’re the Teacher, 22 May, 2017,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http://blogs.ubc.ca/chendricks/2017/05/22/navigating-open-pedagogy-pt1/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McNally, Michael B. “ERA.” LIS 598 Information Policy, Winter 2017 - ERA, era.library.ualberta.ca/collections/8s45qc73c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McNally, M.B. (2016). Open educational resources (OER): Background and some considerations [PowerPoint slides]. Retrieved from </a:t>
            </a:r>
            <a:r>
              <a:rPr lang="en" sz="1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https://era.library.ualberta.ca/files/b5q47rn818#.WCS79S0rL4Y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Cronin, Catherine. (2017). “Open Education Open Questions”. EDUCAUSE. Retrieved from: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https://er.educause.edu/articles/2017/10/open-education-open-questions</a:t>
            </a:r>
            <a:r>
              <a:rPr lang="en" sz="1000"/>
              <a:t>  </a:t>
            </a:r>
            <a:endParaRPr sz="1000"/>
          </a:p>
        </p:txBody>
      </p:sp>
      <p:pic>
        <p:nvPicPr>
          <p:cNvPr descr="TrkB-PPT-V1-Green-Background-Footer.75.jpg" id="481" name="Google Shape;481;p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800" y="4703625"/>
            <a:ext cx="9144000" cy="46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COLOUR-REVERSE.png" id="482" name="Google Shape;482;p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483" name="Google Shape;483;p82"/>
          <p:cNvPicPr preferRelativeResize="0"/>
          <p:nvPr/>
        </p:nvPicPr>
        <p:blipFill rotWithShape="1">
          <a:blip r:embed="rId9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484" name="Google Shape;484;p8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82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FEFEF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EFEFEF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EFEFEF"/>
                </a:solidFill>
              </a:rPr>
              <a:t>.</a:t>
            </a:r>
            <a:endParaRPr sz="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and References</a:t>
            </a:r>
            <a:endParaRPr/>
          </a:p>
        </p:txBody>
      </p:sp>
      <p:sp>
        <p:nvSpPr>
          <p:cNvPr id="491" name="Google Shape;491;p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Source of ‘Figure 9’: Green, C. 2017. Open Licensing and Open Education Licensing Policy. In: Jhangiani, R S and Biswas-Diener, R. (eds.) Open: The Philosophy and Practices that are Revolutionizing Education and Science. Pp. 29–41. London: Ubiquity Press. DOI: https://doi.org/10.5334/bbc.c. Licence: CC-BY 4.0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“Creative Commons Guide.” Copyright at UBC, copyright.ubc.ca/guidelines-and-resources/support-guides/creative-commons/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Wakaruk, Amanda. “Do it right the first time: Copyright, Creative Commons, and OER.” Alberta OER Summit. May 11, 2017. 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https://doi.org/10.7939/R3571809V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http://classroom-aid.com/oer-mobile-course-open-diagram/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"Open Model" by Creative Commons is licensed under </a:t>
            </a:r>
            <a:r>
              <a:rPr lang="en" sz="1050" u="sng">
                <a:solidFill>
                  <a:srgbClr val="428BCA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2.0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Creative Commons (CC) </a:t>
            </a:r>
            <a:r>
              <a:rPr lang="en" sz="1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https://creativecommons.org/</a:t>
            </a:r>
            <a:r>
              <a:rPr lang="en" sz="1000"/>
              <a:t>  CC Wiki </a:t>
            </a:r>
            <a:r>
              <a:rPr lang="en" sz="10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https://wiki.creativecommons.org/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Wiley, David. “OER-Enabled Pedagogy.” Iterating toward openness, 2 May 2017, opencontent.org/blog/archives/5009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descr="TrkB-PPT-V1-Green-Background-Footer.75.jpg" id="492" name="Google Shape;492;p8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3800" y="4703625"/>
            <a:ext cx="9144000" cy="46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COLOUR-REVERSE.png" id="493" name="Google Shape;493;p8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494" name="Google Shape;494;p83"/>
          <p:cNvPicPr preferRelativeResize="0"/>
          <p:nvPr/>
        </p:nvPicPr>
        <p:blipFill rotWithShape="1">
          <a:blip r:embed="rId10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495" name="Google Shape;495;p8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83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FEFEF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EFEFEF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EFEFEF"/>
                </a:solidFill>
              </a:rPr>
              <a:t>.</a:t>
            </a:r>
            <a:endParaRPr sz="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6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1810" l="0" r="24845" t="0"/>
          <a:stretch/>
        </p:blipFill>
        <p:spPr>
          <a:xfrm>
            <a:off x="6119025" y="1703550"/>
            <a:ext cx="3048000" cy="173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69957" l="9727" r="26529" t="0"/>
          <a:stretch/>
        </p:blipFill>
        <p:spPr>
          <a:xfrm>
            <a:off x="6142050" y="3432300"/>
            <a:ext cx="3048000" cy="17363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1" name="Google Shape;271;p6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41231" l="0" r="0" t="0"/>
          <a:stretch/>
        </p:blipFill>
        <p:spPr>
          <a:xfrm>
            <a:off x="6119025" y="0"/>
            <a:ext cx="3048000" cy="16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3"/>
          <p:cNvSpPr txBox="1"/>
          <p:nvPr/>
        </p:nvSpPr>
        <p:spPr>
          <a:xfrm>
            <a:off x="816650" y="397950"/>
            <a:ext cx="4802700" cy="43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  <a:latin typeface="Lato Hairline"/>
                <a:ea typeface="Lato Hairline"/>
                <a:cs typeface="Lato Hairline"/>
                <a:sym typeface="Lato Hairline"/>
              </a:rPr>
              <a:t>Freely accessible, openly, licensed text, media, or other digital assets for teaching,learning and research</a:t>
            </a:r>
            <a:endParaRPr sz="3600">
              <a:highlight>
                <a:srgbClr val="FFFFFF"/>
              </a:highlight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cxnSp>
        <p:nvCxnSpPr>
          <p:cNvPr id="273" name="Google Shape;273;p63"/>
          <p:cNvCxnSpPr/>
          <p:nvPr/>
        </p:nvCxnSpPr>
        <p:spPr>
          <a:xfrm>
            <a:off x="6119025" y="-4500"/>
            <a:ext cx="27000" cy="5152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A-COLOUR-REVERSE.png" id="274" name="Google Shape;274;p6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275" name="Google Shape;275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931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63"/>
          <p:cNvSpPr txBox="1"/>
          <p:nvPr/>
        </p:nvSpPr>
        <p:spPr>
          <a:xfrm>
            <a:off x="11346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Unless otherwise noted, this work is licensed under a </a:t>
            </a:r>
            <a:r>
              <a:rPr lang="en" sz="700" u="sng">
                <a:hlinkClick r:id="rId11"/>
              </a:rPr>
              <a:t>Creative Commons Attribution 4.0 International License</a:t>
            </a:r>
            <a:r>
              <a:rPr lang="en" sz="700"/>
              <a:t>.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963" y="577811"/>
            <a:ext cx="5569125" cy="39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4"/>
          <p:cNvSpPr txBox="1"/>
          <p:nvPr/>
        </p:nvSpPr>
        <p:spPr>
          <a:xfrm>
            <a:off x="1848475" y="4565675"/>
            <a:ext cx="45966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"</a:t>
            </a:r>
            <a:r>
              <a:rPr lang="en" sz="11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Model</a:t>
            </a:r>
            <a:r>
              <a:rPr lang="en" sz="1100">
                <a:solidFill>
                  <a:srgbClr val="222222"/>
                </a:solidFill>
              </a:rPr>
              <a:t>" </a:t>
            </a:r>
            <a:r>
              <a:rPr lang="en" sz="1100">
                <a:solidFill>
                  <a:srgbClr val="464646"/>
                </a:solidFill>
                <a:highlight>
                  <a:srgbClr val="FFFFFF"/>
                </a:highlight>
              </a:rPr>
              <a:t>Graphic by Katja Mayer, </a:t>
            </a:r>
            <a:r>
              <a:rPr lang="en" sz="1100">
                <a:solidFill>
                  <a:srgbClr val="222222"/>
                </a:solidFill>
              </a:rPr>
              <a:t>is licensed under </a:t>
            </a:r>
            <a:r>
              <a:rPr lang="en" sz="1100" u="sng">
                <a:solidFill>
                  <a:srgbClr val="049CCF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4.0</a:t>
            </a:r>
            <a:endParaRPr sz="11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963" y="577811"/>
            <a:ext cx="5569125" cy="39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5"/>
          <p:cNvSpPr/>
          <p:nvPr/>
        </p:nvSpPr>
        <p:spPr>
          <a:xfrm>
            <a:off x="2145750" y="1042850"/>
            <a:ext cx="1067700" cy="1075500"/>
          </a:xfrm>
          <a:prstGeom prst="ellipse">
            <a:avLst/>
          </a:prstGeom>
          <a:solidFill>
            <a:srgbClr val="FFFFFF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65"/>
          <p:cNvSpPr/>
          <p:nvPr/>
        </p:nvSpPr>
        <p:spPr>
          <a:xfrm>
            <a:off x="1732050" y="2033988"/>
            <a:ext cx="1067700" cy="1075500"/>
          </a:xfrm>
          <a:prstGeom prst="ellipse">
            <a:avLst/>
          </a:prstGeom>
          <a:solidFill>
            <a:srgbClr val="FFFFFF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65"/>
          <p:cNvSpPr/>
          <p:nvPr/>
        </p:nvSpPr>
        <p:spPr>
          <a:xfrm>
            <a:off x="2145750" y="2997100"/>
            <a:ext cx="1067700" cy="1075500"/>
          </a:xfrm>
          <a:prstGeom prst="ellipse">
            <a:avLst/>
          </a:prstGeom>
          <a:solidFill>
            <a:srgbClr val="FFFFFF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65"/>
          <p:cNvSpPr/>
          <p:nvPr/>
        </p:nvSpPr>
        <p:spPr>
          <a:xfrm>
            <a:off x="3126675" y="3422750"/>
            <a:ext cx="1067700" cy="1075500"/>
          </a:xfrm>
          <a:prstGeom prst="ellipse">
            <a:avLst/>
          </a:prstGeom>
          <a:solidFill>
            <a:srgbClr val="FFFFFF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65"/>
          <p:cNvSpPr/>
          <p:nvPr/>
        </p:nvSpPr>
        <p:spPr>
          <a:xfrm>
            <a:off x="4082700" y="2997100"/>
            <a:ext cx="1107600" cy="1133100"/>
          </a:xfrm>
          <a:prstGeom prst="ellipse">
            <a:avLst/>
          </a:prstGeom>
          <a:solidFill>
            <a:srgbClr val="FFFFFF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65"/>
          <p:cNvSpPr/>
          <p:nvPr/>
        </p:nvSpPr>
        <p:spPr>
          <a:xfrm>
            <a:off x="4508375" y="2034000"/>
            <a:ext cx="1067700" cy="1075500"/>
          </a:xfrm>
          <a:prstGeom prst="ellipse">
            <a:avLst/>
          </a:prstGeom>
          <a:solidFill>
            <a:srgbClr val="FFFFFF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65"/>
          <p:cNvSpPr/>
          <p:nvPr/>
        </p:nvSpPr>
        <p:spPr>
          <a:xfrm>
            <a:off x="4082700" y="1042850"/>
            <a:ext cx="1107600" cy="1075500"/>
          </a:xfrm>
          <a:prstGeom prst="ellipse">
            <a:avLst/>
          </a:prstGeom>
          <a:solidFill>
            <a:srgbClr val="FFFFFF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65"/>
          <p:cNvSpPr txBox="1"/>
          <p:nvPr/>
        </p:nvSpPr>
        <p:spPr>
          <a:xfrm>
            <a:off x="1848475" y="4565675"/>
            <a:ext cx="45966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"</a:t>
            </a:r>
            <a:r>
              <a:rPr lang="en" sz="11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Model</a:t>
            </a:r>
            <a:r>
              <a:rPr lang="en" sz="1100">
                <a:solidFill>
                  <a:srgbClr val="222222"/>
                </a:solidFill>
              </a:rPr>
              <a:t>" </a:t>
            </a:r>
            <a:r>
              <a:rPr lang="en" sz="1100">
                <a:solidFill>
                  <a:srgbClr val="464646"/>
                </a:solidFill>
                <a:highlight>
                  <a:srgbClr val="FFFFFF"/>
                </a:highlight>
              </a:rPr>
              <a:t>Graphic by Katja Mayer, </a:t>
            </a:r>
            <a:r>
              <a:rPr lang="en" sz="1100">
                <a:solidFill>
                  <a:srgbClr val="222222"/>
                </a:solidFill>
              </a:rPr>
              <a:t>is licensed under </a:t>
            </a:r>
            <a:r>
              <a:rPr lang="en" sz="1100" u="sng">
                <a:solidFill>
                  <a:srgbClr val="049CCF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4.0</a:t>
            </a:r>
            <a:endParaRPr sz="11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6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2" name="Google Shape;30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100" y="0"/>
            <a:ext cx="6993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66"/>
          <p:cNvSpPr/>
          <p:nvPr/>
        </p:nvSpPr>
        <p:spPr>
          <a:xfrm>
            <a:off x="746375" y="823205"/>
            <a:ext cx="786950" cy="831800"/>
          </a:xfrm>
          <a:custGeom>
            <a:rect b="b" l="l" r="r" t="t"/>
            <a:pathLst>
              <a:path extrusionOk="0" h="33272" w="31478">
                <a:moveTo>
                  <a:pt x="31478" y="1470"/>
                </a:moveTo>
                <a:cubicBezTo>
                  <a:pt x="24379" y="-1289"/>
                  <a:pt x="13780" y="15"/>
                  <a:pt x="9086" y="6013"/>
                </a:cubicBezTo>
                <a:cubicBezTo>
                  <a:pt x="5663" y="10387"/>
                  <a:pt x="7721" y="17039"/>
                  <a:pt x="7139" y="22563"/>
                </a:cubicBezTo>
                <a:cubicBezTo>
                  <a:pt x="6690" y="26830"/>
                  <a:pt x="3035" y="30240"/>
                  <a:pt x="0" y="3327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Google Shape;304;p66"/>
          <p:cNvSpPr/>
          <p:nvPr/>
        </p:nvSpPr>
        <p:spPr>
          <a:xfrm>
            <a:off x="1444075" y="697700"/>
            <a:ext cx="178475" cy="300175"/>
          </a:xfrm>
          <a:custGeom>
            <a:rect b="b" l="l" r="r" t="t"/>
            <a:pathLst>
              <a:path extrusionOk="0" h="12007" w="7139">
                <a:moveTo>
                  <a:pt x="973" y="0"/>
                </a:moveTo>
                <a:cubicBezTo>
                  <a:pt x="2702" y="3024"/>
                  <a:pt x="7139" y="4954"/>
                  <a:pt x="7139" y="8437"/>
                </a:cubicBezTo>
                <a:cubicBezTo>
                  <a:pt x="7139" y="11098"/>
                  <a:pt x="2661" y="12007"/>
                  <a:pt x="0" y="1200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Google Shape;305;p66"/>
          <p:cNvSpPr txBox="1"/>
          <p:nvPr/>
        </p:nvSpPr>
        <p:spPr>
          <a:xfrm>
            <a:off x="373175" y="1598200"/>
            <a:ext cx="101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matic SC"/>
                <a:ea typeface="Amatic SC"/>
                <a:cs typeface="Amatic SC"/>
                <a:sym typeface="Amatic SC"/>
              </a:rPr>
              <a:t>Credit to  Giulia Forsythe: https://www.flickr.com/photos/gforsythe/33552562011</a:t>
            </a:r>
            <a:endParaRPr sz="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Educational Resources (OER)</a:t>
            </a:r>
            <a:endParaRPr/>
          </a:p>
        </p:txBody>
      </p:sp>
      <p:pic>
        <p:nvPicPr>
          <p:cNvPr id="311" name="Google Shape;31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650" y="2417950"/>
            <a:ext cx="2880326" cy="213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7"/>
          <p:cNvPicPr preferRelativeResize="0"/>
          <p:nvPr/>
        </p:nvPicPr>
        <p:blipFill rotWithShape="1">
          <a:blip r:embed="rId4">
            <a:alphaModFix/>
          </a:blip>
          <a:srcRect b="0" l="9723" r="9980" t="0"/>
          <a:stretch/>
        </p:blipFill>
        <p:spPr>
          <a:xfrm>
            <a:off x="396425" y="1256638"/>
            <a:ext cx="2367998" cy="329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7150" y="39101"/>
            <a:ext cx="2848450" cy="2349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kB-PPT-V1-Green-Background-Footer.75.jpg" id="314" name="Google Shape;31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800" y="4703625"/>
            <a:ext cx="9144000" cy="46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COLOUR-REVERSE.png" id="315" name="Google Shape;315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316" name="Google Shape;316;p67"/>
          <p:cNvPicPr preferRelativeResize="0"/>
          <p:nvPr/>
        </p:nvPicPr>
        <p:blipFill rotWithShape="1">
          <a:blip r:embed="rId8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317" name="Google Shape;317;p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67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FEFEF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EFEFEF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EFEFEF"/>
                </a:solidFill>
              </a:rPr>
              <a:t>.</a:t>
            </a:r>
            <a:endParaRPr sz="700">
              <a:solidFill>
                <a:srgbClr val="EFEFEF"/>
              </a:solidFill>
            </a:endParaRPr>
          </a:p>
        </p:txBody>
      </p:sp>
      <p:pic>
        <p:nvPicPr>
          <p:cNvPr id="319" name="Google Shape;319;p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56050" y="1207488"/>
            <a:ext cx="3381100" cy="33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OER used in continuing education programs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Project Management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ESL (CBL 5/6)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Dental Community Education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</p:txBody>
      </p:sp>
      <p:pic>
        <p:nvPicPr>
          <p:cNvPr descr="TrkB-PPT-V1-Green-Background-Footer.75.jpg" id="326" name="Google Shape;32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00" y="4703625"/>
            <a:ext cx="9144000" cy="46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COLOUR-REVERSE.png" id="327" name="Google Shape;32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37" y="4790175"/>
            <a:ext cx="11917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ise-white.png" id="328" name="Google Shape;328;p68"/>
          <p:cNvPicPr preferRelativeResize="0"/>
          <p:nvPr/>
        </p:nvPicPr>
        <p:blipFill rotWithShape="1">
          <a:blip r:embed="rId5">
            <a:alphaModFix amt="60000"/>
          </a:blip>
          <a:srcRect b="0" l="0" r="0" t="0"/>
          <a:stretch/>
        </p:blipFill>
        <p:spPr>
          <a:xfrm>
            <a:off x="7395750" y="4821800"/>
            <a:ext cx="1689857" cy="276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329" name="Google Shape;329;p6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8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FEFEF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EFEFE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EFEFEF"/>
                </a:solidFill>
              </a:rPr>
              <a:t>.</a:t>
            </a:r>
            <a:endParaRPr sz="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0" y="-843133"/>
            <a:ext cx="9106324" cy="682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