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7023100" cy="9309100"/>
  <p:embeddedFontLst>
    <p:embeddedFont>
      <p:font typeface="Century Gothic" panose="020B0502020202020204" pitchFamily="34" charset="0"/>
      <p:regular r:id="rId8"/>
      <p:bold r:id="rId9"/>
      <p:italic r:id="rId10"/>
      <p:boldItalic r:id="rId11"/>
    </p:embeddedFon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57" autoAdjust="0"/>
  </p:normalViewPr>
  <p:slideViewPr>
    <p:cSldViewPr snapToGrid="0">
      <p:cViewPr varScale="1">
        <p:scale>
          <a:sx n="90" d="100"/>
          <a:sy n="90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wrap="square" lIns="93308" tIns="93308" rIns="93308" bIns="93308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6618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3237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9855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6473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33092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971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6328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947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978132" y="0"/>
            <a:ext cx="3043343" cy="467072"/>
          </a:xfrm>
          <a:prstGeom prst="rect">
            <a:avLst/>
          </a:prstGeom>
          <a:noFill/>
          <a:ln>
            <a:noFill/>
          </a:ln>
        </p:spPr>
        <p:txBody>
          <a:bodyPr wrap="square" lIns="93308" tIns="93308" rIns="93308" bIns="93308" anchor="t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6618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3237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9855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6473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33092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971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6328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947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wrap="square" lIns="93308" tIns="93308" rIns="93308" bIns="93308" anchor="t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93308" rIns="93308" bIns="93308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66618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33237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99855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66473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333092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9971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66328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947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CA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‹#›</a:t>
            </a:fld>
            <a:endParaRPr lang="en-CA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97423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wrap="square" lIns="93308" tIns="93308" rIns="93308" bIns="93308" anchor="t" anchorCtr="0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8939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t" anchorCtr="0">
            <a:noAutofit/>
          </a:bodyPr>
          <a:lstStyle/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lang="en-CA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5632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t" anchorCtr="0">
            <a:noAutofit/>
          </a:bodyPr>
          <a:lstStyle/>
          <a:p>
            <a:pPr indent="-77770">
              <a:buClr>
                <a:schemeClr val="dk1"/>
              </a:buClr>
              <a:buSzPts val="1200"/>
            </a:pPr>
            <a:r>
              <a:rPr lang="en-CA" sz="1100" dirty="0"/>
              <a:t>Famous Lancet paper published in 1998, claimed the link between vaccines and autism</a:t>
            </a:r>
            <a:r>
              <a:rPr lang="en-CA" sz="1100" dirty="0" smtClean="0"/>
              <a:t>.</a:t>
            </a:r>
          </a:p>
          <a:p>
            <a:pPr marL="0" marR="0" lvl="0" indent="-7777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Tx/>
              <a:buNone/>
              <a:tabLst/>
              <a:defRPr/>
            </a:pPr>
            <a:r>
              <a:rPr lang="en-CA" sz="1100" dirty="0" smtClean="0"/>
              <a:t>http://www.nytimes.com/2010/02/03/health/research/03lancet.html </a:t>
            </a:r>
          </a:p>
          <a:p>
            <a:pPr indent="-77770">
              <a:buClr>
                <a:schemeClr val="dk1"/>
              </a:buClr>
              <a:buSzPts val="1200"/>
            </a:pPr>
            <a:endParaRPr lang="en-CA" sz="1100" dirty="0"/>
          </a:p>
          <a:p>
            <a:pPr marL="174982" indent="-174982">
              <a:buClr>
                <a:schemeClr val="dk1"/>
              </a:buClr>
              <a:buSzPts val="1200"/>
              <a:buFont typeface="Calibri"/>
              <a:buChar char="-"/>
            </a:pPr>
            <a:r>
              <a:rPr lang="en-CA" sz="1100" dirty="0"/>
              <a:t>Failed to disclose conflict of interest</a:t>
            </a:r>
          </a:p>
          <a:p>
            <a:pPr marL="174982" indent="-174982">
              <a:buClr>
                <a:schemeClr val="dk1"/>
              </a:buClr>
              <a:buSzPts val="1200"/>
              <a:buFont typeface="Calibri"/>
              <a:buChar char="-"/>
            </a:pPr>
            <a:r>
              <a:rPr lang="en-CA" sz="1100" dirty="0" smtClean="0"/>
              <a:t>Questionable science </a:t>
            </a:r>
            <a:r>
              <a:rPr lang="en-CA" sz="1100" dirty="0" smtClean="0">
                <a:sym typeface="Wingdings" panose="05000000000000000000" pitchFamily="2" charset="2"/>
              </a:rPr>
              <a:t> </a:t>
            </a:r>
            <a:r>
              <a:rPr lang="en-CA" sz="1100" dirty="0" smtClean="0"/>
              <a:t>Did </a:t>
            </a:r>
            <a:r>
              <a:rPr lang="en-CA" sz="1100" dirty="0"/>
              <a:t>not receive proper ethics</a:t>
            </a:r>
          </a:p>
          <a:p>
            <a:pPr marL="174982" indent="-174982">
              <a:buClr>
                <a:schemeClr val="dk1"/>
              </a:buClr>
              <a:buSzPts val="1200"/>
              <a:buFont typeface="Calibri"/>
              <a:buChar char="-"/>
            </a:pPr>
            <a:r>
              <a:rPr lang="en-CA" sz="1100" dirty="0"/>
              <a:t>Results could not be replicated</a:t>
            </a:r>
          </a:p>
          <a:p>
            <a:pPr indent="-77770">
              <a:buClr>
                <a:schemeClr val="dk1"/>
              </a:buClr>
              <a:buSzPts val="1200"/>
            </a:pPr>
            <a:endParaRPr sz="1100" dirty="0"/>
          </a:p>
          <a:p>
            <a:pPr indent="-77770">
              <a:buClr>
                <a:schemeClr val="dk1"/>
              </a:buClr>
              <a:buSzPts val="1200"/>
            </a:pPr>
            <a:r>
              <a:rPr lang="en-CA" sz="1100" dirty="0"/>
              <a:t>Retracted in 2010 when there was a tribunal conducted by British General Medical Council. </a:t>
            </a:r>
          </a:p>
          <a:p>
            <a:pPr indent="-77770">
              <a:buClr>
                <a:schemeClr val="dk1"/>
              </a:buClr>
              <a:buSzPts val="1200"/>
            </a:pPr>
            <a:r>
              <a:rPr lang="en-CA" sz="1100" dirty="0"/>
              <a:t>- Damage to public health has been done and continues</a:t>
            </a:r>
          </a:p>
          <a:p>
            <a:endParaRPr dirty="0"/>
          </a:p>
        </p:txBody>
      </p:sp>
      <p:sp>
        <p:nvSpPr>
          <p:cNvPr id="132" name="Shape 132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lang="en-CA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0690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t" anchorCtr="0">
            <a:noAutofit/>
          </a:bodyPr>
          <a:lstStyle/>
          <a:p>
            <a:r>
              <a:rPr lang="en-CA" sz="1100" dirty="0"/>
              <a:t>The impact of retracted publications have been studied in a variety of disciplines and topics.</a:t>
            </a:r>
          </a:p>
          <a:p>
            <a:pPr marL="174982" indent="-174982">
              <a:buClr>
                <a:schemeClr val="dk1"/>
              </a:buClr>
              <a:buSzPts val="1100"/>
              <a:buFont typeface="Calibri"/>
              <a:buChar char="-"/>
            </a:pPr>
            <a:r>
              <a:rPr lang="en-CA" sz="1100" dirty="0"/>
              <a:t>Prevalence of retracted papers over period of time</a:t>
            </a:r>
          </a:p>
          <a:p>
            <a:pPr marL="174982" indent="-174982">
              <a:buClr>
                <a:schemeClr val="dk1"/>
              </a:buClr>
              <a:buSzPts val="1100"/>
              <a:buFont typeface="Calibri"/>
              <a:buChar char="-"/>
            </a:pPr>
            <a:r>
              <a:rPr lang="en-CA" sz="1100" dirty="0"/>
              <a:t>Impact Factors</a:t>
            </a:r>
          </a:p>
          <a:p>
            <a:pPr marL="174982" indent="-174982">
              <a:buClr>
                <a:schemeClr val="dk1"/>
              </a:buClr>
              <a:buSzPts val="1100"/>
              <a:buFont typeface="Calibri"/>
              <a:buChar char="-"/>
            </a:pPr>
            <a:r>
              <a:rPr lang="en-CA" sz="1100" dirty="0"/>
              <a:t>Citations per paper</a:t>
            </a:r>
          </a:p>
          <a:p>
            <a:pPr marL="174982" indent="-174982">
              <a:buClr>
                <a:schemeClr val="dk1"/>
              </a:buClr>
              <a:buSzPts val="1100"/>
            </a:pPr>
            <a:endParaRPr sz="1100" dirty="0"/>
          </a:p>
          <a:p>
            <a:pPr indent="-71289">
              <a:buClr>
                <a:schemeClr val="dk1"/>
              </a:buClr>
              <a:buSzPts val="1100"/>
            </a:pPr>
            <a:r>
              <a:rPr lang="en-CA" sz="1100" dirty="0"/>
              <a:t>Retracted papers problematic because they could have ripple effect on subsequent publications if people continue to cite them as legitimate science. </a:t>
            </a:r>
            <a:endParaRPr lang="en-CA" sz="1100" dirty="0" smtClean="0"/>
          </a:p>
          <a:p>
            <a:pPr indent="-71289">
              <a:buClr>
                <a:schemeClr val="dk1"/>
              </a:buClr>
              <a:buSzPts val="1100"/>
            </a:pPr>
            <a:endParaRPr sz="1100" dirty="0" smtClean="0"/>
          </a:p>
          <a:p>
            <a:pPr indent="-71289">
              <a:buClr>
                <a:schemeClr val="dk1"/>
              </a:buClr>
              <a:buSzPts val="1100"/>
            </a:pPr>
            <a:r>
              <a:rPr lang="en-CA" sz="1100" dirty="0" smtClean="0"/>
              <a:t>Previous </a:t>
            </a:r>
            <a:r>
              <a:rPr lang="en-CA" sz="1100" dirty="0"/>
              <a:t>publications used various methods often with limited reporting structures for their methods. This project aims to develop a replicable reporting method for tracking retracted publications by reviewing the literature and contacting authors for detailed information regarding their methodology.</a:t>
            </a:r>
          </a:p>
        </p:txBody>
      </p:sp>
      <p:sp>
        <p:nvSpPr>
          <p:cNvPr id="138" name="Shape 138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lang="en-CA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6897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t" anchorCtr="0">
            <a:noAutofit/>
          </a:bodyPr>
          <a:lstStyle/>
          <a:p>
            <a:endParaRPr dirty="0"/>
          </a:p>
        </p:txBody>
      </p:sp>
      <p:sp>
        <p:nvSpPr>
          <p:cNvPr id="144" name="Shape 144"/>
          <p:cNvSpPr txBox="1">
            <a:spLocks noGrp="1"/>
          </p:cNvSpPr>
          <p:nvPr>
            <p:ph type="sldNum" idx="12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  <a:noFill/>
          <a:ln>
            <a:noFill/>
          </a:ln>
        </p:spPr>
        <p:txBody>
          <a:bodyPr wrap="square" lIns="93308" tIns="46641" rIns="93308" bIns="46641" anchor="b" anchorCtr="0">
            <a:noAutofit/>
          </a:bodyPr>
          <a:lstStyle/>
          <a:p>
            <a:pPr algn="r"/>
            <a:fld id="{00000000-1234-1234-1234-123412341234}" type="slidenum">
              <a:rPr lang="en-CA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en-CA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0532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-3175"/>
            <a:ext cx="12192000" cy="52038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13117"/>
                </a:lnTo>
                <a:lnTo>
                  <a:pt x="19645" y="113117"/>
                </a:lnTo>
                <a:lnTo>
                  <a:pt x="23395" y="119707"/>
                </a:lnTo>
                <a:lnTo>
                  <a:pt x="23395" y="119707"/>
                </a:lnTo>
                <a:lnTo>
                  <a:pt x="23479" y="119780"/>
                </a:lnTo>
                <a:lnTo>
                  <a:pt x="23604" y="119890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890"/>
                </a:lnTo>
                <a:lnTo>
                  <a:pt x="24187" y="119780"/>
                </a:lnTo>
                <a:lnTo>
                  <a:pt x="24270" y="119707"/>
                </a:lnTo>
                <a:lnTo>
                  <a:pt x="28020" y="113117"/>
                </a:lnTo>
                <a:lnTo>
                  <a:pt x="120000" y="113117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5400"/>
              <a:buFont typeface="Century Gothic"/>
              <a:buNone/>
              <a:defRPr sz="54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4800600"/>
          </a:xfrm>
          <a:prstGeom prst="rect">
            <a:avLst/>
          </a:prstGeom>
          <a:noFill/>
          <a:ln w="9525" cap="rnd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810000" y="5367338"/>
            <a:ext cx="10561418" cy="4937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/>
        </p:nvSpPr>
        <p:spPr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8439" y="0"/>
                </a:moveTo>
                <a:lnTo>
                  <a:pt x="1560" y="0"/>
                </a:lnTo>
                <a:lnTo>
                  <a:pt x="1560" y="0"/>
                </a:lnTo>
                <a:lnTo>
                  <a:pt x="1205" y="0"/>
                </a:lnTo>
                <a:lnTo>
                  <a:pt x="921" y="207"/>
                </a:lnTo>
                <a:lnTo>
                  <a:pt x="709" y="415"/>
                </a:lnTo>
                <a:lnTo>
                  <a:pt x="425" y="623"/>
                </a:lnTo>
                <a:lnTo>
                  <a:pt x="283" y="1039"/>
                </a:lnTo>
                <a:lnTo>
                  <a:pt x="141" y="1351"/>
                </a:lnTo>
                <a:lnTo>
                  <a:pt x="0" y="1767"/>
                </a:lnTo>
                <a:lnTo>
                  <a:pt x="0" y="2287"/>
                </a:lnTo>
                <a:lnTo>
                  <a:pt x="0" y="107937"/>
                </a:lnTo>
                <a:lnTo>
                  <a:pt x="0" y="107937"/>
                </a:lnTo>
                <a:lnTo>
                  <a:pt x="0" y="108457"/>
                </a:lnTo>
                <a:lnTo>
                  <a:pt x="141" y="108873"/>
                </a:lnTo>
                <a:lnTo>
                  <a:pt x="283" y="109185"/>
                </a:lnTo>
                <a:lnTo>
                  <a:pt x="425" y="109601"/>
                </a:lnTo>
                <a:lnTo>
                  <a:pt x="709" y="109809"/>
                </a:lnTo>
                <a:lnTo>
                  <a:pt x="921" y="110017"/>
                </a:lnTo>
                <a:lnTo>
                  <a:pt x="1205" y="110225"/>
                </a:lnTo>
                <a:lnTo>
                  <a:pt x="1560" y="110225"/>
                </a:lnTo>
                <a:lnTo>
                  <a:pt x="16808" y="110225"/>
                </a:lnTo>
                <a:lnTo>
                  <a:pt x="23049" y="119376"/>
                </a:lnTo>
                <a:lnTo>
                  <a:pt x="23049" y="119376"/>
                </a:lnTo>
                <a:lnTo>
                  <a:pt x="23262" y="119584"/>
                </a:lnTo>
                <a:lnTo>
                  <a:pt x="23546" y="119792"/>
                </a:lnTo>
                <a:lnTo>
                  <a:pt x="23829" y="120000"/>
                </a:lnTo>
                <a:lnTo>
                  <a:pt x="24113" y="120000"/>
                </a:lnTo>
                <a:lnTo>
                  <a:pt x="24397" y="120000"/>
                </a:lnTo>
                <a:lnTo>
                  <a:pt x="24680" y="119792"/>
                </a:lnTo>
                <a:lnTo>
                  <a:pt x="24964" y="119584"/>
                </a:lnTo>
                <a:lnTo>
                  <a:pt x="25177" y="119376"/>
                </a:lnTo>
                <a:lnTo>
                  <a:pt x="31418" y="110225"/>
                </a:lnTo>
                <a:lnTo>
                  <a:pt x="118439" y="110225"/>
                </a:lnTo>
                <a:lnTo>
                  <a:pt x="118439" y="110225"/>
                </a:lnTo>
                <a:lnTo>
                  <a:pt x="118794" y="110225"/>
                </a:lnTo>
                <a:lnTo>
                  <a:pt x="119078" y="110017"/>
                </a:lnTo>
                <a:lnTo>
                  <a:pt x="119290" y="109809"/>
                </a:lnTo>
                <a:lnTo>
                  <a:pt x="119574" y="109601"/>
                </a:lnTo>
                <a:lnTo>
                  <a:pt x="119716" y="109185"/>
                </a:lnTo>
                <a:lnTo>
                  <a:pt x="119858" y="108873"/>
                </a:lnTo>
                <a:lnTo>
                  <a:pt x="120000" y="108457"/>
                </a:lnTo>
                <a:lnTo>
                  <a:pt x="120000" y="107937"/>
                </a:lnTo>
                <a:lnTo>
                  <a:pt x="120000" y="2287"/>
                </a:lnTo>
                <a:lnTo>
                  <a:pt x="120000" y="2287"/>
                </a:lnTo>
                <a:lnTo>
                  <a:pt x="120000" y="1767"/>
                </a:lnTo>
                <a:lnTo>
                  <a:pt x="119858" y="1351"/>
                </a:lnTo>
                <a:lnTo>
                  <a:pt x="119716" y="1039"/>
                </a:lnTo>
                <a:lnTo>
                  <a:pt x="119574" y="623"/>
                </a:lnTo>
                <a:lnTo>
                  <a:pt x="119290" y="415"/>
                </a:lnTo>
                <a:lnTo>
                  <a:pt x="119078" y="207"/>
                </a:lnTo>
                <a:lnTo>
                  <a:pt x="118794" y="0"/>
                </a:lnTo>
                <a:lnTo>
                  <a:pt x="118439" y="0"/>
                </a:lnTo>
                <a:lnTo>
                  <a:pt x="118439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200"/>
              <a:buFont typeface="Century Gothic"/>
              <a:buNone/>
              <a:defRPr sz="42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7574642" y="1081456"/>
            <a:ext cx="3810001" cy="40754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8439" y="0"/>
                </a:moveTo>
                <a:lnTo>
                  <a:pt x="1560" y="0"/>
                </a:lnTo>
                <a:lnTo>
                  <a:pt x="1560" y="0"/>
                </a:lnTo>
                <a:lnTo>
                  <a:pt x="1205" y="0"/>
                </a:lnTo>
                <a:lnTo>
                  <a:pt x="921" y="207"/>
                </a:lnTo>
                <a:lnTo>
                  <a:pt x="709" y="415"/>
                </a:lnTo>
                <a:lnTo>
                  <a:pt x="425" y="623"/>
                </a:lnTo>
                <a:lnTo>
                  <a:pt x="283" y="1039"/>
                </a:lnTo>
                <a:lnTo>
                  <a:pt x="141" y="1351"/>
                </a:lnTo>
                <a:lnTo>
                  <a:pt x="0" y="1767"/>
                </a:lnTo>
                <a:lnTo>
                  <a:pt x="0" y="2287"/>
                </a:lnTo>
                <a:lnTo>
                  <a:pt x="0" y="107937"/>
                </a:lnTo>
                <a:lnTo>
                  <a:pt x="0" y="107937"/>
                </a:lnTo>
                <a:lnTo>
                  <a:pt x="0" y="108457"/>
                </a:lnTo>
                <a:lnTo>
                  <a:pt x="141" y="108873"/>
                </a:lnTo>
                <a:lnTo>
                  <a:pt x="283" y="109185"/>
                </a:lnTo>
                <a:lnTo>
                  <a:pt x="425" y="109601"/>
                </a:lnTo>
                <a:lnTo>
                  <a:pt x="709" y="109809"/>
                </a:lnTo>
                <a:lnTo>
                  <a:pt x="921" y="110017"/>
                </a:lnTo>
                <a:lnTo>
                  <a:pt x="1205" y="110225"/>
                </a:lnTo>
                <a:lnTo>
                  <a:pt x="1560" y="110225"/>
                </a:lnTo>
                <a:lnTo>
                  <a:pt x="16808" y="110225"/>
                </a:lnTo>
                <a:lnTo>
                  <a:pt x="23049" y="119376"/>
                </a:lnTo>
                <a:lnTo>
                  <a:pt x="23049" y="119376"/>
                </a:lnTo>
                <a:lnTo>
                  <a:pt x="23262" y="119584"/>
                </a:lnTo>
                <a:lnTo>
                  <a:pt x="23546" y="119792"/>
                </a:lnTo>
                <a:lnTo>
                  <a:pt x="23829" y="120000"/>
                </a:lnTo>
                <a:lnTo>
                  <a:pt x="24113" y="120000"/>
                </a:lnTo>
                <a:lnTo>
                  <a:pt x="24397" y="120000"/>
                </a:lnTo>
                <a:lnTo>
                  <a:pt x="24680" y="119792"/>
                </a:lnTo>
                <a:lnTo>
                  <a:pt x="24964" y="119584"/>
                </a:lnTo>
                <a:lnTo>
                  <a:pt x="25177" y="119376"/>
                </a:lnTo>
                <a:lnTo>
                  <a:pt x="31418" y="110225"/>
                </a:lnTo>
                <a:lnTo>
                  <a:pt x="118439" y="110225"/>
                </a:lnTo>
                <a:lnTo>
                  <a:pt x="118439" y="110225"/>
                </a:lnTo>
                <a:lnTo>
                  <a:pt x="118794" y="110225"/>
                </a:lnTo>
                <a:lnTo>
                  <a:pt x="119078" y="110017"/>
                </a:lnTo>
                <a:lnTo>
                  <a:pt x="119290" y="109809"/>
                </a:lnTo>
                <a:lnTo>
                  <a:pt x="119574" y="109601"/>
                </a:lnTo>
                <a:lnTo>
                  <a:pt x="119716" y="109185"/>
                </a:lnTo>
                <a:lnTo>
                  <a:pt x="119858" y="108873"/>
                </a:lnTo>
                <a:lnTo>
                  <a:pt x="120000" y="108457"/>
                </a:lnTo>
                <a:lnTo>
                  <a:pt x="120000" y="107937"/>
                </a:lnTo>
                <a:lnTo>
                  <a:pt x="120000" y="2287"/>
                </a:lnTo>
                <a:lnTo>
                  <a:pt x="120000" y="2287"/>
                </a:lnTo>
                <a:lnTo>
                  <a:pt x="120000" y="1767"/>
                </a:lnTo>
                <a:lnTo>
                  <a:pt x="119858" y="1351"/>
                </a:lnTo>
                <a:lnTo>
                  <a:pt x="119716" y="1039"/>
                </a:lnTo>
                <a:lnTo>
                  <a:pt x="119574" y="623"/>
                </a:lnTo>
                <a:lnTo>
                  <a:pt x="119290" y="415"/>
                </a:lnTo>
                <a:lnTo>
                  <a:pt x="119078" y="207"/>
                </a:lnTo>
                <a:lnTo>
                  <a:pt x="118794" y="0"/>
                </a:lnTo>
                <a:lnTo>
                  <a:pt x="118439" y="0"/>
                </a:lnTo>
                <a:lnTo>
                  <a:pt x="118439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3200"/>
              <a:buFont typeface="Century Gothic"/>
              <a:buNone/>
              <a:defRPr sz="32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156000" y="2286000"/>
            <a:ext cx="4880300" cy="229552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03616"/>
                </a:lnTo>
                <a:lnTo>
                  <a:pt x="19645" y="103616"/>
                </a:lnTo>
                <a:lnTo>
                  <a:pt x="23395" y="119302"/>
                </a:lnTo>
                <a:lnTo>
                  <a:pt x="23395" y="119302"/>
                </a:lnTo>
                <a:lnTo>
                  <a:pt x="23479" y="119477"/>
                </a:lnTo>
                <a:lnTo>
                  <a:pt x="23604" y="119738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738"/>
                </a:lnTo>
                <a:lnTo>
                  <a:pt x="24187" y="119477"/>
                </a:lnTo>
                <a:lnTo>
                  <a:pt x="24270" y="119302"/>
                </a:lnTo>
                <a:lnTo>
                  <a:pt x="28020" y="103616"/>
                </a:lnTo>
                <a:lnTo>
                  <a:pt x="120000" y="103616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 rot="5400000">
            <a:off x="4254444" y="-1260043"/>
            <a:ext cx="3674397" cy="1056328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/>
        </p:nvSpPr>
        <p:spPr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7627" y="0"/>
                </a:moveTo>
                <a:lnTo>
                  <a:pt x="7627" y="33250"/>
                </a:lnTo>
                <a:lnTo>
                  <a:pt x="333" y="38111"/>
                </a:lnTo>
                <a:lnTo>
                  <a:pt x="333" y="38111"/>
                </a:lnTo>
                <a:lnTo>
                  <a:pt x="250" y="38222"/>
                </a:lnTo>
                <a:lnTo>
                  <a:pt x="125" y="38388"/>
                </a:lnTo>
                <a:lnTo>
                  <a:pt x="0" y="38527"/>
                </a:lnTo>
                <a:lnTo>
                  <a:pt x="0" y="38694"/>
                </a:lnTo>
                <a:lnTo>
                  <a:pt x="0" y="38861"/>
                </a:lnTo>
                <a:lnTo>
                  <a:pt x="125" y="39000"/>
                </a:lnTo>
                <a:lnTo>
                  <a:pt x="250" y="39166"/>
                </a:lnTo>
                <a:lnTo>
                  <a:pt x="333" y="39277"/>
                </a:lnTo>
                <a:lnTo>
                  <a:pt x="7627" y="44138"/>
                </a:lnTo>
                <a:lnTo>
                  <a:pt x="7627" y="120000"/>
                </a:lnTo>
                <a:lnTo>
                  <a:pt x="119999" y="120000"/>
                </a:lnTo>
                <a:lnTo>
                  <a:pt x="119999" y="0"/>
                </a:lnTo>
                <a:lnTo>
                  <a:pt x="7627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 rot="5400000">
            <a:off x="6863537" y="1906175"/>
            <a:ext cx="5134798" cy="249479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 rot="5400000">
            <a:off x="1408290" y="-152200"/>
            <a:ext cx="5414962" cy="661154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03616"/>
                </a:lnTo>
                <a:lnTo>
                  <a:pt x="19645" y="103616"/>
                </a:lnTo>
                <a:lnTo>
                  <a:pt x="23395" y="119302"/>
                </a:lnTo>
                <a:lnTo>
                  <a:pt x="23395" y="119302"/>
                </a:lnTo>
                <a:lnTo>
                  <a:pt x="23479" y="119477"/>
                </a:lnTo>
                <a:lnTo>
                  <a:pt x="23604" y="119738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738"/>
                </a:lnTo>
                <a:lnTo>
                  <a:pt x="24187" y="119477"/>
                </a:lnTo>
                <a:lnTo>
                  <a:pt x="24270" y="119302"/>
                </a:lnTo>
                <a:lnTo>
                  <a:pt x="28020" y="103616"/>
                </a:lnTo>
                <a:lnTo>
                  <a:pt x="120000" y="103616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10554574" cy="36365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0" y="1"/>
            <a:ext cx="12192000" cy="52038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13117"/>
                </a:lnTo>
                <a:lnTo>
                  <a:pt x="100354" y="113117"/>
                </a:lnTo>
                <a:lnTo>
                  <a:pt x="96604" y="119707"/>
                </a:lnTo>
                <a:lnTo>
                  <a:pt x="96604" y="119707"/>
                </a:lnTo>
                <a:lnTo>
                  <a:pt x="96520" y="119780"/>
                </a:lnTo>
                <a:lnTo>
                  <a:pt x="96395" y="119890"/>
                </a:lnTo>
                <a:lnTo>
                  <a:pt x="96270" y="120000"/>
                </a:lnTo>
                <a:lnTo>
                  <a:pt x="96166" y="120000"/>
                </a:lnTo>
                <a:lnTo>
                  <a:pt x="96041" y="120000"/>
                </a:lnTo>
                <a:lnTo>
                  <a:pt x="95937" y="119890"/>
                </a:lnTo>
                <a:lnTo>
                  <a:pt x="95812" y="119780"/>
                </a:lnTo>
                <a:lnTo>
                  <a:pt x="95729" y="119707"/>
                </a:lnTo>
                <a:lnTo>
                  <a:pt x="91979" y="113117"/>
                </a:lnTo>
                <a:lnTo>
                  <a:pt x="0" y="11311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rgbClr val="FEFEFE"/>
              </a:buClr>
              <a:buSzPts val="4800"/>
              <a:buFont typeface="Century Gothic"/>
              <a:buNone/>
              <a:defRPr sz="48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03616"/>
                </a:lnTo>
                <a:lnTo>
                  <a:pt x="19645" y="103616"/>
                </a:lnTo>
                <a:lnTo>
                  <a:pt x="23395" y="119302"/>
                </a:lnTo>
                <a:lnTo>
                  <a:pt x="23395" y="119302"/>
                </a:lnTo>
                <a:lnTo>
                  <a:pt x="23479" y="119477"/>
                </a:lnTo>
                <a:lnTo>
                  <a:pt x="23604" y="119738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738"/>
                </a:lnTo>
                <a:lnTo>
                  <a:pt x="24187" y="119477"/>
                </a:lnTo>
                <a:lnTo>
                  <a:pt x="24270" y="119302"/>
                </a:lnTo>
                <a:lnTo>
                  <a:pt x="28020" y="103616"/>
                </a:lnTo>
                <a:lnTo>
                  <a:pt x="120000" y="103616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818712" y="2222287"/>
            <a:ext cx="5185873" cy="36387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187415" y="2222287"/>
            <a:ext cx="5194583" cy="3638764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03616"/>
                </a:lnTo>
                <a:lnTo>
                  <a:pt x="19645" y="103616"/>
                </a:lnTo>
                <a:lnTo>
                  <a:pt x="23395" y="119302"/>
                </a:lnTo>
                <a:lnTo>
                  <a:pt x="23395" y="119302"/>
                </a:lnTo>
                <a:lnTo>
                  <a:pt x="23479" y="119477"/>
                </a:lnTo>
                <a:lnTo>
                  <a:pt x="23604" y="119738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738"/>
                </a:lnTo>
                <a:lnTo>
                  <a:pt x="24187" y="119477"/>
                </a:lnTo>
                <a:lnTo>
                  <a:pt x="24270" y="119302"/>
                </a:lnTo>
                <a:lnTo>
                  <a:pt x="28020" y="103616"/>
                </a:lnTo>
                <a:lnTo>
                  <a:pt x="120000" y="103616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814729" y="2751138"/>
            <a:ext cx="5189856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6187415" y="2174875"/>
            <a:ext cx="5194583" cy="57626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ctr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accent1"/>
              </a:buClr>
              <a:buSzPts val="2000"/>
              <a:buFont typeface="Noto Sans Symbols"/>
              <a:buNone/>
              <a:defRPr sz="20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None/>
              <a:defRPr sz="18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4"/>
          </p:nvPr>
        </p:nvSpPr>
        <p:spPr>
          <a:xfrm>
            <a:off x="6187415" y="2751138"/>
            <a:ext cx="5194583" cy="310991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0" y="0"/>
            <a:ext cx="12192000" cy="21859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20000" y="0"/>
                </a:moveTo>
                <a:lnTo>
                  <a:pt x="0" y="0"/>
                </a:lnTo>
                <a:lnTo>
                  <a:pt x="0" y="103616"/>
                </a:lnTo>
                <a:lnTo>
                  <a:pt x="19645" y="103616"/>
                </a:lnTo>
                <a:lnTo>
                  <a:pt x="23395" y="119302"/>
                </a:lnTo>
                <a:lnTo>
                  <a:pt x="23395" y="119302"/>
                </a:lnTo>
                <a:lnTo>
                  <a:pt x="23479" y="119477"/>
                </a:lnTo>
                <a:lnTo>
                  <a:pt x="23604" y="119738"/>
                </a:lnTo>
                <a:lnTo>
                  <a:pt x="23729" y="120000"/>
                </a:lnTo>
                <a:lnTo>
                  <a:pt x="23833" y="120000"/>
                </a:lnTo>
                <a:lnTo>
                  <a:pt x="23958" y="120000"/>
                </a:lnTo>
                <a:lnTo>
                  <a:pt x="24062" y="119738"/>
                </a:lnTo>
                <a:lnTo>
                  <a:pt x="24187" y="119477"/>
                </a:lnTo>
                <a:lnTo>
                  <a:pt x="24270" y="119302"/>
                </a:lnTo>
                <a:lnTo>
                  <a:pt x="28020" y="103616"/>
                </a:lnTo>
                <a:lnTo>
                  <a:pt x="120000" y="103616"/>
                </a:lnTo>
                <a:lnTo>
                  <a:pt x="12000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18439" y="0"/>
                </a:moveTo>
                <a:lnTo>
                  <a:pt x="1560" y="0"/>
                </a:lnTo>
                <a:lnTo>
                  <a:pt x="1560" y="0"/>
                </a:lnTo>
                <a:lnTo>
                  <a:pt x="1205" y="0"/>
                </a:lnTo>
                <a:lnTo>
                  <a:pt x="921" y="207"/>
                </a:lnTo>
                <a:lnTo>
                  <a:pt x="709" y="415"/>
                </a:lnTo>
                <a:lnTo>
                  <a:pt x="425" y="623"/>
                </a:lnTo>
                <a:lnTo>
                  <a:pt x="283" y="1039"/>
                </a:lnTo>
                <a:lnTo>
                  <a:pt x="141" y="1351"/>
                </a:lnTo>
                <a:lnTo>
                  <a:pt x="0" y="1767"/>
                </a:lnTo>
                <a:lnTo>
                  <a:pt x="0" y="2287"/>
                </a:lnTo>
                <a:lnTo>
                  <a:pt x="0" y="107937"/>
                </a:lnTo>
                <a:lnTo>
                  <a:pt x="0" y="107937"/>
                </a:lnTo>
                <a:lnTo>
                  <a:pt x="0" y="108457"/>
                </a:lnTo>
                <a:lnTo>
                  <a:pt x="141" y="108873"/>
                </a:lnTo>
                <a:lnTo>
                  <a:pt x="283" y="109185"/>
                </a:lnTo>
                <a:lnTo>
                  <a:pt x="425" y="109601"/>
                </a:lnTo>
                <a:lnTo>
                  <a:pt x="709" y="109809"/>
                </a:lnTo>
                <a:lnTo>
                  <a:pt x="921" y="110017"/>
                </a:lnTo>
                <a:lnTo>
                  <a:pt x="1205" y="110225"/>
                </a:lnTo>
                <a:lnTo>
                  <a:pt x="1560" y="110225"/>
                </a:lnTo>
                <a:lnTo>
                  <a:pt x="16808" y="110225"/>
                </a:lnTo>
                <a:lnTo>
                  <a:pt x="23049" y="119376"/>
                </a:lnTo>
                <a:lnTo>
                  <a:pt x="23049" y="119376"/>
                </a:lnTo>
                <a:lnTo>
                  <a:pt x="23262" y="119584"/>
                </a:lnTo>
                <a:lnTo>
                  <a:pt x="23546" y="119792"/>
                </a:lnTo>
                <a:lnTo>
                  <a:pt x="23829" y="120000"/>
                </a:lnTo>
                <a:lnTo>
                  <a:pt x="24113" y="120000"/>
                </a:lnTo>
                <a:lnTo>
                  <a:pt x="24397" y="120000"/>
                </a:lnTo>
                <a:lnTo>
                  <a:pt x="24680" y="119792"/>
                </a:lnTo>
                <a:lnTo>
                  <a:pt x="24964" y="119584"/>
                </a:lnTo>
                <a:lnTo>
                  <a:pt x="25177" y="119376"/>
                </a:lnTo>
                <a:lnTo>
                  <a:pt x="31418" y="110225"/>
                </a:lnTo>
                <a:lnTo>
                  <a:pt x="118439" y="110225"/>
                </a:lnTo>
                <a:lnTo>
                  <a:pt x="118439" y="110225"/>
                </a:lnTo>
                <a:lnTo>
                  <a:pt x="118794" y="110225"/>
                </a:lnTo>
                <a:lnTo>
                  <a:pt x="119078" y="110017"/>
                </a:lnTo>
                <a:lnTo>
                  <a:pt x="119290" y="109809"/>
                </a:lnTo>
                <a:lnTo>
                  <a:pt x="119574" y="109601"/>
                </a:lnTo>
                <a:lnTo>
                  <a:pt x="119716" y="109185"/>
                </a:lnTo>
                <a:lnTo>
                  <a:pt x="119858" y="108873"/>
                </a:lnTo>
                <a:lnTo>
                  <a:pt x="120000" y="108457"/>
                </a:lnTo>
                <a:lnTo>
                  <a:pt x="120000" y="107937"/>
                </a:lnTo>
                <a:lnTo>
                  <a:pt x="120000" y="2287"/>
                </a:lnTo>
                <a:lnTo>
                  <a:pt x="120000" y="2287"/>
                </a:lnTo>
                <a:lnTo>
                  <a:pt x="120000" y="1767"/>
                </a:lnTo>
                <a:lnTo>
                  <a:pt x="119858" y="1351"/>
                </a:lnTo>
                <a:lnTo>
                  <a:pt x="119716" y="1039"/>
                </a:lnTo>
                <a:lnTo>
                  <a:pt x="119574" y="623"/>
                </a:lnTo>
                <a:lnTo>
                  <a:pt x="119290" y="415"/>
                </a:lnTo>
                <a:lnTo>
                  <a:pt x="119078" y="207"/>
                </a:lnTo>
                <a:lnTo>
                  <a:pt x="118794" y="0"/>
                </a:lnTo>
                <a:lnTo>
                  <a:pt x="118439" y="0"/>
                </a:lnTo>
                <a:lnTo>
                  <a:pt x="118439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tile tx="0" ty="0" sx="100000" sy="100000" flip="none" algn="tl"/>
          </a:blipFill>
          <a:ln w="9525" cap="rnd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2000"/>
              <a:buFont typeface="Century Gothic"/>
              <a:buNone/>
              <a:defRPr sz="2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855633" y="446088"/>
            <a:ext cx="6252633" cy="54149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1073151" y="2260738"/>
            <a:ext cx="3547533" cy="360031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2400"/>
              <a:buFont typeface="Century Gothic"/>
              <a:buNone/>
              <a:defRPr sz="2400" b="0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pic" idx="2"/>
          </p:nvPr>
        </p:nvSpPr>
        <p:spPr>
          <a:xfrm>
            <a:off x="6098117" y="0"/>
            <a:ext cx="6093883" cy="6858000"/>
          </a:xfrm>
          <a:prstGeom prst="rect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t" anchorCtr="0"/>
          <a:lstStyle>
            <a:lvl1pPr marL="342900" marR="0" lvl="0" indent="-342900" algn="ctr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814728" y="2344684"/>
            <a:ext cx="4852988" cy="3516365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accent1"/>
              </a:buClr>
              <a:buSzPts val="1000"/>
              <a:buFont typeface="Noto Sans Symbols"/>
              <a:buNone/>
              <a:defRPr sz="1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accent1"/>
              </a:buClr>
              <a:buSzPts val="900"/>
              <a:buFont typeface="Noto Sans Symbols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3885810" y="6041362"/>
            <a:ext cx="97687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590396" y="6041362"/>
            <a:ext cx="3295413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4862689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  <a:defRPr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91425" rIns="91425" bIns="91425" anchor="ctr" anchorCtr="0"/>
          <a:lstStyle>
            <a:lvl1pPr marL="342900" marR="0" lvl="0" indent="-228600" algn="l" rtl="0">
              <a:spcBef>
                <a:spcPts val="360"/>
              </a:spcBef>
              <a:spcAft>
                <a:spcPts val="600"/>
              </a:spcAft>
              <a:buClr>
                <a:schemeClr val="accent1"/>
              </a:buClr>
              <a:buSzPts val="1800"/>
              <a:buFont typeface="Noto Sans Symbols"/>
              <a:buChar char="○"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accent1"/>
              </a:buClr>
              <a:buSzPts val="1600"/>
              <a:buFont typeface="Noto Sans Symbols"/>
              <a:buChar char="○"/>
              <a:defRPr sz="1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143000" marR="0" lvl="2" indent="-139700" algn="l" rtl="0">
              <a:spcBef>
                <a:spcPts val="280"/>
              </a:spcBef>
              <a:spcAft>
                <a:spcPts val="600"/>
              </a:spcAft>
              <a:buClr>
                <a:schemeClr val="accent1"/>
              </a:buClr>
              <a:buSzPts val="1400"/>
              <a:buFont typeface="Noto Sans Symbols"/>
              <a:buChar char="○"/>
              <a:defRPr sz="1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600200" marR="0" lvl="3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57400" marR="0" lvl="4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4000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8000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000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accent1"/>
              </a:buClr>
              <a:buSzPts val="1200"/>
              <a:buFont typeface="Noto Sans Symbols"/>
              <a:buChar char="○"/>
              <a:defRPr sz="1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SzPts val="1400"/>
              <a:buNone/>
              <a:defRPr sz="9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108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None/>
            </a:pPr>
            <a:fld id="{00000000-1234-1234-1234-123412341234}" type="slidenum">
              <a:rPr lang="en-CA" sz="2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CA" sz="2000" b="0" i="0" u="none" strike="noStrike" cap="none">
              <a:solidFill>
                <a:schemeClr val="accen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-342900" algn="l" rtl="0">
              <a:spcBef>
                <a:spcPts val="0"/>
              </a:spcBef>
              <a:buClr>
                <a:srgbClr val="FEFEFE"/>
              </a:buClr>
              <a:buSzPts val="5400"/>
              <a:buFont typeface="Century Gothic"/>
              <a:buNone/>
            </a:pPr>
            <a:r>
              <a:rPr lang="en-CA" sz="54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Mapping the Retracted Literature in Pharmacy and Drug Publications</a:t>
            </a:r>
          </a:p>
        </p:txBody>
      </p:sp>
      <p:sp>
        <p:nvSpPr>
          <p:cNvPr id="120" name="Shape 120"/>
          <p:cNvSpPr txBox="1">
            <a:spLocks noGrp="1"/>
          </p:cNvSpPr>
          <p:nvPr>
            <p:ph type="subTitle" idx="1"/>
          </p:nvPr>
        </p:nvSpPr>
        <p:spPr>
          <a:xfrm>
            <a:off x="810001" y="5239819"/>
            <a:ext cx="10572000" cy="131509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270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</a:pPr>
            <a: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Janice Kung, John W. Scott Health Sciences Library</a:t>
            </a:r>
            <a:b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Melissa Helwig, Dalhousie University</a:t>
            </a:r>
            <a:b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/>
            </a:r>
            <a:b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n-CA" sz="2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UAL Research Symposium: Open Ideas        Dec 12,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-25400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</a:pPr>
            <a:r>
              <a:rPr lang="en-CA"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is a retracted publication?</a:t>
            </a:r>
          </a:p>
        </p:txBody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810000" y="2159378"/>
            <a:ext cx="10554574" cy="1112137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public statement that withdraws, cancels, refutes, or reverses the original statement – US National Library of Medicine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1536181" y="3115970"/>
            <a:ext cx="5698379" cy="3391932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45700" rIns="91425" bIns="45700" anchor="ctr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Plagiarism</a:t>
            </a: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Honest mistakes</a:t>
            </a: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Falsify data</a:t>
            </a: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Undisclosed conflicts of interest</a:t>
            </a: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Bad science</a:t>
            </a:r>
          </a:p>
          <a:p>
            <a:pPr marL="342900" marR="0" lvl="0" indent="-34290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Bad ethics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Shape 1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1536" y="0"/>
            <a:ext cx="8985127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Shape 140" descr="Image result for water drop"/>
          <p:cNvPicPr preferRelativeResize="0"/>
          <p:nvPr/>
        </p:nvPicPr>
        <p:blipFill rotWithShape="1">
          <a:blip r:embed="rId3">
            <a:alphaModFix/>
          </a:blip>
          <a:srcRect t="16379" b="-2193"/>
          <a:stretch/>
        </p:blipFill>
        <p:spPr>
          <a:xfrm>
            <a:off x="0" y="0"/>
            <a:ext cx="12192001" cy="7070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60000"/>
              </a:srgbClr>
            </a:outerShdw>
          </a:effectLst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-254000" algn="l" rtl="0">
              <a:spcBef>
                <a:spcPts val="0"/>
              </a:spcBef>
              <a:buClr>
                <a:srgbClr val="FEFEFE"/>
              </a:buClr>
              <a:buSzPts val="4000"/>
              <a:buFont typeface="Century Gothic"/>
              <a:buNone/>
            </a:pPr>
            <a:r>
              <a:rPr lang="en-CA" sz="4000" b="1" i="0" u="none" strike="noStrike" cap="none">
                <a:solidFill>
                  <a:srgbClr val="FEFEFE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Two-part project</a:t>
            </a:r>
          </a:p>
        </p:txBody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810000" y="2073344"/>
            <a:ext cx="10554574" cy="17652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en-CA" sz="2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Part 1:</a:t>
            </a: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marL="742950" marR="0" lvl="1" indent="-28575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Develop systematic reporting structure </a:t>
            </a:r>
          </a:p>
          <a:p>
            <a:pPr marL="742950" marR="0" lvl="1" indent="-28575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Retracted papers and their citations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x="827424" y="3920032"/>
            <a:ext cx="10554574" cy="1765263"/>
          </a:xfrm>
          <a:prstGeom prst="rect">
            <a:avLst/>
          </a:prstGeom>
          <a:noFill/>
          <a:ln>
            <a:noFill/>
          </a:ln>
          <a:effectLst>
            <a:outerShdw blurRad="50800">
              <a:srgbClr val="000000">
                <a:alpha val="40000"/>
              </a:srgbClr>
            </a:outerShdw>
          </a:effectLst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-1524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None/>
            </a:pPr>
            <a:r>
              <a:rPr lang="en-CA" sz="2400" b="1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Part 2:</a:t>
            </a: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</a:p>
          <a:p>
            <a:pPr marL="742950" marR="0" lvl="1" indent="-285750" algn="l" rtl="0">
              <a:spcBef>
                <a:spcPts val="108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○"/>
            </a:pPr>
            <a:r>
              <a:rPr lang="en-CA"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Apply method to investigate impact of retracted papers in pharmacy and drug literature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otable">
  <a:themeElements>
    <a:clrScheme name="Quotable">
      <a:dk1>
        <a:srgbClr val="000000"/>
      </a:dk1>
      <a:lt1>
        <a:srgbClr val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247</Words>
  <Application>Microsoft Office PowerPoint</Application>
  <PresentationFormat>Widescreen</PresentationFormat>
  <Paragraphs>37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Century Gothic</vt:lpstr>
      <vt:lpstr>Noto Sans Symbols</vt:lpstr>
      <vt:lpstr>Wingdings</vt:lpstr>
      <vt:lpstr>Arial</vt:lpstr>
      <vt:lpstr>Calibri</vt:lpstr>
      <vt:lpstr>Quotable</vt:lpstr>
      <vt:lpstr>Mapping the Retracted Literature in Pharmacy and Drug Publications</vt:lpstr>
      <vt:lpstr>What is a retracted publication?</vt:lpstr>
      <vt:lpstr>PowerPoint Presentation</vt:lpstr>
      <vt:lpstr>PowerPoint Presentation</vt:lpstr>
      <vt:lpstr>Two-part project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Mapping the Retracted Literature in Pharmacy and Drug Publications</dc:title>
  <cp:lastModifiedBy>Kung, Janice</cp:lastModifiedBy>
  <cp:revision>3</cp:revision>
  <cp:lastPrinted>2017-12-11T14:52:24Z</cp:lastPrinted>
  <dcterms:modified xsi:type="dcterms:W3CDTF">2017-12-22T21:55:00Z</dcterms:modified>
</cp:coreProperties>
</file>