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6004500" cy="27003375"/>
  <p:notesSz cx="6858000" cy="9144000"/>
  <p:defaultTextStyle>
    <a:defPPr>
      <a:defRPr lang="en-US"/>
    </a:defPPr>
    <a:lvl1pPr algn="l" defTabSz="3600450" rtl="0" fontAlgn="base">
      <a:spcBef>
        <a:spcPct val="0"/>
      </a:spcBef>
      <a:spcAft>
        <a:spcPct val="0"/>
      </a:spcAft>
      <a:defRPr sz="7100" kern="1200">
        <a:solidFill>
          <a:schemeClr val="tx1"/>
        </a:solidFill>
        <a:latin typeface="Arial" charset="0"/>
        <a:ea typeface="+mn-ea"/>
        <a:cs typeface="+mn-cs"/>
      </a:defRPr>
    </a:lvl1pPr>
    <a:lvl2pPr marL="1800225" indent="-1343025" algn="l" defTabSz="3600450" rtl="0" fontAlgn="base">
      <a:spcBef>
        <a:spcPct val="0"/>
      </a:spcBef>
      <a:spcAft>
        <a:spcPct val="0"/>
      </a:spcAft>
      <a:defRPr sz="7100" kern="1200">
        <a:solidFill>
          <a:schemeClr val="tx1"/>
        </a:solidFill>
        <a:latin typeface="Arial" charset="0"/>
        <a:ea typeface="+mn-ea"/>
        <a:cs typeface="+mn-cs"/>
      </a:defRPr>
    </a:lvl2pPr>
    <a:lvl3pPr marL="3600450" indent="-2686050" algn="l" defTabSz="3600450" rtl="0" fontAlgn="base">
      <a:spcBef>
        <a:spcPct val="0"/>
      </a:spcBef>
      <a:spcAft>
        <a:spcPct val="0"/>
      </a:spcAft>
      <a:defRPr sz="7100" kern="1200">
        <a:solidFill>
          <a:schemeClr val="tx1"/>
        </a:solidFill>
        <a:latin typeface="Arial" charset="0"/>
        <a:ea typeface="+mn-ea"/>
        <a:cs typeface="+mn-cs"/>
      </a:defRPr>
    </a:lvl3pPr>
    <a:lvl4pPr marL="5400675" indent="-4029075" algn="l" defTabSz="3600450" rtl="0" fontAlgn="base">
      <a:spcBef>
        <a:spcPct val="0"/>
      </a:spcBef>
      <a:spcAft>
        <a:spcPct val="0"/>
      </a:spcAft>
      <a:defRPr sz="7100" kern="1200">
        <a:solidFill>
          <a:schemeClr val="tx1"/>
        </a:solidFill>
        <a:latin typeface="Arial" charset="0"/>
        <a:ea typeface="+mn-ea"/>
        <a:cs typeface="+mn-cs"/>
      </a:defRPr>
    </a:lvl4pPr>
    <a:lvl5pPr marL="7200900" indent="-5372100" algn="l" defTabSz="3600450" rtl="0" fontAlgn="base">
      <a:spcBef>
        <a:spcPct val="0"/>
      </a:spcBef>
      <a:spcAft>
        <a:spcPct val="0"/>
      </a:spcAft>
      <a:defRPr sz="7100" kern="1200">
        <a:solidFill>
          <a:schemeClr val="tx1"/>
        </a:solidFill>
        <a:latin typeface="Arial" charset="0"/>
        <a:ea typeface="+mn-ea"/>
        <a:cs typeface="+mn-cs"/>
      </a:defRPr>
    </a:lvl5pPr>
    <a:lvl6pPr marL="2286000" algn="l" defTabSz="914400" rtl="0" eaLnBrk="1" latinLnBrk="0" hangingPunct="1">
      <a:defRPr sz="7100" kern="1200">
        <a:solidFill>
          <a:schemeClr val="tx1"/>
        </a:solidFill>
        <a:latin typeface="Arial" charset="0"/>
        <a:ea typeface="+mn-ea"/>
        <a:cs typeface="+mn-cs"/>
      </a:defRPr>
    </a:lvl6pPr>
    <a:lvl7pPr marL="2743200" algn="l" defTabSz="914400" rtl="0" eaLnBrk="1" latinLnBrk="0" hangingPunct="1">
      <a:defRPr sz="7100" kern="1200">
        <a:solidFill>
          <a:schemeClr val="tx1"/>
        </a:solidFill>
        <a:latin typeface="Arial" charset="0"/>
        <a:ea typeface="+mn-ea"/>
        <a:cs typeface="+mn-cs"/>
      </a:defRPr>
    </a:lvl7pPr>
    <a:lvl8pPr marL="3200400" algn="l" defTabSz="914400" rtl="0" eaLnBrk="1" latinLnBrk="0" hangingPunct="1">
      <a:defRPr sz="7100" kern="1200">
        <a:solidFill>
          <a:schemeClr val="tx1"/>
        </a:solidFill>
        <a:latin typeface="Arial" charset="0"/>
        <a:ea typeface="+mn-ea"/>
        <a:cs typeface="+mn-cs"/>
      </a:defRPr>
    </a:lvl8pPr>
    <a:lvl9pPr marL="3657600" algn="l" defTabSz="914400" rtl="0" eaLnBrk="1" latinLnBrk="0" hangingPunct="1">
      <a:defRPr sz="7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1518" y="2424"/>
      </p:cViewPr>
      <p:guideLst>
        <p:guide orient="horz" pos="8505"/>
        <p:guide pos="113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lex\Desktop\MSK%20final%20paper\CCME%20poster.pie%20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lex\Desktop\MSK%20final%20paper\CCME%20poster.pie%20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lex\Desktop\MSK%20final%20paper\CCME%20poster.pie%20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lex\Desktop\MSK%20final%20paper\CCME%20poster.pie%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5"/>
  <c:chart>
    <c:autoTitleDeleted val="1"/>
    <c:view3D>
      <c:rotX val="30"/>
      <c:rotY val="180"/>
      <c:perspective val="30"/>
    </c:view3D>
    <c:plotArea>
      <c:layout>
        <c:manualLayout>
          <c:layoutTarget val="inner"/>
          <c:xMode val="edge"/>
          <c:yMode val="edge"/>
          <c:x val="5.5293286257400188E-2"/>
          <c:y val="0.11907616714291309"/>
          <c:w val="0.8132506793447567"/>
          <c:h val="0.76720709157001665"/>
        </c:manualLayout>
      </c:layout>
      <c:pie3DChart>
        <c:varyColors val="1"/>
        <c:ser>
          <c:idx val="0"/>
          <c:order val="0"/>
          <c:tx>
            <c:strRef>
              <c:f>Sheet1!$A$4</c:f>
              <c:strCache>
                <c:ptCount val="1"/>
                <c:pt idx="0">
                  <c:v>Small groups, interactive learning (5/24)</c:v>
                </c:pt>
              </c:strCache>
            </c:strRef>
          </c:tx>
          <c:dPt>
            <c:idx val="0"/>
            <c:spPr>
              <a:solidFill>
                <a:srgbClr val="00B000"/>
              </a:solidFill>
            </c:spPr>
          </c:dPt>
          <c:dPt>
            <c:idx val="1"/>
            <c:spPr>
              <a:solidFill>
                <a:srgbClr val="00CC00"/>
              </a:solidFill>
            </c:spPr>
          </c:dPt>
          <c:dPt>
            <c:idx val="2"/>
            <c:spPr>
              <a:solidFill>
                <a:srgbClr val="81FF81"/>
              </a:solidFill>
            </c:spPr>
          </c:dPt>
          <c:dLbls>
            <c:dLbl>
              <c:idx val="0"/>
              <c:tx>
                <c:rich>
                  <a:bodyPr/>
                  <a:lstStyle/>
                  <a:p>
                    <a:r>
                      <a:rPr lang="en-US"/>
                      <a:t>In </a:t>
                    </a:r>
                    <a:r>
                      <a:rPr lang="en-US" dirty="0" err="1" smtClean="0"/>
                      <a:t>f</a:t>
                    </a:r>
                    <a:r>
                      <a:rPr lang="en-US" smtClean="0"/>
                      <a:t>avour</a:t>
                    </a:r>
                    <a:endParaRPr lang="en-US" dirty="0"/>
                  </a:p>
                </c:rich>
              </c:tx>
              <c:dLblPos val="ctr"/>
              <c:showCatName val="1"/>
            </c:dLbl>
            <c:dLbl>
              <c:idx val="1"/>
              <c:delete val="1"/>
            </c:dLbl>
            <c:dLbl>
              <c:idx val="2"/>
              <c:delete val="1"/>
            </c:dLbl>
            <c:txPr>
              <a:bodyPr/>
              <a:lstStyle/>
              <a:p>
                <a:pPr>
                  <a:defRPr sz="2000" b="1">
                    <a:solidFill>
                      <a:schemeClr val="tx1"/>
                    </a:solidFill>
                    <a:latin typeface="Arial" pitchFamily="34" charset="0"/>
                    <a:cs typeface="Arial" pitchFamily="34" charset="0"/>
                  </a:defRPr>
                </a:pPr>
                <a:endParaRPr lang="en-US"/>
              </a:p>
            </c:txPr>
            <c:dLblPos val="ctr"/>
            <c:showCatName val="1"/>
            <c:showLeaderLines val="1"/>
          </c:dLbls>
          <c:cat>
            <c:strRef>
              <c:f>Sheet1!$C$1:$E$1</c:f>
              <c:strCache>
                <c:ptCount val="3"/>
                <c:pt idx="0">
                  <c:v>In Favour</c:v>
                </c:pt>
                <c:pt idx="1">
                  <c:v>No difference</c:v>
                </c:pt>
                <c:pt idx="2">
                  <c:v>In favour of comparator</c:v>
                </c:pt>
              </c:strCache>
            </c:strRef>
          </c:cat>
          <c:val>
            <c:numRef>
              <c:f>Sheet1!$C$4:$E$4</c:f>
              <c:numCache>
                <c:formatCode>General</c:formatCode>
                <c:ptCount val="3"/>
                <c:pt idx="0">
                  <c:v>4</c:v>
                </c:pt>
                <c:pt idx="1">
                  <c:v>0</c:v>
                </c:pt>
                <c:pt idx="2">
                  <c:v>1</c:v>
                </c:pt>
              </c:numCache>
            </c:numRef>
          </c:val>
        </c:ser>
        <c:dLbls>
          <c:showVal val="1"/>
        </c:dLbls>
      </c:pie3DChart>
      <c:spPr>
        <a:noFill/>
      </c:spPr>
    </c:plotArea>
    <c:plotVisOnly val="1"/>
  </c:chart>
  <c:spPr>
    <a:no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75"/>
      <c:perspective val="30"/>
    </c:view3D>
    <c:plotArea>
      <c:layout>
        <c:manualLayout>
          <c:layoutTarget val="inner"/>
          <c:xMode val="edge"/>
          <c:yMode val="edge"/>
          <c:x val="2.7058917733348745E-2"/>
          <c:y val="7.1256436670044582E-2"/>
          <c:w val="0.97294108226665199"/>
          <c:h val="0.81323169278663099"/>
        </c:manualLayout>
      </c:layout>
      <c:pie3DChart>
        <c:varyColors val="1"/>
        <c:ser>
          <c:idx val="0"/>
          <c:order val="0"/>
          <c:tx>
            <c:strRef>
              <c:f>Sheet1!$A$2</c:f>
              <c:strCache>
                <c:ptCount val="1"/>
                <c:pt idx="0">
                  <c:v>Patient educators (9/24)</c:v>
                </c:pt>
              </c:strCache>
            </c:strRef>
          </c:tx>
          <c:dPt>
            <c:idx val="0"/>
            <c:spPr>
              <a:solidFill>
                <a:srgbClr val="00B0F0"/>
              </a:solidFill>
            </c:spPr>
          </c:dPt>
          <c:dPt>
            <c:idx val="1"/>
            <c:spPr>
              <a:solidFill>
                <a:srgbClr val="FF379B"/>
              </a:solidFill>
            </c:spPr>
          </c:dPt>
          <c:dPt>
            <c:idx val="2"/>
            <c:spPr>
              <a:solidFill>
                <a:srgbClr val="00CC00"/>
              </a:solidFill>
            </c:spPr>
          </c:dPt>
          <c:dPt>
            <c:idx val="3"/>
            <c:spPr>
              <a:solidFill>
                <a:srgbClr val="B30ACC"/>
              </a:solidFill>
            </c:spPr>
          </c:dPt>
          <c:dLbls>
            <c:dLbl>
              <c:idx val="0"/>
              <c:layout>
                <c:manualLayout>
                  <c:x val="-0.22163401703702384"/>
                  <c:y val="0.10192616779309542"/>
                </c:manualLayout>
              </c:layout>
              <c:showCatName val="1"/>
            </c:dLbl>
            <c:dLbl>
              <c:idx val="1"/>
              <c:layout>
                <c:manualLayout>
                  <c:x val="-0.12042135612924268"/>
                  <c:y val="-0.15500153979674691"/>
                </c:manualLayout>
              </c:layout>
              <c:showCatName val="1"/>
            </c:dLbl>
            <c:dLbl>
              <c:idx val="2"/>
              <c:layout>
                <c:manualLayout>
                  <c:x val="0.18415191416955182"/>
                  <c:y val="-0.17210394381787775"/>
                </c:manualLayout>
              </c:layout>
              <c:showCatName val="1"/>
            </c:dLbl>
            <c:dLbl>
              <c:idx val="3"/>
              <c:layout>
                <c:manualLayout>
                  <c:x val="0.16195676156761293"/>
                  <c:y val="0.12056222751825123"/>
                </c:manualLayout>
              </c:layout>
              <c:showCatName val="1"/>
            </c:dLbl>
            <c:txPr>
              <a:bodyPr/>
              <a:lstStyle/>
              <a:p>
                <a:pPr>
                  <a:defRPr sz="2000" b="1">
                    <a:solidFill>
                      <a:schemeClr val="tx1"/>
                    </a:solidFill>
                    <a:latin typeface="Arial" pitchFamily="34" charset="0"/>
                    <a:cs typeface="Arial" pitchFamily="34" charset="0"/>
                  </a:defRPr>
                </a:pPr>
                <a:endParaRPr lang="en-US"/>
              </a:p>
            </c:txPr>
            <c:showCatName val="1"/>
            <c:showLeaderLines val="1"/>
          </c:dLbls>
          <c:cat>
            <c:strRef>
              <c:f>Sheet1!$A$2:$A$5</c:f>
              <c:strCache>
                <c:ptCount val="4"/>
                <c:pt idx="0">
                  <c:v>Patient educators (9/24)</c:v>
                </c:pt>
                <c:pt idx="1">
                  <c:v>Computer assisted learning (4/24)</c:v>
                </c:pt>
                <c:pt idx="2">
                  <c:v>Small groups, interactive learning (5/24)</c:v>
                </c:pt>
                <c:pt idx="3">
                  <c:v>Other (6/24)</c:v>
                </c:pt>
              </c:strCache>
            </c:strRef>
          </c:cat>
          <c:val>
            <c:numRef>
              <c:f>Sheet1!$B$2:$B$5</c:f>
              <c:numCache>
                <c:formatCode>General</c:formatCode>
                <c:ptCount val="4"/>
                <c:pt idx="0" formatCode="0.00">
                  <c:v>9</c:v>
                </c:pt>
                <c:pt idx="1">
                  <c:v>4</c:v>
                </c:pt>
                <c:pt idx="2">
                  <c:v>5</c:v>
                </c:pt>
                <c:pt idx="3">
                  <c:v>6</c:v>
                </c:pt>
              </c:numCache>
            </c:numRef>
          </c:val>
        </c:ser>
        <c:ser>
          <c:idx val="1"/>
          <c:order val="1"/>
          <c:dLbls>
            <c:showCatName val="1"/>
            <c:showLeaderLines val="1"/>
          </c:dLbls>
          <c:cat>
            <c:strRef>
              <c:f>Sheet1!$A$2:$A$5</c:f>
              <c:strCache>
                <c:ptCount val="4"/>
                <c:pt idx="0">
                  <c:v>Patient educators (9/24)</c:v>
                </c:pt>
                <c:pt idx="1">
                  <c:v>Computer assisted learning (4/24)</c:v>
                </c:pt>
                <c:pt idx="2">
                  <c:v>Small groups, interactive learning (5/24)</c:v>
                </c:pt>
                <c:pt idx="3">
                  <c:v>Other (6/24)</c:v>
                </c:pt>
              </c:strCache>
            </c:strRef>
          </c:cat>
          <c:val>
            <c:numRef>
              <c:f>Sheet1!$C$2:$C$5</c:f>
              <c:numCache>
                <c:formatCode>General</c:formatCode>
                <c:ptCount val="4"/>
                <c:pt idx="0">
                  <c:v>5</c:v>
                </c:pt>
                <c:pt idx="1">
                  <c:v>2</c:v>
                </c:pt>
                <c:pt idx="2">
                  <c:v>4</c:v>
                </c:pt>
              </c:numCache>
            </c:numRef>
          </c:val>
        </c:ser>
        <c:dLbls>
          <c:showCatName val="1"/>
        </c:dLbls>
      </c:pie3DChart>
      <c:spPr>
        <a:noFill/>
      </c:spPr>
    </c:plotArea>
    <c:plotVisOnly val="1"/>
  </c:chart>
  <c:spPr>
    <a:no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
  <c:chart>
    <c:autoTitleDeleted val="1"/>
    <c:view3D>
      <c:rotX val="30"/>
      <c:rotY val="40"/>
      <c:perspective val="30"/>
    </c:view3D>
    <c:plotArea>
      <c:layout>
        <c:manualLayout>
          <c:layoutTarget val="inner"/>
          <c:xMode val="edge"/>
          <c:yMode val="edge"/>
          <c:x val="5.764998280330233E-2"/>
          <c:y val="0.13139732694971837"/>
          <c:w val="0.81818514214757265"/>
          <c:h val="0.77340809929989174"/>
        </c:manualLayout>
      </c:layout>
      <c:pie3DChart>
        <c:varyColors val="1"/>
        <c:ser>
          <c:idx val="0"/>
          <c:order val="0"/>
          <c:tx>
            <c:strRef>
              <c:f>Sheet1!$A$3</c:f>
              <c:strCache>
                <c:ptCount val="1"/>
                <c:pt idx="0">
                  <c:v>Computer assisted learning (4/24)</c:v>
                </c:pt>
              </c:strCache>
            </c:strRef>
          </c:tx>
          <c:dPt>
            <c:idx val="0"/>
            <c:spPr>
              <a:solidFill>
                <a:srgbClr val="D20069"/>
              </a:solidFill>
            </c:spPr>
          </c:dPt>
          <c:dPt>
            <c:idx val="1"/>
            <c:spPr>
              <a:solidFill>
                <a:srgbClr val="FF379B"/>
              </a:solidFill>
            </c:spPr>
          </c:dPt>
          <c:dLbls>
            <c:dLbl>
              <c:idx val="0"/>
              <c:tx>
                <c:rich>
                  <a:bodyPr/>
                  <a:lstStyle/>
                  <a:p>
                    <a:r>
                      <a:rPr lang="en-US"/>
                      <a:t>In </a:t>
                    </a:r>
                    <a:r>
                      <a:rPr lang="en-US" smtClean="0"/>
                      <a:t>favour</a:t>
                    </a:r>
                    <a:endParaRPr lang="en-US" dirty="0"/>
                  </a:p>
                </c:rich>
              </c:tx>
              <c:dLblPos val="ctr"/>
              <c:showCatName val="1"/>
            </c:dLbl>
            <c:dLbl>
              <c:idx val="2"/>
              <c:delete val="1"/>
            </c:dLbl>
            <c:txPr>
              <a:bodyPr/>
              <a:lstStyle/>
              <a:p>
                <a:pPr>
                  <a:defRPr sz="2000" b="1">
                    <a:solidFill>
                      <a:schemeClr val="tx1"/>
                    </a:solidFill>
                    <a:latin typeface="Arial" pitchFamily="34" charset="0"/>
                    <a:cs typeface="Arial" pitchFamily="34" charset="0"/>
                  </a:defRPr>
                </a:pPr>
                <a:endParaRPr lang="en-US"/>
              </a:p>
            </c:txPr>
            <c:dLblPos val="ctr"/>
            <c:showCatName val="1"/>
            <c:showLeaderLines val="1"/>
          </c:dLbls>
          <c:cat>
            <c:strRef>
              <c:f>Sheet1!$C$1:$E$1</c:f>
              <c:strCache>
                <c:ptCount val="3"/>
                <c:pt idx="0">
                  <c:v>In Favour</c:v>
                </c:pt>
                <c:pt idx="1">
                  <c:v>No difference</c:v>
                </c:pt>
                <c:pt idx="2">
                  <c:v>In favour of comparator</c:v>
                </c:pt>
              </c:strCache>
            </c:strRef>
          </c:cat>
          <c:val>
            <c:numRef>
              <c:f>Sheet1!$C$3:$E$3</c:f>
              <c:numCache>
                <c:formatCode>General</c:formatCode>
                <c:ptCount val="3"/>
                <c:pt idx="0">
                  <c:v>2</c:v>
                </c:pt>
                <c:pt idx="1">
                  <c:v>2</c:v>
                </c:pt>
                <c:pt idx="2">
                  <c:v>0</c:v>
                </c:pt>
              </c:numCache>
            </c:numRef>
          </c:val>
        </c:ser>
        <c:dLbls>
          <c:showVal val="1"/>
        </c:dLbls>
      </c:pie3DChart>
      <c:spPr>
        <a:noFill/>
      </c:spPr>
    </c:plotArea>
    <c:plotVisOnly val="1"/>
  </c:chart>
  <c:spPr>
    <a:no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view3D>
      <c:rotX val="30"/>
      <c:rotY val="220"/>
      <c:perspective val="30"/>
    </c:view3D>
    <c:plotArea>
      <c:layout>
        <c:manualLayout>
          <c:layoutTarget val="inner"/>
          <c:xMode val="edge"/>
          <c:yMode val="edge"/>
          <c:x val="0.13231127871476014"/>
          <c:y val="0.14160215924856237"/>
          <c:w val="0.78332585111814534"/>
          <c:h val="0.73970319621070035"/>
        </c:manualLayout>
      </c:layout>
      <c:pie3DChart>
        <c:varyColors val="1"/>
        <c:ser>
          <c:idx val="0"/>
          <c:order val="0"/>
          <c:tx>
            <c:strRef>
              <c:f>Sheet1!$A$2</c:f>
              <c:strCache>
                <c:ptCount val="1"/>
                <c:pt idx="0">
                  <c:v>Patient educators (9/24)</c:v>
                </c:pt>
              </c:strCache>
            </c:strRef>
          </c:tx>
          <c:dPt>
            <c:idx val="0"/>
            <c:spPr>
              <a:solidFill>
                <a:srgbClr val="008BBC"/>
              </a:solidFill>
            </c:spPr>
          </c:dPt>
          <c:dPt>
            <c:idx val="1"/>
            <c:spPr>
              <a:solidFill>
                <a:srgbClr val="00B0F0"/>
              </a:solidFill>
            </c:spPr>
          </c:dPt>
          <c:dPt>
            <c:idx val="2"/>
            <c:spPr>
              <a:solidFill>
                <a:srgbClr val="85DFFF"/>
              </a:solidFill>
            </c:spPr>
          </c:dPt>
          <c:dLbls>
            <c:dLbl>
              <c:idx val="0"/>
              <c:layout>
                <c:manualLayout>
                  <c:x val="0.14057082818191816"/>
                  <c:y val="0.1561677268792584"/>
                </c:manualLayout>
              </c:layout>
              <c:tx>
                <c:rich>
                  <a:bodyPr/>
                  <a:lstStyle/>
                  <a:p>
                    <a:r>
                      <a:rPr lang="en-US" dirty="0" smtClean="0"/>
                      <a:t>In </a:t>
                    </a:r>
                    <a:r>
                      <a:rPr lang="en-US" dirty="0" err="1" smtClean="0"/>
                      <a:t>favour</a:t>
                    </a:r>
                    <a:endParaRPr lang="en-US" dirty="0"/>
                  </a:p>
                </c:rich>
              </c:tx>
              <c:dLblPos val="bestFit"/>
              <c:showCatName val="1"/>
            </c:dLbl>
            <c:dLbl>
              <c:idx val="1"/>
              <c:layout>
                <c:manualLayout>
                  <c:x val="-0.19453783581207104"/>
                  <c:y val="-0.23826405817999813"/>
                </c:manualLayout>
              </c:layout>
              <c:dLblPos val="bestFit"/>
              <c:showCatName val="1"/>
            </c:dLbl>
            <c:dLbl>
              <c:idx val="2"/>
              <c:layout>
                <c:manualLayout>
                  <c:x val="0.10843462468786692"/>
                  <c:y val="-0.26849670333678488"/>
                </c:manualLayout>
              </c:layout>
              <c:dLblPos val="bestFit"/>
              <c:showCatName val="1"/>
            </c:dLbl>
            <c:txPr>
              <a:bodyPr/>
              <a:lstStyle/>
              <a:p>
                <a:pPr>
                  <a:defRPr sz="2000" b="1">
                    <a:solidFill>
                      <a:schemeClr val="tx1"/>
                    </a:solidFill>
                    <a:latin typeface="Arial" pitchFamily="34" charset="0"/>
                    <a:cs typeface="Arial" pitchFamily="34" charset="0"/>
                  </a:defRPr>
                </a:pPr>
                <a:endParaRPr lang="en-US"/>
              </a:p>
            </c:txPr>
            <c:dLblPos val="inEnd"/>
            <c:showCatName val="1"/>
            <c:showLeaderLines val="1"/>
          </c:dLbls>
          <c:cat>
            <c:strRef>
              <c:f>Sheet1!$C$1:$E$1</c:f>
              <c:strCache>
                <c:ptCount val="3"/>
                <c:pt idx="0">
                  <c:v>In Favour</c:v>
                </c:pt>
                <c:pt idx="1">
                  <c:v>No difference</c:v>
                </c:pt>
                <c:pt idx="2">
                  <c:v>In favour of comparator</c:v>
                </c:pt>
              </c:strCache>
            </c:strRef>
          </c:cat>
          <c:val>
            <c:numRef>
              <c:f>Sheet1!$C$2:$E$2</c:f>
              <c:numCache>
                <c:formatCode>General</c:formatCode>
                <c:ptCount val="3"/>
                <c:pt idx="0">
                  <c:v>5</c:v>
                </c:pt>
                <c:pt idx="1">
                  <c:v>3</c:v>
                </c:pt>
                <c:pt idx="2">
                  <c:v>1</c:v>
                </c:pt>
              </c:numCache>
            </c:numRef>
          </c:val>
        </c:ser>
        <c:dLbls>
          <c:showVal val="1"/>
        </c:dLbls>
      </c:pie3DChart>
      <c:spPr>
        <a:noFill/>
      </c:spPr>
    </c:plotArea>
    <c:plotVisOnly val="1"/>
  </c:chart>
  <c:spPr>
    <a:noFill/>
  </c:sp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661743" y="5400675"/>
            <a:ext cx="32404050" cy="7200900"/>
          </a:xfrm>
        </p:spPr>
        <p:txBody>
          <a:bodyPr lIns="180023" tIns="0" rIns="180023" bIns="0" anchor="b">
            <a:scene3d>
              <a:camera prst="orthographicFront"/>
              <a:lightRig rig="soft" dir="t">
                <a:rot lat="0" lon="0" rev="17220000"/>
              </a:lightRig>
            </a:scene3d>
          </a:bodyPr>
          <a:lstStyle>
            <a:lvl1pPr>
              <a:defRPr sz="189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5400675" y="13118561"/>
            <a:ext cx="25203150" cy="6900863"/>
          </a:xfrm>
        </p:spPr>
        <p:txBody>
          <a:bodyPr/>
          <a:lstStyle>
            <a:lvl1pPr marL="0" indent="0" algn="ctr">
              <a:buNone/>
              <a:defRPr>
                <a:solidFill>
                  <a:schemeClr val="tx1"/>
                </a:solidFill>
              </a:defRPr>
            </a:lvl1pPr>
            <a:lvl2pPr marL="1800225" indent="0" algn="ctr">
              <a:buNone/>
            </a:lvl2pPr>
            <a:lvl3pPr marL="3600450" indent="0" algn="ctr">
              <a:buNone/>
            </a:lvl3pPr>
            <a:lvl4pPr marL="5400675" indent="0" algn="ctr">
              <a:buNone/>
            </a:lvl4pPr>
            <a:lvl5pPr marL="7200900" indent="0" algn="ctr">
              <a:buNone/>
            </a:lvl5pPr>
            <a:lvl6pPr marL="9001125" indent="0" algn="ctr">
              <a:buNone/>
            </a:lvl6pPr>
            <a:lvl7pPr marL="10801350" indent="0" algn="ctr">
              <a:buNone/>
            </a:lvl7pPr>
            <a:lvl8pPr marL="12601575" indent="0" algn="ctr">
              <a:buNone/>
            </a:lvl8pPr>
            <a:lvl9pPr marL="144018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681B62BE-7DB1-4C36-AA33-C52D47AA0CCE}" type="datetimeFigureOut">
              <a:rPr lang="en-US"/>
              <a:pPr>
                <a:defRPr/>
              </a:pPr>
              <a:t>10/25/2010</a:t>
            </a:fld>
            <a:endParaRPr lang="en-CA"/>
          </a:p>
        </p:txBody>
      </p:sp>
      <p:sp>
        <p:nvSpPr>
          <p:cNvPr id="5" name="Footer Placeholder 2"/>
          <p:cNvSpPr>
            <a:spLocks noGrp="1"/>
          </p:cNvSpPr>
          <p:nvPr>
            <p:ph type="ftr" sz="quarter" idx="11"/>
          </p:nvPr>
        </p:nvSpPr>
        <p:spPr/>
        <p:txBody>
          <a:bodyPr/>
          <a:lstStyle>
            <a:lvl1pPr>
              <a:defRPr/>
            </a:lvl1pPr>
          </a:lstStyle>
          <a:p>
            <a:pPr>
              <a:defRPr/>
            </a:pPr>
            <a:endParaRPr lang="en-CA"/>
          </a:p>
        </p:txBody>
      </p:sp>
      <p:sp>
        <p:nvSpPr>
          <p:cNvPr id="6" name="Slide Number Placeholder 22"/>
          <p:cNvSpPr>
            <a:spLocks noGrp="1"/>
          </p:cNvSpPr>
          <p:nvPr>
            <p:ph type="sldNum" sz="quarter" idx="12"/>
          </p:nvPr>
        </p:nvSpPr>
        <p:spPr/>
        <p:txBody>
          <a:bodyPr/>
          <a:lstStyle>
            <a:lvl1pPr>
              <a:defRPr/>
            </a:lvl1pPr>
          </a:lstStyle>
          <a:p>
            <a:pPr>
              <a:defRPr/>
            </a:pPr>
            <a:fld id="{DBA2FB14-7513-49D5-8192-D500A296706E}" type="slidenum">
              <a:rPr lang="en-CA"/>
              <a:pPr>
                <a:defRPr/>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7AE47C7-2C57-4D02-8FF2-6F24B2061063}" type="datetimeFigureOut">
              <a:rPr lang="en-US"/>
              <a:pPr>
                <a:defRPr/>
              </a:pPr>
              <a:t>10/25/2010</a:t>
            </a:fld>
            <a:endParaRPr lang="en-CA"/>
          </a:p>
        </p:txBody>
      </p:sp>
      <p:sp>
        <p:nvSpPr>
          <p:cNvPr id="5" name="Footer Placeholder 2"/>
          <p:cNvSpPr>
            <a:spLocks noGrp="1"/>
          </p:cNvSpPr>
          <p:nvPr>
            <p:ph type="ftr" sz="quarter" idx="11"/>
          </p:nvPr>
        </p:nvSpPr>
        <p:spPr/>
        <p:txBody>
          <a:bodyPr/>
          <a:lstStyle>
            <a:lvl1pPr>
              <a:defRPr/>
            </a:lvl1pPr>
          </a:lstStyle>
          <a:p>
            <a:pPr>
              <a:defRPr/>
            </a:pPr>
            <a:endParaRPr lang="en-CA"/>
          </a:p>
        </p:txBody>
      </p:sp>
      <p:sp>
        <p:nvSpPr>
          <p:cNvPr id="6" name="Slide Number Placeholder 22"/>
          <p:cNvSpPr>
            <a:spLocks noGrp="1"/>
          </p:cNvSpPr>
          <p:nvPr>
            <p:ph type="sldNum" sz="quarter" idx="12"/>
          </p:nvPr>
        </p:nvSpPr>
        <p:spPr/>
        <p:txBody>
          <a:bodyPr/>
          <a:lstStyle>
            <a:lvl1pPr>
              <a:defRPr/>
            </a:lvl1pPr>
          </a:lstStyle>
          <a:p>
            <a:pPr>
              <a:defRPr/>
            </a:pPr>
            <a:fld id="{138EC2D8-313C-4655-8991-2F5368538E12}" type="slidenum">
              <a:rPr lang="en-CA"/>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03262" y="1081389"/>
            <a:ext cx="8101013" cy="2304038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00225" y="1081389"/>
            <a:ext cx="23702963" cy="230403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FB7AB31-B14A-4BB1-83AA-137BE86601F7}" type="datetimeFigureOut">
              <a:rPr lang="en-US"/>
              <a:pPr>
                <a:defRPr/>
              </a:pPr>
              <a:t>10/25/2010</a:t>
            </a:fld>
            <a:endParaRPr lang="en-CA"/>
          </a:p>
        </p:txBody>
      </p:sp>
      <p:sp>
        <p:nvSpPr>
          <p:cNvPr id="5" name="Footer Placeholder 2"/>
          <p:cNvSpPr>
            <a:spLocks noGrp="1"/>
          </p:cNvSpPr>
          <p:nvPr>
            <p:ph type="ftr" sz="quarter" idx="11"/>
          </p:nvPr>
        </p:nvSpPr>
        <p:spPr/>
        <p:txBody>
          <a:bodyPr/>
          <a:lstStyle>
            <a:lvl1pPr>
              <a:defRPr/>
            </a:lvl1pPr>
          </a:lstStyle>
          <a:p>
            <a:pPr>
              <a:defRPr/>
            </a:pPr>
            <a:endParaRPr lang="en-CA"/>
          </a:p>
        </p:txBody>
      </p:sp>
      <p:sp>
        <p:nvSpPr>
          <p:cNvPr id="6" name="Slide Number Placeholder 22"/>
          <p:cNvSpPr>
            <a:spLocks noGrp="1"/>
          </p:cNvSpPr>
          <p:nvPr>
            <p:ph type="sldNum" sz="quarter" idx="12"/>
          </p:nvPr>
        </p:nvSpPr>
        <p:spPr/>
        <p:txBody>
          <a:bodyPr/>
          <a:lstStyle>
            <a:lvl1pPr>
              <a:defRPr/>
            </a:lvl1pPr>
          </a:lstStyle>
          <a:p>
            <a:pPr>
              <a:defRPr/>
            </a:pPr>
            <a:fld id="{6DF48628-B18C-47B3-8F45-FEA7208F9659}" type="slidenum">
              <a:rPr lang="en-CA"/>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EE9A573-2C49-4FB2-9F86-EC105CFC4E3F}" type="datetimeFigureOut">
              <a:rPr lang="en-US"/>
              <a:pPr>
                <a:defRPr/>
              </a:pPr>
              <a:t>10/25/2010</a:t>
            </a:fld>
            <a:endParaRPr lang="en-CA"/>
          </a:p>
        </p:txBody>
      </p:sp>
      <p:sp>
        <p:nvSpPr>
          <p:cNvPr id="5" name="Footer Placeholder 2"/>
          <p:cNvSpPr>
            <a:spLocks noGrp="1"/>
          </p:cNvSpPr>
          <p:nvPr>
            <p:ph type="ftr" sz="quarter" idx="11"/>
          </p:nvPr>
        </p:nvSpPr>
        <p:spPr/>
        <p:txBody>
          <a:bodyPr/>
          <a:lstStyle>
            <a:lvl1pPr>
              <a:defRPr/>
            </a:lvl1pPr>
          </a:lstStyle>
          <a:p>
            <a:pPr>
              <a:defRPr/>
            </a:pPr>
            <a:endParaRPr lang="en-CA"/>
          </a:p>
        </p:txBody>
      </p:sp>
      <p:sp>
        <p:nvSpPr>
          <p:cNvPr id="6" name="Slide Number Placeholder 22"/>
          <p:cNvSpPr>
            <a:spLocks noGrp="1"/>
          </p:cNvSpPr>
          <p:nvPr>
            <p:ph type="sldNum" sz="quarter" idx="12"/>
          </p:nvPr>
        </p:nvSpPr>
        <p:spPr/>
        <p:txBody>
          <a:bodyPr/>
          <a:lstStyle>
            <a:lvl1pPr>
              <a:defRPr/>
            </a:lvl1pPr>
          </a:lstStyle>
          <a:p>
            <a:pPr>
              <a:defRPr/>
            </a:pPr>
            <a:fld id="{BD025CEB-C99B-4AC6-83F8-9B7697F8AC39}"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300787" y="2400300"/>
            <a:ext cx="27903488" cy="72009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189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6300787" y="9874407"/>
            <a:ext cx="27903488" cy="5944491"/>
          </a:xfrm>
        </p:spPr>
        <p:txBody>
          <a:bodyPr/>
          <a:lstStyle>
            <a:lvl1pPr marL="288036" indent="0" algn="l">
              <a:buNone/>
              <a:defRPr sz="7900">
                <a:solidFill>
                  <a:schemeClr val="tx1"/>
                </a:solidFill>
              </a:defRPr>
            </a:lvl1pPr>
            <a:lvl2pPr>
              <a:buNone/>
              <a:defRPr sz="7100">
                <a:solidFill>
                  <a:schemeClr val="tx1">
                    <a:tint val="75000"/>
                  </a:schemeClr>
                </a:solidFill>
              </a:defRPr>
            </a:lvl2pPr>
            <a:lvl3pPr>
              <a:buNone/>
              <a:defRPr sz="6300">
                <a:solidFill>
                  <a:schemeClr val="tx1">
                    <a:tint val="75000"/>
                  </a:schemeClr>
                </a:solidFill>
              </a:defRPr>
            </a:lvl3pPr>
            <a:lvl4pPr>
              <a:buNone/>
              <a:defRPr sz="5500">
                <a:solidFill>
                  <a:schemeClr val="tx1">
                    <a:tint val="75000"/>
                  </a:schemeClr>
                </a:solidFill>
              </a:defRPr>
            </a:lvl4pPr>
            <a:lvl5pPr>
              <a:buNone/>
              <a:defRPr sz="55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3DD620C-9844-43E6-8A33-E50A7F4DDDBF}" type="datetimeFigureOut">
              <a:rPr lang="en-US"/>
              <a:pPr>
                <a:defRPr/>
              </a:pPr>
              <a:t>10/25/2010</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B67536FD-1649-4541-B66D-D094FCB465F0}"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00225" y="6300790"/>
            <a:ext cx="15901988" cy="17820979"/>
          </a:xfrm>
        </p:spPr>
        <p:txBody>
          <a:bodyPr/>
          <a:lstStyle>
            <a:lvl1pPr>
              <a:defRPr sz="10200"/>
            </a:lvl1pPr>
            <a:lvl2pPr>
              <a:defRPr sz="9500"/>
            </a:lvl2pPr>
            <a:lvl3pPr>
              <a:defRPr sz="7900"/>
            </a:lvl3pPr>
            <a:lvl4pPr>
              <a:defRPr sz="7100"/>
            </a:lvl4pPr>
            <a:lvl5pPr>
              <a:defRPr sz="7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02287" y="6300790"/>
            <a:ext cx="15901988" cy="17820979"/>
          </a:xfrm>
        </p:spPr>
        <p:txBody>
          <a:bodyPr/>
          <a:lstStyle>
            <a:lvl1pPr>
              <a:defRPr sz="10200"/>
            </a:lvl1pPr>
            <a:lvl2pPr>
              <a:defRPr sz="9500"/>
            </a:lvl2pPr>
            <a:lvl3pPr>
              <a:defRPr sz="7900"/>
            </a:lvl3pPr>
            <a:lvl4pPr>
              <a:defRPr sz="7100"/>
            </a:lvl4pPr>
            <a:lvl5pPr>
              <a:defRPr sz="7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ECAD803A-D7DA-42EB-9ACE-C488250001AE}" type="datetimeFigureOut">
              <a:rPr lang="en-US"/>
              <a:pPr>
                <a:defRPr/>
              </a:pPr>
              <a:t>10/25/2010</a:t>
            </a:fld>
            <a:endParaRPr lang="en-CA"/>
          </a:p>
        </p:txBody>
      </p:sp>
      <p:sp>
        <p:nvSpPr>
          <p:cNvPr id="6" name="Footer Placeholder 2"/>
          <p:cNvSpPr>
            <a:spLocks noGrp="1"/>
          </p:cNvSpPr>
          <p:nvPr>
            <p:ph type="ftr" sz="quarter" idx="11"/>
          </p:nvPr>
        </p:nvSpPr>
        <p:spPr/>
        <p:txBody>
          <a:bodyPr/>
          <a:lstStyle>
            <a:lvl1pPr>
              <a:defRPr/>
            </a:lvl1pPr>
          </a:lstStyle>
          <a:p>
            <a:pPr>
              <a:defRPr/>
            </a:pPr>
            <a:endParaRPr lang="en-CA"/>
          </a:p>
        </p:txBody>
      </p:sp>
      <p:sp>
        <p:nvSpPr>
          <p:cNvPr id="7" name="Slide Number Placeholder 22"/>
          <p:cNvSpPr>
            <a:spLocks noGrp="1"/>
          </p:cNvSpPr>
          <p:nvPr>
            <p:ph type="sldNum" sz="quarter" idx="12"/>
          </p:nvPr>
        </p:nvSpPr>
        <p:spPr/>
        <p:txBody>
          <a:bodyPr/>
          <a:lstStyle>
            <a:lvl1pPr>
              <a:defRPr/>
            </a:lvl1pPr>
          </a:lstStyle>
          <a:p>
            <a:pPr>
              <a:defRPr/>
            </a:pPr>
            <a:fld id="{84783912-3A97-4633-A6CA-DB19E984A499}"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00225" y="1075134"/>
            <a:ext cx="32404050" cy="45005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00225" y="6044505"/>
            <a:ext cx="15908240" cy="2956618"/>
          </a:xfrm>
        </p:spPr>
        <p:txBody>
          <a:bodyPr anchor="ctr"/>
          <a:lstStyle>
            <a:lvl1pPr marL="0" indent="0">
              <a:buNone/>
              <a:defRPr sz="9500" b="0" cap="all" baseline="0">
                <a:solidFill>
                  <a:schemeClr val="tx1"/>
                </a:solidFill>
              </a:defRPr>
            </a:lvl1pPr>
            <a:lvl2pPr>
              <a:buNone/>
              <a:defRPr sz="7900" b="1"/>
            </a:lvl2pPr>
            <a:lvl3pPr>
              <a:buNone/>
              <a:defRPr sz="7100" b="1"/>
            </a:lvl3pPr>
            <a:lvl4pPr>
              <a:buNone/>
              <a:defRPr sz="6300" b="1"/>
            </a:lvl4pPr>
            <a:lvl5pPr>
              <a:buNone/>
              <a:defRPr sz="6300" b="1"/>
            </a:lvl5pPr>
          </a:lstStyle>
          <a:p>
            <a:pPr lvl="0"/>
            <a:r>
              <a:rPr lang="en-US" smtClean="0"/>
              <a:t>Click to edit Master text styles</a:t>
            </a:r>
          </a:p>
        </p:txBody>
      </p:sp>
      <p:sp>
        <p:nvSpPr>
          <p:cNvPr id="4" name="Text Placeholder 3"/>
          <p:cNvSpPr>
            <a:spLocks noGrp="1"/>
          </p:cNvSpPr>
          <p:nvPr>
            <p:ph type="body" sz="half" idx="3"/>
          </p:nvPr>
        </p:nvSpPr>
        <p:spPr>
          <a:xfrm>
            <a:off x="18289788" y="6044505"/>
            <a:ext cx="15914489" cy="2956618"/>
          </a:xfrm>
        </p:spPr>
        <p:txBody>
          <a:bodyPr anchor="ctr"/>
          <a:lstStyle>
            <a:lvl1pPr marL="0" indent="0">
              <a:buNone/>
              <a:defRPr sz="9500" b="0" cap="all" baseline="0">
                <a:solidFill>
                  <a:schemeClr val="tx1"/>
                </a:solidFill>
              </a:defRPr>
            </a:lvl1pPr>
            <a:lvl2pPr>
              <a:buNone/>
              <a:defRPr sz="7900" b="1"/>
            </a:lvl2pPr>
            <a:lvl3pPr>
              <a:buNone/>
              <a:defRPr sz="7100" b="1"/>
            </a:lvl3pPr>
            <a:lvl4pPr>
              <a:buNone/>
              <a:defRPr sz="6300" b="1"/>
            </a:lvl4pPr>
            <a:lvl5pPr>
              <a:buNone/>
              <a:defRPr sz="6300" b="1"/>
            </a:lvl5pPr>
          </a:lstStyle>
          <a:p>
            <a:pPr lvl="0"/>
            <a:r>
              <a:rPr lang="en-US" smtClean="0"/>
              <a:t>Click to edit Master text styles</a:t>
            </a:r>
          </a:p>
        </p:txBody>
      </p:sp>
      <p:sp>
        <p:nvSpPr>
          <p:cNvPr id="5" name="Content Placeholder 4"/>
          <p:cNvSpPr>
            <a:spLocks noGrp="1"/>
          </p:cNvSpPr>
          <p:nvPr>
            <p:ph sz="quarter" idx="2"/>
          </p:nvPr>
        </p:nvSpPr>
        <p:spPr>
          <a:xfrm>
            <a:off x="1800225" y="9301165"/>
            <a:ext cx="15908240" cy="14820604"/>
          </a:xfrm>
        </p:spPr>
        <p:txBody>
          <a:bodyPr/>
          <a:lstStyle>
            <a:lvl1pPr>
              <a:defRPr sz="9500"/>
            </a:lvl1pPr>
            <a:lvl2pPr>
              <a:defRPr sz="7900"/>
            </a:lvl2pPr>
            <a:lvl3pPr>
              <a:defRPr sz="7100"/>
            </a:lvl3pPr>
            <a:lvl4pPr>
              <a:defRPr sz="6300"/>
            </a:lvl4pPr>
            <a:lvl5pPr>
              <a:defRPr sz="6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18289788" y="9301165"/>
            <a:ext cx="15914489" cy="14820604"/>
          </a:xfrm>
        </p:spPr>
        <p:txBody>
          <a:bodyPr/>
          <a:lstStyle>
            <a:lvl1pPr>
              <a:defRPr sz="9500"/>
            </a:lvl1pPr>
            <a:lvl2pPr>
              <a:defRPr sz="7900"/>
            </a:lvl2pPr>
            <a:lvl3pPr>
              <a:defRPr sz="7100"/>
            </a:lvl3pPr>
            <a:lvl4pPr>
              <a:defRPr sz="6300"/>
            </a:lvl4pPr>
            <a:lvl5pPr>
              <a:defRPr sz="6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5EB5A4B9-4F62-4137-A20C-CDDF347B6C04}" type="datetimeFigureOut">
              <a:rPr lang="en-US"/>
              <a:pPr>
                <a:defRPr/>
              </a:pPr>
              <a:t>10/25/2010</a:t>
            </a:fld>
            <a:endParaRPr lang="en-CA"/>
          </a:p>
        </p:txBody>
      </p:sp>
      <p:sp>
        <p:nvSpPr>
          <p:cNvPr id="8" name="Footer Placeholder 2"/>
          <p:cNvSpPr>
            <a:spLocks noGrp="1"/>
          </p:cNvSpPr>
          <p:nvPr>
            <p:ph type="ftr" sz="quarter" idx="11"/>
          </p:nvPr>
        </p:nvSpPr>
        <p:spPr/>
        <p:txBody>
          <a:bodyPr/>
          <a:lstStyle>
            <a:lvl1pPr>
              <a:defRPr/>
            </a:lvl1pPr>
          </a:lstStyle>
          <a:p>
            <a:pPr>
              <a:defRPr/>
            </a:pPr>
            <a:endParaRPr lang="en-CA"/>
          </a:p>
        </p:txBody>
      </p:sp>
      <p:sp>
        <p:nvSpPr>
          <p:cNvPr id="9" name="Slide Number Placeholder 22"/>
          <p:cNvSpPr>
            <a:spLocks noGrp="1"/>
          </p:cNvSpPr>
          <p:nvPr>
            <p:ph type="sldNum" sz="quarter" idx="12"/>
          </p:nvPr>
        </p:nvSpPr>
        <p:spPr/>
        <p:txBody>
          <a:bodyPr/>
          <a:lstStyle>
            <a:lvl1pPr>
              <a:defRPr/>
            </a:lvl1pPr>
          </a:lstStyle>
          <a:p>
            <a:pPr>
              <a:defRPr/>
            </a:pPr>
            <a:fld id="{67E3C64E-585E-47F2-AEC3-862A367E62A0}"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7E5A4353-3314-45E9-872E-63D5A55D366D}" type="datetimeFigureOut">
              <a:rPr lang="en-US"/>
              <a:pPr>
                <a:defRPr/>
              </a:pPr>
              <a:t>10/25/2010</a:t>
            </a:fld>
            <a:endParaRPr lang="en-CA"/>
          </a:p>
        </p:txBody>
      </p:sp>
      <p:sp>
        <p:nvSpPr>
          <p:cNvPr id="4" name="Footer Placeholder 2"/>
          <p:cNvSpPr>
            <a:spLocks noGrp="1"/>
          </p:cNvSpPr>
          <p:nvPr>
            <p:ph type="ftr" sz="quarter" idx="11"/>
          </p:nvPr>
        </p:nvSpPr>
        <p:spPr/>
        <p:txBody>
          <a:bodyPr/>
          <a:lstStyle>
            <a:lvl1pPr>
              <a:defRPr/>
            </a:lvl1pPr>
          </a:lstStyle>
          <a:p>
            <a:pPr>
              <a:defRPr/>
            </a:pPr>
            <a:endParaRPr lang="en-CA"/>
          </a:p>
        </p:txBody>
      </p:sp>
      <p:sp>
        <p:nvSpPr>
          <p:cNvPr id="5" name="Slide Number Placeholder 22"/>
          <p:cNvSpPr>
            <a:spLocks noGrp="1"/>
          </p:cNvSpPr>
          <p:nvPr>
            <p:ph type="sldNum" sz="quarter" idx="12"/>
          </p:nvPr>
        </p:nvSpPr>
        <p:spPr/>
        <p:txBody>
          <a:bodyPr/>
          <a:lstStyle>
            <a:lvl1pPr>
              <a:defRPr/>
            </a:lvl1pPr>
          </a:lstStyle>
          <a:p>
            <a:pPr>
              <a:defRPr/>
            </a:pPr>
            <a:fld id="{6DF807E5-C7A2-4A07-9FF0-E1E93F2C27A5}"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FD065A2-C577-451B-8DC7-0AD9827BD6E2}" type="datetimeFigureOut">
              <a:rPr lang="en-US"/>
              <a:pPr>
                <a:defRPr/>
              </a:pPr>
              <a:t>10/25/2010</a:t>
            </a:fld>
            <a:endParaRPr lang="en-CA"/>
          </a:p>
        </p:txBody>
      </p:sp>
      <p:sp>
        <p:nvSpPr>
          <p:cNvPr id="3" name="Footer Placeholder 2"/>
          <p:cNvSpPr>
            <a:spLocks noGrp="1"/>
          </p:cNvSpPr>
          <p:nvPr>
            <p:ph type="ftr" sz="quarter" idx="11"/>
          </p:nvPr>
        </p:nvSpPr>
        <p:spPr/>
        <p:txBody>
          <a:bodyPr/>
          <a:lstStyle>
            <a:lvl1pPr>
              <a:defRPr/>
            </a:lvl1pPr>
          </a:lstStyle>
          <a:p>
            <a:pPr>
              <a:defRPr/>
            </a:pPr>
            <a:endParaRPr lang="en-CA"/>
          </a:p>
        </p:txBody>
      </p:sp>
      <p:sp>
        <p:nvSpPr>
          <p:cNvPr id="4" name="Slide Number Placeholder 22"/>
          <p:cNvSpPr>
            <a:spLocks noGrp="1"/>
          </p:cNvSpPr>
          <p:nvPr>
            <p:ph type="sldNum" sz="quarter" idx="12"/>
          </p:nvPr>
        </p:nvSpPr>
        <p:spPr/>
        <p:txBody>
          <a:bodyPr/>
          <a:lstStyle>
            <a:lvl1pPr>
              <a:defRPr/>
            </a:lvl1pPr>
          </a:lstStyle>
          <a:p>
            <a:pPr>
              <a:defRPr/>
            </a:pPr>
            <a:fld id="{2E930AFC-9A37-417A-AB80-BF4ACC704C30}" type="slidenum">
              <a:rPr lang="en-CA"/>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00227" y="1075134"/>
            <a:ext cx="11845232" cy="4575572"/>
          </a:xfrm>
        </p:spPr>
        <p:txBody>
          <a:bodyPr anchor="b">
            <a:sp3d prstMaterial="softEdge"/>
          </a:bodyPr>
          <a:lstStyle>
            <a:lvl1pPr algn="l">
              <a:buNone/>
              <a:defRPr sz="87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1800227" y="6000752"/>
            <a:ext cx="11845232" cy="18121017"/>
          </a:xfrm>
        </p:spPr>
        <p:txBody>
          <a:bodyPr/>
          <a:lstStyle>
            <a:lvl1pPr marL="0" indent="0">
              <a:buNone/>
              <a:defRPr sz="5500"/>
            </a:lvl1pPr>
            <a:lvl2pPr>
              <a:buNone/>
              <a:defRPr sz="4700"/>
            </a:lvl2pPr>
            <a:lvl3pPr>
              <a:buNone/>
              <a:defRPr sz="3900"/>
            </a:lvl3pPr>
            <a:lvl4pPr>
              <a:buNone/>
              <a:defRPr sz="3500"/>
            </a:lvl4pPr>
            <a:lvl5pPr>
              <a:buNone/>
              <a:defRPr sz="3500"/>
            </a:lvl5pPr>
          </a:lstStyle>
          <a:p>
            <a:pPr lvl="0"/>
            <a:r>
              <a:rPr lang="en-US" smtClean="0"/>
              <a:t>Click to edit Master text styles</a:t>
            </a:r>
          </a:p>
        </p:txBody>
      </p:sp>
      <p:sp>
        <p:nvSpPr>
          <p:cNvPr id="4" name="Content Placeholder 3"/>
          <p:cNvSpPr>
            <a:spLocks noGrp="1"/>
          </p:cNvSpPr>
          <p:nvPr>
            <p:ph sz="half" idx="1"/>
          </p:nvPr>
        </p:nvSpPr>
        <p:spPr>
          <a:xfrm>
            <a:off x="14076759" y="1075137"/>
            <a:ext cx="20127516" cy="23046632"/>
          </a:xfrm>
        </p:spPr>
        <p:txBody>
          <a:bodyPr/>
          <a:lstStyle>
            <a:lvl1pPr>
              <a:defRPr sz="10200"/>
            </a:lvl1pPr>
            <a:lvl2pPr>
              <a:defRPr sz="9500"/>
            </a:lvl2pPr>
            <a:lvl3pPr>
              <a:defRPr sz="8700"/>
            </a:lvl3pPr>
            <a:lvl4pPr>
              <a:defRPr sz="7900"/>
            </a:lvl4pPr>
            <a:lvl5pPr>
              <a:defRPr sz="7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E802BD71-6159-4DFE-AF54-CBFCF7E8D311}" type="datetimeFigureOut">
              <a:rPr lang="en-US"/>
              <a:pPr>
                <a:defRPr/>
              </a:pPr>
              <a:t>10/25/2010</a:t>
            </a:fld>
            <a:endParaRPr lang="en-CA"/>
          </a:p>
        </p:txBody>
      </p:sp>
      <p:sp>
        <p:nvSpPr>
          <p:cNvPr id="6" name="Footer Placeholder 2"/>
          <p:cNvSpPr>
            <a:spLocks noGrp="1"/>
          </p:cNvSpPr>
          <p:nvPr>
            <p:ph type="ftr" sz="quarter" idx="11"/>
          </p:nvPr>
        </p:nvSpPr>
        <p:spPr/>
        <p:txBody>
          <a:bodyPr/>
          <a:lstStyle>
            <a:lvl1pPr>
              <a:defRPr/>
            </a:lvl1pPr>
          </a:lstStyle>
          <a:p>
            <a:pPr>
              <a:defRPr/>
            </a:pPr>
            <a:endParaRPr lang="en-CA"/>
          </a:p>
        </p:txBody>
      </p:sp>
      <p:sp>
        <p:nvSpPr>
          <p:cNvPr id="7" name="Slide Number Placeholder 22"/>
          <p:cNvSpPr>
            <a:spLocks noGrp="1"/>
          </p:cNvSpPr>
          <p:nvPr>
            <p:ph type="sldNum" sz="quarter" idx="12"/>
          </p:nvPr>
        </p:nvSpPr>
        <p:spPr/>
        <p:txBody>
          <a:bodyPr/>
          <a:lstStyle>
            <a:lvl1pPr>
              <a:defRPr/>
            </a:lvl1pPr>
          </a:lstStyle>
          <a:p>
            <a:pPr>
              <a:defRPr/>
            </a:pPr>
            <a:fld id="{F49B4E72-650E-4687-A76F-C4AC9D496DD9}" type="slidenum">
              <a:rPr lang="en-CA"/>
              <a:pPr>
                <a:defRPr/>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900" y="2400300"/>
            <a:ext cx="21602700" cy="2056509"/>
          </a:xfrm>
        </p:spPr>
        <p:txBody>
          <a:bodyPr lIns="180023" rIns="180023" bIns="0" anchor="b">
            <a:sp3d prstMaterial="softEdge"/>
          </a:bodyPr>
          <a:lstStyle>
            <a:lvl1pPr algn="ctr">
              <a:buNone/>
              <a:defRPr sz="7900" b="1"/>
            </a:lvl1pPr>
          </a:lstStyle>
          <a:p>
            <a:r>
              <a:rPr lang="en-US" smtClean="0"/>
              <a:t>Click to edit Master title style</a:t>
            </a:r>
            <a:endParaRPr lang="en-US"/>
          </a:p>
        </p:txBody>
      </p:sp>
      <p:sp>
        <p:nvSpPr>
          <p:cNvPr id="3" name="Picture Placeholder 2"/>
          <p:cNvSpPr>
            <a:spLocks noGrp="1"/>
          </p:cNvSpPr>
          <p:nvPr>
            <p:ph type="pic" idx="1"/>
          </p:nvPr>
        </p:nvSpPr>
        <p:spPr>
          <a:xfrm>
            <a:off x="7200900" y="7213402"/>
            <a:ext cx="21602700" cy="1560195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marL="0" indent="0" algn="l" rtl="0" eaLnBrk="1" latinLnBrk="0" hangingPunct="1">
              <a:buNone/>
              <a:defRPr sz="126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7200900" y="4594224"/>
            <a:ext cx="21602700" cy="2088261"/>
          </a:xfrm>
        </p:spPr>
        <p:txBody>
          <a:bodyPr lIns="180023" rIns="180023"/>
          <a:lstStyle>
            <a:lvl1pPr marL="0" indent="0" algn="ctr">
              <a:buNone/>
              <a:defRPr sz="5500"/>
            </a:lvl1pPr>
            <a:lvl2pPr>
              <a:defRPr sz="4700"/>
            </a:lvl2pPr>
            <a:lvl3pPr>
              <a:defRPr sz="3900"/>
            </a:lvl3pPr>
            <a:lvl4pPr>
              <a:defRPr sz="3500"/>
            </a:lvl4pPr>
            <a:lvl5pPr>
              <a:defRPr sz="35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9E784802-5233-4494-85DA-CC7C5A2AEEBE}" type="datetimeFigureOut">
              <a:rPr lang="en-US"/>
              <a:pPr>
                <a:defRPr/>
              </a:pPr>
              <a:t>10/25/2010</a:t>
            </a:fld>
            <a:endParaRPr lang="en-CA"/>
          </a:p>
        </p:txBody>
      </p:sp>
      <p:sp>
        <p:nvSpPr>
          <p:cNvPr id="6" name="Footer Placeholder 2"/>
          <p:cNvSpPr>
            <a:spLocks noGrp="1"/>
          </p:cNvSpPr>
          <p:nvPr>
            <p:ph type="ftr" sz="quarter" idx="11"/>
          </p:nvPr>
        </p:nvSpPr>
        <p:spPr/>
        <p:txBody>
          <a:bodyPr/>
          <a:lstStyle>
            <a:lvl1pPr>
              <a:defRPr/>
            </a:lvl1pPr>
          </a:lstStyle>
          <a:p>
            <a:pPr>
              <a:defRPr/>
            </a:pPr>
            <a:endParaRPr lang="en-CA"/>
          </a:p>
        </p:txBody>
      </p:sp>
      <p:sp>
        <p:nvSpPr>
          <p:cNvPr id="7" name="Slide Number Placeholder 22"/>
          <p:cNvSpPr>
            <a:spLocks noGrp="1"/>
          </p:cNvSpPr>
          <p:nvPr>
            <p:ph type="sldNum" sz="quarter" idx="12"/>
          </p:nvPr>
        </p:nvSpPr>
        <p:spPr/>
        <p:txBody>
          <a:bodyPr/>
          <a:lstStyle>
            <a:lvl1pPr>
              <a:defRPr/>
            </a:lvl1pPr>
          </a:lstStyle>
          <a:p>
            <a:pPr>
              <a:defRPr/>
            </a:pPr>
            <a:fld id="{B3496F2D-5D0D-48EE-BEBC-C672ECC1E8A3}"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1800225" y="1081088"/>
            <a:ext cx="32404050" cy="4500562"/>
          </a:xfrm>
          <a:prstGeom prst="rect">
            <a:avLst/>
          </a:prstGeom>
        </p:spPr>
        <p:txBody>
          <a:bodyPr vert="horz" lIns="360045" tIns="180023" rIns="360045" bIns="180023"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1800225" y="6300788"/>
            <a:ext cx="32404050" cy="18542000"/>
          </a:xfrm>
          <a:prstGeom prst="rect">
            <a:avLst/>
          </a:prstGeom>
          <a:noFill/>
          <a:ln w="9525">
            <a:noFill/>
            <a:miter lim="800000"/>
            <a:headEnd/>
            <a:tailEnd/>
          </a:ln>
        </p:spPr>
        <p:txBody>
          <a:bodyPr vert="horz" wrap="square" lIns="360045" tIns="180023" rIns="360045" bIns="18002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1800225" y="25265063"/>
            <a:ext cx="8401050" cy="1438275"/>
          </a:xfrm>
          <a:prstGeom prst="rect">
            <a:avLst/>
          </a:prstGeom>
        </p:spPr>
        <p:txBody>
          <a:bodyPr vert="horz" lIns="360045" tIns="180023" rIns="360045" bIns="180023" anchor="b"/>
          <a:lstStyle>
            <a:lvl1pPr algn="l" eaLnBrk="1" fontAlgn="auto" latinLnBrk="0" hangingPunct="1">
              <a:spcBef>
                <a:spcPts val="0"/>
              </a:spcBef>
              <a:spcAft>
                <a:spcPts val="0"/>
              </a:spcAft>
              <a:defRPr kumimoji="0" sz="4700" smtClean="0">
                <a:solidFill>
                  <a:schemeClr val="tx1">
                    <a:shade val="50000"/>
                  </a:schemeClr>
                </a:solidFill>
                <a:latin typeface="+mn-lt"/>
              </a:defRPr>
            </a:lvl1pPr>
          </a:lstStyle>
          <a:p>
            <a:pPr>
              <a:defRPr/>
            </a:pPr>
            <a:fld id="{32D96ADD-EEDD-47E4-8E39-DF65C5580D80}" type="datetimeFigureOut">
              <a:rPr lang="en-US"/>
              <a:pPr>
                <a:defRPr/>
              </a:pPr>
              <a:t>10/25/2010</a:t>
            </a:fld>
            <a:endParaRPr lang="en-CA"/>
          </a:p>
        </p:txBody>
      </p:sp>
      <p:sp>
        <p:nvSpPr>
          <p:cNvPr id="3" name="Footer Placeholder 2"/>
          <p:cNvSpPr>
            <a:spLocks noGrp="1"/>
          </p:cNvSpPr>
          <p:nvPr>
            <p:ph type="ftr" sz="quarter" idx="3"/>
          </p:nvPr>
        </p:nvSpPr>
        <p:spPr>
          <a:xfrm>
            <a:off x="12301538" y="25265063"/>
            <a:ext cx="11401425" cy="1438275"/>
          </a:xfrm>
          <a:prstGeom prst="rect">
            <a:avLst/>
          </a:prstGeom>
        </p:spPr>
        <p:txBody>
          <a:bodyPr vert="horz" lIns="360045" tIns="180023" rIns="360045" bIns="180023" anchor="b"/>
          <a:lstStyle>
            <a:lvl1pPr algn="ctr" eaLnBrk="1" fontAlgn="auto" latinLnBrk="0" hangingPunct="1">
              <a:spcBef>
                <a:spcPts val="0"/>
              </a:spcBef>
              <a:spcAft>
                <a:spcPts val="0"/>
              </a:spcAft>
              <a:defRPr kumimoji="0" sz="4700">
                <a:solidFill>
                  <a:schemeClr val="tx1">
                    <a:shade val="50000"/>
                  </a:schemeClr>
                </a:solidFill>
                <a:latin typeface="+mn-lt"/>
              </a:defRPr>
            </a:lvl1pPr>
          </a:lstStyle>
          <a:p>
            <a:pPr>
              <a:defRPr/>
            </a:pPr>
            <a:endParaRPr lang="en-CA"/>
          </a:p>
        </p:txBody>
      </p:sp>
      <p:sp>
        <p:nvSpPr>
          <p:cNvPr id="23" name="Slide Number Placeholder 22"/>
          <p:cNvSpPr>
            <a:spLocks noGrp="1"/>
          </p:cNvSpPr>
          <p:nvPr>
            <p:ph type="sldNum" sz="quarter" idx="4"/>
          </p:nvPr>
        </p:nvSpPr>
        <p:spPr>
          <a:xfrm>
            <a:off x="31203900" y="25265063"/>
            <a:ext cx="3000375" cy="1438275"/>
          </a:xfrm>
          <a:prstGeom prst="rect">
            <a:avLst/>
          </a:prstGeom>
        </p:spPr>
        <p:txBody>
          <a:bodyPr vert="horz" lIns="0" tIns="180023" rIns="0" bIns="180023" anchor="b"/>
          <a:lstStyle>
            <a:lvl1pPr algn="r" eaLnBrk="1" fontAlgn="auto" latinLnBrk="0" hangingPunct="1">
              <a:spcBef>
                <a:spcPts val="0"/>
              </a:spcBef>
              <a:spcAft>
                <a:spcPts val="0"/>
              </a:spcAft>
              <a:defRPr kumimoji="0" sz="4700" smtClean="0">
                <a:solidFill>
                  <a:schemeClr val="tx1">
                    <a:shade val="50000"/>
                  </a:schemeClr>
                </a:solidFill>
                <a:latin typeface="+mn-lt"/>
              </a:defRPr>
            </a:lvl1pPr>
          </a:lstStyle>
          <a:p>
            <a:pPr>
              <a:defRPr/>
            </a:pPr>
            <a:fld id="{AA281C75-BC33-4120-B191-1DC367D969A8}" type="slidenum">
              <a:rPr lang="en-CA"/>
              <a:pPr>
                <a:defRPr/>
              </a:pPr>
              <a:t>‹#›</a:t>
            </a:fld>
            <a:endParaRPr lang="en-CA"/>
          </a:p>
        </p:txBody>
      </p:sp>
    </p:spTree>
  </p:cSld>
  <p:clrMap bg1="dk1" tx1="lt1" bg2="dk2" tx2="lt2" accent1="accent1" accent2="accent2" accent3="accent3" accent4="accent4" accent5="accent5" accent6="accent6" hlink="hlink" folHlink="folHlink"/>
  <p:sldLayoutIdLst>
    <p:sldLayoutId id="2147483671" r:id="rId1"/>
    <p:sldLayoutId id="2147483670" r:id="rId2"/>
    <p:sldLayoutId id="2147483672"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ctr" rtl="0" fontAlgn="base">
        <a:spcBef>
          <a:spcPct val="0"/>
        </a:spcBef>
        <a:spcAft>
          <a:spcPct val="0"/>
        </a:spcAft>
        <a:defRPr sz="16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fontAlgn="base">
        <a:spcBef>
          <a:spcPct val="0"/>
        </a:spcBef>
        <a:spcAft>
          <a:spcPct val="0"/>
        </a:spcAft>
        <a:defRPr sz="16100" b="1">
          <a:solidFill>
            <a:schemeClr val="tx1"/>
          </a:solidFill>
          <a:latin typeface="Lucida Sans" pitchFamily="34" charset="0"/>
        </a:defRPr>
      </a:lvl2pPr>
      <a:lvl3pPr algn="ctr" rtl="0" fontAlgn="base">
        <a:spcBef>
          <a:spcPct val="0"/>
        </a:spcBef>
        <a:spcAft>
          <a:spcPct val="0"/>
        </a:spcAft>
        <a:defRPr sz="16100" b="1">
          <a:solidFill>
            <a:schemeClr val="tx1"/>
          </a:solidFill>
          <a:latin typeface="Lucida Sans" pitchFamily="34" charset="0"/>
        </a:defRPr>
      </a:lvl3pPr>
      <a:lvl4pPr algn="ctr" rtl="0" fontAlgn="base">
        <a:spcBef>
          <a:spcPct val="0"/>
        </a:spcBef>
        <a:spcAft>
          <a:spcPct val="0"/>
        </a:spcAft>
        <a:defRPr sz="16100" b="1">
          <a:solidFill>
            <a:schemeClr val="tx1"/>
          </a:solidFill>
          <a:latin typeface="Lucida Sans" pitchFamily="34" charset="0"/>
        </a:defRPr>
      </a:lvl4pPr>
      <a:lvl5pPr algn="ctr" rtl="0" fontAlgn="base">
        <a:spcBef>
          <a:spcPct val="0"/>
        </a:spcBef>
        <a:spcAft>
          <a:spcPct val="0"/>
        </a:spcAft>
        <a:defRPr sz="16100" b="1">
          <a:solidFill>
            <a:schemeClr val="tx1"/>
          </a:solidFill>
          <a:latin typeface="Lucida Sans" pitchFamily="34" charset="0"/>
        </a:defRPr>
      </a:lvl5pPr>
      <a:lvl6pPr marL="457200" algn="ctr" rtl="0" fontAlgn="base">
        <a:spcBef>
          <a:spcPct val="0"/>
        </a:spcBef>
        <a:spcAft>
          <a:spcPct val="0"/>
        </a:spcAft>
        <a:defRPr sz="16100" b="1">
          <a:solidFill>
            <a:schemeClr val="tx1"/>
          </a:solidFill>
          <a:latin typeface="Lucida Sans" pitchFamily="34" charset="0"/>
        </a:defRPr>
      </a:lvl6pPr>
      <a:lvl7pPr marL="914400" algn="ctr" rtl="0" fontAlgn="base">
        <a:spcBef>
          <a:spcPct val="0"/>
        </a:spcBef>
        <a:spcAft>
          <a:spcPct val="0"/>
        </a:spcAft>
        <a:defRPr sz="16100" b="1">
          <a:solidFill>
            <a:schemeClr val="tx1"/>
          </a:solidFill>
          <a:latin typeface="Lucida Sans" pitchFamily="34" charset="0"/>
        </a:defRPr>
      </a:lvl7pPr>
      <a:lvl8pPr marL="1371600" algn="ctr" rtl="0" fontAlgn="base">
        <a:spcBef>
          <a:spcPct val="0"/>
        </a:spcBef>
        <a:spcAft>
          <a:spcPct val="0"/>
        </a:spcAft>
        <a:defRPr sz="16100" b="1">
          <a:solidFill>
            <a:schemeClr val="tx1"/>
          </a:solidFill>
          <a:latin typeface="Lucida Sans" pitchFamily="34" charset="0"/>
        </a:defRPr>
      </a:lvl8pPr>
      <a:lvl9pPr marL="1828800" algn="ctr" rtl="0" fontAlgn="base">
        <a:spcBef>
          <a:spcPct val="0"/>
        </a:spcBef>
        <a:spcAft>
          <a:spcPct val="0"/>
        </a:spcAft>
        <a:defRPr sz="16100" b="1">
          <a:solidFill>
            <a:schemeClr val="tx1"/>
          </a:solidFill>
          <a:latin typeface="Lucida Sans" pitchFamily="34" charset="0"/>
        </a:defRPr>
      </a:lvl9pPr>
    </p:titleStyle>
    <p:bodyStyle>
      <a:lvl1pPr marL="2159000" indent="-1619250" algn="l" rtl="0" fontAlgn="base">
        <a:spcBef>
          <a:spcPct val="20000"/>
        </a:spcBef>
        <a:spcAft>
          <a:spcPct val="0"/>
        </a:spcAft>
        <a:buClr>
          <a:srgbClr val="F9F9F9"/>
        </a:buClr>
        <a:buSzPct val="65000"/>
        <a:buFont typeface="Wingdings 2" pitchFamily="18" charset="2"/>
        <a:buChar char=""/>
        <a:defRPr sz="11000" kern="1200">
          <a:solidFill>
            <a:schemeClr val="tx1"/>
          </a:solidFill>
          <a:latin typeface="+mn-lt"/>
          <a:ea typeface="+mn-ea"/>
          <a:cs typeface="+mn-cs"/>
        </a:defRPr>
      </a:lvl1pPr>
      <a:lvl2pPr marL="3419475" indent="-1116013" algn="l" rtl="0" fontAlgn="base">
        <a:spcBef>
          <a:spcPct val="20000"/>
        </a:spcBef>
        <a:spcAft>
          <a:spcPct val="0"/>
        </a:spcAft>
        <a:buClr>
          <a:schemeClr val="tx1"/>
        </a:buClr>
        <a:buSzPct val="80000"/>
        <a:buFont typeface="Wingdings 2" pitchFamily="18" charset="2"/>
        <a:buChar char=""/>
        <a:defRPr sz="9500" kern="1200">
          <a:solidFill>
            <a:schemeClr val="tx1"/>
          </a:solidFill>
          <a:latin typeface="+mn-lt"/>
          <a:ea typeface="+mn-ea"/>
          <a:cs typeface="+mn-cs"/>
        </a:defRPr>
      </a:lvl2pPr>
      <a:lvl3pPr marL="4464050" indent="-900113" algn="l" rtl="0" fontAlgn="base">
        <a:spcBef>
          <a:spcPct val="20000"/>
        </a:spcBef>
        <a:spcAft>
          <a:spcPct val="0"/>
        </a:spcAft>
        <a:buClr>
          <a:schemeClr val="tx1"/>
        </a:buClr>
        <a:buSzPct val="95000"/>
        <a:buFont typeface="Wingdings" pitchFamily="2" charset="2"/>
        <a:buChar char=""/>
        <a:defRPr sz="8700" kern="1200">
          <a:solidFill>
            <a:schemeClr val="tx1"/>
          </a:solidFill>
          <a:latin typeface="+mn-lt"/>
          <a:ea typeface="+mn-ea"/>
          <a:cs typeface="+mn-cs"/>
        </a:defRPr>
      </a:lvl3pPr>
      <a:lvl4pPr marL="5327650" indent="-719138" algn="l" rtl="0" fontAlgn="base">
        <a:spcBef>
          <a:spcPct val="20000"/>
        </a:spcBef>
        <a:spcAft>
          <a:spcPct val="0"/>
        </a:spcAft>
        <a:buClr>
          <a:schemeClr val="tx1"/>
        </a:buClr>
        <a:buSzPct val="100000"/>
        <a:buFont typeface="Wingdings 3" pitchFamily="18" charset="2"/>
        <a:buChar char=""/>
        <a:defRPr sz="7900" kern="1200">
          <a:solidFill>
            <a:schemeClr val="tx1"/>
          </a:solidFill>
          <a:latin typeface="+mn-lt"/>
          <a:ea typeface="+mn-ea"/>
          <a:cs typeface="+mn-cs"/>
        </a:defRPr>
      </a:lvl4pPr>
      <a:lvl5pPr marL="6083300" indent="-719138" algn="l" rtl="0" fontAlgn="base">
        <a:spcBef>
          <a:spcPct val="20000"/>
        </a:spcBef>
        <a:spcAft>
          <a:spcPct val="0"/>
        </a:spcAft>
        <a:buClr>
          <a:schemeClr val="tx1"/>
        </a:buClr>
        <a:buFont typeface="Wingdings 2" pitchFamily="18" charset="2"/>
        <a:buChar char=""/>
        <a:defRPr sz="7900" kern="1200">
          <a:solidFill>
            <a:schemeClr val="tx1"/>
          </a:solidFill>
          <a:latin typeface="+mn-lt"/>
          <a:ea typeface="+mn-ea"/>
          <a:cs typeface="+mn-cs"/>
        </a:defRPr>
      </a:lvl5pPr>
      <a:lvl6pPr marL="6948869" indent="-720090" algn="l" rtl="0" eaLnBrk="1" latinLnBrk="0" hangingPunct="1">
        <a:spcBef>
          <a:spcPct val="20000"/>
        </a:spcBef>
        <a:buClr>
          <a:schemeClr val="tx1"/>
        </a:buClr>
        <a:buFont typeface="Wingdings 3"/>
        <a:buChar char=""/>
        <a:defRPr kumimoji="0" sz="7100" kern="1200">
          <a:solidFill>
            <a:schemeClr val="tx1"/>
          </a:solidFill>
          <a:latin typeface="+mn-lt"/>
          <a:ea typeface="+mn-ea"/>
          <a:cs typeface="+mn-cs"/>
        </a:defRPr>
      </a:lvl6pPr>
      <a:lvl7pPr marL="7740968" indent="-720090" algn="l" rtl="0" eaLnBrk="1" latinLnBrk="0" hangingPunct="1">
        <a:spcBef>
          <a:spcPct val="20000"/>
        </a:spcBef>
        <a:buClr>
          <a:schemeClr val="tx1"/>
        </a:buClr>
        <a:buFont typeface="Wingdings 2"/>
        <a:buChar char=""/>
        <a:defRPr kumimoji="0" sz="6300" kern="1200">
          <a:solidFill>
            <a:schemeClr val="tx1"/>
          </a:solidFill>
          <a:latin typeface="+mn-lt"/>
          <a:ea typeface="+mn-ea"/>
          <a:cs typeface="+mn-cs"/>
        </a:defRPr>
      </a:lvl7pPr>
      <a:lvl8pPr marL="8533067" indent="-720090" algn="l" rtl="0" eaLnBrk="1" latinLnBrk="0" hangingPunct="1">
        <a:spcBef>
          <a:spcPct val="20000"/>
        </a:spcBef>
        <a:buClr>
          <a:schemeClr val="tx1"/>
        </a:buClr>
        <a:buFont typeface="Wingdings 2"/>
        <a:buChar char=""/>
        <a:defRPr kumimoji="0" sz="5500" kern="1200">
          <a:solidFill>
            <a:schemeClr val="tx1"/>
          </a:solidFill>
          <a:latin typeface="+mn-lt"/>
          <a:ea typeface="+mn-ea"/>
          <a:cs typeface="+mn-cs"/>
        </a:defRPr>
      </a:lvl8pPr>
      <a:lvl9pPr marL="9325166" indent="-720090" algn="l" rtl="0" eaLnBrk="1" latinLnBrk="0" hangingPunct="1">
        <a:spcBef>
          <a:spcPct val="20000"/>
        </a:spcBef>
        <a:buClr>
          <a:schemeClr val="tx1"/>
        </a:buClr>
        <a:buFont typeface="Wingdings 2"/>
        <a:buChar char=""/>
        <a:defRPr kumimoji="0" sz="5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800225" algn="l" rtl="0" eaLnBrk="1" latinLnBrk="0" hangingPunct="1">
        <a:defRPr kumimoji="0" kern="1200">
          <a:solidFill>
            <a:schemeClr val="tx1"/>
          </a:solidFill>
          <a:latin typeface="+mn-lt"/>
          <a:ea typeface="+mn-ea"/>
          <a:cs typeface="+mn-cs"/>
        </a:defRPr>
      </a:lvl2pPr>
      <a:lvl3pPr marL="3600450" algn="l" rtl="0" eaLnBrk="1" latinLnBrk="0" hangingPunct="1">
        <a:defRPr kumimoji="0" kern="1200">
          <a:solidFill>
            <a:schemeClr val="tx1"/>
          </a:solidFill>
          <a:latin typeface="+mn-lt"/>
          <a:ea typeface="+mn-ea"/>
          <a:cs typeface="+mn-cs"/>
        </a:defRPr>
      </a:lvl3pPr>
      <a:lvl4pPr marL="5400675" algn="l" rtl="0" eaLnBrk="1" latinLnBrk="0" hangingPunct="1">
        <a:defRPr kumimoji="0" kern="1200">
          <a:solidFill>
            <a:schemeClr val="tx1"/>
          </a:solidFill>
          <a:latin typeface="+mn-lt"/>
          <a:ea typeface="+mn-ea"/>
          <a:cs typeface="+mn-cs"/>
        </a:defRPr>
      </a:lvl4pPr>
      <a:lvl5pPr marL="7200900" algn="l" rtl="0" eaLnBrk="1" latinLnBrk="0" hangingPunct="1">
        <a:defRPr kumimoji="0" kern="1200">
          <a:solidFill>
            <a:schemeClr val="tx1"/>
          </a:solidFill>
          <a:latin typeface="+mn-lt"/>
          <a:ea typeface="+mn-ea"/>
          <a:cs typeface="+mn-cs"/>
        </a:defRPr>
      </a:lvl5pPr>
      <a:lvl6pPr marL="9001125" algn="l" rtl="0" eaLnBrk="1" latinLnBrk="0" hangingPunct="1">
        <a:defRPr kumimoji="0" kern="1200">
          <a:solidFill>
            <a:schemeClr val="tx1"/>
          </a:solidFill>
          <a:latin typeface="+mn-lt"/>
          <a:ea typeface="+mn-ea"/>
          <a:cs typeface="+mn-cs"/>
        </a:defRPr>
      </a:lvl6pPr>
      <a:lvl7pPr marL="10801350" algn="l" rtl="0" eaLnBrk="1" latinLnBrk="0" hangingPunct="1">
        <a:defRPr kumimoji="0" kern="1200">
          <a:solidFill>
            <a:schemeClr val="tx1"/>
          </a:solidFill>
          <a:latin typeface="+mn-lt"/>
          <a:ea typeface="+mn-ea"/>
          <a:cs typeface="+mn-cs"/>
        </a:defRPr>
      </a:lvl7pPr>
      <a:lvl8pPr marL="12601575" algn="l" rtl="0" eaLnBrk="1" latinLnBrk="0" hangingPunct="1">
        <a:defRPr kumimoji="0" kern="1200">
          <a:solidFill>
            <a:schemeClr val="tx1"/>
          </a:solidFill>
          <a:latin typeface="+mn-lt"/>
          <a:ea typeface="+mn-ea"/>
          <a:cs typeface="+mn-cs"/>
        </a:defRPr>
      </a:lvl8pPr>
      <a:lvl9pPr marL="144018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chart" Target="../charts/chart1.xml"/><Relationship Id="rId7"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lum bright="14000" contrast="-32000"/>
          </a:blip>
          <a:srcRect/>
          <a:stretch>
            <a:fillRect/>
          </a:stretch>
        </a:blipFill>
        <a:effectLst/>
      </p:bgPr>
    </p:bg>
    <p:spTree>
      <p:nvGrpSpPr>
        <p:cNvPr id="1" name=""/>
        <p:cNvGrpSpPr/>
        <p:nvPr/>
      </p:nvGrpSpPr>
      <p:grpSpPr>
        <a:xfrm>
          <a:off x="0" y="0"/>
          <a:ext cx="0" cy="0"/>
          <a:chOff x="0" y="0"/>
          <a:chExt cx="0" cy="0"/>
        </a:xfrm>
      </p:grpSpPr>
      <p:graphicFrame>
        <p:nvGraphicFramePr>
          <p:cNvPr id="230" name="Chart 229"/>
          <p:cNvGraphicFramePr/>
          <p:nvPr/>
        </p:nvGraphicFramePr>
        <p:xfrm>
          <a:off x="26717686" y="14787571"/>
          <a:ext cx="6516945" cy="3585742"/>
        </p:xfrm>
        <a:graphic>
          <a:graphicData uri="http://schemas.openxmlformats.org/drawingml/2006/chart">
            <c:chart xmlns:c="http://schemas.openxmlformats.org/drawingml/2006/chart" xmlns:r="http://schemas.openxmlformats.org/officeDocument/2006/relationships" r:id="rId3"/>
          </a:graphicData>
        </a:graphic>
      </p:graphicFrame>
      <p:sp>
        <p:nvSpPr>
          <p:cNvPr id="13315" name="TextBox 51"/>
          <p:cNvSpPr txBox="1">
            <a:spLocks noChangeArrowheads="1"/>
          </p:cNvSpPr>
          <p:nvPr/>
        </p:nvSpPr>
        <p:spPr bwMode="auto">
          <a:xfrm>
            <a:off x="785813" y="4071938"/>
            <a:ext cx="9282112" cy="11196637"/>
          </a:xfrm>
          <a:prstGeom prst="rect">
            <a:avLst/>
          </a:prstGeom>
          <a:noFill/>
          <a:ln w="9525">
            <a:noFill/>
            <a:miter lim="800000"/>
            <a:headEnd/>
            <a:tailEnd/>
          </a:ln>
        </p:spPr>
        <p:txBody>
          <a:bodyPr lIns="360045" tIns="180023" rIns="360045" bIns="180023">
            <a:spAutoFit/>
          </a:bodyPr>
          <a:lstStyle/>
          <a:p>
            <a:r>
              <a:rPr lang="en-CA" sz="3200" b="1" u="sng">
                <a:solidFill>
                  <a:schemeClr val="bg1"/>
                </a:solidFill>
                <a:cs typeface="Arial" charset="0"/>
              </a:rPr>
              <a:t>Background Information</a:t>
            </a:r>
            <a:endParaRPr lang="en-CA" sz="3200" b="1">
              <a:solidFill>
                <a:schemeClr val="bg1"/>
              </a:solidFill>
              <a:cs typeface="Arial" charset="0"/>
            </a:endParaRPr>
          </a:p>
          <a:p>
            <a:r>
              <a:rPr lang="en-CA" sz="3200">
                <a:solidFill>
                  <a:schemeClr val="bg1"/>
                </a:solidFill>
                <a:cs typeface="Arial" charset="0"/>
              </a:rPr>
              <a:t>• 1991-2031: Projected prevalence of arthritis is expected to increase from 2.9 million to 6.5 million Canadians, a rise of 124% (Badley 1998). </a:t>
            </a:r>
          </a:p>
          <a:p>
            <a:endParaRPr lang="en-CA" sz="3200">
              <a:solidFill>
                <a:schemeClr val="bg1"/>
              </a:solidFill>
              <a:cs typeface="Arial" charset="0"/>
            </a:endParaRPr>
          </a:p>
          <a:p>
            <a:r>
              <a:rPr lang="en-CA" sz="3200">
                <a:solidFill>
                  <a:schemeClr val="bg1"/>
                </a:solidFill>
                <a:cs typeface="Arial" charset="0"/>
              </a:rPr>
              <a:t>• Disability caused by arthritis is significantly associated with increased risk of being out of the Canadian labour force (Badley 2001).</a:t>
            </a:r>
          </a:p>
          <a:p>
            <a:r>
              <a:rPr lang="en-CA" sz="3200">
                <a:solidFill>
                  <a:schemeClr val="bg1"/>
                </a:solidFill>
                <a:cs typeface="Arial" charset="0"/>
              </a:rPr>
              <a:t> </a:t>
            </a:r>
          </a:p>
          <a:p>
            <a:r>
              <a:rPr lang="en-CA" sz="3200">
                <a:solidFill>
                  <a:schemeClr val="bg1"/>
                </a:solidFill>
                <a:cs typeface="Arial" charset="0"/>
              </a:rPr>
              <a:t>• 1996 per capita medical care expenditures for persons with MSK conditions averaged $3,578 for a national total of $193 billion in the United States. This was the equivalent of 2.5% of the Gross Domestic Product in that year (Yelin 2001). </a:t>
            </a:r>
          </a:p>
          <a:p>
            <a:r>
              <a:rPr lang="en-CA" sz="3200">
                <a:solidFill>
                  <a:schemeClr val="bg1"/>
                </a:solidFill>
                <a:cs typeface="Arial" charset="0"/>
              </a:rPr>
              <a:t> </a:t>
            </a:r>
          </a:p>
          <a:p>
            <a:r>
              <a:rPr lang="en-CA" sz="3200">
                <a:solidFill>
                  <a:schemeClr val="bg1"/>
                </a:solidFill>
                <a:cs typeface="Arial" charset="0"/>
              </a:rPr>
              <a:t>• The American Association of Medical Colleges (2005) and the Collège des Médecins du Québec (1999) have identified MSK clinical skills as areas of weakness in medical school curricula and among practicing physicians.</a:t>
            </a:r>
          </a:p>
        </p:txBody>
      </p:sp>
      <p:sp>
        <p:nvSpPr>
          <p:cNvPr id="13316" name="TextBox 52"/>
          <p:cNvSpPr txBox="1">
            <a:spLocks noChangeArrowheads="1"/>
          </p:cNvSpPr>
          <p:nvPr/>
        </p:nvSpPr>
        <p:spPr bwMode="auto">
          <a:xfrm>
            <a:off x="561975" y="16859250"/>
            <a:ext cx="7867650" cy="6765925"/>
          </a:xfrm>
          <a:prstGeom prst="rect">
            <a:avLst/>
          </a:prstGeom>
          <a:noFill/>
          <a:ln w="9525">
            <a:noFill/>
            <a:miter lim="800000"/>
            <a:headEnd/>
            <a:tailEnd/>
          </a:ln>
        </p:spPr>
        <p:txBody>
          <a:bodyPr lIns="360045" tIns="180023" rIns="360045" bIns="180023">
            <a:spAutoFit/>
          </a:bodyPr>
          <a:lstStyle/>
          <a:p>
            <a:r>
              <a:rPr lang="en-CA" sz="3200" b="1" u="sng">
                <a:solidFill>
                  <a:schemeClr val="bg1"/>
                </a:solidFill>
                <a:cs typeface="Arial" charset="0"/>
              </a:rPr>
              <a:t>Review Characteristics</a:t>
            </a:r>
          </a:p>
          <a:p>
            <a:r>
              <a:rPr lang="en-CA" sz="3200">
                <a:solidFill>
                  <a:schemeClr val="bg1"/>
                </a:solidFill>
                <a:cs typeface="Arial" charset="0"/>
              </a:rPr>
              <a:t>• Over 2500 participants were involved in the studies reviewed</a:t>
            </a:r>
          </a:p>
          <a:p>
            <a:endParaRPr lang="en-CA" sz="3200">
              <a:solidFill>
                <a:schemeClr val="bg1"/>
              </a:solidFill>
              <a:cs typeface="Arial" charset="0"/>
            </a:endParaRPr>
          </a:p>
          <a:p>
            <a:r>
              <a:rPr lang="en-CA" sz="3200">
                <a:solidFill>
                  <a:schemeClr val="bg1"/>
                </a:solidFill>
                <a:cs typeface="Arial" charset="0"/>
              </a:rPr>
              <a:t>• 18/24 trials studied undergraduate medical students – remainder studied residents, practicing physicians or a combination of training levels </a:t>
            </a:r>
          </a:p>
          <a:p>
            <a:endParaRPr lang="en-CA" sz="3200">
              <a:solidFill>
                <a:schemeClr val="bg1"/>
              </a:solidFill>
              <a:cs typeface="Arial" charset="0"/>
            </a:endParaRPr>
          </a:p>
          <a:p>
            <a:r>
              <a:rPr lang="en-CA" sz="3200">
                <a:solidFill>
                  <a:schemeClr val="bg1"/>
                </a:solidFill>
                <a:cs typeface="Arial" charset="0"/>
              </a:rPr>
              <a:t>• 15/24 studies utilized MSK OSCEs as their primary outcome – remainder measured knowledge via written test scores or student confidence.  </a:t>
            </a:r>
          </a:p>
        </p:txBody>
      </p:sp>
      <p:sp>
        <p:nvSpPr>
          <p:cNvPr id="13317" name="TextBox 53"/>
          <p:cNvSpPr txBox="1">
            <a:spLocks noChangeArrowheads="1"/>
          </p:cNvSpPr>
          <p:nvPr/>
        </p:nvSpPr>
        <p:spPr bwMode="auto">
          <a:xfrm>
            <a:off x="7929563" y="23172738"/>
            <a:ext cx="9358312" cy="1901825"/>
          </a:xfrm>
          <a:prstGeom prst="rect">
            <a:avLst/>
          </a:prstGeom>
          <a:noFill/>
          <a:ln w="9525">
            <a:noFill/>
            <a:miter lim="800000"/>
            <a:headEnd/>
            <a:tailEnd/>
          </a:ln>
        </p:spPr>
        <p:txBody>
          <a:bodyPr lIns="360045" tIns="180023" rIns="360045" bIns="180023">
            <a:spAutoFit/>
          </a:bodyPr>
          <a:lstStyle/>
          <a:p>
            <a:r>
              <a:rPr lang="en-CA" sz="2000" i="1">
                <a:solidFill>
                  <a:schemeClr val="bg1"/>
                </a:solidFill>
                <a:cs typeface="Arial" charset="0"/>
              </a:rPr>
              <a:t>Any of these flaws may result in an overestimation of an intervention’s effects. Only 3/24 studies provided power calculations.  Thus, for most studies it is not possible to determine if observations of no difference between the interventions being compared represents actual equivalence or simply points to insufficient statistical power (i.e. Type II errors).</a:t>
            </a:r>
          </a:p>
        </p:txBody>
      </p:sp>
      <p:sp>
        <p:nvSpPr>
          <p:cNvPr id="13318" name="TextBox 54"/>
          <p:cNvSpPr txBox="1">
            <a:spLocks noChangeArrowheads="1"/>
          </p:cNvSpPr>
          <p:nvPr/>
        </p:nvSpPr>
        <p:spPr bwMode="auto">
          <a:xfrm>
            <a:off x="25315863" y="4219575"/>
            <a:ext cx="9282112" cy="968375"/>
          </a:xfrm>
          <a:prstGeom prst="rect">
            <a:avLst/>
          </a:prstGeom>
          <a:noFill/>
          <a:ln w="9525">
            <a:noFill/>
            <a:miter lim="800000"/>
            <a:headEnd/>
            <a:tailEnd/>
          </a:ln>
        </p:spPr>
        <p:txBody>
          <a:bodyPr lIns="360045" tIns="180023" rIns="360045" bIns="180023">
            <a:spAutoFit/>
          </a:bodyPr>
          <a:lstStyle/>
          <a:p>
            <a:pPr algn="ctr"/>
            <a:r>
              <a:rPr lang="en-CA" sz="3900" b="1" u="sng">
                <a:cs typeface="Arial" charset="0"/>
              </a:rPr>
              <a:t>Efficacy of Teaching Interventions</a:t>
            </a:r>
          </a:p>
        </p:txBody>
      </p:sp>
      <p:sp>
        <p:nvSpPr>
          <p:cNvPr id="13319" name="TextBox 55"/>
          <p:cNvSpPr txBox="1">
            <a:spLocks noChangeArrowheads="1"/>
          </p:cNvSpPr>
          <p:nvPr/>
        </p:nvSpPr>
        <p:spPr bwMode="auto">
          <a:xfrm>
            <a:off x="0" y="0"/>
            <a:ext cx="36004500" cy="2557463"/>
          </a:xfrm>
          <a:prstGeom prst="rect">
            <a:avLst/>
          </a:prstGeom>
          <a:solidFill>
            <a:schemeClr val="bg1"/>
          </a:solidFill>
          <a:ln w="9525">
            <a:noFill/>
            <a:miter lim="800000"/>
            <a:headEnd/>
            <a:tailEnd/>
          </a:ln>
        </p:spPr>
        <p:txBody>
          <a:bodyPr lIns="360045" tIns="180023" rIns="360045" bIns="180023">
            <a:spAutoFit/>
          </a:bodyPr>
          <a:lstStyle/>
          <a:p>
            <a:pPr algn="ctr"/>
            <a:r>
              <a:rPr lang="en-CA" sz="4900" b="1">
                <a:latin typeface="Arial Narrow" pitchFamily="34" charset="0"/>
              </a:rPr>
              <a:t>Teaching Musculoskeletal Clinical Skills: A Best Evidence in Medical Education (BEME) Systematic Review of Techniques and Their Efficacy</a:t>
            </a:r>
          </a:p>
          <a:p>
            <a:pPr algn="ctr">
              <a:spcBef>
                <a:spcPct val="20000"/>
              </a:spcBef>
            </a:pPr>
            <a:r>
              <a:rPr lang="en-US" sz="3900">
                <a:latin typeface="Arial Narrow" pitchFamily="34" charset="0"/>
              </a:rPr>
              <a:t>Alexandra O’Dunn-Orto, Lisa Hartling, </a:t>
            </a:r>
            <a:r>
              <a:rPr lang="en-US" sz="3900" baseline="30000">
                <a:latin typeface="Arial Narrow" pitchFamily="34" charset="0"/>
              </a:rPr>
              <a:t> </a:t>
            </a:r>
            <a:r>
              <a:rPr lang="en-US" sz="3900">
                <a:latin typeface="Arial Narrow" pitchFamily="34" charset="0"/>
              </a:rPr>
              <a:t>Sandy Campbell and Anna E. Oswald</a:t>
            </a:r>
          </a:p>
          <a:p>
            <a:pPr algn="ctr">
              <a:spcBef>
                <a:spcPct val="20000"/>
              </a:spcBef>
            </a:pPr>
            <a:r>
              <a:rPr lang="en-CA" sz="3900">
                <a:latin typeface="Arial Narrow" pitchFamily="34" charset="0"/>
                <a:cs typeface="Times New Roman" pitchFamily="18" charset="0"/>
              </a:rPr>
              <a:t>Faculty of Medicine and Dentistry, Department of Medicine University of Alberta</a:t>
            </a:r>
            <a:endParaRPr lang="en-US" sz="3900">
              <a:latin typeface="Arial Narrow" pitchFamily="34" charset="0"/>
            </a:endParaRPr>
          </a:p>
        </p:txBody>
      </p:sp>
      <p:sp>
        <p:nvSpPr>
          <p:cNvPr id="13320" name="TextBox 56"/>
          <p:cNvSpPr txBox="1">
            <a:spLocks noChangeArrowheads="1"/>
          </p:cNvSpPr>
          <p:nvPr/>
        </p:nvSpPr>
        <p:spPr bwMode="auto">
          <a:xfrm>
            <a:off x="10126663" y="2813050"/>
            <a:ext cx="14908212" cy="969963"/>
          </a:xfrm>
          <a:prstGeom prst="rect">
            <a:avLst/>
          </a:prstGeom>
          <a:noFill/>
          <a:ln w="9525">
            <a:noFill/>
            <a:miter lim="800000"/>
            <a:headEnd/>
            <a:tailEnd/>
          </a:ln>
        </p:spPr>
        <p:txBody>
          <a:bodyPr lIns="360045" tIns="180023" rIns="360045" bIns="180023">
            <a:spAutoFit/>
          </a:bodyPr>
          <a:lstStyle/>
          <a:p>
            <a:pPr algn="ctr"/>
            <a:r>
              <a:rPr lang="en-CA" sz="3900" b="1" u="sng">
                <a:solidFill>
                  <a:schemeClr val="bg1"/>
                </a:solidFill>
                <a:cs typeface="Arial" charset="0"/>
              </a:rPr>
              <a:t>Flow of studies through the search and analysis process</a:t>
            </a:r>
          </a:p>
        </p:txBody>
      </p:sp>
      <p:sp>
        <p:nvSpPr>
          <p:cNvPr id="13321" name="TextBox 57"/>
          <p:cNvSpPr txBox="1">
            <a:spLocks noChangeArrowheads="1"/>
          </p:cNvSpPr>
          <p:nvPr/>
        </p:nvSpPr>
        <p:spPr bwMode="auto">
          <a:xfrm>
            <a:off x="19216688" y="19859625"/>
            <a:ext cx="16430625" cy="3317875"/>
          </a:xfrm>
          <a:prstGeom prst="rect">
            <a:avLst/>
          </a:prstGeom>
          <a:noFill/>
          <a:ln w="9525">
            <a:noFill/>
            <a:miter lim="800000"/>
            <a:headEnd/>
            <a:tailEnd/>
          </a:ln>
        </p:spPr>
        <p:txBody>
          <a:bodyPr lIns="360045" tIns="180023" rIns="360045" bIns="180023">
            <a:spAutoFit/>
          </a:bodyPr>
          <a:lstStyle/>
          <a:p>
            <a:r>
              <a:rPr lang="en-CA" sz="3200" b="1" u="sng">
                <a:solidFill>
                  <a:schemeClr val="bg1"/>
                </a:solidFill>
                <a:cs typeface="Arial" charset="0"/>
              </a:rPr>
              <a:t>Conclusion</a:t>
            </a:r>
          </a:p>
          <a:p>
            <a:r>
              <a:rPr lang="en-CA" sz="3200">
                <a:solidFill>
                  <a:schemeClr val="bg1"/>
                </a:solidFill>
                <a:cs typeface="Arial" charset="0"/>
              </a:rPr>
              <a:t>This review provides supportive evidence for the use of several instructional methods to teach MSK skills with most studies supporting patient educator, interactive small group teaching and computer assisted learning. As class sizes grow, interest in the use of alternate instructional methods is increasing, and many may be more efficient and cost-effective than traditional teaching methods. </a:t>
            </a:r>
          </a:p>
        </p:txBody>
      </p:sp>
      <p:sp>
        <p:nvSpPr>
          <p:cNvPr id="13322" name="TextBox 17"/>
          <p:cNvSpPr txBox="1">
            <a:spLocks noChangeArrowheads="1"/>
          </p:cNvSpPr>
          <p:nvPr/>
        </p:nvSpPr>
        <p:spPr bwMode="auto">
          <a:xfrm>
            <a:off x="0" y="26155650"/>
            <a:ext cx="36004500" cy="847725"/>
          </a:xfrm>
          <a:prstGeom prst="rect">
            <a:avLst/>
          </a:prstGeom>
          <a:solidFill>
            <a:schemeClr val="bg1"/>
          </a:solidFill>
          <a:ln w="9525">
            <a:noFill/>
            <a:miter lim="800000"/>
            <a:headEnd/>
            <a:tailEnd/>
          </a:ln>
        </p:spPr>
        <p:txBody>
          <a:bodyPr lIns="360045" tIns="180023" rIns="360045" bIns="180023">
            <a:spAutoFit/>
          </a:bodyPr>
          <a:lstStyle/>
          <a:p>
            <a:endParaRPr lang="en-CA" sz="3200">
              <a:latin typeface="Book Antiqua" pitchFamily="18" charset="0"/>
            </a:endParaRPr>
          </a:p>
        </p:txBody>
      </p:sp>
      <p:sp>
        <p:nvSpPr>
          <p:cNvPr id="13323" name="TextBox 165"/>
          <p:cNvSpPr txBox="1">
            <a:spLocks noChangeArrowheads="1"/>
          </p:cNvSpPr>
          <p:nvPr/>
        </p:nvSpPr>
        <p:spPr bwMode="auto">
          <a:xfrm>
            <a:off x="23717250" y="23717250"/>
            <a:ext cx="11287125" cy="2246313"/>
          </a:xfrm>
          <a:prstGeom prst="rect">
            <a:avLst/>
          </a:prstGeom>
          <a:noFill/>
          <a:ln w="9525">
            <a:noFill/>
            <a:miter lim="800000"/>
            <a:headEnd/>
            <a:tailEnd/>
          </a:ln>
        </p:spPr>
        <p:txBody>
          <a:bodyPr>
            <a:spAutoFit/>
          </a:bodyPr>
          <a:lstStyle/>
          <a:p>
            <a:r>
              <a:rPr lang="en-CA" sz="1400" u="sng">
                <a:cs typeface="Arial" charset="0"/>
              </a:rPr>
              <a:t>References</a:t>
            </a:r>
            <a:endParaRPr lang="en-CA" sz="1400">
              <a:cs typeface="Arial" charset="0"/>
            </a:endParaRPr>
          </a:p>
          <a:p>
            <a:r>
              <a:rPr lang="en-CA" sz="1400">
                <a:cs typeface="Arial" charset="0"/>
              </a:rPr>
              <a:t>Badley, E.M. and Wang, P. P. Arthritis and the aging population: projections of arthritis prevalence in Canada 1991 to 2031</a:t>
            </a:r>
            <a:r>
              <a:rPr lang="en-CA" sz="1400" i="1">
                <a:cs typeface="Arial" charset="0"/>
              </a:rPr>
              <a:t>. J Rheumatol</a:t>
            </a:r>
            <a:r>
              <a:rPr lang="en-CA" sz="1400">
                <a:cs typeface="Arial" charset="0"/>
              </a:rPr>
              <a:t>. </a:t>
            </a:r>
          </a:p>
          <a:p>
            <a:r>
              <a:rPr lang="en-CA" sz="1400">
                <a:cs typeface="Arial" charset="0"/>
              </a:rPr>
              <a:t>            1998 25(1): 138-44.</a:t>
            </a:r>
          </a:p>
          <a:p>
            <a:r>
              <a:rPr lang="en-CA" sz="1400">
                <a:cs typeface="Arial" charset="0"/>
              </a:rPr>
              <a:t>Badley, E.M. and Wang, P. P. The contribution of arthritis and arthritis disability to nonparticipation in the labor force: a Canadian example.    </a:t>
            </a:r>
          </a:p>
          <a:p>
            <a:r>
              <a:rPr lang="en-CA" sz="1400">
                <a:cs typeface="Arial" charset="0"/>
              </a:rPr>
              <a:t>            The Journal of rheumatology. 2001 (28)5:1077-1082.</a:t>
            </a:r>
          </a:p>
          <a:p>
            <a:r>
              <a:rPr lang="en-CA" sz="1400">
                <a:cs typeface="Arial" charset="0"/>
              </a:rPr>
              <a:t>Yelin, Edward et al. A national study of medical care expenditures for musculoskeletal conditions: the impact of health insurance and</a:t>
            </a:r>
          </a:p>
          <a:p>
            <a:r>
              <a:rPr lang="en-CA" sz="1400">
                <a:cs typeface="Arial" charset="0"/>
              </a:rPr>
              <a:t>            managed care. </a:t>
            </a:r>
            <a:r>
              <a:rPr lang="en-CA" sz="1400" i="1">
                <a:cs typeface="Arial" charset="0"/>
              </a:rPr>
              <a:t>Arthritis and rheumatism</a:t>
            </a:r>
            <a:r>
              <a:rPr lang="en-CA" sz="1400">
                <a:cs typeface="Arial" charset="0"/>
              </a:rPr>
              <a:t>. 2001 44 (5):1160-1169.</a:t>
            </a:r>
          </a:p>
          <a:p>
            <a:r>
              <a:rPr lang="en-CA" sz="1400">
                <a:cs typeface="Arial" charset="0"/>
              </a:rPr>
              <a:t>Association of American Medical Colleges. Report VII contemporary issues in medicine: musculoskeletal medicine education, Medical school</a:t>
            </a:r>
          </a:p>
          <a:p>
            <a:r>
              <a:rPr lang="en-CA" sz="1400">
                <a:cs typeface="Arial" charset="0"/>
              </a:rPr>
              <a:t>           objectives project. 2005 VII:1-13.</a:t>
            </a:r>
          </a:p>
          <a:p>
            <a:r>
              <a:rPr lang="en-CA" sz="1400">
                <a:cs typeface="Arial" charset="0"/>
              </a:rPr>
              <a:t> College des Medecins du Quebec Practice Enhancement Division. Clinical practice guidelines: The musculoskeletal system. 1999:1-11.</a:t>
            </a:r>
          </a:p>
        </p:txBody>
      </p:sp>
      <p:graphicFrame>
        <p:nvGraphicFramePr>
          <p:cNvPr id="223" name="Chart 222"/>
          <p:cNvGraphicFramePr/>
          <p:nvPr/>
        </p:nvGraphicFramePr>
        <p:xfrm>
          <a:off x="23217224" y="4929127"/>
          <a:ext cx="10930014" cy="92869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9" name="Chart 228"/>
          <p:cNvGraphicFramePr/>
          <p:nvPr/>
        </p:nvGraphicFramePr>
        <p:xfrm>
          <a:off x="28972895" y="13358811"/>
          <a:ext cx="7031605" cy="314327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8" name="Chart 227"/>
          <p:cNvGraphicFramePr/>
          <p:nvPr/>
        </p:nvGraphicFramePr>
        <p:xfrm>
          <a:off x="29218016" y="11358547"/>
          <a:ext cx="7907586" cy="328614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32" name="Table 231"/>
          <p:cNvGraphicFramePr>
            <a:graphicFrameLocks noGrp="1"/>
          </p:cNvGraphicFramePr>
          <p:nvPr/>
        </p:nvGraphicFramePr>
        <p:xfrm>
          <a:off x="8358188" y="19431000"/>
          <a:ext cx="8761412" cy="3714750"/>
        </p:xfrm>
        <a:graphic>
          <a:graphicData uri="http://schemas.openxmlformats.org/drawingml/2006/table">
            <a:tbl>
              <a:tblPr/>
              <a:tblGrid>
                <a:gridCol w="2162202"/>
                <a:gridCol w="1475253"/>
                <a:gridCol w="5123968"/>
              </a:tblGrid>
              <a:tr h="1137449">
                <a:tc>
                  <a:txBody>
                    <a:bodyPr/>
                    <a:lstStyle/>
                    <a:p>
                      <a:pPr algn="ctr" fontAlgn="ctr"/>
                      <a:r>
                        <a:rPr lang="en-CA" sz="2400" b="1" i="0" u="none" strike="noStrike" dirty="0">
                          <a:solidFill>
                            <a:srgbClr val="000000"/>
                          </a:solidFill>
                          <a:latin typeface="Calibri"/>
                        </a:rPr>
                        <a:t>Type of study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CA" sz="2400" b="1" i="0" u="none" strike="noStrike">
                          <a:solidFill>
                            <a:srgbClr val="000000"/>
                          </a:solidFill>
                          <a:latin typeface="Calibri"/>
                        </a:rPr>
                        <a:t>Number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CA" sz="2400" b="1" i="0" u="none" strike="noStrike" dirty="0">
                          <a:solidFill>
                            <a:srgbClr val="000000"/>
                          </a:solidFill>
                          <a:latin typeface="Calibri"/>
                        </a:rPr>
                        <a:t>Common sources of bias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84171">
                <a:tc>
                  <a:txBody>
                    <a:bodyPr/>
                    <a:lstStyle/>
                    <a:p>
                      <a:pPr algn="ctr" fontAlgn="ctr"/>
                      <a:r>
                        <a:rPr lang="en-CA" sz="1800" b="0" i="0" u="none" strike="noStrike">
                          <a:solidFill>
                            <a:srgbClr val="000000"/>
                          </a:solidFill>
                          <a:latin typeface="Calibri"/>
                        </a:rPr>
                        <a:t>Randomized controlled trials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CA" sz="1800" b="0" i="0" u="none" strike="noStrike" dirty="0">
                          <a:solidFill>
                            <a:srgbClr val="000000"/>
                          </a:solidFill>
                          <a:latin typeface="Calibri"/>
                        </a:rPr>
                        <a:t>12</a:t>
                      </a:r>
                    </a:p>
                    <a:p>
                      <a:pPr algn="ctr" fontAlgn="ctr"/>
                      <a:r>
                        <a:rPr lang="en-CA" sz="1800" b="0" i="0" u="none" strike="noStrike" dirty="0">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CA" sz="1800" b="0" i="0" u="none" strike="noStrike">
                          <a:solidFill>
                            <a:srgbClr val="000000"/>
                          </a:solidFill>
                          <a:latin typeface="Calibri"/>
                        </a:rPr>
                        <a:t>10/12: inadequate blinding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35270">
                <a:tc>
                  <a:txBody>
                    <a:bodyPr/>
                    <a:lstStyle/>
                    <a:p>
                      <a:pPr algn="ctr" fontAlgn="ctr"/>
                      <a:r>
                        <a:rPr lang="en-CA" sz="18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en-CA" sz="18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CA" sz="1800" b="0" i="0" u="none" strike="noStrike" dirty="0">
                          <a:solidFill>
                            <a:srgbClr val="000000"/>
                          </a:solidFill>
                          <a:latin typeface="Calibri"/>
                        </a:rPr>
                        <a:t>6/12: incomplete/unclear data presentation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14834">
                <a:tc>
                  <a:txBody>
                    <a:bodyPr/>
                    <a:lstStyle/>
                    <a:p>
                      <a:pPr algn="ctr" fontAlgn="ctr"/>
                      <a:r>
                        <a:rPr lang="en-CA" sz="1800" b="0" i="0" u="none" strike="noStrike">
                          <a:solidFill>
                            <a:srgbClr val="000000"/>
                          </a:solidFill>
                          <a:latin typeface="Calibri"/>
                        </a:rPr>
                        <a:t>Cohorts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CA" sz="1800" b="0" i="0" u="none" strike="noStrike" dirty="0">
                          <a:solidFill>
                            <a:srgbClr val="000000"/>
                          </a:solidFill>
                          <a:latin typeface="Calibri"/>
                        </a:rPr>
                        <a:t>12</a:t>
                      </a:r>
                    </a:p>
                    <a:p>
                      <a:pPr algn="ctr" fontAlgn="ctr"/>
                      <a:r>
                        <a:rPr lang="en-CA" sz="1800" b="0" i="0" u="none" strike="noStrike" dirty="0">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CA" sz="1800" b="0" i="0" u="none" strike="noStrike">
                          <a:solidFill>
                            <a:srgbClr val="000000"/>
                          </a:solidFill>
                          <a:latin typeface="Calibri"/>
                        </a:rPr>
                        <a:t>9/12: unclear/absent description of blinding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43051">
                <a:tc>
                  <a:txBody>
                    <a:bodyPr/>
                    <a:lstStyle/>
                    <a:p>
                      <a:pPr algn="ctr" fontAlgn="ctr"/>
                      <a:r>
                        <a:rPr lang="en-CA" sz="1800" b="0" i="0" u="none" strike="noStrike">
                          <a:solidFill>
                            <a:srgbClr val="000000"/>
                          </a:solidFill>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en-CA" sz="1800" b="0" i="0" u="none" strike="noStrike" dirty="0">
                        <a:solidFill>
                          <a:srgbClr val="000000"/>
                        </a:solidFill>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CA" sz="1800" b="0" i="0" u="none" strike="noStrike" dirty="0">
                          <a:solidFill>
                            <a:srgbClr val="000000"/>
                          </a:solidFill>
                          <a:latin typeface="Calibri"/>
                        </a:rPr>
                        <a:t>8/12: incomplete/absent control of participant characteristics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13351" name="TextBox 232"/>
          <p:cNvSpPr txBox="1">
            <a:spLocks noChangeArrowheads="1"/>
          </p:cNvSpPr>
          <p:nvPr/>
        </p:nvSpPr>
        <p:spPr bwMode="auto">
          <a:xfrm>
            <a:off x="8572500" y="18859500"/>
            <a:ext cx="8072438" cy="584200"/>
          </a:xfrm>
          <a:prstGeom prst="rect">
            <a:avLst/>
          </a:prstGeom>
          <a:noFill/>
          <a:ln w="9525">
            <a:noFill/>
            <a:miter lim="800000"/>
            <a:headEnd/>
            <a:tailEnd/>
          </a:ln>
        </p:spPr>
        <p:txBody>
          <a:bodyPr>
            <a:spAutoFit/>
          </a:bodyPr>
          <a:lstStyle/>
          <a:p>
            <a:pPr algn="ctr"/>
            <a:r>
              <a:rPr lang="en-CA" sz="3200" b="1" u="sng">
                <a:solidFill>
                  <a:schemeClr val="bg1"/>
                </a:solidFill>
                <a:cs typeface="Arial" charset="0"/>
              </a:rPr>
              <a:t>Assessment of Methodological Quality </a:t>
            </a:r>
          </a:p>
        </p:txBody>
      </p:sp>
      <p:grpSp>
        <p:nvGrpSpPr>
          <p:cNvPr id="13352" name="Group 233"/>
          <p:cNvGrpSpPr>
            <a:grpSpLocks/>
          </p:cNvGrpSpPr>
          <p:nvPr/>
        </p:nvGrpSpPr>
        <p:grpSpPr bwMode="auto">
          <a:xfrm>
            <a:off x="9215438" y="3786188"/>
            <a:ext cx="16737012" cy="15573375"/>
            <a:chOff x="1071538" y="688874"/>
            <a:chExt cx="6072230" cy="5650184"/>
          </a:xfrm>
        </p:grpSpPr>
        <p:sp>
          <p:nvSpPr>
            <p:cNvPr id="13357" name="TextBox 234"/>
            <p:cNvSpPr txBox="1">
              <a:spLocks noChangeArrowheads="1"/>
            </p:cNvSpPr>
            <p:nvPr/>
          </p:nvSpPr>
          <p:spPr bwMode="auto">
            <a:xfrm>
              <a:off x="3286116" y="688874"/>
              <a:ext cx="1785950" cy="658823"/>
            </a:xfrm>
            <a:prstGeom prst="rect">
              <a:avLst/>
            </a:prstGeom>
            <a:solidFill>
              <a:srgbClr val="FFFF3F"/>
            </a:solidFill>
            <a:ln w="12700">
              <a:solidFill>
                <a:schemeClr val="bg1"/>
              </a:solidFill>
              <a:miter lim="800000"/>
              <a:headEnd/>
              <a:tailEnd/>
            </a:ln>
          </p:spPr>
          <p:txBody>
            <a:bodyPr anchor="ctr">
              <a:spAutoFit/>
            </a:bodyPr>
            <a:lstStyle/>
            <a:p>
              <a:pPr algn="ctr"/>
              <a:r>
                <a:rPr lang="en-CA" sz="2800">
                  <a:solidFill>
                    <a:schemeClr val="bg1"/>
                  </a:solidFill>
                  <a:cs typeface="Arial" charset="0"/>
                </a:rPr>
                <a:t>Potentially relevant studies identified from databases </a:t>
              </a:r>
            </a:p>
            <a:p>
              <a:pPr algn="ctr"/>
              <a:r>
                <a:rPr lang="en-CA" sz="2800">
                  <a:solidFill>
                    <a:schemeClr val="bg1"/>
                  </a:solidFill>
                  <a:cs typeface="Arial" charset="0"/>
                </a:rPr>
                <a:t>(n = 5,089) and reference lists (n = 354)</a:t>
              </a:r>
            </a:p>
          </p:txBody>
        </p:sp>
        <p:sp>
          <p:nvSpPr>
            <p:cNvPr id="13358" name="TextBox 235"/>
            <p:cNvSpPr txBox="1">
              <a:spLocks noChangeArrowheads="1"/>
            </p:cNvSpPr>
            <p:nvPr/>
          </p:nvSpPr>
          <p:spPr bwMode="auto">
            <a:xfrm>
              <a:off x="3286116" y="2000240"/>
              <a:ext cx="1785950" cy="671769"/>
            </a:xfrm>
            <a:prstGeom prst="rect">
              <a:avLst/>
            </a:prstGeom>
            <a:solidFill>
              <a:srgbClr val="FFFF3F"/>
            </a:solidFill>
            <a:ln w="12700">
              <a:solidFill>
                <a:schemeClr val="bg1"/>
              </a:solidFill>
              <a:miter lim="800000"/>
              <a:headEnd/>
              <a:tailEnd/>
            </a:ln>
          </p:spPr>
          <p:txBody>
            <a:bodyPr>
              <a:spAutoFit/>
            </a:bodyPr>
            <a:lstStyle/>
            <a:p>
              <a:pPr algn="ctr"/>
              <a:r>
                <a:rPr lang="en-CA" sz="2800">
                  <a:solidFill>
                    <a:schemeClr val="bg1"/>
                  </a:solidFill>
                  <a:cs typeface="Arial" charset="0"/>
                </a:rPr>
                <a:t>Full text articles obtained from electronic databases, reference lists (n = 242) and grey literature (n = 23)</a:t>
              </a:r>
            </a:p>
          </p:txBody>
        </p:sp>
        <p:sp>
          <p:nvSpPr>
            <p:cNvPr id="13359" name="TextBox 236"/>
            <p:cNvSpPr txBox="1">
              <a:spLocks noChangeArrowheads="1"/>
            </p:cNvSpPr>
            <p:nvPr/>
          </p:nvSpPr>
          <p:spPr bwMode="auto">
            <a:xfrm>
              <a:off x="3286116" y="3357562"/>
              <a:ext cx="1785950" cy="351745"/>
            </a:xfrm>
            <a:prstGeom prst="rect">
              <a:avLst/>
            </a:prstGeom>
            <a:solidFill>
              <a:srgbClr val="FFFF3F"/>
            </a:solidFill>
            <a:ln w="12700">
              <a:solidFill>
                <a:schemeClr val="bg1"/>
              </a:solidFill>
              <a:miter lim="800000"/>
              <a:headEnd/>
              <a:tailEnd/>
            </a:ln>
          </p:spPr>
          <p:txBody>
            <a:bodyPr>
              <a:spAutoFit/>
            </a:bodyPr>
            <a:lstStyle/>
            <a:p>
              <a:pPr algn="ctr"/>
              <a:r>
                <a:rPr lang="en-CA" sz="2800">
                  <a:solidFill>
                    <a:schemeClr val="bg1"/>
                  </a:solidFill>
                  <a:cs typeface="Arial" charset="0"/>
                </a:rPr>
                <a:t>Studies relevant to review question (n = 26)</a:t>
              </a:r>
            </a:p>
          </p:txBody>
        </p:sp>
        <p:sp>
          <p:nvSpPr>
            <p:cNvPr id="13360" name="TextBox 237"/>
            <p:cNvSpPr txBox="1">
              <a:spLocks noChangeArrowheads="1"/>
            </p:cNvSpPr>
            <p:nvPr/>
          </p:nvSpPr>
          <p:spPr bwMode="auto">
            <a:xfrm>
              <a:off x="3286116" y="4457650"/>
              <a:ext cx="1785950" cy="351745"/>
            </a:xfrm>
            <a:prstGeom prst="rect">
              <a:avLst/>
            </a:prstGeom>
            <a:solidFill>
              <a:srgbClr val="FFFF3F"/>
            </a:solidFill>
            <a:ln w="12700">
              <a:solidFill>
                <a:schemeClr val="bg1"/>
              </a:solidFill>
              <a:miter lim="800000"/>
              <a:headEnd/>
              <a:tailEnd/>
            </a:ln>
          </p:spPr>
          <p:txBody>
            <a:bodyPr>
              <a:spAutoFit/>
            </a:bodyPr>
            <a:lstStyle/>
            <a:p>
              <a:pPr algn="ctr"/>
              <a:r>
                <a:rPr lang="en-CA" sz="2800">
                  <a:solidFill>
                    <a:schemeClr val="bg1"/>
                  </a:solidFill>
                  <a:cs typeface="Arial" charset="0"/>
                </a:rPr>
                <a:t>Final number of included articles </a:t>
              </a:r>
              <a:r>
                <a:rPr lang="en-CA" sz="2800" b="1">
                  <a:solidFill>
                    <a:schemeClr val="bg1"/>
                  </a:solidFill>
                  <a:cs typeface="Arial" charset="0"/>
                </a:rPr>
                <a:t>(n = 24)</a:t>
              </a:r>
            </a:p>
          </p:txBody>
        </p:sp>
        <p:sp>
          <p:nvSpPr>
            <p:cNvPr id="13361" name="TextBox 238"/>
            <p:cNvSpPr txBox="1">
              <a:spLocks noChangeArrowheads="1"/>
            </p:cNvSpPr>
            <p:nvPr/>
          </p:nvSpPr>
          <p:spPr bwMode="auto">
            <a:xfrm>
              <a:off x="5143504" y="1463092"/>
              <a:ext cx="1143008" cy="279162"/>
            </a:xfrm>
            <a:prstGeom prst="rect">
              <a:avLst/>
            </a:prstGeom>
            <a:solidFill>
              <a:srgbClr val="FF4343"/>
            </a:solidFill>
            <a:ln w="12700">
              <a:solidFill>
                <a:schemeClr val="bg1"/>
              </a:solidFill>
              <a:miter lim="800000"/>
              <a:headEnd/>
              <a:tailEnd/>
            </a:ln>
          </p:spPr>
          <p:txBody>
            <a:bodyPr anchor="ctr">
              <a:spAutoFit/>
            </a:bodyPr>
            <a:lstStyle/>
            <a:p>
              <a:pPr algn="ctr"/>
              <a:r>
                <a:rPr lang="en-CA" sz="2200">
                  <a:solidFill>
                    <a:schemeClr val="bg1"/>
                  </a:solidFill>
                  <a:cs typeface="Arial" charset="0"/>
                </a:rPr>
                <a:t>Excluded abstracts (n = 4,847)</a:t>
              </a:r>
            </a:p>
          </p:txBody>
        </p:sp>
        <p:sp>
          <p:nvSpPr>
            <p:cNvPr id="13362" name="TextBox 239"/>
            <p:cNvSpPr txBox="1">
              <a:spLocks noChangeArrowheads="1"/>
            </p:cNvSpPr>
            <p:nvPr/>
          </p:nvSpPr>
          <p:spPr bwMode="auto">
            <a:xfrm>
              <a:off x="1785918" y="785794"/>
              <a:ext cx="1357322" cy="279162"/>
            </a:xfrm>
            <a:prstGeom prst="rect">
              <a:avLst/>
            </a:prstGeom>
            <a:solidFill>
              <a:srgbClr val="FFA725"/>
            </a:solidFill>
            <a:ln w="9525">
              <a:solidFill>
                <a:schemeClr val="bg1"/>
              </a:solidFill>
              <a:miter lim="800000"/>
              <a:headEnd/>
              <a:tailEnd/>
            </a:ln>
          </p:spPr>
          <p:txBody>
            <a:bodyPr>
              <a:spAutoFit/>
            </a:bodyPr>
            <a:lstStyle/>
            <a:p>
              <a:r>
                <a:rPr lang="en-CA" sz="2200">
                  <a:solidFill>
                    <a:schemeClr val="bg1"/>
                  </a:solidFill>
                  <a:cs typeface="Arial" charset="0"/>
                </a:rPr>
                <a:t>Title and abstract screening:</a:t>
              </a:r>
            </a:p>
            <a:p>
              <a:r>
                <a:rPr lang="en-CA" sz="2200">
                  <a:solidFill>
                    <a:schemeClr val="bg1"/>
                  </a:solidFill>
                  <a:cs typeface="Arial" charset="0"/>
                </a:rPr>
                <a:t>2 independent reviewers</a:t>
              </a:r>
            </a:p>
          </p:txBody>
        </p:sp>
        <p:sp>
          <p:nvSpPr>
            <p:cNvPr id="13363" name="TextBox 240"/>
            <p:cNvSpPr txBox="1">
              <a:spLocks noChangeArrowheads="1"/>
            </p:cNvSpPr>
            <p:nvPr/>
          </p:nvSpPr>
          <p:spPr bwMode="auto">
            <a:xfrm>
              <a:off x="1785918" y="2143116"/>
              <a:ext cx="1357322" cy="401994"/>
            </a:xfrm>
            <a:prstGeom prst="rect">
              <a:avLst/>
            </a:prstGeom>
            <a:solidFill>
              <a:srgbClr val="FFA725"/>
            </a:solidFill>
            <a:ln w="9525">
              <a:solidFill>
                <a:schemeClr val="bg1"/>
              </a:solidFill>
              <a:miter lim="800000"/>
              <a:headEnd/>
              <a:tailEnd/>
            </a:ln>
          </p:spPr>
          <p:txBody>
            <a:bodyPr>
              <a:spAutoFit/>
            </a:bodyPr>
            <a:lstStyle/>
            <a:p>
              <a:r>
                <a:rPr lang="en-CA" sz="2200">
                  <a:solidFill>
                    <a:schemeClr val="bg1"/>
                  </a:solidFill>
                  <a:cs typeface="Arial" charset="0"/>
                </a:rPr>
                <a:t>Application of inclusion form to full texts: </a:t>
              </a:r>
            </a:p>
            <a:p>
              <a:r>
                <a:rPr lang="en-CA" sz="2200">
                  <a:solidFill>
                    <a:schemeClr val="bg1"/>
                  </a:solidFill>
                  <a:cs typeface="Arial" charset="0"/>
                </a:rPr>
                <a:t>2 independent reviewers </a:t>
              </a:r>
            </a:p>
          </p:txBody>
        </p:sp>
        <p:sp>
          <p:nvSpPr>
            <p:cNvPr id="13364" name="TextBox 241"/>
            <p:cNvSpPr txBox="1">
              <a:spLocks noChangeArrowheads="1"/>
            </p:cNvSpPr>
            <p:nvPr/>
          </p:nvSpPr>
          <p:spPr bwMode="auto">
            <a:xfrm>
              <a:off x="1785918" y="3500438"/>
              <a:ext cx="1357322" cy="524825"/>
            </a:xfrm>
            <a:prstGeom prst="rect">
              <a:avLst/>
            </a:prstGeom>
            <a:solidFill>
              <a:srgbClr val="FFA725"/>
            </a:solidFill>
            <a:ln w="9525">
              <a:solidFill>
                <a:schemeClr val="bg1"/>
              </a:solidFill>
              <a:miter lim="800000"/>
              <a:headEnd/>
              <a:tailEnd/>
            </a:ln>
          </p:spPr>
          <p:txBody>
            <a:bodyPr>
              <a:spAutoFit/>
            </a:bodyPr>
            <a:lstStyle/>
            <a:p>
              <a:r>
                <a:rPr lang="en-CA" sz="2200">
                  <a:solidFill>
                    <a:schemeClr val="bg1"/>
                  </a:solidFill>
                  <a:cs typeface="Arial" charset="0"/>
                </a:rPr>
                <a:t>Comparison of studies for multiple publications or overlapping data:</a:t>
              </a:r>
            </a:p>
            <a:p>
              <a:r>
                <a:rPr lang="en-CA" sz="2200">
                  <a:solidFill>
                    <a:schemeClr val="bg1"/>
                  </a:solidFill>
                  <a:cs typeface="Arial" charset="0"/>
                </a:rPr>
                <a:t>1 reviewer</a:t>
              </a:r>
            </a:p>
          </p:txBody>
        </p:sp>
        <p:sp>
          <p:nvSpPr>
            <p:cNvPr id="13365" name="TextBox 242"/>
            <p:cNvSpPr txBox="1">
              <a:spLocks noChangeArrowheads="1"/>
            </p:cNvSpPr>
            <p:nvPr/>
          </p:nvSpPr>
          <p:spPr bwMode="auto">
            <a:xfrm>
              <a:off x="5143504" y="3887325"/>
              <a:ext cx="1143008" cy="279162"/>
            </a:xfrm>
            <a:prstGeom prst="rect">
              <a:avLst/>
            </a:prstGeom>
            <a:solidFill>
              <a:srgbClr val="FF4343"/>
            </a:solidFill>
            <a:ln w="12700">
              <a:solidFill>
                <a:schemeClr val="bg1"/>
              </a:solidFill>
              <a:miter lim="800000"/>
              <a:headEnd/>
              <a:tailEnd/>
            </a:ln>
          </p:spPr>
          <p:txBody>
            <a:bodyPr anchor="ctr">
              <a:spAutoFit/>
            </a:bodyPr>
            <a:lstStyle/>
            <a:p>
              <a:pPr algn="ctr"/>
              <a:r>
                <a:rPr lang="en-CA" sz="2200">
                  <a:solidFill>
                    <a:schemeClr val="bg1"/>
                  </a:solidFill>
                  <a:cs typeface="Arial" charset="0"/>
                </a:rPr>
                <a:t>Excluded studies </a:t>
              </a:r>
            </a:p>
            <a:p>
              <a:pPr algn="ctr"/>
              <a:r>
                <a:rPr lang="en-CA" sz="2200">
                  <a:solidFill>
                    <a:schemeClr val="bg1"/>
                  </a:solidFill>
                  <a:cs typeface="Arial" charset="0"/>
                </a:rPr>
                <a:t>(n = 2)</a:t>
              </a:r>
            </a:p>
          </p:txBody>
        </p:sp>
        <p:sp>
          <p:nvSpPr>
            <p:cNvPr id="13366" name="TextBox 243"/>
            <p:cNvSpPr txBox="1">
              <a:spLocks noChangeArrowheads="1"/>
            </p:cNvSpPr>
            <p:nvPr/>
          </p:nvSpPr>
          <p:spPr bwMode="auto">
            <a:xfrm>
              <a:off x="5143504" y="2815755"/>
              <a:ext cx="1143008" cy="279162"/>
            </a:xfrm>
            <a:prstGeom prst="rect">
              <a:avLst/>
            </a:prstGeom>
            <a:solidFill>
              <a:srgbClr val="FF4343"/>
            </a:solidFill>
            <a:ln w="12700">
              <a:solidFill>
                <a:schemeClr val="bg1"/>
              </a:solidFill>
              <a:miter lim="800000"/>
              <a:headEnd/>
              <a:tailEnd/>
            </a:ln>
          </p:spPr>
          <p:txBody>
            <a:bodyPr anchor="ctr">
              <a:spAutoFit/>
            </a:bodyPr>
            <a:lstStyle/>
            <a:p>
              <a:pPr algn="ctr"/>
              <a:r>
                <a:rPr lang="en-CA" sz="2200">
                  <a:solidFill>
                    <a:schemeClr val="bg1"/>
                  </a:solidFill>
                  <a:cs typeface="Arial" charset="0"/>
                </a:rPr>
                <a:t>Excluded studies (n=239)</a:t>
              </a:r>
            </a:p>
          </p:txBody>
        </p:sp>
        <p:sp>
          <p:nvSpPr>
            <p:cNvPr id="13367" name="TextBox 244"/>
            <p:cNvSpPr txBox="1">
              <a:spLocks noChangeArrowheads="1"/>
            </p:cNvSpPr>
            <p:nvPr/>
          </p:nvSpPr>
          <p:spPr bwMode="auto">
            <a:xfrm>
              <a:off x="2428860" y="5357826"/>
              <a:ext cx="1643074" cy="351745"/>
            </a:xfrm>
            <a:prstGeom prst="rect">
              <a:avLst/>
            </a:prstGeom>
            <a:solidFill>
              <a:srgbClr val="FFFF3F"/>
            </a:solidFill>
            <a:ln w="12700">
              <a:solidFill>
                <a:schemeClr val="bg1"/>
              </a:solidFill>
              <a:miter lim="800000"/>
              <a:headEnd/>
              <a:tailEnd/>
            </a:ln>
          </p:spPr>
          <p:txBody>
            <a:bodyPr>
              <a:spAutoFit/>
            </a:bodyPr>
            <a:lstStyle/>
            <a:p>
              <a:pPr algn="ctr"/>
              <a:r>
                <a:rPr lang="en-CA" sz="2800">
                  <a:solidFill>
                    <a:schemeClr val="bg1"/>
                  </a:solidFill>
                  <a:cs typeface="Arial" charset="0"/>
                </a:rPr>
                <a:t>Assessment of methodological quality</a:t>
              </a:r>
            </a:p>
          </p:txBody>
        </p:sp>
        <p:sp>
          <p:nvSpPr>
            <p:cNvPr id="13368" name="TextBox 245"/>
            <p:cNvSpPr txBox="1">
              <a:spLocks noChangeArrowheads="1"/>
            </p:cNvSpPr>
            <p:nvPr/>
          </p:nvSpPr>
          <p:spPr bwMode="auto">
            <a:xfrm>
              <a:off x="4286248" y="6143644"/>
              <a:ext cx="1500198" cy="195414"/>
            </a:xfrm>
            <a:prstGeom prst="rect">
              <a:avLst/>
            </a:prstGeom>
            <a:solidFill>
              <a:srgbClr val="FFFF3F"/>
            </a:solidFill>
            <a:ln w="12700">
              <a:solidFill>
                <a:schemeClr val="bg1"/>
              </a:solidFill>
              <a:miter lim="800000"/>
              <a:headEnd/>
              <a:tailEnd/>
            </a:ln>
          </p:spPr>
          <p:txBody>
            <a:bodyPr>
              <a:spAutoFit/>
            </a:bodyPr>
            <a:lstStyle/>
            <a:p>
              <a:pPr algn="ctr"/>
              <a:r>
                <a:rPr lang="en-CA" sz="2800">
                  <a:solidFill>
                    <a:schemeClr val="bg1"/>
                  </a:solidFill>
                  <a:cs typeface="Arial" charset="0"/>
                </a:rPr>
                <a:t>Data synthesis</a:t>
              </a:r>
            </a:p>
          </p:txBody>
        </p:sp>
        <p:sp>
          <p:nvSpPr>
            <p:cNvPr id="13369" name="TextBox 246"/>
            <p:cNvSpPr txBox="1">
              <a:spLocks noChangeArrowheads="1"/>
            </p:cNvSpPr>
            <p:nvPr/>
          </p:nvSpPr>
          <p:spPr bwMode="auto">
            <a:xfrm>
              <a:off x="4286248" y="5357826"/>
              <a:ext cx="1500198" cy="195414"/>
            </a:xfrm>
            <a:prstGeom prst="rect">
              <a:avLst/>
            </a:prstGeom>
            <a:solidFill>
              <a:srgbClr val="FFFF3F"/>
            </a:solidFill>
            <a:ln w="12700">
              <a:solidFill>
                <a:schemeClr val="bg1"/>
              </a:solidFill>
              <a:miter lim="800000"/>
              <a:headEnd/>
              <a:tailEnd/>
            </a:ln>
          </p:spPr>
          <p:txBody>
            <a:bodyPr>
              <a:spAutoFit/>
            </a:bodyPr>
            <a:lstStyle/>
            <a:p>
              <a:pPr algn="ctr"/>
              <a:r>
                <a:rPr lang="en-CA" sz="2800">
                  <a:solidFill>
                    <a:schemeClr val="bg1"/>
                  </a:solidFill>
                  <a:cs typeface="Arial" charset="0"/>
                </a:rPr>
                <a:t>Data extraction</a:t>
              </a:r>
            </a:p>
          </p:txBody>
        </p:sp>
        <p:sp>
          <p:nvSpPr>
            <p:cNvPr id="13370" name="TextBox 247"/>
            <p:cNvSpPr txBox="1">
              <a:spLocks noChangeArrowheads="1"/>
            </p:cNvSpPr>
            <p:nvPr/>
          </p:nvSpPr>
          <p:spPr bwMode="auto">
            <a:xfrm>
              <a:off x="1071538" y="5357826"/>
              <a:ext cx="1285884" cy="279162"/>
            </a:xfrm>
            <a:prstGeom prst="rect">
              <a:avLst/>
            </a:prstGeom>
            <a:solidFill>
              <a:srgbClr val="FFA725"/>
            </a:solidFill>
            <a:ln w="9525">
              <a:solidFill>
                <a:schemeClr val="bg1"/>
              </a:solidFill>
              <a:miter lim="800000"/>
              <a:headEnd/>
              <a:tailEnd/>
            </a:ln>
          </p:spPr>
          <p:txBody>
            <a:bodyPr>
              <a:spAutoFit/>
            </a:bodyPr>
            <a:lstStyle/>
            <a:p>
              <a:r>
                <a:rPr lang="en-CA" sz="2200">
                  <a:solidFill>
                    <a:schemeClr val="bg1"/>
                  </a:solidFill>
                  <a:cs typeface="Arial" charset="0"/>
                </a:rPr>
                <a:t>Methodology assessment:</a:t>
              </a:r>
            </a:p>
            <a:p>
              <a:r>
                <a:rPr lang="en-CA" sz="2200">
                  <a:solidFill>
                    <a:schemeClr val="bg1"/>
                  </a:solidFill>
                  <a:cs typeface="Arial" charset="0"/>
                </a:rPr>
                <a:t>2 independent reviewers</a:t>
              </a:r>
            </a:p>
          </p:txBody>
        </p:sp>
        <p:sp>
          <p:nvSpPr>
            <p:cNvPr id="13371" name="TextBox 248"/>
            <p:cNvSpPr txBox="1">
              <a:spLocks noChangeArrowheads="1"/>
            </p:cNvSpPr>
            <p:nvPr/>
          </p:nvSpPr>
          <p:spPr bwMode="auto">
            <a:xfrm>
              <a:off x="5857884" y="5357826"/>
              <a:ext cx="1285884" cy="524825"/>
            </a:xfrm>
            <a:prstGeom prst="rect">
              <a:avLst/>
            </a:prstGeom>
            <a:solidFill>
              <a:srgbClr val="FFA725"/>
            </a:solidFill>
            <a:ln w="9525">
              <a:solidFill>
                <a:schemeClr val="bg1"/>
              </a:solidFill>
              <a:miter lim="800000"/>
              <a:headEnd/>
              <a:tailEnd/>
            </a:ln>
          </p:spPr>
          <p:txBody>
            <a:bodyPr>
              <a:spAutoFit/>
            </a:bodyPr>
            <a:lstStyle/>
            <a:p>
              <a:r>
                <a:rPr lang="en-CA" sz="2200">
                  <a:solidFill>
                    <a:schemeClr val="bg1"/>
                  </a:solidFill>
                  <a:cs typeface="Arial" charset="0"/>
                </a:rPr>
                <a:t>Data extraction:</a:t>
              </a:r>
            </a:p>
            <a:p>
              <a:r>
                <a:rPr lang="en-CA" sz="2200">
                  <a:solidFill>
                    <a:schemeClr val="bg1"/>
                  </a:solidFill>
                  <a:cs typeface="Arial" charset="0"/>
                </a:rPr>
                <a:t>1 reviewer + cross check of 20% of articles by a 2</a:t>
              </a:r>
              <a:r>
                <a:rPr lang="en-CA" sz="2200" baseline="30000">
                  <a:solidFill>
                    <a:schemeClr val="bg1"/>
                  </a:solidFill>
                  <a:cs typeface="Arial" charset="0"/>
                </a:rPr>
                <a:t>nd</a:t>
              </a:r>
              <a:r>
                <a:rPr lang="en-CA" sz="2200">
                  <a:solidFill>
                    <a:schemeClr val="bg1"/>
                  </a:solidFill>
                  <a:cs typeface="Arial" charset="0"/>
                </a:rPr>
                <a:t> reviewer </a:t>
              </a:r>
            </a:p>
          </p:txBody>
        </p:sp>
        <p:sp>
          <p:nvSpPr>
            <p:cNvPr id="250" name="Down Arrow 249"/>
            <p:cNvSpPr/>
            <p:nvPr/>
          </p:nvSpPr>
          <p:spPr>
            <a:xfrm rot="2400000">
              <a:off x="3195638" y="4890514"/>
              <a:ext cx="285671" cy="467681"/>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bg1"/>
                </a:solidFill>
                <a:latin typeface="Arial" pitchFamily="34" charset="0"/>
                <a:cs typeface="Arial" pitchFamily="34" charset="0"/>
              </a:endParaRPr>
            </a:p>
          </p:txBody>
        </p:sp>
        <p:sp>
          <p:nvSpPr>
            <p:cNvPr id="251" name="Down Arrow 250"/>
            <p:cNvSpPr/>
            <p:nvPr/>
          </p:nvSpPr>
          <p:spPr>
            <a:xfrm rot="-2400000">
              <a:off x="4695409" y="4890514"/>
              <a:ext cx="285671" cy="467681"/>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bg1"/>
                </a:solidFill>
                <a:latin typeface="Arial" pitchFamily="34" charset="0"/>
                <a:cs typeface="Arial" pitchFamily="34" charset="0"/>
              </a:endParaRPr>
            </a:p>
          </p:txBody>
        </p:sp>
        <p:sp>
          <p:nvSpPr>
            <p:cNvPr id="252" name="Down Arrow 251"/>
            <p:cNvSpPr/>
            <p:nvPr/>
          </p:nvSpPr>
          <p:spPr>
            <a:xfrm>
              <a:off x="4857827" y="5643296"/>
              <a:ext cx="285671" cy="468257"/>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bg1"/>
                </a:solidFill>
                <a:latin typeface="Arial" pitchFamily="34" charset="0"/>
                <a:cs typeface="Arial" pitchFamily="34" charset="0"/>
              </a:endParaRPr>
            </a:p>
          </p:txBody>
        </p:sp>
        <p:grpSp>
          <p:nvGrpSpPr>
            <p:cNvPr id="13375" name="Group 51"/>
            <p:cNvGrpSpPr>
              <a:grpSpLocks/>
            </p:cNvGrpSpPr>
            <p:nvPr/>
          </p:nvGrpSpPr>
          <p:grpSpPr bwMode="auto">
            <a:xfrm>
              <a:off x="4000496" y="1428736"/>
              <a:ext cx="1118704" cy="500066"/>
              <a:chOff x="4000496" y="1428736"/>
              <a:chExt cx="1118704" cy="500066"/>
            </a:xfrm>
          </p:grpSpPr>
          <p:sp>
            <p:nvSpPr>
              <p:cNvPr id="260" name="Down Arrow 259"/>
              <p:cNvSpPr/>
              <p:nvPr/>
            </p:nvSpPr>
            <p:spPr>
              <a:xfrm>
                <a:off x="4000238" y="1428985"/>
                <a:ext cx="428506" cy="499935"/>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bg1"/>
                  </a:solidFill>
                  <a:latin typeface="Arial" pitchFamily="34" charset="0"/>
                  <a:cs typeface="Arial" pitchFamily="34" charset="0"/>
                </a:endParaRPr>
              </a:p>
            </p:txBody>
          </p:sp>
          <p:sp>
            <p:nvSpPr>
              <p:cNvPr id="261" name="Right Arrow 260"/>
              <p:cNvSpPr/>
              <p:nvPr/>
            </p:nvSpPr>
            <p:spPr>
              <a:xfrm>
                <a:off x="4326802" y="1428985"/>
                <a:ext cx="792506" cy="214258"/>
              </a:xfrm>
              <a:prstGeom prst="right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bg1"/>
                  </a:solidFill>
                  <a:latin typeface="Arial" pitchFamily="34" charset="0"/>
                  <a:cs typeface="Arial" pitchFamily="34" charset="0"/>
                </a:endParaRPr>
              </a:p>
            </p:txBody>
          </p:sp>
        </p:grpSp>
        <p:grpSp>
          <p:nvGrpSpPr>
            <p:cNvPr id="13376" name="Group 54"/>
            <p:cNvGrpSpPr>
              <a:grpSpLocks/>
            </p:cNvGrpSpPr>
            <p:nvPr/>
          </p:nvGrpSpPr>
          <p:grpSpPr bwMode="auto">
            <a:xfrm>
              <a:off x="4000496" y="3857628"/>
              <a:ext cx="1118704" cy="500066"/>
              <a:chOff x="4000496" y="1428736"/>
              <a:chExt cx="1118704" cy="500066"/>
            </a:xfrm>
          </p:grpSpPr>
          <p:sp>
            <p:nvSpPr>
              <p:cNvPr id="258" name="Down Arrow 257"/>
              <p:cNvSpPr/>
              <p:nvPr/>
            </p:nvSpPr>
            <p:spPr>
              <a:xfrm>
                <a:off x="4000238" y="1428923"/>
                <a:ext cx="428506" cy="499935"/>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bg1"/>
                  </a:solidFill>
                  <a:latin typeface="Arial" pitchFamily="34" charset="0"/>
                  <a:cs typeface="Arial" pitchFamily="34" charset="0"/>
                </a:endParaRPr>
              </a:p>
            </p:txBody>
          </p:sp>
          <p:sp>
            <p:nvSpPr>
              <p:cNvPr id="259" name="Right Arrow 258"/>
              <p:cNvSpPr/>
              <p:nvPr/>
            </p:nvSpPr>
            <p:spPr>
              <a:xfrm>
                <a:off x="4326802" y="1428923"/>
                <a:ext cx="792506" cy="214258"/>
              </a:xfrm>
              <a:prstGeom prst="right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bg1"/>
                  </a:solidFill>
                  <a:latin typeface="Arial" pitchFamily="34" charset="0"/>
                  <a:cs typeface="Arial" pitchFamily="34" charset="0"/>
                </a:endParaRPr>
              </a:p>
            </p:txBody>
          </p:sp>
        </p:grpSp>
        <p:grpSp>
          <p:nvGrpSpPr>
            <p:cNvPr id="13377" name="Group 57"/>
            <p:cNvGrpSpPr>
              <a:grpSpLocks/>
            </p:cNvGrpSpPr>
            <p:nvPr/>
          </p:nvGrpSpPr>
          <p:grpSpPr bwMode="auto">
            <a:xfrm>
              <a:off x="4000496" y="2786058"/>
              <a:ext cx="1118704" cy="500066"/>
              <a:chOff x="4000496" y="1428736"/>
              <a:chExt cx="1118704" cy="500066"/>
            </a:xfrm>
          </p:grpSpPr>
          <p:sp>
            <p:nvSpPr>
              <p:cNvPr id="256" name="Down Arrow 255"/>
              <p:cNvSpPr/>
              <p:nvPr/>
            </p:nvSpPr>
            <p:spPr>
              <a:xfrm>
                <a:off x="4000238" y="1428628"/>
                <a:ext cx="428506" cy="499935"/>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bg1"/>
                  </a:solidFill>
                  <a:latin typeface="Arial" pitchFamily="34" charset="0"/>
                  <a:cs typeface="Arial" pitchFamily="34" charset="0"/>
                </a:endParaRPr>
              </a:p>
            </p:txBody>
          </p:sp>
          <p:sp>
            <p:nvSpPr>
              <p:cNvPr id="257" name="Right Arrow 256"/>
              <p:cNvSpPr/>
              <p:nvPr/>
            </p:nvSpPr>
            <p:spPr>
              <a:xfrm>
                <a:off x="4326802" y="1428628"/>
                <a:ext cx="792506" cy="214258"/>
              </a:xfrm>
              <a:prstGeom prst="right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solidFill>
                    <a:schemeClr val="bg1"/>
                  </a:solidFill>
                  <a:latin typeface="Arial" pitchFamily="34" charset="0"/>
                  <a:cs typeface="Arial" pitchFamily="34" charset="0"/>
                </a:endParaRPr>
              </a:p>
            </p:txBody>
          </p:sp>
        </p:grpSp>
      </p:grpSp>
      <p:pic>
        <p:nvPicPr>
          <p:cNvPr id="13353" name="Picture 2"/>
          <p:cNvPicPr>
            <a:picLocks noChangeAspect="1" noChangeArrowheads="1"/>
          </p:cNvPicPr>
          <p:nvPr/>
        </p:nvPicPr>
        <p:blipFill>
          <a:blip r:embed="rId7"/>
          <a:srcRect l="13672" t="17435" r="71094" b="63815"/>
          <a:stretch>
            <a:fillRect/>
          </a:stretch>
        </p:blipFill>
        <p:spPr bwMode="auto">
          <a:xfrm>
            <a:off x="33932813" y="1214438"/>
            <a:ext cx="1857375" cy="1357312"/>
          </a:xfrm>
          <a:prstGeom prst="rect">
            <a:avLst/>
          </a:prstGeom>
          <a:noFill/>
          <a:ln w="9525">
            <a:noFill/>
            <a:miter lim="800000"/>
            <a:headEnd/>
            <a:tailEnd/>
          </a:ln>
        </p:spPr>
      </p:pic>
      <p:pic>
        <p:nvPicPr>
          <p:cNvPr id="13354" name="Picture 4"/>
          <p:cNvPicPr>
            <a:picLocks noChangeAspect="1" noChangeArrowheads="1"/>
          </p:cNvPicPr>
          <p:nvPr/>
        </p:nvPicPr>
        <p:blipFill>
          <a:blip r:embed="rId8"/>
          <a:srcRect l="1953" t="74670" r="85742" b="14474"/>
          <a:stretch>
            <a:fillRect/>
          </a:stretch>
        </p:blipFill>
        <p:spPr bwMode="auto">
          <a:xfrm>
            <a:off x="31361063" y="1214438"/>
            <a:ext cx="2590800" cy="1357312"/>
          </a:xfrm>
          <a:prstGeom prst="rect">
            <a:avLst/>
          </a:prstGeom>
          <a:noFill/>
          <a:ln w="9525">
            <a:noFill/>
            <a:miter lim="800000"/>
            <a:headEnd/>
            <a:tailEnd/>
          </a:ln>
        </p:spPr>
      </p:pic>
      <p:sp>
        <p:nvSpPr>
          <p:cNvPr id="13355" name="TextBox 49"/>
          <p:cNvSpPr txBox="1">
            <a:spLocks noChangeArrowheads="1"/>
          </p:cNvSpPr>
          <p:nvPr/>
        </p:nvSpPr>
        <p:spPr bwMode="auto">
          <a:xfrm>
            <a:off x="0" y="26336625"/>
            <a:ext cx="7000875" cy="523875"/>
          </a:xfrm>
          <a:prstGeom prst="rect">
            <a:avLst/>
          </a:prstGeom>
          <a:noFill/>
          <a:ln w="9525">
            <a:noFill/>
            <a:miter lim="800000"/>
            <a:headEnd/>
            <a:tailEnd/>
          </a:ln>
        </p:spPr>
        <p:txBody>
          <a:bodyPr>
            <a:spAutoFit/>
          </a:bodyPr>
          <a:lstStyle/>
          <a:p>
            <a:r>
              <a:rPr lang="en-CA" sz="1400">
                <a:ea typeface="Arial Unicode MS" pitchFamily="34" charset="-128"/>
                <a:cs typeface="Arial" charset="0"/>
              </a:rPr>
              <a:t>Thanks to the University of Alberta Faculty Education Advisory Committee for providing an undergraduate summer studentship in medical education  in support of this project</a:t>
            </a:r>
          </a:p>
        </p:txBody>
      </p:sp>
      <p:sp>
        <p:nvSpPr>
          <p:cNvPr id="13356" name="TextBox 47"/>
          <p:cNvSpPr txBox="1">
            <a:spLocks noChangeArrowheads="1"/>
          </p:cNvSpPr>
          <p:nvPr/>
        </p:nvSpPr>
        <p:spPr bwMode="auto">
          <a:xfrm>
            <a:off x="29789438" y="16359188"/>
            <a:ext cx="1643062" cy="708025"/>
          </a:xfrm>
          <a:prstGeom prst="rect">
            <a:avLst/>
          </a:prstGeom>
          <a:noFill/>
          <a:ln w="9525">
            <a:noFill/>
            <a:miter lim="800000"/>
            <a:headEnd/>
            <a:tailEnd/>
          </a:ln>
        </p:spPr>
        <p:txBody>
          <a:bodyPr>
            <a:spAutoFit/>
          </a:bodyPr>
          <a:lstStyle/>
          <a:p>
            <a:r>
              <a:rPr lang="en-CA" sz="2000" b="1">
                <a:cs typeface="Arial" charset="0"/>
              </a:rPr>
              <a:t>In favour of comparator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386</TotalTime>
  <Words>616</Words>
  <Application>Microsoft Office PowerPoint</Application>
  <PresentationFormat>Custom</PresentationFormat>
  <Paragraphs>72</Paragraphs>
  <Slides>1</Slides>
  <Notes>0</Notes>
  <HiddenSlides>0</HiddenSlides>
  <MMClips>0</MMClips>
  <ScaleCrop>false</ScaleCrop>
  <HeadingPairs>
    <vt:vector size="6" baseType="variant">
      <vt:variant>
        <vt:lpstr>Fonts Used</vt:lpstr>
      </vt:variant>
      <vt:variant>
        <vt:i4>10</vt:i4>
      </vt:variant>
      <vt:variant>
        <vt:lpstr>Design Template</vt:lpstr>
      </vt:variant>
      <vt:variant>
        <vt:i4>2</vt:i4>
      </vt:variant>
      <vt:variant>
        <vt:lpstr>Slide Titles</vt:lpstr>
      </vt:variant>
      <vt:variant>
        <vt:i4>1</vt:i4>
      </vt:variant>
    </vt:vector>
  </HeadingPairs>
  <TitlesOfParts>
    <vt:vector size="13" baseType="lpstr">
      <vt:lpstr>Book Antiqua</vt:lpstr>
      <vt:lpstr>Arial</vt:lpstr>
      <vt:lpstr>Lucida Sans</vt:lpstr>
      <vt:lpstr>Wingdings 2</vt:lpstr>
      <vt:lpstr>Wingdings</vt:lpstr>
      <vt:lpstr>Wingdings 3</vt:lpstr>
      <vt:lpstr>Calibri</vt:lpstr>
      <vt:lpstr>Arial Narrow</vt:lpstr>
      <vt:lpstr>Times New Roman</vt:lpstr>
      <vt:lpstr>Arial Unicode MS</vt:lpstr>
      <vt:lpstr>Apex</vt:lpstr>
      <vt:lpstr>Apex</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Alex</dc:creator>
  <cp:lastModifiedBy>cchelsbe</cp:lastModifiedBy>
  <cp:revision>35</cp:revision>
  <dcterms:created xsi:type="dcterms:W3CDTF">2010-04-28T03:54:42Z</dcterms:created>
  <dcterms:modified xsi:type="dcterms:W3CDTF">2010-10-25T17:08:05Z</dcterms:modified>
</cp:coreProperties>
</file>