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1" r:id="rId5"/>
    <p:sldId id="259" r:id="rId6"/>
    <p:sldId id="262" r:id="rId7"/>
    <p:sldId id="260" r:id="rId8"/>
    <p:sldId id="266" r:id="rId9"/>
    <p:sldId id="263" r:id="rId10"/>
    <p:sldId id="267" r:id="rId11"/>
    <p:sldId id="268" r:id="rId12"/>
    <p:sldId id="269" r:id="rId13"/>
    <p:sldId id="272" r:id="rId14"/>
    <p:sldId id="270" r:id="rId15"/>
    <p:sldId id="271" r:id="rId16"/>
    <p:sldId id="273" r:id="rId17"/>
    <p:sldId id="275" r:id="rId18"/>
    <p:sldId id="276" r:id="rId19"/>
    <p:sldId id="264" r:id="rId20"/>
    <p:sldId id="278" r:id="rId21"/>
    <p:sldId id="277" r:id="rId22"/>
    <p:sldId id="265" r:id="rId2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06" autoAdjust="0"/>
  </p:normalViewPr>
  <p:slideViewPr>
    <p:cSldViewPr>
      <p:cViewPr varScale="1">
        <p:scale>
          <a:sx n="87" d="100"/>
          <a:sy n="87" d="100"/>
        </p:scale>
        <p:origin x="-9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FB078732-A127-427D-996B-45CF2C571876}" type="datetimeFigureOut">
              <a:rPr lang="en-US" smtClean="0"/>
              <a:pPr/>
              <a:t>11/21/2012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488586A-961E-4A68-9B69-62E57791F7AE}" type="slidenum">
              <a:rPr lang="en-US" smtClean="0"/>
              <a:pPr/>
              <a:t>‹#›</a:t>
            </a:fld>
            <a:endParaRPr lang="en-US"/>
          </a:p>
        </p:txBody>
      </p:sp>
    </p:spTree>
    <p:extLst>
      <p:ext uri="{BB962C8B-B14F-4D97-AF65-F5344CB8AC3E}">
        <p14:creationId xmlns:p14="http://schemas.microsoft.com/office/powerpoint/2010/main" val="37035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apps.webofknowledge.com/CitingArticles.do?product=WOS&amp;search_mode=CitingArticles&amp;SID=3B4JO8IIp73458l7a7n&amp;parentProduct=WOS&amp;parentQid=62&amp;parentDoc=1&amp;REFID=91586615&amp;alldbColName=WOS&amp;colName=WOS" TargetMode="External"/><Relationship Id="rId3" Type="http://schemas.openxmlformats.org/officeDocument/2006/relationships/hyperlink" Target="http://apps.webofknowledge.com/OneClickSearch.do?product=WOS&amp;search_mode=OneClickSearch&amp;colName=WOS&amp;SID=3B4JO8IIp73458l7a7n&amp;field=AU&amp;value=Brodie,%20J" TargetMode="External"/><Relationship Id="rId7" Type="http://schemas.openxmlformats.org/officeDocument/2006/relationships/hyperlink" Target="http://apps.webofknowledge.com/SeeBookRecord.do?product=WOS&amp;search_mode=PBR-SeeBookRecord&amp;db_id=WOS&amp;SID=3B4JO8IIp73458l7a7n&amp;queryString=IS=(978-0-230-52240-4)AND%20DT==(Book)&amp;bkci_subscribe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apps.webofknowledge.com/OneClickSearch.do?product=WOS&amp;search_mode=OneClickSearch&amp;colName=WOS&amp;SID=3B4JO8IIp73458l7a7n&amp;field=ED&amp;value=Gill,%20S" TargetMode="External"/><Relationship Id="rId5" Type="http://schemas.openxmlformats.org/officeDocument/2006/relationships/hyperlink" Target="http://apps.webofknowledge.com/OneClickSearch.do?product=WOS&amp;search_mode=OneClickSearch&amp;colName=WOS&amp;SID=3B4JO8IIp73458l7a7n&amp;field=ED&amp;value=Bakker,%20I" TargetMode="External"/><Relationship Id="rId4" Type="http://schemas.openxmlformats.org/officeDocument/2006/relationships/hyperlink" Target="http://apps.webofknowledge.com/full_record.do?product=WOS&amp;search_mode=Refine&amp;qid=62&amp;SID=3B4JO8IIp73458l7a7n&amp;page=1&amp;doc=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a:t>
            </a:fld>
            <a:endParaRPr lang="en-US"/>
          </a:p>
        </p:txBody>
      </p:sp>
    </p:spTree>
    <p:extLst>
      <p:ext uri="{BB962C8B-B14F-4D97-AF65-F5344CB8AC3E}">
        <p14:creationId xmlns:p14="http://schemas.microsoft.com/office/powerpoint/2010/main" val="191835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faculty in the disciplines examined compare well with the finding of </a:t>
            </a:r>
            <a:r>
              <a:rPr lang="en-US" dirty="0" err="1"/>
              <a:t>Kyvik</a:t>
            </a:r>
            <a:r>
              <a:rPr lang="en-US" dirty="0"/>
              <a:t> that Humanities and Social Science faculty published three publications per year (37).   It is interesting to note that significant proportions of the faculty contribute 80% of the overall number of publications.</a:t>
            </a:r>
          </a:p>
          <a:p>
            <a:r>
              <a:rPr lang="en-US" dirty="0"/>
              <a:t> </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10</a:t>
            </a:fld>
            <a:endParaRPr lang="en-US"/>
          </a:p>
        </p:txBody>
      </p:sp>
    </p:spTree>
    <p:extLst>
      <p:ext uri="{BB962C8B-B14F-4D97-AF65-F5344CB8AC3E}">
        <p14:creationId xmlns:p14="http://schemas.microsoft.com/office/powerpoint/2010/main" val="49695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language of publication follows the standard patter of the majority of publication being in English.   Although faculty who work in the Romance Languages teach in different languages, they tend to publish in English more often.</a:t>
            </a:r>
          </a:p>
          <a:p>
            <a:r>
              <a:rPr lang="en-US" dirty="0"/>
              <a:t> </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11</a:t>
            </a:fld>
            <a:endParaRPr lang="en-US"/>
          </a:p>
        </p:txBody>
      </p:sp>
    </p:spTree>
    <p:extLst>
      <p:ext uri="{BB962C8B-B14F-4D97-AF65-F5344CB8AC3E}">
        <p14:creationId xmlns:p14="http://schemas.microsoft.com/office/powerpoint/2010/main" val="175678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Library Catalog provided access to 79% of the publications of the departments being investigated.   Our collection provides the best access to political science materials with only 15% not being locally available.  A total of 73% of the materials published by faculty working in the romance languages were locally available as were 77% of the materials published linguistics faculty.    The weakest area for our collection was in the area of conference proceedings.  We do not own 84% of the conference proceedings in which linguistics faculty published and 47% of the proceedings in which romance languages faculty published.</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12</a:t>
            </a:fld>
            <a:endParaRPr lang="en-US"/>
          </a:p>
        </p:txBody>
      </p:sp>
    </p:spTree>
    <p:extLst>
      <p:ext uri="{BB962C8B-B14F-4D97-AF65-F5344CB8AC3E}">
        <p14:creationId xmlns:p14="http://schemas.microsoft.com/office/powerpoint/2010/main" val="338300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13</a:t>
            </a:fld>
            <a:endParaRPr lang="en-US"/>
          </a:p>
        </p:txBody>
      </p:sp>
    </p:spTree>
    <p:extLst>
      <p:ext uri="{BB962C8B-B14F-4D97-AF65-F5344CB8AC3E}">
        <p14:creationId xmlns:p14="http://schemas.microsoft.com/office/powerpoint/2010/main" val="412084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When looking at the publications we found that typical patterns in referencing where more references were made in book publication (mean of 175 references per book) while journal articles (mean of 22) and conference proceedings  (mean of 23) had fewer.   The patterns for the number of references were similar for Political Science and Romance Languages except that the mean number of references in conference proceeding in Political Science was higher than in Romance Languages.   Linguistics saw fewer references in books but more in journal and conference proceedings.</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14</a:t>
            </a:fld>
            <a:endParaRPr lang="en-US"/>
          </a:p>
        </p:txBody>
      </p:sp>
    </p:spTree>
    <p:extLst>
      <p:ext uri="{BB962C8B-B14F-4D97-AF65-F5344CB8AC3E}">
        <p14:creationId xmlns:p14="http://schemas.microsoft.com/office/powerpoint/2010/main" val="375706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Ulrich’s provided more evaluation than MLA.  It does verify that the scholars in Political Science and Romance Languages do publish in the popular literature.</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15</a:t>
            </a:fld>
            <a:endParaRPr lang="en-US"/>
          </a:p>
        </p:txBody>
      </p:sp>
    </p:spTree>
    <p:extLst>
      <p:ext uri="{BB962C8B-B14F-4D97-AF65-F5344CB8AC3E}">
        <p14:creationId xmlns:p14="http://schemas.microsoft.com/office/powerpoint/2010/main" val="154841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journals were evaluated in by ISI or Scopus faculty publications tend to fit within the normal patterns of impact.   Median Impact factors for journal publication in Linguistics are above the median impact factor for that subject discipline but are closer to the median impact factor for Experimental Psychology (the specific area in which many of the Linguistics faculty publish).  Both Political Science and Romance Languages compare fare well when compared to their broad ISI subject areas.</a:t>
            </a:r>
          </a:p>
          <a:p>
            <a:r>
              <a:rPr lang="en-US" dirty="0"/>
              <a:t> </a:t>
            </a:r>
          </a:p>
          <a:p>
            <a:r>
              <a:rPr lang="en-US" dirty="0"/>
              <a:t>When comparing the median SJR rankings for these disciplines we see that U of A faculty publications meet or placing close to the median SJR rankings for their broad discipline categories.</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16</a:t>
            </a:fld>
            <a:endParaRPr lang="en-US"/>
          </a:p>
        </p:txBody>
      </p:sp>
    </p:spTree>
    <p:extLst>
      <p:ext uri="{BB962C8B-B14F-4D97-AF65-F5344CB8AC3E}">
        <p14:creationId xmlns:p14="http://schemas.microsoft.com/office/powerpoint/2010/main" val="182923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standard evaluation tools are helpful in assessing impact of journal publications.  We recorded the number of OCLC Libraries owning other formats of publications and found that this could be a tool to assess the impact of these formats of publication.  Book publications or the books in which faculty published chapters were held by a mean of 150 OCLC Libraries in 2012. </a:t>
            </a:r>
          </a:p>
          <a:p>
            <a:r>
              <a:rPr lang="en-US" dirty="0"/>
              <a:t> </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17</a:t>
            </a:fld>
            <a:endParaRPr lang="en-US"/>
          </a:p>
        </p:txBody>
      </p:sp>
    </p:spTree>
    <p:extLst>
      <p:ext uri="{BB962C8B-B14F-4D97-AF65-F5344CB8AC3E}">
        <p14:creationId xmlns:p14="http://schemas.microsoft.com/office/powerpoint/2010/main" val="287291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Preliminary results show that our collection reflects the areas in which faculty in Political Science, Romance Languages, and Linguistics published.  The impact of the faculty publications falls close to or above median impact factors for their broad subject disciplines.  Language and rate of publication also follow trends within Humanities and Social Science publication patterns.  </a:t>
            </a:r>
          </a:p>
          <a:p>
            <a:endParaRPr lang="en-US" dirty="0"/>
          </a:p>
          <a:p>
            <a:r>
              <a:rPr lang="en-US" dirty="0"/>
              <a:t>Publication list has been submitted to ERA so that this work can be found via </a:t>
            </a:r>
            <a:r>
              <a:rPr lang="en-US"/>
              <a:t>internet searches</a:t>
            </a:r>
            <a:endParaRPr lang="en-US" dirty="0"/>
          </a:p>
          <a:p>
            <a:r>
              <a:rPr lang="en-US" dirty="0"/>
              <a:t> </a:t>
            </a:r>
          </a:p>
          <a:p>
            <a:r>
              <a:rPr lang="en-US" dirty="0"/>
              <a:t>Coding will continue on a sample of citations from the publications to see if citation practices follow similar patterns found by other researchers.  We will also be tracking the proportion of publications/citations that are available freely on the Internet.</a:t>
            </a:r>
          </a:p>
          <a:p>
            <a:r>
              <a:rPr lang="en-US" dirty="0"/>
              <a:t> </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18</a:t>
            </a:fld>
            <a:endParaRPr lang="en-US"/>
          </a:p>
        </p:txBody>
      </p:sp>
    </p:spTree>
    <p:extLst>
      <p:ext uri="{BB962C8B-B14F-4D97-AF65-F5344CB8AC3E}">
        <p14:creationId xmlns:p14="http://schemas.microsoft.com/office/powerpoint/2010/main" val="392368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it may be possible to add more </a:t>
            </a:r>
            <a:r>
              <a:rPr lang="en-US" dirty="0" err="1" smtClean="0"/>
              <a:t>altmetrics</a:t>
            </a:r>
            <a:r>
              <a:rPr lang="en-US" dirty="0" smtClean="0"/>
              <a:t>.</a:t>
            </a:r>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19</a:t>
            </a:fld>
            <a:endParaRPr lang="en-US"/>
          </a:p>
        </p:txBody>
      </p:sp>
    </p:spTree>
    <p:extLst>
      <p:ext uri="{BB962C8B-B14F-4D97-AF65-F5344CB8AC3E}">
        <p14:creationId xmlns:p14="http://schemas.microsoft.com/office/powerpoint/2010/main" val="117071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2</a:t>
            </a:fld>
            <a:endParaRPr lang="en-US"/>
          </a:p>
        </p:txBody>
      </p:sp>
    </p:spTree>
    <p:extLst>
      <p:ext uri="{BB962C8B-B14F-4D97-AF65-F5344CB8AC3E}">
        <p14:creationId xmlns:p14="http://schemas.microsoft.com/office/powerpoint/2010/main" val="3279047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map for Janine </a:t>
            </a:r>
            <a:r>
              <a:rPr lang="en-US" baseline="0" dirty="0" err="1" smtClean="0"/>
              <a:t>Brodie’s</a:t>
            </a:r>
            <a:r>
              <a:rPr lang="en-US" baseline="0" dirty="0" smtClean="0"/>
              <a:t> book chapter </a:t>
            </a:r>
          </a:p>
          <a:p>
            <a:r>
              <a:rPr lang="en-US" dirty="0" smtClean="0"/>
              <a:t>Globalization, In/Security, and the Paradoxes of the Social Author(s): </a:t>
            </a:r>
            <a:r>
              <a:rPr lang="en-US" dirty="0" smtClean="0">
                <a:hlinkClick r:id="rId3" tooltip="Find more records by this author"/>
              </a:rPr>
              <a:t>Brodie, J </a:t>
            </a:r>
            <a:r>
              <a:rPr lang="en-US" dirty="0" smtClean="0"/>
              <a:t>(</a:t>
            </a:r>
            <a:r>
              <a:rPr lang="en-US" dirty="0" err="1" smtClean="0"/>
              <a:t>Brodie</a:t>
            </a:r>
            <a:r>
              <a:rPr lang="en-US" dirty="0" smtClean="0"/>
              <a:t>, Janine)</a:t>
            </a:r>
            <a:r>
              <a:rPr lang="en-US" baseline="30000" dirty="0" smtClean="0">
                <a:hlinkClick r:id="rId4"/>
              </a:rPr>
              <a:t>1</a:t>
            </a:r>
            <a:r>
              <a:rPr lang="en-US" baseline="30000" dirty="0" smtClean="0"/>
              <a:t>,</a:t>
            </a:r>
            <a:r>
              <a:rPr lang="en-US" baseline="30000" dirty="0" smtClean="0">
                <a:hlinkClick r:id="rId4"/>
              </a:rPr>
              <a:t>2</a:t>
            </a:r>
            <a:r>
              <a:rPr lang="en-US" dirty="0" smtClean="0"/>
              <a:t> Editor(s): </a:t>
            </a:r>
            <a:r>
              <a:rPr lang="en-US" dirty="0" smtClean="0">
                <a:hlinkClick r:id="rId5" tooltip="Find more records by this editor"/>
              </a:rPr>
              <a:t>Bakker, I</a:t>
            </a:r>
            <a:r>
              <a:rPr lang="en-US" dirty="0" smtClean="0"/>
              <a:t>; </a:t>
            </a:r>
            <a:r>
              <a:rPr lang="en-US" dirty="0" smtClean="0">
                <a:hlinkClick r:id="rId6" tooltip="Find more records by this editor"/>
              </a:rPr>
              <a:t>Gill, S</a:t>
            </a:r>
            <a:r>
              <a:rPr lang="en-US" dirty="0" smtClean="0"/>
              <a:t> Source: </a:t>
            </a:r>
            <a:r>
              <a:rPr lang="en-US" dirty="0" smtClean="0">
                <a:hlinkClick r:id="rId7" tooltip="View the book record"/>
              </a:rPr>
              <a:t>POWER, PRODUCTION AND SOCIAL REPRODUCTION: HUMAN IN/SECURITY IN THE GLOBAL POLITICAL ECONOMY  </a:t>
            </a:r>
            <a:r>
              <a:rPr lang="en-US" dirty="0" smtClean="0"/>
              <a:t>Pages: 47-65   Published: 2003 Times Cited: </a:t>
            </a:r>
            <a:r>
              <a:rPr lang="en-US" dirty="0" smtClean="0">
                <a:hlinkClick r:id="rId8" tooltip="View all of the articles that cite this one"/>
              </a:rPr>
              <a:t>8</a:t>
            </a:r>
            <a:r>
              <a:rPr lang="en-US" dirty="0" smtClean="0"/>
              <a:t> (from Web of Science) </a:t>
            </a:r>
          </a:p>
          <a:p>
            <a:endParaRPr lang="en-US" dirty="0" smtClean="0"/>
          </a:p>
          <a:p>
            <a:r>
              <a:rPr lang="en-US" dirty="0" smtClean="0"/>
              <a:t>Note that</a:t>
            </a:r>
            <a:r>
              <a:rPr lang="en-US" baseline="0" dirty="0" smtClean="0"/>
              <a:t> ISI does not provide the backward citations for this book chapter – she has referenced 52 publications </a:t>
            </a:r>
          </a:p>
          <a:p>
            <a:endParaRPr lang="en-US" baseline="0" dirty="0" smtClean="0"/>
          </a:p>
          <a:p>
            <a:r>
              <a:rPr lang="en-US" baseline="0" dirty="0" smtClean="0"/>
              <a:t>The map represents the first generation of documents citing this chapter as well as second generation documents that cite the first generation: there are only two documents that received 2</a:t>
            </a:r>
            <a:r>
              <a:rPr lang="en-US" baseline="30000" dirty="0" smtClean="0"/>
              <a:t>nd</a:t>
            </a:r>
            <a:r>
              <a:rPr lang="en-US" baseline="0" dirty="0" smtClean="0"/>
              <a:t> generation citing.</a:t>
            </a:r>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20</a:t>
            </a:fld>
            <a:endParaRPr lang="en-US"/>
          </a:p>
        </p:txBody>
      </p:sp>
    </p:spTree>
    <p:extLst>
      <p:ext uri="{BB962C8B-B14F-4D97-AF65-F5344CB8AC3E}">
        <p14:creationId xmlns:p14="http://schemas.microsoft.com/office/powerpoint/2010/main" val="2960745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err="1" smtClean="0"/>
              <a:t>Crossref’s</a:t>
            </a:r>
            <a:r>
              <a:rPr lang="fr-CA" baseline="0" dirty="0" smtClean="0"/>
              <a:t> </a:t>
            </a:r>
            <a:r>
              <a:rPr lang="fr-CA" baseline="0" dirty="0" err="1" smtClean="0"/>
              <a:t>Cited</a:t>
            </a:r>
            <a:r>
              <a:rPr lang="fr-CA" baseline="0" dirty="0" smtClean="0"/>
              <a:t>-by </a:t>
            </a:r>
            <a:r>
              <a:rPr lang="fr-CA" baseline="0" dirty="0" err="1" smtClean="0"/>
              <a:t>linking</a:t>
            </a:r>
            <a:r>
              <a:rPr lang="fr-CA" baseline="0" dirty="0" smtClean="0"/>
              <a:t> system has </a:t>
            </a:r>
            <a:r>
              <a:rPr lang="fr-CA" baseline="0" dirty="0" err="1" smtClean="0"/>
              <a:t>had</a:t>
            </a:r>
            <a:r>
              <a:rPr lang="fr-CA" baseline="0" dirty="0" smtClean="0"/>
              <a:t> a slow </a:t>
            </a:r>
            <a:r>
              <a:rPr lang="fr-CA" baseline="0" dirty="0" err="1" smtClean="0"/>
              <a:t>uptake</a:t>
            </a:r>
            <a:r>
              <a:rPr lang="fr-CA" baseline="0" dirty="0" smtClean="0"/>
              <a:t> and the </a:t>
            </a:r>
            <a:r>
              <a:rPr lang="fr-CA" baseline="0" dirty="0" err="1" smtClean="0"/>
              <a:t>cited</a:t>
            </a:r>
            <a:r>
              <a:rPr lang="fr-CA" baseline="0" dirty="0" smtClean="0"/>
              <a:t>-by info varies </a:t>
            </a:r>
            <a:r>
              <a:rPr lang="fr-CA" baseline="0" dirty="0" err="1" smtClean="0"/>
              <a:t>greatly</a:t>
            </a:r>
            <a:r>
              <a:rPr lang="fr-CA" baseline="0" dirty="0" smtClean="0"/>
              <a:t> by discipline (as </a:t>
            </a:r>
            <a:r>
              <a:rPr lang="fr-CA" baseline="0" dirty="0" err="1" smtClean="0"/>
              <a:t>stated</a:t>
            </a:r>
            <a:r>
              <a:rPr lang="fr-CA" baseline="0" dirty="0" smtClean="0"/>
              <a:t> on the Cross-</a:t>
            </a:r>
            <a:r>
              <a:rPr lang="fr-CA" baseline="0" dirty="0" err="1" smtClean="0"/>
              <a:t>ref</a:t>
            </a:r>
            <a:r>
              <a:rPr lang="fr-CA" baseline="0" dirty="0" smtClean="0"/>
              <a:t> </a:t>
            </a:r>
            <a:r>
              <a:rPr lang="fr-CA" baseline="0" dirty="0" err="1" smtClean="0"/>
              <a:t>website</a:t>
            </a:r>
            <a:r>
              <a:rPr lang="fr-CA" baseline="0" dirty="0" smtClean="0"/>
              <a:t>). </a:t>
            </a:r>
          </a:p>
          <a:p>
            <a:endParaRPr lang="fr-CA" baseline="0" dirty="0" smtClean="0"/>
          </a:p>
          <a:p>
            <a:r>
              <a:rPr lang="fr-CA" dirty="0" err="1" smtClean="0"/>
              <a:t>Crossref</a:t>
            </a:r>
            <a:r>
              <a:rPr lang="fr-CA" dirty="0" smtClean="0"/>
              <a:t> in </a:t>
            </a:r>
            <a:r>
              <a:rPr lang="fr-CA" dirty="0" err="1" smtClean="0"/>
              <a:t>partnership</a:t>
            </a:r>
            <a:r>
              <a:rPr lang="fr-CA" dirty="0" smtClean="0"/>
              <a:t> </a:t>
            </a:r>
            <a:r>
              <a:rPr lang="fr-CA" dirty="0" err="1" smtClean="0"/>
              <a:t>with</a:t>
            </a:r>
            <a:r>
              <a:rPr lang="fr-CA" dirty="0" smtClean="0"/>
              <a:t> ORC-ID </a:t>
            </a:r>
            <a:r>
              <a:rPr lang="fr-CA" dirty="0" err="1" smtClean="0"/>
              <a:t>now</a:t>
            </a:r>
            <a:r>
              <a:rPr lang="fr-CA" dirty="0" smtClean="0"/>
              <a:t> </a:t>
            </a:r>
            <a:r>
              <a:rPr lang="fr-CA" dirty="0" err="1" smtClean="0"/>
              <a:t>offers</a:t>
            </a:r>
            <a:r>
              <a:rPr lang="fr-CA" dirty="0" smtClean="0"/>
              <a:t> the </a:t>
            </a:r>
            <a:r>
              <a:rPr lang="fr-CA" dirty="0" err="1" smtClean="0"/>
              <a:t>possibility</a:t>
            </a:r>
            <a:r>
              <a:rPr lang="fr-CA" dirty="0" smtClean="0"/>
              <a:t> for </a:t>
            </a:r>
            <a:r>
              <a:rPr lang="fr-CA" dirty="0" err="1" smtClean="0"/>
              <a:t>researchers</a:t>
            </a:r>
            <a:r>
              <a:rPr lang="fr-CA" dirty="0" smtClean="0"/>
              <a:t> and </a:t>
            </a:r>
            <a:r>
              <a:rPr lang="fr-CA" dirty="0" err="1" smtClean="0"/>
              <a:t>their</a:t>
            </a:r>
            <a:r>
              <a:rPr lang="fr-CA" dirty="0" smtClean="0"/>
              <a:t> </a:t>
            </a:r>
            <a:r>
              <a:rPr lang="fr-CA" dirty="0" err="1" smtClean="0"/>
              <a:t>organizations</a:t>
            </a:r>
            <a:r>
              <a:rPr lang="fr-CA" dirty="0" smtClean="0"/>
              <a:t> to </a:t>
            </a:r>
            <a:r>
              <a:rPr lang="fr-CA" dirty="0" err="1" smtClean="0"/>
              <a:t>create</a:t>
            </a:r>
            <a:r>
              <a:rPr lang="fr-CA" dirty="0" smtClean="0"/>
              <a:t> unique and</a:t>
            </a:r>
            <a:r>
              <a:rPr lang="fr-CA" baseline="0" dirty="0" smtClean="0"/>
              <a:t> </a:t>
            </a:r>
            <a:r>
              <a:rPr lang="fr-CA" dirty="0" smtClean="0"/>
              <a:t>persistent digital </a:t>
            </a:r>
            <a:r>
              <a:rPr lang="fr-CA" dirty="0" err="1" smtClean="0"/>
              <a:t>research</a:t>
            </a:r>
            <a:r>
              <a:rPr lang="fr-CA" dirty="0" smtClean="0"/>
              <a:t> </a:t>
            </a:r>
            <a:r>
              <a:rPr lang="fr-CA" dirty="0" err="1" smtClean="0"/>
              <a:t>identifiers</a:t>
            </a:r>
            <a:r>
              <a:rPr lang="fr-CA" dirty="0" smtClean="0"/>
              <a:t>, or ORCID </a:t>
            </a:r>
            <a:r>
              <a:rPr lang="fr-CA" dirty="0" err="1" smtClean="0"/>
              <a:t>identifiers</a:t>
            </a:r>
            <a:r>
              <a:rPr lang="fr-CA" dirty="0" smtClean="0"/>
              <a:t>, to </a:t>
            </a:r>
            <a:r>
              <a:rPr lang="fr-CA" dirty="0" err="1" smtClean="0"/>
              <a:t>facilitate</a:t>
            </a:r>
            <a:r>
              <a:rPr lang="fr-CA" baseline="0" dirty="0" smtClean="0"/>
              <a:t> </a:t>
            </a:r>
            <a:r>
              <a:rPr lang="fr-CA" baseline="0" dirty="0" err="1" smtClean="0"/>
              <a:t>finding</a:t>
            </a:r>
            <a:r>
              <a:rPr lang="fr-CA" baseline="0" dirty="0" smtClean="0"/>
              <a:t> all of </a:t>
            </a:r>
            <a:r>
              <a:rPr lang="fr-CA" baseline="0" dirty="0" err="1" smtClean="0"/>
              <a:t>their</a:t>
            </a:r>
            <a:r>
              <a:rPr lang="fr-CA" baseline="0" dirty="0" smtClean="0"/>
              <a:t> </a:t>
            </a:r>
            <a:r>
              <a:rPr lang="fr-CA" baseline="0" dirty="0" err="1" smtClean="0"/>
              <a:t>research</a:t>
            </a:r>
            <a:r>
              <a:rPr lang="fr-CA" baseline="0" dirty="0" smtClean="0"/>
              <a:t> and </a:t>
            </a:r>
            <a:r>
              <a:rPr lang="fr-CA" baseline="0" dirty="0" err="1" smtClean="0"/>
              <a:t>distinguishing</a:t>
            </a:r>
            <a:r>
              <a:rPr lang="fr-CA" baseline="0" dirty="0" smtClean="0"/>
              <a:t> </a:t>
            </a:r>
            <a:r>
              <a:rPr lang="fr-CA" baseline="0" dirty="0" err="1" smtClean="0"/>
              <a:t>them</a:t>
            </a:r>
            <a:r>
              <a:rPr lang="fr-CA" baseline="0" dirty="0" smtClean="0"/>
              <a:t> </a:t>
            </a:r>
            <a:r>
              <a:rPr lang="fr-CA" baseline="0" dirty="0" err="1" smtClean="0"/>
              <a:t>from</a:t>
            </a:r>
            <a:r>
              <a:rPr lang="fr-CA" baseline="0" dirty="0" smtClean="0"/>
              <a:t> </a:t>
            </a:r>
            <a:r>
              <a:rPr lang="fr-CA" baseline="0" dirty="0" err="1" smtClean="0"/>
              <a:t>every</a:t>
            </a:r>
            <a:r>
              <a:rPr lang="fr-CA" baseline="0" dirty="0" smtClean="0"/>
              <a:t> </a:t>
            </a:r>
            <a:r>
              <a:rPr lang="fr-CA" baseline="0" dirty="0" err="1" smtClean="0"/>
              <a:t>other</a:t>
            </a:r>
            <a:r>
              <a:rPr lang="fr-CA" baseline="0" dirty="0" smtClean="0"/>
              <a:t> </a:t>
            </a:r>
            <a:r>
              <a:rPr lang="fr-CA" baseline="0" dirty="0" err="1" smtClean="0"/>
              <a:t>researcher</a:t>
            </a:r>
            <a:r>
              <a:rPr lang="fr-CA" baseline="0" dirty="0" smtClean="0"/>
              <a:t>. Web of Science </a:t>
            </a:r>
            <a:r>
              <a:rPr lang="fr-CA" baseline="0" dirty="0" err="1" smtClean="0"/>
              <a:t>with</a:t>
            </a:r>
            <a:r>
              <a:rPr lang="fr-CA" baseline="0" dirty="0" smtClean="0"/>
              <a:t> </a:t>
            </a:r>
            <a:r>
              <a:rPr lang="fr-CA" baseline="0" dirty="0" err="1" smtClean="0"/>
              <a:t>its</a:t>
            </a:r>
            <a:r>
              <a:rPr lang="fr-CA" baseline="0" dirty="0" smtClean="0"/>
              <a:t> </a:t>
            </a:r>
            <a:r>
              <a:rPr lang="fr-CA" baseline="0" dirty="0" err="1" smtClean="0"/>
              <a:t>Researcher</a:t>
            </a:r>
            <a:r>
              <a:rPr lang="fr-CA" baseline="0" dirty="0" smtClean="0"/>
              <a:t> ID, </a:t>
            </a:r>
            <a:r>
              <a:rPr lang="fr-CA" baseline="0" dirty="0" err="1" smtClean="0"/>
              <a:t>offers</a:t>
            </a:r>
            <a:r>
              <a:rPr lang="fr-CA" baseline="0" dirty="0" smtClean="0"/>
              <a:t> the </a:t>
            </a:r>
            <a:r>
              <a:rPr lang="fr-CA" baseline="0" dirty="0" err="1" smtClean="0"/>
              <a:t>same</a:t>
            </a:r>
            <a:r>
              <a:rPr lang="fr-CA" baseline="0" dirty="0" smtClean="0"/>
              <a:t> </a:t>
            </a:r>
            <a:r>
              <a:rPr lang="fr-CA" baseline="0" dirty="0" err="1" smtClean="0"/>
              <a:t>possibility</a:t>
            </a:r>
            <a:r>
              <a:rPr lang="fr-CA" baseline="0" dirty="0" smtClean="0"/>
              <a:t>. Is </a:t>
            </a:r>
            <a:r>
              <a:rPr lang="fr-CA" baseline="0" dirty="0" err="1" smtClean="0"/>
              <a:t>this</a:t>
            </a:r>
            <a:r>
              <a:rPr lang="fr-CA" baseline="0" dirty="0" smtClean="0"/>
              <a:t> </a:t>
            </a:r>
            <a:r>
              <a:rPr lang="fr-CA" baseline="0" dirty="0" err="1" smtClean="0"/>
              <a:t>something</a:t>
            </a:r>
            <a:r>
              <a:rPr lang="fr-CA" baseline="0" dirty="0" smtClean="0"/>
              <a:t> in </a:t>
            </a:r>
            <a:r>
              <a:rPr lang="fr-CA" baseline="0" dirty="0" err="1" smtClean="0"/>
              <a:t>which</a:t>
            </a:r>
            <a:r>
              <a:rPr lang="fr-CA" baseline="0" dirty="0" smtClean="0"/>
              <a:t> the UA </a:t>
            </a:r>
            <a:r>
              <a:rPr lang="fr-CA" baseline="0" dirty="0" err="1" smtClean="0"/>
              <a:t>Libraries</a:t>
            </a:r>
            <a:r>
              <a:rPr lang="fr-CA" baseline="0" dirty="0" smtClean="0"/>
              <a:t> </a:t>
            </a:r>
            <a:r>
              <a:rPr lang="fr-CA" baseline="0" dirty="0" err="1" smtClean="0"/>
              <a:t>will</a:t>
            </a:r>
            <a:r>
              <a:rPr lang="fr-CA" baseline="0" dirty="0" smtClean="0"/>
              <a:t> </a:t>
            </a:r>
            <a:r>
              <a:rPr lang="fr-CA" baseline="0" dirty="0" err="1" smtClean="0"/>
              <a:t>want</a:t>
            </a:r>
            <a:r>
              <a:rPr lang="fr-CA" baseline="0" dirty="0" smtClean="0"/>
              <a:t> to </a:t>
            </a:r>
            <a:r>
              <a:rPr lang="fr-CA" baseline="0" dirty="0" err="1" smtClean="0"/>
              <a:t>get</a:t>
            </a:r>
            <a:r>
              <a:rPr lang="fr-CA" baseline="0" dirty="0" smtClean="0"/>
              <a:t> </a:t>
            </a:r>
            <a:r>
              <a:rPr lang="fr-CA" baseline="0" dirty="0" err="1" smtClean="0"/>
              <a:t>involved</a:t>
            </a:r>
            <a:r>
              <a:rPr lang="fr-CA" baseline="0" dirty="0" smtClean="0"/>
              <a:t> by </a:t>
            </a:r>
            <a:r>
              <a:rPr lang="fr-CA" baseline="0" dirty="0" err="1" smtClean="0"/>
              <a:t>creating</a:t>
            </a:r>
            <a:r>
              <a:rPr lang="fr-CA" baseline="0" dirty="0" smtClean="0"/>
              <a:t> </a:t>
            </a:r>
            <a:r>
              <a:rPr lang="fr-CA" baseline="0" dirty="0" err="1" smtClean="0"/>
              <a:t>ORCIDs</a:t>
            </a:r>
            <a:r>
              <a:rPr lang="fr-CA" baseline="0" dirty="0" smtClean="0"/>
              <a:t> for UA </a:t>
            </a:r>
            <a:r>
              <a:rPr lang="fr-CA" baseline="0" dirty="0" err="1" smtClean="0"/>
              <a:t>researchers</a:t>
            </a:r>
            <a:r>
              <a:rPr lang="fr-CA" baseline="0" dirty="0" smtClean="0"/>
              <a:t> for use in ERA or </a:t>
            </a:r>
            <a:r>
              <a:rPr lang="fr-CA" baseline="0" dirty="0" err="1" smtClean="0"/>
              <a:t>should</a:t>
            </a:r>
            <a:r>
              <a:rPr lang="fr-CA" baseline="0" dirty="0" smtClean="0"/>
              <a:t> </a:t>
            </a:r>
            <a:r>
              <a:rPr lang="fr-CA" baseline="0" dirty="0" err="1" smtClean="0"/>
              <a:t>our</a:t>
            </a:r>
            <a:r>
              <a:rPr lang="fr-CA" baseline="0" dirty="0" smtClean="0"/>
              <a:t> </a:t>
            </a:r>
            <a:r>
              <a:rPr lang="fr-CA" baseline="0" dirty="0" err="1" smtClean="0"/>
              <a:t>role</a:t>
            </a:r>
            <a:r>
              <a:rPr lang="fr-CA" baseline="0" dirty="0" smtClean="0"/>
              <a:t> </a:t>
            </a:r>
            <a:r>
              <a:rPr lang="fr-CA" baseline="0" dirty="0" err="1" smtClean="0"/>
              <a:t>be</a:t>
            </a:r>
            <a:r>
              <a:rPr lang="fr-CA" baseline="0" dirty="0" smtClean="0"/>
              <a:t> </a:t>
            </a:r>
            <a:r>
              <a:rPr lang="fr-CA" baseline="0" dirty="0" err="1" smtClean="0"/>
              <a:t>limited</a:t>
            </a:r>
            <a:r>
              <a:rPr lang="fr-CA" baseline="0" dirty="0" smtClean="0"/>
              <a:t> to </a:t>
            </a:r>
            <a:r>
              <a:rPr lang="fr-CA" baseline="0" dirty="0" err="1" smtClean="0"/>
              <a:t>encouraging</a:t>
            </a:r>
            <a:r>
              <a:rPr lang="fr-CA" baseline="0" dirty="0" smtClean="0"/>
              <a:t> </a:t>
            </a:r>
            <a:r>
              <a:rPr lang="fr-CA" baseline="0" dirty="0" err="1" smtClean="0"/>
              <a:t>researchers</a:t>
            </a:r>
            <a:r>
              <a:rPr lang="fr-CA" baseline="0" dirty="0" smtClean="0"/>
              <a:t> and </a:t>
            </a:r>
            <a:r>
              <a:rPr lang="fr-CA" baseline="0" dirty="0" err="1" smtClean="0"/>
              <a:t>their</a:t>
            </a:r>
            <a:r>
              <a:rPr lang="fr-CA" baseline="0" dirty="0" smtClean="0"/>
              <a:t> </a:t>
            </a:r>
            <a:r>
              <a:rPr lang="fr-CA" baseline="0" dirty="0" err="1" smtClean="0"/>
              <a:t>faculties</a:t>
            </a:r>
            <a:r>
              <a:rPr lang="fr-CA" baseline="0" dirty="0" smtClean="0"/>
              <a:t> or </a:t>
            </a:r>
            <a:r>
              <a:rPr lang="fr-CA" baseline="0" dirty="0" err="1" smtClean="0"/>
              <a:t>departments</a:t>
            </a:r>
            <a:r>
              <a:rPr lang="fr-CA" baseline="0" dirty="0" smtClean="0"/>
              <a:t> to do </a:t>
            </a:r>
            <a:r>
              <a:rPr lang="fr-CA" baseline="0" dirty="0" err="1" smtClean="0"/>
              <a:t>so</a:t>
            </a:r>
            <a:r>
              <a:rPr lang="fr-CA" baseline="0" dirty="0" smtClean="0"/>
              <a:t>.</a:t>
            </a:r>
            <a:endParaRPr lang="fr-CA" dirty="0" smtClean="0"/>
          </a:p>
          <a:p>
            <a:endParaRPr lang="fr-CA" dirty="0" smtClean="0"/>
          </a:p>
          <a:p>
            <a:r>
              <a:rPr lang="fr-CA" dirty="0" smtClean="0"/>
              <a:t>Web of Science and </a:t>
            </a:r>
            <a:r>
              <a:rPr lang="fr-CA" dirty="0" err="1" smtClean="0"/>
              <a:t>Scopus</a:t>
            </a:r>
            <a:r>
              <a:rPr lang="fr-CA" dirty="0" smtClean="0"/>
              <a:t> place </a:t>
            </a:r>
            <a:r>
              <a:rPr lang="fr-CA" dirty="0" err="1" smtClean="0"/>
              <a:t>greater</a:t>
            </a:r>
            <a:r>
              <a:rPr lang="fr-CA" baseline="0" dirty="0" smtClean="0"/>
              <a:t> </a:t>
            </a:r>
            <a:r>
              <a:rPr lang="fr-CA" baseline="0" dirty="0" err="1" smtClean="0"/>
              <a:t>emphasis</a:t>
            </a:r>
            <a:r>
              <a:rPr lang="fr-CA" baseline="0" dirty="0" smtClean="0"/>
              <a:t> on the Sciences for citation data. Google </a:t>
            </a:r>
            <a:r>
              <a:rPr lang="fr-CA" baseline="0" dirty="0" err="1" smtClean="0"/>
              <a:t>Scholar</a:t>
            </a:r>
            <a:r>
              <a:rPr lang="fr-CA" baseline="0" dirty="0" smtClean="0"/>
              <a:t> </a:t>
            </a:r>
            <a:r>
              <a:rPr lang="fr-CA" baseline="0" dirty="0" err="1" smtClean="0"/>
              <a:t>cited</a:t>
            </a:r>
            <a:r>
              <a:rPr lang="fr-CA" baseline="0" dirty="0" smtClean="0"/>
              <a:t> data, as </a:t>
            </a:r>
            <a:r>
              <a:rPr lang="fr-CA" baseline="0" dirty="0" err="1" smtClean="0"/>
              <a:t>you</a:t>
            </a:r>
            <a:r>
              <a:rPr lang="fr-CA" baseline="0" dirty="0" smtClean="0"/>
              <a:t> know, are </a:t>
            </a:r>
            <a:r>
              <a:rPr lang="fr-CA" baseline="0" dirty="0" err="1" smtClean="0"/>
              <a:t>questionable</a:t>
            </a:r>
            <a:r>
              <a:rPr lang="fr-CA" baseline="0" dirty="0" smtClean="0"/>
              <a:t> (variant </a:t>
            </a:r>
            <a:r>
              <a:rPr lang="fr-CA" baseline="0" dirty="0" err="1" smtClean="0"/>
              <a:t>author</a:t>
            </a:r>
            <a:r>
              <a:rPr lang="fr-CA" baseline="0" dirty="0" smtClean="0"/>
              <a:t> </a:t>
            </a:r>
            <a:r>
              <a:rPr lang="fr-CA" baseline="0" dirty="0" err="1" smtClean="0"/>
              <a:t>names</a:t>
            </a:r>
            <a:r>
              <a:rPr lang="fr-CA" baseline="0" dirty="0" smtClean="0"/>
              <a:t> are or are not </a:t>
            </a:r>
            <a:r>
              <a:rPr lang="fr-CA" baseline="0" dirty="0" err="1" smtClean="0"/>
              <a:t>included</a:t>
            </a:r>
            <a:r>
              <a:rPr lang="fr-CA" baseline="0" dirty="0" smtClean="0"/>
              <a:t>, an </a:t>
            </a:r>
            <a:r>
              <a:rPr lang="fr-CA" baseline="0" dirty="0" err="1" smtClean="0"/>
              <a:t>array</a:t>
            </a:r>
            <a:r>
              <a:rPr lang="fr-CA" baseline="0" dirty="0" smtClean="0"/>
              <a:t> of sources are </a:t>
            </a:r>
            <a:r>
              <a:rPr lang="fr-CA" baseline="0" dirty="0" err="1" smtClean="0"/>
              <a:t>included</a:t>
            </a:r>
            <a:r>
              <a:rPr lang="fr-CA" baseline="0" dirty="0" smtClean="0"/>
              <a:t> in GS citation </a:t>
            </a:r>
            <a:r>
              <a:rPr lang="fr-CA" baseline="0" dirty="0" err="1" smtClean="0"/>
              <a:t>counts</a:t>
            </a:r>
            <a:r>
              <a:rPr lang="fr-CA" baseline="0" dirty="0" smtClean="0"/>
              <a:t> </a:t>
            </a:r>
            <a:r>
              <a:rPr lang="en-US" baseline="0" dirty="0" smtClean="0"/>
              <a:t>{including </a:t>
            </a:r>
            <a:r>
              <a:rPr lang="en-US" baseline="0" dirty="0" err="1" smtClean="0"/>
              <a:t>PowerPoints</a:t>
            </a:r>
            <a:r>
              <a:rPr lang="en-US" baseline="0" dirty="0" smtClean="0"/>
              <a:t>, Word documents…}, citation count limited to 1000</a:t>
            </a:r>
            <a:r>
              <a:rPr lang="fr-CA" baseline="0" dirty="0" smtClean="0"/>
              <a:t>).</a:t>
            </a:r>
          </a:p>
          <a:p>
            <a:endParaRPr lang="fr-CA" baseline="0" dirty="0" smtClean="0"/>
          </a:p>
          <a:p>
            <a:r>
              <a:rPr lang="fr-CA" baseline="0" dirty="0" smtClean="0"/>
              <a:t>Impact Story: </a:t>
            </a:r>
            <a:r>
              <a:rPr lang="en-CA" dirty="0" err="1"/>
              <a:t>ImpactStory</a:t>
            </a:r>
            <a:r>
              <a:rPr lang="en-CA" dirty="0"/>
              <a:t> is a website that makes it quick and easy to view the impact of a wide range of research output. It goes beyond traditional measurements of research output -- citations to papers -- to embrace a much broader evidence of use across a wide range of scholarly output types. The system aggregates impact data from many sources and displays it in a single report, which is given a </a:t>
            </a:r>
            <a:r>
              <a:rPr lang="en-CA" dirty="0" err="1"/>
              <a:t>permaurl</a:t>
            </a:r>
            <a:r>
              <a:rPr lang="en-CA" dirty="0"/>
              <a:t> for dissemination and can be updated any time.</a:t>
            </a:r>
          </a:p>
          <a:p>
            <a:pPr defTabSz="932871">
              <a:defRPr/>
            </a:pPr>
            <a:r>
              <a:rPr lang="en-CA" dirty="0"/>
              <a:t>Sources: Facebook, PLOS, </a:t>
            </a:r>
            <a:r>
              <a:rPr lang="en-CA" dirty="0" err="1"/>
              <a:t>SlideShare</a:t>
            </a:r>
            <a:r>
              <a:rPr lang="en-CA" dirty="0"/>
              <a:t>, </a:t>
            </a:r>
            <a:r>
              <a:rPr lang="en-CA" dirty="0" err="1"/>
              <a:t>Github</a:t>
            </a:r>
            <a:r>
              <a:rPr lang="en-CA" dirty="0"/>
              <a:t>, </a:t>
            </a:r>
            <a:r>
              <a:rPr lang="en-CA" dirty="0" err="1"/>
              <a:t>Topsy</a:t>
            </a:r>
            <a:r>
              <a:rPr lang="en-CA" dirty="0"/>
              <a:t>, </a:t>
            </a:r>
            <a:r>
              <a:rPr lang="en-CA" dirty="0" err="1"/>
              <a:t>Figshare</a:t>
            </a:r>
            <a:r>
              <a:rPr lang="en-CA" dirty="0"/>
              <a:t>, Wikipedia, Scopus, </a:t>
            </a:r>
            <a:r>
              <a:rPr lang="en-CA" dirty="0" err="1"/>
              <a:t>CiteULike</a:t>
            </a:r>
            <a:r>
              <a:rPr lang="en-CA" dirty="0"/>
              <a:t>, Delicious, </a:t>
            </a:r>
            <a:r>
              <a:rPr lang="en-CA" dirty="0" err="1"/>
              <a:t>Mendeley</a:t>
            </a:r>
            <a:r>
              <a:rPr lang="en-CA" dirty="0"/>
              <a:t>, Dryad, </a:t>
            </a:r>
            <a:r>
              <a:rPr lang="en-CA" dirty="0" err="1"/>
              <a:t>Scienceseeker</a:t>
            </a:r>
            <a:r>
              <a:rPr lang="en-CA" dirty="0"/>
              <a:t>, PubMed. (http://impactstory.org/faq ). However, it is made for researchers to import their own publications and makes it difficult to add a long list of publications from </a:t>
            </a:r>
            <a:r>
              <a:rPr lang="en-CA" dirty="0" err="1"/>
              <a:t>RefWorks</a:t>
            </a:r>
            <a:r>
              <a:rPr lang="en-CA" dirty="0"/>
              <a:t>, for example. Initial tests of this source demonstrate that HSS faculty do not have a significant presence in social media, e.g. Andy Knight’s 1995 article</a:t>
            </a:r>
            <a:r>
              <a:rPr lang="en-CA" dirty="0">
                <a:latin typeface="Arial" pitchFamily="34" charset="0"/>
                <a:cs typeface="Arial" pitchFamily="34" charset="0"/>
              </a:rPr>
              <a:t>, “</a:t>
            </a:r>
            <a:r>
              <a:rPr lang="en-CA" dirty="0">
                <a:latin typeface="+mj-lt"/>
                <a:cs typeface="Arial" pitchFamily="34" charset="0"/>
              </a:rPr>
              <a:t>Towards a subsidiarity model for peacemaking and preventive diplomacy”, which has 32 citations in Google Scholar receives 0 results in Impact Story. I double checked in Wikipedia and Twitter and indeed Andy Knight is not there. Is this a flaw in </a:t>
            </a:r>
            <a:r>
              <a:rPr lang="en-CA" dirty="0" err="1">
                <a:latin typeface="+mj-lt"/>
                <a:cs typeface="Arial" pitchFamily="34" charset="0"/>
              </a:rPr>
              <a:t>Impactstory</a:t>
            </a:r>
            <a:r>
              <a:rPr lang="en-CA" dirty="0">
                <a:latin typeface="+mj-lt"/>
                <a:cs typeface="Arial" pitchFamily="34" charset="0"/>
              </a:rPr>
              <a:t> or does not point to a gap that the Faculty of Arts could harness to promote its scholars?</a:t>
            </a:r>
          </a:p>
          <a:p>
            <a:endParaRPr lang="en-CA" dirty="0"/>
          </a:p>
          <a:p>
            <a:r>
              <a:rPr lang="en-CA" dirty="0" err="1"/>
              <a:t>Altmetric</a:t>
            </a:r>
            <a:r>
              <a:rPr lang="en-CA" dirty="0"/>
              <a:t> Explorer: Each week </a:t>
            </a:r>
            <a:r>
              <a:rPr lang="en-CA" dirty="0" err="1"/>
              <a:t>Altmetric</a:t>
            </a:r>
            <a:r>
              <a:rPr lang="en-CA" dirty="0"/>
              <a:t> captures hundreds of thousands of tweets, blog posts, news stories and other pieces of content that mention scholarly articles since 2011. (Subscription-based: 500 pounds / year)</a:t>
            </a:r>
          </a:p>
          <a:p>
            <a:r>
              <a:rPr lang="en-CA" dirty="0"/>
              <a:t>The Explorer can browse, search and filter this data. Use it to deliver insights, track conversations and measure levels of attention over time or compared to your competitors.</a:t>
            </a:r>
            <a:endParaRPr lang="fr-CA" baseline="0" dirty="0" smtClean="0"/>
          </a:p>
          <a:p>
            <a:endParaRPr lang="fr-CA" baseline="0" dirty="0" smtClean="0"/>
          </a:p>
          <a:p>
            <a:r>
              <a:rPr lang="fr-CA" baseline="0" dirty="0" smtClean="0"/>
              <a:t>- </a:t>
            </a:r>
            <a:r>
              <a:rPr lang="fr-CA" baseline="0" dirty="0" err="1" smtClean="0"/>
              <a:t>Should</a:t>
            </a:r>
            <a:r>
              <a:rPr lang="fr-CA" baseline="0" dirty="0" smtClean="0"/>
              <a:t> </a:t>
            </a:r>
            <a:r>
              <a:rPr lang="fr-CA" baseline="0" dirty="0" err="1" smtClean="0"/>
              <a:t>academic</a:t>
            </a:r>
            <a:r>
              <a:rPr lang="fr-CA" baseline="0" dirty="0" smtClean="0"/>
              <a:t> </a:t>
            </a:r>
            <a:r>
              <a:rPr lang="fr-CA" baseline="0" dirty="0" err="1" smtClean="0"/>
              <a:t>libraries</a:t>
            </a:r>
            <a:r>
              <a:rPr lang="fr-CA" baseline="0" dirty="0" smtClean="0"/>
              <a:t> </a:t>
            </a:r>
            <a:r>
              <a:rPr lang="fr-CA" baseline="0" dirty="0" err="1" smtClean="0"/>
              <a:t>ask</a:t>
            </a:r>
            <a:r>
              <a:rPr lang="fr-CA" baseline="0" dirty="0" smtClean="0"/>
              <a:t> </a:t>
            </a:r>
            <a:r>
              <a:rPr lang="fr-CA" baseline="0" dirty="0" err="1" smtClean="0"/>
              <a:t>database</a:t>
            </a:r>
            <a:r>
              <a:rPr lang="fr-CA" baseline="0" dirty="0" smtClean="0"/>
              <a:t> </a:t>
            </a:r>
            <a:r>
              <a:rPr lang="fr-CA" baseline="0" dirty="0" err="1" smtClean="0"/>
              <a:t>vendors</a:t>
            </a:r>
            <a:r>
              <a:rPr lang="fr-CA" baseline="0" dirty="0" smtClean="0"/>
              <a:t> to </a:t>
            </a:r>
            <a:r>
              <a:rPr lang="fr-CA" baseline="0" dirty="0" err="1" smtClean="0"/>
              <a:t>provide</a:t>
            </a:r>
            <a:r>
              <a:rPr lang="fr-CA" baseline="0" dirty="0" smtClean="0"/>
              <a:t> document </a:t>
            </a:r>
            <a:r>
              <a:rPr lang="fr-CA" baseline="0" dirty="0" err="1" smtClean="0"/>
              <a:t>downloading</a:t>
            </a:r>
            <a:r>
              <a:rPr lang="fr-CA" baseline="0" dirty="0" smtClean="0"/>
              <a:t>/</a:t>
            </a:r>
            <a:r>
              <a:rPr lang="fr-CA" baseline="0" dirty="0" err="1" smtClean="0"/>
              <a:t>viewing</a:t>
            </a:r>
            <a:r>
              <a:rPr lang="fr-CA" baseline="0" dirty="0" smtClean="0"/>
              <a:t> </a:t>
            </a:r>
            <a:r>
              <a:rPr lang="fr-CA" baseline="0" dirty="0" err="1" smtClean="0"/>
              <a:t>stats</a:t>
            </a:r>
            <a:r>
              <a:rPr lang="fr-CA" baseline="0" dirty="0" smtClean="0"/>
              <a:t> for </a:t>
            </a:r>
            <a:r>
              <a:rPr lang="fr-CA" baseline="0" dirty="0" err="1" smtClean="0"/>
              <a:t>their</a:t>
            </a:r>
            <a:r>
              <a:rPr lang="fr-CA" baseline="0" dirty="0" smtClean="0"/>
              <a:t> content? Can </a:t>
            </a:r>
            <a:r>
              <a:rPr lang="fr-CA" baseline="0" dirty="0" err="1" smtClean="0"/>
              <a:t>they</a:t>
            </a:r>
            <a:r>
              <a:rPr lang="fr-CA" baseline="0" dirty="0" smtClean="0"/>
              <a:t> </a:t>
            </a:r>
            <a:r>
              <a:rPr lang="fr-CA" baseline="0" dirty="0" err="1" smtClean="0"/>
              <a:t>add</a:t>
            </a:r>
            <a:r>
              <a:rPr lang="fr-CA" baseline="0" dirty="0" smtClean="0"/>
              <a:t> the social web </a:t>
            </a:r>
            <a:r>
              <a:rPr lang="fr-CA" baseline="0" dirty="0" err="1" smtClean="0"/>
              <a:t>statistical</a:t>
            </a:r>
            <a:r>
              <a:rPr lang="fr-CA" baseline="0" dirty="0" smtClean="0"/>
              <a:t> </a:t>
            </a:r>
            <a:r>
              <a:rPr lang="fr-CA" baseline="0" dirty="0" err="1" smtClean="0"/>
              <a:t>searching</a:t>
            </a:r>
            <a:r>
              <a:rPr lang="fr-CA" baseline="0" dirty="0" smtClean="0"/>
              <a:t> aspect to </a:t>
            </a:r>
            <a:r>
              <a:rPr lang="fr-CA" baseline="0" dirty="0" err="1" smtClean="0"/>
              <a:t>their</a:t>
            </a:r>
            <a:r>
              <a:rPr lang="fr-CA" baseline="0" dirty="0" smtClean="0"/>
              <a:t> </a:t>
            </a:r>
            <a:r>
              <a:rPr lang="fr-CA" baseline="0" dirty="0" err="1" smtClean="0"/>
              <a:t>database</a:t>
            </a:r>
            <a:r>
              <a:rPr lang="fr-CA" baseline="0" dirty="0" smtClean="0"/>
              <a:t>?</a:t>
            </a:r>
          </a:p>
          <a:p>
            <a:endParaRPr lang="fr-CA" baseline="0" dirty="0" smtClean="0"/>
          </a:p>
          <a:p>
            <a:r>
              <a:rPr lang="fr-CA" baseline="0" dirty="0" smtClean="0"/>
              <a:t>- An alternative </a:t>
            </a:r>
            <a:r>
              <a:rPr lang="fr-CA" baseline="0" dirty="0" err="1" smtClean="0"/>
              <a:t>metric</a:t>
            </a:r>
            <a:r>
              <a:rPr lang="fr-CA" baseline="0" dirty="0" smtClean="0"/>
              <a:t> to </a:t>
            </a:r>
            <a:r>
              <a:rPr lang="fr-CA" baseline="0" dirty="0" err="1" smtClean="0"/>
              <a:t>counting</a:t>
            </a:r>
            <a:r>
              <a:rPr lang="fr-CA" baseline="0" dirty="0" smtClean="0"/>
              <a:t> how </a:t>
            </a:r>
            <a:r>
              <a:rPr lang="fr-CA" baseline="0" dirty="0" err="1" smtClean="0"/>
              <a:t>many</a:t>
            </a:r>
            <a:r>
              <a:rPr lang="fr-CA" baseline="0" dirty="0" smtClean="0"/>
              <a:t> </a:t>
            </a:r>
            <a:r>
              <a:rPr lang="fr-CA" baseline="0" dirty="0" err="1" smtClean="0"/>
              <a:t>libraries</a:t>
            </a:r>
            <a:r>
              <a:rPr lang="fr-CA" baseline="0" dirty="0" smtClean="0"/>
              <a:t> </a:t>
            </a:r>
            <a:r>
              <a:rPr lang="fr-CA" baseline="0" dirty="0" err="1" smtClean="0"/>
              <a:t>own</a:t>
            </a:r>
            <a:r>
              <a:rPr lang="fr-CA" baseline="0" dirty="0" smtClean="0"/>
              <a:t> a </a:t>
            </a:r>
            <a:r>
              <a:rPr lang="fr-CA" baseline="0" dirty="0" err="1" smtClean="0"/>
              <a:t>researcher’s</a:t>
            </a:r>
            <a:r>
              <a:rPr lang="fr-CA" baseline="0" dirty="0" smtClean="0"/>
              <a:t> </a:t>
            </a:r>
            <a:r>
              <a:rPr lang="fr-CA" baseline="0" dirty="0" err="1" smtClean="0"/>
              <a:t>monograph</a:t>
            </a:r>
            <a:r>
              <a:rPr lang="fr-CA" baseline="0" dirty="0" smtClean="0"/>
              <a:t> </a:t>
            </a:r>
            <a:r>
              <a:rPr lang="fr-CA" baseline="0" dirty="0" err="1" smtClean="0"/>
              <a:t>using</a:t>
            </a:r>
            <a:r>
              <a:rPr lang="fr-CA" baseline="0" dirty="0" smtClean="0"/>
              <a:t> OCLC </a:t>
            </a:r>
            <a:r>
              <a:rPr lang="fr-CA" baseline="0" dirty="0" err="1" smtClean="0"/>
              <a:t>WorldCat</a:t>
            </a:r>
            <a:r>
              <a:rPr lang="fr-CA" baseline="0" dirty="0" smtClean="0"/>
              <a:t>, for </a:t>
            </a:r>
            <a:r>
              <a:rPr lang="fr-CA" baseline="0" dirty="0" err="1" smtClean="0"/>
              <a:t>example</a:t>
            </a:r>
            <a:r>
              <a:rPr lang="fr-CA" baseline="0" dirty="0" smtClean="0"/>
              <a:t>, </a:t>
            </a:r>
            <a:r>
              <a:rPr lang="fr-CA" baseline="0" dirty="0" err="1" smtClean="0"/>
              <a:t>would</a:t>
            </a:r>
            <a:r>
              <a:rPr lang="fr-CA" baseline="0" dirty="0" smtClean="0"/>
              <a:t> </a:t>
            </a:r>
            <a:r>
              <a:rPr lang="fr-CA" baseline="0" dirty="0" err="1" smtClean="0"/>
              <a:t>be</a:t>
            </a:r>
            <a:r>
              <a:rPr lang="fr-CA" baseline="0" dirty="0" smtClean="0"/>
              <a:t> to </a:t>
            </a:r>
            <a:r>
              <a:rPr lang="fr-CA" baseline="0" dirty="0" err="1" smtClean="0"/>
              <a:t>rank</a:t>
            </a:r>
            <a:r>
              <a:rPr lang="fr-CA" baseline="0" dirty="0" smtClean="0"/>
              <a:t> book </a:t>
            </a:r>
            <a:r>
              <a:rPr lang="fr-CA" baseline="0" dirty="0" err="1" smtClean="0"/>
              <a:t>publishers</a:t>
            </a:r>
            <a:r>
              <a:rPr lang="fr-CA" baseline="0" dirty="0" smtClean="0"/>
              <a:t> (</a:t>
            </a:r>
            <a:r>
              <a:rPr lang="fr-CA" baseline="0" dirty="0" err="1" smtClean="0"/>
              <a:t>including</a:t>
            </a:r>
            <a:r>
              <a:rPr lang="fr-CA" baseline="0" dirty="0" smtClean="0"/>
              <a:t> Open Access </a:t>
            </a:r>
            <a:r>
              <a:rPr lang="fr-CA" baseline="0" dirty="0" err="1" smtClean="0"/>
              <a:t>publishers</a:t>
            </a:r>
            <a:r>
              <a:rPr lang="fr-CA" baseline="0" dirty="0" smtClean="0"/>
              <a:t>) by </a:t>
            </a:r>
            <a:r>
              <a:rPr lang="fr-CA" baseline="0" dirty="0" err="1" smtClean="0"/>
              <a:t>their</a:t>
            </a:r>
            <a:r>
              <a:rPr lang="fr-CA" baseline="0" dirty="0" smtClean="0"/>
              <a:t> </a:t>
            </a:r>
            <a:r>
              <a:rPr lang="fr-CA" baseline="0" dirty="0" err="1" smtClean="0"/>
              <a:t>academic</a:t>
            </a:r>
            <a:r>
              <a:rPr lang="fr-CA" baseline="0" dirty="0" smtClean="0"/>
              <a:t> </a:t>
            </a:r>
            <a:r>
              <a:rPr lang="fr-CA" baseline="0" dirty="0" err="1" smtClean="0"/>
              <a:t>quality</a:t>
            </a:r>
            <a:r>
              <a:rPr lang="fr-CA" baseline="0" dirty="0" smtClean="0"/>
              <a:t> (</a:t>
            </a:r>
            <a:r>
              <a:rPr lang="fr-CA" baseline="0" dirty="0" err="1" smtClean="0"/>
              <a:t>see</a:t>
            </a:r>
            <a:r>
              <a:rPr lang="fr-CA" baseline="0" dirty="0" smtClean="0"/>
              <a:t> Janice Lewis’ article in </a:t>
            </a:r>
            <a:r>
              <a:rPr lang="fr-CA" baseline="0" dirty="0" err="1" smtClean="0"/>
              <a:t>College</a:t>
            </a:r>
            <a:r>
              <a:rPr lang="fr-CA" baseline="0" dirty="0" smtClean="0"/>
              <a:t> and </a:t>
            </a:r>
            <a:r>
              <a:rPr lang="fr-CA" baseline="0" dirty="0" err="1" smtClean="0"/>
              <a:t>Research</a:t>
            </a:r>
            <a:r>
              <a:rPr lang="fr-CA" baseline="0" dirty="0" smtClean="0"/>
              <a:t> </a:t>
            </a:r>
            <a:r>
              <a:rPr lang="fr-CA" baseline="0" dirty="0" err="1" smtClean="0"/>
              <a:t>Libraries</a:t>
            </a:r>
            <a:r>
              <a:rPr lang="fr-CA" baseline="0" dirty="0" smtClean="0"/>
              <a:t>, « An </a:t>
            </a:r>
            <a:r>
              <a:rPr lang="fr-CA" baseline="0" dirty="0" err="1" smtClean="0"/>
              <a:t>Assessment</a:t>
            </a:r>
            <a:r>
              <a:rPr lang="fr-CA" baseline="0" dirty="0" smtClean="0"/>
              <a:t> of Publisher </a:t>
            </a:r>
            <a:r>
              <a:rPr lang="fr-CA" baseline="0" dirty="0" err="1" smtClean="0"/>
              <a:t>Quality</a:t>
            </a:r>
            <a:r>
              <a:rPr lang="fr-CA" baseline="0" dirty="0" smtClean="0"/>
              <a:t> by </a:t>
            </a:r>
            <a:r>
              <a:rPr lang="fr-CA" baseline="0" dirty="0" err="1" smtClean="0"/>
              <a:t>Polticial</a:t>
            </a:r>
            <a:r>
              <a:rPr lang="fr-CA" baseline="0" dirty="0" smtClean="0"/>
              <a:t> Science </a:t>
            </a:r>
            <a:r>
              <a:rPr lang="fr-CA" baseline="0" dirty="0" err="1" smtClean="0"/>
              <a:t>Librarians</a:t>
            </a:r>
            <a:r>
              <a:rPr lang="fr-CA" baseline="0" dirty="0" smtClean="0"/>
              <a:t> » and Jeffrey </a:t>
            </a:r>
            <a:r>
              <a:rPr lang="fr-CA" baseline="0" dirty="0" err="1" smtClean="0"/>
              <a:t>Beall’s</a:t>
            </a:r>
            <a:r>
              <a:rPr lang="fr-CA" baseline="0" dirty="0" smtClean="0"/>
              <a:t> </a:t>
            </a:r>
            <a:r>
              <a:rPr lang="fr-CA" baseline="0" dirty="0" err="1" smtClean="0"/>
              <a:t>criteria</a:t>
            </a:r>
            <a:r>
              <a:rPr lang="fr-CA" baseline="0" dirty="0" smtClean="0"/>
              <a:t> for </a:t>
            </a:r>
            <a:r>
              <a:rPr lang="fr-CA" baseline="0" dirty="0" err="1" smtClean="0"/>
              <a:t>determining</a:t>
            </a:r>
            <a:r>
              <a:rPr lang="fr-CA" baseline="0" dirty="0" smtClean="0"/>
              <a:t> </a:t>
            </a:r>
            <a:r>
              <a:rPr lang="fr-CA" baseline="0" dirty="0" err="1" smtClean="0"/>
              <a:t>predatory</a:t>
            </a:r>
            <a:r>
              <a:rPr lang="fr-CA" baseline="0" dirty="0" smtClean="0"/>
              <a:t> OA </a:t>
            </a:r>
            <a:r>
              <a:rPr lang="fr-CA" baseline="0" dirty="0" err="1" smtClean="0"/>
              <a:t>publishers</a:t>
            </a:r>
            <a:r>
              <a:rPr lang="fr-CA" baseline="0" dirty="0" smtClean="0"/>
              <a:t>).</a:t>
            </a:r>
          </a:p>
          <a:p>
            <a:endParaRPr lang="fr-CA" baseline="0" dirty="0" smtClean="0"/>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21</a:t>
            </a:fld>
            <a:endParaRPr lang="en-US"/>
          </a:p>
        </p:txBody>
      </p:sp>
    </p:spTree>
    <p:extLst>
      <p:ext uri="{BB962C8B-B14F-4D97-AF65-F5344CB8AC3E}">
        <p14:creationId xmlns:p14="http://schemas.microsoft.com/office/powerpoint/2010/main" val="332136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88586A-961E-4A68-9B69-62E57791F7AE}" type="slidenum">
              <a:rPr lang="en-US" smtClean="0"/>
              <a:pPr/>
              <a:t>22</a:t>
            </a:fld>
            <a:endParaRPr lang="en-US"/>
          </a:p>
        </p:txBody>
      </p:sp>
    </p:spTree>
    <p:extLst>
      <p:ext uri="{BB962C8B-B14F-4D97-AF65-F5344CB8AC3E}">
        <p14:creationId xmlns:p14="http://schemas.microsoft.com/office/powerpoint/2010/main" val="176406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Introduction</a:t>
            </a:r>
            <a:endParaRPr lang="en-US" dirty="0"/>
          </a:p>
          <a:p>
            <a:r>
              <a:rPr lang="en-US" dirty="0"/>
              <a:t>Citation analysis helps academic librarians’ analyze, describe, and contextualize what researchers are publishing and citing to inform work in collection development and liaison with university administration to promote faculty research in the humanities and social sciences. A symbiotic relationship exists between librarian and faculty researchers where both need each other to survive. This study addresses the use of citation analysis as a tool for understanding the complex landscape of research publishing in the humanities and social sciences. </a:t>
            </a:r>
          </a:p>
          <a:p>
            <a:endParaRPr lang="en-US" dirty="0"/>
          </a:p>
          <a:p>
            <a:pPr defTabSz="932871">
              <a:defRPr/>
            </a:pPr>
            <a:r>
              <a:rPr lang="en-CA" dirty="0"/>
              <a:t>The project’s objective is to explore systematically what faculty in three departments (Modern Languages, Linguistics, and Political Science) have published in the last ten years and what kind of sources they cited in those publications. The benefit of this project is to raise the profile of research in the humanities, something that keenly interests the Faculty of Arts. The other benefit is to inform librarians about the publication landscape and evolution in the three departments</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3</a:t>
            </a:fld>
            <a:endParaRPr lang="en-US"/>
          </a:p>
        </p:txBody>
      </p:sp>
    </p:spTree>
    <p:extLst>
      <p:ext uri="{BB962C8B-B14F-4D97-AF65-F5344CB8AC3E}">
        <p14:creationId xmlns:p14="http://schemas.microsoft.com/office/powerpoint/2010/main" val="417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CA" dirty="0"/>
              <a:t>The humanities cannot focus solely on citation indexes for evaluating published research. Many humanities journals, especially in the area of foreign languages, are not part of citation indexes and the humanities offer a diverse and complex ecosystem that merit monitoring in its entirety.  Another more comprehensive methodology, therefore, is necessary to help researchers and librarians measure the type of research produced in a department and the published information used to support the research.  </a:t>
            </a:r>
            <a:r>
              <a:rPr lang="en-CA" dirty="0" err="1"/>
              <a:t>Knievel</a:t>
            </a:r>
            <a:r>
              <a:rPr lang="en-CA" dirty="0"/>
              <a:t> and </a:t>
            </a:r>
            <a:r>
              <a:rPr lang="en-CA" dirty="0" err="1"/>
              <a:t>Kellsey</a:t>
            </a:r>
            <a:r>
              <a:rPr lang="en-CA" dirty="0"/>
              <a:t> encourage “librarians to survey the specific research agendas of their local faculty”(166).</a:t>
            </a:r>
          </a:p>
        </p:txBody>
      </p:sp>
      <p:sp>
        <p:nvSpPr>
          <p:cNvPr id="4" name="Slide Number Placeholder 3"/>
          <p:cNvSpPr>
            <a:spLocks noGrp="1"/>
          </p:cNvSpPr>
          <p:nvPr>
            <p:ph type="sldNum" sz="quarter" idx="10"/>
          </p:nvPr>
        </p:nvSpPr>
        <p:spPr/>
        <p:txBody>
          <a:bodyPr/>
          <a:lstStyle/>
          <a:p>
            <a:fld id="{A818CBDE-F9C2-44A7-9E55-958172178F3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are implementing </a:t>
            </a:r>
            <a:r>
              <a:rPr lang="en-US" sz="1200" dirty="0" err="1" smtClean="0"/>
              <a:t>Knievel</a:t>
            </a:r>
            <a:r>
              <a:rPr lang="en-US" sz="1200" dirty="0" smtClean="0"/>
              <a:t> and </a:t>
            </a:r>
            <a:r>
              <a:rPr lang="en-US" sz="1200" dirty="0" err="1" smtClean="0"/>
              <a:t>Kellsey’s</a:t>
            </a:r>
            <a:r>
              <a:rPr lang="en-US" sz="1200" dirty="0" smtClean="0"/>
              <a:t>  suggestion that “librarians […] survey the specific research agendas of their local faculty”(166). There is also a lack of comprehensive studies that encompass all forms of publication with a systematic look at language of publication(143)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Lack of comprehensive studies that encompass all forms of publication with a systematic look at language of publication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What</a:t>
            </a:r>
            <a:r>
              <a:rPr lang="en-US" baseline="0" dirty="0" smtClean="0"/>
              <a:t> we know from previous studies</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5</a:t>
            </a:fld>
            <a:endParaRPr lang="en-US"/>
          </a:p>
        </p:txBody>
      </p:sp>
    </p:spTree>
    <p:extLst>
      <p:ext uri="{BB962C8B-B14F-4D97-AF65-F5344CB8AC3E}">
        <p14:creationId xmlns:p14="http://schemas.microsoft.com/office/powerpoint/2010/main" val="332296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publication landscape of the three disciplines we are examining?</a:t>
            </a:r>
          </a:p>
          <a:p>
            <a:r>
              <a:rPr lang="en-US" baseline="0" dirty="0" smtClean="0"/>
              <a:t>How does each landscape resemble the others and compare to previous research?</a:t>
            </a:r>
          </a:p>
          <a:p>
            <a:r>
              <a:rPr lang="en-US" baseline="0" dirty="0" smtClean="0"/>
              <a:t>What types of sources are they using in their research?</a:t>
            </a:r>
          </a:p>
          <a:p>
            <a:r>
              <a:rPr lang="en-US" baseline="0" dirty="0" smtClean="0"/>
              <a:t>What do we know about the language and age of publication in terms of work produced and cited?</a:t>
            </a:r>
          </a:p>
          <a:p>
            <a:r>
              <a:rPr lang="en-US" baseline="0" dirty="0" smtClean="0"/>
              <a:t>How can we describe the trend in research output over a ten year period?  What does this tell us about the information needs of the scholars?</a:t>
            </a:r>
          </a:p>
          <a:p>
            <a:r>
              <a:rPr lang="en-US" baseline="0" dirty="0" smtClean="0"/>
              <a:t>How can this information be used to assist in efforts to promote the research of these faculty and in collection development activities?</a:t>
            </a:r>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6</a:t>
            </a:fld>
            <a:endParaRPr lang="en-US"/>
          </a:p>
        </p:txBody>
      </p:sp>
    </p:spTree>
    <p:extLst>
      <p:ext uri="{BB962C8B-B14F-4D97-AF65-F5344CB8AC3E}">
        <p14:creationId xmlns:p14="http://schemas.microsoft.com/office/powerpoint/2010/main" val="136692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Objectives serve to </a:t>
            </a:r>
            <a:r>
              <a:rPr lang="fr-CA" dirty="0" err="1" smtClean="0"/>
              <a:t>describe</a:t>
            </a:r>
            <a:r>
              <a:rPr lang="fr-CA" dirty="0" smtClean="0"/>
              <a:t> the </a:t>
            </a:r>
            <a:r>
              <a:rPr lang="fr-CA" dirty="0" err="1" smtClean="0"/>
              <a:t>publishing</a:t>
            </a:r>
            <a:r>
              <a:rPr lang="fr-CA" dirty="0" smtClean="0"/>
              <a:t> </a:t>
            </a:r>
            <a:r>
              <a:rPr lang="fr-CA" dirty="0" err="1" smtClean="0"/>
              <a:t>landscape</a:t>
            </a:r>
            <a:r>
              <a:rPr lang="fr-CA" baseline="0" dirty="0" smtClean="0"/>
              <a:t> of full-time UA HSS </a:t>
            </a:r>
            <a:r>
              <a:rPr lang="fr-CA" baseline="0" dirty="0" err="1" smtClean="0"/>
              <a:t>faculty</a:t>
            </a:r>
            <a:r>
              <a:rPr lang="fr-CA" baseline="0" dirty="0" smtClean="0"/>
              <a:t> and the citation </a:t>
            </a:r>
            <a:r>
              <a:rPr lang="fr-CA" baseline="0" dirty="0" err="1" smtClean="0"/>
              <a:t>landscape</a:t>
            </a:r>
            <a:r>
              <a:rPr lang="fr-CA" baseline="0" dirty="0" smtClean="0"/>
              <a:t> (</a:t>
            </a:r>
            <a:r>
              <a:rPr lang="fr-CA" baseline="0" dirty="0" err="1" smtClean="0"/>
              <a:t>ie</a:t>
            </a:r>
            <a:r>
              <a:rPr lang="fr-CA" baseline="0" dirty="0" smtClean="0"/>
              <a:t>. the </a:t>
            </a:r>
            <a:r>
              <a:rPr lang="fr-CA" baseline="0" dirty="0" err="1" smtClean="0"/>
              <a:t>works</a:t>
            </a:r>
            <a:r>
              <a:rPr lang="fr-CA" baseline="0" dirty="0" smtClean="0"/>
              <a:t> </a:t>
            </a:r>
            <a:r>
              <a:rPr lang="fr-CA" baseline="0" dirty="0" err="1" smtClean="0"/>
              <a:t>they</a:t>
            </a:r>
            <a:r>
              <a:rPr lang="fr-CA" baseline="0" dirty="0" smtClean="0"/>
              <a:t> </a:t>
            </a:r>
            <a:r>
              <a:rPr lang="fr-CA" baseline="0" dirty="0" err="1" smtClean="0"/>
              <a:t>cited</a:t>
            </a:r>
            <a:r>
              <a:rPr lang="fr-CA" baseline="0" dirty="0" smtClean="0"/>
              <a:t>) </a:t>
            </a:r>
            <a:r>
              <a:rPr lang="fr-CA" baseline="0" dirty="0" err="1" smtClean="0"/>
              <a:t>from</a:t>
            </a:r>
            <a:r>
              <a:rPr lang="fr-CA" baseline="0" dirty="0" smtClean="0"/>
              <a:t> a </a:t>
            </a:r>
            <a:r>
              <a:rPr lang="fr-CA" baseline="0" dirty="0" err="1" smtClean="0"/>
              <a:t>sample</a:t>
            </a:r>
            <a:r>
              <a:rPr lang="fr-CA" baseline="0" dirty="0" smtClean="0"/>
              <a:t> of 1500 </a:t>
            </a:r>
            <a:r>
              <a:rPr lang="fr-CA" baseline="0" dirty="0" err="1" smtClean="0"/>
              <a:t>cited</a:t>
            </a:r>
            <a:r>
              <a:rPr lang="fr-CA" baseline="0" dirty="0" smtClean="0"/>
              <a:t> </a:t>
            </a:r>
            <a:r>
              <a:rPr lang="fr-CA" baseline="0" dirty="0" err="1" smtClean="0"/>
              <a:t>works</a:t>
            </a:r>
            <a:r>
              <a:rPr lang="fr-CA" baseline="0" dirty="0" smtClean="0"/>
              <a:t> (500 </a:t>
            </a:r>
            <a:r>
              <a:rPr lang="fr-CA" baseline="0" dirty="0" err="1" smtClean="0"/>
              <a:t>from</a:t>
            </a:r>
            <a:r>
              <a:rPr lang="fr-CA" baseline="0" dirty="0" smtClean="0"/>
              <a:t> </a:t>
            </a:r>
            <a:r>
              <a:rPr lang="fr-CA" baseline="0" dirty="0" err="1" smtClean="0"/>
              <a:t>each</a:t>
            </a:r>
            <a:r>
              <a:rPr lang="fr-CA" baseline="0" dirty="0" smtClean="0"/>
              <a:t> of the 3 </a:t>
            </a:r>
            <a:r>
              <a:rPr lang="fr-CA" baseline="0" dirty="0" err="1" smtClean="0"/>
              <a:t>depts</a:t>
            </a:r>
            <a:r>
              <a:rPr lang="fr-CA" baseline="0" dirty="0" smtClean="0"/>
              <a:t>. </a:t>
            </a:r>
            <a:r>
              <a:rPr lang="fr-CA" baseline="0" dirty="0" err="1" smtClean="0"/>
              <a:t>studied</a:t>
            </a:r>
            <a:r>
              <a:rPr lang="fr-CA" baseline="0" dirty="0" smtClean="0"/>
              <a:t>).</a:t>
            </a:r>
          </a:p>
          <a:p>
            <a:pPr marL="174913" indent="-174913">
              <a:buFontTx/>
              <a:buChar char="-"/>
            </a:pPr>
            <a:r>
              <a:rPr lang="fr-CA" baseline="0" dirty="0" smtClean="0"/>
              <a:t>All FT </a:t>
            </a:r>
            <a:r>
              <a:rPr lang="fr-CA" baseline="0" dirty="0" err="1" smtClean="0"/>
              <a:t>faculty</a:t>
            </a:r>
            <a:r>
              <a:rPr lang="fr-CA" baseline="0" dirty="0" smtClean="0"/>
              <a:t> publications in 3 disciplines (rom </a:t>
            </a:r>
            <a:r>
              <a:rPr lang="fr-CA" baseline="0" dirty="0" err="1" smtClean="0"/>
              <a:t>langs</a:t>
            </a:r>
            <a:r>
              <a:rPr lang="fr-CA" baseline="0" dirty="0" smtClean="0"/>
              <a:t>, poli </a:t>
            </a:r>
            <a:r>
              <a:rPr lang="fr-CA" baseline="0" dirty="0" err="1" smtClean="0"/>
              <a:t>sci</a:t>
            </a:r>
            <a:r>
              <a:rPr lang="fr-CA" baseline="0" dirty="0" smtClean="0"/>
              <a:t>, and </a:t>
            </a:r>
            <a:r>
              <a:rPr lang="fr-CA" baseline="0" dirty="0" err="1" smtClean="0"/>
              <a:t>ling</a:t>
            </a:r>
            <a:r>
              <a:rPr lang="fr-CA" baseline="0" dirty="0" smtClean="0"/>
              <a:t>) over a 10 </a:t>
            </a:r>
            <a:r>
              <a:rPr lang="fr-CA" baseline="0" dirty="0" err="1" smtClean="0"/>
              <a:t>year</a:t>
            </a:r>
            <a:r>
              <a:rPr lang="fr-CA" baseline="0" dirty="0" smtClean="0"/>
              <a:t> </a:t>
            </a:r>
            <a:r>
              <a:rPr lang="fr-CA" baseline="0" dirty="0" err="1" smtClean="0"/>
              <a:t>period</a:t>
            </a:r>
            <a:r>
              <a:rPr lang="fr-CA" baseline="0" dirty="0" smtClean="0"/>
              <a:t> (1999-2009) </a:t>
            </a:r>
            <a:r>
              <a:rPr lang="fr-CA" baseline="0" dirty="0" err="1" smtClean="0"/>
              <a:t>were</a:t>
            </a:r>
            <a:r>
              <a:rPr lang="fr-CA" baseline="0" dirty="0" smtClean="0"/>
              <a:t> </a:t>
            </a:r>
            <a:r>
              <a:rPr lang="fr-CA" baseline="0" dirty="0" err="1" smtClean="0"/>
              <a:t>included</a:t>
            </a:r>
            <a:r>
              <a:rPr lang="fr-CA" baseline="0" dirty="0" smtClean="0"/>
              <a:t> in the </a:t>
            </a:r>
            <a:r>
              <a:rPr lang="fr-CA" baseline="0" dirty="0" err="1" smtClean="0"/>
              <a:t>study</a:t>
            </a:r>
            <a:endParaRPr lang="fr-CA" baseline="0" dirty="0" smtClean="0"/>
          </a:p>
          <a:p>
            <a:pPr marL="174913" indent="-174913">
              <a:buFontTx/>
              <a:buChar char="-"/>
            </a:pPr>
            <a:r>
              <a:rPr lang="fr-CA" baseline="0" dirty="0" err="1" smtClean="0"/>
              <a:t>We</a:t>
            </a:r>
            <a:r>
              <a:rPr lang="fr-CA" baseline="0" dirty="0" smtClean="0"/>
              <a:t> </a:t>
            </a:r>
            <a:r>
              <a:rPr lang="fr-CA" baseline="0" dirty="0" err="1" smtClean="0"/>
              <a:t>entered</a:t>
            </a:r>
            <a:r>
              <a:rPr lang="fr-CA" baseline="0" dirty="0" smtClean="0"/>
              <a:t> the publications </a:t>
            </a:r>
            <a:r>
              <a:rPr lang="fr-CA" baseline="0" dirty="0" err="1" smtClean="0"/>
              <a:t>into</a:t>
            </a:r>
            <a:r>
              <a:rPr lang="fr-CA" baseline="0" dirty="0" smtClean="0"/>
              <a:t> </a:t>
            </a:r>
            <a:r>
              <a:rPr lang="fr-CA" baseline="0" dirty="0" err="1" smtClean="0"/>
              <a:t>RefWorks</a:t>
            </a:r>
            <a:endParaRPr lang="fr-CA" baseline="0" dirty="0" smtClean="0"/>
          </a:p>
          <a:p>
            <a:pPr marL="174913" indent="-174913">
              <a:buFontTx/>
              <a:buChar char="-"/>
            </a:pPr>
            <a:r>
              <a:rPr lang="fr-CA" baseline="0" dirty="0" err="1" smtClean="0"/>
              <a:t>Coded</a:t>
            </a:r>
            <a:r>
              <a:rPr lang="fr-CA" baseline="0" dirty="0" smtClean="0"/>
              <a:t> the publications in MS Excel</a:t>
            </a:r>
          </a:p>
          <a:p>
            <a:pPr lvl="0"/>
            <a:r>
              <a:rPr lang="fr-CA" baseline="0" dirty="0" smtClean="0"/>
              <a:t>- The </a:t>
            </a:r>
            <a:r>
              <a:rPr lang="fr-CA" baseline="0" dirty="0" err="1" smtClean="0"/>
              <a:t>coding</a:t>
            </a:r>
            <a:r>
              <a:rPr lang="fr-CA" baseline="0" dirty="0" smtClean="0"/>
              <a:t> </a:t>
            </a:r>
            <a:r>
              <a:rPr lang="fr-CA" baseline="0" dirty="0" err="1" smtClean="0"/>
              <a:t>criteria</a:t>
            </a:r>
            <a:r>
              <a:rPr lang="fr-CA" baseline="0" dirty="0" smtClean="0"/>
              <a:t> </a:t>
            </a:r>
            <a:r>
              <a:rPr lang="fr-CA" baseline="0" dirty="0" err="1" smtClean="0"/>
              <a:t>were</a:t>
            </a:r>
            <a:r>
              <a:rPr lang="fr-CA" baseline="0" dirty="0" smtClean="0"/>
              <a:t>: </a:t>
            </a:r>
          </a:p>
          <a:p>
            <a:pPr lvl="0"/>
            <a:r>
              <a:rPr lang="fr-CA" baseline="0" dirty="0" smtClean="0"/>
              <a:t>	- Type of source </a:t>
            </a:r>
            <a:r>
              <a:rPr lang="fr-CA" baseline="0" dirty="0" err="1" smtClean="0"/>
              <a:t>used</a:t>
            </a:r>
            <a:r>
              <a:rPr lang="fr-CA" baseline="0" dirty="0" smtClean="0"/>
              <a:t> by </a:t>
            </a:r>
            <a:r>
              <a:rPr lang="fr-CA" baseline="0" dirty="0" err="1" smtClean="0"/>
              <a:t>researcher</a:t>
            </a:r>
            <a:r>
              <a:rPr lang="fr-CA" baseline="0" dirty="0" smtClean="0"/>
              <a:t>, </a:t>
            </a:r>
          </a:p>
          <a:p>
            <a:pPr lvl="0"/>
            <a:r>
              <a:rPr lang="fr-CA" dirty="0"/>
              <a:t>	- </a:t>
            </a:r>
            <a:r>
              <a:rPr lang="en-US" dirty="0"/>
              <a:t>Journal evaluation (peer-reviewed, popular, impact factors and other rankings…) and publishers</a:t>
            </a:r>
          </a:p>
          <a:p>
            <a:pPr lvl="0"/>
            <a:r>
              <a:rPr lang="en-US" dirty="0"/>
              <a:t>	- Number of pages and citations</a:t>
            </a:r>
          </a:p>
          <a:p>
            <a:pPr lvl="0"/>
            <a:r>
              <a:rPr lang="en-US" dirty="0"/>
              <a:t>	- Language and age of publications</a:t>
            </a:r>
          </a:p>
          <a:p>
            <a:pPr lvl="0"/>
            <a:r>
              <a:rPr lang="en-US" dirty="0"/>
              <a:t>	- Library holdings of faculty published and cited works</a:t>
            </a:r>
          </a:p>
        </p:txBody>
      </p:sp>
      <p:sp>
        <p:nvSpPr>
          <p:cNvPr id="4" name="Slide Number Placeholder 3"/>
          <p:cNvSpPr>
            <a:spLocks noGrp="1"/>
          </p:cNvSpPr>
          <p:nvPr>
            <p:ph type="sldNum" sz="quarter" idx="10"/>
          </p:nvPr>
        </p:nvSpPr>
        <p:spPr/>
        <p:txBody>
          <a:bodyPr/>
          <a:lstStyle/>
          <a:p>
            <a:fld id="{2488586A-961E-4A68-9B69-62E57791F7AE}" type="slidenum">
              <a:rPr lang="en-US" smtClean="0"/>
              <a:pPr/>
              <a:t>7</a:t>
            </a:fld>
            <a:endParaRPr lang="en-US"/>
          </a:p>
        </p:txBody>
      </p:sp>
    </p:spTree>
    <p:extLst>
      <p:ext uri="{BB962C8B-B14F-4D97-AF65-F5344CB8AC3E}">
        <p14:creationId xmlns:p14="http://schemas.microsoft.com/office/powerpoint/2010/main" val="197020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Overall publication rates increased from 2000 to 2005.  This seems to follow the finding of </a:t>
            </a:r>
            <a:r>
              <a:rPr lang="en-US" dirty="0" err="1"/>
              <a:t>Kyvik</a:t>
            </a:r>
            <a:r>
              <a:rPr lang="en-US" dirty="0"/>
              <a:t> (43) who reported an increase of 30% in publications from 1980 to 2000.  Since 2005 we see decreases in overall publications.  We wonder if this is the result of budget cuts that began in about 2003.</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8</a:t>
            </a:fld>
            <a:endParaRPr lang="en-US"/>
          </a:p>
        </p:txBody>
      </p:sp>
    </p:spTree>
    <p:extLst>
      <p:ext uri="{BB962C8B-B14F-4D97-AF65-F5344CB8AC3E}">
        <p14:creationId xmlns:p14="http://schemas.microsoft.com/office/powerpoint/2010/main" val="127090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from other published studies:</a:t>
            </a:r>
          </a:p>
          <a:p>
            <a:r>
              <a:rPr lang="en-US" dirty="0"/>
              <a:t>Journal article publication ranges from 48% to 54% compared to 83% in Humanities and 73% Social Sciences (</a:t>
            </a:r>
            <a:r>
              <a:rPr lang="en-US" dirty="0" err="1"/>
              <a:t>Kyvik</a:t>
            </a:r>
            <a:r>
              <a:rPr lang="en-US" dirty="0"/>
              <a:t> 39) </a:t>
            </a:r>
          </a:p>
          <a:p>
            <a:r>
              <a:rPr lang="en-US" dirty="0"/>
              <a:t> </a:t>
            </a:r>
          </a:p>
          <a:p>
            <a:r>
              <a:rPr lang="en-US" dirty="0"/>
              <a:t>In our study we found a difference in book publications when separating books and book chapters we found that the U of A faculty in these disciplines publish about 2.5% of their publications in books and 16% to 27% in book chapter compared to other findings that simply estimate book publication at about 10% for Social Sciences and 12% for Humanities.</a:t>
            </a:r>
          </a:p>
          <a:p>
            <a:endParaRPr lang="en-US" dirty="0"/>
          </a:p>
        </p:txBody>
      </p:sp>
      <p:sp>
        <p:nvSpPr>
          <p:cNvPr id="4" name="Slide Number Placeholder 3"/>
          <p:cNvSpPr>
            <a:spLocks noGrp="1"/>
          </p:cNvSpPr>
          <p:nvPr>
            <p:ph type="sldNum" sz="quarter" idx="10"/>
          </p:nvPr>
        </p:nvSpPr>
        <p:spPr/>
        <p:txBody>
          <a:bodyPr/>
          <a:lstStyle/>
          <a:p>
            <a:fld id="{2488586A-961E-4A68-9B69-62E57791F7AE}" type="slidenum">
              <a:rPr lang="en-US" smtClean="0"/>
              <a:pPr/>
              <a:t>9</a:t>
            </a:fld>
            <a:endParaRPr lang="en-US"/>
          </a:p>
        </p:txBody>
      </p:sp>
    </p:spTree>
    <p:extLst>
      <p:ext uri="{BB962C8B-B14F-4D97-AF65-F5344CB8AC3E}">
        <p14:creationId xmlns:p14="http://schemas.microsoft.com/office/powerpoint/2010/main" val="279846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538D0E-DD39-4211-A71D-978803F5581A}" type="datetimeFigureOut">
              <a:rPr lang="en-US" smtClean="0"/>
              <a:pPr/>
              <a:t>11/21/2012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C84B89-2612-4A78-87FA-F9122FFCBF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538D0E-DD39-4211-A71D-978803F5581A}" type="datetimeFigureOut">
              <a:rPr lang="en-US" smtClean="0"/>
              <a:pPr/>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84B89-2612-4A78-87FA-F9122FFCBF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9538D0E-DD39-4211-A71D-978803F5581A}" type="datetimeFigureOut">
              <a:rPr lang="en-US" smtClean="0"/>
              <a:pPr/>
              <a:t>11/21/2012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8C84B89-2612-4A78-87FA-F9122FFCBF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538D0E-DD39-4211-A71D-978803F5581A}" type="datetimeFigureOut">
              <a:rPr lang="en-US" smtClean="0"/>
              <a:pPr/>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C84B89-2612-4A78-87FA-F9122FFCBFF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538D0E-DD39-4211-A71D-978803F5581A}" type="datetimeFigureOut">
              <a:rPr lang="en-US" smtClean="0"/>
              <a:pPr/>
              <a:t>11/21/2012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8C84B89-2612-4A78-87FA-F9122FFCBFF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9538D0E-DD39-4211-A71D-978803F5581A}" type="datetimeFigureOut">
              <a:rPr lang="en-US" smtClean="0"/>
              <a:pPr/>
              <a:t>11/21/2012</a:t>
            </a:fld>
            <a:endParaRPr lang="en-US"/>
          </a:p>
        </p:txBody>
      </p:sp>
      <p:sp>
        <p:nvSpPr>
          <p:cNvPr id="10" name="Slide Number Placeholder 9"/>
          <p:cNvSpPr>
            <a:spLocks noGrp="1"/>
          </p:cNvSpPr>
          <p:nvPr>
            <p:ph type="sldNum" sz="quarter" idx="16"/>
          </p:nvPr>
        </p:nvSpPr>
        <p:spPr/>
        <p:txBody>
          <a:bodyPr rtlCol="0"/>
          <a:lstStyle/>
          <a:p>
            <a:fld id="{F8C84B89-2612-4A78-87FA-F9122FFCBFF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9538D0E-DD39-4211-A71D-978803F5581A}" type="datetimeFigureOut">
              <a:rPr lang="en-US" smtClean="0"/>
              <a:pPr/>
              <a:t>11/21/2012</a:t>
            </a:fld>
            <a:endParaRPr lang="en-US"/>
          </a:p>
        </p:txBody>
      </p:sp>
      <p:sp>
        <p:nvSpPr>
          <p:cNvPr id="12" name="Slide Number Placeholder 11"/>
          <p:cNvSpPr>
            <a:spLocks noGrp="1"/>
          </p:cNvSpPr>
          <p:nvPr>
            <p:ph type="sldNum" sz="quarter" idx="16"/>
          </p:nvPr>
        </p:nvSpPr>
        <p:spPr/>
        <p:txBody>
          <a:bodyPr rtlCol="0"/>
          <a:lstStyle/>
          <a:p>
            <a:fld id="{F8C84B89-2612-4A78-87FA-F9122FFCBFF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538D0E-DD39-4211-A71D-978803F5581A}" type="datetimeFigureOut">
              <a:rPr lang="en-US" smtClean="0"/>
              <a:pPr/>
              <a:t>11/21/2012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8C84B89-2612-4A78-87FA-F9122FFCBF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38D0E-DD39-4211-A71D-978803F5581A}" type="datetimeFigureOut">
              <a:rPr lang="en-US" smtClean="0"/>
              <a:pPr/>
              <a:t>11/21/2012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8C84B89-2612-4A78-87FA-F9122FFCBF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538D0E-DD39-4211-A71D-978803F5581A}" type="datetimeFigureOut">
              <a:rPr lang="en-US" smtClean="0"/>
              <a:pPr/>
              <a:t>11/21/2012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C84B89-2612-4A78-87FA-F9122FFCBFF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9538D0E-DD39-4211-A71D-978803F5581A}" type="datetimeFigureOut">
              <a:rPr lang="en-US" smtClean="0"/>
              <a:pPr/>
              <a:t>11/21/2012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C84B89-2612-4A78-87FA-F9122FFCBFF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538D0E-DD39-4211-A71D-978803F5581A}" type="datetimeFigureOut">
              <a:rPr lang="en-US" smtClean="0"/>
              <a:pPr/>
              <a:t>11/21/2012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8C84B89-2612-4A78-87FA-F9122FFCBF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package" Target="../embeddings/Microsoft_Word_Document3.docx"/></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library.ualberta.ca/databases/databaseinfo/index.cfm?ID=438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impactstory.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ltmetric.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609600"/>
            <a:ext cx="6477000" cy="1828800"/>
          </a:xfrm>
        </p:spPr>
        <p:txBody>
          <a:bodyPr/>
          <a:lstStyle/>
          <a:p>
            <a:r>
              <a:rPr lang="fr-CA" dirty="0" smtClean="0"/>
              <a:t>Citation </a:t>
            </a:r>
            <a:r>
              <a:rPr lang="fr-CA" dirty="0" err="1" smtClean="0"/>
              <a:t>Analysis</a:t>
            </a:r>
            <a:endParaRPr lang="en-US" dirty="0"/>
          </a:p>
        </p:txBody>
      </p:sp>
      <p:sp>
        <p:nvSpPr>
          <p:cNvPr id="3" name="Subtitle 2"/>
          <p:cNvSpPr>
            <a:spLocks noGrp="1"/>
          </p:cNvSpPr>
          <p:nvPr>
            <p:ph type="subTitle" idx="1"/>
          </p:nvPr>
        </p:nvSpPr>
        <p:spPr>
          <a:xfrm>
            <a:off x="2590800" y="3352800"/>
            <a:ext cx="6553200" cy="685800"/>
          </a:xfrm>
        </p:spPr>
        <p:txBody>
          <a:bodyPr>
            <a:normAutofit fontScale="77500" lnSpcReduction="20000"/>
          </a:bodyPr>
          <a:lstStyle/>
          <a:p>
            <a:r>
              <a:rPr lang="fr-CA" dirty="0" smtClean="0"/>
              <a:t>A </a:t>
            </a:r>
            <a:r>
              <a:rPr lang="fr-CA" dirty="0" err="1" smtClean="0"/>
              <a:t>Tool</a:t>
            </a:r>
            <a:r>
              <a:rPr lang="fr-CA" dirty="0" smtClean="0"/>
              <a:t> for Collection </a:t>
            </a:r>
            <a:r>
              <a:rPr lang="fr-CA" dirty="0" err="1" smtClean="0"/>
              <a:t>Development</a:t>
            </a:r>
            <a:r>
              <a:rPr lang="fr-CA" dirty="0" smtClean="0"/>
              <a:t> and </a:t>
            </a:r>
          </a:p>
          <a:p>
            <a:r>
              <a:rPr lang="fr-CA" dirty="0" err="1" smtClean="0"/>
              <a:t>Enhanced</a:t>
            </a:r>
            <a:r>
              <a:rPr lang="fr-CA" dirty="0" smtClean="0"/>
              <a:t> Liaison Services</a:t>
            </a:r>
            <a:endParaRPr lang="en-US" dirty="0"/>
          </a:p>
        </p:txBody>
      </p:sp>
      <p:sp>
        <p:nvSpPr>
          <p:cNvPr id="4" name="TextBox 3"/>
          <p:cNvSpPr txBox="1"/>
          <p:nvPr/>
        </p:nvSpPr>
        <p:spPr>
          <a:xfrm>
            <a:off x="2411760" y="6165304"/>
            <a:ext cx="6732240" cy="369332"/>
          </a:xfrm>
          <a:prstGeom prst="rect">
            <a:avLst/>
          </a:prstGeom>
          <a:noFill/>
        </p:spPr>
        <p:txBody>
          <a:bodyPr wrap="square" rtlCol="0">
            <a:spAutoFit/>
          </a:bodyPr>
          <a:lstStyle/>
          <a:p>
            <a:r>
              <a:rPr lang="fr-CA" dirty="0"/>
              <a:t>Christine Brown </a:t>
            </a:r>
            <a:r>
              <a:rPr lang="fr-CA" dirty="0" smtClean="0"/>
              <a:t>and Denis Lacroix </a:t>
            </a:r>
            <a:endParaRPr lang="en-CA" dirty="0"/>
          </a:p>
        </p:txBody>
      </p:sp>
    </p:spTree>
    <p:extLst>
      <p:ext uri="{BB962C8B-B14F-4D97-AF65-F5344CB8AC3E}">
        <p14:creationId xmlns:p14="http://schemas.microsoft.com/office/powerpoint/2010/main" val="394482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Comparison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01261277"/>
              </p:ext>
            </p:extLst>
          </p:nvPr>
        </p:nvGraphicFramePr>
        <p:xfrm>
          <a:off x="774700" y="2057400"/>
          <a:ext cx="8078194" cy="4229100"/>
        </p:xfrm>
        <a:graphic>
          <a:graphicData uri="http://schemas.openxmlformats.org/presentationml/2006/ole">
            <mc:AlternateContent xmlns:mc="http://schemas.openxmlformats.org/markup-compatibility/2006">
              <mc:Choice xmlns:v="urn:schemas-microsoft-com:vml" Requires="v">
                <p:oleObj spid="_x0000_s1077" name="Document" r:id="rId4" imgW="8368992" imgH="4381339" progId="Word.Document.12">
                  <p:embed/>
                </p:oleObj>
              </mc:Choice>
              <mc:Fallback>
                <p:oleObj name="Document" r:id="rId4" imgW="8368992" imgH="4381339" progId="Word.Document.12">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0" y="2057400"/>
                        <a:ext cx="8078194" cy="422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135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Language of Publications</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5638800" cy="4724400"/>
          </a:xfrm>
          <a:prstGeom prst="rect">
            <a:avLst/>
          </a:prstGeom>
          <a:noFill/>
          <a:ln>
            <a:noFill/>
          </a:ln>
        </p:spPr>
      </p:pic>
      <p:sp>
        <p:nvSpPr>
          <p:cNvPr id="4" name="TextBox 3"/>
          <p:cNvSpPr txBox="1"/>
          <p:nvPr/>
        </p:nvSpPr>
        <p:spPr>
          <a:xfrm>
            <a:off x="6400800" y="3733800"/>
            <a:ext cx="1905000" cy="369332"/>
          </a:xfrm>
          <a:prstGeom prst="rect">
            <a:avLst/>
          </a:prstGeom>
          <a:noFill/>
        </p:spPr>
        <p:txBody>
          <a:bodyPr wrap="square" rtlCol="0">
            <a:spAutoFit/>
          </a:bodyPr>
          <a:lstStyle/>
          <a:p>
            <a:r>
              <a:rPr lang="en-US" dirty="0" smtClean="0"/>
              <a:t>English</a:t>
            </a:r>
            <a:endParaRPr lang="en-US" dirty="0"/>
          </a:p>
        </p:txBody>
      </p:sp>
      <p:cxnSp>
        <p:nvCxnSpPr>
          <p:cNvPr id="6" name="Straight Arrow Connector 5"/>
          <p:cNvCxnSpPr>
            <a:stCxn id="4" idx="1"/>
          </p:cNvCxnSpPr>
          <p:nvPr/>
        </p:nvCxnSpPr>
        <p:spPr>
          <a:xfrm flipH="1">
            <a:off x="5562600" y="3918466"/>
            <a:ext cx="838200" cy="424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133600" y="5410200"/>
            <a:ext cx="2057400" cy="369332"/>
          </a:xfrm>
          <a:prstGeom prst="rect">
            <a:avLst/>
          </a:prstGeom>
          <a:noFill/>
        </p:spPr>
        <p:txBody>
          <a:bodyPr wrap="square" rtlCol="0">
            <a:spAutoFit/>
          </a:bodyPr>
          <a:lstStyle/>
          <a:p>
            <a:r>
              <a:rPr lang="en-US" dirty="0" smtClean="0"/>
              <a:t>French</a:t>
            </a:r>
            <a:endParaRPr lang="en-US" dirty="0"/>
          </a:p>
        </p:txBody>
      </p:sp>
      <p:cxnSp>
        <p:nvCxnSpPr>
          <p:cNvPr id="9" name="Straight Arrow Connector 8"/>
          <p:cNvCxnSpPr/>
          <p:nvPr/>
        </p:nvCxnSpPr>
        <p:spPr>
          <a:xfrm flipV="1">
            <a:off x="2438400" y="4572000"/>
            <a:ext cx="7620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05000" y="2819400"/>
            <a:ext cx="1905000" cy="381000"/>
          </a:xfrm>
          <a:prstGeom prst="rect">
            <a:avLst/>
          </a:prstGeom>
          <a:noFill/>
        </p:spPr>
        <p:txBody>
          <a:bodyPr wrap="square" rtlCol="0">
            <a:spAutoFit/>
          </a:bodyPr>
          <a:lstStyle/>
          <a:p>
            <a:r>
              <a:rPr lang="en-US" dirty="0" smtClean="0"/>
              <a:t>Spanish</a:t>
            </a:r>
            <a:endParaRPr lang="en-US" dirty="0"/>
          </a:p>
        </p:txBody>
      </p:sp>
      <p:sp>
        <p:nvSpPr>
          <p:cNvPr id="13" name="TextBox 12"/>
          <p:cNvSpPr txBox="1"/>
          <p:nvPr/>
        </p:nvSpPr>
        <p:spPr>
          <a:xfrm>
            <a:off x="3429000" y="2895600"/>
            <a:ext cx="2514600" cy="369332"/>
          </a:xfrm>
          <a:prstGeom prst="rect">
            <a:avLst/>
          </a:prstGeom>
          <a:noFill/>
        </p:spPr>
        <p:txBody>
          <a:bodyPr wrap="square" rtlCol="0">
            <a:spAutoFit/>
          </a:bodyPr>
          <a:lstStyle/>
          <a:p>
            <a:r>
              <a:rPr lang="en-US" dirty="0" smtClean="0"/>
              <a:t>Italian</a:t>
            </a:r>
            <a:endParaRPr lang="en-US" dirty="0"/>
          </a:p>
        </p:txBody>
      </p:sp>
      <p:cxnSp>
        <p:nvCxnSpPr>
          <p:cNvPr id="20" name="Straight Arrow Connector 19"/>
          <p:cNvCxnSpPr/>
          <p:nvPr/>
        </p:nvCxnSpPr>
        <p:spPr>
          <a:xfrm flipH="1">
            <a:off x="3429000" y="32004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2133600" y="3124200"/>
            <a:ext cx="152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83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Availability</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315200" cy="3962400"/>
          </a:xfrm>
          <a:prstGeom prst="rect">
            <a:avLst/>
          </a:prstGeom>
          <a:noFill/>
          <a:ln>
            <a:noFill/>
          </a:ln>
        </p:spPr>
      </p:pic>
    </p:spTree>
    <p:extLst>
      <p:ext uri="{BB962C8B-B14F-4D97-AF65-F5344CB8AC3E}">
        <p14:creationId xmlns:p14="http://schemas.microsoft.com/office/powerpoint/2010/main" val="272919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Referencing – Overall Trend</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10200" cy="4648200"/>
          </a:xfrm>
          <a:prstGeom prst="rect">
            <a:avLst/>
          </a:prstGeom>
          <a:noFill/>
          <a:ln>
            <a:noFill/>
          </a:ln>
        </p:spPr>
      </p:pic>
    </p:spTree>
    <p:extLst>
      <p:ext uri="{BB962C8B-B14F-4D97-AF65-F5344CB8AC3E}">
        <p14:creationId xmlns:p14="http://schemas.microsoft.com/office/powerpoint/2010/main" val="224594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83371427"/>
              </p:ext>
            </p:extLst>
          </p:nvPr>
        </p:nvGraphicFramePr>
        <p:xfrm>
          <a:off x="990600" y="1689100"/>
          <a:ext cx="7744316" cy="4864100"/>
        </p:xfrm>
        <a:graphic>
          <a:graphicData uri="http://schemas.openxmlformats.org/presentationml/2006/ole">
            <mc:AlternateContent xmlns:mc="http://schemas.openxmlformats.org/markup-compatibility/2006">
              <mc:Choice xmlns:v="urn:schemas-microsoft-com:vml" Requires="v">
                <p:oleObj spid="_x0000_s2100" name="Document" r:id="rId4" imgW="8229297" imgH="5168710" progId="Word.Document.12">
                  <p:embed/>
                </p:oleObj>
              </mc:Choice>
              <mc:Fallback>
                <p:oleObj name="Document" r:id="rId4" imgW="8229297" imgH="5168710" progId="Word.Document.12">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89100"/>
                        <a:ext cx="7744316" cy="486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txBox="1">
            <a:spLocks/>
          </p:cNvSpPr>
          <p:nvPr/>
        </p:nvSpPr>
        <p:spPr>
          <a:xfrm>
            <a:off x="304800" y="3048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Referencing by Discipline</a:t>
            </a:r>
            <a:endParaRPr lang="en-US" dirty="0"/>
          </a:p>
        </p:txBody>
      </p:sp>
    </p:spTree>
    <p:extLst>
      <p:ext uri="{BB962C8B-B14F-4D97-AF65-F5344CB8AC3E}">
        <p14:creationId xmlns:p14="http://schemas.microsoft.com/office/powerpoint/2010/main" val="23664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Evaluation Tools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19645677"/>
              </p:ext>
            </p:extLst>
          </p:nvPr>
        </p:nvGraphicFramePr>
        <p:xfrm>
          <a:off x="609600" y="1600200"/>
          <a:ext cx="8280400" cy="4800600"/>
        </p:xfrm>
        <a:graphic>
          <a:graphicData uri="http://schemas.openxmlformats.org/presentationml/2006/ole">
            <mc:AlternateContent xmlns:mc="http://schemas.openxmlformats.org/markup-compatibility/2006">
              <mc:Choice xmlns:v="urn:schemas-microsoft-com:vml" Requires="v">
                <p:oleObj spid="_x0000_s3123" name="Document" r:id="rId4" imgW="8280095" imgH="4800423" progId="Word.Document.12">
                  <p:embed/>
                </p:oleObj>
              </mc:Choice>
              <mc:Fallback>
                <p:oleObj name="Document" r:id="rId4" imgW="8280095" imgH="4800423" progId="Word.Document.12">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00200"/>
                        <a:ext cx="82804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085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Measures</a:t>
            </a:r>
            <a:endParaRPr lang="en-US" dirty="0"/>
          </a:p>
        </p:txBody>
      </p:sp>
      <p:pic>
        <p:nvPicPr>
          <p:cNvPr id="5" name="Picture 4"/>
          <p:cNvPicPr>
            <a:picLocks noChangeAspect="1"/>
          </p:cNvPicPr>
          <p:nvPr/>
        </p:nvPicPr>
        <p:blipFill>
          <a:blip r:embed="rId3"/>
          <a:stretch>
            <a:fillRect/>
          </a:stretch>
        </p:blipFill>
        <p:spPr>
          <a:xfrm>
            <a:off x="22726" y="1524000"/>
            <a:ext cx="5192360" cy="2462798"/>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52600"/>
            <a:ext cx="4495800" cy="4343399"/>
          </a:xfrm>
          <a:prstGeom prst="rect">
            <a:avLst/>
          </a:prstGeom>
          <a:noFill/>
          <a:ln>
            <a:noFill/>
          </a:ln>
        </p:spPr>
      </p:pic>
    </p:spTree>
    <p:extLst>
      <p:ext uri="{BB962C8B-B14F-4D97-AF65-F5344CB8AC3E}">
        <p14:creationId xmlns:p14="http://schemas.microsoft.com/office/powerpoint/2010/main" val="168405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Alternate Measures</a:t>
            </a:r>
            <a:endParaRPr lang="en-US" dirty="0"/>
          </a:p>
        </p:txBody>
      </p:sp>
      <p:sp>
        <p:nvSpPr>
          <p:cNvPr id="5" name="TextBox 4"/>
          <p:cNvSpPr txBox="1"/>
          <p:nvPr/>
        </p:nvSpPr>
        <p:spPr>
          <a:xfrm>
            <a:off x="609600" y="2057400"/>
            <a:ext cx="7848600"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768032" y="2057400"/>
            <a:ext cx="7994968" cy="3581400"/>
          </a:xfrm>
          <a:prstGeom prst="rect">
            <a:avLst/>
          </a:prstGeom>
        </p:spPr>
      </p:pic>
      <p:sp>
        <p:nvSpPr>
          <p:cNvPr id="3" name="TextBox 2"/>
          <p:cNvSpPr txBox="1"/>
          <p:nvPr/>
        </p:nvSpPr>
        <p:spPr>
          <a:xfrm>
            <a:off x="746261" y="1688068"/>
            <a:ext cx="6242368" cy="369332"/>
          </a:xfrm>
          <a:prstGeom prst="rect">
            <a:avLst/>
          </a:prstGeom>
          <a:noFill/>
        </p:spPr>
        <p:txBody>
          <a:bodyPr wrap="square" rtlCol="0">
            <a:spAutoFit/>
          </a:bodyPr>
          <a:lstStyle/>
          <a:p>
            <a:pPr algn="ctr"/>
            <a:r>
              <a:rPr lang="fr-CA" b="1" dirty="0" err="1" smtClean="0"/>
              <a:t>Number</a:t>
            </a:r>
            <a:r>
              <a:rPr lang="fr-CA" b="1" dirty="0" smtClean="0"/>
              <a:t> of OCLC </a:t>
            </a:r>
            <a:r>
              <a:rPr lang="fr-CA" b="1" dirty="0" err="1" smtClean="0"/>
              <a:t>Libraries</a:t>
            </a:r>
            <a:r>
              <a:rPr lang="fr-CA" b="1" dirty="0" smtClean="0"/>
              <a:t> </a:t>
            </a:r>
            <a:r>
              <a:rPr lang="fr-CA" b="1" dirty="0" err="1" smtClean="0"/>
              <a:t>Owning</a:t>
            </a:r>
            <a:r>
              <a:rPr lang="fr-CA" b="1" dirty="0" smtClean="0"/>
              <a:t> </a:t>
            </a:r>
            <a:r>
              <a:rPr lang="fr-CA" b="1" dirty="0" err="1" smtClean="0"/>
              <a:t>Faculty</a:t>
            </a:r>
            <a:r>
              <a:rPr lang="fr-CA" b="1" dirty="0" smtClean="0"/>
              <a:t> Publications</a:t>
            </a:r>
            <a:endParaRPr lang="en-US" b="1" dirty="0"/>
          </a:p>
        </p:txBody>
      </p:sp>
    </p:spTree>
    <p:extLst>
      <p:ext uri="{BB962C8B-B14F-4D97-AF65-F5344CB8AC3E}">
        <p14:creationId xmlns:p14="http://schemas.microsoft.com/office/powerpoint/2010/main" val="328219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txBox="1">
            <a:spLocks/>
          </p:cNvSpPr>
          <p:nvPr/>
        </p:nvSpPr>
        <p:spPr>
          <a:xfrm>
            <a:off x="612648" y="1600200"/>
            <a:ext cx="8153400" cy="4495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dirty="0" smtClean="0"/>
          </a:p>
          <a:p>
            <a:r>
              <a:rPr lang="en-US" dirty="0" smtClean="0"/>
              <a:t>Collection strength reflects publication patterns of faculty </a:t>
            </a:r>
          </a:p>
          <a:p>
            <a:r>
              <a:rPr lang="en-US" dirty="0" smtClean="0"/>
              <a:t>Impact of faculty publications falls close to median for discipline</a:t>
            </a:r>
          </a:p>
          <a:p>
            <a:r>
              <a:rPr lang="en-US" dirty="0" smtClean="0"/>
              <a:t>Language and rate of publication follow trends</a:t>
            </a:r>
          </a:p>
          <a:p>
            <a:r>
              <a:rPr lang="en-US" dirty="0" smtClean="0"/>
              <a:t>Publication list to institutional repository</a:t>
            </a:r>
          </a:p>
          <a:p>
            <a:endParaRPr lang="en-US" dirty="0"/>
          </a:p>
        </p:txBody>
      </p:sp>
    </p:spTree>
    <p:extLst>
      <p:ext uri="{BB962C8B-B14F-4D97-AF65-F5344CB8AC3E}">
        <p14:creationId xmlns:p14="http://schemas.microsoft.com/office/powerpoint/2010/main" val="373484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sz="quarter" idx="1"/>
          </p:nvPr>
        </p:nvSpPr>
        <p:spPr/>
        <p:txBody>
          <a:bodyPr/>
          <a:lstStyle/>
          <a:p>
            <a:r>
              <a:rPr lang="en-US" dirty="0" smtClean="0"/>
              <a:t>Complete coding of last few Political Science publications</a:t>
            </a:r>
          </a:p>
          <a:p>
            <a:r>
              <a:rPr lang="en-US" dirty="0"/>
              <a:t>Code samples of cited works</a:t>
            </a:r>
          </a:p>
          <a:p>
            <a:r>
              <a:rPr lang="en-US" dirty="0"/>
              <a:t>Present results to Faculty of </a:t>
            </a:r>
            <a:r>
              <a:rPr lang="en-US" dirty="0" smtClean="0"/>
              <a:t>Arts</a:t>
            </a:r>
          </a:p>
          <a:p>
            <a:r>
              <a:rPr lang="en-US" dirty="0" smtClean="0"/>
              <a:t>Code monographs with </a:t>
            </a:r>
            <a:r>
              <a:rPr lang="en-US" dirty="0" smtClean="0">
                <a:hlinkClick r:id="rId3"/>
              </a:rPr>
              <a:t>Book Citation Index</a:t>
            </a:r>
            <a:r>
              <a:rPr lang="en-US" dirty="0" smtClean="0"/>
              <a:t> data and reanalyze </a:t>
            </a:r>
          </a:p>
          <a:p>
            <a:pPr marL="0" indent="0">
              <a:buNone/>
            </a:pPr>
            <a:endParaRPr lang="en-US" dirty="0"/>
          </a:p>
        </p:txBody>
      </p:sp>
    </p:spTree>
    <p:extLst>
      <p:ext uri="{BB962C8B-B14F-4D97-AF65-F5344CB8AC3E}">
        <p14:creationId xmlns:p14="http://schemas.microsoft.com/office/powerpoint/2010/main" val="419764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Outline</a:t>
            </a:r>
            <a:endParaRPr lang="en-US" dirty="0"/>
          </a:p>
        </p:txBody>
      </p:sp>
      <p:sp>
        <p:nvSpPr>
          <p:cNvPr id="3" name="Content Placeholder 2"/>
          <p:cNvSpPr>
            <a:spLocks noGrp="1"/>
          </p:cNvSpPr>
          <p:nvPr>
            <p:ph sz="quarter" idx="1"/>
          </p:nvPr>
        </p:nvSpPr>
        <p:spPr/>
        <p:txBody>
          <a:bodyPr/>
          <a:lstStyle/>
          <a:p>
            <a:r>
              <a:rPr lang="en-US" dirty="0" smtClean="0"/>
              <a:t>Project description</a:t>
            </a:r>
          </a:p>
          <a:p>
            <a:r>
              <a:rPr lang="en-US" dirty="0" smtClean="0"/>
              <a:t>Research background</a:t>
            </a:r>
          </a:p>
          <a:p>
            <a:r>
              <a:rPr lang="en-US" dirty="0" smtClean="0"/>
              <a:t>Methodology</a:t>
            </a:r>
          </a:p>
          <a:p>
            <a:r>
              <a:rPr lang="en-US" dirty="0"/>
              <a:t>R</a:t>
            </a:r>
            <a:r>
              <a:rPr lang="en-US" dirty="0" smtClean="0"/>
              <a:t>esults</a:t>
            </a:r>
          </a:p>
          <a:p>
            <a:r>
              <a:rPr lang="en-US" dirty="0" smtClean="0"/>
              <a:t>Future Directions</a:t>
            </a:r>
            <a:endParaRPr lang="en-US" dirty="0"/>
          </a:p>
        </p:txBody>
      </p:sp>
    </p:spTree>
    <p:extLst>
      <p:ext uri="{BB962C8B-B14F-4D97-AF65-F5344CB8AC3E}">
        <p14:creationId xmlns:p14="http://schemas.microsoft.com/office/powerpoint/2010/main" val="106332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841500"/>
            <a:ext cx="9144000" cy="4025900"/>
          </a:xfrm>
          <a:prstGeom prst="rect">
            <a:avLst/>
          </a:prstGeom>
        </p:spPr>
      </p:pic>
      <p:pic>
        <p:nvPicPr>
          <p:cNvPr id="7" name="Picture 6"/>
          <p:cNvPicPr>
            <a:picLocks noChangeAspect="1"/>
          </p:cNvPicPr>
          <p:nvPr/>
        </p:nvPicPr>
        <p:blipFill>
          <a:blip r:embed="rId4"/>
          <a:stretch>
            <a:fillRect/>
          </a:stretch>
        </p:blipFill>
        <p:spPr>
          <a:xfrm>
            <a:off x="30777" y="1066800"/>
            <a:ext cx="9144000" cy="957771"/>
          </a:xfrm>
          <a:prstGeom prst="rect">
            <a:avLst/>
          </a:prstGeom>
        </p:spPr>
      </p:pic>
      <p:sp>
        <p:nvSpPr>
          <p:cNvPr id="4" name="Title 1"/>
          <p:cNvSpPr txBox="1">
            <a:spLocks/>
          </p:cNvSpPr>
          <p:nvPr/>
        </p:nvSpPr>
        <p:spPr>
          <a:xfrm>
            <a:off x="609600"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Book Citation Index Map Example </a:t>
            </a:r>
            <a:endParaRPr lang="en-US" dirty="0"/>
          </a:p>
        </p:txBody>
      </p:sp>
    </p:spTree>
    <p:extLst>
      <p:ext uri="{BB962C8B-B14F-4D97-AF65-F5344CB8AC3E}">
        <p14:creationId xmlns:p14="http://schemas.microsoft.com/office/powerpoint/2010/main" val="236558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Altmetrics</a:t>
            </a:r>
            <a:endParaRPr lang="en-US" dirty="0"/>
          </a:p>
        </p:txBody>
      </p:sp>
      <p:sp>
        <p:nvSpPr>
          <p:cNvPr id="3" name="Content Placeholder 2"/>
          <p:cNvSpPr>
            <a:spLocks noGrp="1"/>
          </p:cNvSpPr>
          <p:nvPr>
            <p:ph sz="quarter" idx="1"/>
          </p:nvPr>
        </p:nvSpPr>
        <p:spPr>
          <a:xfrm>
            <a:off x="612648" y="1600200"/>
            <a:ext cx="8531352" cy="5257800"/>
          </a:xfrm>
        </p:spPr>
        <p:txBody>
          <a:bodyPr>
            <a:normAutofit fontScale="85000" lnSpcReduction="20000"/>
          </a:bodyPr>
          <a:lstStyle/>
          <a:p>
            <a:r>
              <a:rPr lang="fr-CA" dirty="0" err="1"/>
              <a:t>Only</a:t>
            </a:r>
            <a:r>
              <a:rPr lang="fr-CA" dirty="0"/>
              <a:t> a fraction of HSS </a:t>
            </a:r>
            <a:r>
              <a:rPr lang="fr-CA" dirty="0" err="1"/>
              <a:t>journals</a:t>
            </a:r>
            <a:r>
              <a:rPr lang="fr-CA" dirty="0"/>
              <a:t> have an impact </a:t>
            </a:r>
            <a:r>
              <a:rPr lang="fr-CA" dirty="0" smtClean="0"/>
              <a:t>factor</a:t>
            </a:r>
            <a:endParaRPr lang="en-US" dirty="0" smtClean="0"/>
          </a:p>
          <a:p>
            <a:r>
              <a:rPr lang="fr-CA" dirty="0" smtClean="0"/>
              <a:t>Citations no longer </a:t>
            </a:r>
            <a:r>
              <a:rPr lang="fr-CA" dirty="0" err="1" smtClean="0"/>
              <a:t>represent</a:t>
            </a:r>
            <a:r>
              <a:rPr lang="fr-CA" dirty="0" smtClean="0"/>
              <a:t> </a:t>
            </a:r>
            <a:r>
              <a:rPr lang="fr-CA" dirty="0" err="1" smtClean="0"/>
              <a:t>adequately</a:t>
            </a:r>
            <a:r>
              <a:rPr lang="fr-CA" dirty="0" smtClean="0"/>
              <a:t> how an article </a:t>
            </a:r>
            <a:r>
              <a:rPr lang="fr-CA" dirty="0" err="1" smtClean="0"/>
              <a:t>is</a:t>
            </a:r>
            <a:r>
              <a:rPr lang="fr-CA" dirty="0" smtClean="0"/>
              <a:t> </a:t>
            </a:r>
            <a:r>
              <a:rPr lang="fr-CA" dirty="0" err="1" smtClean="0"/>
              <a:t>used</a:t>
            </a:r>
            <a:r>
              <a:rPr lang="fr-CA" dirty="0" smtClean="0"/>
              <a:t> (</a:t>
            </a:r>
            <a:r>
              <a:rPr lang="en-CA" i="1" dirty="0"/>
              <a:t>NISO Webinar: Beyond Publish or Perish: Alternative Metrics for Scholarship</a:t>
            </a:r>
            <a:r>
              <a:rPr lang="fr-CA" dirty="0" smtClean="0"/>
              <a:t>)</a:t>
            </a:r>
          </a:p>
          <a:p>
            <a:pPr lvl="1"/>
            <a:r>
              <a:rPr lang="fr-CA" dirty="0" err="1" smtClean="0"/>
              <a:t>Crossref.org’s</a:t>
            </a:r>
            <a:r>
              <a:rPr lang="fr-CA" dirty="0" smtClean="0"/>
              <a:t> </a:t>
            </a:r>
            <a:r>
              <a:rPr lang="fr-CA" dirty="0" err="1" smtClean="0"/>
              <a:t>Cited</a:t>
            </a:r>
            <a:r>
              <a:rPr lang="fr-CA" dirty="0" smtClean="0"/>
              <a:t>-by </a:t>
            </a:r>
            <a:r>
              <a:rPr lang="fr-CA" dirty="0" err="1" smtClean="0"/>
              <a:t>linking</a:t>
            </a:r>
            <a:endParaRPr lang="fr-CA" dirty="0" smtClean="0"/>
          </a:p>
          <a:p>
            <a:pPr lvl="1"/>
            <a:r>
              <a:rPr lang="fr-CA" dirty="0" err="1" smtClean="0"/>
              <a:t>Scopus</a:t>
            </a:r>
            <a:r>
              <a:rPr lang="fr-CA" dirty="0" smtClean="0"/>
              <a:t>, Web of Science (Journal and Book Citation) , </a:t>
            </a:r>
            <a:r>
              <a:rPr lang="fr-CA" dirty="0" err="1" smtClean="0"/>
              <a:t>PubMed</a:t>
            </a:r>
            <a:r>
              <a:rPr lang="fr-CA" dirty="0" smtClean="0"/>
              <a:t> Central</a:t>
            </a:r>
          </a:p>
          <a:p>
            <a:pPr lvl="1"/>
            <a:r>
              <a:rPr lang="fr-CA" dirty="0" smtClean="0"/>
              <a:t>Google </a:t>
            </a:r>
            <a:r>
              <a:rPr lang="fr-CA" dirty="0" err="1" smtClean="0"/>
              <a:t>Scholar</a:t>
            </a:r>
            <a:endParaRPr lang="fr-CA" dirty="0" smtClean="0"/>
          </a:p>
          <a:p>
            <a:r>
              <a:rPr lang="fr-CA" dirty="0" smtClean="0"/>
              <a:t>Social Web: PLOS, </a:t>
            </a:r>
            <a:r>
              <a:rPr lang="fr-CA" dirty="0" err="1" smtClean="0"/>
              <a:t>Mendeley</a:t>
            </a:r>
            <a:r>
              <a:rPr lang="fr-CA" dirty="0" smtClean="0"/>
              <a:t>, </a:t>
            </a:r>
            <a:r>
              <a:rPr lang="fr-CA" dirty="0" err="1" smtClean="0"/>
              <a:t>CiteULike</a:t>
            </a:r>
            <a:r>
              <a:rPr lang="fr-CA" dirty="0" smtClean="0"/>
              <a:t>, Facebook, </a:t>
            </a:r>
            <a:r>
              <a:rPr lang="fr-CA" dirty="0" err="1" smtClean="0"/>
              <a:t>Twitter</a:t>
            </a:r>
            <a:r>
              <a:rPr lang="fr-CA" dirty="0" smtClean="0"/>
              <a:t>, </a:t>
            </a:r>
            <a:r>
              <a:rPr lang="fr-CA" dirty="0" err="1" smtClean="0"/>
              <a:t>Research</a:t>
            </a:r>
            <a:r>
              <a:rPr lang="fr-CA" dirty="0" smtClean="0"/>
              <a:t> </a:t>
            </a:r>
            <a:r>
              <a:rPr lang="fr-CA" dirty="0" err="1" smtClean="0"/>
              <a:t>blogging</a:t>
            </a:r>
            <a:r>
              <a:rPr lang="fr-CA" dirty="0" smtClean="0"/>
              <a:t>, </a:t>
            </a:r>
            <a:r>
              <a:rPr lang="fr-CA" dirty="0" err="1" smtClean="0"/>
              <a:t>Wikipedia</a:t>
            </a:r>
            <a:r>
              <a:rPr lang="fr-CA" dirty="0" smtClean="0"/>
              <a:t>, </a:t>
            </a:r>
            <a:r>
              <a:rPr lang="fr-CA" dirty="0" err="1" smtClean="0"/>
              <a:t>SlideShare</a:t>
            </a:r>
            <a:r>
              <a:rPr lang="fr-CA" dirty="0" smtClean="0"/>
              <a:t>…</a:t>
            </a:r>
          </a:p>
          <a:p>
            <a:pPr lvl="1"/>
            <a:r>
              <a:rPr lang="fr-CA" dirty="0"/>
              <a:t>Impact Story (</a:t>
            </a:r>
            <a:r>
              <a:rPr lang="fr-CA" dirty="0">
                <a:hlinkClick r:id="rId3"/>
              </a:rPr>
              <a:t>http://impactstory.org/</a:t>
            </a:r>
            <a:r>
              <a:rPr lang="fr-CA" dirty="0"/>
              <a:t>)</a:t>
            </a:r>
          </a:p>
          <a:p>
            <a:pPr lvl="1"/>
            <a:r>
              <a:rPr lang="fr-CA" dirty="0" err="1"/>
              <a:t>Altmetric</a:t>
            </a:r>
            <a:r>
              <a:rPr lang="fr-CA" dirty="0"/>
              <a:t> Explorer (</a:t>
            </a:r>
            <a:r>
              <a:rPr lang="fr-CA" dirty="0">
                <a:hlinkClick r:id="rId4"/>
              </a:rPr>
              <a:t>www.altmetric.com</a:t>
            </a:r>
            <a:r>
              <a:rPr lang="fr-CA" dirty="0" smtClean="0"/>
              <a:t>)</a:t>
            </a:r>
          </a:p>
          <a:p>
            <a:r>
              <a:rPr lang="fr-CA" dirty="0" smtClean="0"/>
              <a:t>Document </a:t>
            </a:r>
            <a:r>
              <a:rPr lang="fr-CA" dirty="0" err="1" smtClean="0"/>
              <a:t>downloading</a:t>
            </a:r>
            <a:r>
              <a:rPr lang="fr-CA" dirty="0" smtClean="0"/>
              <a:t> and </a:t>
            </a:r>
            <a:r>
              <a:rPr lang="fr-CA" dirty="0" err="1" smtClean="0"/>
              <a:t>viewing</a:t>
            </a:r>
            <a:endParaRPr lang="fr-CA" dirty="0" smtClean="0"/>
          </a:p>
          <a:p>
            <a:r>
              <a:rPr lang="fr-CA" dirty="0" smtClean="0"/>
              <a:t>Library </a:t>
            </a:r>
            <a:r>
              <a:rPr lang="fr-CA" dirty="0" err="1" smtClean="0"/>
              <a:t>ownership</a:t>
            </a:r>
            <a:r>
              <a:rPr lang="fr-CA" dirty="0" smtClean="0"/>
              <a:t> of </a:t>
            </a:r>
            <a:r>
              <a:rPr lang="fr-CA" dirty="0" err="1" smtClean="0"/>
              <a:t>faculty</a:t>
            </a:r>
            <a:r>
              <a:rPr lang="fr-CA" dirty="0" smtClean="0"/>
              <a:t> publications</a:t>
            </a:r>
          </a:p>
          <a:p>
            <a:pPr lvl="1"/>
            <a:r>
              <a:rPr lang="fr-CA" dirty="0" smtClean="0"/>
              <a:t>OCLC </a:t>
            </a:r>
            <a:r>
              <a:rPr lang="fr-CA" dirty="0" err="1" smtClean="0"/>
              <a:t>WorldCat</a:t>
            </a:r>
            <a:endParaRPr lang="fr-CA" dirty="0" smtClean="0"/>
          </a:p>
          <a:p>
            <a:endParaRPr lang="en-US" dirty="0"/>
          </a:p>
        </p:txBody>
      </p:sp>
    </p:spTree>
    <p:extLst>
      <p:ext uri="{BB962C8B-B14F-4D97-AF65-F5344CB8AC3E}">
        <p14:creationId xmlns:p14="http://schemas.microsoft.com/office/powerpoint/2010/main" val="118893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&amp; Questions</a:t>
            </a:r>
            <a:endParaRPr lang="en-US" dirty="0"/>
          </a:p>
        </p:txBody>
      </p:sp>
      <p:sp>
        <p:nvSpPr>
          <p:cNvPr id="3" name="Content Placeholder 2"/>
          <p:cNvSpPr>
            <a:spLocks noGrp="1"/>
          </p:cNvSpPr>
          <p:nvPr>
            <p:ph sz="quarter" idx="1"/>
          </p:nvPr>
        </p:nvSpPr>
        <p:spPr/>
        <p:txBody>
          <a:bodyPr/>
          <a:lstStyle/>
          <a:p>
            <a:r>
              <a:rPr lang="en-US" dirty="0" smtClean="0"/>
              <a:t>Thank you to the University of Alberta Libraries who have provided some funding for the research</a:t>
            </a:r>
          </a:p>
          <a:p>
            <a:r>
              <a:rPr lang="en-US" dirty="0" smtClean="0"/>
              <a:t>Thank you to our research assistants:</a:t>
            </a:r>
          </a:p>
          <a:p>
            <a:pPr lvl="1"/>
            <a:r>
              <a:rPr lang="en-US" dirty="0" smtClean="0"/>
              <a:t>Susanne King-Jones</a:t>
            </a:r>
          </a:p>
          <a:p>
            <a:pPr lvl="1"/>
            <a:r>
              <a:rPr lang="en-US" dirty="0" smtClean="0"/>
              <a:t>Eric An</a:t>
            </a:r>
          </a:p>
          <a:p>
            <a:pPr lvl="1"/>
            <a:r>
              <a:rPr lang="fr-CA" dirty="0" smtClean="0"/>
              <a:t>Jessica </a:t>
            </a:r>
            <a:r>
              <a:rPr lang="fr-CA" dirty="0" err="1" smtClean="0"/>
              <a:t>Thorlakson</a:t>
            </a:r>
            <a:endParaRPr lang="en-US" dirty="0" smtClean="0"/>
          </a:p>
          <a:p>
            <a:pPr lvl="1"/>
            <a:r>
              <a:rPr lang="en-US" dirty="0" smtClean="0"/>
              <a:t>Nicole </a:t>
            </a:r>
            <a:r>
              <a:rPr lang="en-US" dirty="0" err="1" smtClean="0"/>
              <a:t>LaPointe</a:t>
            </a:r>
            <a:r>
              <a:rPr lang="en-US" dirty="0" smtClean="0"/>
              <a:t> &amp; Peter Box</a:t>
            </a:r>
          </a:p>
          <a:p>
            <a:pPr marL="365760" lvl="1" indent="0">
              <a:buNone/>
            </a:pPr>
            <a:endParaRPr lang="en-US" dirty="0" smtClean="0"/>
          </a:p>
          <a:p>
            <a:r>
              <a:rPr lang="en-US" dirty="0" smtClean="0"/>
              <a:t>Questions?</a:t>
            </a:r>
            <a:endParaRPr lang="en-US" dirty="0"/>
          </a:p>
        </p:txBody>
      </p:sp>
    </p:spTree>
    <p:extLst>
      <p:ext uri="{BB962C8B-B14F-4D97-AF65-F5344CB8AC3E}">
        <p14:creationId xmlns:p14="http://schemas.microsoft.com/office/powerpoint/2010/main" val="174344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Introduction</a:t>
            </a:r>
            <a:endParaRPr lang="en-US" dirty="0"/>
          </a:p>
        </p:txBody>
      </p:sp>
      <p:sp>
        <p:nvSpPr>
          <p:cNvPr id="4" name="Content Placeholder 2"/>
          <p:cNvSpPr>
            <a:spLocks noGrp="1"/>
          </p:cNvSpPr>
          <p:nvPr>
            <p:ph idx="1"/>
          </p:nvPr>
        </p:nvSpPr>
        <p:spPr>
          <a:xfrm>
            <a:off x="612774" y="1600200"/>
            <a:ext cx="8531225" cy="4525963"/>
          </a:xfrm>
        </p:spPr>
        <p:txBody>
          <a:bodyPr/>
          <a:lstStyle/>
          <a:p>
            <a:r>
              <a:rPr lang="en-CA" dirty="0" smtClean="0">
                <a:solidFill>
                  <a:schemeClr val="tx1"/>
                </a:solidFill>
              </a:rPr>
              <a:t>Works published </a:t>
            </a:r>
            <a:r>
              <a:rPr lang="en-CA" dirty="0">
                <a:solidFill>
                  <a:schemeClr val="tx1"/>
                </a:solidFill>
              </a:rPr>
              <a:t>and cited </a:t>
            </a:r>
            <a:r>
              <a:rPr lang="en-CA" dirty="0" smtClean="0">
                <a:solidFill>
                  <a:schemeClr val="tx1"/>
                </a:solidFill>
              </a:rPr>
              <a:t>from 1999 to 2009</a:t>
            </a:r>
          </a:p>
          <a:p>
            <a:pPr lvl="2"/>
            <a:r>
              <a:rPr lang="en-CA" dirty="0" smtClean="0">
                <a:solidFill>
                  <a:schemeClr val="tx1"/>
                </a:solidFill>
              </a:rPr>
              <a:t>Modern </a:t>
            </a:r>
            <a:r>
              <a:rPr lang="en-CA" dirty="0">
                <a:solidFill>
                  <a:schemeClr val="tx1"/>
                </a:solidFill>
              </a:rPr>
              <a:t>Languages and Cultural Studies (</a:t>
            </a:r>
            <a:r>
              <a:rPr lang="en-CA" dirty="0" smtClean="0">
                <a:solidFill>
                  <a:schemeClr val="tx1"/>
                </a:solidFill>
              </a:rPr>
              <a:t>MLCS)</a:t>
            </a:r>
          </a:p>
          <a:p>
            <a:pPr lvl="2"/>
            <a:r>
              <a:rPr lang="en-CA" dirty="0" smtClean="0">
                <a:solidFill>
                  <a:schemeClr val="tx1"/>
                </a:solidFill>
              </a:rPr>
              <a:t>Linguistics</a:t>
            </a:r>
          </a:p>
          <a:p>
            <a:pPr lvl="2"/>
            <a:r>
              <a:rPr lang="en-CA" dirty="0" smtClean="0">
                <a:solidFill>
                  <a:schemeClr val="tx1"/>
                </a:solidFill>
              </a:rPr>
              <a:t>Political </a:t>
            </a:r>
            <a:r>
              <a:rPr lang="en-CA" dirty="0">
                <a:solidFill>
                  <a:schemeClr val="tx1"/>
                </a:solidFill>
              </a:rPr>
              <a:t>Science. </a:t>
            </a:r>
            <a:endParaRPr lang="en-CA" dirty="0" smtClean="0">
              <a:solidFill>
                <a:schemeClr val="tx1"/>
              </a:solidFill>
            </a:endParaRPr>
          </a:p>
          <a:p>
            <a:r>
              <a:rPr lang="en-CA" dirty="0" smtClean="0">
                <a:solidFill>
                  <a:schemeClr val="tx1"/>
                </a:solidFill>
              </a:rPr>
              <a:t>Reference </a:t>
            </a:r>
            <a:r>
              <a:rPr lang="en-CA" dirty="0">
                <a:solidFill>
                  <a:schemeClr val="tx1"/>
                </a:solidFill>
              </a:rPr>
              <a:t>study </a:t>
            </a:r>
            <a:r>
              <a:rPr lang="en-CA" sz="2200" dirty="0" smtClean="0">
                <a:solidFill>
                  <a:schemeClr val="tx1"/>
                </a:solidFill>
              </a:rPr>
              <a:t>(</a:t>
            </a:r>
            <a:r>
              <a:rPr lang="en-CA" sz="2200" dirty="0" err="1" smtClean="0">
                <a:solidFill>
                  <a:schemeClr val="tx1"/>
                </a:solidFill>
              </a:rPr>
              <a:t>Cullars</a:t>
            </a:r>
            <a:r>
              <a:rPr lang="en-CA" sz="2200" dirty="0" smtClean="0">
                <a:solidFill>
                  <a:schemeClr val="tx1"/>
                </a:solidFill>
              </a:rPr>
              <a:t> 1989; Georgas and </a:t>
            </a:r>
            <a:r>
              <a:rPr lang="en-CA" sz="2200" dirty="0" err="1" smtClean="0">
                <a:solidFill>
                  <a:schemeClr val="tx1"/>
                </a:solidFill>
              </a:rPr>
              <a:t>Cullars</a:t>
            </a:r>
            <a:r>
              <a:rPr lang="en-CA" sz="2200" dirty="0" smtClean="0">
                <a:solidFill>
                  <a:schemeClr val="tx1"/>
                </a:solidFill>
              </a:rPr>
              <a:t> 2005) </a:t>
            </a:r>
            <a:r>
              <a:rPr lang="en-CA" dirty="0" smtClean="0">
                <a:solidFill>
                  <a:schemeClr val="tx1"/>
                </a:solidFill>
              </a:rPr>
              <a:t>	</a:t>
            </a:r>
          </a:p>
          <a:p>
            <a:pPr lvl="1"/>
            <a:r>
              <a:rPr lang="en-CA" dirty="0" smtClean="0">
                <a:solidFill>
                  <a:schemeClr val="tx1"/>
                </a:solidFill>
              </a:rPr>
              <a:t>Cited references counted </a:t>
            </a:r>
            <a:r>
              <a:rPr lang="en-CA" dirty="0">
                <a:solidFill>
                  <a:schemeClr val="tx1"/>
                </a:solidFill>
              </a:rPr>
              <a:t>and analyzed. </a:t>
            </a:r>
            <a:endParaRPr lang="en-CA" dirty="0" smtClean="0">
              <a:solidFill>
                <a:schemeClr val="tx1"/>
              </a:solidFill>
            </a:endParaRPr>
          </a:p>
          <a:p>
            <a:pPr lvl="1"/>
            <a:r>
              <a:rPr lang="en-CA" dirty="0" smtClean="0"/>
              <a:t>Describe</a:t>
            </a:r>
            <a:r>
              <a:rPr lang="en-CA" dirty="0" smtClean="0">
                <a:solidFill>
                  <a:schemeClr val="tx1"/>
                </a:solidFill>
              </a:rPr>
              <a:t> </a:t>
            </a:r>
            <a:r>
              <a:rPr lang="en-CA" dirty="0">
                <a:solidFill>
                  <a:schemeClr val="tx1"/>
                </a:solidFill>
              </a:rPr>
              <a:t>nature of the publications </a:t>
            </a:r>
            <a:r>
              <a:rPr lang="en-CA" dirty="0" smtClean="0">
                <a:solidFill>
                  <a:schemeClr val="tx1"/>
                </a:solidFill>
              </a:rPr>
              <a:t>produced</a:t>
            </a:r>
            <a:endParaRPr lang="en-CA" dirty="0">
              <a:solidFill>
                <a:schemeClr val="tx1"/>
              </a:solidFill>
            </a:endParaRPr>
          </a:p>
          <a:p>
            <a:endParaRPr lang="en-CA" dirty="0"/>
          </a:p>
        </p:txBody>
      </p:sp>
    </p:spTree>
    <p:extLst>
      <p:ext uri="{BB962C8B-B14F-4D97-AF65-F5344CB8AC3E}">
        <p14:creationId xmlns:p14="http://schemas.microsoft.com/office/powerpoint/2010/main" val="412658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Benefits</a:t>
            </a:r>
            <a:endParaRPr lang="en-CA" dirty="0"/>
          </a:p>
        </p:txBody>
      </p:sp>
      <p:sp>
        <p:nvSpPr>
          <p:cNvPr id="3" name="Content Placeholder 2"/>
          <p:cNvSpPr>
            <a:spLocks noGrp="1"/>
          </p:cNvSpPr>
          <p:nvPr>
            <p:ph idx="1"/>
          </p:nvPr>
        </p:nvSpPr>
        <p:spPr/>
        <p:txBody>
          <a:bodyPr/>
          <a:lstStyle/>
          <a:p>
            <a:r>
              <a:rPr lang="fr-CA" dirty="0" err="1" smtClean="0"/>
              <a:t>Provide</a:t>
            </a:r>
            <a:r>
              <a:rPr lang="fr-CA" dirty="0" smtClean="0"/>
              <a:t> the </a:t>
            </a:r>
            <a:r>
              <a:rPr lang="fr-CA" dirty="0" err="1" smtClean="0"/>
              <a:t>Faculty</a:t>
            </a:r>
            <a:r>
              <a:rPr lang="fr-CA" dirty="0" smtClean="0"/>
              <a:t> of Arts </a:t>
            </a:r>
            <a:r>
              <a:rPr lang="fr-CA" dirty="0" err="1" smtClean="0"/>
              <a:t>with</a:t>
            </a:r>
            <a:r>
              <a:rPr lang="fr-CA" dirty="0" smtClean="0"/>
              <a:t> data on the publication output</a:t>
            </a:r>
          </a:p>
          <a:p>
            <a:r>
              <a:rPr lang="fr-CA" dirty="0" err="1" smtClean="0"/>
              <a:t>Describe</a:t>
            </a:r>
            <a:r>
              <a:rPr lang="fr-CA" dirty="0" smtClean="0"/>
              <a:t> the publication </a:t>
            </a:r>
            <a:r>
              <a:rPr lang="fr-CA" dirty="0" err="1" smtClean="0"/>
              <a:t>landscape</a:t>
            </a:r>
            <a:r>
              <a:rPr lang="fr-CA" dirty="0" smtClean="0"/>
              <a:t> and </a:t>
            </a:r>
            <a:r>
              <a:rPr lang="fr-CA" dirty="0" err="1" smtClean="0"/>
              <a:t>evolution</a:t>
            </a:r>
            <a:endParaRPr lang="fr-CA" dirty="0" smtClean="0"/>
          </a:p>
          <a:p>
            <a:r>
              <a:rPr lang="fr-CA" dirty="0" smtClean="0"/>
              <a:t>Help </a:t>
            </a:r>
            <a:r>
              <a:rPr lang="fr-CA" dirty="0" err="1" smtClean="0"/>
              <a:t>promote</a:t>
            </a:r>
            <a:r>
              <a:rPr lang="fr-CA" dirty="0" smtClean="0"/>
              <a:t> </a:t>
            </a:r>
            <a:r>
              <a:rPr lang="fr-CA" dirty="0" err="1" smtClean="0"/>
              <a:t>research</a:t>
            </a:r>
            <a:r>
              <a:rPr lang="fr-CA" dirty="0" smtClean="0"/>
              <a:t> in the </a:t>
            </a:r>
            <a:r>
              <a:rPr lang="fr-CA" dirty="0" err="1" smtClean="0"/>
              <a:t>Faculty</a:t>
            </a:r>
            <a:r>
              <a:rPr lang="fr-CA" dirty="0" smtClean="0"/>
              <a:t> of Arts</a:t>
            </a:r>
          </a:p>
          <a:p>
            <a:r>
              <a:rPr lang="en-CA" dirty="0" smtClean="0">
                <a:solidFill>
                  <a:schemeClr val="tx1"/>
                </a:solidFill>
                <a:latin typeface="+mn-lt"/>
                <a:ea typeface="+mn-ea"/>
                <a:cs typeface="+mn-cs"/>
              </a:rPr>
              <a:t>Inform collection developme</a:t>
            </a:r>
            <a:r>
              <a:rPr lang="en-CA" dirty="0" smtClean="0"/>
              <a:t>nt activities</a:t>
            </a:r>
            <a:endParaRPr lang="en-CA" dirty="0"/>
          </a:p>
          <a:p>
            <a:pPr lvl="1"/>
            <a:r>
              <a:rPr lang="en-CA" dirty="0" smtClean="0">
                <a:solidFill>
                  <a:schemeClr val="tx1"/>
                </a:solidFill>
                <a:latin typeface="+mn-lt"/>
                <a:ea typeface="+mn-ea"/>
                <a:cs typeface="+mn-cs"/>
              </a:rPr>
              <a:t>Policy development/revision</a:t>
            </a:r>
          </a:p>
          <a:p>
            <a:pPr lvl="1"/>
            <a:r>
              <a:rPr lang="en-CA" dirty="0" smtClean="0"/>
              <a:t>Assessment – use of collection, user needs</a:t>
            </a:r>
          </a:p>
          <a:p>
            <a:pPr lvl="1"/>
            <a:r>
              <a:rPr lang="en-CA" dirty="0" smtClean="0">
                <a:solidFill>
                  <a:schemeClr val="tx1"/>
                </a:solidFill>
                <a:latin typeface="+mn-lt"/>
                <a:ea typeface="+mn-ea"/>
                <a:cs typeface="+mn-cs"/>
              </a:rPr>
              <a:t>Community outreach and liaison </a:t>
            </a:r>
            <a:r>
              <a:rPr lang="en-CA" dirty="0" smtClean="0"/>
              <a:t>activities</a:t>
            </a:r>
            <a:endParaRPr lang="en-CA" dirty="0" smtClean="0">
              <a:solidFill>
                <a:schemeClr val="tx1"/>
              </a:solidFill>
              <a:latin typeface="+mn-lt"/>
              <a:ea typeface="+mn-ea"/>
              <a:cs typeface="+mn-cs"/>
            </a:endParaRPr>
          </a:p>
        </p:txBody>
      </p:sp>
    </p:spTree>
    <p:extLst>
      <p:ext uri="{BB962C8B-B14F-4D97-AF65-F5344CB8AC3E}">
        <p14:creationId xmlns:p14="http://schemas.microsoft.com/office/powerpoint/2010/main" val="200489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Background</a:t>
            </a:r>
            <a:endParaRPr lang="en-US" dirty="0"/>
          </a:p>
        </p:txBody>
      </p:sp>
      <p:sp>
        <p:nvSpPr>
          <p:cNvPr id="3" name="Content Placeholder 2"/>
          <p:cNvSpPr>
            <a:spLocks noGrp="1"/>
          </p:cNvSpPr>
          <p:nvPr>
            <p:ph sz="quarter" idx="1"/>
          </p:nvPr>
        </p:nvSpPr>
        <p:spPr>
          <a:xfrm>
            <a:off x="457200" y="1600201"/>
            <a:ext cx="8229600" cy="1066799"/>
          </a:xfrm>
        </p:spPr>
        <p:txBody>
          <a:bodyPr>
            <a:noAutofit/>
          </a:bodyPr>
          <a:lstStyle/>
          <a:p>
            <a:r>
              <a:rPr lang="en-US" sz="2400" dirty="0" err="1" smtClean="0"/>
              <a:t>Kellsey</a:t>
            </a:r>
            <a:r>
              <a:rPr lang="en-US" sz="2400" dirty="0" smtClean="0"/>
              <a:t> &amp; </a:t>
            </a:r>
            <a:r>
              <a:rPr lang="en-US" sz="2400" dirty="0" err="1" smtClean="0"/>
              <a:t>Knievel</a:t>
            </a:r>
            <a:r>
              <a:rPr lang="en-US" sz="2400" dirty="0" smtClean="0"/>
              <a:t> (2004) suggest </a:t>
            </a:r>
            <a:r>
              <a:rPr lang="en-US" sz="2400" dirty="0"/>
              <a:t>that “librarians […] survey the specific research agendas of their local faculty</a:t>
            </a:r>
            <a:r>
              <a:rPr lang="en-US" sz="2400" dirty="0" smtClean="0"/>
              <a:t>”. </a:t>
            </a:r>
          </a:p>
        </p:txBody>
      </p:sp>
      <p:sp>
        <p:nvSpPr>
          <p:cNvPr id="4" name="Content Placeholder 2"/>
          <p:cNvSpPr txBox="1">
            <a:spLocks/>
          </p:cNvSpPr>
          <p:nvPr/>
        </p:nvSpPr>
        <p:spPr>
          <a:xfrm>
            <a:off x="381000" y="2590800"/>
            <a:ext cx="4343400" cy="4191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err="1" smtClean="0"/>
              <a:t>Forms</a:t>
            </a:r>
            <a:r>
              <a:rPr lang="fr-CA" sz="2400" dirty="0" smtClean="0"/>
              <a:t> of publication</a:t>
            </a:r>
          </a:p>
          <a:p>
            <a:pPr lvl="1"/>
            <a:r>
              <a:rPr lang="fr-CA" sz="2400" dirty="0" smtClean="0"/>
              <a:t>More books in HSS (</a:t>
            </a:r>
            <a:r>
              <a:rPr lang="fr-CA" sz="2400" dirty="0" err="1" smtClean="0"/>
              <a:t>Kyvik</a:t>
            </a:r>
            <a:r>
              <a:rPr lang="fr-CA" sz="2400" dirty="0" smtClean="0"/>
              <a:t>, 2003)</a:t>
            </a:r>
          </a:p>
          <a:p>
            <a:pPr lvl="2"/>
            <a:r>
              <a:rPr lang="fr-CA" sz="2000" dirty="0" err="1" smtClean="0"/>
              <a:t>Humanities</a:t>
            </a:r>
            <a:r>
              <a:rPr lang="fr-CA" sz="2000" dirty="0" smtClean="0"/>
              <a:t>: 11.6% are books, 78.6% are articles, and 9% are reports</a:t>
            </a:r>
          </a:p>
          <a:p>
            <a:pPr lvl="2"/>
            <a:r>
              <a:rPr lang="fr-CA" sz="2000" dirty="0" smtClean="0"/>
              <a:t>Soc </a:t>
            </a:r>
            <a:r>
              <a:rPr lang="fr-CA" sz="2000" dirty="0" err="1" smtClean="0"/>
              <a:t>Sci</a:t>
            </a:r>
            <a:r>
              <a:rPr lang="fr-CA" sz="2000" dirty="0" smtClean="0"/>
              <a:t> : 9.6% are books, 69.3% are articles and 20.3% are reports </a:t>
            </a:r>
          </a:p>
          <a:p>
            <a:pPr lvl="1"/>
            <a:r>
              <a:rPr lang="fr-CA" dirty="0" smtClean="0"/>
              <a:t> </a:t>
            </a:r>
            <a:r>
              <a:rPr lang="fr-CA" sz="2400" dirty="0" smtClean="0"/>
              <a:t>Non-</a:t>
            </a:r>
            <a:r>
              <a:rPr lang="fr-CA" sz="2400" dirty="0" err="1" smtClean="0"/>
              <a:t>scholarly</a:t>
            </a:r>
            <a:r>
              <a:rPr lang="fr-CA" sz="2400" dirty="0" smtClean="0"/>
              <a:t> articles </a:t>
            </a:r>
            <a:r>
              <a:rPr lang="fr-CA" sz="2400" dirty="0" err="1" smtClean="0"/>
              <a:t>higher</a:t>
            </a:r>
            <a:r>
              <a:rPr lang="fr-CA" sz="2400" dirty="0" smtClean="0"/>
              <a:t> in the SS (Huang, 2008)</a:t>
            </a:r>
            <a:endParaRPr lang="en-US" sz="2400" dirty="0"/>
          </a:p>
        </p:txBody>
      </p:sp>
      <p:sp>
        <p:nvSpPr>
          <p:cNvPr id="5" name="Content Placeholder 2"/>
          <p:cNvSpPr txBox="1">
            <a:spLocks/>
          </p:cNvSpPr>
          <p:nvPr/>
        </p:nvSpPr>
        <p:spPr>
          <a:xfrm>
            <a:off x="4648200" y="2667000"/>
            <a:ext cx="44958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err="1" smtClean="0"/>
              <a:t>Language</a:t>
            </a:r>
            <a:r>
              <a:rPr lang="fr-CA" sz="2400" dirty="0" smtClean="0"/>
              <a:t> of publication</a:t>
            </a:r>
          </a:p>
          <a:p>
            <a:pPr lvl="1">
              <a:buFont typeface="Arial"/>
              <a:buChar char="•"/>
            </a:pPr>
            <a:r>
              <a:rPr lang="fr-CA" sz="2000" dirty="0" err="1" smtClean="0"/>
              <a:t>Humanities</a:t>
            </a:r>
            <a:r>
              <a:rPr lang="fr-CA" sz="2000" dirty="0" smtClean="0"/>
              <a:t> : 40% in English</a:t>
            </a:r>
          </a:p>
          <a:p>
            <a:pPr lvl="1">
              <a:buFont typeface="Arial"/>
              <a:buChar char="•"/>
            </a:pPr>
            <a:r>
              <a:rPr lang="fr-CA" sz="2000" dirty="0" smtClean="0"/>
              <a:t>Soc </a:t>
            </a:r>
            <a:r>
              <a:rPr lang="fr-CA" sz="2000" dirty="0" err="1" smtClean="0"/>
              <a:t>Sci</a:t>
            </a:r>
            <a:r>
              <a:rPr lang="fr-CA" sz="2000" dirty="0" smtClean="0"/>
              <a:t> : 51% in English</a:t>
            </a:r>
          </a:p>
          <a:p>
            <a:r>
              <a:rPr lang="fr-CA" sz="2400" dirty="0" smtClean="0"/>
              <a:t>Rate of publication</a:t>
            </a:r>
          </a:p>
          <a:p>
            <a:pPr lvl="1">
              <a:buFont typeface="Arial"/>
              <a:buChar char="•"/>
            </a:pPr>
            <a:r>
              <a:rPr lang="fr-CA" sz="2000" dirty="0" smtClean="0"/>
              <a:t>3 publications / </a:t>
            </a:r>
            <a:r>
              <a:rPr lang="fr-CA" sz="2000" dirty="0" err="1" smtClean="0"/>
              <a:t>year</a:t>
            </a:r>
            <a:r>
              <a:rPr lang="fr-CA" sz="2000" dirty="0" smtClean="0"/>
              <a:t> in HSS</a:t>
            </a:r>
          </a:p>
          <a:p>
            <a:pPr lvl="1">
              <a:buFont typeface="Arial"/>
              <a:buChar char="•"/>
            </a:pPr>
            <a:r>
              <a:rPr lang="fr-CA" sz="2000" dirty="0" err="1" smtClean="0"/>
              <a:t>Scholarly</a:t>
            </a:r>
            <a:r>
              <a:rPr lang="fr-CA" sz="2000" dirty="0" smtClean="0"/>
              <a:t> pubs       by 30% </a:t>
            </a:r>
            <a:r>
              <a:rPr lang="fr-CA" sz="2000" dirty="0" err="1" smtClean="0"/>
              <a:t>from</a:t>
            </a:r>
            <a:r>
              <a:rPr lang="fr-CA" sz="2000" dirty="0" smtClean="0"/>
              <a:t> 1980 to 2000 (</a:t>
            </a:r>
            <a:r>
              <a:rPr lang="fr-CA" sz="2000" dirty="0" err="1" smtClean="0"/>
              <a:t>Kyvik</a:t>
            </a:r>
            <a:r>
              <a:rPr lang="fr-CA" sz="2000" dirty="0" smtClean="0"/>
              <a:t>, 2003)</a:t>
            </a:r>
          </a:p>
          <a:p>
            <a:pPr lvl="1">
              <a:buFont typeface="Arial"/>
              <a:buChar char="•"/>
            </a:pPr>
            <a:r>
              <a:rPr lang="fr-CA" sz="2000" dirty="0" smtClean="0"/>
              <a:t>20% of </a:t>
            </a:r>
            <a:r>
              <a:rPr lang="fr-CA" sz="2000" dirty="0" err="1" smtClean="0"/>
              <a:t>faculty</a:t>
            </a:r>
            <a:r>
              <a:rPr lang="fr-CA" sz="2000" dirty="0" smtClean="0"/>
              <a:t> = 50% of total pubs</a:t>
            </a:r>
            <a:endParaRPr lang="en-US" sz="2000" dirty="0"/>
          </a:p>
        </p:txBody>
      </p:sp>
      <p:sp>
        <p:nvSpPr>
          <p:cNvPr id="6" name="Up Arrow 5"/>
          <p:cNvSpPr/>
          <p:nvPr/>
        </p:nvSpPr>
        <p:spPr>
          <a:xfrm>
            <a:off x="7086600" y="4724400"/>
            <a:ext cx="2667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69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Research Questions</a:t>
            </a:r>
            <a:endParaRPr lang="en-CA" dirty="0"/>
          </a:p>
        </p:txBody>
      </p:sp>
      <p:sp>
        <p:nvSpPr>
          <p:cNvPr id="3" name="Content Placeholder 2"/>
          <p:cNvSpPr>
            <a:spLocks noGrp="1"/>
          </p:cNvSpPr>
          <p:nvPr>
            <p:ph idx="1"/>
          </p:nvPr>
        </p:nvSpPr>
        <p:spPr>
          <a:xfrm>
            <a:off x="601889" y="1524000"/>
            <a:ext cx="8531225" cy="4525963"/>
          </a:xfrm>
        </p:spPr>
        <p:txBody>
          <a:bodyPr>
            <a:normAutofit/>
          </a:bodyPr>
          <a:lstStyle/>
          <a:p>
            <a:r>
              <a:rPr lang="en-US" sz="2200" dirty="0" smtClean="0">
                <a:solidFill>
                  <a:schemeClr val="tx1"/>
                </a:solidFill>
              </a:rPr>
              <a:t>Compare </a:t>
            </a:r>
            <a:r>
              <a:rPr lang="en-US" sz="2200" dirty="0" smtClean="0">
                <a:solidFill>
                  <a:schemeClr val="tx1"/>
                </a:solidFill>
              </a:rPr>
              <a:t>publication landscape</a:t>
            </a:r>
          </a:p>
          <a:p>
            <a:pPr lvl="1"/>
            <a:r>
              <a:rPr lang="en-US" sz="1900" dirty="0" smtClean="0"/>
              <a:t>To disciplines and to each other</a:t>
            </a:r>
          </a:p>
          <a:p>
            <a:pPr lvl="1"/>
            <a:r>
              <a:rPr lang="en-US" sz="1900" dirty="0" smtClean="0"/>
              <a:t>Past research</a:t>
            </a:r>
            <a:r>
              <a:rPr lang="en-US" sz="1900" dirty="0" smtClean="0">
                <a:solidFill>
                  <a:schemeClr val="tx1"/>
                </a:solidFill>
              </a:rPr>
              <a:t> </a:t>
            </a:r>
            <a:endParaRPr lang="en-US" sz="1900" dirty="0"/>
          </a:p>
          <a:p>
            <a:r>
              <a:rPr lang="en-US" sz="2200" dirty="0" smtClean="0">
                <a:solidFill>
                  <a:schemeClr val="tx1"/>
                </a:solidFill>
              </a:rPr>
              <a:t>Types of sources used in research </a:t>
            </a:r>
          </a:p>
          <a:p>
            <a:r>
              <a:rPr lang="en-US" sz="2200" dirty="0" smtClean="0">
                <a:solidFill>
                  <a:schemeClr val="tx1"/>
                </a:solidFill>
              </a:rPr>
              <a:t>Language </a:t>
            </a:r>
            <a:r>
              <a:rPr lang="en-US" sz="2200" dirty="0">
                <a:solidFill>
                  <a:schemeClr val="tx1"/>
                </a:solidFill>
              </a:rPr>
              <a:t>and age of publication </a:t>
            </a:r>
            <a:endParaRPr lang="en-US" sz="2200" dirty="0" smtClean="0">
              <a:solidFill>
                <a:schemeClr val="tx1"/>
              </a:solidFill>
            </a:endParaRPr>
          </a:p>
          <a:p>
            <a:pPr lvl="1"/>
            <a:r>
              <a:rPr lang="en-US" sz="1900" dirty="0" smtClean="0"/>
              <a:t>Works produced and cited</a:t>
            </a:r>
            <a:endParaRPr lang="en-US" sz="1900" dirty="0" smtClean="0">
              <a:solidFill>
                <a:schemeClr val="tx1"/>
              </a:solidFill>
            </a:endParaRPr>
          </a:p>
          <a:p>
            <a:r>
              <a:rPr lang="en-US" sz="2200" dirty="0" smtClean="0">
                <a:solidFill>
                  <a:schemeClr val="tx1"/>
                </a:solidFill>
              </a:rPr>
              <a:t>Trend in research output over ten year period</a:t>
            </a:r>
          </a:p>
          <a:p>
            <a:r>
              <a:rPr lang="en-CA" sz="2200" dirty="0" smtClean="0">
                <a:solidFill>
                  <a:schemeClr val="tx1"/>
                </a:solidFill>
              </a:rPr>
              <a:t>Promotion of research and collection development</a:t>
            </a:r>
            <a:endParaRPr lang="en-CA" sz="2200" dirty="0">
              <a:solidFill>
                <a:schemeClr val="tx1"/>
              </a:solidFill>
            </a:endParaRPr>
          </a:p>
          <a:p>
            <a:endParaRPr lang="en-CA" dirty="0"/>
          </a:p>
        </p:txBody>
      </p:sp>
    </p:spTree>
    <p:extLst>
      <p:ext uri="{BB962C8B-B14F-4D97-AF65-F5344CB8AC3E}">
        <p14:creationId xmlns:p14="http://schemas.microsoft.com/office/powerpoint/2010/main" val="193072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dirty="0" err="1" smtClean="0"/>
              <a:t>Methodology</a:t>
            </a:r>
            <a:endParaRPr lang="en-US" dirty="0"/>
          </a:p>
        </p:txBody>
      </p:sp>
      <p:sp>
        <p:nvSpPr>
          <p:cNvPr id="7" name="Content Placeholder 6"/>
          <p:cNvSpPr>
            <a:spLocks noGrp="1"/>
          </p:cNvSpPr>
          <p:nvPr>
            <p:ph sz="quarter" idx="1"/>
          </p:nvPr>
        </p:nvSpPr>
        <p:spPr/>
        <p:txBody>
          <a:bodyPr/>
          <a:lstStyle/>
          <a:p>
            <a:r>
              <a:rPr lang="fr-CA" dirty="0" smtClean="0"/>
              <a:t>Objectives: </a:t>
            </a:r>
          </a:p>
          <a:p>
            <a:pPr lvl="1"/>
            <a:r>
              <a:rPr lang="fr-CA" dirty="0" err="1" smtClean="0"/>
              <a:t>Publishing</a:t>
            </a:r>
            <a:r>
              <a:rPr lang="fr-CA" dirty="0" smtClean="0"/>
              <a:t> </a:t>
            </a:r>
            <a:r>
              <a:rPr lang="fr-CA" dirty="0" err="1" smtClean="0"/>
              <a:t>landscape</a:t>
            </a:r>
            <a:r>
              <a:rPr lang="fr-CA" dirty="0" smtClean="0"/>
              <a:t> of UA HSS </a:t>
            </a:r>
            <a:r>
              <a:rPr lang="fr-CA" dirty="0" err="1" smtClean="0"/>
              <a:t>faculty</a:t>
            </a:r>
            <a:endParaRPr lang="fr-CA" dirty="0" smtClean="0"/>
          </a:p>
          <a:p>
            <a:pPr lvl="1"/>
            <a:r>
              <a:rPr lang="fr-CA" dirty="0" err="1" smtClean="0"/>
              <a:t>Referencing</a:t>
            </a:r>
            <a:r>
              <a:rPr lang="fr-CA" dirty="0" smtClean="0"/>
              <a:t> </a:t>
            </a:r>
            <a:r>
              <a:rPr lang="fr-CA" dirty="0" err="1" smtClean="0"/>
              <a:t>landscape</a:t>
            </a:r>
            <a:r>
              <a:rPr lang="fr-CA" dirty="0" smtClean="0"/>
              <a:t> of UA HSS </a:t>
            </a:r>
            <a:r>
              <a:rPr lang="fr-CA" dirty="0" err="1" smtClean="0"/>
              <a:t>faculty</a:t>
            </a:r>
            <a:r>
              <a:rPr lang="fr-CA" dirty="0" smtClean="0"/>
              <a:t> (</a:t>
            </a:r>
            <a:r>
              <a:rPr lang="fr-CA" dirty="0" err="1" smtClean="0"/>
              <a:t>sample</a:t>
            </a:r>
            <a:r>
              <a:rPr lang="fr-CA" dirty="0" smtClean="0"/>
              <a:t> of 1500 </a:t>
            </a:r>
            <a:r>
              <a:rPr lang="fr-CA" dirty="0" err="1" smtClean="0"/>
              <a:t>works</a:t>
            </a:r>
            <a:r>
              <a:rPr lang="fr-CA" dirty="0" smtClean="0"/>
              <a:t>)</a:t>
            </a:r>
            <a:endParaRPr lang="en-US" dirty="0" smtClean="0"/>
          </a:p>
          <a:p>
            <a:r>
              <a:rPr lang="fr-CA" dirty="0" smtClean="0"/>
              <a:t>10 </a:t>
            </a:r>
            <a:r>
              <a:rPr lang="fr-CA" dirty="0" err="1" smtClean="0"/>
              <a:t>years</a:t>
            </a:r>
            <a:r>
              <a:rPr lang="fr-CA" dirty="0" smtClean="0"/>
              <a:t> of FT </a:t>
            </a:r>
            <a:r>
              <a:rPr lang="fr-CA" dirty="0" err="1" smtClean="0"/>
              <a:t>faculty</a:t>
            </a:r>
            <a:r>
              <a:rPr lang="fr-CA" dirty="0" smtClean="0"/>
              <a:t> publications: 1999-2009</a:t>
            </a:r>
          </a:p>
          <a:p>
            <a:r>
              <a:rPr lang="fr-CA" dirty="0" err="1" smtClean="0"/>
              <a:t>Three</a:t>
            </a:r>
            <a:r>
              <a:rPr lang="fr-CA" dirty="0" smtClean="0"/>
              <a:t> </a:t>
            </a:r>
            <a:r>
              <a:rPr lang="fr-CA" dirty="0" err="1" smtClean="0"/>
              <a:t>academic</a:t>
            </a:r>
            <a:r>
              <a:rPr lang="fr-CA" dirty="0" smtClean="0"/>
              <a:t> disciplines </a:t>
            </a:r>
            <a:r>
              <a:rPr lang="fr-CA" dirty="0" err="1" smtClean="0"/>
              <a:t>at</a:t>
            </a:r>
            <a:r>
              <a:rPr lang="fr-CA" dirty="0" smtClean="0"/>
              <a:t> the UA: Romance </a:t>
            </a:r>
            <a:r>
              <a:rPr lang="fr-CA" dirty="0" err="1" smtClean="0"/>
              <a:t>languages</a:t>
            </a:r>
            <a:r>
              <a:rPr lang="fr-CA" dirty="0" smtClean="0"/>
              <a:t>, </a:t>
            </a:r>
            <a:r>
              <a:rPr lang="fr-CA" dirty="0" err="1" smtClean="0"/>
              <a:t>political</a:t>
            </a:r>
            <a:r>
              <a:rPr lang="fr-CA" dirty="0" smtClean="0"/>
              <a:t> science and </a:t>
            </a:r>
            <a:r>
              <a:rPr lang="fr-CA" dirty="0" err="1" smtClean="0"/>
              <a:t>linguistics</a:t>
            </a:r>
            <a:endParaRPr lang="fr-CA" dirty="0" smtClean="0"/>
          </a:p>
        </p:txBody>
      </p:sp>
    </p:spTree>
    <p:extLst>
      <p:ext uri="{BB962C8B-B14F-4D97-AF65-F5344CB8AC3E}">
        <p14:creationId xmlns:p14="http://schemas.microsoft.com/office/powerpoint/2010/main" val="302215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Productivity</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905500" cy="4222750"/>
          </a:xfrm>
          <a:prstGeom prst="rect">
            <a:avLst/>
          </a:prstGeom>
          <a:noFill/>
          <a:ln>
            <a:noFill/>
          </a:ln>
        </p:spPr>
      </p:pic>
    </p:spTree>
    <p:extLst>
      <p:ext uri="{BB962C8B-B14F-4D97-AF65-F5344CB8AC3E}">
        <p14:creationId xmlns:p14="http://schemas.microsoft.com/office/powerpoint/2010/main" val="84403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Formats</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399"/>
            <a:ext cx="6438582" cy="4648201"/>
          </a:xfrm>
          <a:prstGeom prst="rect">
            <a:avLst/>
          </a:prstGeom>
          <a:noFill/>
          <a:ln>
            <a:noFill/>
          </a:ln>
        </p:spPr>
      </p:pic>
    </p:spTree>
    <p:extLst>
      <p:ext uri="{BB962C8B-B14F-4D97-AF65-F5344CB8AC3E}">
        <p14:creationId xmlns:p14="http://schemas.microsoft.com/office/powerpoint/2010/main" val="6234855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1644</TotalTime>
  <Words>2291</Words>
  <Application>Microsoft Office PowerPoint</Application>
  <PresentationFormat>On-screen Show (4:3)</PresentationFormat>
  <Paragraphs>201</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Median</vt:lpstr>
      <vt:lpstr>Document</vt:lpstr>
      <vt:lpstr>Citation Analysis</vt:lpstr>
      <vt:lpstr>Outline</vt:lpstr>
      <vt:lpstr>Introduction</vt:lpstr>
      <vt:lpstr>Benefits</vt:lpstr>
      <vt:lpstr>Background</vt:lpstr>
      <vt:lpstr>Research Questions</vt:lpstr>
      <vt:lpstr>Methodology</vt:lpstr>
      <vt:lpstr>Author Productivity</vt:lpstr>
      <vt:lpstr>Publication Formats</vt:lpstr>
      <vt:lpstr>Discipline Comparison</vt:lpstr>
      <vt:lpstr>Language of Publications</vt:lpstr>
      <vt:lpstr>Local Availability</vt:lpstr>
      <vt:lpstr>Referencing – Overall Trend</vt:lpstr>
      <vt:lpstr> </vt:lpstr>
      <vt:lpstr>Journal Evaluation Tools</vt:lpstr>
      <vt:lpstr>Impact Measures</vt:lpstr>
      <vt:lpstr>Alternate Measures</vt:lpstr>
      <vt:lpstr>Summary </vt:lpstr>
      <vt:lpstr>Future Directions</vt:lpstr>
      <vt:lpstr>PowerPoint Presentation</vt:lpstr>
      <vt:lpstr>Altmetrics</vt:lpstr>
      <vt:lpstr>Thanks &amp; Questions</vt:lpstr>
    </vt:vector>
  </TitlesOfParts>
  <Company>University of Alberta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Citation Analysis</dc:title>
  <dc:creator>Lacroix, Denis</dc:creator>
  <cp:lastModifiedBy>Lacroix, Denis</cp:lastModifiedBy>
  <cp:revision>61</cp:revision>
  <cp:lastPrinted>2012-11-21T17:45:17Z</cp:lastPrinted>
  <dcterms:created xsi:type="dcterms:W3CDTF">2012-11-21T04:34:53Z</dcterms:created>
  <dcterms:modified xsi:type="dcterms:W3CDTF">2012-11-21T18:41:06Z</dcterms:modified>
</cp:coreProperties>
</file>