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94" r:id="rId3"/>
    <p:sldId id="301" r:id="rId4"/>
    <p:sldId id="273" r:id="rId5"/>
    <p:sldId id="291" r:id="rId6"/>
    <p:sldId id="304" r:id="rId7"/>
    <p:sldId id="305" r:id="rId8"/>
    <p:sldId id="307" r:id="rId9"/>
    <p:sldId id="288" r:id="rId10"/>
    <p:sldId id="286" r:id="rId11"/>
    <p:sldId id="285"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9" autoAdjust="0"/>
    <p:restoredTop sz="83780"/>
  </p:normalViewPr>
  <p:slideViewPr>
    <p:cSldViewPr snapToGrid="0">
      <p:cViewPr varScale="1">
        <p:scale>
          <a:sx n="71" d="100"/>
          <a:sy n="71" d="100"/>
        </p:scale>
        <p:origin x="5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64D6B-8BBE-406E-8EC3-04F2DE685A87}" type="datetimeFigureOut">
              <a:rPr lang="en-CA" smtClean="0"/>
              <a:t>2020-06-08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0E29E-0C5A-4604-B31F-A53881AE1322}" type="slidenum">
              <a:rPr lang="en-CA" smtClean="0"/>
              <a:t>‹#›</a:t>
            </a:fld>
            <a:endParaRPr lang="en-CA" dirty="0"/>
          </a:p>
        </p:txBody>
      </p:sp>
    </p:spTree>
    <p:extLst>
      <p:ext uri="{BB962C8B-B14F-4D97-AF65-F5344CB8AC3E}">
        <p14:creationId xmlns:p14="http://schemas.microsoft.com/office/powerpoint/2010/main" val="288047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Hi everyone thanks for joining us for this microlearning session! My name is Julia Guy and I am a grad student working toward a masters in digital humanities and library and information studies. I grew up in treaty 7 territory but now live and work in </a:t>
            </a:r>
            <a:r>
              <a:rPr lang="en-US" dirty="0" err="1"/>
              <a:t>Amiskwacîwâskahikan</a:t>
            </a:r>
            <a:r>
              <a:rPr lang="en-US" dirty="0"/>
              <a:t>. Before we begin we’d like to acknowledge that even though we are spread out from each other today the land that we call home and work from is on Treaty 6 Territory, and Metis region 4. This is a gathering place for nations including the Cree/</a:t>
            </a:r>
            <a:r>
              <a:rPr lang="en-US" dirty="0" err="1"/>
              <a:t>Nehiyawak</a:t>
            </a:r>
            <a:r>
              <a:rPr lang="en-US" dirty="0"/>
              <a:t>, Blackfoot, </a:t>
            </a:r>
            <a:r>
              <a:rPr lang="en-US" dirty="0" err="1"/>
              <a:t>Nakota</a:t>
            </a:r>
            <a:r>
              <a:rPr lang="en-US" dirty="0"/>
              <a:t> Sioux ,Iroquois, Dene, Ojibway / </a:t>
            </a:r>
            <a:r>
              <a:rPr lang="en-US" dirty="0" err="1"/>
              <a:t>Saulteaux</a:t>
            </a:r>
            <a:r>
              <a:rPr lang="en-US" dirty="0"/>
              <a:t> /Anishinaabe, Metis, Inuit and others whose histories, languages, and cultures continue to positively influence us. We also recognize that Copyright is a western concept and there a huge tension and fundamental incompatibility </a:t>
            </a:r>
            <a:r>
              <a:rPr lang="en-CA" sz="1200" b="0" i="0" u="none" strike="noStrike" kern="1200" dirty="0">
                <a:solidFill>
                  <a:schemeClr val="tx1"/>
                </a:solidFill>
                <a:effectLst/>
                <a:latin typeface="+mn-lt"/>
                <a:ea typeface="+mn-ea"/>
                <a:cs typeface="+mn-cs"/>
              </a:rPr>
              <a:t>between copyright and Indigenous knowledges and cultural expression. Although this is not the topic of our presentation today we wanted to acknowledge that and our hope that by contributing to copyright education with this project can help reveal some of those issues.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i="0" u="none" strike="noStrike" kern="1200" dirty="0">
                <a:solidFill>
                  <a:schemeClr val="tx1"/>
                </a:solidFill>
                <a:effectLst/>
                <a:latin typeface="+mn-lt"/>
                <a:ea typeface="+mn-ea"/>
                <a:cs typeface="+mn-cs"/>
              </a:rPr>
              <a:t>As I said my name is Julia and I’ll let Michael introduce himself.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Thanks Julia. My name is Michael McNally, and like Julia I was born on Treaty 7 territory but grew up on the unceded territory of the Algonquin nation before returning to the west and Treaty 6 territory.  I’m involved in the Opening Up Copyright project as a professor in the Faculty of Education.  Before turning it back to Julia, I also want to acknowledge and thank Manisha </a:t>
            </a:r>
            <a:r>
              <a:rPr lang="en-US" sz="1200" kern="1200" dirty="0" err="1">
                <a:solidFill>
                  <a:schemeClr val="tx1"/>
                </a:solidFill>
                <a:effectLst/>
                <a:latin typeface="+mn-lt"/>
                <a:ea typeface="+mn-ea"/>
                <a:cs typeface="+mn-cs"/>
              </a:rPr>
              <a:t>Khetarpal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Maskwacis</a:t>
            </a:r>
            <a:r>
              <a:rPr lang="en-US" sz="1200" kern="1200" dirty="0">
                <a:solidFill>
                  <a:schemeClr val="tx1"/>
                </a:solidFill>
                <a:effectLst/>
                <a:latin typeface="+mn-lt"/>
                <a:ea typeface="+mn-ea"/>
                <a:cs typeface="+mn-cs"/>
              </a:rPr>
              <a:t> Cultural College who have been strong supporters of open education in Alberta, and provided many opportunities for knowledge exchanges across a range of subjects</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We work on a project called Opening Up Copyright- the project is a series of instructional videos, meant to appeal to several different audiences. The goal of the series is to increase peoples understanding of copyright in many different contexts. Understanding copyright better can help people find materials and resources that they can use, and also empower folks to make things that they create more accessible to others while still maintaining certain controls over how their works are used and what is done with it. </a:t>
            </a: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CB0E29E-0C5A-4604-B31F-A53881AE1322}" type="slidenum">
              <a:rPr lang="en-CA" smtClean="0"/>
              <a:t>1</a:t>
            </a:fld>
            <a:endParaRPr lang="en-CA" dirty="0"/>
          </a:p>
        </p:txBody>
      </p:sp>
    </p:spTree>
    <p:extLst>
      <p:ext uri="{BB962C8B-B14F-4D97-AF65-F5344CB8AC3E}">
        <p14:creationId xmlns:p14="http://schemas.microsoft.com/office/powerpoint/2010/main" val="412616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out efforts to make things open and reusable, as well as engaging. The other factor that is key for copyright education is precision. We need to keep things accurate at the same time as we try to make them engaging and understandable. We grapple with how can we simplify these complex concepts while making sure we don’t over-simplify them to the point where they could be misinterpreted. This is also challenging considering these modules will be used by a variety of audiences. Law students looking for an overview of a court case will benefit from different terminology and explanations than people with very little understanding of the law -let alone copyright law. Additionally, the content that would be most useful for students might be redundant for a librarian depending on what it is. So we try to balance usability and understandability while trying to make sure the videos are not extremely boring and long winded.</a:t>
            </a:r>
          </a:p>
        </p:txBody>
      </p:sp>
      <p:sp>
        <p:nvSpPr>
          <p:cNvPr id="4" name="Slide Number Placeholder 3"/>
          <p:cNvSpPr>
            <a:spLocks noGrp="1"/>
          </p:cNvSpPr>
          <p:nvPr>
            <p:ph type="sldNum" sz="quarter" idx="5"/>
          </p:nvPr>
        </p:nvSpPr>
        <p:spPr/>
        <p:txBody>
          <a:bodyPr/>
          <a:lstStyle/>
          <a:p>
            <a:fld id="{ACB0E29E-0C5A-4604-B31F-A53881AE1322}" type="slidenum">
              <a:rPr lang="en-CA" smtClean="0"/>
              <a:t>10</a:t>
            </a:fld>
            <a:endParaRPr lang="en-CA" dirty="0"/>
          </a:p>
        </p:txBody>
      </p:sp>
    </p:spTree>
    <p:extLst>
      <p:ext uri="{BB962C8B-B14F-4D97-AF65-F5344CB8AC3E}">
        <p14:creationId xmlns:p14="http://schemas.microsoft.com/office/powerpoint/2010/main" val="197979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Thank you Julia, and thank you Manisha as well for giving us time to talk about the OUC project.  It is certainly not finished we are still adding to the series of modules and in the spirit of openness we are always open to feedback on the existing modules or new module topics or even new collaborations.</a:t>
            </a:r>
          </a:p>
          <a:p>
            <a:endParaRPr lang="en-CA" dirty="0"/>
          </a:p>
        </p:txBody>
      </p:sp>
      <p:sp>
        <p:nvSpPr>
          <p:cNvPr id="4" name="Slide Number Placeholder 3"/>
          <p:cNvSpPr>
            <a:spLocks noGrp="1"/>
          </p:cNvSpPr>
          <p:nvPr>
            <p:ph type="sldNum" sz="quarter" idx="5"/>
          </p:nvPr>
        </p:nvSpPr>
        <p:spPr/>
        <p:txBody>
          <a:bodyPr/>
          <a:lstStyle/>
          <a:p>
            <a:fld id="{ACB0E29E-0C5A-4604-B31F-A53881AE1322}" type="slidenum">
              <a:rPr lang="en-CA" smtClean="0"/>
              <a:t>11</a:t>
            </a:fld>
            <a:endParaRPr lang="en-CA" dirty="0"/>
          </a:p>
        </p:txBody>
      </p:sp>
    </p:spTree>
    <p:extLst>
      <p:ext uri="{BB962C8B-B14F-4D97-AF65-F5344CB8AC3E}">
        <p14:creationId xmlns:p14="http://schemas.microsoft.com/office/powerpoint/2010/main" val="326462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We know that copyright is a subject that many people want to avoid.  While there is little research on the Canadian context, what studies have been done show that not only is it something the average person may know little about, even in academia more broadly and library and information science more narrowly people don’t understand copyright and are even afraid of it.  Julia and I are happy to note this idea of copyright fear or anxiety is actually something two of our colleagues – Amanda </a:t>
            </a:r>
            <a:r>
              <a:rPr lang="en-CA" sz="1200" kern="1200" dirty="0" err="1">
                <a:solidFill>
                  <a:schemeClr val="tx1"/>
                </a:solidFill>
                <a:effectLst/>
                <a:latin typeface="+mn-lt"/>
                <a:ea typeface="+mn-ea"/>
                <a:cs typeface="+mn-cs"/>
              </a:rPr>
              <a:t>Wakaruk</a:t>
            </a:r>
            <a:r>
              <a:rPr lang="en-CA" sz="1200" kern="1200" dirty="0">
                <a:solidFill>
                  <a:schemeClr val="tx1"/>
                </a:solidFill>
                <a:effectLst/>
                <a:latin typeface="+mn-lt"/>
                <a:ea typeface="+mn-ea"/>
                <a:cs typeface="+mn-cs"/>
              </a:rPr>
              <a:t> and Celine </a:t>
            </a:r>
            <a:r>
              <a:rPr lang="en-CA" sz="1200" kern="1200" dirty="0" err="1">
                <a:solidFill>
                  <a:schemeClr val="tx1"/>
                </a:solidFill>
                <a:effectLst/>
                <a:latin typeface="+mn-lt"/>
                <a:ea typeface="+mn-ea"/>
                <a:cs typeface="+mn-cs"/>
              </a:rPr>
              <a:t>Gareau</a:t>
            </a:r>
            <a:r>
              <a:rPr lang="en-CA" sz="1200" kern="1200" dirty="0">
                <a:solidFill>
                  <a:schemeClr val="tx1"/>
                </a:solidFill>
                <a:effectLst/>
                <a:latin typeface="+mn-lt"/>
                <a:ea typeface="+mn-ea"/>
                <a:cs typeface="+mn-cs"/>
              </a:rPr>
              <a:t>-Brennan, both Librarians at the UofA, are actively studying and they have been working on developing a Copyright Anxiety Scale.</a:t>
            </a:r>
          </a:p>
          <a:p>
            <a:r>
              <a:rPr lang="en-CA" sz="1200" kern="1200" dirty="0">
                <a:solidFill>
                  <a:schemeClr val="tx1"/>
                </a:solidFill>
                <a:effectLst/>
                <a:latin typeface="+mn-lt"/>
                <a:ea typeface="+mn-ea"/>
                <a:cs typeface="+mn-cs"/>
              </a:rPr>
              <a:t>Despite copyright fears, within librarianship, we have a responsibility to not only be copyright literate, but copyright educators, and this is reflected by the 2018 International Federation of Library Associations and Institutions statement on copyright literacy.  </a:t>
            </a:r>
          </a:p>
          <a:p>
            <a:endParaRPr lang="en-CA" dirty="0"/>
          </a:p>
        </p:txBody>
      </p:sp>
      <p:sp>
        <p:nvSpPr>
          <p:cNvPr id="4" name="Slide Number Placeholder 3"/>
          <p:cNvSpPr>
            <a:spLocks noGrp="1"/>
          </p:cNvSpPr>
          <p:nvPr>
            <p:ph type="sldNum" sz="quarter" idx="10"/>
          </p:nvPr>
        </p:nvSpPr>
        <p:spPr/>
        <p:txBody>
          <a:bodyPr/>
          <a:lstStyle/>
          <a:p>
            <a:fld id="{CF361D2D-3165-4150-85DD-12A48F5FA7CD}" type="slidenum">
              <a:rPr lang="en-CA" smtClean="0"/>
              <a:t>2</a:t>
            </a:fld>
            <a:endParaRPr lang="en-CA" dirty="0"/>
          </a:p>
        </p:txBody>
      </p:sp>
    </p:spTree>
    <p:extLst>
      <p:ext uri="{BB962C8B-B14F-4D97-AF65-F5344CB8AC3E}">
        <p14:creationId xmlns:p14="http://schemas.microsoft.com/office/powerpoint/2010/main" val="85116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While copyright may be a source of professional fear, over the past 20 years we’ve seen more interest in what can be called open content – open source software, open access publishing – generally and OER or open educational resources specifically.  This slide highlights some of the major developments internationally, nationally and here in Alberta, and without going into the details, the rise of OER, where teaching and learning materials are openly licensed, most often using a Creative Commons licence, is another factor that guides the Opening Up Copyright or OUC project.</a:t>
            </a:r>
          </a:p>
        </p:txBody>
      </p:sp>
      <p:sp>
        <p:nvSpPr>
          <p:cNvPr id="4" name="Slide Number Placeholder 3"/>
          <p:cNvSpPr>
            <a:spLocks noGrp="1"/>
          </p:cNvSpPr>
          <p:nvPr>
            <p:ph type="sldNum" sz="quarter" idx="5"/>
          </p:nvPr>
        </p:nvSpPr>
        <p:spPr/>
        <p:txBody>
          <a:bodyPr/>
          <a:lstStyle/>
          <a:p>
            <a:fld id="{ACB0E29E-0C5A-4604-B31F-A53881AE1322}" type="slidenum">
              <a:rPr lang="en-CA" smtClean="0"/>
              <a:t>3</a:t>
            </a:fld>
            <a:endParaRPr lang="en-CA" dirty="0"/>
          </a:p>
        </p:txBody>
      </p:sp>
    </p:spTree>
    <p:extLst>
      <p:ext uri="{BB962C8B-B14F-4D97-AF65-F5344CB8AC3E}">
        <p14:creationId xmlns:p14="http://schemas.microsoft.com/office/powerpoint/2010/main" val="84725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So OUC then, is a grant funded series of instructional videos on copyright, and the videos themselves are all openly licensed.  As noted we currently have over two dozen modules, most of which are between six and eight minutes dealing with various facets of copyright. The modules range from more introductory to detailed examinations of specific sections of the Copyright Act.  The module series is non linear, meaning that people can watch one video on a specific topic, or work through a group of modules based on their interest or needs.</a:t>
            </a:r>
          </a:p>
        </p:txBody>
      </p:sp>
      <p:sp>
        <p:nvSpPr>
          <p:cNvPr id="4" name="Slide Number Placeholder 3"/>
          <p:cNvSpPr>
            <a:spLocks noGrp="1"/>
          </p:cNvSpPr>
          <p:nvPr>
            <p:ph type="sldNum" sz="quarter" idx="5"/>
          </p:nvPr>
        </p:nvSpPr>
        <p:spPr/>
        <p:txBody>
          <a:bodyPr/>
          <a:lstStyle/>
          <a:p>
            <a:fld id="{ACB0E29E-0C5A-4604-B31F-A53881AE1322}" type="slidenum">
              <a:rPr lang="en-CA" smtClean="0"/>
              <a:t>4</a:t>
            </a:fld>
            <a:endParaRPr lang="en-CA" dirty="0"/>
          </a:p>
        </p:txBody>
      </p:sp>
    </p:spTree>
    <p:extLst>
      <p:ext uri="{BB962C8B-B14F-4D97-AF65-F5344CB8AC3E}">
        <p14:creationId xmlns:p14="http://schemas.microsoft.com/office/powerpoint/2010/main" val="156401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 quickly want to note that this project is a collaboration of many individuals and units from across UofA.  The Copyright Office and School of Library and Information Studies have been the two most active contributors, but the Library, Centre for Teaching and Learning and Technologies in Education have all been involved, and those names in bold and red are the current active project team members.  The cross campus collaboration has been a really boon to the project.</a:t>
            </a:r>
          </a:p>
          <a:p>
            <a:endParaRPr lang="en-CA" dirty="0"/>
          </a:p>
        </p:txBody>
      </p:sp>
      <p:sp>
        <p:nvSpPr>
          <p:cNvPr id="4" name="Slide Number Placeholder 3"/>
          <p:cNvSpPr>
            <a:spLocks noGrp="1"/>
          </p:cNvSpPr>
          <p:nvPr>
            <p:ph type="sldNum" sz="quarter" idx="5"/>
          </p:nvPr>
        </p:nvSpPr>
        <p:spPr/>
        <p:txBody>
          <a:bodyPr/>
          <a:lstStyle/>
          <a:p>
            <a:fld id="{ACB0E29E-0C5A-4604-B31F-A53881AE1322}" type="slidenum">
              <a:rPr lang="en-CA" smtClean="0"/>
              <a:t>5</a:t>
            </a:fld>
            <a:endParaRPr lang="en-CA" dirty="0"/>
          </a:p>
        </p:txBody>
      </p:sp>
    </p:spTree>
    <p:extLst>
      <p:ext uri="{BB962C8B-B14F-4D97-AF65-F5344CB8AC3E}">
        <p14:creationId xmlns:p14="http://schemas.microsoft.com/office/powerpoint/2010/main" val="24733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mentioned there is quite a range of modules. Here are four screenshots of four different modules. Some of them cover specific scenarios and contexts like the one in the upper right corner is “Interlibrary loan and controlled digital lending” which explains ILL and CDL for at library staff and users. Some of the modules give overviews of issues or concepts. The one in the top left for example is from Open Licensing and Creative Commons and it breaks down the copyright spectrum including the spectrum of openness that exists in licensing systems like Creative Commons. Other modules are more focused on specific court cases and decisions and sections of the </a:t>
            </a:r>
            <a:r>
              <a:rPr lang="en-US" i="1" dirty="0"/>
              <a:t>Copyright Act. </a:t>
            </a:r>
            <a:r>
              <a:rPr lang="en-US" i="0" dirty="0"/>
              <a:t>These hopefully help the non-lawyer folk understand copyright law and how it’s interpreted.  </a:t>
            </a:r>
            <a:r>
              <a:rPr lang="en-US" dirty="0"/>
              <a:t>For example the one in the bottom right is on S.29 Fair Dealing. There are several modules that center around fair dealing both the court cases that have involved it, the actual section of the copyright act, and how to apply it. </a:t>
            </a:r>
          </a:p>
        </p:txBody>
      </p:sp>
      <p:sp>
        <p:nvSpPr>
          <p:cNvPr id="4" name="Slide Number Placeholder 3"/>
          <p:cNvSpPr>
            <a:spLocks noGrp="1"/>
          </p:cNvSpPr>
          <p:nvPr>
            <p:ph type="sldNum" sz="quarter" idx="5"/>
          </p:nvPr>
        </p:nvSpPr>
        <p:spPr/>
        <p:txBody>
          <a:bodyPr/>
          <a:lstStyle/>
          <a:p>
            <a:fld id="{ACB0E29E-0C5A-4604-B31F-A53881AE1322}" type="slidenum">
              <a:rPr lang="en-CA" smtClean="0"/>
              <a:t>6</a:t>
            </a:fld>
            <a:endParaRPr lang="en-CA" dirty="0"/>
          </a:p>
        </p:txBody>
      </p:sp>
    </p:spTree>
    <p:extLst>
      <p:ext uri="{BB962C8B-B14F-4D97-AF65-F5344CB8AC3E}">
        <p14:creationId xmlns:p14="http://schemas.microsoft.com/office/powerpoint/2010/main" val="262333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imagine some of this stuff is </a:t>
            </a:r>
            <a:r>
              <a:rPr lang="en-US" b="1" dirty="0"/>
              <a:t>dry. </a:t>
            </a:r>
            <a:r>
              <a:rPr lang="en-US" b="0" dirty="0"/>
              <a:t>Not only that but it is often very hard to keep videos short because so many of the concepts in copyright build on each other and some background explanation is often needed to make sense of things. Because of this we try our best to make things engaging. Some modules have characters with a problem to solve – like professor Pam on the right or Sandy on the left who both have short narratives in their respective videos. We also include interactivity in the modules with things like test questions at the end, links to other articles and videos, and text pop ups that can help to clarify things but also\allow for some more engagement. There are limits to what we can do as we are not animators or videographers- but we try to keep the videos dynamic and relatable. </a:t>
            </a:r>
          </a:p>
        </p:txBody>
      </p:sp>
      <p:sp>
        <p:nvSpPr>
          <p:cNvPr id="4" name="Slide Number Placeholder 3"/>
          <p:cNvSpPr>
            <a:spLocks noGrp="1"/>
          </p:cNvSpPr>
          <p:nvPr>
            <p:ph type="sldNum" sz="quarter" idx="5"/>
          </p:nvPr>
        </p:nvSpPr>
        <p:spPr/>
        <p:txBody>
          <a:bodyPr/>
          <a:lstStyle/>
          <a:p>
            <a:fld id="{ACB0E29E-0C5A-4604-B31F-A53881AE1322}" type="slidenum">
              <a:rPr lang="en-CA" smtClean="0"/>
              <a:t>7</a:t>
            </a:fld>
            <a:endParaRPr lang="en-CA" dirty="0"/>
          </a:p>
        </p:txBody>
      </p:sp>
    </p:spTree>
    <p:extLst>
      <p:ext uri="{BB962C8B-B14F-4D97-AF65-F5344CB8AC3E}">
        <p14:creationId xmlns:p14="http://schemas.microsoft.com/office/powerpoint/2010/main" val="138273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a variety of characters. Animal and </a:t>
            </a:r>
            <a:r>
              <a:rPr lang="en-US" dirty="0" err="1"/>
              <a:t>Goodbrarian</a:t>
            </a:r>
            <a:r>
              <a:rPr lang="en-US" dirty="0"/>
              <a:t> are some of our puppet librarians. That said not everyone can relate to an Ostrich so we try to include a variety of characters of different ethnicities, ages, and genders including a non-binary character to make sure the people using the modules can see themselves represented in the videos. </a:t>
            </a:r>
          </a:p>
          <a:p>
            <a:endParaRPr lang="en-US" dirty="0"/>
          </a:p>
          <a:p>
            <a:r>
              <a:rPr lang="en-US" dirty="0"/>
              <a:t>Lastly one other tool for engagement we use is our community pages. Every module has an open google doc associated with it and anyone can comment, suggest, or provide feedback and ideas there which we will try to incorporate into the videos in order to make them more useful. </a:t>
            </a:r>
          </a:p>
        </p:txBody>
      </p:sp>
      <p:sp>
        <p:nvSpPr>
          <p:cNvPr id="4" name="Slide Number Placeholder 3"/>
          <p:cNvSpPr>
            <a:spLocks noGrp="1"/>
          </p:cNvSpPr>
          <p:nvPr>
            <p:ph type="sldNum" sz="quarter" idx="5"/>
          </p:nvPr>
        </p:nvSpPr>
        <p:spPr/>
        <p:txBody>
          <a:bodyPr/>
          <a:lstStyle/>
          <a:p>
            <a:fld id="{ACB0E29E-0C5A-4604-B31F-A53881AE1322}" type="slidenum">
              <a:rPr lang="en-CA" smtClean="0"/>
              <a:t>8</a:t>
            </a:fld>
            <a:endParaRPr lang="en-CA" dirty="0"/>
          </a:p>
        </p:txBody>
      </p:sp>
    </p:spTree>
    <p:extLst>
      <p:ext uri="{BB962C8B-B14F-4D97-AF65-F5344CB8AC3E}">
        <p14:creationId xmlns:p14="http://schemas.microsoft.com/office/powerpoint/2010/main" val="142462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 both a copyright literacy project and an open educational resource set, we’ve really tried to include openness as a guiding concept. In addition to the open community pages we have instructional modules on open content both more generally, and finding guides covering not only images, but sound and video.  Our “Including 3</a:t>
            </a:r>
            <a:r>
              <a:rPr lang="en-CA" sz="1200" kern="1200" baseline="30000" dirty="0">
                <a:solidFill>
                  <a:schemeClr val="tx1"/>
                </a:solidFill>
                <a:effectLst/>
                <a:latin typeface="+mn-lt"/>
                <a:ea typeface="+mn-ea"/>
                <a:cs typeface="+mn-cs"/>
              </a:rPr>
              <a:t>rd</a:t>
            </a:r>
            <a:r>
              <a:rPr lang="en-CA" sz="1200" kern="1200" dirty="0">
                <a:solidFill>
                  <a:schemeClr val="tx1"/>
                </a:solidFill>
                <a:effectLst/>
                <a:latin typeface="+mn-lt"/>
                <a:ea typeface="+mn-ea"/>
                <a:cs typeface="+mn-cs"/>
              </a:rPr>
              <a:t> party content in your work” module covers how to use major search engines to find open content. And of course, we aim to model best practice in not only using open content but properly citing it at the end of every module.</a:t>
            </a:r>
          </a:p>
        </p:txBody>
      </p:sp>
      <p:sp>
        <p:nvSpPr>
          <p:cNvPr id="4" name="Slide Number Placeholder 3"/>
          <p:cNvSpPr>
            <a:spLocks noGrp="1"/>
          </p:cNvSpPr>
          <p:nvPr>
            <p:ph type="sldNum" sz="quarter" idx="5"/>
          </p:nvPr>
        </p:nvSpPr>
        <p:spPr/>
        <p:txBody>
          <a:bodyPr/>
          <a:lstStyle/>
          <a:p>
            <a:fld id="{ACB0E29E-0C5A-4604-B31F-A53881AE1322}" type="slidenum">
              <a:rPr lang="en-CA" smtClean="0"/>
              <a:t>9</a:t>
            </a:fld>
            <a:endParaRPr lang="en-CA" dirty="0"/>
          </a:p>
        </p:txBody>
      </p:sp>
    </p:spTree>
    <p:extLst>
      <p:ext uri="{BB962C8B-B14F-4D97-AF65-F5344CB8AC3E}">
        <p14:creationId xmlns:p14="http://schemas.microsoft.com/office/powerpoint/2010/main" val="25236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1655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404573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348753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3403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195936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272083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42759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65472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404116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371900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415157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42097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F16CA8-FFEE-48D2-8AD8-EFD38B1E4F55}" type="datetimeFigureOut">
              <a:rPr lang="en-US" smtClean="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4031D2-6788-41A9-9F20-263881059D38}" type="slidenum">
              <a:rPr lang="en-US" smtClean="0"/>
              <a:t>‹#›</a:t>
            </a:fld>
            <a:endParaRPr lang="en-US" dirty="0"/>
          </a:p>
        </p:txBody>
      </p:sp>
    </p:spTree>
    <p:extLst>
      <p:ext uri="{BB962C8B-B14F-4D97-AF65-F5344CB8AC3E}">
        <p14:creationId xmlns:p14="http://schemas.microsoft.com/office/powerpoint/2010/main" val="377723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16CA8-FFEE-48D2-8AD8-EFD38B1E4F55}" type="datetimeFigureOut">
              <a:rPr lang="en-US" smtClean="0"/>
              <a:t>6/8/2020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031D2-6788-41A9-9F20-263881059D38}" type="slidenum">
              <a:rPr lang="en-US" smtClean="0"/>
              <a:t>‹#›</a:t>
            </a:fld>
            <a:endParaRPr lang="en-US" dirty="0"/>
          </a:p>
        </p:txBody>
      </p:sp>
    </p:spTree>
    <p:extLst>
      <p:ext uri="{BB962C8B-B14F-4D97-AF65-F5344CB8AC3E}">
        <p14:creationId xmlns:p14="http://schemas.microsoft.com/office/powerpoint/2010/main" val="2432326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mailto:copyright@ualberta.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sites.library.ualberta.ca/copyright/scholarly-contributions/10.18278/ijoer.2.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de/illustrations/cartoon-l%C3%A4ssig-charakter-zeichnung-3685566/" TargetMode="External"/><Relationship Id="rId3" Type="http://schemas.openxmlformats.org/officeDocument/2006/relationships/hyperlink" Target="https://pixabay.com/en/arabian-arab-girl-female-ethnic-1456184/" TargetMode="External"/><Relationship Id="rId7" Type="http://schemas.openxmlformats.org/officeDocument/2006/relationships/hyperlink" Target="https://thenounproject.com/icon/1005005" TargetMode="External"/><Relationship Id="rId2" Type="http://schemas.openxmlformats.org/officeDocument/2006/relationships/hyperlink" Target="https://sites.library.ualberta.ca/copyright/photocopying-at-the-library/" TargetMode="External"/><Relationship Id="rId1" Type="http://schemas.openxmlformats.org/officeDocument/2006/relationships/slideLayout" Target="../slideLayouts/slideLayout12.xml"/><Relationship Id="rId6" Type="http://schemas.openxmlformats.org/officeDocument/2006/relationships/hyperlink" Target="https://pixabay.com/illustrations/black-avatar-cute-cheerful-3025348/" TargetMode="External"/><Relationship Id="rId5" Type="http://schemas.openxmlformats.org/officeDocument/2006/relationships/hyperlink" Target="https://pixabay.com/illustrations/teacher-bookworm-glasses-professor-359311/" TargetMode="External"/><Relationship Id="rId4" Type="http://schemas.openxmlformats.org/officeDocument/2006/relationships/hyperlink" Target="https://thenounproject.com/icon/158707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ifla.org/publications/node/67342"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doi.org/10.7939/r3-69zc-gg58"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sites.library.ualberta.ca/copyrigh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3656" y="958164"/>
            <a:ext cx="11364685" cy="2387600"/>
          </a:xfrm>
        </p:spPr>
        <p:txBody>
          <a:bodyPr>
            <a:normAutofit/>
          </a:bodyPr>
          <a:lstStyle/>
          <a:p>
            <a:r>
              <a:rPr lang="en-US" sz="4000" dirty="0"/>
              <a:t>Learning about Copyright Made (Mostly) Easy</a:t>
            </a:r>
            <a:br>
              <a:rPr lang="en-US" sz="4000" dirty="0"/>
            </a:br>
            <a:br>
              <a:rPr lang="en-US" sz="4000" dirty="0"/>
            </a:br>
            <a:endParaRPr lang="en-US" sz="4000" dirty="0"/>
          </a:p>
        </p:txBody>
      </p:sp>
      <p:sp>
        <p:nvSpPr>
          <p:cNvPr id="6" name="Subtitle 5"/>
          <p:cNvSpPr>
            <a:spLocks noGrp="1"/>
          </p:cNvSpPr>
          <p:nvPr>
            <p:ph type="subTitle" idx="1"/>
          </p:nvPr>
        </p:nvSpPr>
        <p:spPr>
          <a:xfrm>
            <a:off x="1342765" y="2478173"/>
            <a:ext cx="9506465" cy="1655762"/>
          </a:xfrm>
        </p:spPr>
        <p:txBody>
          <a:bodyPr>
            <a:normAutofit/>
          </a:bodyPr>
          <a:lstStyle/>
          <a:p>
            <a:r>
              <a:rPr lang="en-US" sz="2800" dirty="0"/>
              <a:t>Julia Guy and Michael B. McNally</a:t>
            </a:r>
          </a:p>
          <a:p>
            <a:r>
              <a:rPr lang="en-US" sz="1800" dirty="0">
                <a:solidFill>
                  <a:srgbClr val="0070C0"/>
                </a:solidFill>
              </a:rPr>
              <a:t>jguy@ualberta.ca </a:t>
            </a:r>
            <a:r>
              <a:rPr lang="en-US" sz="1800" dirty="0"/>
              <a:t>/  </a:t>
            </a:r>
            <a:r>
              <a:rPr lang="en-US" sz="1800" dirty="0">
                <a:solidFill>
                  <a:srgbClr val="0070C0"/>
                </a:solidFill>
              </a:rPr>
              <a:t>mmcnally@ualberta.ca </a:t>
            </a:r>
          </a:p>
          <a:p>
            <a:r>
              <a:rPr lang="en-US" sz="1800" dirty="0">
                <a:hlinkClick r:id="rId3"/>
              </a:rPr>
              <a:t>https://sites.library.ualberta.ca/copyright/</a:t>
            </a:r>
            <a:r>
              <a:rPr lang="en-US" sz="1800" dirty="0"/>
              <a:t> / </a:t>
            </a:r>
            <a:r>
              <a:rPr lang="en-US" sz="1800" dirty="0">
                <a:hlinkClick r:id="rId4"/>
              </a:rPr>
              <a:t>copyright@ualberta.ca</a:t>
            </a:r>
            <a:r>
              <a:rPr lang="en-US" sz="1800" dirty="0"/>
              <a:t> /</a:t>
            </a:r>
          </a:p>
          <a:p>
            <a:r>
              <a:rPr lang="en-US" sz="1800" dirty="0" err="1"/>
              <a:t>Maskwacis</a:t>
            </a:r>
            <a:r>
              <a:rPr lang="en-US" sz="1800" dirty="0"/>
              <a:t> Cultural College Microlearning Session – June 8, 2020</a:t>
            </a:r>
          </a:p>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020" y="4379827"/>
            <a:ext cx="8723959" cy="2186437"/>
          </a:xfrm>
          <a:prstGeom prst="rect">
            <a:avLst/>
          </a:prstGeom>
        </p:spPr>
      </p:pic>
    </p:spTree>
    <p:extLst>
      <p:ext uri="{BB962C8B-B14F-4D97-AF65-F5344CB8AC3E}">
        <p14:creationId xmlns:p14="http://schemas.microsoft.com/office/powerpoint/2010/main" val="262808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Balancing Precision, Engagement and Re-usability</a:t>
            </a:r>
          </a:p>
        </p:txBody>
      </p:sp>
      <p:sp>
        <p:nvSpPr>
          <p:cNvPr id="3" name="Content Placeholder 2"/>
          <p:cNvSpPr>
            <a:spLocks noGrp="1"/>
          </p:cNvSpPr>
          <p:nvPr>
            <p:ph sz="half" idx="1"/>
          </p:nvPr>
        </p:nvSpPr>
        <p:spPr>
          <a:xfrm>
            <a:off x="5535300" y="1657031"/>
            <a:ext cx="6579476" cy="4233863"/>
          </a:xfrm>
        </p:spPr>
        <p:txBody>
          <a:bodyPr/>
          <a:lstStyle/>
          <a:p>
            <a:pPr marL="0" indent="0">
              <a:buNone/>
            </a:pPr>
            <a:endParaRPr lang="en-US" dirty="0"/>
          </a:p>
          <a:p>
            <a:r>
              <a:rPr lang="en-US" dirty="0"/>
              <a:t>Balancing these three factors equally in OER development is a challenge </a:t>
            </a:r>
          </a:p>
          <a:p>
            <a:r>
              <a:rPr lang="en-US" dirty="0"/>
              <a:t>Overemphasis on one comes at the cost of one of the others </a:t>
            </a:r>
          </a:p>
          <a:p>
            <a:r>
              <a:rPr lang="en-US" dirty="0"/>
              <a:t>Tensions are magnified by multiple audiences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4872" y="2434272"/>
            <a:ext cx="4606290" cy="3266117"/>
          </a:xfrm>
          <a:prstGeom prst="rect">
            <a:avLst/>
          </a:prstGeom>
        </p:spPr>
      </p:pic>
      <p:sp>
        <p:nvSpPr>
          <p:cNvPr id="5" name="TextBox 4">
            <a:extLst>
              <a:ext uri="{FF2B5EF4-FFF2-40B4-BE49-F238E27FC236}">
                <a16:creationId xmlns:a16="http://schemas.microsoft.com/office/drawing/2014/main" id="{F93840F3-3D3F-422E-8A3A-0E950571D3BA}"/>
              </a:ext>
            </a:extLst>
          </p:cNvPr>
          <p:cNvSpPr txBox="1"/>
          <p:nvPr/>
        </p:nvSpPr>
        <p:spPr>
          <a:xfrm>
            <a:off x="5975131" y="5868882"/>
            <a:ext cx="5923384" cy="954107"/>
          </a:xfrm>
          <a:prstGeom prst="rect">
            <a:avLst/>
          </a:prstGeom>
          <a:noFill/>
        </p:spPr>
        <p:txBody>
          <a:bodyPr wrap="square" rtlCol="0">
            <a:spAutoFit/>
          </a:bodyPr>
          <a:lstStyle/>
          <a:p>
            <a:r>
              <a:rPr lang="en-US" sz="1400" dirty="0"/>
              <a:t>For the full discussion see:  Joseph, K.,  Guy, J., </a:t>
            </a:r>
            <a:r>
              <a:rPr lang="en-US" sz="1400" dirty="0" err="1"/>
              <a:t>Wakaruk</a:t>
            </a:r>
            <a:r>
              <a:rPr lang="en-US" sz="1400" dirty="0"/>
              <a:t>, A., Sheppard, A., and McNally, M. B. (2020). “Know your audience(s): Collaborating for copyright education.” </a:t>
            </a:r>
            <a:r>
              <a:rPr lang="en-US" sz="1400" i="1" dirty="0"/>
              <a:t>International Journal of Open -Educational Resources, 2</a:t>
            </a:r>
            <a:r>
              <a:rPr lang="en-US" sz="1400" dirty="0"/>
              <a:t>(1): 79-98. </a:t>
            </a:r>
            <a:r>
              <a:rPr lang="en-US" sz="1400" dirty="0">
                <a:hlinkClick r:id="rId4"/>
              </a:rPr>
              <a:t>doi:10.18278/ijoer.2.1 </a:t>
            </a:r>
            <a:endParaRPr lang="en-CA" sz="1400" dirty="0"/>
          </a:p>
        </p:txBody>
      </p:sp>
      <p:sp>
        <p:nvSpPr>
          <p:cNvPr id="6" name="TextBox 5">
            <a:extLst>
              <a:ext uri="{FF2B5EF4-FFF2-40B4-BE49-F238E27FC236}">
                <a16:creationId xmlns:a16="http://schemas.microsoft.com/office/drawing/2014/main" id="{2237F71E-1617-7044-ADA7-26F31191E86F}"/>
              </a:ext>
            </a:extLst>
          </p:cNvPr>
          <p:cNvSpPr txBox="1"/>
          <p:nvPr/>
        </p:nvSpPr>
        <p:spPr>
          <a:xfrm>
            <a:off x="1435558" y="2019959"/>
            <a:ext cx="3041849" cy="523220"/>
          </a:xfrm>
          <a:prstGeom prst="rect">
            <a:avLst/>
          </a:prstGeom>
          <a:solidFill>
            <a:schemeClr val="accent1">
              <a:lumMod val="40000"/>
              <a:lumOff val="60000"/>
            </a:schemeClr>
          </a:solidFill>
        </p:spPr>
        <p:txBody>
          <a:bodyPr wrap="square" rtlCol="0">
            <a:spAutoFit/>
          </a:bodyPr>
          <a:lstStyle/>
          <a:p>
            <a:r>
              <a:rPr lang="en-US" sz="2800" dirty="0">
                <a:solidFill>
                  <a:schemeClr val="bg2">
                    <a:lumMod val="50000"/>
                  </a:schemeClr>
                </a:solidFill>
                <a:latin typeface="Arial" panose="020B0604020202020204" pitchFamily="34" charset="0"/>
                <a:cs typeface="Arial" panose="020B0604020202020204" pitchFamily="34" charset="0"/>
              </a:rPr>
              <a:t>An OER Triangle</a:t>
            </a:r>
          </a:p>
        </p:txBody>
      </p:sp>
      <p:sp>
        <p:nvSpPr>
          <p:cNvPr id="7" name="TextBox 6">
            <a:extLst>
              <a:ext uri="{FF2B5EF4-FFF2-40B4-BE49-F238E27FC236}">
                <a16:creationId xmlns:a16="http://schemas.microsoft.com/office/drawing/2014/main" id="{472A2733-2F9D-F546-BE59-9ED2088D9090}"/>
              </a:ext>
            </a:extLst>
          </p:cNvPr>
          <p:cNvSpPr txBox="1"/>
          <p:nvPr/>
        </p:nvSpPr>
        <p:spPr>
          <a:xfrm flipH="1">
            <a:off x="1028859" y="6097076"/>
            <a:ext cx="6263366" cy="276999"/>
          </a:xfrm>
          <a:prstGeom prst="rect">
            <a:avLst/>
          </a:prstGeom>
          <a:noFill/>
        </p:spPr>
        <p:txBody>
          <a:bodyPr wrap="square" rtlCol="0">
            <a:spAutoFit/>
          </a:bodyPr>
          <a:lstStyle/>
          <a:p>
            <a:r>
              <a:rPr lang="en-US" sz="1200" dirty="0"/>
              <a:t>(Variant of Atkinson’s (1999) “scope, schedule, cost” triangle)</a:t>
            </a:r>
          </a:p>
        </p:txBody>
      </p:sp>
    </p:spTree>
    <p:extLst>
      <p:ext uri="{BB962C8B-B14F-4D97-AF65-F5344CB8AC3E}">
        <p14:creationId xmlns:p14="http://schemas.microsoft.com/office/powerpoint/2010/main" val="46307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Acknowledgements and Affiliations</a:t>
            </a:r>
          </a:p>
        </p:txBody>
      </p:sp>
      <p:sp>
        <p:nvSpPr>
          <p:cNvPr id="3" name="Content Placeholder 2"/>
          <p:cNvSpPr>
            <a:spLocks noGrp="1"/>
          </p:cNvSpPr>
          <p:nvPr>
            <p:ph sz="half" idx="1"/>
          </p:nvPr>
        </p:nvSpPr>
        <p:spPr>
          <a:xfrm>
            <a:off x="838199" y="1825625"/>
            <a:ext cx="10848975" cy="4351338"/>
          </a:xfrm>
        </p:spPr>
        <p:txBody>
          <a:bodyPr>
            <a:normAutofit/>
          </a:bodyPr>
          <a:lstStyle/>
          <a:p>
            <a:pPr marL="0" indent="0" algn="ctr">
              <a:buNone/>
            </a:pPr>
            <a:r>
              <a:rPr lang="en-US" dirty="0"/>
              <a:t>The Opening Up Copyright Instructional Module Series is funded through both a Teaching and Learning Enhancement Fund (TLEF) grant and OER Grant from the Centre for Teaching and Learning at the University of Alberta</a:t>
            </a:r>
          </a:p>
          <a:p>
            <a:pPr marL="0" indent="0">
              <a:buNone/>
            </a:pPr>
            <a:endParaRPr lang="en-US" dirty="0"/>
          </a:p>
          <a:p>
            <a:pPr marL="457200" lvl="1" indent="-457200">
              <a:buNone/>
            </a:pPr>
            <a:r>
              <a:rPr lang="en-US" b="1" dirty="0"/>
              <a:t>Julia Guy</a:t>
            </a:r>
            <a:r>
              <a:rPr lang="en-US" dirty="0"/>
              <a:t> – Master of Arts in Digital Humanities, and Master of Library and Information Studies Student, University of Alberta</a:t>
            </a:r>
          </a:p>
          <a:p>
            <a:pPr marL="457200" lvl="1" indent="-457200">
              <a:buNone/>
            </a:pPr>
            <a:r>
              <a:rPr lang="en-US" b="1" dirty="0"/>
              <a:t>Michael B. McNally </a:t>
            </a:r>
            <a:r>
              <a:rPr lang="en-US" dirty="0"/>
              <a:t>–  Associate Professor, Faculty of Education, University of Alberta</a:t>
            </a:r>
          </a:p>
          <a:p>
            <a:pPr marL="457200" lvl="1" indent="0">
              <a:buNone/>
            </a:pPr>
            <a:endParaRPr lang="en-US" dirty="0"/>
          </a:p>
        </p:txBody>
      </p:sp>
    </p:spTree>
    <p:extLst>
      <p:ext uri="{BB962C8B-B14F-4D97-AF65-F5344CB8AC3E}">
        <p14:creationId xmlns:p14="http://schemas.microsoft.com/office/powerpoint/2010/main" val="214744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Sources</a:t>
            </a:r>
          </a:p>
        </p:txBody>
      </p:sp>
      <p:sp>
        <p:nvSpPr>
          <p:cNvPr id="3" name="Content Placeholder 2"/>
          <p:cNvSpPr>
            <a:spLocks noGrp="1"/>
          </p:cNvSpPr>
          <p:nvPr>
            <p:ph sz="half" idx="1"/>
          </p:nvPr>
        </p:nvSpPr>
        <p:spPr>
          <a:xfrm>
            <a:off x="838200" y="1825625"/>
            <a:ext cx="10782300" cy="4351338"/>
          </a:xfrm>
        </p:spPr>
        <p:txBody>
          <a:bodyPr>
            <a:normAutofit/>
          </a:bodyPr>
          <a:lstStyle/>
          <a:p>
            <a:r>
              <a:rPr lang="en-US" sz="1800" dirty="0"/>
              <a:t>Image sources (slide 8): </a:t>
            </a:r>
          </a:p>
          <a:p>
            <a:pPr lvl="1"/>
            <a:r>
              <a:rPr lang="en-CA" sz="1800" dirty="0">
                <a:cs typeface="Arial" panose="020B0604020202020204" pitchFamily="34" charset="0"/>
              </a:rPr>
              <a:t>Animal and </a:t>
            </a:r>
            <a:r>
              <a:rPr lang="en-CA" sz="1800" dirty="0" err="1">
                <a:cs typeface="Arial" panose="020B0604020202020204" pitchFamily="34" charset="0"/>
              </a:rPr>
              <a:t>Goodbrarian</a:t>
            </a:r>
            <a:r>
              <a:rPr lang="en-CA" sz="1800" dirty="0">
                <a:cs typeface="Arial" panose="020B0604020202020204" pitchFamily="34" charset="0"/>
              </a:rPr>
              <a:t> –  OUC. (2019). OUC Module “Photocopying in the Library Module” (screenshot). CC BY. </a:t>
            </a:r>
            <a:r>
              <a:rPr lang="en-US" sz="1800" dirty="0">
                <a:hlinkClick r:id="rId2"/>
              </a:rPr>
              <a:t>https://sites.library.ualberta.ca/copyright/photocopying-at-the-library/</a:t>
            </a:r>
            <a:endParaRPr lang="en-US" sz="1800" dirty="0"/>
          </a:p>
          <a:p>
            <a:pPr lvl="1"/>
            <a:r>
              <a:rPr lang="en-CA" sz="1800" dirty="0" err="1"/>
              <a:t>GraphicMama</a:t>
            </a:r>
            <a:r>
              <a:rPr lang="en-CA" sz="1800" dirty="0"/>
              <a:t>-team. (2016) Arab girl. </a:t>
            </a:r>
            <a:r>
              <a:rPr lang="en-CA" sz="1800" i="1" dirty="0"/>
              <a:t>Pixabay</a:t>
            </a:r>
            <a:r>
              <a:rPr lang="en-CA" sz="1800" dirty="0"/>
              <a:t>. CC0  </a:t>
            </a:r>
            <a:r>
              <a:rPr lang="en-CA" sz="1800" dirty="0">
                <a:hlinkClick r:id="rId3"/>
              </a:rPr>
              <a:t>https://pixabay.com/en/arabian-arab-girl-female-ethnic-1456184/</a:t>
            </a:r>
            <a:endParaRPr lang="en-CA" sz="1800" dirty="0"/>
          </a:p>
          <a:p>
            <a:pPr lvl="1"/>
            <a:r>
              <a:rPr lang="en-CA" sz="1800" dirty="0"/>
              <a:t>Boss: </a:t>
            </a:r>
            <a:r>
              <a:rPr lang="en-CA" sz="1800" dirty="0">
                <a:cs typeface="Arial" panose="020B0604020202020204" pitchFamily="34" charset="0"/>
              </a:rPr>
              <a:t>Ghan Koon Lay. (n.d). Boss. </a:t>
            </a:r>
            <a:r>
              <a:rPr lang="en-CA" sz="1800" i="1" dirty="0">
                <a:cs typeface="Arial" panose="020B0604020202020204" pitchFamily="34" charset="0"/>
              </a:rPr>
              <a:t>The Noun Project</a:t>
            </a:r>
            <a:r>
              <a:rPr lang="en-CA" sz="1800" dirty="0">
                <a:cs typeface="Arial" panose="020B0604020202020204" pitchFamily="34" charset="0"/>
              </a:rPr>
              <a:t>. CC0. </a:t>
            </a:r>
            <a:r>
              <a:rPr lang="en-CA" sz="1800" dirty="0">
                <a:cs typeface="Arial" panose="020B0604020202020204" pitchFamily="34" charset="0"/>
                <a:hlinkClick r:id="rId4"/>
              </a:rPr>
              <a:t>https://thenounproject.com/icon/1587076</a:t>
            </a:r>
            <a:endParaRPr lang="en-CA" sz="1800" dirty="0">
              <a:cs typeface="Arial" panose="020B0604020202020204" pitchFamily="34" charset="0"/>
            </a:endParaRPr>
          </a:p>
          <a:p>
            <a:pPr lvl="1"/>
            <a:r>
              <a:rPr lang="en-CA" sz="1800" dirty="0">
                <a:cs typeface="Arial" panose="020B0604020202020204" pitchFamily="34" charset="0"/>
              </a:rPr>
              <a:t>Chrystalelizabeth. (2014) Teacher-bookworm-glasses-professor. </a:t>
            </a:r>
            <a:r>
              <a:rPr lang="en-CA" sz="1800" i="1" dirty="0">
                <a:cs typeface="Arial" panose="020B0604020202020204" pitchFamily="34" charset="0"/>
              </a:rPr>
              <a:t>Pixabay</a:t>
            </a:r>
            <a:r>
              <a:rPr lang="en-CA" sz="1800" dirty="0">
                <a:cs typeface="Arial" panose="020B0604020202020204" pitchFamily="34" charset="0"/>
              </a:rPr>
              <a:t>. CC0. </a:t>
            </a:r>
            <a:r>
              <a:rPr lang="en-CA" sz="1800" dirty="0">
                <a:cs typeface="Arial" panose="020B0604020202020204" pitchFamily="34" charset="0"/>
                <a:hlinkClick r:id="rId5"/>
              </a:rPr>
              <a:t>https://pixabay.com/illustrations/teacher-bookworm-glasses-professor-359311/</a:t>
            </a:r>
            <a:r>
              <a:rPr lang="en-CA" sz="1800" dirty="0"/>
              <a:t>  </a:t>
            </a:r>
          </a:p>
          <a:p>
            <a:pPr lvl="1"/>
            <a:r>
              <a:rPr lang="en-CA" sz="1800" dirty="0">
                <a:cs typeface="Arial" panose="020B0604020202020204" pitchFamily="34" charset="0"/>
              </a:rPr>
              <a:t>Basadev4 (n.d.). [Andre]. </a:t>
            </a:r>
            <a:r>
              <a:rPr lang="en-CA" sz="1800" i="1" dirty="0">
                <a:cs typeface="Arial" panose="020B0604020202020204" pitchFamily="34" charset="0"/>
              </a:rPr>
              <a:t>Pixabay. </a:t>
            </a:r>
            <a:r>
              <a:rPr lang="en-CA" sz="1800" dirty="0">
                <a:hlinkClick r:id="rId6"/>
              </a:rPr>
              <a:t>https://pixabay.com/illustrations/black-avatar-cute-cheerful-3025348/</a:t>
            </a:r>
            <a:endParaRPr lang="en-CA" sz="1800" dirty="0"/>
          </a:p>
          <a:p>
            <a:pPr lvl="1"/>
            <a:r>
              <a:rPr lang="en-CA" sz="1800" dirty="0">
                <a:cs typeface="Arial" panose="020B0604020202020204" pitchFamily="34" charset="0"/>
              </a:rPr>
              <a:t>Parkjisun. (n.d.). Goblin. </a:t>
            </a:r>
            <a:r>
              <a:rPr lang="en-CA" sz="1800" i="1" dirty="0">
                <a:cs typeface="Arial" panose="020B0604020202020204" pitchFamily="34" charset="0"/>
              </a:rPr>
              <a:t>The Noun Project</a:t>
            </a:r>
            <a:r>
              <a:rPr lang="en-CA" sz="1800" dirty="0">
                <a:cs typeface="Arial" panose="020B0604020202020204" pitchFamily="34" charset="0"/>
              </a:rPr>
              <a:t>. CC BY </a:t>
            </a:r>
            <a:r>
              <a:rPr lang="en-CA" sz="1800" dirty="0">
                <a:cs typeface="Arial" panose="020B0604020202020204" pitchFamily="34" charset="0"/>
                <a:hlinkClick r:id="rId7"/>
              </a:rPr>
              <a:t>https://thenounproject.com/icon/1005005</a:t>
            </a:r>
            <a:endParaRPr lang="en-CA" sz="1800" dirty="0">
              <a:cs typeface="Arial" panose="020B0604020202020204" pitchFamily="34" charset="0"/>
            </a:endParaRPr>
          </a:p>
          <a:p>
            <a:pPr lvl="1"/>
            <a:r>
              <a:rPr lang="en-US" sz="1800" dirty="0">
                <a:cs typeface="Arial" panose="020B0604020202020204" pitchFamily="34" charset="0"/>
                <a:hlinkClick r:id="rId8"/>
              </a:rPr>
              <a:t>https://pixabay.com/de/illustrations/cartoon-l%C3%A4ssig-charakter-zeichnung-3685566/</a:t>
            </a:r>
            <a:r>
              <a:rPr lang="en-US" sz="1800" dirty="0">
                <a:cs typeface="Arial" panose="020B0604020202020204" pitchFamily="34" charset="0"/>
              </a:rPr>
              <a:t> </a:t>
            </a:r>
            <a:endParaRPr lang="en-CA" sz="1800" dirty="0">
              <a:cs typeface="Arial" panose="020B0604020202020204" pitchFamily="34" charset="0"/>
            </a:endParaRPr>
          </a:p>
        </p:txBody>
      </p:sp>
    </p:spTree>
    <p:extLst>
      <p:ext uri="{BB962C8B-B14F-4D97-AF65-F5344CB8AC3E}">
        <p14:creationId xmlns:p14="http://schemas.microsoft.com/office/powerpoint/2010/main" val="137309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991B45-66D5-9A45-A17B-FC5673D3C5C1}"/>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Copyright Chill</a:t>
            </a:r>
          </a:p>
        </p:txBody>
      </p:sp>
      <p:sp>
        <p:nvSpPr>
          <p:cNvPr id="2" name="Content Placeholder 1"/>
          <p:cNvSpPr>
            <a:spLocks noGrp="1"/>
          </p:cNvSpPr>
          <p:nvPr>
            <p:ph sz="half" idx="1"/>
          </p:nvPr>
        </p:nvSpPr>
        <p:spPr>
          <a:xfrm>
            <a:off x="361951" y="1825625"/>
            <a:ext cx="4993820" cy="4771118"/>
          </a:xfrm>
        </p:spPr>
        <p:txBody>
          <a:bodyPr>
            <a:normAutofit/>
          </a:bodyPr>
          <a:lstStyle/>
          <a:p>
            <a:pPr lvl="1">
              <a:spcBef>
                <a:spcPts val="1200"/>
              </a:spcBef>
            </a:pPr>
            <a:r>
              <a:rPr lang="en-US" dirty="0"/>
              <a:t>Address copyright fear</a:t>
            </a:r>
          </a:p>
          <a:p>
            <a:pPr marL="457200" lvl="1" indent="0">
              <a:spcBef>
                <a:spcPts val="1200"/>
              </a:spcBef>
              <a:buNone/>
            </a:pPr>
            <a:endParaRPr lang="en-US" dirty="0"/>
          </a:p>
          <a:p>
            <a:pPr lvl="1">
              <a:spcBef>
                <a:spcPts val="1200"/>
              </a:spcBef>
            </a:pPr>
            <a:r>
              <a:rPr lang="en-US" dirty="0"/>
              <a:t>Low levels of copyright literacy in LIS and academia</a:t>
            </a:r>
          </a:p>
          <a:p>
            <a:pPr lvl="1">
              <a:spcBef>
                <a:spcPts val="1200"/>
              </a:spcBef>
            </a:pPr>
            <a:endParaRPr lang="en-US" dirty="0"/>
          </a:p>
          <a:p>
            <a:pPr lvl="1">
              <a:spcBef>
                <a:spcPts val="1200"/>
              </a:spcBef>
            </a:pPr>
            <a:r>
              <a:rPr lang="en-US" dirty="0"/>
              <a:t>Copyright literacy a responsibility of libraries – see IFLA </a:t>
            </a:r>
            <a:r>
              <a:rPr lang="en-US" i="1" dirty="0">
                <a:hlinkClick r:id="rId3"/>
              </a:rPr>
              <a:t>Statement on Copyright Education and Copyright Literacy (2018)</a:t>
            </a:r>
            <a:endParaRPr lang="en-US" i="1" dirty="0"/>
          </a:p>
        </p:txBody>
      </p:sp>
      <p:pic>
        <p:nvPicPr>
          <p:cNvPr id="11" name="Picture 10">
            <a:extLst>
              <a:ext uri="{FF2B5EF4-FFF2-40B4-BE49-F238E27FC236}">
                <a16:creationId xmlns:a16="http://schemas.microsoft.com/office/drawing/2014/main" id="{17A7B581-822A-4385-8995-0C092BDA03B5}"/>
              </a:ext>
            </a:extLst>
          </p:cNvPr>
          <p:cNvPicPr>
            <a:picLocks noChangeAspect="1"/>
          </p:cNvPicPr>
          <p:nvPr/>
        </p:nvPicPr>
        <p:blipFill>
          <a:blip r:embed="rId4"/>
          <a:stretch>
            <a:fillRect/>
          </a:stretch>
        </p:blipFill>
        <p:spPr>
          <a:xfrm>
            <a:off x="5647140" y="1538057"/>
            <a:ext cx="6182909" cy="4351338"/>
          </a:xfrm>
          <a:prstGeom prst="rect">
            <a:avLst/>
          </a:prstGeom>
        </p:spPr>
      </p:pic>
      <p:sp>
        <p:nvSpPr>
          <p:cNvPr id="12" name="TextBox 11">
            <a:extLst>
              <a:ext uri="{FF2B5EF4-FFF2-40B4-BE49-F238E27FC236}">
                <a16:creationId xmlns:a16="http://schemas.microsoft.com/office/drawing/2014/main" id="{269100B4-9313-48CE-A767-9304DF324CA9}"/>
              </a:ext>
            </a:extLst>
          </p:cNvPr>
          <p:cNvSpPr txBox="1"/>
          <p:nvPr/>
        </p:nvSpPr>
        <p:spPr>
          <a:xfrm>
            <a:off x="5543624" y="5976604"/>
            <a:ext cx="6629400" cy="738664"/>
          </a:xfrm>
          <a:prstGeom prst="rect">
            <a:avLst/>
          </a:prstGeom>
          <a:noFill/>
        </p:spPr>
        <p:txBody>
          <a:bodyPr wrap="square" rtlCol="0">
            <a:spAutoFit/>
          </a:bodyPr>
          <a:lstStyle/>
          <a:p>
            <a:r>
              <a:rPr lang="en-US" sz="1400" dirty="0"/>
              <a:t>Modified version of A. Wakaruk and C. Gareau-Brennan. 2020. “Introducing the Copyright Anxiety Scale (CAS).” Presented at the Ontario Library Association Superconference. 31 Jan 2020. </a:t>
            </a:r>
            <a:r>
              <a:rPr lang="en-CA" sz="1400" dirty="0">
                <a:hlinkClick r:id="rId5"/>
              </a:rPr>
              <a:t>https://doi.org/10.7939/r3-69zc-gg58</a:t>
            </a:r>
            <a:r>
              <a:rPr lang="en-CA" sz="1400" dirty="0"/>
              <a:t> Licensed CC-BY 4.0</a:t>
            </a:r>
          </a:p>
        </p:txBody>
      </p:sp>
    </p:spTree>
    <p:extLst>
      <p:ext uri="{BB962C8B-B14F-4D97-AF65-F5344CB8AC3E}">
        <p14:creationId xmlns:p14="http://schemas.microsoft.com/office/powerpoint/2010/main" val="308592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49B096-B85C-4DE4-AB4C-94A2E56CFF88}"/>
              </a:ext>
            </a:extLst>
          </p:cNvPr>
          <p:cNvPicPr>
            <a:picLocks noChangeAspect="1"/>
          </p:cNvPicPr>
          <p:nvPr/>
        </p:nvPicPr>
        <p:blipFill>
          <a:blip r:embed="rId3"/>
          <a:stretch>
            <a:fillRect/>
          </a:stretch>
        </p:blipFill>
        <p:spPr>
          <a:xfrm>
            <a:off x="952500" y="1558994"/>
            <a:ext cx="10722429" cy="4786942"/>
          </a:xfrm>
          <a:prstGeom prst="rect">
            <a:avLst/>
          </a:prstGeom>
        </p:spPr>
      </p:pic>
      <p:sp>
        <p:nvSpPr>
          <p:cNvPr id="2" name="Title 1">
            <a:extLst>
              <a:ext uri="{FF2B5EF4-FFF2-40B4-BE49-F238E27FC236}">
                <a16:creationId xmlns:a16="http://schemas.microsoft.com/office/drawing/2014/main" id="{BB5D39D5-20AF-480A-903B-D6C1F021DAE1}"/>
              </a:ext>
            </a:extLst>
          </p:cNvPr>
          <p:cNvSpPr>
            <a:spLocks noGrp="1"/>
          </p:cNvSpPr>
          <p:nvPr>
            <p:ph type="title"/>
          </p:nvPr>
        </p:nvSpPr>
        <p:spPr/>
        <p:txBody>
          <a:bodyPr/>
          <a:lstStyle/>
          <a:p>
            <a:r>
              <a:rPr lang="en-US" dirty="0"/>
              <a:t>Rise of Open Education and OER</a:t>
            </a:r>
            <a:endParaRPr lang="en-CA" dirty="0"/>
          </a:p>
        </p:txBody>
      </p:sp>
    </p:spTree>
    <p:extLst>
      <p:ext uri="{BB962C8B-B14F-4D97-AF65-F5344CB8AC3E}">
        <p14:creationId xmlns:p14="http://schemas.microsoft.com/office/powerpoint/2010/main" val="771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991B45-66D5-9A45-A17B-FC5673D3C5C1}"/>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About OUC</a:t>
            </a:r>
          </a:p>
        </p:txBody>
      </p:sp>
      <p:sp>
        <p:nvSpPr>
          <p:cNvPr id="2" name="Content Placeholder 1"/>
          <p:cNvSpPr>
            <a:spLocks noGrp="1"/>
          </p:cNvSpPr>
          <p:nvPr>
            <p:ph sz="half" idx="1"/>
          </p:nvPr>
        </p:nvSpPr>
        <p:spPr>
          <a:xfrm>
            <a:off x="361950" y="1825625"/>
            <a:ext cx="5076825" cy="4351338"/>
          </a:xfrm>
        </p:spPr>
        <p:txBody>
          <a:bodyPr>
            <a:normAutofit lnSpcReduction="10000"/>
          </a:bodyPr>
          <a:lstStyle/>
          <a:p>
            <a:pPr lvl="1"/>
            <a:r>
              <a:rPr lang="en-US" dirty="0"/>
              <a:t>Grant funded copyright literacy instructional video series</a:t>
            </a:r>
          </a:p>
          <a:p>
            <a:pPr lvl="1"/>
            <a:endParaRPr lang="en-US" dirty="0"/>
          </a:p>
          <a:p>
            <a:pPr lvl="1"/>
            <a:r>
              <a:rPr lang="en-US" dirty="0"/>
              <a:t>Currently 26 modules, each ~6-8 minutes</a:t>
            </a:r>
          </a:p>
          <a:p>
            <a:pPr lvl="1"/>
            <a:endParaRPr lang="en-US" dirty="0"/>
          </a:p>
          <a:p>
            <a:pPr lvl="1"/>
            <a:r>
              <a:rPr lang="en-US" dirty="0"/>
              <a:t>Modules range from introductory subjects to focus on the </a:t>
            </a:r>
            <a:r>
              <a:rPr lang="en-US" i="1" dirty="0"/>
              <a:t>Copyright Act </a:t>
            </a:r>
            <a:r>
              <a:rPr lang="en-US" dirty="0"/>
              <a:t>and key cases</a:t>
            </a:r>
          </a:p>
          <a:p>
            <a:pPr lvl="1"/>
            <a:endParaRPr lang="en-US" dirty="0"/>
          </a:p>
          <a:p>
            <a:pPr lvl="1"/>
            <a:r>
              <a:rPr lang="en-US" dirty="0"/>
              <a:t>All modules CC-BY 4.0</a:t>
            </a:r>
          </a:p>
        </p:txBody>
      </p:sp>
      <p:pic>
        <p:nvPicPr>
          <p:cNvPr id="5" name="Picture 4"/>
          <p:cNvPicPr>
            <a:picLocks noChangeAspect="1"/>
          </p:cNvPicPr>
          <p:nvPr/>
        </p:nvPicPr>
        <p:blipFill>
          <a:blip r:embed="rId3"/>
          <a:stretch>
            <a:fillRect/>
          </a:stretch>
        </p:blipFill>
        <p:spPr>
          <a:xfrm>
            <a:off x="5703915" y="2047875"/>
            <a:ext cx="6199909" cy="3995738"/>
          </a:xfrm>
          <a:prstGeom prst="rect">
            <a:avLst/>
          </a:prstGeom>
        </p:spPr>
      </p:pic>
      <p:sp>
        <p:nvSpPr>
          <p:cNvPr id="7" name="TextBox 6"/>
          <p:cNvSpPr txBox="1"/>
          <p:nvPr/>
        </p:nvSpPr>
        <p:spPr>
          <a:xfrm>
            <a:off x="6864178" y="6176963"/>
            <a:ext cx="4489622" cy="307777"/>
          </a:xfrm>
          <a:prstGeom prst="rect">
            <a:avLst/>
          </a:prstGeom>
          <a:noFill/>
        </p:spPr>
        <p:txBody>
          <a:bodyPr wrap="square" rtlCol="0">
            <a:spAutoFit/>
          </a:bodyPr>
          <a:lstStyle/>
          <a:p>
            <a:r>
              <a:rPr lang="en-US" sz="1400" dirty="0"/>
              <a:t>OUC Website: </a:t>
            </a:r>
            <a:r>
              <a:rPr lang="en-US" sz="1400" dirty="0">
                <a:hlinkClick r:id="rId4"/>
              </a:rPr>
              <a:t>https://sites.library.ualberta.ca/copyright/</a:t>
            </a:r>
            <a:endParaRPr lang="en-US" sz="1400" dirty="0"/>
          </a:p>
        </p:txBody>
      </p:sp>
    </p:spTree>
    <p:extLst>
      <p:ext uri="{BB962C8B-B14F-4D97-AF65-F5344CB8AC3E}">
        <p14:creationId xmlns:p14="http://schemas.microsoft.com/office/powerpoint/2010/main" val="353803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FAE2F-7CF1-FF46-B622-5CBD6D1E6A7B}"/>
              </a:ext>
            </a:extLst>
          </p:cNvPr>
          <p:cNvSpPr/>
          <p:nvPr/>
        </p:nvSpPr>
        <p:spPr>
          <a:xfrm>
            <a:off x="934260" y="1828800"/>
            <a:ext cx="2743200" cy="718782"/>
          </a:xfrm>
          <a:prstGeom prst="rect">
            <a:avLst/>
          </a:prstGeom>
          <a:solidFill>
            <a:srgbClr val="952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935F79D7-5F90-F749-B30D-50505C1E4BE7}"/>
              </a:ext>
            </a:extLst>
          </p:cNvPr>
          <p:cNvSpPr/>
          <p:nvPr/>
        </p:nvSpPr>
        <p:spPr>
          <a:xfrm>
            <a:off x="8610600" y="1830200"/>
            <a:ext cx="2743200" cy="718782"/>
          </a:xfrm>
          <a:prstGeom prst="rect">
            <a:avLst/>
          </a:prstGeom>
          <a:solidFill>
            <a:srgbClr val="952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5D83A11A-29A3-EF40-A968-DAB629BF172E}"/>
              </a:ext>
            </a:extLst>
          </p:cNvPr>
          <p:cNvSpPr/>
          <p:nvPr/>
        </p:nvSpPr>
        <p:spPr>
          <a:xfrm>
            <a:off x="4772430" y="1830200"/>
            <a:ext cx="2743200" cy="718782"/>
          </a:xfrm>
          <a:prstGeom prst="rect">
            <a:avLst/>
          </a:prstGeom>
          <a:solidFill>
            <a:srgbClr val="952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EFBB9845-E88A-4F4A-BE3F-659CCD2DB4A4}"/>
              </a:ext>
            </a:extLst>
          </p:cNvPr>
          <p:cNvSpPr/>
          <p:nvPr/>
        </p:nvSpPr>
        <p:spPr>
          <a:xfrm>
            <a:off x="2862356" y="4154355"/>
            <a:ext cx="2743200" cy="718782"/>
          </a:xfrm>
          <a:prstGeom prst="rect">
            <a:avLst/>
          </a:prstGeom>
          <a:solidFill>
            <a:srgbClr val="952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BCBBED0-00DE-524C-B384-A7EA4F5F6B30}"/>
              </a:ext>
            </a:extLst>
          </p:cNvPr>
          <p:cNvSpPr/>
          <p:nvPr/>
        </p:nvSpPr>
        <p:spPr>
          <a:xfrm>
            <a:off x="6698995" y="4154355"/>
            <a:ext cx="2743200" cy="718782"/>
          </a:xfrm>
          <a:prstGeom prst="rect">
            <a:avLst/>
          </a:prstGeom>
          <a:solidFill>
            <a:srgbClr val="952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23E2F271-6045-CF41-8359-10D2A65DA420}"/>
              </a:ext>
            </a:extLst>
          </p:cNvPr>
          <p:cNvSpPr txBox="1"/>
          <p:nvPr/>
        </p:nvSpPr>
        <p:spPr>
          <a:xfrm>
            <a:off x="1222010" y="2587912"/>
            <a:ext cx="2191048" cy="726609"/>
          </a:xfrm>
          <a:prstGeom prst="rect">
            <a:avLst/>
          </a:prstGeom>
          <a:noFill/>
        </p:spPr>
        <p:txBody>
          <a:bodyPr wrap="square" rtlCol="0">
            <a:spAutoFit/>
          </a:bodyPr>
          <a:lstStyle/>
          <a:p>
            <a:pPr algn="ctr">
              <a:lnSpc>
                <a:spcPct val="120000"/>
              </a:lnSpc>
            </a:pPr>
            <a:r>
              <a:rPr lang="en-US" b="1" dirty="0">
                <a:solidFill>
                  <a:srgbClr val="FF0000"/>
                </a:solidFill>
                <a:latin typeface="Arial" panose="020B0604020202020204" pitchFamily="34" charset="0"/>
                <a:cs typeface="Arial" panose="020B0604020202020204" pitchFamily="34" charset="0"/>
              </a:rPr>
              <a:t>Adrian Sheppard</a:t>
            </a:r>
          </a:p>
          <a:p>
            <a:pPr algn="ctr">
              <a:lnSpc>
                <a:spcPct val="120000"/>
              </a:lnSpc>
            </a:pPr>
            <a:r>
              <a:rPr lang="en-US" b="1" dirty="0">
                <a:solidFill>
                  <a:srgbClr val="FF0000"/>
                </a:solidFill>
                <a:latin typeface="Arial" panose="020B0604020202020204" pitchFamily="34" charset="0"/>
                <a:cs typeface="Arial" panose="020B0604020202020204" pitchFamily="34" charset="0"/>
              </a:rPr>
              <a:t>Amanda Wakaruk </a:t>
            </a:r>
          </a:p>
        </p:txBody>
      </p:sp>
      <p:sp>
        <p:nvSpPr>
          <p:cNvPr id="10" name="TextBox 9">
            <a:extLst>
              <a:ext uri="{FF2B5EF4-FFF2-40B4-BE49-F238E27FC236}">
                <a16:creationId xmlns:a16="http://schemas.microsoft.com/office/drawing/2014/main" id="{A76FBA01-6A42-D54A-BEDF-3A388A42417B}"/>
              </a:ext>
            </a:extLst>
          </p:cNvPr>
          <p:cNvSpPr txBox="1"/>
          <p:nvPr/>
        </p:nvSpPr>
        <p:spPr>
          <a:xfrm>
            <a:off x="8944970" y="2585367"/>
            <a:ext cx="2074460" cy="142192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Anwen Burk</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Matt Cheung</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Jamie Stewart</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17E7EE5-ABF5-0044-9A8D-2C4BC63E9478}"/>
              </a:ext>
            </a:extLst>
          </p:cNvPr>
          <p:cNvSpPr txBox="1"/>
          <p:nvPr/>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Cosette Lemelin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DD7CF573-89CA-234D-BECE-37B476FDC351}"/>
              </a:ext>
            </a:extLst>
          </p:cNvPr>
          <p:cNvSpPr txBox="1"/>
          <p:nvPr/>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Brailey </a:t>
            </a:r>
          </a:p>
        </p:txBody>
      </p:sp>
      <p:sp>
        <p:nvSpPr>
          <p:cNvPr id="13" name="TextBox 12">
            <a:extLst>
              <a:ext uri="{FF2B5EF4-FFF2-40B4-BE49-F238E27FC236}">
                <a16:creationId xmlns:a16="http://schemas.microsoft.com/office/drawing/2014/main" id="{217B8E0D-0B6F-9D47-AF0C-F6151E7CAAD2}"/>
              </a:ext>
            </a:extLst>
          </p:cNvPr>
          <p:cNvSpPr txBox="1"/>
          <p:nvPr/>
        </p:nvSpPr>
        <p:spPr>
          <a:xfrm>
            <a:off x="5562013" y="4919211"/>
            <a:ext cx="5158635" cy="2721001"/>
          </a:xfrm>
          <a:prstGeom prst="rect">
            <a:avLst/>
          </a:prstGeom>
          <a:noFill/>
        </p:spPr>
        <p:txBody>
          <a:bodyPr wrap="square" numCol="2" rtlCol="0">
            <a:spAutoFit/>
          </a:bodyPr>
          <a:lstStyle/>
          <a:p>
            <a:pPr algn="ctr">
              <a:lnSpc>
                <a:spcPct val="120000"/>
              </a:lnSpc>
            </a:pPr>
            <a:r>
              <a:rPr lang="en-US" b="1" dirty="0">
                <a:solidFill>
                  <a:srgbClr val="FF0000"/>
                </a:solidFill>
                <a:latin typeface="Arial" panose="020B0604020202020204" pitchFamily="34" charset="0"/>
                <a:cs typeface="Arial" panose="020B0604020202020204" pitchFamily="34" charset="0"/>
              </a:rPr>
              <a:t>Lauren </a:t>
            </a:r>
            <a:r>
              <a:rPr lang="en-US" b="1" dirty="0" err="1">
                <a:solidFill>
                  <a:srgbClr val="FF0000"/>
                </a:solidFill>
                <a:latin typeface="Arial" panose="020B0604020202020204" pitchFamily="34" charset="0"/>
                <a:cs typeface="Arial" panose="020B0604020202020204" pitchFamily="34" charset="0"/>
              </a:rPr>
              <a:t>Bourdages</a:t>
            </a:r>
            <a:endParaRPr lang="en-US" b="1" dirty="0">
              <a:solidFill>
                <a:srgbClr val="FF0000"/>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Jesse Carson</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Fagnan</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b="1" dirty="0">
                <a:solidFill>
                  <a:srgbClr val="FF0000"/>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b="1" dirty="0">
                <a:solidFill>
                  <a:srgbClr val="FF0000"/>
                </a:solidFill>
                <a:latin typeface="Arial" panose="020B0604020202020204" pitchFamily="34" charset="0"/>
                <a:cs typeface="Arial" panose="020B0604020202020204" pitchFamily="34" charset="0"/>
              </a:rPr>
              <a:t>Samantha </a:t>
            </a:r>
            <a:r>
              <a:rPr lang="en-US" b="1" dirty="0" err="1">
                <a:solidFill>
                  <a:srgbClr val="FF0000"/>
                </a:solidFill>
                <a:latin typeface="Arial" panose="020B0604020202020204" pitchFamily="34" charset="0"/>
                <a:cs typeface="Arial" panose="020B0604020202020204" pitchFamily="34" charset="0"/>
              </a:rPr>
              <a:t>Sheplawy</a:t>
            </a:r>
            <a:endParaRPr lang="en-US" b="1" dirty="0">
              <a:solidFill>
                <a:srgbClr val="FF0000"/>
              </a:solidFill>
              <a:latin typeface="Arial" panose="020B0604020202020204" pitchFamily="34" charset="0"/>
              <a:cs typeface="Arial" panose="020B0604020202020204" pitchFamily="34" charset="0"/>
            </a:endParaRPr>
          </a:p>
          <a:p>
            <a:pPr algn="ctr">
              <a:lnSpc>
                <a:spcPct val="120000"/>
              </a:lnSpc>
            </a:pPr>
            <a:r>
              <a:rPr lang="en-US" b="1" dirty="0">
                <a:solidFill>
                  <a:srgbClr val="FF0000"/>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D852F126-933A-FA43-9035-32C425EA391C}"/>
              </a:ext>
            </a:extLst>
          </p:cNvPr>
          <p:cNvSpPr txBox="1"/>
          <p:nvPr/>
        </p:nvSpPr>
        <p:spPr>
          <a:xfrm>
            <a:off x="2671282" y="701898"/>
            <a:ext cx="8682518" cy="550920"/>
          </a:xfrm>
          <a:prstGeom prst="rect">
            <a:avLst/>
          </a:prstGeom>
          <a:noFill/>
        </p:spPr>
        <p:txBody>
          <a:bodyPr wrap="square" rtlCol="0">
            <a:spAutoFit/>
          </a:bodyPr>
          <a:lstStyle/>
          <a:p>
            <a:pPr algn="ctr">
              <a:lnSpc>
                <a:spcPct val="70000"/>
              </a:lnSpc>
            </a:pPr>
            <a:r>
              <a:rPr lang="en-CA" sz="4000" b="1" dirty="0">
                <a:solidFill>
                  <a:schemeClr val="bg1"/>
                </a:solidFill>
              </a:rPr>
              <a:t>OUC Contributors</a:t>
            </a:r>
            <a:endParaRPr lang="en-US" sz="4000" b="1" dirty="0">
              <a:solidFill>
                <a:schemeClr val="bg1"/>
              </a:solidFill>
            </a:endParaRPr>
          </a:p>
        </p:txBody>
      </p:sp>
      <p:pic>
        <p:nvPicPr>
          <p:cNvPr id="15" name="Picture 14">
            <a:extLst>
              <a:ext uri="{FF2B5EF4-FFF2-40B4-BE49-F238E27FC236}">
                <a16:creationId xmlns:a16="http://schemas.microsoft.com/office/drawing/2014/main" id="{19EEAD43-96CA-9648-BF3D-5576835BA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260" y="5577222"/>
            <a:ext cx="2478798" cy="702490"/>
          </a:xfrm>
          <a:prstGeom prst="rect">
            <a:avLst/>
          </a:prstGeom>
        </p:spPr>
      </p:pic>
    </p:spTree>
    <p:extLst>
      <p:ext uri="{BB962C8B-B14F-4D97-AF65-F5344CB8AC3E}">
        <p14:creationId xmlns:p14="http://schemas.microsoft.com/office/powerpoint/2010/main" val="326567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97C0-1201-4E4C-BB25-E8C4546279D5}"/>
              </a:ext>
            </a:extLst>
          </p:cNvPr>
          <p:cNvSpPr>
            <a:spLocks noGrp="1"/>
          </p:cNvSpPr>
          <p:nvPr>
            <p:ph type="title"/>
          </p:nvPr>
        </p:nvSpPr>
        <p:spPr/>
        <p:txBody>
          <a:bodyPr/>
          <a:lstStyle/>
          <a:p>
            <a:r>
              <a:rPr lang="en-US"/>
              <a:t>OUC Modules</a:t>
            </a:r>
            <a:endParaRPr lang="en-CA" dirty="0"/>
          </a:p>
        </p:txBody>
      </p:sp>
      <p:pic>
        <p:nvPicPr>
          <p:cNvPr id="9" name="Picture 8">
            <a:extLst>
              <a:ext uri="{FF2B5EF4-FFF2-40B4-BE49-F238E27FC236}">
                <a16:creationId xmlns:a16="http://schemas.microsoft.com/office/drawing/2014/main" id="{457D270D-141A-774B-A052-88AD35CBE7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6617" y="1395349"/>
            <a:ext cx="3859501" cy="2275498"/>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4CD1976E-1D41-A840-B123-E64DDF29B5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538" y="4065035"/>
            <a:ext cx="4041978" cy="2380275"/>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4B4C9F5E-C8D6-AB43-A377-6193936FAC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1541" y="4101495"/>
            <a:ext cx="3687185" cy="2184620"/>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5C8C8805-2B5F-554E-94C2-63F87BF010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8105" y="1639756"/>
            <a:ext cx="3564952" cy="2126989"/>
          </a:xfrm>
          <a:prstGeom prst="rect">
            <a:avLst/>
          </a:prstGeom>
        </p:spPr>
      </p:pic>
      <p:sp>
        <p:nvSpPr>
          <p:cNvPr id="19" name="TextBox 18">
            <a:extLst>
              <a:ext uri="{FF2B5EF4-FFF2-40B4-BE49-F238E27FC236}">
                <a16:creationId xmlns:a16="http://schemas.microsoft.com/office/drawing/2014/main" id="{1B8EC1A2-9E8D-4849-9997-9763086BEED4}"/>
              </a:ext>
            </a:extLst>
          </p:cNvPr>
          <p:cNvSpPr txBox="1"/>
          <p:nvPr/>
        </p:nvSpPr>
        <p:spPr>
          <a:xfrm>
            <a:off x="1124314" y="3791855"/>
            <a:ext cx="3687185" cy="276999"/>
          </a:xfrm>
          <a:prstGeom prst="rect">
            <a:avLst/>
          </a:prstGeom>
          <a:noFill/>
        </p:spPr>
        <p:txBody>
          <a:bodyPr wrap="square" rtlCol="0">
            <a:spAutoFit/>
          </a:bodyPr>
          <a:lstStyle/>
          <a:p>
            <a:r>
              <a:rPr lang="en-US" sz="1200" dirty="0"/>
              <a:t>OUC Module – “Open Licensing and Creative Commons”</a:t>
            </a:r>
          </a:p>
        </p:txBody>
      </p:sp>
      <p:sp>
        <p:nvSpPr>
          <p:cNvPr id="20" name="TextBox 19">
            <a:extLst>
              <a:ext uri="{FF2B5EF4-FFF2-40B4-BE49-F238E27FC236}">
                <a16:creationId xmlns:a16="http://schemas.microsoft.com/office/drawing/2014/main" id="{8C5D8B2F-48FC-CD46-884D-0658781CEEAD}"/>
              </a:ext>
            </a:extLst>
          </p:cNvPr>
          <p:cNvSpPr txBox="1"/>
          <p:nvPr/>
        </p:nvSpPr>
        <p:spPr>
          <a:xfrm>
            <a:off x="6782092" y="3685132"/>
            <a:ext cx="4947453" cy="276999"/>
          </a:xfrm>
          <a:prstGeom prst="rect">
            <a:avLst/>
          </a:prstGeom>
          <a:noFill/>
        </p:spPr>
        <p:txBody>
          <a:bodyPr wrap="square" rtlCol="0">
            <a:spAutoFit/>
          </a:bodyPr>
          <a:lstStyle/>
          <a:p>
            <a:r>
              <a:rPr lang="en-US" sz="1200" dirty="0"/>
              <a:t>OUC Module – “Interlibrary Loans and Controlled Digital Lending”</a:t>
            </a:r>
          </a:p>
        </p:txBody>
      </p:sp>
      <p:sp>
        <p:nvSpPr>
          <p:cNvPr id="21" name="TextBox 20">
            <a:extLst>
              <a:ext uri="{FF2B5EF4-FFF2-40B4-BE49-F238E27FC236}">
                <a16:creationId xmlns:a16="http://schemas.microsoft.com/office/drawing/2014/main" id="{4FF2C805-0FE8-C84E-94FF-87D0F6E3F7F5}"/>
              </a:ext>
            </a:extLst>
          </p:cNvPr>
          <p:cNvSpPr txBox="1"/>
          <p:nvPr/>
        </p:nvSpPr>
        <p:spPr>
          <a:xfrm>
            <a:off x="8262282" y="6497606"/>
            <a:ext cx="3091518" cy="276999"/>
          </a:xfrm>
          <a:prstGeom prst="rect">
            <a:avLst/>
          </a:prstGeom>
          <a:noFill/>
        </p:spPr>
        <p:txBody>
          <a:bodyPr wrap="square" rtlCol="0">
            <a:spAutoFit/>
          </a:bodyPr>
          <a:lstStyle/>
          <a:p>
            <a:r>
              <a:rPr lang="en-US" sz="1200" dirty="0"/>
              <a:t>OUC Module – “S.29: Fair Dealing”</a:t>
            </a:r>
          </a:p>
        </p:txBody>
      </p:sp>
      <p:sp>
        <p:nvSpPr>
          <p:cNvPr id="22" name="TextBox 21">
            <a:extLst>
              <a:ext uri="{FF2B5EF4-FFF2-40B4-BE49-F238E27FC236}">
                <a16:creationId xmlns:a16="http://schemas.microsoft.com/office/drawing/2014/main" id="{59BAC0F8-EA27-AA49-9D06-0057D68EC1ED}"/>
              </a:ext>
            </a:extLst>
          </p:cNvPr>
          <p:cNvSpPr txBox="1"/>
          <p:nvPr/>
        </p:nvSpPr>
        <p:spPr>
          <a:xfrm>
            <a:off x="2163351" y="6359107"/>
            <a:ext cx="4947453" cy="276999"/>
          </a:xfrm>
          <a:prstGeom prst="rect">
            <a:avLst/>
          </a:prstGeom>
          <a:noFill/>
        </p:spPr>
        <p:txBody>
          <a:bodyPr wrap="square" rtlCol="0">
            <a:spAutoFit/>
          </a:bodyPr>
          <a:lstStyle/>
          <a:p>
            <a:r>
              <a:rPr lang="en-US" sz="1200" dirty="0"/>
              <a:t>OUC Module – “</a:t>
            </a:r>
            <a:r>
              <a:rPr lang="en-US" sz="1200" i="1" dirty="0"/>
              <a:t>Alberta (Education) v. Access Copyright </a:t>
            </a:r>
            <a:r>
              <a:rPr lang="en-US" sz="1200" dirty="0"/>
              <a:t>”</a:t>
            </a:r>
          </a:p>
        </p:txBody>
      </p:sp>
    </p:spTree>
    <p:extLst>
      <p:ext uri="{BB962C8B-B14F-4D97-AF65-F5344CB8AC3E}">
        <p14:creationId xmlns:p14="http://schemas.microsoft.com/office/powerpoint/2010/main" val="53209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4C03-A3F1-4B5B-8017-DD6CA63A5FD6}"/>
              </a:ext>
            </a:extLst>
          </p:cNvPr>
          <p:cNvSpPr>
            <a:spLocks noGrp="1"/>
          </p:cNvSpPr>
          <p:nvPr>
            <p:ph type="title"/>
          </p:nvPr>
        </p:nvSpPr>
        <p:spPr/>
        <p:txBody>
          <a:bodyPr/>
          <a:lstStyle/>
          <a:p>
            <a:r>
              <a:rPr lang="en-US" dirty="0"/>
              <a:t>Engagement</a:t>
            </a:r>
            <a:endParaRPr lang="en-CA" dirty="0"/>
          </a:p>
        </p:txBody>
      </p:sp>
      <p:sp>
        <p:nvSpPr>
          <p:cNvPr id="3" name="Content Placeholder 2">
            <a:extLst>
              <a:ext uri="{FF2B5EF4-FFF2-40B4-BE49-F238E27FC236}">
                <a16:creationId xmlns:a16="http://schemas.microsoft.com/office/drawing/2014/main" id="{0CBCFAB8-DE10-4EAB-92AD-B11482582DA7}"/>
              </a:ext>
            </a:extLst>
          </p:cNvPr>
          <p:cNvSpPr>
            <a:spLocks noGrp="1"/>
          </p:cNvSpPr>
          <p:nvPr>
            <p:ph sz="half" idx="1"/>
          </p:nvPr>
        </p:nvSpPr>
        <p:spPr/>
        <p:txBody>
          <a:bodyPr/>
          <a:lstStyle/>
          <a:p>
            <a:r>
              <a:rPr lang="en-US" dirty="0"/>
              <a:t>Interactivity through H5P</a:t>
            </a:r>
            <a:endParaRPr lang="en-CA" dirty="0"/>
          </a:p>
        </p:txBody>
      </p:sp>
      <p:sp>
        <p:nvSpPr>
          <p:cNvPr id="4" name="Content Placeholder 3">
            <a:extLst>
              <a:ext uri="{FF2B5EF4-FFF2-40B4-BE49-F238E27FC236}">
                <a16:creationId xmlns:a16="http://schemas.microsoft.com/office/drawing/2014/main" id="{1AF8304E-26A3-4094-AD1F-838C84E74263}"/>
              </a:ext>
            </a:extLst>
          </p:cNvPr>
          <p:cNvSpPr>
            <a:spLocks noGrp="1"/>
          </p:cNvSpPr>
          <p:nvPr>
            <p:ph sz="half" idx="13"/>
          </p:nvPr>
        </p:nvSpPr>
        <p:spPr/>
        <p:txBody>
          <a:bodyPr/>
          <a:lstStyle/>
          <a:p>
            <a:r>
              <a:rPr lang="en-US" dirty="0"/>
              <a:t>Narrative use of story and characters</a:t>
            </a:r>
            <a:endParaRPr lang="en-CA" dirty="0"/>
          </a:p>
        </p:txBody>
      </p:sp>
      <p:pic>
        <p:nvPicPr>
          <p:cNvPr id="5" name="Content Placeholder 5">
            <a:extLst>
              <a:ext uri="{FF2B5EF4-FFF2-40B4-BE49-F238E27FC236}">
                <a16:creationId xmlns:a16="http://schemas.microsoft.com/office/drawing/2014/main" id="{C59ACC74-0FF2-4135-93D8-82531BFA1A08}"/>
              </a:ext>
            </a:extLst>
          </p:cNvPr>
          <p:cNvPicPr>
            <a:picLocks noChangeAspect="1"/>
          </p:cNvPicPr>
          <p:nvPr/>
        </p:nvPicPr>
        <p:blipFill>
          <a:blip r:embed="rId3"/>
          <a:stretch>
            <a:fillRect/>
          </a:stretch>
        </p:blipFill>
        <p:spPr>
          <a:xfrm>
            <a:off x="6287886" y="2706216"/>
            <a:ext cx="5098333" cy="3143972"/>
          </a:xfrm>
          <a:prstGeom prst="rect">
            <a:avLst/>
          </a:prstGeom>
        </p:spPr>
      </p:pic>
      <p:pic>
        <p:nvPicPr>
          <p:cNvPr id="6" name="Picture 5">
            <a:extLst>
              <a:ext uri="{FF2B5EF4-FFF2-40B4-BE49-F238E27FC236}">
                <a16:creationId xmlns:a16="http://schemas.microsoft.com/office/drawing/2014/main" id="{F19DEB77-F9CE-4985-A3AD-2C80FCB342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0114" y="2851491"/>
            <a:ext cx="4964662" cy="2979490"/>
          </a:xfrm>
          <a:prstGeom prst="rect">
            <a:avLst/>
          </a:prstGeom>
        </p:spPr>
      </p:pic>
      <p:sp>
        <p:nvSpPr>
          <p:cNvPr id="7" name="TextBox 6">
            <a:extLst>
              <a:ext uri="{FF2B5EF4-FFF2-40B4-BE49-F238E27FC236}">
                <a16:creationId xmlns:a16="http://schemas.microsoft.com/office/drawing/2014/main" id="{4D88A218-1A1D-40ED-82CE-471C2C18066F}"/>
              </a:ext>
            </a:extLst>
          </p:cNvPr>
          <p:cNvSpPr txBox="1"/>
          <p:nvPr/>
        </p:nvSpPr>
        <p:spPr>
          <a:xfrm>
            <a:off x="1847591" y="5920333"/>
            <a:ext cx="3687185" cy="276999"/>
          </a:xfrm>
          <a:prstGeom prst="rect">
            <a:avLst/>
          </a:prstGeom>
          <a:noFill/>
        </p:spPr>
        <p:txBody>
          <a:bodyPr wrap="square" rtlCol="0">
            <a:spAutoFit/>
          </a:bodyPr>
          <a:lstStyle/>
          <a:p>
            <a:r>
              <a:rPr lang="en-US" sz="1200" dirty="0"/>
              <a:t>OUC Module – “Makerspaces”</a:t>
            </a:r>
          </a:p>
        </p:txBody>
      </p:sp>
      <p:sp>
        <p:nvSpPr>
          <p:cNvPr id="8" name="TextBox 7">
            <a:extLst>
              <a:ext uri="{FF2B5EF4-FFF2-40B4-BE49-F238E27FC236}">
                <a16:creationId xmlns:a16="http://schemas.microsoft.com/office/drawing/2014/main" id="{DE3BA2CC-19C5-44C5-A403-F7A9AB5DF984}"/>
              </a:ext>
            </a:extLst>
          </p:cNvPr>
          <p:cNvSpPr txBox="1"/>
          <p:nvPr/>
        </p:nvSpPr>
        <p:spPr>
          <a:xfrm>
            <a:off x="6919407" y="5920333"/>
            <a:ext cx="3687185" cy="276999"/>
          </a:xfrm>
          <a:prstGeom prst="rect">
            <a:avLst/>
          </a:prstGeom>
          <a:noFill/>
        </p:spPr>
        <p:txBody>
          <a:bodyPr wrap="square" rtlCol="0">
            <a:spAutoFit/>
          </a:bodyPr>
          <a:lstStyle/>
          <a:p>
            <a:r>
              <a:rPr lang="en-US" sz="1200" dirty="0"/>
              <a:t>OUC Module – “Publishing Agreements</a:t>
            </a:r>
          </a:p>
        </p:txBody>
      </p:sp>
    </p:spTree>
    <p:extLst>
      <p:ext uri="{BB962C8B-B14F-4D97-AF65-F5344CB8AC3E}">
        <p14:creationId xmlns:p14="http://schemas.microsoft.com/office/powerpoint/2010/main" val="72544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4C03-A3F1-4B5B-8017-DD6CA63A5FD6}"/>
              </a:ext>
            </a:extLst>
          </p:cNvPr>
          <p:cNvSpPr>
            <a:spLocks noGrp="1"/>
          </p:cNvSpPr>
          <p:nvPr>
            <p:ph type="title"/>
          </p:nvPr>
        </p:nvSpPr>
        <p:spPr/>
        <p:txBody>
          <a:bodyPr/>
          <a:lstStyle/>
          <a:p>
            <a:r>
              <a:rPr lang="en-US" dirty="0"/>
              <a:t>Engagement</a:t>
            </a:r>
            <a:endParaRPr lang="en-CA" dirty="0"/>
          </a:p>
        </p:txBody>
      </p:sp>
      <p:sp>
        <p:nvSpPr>
          <p:cNvPr id="3" name="Content Placeholder 2">
            <a:extLst>
              <a:ext uri="{FF2B5EF4-FFF2-40B4-BE49-F238E27FC236}">
                <a16:creationId xmlns:a16="http://schemas.microsoft.com/office/drawing/2014/main" id="{0CBCFAB8-DE10-4EAB-92AD-B11482582DA7}"/>
              </a:ext>
            </a:extLst>
          </p:cNvPr>
          <p:cNvSpPr>
            <a:spLocks noGrp="1"/>
          </p:cNvSpPr>
          <p:nvPr>
            <p:ph sz="half" idx="1"/>
          </p:nvPr>
        </p:nvSpPr>
        <p:spPr/>
        <p:txBody>
          <a:bodyPr/>
          <a:lstStyle/>
          <a:p>
            <a:r>
              <a:rPr lang="en-US" dirty="0"/>
              <a:t>Characters and puppets</a:t>
            </a:r>
            <a:endParaRPr lang="en-CA" dirty="0"/>
          </a:p>
        </p:txBody>
      </p:sp>
      <p:sp>
        <p:nvSpPr>
          <p:cNvPr id="4" name="Content Placeholder 3">
            <a:extLst>
              <a:ext uri="{FF2B5EF4-FFF2-40B4-BE49-F238E27FC236}">
                <a16:creationId xmlns:a16="http://schemas.microsoft.com/office/drawing/2014/main" id="{1AF8304E-26A3-4094-AD1F-838C84E74263}"/>
              </a:ext>
            </a:extLst>
          </p:cNvPr>
          <p:cNvSpPr>
            <a:spLocks noGrp="1"/>
          </p:cNvSpPr>
          <p:nvPr>
            <p:ph sz="half" idx="13"/>
          </p:nvPr>
        </p:nvSpPr>
        <p:spPr/>
        <p:txBody>
          <a:bodyPr/>
          <a:lstStyle/>
          <a:p>
            <a:r>
              <a:rPr lang="en-US" dirty="0"/>
              <a:t>Community contributions</a:t>
            </a:r>
            <a:endParaRPr lang="en-CA" dirty="0"/>
          </a:p>
        </p:txBody>
      </p:sp>
      <p:pic>
        <p:nvPicPr>
          <p:cNvPr id="5" name="Picture 4">
            <a:extLst>
              <a:ext uri="{FF2B5EF4-FFF2-40B4-BE49-F238E27FC236}">
                <a16:creationId xmlns:a16="http://schemas.microsoft.com/office/drawing/2014/main" id="{CBFEF3E3-535A-4BDE-B392-0D883F4F6CD1}"/>
              </a:ext>
            </a:extLst>
          </p:cNvPr>
          <p:cNvPicPr>
            <a:picLocks noChangeAspect="1"/>
          </p:cNvPicPr>
          <p:nvPr/>
        </p:nvPicPr>
        <p:blipFill>
          <a:blip r:embed="rId3"/>
          <a:stretch>
            <a:fillRect/>
          </a:stretch>
        </p:blipFill>
        <p:spPr>
          <a:xfrm>
            <a:off x="420374" y="2451258"/>
            <a:ext cx="1979154" cy="1453187"/>
          </a:xfrm>
          <a:prstGeom prst="rect">
            <a:avLst/>
          </a:prstGeom>
        </p:spPr>
      </p:pic>
      <p:pic>
        <p:nvPicPr>
          <p:cNvPr id="6" name="Andre" descr="A close up of a logo&#10;&#10;Description automatically generated">
            <a:extLst>
              <a:ext uri="{FF2B5EF4-FFF2-40B4-BE49-F238E27FC236}">
                <a16:creationId xmlns:a16="http://schemas.microsoft.com/office/drawing/2014/main" id="{9A737A4C-CA07-4F13-80E2-0F9845041973}"/>
              </a:ext>
            </a:extLst>
          </p:cNvPr>
          <p:cNvPicPr>
            <a:picLocks noChangeAspect="1"/>
          </p:cNvPicPr>
          <p:nvPr/>
        </p:nvPicPr>
        <p:blipFill>
          <a:blip r:embed="rId4"/>
          <a:stretch>
            <a:fillRect/>
          </a:stretch>
        </p:blipFill>
        <p:spPr>
          <a:xfrm>
            <a:off x="907945" y="4305066"/>
            <a:ext cx="1333672" cy="1631233"/>
          </a:xfrm>
          <a:prstGeom prst="rect">
            <a:avLst/>
          </a:prstGeom>
        </p:spPr>
      </p:pic>
      <p:pic>
        <p:nvPicPr>
          <p:cNvPr id="7" name="Picture 6">
            <a:extLst>
              <a:ext uri="{FF2B5EF4-FFF2-40B4-BE49-F238E27FC236}">
                <a16:creationId xmlns:a16="http://schemas.microsoft.com/office/drawing/2014/main" id="{4E22B0D7-EEFC-4756-99E6-011BCFED53BC}"/>
              </a:ext>
            </a:extLst>
          </p:cNvPr>
          <p:cNvPicPr>
            <a:picLocks noChangeAspect="1"/>
          </p:cNvPicPr>
          <p:nvPr/>
        </p:nvPicPr>
        <p:blipFill rotWithShape="1">
          <a:blip r:embed="rId5"/>
          <a:srcRect b="14615"/>
          <a:stretch/>
        </p:blipFill>
        <p:spPr>
          <a:xfrm>
            <a:off x="3429879" y="4961404"/>
            <a:ext cx="1817513" cy="1551891"/>
          </a:xfrm>
          <a:prstGeom prst="rect">
            <a:avLst/>
          </a:prstGeom>
        </p:spPr>
      </p:pic>
      <p:pic>
        <p:nvPicPr>
          <p:cNvPr id="8" name="Grad student (Ayra)" descr="A drawing of a cartoon character&#10;&#10;Description automatically generated">
            <a:extLst>
              <a:ext uri="{FF2B5EF4-FFF2-40B4-BE49-F238E27FC236}">
                <a16:creationId xmlns:a16="http://schemas.microsoft.com/office/drawing/2014/main" id="{D7DA4662-90B8-41C7-A77E-ED63DF342A3B}"/>
              </a:ext>
            </a:extLst>
          </p:cNvPr>
          <p:cNvPicPr>
            <a:picLocks noChangeAspect="1"/>
          </p:cNvPicPr>
          <p:nvPr/>
        </p:nvPicPr>
        <p:blipFill>
          <a:blip r:embed="rId6"/>
          <a:stretch>
            <a:fillRect/>
          </a:stretch>
        </p:blipFill>
        <p:spPr>
          <a:xfrm flipH="1">
            <a:off x="2758636" y="3791939"/>
            <a:ext cx="790657" cy="1843894"/>
          </a:xfrm>
          <a:prstGeom prst="rect">
            <a:avLst/>
          </a:prstGeom>
        </p:spPr>
      </p:pic>
      <p:pic>
        <p:nvPicPr>
          <p:cNvPr id="9" name="Content Placeholder 6">
            <a:extLst>
              <a:ext uri="{FF2B5EF4-FFF2-40B4-BE49-F238E27FC236}">
                <a16:creationId xmlns:a16="http://schemas.microsoft.com/office/drawing/2014/main" id="{3647D75F-DB29-46A6-B9F7-262D88C0B3A3}"/>
              </a:ext>
            </a:extLst>
          </p:cNvPr>
          <p:cNvPicPr>
            <a:picLocks noGrp="1" noChangeAspect="1"/>
          </p:cNvPicPr>
          <p:nvPr/>
        </p:nvPicPr>
        <p:blipFill rotWithShape="1">
          <a:blip r:embed="rId7"/>
          <a:srcRect b="16734"/>
          <a:stretch/>
        </p:blipFill>
        <p:spPr>
          <a:xfrm>
            <a:off x="2577512" y="2508244"/>
            <a:ext cx="1386593" cy="1154558"/>
          </a:xfrm>
          <a:prstGeom prst="rect">
            <a:avLst/>
          </a:prstGeom>
        </p:spPr>
      </p:pic>
      <p:pic>
        <p:nvPicPr>
          <p:cNvPr id="10" name="Picture 9">
            <a:extLst>
              <a:ext uri="{FF2B5EF4-FFF2-40B4-BE49-F238E27FC236}">
                <a16:creationId xmlns:a16="http://schemas.microsoft.com/office/drawing/2014/main" id="{8D7FA466-FB17-42DE-9730-5F30390501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6312" y="2467587"/>
            <a:ext cx="821972" cy="2493817"/>
          </a:xfrm>
          <a:prstGeom prst="rect">
            <a:avLst/>
          </a:prstGeom>
        </p:spPr>
      </p:pic>
      <p:pic>
        <p:nvPicPr>
          <p:cNvPr id="11" name="Picture 10">
            <a:extLst>
              <a:ext uri="{FF2B5EF4-FFF2-40B4-BE49-F238E27FC236}">
                <a16:creationId xmlns:a16="http://schemas.microsoft.com/office/drawing/2014/main" id="{B65609F9-47AE-468B-993B-6465013AFC33}"/>
              </a:ext>
            </a:extLst>
          </p:cNvPr>
          <p:cNvPicPr>
            <a:picLocks noChangeAspect="1"/>
          </p:cNvPicPr>
          <p:nvPr/>
        </p:nvPicPr>
        <p:blipFill>
          <a:blip r:embed="rId9"/>
          <a:stretch>
            <a:fillRect/>
          </a:stretch>
        </p:blipFill>
        <p:spPr>
          <a:xfrm>
            <a:off x="6536819" y="2318406"/>
            <a:ext cx="4886798" cy="3980461"/>
          </a:xfrm>
          <a:prstGeom prst="rect">
            <a:avLst/>
          </a:prstGeom>
        </p:spPr>
      </p:pic>
    </p:spTree>
    <p:extLst>
      <p:ext uri="{BB962C8B-B14F-4D97-AF65-F5344CB8AC3E}">
        <p14:creationId xmlns:p14="http://schemas.microsoft.com/office/powerpoint/2010/main" val="8347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Openness in Practice</a:t>
            </a:r>
          </a:p>
        </p:txBody>
      </p:sp>
      <p:pic>
        <p:nvPicPr>
          <p:cNvPr id="4" name="Picture 3"/>
          <p:cNvPicPr>
            <a:picLocks noChangeAspect="1"/>
          </p:cNvPicPr>
          <p:nvPr/>
        </p:nvPicPr>
        <p:blipFill>
          <a:blip r:embed="rId3"/>
          <a:stretch>
            <a:fillRect/>
          </a:stretch>
        </p:blipFill>
        <p:spPr>
          <a:xfrm>
            <a:off x="828675" y="1821115"/>
            <a:ext cx="4007688" cy="2455610"/>
          </a:xfrm>
          <a:prstGeom prst="rect">
            <a:avLst/>
          </a:prstGeom>
        </p:spPr>
      </p:pic>
      <p:pic>
        <p:nvPicPr>
          <p:cNvPr id="5" name="Picture 4"/>
          <p:cNvPicPr>
            <a:picLocks noChangeAspect="1"/>
          </p:cNvPicPr>
          <p:nvPr/>
        </p:nvPicPr>
        <p:blipFill>
          <a:blip r:embed="rId4"/>
          <a:stretch>
            <a:fillRect/>
          </a:stretch>
        </p:blipFill>
        <p:spPr>
          <a:xfrm>
            <a:off x="3689897" y="4019550"/>
            <a:ext cx="4119828" cy="2547114"/>
          </a:xfrm>
          <a:prstGeom prst="rect">
            <a:avLst/>
          </a:prstGeom>
        </p:spPr>
      </p:pic>
      <p:pic>
        <p:nvPicPr>
          <p:cNvPr id="6" name="Picture 5"/>
          <p:cNvPicPr>
            <a:picLocks noChangeAspect="1"/>
          </p:cNvPicPr>
          <p:nvPr/>
        </p:nvPicPr>
        <p:blipFill>
          <a:blip r:embed="rId5"/>
          <a:stretch>
            <a:fillRect/>
          </a:stretch>
        </p:blipFill>
        <p:spPr>
          <a:xfrm>
            <a:off x="7012541" y="1450849"/>
            <a:ext cx="4950312" cy="3041593"/>
          </a:xfrm>
          <a:prstGeom prst="rect">
            <a:avLst/>
          </a:prstGeom>
        </p:spPr>
      </p:pic>
      <p:sp>
        <p:nvSpPr>
          <p:cNvPr id="7" name="TextBox 6"/>
          <p:cNvSpPr txBox="1"/>
          <p:nvPr/>
        </p:nvSpPr>
        <p:spPr>
          <a:xfrm>
            <a:off x="361432" y="4276725"/>
            <a:ext cx="2972318" cy="461665"/>
          </a:xfrm>
          <a:prstGeom prst="rect">
            <a:avLst/>
          </a:prstGeom>
          <a:noFill/>
        </p:spPr>
        <p:txBody>
          <a:bodyPr wrap="square" rtlCol="0">
            <a:spAutoFit/>
          </a:bodyPr>
          <a:lstStyle/>
          <a:p>
            <a:r>
              <a:rPr lang="en-US" sz="1200" dirty="0"/>
              <a:t>OUC Module – “Finding Open and Creative Commons Content” </a:t>
            </a:r>
          </a:p>
        </p:txBody>
      </p:sp>
      <p:sp>
        <p:nvSpPr>
          <p:cNvPr id="8" name="TextBox 7"/>
          <p:cNvSpPr txBox="1"/>
          <p:nvPr/>
        </p:nvSpPr>
        <p:spPr>
          <a:xfrm>
            <a:off x="7809725" y="6129029"/>
            <a:ext cx="2299875" cy="461665"/>
          </a:xfrm>
          <a:prstGeom prst="rect">
            <a:avLst/>
          </a:prstGeom>
          <a:noFill/>
        </p:spPr>
        <p:txBody>
          <a:bodyPr wrap="square" rtlCol="0">
            <a:spAutoFit/>
          </a:bodyPr>
          <a:lstStyle/>
          <a:p>
            <a:r>
              <a:rPr lang="en-US" sz="1200" dirty="0"/>
              <a:t>OUC Module – “Including Third Party Content in Your Work”</a:t>
            </a:r>
          </a:p>
        </p:txBody>
      </p:sp>
      <p:sp>
        <p:nvSpPr>
          <p:cNvPr id="9" name="TextBox 8"/>
          <p:cNvSpPr txBox="1"/>
          <p:nvPr/>
        </p:nvSpPr>
        <p:spPr>
          <a:xfrm>
            <a:off x="8982075" y="4560056"/>
            <a:ext cx="2878671" cy="276999"/>
          </a:xfrm>
          <a:prstGeom prst="rect">
            <a:avLst/>
          </a:prstGeom>
          <a:noFill/>
        </p:spPr>
        <p:txBody>
          <a:bodyPr wrap="square" rtlCol="0">
            <a:spAutoFit/>
          </a:bodyPr>
          <a:lstStyle/>
          <a:p>
            <a:r>
              <a:rPr lang="en-US" sz="1200" dirty="0"/>
              <a:t>OUC Module – “Moral Rights” </a:t>
            </a:r>
          </a:p>
        </p:txBody>
      </p:sp>
    </p:spTree>
    <p:extLst>
      <p:ext uri="{BB962C8B-B14F-4D97-AF65-F5344CB8AC3E}">
        <p14:creationId xmlns:p14="http://schemas.microsoft.com/office/powerpoint/2010/main" val="969987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3052</TotalTime>
  <Words>2379</Words>
  <Application>Microsoft Office PowerPoint</Application>
  <PresentationFormat>Widescreen</PresentationFormat>
  <Paragraphs>117</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Learning about Copyright Made (Mostly) Easy  </vt:lpstr>
      <vt:lpstr>Copyright Chill</vt:lpstr>
      <vt:lpstr>Rise of Open Education and OER</vt:lpstr>
      <vt:lpstr>About OUC</vt:lpstr>
      <vt:lpstr>PowerPoint Presentation</vt:lpstr>
      <vt:lpstr>OUC Modules</vt:lpstr>
      <vt:lpstr>Engagement</vt:lpstr>
      <vt:lpstr>Engagement</vt:lpstr>
      <vt:lpstr>Openness in Practice</vt:lpstr>
      <vt:lpstr>Balancing Precision, Engagement and Re-usability</vt:lpstr>
      <vt:lpstr>Acknowledgements and Affiliations</vt:lpstr>
      <vt:lpstr>Image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dc:creator>
  <cp:lastModifiedBy>Michael McNally</cp:lastModifiedBy>
  <cp:revision>67</cp:revision>
  <dcterms:created xsi:type="dcterms:W3CDTF">2019-10-25T16:03:45Z</dcterms:created>
  <dcterms:modified xsi:type="dcterms:W3CDTF">2020-06-08T20:39:29Z</dcterms:modified>
</cp:coreProperties>
</file>