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3"/>
  </p:notesMasterIdLst>
  <p:sldIdLst>
    <p:sldId id="265" r:id="rId2"/>
  </p:sldIdLst>
  <p:sldSz cx="47548800" cy="36576000"/>
  <p:notesSz cx="7023100" cy="9309100"/>
  <p:defaultTextStyle>
    <a:defPPr>
      <a:defRPr lang="en-CA"/>
    </a:defPPr>
    <a:lvl1pPr algn="l" defTabSz="2403475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2403475" indent="-1946275" algn="l" defTabSz="2403475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4806950" indent="-3892550" algn="l" defTabSz="2403475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7210425" indent="-5838825" algn="l" defTabSz="2403475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9613900" indent="-7785100" algn="l" defTabSz="2403475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5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4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31"/>
    <a:srgbClr val="4C4C4C"/>
    <a:srgbClr val="008040"/>
    <a:srgbClr val="447243"/>
    <a:srgbClr val="781C1C"/>
    <a:srgbClr val="008000"/>
    <a:srgbClr val="1C2166"/>
    <a:srgbClr val="367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37" autoAdjust="0"/>
  </p:normalViewPr>
  <p:slideViewPr>
    <p:cSldViewPr snapToObjects="1">
      <p:cViewPr>
        <p:scale>
          <a:sx n="50" d="100"/>
          <a:sy n="50" d="100"/>
        </p:scale>
        <p:origin x="-498" y="-5808"/>
      </p:cViewPr>
      <p:guideLst>
        <p:guide orient="horz" pos="11520"/>
        <p:guide pos="14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5955-5516-4D7C-A34C-A21E77219703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0025" y="1163638"/>
            <a:ext cx="40830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ED4E1-0F98-426F-B5DC-C4B375412A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79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D4E1-0F98-426F-B5DC-C4B375412AF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70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58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7548800" cy="36576000"/>
          </a:xfrm>
          <a:prstGeom prst="rect">
            <a:avLst/>
          </a:prstGeom>
          <a:solidFill>
            <a:schemeClr val="bg1">
              <a:alpha val="98000"/>
            </a:schemeClr>
          </a:solidFill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657600"/>
            <a:ext cx="47548800" cy="1588"/>
          </a:xfrm>
          <a:prstGeom prst="line">
            <a:avLst/>
          </a:prstGeom>
          <a:ln w="127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5" descr="power-point-bann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754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iming>
    <p:tnLst>
      <p:par>
        <p:cTn id="1" dur="indefinite" restart="never" nodeType="tmRoot"/>
      </p:par>
    </p:tnLst>
  </p:timing>
  <p:txStyles>
    <p:titleStyle>
      <a:lvl1pPr algn="ctr" defTabSz="2403475" rtl="0" eaLnBrk="1" fontAlgn="base" hangingPunct="1">
        <a:spcBef>
          <a:spcPct val="0"/>
        </a:spcBef>
        <a:spcAft>
          <a:spcPct val="0"/>
        </a:spcAft>
        <a:defRPr sz="231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2403475" rtl="0" eaLnBrk="1" fontAlgn="base" hangingPunct="1">
        <a:spcBef>
          <a:spcPct val="0"/>
        </a:spcBef>
        <a:spcAft>
          <a:spcPct val="0"/>
        </a:spcAft>
        <a:defRPr sz="23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2403475" rtl="0" eaLnBrk="1" fontAlgn="base" hangingPunct="1">
        <a:spcBef>
          <a:spcPct val="0"/>
        </a:spcBef>
        <a:spcAft>
          <a:spcPct val="0"/>
        </a:spcAft>
        <a:defRPr sz="23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2403475" rtl="0" eaLnBrk="1" fontAlgn="base" hangingPunct="1">
        <a:spcBef>
          <a:spcPct val="0"/>
        </a:spcBef>
        <a:spcAft>
          <a:spcPct val="0"/>
        </a:spcAft>
        <a:defRPr sz="23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2403475" rtl="0" eaLnBrk="1" fontAlgn="base" hangingPunct="1">
        <a:spcBef>
          <a:spcPct val="0"/>
        </a:spcBef>
        <a:spcAft>
          <a:spcPct val="0"/>
        </a:spcAft>
        <a:defRPr sz="23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2403475" rtl="0" eaLnBrk="1" fontAlgn="base" hangingPunct="1">
        <a:spcBef>
          <a:spcPct val="0"/>
        </a:spcBef>
        <a:spcAft>
          <a:spcPct val="0"/>
        </a:spcAft>
        <a:defRPr sz="23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2403475" rtl="0" eaLnBrk="1" fontAlgn="base" hangingPunct="1">
        <a:spcBef>
          <a:spcPct val="0"/>
        </a:spcBef>
        <a:spcAft>
          <a:spcPct val="0"/>
        </a:spcAft>
        <a:defRPr sz="23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2403475" rtl="0" eaLnBrk="1" fontAlgn="base" hangingPunct="1">
        <a:spcBef>
          <a:spcPct val="0"/>
        </a:spcBef>
        <a:spcAft>
          <a:spcPct val="0"/>
        </a:spcAft>
        <a:defRPr sz="23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2403475" rtl="0" eaLnBrk="1" fontAlgn="base" hangingPunct="1">
        <a:spcBef>
          <a:spcPct val="0"/>
        </a:spcBef>
        <a:spcAft>
          <a:spcPct val="0"/>
        </a:spcAft>
        <a:defRPr sz="23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801813" indent="-1801813" algn="l" defTabSz="24034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905250" indent="-1501775" algn="l" defTabSz="24034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6008688" indent="-1201738" algn="l" defTabSz="24034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8412163" indent="-1201738" algn="l" defTabSz="24034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5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10815638" indent="-1201738" algn="l" defTabSz="24034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13219504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apf.ca/nos-journau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hyperlink" Target="http://www.hetop.eu/hetop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guides.library.ualberta.ca/newspapers/quebec-and-francophonie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leau-vive.ca/" TargetMode="External"/><Relationship Id="rId10" Type="http://schemas.openxmlformats.org/officeDocument/2006/relationships/hyperlink" Target="http://search.proquest.com/canadiannews/pubidlinkhandler/sng/pubtitle/La+Presse+Canadienne/$N/85406/DocView/1653100800/fulltext/AE9ECE7CCC2A48C9PQ/13?accountid=14474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www.lefranco.ab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838200" y="914400"/>
            <a:ext cx="45872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latin typeface="Calibri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2453938" y="0"/>
            <a:ext cx="31361062" cy="362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40080" rIns="0" bIns="0"/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CA" sz="6600" b="1" dirty="0">
                <a:solidFill>
                  <a:schemeClr val="bg1"/>
                </a:solidFill>
              </a:rPr>
              <a:t>Searching French Language Canadian Newspapers for Health Topics: a case study of searching physician assisted </a:t>
            </a:r>
            <a:r>
              <a:rPr lang="en-CA" sz="6600" b="1" dirty="0" smtClean="0">
                <a:solidFill>
                  <a:schemeClr val="bg1"/>
                </a:solidFill>
              </a:rPr>
              <a:t>death</a:t>
            </a:r>
          </a:p>
          <a:p>
            <a:pPr eaLnBrk="1" hangingPunct="1">
              <a:spcBef>
                <a:spcPts val="1200"/>
              </a:spcBef>
            </a:pPr>
            <a:r>
              <a:rPr lang="en-CA" altLang="en-US" sz="4000" b="1" dirty="0" smtClean="0">
                <a:solidFill>
                  <a:schemeClr val="bg1"/>
                </a:solidFill>
                <a:cs typeface="Arial" charset="0"/>
              </a:rPr>
              <a:t>Denis Lacroix and Sandy Campbell  (University of Alberta Libraries) </a:t>
            </a:r>
            <a:endParaRPr lang="en-CA" altLang="en-US" sz="40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endParaRPr lang="en-AU" altLang="en-US" sz="26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Bef>
                <a:spcPts val="1200"/>
              </a:spcBef>
            </a:pPr>
            <a:endParaRPr lang="en-AU" altLang="en-US" sz="40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Bef>
                <a:spcPts val="1200"/>
              </a:spcBef>
            </a:pPr>
            <a:endParaRPr lang="en-AU" altLang="en-US" sz="4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76" name="TextBox 35"/>
          <p:cNvSpPr txBox="1">
            <a:spLocks noChangeArrowheads="1"/>
          </p:cNvSpPr>
          <p:nvPr/>
        </p:nvSpPr>
        <p:spPr bwMode="auto">
          <a:xfrm>
            <a:off x="728195" y="6081593"/>
            <a:ext cx="10879219" cy="14644807"/>
          </a:xfrm>
          <a:prstGeom prst="rect">
            <a:avLst/>
          </a:prstGeom>
          <a:noFill/>
          <a:ln w="12700">
            <a:solidFill>
              <a:srgbClr val="0062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0" tIns="457200" rIns="457200" bIns="457200"/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CA" sz="2800" dirty="0"/>
              <a:t/>
            </a:r>
            <a:br>
              <a:rPr lang="en-CA" sz="2800" dirty="0"/>
            </a:br>
            <a:endParaRPr lang="en-CA" sz="3200" dirty="0"/>
          </a:p>
          <a:p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>Media, and specifically newspapers,  play a large role in the general public’s understanding of health issues.  Consequently the presentation of health issues in media is the subject of academic study.  A significant number of Canadian </a:t>
            </a:r>
            <a:r>
              <a:rPr lang="en-CA" sz="3200" dirty="0" smtClean="0"/>
              <a:t>newspapers </a:t>
            </a:r>
            <a:r>
              <a:rPr lang="en-CA" sz="3200" dirty="0"/>
              <a:t>are published in French.  Searching databases that contain content from French language Canadian newspapers presents some unique challenges.   </a:t>
            </a:r>
            <a:r>
              <a:rPr lang="en-CA" sz="3200" dirty="0" smtClean="0"/>
              <a:t>Nothing has been published on the use of Franco-Canadian newspapers as data sources for </a:t>
            </a:r>
            <a:r>
              <a:rPr lang="en-CA" sz="3200" smtClean="0"/>
              <a:t>health studies, although some health studies have used them.</a:t>
            </a:r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In </a:t>
            </a:r>
            <a:r>
              <a:rPr lang="en-CA" sz="3200" dirty="0"/>
              <a:t>this study, the concept of “physician assisted death” is used as a case study for determining the best resources and techniques for identifying health related articles in </a:t>
            </a:r>
            <a:r>
              <a:rPr lang="en-CA" sz="3200"/>
              <a:t>French </a:t>
            </a:r>
            <a:r>
              <a:rPr lang="en-CA" sz="3200" smtClean="0"/>
              <a:t>language </a:t>
            </a:r>
            <a:r>
              <a:rPr lang="en-CA" sz="3200"/>
              <a:t>Canadian </a:t>
            </a:r>
            <a:r>
              <a:rPr lang="en-CA" sz="3200" smtClean="0"/>
              <a:t>newspapers</a:t>
            </a:r>
            <a:r>
              <a:rPr lang="en-CA" sz="3200" dirty="0"/>
              <a:t>.  </a:t>
            </a:r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Outcomes </a:t>
            </a:r>
            <a:r>
              <a:rPr lang="en-CA" sz="3200" dirty="0"/>
              <a:t>of this study include analysis of retrieval</a:t>
            </a:r>
            <a:r>
              <a:rPr lang="en-CA" sz="3200"/>
              <a:t>, </a:t>
            </a:r>
            <a:r>
              <a:rPr lang="en-CA" sz="3200" smtClean="0"/>
              <a:t>guidance on selection of relevant </a:t>
            </a:r>
            <a:r>
              <a:rPr lang="en-CA" sz="3200" dirty="0"/>
              <a:t>databases, a syntax guide for the databases and a French language search </a:t>
            </a:r>
            <a:r>
              <a:rPr lang="en-CA" sz="3200" dirty="0" smtClean="0"/>
              <a:t>vocabulary for </a:t>
            </a:r>
            <a:r>
              <a:rPr lang="en-CA" sz="3200" i="1" dirty="0"/>
              <a:t>fin de vie et suicide </a:t>
            </a:r>
            <a:r>
              <a:rPr lang="en-CA" sz="3200" i="1" dirty="0" err="1"/>
              <a:t>médicalement</a:t>
            </a:r>
            <a:r>
              <a:rPr lang="en-CA" sz="3200" i="1" dirty="0"/>
              <a:t> </a:t>
            </a:r>
            <a:r>
              <a:rPr lang="en-CA" sz="3200" i="1" dirty="0" err="1"/>
              <a:t>assisté</a:t>
            </a:r>
            <a:r>
              <a:rPr lang="en-CA" sz="3200" i="1" dirty="0"/>
              <a:t>.</a:t>
            </a:r>
            <a:endParaRPr lang="en-CA" sz="3200" dirty="0"/>
          </a:p>
        </p:txBody>
      </p:sp>
      <p:sp>
        <p:nvSpPr>
          <p:cNvPr id="13322" name="TextBox 35"/>
          <p:cNvSpPr txBox="1">
            <a:spLocks noChangeArrowheads="1"/>
          </p:cNvSpPr>
          <p:nvPr/>
        </p:nvSpPr>
        <p:spPr bwMode="auto">
          <a:xfrm>
            <a:off x="685800" y="4419599"/>
            <a:ext cx="22663151" cy="1662113"/>
          </a:xfrm>
          <a:prstGeom prst="rect">
            <a:avLst/>
          </a:prstGeom>
          <a:solidFill>
            <a:srgbClr val="006231"/>
          </a:solidFill>
          <a:ln w="12700" cmpd="sng">
            <a:solidFill>
              <a:srgbClr val="006231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4800" b="1" dirty="0" smtClean="0">
                <a:solidFill>
                  <a:schemeClr val="bg1"/>
                </a:solidFill>
                <a:cs typeface="Arial" charset="0"/>
              </a:rPr>
              <a:t>Background</a:t>
            </a:r>
            <a:endParaRPr lang="en-CA" altLang="en-US" sz="4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81" name="TextBox 35"/>
          <p:cNvSpPr txBox="1">
            <a:spLocks noChangeArrowheads="1"/>
          </p:cNvSpPr>
          <p:nvPr/>
        </p:nvSpPr>
        <p:spPr bwMode="auto">
          <a:xfrm>
            <a:off x="12453938" y="20726400"/>
            <a:ext cx="10896600" cy="15087600"/>
          </a:xfrm>
          <a:prstGeom prst="rect">
            <a:avLst/>
          </a:prstGeom>
          <a:noFill/>
          <a:ln w="12700">
            <a:solidFill>
              <a:srgbClr val="0062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0" tIns="457200" rIns="457200" bIns="457200"/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cs typeface="Arial" charset="0"/>
            </a:endParaRPr>
          </a:p>
        </p:txBody>
      </p:sp>
      <p:sp>
        <p:nvSpPr>
          <p:cNvPr id="43" name="TextBox 35"/>
          <p:cNvSpPr txBox="1">
            <a:spLocks noChangeArrowheads="1"/>
          </p:cNvSpPr>
          <p:nvPr/>
        </p:nvSpPr>
        <p:spPr bwMode="auto">
          <a:xfrm>
            <a:off x="12453938" y="20726400"/>
            <a:ext cx="10896600" cy="1709738"/>
          </a:xfrm>
          <a:prstGeom prst="rect">
            <a:avLst/>
          </a:prstGeom>
          <a:solidFill>
            <a:srgbClr val="006231"/>
          </a:solidFill>
          <a:ln w="12700" cmpd="sng">
            <a:solidFill>
              <a:srgbClr val="006231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4800" b="1" smtClean="0">
                <a:solidFill>
                  <a:schemeClr val="bg1"/>
                </a:solidFill>
                <a:cs typeface="Arial" charset="0"/>
              </a:rPr>
              <a:t>Outcomes</a:t>
            </a:r>
            <a:endParaRPr lang="en-CA" altLang="en-US" sz="4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85" name="TextBox 35"/>
          <p:cNvSpPr txBox="1">
            <a:spLocks noChangeArrowheads="1"/>
          </p:cNvSpPr>
          <p:nvPr/>
        </p:nvSpPr>
        <p:spPr bwMode="auto">
          <a:xfrm>
            <a:off x="685800" y="20726400"/>
            <a:ext cx="10896600" cy="15087600"/>
          </a:xfrm>
          <a:prstGeom prst="rect">
            <a:avLst/>
          </a:prstGeom>
          <a:noFill/>
          <a:ln w="12700">
            <a:solidFill>
              <a:srgbClr val="0062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0" tIns="457200" rIns="457200" bIns="457200"/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cs typeface="Arial" charset="0"/>
            </a:endParaRPr>
          </a:p>
        </p:txBody>
      </p:sp>
      <p:sp>
        <p:nvSpPr>
          <p:cNvPr id="46" name="TextBox 35"/>
          <p:cNvSpPr txBox="1">
            <a:spLocks noChangeArrowheads="1"/>
          </p:cNvSpPr>
          <p:nvPr/>
        </p:nvSpPr>
        <p:spPr bwMode="auto">
          <a:xfrm>
            <a:off x="685800" y="20726400"/>
            <a:ext cx="10896600" cy="1662113"/>
          </a:xfrm>
          <a:prstGeom prst="rect">
            <a:avLst/>
          </a:prstGeom>
          <a:solidFill>
            <a:srgbClr val="006231"/>
          </a:solidFill>
          <a:ln w="12700" cmpd="sng">
            <a:solidFill>
              <a:srgbClr val="006231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4800" b="1" dirty="0" smtClean="0">
                <a:solidFill>
                  <a:schemeClr val="bg1"/>
                </a:solidFill>
                <a:cs typeface="Arial" charset="0"/>
              </a:rPr>
              <a:t>Search Methods</a:t>
            </a:r>
            <a:endParaRPr lang="en-CA" altLang="en-US" sz="4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89" name="TextBox 35"/>
          <p:cNvSpPr txBox="1">
            <a:spLocks noChangeArrowheads="1"/>
          </p:cNvSpPr>
          <p:nvPr/>
        </p:nvSpPr>
        <p:spPr bwMode="auto">
          <a:xfrm>
            <a:off x="36103630" y="4805620"/>
            <a:ext cx="10896600" cy="28531595"/>
          </a:xfrm>
          <a:prstGeom prst="rect">
            <a:avLst/>
          </a:prstGeom>
          <a:noFill/>
          <a:ln w="12700">
            <a:solidFill>
              <a:srgbClr val="0062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0" tIns="457200" rIns="457200" bIns="457200"/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en-US" sz="2800">
              <a:cs typeface="Arial" charset="0"/>
            </a:endParaRPr>
          </a:p>
        </p:txBody>
      </p:sp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35988625" y="4419600"/>
            <a:ext cx="10896600" cy="1662113"/>
          </a:xfrm>
          <a:prstGeom prst="rect">
            <a:avLst/>
          </a:prstGeom>
          <a:solidFill>
            <a:srgbClr val="006231"/>
          </a:solidFill>
          <a:ln w="12700" cmpd="sng">
            <a:solidFill>
              <a:srgbClr val="006231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4800" b="1" smtClean="0">
                <a:solidFill>
                  <a:schemeClr val="bg1"/>
                </a:solidFill>
                <a:cs typeface="Arial" charset="0"/>
              </a:rPr>
              <a:t>Syntax Guide </a:t>
            </a:r>
            <a:endParaRPr lang="en-CA" altLang="en-US" sz="4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522025" y="6553200"/>
            <a:ext cx="9753600" cy="122682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CA" altLang="en-US" sz="2800">
              <a:solidFill>
                <a:srgbClr val="006231"/>
              </a:solidFill>
              <a:cs typeface="Arial" charset="0"/>
            </a:endParaRPr>
          </a:p>
        </p:txBody>
      </p:sp>
      <p:sp>
        <p:nvSpPr>
          <p:cNvPr id="3092" name="TextBox 35"/>
          <p:cNvSpPr txBox="1">
            <a:spLocks noChangeArrowheads="1"/>
          </p:cNvSpPr>
          <p:nvPr/>
        </p:nvSpPr>
        <p:spPr bwMode="auto">
          <a:xfrm>
            <a:off x="24220488" y="4419600"/>
            <a:ext cx="10896600" cy="27765944"/>
          </a:xfrm>
          <a:prstGeom prst="rect">
            <a:avLst/>
          </a:prstGeom>
          <a:noFill/>
          <a:ln w="12700">
            <a:solidFill>
              <a:srgbClr val="0062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0" tIns="457200" rIns="457200" bIns="457200"/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smtClean="0">
                <a:cs typeface="Arial" charset="0"/>
              </a:rPr>
              <a:t>I</a:t>
            </a:r>
            <a:endParaRPr lang="en-US" altLang="en-US" sz="2800">
              <a:cs typeface="Arial" charset="0"/>
            </a:endParaRPr>
          </a:p>
        </p:txBody>
      </p:sp>
      <p:sp>
        <p:nvSpPr>
          <p:cNvPr id="58" name="TextBox 35"/>
          <p:cNvSpPr txBox="1">
            <a:spLocks noChangeArrowheads="1"/>
          </p:cNvSpPr>
          <p:nvPr/>
        </p:nvSpPr>
        <p:spPr bwMode="auto">
          <a:xfrm>
            <a:off x="24220488" y="4419600"/>
            <a:ext cx="10896600" cy="1661993"/>
          </a:xfrm>
          <a:prstGeom prst="rect">
            <a:avLst/>
          </a:prstGeom>
          <a:solidFill>
            <a:srgbClr val="006231"/>
          </a:solidFill>
          <a:ln w="12700" cmpd="sng">
            <a:solidFill>
              <a:srgbClr val="006231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4800" b="1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CA" altLang="en-US" sz="4800" b="1" dirty="0" smtClean="0">
                <a:solidFill>
                  <a:schemeClr val="bg1"/>
                </a:solidFill>
                <a:cs typeface="Arial" charset="0"/>
              </a:rPr>
              <a:t>Where </a:t>
            </a:r>
            <a:r>
              <a:rPr lang="en-CA" altLang="en-US" sz="4800" b="1" smtClean="0">
                <a:solidFill>
                  <a:schemeClr val="bg1"/>
                </a:solidFill>
                <a:cs typeface="Arial" charset="0"/>
              </a:rPr>
              <a:t>to </a:t>
            </a:r>
            <a:r>
              <a:rPr lang="en-CA" altLang="en-US" sz="4800" b="1">
                <a:solidFill>
                  <a:schemeClr val="bg1"/>
                </a:solidFill>
                <a:cs typeface="Arial" charset="0"/>
              </a:rPr>
              <a:t>S</a:t>
            </a:r>
            <a:r>
              <a:rPr lang="en-CA" altLang="en-US" sz="4800" b="1" smtClean="0">
                <a:solidFill>
                  <a:schemeClr val="bg1"/>
                </a:solidFill>
                <a:cs typeface="Arial" charset="0"/>
              </a:rPr>
              <a:t>earch First</a:t>
            </a:r>
            <a:endParaRPr lang="en-CA" altLang="en-US" sz="48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965" y="6204752"/>
            <a:ext cx="10550732" cy="85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0962" y="14795228"/>
            <a:ext cx="10519766" cy="855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3934" y="22777714"/>
            <a:ext cx="10493763" cy="6158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2955" y="6360040"/>
            <a:ext cx="6862794" cy="704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4310" y="10432253"/>
            <a:ext cx="6765372" cy="622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9411" y="14667151"/>
            <a:ext cx="6211184" cy="20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09932" y="16472220"/>
            <a:ext cx="6098546" cy="3600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456425" y="6154540"/>
            <a:ext cx="10776886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you want to be able to search using index terms, </a:t>
            </a:r>
          </a:p>
          <a:p>
            <a:r>
              <a:rPr lang="en-US" sz="3200" dirty="0" smtClean="0"/>
              <a:t>       Start with : </a:t>
            </a:r>
            <a:r>
              <a:rPr lang="en-US" sz="3200" dirty="0" err="1" smtClean="0"/>
              <a:t>Proquest</a:t>
            </a:r>
            <a:r>
              <a:rPr lang="en-US" sz="3200" dirty="0" smtClean="0"/>
              <a:t> Canadian Newsstand</a:t>
            </a:r>
            <a:r>
              <a:rPr lang="en-US" sz="3200" dirty="0"/>
              <a:t>, </a:t>
            </a:r>
            <a:r>
              <a:rPr lang="en-US" sz="3200" dirty="0" err="1"/>
              <a:t>Repère</a:t>
            </a:r>
            <a:r>
              <a:rPr lang="en-US" sz="3200" dirty="0"/>
              <a:t>, </a:t>
            </a:r>
            <a:r>
              <a:rPr lang="en-US" sz="3200" dirty="0" smtClean="0"/>
              <a:t>CPI.Q</a:t>
            </a:r>
            <a:r>
              <a:rPr lang="en-US" sz="3200" dirty="0"/>
              <a:t>, but </a:t>
            </a:r>
            <a:r>
              <a:rPr lang="en-US" sz="3200" dirty="0" smtClean="0"/>
              <a:t>only the first includes </a:t>
            </a:r>
            <a:r>
              <a:rPr lang="en-US" sz="3200" dirty="0" err="1" smtClean="0"/>
              <a:t>franco</a:t>
            </a:r>
            <a:r>
              <a:rPr lang="en-US" sz="3200" dirty="0" smtClean="0"/>
              <a:t>-</a:t>
            </a:r>
            <a:r>
              <a:rPr lang="en-US" sz="3200" b="1" dirty="0" smtClean="0"/>
              <a:t>Canadian</a:t>
            </a:r>
            <a:r>
              <a:rPr lang="en-US" sz="3200" dirty="0" smtClean="0"/>
              <a:t> newspapers.</a:t>
            </a:r>
          </a:p>
          <a:p>
            <a:endParaRPr lang="en-US" sz="3200" dirty="0"/>
          </a:p>
          <a:p>
            <a:r>
              <a:rPr lang="en-US" sz="3200" dirty="0" smtClean="0"/>
              <a:t>If you are looking for English language translation of the French articles: </a:t>
            </a:r>
          </a:p>
          <a:p>
            <a:r>
              <a:rPr lang="en-US" sz="3200" dirty="0" smtClean="0"/>
              <a:t>       Start with: Does not exist!</a:t>
            </a:r>
          </a:p>
          <a:p>
            <a:endParaRPr lang="en-US" sz="3200" dirty="0"/>
          </a:p>
          <a:p>
            <a:r>
              <a:rPr lang="en-US" sz="3200" dirty="0" smtClean="0"/>
              <a:t>If you want current national level coverage: </a:t>
            </a:r>
          </a:p>
          <a:p>
            <a:r>
              <a:rPr lang="en-US" sz="3200" dirty="0" smtClean="0"/>
              <a:t>        Start with: There is no national level francophone newspaper, like Radio Canada for television. However, the wire feed, </a:t>
            </a:r>
            <a:r>
              <a:rPr lang="en-CA" sz="3200" dirty="0">
                <a:hlinkClick r:id="rId10" tooltip="Click to search for more items from this journal"/>
              </a:rPr>
              <a:t>La Presse </a:t>
            </a:r>
            <a:r>
              <a:rPr lang="en-CA" sz="3200" dirty="0" smtClean="0">
                <a:hlinkClick r:id="rId10" tooltip="Click to search for more items from this journal"/>
              </a:rPr>
              <a:t>Canadienne</a:t>
            </a:r>
            <a:r>
              <a:rPr lang="en-CA" sz="3200" dirty="0" smtClean="0"/>
              <a:t>, as indexed in Canadian Newsstand is the closest there is to a national news stream.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If you are looking for current local coverage:</a:t>
            </a:r>
          </a:p>
          <a:p>
            <a:r>
              <a:rPr lang="en-US" sz="3200" dirty="0" smtClean="0"/>
              <a:t>       Start with</a:t>
            </a:r>
            <a:r>
              <a:rPr lang="en-US" sz="3200" smtClean="0"/>
              <a:t>: Eureka.cc,  also known </a:t>
            </a:r>
            <a:r>
              <a:rPr lang="en-US" sz="3200" dirty="0"/>
              <a:t>as </a:t>
            </a:r>
            <a:r>
              <a:rPr lang="en-US" sz="3200" dirty="0" err="1" smtClean="0"/>
              <a:t>Newscan</a:t>
            </a:r>
            <a:r>
              <a:rPr lang="en-US" sz="3200" dirty="0" smtClean="0"/>
              <a:t>, and Press Reader</a:t>
            </a:r>
            <a:endParaRPr lang="en-US" sz="3200" dirty="0"/>
          </a:p>
          <a:p>
            <a:r>
              <a:rPr lang="en-US" sz="3200" dirty="0" smtClean="0"/>
              <a:t>       Supplement your search by consulting the website of relevant local newspapers</a:t>
            </a:r>
            <a:r>
              <a:rPr lang="en-US" sz="3200" smtClean="0"/>
              <a:t>, eg: Nunavoix (Nunavut).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If you are looking for archival coverage in digital format of French-language Canadian newspapers: </a:t>
            </a:r>
          </a:p>
          <a:p>
            <a:r>
              <a:rPr lang="en-US" sz="3200" dirty="0" smtClean="0"/>
              <a:t>        Start with</a:t>
            </a:r>
            <a:r>
              <a:rPr lang="en-US" sz="3200" dirty="0"/>
              <a:t>: Eureka.cc </a:t>
            </a:r>
            <a:r>
              <a:rPr lang="en-US" sz="3200" dirty="0" smtClean="0"/>
              <a:t>/ </a:t>
            </a:r>
            <a:r>
              <a:rPr lang="en-US" sz="3200" err="1" smtClean="0"/>
              <a:t>Newscan</a:t>
            </a:r>
            <a:r>
              <a:rPr lang="en-US" sz="3200" smtClean="0"/>
              <a:t>; </a:t>
            </a:r>
            <a:r>
              <a:rPr lang="en-US" sz="3200" dirty="0" smtClean="0"/>
              <a:t>University of Alberta </a:t>
            </a:r>
            <a:r>
              <a:rPr lang="en-US" sz="3200" dirty="0" err="1" smtClean="0"/>
              <a:t>Libguide</a:t>
            </a:r>
            <a:r>
              <a:rPr lang="en-US" sz="3200" dirty="0" smtClean="0"/>
              <a:t> – Newspapers – Quebec </a:t>
            </a:r>
            <a:r>
              <a:rPr lang="en-US" sz="3200" dirty="0"/>
              <a:t>et </a:t>
            </a:r>
            <a:r>
              <a:rPr lang="en-US" sz="3200"/>
              <a:t>Francophonie </a:t>
            </a:r>
            <a:r>
              <a:rPr lang="en-US" sz="3200" smtClean="0"/>
              <a:t>lists several archival sources. </a:t>
            </a:r>
            <a:r>
              <a:rPr lang="en-US" sz="3200" smtClean="0">
                <a:hlinkClick r:id="rId11"/>
              </a:rPr>
              <a:t>http</a:t>
            </a:r>
            <a:r>
              <a:rPr lang="en-US" sz="3200">
                <a:hlinkClick r:id="rId11"/>
              </a:rPr>
              <a:t>://</a:t>
            </a:r>
            <a:r>
              <a:rPr lang="en-US" sz="3200" smtClean="0">
                <a:hlinkClick r:id="rId11"/>
              </a:rPr>
              <a:t>guides.library.ualberta.ca/newspapers/quebec-and-francophonie</a:t>
            </a:r>
            <a:endParaRPr lang="en-CA" sz="2400" dirty="0"/>
          </a:p>
        </p:txBody>
      </p:sp>
      <p:sp>
        <p:nvSpPr>
          <p:cNvPr id="44" name="TextBox 35"/>
          <p:cNvSpPr txBox="1">
            <a:spLocks noChangeArrowheads="1"/>
          </p:cNvSpPr>
          <p:nvPr/>
        </p:nvSpPr>
        <p:spPr bwMode="auto">
          <a:xfrm>
            <a:off x="36078616" y="28936196"/>
            <a:ext cx="10896600" cy="1662113"/>
          </a:xfrm>
          <a:prstGeom prst="rect">
            <a:avLst/>
          </a:prstGeom>
          <a:solidFill>
            <a:srgbClr val="006231"/>
          </a:solidFill>
          <a:ln w="12700" cmpd="sng">
            <a:solidFill>
              <a:srgbClr val="006231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4800" b="1" smtClean="0">
                <a:solidFill>
                  <a:schemeClr val="bg1"/>
                </a:solidFill>
                <a:cs typeface="Arial" charset="0"/>
              </a:rPr>
              <a:t>References</a:t>
            </a:r>
            <a:endParaRPr lang="en-CA" altLang="en-US" sz="4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5" name="TextBox 35"/>
          <p:cNvSpPr txBox="1">
            <a:spLocks noChangeArrowheads="1"/>
          </p:cNvSpPr>
          <p:nvPr/>
        </p:nvSpPr>
        <p:spPr bwMode="auto">
          <a:xfrm>
            <a:off x="24188189" y="20698936"/>
            <a:ext cx="10896600" cy="1662113"/>
          </a:xfrm>
          <a:prstGeom prst="rect">
            <a:avLst/>
          </a:prstGeom>
          <a:solidFill>
            <a:srgbClr val="006231"/>
          </a:solidFill>
          <a:ln w="12700" cmpd="sng">
            <a:solidFill>
              <a:srgbClr val="006231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4800" b="1" dirty="0" smtClean="0">
                <a:solidFill>
                  <a:schemeClr val="bg1"/>
                </a:solidFill>
                <a:cs typeface="Arial" charset="0"/>
              </a:rPr>
              <a:t>Vocabulary </a:t>
            </a:r>
            <a:endParaRPr lang="en-CA" altLang="en-US" sz="48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70375" y="22895367"/>
            <a:ext cx="10697194" cy="6880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49895" y="22831931"/>
            <a:ext cx="10645954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smtClean="0"/>
              <a:t>Newspaper chains frequently publish identical articles in multiple newspapers. A </a:t>
            </a:r>
            <a:r>
              <a:rPr lang="fr-CA" sz="2400" dirty="0" err="1"/>
              <a:t>s</a:t>
            </a:r>
            <a:r>
              <a:rPr lang="fr-CA" sz="2400" smtClean="0"/>
              <a:t>earch for French language Canadian </a:t>
            </a:r>
            <a:r>
              <a:rPr lang="fr-CA" sz="2400" dirty="0" smtClean="0"/>
              <a:t>articles </a:t>
            </a:r>
            <a:r>
              <a:rPr lang="fr-CA" sz="2400" dirty="0" err="1" smtClean="0"/>
              <a:t>published</a:t>
            </a:r>
            <a:r>
              <a:rPr lang="fr-CA" sz="2400" dirty="0" smtClean="0"/>
              <a:t> on the topic of « aide à mourir » in Eureka for </a:t>
            </a:r>
            <a:r>
              <a:rPr lang="fr-CA" sz="2400" dirty="0" err="1"/>
              <a:t>February</a:t>
            </a:r>
            <a:r>
              <a:rPr lang="fr-CA" sz="2400" dirty="0"/>
              <a:t> 24th 2017 </a:t>
            </a:r>
            <a:r>
              <a:rPr lang="fr-CA" sz="2400" dirty="0" err="1" smtClean="0"/>
              <a:t>revealed</a:t>
            </a:r>
            <a:r>
              <a:rPr lang="fr-CA" sz="2400" dirty="0" smtClean="0"/>
              <a:t> 10 unique articles out of a </a:t>
            </a:r>
            <a:r>
              <a:rPr lang="fr-CA" sz="2400" dirty="0" err="1" smtClean="0"/>
              <a:t>tolal</a:t>
            </a:r>
            <a:r>
              <a:rPr lang="fr-CA" sz="2400" dirty="0" smtClean="0"/>
              <a:t> </a:t>
            </a:r>
            <a:r>
              <a:rPr lang="fr-CA" sz="2400" smtClean="0"/>
              <a:t>of 25 (40%  unique).</a:t>
            </a:r>
            <a:endParaRPr lang="fr-CA" sz="2400" dirty="0" smtClean="0"/>
          </a:p>
          <a:p>
            <a:endParaRPr lang="fr-CA" sz="2400" dirty="0"/>
          </a:p>
          <a:p>
            <a:r>
              <a:rPr lang="fr-CA" sz="2400" smtClean="0"/>
              <a:t>Of newspapers </a:t>
            </a:r>
            <a:r>
              <a:rPr lang="fr-CA" sz="2400" dirty="0" err="1" smtClean="0"/>
              <a:t>indexed</a:t>
            </a:r>
            <a:r>
              <a:rPr lang="fr-CA" sz="2400" dirty="0" smtClean="0"/>
              <a:t> </a:t>
            </a:r>
            <a:r>
              <a:rPr lang="fr-CA" sz="2400" smtClean="0"/>
              <a:t>in Eureka.cc, </a:t>
            </a:r>
            <a:r>
              <a:rPr lang="fr-CA" sz="2400" i="1" smtClean="0"/>
              <a:t>Le </a:t>
            </a:r>
            <a:r>
              <a:rPr lang="fr-CA" sz="2400" i="1"/>
              <a:t>Devoir, La Presse, L’Actualité</a:t>
            </a:r>
            <a:r>
              <a:rPr lang="fr-CA" sz="2400"/>
              <a:t>, and </a:t>
            </a:r>
            <a:r>
              <a:rPr lang="fr-CA" sz="2400" i="1"/>
              <a:t>Le Soleil </a:t>
            </a:r>
            <a:r>
              <a:rPr lang="fr-CA" sz="2400" smtClean="0"/>
              <a:t>published the least number of duplicates </a:t>
            </a:r>
            <a:r>
              <a:rPr lang="fr-CA" sz="2400" dirty="0" smtClean="0"/>
              <a:t>over a </a:t>
            </a:r>
            <a:r>
              <a:rPr lang="fr-CA" sz="2400" err="1" smtClean="0"/>
              <a:t>two-year</a:t>
            </a:r>
            <a:r>
              <a:rPr lang="fr-CA" sz="2400" smtClean="0"/>
              <a:t> period. </a:t>
            </a:r>
          </a:p>
          <a:p>
            <a:endParaRPr lang="fr-CA" sz="2400" dirty="0"/>
          </a:p>
          <a:p>
            <a:r>
              <a:rPr lang="fr-CA" sz="2400" dirty="0" smtClean="0"/>
              <a:t>Articles </a:t>
            </a:r>
            <a:r>
              <a:rPr lang="fr-CA" sz="2400" dirty="0" err="1" smtClean="0"/>
              <a:t>published</a:t>
            </a:r>
            <a:r>
              <a:rPr lang="fr-CA" sz="2400" dirty="0" smtClean="0"/>
              <a:t> by </a:t>
            </a:r>
            <a:r>
              <a:rPr lang="fr-CA" sz="2400" dirty="0" err="1" smtClean="0"/>
              <a:t>other</a:t>
            </a:r>
            <a:r>
              <a:rPr lang="fr-CA" sz="2400" dirty="0" smtClean="0"/>
              <a:t> </a:t>
            </a:r>
            <a:r>
              <a:rPr lang="fr-CA" sz="2400" dirty="0" smtClean="0">
                <a:hlinkClick r:id="rId13"/>
              </a:rPr>
              <a:t>Association de la presse francophone </a:t>
            </a:r>
            <a:r>
              <a:rPr lang="fr-CA" sz="2400" dirty="0" smtClean="0"/>
              <a:t>(APF) </a:t>
            </a:r>
            <a:r>
              <a:rPr lang="fr-CA" sz="2400" dirty="0" err="1" smtClean="0"/>
              <a:t>newspapers</a:t>
            </a:r>
            <a:r>
              <a:rPr lang="fr-CA" sz="2400" dirty="0" smtClean="0"/>
              <a:t> </a:t>
            </a:r>
            <a:r>
              <a:rPr lang="fr-CA" sz="2400" dirty="0" err="1" smtClean="0"/>
              <a:t>outside</a:t>
            </a:r>
            <a:r>
              <a:rPr lang="fr-CA" sz="2400" dirty="0" smtClean="0"/>
              <a:t> of Québec </a:t>
            </a:r>
            <a:r>
              <a:rPr lang="fr-CA" sz="2400" dirty="0" err="1" smtClean="0"/>
              <a:t>may</a:t>
            </a:r>
            <a:r>
              <a:rPr lang="fr-CA" sz="2400" dirty="0" smtClean="0"/>
              <a:t> not </a:t>
            </a:r>
            <a:r>
              <a:rPr lang="fr-CA" sz="2400" dirty="0" err="1" smtClean="0"/>
              <a:t>be</a:t>
            </a:r>
            <a:r>
              <a:rPr lang="fr-CA" sz="2400" dirty="0" smtClean="0"/>
              <a:t> </a:t>
            </a:r>
            <a:r>
              <a:rPr lang="fr-CA" sz="2400" dirty="0" err="1" smtClean="0"/>
              <a:t>indexed</a:t>
            </a:r>
            <a:r>
              <a:rPr lang="fr-CA" sz="2400" dirty="0" smtClean="0"/>
              <a:t> in Eureka, </a:t>
            </a:r>
            <a:r>
              <a:rPr lang="fr-CA" sz="2400" err="1" smtClean="0"/>
              <a:t>which</a:t>
            </a:r>
            <a:r>
              <a:rPr lang="fr-CA" sz="2400" smtClean="0"/>
              <a:t> includes </a:t>
            </a:r>
            <a:r>
              <a:rPr lang="fr-CA" sz="2400" dirty="0" err="1" smtClean="0"/>
              <a:t>only</a:t>
            </a:r>
            <a:r>
              <a:rPr lang="fr-CA" sz="2400" dirty="0" smtClean="0"/>
              <a:t> 45% of APF </a:t>
            </a:r>
            <a:r>
              <a:rPr lang="fr-CA" sz="2400" err="1" smtClean="0"/>
              <a:t>titles</a:t>
            </a:r>
            <a:r>
              <a:rPr lang="fr-CA" sz="2400" smtClean="0"/>
              <a:t>.  Newspapers indexed in Eureka include: </a:t>
            </a:r>
            <a:endParaRPr lang="fr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i="1" dirty="0" smtClean="0"/>
              <a:t>Le Franco </a:t>
            </a:r>
            <a:r>
              <a:rPr lang="fr-CA" sz="2400" dirty="0" smtClean="0"/>
              <a:t>(Edmonton and Calgary </a:t>
            </a:r>
            <a:r>
              <a:rPr lang="fr-CA" sz="2400" dirty="0" err="1" smtClean="0"/>
              <a:t>editions</a:t>
            </a:r>
            <a:r>
              <a:rPr lang="fr-CA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All 5 Atlantic provinces </a:t>
            </a:r>
            <a:r>
              <a:rPr lang="fr-CA" sz="2400" dirty="0" err="1" smtClean="0"/>
              <a:t>titles</a:t>
            </a:r>
            <a:endParaRPr lang="fr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2 out of 3 </a:t>
            </a:r>
            <a:r>
              <a:rPr lang="fr-CA" sz="2400" dirty="0" err="1" smtClean="0"/>
              <a:t>titles</a:t>
            </a:r>
            <a:r>
              <a:rPr lang="fr-CA" sz="2400" dirty="0" smtClean="0"/>
              <a:t> </a:t>
            </a:r>
            <a:r>
              <a:rPr lang="fr-CA" sz="2400" dirty="0" err="1" smtClean="0"/>
              <a:t>from</a:t>
            </a:r>
            <a:r>
              <a:rPr lang="fr-CA" sz="2400" dirty="0" smtClean="0"/>
              <a:t> the  </a:t>
            </a:r>
            <a:r>
              <a:rPr lang="fr-CA" sz="2400" dirty="0" err="1" smtClean="0"/>
              <a:t>Territories</a:t>
            </a:r>
            <a:endParaRPr lang="fr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2 out of 11 </a:t>
            </a:r>
            <a:r>
              <a:rPr lang="fr-CA" sz="2400" dirty="0" err="1" smtClean="0"/>
              <a:t>titles</a:t>
            </a:r>
            <a:r>
              <a:rPr lang="fr-CA" sz="2400" dirty="0" smtClean="0"/>
              <a:t> </a:t>
            </a:r>
            <a:r>
              <a:rPr lang="fr-CA" sz="2400" dirty="0" err="1" smtClean="0"/>
              <a:t>from</a:t>
            </a:r>
            <a:r>
              <a:rPr lang="fr-CA" sz="2400" dirty="0" smtClean="0"/>
              <a:t> Ontario</a:t>
            </a:r>
          </a:p>
          <a:p>
            <a:endParaRPr lang="fr-CA" sz="2400" dirty="0"/>
          </a:p>
          <a:p>
            <a:r>
              <a:rPr lang="fr-CA" sz="2400" dirty="0"/>
              <a:t>A</a:t>
            </a:r>
            <a:r>
              <a:rPr lang="fr-CA" sz="2400" dirty="0" smtClean="0"/>
              <a:t> </a:t>
            </a:r>
            <a:r>
              <a:rPr lang="fr-CA" sz="2400" dirty="0" err="1" smtClean="0"/>
              <a:t>search</a:t>
            </a:r>
            <a:r>
              <a:rPr lang="fr-CA" sz="2400" dirty="0" smtClean="0"/>
              <a:t> for keywords on </a:t>
            </a:r>
            <a:r>
              <a:rPr lang="fr-CA" sz="2400" dirty="0" err="1" smtClean="0"/>
              <a:t>newspaper</a:t>
            </a:r>
            <a:r>
              <a:rPr lang="fr-CA" sz="2400" dirty="0" smtClean="0"/>
              <a:t> </a:t>
            </a:r>
            <a:r>
              <a:rPr lang="fr-CA" sz="2400" dirty="0" err="1" smtClean="0"/>
              <a:t>websites</a:t>
            </a:r>
            <a:r>
              <a:rPr lang="fr-CA" sz="2400" dirty="0" smtClean="0"/>
              <a:t> (</a:t>
            </a:r>
            <a:r>
              <a:rPr lang="fr-CA" sz="2400" dirty="0" err="1" smtClean="0"/>
              <a:t>e.g</a:t>
            </a:r>
            <a:r>
              <a:rPr lang="fr-CA" sz="2400" dirty="0" smtClean="0"/>
              <a:t>. </a:t>
            </a:r>
            <a:r>
              <a:rPr lang="fr-CA" sz="2400" i="1" dirty="0" smtClean="0"/>
              <a:t>La Liberté</a:t>
            </a:r>
            <a:r>
              <a:rPr lang="fr-CA" sz="2400" dirty="0" smtClean="0"/>
              <a:t>, </a:t>
            </a:r>
            <a:r>
              <a:rPr lang="fr-CA" sz="2400" i="1" dirty="0" smtClean="0"/>
              <a:t>L’Eau-Vive</a:t>
            </a:r>
            <a:r>
              <a:rPr lang="fr-CA" sz="2400" dirty="0" smtClean="0"/>
              <a:t>) </a:t>
            </a:r>
            <a:r>
              <a:rPr lang="fr-CA" sz="2400" dirty="0" err="1" smtClean="0"/>
              <a:t>did</a:t>
            </a:r>
            <a:r>
              <a:rPr lang="fr-CA" sz="2400" dirty="0" smtClean="0"/>
              <a:t> not </a:t>
            </a:r>
            <a:r>
              <a:rPr lang="fr-CA" sz="2400" dirty="0" err="1" smtClean="0"/>
              <a:t>reveal</a:t>
            </a:r>
            <a:r>
              <a:rPr lang="fr-CA" sz="2400" dirty="0" smtClean="0"/>
              <a:t> </a:t>
            </a:r>
            <a:r>
              <a:rPr lang="fr-CA" sz="2400" dirty="0" err="1" smtClean="0"/>
              <a:t>any</a:t>
            </a:r>
            <a:r>
              <a:rPr lang="fr-CA" sz="2400" dirty="0" smtClean="0"/>
              <a:t> duplicates </a:t>
            </a:r>
            <a:r>
              <a:rPr lang="fr-CA" sz="2400" dirty="0" err="1" smtClean="0"/>
              <a:t>with</a:t>
            </a:r>
            <a:r>
              <a:rPr lang="fr-CA" sz="2400" dirty="0" smtClean="0"/>
              <a:t> </a:t>
            </a:r>
            <a:r>
              <a:rPr lang="fr-CA" sz="2400" dirty="0" smtClean="0">
                <a:hlinkClick r:id="rId14"/>
              </a:rPr>
              <a:t>Le Franco </a:t>
            </a:r>
            <a:r>
              <a:rPr lang="fr-CA" sz="2400" dirty="0" smtClean="0"/>
              <a:t>articles on the topic of </a:t>
            </a:r>
            <a:r>
              <a:rPr lang="fr-CA" sz="2400" dirty="0" err="1" smtClean="0"/>
              <a:t>physician</a:t>
            </a:r>
            <a:r>
              <a:rPr lang="fr-CA" sz="2400" dirty="0" smtClean="0"/>
              <a:t> </a:t>
            </a:r>
            <a:r>
              <a:rPr lang="fr-CA" sz="2400" dirty="0" err="1" smtClean="0"/>
              <a:t>assisted</a:t>
            </a:r>
            <a:r>
              <a:rPr lang="fr-CA" sz="2400" dirty="0" smtClean="0"/>
              <a:t> </a:t>
            </a:r>
            <a:r>
              <a:rPr lang="fr-CA" sz="2400" dirty="0" err="1" smtClean="0"/>
              <a:t>death</a:t>
            </a:r>
            <a:r>
              <a:rPr lang="fr-CA" sz="2400" smtClean="0"/>
              <a:t>. </a:t>
            </a:r>
            <a:r>
              <a:rPr lang="fr-CA" sz="2400"/>
              <a:t>T</a:t>
            </a:r>
            <a:r>
              <a:rPr lang="fr-CA" sz="2400" smtClean="0"/>
              <a:t>here </a:t>
            </a:r>
            <a:r>
              <a:rPr lang="fr-CA" sz="2400" dirty="0" err="1" smtClean="0"/>
              <a:t>were</a:t>
            </a:r>
            <a:r>
              <a:rPr lang="fr-CA" sz="2400" dirty="0" smtClean="0"/>
              <a:t> 8 unique articles </a:t>
            </a:r>
            <a:r>
              <a:rPr lang="fr-CA" sz="2400" dirty="0" err="1" smtClean="0"/>
              <a:t>that</a:t>
            </a:r>
            <a:r>
              <a:rPr lang="fr-CA" sz="2400" dirty="0" smtClean="0"/>
              <a:t> </a:t>
            </a:r>
            <a:r>
              <a:rPr lang="fr-CA" sz="2400" dirty="0" err="1" smtClean="0"/>
              <a:t>were</a:t>
            </a:r>
            <a:r>
              <a:rPr lang="fr-CA" sz="2400" dirty="0" smtClean="0"/>
              <a:t> </a:t>
            </a:r>
            <a:r>
              <a:rPr lang="fr-CA" sz="2400" dirty="0" err="1" smtClean="0"/>
              <a:t>authored</a:t>
            </a:r>
            <a:r>
              <a:rPr lang="fr-CA" sz="2400" dirty="0" smtClean="0"/>
              <a:t> by Saskatchewan </a:t>
            </a:r>
            <a:r>
              <a:rPr lang="fr-CA" sz="2400" dirty="0" err="1" smtClean="0"/>
              <a:t>journalists</a:t>
            </a:r>
            <a:r>
              <a:rPr lang="fr-CA" sz="2400" dirty="0" smtClean="0"/>
              <a:t> in </a:t>
            </a:r>
            <a:r>
              <a:rPr lang="fr-CA" sz="2400" dirty="0" err="1" smtClean="0"/>
              <a:t>their</a:t>
            </a:r>
            <a:r>
              <a:rPr lang="fr-CA" sz="2400" dirty="0" smtClean="0"/>
              <a:t> local francophone </a:t>
            </a:r>
            <a:r>
              <a:rPr lang="fr-CA" sz="2400" dirty="0" err="1" smtClean="0"/>
              <a:t>newspaper</a:t>
            </a:r>
            <a:r>
              <a:rPr lang="fr-CA" sz="2400" dirty="0" smtClean="0"/>
              <a:t>, </a:t>
            </a:r>
            <a:r>
              <a:rPr lang="fr-CA" sz="2400" dirty="0" smtClean="0">
                <a:hlinkClick r:id="rId15"/>
              </a:rPr>
              <a:t>L’Eau Vive</a:t>
            </a:r>
            <a:r>
              <a:rPr lang="fr-CA" sz="2400" smtClean="0"/>
              <a:t>. </a:t>
            </a:r>
          </a:p>
          <a:p>
            <a:endParaRPr lang="fr-CA" sz="2400"/>
          </a:p>
          <a:p>
            <a:r>
              <a:rPr lang="fr-CA" sz="2400" b="1" smtClean="0"/>
              <a:t>Conclusions: </a:t>
            </a:r>
          </a:p>
          <a:p>
            <a:endParaRPr lang="fr-CA" sz="2400" b="1" smtClean="0"/>
          </a:p>
          <a:p>
            <a:pPr marL="514350" indent="-514350">
              <a:buAutoNum type="arabicPeriod"/>
            </a:pPr>
            <a:r>
              <a:rPr lang="fr-CA" sz="2400" smtClean="0"/>
              <a:t>Not all French Canadian newspapers are covered by newspaper indexes. </a:t>
            </a:r>
            <a:r>
              <a:rPr lang="fr-CA" sz="2400" b="1" smtClean="0"/>
              <a:t> </a:t>
            </a:r>
            <a:r>
              <a:rPr lang="fr-CA" sz="2400" smtClean="0"/>
              <a:t>In addition to searching databases,  </a:t>
            </a:r>
            <a:r>
              <a:rPr lang="fr-CA" sz="2400" dirty="0" err="1" smtClean="0"/>
              <a:t>it</a:t>
            </a:r>
            <a:r>
              <a:rPr lang="fr-CA" sz="2400" dirty="0" smtClean="0"/>
              <a:t> </a:t>
            </a:r>
            <a:r>
              <a:rPr lang="fr-CA" sz="2400" dirty="0" err="1" smtClean="0"/>
              <a:t>is</a:t>
            </a:r>
            <a:r>
              <a:rPr lang="fr-CA" sz="2400" dirty="0" smtClean="0"/>
              <a:t> </a:t>
            </a:r>
            <a:r>
              <a:rPr lang="fr-CA" sz="2400" dirty="0" err="1" smtClean="0"/>
              <a:t>worth</a:t>
            </a:r>
            <a:r>
              <a:rPr lang="fr-CA" sz="2400" dirty="0" smtClean="0"/>
              <a:t> </a:t>
            </a:r>
            <a:r>
              <a:rPr lang="fr-CA" sz="2400" dirty="0" err="1" smtClean="0"/>
              <a:t>searching</a:t>
            </a:r>
            <a:r>
              <a:rPr lang="fr-CA" sz="2400" dirty="0" smtClean="0"/>
              <a:t> </a:t>
            </a:r>
            <a:r>
              <a:rPr lang="fr-CA" sz="2400" dirty="0" err="1" smtClean="0"/>
              <a:t>specific</a:t>
            </a:r>
            <a:r>
              <a:rPr lang="fr-CA" sz="2400" dirty="0" smtClean="0"/>
              <a:t> </a:t>
            </a:r>
            <a:r>
              <a:rPr lang="fr-CA" sz="2400" dirty="0" err="1" smtClean="0"/>
              <a:t>newspaper</a:t>
            </a:r>
            <a:r>
              <a:rPr lang="fr-CA" sz="2400" dirty="0" smtClean="0"/>
              <a:t> </a:t>
            </a:r>
            <a:r>
              <a:rPr lang="fr-CA" sz="2400" dirty="0" err="1" smtClean="0"/>
              <a:t>websites</a:t>
            </a:r>
            <a:r>
              <a:rPr lang="fr-CA" sz="2400" dirty="0" smtClean="0"/>
              <a:t> for a </a:t>
            </a:r>
            <a:r>
              <a:rPr lang="fr-CA" sz="2400" smtClean="0"/>
              <a:t>unique perspectives.</a:t>
            </a:r>
          </a:p>
          <a:p>
            <a:pPr marL="514350" indent="-514350">
              <a:buAutoNum type="arabicPeriod" startAt="2"/>
            </a:pPr>
            <a:r>
              <a:rPr lang="fr-CA" sz="2400" smtClean="0"/>
              <a:t>Duplication of stories makes precise retrieval of unique</a:t>
            </a:r>
          </a:p>
          <a:p>
            <a:r>
              <a:rPr lang="fr-CA" sz="2400"/>
              <a:t> </a:t>
            </a:r>
            <a:r>
              <a:rPr lang="fr-CA" sz="2400" smtClean="0"/>
              <a:t>     </a:t>
            </a:r>
            <a:r>
              <a:rPr lang="fr-CA" sz="2400"/>
              <a:t>information more difficult. </a:t>
            </a:r>
            <a:endParaRPr lang="fr-CA" sz="2400" smtClean="0"/>
          </a:p>
          <a:p>
            <a:pPr marL="457200" indent="-457200">
              <a:buAutoNum type="arabicPeriod" startAt="3"/>
            </a:pPr>
            <a:r>
              <a:rPr lang="fr-CA" sz="2400" smtClean="0"/>
              <a:t>Variations in newspaper database functions and syntaxes make</a:t>
            </a:r>
          </a:p>
          <a:p>
            <a:r>
              <a:rPr lang="fr-CA" sz="2400"/>
              <a:t>      newspaper </a:t>
            </a:r>
            <a:r>
              <a:rPr lang="fr-CA" sz="2400" smtClean="0"/>
              <a:t>searching challenging for researchers, so intermediary</a:t>
            </a:r>
          </a:p>
          <a:p>
            <a:r>
              <a:rPr lang="fr-CA" sz="2400"/>
              <a:t> </a:t>
            </a:r>
            <a:r>
              <a:rPr lang="fr-CA" sz="2400" smtClean="0"/>
              <a:t>     </a:t>
            </a:r>
            <a:r>
              <a:rPr lang="fr-CA" sz="2400"/>
              <a:t>searching may be required. </a:t>
            </a:r>
          </a:p>
          <a:p>
            <a:endParaRPr lang="fr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436138"/>
            <a:ext cx="10896600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Eureka.cc </a:t>
            </a:r>
            <a:r>
              <a:rPr lang="fr-CA" sz="2400" b="1" dirty="0" err="1"/>
              <a:t>Vocabulary</a:t>
            </a:r>
            <a:r>
              <a:rPr lang="fr-CA" sz="2400" b="1" dirty="0"/>
              <a:t> </a:t>
            </a:r>
            <a:r>
              <a:rPr lang="fr-CA" sz="2400" b="1" dirty="0" err="1"/>
              <a:t>Search</a:t>
            </a:r>
            <a:r>
              <a:rPr lang="fr-CA" sz="2400" b="1" dirty="0"/>
              <a:t> </a:t>
            </a:r>
            <a:r>
              <a:rPr lang="fr-CA" sz="2400" b="1" dirty="0" err="1" smtClean="0"/>
              <a:t>Strategies</a:t>
            </a:r>
            <a:endParaRPr lang="fr-CA" sz="2400" b="1" dirty="0"/>
          </a:p>
          <a:p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(droit | aide | assistance | digne | dignité) %4 (suicide | mourir | mort)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"fin de vie"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(euthanasie) %2 (volontaire | active | passive)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(refus* %2 traite*) &amp; mort*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(</a:t>
            </a:r>
            <a:r>
              <a:rPr lang="fr-CA" sz="2400" dirty="0" err="1"/>
              <a:t>interromp</a:t>
            </a:r>
            <a:r>
              <a:rPr lang="fr-CA" sz="2400" dirty="0"/>
              <a:t>* %2 traitement) &amp; mort</a:t>
            </a:r>
            <a:r>
              <a:rPr lang="fr-CA" sz="2400" dirty="0" smtClean="0"/>
              <a:t>*</a:t>
            </a:r>
          </a:p>
          <a:p>
            <a:endParaRPr lang="fr-CA" sz="2400" dirty="0" smtClean="0"/>
          </a:p>
          <a:p>
            <a:r>
              <a:rPr lang="fr-CA" sz="2400" dirty="0" smtClean="0"/>
              <a:t>For </a:t>
            </a:r>
            <a:r>
              <a:rPr lang="fr-CA" sz="2400" dirty="0" err="1" smtClean="0"/>
              <a:t>example</a:t>
            </a:r>
            <a:r>
              <a:rPr lang="fr-CA" sz="2400" dirty="0" smtClean="0"/>
              <a:t>, a </a:t>
            </a:r>
            <a:r>
              <a:rPr lang="fr-CA" sz="2400" dirty="0" err="1" smtClean="0"/>
              <a:t>search</a:t>
            </a:r>
            <a:r>
              <a:rPr lang="fr-CA" sz="2400" dirty="0" smtClean="0"/>
              <a:t> of French </a:t>
            </a:r>
            <a:r>
              <a:rPr lang="fr-CA" sz="2400" dirty="0" err="1" smtClean="0"/>
              <a:t>language</a:t>
            </a:r>
            <a:r>
              <a:rPr lang="fr-CA" sz="2400" dirty="0" smtClean="0"/>
              <a:t> Canadian </a:t>
            </a:r>
            <a:r>
              <a:rPr lang="fr-CA" sz="2400" dirty="0" err="1" smtClean="0"/>
              <a:t>newspapers</a:t>
            </a:r>
            <a:r>
              <a:rPr lang="fr-CA" sz="2400" dirty="0" smtClean="0"/>
              <a:t> for </a:t>
            </a:r>
            <a:endParaRPr lang="fr-CA" sz="2400" dirty="0"/>
          </a:p>
          <a:p>
            <a:r>
              <a:rPr lang="fr-FR" sz="2400" dirty="0"/>
              <a:t>((droit | aide | assistance | digne | dignité) %4 (suicide | mourir | mort)) | "fin de vie" | ((euthanasie) %2 (volontaire | active | passive</a:t>
            </a:r>
            <a:r>
              <a:rPr lang="fr-FR" sz="2400" dirty="0" smtClean="0"/>
              <a:t>))</a:t>
            </a:r>
          </a:p>
          <a:p>
            <a:endParaRPr lang="fr-FR" sz="2400" dirty="0"/>
          </a:p>
          <a:p>
            <a:r>
              <a:rPr lang="fr-FR" sz="2400" dirty="0" err="1" smtClean="0"/>
              <a:t>Retrieves</a:t>
            </a:r>
            <a:r>
              <a:rPr lang="fr-FR" sz="2400" dirty="0" smtClean="0"/>
              <a:t> 33,767 </a:t>
            </a:r>
            <a:r>
              <a:rPr lang="fr-FR" sz="2400" dirty="0" err="1" smtClean="0"/>
              <a:t>press</a:t>
            </a:r>
            <a:r>
              <a:rPr lang="fr-FR" sz="2400" dirty="0" smtClean="0"/>
              <a:t> articles over the </a:t>
            </a:r>
            <a:r>
              <a:rPr lang="fr-FR" sz="2400" dirty="0" err="1" smtClean="0"/>
              <a:t>entire</a:t>
            </a:r>
            <a:r>
              <a:rPr lang="fr-FR" sz="2400" dirty="0" smtClean="0"/>
              <a:t> Eureka.cc issue archive (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newspaper</a:t>
            </a:r>
            <a:r>
              <a:rPr lang="fr-FR" sz="2400" dirty="0" smtClean="0"/>
              <a:t> archives go back to 1992, </a:t>
            </a:r>
            <a:r>
              <a:rPr lang="fr-FR" sz="2400" dirty="0" err="1" smtClean="0"/>
              <a:t>e.g</a:t>
            </a:r>
            <a:r>
              <a:rPr lang="fr-FR" sz="2400" dirty="0" smtClean="0"/>
              <a:t>. Le Devoir, but </a:t>
            </a:r>
            <a:r>
              <a:rPr lang="fr-FR" sz="2400" dirty="0" err="1" smtClean="0"/>
              <a:t>most</a:t>
            </a:r>
            <a:r>
              <a:rPr lang="fr-FR" sz="2400" dirty="0" smtClean="0"/>
              <a:t> are more </a:t>
            </a:r>
            <a:r>
              <a:rPr lang="fr-FR" sz="2400" dirty="0" err="1" smtClean="0"/>
              <a:t>recent</a:t>
            </a:r>
            <a:r>
              <a:rPr lang="fr-FR" sz="2400" dirty="0" smtClean="0"/>
              <a:t>)</a:t>
            </a:r>
            <a:endParaRPr lang="fr-CA" sz="2400" dirty="0" smtClean="0"/>
          </a:p>
          <a:p>
            <a:endParaRPr lang="fr-CA" sz="2400" dirty="0"/>
          </a:p>
          <a:p>
            <a:r>
              <a:rPr lang="fr-CA" sz="2400" b="1" dirty="0" err="1" smtClean="0"/>
              <a:t>Proquest</a:t>
            </a:r>
            <a:r>
              <a:rPr lang="fr-CA" sz="2400" b="1" dirty="0" smtClean="0"/>
              <a:t> Canadian </a:t>
            </a:r>
            <a:r>
              <a:rPr lang="fr-CA" sz="2400" b="1" dirty="0" err="1" smtClean="0"/>
              <a:t>Newsstand</a:t>
            </a:r>
            <a:r>
              <a:rPr lang="fr-CA" sz="2400" dirty="0" smtClean="0"/>
              <a:t>: </a:t>
            </a:r>
          </a:p>
          <a:p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err="1" smtClean="0"/>
              <a:t>Limit</a:t>
            </a:r>
            <a:r>
              <a:rPr lang="fr-CA" sz="2400" dirty="0" smtClean="0"/>
              <a:t> to </a:t>
            </a:r>
            <a:r>
              <a:rPr lang="fr-CA" sz="2400" dirty="0" err="1" smtClean="0"/>
              <a:t>newspapers</a:t>
            </a:r>
            <a:r>
              <a:rPr lang="fr-CA" sz="2400" dirty="0" smtClean="0"/>
              <a:t> &amp; </a:t>
            </a:r>
            <a:r>
              <a:rPr lang="fr-CA" sz="2400" dirty="0" err="1" smtClean="0"/>
              <a:t>wire</a:t>
            </a:r>
            <a:r>
              <a:rPr lang="fr-CA" sz="2400" dirty="0" smtClean="0"/>
              <a:t> </a:t>
            </a:r>
            <a:r>
              <a:rPr lang="fr-CA" sz="2400" dirty="0" err="1" smtClean="0"/>
              <a:t>feeds</a:t>
            </a:r>
            <a:r>
              <a:rPr lang="fr-CA" sz="2400" dirty="0" smtClean="0"/>
              <a:t> in French</a:t>
            </a:r>
          </a:p>
          <a:p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("fin de vie") OR ((aide) NEAR/4 (mourir)) OR ((</a:t>
            </a:r>
            <a:r>
              <a:rPr lang="fr-CA" sz="2400" dirty="0" err="1"/>
              <a:t>assist</a:t>
            </a:r>
            <a:r>
              <a:rPr lang="fr-CA" sz="2400" dirty="0"/>
              <a:t>*) NEAR/4 (suicide)) OR ((droit) NEAR/4 (mort)) OR ((droit) NEAR/4 (mourir)) OR ("euthanasie volontaire") OR ("euthanasie active") OR ("euthanasie passive") OR ((refus*) NEAR/2 (traite*) AND mort*) ((</a:t>
            </a:r>
            <a:r>
              <a:rPr lang="fr-CA" sz="2400" dirty="0" err="1"/>
              <a:t>interromp</a:t>
            </a:r>
            <a:r>
              <a:rPr lang="fr-CA" sz="2400" dirty="0"/>
              <a:t>*) NEAR/2 (traitement) AND mort*)</a:t>
            </a:r>
          </a:p>
          <a:p>
            <a:endParaRPr lang="en-US" sz="2400" dirty="0" smtClean="0"/>
          </a:p>
          <a:p>
            <a:r>
              <a:rPr lang="en-US" sz="2400" dirty="0" smtClean="0"/>
              <a:t>Retrieves:</a:t>
            </a:r>
            <a:endParaRPr lang="en-CA" sz="2400" dirty="0" smtClean="0"/>
          </a:p>
          <a:p>
            <a:r>
              <a:rPr lang="en-CA" sz="2400" dirty="0" smtClean="0"/>
              <a:t>Newspapers </a:t>
            </a:r>
            <a:r>
              <a:rPr lang="en-CA" sz="2400" dirty="0"/>
              <a:t>(83)</a:t>
            </a:r>
          </a:p>
          <a:p>
            <a:r>
              <a:rPr lang="en-CA" sz="2400" dirty="0"/>
              <a:t>Wire Feeds (643)</a:t>
            </a:r>
          </a:p>
          <a:p>
            <a:r>
              <a:rPr lang="en-CA" sz="2400" dirty="0"/>
              <a:t>Total 726 </a:t>
            </a:r>
            <a:r>
              <a:rPr lang="en-CA" sz="2400" dirty="0" smtClean="0"/>
              <a:t>results over the last nine years (</a:t>
            </a:r>
            <a:r>
              <a:rPr lang="en-CA" sz="2400" smtClean="0"/>
              <a:t>2008-2017)</a:t>
            </a:r>
          </a:p>
          <a:p>
            <a:endParaRPr lang="en-US" sz="2400"/>
          </a:p>
          <a:p>
            <a:r>
              <a:rPr lang="fr-CA" sz="2400" b="1" smtClean="0"/>
              <a:t>Examples of studies </a:t>
            </a:r>
            <a:r>
              <a:rPr lang="fr-CA" sz="2400" b="1"/>
              <a:t>that </a:t>
            </a:r>
            <a:r>
              <a:rPr lang="fr-CA" sz="2400" b="1" smtClean="0"/>
              <a:t>include </a:t>
            </a:r>
            <a:r>
              <a:rPr lang="fr-CA" sz="2400" b="1"/>
              <a:t>French-Canadian newspapers:</a:t>
            </a:r>
          </a:p>
          <a:p>
            <a:r>
              <a:rPr lang="fr-CA" sz="2400" smtClean="0"/>
              <a:t>Tonmyr </a:t>
            </a:r>
            <a:r>
              <a:rPr lang="fr-CA" sz="2400"/>
              <a:t>L, Jack S. Media Analysis of Early Dissemination of Canadian Child Maltreatment Surveillance Data. Child Welfare. 2010;89(1):81-101</a:t>
            </a:r>
            <a:r>
              <a:rPr lang="fr-CA" sz="2400" smtClean="0"/>
              <a:t>.</a:t>
            </a:r>
          </a:p>
          <a:p>
            <a:endParaRPr lang="fr-CA" sz="2400"/>
          </a:p>
          <a:p>
            <a:r>
              <a:rPr lang="en-CA" sz="2400"/>
              <a:t>Lanovaz MJ, Dufour M-M, Shah S. Newspaper Coverage of Autism Treatment in Canada: 10-Year Trends (2004–2013). Canadian Journal of Psychiatry Revue Canadienne de Psychiatrie. 2015;60(7):329-333.</a:t>
            </a:r>
          </a:p>
          <a:p>
            <a:endParaRPr lang="fr-CA" sz="2400" dirty="0" err="1" smtClean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0"/>
            <a:ext cx="47548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Eureka.cc Vocabulary Search Strategy (droit | aide | assistance | digne | dignité) %4 (suicide | mourir | mort) "fin de vie" (euthanasie) %2 (volontaire | active | passive) (refus* %2 traite*) &amp; mort* (interromp* %2 traitement) &amp; mort*</a:t>
            </a:r>
            <a:r>
              <a:rPr kumimoji="0" lang="en-US" altLang="en-US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263064" y="23616592"/>
            <a:ext cx="4953346" cy="1632348"/>
          </a:xfrm>
          <a:prstGeom prst="wedgeEllipseCallout">
            <a:avLst>
              <a:gd name="adj1" fmla="val -73298"/>
              <a:gd name="adj2" fmla="val 67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Last 2 combinations retrieve mostly the same articles identified with the  first 3 searches</a:t>
            </a:r>
            <a:endParaRPr lang="en-CA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585" y="33762237"/>
            <a:ext cx="8989640" cy="2813763"/>
          </a:xfrm>
          <a:prstGeom prst="rect">
            <a:avLst/>
          </a:prstGeom>
        </p:spPr>
      </p:pic>
      <p:sp>
        <p:nvSpPr>
          <p:cNvPr id="36" name="Oval Callout 35"/>
          <p:cNvSpPr/>
          <p:nvPr/>
        </p:nvSpPr>
        <p:spPr>
          <a:xfrm>
            <a:off x="27734840" y="29089552"/>
            <a:ext cx="5284016" cy="2018182"/>
          </a:xfrm>
          <a:prstGeom prst="wedgeEllipseCallout">
            <a:avLst>
              <a:gd name="adj1" fmla="val -32491"/>
              <a:gd name="adj2" fmla="val -7731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Multilingual French and English health terminologies and ontologies available through </a:t>
            </a:r>
            <a:r>
              <a:rPr lang="en-US" sz="2400" dirty="0" err="1" smtClean="0">
                <a:hlinkClick r:id="rId17"/>
              </a:rPr>
              <a:t>HeTOP</a:t>
            </a:r>
            <a:r>
              <a:rPr lang="en-US" sz="2400" dirty="0" smtClean="0"/>
              <a:t>.</a:t>
            </a:r>
            <a:endParaRPr lang="en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153934" y="30697549"/>
            <a:ext cx="105566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/>
              <a:t>Nisbet MC, Scheufele DA, Shanahan J, Moy P, Brossard D, Lewenstein BV. </a:t>
            </a:r>
            <a:r>
              <a:rPr lang="en-CA" sz="2000" smtClean="0"/>
              <a:t> </a:t>
            </a:r>
            <a:r>
              <a:rPr lang="en-CA" sz="2000"/>
              <a:t>Knowledge, reservations, or promise? A media effects model for public perceptions of science and technology. Commun. </a:t>
            </a:r>
            <a:r>
              <a:rPr lang="en-CA" sz="2000" smtClean="0"/>
              <a:t>Res .2002</a:t>
            </a:r>
            <a:r>
              <a:rPr lang="en-CA" sz="2000"/>
              <a:t> </a:t>
            </a:r>
            <a:r>
              <a:rPr lang="en-CA" sz="2000" b="1"/>
              <a:t>29</a:t>
            </a:r>
            <a:r>
              <a:rPr lang="en-CA" sz="2000"/>
              <a:t>(5): </a:t>
            </a:r>
            <a:r>
              <a:rPr lang="en-CA" sz="2000" smtClean="0"/>
              <a:t>584-608</a:t>
            </a:r>
          </a:p>
          <a:p>
            <a:endParaRPr lang="en-US" sz="2000" smtClean="0"/>
          </a:p>
          <a:p>
            <a:r>
              <a:rPr lang="en-US" sz="2000" smtClean="0"/>
              <a:t>Seale </a:t>
            </a:r>
            <a:r>
              <a:rPr lang="en-US" sz="2000"/>
              <a:t>C. and Charteris – Black J.  Keyword analysis:  a new tool for qualitative research in Bourgeault I., Dingwall R., de Vries R. (eds).  The SAGE Handbook of Qualitative Methods in Health Research.  Los Angeles, CA:  SAGE, 2010. </a:t>
            </a:r>
            <a:endParaRPr lang="en-US" sz="2000" smtClean="0"/>
          </a:p>
          <a:p>
            <a:endParaRPr lang="en-CA" sz="2400"/>
          </a:p>
        </p:txBody>
      </p:sp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24170969" y="31461908"/>
            <a:ext cx="10896600" cy="1709738"/>
          </a:xfrm>
          <a:prstGeom prst="rect">
            <a:avLst/>
          </a:prstGeom>
          <a:solidFill>
            <a:srgbClr val="006231"/>
          </a:solidFill>
          <a:ln w="12700" cmpd="sng">
            <a:solidFill>
              <a:srgbClr val="006231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4800" b="1" smtClean="0">
                <a:solidFill>
                  <a:schemeClr val="bg1"/>
                </a:solidFill>
                <a:cs typeface="Arial" charset="0"/>
              </a:rPr>
              <a:t>Future Research</a:t>
            </a:r>
            <a:endParaRPr lang="en-CA" altLang="en-US" sz="4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20488" y="33143457"/>
            <a:ext cx="108966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/>
              <a:t>Future research directions include:  </a:t>
            </a:r>
          </a:p>
          <a:p>
            <a:pPr marL="457200" indent="-457200">
              <a:buAutoNum type="arabicParenR"/>
            </a:pPr>
            <a:r>
              <a:rPr lang="en-US" sz="2400" smtClean="0"/>
              <a:t>Identify the extent of inclusion of French Canadian newspapers in newspaper based studies.</a:t>
            </a:r>
          </a:p>
          <a:p>
            <a:pPr marL="457200" indent="-457200">
              <a:buAutoNum type="arabicParenR"/>
            </a:pPr>
            <a:r>
              <a:rPr lang="en-US" sz="2400" smtClean="0"/>
              <a:t>Understanding the benefits and drawbacks of using newspapers vs social media as data sources. </a:t>
            </a:r>
          </a:p>
          <a:p>
            <a:pPr marL="457200" indent="-457200">
              <a:buFontTx/>
              <a:buAutoNum type="arabicParenR"/>
            </a:pPr>
            <a:r>
              <a:rPr lang="en-US" sz="2400"/>
              <a:t>Identifying ways of including </a:t>
            </a:r>
            <a:r>
              <a:rPr lang="en-US" sz="2400" smtClean="0"/>
              <a:t>other language newspapers </a:t>
            </a:r>
            <a:r>
              <a:rPr lang="en-US" sz="2400"/>
              <a:t>as source data.</a:t>
            </a:r>
          </a:p>
          <a:p>
            <a:pPr marL="457200" indent="-457200">
              <a:buAutoNum type="arabicParenR"/>
            </a:pPr>
            <a:endParaRPr lang="en-US" sz="2400" smtClean="0"/>
          </a:p>
        </p:txBody>
      </p:sp>
      <p:sp>
        <p:nvSpPr>
          <p:cNvPr id="18" name="Rectangle 17"/>
          <p:cNvSpPr/>
          <p:nvPr/>
        </p:nvSpPr>
        <p:spPr>
          <a:xfrm>
            <a:off x="11607414" y="6081713"/>
            <a:ext cx="11743124" cy="14617223"/>
          </a:xfrm>
          <a:prstGeom prst="rect">
            <a:avLst/>
          </a:prstGeom>
          <a:noFill/>
          <a:ln>
            <a:solidFill>
              <a:srgbClr val="0062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-Poster-Presentation-Green-White-54x4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UA-Poster-Presentation-Green-White-54x42</Template>
  <TotalTime>1172</TotalTime>
  <Words>733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Courier New</vt:lpstr>
      <vt:lpstr>UA-Poster-Presentation-Green-White-54x42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SMC</dc:creator>
  <cp:lastModifiedBy>Campbell, Sandy</cp:lastModifiedBy>
  <cp:revision>51</cp:revision>
  <cp:lastPrinted>2017-03-17T17:29:29Z</cp:lastPrinted>
  <dcterms:created xsi:type="dcterms:W3CDTF">2017-03-12T20:49:21Z</dcterms:created>
  <dcterms:modified xsi:type="dcterms:W3CDTF">2017-05-10T15:13:23Z</dcterms:modified>
</cp:coreProperties>
</file>