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6"/>
  </p:notesMasterIdLst>
  <p:handoutMasterIdLst>
    <p:handoutMasterId r:id="rId37"/>
  </p:handoutMasterIdLst>
  <p:sldIdLst>
    <p:sldId id="336" r:id="rId6"/>
    <p:sldId id="359" r:id="rId7"/>
    <p:sldId id="360" r:id="rId8"/>
    <p:sldId id="368" r:id="rId9"/>
    <p:sldId id="348" r:id="rId10"/>
    <p:sldId id="349" r:id="rId11"/>
    <p:sldId id="350" r:id="rId12"/>
    <p:sldId id="351" r:id="rId13"/>
    <p:sldId id="352" r:id="rId14"/>
    <p:sldId id="353" r:id="rId15"/>
    <p:sldId id="354" r:id="rId16"/>
    <p:sldId id="355" r:id="rId17"/>
    <p:sldId id="356" r:id="rId18"/>
    <p:sldId id="357" r:id="rId19"/>
    <p:sldId id="361" r:id="rId20"/>
    <p:sldId id="369" r:id="rId21"/>
    <p:sldId id="364" r:id="rId22"/>
    <p:sldId id="363" r:id="rId23"/>
    <p:sldId id="374" r:id="rId24"/>
    <p:sldId id="373" r:id="rId25"/>
    <p:sldId id="365" r:id="rId26"/>
    <p:sldId id="371" r:id="rId27"/>
    <p:sldId id="358" r:id="rId28"/>
    <p:sldId id="366" r:id="rId29"/>
    <p:sldId id="367" r:id="rId30"/>
    <p:sldId id="370" r:id="rId31"/>
    <p:sldId id="372" r:id="rId32"/>
    <p:sldId id="362" r:id="rId33"/>
    <p:sldId id="334" r:id="rId34"/>
    <p:sldId id="33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153165"/>
    <a:srgbClr val="0C0921"/>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8" autoAdjust="0"/>
    <p:restoredTop sz="79525"/>
  </p:normalViewPr>
  <p:slideViewPr>
    <p:cSldViewPr snapToGrid="0" snapToObjects="1">
      <p:cViewPr varScale="1">
        <p:scale>
          <a:sx n="63" d="100"/>
          <a:sy n="63" d="100"/>
        </p:scale>
        <p:origin x="472" y="60"/>
      </p:cViewPr>
      <p:guideLst>
        <p:guide orient="horz" pos="2115"/>
        <p:guide pos="3840"/>
      </p:guideLst>
    </p:cSldViewPr>
  </p:slideViewPr>
  <p:notesTextViewPr>
    <p:cViewPr>
      <p:scale>
        <a:sx n="120" d="100"/>
        <a:sy n="12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2024/03/19</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*Updated:</a:t>
            </a:r>
            <a:r>
              <a:rPr lang="en-US" sz="1200" b="0" i="0" u="none" strike="noStrike" kern="1200" baseline="0" dirty="0" smtClean="0">
                <a:solidFill>
                  <a:schemeClr val="tx1"/>
                </a:solidFill>
                <a:effectLst/>
                <a:latin typeface="+mn-lt"/>
                <a:ea typeface="+mn-ea"/>
                <a:cs typeface="+mn-cs"/>
              </a:rPr>
              <a:t> December 2023</a:t>
            </a:r>
            <a:endParaRPr lang="en-CA" sz="1200" b="0" i="0" u="none" strike="noStrike" kern="1200" dirty="0" smtClean="0">
              <a:solidFill>
                <a:schemeClr val="tx1"/>
              </a:solidFill>
              <a:effectLst/>
              <a:latin typeface="+mn-lt"/>
              <a:ea typeface="+mn-ea"/>
              <a:cs typeface="+mn-cs"/>
            </a:endParaRPr>
          </a:p>
          <a:p>
            <a:r>
              <a:rPr lang="en-CA" sz="1200" b="0" i="0" u="none" strike="noStrike" kern="1200" dirty="0" smtClean="0">
                <a:solidFill>
                  <a:schemeClr val="tx1"/>
                </a:solidFill>
                <a:effectLst/>
                <a:latin typeface="+mn-lt"/>
                <a:ea typeface="+mn-ea"/>
                <a:cs typeface="+mn-cs"/>
              </a:rPr>
              <a:t>Hello </a:t>
            </a:r>
            <a:r>
              <a:rPr lang="en-CA" sz="1200" b="0" i="0" u="none" strike="noStrike" kern="1200" dirty="0">
                <a:solidFill>
                  <a:schemeClr val="tx1"/>
                </a:solidFill>
                <a:effectLst/>
                <a:latin typeface="+mn-lt"/>
                <a:ea typeface="+mn-ea"/>
                <a:cs typeface="+mn-cs"/>
              </a:rPr>
              <a:t>and welcome to the University of Alberta’s Opening Up Copyright Instructional Module on the History of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05680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Sixth Key Event – US Copyright Term Extension Act. In 1998, US musician turned Senator Sonny Bono led the crafting of the Copyright Term Extension Act that expanded the term of protection in the US from life plus 50 to life plus 70 years.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Act is sometimes called the Mickey Mouse Copyright Term Extension Act, because it ensured that Steamboat Willie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an animated short film from 1928 that first depicted Disney’s iconic rodent, would not enter the public domain for an additional 20 years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183406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Seventh Key Event – </a:t>
            </a:r>
            <a:r>
              <a:rPr lang="en-CA" sz="1200" b="0" i="0" u="none" strike="noStrike" kern="1200" dirty="0" err="1" smtClean="0">
                <a:solidFill>
                  <a:schemeClr val="tx1"/>
                </a:solidFill>
                <a:effectLst/>
                <a:latin typeface="+mn-lt"/>
                <a:ea typeface="+mn-ea"/>
                <a:cs typeface="+mn-cs"/>
              </a:rPr>
              <a:t>Théberge</a:t>
            </a:r>
            <a:r>
              <a:rPr lang="en-CA" sz="1200" b="0" i="0" u="none" strike="noStrike" kern="1200" dirty="0">
                <a:solidFill>
                  <a:schemeClr val="tx1"/>
                </a:solidFill>
                <a:effectLst/>
                <a:latin typeface="+mn-lt"/>
                <a:ea typeface="+mn-ea"/>
                <a:cs typeface="+mn-cs"/>
              </a:rPr>
              <a:t>.  As copyright rose in importance over the decades, it was also taking on more visibility in Canadian </a:t>
            </a:r>
            <a:r>
              <a:rPr lang="en-CA" sz="1200" b="0" i="0" u="none" strike="noStrike" kern="1200" dirty="0" smtClean="0">
                <a:solidFill>
                  <a:schemeClr val="tx1"/>
                </a:solidFill>
                <a:effectLst/>
                <a:latin typeface="+mn-lt"/>
                <a:ea typeface="+mn-ea"/>
                <a:cs typeface="+mn-cs"/>
              </a:rPr>
              <a:t>courts.</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2002 </a:t>
            </a:r>
            <a:r>
              <a:rPr lang="en-CA" sz="1200" b="0" i="0" u="none" strike="noStrike" kern="1200" dirty="0">
                <a:solidFill>
                  <a:schemeClr val="tx1"/>
                </a:solidFill>
                <a:effectLst/>
                <a:latin typeface="+mn-lt"/>
                <a:ea typeface="+mn-ea"/>
                <a:cs typeface="+mn-cs"/>
              </a:rPr>
              <a:t>marked the first major Canadian Supreme Court case on copyright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a:t>
            </a:r>
            <a:r>
              <a:rPr lang="en-CA" sz="1200" b="0" i="1" u="none" strike="noStrike" kern="1200" dirty="0" err="1" smtClean="0">
                <a:solidFill>
                  <a:schemeClr val="tx1"/>
                </a:solidFill>
                <a:effectLst/>
                <a:latin typeface="+mn-lt"/>
                <a:ea typeface="+mn-ea"/>
                <a:cs typeface="+mn-cs"/>
              </a:rPr>
              <a:t>Théberge</a:t>
            </a:r>
            <a:r>
              <a:rPr lang="en-CA" sz="1200" b="0" i="1"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decision.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high court’s 2002 ruling notably explicated that the purpose of copyright was to balance the rewarding of creators with encouraging the dissemination of works, and it even cautioned against protecting creators’ rights excessively.</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87554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Eighth Key Event – the 2004 CCH case. </a:t>
            </a:r>
            <a:r>
              <a:rPr lang="en-US" sz="1200" b="0" i="0" u="none" strike="noStrike" kern="1200" dirty="0" smtClean="0">
                <a:solidFill>
                  <a:schemeClr val="tx1"/>
                </a:solidFill>
                <a:effectLst/>
                <a:latin typeface="+mn-lt"/>
                <a:ea typeface="+mn-ea"/>
                <a:cs typeface="+mn-cs"/>
              </a:rPr>
              <a:t>Although fair dealing had been part of Canada’s Copyright Act since the 1920s, it was only during the CCH case that the Supreme Court of Canada outlined how to </a:t>
            </a:r>
            <a:r>
              <a:rPr lang="en-US" sz="1200" b="0" i="1" u="none" strike="noStrike" kern="1200" dirty="0" smtClean="0">
                <a:solidFill>
                  <a:schemeClr val="tx1"/>
                </a:solidFill>
                <a:effectLst/>
                <a:latin typeface="+mn-lt"/>
                <a:ea typeface="+mn-ea"/>
                <a:cs typeface="+mn-cs"/>
              </a:rPr>
              <a:t>apply </a:t>
            </a:r>
            <a:r>
              <a:rPr lang="en-US" sz="1200" b="0" i="0" u="none" strike="noStrike" kern="1200" dirty="0" smtClean="0">
                <a:solidFill>
                  <a:schemeClr val="tx1"/>
                </a:solidFill>
                <a:effectLst/>
                <a:latin typeface="+mn-lt"/>
                <a:ea typeface="+mn-ea"/>
                <a:cs typeface="+mn-cs"/>
              </a:rPr>
              <a:t>fair dealing. CCH laid the groundwork for making determinations about whether a specific dealing with a copyright-protected work is fair and thus not an infringement of copyright.</a:t>
            </a:r>
            <a:endParaRPr lang="en-US" b="0" dirty="0" smtClean="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9344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Ninth Key </a:t>
            </a:r>
            <a:r>
              <a:rPr lang="en-CA" sz="1200" b="0" i="0" u="none" strike="noStrike" kern="1200" dirty="0" smtClean="0">
                <a:solidFill>
                  <a:schemeClr val="tx1"/>
                </a:solidFill>
                <a:effectLst/>
                <a:latin typeface="+mn-lt"/>
                <a:ea typeface="+mn-ea"/>
                <a:cs typeface="+mn-cs"/>
              </a:rPr>
              <a:t>Event – </a:t>
            </a:r>
            <a:r>
              <a:rPr lang="en-CA" sz="1200" b="0" i="0" u="none" strike="noStrike" kern="1200" dirty="0">
                <a:solidFill>
                  <a:schemeClr val="tx1"/>
                </a:solidFill>
                <a:effectLst/>
                <a:latin typeface="+mn-lt"/>
                <a:ea typeface="+mn-ea"/>
                <a:cs typeface="+mn-cs"/>
              </a:rPr>
              <a:t>Pentalogy. 2012 marked another milestone in Supreme Court jurisprudence with the court releasing five decisions on copyright in the summer of that year.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five cases, known as the pentalogy, dealt with a variety of issues, but the SOCAN and Alberta (Education) cases were particularly notable for their application of the </a:t>
            </a:r>
            <a:r>
              <a:rPr lang="en-CA" sz="1200" b="0" i="0" u="none" strike="noStrike" kern="1200" dirty="0" smtClean="0">
                <a:solidFill>
                  <a:schemeClr val="tx1"/>
                </a:solidFill>
                <a:effectLst/>
                <a:latin typeface="+mn-lt"/>
                <a:ea typeface="+mn-ea"/>
                <a:cs typeface="+mn-cs"/>
              </a:rPr>
              <a:t>CCH six </a:t>
            </a:r>
            <a:r>
              <a:rPr lang="en-CA" sz="1200" b="0" i="0" u="none" strike="noStrike" kern="1200" dirty="0">
                <a:solidFill>
                  <a:schemeClr val="tx1"/>
                </a:solidFill>
                <a:effectLst/>
                <a:latin typeface="+mn-lt"/>
                <a:ea typeface="+mn-ea"/>
                <a:cs typeface="+mn-cs"/>
              </a:rPr>
              <a:t>factor test for determining if a dealing is fair.</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90022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Tenth Key </a:t>
            </a:r>
            <a:r>
              <a:rPr lang="en-CA" sz="1200" b="0" i="0" u="none" strike="noStrike" kern="1200" dirty="0" smtClean="0">
                <a:solidFill>
                  <a:schemeClr val="tx1"/>
                </a:solidFill>
                <a:effectLst/>
                <a:latin typeface="+mn-lt"/>
                <a:ea typeface="+mn-ea"/>
                <a:cs typeface="+mn-cs"/>
              </a:rPr>
              <a:t>Event </a:t>
            </a:r>
            <a:r>
              <a:rPr lang="en-CA" sz="1200" b="0" i="0" u="none" strike="noStrike" kern="1200" dirty="0">
                <a:solidFill>
                  <a:schemeClr val="tx1"/>
                </a:solidFill>
                <a:effectLst/>
                <a:latin typeface="+mn-lt"/>
                <a:ea typeface="+mn-ea"/>
                <a:cs typeface="+mn-cs"/>
              </a:rPr>
              <a:t>– Copyright Act Review. In 2017, Canada began a lengthy statutorily-mandated review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with issues such as educational fair dealing being hotly contested by various parties. </a:t>
            </a:r>
            <a:r>
              <a:rPr lang="en-CA" sz="1200" b="0" i="0" u="none" strike="noStrike" kern="1200" dirty="0" smtClean="0">
                <a:solidFill>
                  <a:schemeClr val="tx1"/>
                </a:solidFill>
                <a:effectLst/>
                <a:latin typeface="+mn-lt"/>
                <a:ea typeface="+mn-ea"/>
                <a:cs typeface="+mn-cs"/>
              </a:rPr>
              <a:t>Both </a:t>
            </a:r>
            <a:r>
              <a:rPr lang="en-CA" sz="1200" b="0" i="0" u="none" strike="noStrike" kern="1200" dirty="0">
                <a:solidFill>
                  <a:schemeClr val="tx1"/>
                </a:solidFill>
                <a:effectLst/>
                <a:latin typeface="+mn-lt"/>
                <a:ea typeface="+mn-ea"/>
                <a:cs typeface="+mn-cs"/>
              </a:rPr>
              <a:t>the Industry and Heritage Committees of the House of Commons delivered contrasting reports on how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might be revised.</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55708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Regardless of what new issues emerge, such as copyright for AI generated content</a:t>
            </a:r>
            <a:r>
              <a:rPr lang="en-CA" sz="1200" b="0" i="0" u="none" strike="noStrike" kern="1200" dirty="0" smtClean="0">
                <a:solidFill>
                  <a:schemeClr val="tx1"/>
                </a:solidFill>
                <a:effectLst/>
                <a:latin typeface="+mn-lt"/>
                <a:ea typeface="+mn-ea"/>
                <a:cs typeface="+mn-cs"/>
              </a:rPr>
              <a:t>… the </a:t>
            </a:r>
            <a:r>
              <a:rPr lang="en-CA" sz="1200" b="0" i="0" u="none" strike="noStrike" kern="1200" dirty="0">
                <a:solidFill>
                  <a:schemeClr val="tx1"/>
                </a:solidFill>
                <a:effectLst/>
                <a:latin typeface="+mn-lt"/>
                <a:ea typeface="+mn-ea"/>
                <a:cs typeface="+mn-cs"/>
              </a:rPr>
              <a:t>history of copyright shows how it has been transformed from a very limited set of protections designed to encourage learning, to a large and complicated set of creator and user rights with an increasingly economic nature</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230852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history of copyright shows how it has been transformed from a very limited set of protections designed to encourage learning, to a large and complicated set of creator and user rights with an increasingly economic nature</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42390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rtl="0"/>
            <a:r>
              <a:rPr lang="en-CA" sz="1200" b="0" i="0" u="none" strike="noStrike" kern="1200" dirty="0">
                <a:solidFill>
                  <a:schemeClr val="tx1"/>
                </a:solidFill>
                <a:effectLst/>
                <a:latin typeface="+mn-lt"/>
                <a:ea typeface="+mn-ea"/>
                <a:cs typeface="+mn-cs"/>
              </a:rPr>
              <a:t>●     Recall key events in the history of copyright</a:t>
            </a:r>
            <a:endParaRPr lang="en-CA" b="0" dirty="0">
              <a:effectLst/>
            </a:endParaRPr>
          </a:p>
          <a:p>
            <a:pPr rtl="0"/>
            <a:r>
              <a:rPr lang="en-CA" sz="1200" b="0" i="0" u="none" strike="noStrike" kern="1200" dirty="0">
                <a:solidFill>
                  <a:schemeClr val="tx1"/>
                </a:solidFill>
                <a:effectLst/>
                <a:latin typeface="+mn-lt"/>
                <a:ea typeface="+mn-ea"/>
                <a:cs typeface="+mn-cs"/>
              </a:rPr>
              <a:t>●     Understand how copyright has evolved, in particular from a means of encouraging learning to an economic policy</a:t>
            </a:r>
            <a:endParaRPr lang="en-CA" b="0" dirty="0">
              <a:effectLst/>
            </a:endParaRPr>
          </a:p>
          <a:p>
            <a:r>
              <a:rPr lang="en-CA" sz="1200" b="0" i="0" u="none" strike="noStrike" kern="1200" dirty="0">
                <a:solidFill>
                  <a:schemeClr val="tx1"/>
                </a:solidFill>
                <a:effectLst/>
                <a:latin typeface="+mn-lt"/>
                <a:ea typeface="+mn-ea"/>
                <a:cs typeface="+mn-cs"/>
              </a:rPr>
              <a:t>●     Understand how copyright’s history is shaped by the interplay of domestic and international factors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85189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the University of Alberta’s Opening Up Copyright instructional module on the history of copyright. Thank you for your attention.</a:t>
            </a:r>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3011877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255530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Copyright is increasingly important in our modern economy, but for much of copyright’s 300-plus year history it has been relatively unimportant for the overwhelming majority of people.  So how did things end up this way?</a:t>
            </a:r>
            <a:endParaRPr lang="en-CA" b="0" dirty="0">
              <a:effectLst/>
            </a:endParaRPr>
          </a:p>
          <a:p>
            <a:r>
              <a:rPr lang="en-CA" sz="1200" b="0" i="0" u="none" strike="noStrike" kern="1200" dirty="0">
                <a:solidFill>
                  <a:schemeClr val="tx1"/>
                </a:solidFill>
                <a:effectLst/>
                <a:latin typeface="+mn-lt"/>
                <a:ea typeface="+mn-ea"/>
                <a:cs typeface="+mn-cs"/>
              </a:rPr>
              <a:t>Copyright effectively began in 1710 with the</a:t>
            </a:r>
            <a:r>
              <a:rPr lang="en-CA" sz="1200" b="0" i="1" u="none" strike="noStrike" kern="1200" dirty="0">
                <a:solidFill>
                  <a:schemeClr val="tx1"/>
                </a:solidFill>
                <a:effectLst/>
                <a:latin typeface="+mn-lt"/>
                <a:ea typeface="+mn-ea"/>
                <a:cs typeface="+mn-cs"/>
              </a:rPr>
              <a:t> Statute of Anne</a:t>
            </a:r>
            <a:r>
              <a:rPr lang="en-CA" sz="1200" b="0" i="0" u="none" strike="noStrike" kern="1200" dirty="0">
                <a:solidFill>
                  <a:schemeClr val="tx1"/>
                </a:solidFill>
                <a:effectLst/>
                <a:latin typeface="+mn-lt"/>
                <a:ea typeface="+mn-ea"/>
                <a:cs typeface="+mn-cs"/>
              </a:rPr>
              <a:t> in Great Britain. </a:t>
            </a:r>
            <a:r>
              <a:rPr lang="en-CA" sz="1200" b="0" i="0" u="none" strike="noStrike" kern="1200" dirty="0" smtClean="0">
                <a:solidFill>
                  <a:schemeClr val="tx1"/>
                </a:solidFill>
                <a:effectLst/>
                <a:latin typeface="+mn-lt"/>
                <a:ea typeface="+mn-ea"/>
                <a:cs typeface="+mn-cs"/>
              </a:rPr>
              <a:t>While </a:t>
            </a:r>
            <a:r>
              <a:rPr lang="en-CA" sz="1200" b="0" i="0" u="none" strike="noStrike" kern="1200" dirty="0">
                <a:solidFill>
                  <a:schemeClr val="tx1"/>
                </a:solidFill>
                <a:effectLst/>
                <a:latin typeface="+mn-lt"/>
                <a:ea typeface="+mn-ea"/>
                <a:cs typeface="+mn-cs"/>
              </a:rPr>
              <a:t>the Statute of Anne was passed to deal with concerns of publishers over book reprinting, the preamble of the Act is notable.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Statute was intended as: “An act for the encouragement of learning, by vesting the copies of printed books in the authors or purchasers of such copies, during the times therein mentioned.”</a:t>
            </a:r>
          </a:p>
          <a:p>
            <a:pPr rtl="0"/>
            <a:r>
              <a:rPr lang="en-CA" sz="1200" b="0" i="0" u="none" strike="noStrike" kern="1200" dirty="0">
                <a:solidFill>
                  <a:schemeClr val="tx1"/>
                </a:solidFill>
                <a:effectLst/>
                <a:latin typeface="+mn-lt"/>
                <a:ea typeface="+mn-ea"/>
                <a:cs typeface="+mn-cs"/>
              </a:rPr>
              <a:t>Wait a minute… that can’t be right. </a:t>
            </a:r>
            <a:r>
              <a:rPr lang="en-CA" sz="1200" b="0" i="0" u="none" strike="noStrike" kern="1200" dirty="0" smtClean="0">
                <a:solidFill>
                  <a:schemeClr val="tx1"/>
                </a:solidFill>
                <a:effectLst/>
                <a:latin typeface="+mn-lt"/>
                <a:ea typeface="+mn-ea"/>
                <a:cs typeface="+mn-cs"/>
              </a:rPr>
              <a:t>Copyright </a:t>
            </a:r>
            <a:r>
              <a:rPr lang="en-CA" sz="1200" b="0" i="0" u="none" strike="noStrike" kern="1200" dirty="0">
                <a:solidFill>
                  <a:schemeClr val="tx1"/>
                </a:solidFill>
                <a:effectLst/>
                <a:latin typeface="+mn-lt"/>
                <a:ea typeface="+mn-ea"/>
                <a:cs typeface="+mn-cs"/>
              </a:rPr>
              <a:t>is to encourage learning? Isn’t it supposed to be about an incentive to create and promote economic prosperity? So how did copyright go from an act for the encouragement of learning to a modern economic policy</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162503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73902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60363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For starters, Copyright has expanded from covering just printed books to covering all forms of creative expression. </a:t>
            </a:r>
            <a:r>
              <a:rPr lang="en-CA" sz="1200" b="0" i="0" u="none" strike="noStrike" kern="1200" dirty="0" smtClean="0">
                <a:solidFill>
                  <a:schemeClr val="tx1"/>
                </a:solidFill>
                <a:effectLst/>
                <a:latin typeface="+mn-lt"/>
                <a:ea typeface="+mn-ea"/>
                <a:cs typeface="+mn-cs"/>
              </a:rPr>
              <a:t>It </a:t>
            </a:r>
            <a:r>
              <a:rPr lang="en-CA" sz="1200" b="0" i="0" u="none" strike="noStrike" kern="1200" dirty="0">
                <a:solidFill>
                  <a:schemeClr val="tx1"/>
                </a:solidFill>
                <a:effectLst/>
                <a:latin typeface="+mn-lt"/>
                <a:ea typeface="+mn-ea"/>
                <a:cs typeface="+mn-cs"/>
              </a:rPr>
              <a:t>has also expanded in relation to the term, or length, of copyright protection. We can’t pack the entirety of copyright’s expansionary history into this module, so we will focus on ten key events to help explain its changing purpose and role in society, both for Canada and for the rest of the world</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67550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We can’t pack the entirety of copyright’s expansionary history into this module, so we will focus on ten key events to help explain its changing purpose and role in society, both for Canada and for the rest of the world</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203423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First Key Event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Statute of Anne</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As </a:t>
            </a:r>
            <a:r>
              <a:rPr lang="en-CA" sz="1200" b="0" i="0" u="none" strike="noStrike" kern="1200" dirty="0">
                <a:solidFill>
                  <a:schemeClr val="tx1"/>
                </a:solidFill>
                <a:effectLst/>
                <a:latin typeface="+mn-lt"/>
                <a:ea typeface="+mn-ea"/>
                <a:cs typeface="+mn-cs"/>
              </a:rPr>
              <a:t>noted earlier, the scope of copyright was initially narrow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it only covered printed books. The term of protection in the Statute is also notable. </a:t>
            </a:r>
            <a:r>
              <a:rPr lang="en-CA" sz="1200" b="0" i="0" u="none" strike="noStrike" kern="1200" dirty="0" smtClean="0">
                <a:solidFill>
                  <a:schemeClr val="tx1"/>
                </a:solidFill>
                <a:effectLst/>
                <a:latin typeface="+mn-lt"/>
                <a:ea typeface="+mn-ea"/>
                <a:cs typeface="+mn-cs"/>
              </a:rPr>
              <a:t>Books </a:t>
            </a:r>
            <a:r>
              <a:rPr lang="en-CA" sz="1200" b="0" i="0" u="none" strike="noStrike" kern="1200" dirty="0">
                <a:solidFill>
                  <a:schemeClr val="tx1"/>
                </a:solidFill>
                <a:effectLst/>
                <a:latin typeface="+mn-lt"/>
                <a:ea typeface="+mn-ea"/>
                <a:cs typeface="+mn-cs"/>
              </a:rPr>
              <a:t>published before the Statute gained copyright protection for 21 years after they were written, while new books would be protected for 14 years, with the option of an additional 14 years of protection if the author was still alive at the end of the first term</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3327081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Second Key Event – the US Constitution. The 1787 US Constitution included a clause empowering Congress to protect authors and inventors. </a:t>
            </a:r>
            <a:r>
              <a:rPr lang="en-CA" sz="1200" b="0" i="0" u="none" strike="noStrike" kern="1200" dirty="0" smtClean="0">
                <a:solidFill>
                  <a:schemeClr val="tx1"/>
                </a:solidFill>
                <a:effectLst/>
                <a:latin typeface="+mn-lt"/>
                <a:ea typeface="+mn-ea"/>
                <a:cs typeface="+mn-cs"/>
              </a:rPr>
              <a:t>Just </a:t>
            </a:r>
            <a:r>
              <a:rPr lang="en-CA" sz="1200" b="0" i="0" u="none" strike="noStrike" kern="1200" dirty="0">
                <a:solidFill>
                  <a:schemeClr val="tx1"/>
                </a:solidFill>
                <a:effectLst/>
                <a:latin typeface="+mn-lt"/>
                <a:ea typeface="+mn-ea"/>
                <a:cs typeface="+mn-cs"/>
              </a:rPr>
              <a:t>three years later, in 1790, the newly independent United States would pass its first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Like </a:t>
            </a:r>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Statute of Anne</a:t>
            </a:r>
            <a:r>
              <a:rPr lang="en-CA" sz="1200" b="0" i="0" u="none" strike="noStrike" kern="1200" dirty="0">
                <a:solidFill>
                  <a:schemeClr val="tx1"/>
                </a:solidFill>
                <a:effectLst/>
                <a:latin typeface="+mn-lt"/>
                <a:ea typeface="+mn-ea"/>
                <a:cs typeface="+mn-cs"/>
              </a:rPr>
              <a:t>, the term of protection was 14 years, with the right of renewal for a second 14-year period if the author was still alive. </a:t>
            </a:r>
            <a:r>
              <a:rPr lang="en-CA" sz="1200" b="0" i="0" u="none" strike="noStrike" kern="1200" dirty="0" smtClean="0">
                <a:solidFill>
                  <a:schemeClr val="tx1"/>
                </a:solidFill>
                <a:effectLst/>
                <a:latin typeface="+mn-lt"/>
                <a:ea typeface="+mn-ea"/>
                <a:cs typeface="+mn-cs"/>
              </a:rPr>
              <a:t>And </a:t>
            </a:r>
            <a:r>
              <a:rPr lang="en-CA" sz="1200" b="0" i="0" u="none" strike="noStrike" kern="1200" dirty="0">
                <a:solidFill>
                  <a:schemeClr val="tx1"/>
                </a:solidFill>
                <a:effectLst/>
                <a:latin typeface="+mn-lt"/>
                <a:ea typeface="+mn-ea"/>
                <a:cs typeface="+mn-cs"/>
              </a:rPr>
              <a:t>notably, this too was explicitly an act to promote the encouragement of learning.</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408485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Third Key Event – the Berne Convention. </a:t>
            </a:r>
            <a:r>
              <a:rPr lang="en-CA" sz="1200" b="0" i="0" u="none" strike="noStrike" kern="1200" dirty="0" smtClean="0">
                <a:solidFill>
                  <a:schemeClr val="tx1"/>
                </a:solidFill>
                <a:effectLst/>
                <a:latin typeface="+mn-lt"/>
                <a:ea typeface="+mn-ea"/>
                <a:cs typeface="+mn-cs"/>
              </a:rPr>
              <a:t>Throughout </a:t>
            </a:r>
            <a:r>
              <a:rPr lang="en-CA" sz="1200" b="0" i="0" u="none" strike="noStrike" kern="1200" dirty="0">
                <a:solidFill>
                  <a:schemeClr val="tx1"/>
                </a:solidFill>
                <a:effectLst/>
                <a:latin typeface="+mn-lt"/>
                <a:ea typeface="+mn-ea"/>
                <a:cs typeface="+mn-cs"/>
              </a:rPr>
              <a:t>the 19th century, copyright protection became more common, and concerns about international copyright protection became an issue. </a:t>
            </a:r>
            <a:r>
              <a:rPr lang="en-CA" sz="1200" b="0" i="0" u="none" strike="noStrike" kern="1200" dirty="0" smtClean="0">
                <a:solidFill>
                  <a:schemeClr val="tx1"/>
                </a:solidFill>
                <a:effectLst/>
                <a:latin typeface="+mn-lt"/>
                <a:ea typeface="+mn-ea"/>
                <a:cs typeface="+mn-cs"/>
              </a:rPr>
              <a:t>This </a:t>
            </a:r>
            <a:r>
              <a:rPr lang="en-CA" sz="1200" b="0" i="0" u="none" strike="noStrike" kern="1200" dirty="0">
                <a:solidFill>
                  <a:schemeClr val="tx1"/>
                </a:solidFill>
                <a:effectLst/>
                <a:latin typeface="+mn-lt"/>
                <a:ea typeface="+mn-ea"/>
                <a:cs typeface="+mn-cs"/>
              </a:rPr>
              <a:t>culminated in the 1886 crafting of the Berne Convention. The Berne Convention has been revised several times with numerous parties joining along the way. One notable change was the 1908 revision that stipulated member countries would provide copyright protection for a minimum term of life of the author plus 50 years.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move to a life + 50 year term of protection was driven by the desire from various governments to harmonize the term of protection.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65908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Fourth Key Event – </a:t>
            </a:r>
            <a:r>
              <a:rPr lang="en-CA" sz="1200" b="0" i="0" u="none" strike="noStrike" kern="1200" dirty="0" smtClean="0">
                <a:solidFill>
                  <a:schemeClr val="tx1"/>
                </a:solidFill>
                <a:effectLst/>
                <a:latin typeface="+mn-lt"/>
                <a:ea typeface="+mn-ea"/>
                <a:cs typeface="+mn-cs"/>
              </a:rPr>
              <a:t>a </a:t>
            </a:r>
            <a:r>
              <a:rPr lang="en-CA" sz="1200" b="0" i="0" u="none" strike="noStrike" kern="1200" dirty="0">
                <a:solidFill>
                  <a:schemeClr val="tx1"/>
                </a:solidFill>
                <a:effectLst/>
                <a:latin typeface="+mn-lt"/>
                <a:ea typeface="+mn-ea"/>
                <a:cs typeface="+mn-cs"/>
              </a:rPr>
              <a:t>Copyright Act for Canada. </a:t>
            </a:r>
            <a:r>
              <a:rPr lang="en-CA" sz="1200" b="0" i="0" u="none" strike="noStrike" kern="1200" dirty="0" smtClean="0">
                <a:solidFill>
                  <a:schemeClr val="tx1"/>
                </a:solidFill>
                <a:effectLst/>
                <a:latin typeface="+mn-lt"/>
                <a:ea typeface="+mn-ea"/>
                <a:cs typeface="+mn-cs"/>
              </a:rPr>
              <a:t>Canada </a:t>
            </a:r>
            <a:r>
              <a:rPr lang="en-CA" sz="1200" b="0" i="0" u="none" strike="noStrike" kern="1200" dirty="0">
                <a:solidFill>
                  <a:schemeClr val="tx1"/>
                </a:solidFill>
                <a:effectLst/>
                <a:latin typeface="+mn-lt"/>
                <a:ea typeface="+mn-ea"/>
                <a:cs typeface="+mn-cs"/>
              </a:rPr>
              <a:t>passed its first domestic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in 1921, modelled directly off of the 1911 UK Act. </a:t>
            </a:r>
            <a:r>
              <a:rPr lang="en-CA" sz="1200" b="0" i="0" u="none" strike="noStrike" kern="1200" dirty="0" smtClean="0">
                <a:solidFill>
                  <a:schemeClr val="tx1"/>
                </a:solidFill>
                <a:effectLst/>
                <a:latin typeface="+mn-lt"/>
                <a:ea typeface="+mn-ea"/>
                <a:cs typeface="+mn-cs"/>
              </a:rPr>
              <a:t>A </a:t>
            </a:r>
            <a:r>
              <a:rPr lang="en-CA" sz="1200" b="0" i="0" u="none" strike="noStrike" kern="1200" dirty="0">
                <a:solidFill>
                  <a:schemeClr val="tx1"/>
                </a:solidFill>
                <a:effectLst/>
                <a:latin typeface="+mn-lt"/>
                <a:ea typeface="+mn-ea"/>
                <a:cs typeface="+mn-cs"/>
              </a:rPr>
              <a:t>few years later, in 1928, Canada joined the Berne Convention as a party in its own right, though had previously been part of the Convention through its dominion relationship with the UK.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60893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Fifth Key Event – TRIPS.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1980s saw intellectual property protection and free trade become linked, reflecting in part the growth of information and service-based industries. </a:t>
            </a:r>
            <a:r>
              <a:rPr lang="en-CA" sz="1200" b="0" i="0" u="none" strike="noStrike" kern="1200" dirty="0" smtClean="0">
                <a:solidFill>
                  <a:schemeClr val="tx1"/>
                </a:solidFill>
                <a:effectLst/>
                <a:latin typeface="+mn-lt"/>
                <a:ea typeface="+mn-ea"/>
                <a:cs typeface="+mn-cs"/>
              </a:rPr>
              <a:t>This </a:t>
            </a:r>
            <a:r>
              <a:rPr lang="en-CA" sz="1200" b="0" i="0" u="none" strike="noStrike" kern="1200" dirty="0">
                <a:solidFill>
                  <a:schemeClr val="tx1"/>
                </a:solidFill>
                <a:effectLst/>
                <a:latin typeface="+mn-lt"/>
                <a:ea typeface="+mn-ea"/>
                <a:cs typeface="+mn-cs"/>
              </a:rPr>
              <a:t>led to the 1994 agreement on Trade-Related Aspects of Intellectual Property Rights, or “TRIPS.” This World Trade Organization agreement introduced a considerably stronger level of international protection to copyright holders than had previously been the case under Berne.</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675968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ouc@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t>
            </a:r>
            <a:r>
              <a:rPr lang="en-US" sz="1100" kern="1200" dirty="0" smtClean="0">
                <a:solidFill>
                  <a:schemeClr val="tx1"/>
                </a:solidFill>
                <a:effectLst/>
                <a:latin typeface="+mn-lt"/>
                <a:ea typeface="+mn-ea"/>
                <a:cs typeface="+mn-cs"/>
              </a:rPr>
              <a:t>All </a:t>
            </a:r>
            <a:r>
              <a:rPr lang="en-US" sz="1100" kern="1200" dirty="0">
                <a:solidFill>
                  <a:schemeClr val="tx1"/>
                </a:solidFill>
                <a:effectLst/>
                <a:latin typeface="+mn-lt"/>
                <a:ea typeface="+mn-ea"/>
                <a:cs typeface="+mn-cs"/>
              </a:rPr>
              <a:t>Opening Up Copyright modules are made available under a </a:t>
            </a:r>
            <a:r>
              <a:rPr lang="en-US" sz="1100" u="sng" kern="1200" dirty="0">
                <a:solidFill>
                  <a:schemeClr val="tx1"/>
                </a:solidFill>
                <a:effectLst/>
                <a:latin typeface="+mn-lt"/>
                <a:ea typeface="+mn-ea"/>
                <a:cs typeface="+mn-cs"/>
                <a:hlinkClick r:id="rId3"/>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03356525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2800767"/>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a:t>
            </a:r>
            <a:r>
              <a:rPr lang="en-CA" sz="2000" dirty="0" smtClean="0">
                <a:solidFill>
                  <a:schemeClr val="bg2">
                    <a:lumMod val="50000"/>
                  </a:schemeClr>
                </a:solidFill>
                <a:latin typeface="Arial" panose="020B0604020202020204" pitchFamily="34" charset="0"/>
                <a:cs typeface="Arial" panose="020B0604020202020204" pitchFamily="34" charset="0"/>
              </a:rPr>
              <a:t>directed to: </a:t>
            </a:r>
            <a:r>
              <a:rPr lang="en-CA" sz="2000" dirty="0" smtClean="0">
                <a:solidFill>
                  <a:schemeClr val="bg2">
                    <a:lumMod val="5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a:t>
            </a:r>
            <a:r>
              <a:rPr lang="en-CA" dirty="0" smtClean="0"/>
              <a:t>Title </a:t>
            </a:r>
            <a:r>
              <a:rPr lang="en-CA" dirty="0"/>
              <a:t>of Module</a:t>
            </a:r>
            <a:r>
              <a:rPr lang="en-CA" dirty="0" smtClean="0"/>
              <a:t>. </a:t>
            </a:r>
            <a:r>
              <a:rPr lang="en-CA" dirty="0"/>
              <a:t>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smtClean="0">
                <a:solidFill>
                  <a:schemeClr val="bg2">
                    <a:lumMod val="50000"/>
                  </a:schemeClr>
                </a:solidFill>
                <a:latin typeface="Arial" panose="020B0604020202020204" pitchFamily="34" charset="0"/>
                <a:cs typeface="Arial" panose="020B0604020202020204" pitchFamily="34" charset="0"/>
              </a:rPr>
              <a:t>Wakaruk</a:t>
            </a:r>
            <a:endParaRPr lang="en-US" dirty="0" smtClean="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smtClean="0">
                <a:solidFill>
                  <a:schemeClr val="bg2">
                    <a:lumMod val="50000"/>
                  </a:schemeClr>
                </a:solidFill>
                <a:latin typeface="Arial" panose="020B0604020202020204" pitchFamily="34" charset="0"/>
                <a:cs typeface="Arial" panose="020B0604020202020204" pitchFamily="34" charset="0"/>
              </a:rPr>
              <a:t>Mireille Smith</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extLst>
      <p:ext uri="{BB962C8B-B14F-4D97-AF65-F5344CB8AC3E}">
        <p14:creationId xmlns:p14="http://schemas.microsoft.com/office/powerpoint/2010/main" val="7597936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3.jpg"/><Relationship Id="rId5" Type="http://schemas.openxmlformats.org/officeDocument/2006/relationships/image" Target="../media/image47.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47.jp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1.png"/><Relationship Id="rId11" Type="http://schemas.openxmlformats.org/officeDocument/2006/relationships/image" Target="../media/image47.jp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web.archive.org/web/20200316213331/https:/www.wipo.int/edocs/pubdocs/en/copyright/877/wipo_pub_877.pdf" TargetMode="External"/><Relationship Id="rId2" Type="http://schemas.openxmlformats.org/officeDocument/2006/relationships/hyperlink" Target="https://web.archive.org/web/20180310085304/https:/www.cjc-online.ca/index.php/journal/article/view/2321/2938" TargetMode="External"/><Relationship Id="rId1" Type="http://schemas.openxmlformats.org/officeDocument/2006/relationships/slideLayout" Target="../slideLayouts/slideLayout22.xml"/><Relationship Id="rId5" Type="http://schemas.openxmlformats.org/officeDocument/2006/relationships/hyperlink" Target="https://web.archive.org/web/20200116090232/https:/alj.artrepreneur.com/mickey-mouse-keeps-changing-copyright-law/&#160;" TargetMode="External"/><Relationship Id="rId4" Type="http://schemas.openxmlformats.org/officeDocument/2006/relationships/hyperlink" Target="https://www.youtube.com/watch?v=0fdUDecJ6jc"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hyperlink" Target="https://upload.wikimedia.org/wikipedia/commons/e/ec/Statute_of_anne.jpg" TargetMode="External"/><Relationship Id="rId13" Type="http://schemas.openxmlformats.org/officeDocument/2006/relationships/hyperlink" Target="https://thenounproject.com/term/broadcast/201837" TargetMode="External"/><Relationship Id="rId3" Type="http://schemas.openxmlformats.org/officeDocument/2006/relationships/hyperlink" Target="https://pixabay.com/vectors/copyright-copywrite-36078/" TargetMode="External"/><Relationship Id="rId7" Type="http://schemas.openxmlformats.org/officeDocument/2006/relationships/hyperlink" Target="https://commons.wikimedia.org/wiki/File:Jan_Antoon_Garemijn_-_The_Pandreitje_in_Bruges_-_WGA08468.jpg" TargetMode="External"/><Relationship Id="rId12" Type="http://schemas.openxmlformats.org/officeDocument/2006/relationships/hyperlink" Target="https://thenounproject.com/icon/1306170/"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www.nationalgalleries.org/art-and-artists/1738/queen-anne-when-princess-denmark-1665" TargetMode="External"/><Relationship Id="rId11" Type="http://schemas.openxmlformats.org/officeDocument/2006/relationships/hyperlink" Target="https://thenounproject.com/icon/1976897" TargetMode="External"/><Relationship Id="rId5" Type="http://schemas.openxmlformats.org/officeDocument/2006/relationships/hyperlink" Target="https://unsplash.com/photos/Oaqk7qqNh_c" TargetMode="External"/><Relationship Id="rId10" Type="http://schemas.openxmlformats.org/officeDocument/2006/relationships/hyperlink" Target="https://thenounproject.com/icon/1787402/" TargetMode="External"/><Relationship Id="rId4" Type="http://schemas.openxmlformats.org/officeDocument/2006/relationships/hyperlink" Target="https://pixabay.com/vectors/money-icon-dollar-giving-badge-3614661/" TargetMode="External"/><Relationship Id="rId9" Type="http://schemas.openxmlformats.org/officeDocument/2006/relationships/hyperlink" Target="https://freesound.org/people/plasterbrain/sounds/397353/"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henounproject.com/kaliphast/uploads/?i=2010370" TargetMode="External"/><Relationship Id="rId13" Type="http://schemas.openxmlformats.org/officeDocument/2006/relationships/hyperlink" Target="https://thenounproject.com/search/?q=globe&amp;i=1299776" TargetMode="External"/><Relationship Id="rId3" Type="http://schemas.openxmlformats.org/officeDocument/2006/relationships/hyperlink" Target="https://thenounproject.com/term/viewing/1694590" TargetMode="External"/><Relationship Id="rId7" Type="http://schemas.openxmlformats.org/officeDocument/2006/relationships/hyperlink" Target="https://thenounproject.com/search/?q=one&amp;i=2010363" TargetMode="External"/><Relationship Id="rId12" Type="http://schemas.openxmlformats.org/officeDocument/2006/relationships/hyperlink" Target="https://freesound.org/people/maadmacs/sounds/388391/"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hyperlink" Target="https://thenounproject.com/term/film-projector/336166" TargetMode="External"/><Relationship Id="rId11" Type="http://schemas.openxmlformats.org/officeDocument/2006/relationships/hyperlink" Target="https://thenounproject.com/kaliphast/uploads/?i=2010367" TargetMode="External"/><Relationship Id="rId5" Type="http://schemas.openxmlformats.org/officeDocument/2006/relationships/hyperlink" Target="https://thenounproject.com/term/dvd/2163746" TargetMode="External"/><Relationship Id="rId10" Type="http://schemas.openxmlformats.org/officeDocument/2006/relationships/hyperlink" Target="https://www.copyright.gov/about/images/1790_First_US_Copyright_Law_P1_8.jpg" TargetMode="External"/><Relationship Id="rId4" Type="http://schemas.openxmlformats.org/officeDocument/2006/relationships/hyperlink" Target="https://thenounproject.com/term/drama/953398" TargetMode="External"/><Relationship Id="rId9" Type="http://schemas.openxmlformats.org/officeDocument/2006/relationships/hyperlink" Target="https://en.wikipedia.org/wiki/Flag_of_the_United_States#/media/File:Flag_of_the_United_States_(1777-1795).svg" TargetMode="External"/><Relationship Id="rId14" Type="http://schemas.openxmlformats.org/officeDocument/2006/relationships/hyperlink" Target="https://commons.wikimedia.org/wiki/File:Joseph_Ferdinand_Keppler_-_The_Pirate_Publisher_-_Puck_Magazine_-_Restoration_by_Adam_Cuerden.jpg#/media/File:Joseph_Ferdinand_Keppler_-_The_Pirate_Publisher_-_Puck_Magazine_-_Restoration_by_Adam_Cuerden.jp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freesound.org/people/Timbre/sounds/106978/" TargetMode="External"/><Relationship Id="rId13" Type="http://schemas.openxmlformats.org/officeDocument/2006/relationships/hyperlink" Target="https://drive.google.com/file/d/1YO613AnLUiGwCZViqsV-_46d_nChlO3S/view" TargetMode="External"/><Relationship Id="rId3" Type="http://schemas.openxmlformats.org/officeDocument/2006/relationships/hyperlink" Target="https://thenounproject.com/kaliphast/uploads/?i=2010371" TargetMode="External"/><Relationship Id="rId7" Type="http://schemas.openxmlformats.org/officeDocument/2006/relationships/hyperlink" Target="https://unsplash.com/photos/OHx5zVsv_gY" TargetMode="External"/><Relationship Id="rId12" Type="http://schemas.openxmlformats.org/officeDocument/2006/relationships/hyperlink" Target="https://freesound.org/people/Reitanna/sounds/235167/"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hyperlink" Target="https://drive.google.com/file/d/1VVDARTWr0MRCtdp4VNqyPP4PAmgV9wpS/view" TargetMode="External"/><Relationship Id="rId11" Type="http://schemas.openxmlformats.org/officeDocument/2006/relationships/hyperlink" Target="https://thenounproject.com/search/?q=mouse&amp;i=315445" TargetMode="External"/><Relationship Id="rId5" Type="http://schemas.openxmlformats.org/officeDocument/2006/relationships/hyperlink" Target="https://thenounproject.com/kaliphast/uploads/?i=2010369" TargetMode="External"/><Relationship Id="rId10" Type="http://schemas.openxmlformats.org/officeDocument/2006/relationships/hyperlink" Target="https://en.wikipedia.org/wiki/Sonny_Bono#/media/File:Sonny_Bono.jpg" TargetMode="External"/><Relationship Id="rId4" Type="http://schemas.openxmlformats.org/officeDocument/2006/relationships/hyperlink" Target="https://drive.google.com/file/d/1aQzFvb1VmDAhn1Jhx6GMxNhqDUqNtu73/view" TargetMode="External"/><Relationship Id="rId9" Type="http://schemas.openxmlformats.org/officeDocument/2006/relationships/hyperlink" Target="https://thenounproject.com/kaliphast/uploads/?i=201036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thenounproject.com/search/?q=percent&amp;i=397874" TargetMode="External"/><Relationship Id="rId3" Type="http://schemas.openxmlformats.org/officeDocument/2006/relationships/hyperlink" Target="https://commons.wikimedia.org/wiki/File:Supreme_court_of_Canada_in_summer.jpg" TargetMode="External"/><Relationship Id="rId7" Type="http://schemas.openxmlformats.org/officeDocument/2006/relationships/hyperlink" Target="https://thenounproject.com/search/?q=copy&amp;i=1474212" TargetMode="External"/><Relationship Id="rId2" Type="http://schemas.openxmlformats.org/officeDocument/2006/relationships/hyperlink" Target="https://thenounproject.com/kaliphast/uploads/?i=2010366" TargetMode="External"/><Relationship Id="rId1" Type="http://schemas.openxmlformats.org/officeDocument/2006/relationships/slideLayout" Target="../slideLayouts/slideLayout24.xml"/><Relationship Id="rId6" Type="http://schemas.openxmlformats.org/officeDocument/2006/relationships/hyperlink" Target="https://thenounproject.com/icon/1005058/" TargetMode="External"/><Relationship Id="rId11" Type="http://schemas.openxmlformats.org/officeDocument/2006/relationships/hyperlink" Target="https://thenounproject.com/kaliphast/uploads/?i=2010365" TargetMode="External"/><Relationship Id="rId5" Type="http://schemas.openxmlformats.org/officeDocument/2006/relationships/hyperlink" Target="https://thenounproject.com/kaliphast/uploads/?i=2010372" TargetMode="External"/><Relationship Id="rId10" Type="http://schemas.openxmlformats.org/officeDocument/2006/relationships/hyperlink" Target="https://thenounproject.com/AFYstudio/uploads/?i=1737325" TargetMode="External"/><Relationship Id="rId4" Type="http://schemas.openxmlformats.org/officeDocument/2006/relationships/hyperlink" Target="https://thenounproject.com/search/?q=scale&amp;i=1320645" TargetMode="External"/><Relationship Id="rId9" Type="http://schemas.openxmlformats.org/officeDocument/2006/relationships/hyperlink" Target="https://thenounproject.com/search/?q=alternatives&amp;i=107405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vectors/robot-machine-technology-mechanical-312208/" TargetMode="External"/><Relationship Id="rId2" Type="http://schemas.openxmlformats.org/officeDocument/2006/relationships/hyperlink" Target="https://thenounproject.com/kaliphast/uploads/?i=2010364" TargetMode="External"/><Relationship Id="rId1" Type="http://schemas.openxmlformats.org/officeDocument/2006/relationships/slideLayout" Target="../slideLayouts/slideLayout24.xml"/><Relationship Id="rId6" Type="http://schemas.openxmlformats.org/officeDocument/2006/relationships/hyperlink" Target="http://www.hooksounds.com/" TargetMode="External"/><Relationship Id="rId5" Type="http://schemas.openxmlformats.org/officeDocument/2006/relationships/hyperlink" Target="https://freesound.org/people/wilhellboy/sounds/351372/" TargetMode="External"/><Relationship Id="rId4" Type="http://schemas.openxmlformats.org/officeDocument/2006/relationships/hyperlink" Target="https://freesound.org/people/morganpurkis/sounds/370245/"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6.png"/><Relationship Id="rId14" Type="http://schemas.openxmlformats.org/officeDocument/2006/relationships/image" Target="../media/image32.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2.svg"/><Relationship Id="rId5" Type="http://schemas.openxmlformats.org/officeDocument/2006/relationships/image" Target="../media/image23.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17.jp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7.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0.jpg"/><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FC91-9EEA-0D4F-9707-B9908ACD7434}"/>
              </a:ext>
            </a:extLst>
          </p:cNvPr>
          <p:cNvSpPr>
            <a:spLocks noGrp="1"/>
          </p:cNvSpPr>
          <p:nvPr>
            <p:ph type="ctrTitle"/>
          </p:nvPr>
        </p:nvSpPr>
        <p:spPr/>
        <p:txBody>
          <a:bodyPr/>
          <a:lstStyle/>
          <a:p>
            <a:r>
              <a:rPr lang="en-US" dirty="0"/>
              <a:t>History of Copyright </a:t>
            </a:r>
          </a:p>
        </p:txBody>
      </p:sp>
      <p:sp>
        <p:nvSpPr>
          <p:cNvPr id="3" name="Subtitle 2">
            <a:extLst>
              <a:ext uri="{FF2B5EF4-FFF2-40B4-BE49-F238E27FC236}">
                <a16:creationId xmlns:a16="http://schemas.microsoft.com/office/drawing/2014/main" id="{5C1BD011-6E84-4042-9038-FB4898B97732}"/>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CCE45A31-E4A4-7247-88F6-73D13D754773}"/>
              </a:ext>
            </a:extLst>
          </p:cNvPr>
          <p:cNvSpPr>
            <a:spLocks noGrp="1"/>
          </p:cNvSpPr>
          <p:nvPr>
            <p:ph type="body" sz="quarter" idx="10"/>
          </p:nvPr>
        </p:nvSpPr>
        <p:spPr/>
        <p:txBody>
          <a:bodyPr/>
          <a:lstStyle/>
          <a:p>
            <a:r>
              <a:rPr lang="en-US" dirty="0" smtClean="0"/>
              <a:t>*April </a:t>
            </a:r>
            <a:r>
              <a:rPr lang="en-US" dirty="0"/>
              <a:t>2020</a:t>
            </a:r>
          </a:p>
        </p:txBody>
      </p:sp>
    </p:spTree>
    <p:extLst>
      <p:ext uri="{BB962C8B-B14F-4D97-AF65-F5344CB8AC3E}">
        <p14:creationId xmlns:p14="http://schemas.microsoft.com/office/powerpoint/2010/main" val="3519358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920664" y="584043"/>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US</a:t>
            </a:r>
            <a:r>
              <a:rPr lang="en-US" i="1" dirty="0"/>
              <a:t> Copyright Term Extension Act</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32762"/>
            <a:ext cx="1128040" cy="1560712"/>
          </a:xfrm>
          <a:prstGeom prst="rect">
            <a:avLst/>
          </a:prstGeom>
        </p:spPr>
      </p:pic>
      <p:sp>
        <p:nvSpPr>
          <p:cNvPr id="7" name="TextBox 6">
            <a:extLst>
              <a:ext uri="{FF2B5EF4-FFF2-40B4-BE49-F238E27FC236}">
                <a16:creationId xmlns:a16="http://schemas.microsoft.com/office/drawing/2014/main" id="{C8B7FD24-0590-AC40-8822-EB5DA0CCCBEA}"/>
              </a:ext>
            </a:extLst>
          </p:cNvPr>
          <p:cNvSpPr txBox="1"/>
          <p:nvPr/>
        </p:nvSpPr>
        <p:spPr>
          <a:xfrm>
            <a:off x="5641710" y="1852032"/>
            <a:ext cx="1018310" cy="523220"/>
          </a:xfrm>
          <a:prstGeom prst="rect">
            <a:avLst/>
          </a:prstGeom>
          <a:noFill/>
        </p:spPr>
        <p:txBody>
          <a:bodyPr wrap="square" rtlCol="0">
            <a:spAutoFit/>
          </a:bodyPr>
          <a:lstStyle/>
          <a:p>
            <a:r>
              <a:rPr lang="en-US" sz="2800" dirty="0"/>
              <a:t>1998 </a:t>
            </a:r>
          </a:p>
        </p:txBody>
      </p:sp>
      <p:sp>
        <p:nvSpPr>
          <p:cNvPr id="12" name="Rounded Rectangle 11">
            <a:extLst>
              <a:ext uri="{FF2B5EF4-FFF2-40B4-BE49-F238E27FC236}">
                <a16:creationId xmlns:a16="http://schemas.microsoft.com/office/drawing/2014/main" id="{BB827F34-6F87-054D-BC11-535306B5123C}"/>
              </a:ext>
            </a:extLst>
          </p:cNvPr>
          <p:cNvSpPr/>
          <p:nvPr/>
        </p:nvSpPr>
        <p:spPr>
          <a:xfrm>
            <a:off x="563973" y="2796655"/>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13" name="TextBox 12">
            <a:extLst>
              <a:ext uri="{FF2B5EF4-FFF2-40B4-BE49-F238E27FC236}">
                <a16:creationId xmlns:a16="http://schemas.microsoft.com/office/drawing/2014/main" id="{C159CFB8-F23A-0B46-AF4F-CE3D1E2DB74F}"/>
              </a:ext>
            </a:extLst>
          </p:cNvPr>
          <p:cNvSpPr txBox="1"/>
          <p:nvPr/>
        </p:nvSpPr>
        <p:spPr>
          <a:xfrm>
            <a:off x="184599" y="3516544"/>
            <a:ext cx="3215593" cy="646331"/>
          </a:xfrm>
          <a:prstGeom prst="rect">
            <a:avLst/>
          </a:prstGeom>
          <a:noFill/>
        </p:spPr>
        <p:txBody>
          <a:bodyPr wrap="square" rtlCol="0">
            <a:spAutoFit/>
          </a:bodyPr>
          <a:lstStyle/>
          <a:p>
            <a:pPr algn="ctr"/>
            <a:r>
              <a:rPr lang="en-CA" dirty="0"/>
              <a:t>Protected for 50 years after </a:t>
            </a:r>
          </a:p>
          <a:p>
            <a:pPr algn="ctr"/>
            <a:r>
              <a:rPr lang="en-CA" dirty="0"/>
              <a:t>the death of the author </a:t>
            </a:r>
            <a:endParaRPr lang="en-US" dirty="0"/>
          </a:p>
        </p:txBody>
      </p:sp>
      <p:sp>
        <p:nvSpPr>
          <p:cNvPr id="14" name="TextBox 13">
            <a:extLst>
              <a:ext uri="{FF2B5EF4-FFF2-40B4-BE49-F238E27FC236}">
                <a16:creationId xmlns:a16="http://schemas.microsoft.com/office/drawing/2014/main" id="{6EAAF584-09BE-C947-8DAE-3778B7BECF9F}"/>
              </a:ext>
            </a:extLst>
          </p:cNvPr>
          <p:cNvSpPr txBox="1"/>
          <p:nvPr/>
        </p:nvSpPr>
        <p:spPr>
          <a:xfrm>
            <a:off x="295437" y="3514600"/>
            <a:ext cx="2993915" cy="646331"/>
          </a:xfrm>
          <a:prstGeom prst="rect">
            <a:avLst/>
          </a:prstGeom>
          <a:noFill/>
        </p:spPr>
        <p:txBody>
          <a:bodyPr wrap="square" rtlCol="0">
            <a:spAutoFit/>
          </a:bodyPr>
          <a:lstStyle/>
          <a:p>
            <a:pPr algn="ctr"/>
            <a:r>
              <a:rPr lang="en-CA" dirty="0"/>
              <a:t>Protected for 70 years after </a:t>
            </a:r>
          </a:p>
          <a:p>
            <a:pPr algn="ctr"/>
            <a:r>
              <a:rPr lang="en-CA" dirty="0"/>
              <a:t>the death of the author </a:t>
            </a:r>
            <a:endParaRPr lang="en-US" dirty="0"/>
          </a:p>
        </p:txBody>
      </p:sp>
      <p:pic>
        <p:nvPicPr>
          <p:cNvPr id="3" name="Graphic 2">
            <a:extLst>
              <a:ext uri="{FF2B5EF4-FFF2-40B4-BE49-F238E27FC236}">
                <a16:creationId xmlns:a16="http://schemas.microsoft.com/office/drawing/2014/main" id="{0858DDF5-56B5-5245-AE07-DA1A6E0CABD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88203" y="2682408"/>
            <a:ext cx="3215594" cy="1691139"/>
          </a:xfrm>
          <a:prstGeom prst="rect">
            <a:avLst/>
          </a:prstGeom>
        </p:spPr>
      </p:pic>
      <p:sp>
        <p:nvSpPr>
          <p:cNvPr id="15" name="Title 1">
            <a:extLst>
              <a:ext uri="{FF2B5EF4-FFF2-40B4-BE49-F238E27FC236}">
                <a16:creationId xmlns:a16="http://schemas.microsoft.com/office/drawing/2014/main" id="{5B473708-5C65-8446-9679-FABFB8B3C530}"/>
              </a:ext>
            </a:extLst>
          </p:cNvPr>
          <p:cNvSpPr txBox="1">
            <a:spLocks/>
          </p:cNvSpPr>
          <p:nvPr/>
        </p:nvSpPr>
        <p:spPr>
          <a:xfrm>
            <a:off x="2920664" y="582099"/>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US </a:t>
            </a:r>
            <a:r>
              <a:rPr lang="en-US" i="1" dirty="0">
                <a:solidFill>
                  <a:schemeClr val="accent1"/>
                </a:solidFill>
              </a:rPr>
              <a:t>Copyright Term Extension Act</a:t>
            </a:r>
          </a:p>
        </p:txBody>
      </p:sp>
      <p:cxnSp>
        <p:nvCxnSpPr>
          <p:cNvPr id="16" name="Straight Connector 15">
            <a:extLst>
              <a:ext uri="{FF2B5EF4-FFF2-40B4-BE49-F238E27FC236}">
                <a16:creationId xmlns:a16="http://schemas.microsoft.com/office/drawing/2014/main" id="{2DE6651C-6413-1E48-B9A3-4E83645686E4}"/>
              </a:ext>
            </a:extLst>
          </p:cNvPr>
          <p:cNvCxnSpPr>
            <a:cxnSpLocks/>
          </p:cNvCxnSpPr>
          <p:nvPr/>
        </p:nvCxnSpPr>
        <p:spPr>
          <a:xfrm>
            <a:off x="1715588" y="3840138"/>
            <a:ext cx="940526"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pic>
        <p:nvPicPr>
          <p:cNvPr id="17" name="Picture 16" descr="A person wearing a suit and tie&#10;&#10;Description automatically generated">
            <a:extLst>
              <a:ext uri="{FF2B5EF4-FFF2-40B4-BE49-F238E27FC236}">
                <a16:creationId xmlns:a16="http://schemas.microsoft.com/office/drawing/2014/main" id="{FA0B8881-D47F-F648-AD13-D08163D24F54}"/>
              </a:ext>
            </a:extLst>
          </p:cNvPr>
          <p:cNvPicPr>
            <a:picLocks noChangeAspect="1"/>
          </p:cNvPicPr>
          <p:nvPr/>
        </p:nvPicPr>
        <p:blipFill>
          <a:blip r:embed="rId6"/>
          <a:stretch>
            <a:fillRect/>
          </a:stretch>
        </p:blipFill>
        <p:spPr>
          <a:xfrm rot="20301820">
            <a:off x="9500924" y="3899541"/>
            <a:ext cx="2740347" cy="3321633"/>
          </a:xfrm>
          <a:prstGeom prst="rect">
            <a:avLst/>
          </a:prstGeom>
        </p:spPr>
      </p:pic>
      <p:pic>
        <p:nvPicPr>
          <p:cNvPr id="19" name="Picture 18" descr="A close up of a logo&#10;&#10;Description automatically generated">
            <a:extLst>
              <a:ext uri="{FF2B5EF4-FFF2-40B4-BE49-F238E27FC236}">
                <a16:creationId xmlns:a16="http://schemas.microsoft.com/office/drawing/2014/main" id="{2C25D573-B03F-D345-AB00-DDDAEF2FD3CA}"/>
              </a:ext>
            </a:extLst>
          </p:cNvPr>
          <p:cNvPicPr>
            <a:picLocks noChangeAspect="1"/>
          </p:cNvPicPr>
          <p:nvPr/>
        </p:nvPicPr>
        <p:blipFill>
          <a:blip r:embed="rId7"/>
          <a:stretch>
            <a:fillRect/>
          </a:stretch>
        </p:blipFill>
        <p:spPr>
          <a:xfrm rot="19942921">
            <a:off x="8762321" y="2858082"/>
            <a:ext cx="2777423" cy="1622951"/>
          </a:xfrm>
          <a:prstGeom prst="rect">
            <a:avLst/>
          </a:prstGeom>
        </p:spPr>
      </p:pic>
      <p:sp>
        <p:nvSpPr>
          <p:cNvPr id="20" name="Rounded Rectangular Callout 19">
            <a:extLst>
              <a:ext uri="{FF2B5EF4-FFF2-40B4-BE49-F238E27FC236}">
                <a16:creationId xmlns:a16="http://schemas.microsoft.com/office/drawing/2014/main" id="{188957BC-AC1F-5442-91BF-65814747CD73}"/>
              </a:ext>
            </a:extLst>
          </p:cNvPr>
          <p:cNvSpPr/>
          <p:nvPr/>
        </p:nvSpPr>
        <p:spPr>
          <a:xfrm>
            <a:off x="5198051" y="5548460"/>
            <a:ext cx="3003671" cy="553091"/>
          </a:xfrm>
          <a:prstGeom prst="wedgeRoundRectCallout">
            <a:avLst>
              <a:gd name="adj1" fmla="val 118623"/>
              <a:gd name="adj2" fmla="val -4271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got you, babe.</a:t>
            </a:r>
          </a:p>
        </p:txBody>
      </p:sp>
    </p:spTree>
    <p:extLst>
      <p:ext uri="{BB962C8B-B14F-4D97-AF65-F5344CB8AC3E}">
        <p14:creationId xmlns:p14="http://schemas.microsoft.com/office/powerpoint/2010/main" val="30100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900" decel="100000" fill="hold"/>
                                        <p:tgtEl>
                                          <p:spTgt spid="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900" decel="100000" fill="hold"/>
                                        <p:tgtEl>
                                          <p:spTgt spid="17"/>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2" presetClass="exit" presetSubtype="1" fill="hold" grpId="1" nodeType="withEffect">
                                  <p:stCondLst>
                                    <p:cond delay="1000"/>
                                  </p:stCondLst>
                                  <p:childTnLst>
                                    <p:anim calcmode="lin" valueType="num">
                                      <p:cBhvr additive="base">
                                        <p:cTn id="65" dur="500"/>
                                        <p:tgtEl>
                                          <p:spTgt spid="13"/>
                                        </p:tgtEl>
                                        <p:attrNameLst>
                                          <p:attrName>ppt_x</p:attrName>
                                        </p:attrNameLst>
                                      </p:cBhvr>
                                      <p:tavLst>
                                        <p:tav tm="0">
                                          <p:val>
                                            <p:strVal val="ppt_x"/>
                                          </p:val>
                                        </p:tav>
                                        <p:tav tm="100000">
                                          <p:val>
                                            <p:strVal val="ppt_x"/>
                                          </p:val>
                                        </p:tav>
                                      </p:tavLst>
                                    </p:anim>
                                    <p:anim calcmode="lin" valueType="num">
                                      <p:cBhvr additive="base">
                                        <p:cTn id="66" dur="500"/>
                                        <p:tgtEl>
                                          <p:spTgt spid="13"/>
                                        </p:tgtEl>
                                        <p:attrNameLst>
                                          <p:attrName>ppt_y</p:attrName>
                                        </p:attrNameLst>
                                      </p:cBhvr>
                                      <p:tavLst>
                                        <p:tav tm="0">
                                          <p:val>
                                            <p:strVal val="ppt_y"/>
                                          </p:val>
                                        </p:tav>
                                        <p:tav tm="100000">
                                          <p:val>
                                            <p:strVal val="0-ppt_h/2"/>
                                          </p:val>
                                        </p:tav>
                                      </p:tavLst>
                                    </p:anim>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1500"/>
                            </p:stCondLst>
                            <p:childTnLst>
                              <p:par>
                                <p:cTn id="69" presetID="37" presetClass="entr" presetSubtype="0" fill="hold" grpId="0" nodeType="afterEffect">
                                  <p:stCondLst>
                                    <p:cond delay="100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900" decel="100000" fill="hold"/>
                                        <p:tgtEl>
                                          <p:spTgt spid="14"/>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9"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0-#ppt_w/2"/>
                                          </p:val>
                                        </p:tav>
                                        <p:tav tm="100000">
                                          <p:val>
                                            <p:strVal val="#ppt_x"/>
                                          </p:val>
                                        </p:tav>
                                      </p:tavLst>
                                    </p:anim>
                                    <p:anim calcmode="lin" valueType="num">
                                      <p:cBhvr additive="base">
                                        <p:cTn id="8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12" grpId="0" animBg="1"/>
      <p:bldP spid="13" grpId="0"/>
      <p:bldP spid="13" grpId="1"/>
      <p:bldP spid="14" grpId="0"/>
      <p:bldP spid="15" grpId="0"/>
      <p:bldP spid="15" grpId="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318761" y="599541"/>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i="1" dirty="0" err="1"/>
              <a:t>Théberge</a:t>
            </a:r>
            <a:r>
              <a:rPr lang="en-US" i="1" dirty="0"/>
              <a:t> v. Galerie </a:t>
            </a:r>
            <a:r>
              <a:rPr lang="en-US" i="1" dirty="0" err="1"/>
              <a:t>d’Art</a:t>
            </a:r>
            <a:r>
              <a:rPr lang="en-US" i="1" dirty="0"/>
              <a:t>…</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46759"/>
            <a:ext cx="1128040" cy="1532718"/>
          </a:xfrm>
          <a:prstGeom prst="rect">
            <a:avLst/>
          </a:prstGeom>
        </p:spPr>
      </p:pic>
      <p:sp>
        <p:nvSpPr>
          <p:cNvPr id="7" name="TextBox 6">
            <a:extLst>
              <a:ext uri="{FF2B5EF4-FFF2-40B4-BE49-F238E27FC236}">
                <a16:creationId xmlns:a16="http://schemas.microsoft.com/office/drawing/2014/main" id="{88227593-1AD8-5549-839D-92E87844FD71}"/>
              </a:ext>
            </a:extLst>
          </p:cNvPr>
          <p:cNvSpPr txBox="1"/>
          <p:nvPr/>
        </p:nvSpPr>
        <p:spPr>
          <a:xfrm>
            <a:off x="5641710" y="1852032"/>
            <a:ext cx="1018310" cy="523220"/>
          </a:xfrm>
          <a:prstGeom prst="rect">
            <a:avLst/>
          </a:prstGeom>
          <a:noFill/>
        </p:spPr>
        <p:txBody>
          <a:bodyPr wrap="square" rtlCol="0">
            <a:spAutoFit/>
          </a:bodyPr>
          <a:lstStyle/>
          <a:p>
            <a:r>
              <a:rPr lang="en-US" sz="2800" dirty="0"/>
              <a:t>2002 </a:t>
            </a:r>
          </a:p>
        </p:txBody>
      </p:sp>
      <p:pic>
        <p:nvPicPr>
          <p:cNvPr id="12" name="Picture 11" descr="A close up of a logo&#10;&#10;Description automatically generated">
            <a:extLst>
              <a:ext uri="{FF2B5EF4-FFF2-40B4-BE49-F238E27FC236}">
                <a16:creationId xmlns:a16="http://schemas.microsoft.com/office/drawing/2014/main" id="{93421A51-C3DE-BD49-BD33-99862528F9D8}"/>
              </a:ext>
            </a:extLst>
          </p:cNvPr>
          <p:cNvPicPr>
            <a:picLocks noChangeAspect="1"/>
          </p:cNvPicPr>
          <p:nvPr/>
        </p:nvPicPr>
        <p:blipFill>
          <a:blip r:embed="rId4"/>
          <a:stretch>
            <a:fillRect/>
          </a:stretch>
        </p:blipFill>
        <p:spPr>
          <a:xfrm>
            <a:off x="3863448" y="2375252"/>
            <a:ext cx="4465104" cy="3852247"/>
          </a:xfrm>
          <a:prstGeom prst="rect">
            <a:avLst/>
          </a:prstGeom>
        </p:spPr>
      </p:pic>
      <p:pic>
        <p:nvPicPr>
          <p:cNvPr id="3" name="Picture 2" descr="A large white building with a clock tower in front of a house&#10;&#10;Description automatically generated">
            <a:extLst>
              <a:ext uri="{FF2B5EF4-FFF2-40B4-BE49-F238E27FC236}">
                <a16:creationId xmlns:a16="http://schemas.microsoft.com/office/drawing/2014/main" id="{4285E855-1427-1047-B00C-1E81FC5F353E}"/>
              </a:ext>
            </a:extLst>
          </p:cNvPr>
          <p:cNvPicPr>
            <a:picLocks noChangeAspect="1"/>
          </p:cNvPicPr>
          <p:nvPr/>
        </p:nvPicPr>
        <p:blipFill>
          <a:blip r:embed="rId5"/>
          <a:stretch>
            <a:fillRect/>
          </a:stretch>
        </p:blipFill>
        <p:spPr>
          <a:xfrm>
            <a:off x="2914650" y="2511959"/>
            <a:ext cx="6362700" cy="3746500"/>
          </a:xfrm>
          <a:prstGeom prst="rect">
            <a:avLst/>
          </a:prstGeom>
        </p:spPr>
      </p:pic>
      <p:sp>
        <p:nvSpPr>
          <p:cNvPr id="13" name="Title 1">
            <a:extLst>
              <a:ext uri="{FF2B5EF4-FFF2-40B4-BE49-F238E27FC236}">
                <a16:creationId xmlns:a16="http://schemas.microsoft.com/office/drawing/2014/main" id="{C4EEBF99-E7F5-FD48-99FC-67E693CD916D}"/>
              </a:ext>
            </a:extLst>
          </p:cNvPr>
          <p:cNvSpPr txBox="1">
            <a:spLocks/>
          </p:cNvSpPr>
          <p:nvPr/>
        </p:nvSpPr>
        <p:spPr>
          <a:xfrm>
            <a:off x="2318761" y="586679"/>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err="1">
                <a:solidFill>
                  <a:schemeClr val="accent1"/>
                </a:solidFill>
              </a:rPr>
              <a:t>Théberge</a:t>
            </a:r>
            <a:r>
              <a:rPr lang="en-US" i="1" dirty="0">
                <a:solidFill>
                  <a:schemeClr val="accent1"/>
                </a:solidFill>
              </a:rPr>
              <a:t> v. Galerie </a:t>
            </a:r>
            <a:r>
              <a:rPr lang="en-US" i="1" dirty="0" err="1">
                <a:solidFill>
                  <a:schemeClr val="accent1"/>
                </a:solidFill>
              </a:rPr>
              <a:t>d’Art</a:t>
            </a:r>
            <a:r>
              <a:rPr lang="en-US" i="1" dirty="0">
                <a:solidFill>
                  <a:schemeClr val="accent1"/>
                </a:solidFill>
              </a:rPr>
              <a:t>…</a:t>
            </a:r>
          </a:p>
        </p:txBody>
      </p:sp>
      <p:cxnSp>
        <p:nvCxnSpPr>
          <p:cNvPr id="31" name="Straight Arrow Connector 30">
            <a:extLst>
              <a:ext uri="{FF2B5EF4-FFF2-40B4-BE49-F238E27FC236}">
                <a16:creationId xmlns:a16="http://schemas.microsoft.com/office/drawing/2014/main" id="{E67C4831-5571-8F44-B343-49ADF90B3462}"/>
              </a:ext>
            </a:extLst>
          </p:cNvPr>
          <p:cNvCxnSpPr/>
          <p:nvPr/>
        </p:nvCxnSpPr>
        <p:spPr>
          <a:xfrm flipV="1">
            <a:off x="2376713" y="2752689"/>
            <a:ext cx="7548303" cy="3490290"/>
          </a:xfrm>
          <a:prstGeom prst="straightConnector1">
            <a:avLst/>
          </a:prstGeom>
          <a:ln w="133350">
            <a:solidFill>
              <a:srgbClr val="FF0000">
                <a:alpha val="89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 up of a logo&#10;&#10;Description automatically generated">
            <a:extLst>
              <a:ext uri="{FF2B5EF4-FFF2-40B4-BE49-F238E27FC236}">
                <a16:creationId xmlns:a16="http://schemas.microsoft.com/office/drawing/2014/main" id="{4948F909-ACFA-354B-AC44-7637DCB80C09}"/>
              </a:ext>
            </a:extLst>
          </p:cNvPr>
          <p:cNvPicPr>
            <a:picLocks noChangeAspect="1"/>
          </p:cNvPicPr>
          <p:nvPr/>
        </p:nvPicPr>
        <p:blipFill>
          <a:blip r:embed="rId6"/>
          <a:stretch>
            <a:fillRect/>
          </a:stretch>
        </p:blipFill>
        <p:spPr>
          <a:xfrm>
            <a:off x="1965852" y="4943454"/>
            <a:ext cx="938785" cy="938785"/>
          </a:xfrm>
          <a:prstGeom prst="rect">
            <a:avLst/>
          </a:prstGeom>
        </p:spPr>
      </p:pic>
    </p:spTree>
    <p:extLst>
      <p:ext uri="{BB962C8B-B14F-4D97-AF65-F5344CB8AC3E}">
        <p14:creationId xmlns:p14="http://schemas.microsoft.com/office/powerpoint/2010/main" val="14219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par>
                                <p:cTn id="41" presetID="9"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par>
                          <p:cTn id="44" fill="hold">
                            <p:stCondLst>
                              <p:cond delay="500"/>
                            </p:stCondLst>
                            <p:childTnLst>
                              <p:par>
                                <p:cTn id="45" presetID="42" presetClass="path" presetSubtype="0" accel="50000" decel="50000" fill="hold" nodeType="afterEffect">
                                  <p:stCondLst>
                                    <p:cond delay="0"/>
                                  </p:stCondLst>
                                  <p:childTnLst>
                                    <p:animMotion origin="layout" path="M 4.16667E-7 -3.7037E-7 L 0.63906 -0.50903 " pathEditMode="relative" rAng="0" ptsTypes="AA">
                                      <p:cBhvr>
                                        <p:cTn id="46" dur="2000" fill="hold"/>
                                        <p:tgtEl>
                                          <p:spTgt spid="32"/>
                                        </p:tgtEl>
                                        <p:attrNameLst>
                                          <p:attrName>ppt_x</p:attrName>
                                          <p:attrName>ppt_y</p:attrName>
                                        </p:attrNameLst>
                                      </p:cBhvr>
                                      <p:rCtr x="31953" y="-25463"/>
                                    </p:animMotion>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37"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900" decel="100000" fill="hold"/>
                                        <p:tgtEl>
                                          <p:spTgt spid="3"/>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163450" y="591480"/>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i="1" dirty="0"/>
              <a:t>CCH v. LSUC</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49289"/>
            <a:ext cx="1128040" cy="1527659"/>
          </a:xfrm>
          <a:prstGeom prst="rect">
            <a:avLst/>
          </a:prstGeom>
        </p:spPr>
      </p:pic>
      <p:pic>
        <p:nvPicPr>
          <p:cNvPr id="21" name="Picture 20">
            <a:extLst>
              <a:ext uri="{FF2B5EF4-FFF2-40B4-BE49-F238E27FC236}">
                <a16:creationId xmlns:a16="http://schemas.microsoft.com/office/drawing/2014/main" id="{45416AC8-07EF-0E44-A3EB-618A39CFC120}"/>
              </a:ext>
            </a:extLst>
          </p:cNvPr>
          <p:cNvPicPr>
            <a:picLocks noChangeAspect="1"/>
          </p:cNvPicPr>
          <p:nvPr/>
        </p:nvPicPr>
        <p:blipFill>
          <a:blip r:embed="rId4"/>
          <a:stretch>
            <a:fillRect/>
          </a:stretch>
        </p:blipFill>
        <p:spPr>
          <a:xfrm>
            <a:off x="9994111" y="3564323"/>
            <a:ext cx="1305019" cy="1501898"/>
          </a:xfrm>
          <a:prstGeom prst="rect">
            <a:avLst/>
          </a:prstGeom>
        </p:spPr>
      </p:pic>
      <p:pic>
        <p:nvPicPr>
          <p:cNvPr id="22" name="Picture 21">
            <a:extLst>
              <a:ext uri="{FF2B5EF4-FFF2-40B4-BE49-F238E27FC236}">
                <a16:creationId xmlns:a16="http://schemas.microsoft.com/office/drawing/2014/main" id="{3C13E6FB-1032-0D46-9F21-C134D68B7A03}"/>
              </a:ext>
            </a:extLst>
          </p:cNvPr>
          <p:cNvPicPr>
            <a:picLocks noChangeAspect="1"/>
          </p:cNvPicPr>
          <p:nvPr/>
        </p:nvPicPr>
        <p:blipFill>
          <a:blip r:embed="rId5"/>
          <a:stretch>
            <a:fillRect/>
          </a:stretch>
        </p:blipFill>
        <p:spPr>
          <a:xfrm>
            <a:off x="9325517" y="4955217"/>
            <a:ext cx="1845035" cy="1457806"/>
          </a:xfrm>
          <a:prstGeom prst="rect">
            <a:avLst/>
          </a:prstGeom>
        </p:spPr>
      </p:pic>
      <p:pic>
        <p:nvPicPr>
          <p:cNvPr id="23" name="Picture 22">
            <a:extLst>
              <a:ext uri="{FF2B5EF4-FFF2-40B4-BE49-F238E27FC236}">
                <a16:creationId xmlns:a16="http://schemas.microsoft.com/office/drawing/2014/main" id="{369B6C55-99DD-B346-9F01-E76058DEE3F1}"/>
              </a:ext>
            </a:extLst>
          </p:cNvPr>
          <p:cNvPicPr>
            <a:picLocks noChangeAspect="1"/>
          </p:cNvPicPr>
          <p:nvPr/>
        </p:nvPicPr>
        <p:blipFill>
          <a:blip r:embed="rId6"/>
          <a:stretch>
            <a:fillRect/>
          </a:stretch>
        </p:blipFill>
        <p:spPr>
          <a:xfrm>
            <a:off x="8286851" y="5270851"/>
            <a:ext cx="1265905" cy="1534611"/>
          </a:xfrm>
          <a:prstGeom prst="rect">
            <a:avLst/>
          </a:prstGeom>
        </p:spPr>
      </p:pic>
      <p:pic>
        <p:nvPicPr>
          <p:cNvPr id="24" name="Picture 23">
            <a:extLst>
              <a:ext uri="{FF2B5EF4-FFF2-40B4-BE49-F238E27FC236}">
                <a16:creationId xmlns:a16="http://schemas.microsoft.com/office/drawing/2014/main" id="{D919B3A2-8DB4-C24B-BD39-8D95A4FD90AD}"/>
              </a:ext>
            </a:extLst>
          </p:cNvPr>
          <p:cNvPicPr>
            <a:picLocks noChangeAspect="1"/>
          </p:cNvPicPr>
          <p:nvPr/>
        </p:nvPicPr>
        <p:blipFill>
          <a:blip r:embed="rId7"/>
          <a:stretch>
            <a:fillRect/>
          </a:stretch>
        </p:blipFill>
        <p:spPr>
          <a:xfrm>
            <a:off x="7017998" y="4612732"/>
            <a:ext cx="1265905" cy="1873022"/>
          </a:xfrm>
          <a:prstGeom prst="rect">
            <a:avLst/>
          </a:prstGeom>
        </p:spPr>
      </p:pic>
      <p:grpSp>
        <p:nvGrpSpPr>
          <p:cNvPr id="25" name="Group 24">
            <a:extLst>
              <a:ext uri="{FF2B5EF4-FFF2-40B4-BE49-F238E27FC236}">
                <a16:creationId xmlns:a16="http://schemas.microsoft.com/office/drawing/2014/main" id="{4EAB2390-9DBC-8544-BCDE-1F7E2FEE0494}"/>
              </a:ext>
            </a:extLst>
          </p:cNvPr>
          <p:cNvGrpSpPr/>
          <p:nvPr/>
        </p:nvGrpSpPr>
        <p:grpSpPr>
          <a:xfrm>
            <a:off x="7391983" y="3252568"/>
            <a:ext cx="1364104" cy="1360164"/>
            <a:chOff x="3726076" y="4001294"/>
            <a:chExt cx="1364104" cy="1360164"/>
          </a:xfrm>
        </p:grpSpPr>
        <p:pic>
          <p:nvPicPr>
            <p:cNvPr id="26" name="Picture 25">
              <a:extLst>
                <a:ext uri="{FF2B5EF4-FFF2-40B4-BE49-F238E27FC236}">
                  <a16:creationId xmlns:a16="http://schemas.microsoft.com/office/drawing/2014/main" id="{B90B3EA1-FFFB-A344-BC5C-5A08DED29CD5}"/>
                </a:ext>
              </a:extLst>
            </p:cNvPr>
            <p:cNvPicPr>
              <a:picLocks noChangeAspect="1"/>
            </p:cNvPicPr>
            <p:nvPr/>
          </p:nvPicPr>
          <p:blipFill rotWithShape="1">
            <a:blip r:embed="rId8"/>
            <a:srcRect l="9437" t="8926" r="9389" b="21953"/>
            <a:stretch/>
          </p:blipFill>
          <p:spPr>
            <a:xfrm>
              <a:off x="3765003" y="4387272"/>
              <a:ext cx="1144058" cy="974186"/>
            </a:xfrm>
            <a:prstGeom prst="rect">
              <a:avLst/>
            </a:prstGeom>
          </p:spPr>
        </p:pic>
        <p:sp>
          <p:nvSpPr>
            <p:cNvPr id="27" name="TextBox 26">
              <a:extLst>
                <a:ext uri="{FF2B5EF4-FFF2-40B4-BE49-F238E27FC236}">
                  <a16:creationId xmlns:a16="http://schemas.microsoft.com/office/drawing/2014/main" id="{141EC571-5F5E-6445-954A-49C0A22086D6}"/>
                </a:ext>
              </a:extLst>
            </p:cNvPr>
            <p:cNvSpPr txBox="1"/>
            <p:nvPr/>
          </p:nvSpPr>
          <p:spPr>
            <a:xfrm>
              <a:off x="3726076" y="4001294"/>
              <a:ext cx="1364104" cy="461665"/>
            </a:xfrm>
            <a:prstGeom prst="rect">
              <a:avLst/>
            </a:prstGeom>
            <a:noFill/>
          </p:spPr>
          <p:txBody>
            <a:bodyPr wrap="square" rtlCol="0">
              <a:spAutoFit/>
            </a:bodyPr>
            <a:lstStyle/>
            <a:p>
              <a:r>
                <a:rPr lang="en-CA" sz="2400" u="sng" dirty="0">
                  <a:solidFill>
                    <a:schemeClr val="bg2">
                      <a:lumMod val="10000"/>
                    </a:schemeClr>
                  </a:solidFill>
                  <a:ea typeface="Tahoma" panose="020B0604030504040204" pitchFamily="34" charset="0"/>
                  <a:cs typeface="Tahoma" panose="020B0604030504040204" pitchFamily="34" charset="0"/>
                </a:rPr>
                <a:t>Purpose</a:t>
              </a:r>
            </a:p>
          </p:txBody>
        </p:sp>
      </p:grpSp>
      <p:pic>
        <p:nvPicPr>
          <p:cNvPr id="28" name="Picture 27">
            <a:extLst>
              <a:ext uri="{FF2B5EF4-FFF2-40B4-BE49-F238E27FC236}">
                <a16:creationId xmlns:a16="http://schemas.microsoft.com/office/drawing/2014/main" id="{766D1B78-61D6-3F4F-B691-854B9196D78E}"/>
              </a:ext>
            </a:extLst>
          </p:cNvPr>
          <p:cNvPicPr>
            <a:picLocks noChangeAspect="1"/>
          </p:cNvPicPr>
          <p:nvPr/>
        </p:nvPicPr>
        <p:blipFill>
          <a:blip r:embed="rId9"/>
          <a:stretch>
            <a:fillRect/>
          </a:stretch>
        </p:blipFill>
        <p:spPr>
          <a:xfrm>
            <a:off x="8497471" y="2772274"/>
            <a:ext cx="1656092" cy="1551495"/>
          </a:xfrm>
          <a:prstGeom prst="rect">
            <a:avLst/>
          </a:prstGeom>
        </p:spPr>
      </p:pic>
      <p:pic>
        <p:nvPicPr>
          <p:cNvPr id="29" name="Picture 28" descr="A picture containing knife&#10;&#10;Description automatically generated">
            <a:extLst>
              <a:ext uri="{FF2B5EF4-FFF2-40B4-BE49-F238E27FC236}">
                <a16:creationId xmlns:a16="http://schemas.microsoft.com/office/drawing/2014/main" id="{A8347882-533D-DC4F-97E7-C03DDDB5D4C1}"/>
              </a:ext>
            </a:extLst>
          </p:cNvPr>
          <p:cNvPicPr>
            <a:picLocks noChangeAspect="1"/>
          </p:cNvPicPr>
          <p:nvPr/>
        </p:nvPicPr>
        <p:blipFill>
          <a:blip r:embed="rId10"/>
          <a:stretch>
            <a:fillRect/>
          </a:stretch>
        </p:blipFill>
        <p:spPr>
          <a:xfrm>
            <a:off x="2249439" y="3293333"/>
            <a:ext cx="1870857" cy="3119690"/>
          </a:xfrm>
          <a:prstGeom prst="rect">
            <a:avLst/>
          </a:prstGeom>
        </p:spPr>
      </p:pic>
      <p:sp>
        <p:nvSpPr>
          <p:cNvPr id="2" name="TextBox 1">
            <a:extLst>
              <a:ext uri="{FF2B5EF4-FFF2-40B4-BE49-F238E27FC236}">
                <a16:creationId xmlns:a16="http://schemas.microsoft.com/office/drawing/2014/main" id="{02DD2F08-1FD8-4241-B77F-DF36A5F3B85F}"/>
              </a:ext>
            </a:extLst>
          </p:cNvPr>
          <p:cNvSpPr txBox="1"/>
          <p:nvPr/>
        </p:nvSpPr>
        <p:spPr>
          <a:xfrm>
            <a:off x="1861331" y="2361378"/>
            <a:ext cx="4643378" cy="461665"/>
          </a:xfrm>
          <a:prstGeom prst="rect">
            <a:avLst/>
          </a:prstGeom>
          <a:noFill/>
        </p:spPr>
        <p:txBody>
          <a:bodyPr wrap="square" rtlCol="0">
            <a:spAutoFit/>
          </a:bodyPr>
          <a:lstStyle/>
          <a:p>
            <a:r>
              <a:rPr lang="en-US" sz="2400" dirty="0"/>
              <a:t>Assessing Fair Dealing:</a:t>
            </a:r>
          </a:p>
        </p:txBody>
      </p:sp>
      <p:sp>
        <p:nvSpPr>
          <p:cNvPr id="30" name="TextBox 29">
            <a:extLst>
              <a:ext uri="{FF2B5EF4-FFF2-40B4-BE49-F238E27FC236}">
                <a16:creationId xmlns:a16="http://schemas.microsoft.com/office/drawing/2014/main" id="{E19C6C33-F977-2B42-80AE-2671F332C882}"/>
              </a:ext>
            </a:extLst>
          </p:cNvPr>
          <p:cNvSpPr txBox="1"/>
          <p:nvPr/>
        </p:nvSpPr>
        <p:spPr>
          <a:xfrm>
            <a:off x="5641710" y="1811912"/>
            <a:ext cx="1018310" cy="523220"/>
          </a:xfrm>
          <a:prstGeom prst="rect">
            <a:avLst/>
          </a:prstGeom>
          <a:noFill/>
        </p:spPr>
        <p:txBody>
          <a:bodyPr wrap="square" rtlCol="0">
            <a:spAutoFit/>
          </a:bodyPr>
          <a:lstStyle/>
          <a:p>
            <a:r>
              <a:rPr lang="en-US" sz="2800" dirty="0"/>
              <a:t>2004 </a:t>
            </a:r>
          </a:p>
        </p:txBody>
      </p:sp>
      <p:sp>
        <p:nvSpPr>
          <p:cNvPr id="18" name="Title 1">
            <a:extLst>
              <a:ext uri="{FF2B5EF4-FFF2-40B4-BE49-F238E27FC236}">
                <a16:creationId xmlns:a16="http://schemas.microsoft.com/office/drawing/2014/main" id="{39F7B06B-6ABB-BA42-8FDC-D462884CDB73}"/>
              </a:ext>
            </a:extLst>
          </p:cNvPr>
          <p:cNvSpPr txBox="1">
            <a:spLocks/>
          </p:cNvSpPr>
          <p:nvPr/>
        </p:nvSpPr>
        <p:spPr>
          <a:xfrm>
            <a:off x="2163450" y="613137"/>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a:solidFill>
                  <a:schemeClr val="accent1"/>
                </a:solidFill>
              </a:rPr>
              <a:t>CCH v. LSUC</a:t>
            </a:r>
          </a:p>
        </p:txBody>
      </p:sp>
      <p:pic>
        <p:nvPicPr>
          <p:cNvPr id="19" name="Picture 18" descr="A large white building with a clock tower in front of a house&#10;&#10;Description automatically generated">
            <a:extLst>
              <a:ext uri="{FF2B5EF4-FFF2-40B4-BE49-F238E27FC236}">
                <a16:creationId xmlns:a16="http://schemas.microsoft.com/office/drawing/2014/main" id="{C6386119-2D27-1746-92B9-D3625E5BF0B8}"/>
              </a:ext>
            </a:extLst>
          </p:cNvPr>
          <p:cNvPicPr>
            <a:picLocks noChangeAspect="1"/>
          </p:cNvPicPr>
          <p:nvPr/>
        </p:nvPicPr>
        <p:blipFill>
          <a:blip r:embed="rId11"/>
          <a:stretch>
            <a:fillRect/>
          </a:stretch>
        </p:blipFill>
        <p:spPr>
          <a:xfrm>
            <a:off x="2914650" y="2511959"/>
            <a:ext cx="6362700" cy="3746500"/>
          </a:xfrm>
          <a:prstGeom prst="rect">
            <a:avLst/>
          </a:prstGeom>
        </p:spPr>
      </p:pic>
    </p:spTree>
    <p:extLst>
      <p:ext uri="{BB962C8B-B14F-4D97-AF65-F5344CB8AC3E}">
        <p14:creationId xmlns:p14="http://schemas.microsoft.com/office/powerpoint/2010/main" val="26249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37"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900" decel="100000" fill="hold"/>
                                        <p:tgtEl>
                                          <p:spTgt spid="1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par>
                          <p:cTn id="76" fill="hold">
                            <p:stCondLst>
                              <p:cond delay="2500"/>
                            </p:stCondLst>
                            <p:childTnLst>
                              <p:par>
                                <p:cTn id="77" presetID="10"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par>
                          <p:cTn id="80" fill="hold">
                            <p:stCondLst>
                              <p:cond delay="3000"/>
                            </p:stCondLst>
                            <p:childTnLst>
                              <p:par>
                                <p:cTn id="81" presetID="10"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2" grpId="0"/>
      <p:bldP spid="30"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905743" y="602312"/>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COPYRIGHT PENTALOGY</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71765"/>
            <a:ext cx="1128040" cy="1482707"/>
          </a:xfrm>
          <a:prstGeom prst="rect">
            <a:avLst/>
          </a:prstGeom>
        </p:spPr>
      </p:pic>
      <p:pic>
        <p:nvPicPr>
          <p:cNvPr id="18" name="Picture 2">
            <a:extLst>
              <a:ext uri="{FF2B5EF4-FFF2-40B4-BE49-F238E27FC236}">
                <a16:creationId xmlns:a16="http://schemas.microsoft.com/office/drawing/2014/main" id="{82235B8D-EA2B-9446-B34C-0E4E85314E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7498" y="2695690"/>
            <a:ext cx="2846272" cy="27873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07D559C-4E42-CF47-8313-82FB8005D4C6}"/>
              </a:ext>
            </a:extLst>
          </p:cNvPr>
          <p:cNvSpPr txBox="1"/>
          <p:nvPr/>
        </p:nvSpPr>
        <p:spPr>
          <a:xfrm>
            <a:off x="5133660" y="5508311"/>
            <a:ext cx="1924680"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ESAC v. SOCAN</a:t>
            </a:r>
          </a:p>
        </p:txBody>
      </p:sp>
      <p:sp>
        <p:nvSpPr>
          <p:cNvPr id="20" name="TextBox 19">
            <a:extLst>
              <a:ext uri="{FF2B5EF4-FFF2-40B4-BE49-F238E27FC236}">
                <a16:creationId xmlns:a16="http://schemas.microsoft.com/office/drawing/2014/main" id="{9CC0BB06-06E6-9F49-B21A-F937B0145ED6}"/>
              </a:ext>
            </a:extLst>
          </p:cNvPr>
          <p:cNvSpPr txBox="1"/>
          <p:nvPr/>
        </p:nvSpPr>
        <p:spPr>
          <a:xfrm>
            <a:off x="6824042" y="2410214"/>
            <a:ext cx="4764219" cy="400110"/>
          </a:xfrm>
          <a:prstGeom prst="rect">
            <a:avLst/>
          </a:prstGeom>
          <a:noFill/>
        </p:spPr>
        <p:txBody>
          <a:bodyPr wrap="square" rtlCol="0">
            <a:spAutoFit/>
          </a:bodyPr>
          <a:lstStyle/>
          <a:p>
            <a:r>
              <a:rPr lang="en-CA" sz="2000" i="1" dirty="0">
                <a:latin typeface="Arial" panose="020B0604020202020204" pitchFamily="34" charset="0"/>
                <a:cs typeface="Arial" panose="020B0604020202020204" pitchFamily="34" charset="0"/>
              </a:rPr>
              <a:t>Alberta (Education) v. Access Copyright</a:t>
            </a:r>
          </a:p>
        </p:txBody>
      </p:sp>
      <p:sp>
        <p:nvSpPr>
          <p:cNvPr id="21" name="TextBox 20">
            <a:extLst>
              <a:ext uri="{FF2B5EF4-FFF2-40B4-BE49-F238E27FC236}">
                <a16:creationId xmlns:a16="http://schemas.microsoft.com/office/drawing/2014/main" id="{ABE3D76F-F39E-DE4E-9DE7-8A0CBD8B6F9D}"/>
              </a:ext>
            </a:extLst>
          </p:cNvPr>
          <p:cNvSpPr txBox="1"/>
          <p:nvPr/>
        </p:nvSpPr>
        <p:spPr>
          <a:xfrm>
            <a:off x="3251444" y="2388380"/>
            <a:ext cx="2116515" cy="400110"/>
          </a:xfrm>
          <a:prstGeom prst="rect">
            <a:avLst/>
          </a:prstGeom>
          <a:noFill/>
        </p:spPr>
        <p:txBody>
          <a:bodyPr wrap="square" rtlCol="0">
            <a:spAutoFit/>
          </a:bodyPr>
          <a:lstStyle/>
          <a:p>
            <a:r>
              <a:rPr lang="en-CA" sz="2000" i="1" dirty="0">
                <a:latin typeface="Arial" panose="020B0604020202020204" pitchFamily="34" charset="0"/>
                <a:cs typeface="Arial" panose="020B0604020202020204" pitchFamily="34" charset="0"/>
              </a:rPr>
              <a:t>SOCAN v. Bell</a:t>
            </a:r>
          </a:p>
        </p:txBody>
      </p:sp>
      <p:sp>
        <p:nvSpPr>
          <p:cNvPr id="22" name="TextBox 21">
            <a:extLst>
              <a:ext uri="{FF2B5EF4-FFF2-40B4-BE49-F238E27FC236}">
                <a16:creationId xmlns:a16="http://schemas.microsoft.com/office/drawing/2014/main" id="{50A58815-9303-AC4F-9716-F1EB0FBEA65C}"/>
              </a:ext>
            </a:extLst>
          </p:cNvPr>
          <p:cNvSpPr txBox="1"/>
          <p:nvPr/>
        </p:nvSpPr>
        <p:spPr>
          <a:xfrm>
            <a:off x="2223408" y="4401619"/>
            <a:ext cx="2528011" cy="400110"/>
          </a:xfrm>
          <a:prstGeom prst="rect">
            <a:avLst/>
          </a:prstGeom>
          <a:noFill/>
        </p:spPr>
        <p:txBody>
          <a:bodyPr wrap="square" rtlCol="0">
            <a:spAutoFit/>
          </a:bodyPr>
          <a:lstStyle/>
          <a:p>
            <a:r>
              <a:rPr lang="en-CA" sz="2000" i="1" dirty="0">
                <a:latin typeface="Arial" panose="020B0604020202020204" pitchFamily="34" charset="0"/>
                <a:cs typeface="Arial" panose="020B0604020202020204" pitchFamily="34" charset="0"/>
              </a:rPr>
              <a:t>Rogers v. SOCAN</a:t>
            </a:r>
          </a:p>
        </p:txBody>
      </p:sp>
      <p:sp>
        <p:nvSpPr>
          <p:cNvPr id="23" name="TextBox 22">
            <a:extLst>
              <a:ext uri="{FF2B5EF4-FFF2-40B4-BE49-F238E27FC236}">
                <a16:creationId xmlns:a16="http://schemas.microsoft.com/office/drawing/2014/main" id="{B0A5FE37-6938-5F4D-A157-737E07E00A17}"/>
              </a:ext>
            </a:extLst>
          </p:cNvPr>
          <p:cNvSpPr txBox="1"/>
          <p:nvPr/>
        </p:nvSpPr>
        <p:spPr>
          <a:xfrm>
            <a:off x="7440583" y="4401619"/>
            <a:ext cx="2537277" cy="400110"/>
          </a:xfrm>
          <a:prstGeom prst="rect">
            <a:avLst/>
          </a:prstGeom>
          <a:noFill/>
        </p:spPr>
        <p:txBody>
          <a:bodyPr wrap="square" rtlCol="0">
            <a:spAutoFit/>
          </a:bodyPr>
          <a:lstStyle/>
          <a:p>
            <a:r>
              <a:rPr lang="en-CA" sz="2000" i="1" dirty="0" err="1">
                <a:latin typeface="Arial" panose="020B0604020202020204" pitchFamily="34" charset="0"/>
                <a:cs typeface="Arial" panose="020B0604020202020204" pitchFamily="34" charset="0"/>
              </a:rPr>
              <a:t>Re:Sound</a:t>
            </a:r>
            <a:r>
              <a:rPr lang="en-CA" sz="2000" i="1" dirty="0">
                <a:latin typeface="Arial" panose="020B0604020202020204" pitchFamily="34" charset="0"/>
                <a:cs typeface="Arial" panose="020B0604020202020204" pitchFamily="34" charset="0"/>
              </a:rPr>
              <a:t> v. MPTAC</a:t>
            </a:r>
          </a:p>
        </p:txBody>
      </p:sp>
      <p:sp>
        <p:nvSpPr>
          <p:cNvPr id="24" name="TextBox 23">
            <a:extLst>
              <a:ext uri="{FF2B5EF4-FFF2-40B4-BE49-F238E27FC236}">
                <a16:creationId xmlns:a16="http://schemas.microsoft.com/office/drawing/2014/main" id="{D0891CAC-002C-A845-93C7-4E30BAD76152}"/>
              </a:ext>
            </a:extLst>
          </p:cNvPr>
          <p:cNvSpPr txBox="1"/>
          <p:nvPr/>
        </p:nvSpPr>
        <p:spPr>
          <a:xfrm>
            <a:off x="5641710" y="1811912"/>
            <a:ext cx="1018310" cy="523220"/>
          </a:xfrm>
          <a:prstGeom prst="rect">
            <a:avLst/>
          </a:prstGeom>
          <a:noFill/>
        </p:spPr>
        <p:txBody>
          <a:bodyPr wrap="square" rtlCol="0">
            <a:spAutoFit/>
          </a:bodyPr>
          <a:lstStyle/>
          <a:p>
            <a:r>
              <a:rPr lang="en-US" sz="2800" dirty="0"/>
              <a:t>2012 </a:t>
            </a:r>
          </a:p>
        </p:txBody>
      </p:sp>
      <p:sp>
        <p:nvSpPr>
          <p:cNvPr id="14" name="Oval 13">
            <a:extLst>
              <a:ext uri="{FF2B5EF4-FFF2-40B4-BE49-F238E27FC236}">
                <a16:creationId xmlns:a16="http://schemas.microsoft.com/office/drawing/2014/main" id="{91AA2D1A-E8FC-E149-85A9-A5207D0AD048}"/>
              </a:ext>
            </a:extLst>
          </p:cNvPr>
          <p:cNvSpPr/>
          <p:nvPr/>
        </p:nvSpPr>
        <p:spPr>
          <a:xfrm>
            <a:off x="2334660" y="2297280"/>
            <a:ext cx="3761340" cy="557788"/>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1EB4AAC-4D4B-674E-A0F0-950A711B6DEE}"/>
              </a:ext>
            </a:extLst>
          </p:cNvPr>
          <p:cNvSpPr/>
          <p:nvPr/>
        </p:nvSpPr>
        <p:spPr>
          <a:xfrm>
            <a:off x="6655092" y="2209802"/>
            <a:ext cx="5166794" cy="810984"/>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6119AF7-6B35-3B4D-BA4D-9C3B95CF74D3}"/>
              </a:ext>
            </a:extLst>
          </p:cNvPr>
          <p:cNvSpPr txBox="1">
            <a:spLocks/>
          </p:cNvSpPr>
          <p:nvPr/>
        </p:nvSpPr>
        <p:spPr>
          <a:xfrm>
            <a:off x="2905743" y="61014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COPYRIGHT PENTALOGY</a:t>
            </a:r>
          </a:p>
        </p:txBody>
      </p:sp>
    </p:spTree>
    <p:extLst>
      <p:ext uri="{BB962C8B-B14F-4D97-AF65-F5344CB8AC3E}">
        <p14:creationId xmlns:p14="http://schemas.microsoft.com/office/powerpoint/2010/main" val="31351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fade">
                                      <p:cBhvr>
                                        <p:cTn id="51" dur="500"/>
                                        <p:tgtEl>
                                          <p:spTgt spid="20">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500"/>
                                        <p:tgtEl>
                                          <p:spTgt spid="21">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heel(1)">
                                      <p:cBhvr>
                                        <p:cTn id="65" dur="1000"/>
                                        <p:tgtEl>
                                          <p:spTgt spid="14"/>
                                        </p:tgtEl>
                                      </p:cBhvr>
                                    </p:animEffect>
                                  </p:childTnLst>
                                </p:cTn>
                              </p:par>
                            </p:childTnLst>
                          </p:cTn>
                        </p:par>
                        <p:par>
                          <p:cTn id="66" fill="hold">
                            <p:stCondLst>
                              <p:cond delay="1000"/>
                            </p:stCondLst>
                            <p:childTnLst>
                              <p:par>
                                <p:cTn id="67" presetID="21" presetClass="entr" presetSubtype="1"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heel(1)">
                                      <p:cBhvr>
                                        <p:cTn id="6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9" grpId="0"/>
      <p:bldP spid="20" grpId="0" build="allAtOnce"/>
      <p:bldP spid="21" grpId="0" build="allAtOnce"/>
      <p:bldP spid="22" grpId="0"/>
      <p:bldP spid="23" grpId="0"/>
      <p:bldP spid="24" grpId="0"/>
      <p:bldP spid="14" grpId="0" animBg="1"/>
      <p:bldP spid="15" grpId="0"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394522" y="61199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i="1" dirty="0"/>
              <a:t>Copyright Act </a:t>
            </a:r>
            <a:r>
              <a:rPr lang="en-US" dirty="0"/>
              <a:t>Review </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27FB327D-48EE-9648-AA64-99EF853A151D}"/>
              </a:ext>
            </a:extLst>
          </p:cNvPr>
          <p:cNvPicPr>
            <a:picLocks noChangeAspect="1"/>
          </p:cNvPicPr>
          <p:nvPr/>
        </p:nvPicPr>
        <p:blipFill>
          <a:blip r:embed="rId3"/>
          <a:stretch>
            <a:fillRect/>
          </a:stretch>
        </p:blipFill>
        <p:spPr>
          <a:xfrm>
            <a:off x="5043721" y="2814040"/>
            <a:ext cx="1128040" cy="1586061"/>
          </a:xfrm>
          <a:prstGeom prst="rect">
            <a:avLst/>
          </a:prstGeom>
        </p:spPr>
      </p:pic>
      <p:pic>
        <p:nvPicPr>
          <p:cNvPr id="7" name="Picture 6">
            <a:extLst>
              <a:ext uri="{FF2B5EF4-FFF2-40B4-BE49-F238E27FC236}">
                <a16:creationId xmlns:a16="http://schemas.microsoft.com/office/drawing/2014/main" id="{B745A0B5-659E-904F-B220-362E2B852AC9}"/>
              </a:ext>
            </a:extLst>
          </p:cNvPr>
          <p:cNvPicPr>
            <a:picLocks noChangeAspect="1"/>
          </p:cNvPicPr>
          <p:nvPr/>
        </p:nvPicPr>
        <p:blipFill>
          <a:blip r:embed="rId4"/>
          <a:srcRect/>
          <a:stretch/>
        </p:blipFill>
        <p:spPr>
          <a:xfrm>
            <a:off x="6171761" y="2848408"/>
            <a:ext cx="1128040" cy="1551693"/>
          </a:xfrm>
          <a:prstGeom prst="rect">
            <a:avLst/>
          </a:prstGeom>
        </p:spPr>
      </p:pic>
      <p:sp>
        <p:nvSpPr>
          <p:cNvPr id="12" name="TextBox 11">
            <a:extLst>
              <a:ext uri="{FF2B5EF4-FFF2-40B4-BE49-F238E27FC236}">
                <a16:creationId xmlns:a16="http://schemas.microsoft.com/office/drawing/2014/main" id="{B930FD6A-4EAB-D646-ACDF-08CDD2AE4E99}"/>
              </a:ext>
            </a:extLst>
          </p:cNvPr>
          <p:cNvSpPr txBox="1"/>
          <p:nvPr/>
        </p:nvSpPr>
        <p:spPr>
          <a:xfrm>
            <a:off x="5641710" y="1811912"/>
            <a:ext cx="1018310" cy="523220"/>
          </a:xfrm>
          <a:prstGeom prst="rect">
            <a:avLst/>
          </a:prstGeom>
          <a:noFill/>
        </p:spPr>
        <p:txBody>
          <a:bodyPr wrap="square" rtlCol="0">
            <a:spAutoFit/>
          </a:bodyPr>
          <a:lstStyle/>
          <a:p>
            <a:r>
              <a:rPr lang="en-US" sz="2800" dirty="0"/>
              <a:t>2019 </a:t>
            </a:r>
          </a:p>
        </p:txBody>
      </p:sp>
      <p:pic>
        <p:nvPicPr>
          <p:cNvPr id="13" name="Picture 12" descr="A picture containing flower, table&#10;&#10;Description automatically generated">
            <a:extLst>
              <a:ext uri="{FF2B5EF4-FFF2-40B4-BE49-F238E27FC236}">
                <a16:creationId xmlns:a16="http://schemas.microsoft.com/office/drawing/2014/main" id="{909E64AA-2280-9A4B-B307-0E9628309809}"/>
              </a:ext>
            </a:extLst>
          </p:cNvPr>
          <p:cNvPicPr>
            <a:picLocks noChangeAspect="1"/>
          </p:cNvPicPr>
          <p:nvPr/>
        </p:nvPicPr>
        <p:blipFill>
          <a:blip r:embed="rId5"/>
          <a:stretch>
            <a:fillRect/>
          </a:stretch>
        </p:blipFill>
        <p:spPr>
          <a:xfrm>
            <a:off x="735784" y="3035226"/>
            <a:ext cx="3454400" cy="1993900"/>
          </a:xfrm>
          <a:prstGeom prst="rect">
            <a:avLst/>
          </a:prstGeom>
        </p:spPr>
      </p:pic>
      <p:pic>
        <p:nvPicPr>
          <p:cNvPr id="14" name="Picture 13" descr="A picture containing bottle&#10;&#10;Description automatically generated">
            <a:extLst>
              <a:ext uri="{FF2B5EF4-FFF2-40B4-BE49-F238E27FC236}">
                <a16:creationId xmlns:a16="http://schemas.microsoft.com/office/drawing/2014/main" id="{25C23E5F-2940-3244-8659-FCE22E8941F7}"/>
              </a:ext>
            </a:extLst>
          </p:cNvPr>
          <p:cNvPicPr>
            <a:picLocks noChangeAspect="1"/>
          </p:cNvPicPr>
          <p:nvPr/>
        </p:nvPicPr>
        <p:blipFill>
          <a:blip r:embed="rId6"/>
          <a:stretch>
            <a:fillRect/>
          </a:stretch>
        </p:blipFill>
        <p:spPr>
          <a:xfrm>
            <a:off x="4202477" y="3030772"/>
            <a:ext cx="7762714" cy="1926303"/>
          </a:xfrm>
          <a:prstGeom prst="rect">
            <a:avLst/>
          </a:prstGeom>
        </p:spPr>
      </p:pic>
      <p:sp>
        <p:nvSpPr>
          <p:cNvPr id="15" name="Title 1">
            <a:extLst>
              <a:ext uri="{FF2B5EF4-FFF2-40B4-BE49-F238E27FC236}">
                <a16:creationId xmlns:a16="http://schemas.microsoft.com/office/drawing/2014/main" id="{17AF040E-2FA3-4444-A740-302D98579DBE}"/>
              </a:ext>
            </a:extLst>
          </p:cNvPr>
          <p:cNvSpPr txBox="1">
            <a:spLocks/>
          </p:cNvSpPr>
          <p:nvPr/>
        </p:nvSpPr>
        <p:spPr>
          <a:xfrm>
            <a:off x="2394522" y="611996"/>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a:solidFill>
                  <a:schemeClr val="accent1"/>
                </a:solidFill>
              </a:rPr>
              <a:t>Copyright Act </a:t>
            </a:r>
            <a:r>
              <a:rPr lang="en-US" dirty="0">
                <a:solidFill>
                  <a:schemeClr val="accent1"/>
                </a:solidFill>
              </a:rPr>
              <a:t>Review</a:t>
            </a:r>
          </a:p>
        </p:txBody>
      </p:sp>
    </p:spTree>
    <p:extLst>
      <p:ext uri="{BB962C8B-B14F-4D97-AF65-F5344CB8AC3E}">
        <p14:creationId xmlns:p14="http://schemas.microsoft.com/office/powerpoint/2010/main" val="16272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21"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childTnLst>
                          </p:cTn>
                        </p:par>
                        <p:par>
                          <p:cTn id="17" fill="hold">
                            <p:stCondLst>
                              <p:cond delay="1000"/>
                            </p:stCondLst>
                            <p:childTnLst>
                              <p:par>
                                <p:cTn id="18" presetID="10" presetClass="exit" presetSubtype="0" fill="hold" grpId="1" nodeType="after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2000"/>
                            </p:stCondLst>
                            <p:childTnLst>
                              <p:par>
                                <p:cTn id="38" presetID="22" presetClass="exit" presetSubtype="8" fill="hold" grpId="1" nodeType="afterEffect">
                                  <p:stCondLst>
                                    <p:cond delay="0"/>
                                  </p:stCondLst>
                                  <p:childTnLst>
                                    <p:animEffect transition="out" filter="wipe(left)">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07C2B9-8620-CD44-9616-1B12C9309BBF}"/>
              </a:ext>
            </a:extLst>
          </p:cNvPr>
          <p:cNvSpPr>
            <a:spLocks noGrp="1"/>
          </p:cNvSpPr>
          <p:nvPr>
            <p:ph type="title"/>
          </p:nvPr>
        </p:nvSpPr>
        <p:spPr/>
        <p:txBody>
          <a:bodyPr/>
          <a:lstStyle/>
          <a:p>
            <a:r>
              <a:rPr lang="en-US" dirty="0"/>
              <a:t>CONCLUSION</a:t>
            </a:r>
          </a:p>
        </p:txBody>
      </p:sp>
      <p:pic>
        <p:nvPicPr>
          <p:cNvPr id="6" name="Picture 5" descr="A close up of a logo&#10;&#10;Description automatically generated">
            <a:extLst>
              <a:ext uri="{FF2B5EF4-FFF2-40B4-BE49-F238E27FC236}">
                <a16:creationId xmlns:a16="http://schemas.microsoft.com/office/drawing/2014/main" id="{1B0F5F78-CC0A-EC4E-934F-B556BE9E2CA1}"/>
              </a:ext>
            </a:extLst>
          </p:cNvPr>
          <p:cNvPicPr>
            <a:picLocks noChangeAspect="1"/>
          </p:cNvPicPr>
          <p:nvPr/>
        </p:nvPicPr>
        <p:blipFill>
          <a:blip r:embed="rId3"/>
          <a:stretch>
            <a:fillRect/>
          </a:stretch>
        </p:blipFill>
        <p:spPr>
          <a:xfrm>
            <a:off x="7153219" y="2227564"/>
            <a:ext cx="779172" cy="779172"/>
          </a:xfrm>
          <a:prstGeom prst="rect">
            <a:avLst/>
          </a:prstGeom>
        </p:spPr>
      </p:pic>
      <p:pic>
        <p:nvPicPr>
          <p:cNvPr id="7" name="Picture 6" descr="A close up of a logo&#10;&#10;Description automatically generated">
            <a:extLst>
              <a:ext uri="{FF2B5EF4-FFF2-40B4-BE49-F238E27FC236}">
                <a16:creationId xmlns:a16="http://schemas.microsoft.com/office/drawing/2014/main" id="{F2BDD6BE-9D17-AB41-A7E4-E4DBFEEA18C2}"/>
              </a:ext>
            </a:extLst>
          </p:cNvPr>
          <p:cNvPicPr>
            <a:picLocks noChangeAspect="1"/>
          </p:cNvPicPr>
          <p:nvPr/>
        </p:nvPicPr>
        <p:blipFill>
          <a:blip r:embed="rId3"/>
          <a:stretch>
            <a:fillRect/>
          </a:stretch>
        </p:blipFill>
        <p:spPr>
          <a:xfrm>
            <a:off x="4363132" y="5345721"/>
            <a:ext cx="680751" cy="680751"/>
          </a:xfrm>
          <a:prstGeom prst="rect">
            <a:avLst/>
          </a:prstGeom>
        </p:spPr>
      </p:pic>
      <p:pic>
        <p:nvPicPr>
          <p:cNvPr id="3" name="Content Placeholder 2" descr="A close up of a sign&#10;&#10;Description automatically generated">
            <a:extLst>
              <a:ext uri="{FF2B5EF4-FFF2-40B4-BE49-F238E27FC236}">
                <a16:creationId xmlns:a16="http://schemas.microsoft.com/office/drawing/2014/main" id="{65084FD1-CF7C-154D-AB61-CB56803A213F}"/>
              </a:ext>
            </a:extLst>
          </p:cNvPr>
          <p:cNvPicPr>
            <a:picLocks noGrp="1" noChangeAspect="1"/>
          </p:cNvPicPr>
          <p:nvPr>
            <p:ph sz="quarter" idx="14"/>
          </p:nvPr>
        </p:nvPicPr>
        <p:blipFill>
          <a:blip r:embed="rId4"/>
          <a:stretch>
            <a:fillRect/>
          </a:stretch>
        </p:blipFill>
        <p:spPr>
          <a:xfrm>
            <a:off x="4484160" y="2377731"/>
            <a:ext cx="3223679" cy="4480269"/>
          </a:xfrm>
        </p:spPr>
      </p:pic>
      <p:pic>
        <p:nvPicPr>
          <p:cNvPr id="8" name="Picture 7" descr="A close up of a logo&#10;&#10;Description automatically generated">
            <a:extLst>
              <a:ext uri="{FF2B5EF4-FFF2-40B4-BE49-F238E27FC236}">
                <a16:creationId xmlns:a16="http://schemas.microsoft.com/office/drawing/2014/main" id="{1ECF7207-220A-5343-B413-53335C1D83E2}"/>
              </a:ext>
            </a:extLst>
          </p:cNvPr>
          <p:cNvPicPr>
            <a:picLocks noChangeAspect="1"/>
          </p:cNvPicPr>
          <p:nvPr/>
        </p:nvPicPr>
        <p:blipFill>
          <a:blip r:embed="rId5"/>
          <a:stretch>
            <a:fillRect/>
          </a:stretch>
        </p:blipFill>
        <p:spPr>
          <a:xfrm rot="4654106">
            <a:off x="6563730" y="3945292"/>
            <a:ext cx="2288217" cy="1974148"/>
          </a:xfrm>
          <a:prstGeom prst="rect">
            <a:avLst/>
          </a:prstGeom>
        </p:spPr>
      </p:pic>
    </p:spTree>
    <p:extLst>
      <p:ext uri="{BB962C8B-B14F-4D97-AF65-F5344CB8AC3E}">
        <p14:creationId xmlns:p14="http://schemas.microsoft.com/office/powerpoint/2010/main" val="39784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 fill="hold"/>
                                        <p:tgtEl>
                                          <p:spTgt spid="6"/>
                                        </p:tgtEl>
                                        <p:attrNameLst>
                                          <p:attrName>ppt_x</p:attrName>
                                        </p:attrNameLst>
                                      </p:cBhvr>
                                      <p:tavLst>
                                        <p:tav tm="0">
                                          <p:val>
                                            <p:strVal val="#ppt_x"/>
                                          </p:val>
                                        </p:tav>
                                        <p:tav tm="100000">
                                          <p:val>
                                            <p:strVal val="#ppt_x"/>
                                          </p:val>
                                        </p:tav>
                                      </p:tavLst>
                                    </p:anim>
                                    <p:anim calcmode="lin" valueType="num">
                                      <p:cBhvr additive="base">
                                        <p:cTn id="14" dur="2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 fill="hold"/>
                                        <p:tgtEl>
                                          <p:spTgt spid="7"/>
                                        </p:tgtEl>
                                        <p:attrNameLst>
                                          <p:attrName>ppt_x</p:attrName>
                                        </p:attrNameLst>
                                      </p:cBhvr>
                                      <p:tavLst>
                                        <p:tav tm="0">
                                          <p:val>
                                            <p:strVal val="#ppt_x"/>
                                          </p:val>
                                        </p:tav>
                                        <p:tav tm="100000">
                                          <p:val>
                                            <p:strVal val="#ppt_x"/>
                                          </p:val>
                                        </p:tav>
                                      </p:tavLst>
                                    </p:anim>
                                    <p:anim calcmode="lin" valueType="num">
                                      <p:cBhvr additive="base">
                                        <p:cTn id="20" dur="2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 fill="hold"/>
                                        <p:tgtEl>
                                          <p:spTgt spid="8"/>
                                        </p:tgtEl>
                                        <p:attrNameLst>
                                          <p:attrName>ppt_x</p:attrName>
                                        </p:attrNameLst>
                                      </p:cBhvr>
                                      <p:tavLst>
                                        <p:tav tm="0">
                                          <p:val>
                                            <p:strVal val="1+#ppt_w/2"/>
                                          </p:val>
                                        </p:tav>
                                        <p:tav tm="100000">
                                          <p:val>
                                            <p:strVal val="#ppt_x"/>
                                          </p:val>
                                        </p:tav>
                                      </p:tavLst>
                                    </p:anim>
                                    <p:anim calcmode="lin" valueType="num">
                                      <p:cBhvr additive="base">
                                        <p:cTn id="26" dur="2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AD8D24-E9A2-9C4C-9C1B-5F3B63300DD5}"/>
              </a:ext>
            </a:extLst>
          </p:cNvPr>
          <p:cNvSpPr/>
          <p:nvPr/>
        </p:nvSpPr>
        <p:spPr>
          <a:xfrm>
            <a:off x="196948" y="3357563"/>
            <a:ext cx="11774658" cy="215631"/>
          </a:xfrm>
          <a:prstGeom prst="rect">
            <a:avLst/>
          </a:prstGeom>
          <a:gradFill flip="none" rotWithShape="1">
            <a:gsLst>
              <a:gs pos="0">
                <a:schemeClr val="accent1">
                  <a:lumMod val="75000"/>
                </a:schemeClr>
              </a:gs>
              <a:gs pos="100000">
                <a:schemeClr val="bg2">
                  <a:lumMod val="50000"/>
                  <a:shade val="67500"/>
                  <a:satMod val="115000"/>
                  <a:alpha val="64000"/>
                </a:schemeClr>
              </a:gs>
              <a:gs pos="100000">
                <a:schemeClr val="bg2">
                  <a:lumMod val="50000"/>
                  <a:shade val="100000"/>
                  <a:satMod val="115000"/>
                </a:schemeClr>
              </a:gs>
            </a:gsLst>
            <a:lin ang="10200000" scaled="0"/>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618EA8-8E82-D845-ACFA-98CAC9AD00D9}"/>
              </a:ext>
            </a:extLst>
          </p:cNvPr>
          <p:cNvSpPr txBox="1"/>
          <p:nvPr/>
        </p:nvSpPr>
        <p:spPr>
          <a:xfrm>
            <a:off x="64733" y="1877906"/>
            <a:ext cx="1805869" cy="369332"/>
          </a:xfrm>
          <a:prstGeom prst="rect">
            <a:avLst/>
          </a:prstGeom>
          <a:noFill/>
        </p:spPr>
        <p:txBody>
          <a:bodyPr wrap="square" rtlCol="0">
            <a:spAutoFit/>
          </a:bodyPr>
          <a:lstStyle/>
          <a:p>
            <a:r>
              <a:rPr lang="en-US" dirty="0"/>
              <a:t>Statute of Anne</a:t>
            </a:r>
          </a:p>
        </p:txBody>
      </p:sp>
      <p:sp>
        <p:nvSpPr>
          <p:cNvPr id="10" name="TextBox 9">
            <a:extLst>
              <a:ext uri="{FF2B5EF4-FFF2-40B4-BE49-F238E27FC236}">
                <a16:creationId xmlns:a16="http://schemas.microsoft.com/office/drawing/2014/main" id="{A50E3E10-CBB1-5245-A5A6-07F402D27E4E}"/>
              </a:ext>
            </a:extLst>
          </p:cNvPr>
          <p:cNvSpPr txBox="1"/>
          <p:nvPr/>
        </p:nvSpPr>
        <p:spPr>
          <a:xfrm>
            <a:off x="4674187" y="1877906"/>
            <a:ext cx="963386" cy="369332"/>
          </a:xfrm>
          <a:prstGeom prst="rect">
            <a:avLst/>
          </a:prstGeom>
          <a:noFill/>
        </p:spPr>
        <p:txBody>
          <a:bodyPr wrap="square" rtlCol="0">
            <a:spAutoFit/>
          </a:bodyPr>
          <a:lstStyle/>
          <a:p>
            <a:r>
              <a:rPr lang="en-US" dirty="0"/>
              <a:t>TRIPS</a:t>
            </a:r>
          </a:p>
        </p:txBody>
      </p:sp>
      <p:sp>
        <p:nvSpPr>
          <p:cNvPr id="12" name="TextBox 11">
            <a:extLst>
              <a:ext uri="{FF2B5EF4-FFF2-40B4-BE49-F238E27FC236}">
                <a16:creationId xmlns:a16="http://schemas.microsoft.com/office/drawing/2014/main" id="{880272A1-5C21-AD48-B48E-55380452B022}"/>
              </a:ext>
            </a:extLst>
          </p:cNvPr>
          <p:cNvSpPr txBox="1"/>
          <p:nvPr/>
        </p:nvSpPr>
        <p:spPr>
          <a:xfrm>
            <a:off x="538843" y="4133826"/>
            <a:ext cx="1828800" cy="369332"/>
          </a:xfrm>
          <a:prstGeom prst="rect">
            <a:avLst/>
          </a:prstGeom>
          <a:noFill/>
        </p:spPr>
        <p:txBody>
          <a:bodyPr wrap="square" rtlCol="0">
            <a:spAutoFit/>
          </a:bodyPr>
          <a:lstStyle/>
          <a:p>
            <a:r>
              <a:rPr lang="en-US" dirty="0"/>
              <a:t>US Constitution</a:t>
            </a:r>
          </a:p>
        </p:txBody>
      </p:sp>
      <p:sp>
        <p:nvSpPr>
          <p:cNvPr id="13" name="TextBox 12">
            <a:extLst>
              <a:ext uri="{FF2B5EF4-FFF2-40B4-BE49-F238E27FC236}">
                <a16:creationId xmlns:a16="http://schemas.microsoft.com/office/drawing/2014/main" id="{8BAD951E-C69A-FD4F-BC92-B2A07D3DAC34}"/>
              </a:ext>
            </a:extLst>
          </p:cNvPr>
          <p:cNvSpPr txBox="1"/>
          <p:nvPr/>
        </p:nvSpPr>
        <p:spPr>
          <a:xfrm>
            <a:off x="1870602" y="2527554"/>
            <a:ext cx="2171700" cy="369332"/>
          </a:xfrm>
          <a:prstGeom prst="rect">
            <a:avLst/>
          </a:prstGeom>
          <a:noFill/>
        </p:spPr>
        <p:txBody>
          <a:bodyPr wrap="square" rtlCol="0">
            <a:spAutoFit/>
          </a:bodyPr>
          <a:lstStyle/>
          <a:p>
            <a:r>
              <a:rPr lang="en-US" dirty="0"/>
              <a:t>Berne Convention</a:t>
            </a:r>
          </a:p>
        </p:txBody>
      </p:sp>
      <p:sp>
        <p:nvSpPr>
          <p:cNvPr id="14" name="TextBox 13">
            <a:extLst>
              <a:ext uri="{FF2B5EF4-FFF2-40B4-BE49-F238E27FC236}">
                <a16:creationId xmlns:a16="http://schemas.microsoft.com/office/drawing/2014/main" id="{AE9F5E0E-CA96-B94C-826F-265E28410B5E}"/>
              </a:ext>
            </a:extLst>
          </p:cNvPr>
          <p:cNvSpPr txBox="1"/>
          <p:nvPr/>
        </p:nvSpPr>
        <p:spPr>
          <a:xfrm>
            <a:off x="2242456" y="4694458"/>
            <a:ext cx="2710543" cy="369332"/>
          </a:xfrm>
          <a:prstGeom prst="rect">
            <a:avLst/>
          </a:prstGeom>
          <a:noFill/>
        </p:spPr>
        <p:txBody>
          <a:bodyPr wrap="square" rtlCol="0">
            <a:spAutoFit/>
          </a:bodyPr>
          <a:lstStyle/>
          <a:p>
            <a:r>
              <a:rPr lang="en-US" dirty="0"/>
              <a:t>Canadian </a:t>
            </a:r>
            <a:r>
              <a:rPr lang="en-US" i="1" dirty="0"/>
              <a:t>Copyright Act</a:t>
            </a:r>
          </a:p>
        </p:txBody>
      </p:sp>
      <p:sp>
        <p:nvSpPr>
          <p:cNvPr id="15" name="TextBox 14">
            <a:extLst>
              <a:ext uri="{FF2B5EF4-FFF2-40B4-BE49-F238E27FC236}">
                <a16:creationId xmlns:a16="http://schemas.microsoft.com/office/drawing/2014/main" id="{CEED9135-4802-3049-9F22-B256F4AD4D9A}"/>
              </a:ext>
            </a:extLst>
          </p:cNvPr>
          <p:cNvSpPr txBox="1"/>
          <p:nvPr/>
        </p:nvSpPr>
        <p:spPr>
          <a:xfrm>
            <a:off x="4600062" y="4092887"/>
            <a:ext cx="3083336" cy="369332"/>
          </a:xfrm>
          <a:prstGeom prst="rect">
            <a:avLst/>
          </a:prstGeom>
          <a:noFill/>
        </p:spPr>
        <p:txBody>
          <a:bodyPr wrap="square" rtlCol="0">
            <a:spAutoFit/>
          </a:bodyPr>
          <a:lstStyle/>
          <a:p>
            <a:r>
              <a:rPr lang="en-US" dirty="0"/>
              <a:t>US </a:t>
            </a:r>
            <a:r>
              <a:rPr lang="en-US" i="1" dirty="0"/>
              <a:t>Copyright Extension Act</a:t>
            </a:r>
          </a:p>
        </p:txBody>
      </p:sp>
      <p:sp>
        <p:nvSpPr>
          <p:cNvPr id="16" name="TextBox 15">
            <a:extLst>
              <a:ext uri="{FF2B5EF4-FFF2-40B4-BE49-F238E27FC236}">
                <a16:creationId xmlns:a16="http://schemas.microsoft.com/office/drawing/2014/main" id="{6D295BF2-1D75-2548-8AF0-3CE53F6C86F4}"/>
              </a:ext>
            </a:extLst>
          </p:cNvPr>
          <p:cNvSpPr txBox="1"/>
          <p:nvPr/>
        </p:nvSpPr>
        <p:spPr>
          <a:xfrm>
            <a:off x="6736600" y="2443527"/>
            <a:ext cx="1198947" cy="369332"/>
          </a:xfrm>
          <a:prstGeom prst="rect">
            <a:avLst/>
          </a:prstGeom>
          <a:noFill/>
        </p:spPr>
        <p:txBody>
          <a:bodyPr wrap="square" rtlCol="0">
            <a:spAutoFit/>
          </a:bodyPr>
          <a:lstStyle/>
          <a:p>
            <a:r>
              <a:rPr lang="en-US" i="1" dirty="0" err="1"/>
              <a:t>Théberge</a:t>
            </a:r>
            <a:endParaRPr lang="en-US" i="1" dirty="0"/>
          </a:p>
        </p:txBody>
      </p:sp>
      <p:sp>
        <p:nvSpPr>
          <p:cNvPr id="17" name="TextBox 16">
            <a:extLst>
              <a:ext uri="{FF2B5EF4-FFF2-40B4-BE49-F238E27FC236}">
                <a16:creationId xmlns:a16="http://schemas.microsoft.com/office/drawing/2014/main" id="{FD559906-32B4-3A44-A369-F1671C388FB8}"/>
              </a:ext>
            </a:extLst>
          </p:cNvPr>
          <p:cNvSpPr txBox="1"/>
          <p:nvPr/>
        </p:nvSpPr>
        <p:spPr>
          <a:xfrm>
            <a:off x="7598501" y="4694458"/>
            <a:ext cx="1691031" cy="369332"/>
          </a:xfrm>
          <a:prstGeom prst="rect">
            <a:avLst/>
          </a:prstGeom>
          <a:noFill/>
        </p:spPr>
        <p:txBody>
          <a:bodyPr wrap="square" rtlCol="0">
            <a:spAutoFit/>
          </a:bodyPr>
          <a:lstStyle/>
          <a:p>
            <a:r>
              <a:rPr lang="en-US" i="1" dirty="0"/>
              <a:t>CCH v. LSUC</a:t>
            </a:r>
          </a:p>
        </p:txBody>
      </p:sp>
      <p:sp>
        <p:nvSpPr>
          <p:cNvPr id="18" name="TextBox 17">
            <a:extLst>
              <a:ext uri="{FF2B5EF4-FFF2-40B4-BE49-F238E27FC236}">
                <a16:creationId xmlns:a16="http://schemas.microsoft.com/office/drawing/2014/main" id="{273C04EF-8192-2F47-AB91-F1A6F9D2563F}"/>
              </a:ext>
            </a:extLst>
          </p:cNvPr>
          <p:cNvSpPr txBox="1"/>
          <p:nvPr/>
        </p:nvSpPr>
        <p:spPr>
          <a:xfrm>
            <a:off x="8516065" y="1872189"/>
            <a:ext cx="2836441" cy="369332"/>
          </a:xfrm>
          <a:prstGeom prst="rect">
            <a:avLst/>
          </a:prstGeom>
          <a:noFill/>
        </p:spPr>
        <p:txBody>
          <a:bodyPr wrap="square" rtlCol="0">
            <a:spAutoFit/>
          </a:bodyPr>
          <a:lstStyle/>
          <a:p>
            <a:r>
              <a:rPr lang="en-US" dirty="0"/>
              <a:t>The Copyright Pentalogy</a:t>
            </a:r>
          </a:p>
        </p:txBody>
      </p:sp>
      <p:sp>
        <p:nvSpPr>
          <p:cNvPr id="19" name="TextBox 18">
            <a:extLst>
              <a:ext uri="{FF2B5EF4-FFF2-40B4-BE49-F238E27FC236}">
                <a16:creationId xmlns:a16="http://schemas.microsoft.com/office/drawing/2014/main" id="{B2DE120A-AA9B-A049-9362-D0E05F8C3A0E}"/>
              </a:ext>
            </a:extLst>
          </p:cNvPr>
          <p:cNvSpPr txBox="1"/>
          <p:nvPr/>
        </p:nvSpPr>
        <p:spPr>
          <a:xfrm>
            <a:off x="9204637" y="4130628"/>
            <a:ext cx="3037114" cy="369332"/>
          </a:xfrm>
          <a:prstGeom prst="rect">
            <a:avLst/>
          </a:prstGeom>
          <a:noFill/>
        </p:spPr>
        <p:txBody>
          <a:bodyPr wrap="square" rtlCol="0">
            <a:spAutoFit/>
          </a:bodyPr>
          <a:lstStyle/>
          <a:p>
            <a:r>
              <a:rPr lang="en-US" dirty="0"/>
              <a:t>The </a:t>
            </a:r>
            <a:r>
              <a:rPr lang="en-US" i="1" dirty="0"/>
              <a:t>Copyright Act </a:t>
            </a:r>
            <a:r>
              <a:rPr lang="en-US" dirty="0"/>
              <a:t>Review</a:t>
            </a:r>
          </a:p>
        </p:txBody>
      </p:sp>
      <p:cxnSp>
        <p:nvCxnSpPr>
          <p:cNvPr id="21" name="Straight Connector 20">
            <a:extLst>
              <a:ext uri="{FF2B5EF4-FFF2-40B4-BE49-F238E27FC236}">
                <a16:creationId xmlns:a16="http://schemas.microsoft.com/office/drawing/2014/main" id="{793170BA-AC5F-FB4A-A5FF-8440B7FB6CB4}"/>
              </a:ext>
            </a:extLst>
          </p:cNvPr>
          <p:cNvCxnSpPr>
            <a:cxnSpLocks/>
          </p:cNvCxnSpPr>
          <p:nvPr/>
        </p:nvCxnSpPr>
        <p:spPr>
          <a:xfrm>
            <a:off x="914400" y="2241521"/>
            <a:ext cx="0" cy="991536"/>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E78004-33A4-7B48-A081-7AF39B049E4D}"/>
              </a:ext>
            </a:extLst>
          </p:cNvPr>
          <p:cNvCxnSpPr>
            <a:cxnSpLocks/>
            <a:stCxn id="10" idx="2"/>
          </p:cNvCxnSpPr>
          <p:nvPr/>
        </p:nvCxnSpPr>
        <p:spPr>
          <a:xfrm>
            <a:off x="5155880" y="2247238"/>
            <a:ext cx="11466" cy="969633"/>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B9EFE2-FA04-BD42-98FB-578182E1F598}"/>
              </a:ext>
            </a:extLst>
          </p:cNvPr>
          <p:cNvCxnSpPr>
            <a:cxnSpLocks/>
          </p:cNvCxnSpPr>
          <p:nvPr/>
        </p:nvCxnSpPr>
        <p:spPr>
          <a:xfrm>
            <a:off x="9864823" y="2241521"/>
            <a:ext cx="0" cy="1010687"/>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AFAB20-A9DE-014F-AE0E-B517F9429694}"/>
              </a:ext>
            </a:extLst>
          </p:cNvPr>
          <p:cNvCxnSpPr>
            <a:cxnSpLocks/>
            <a:endCxn id="14" idx="0"/>
          </p:cNvCxnSpPr>
          <p:nvPr/>
        </p:nvCxnSpPr>
        <p:spPr>
          <a:xfrm>
            <a:off x="3597728" y="3716146"/>
            <a:ext cx="0" cy="978312"/>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2354D9-0CF4-E94D-9387-5E98D7873A88}"/>
              </a:ext>
            </a:extLst>
          </p:cNvPr>
          <p:cNvCxnSpPr>
            <a:cxnSpLocks/>
            <a:endCxn id="17" idx="0"/>
          </p:cNvCxnSpPr>
          <p:nvPr/>
        </p:nvCxnSpPr>
        <p:spPr>
          <a:xfrm>
            <a:off x="8444017" y="3747154"/>
            <a:ext cx="0" cy="947304"/>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858356-D8A3-3543-A417-6C3F1A0E50D2}"/>
              </a:ext>
            </a:extLst>
          </p:cNvPr>
          <p:cNvCxnSpPr>
            <a:cxnSpLocks/>
          </p:cNvCxnSpPr>
          <p:nvPr/>
        </p:nvCxnSpPr>
        <p:spPr>
          <a:xfrm>
            <a:off x="1453243" y="371614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D95EA4-4EE4-7D45-A633-5173155D99D9}"/>
              </a:ext>
            </a:extLst>
          </p:cNvPr>
          <p:cNvCxnSpPr>
            <a:cxnSpLocks/>
          </p:cNvCxnSpPr>
          <p:nvPr/>
        </p:nvCxnSpPr>
        <p:spPr>
          <a:xfrm>
            <a:off x="2682168" y="289688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36DA9F-EF91-B74A-8EC0-34B2512C578E}"/>
              </a:ext>
            </a:extLst>
          </p:cNvPr>
          <p:cNvCxnSpPr>
            <a:cxnSpLocks/>
          </p:cNvCxnSpPr>
          <p:nvPr/>
        </p:nvCxnSpPr>
        <p:spPr>
          <a:xfrm>
            <a:off x="7287846" y="2875467"/>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488543-A919-AD44-A53F-514D4F854C1C}"/>
              </a:ext>
            </a:extLst>
          </p:cNvPr>
          <p:cNvCxnSpPr>
            <a:cxnSpLocks/>
          </p:cNvCxnSpPr>
          <p:nvPr/>
        </p:nvCxnSpPr>
        <p:spPr>
          <a:xfrm>
            <a:off x="6084277" y="3685475"/>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5E508D-F877-CD48-9457-CB9BBFCD616B}"/>
              </a:ext>
            </a:extLst>
          </p:cNvPr>
          <p:cNvCxnSpPr>
            <a:cxnSpLocks/>
          </p:cNvCxnSpPr>
          <p:nvPr/>
        </p:nvCxnSpPr>
        <p:spPr>
          <a:xfrm>
            <a:off x="10688934" y="3658260"/>
            <a:ext cx="0" cy="376741"/>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itle 4">
            <a:extLst>
              <a:ext uri="{FF2B5EF4-FFF2-40B4-BE49-F238E27FC236}">
                <a16:creationId xmlns:a16="http://schemas.microsoft.com/office/drawing/2014/main" id="{A53313DE-5319-1646-BD2A-E87F772390F3}"/>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83612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5CA757-E9A8-9940-A2DE-37B748154874}"/>
              </a:ext>
            </a:extLst>
          </p:cNvPr>
          <p:cNvSpPr>
            <a:spLocks noGrp="1"/>
          </p:cNvSpPr>
          <p:nvPr>
            <p:ph sz="quarter" idx="14"/>
          </p:nvPr>
        </p:nvSpPr>
        <p:spPr/>
        <p:txBody>
          <a:bodyPr/>
          <a:lstStyle/>
          <a:p>
            <a:endParaRPr lang="en-US" dirty="0"/>
          </a:p>
        </p:txBody>
      </p:sp>
      <p:sp>
        <p:nvSpPr>
          <p:cNvPr id="5" name="Title 4">
            <a:extLst>
              <a:ext uri="{FF2B5EF4-FFF2-40B4-BE49-F238E27FC236}">
                <a16:creationId xmlns:a16="http://schemas.microsoft.com/office/drawing/2014/main" id="{B3D21908-F9F5-A145-82D3-F1A2D1E30164}"/>
              </a:ext>
            </a:extLst>
          </p:cNvPr>
          <p:cNvSpPr>
            <a:spLocks noGrp="1"/>
          </p:cNvSpPr>
          <p:nvPr>
            <p:ph type="title"/>
          </p:nvPr>
        </p:nvSpPr>
        <p:spPr/>
        <p:txBody>
          <a:bodyPr/>
          <a:lstStyle/>
          <a:p>
            <a:r>
              <a:rPr lang="en-US" dirty="0"/>
              <a:t>LEARNING OBJECTIVES</a:t>
            </a:r>
          </a:p>
        </p:txBody>
      </p:sp>
      <p:sp>
        <p:nvSpPr>
          <p:cNvPr id="6" name="You should now...">
            <a:extLst>
              <a:ext uri="{FF2B5EF4-FFF2-40B4-BE49-F238E27FC236}">
                <a16:creationId xmlns:a16="http://schemas.microsoft.com/office/drawing/2014/main" id="{98C9F89D-1285-5D45-B43C-DB06C87B62BB}"/>
              </a:ext>
            </a:extLst>
          </p:cNvPr>
          <p:cNvSpPr txBox="1"/>
          <p:nvPr/>
        </p:nvSpPr>
        <p:spPr>
          <a:xfrm>
            <a:off x="579120" y="1757680"/>
            <a:ext cx="3872150" cy="461665"/>
          </a:xfrm>
          <a:prstGeom prst="rect">
            <a:avLst/>
          </a:prstGeom>
          <a:noFill/>
        </p:spPr>
        <p:txBody>
          <a:bodyPr wrap="none" rtlCol="0">
            <a:spAutoFit/>
          </a:bodyPr>
          <a:lstStyle/>
          <a:p>
            <a:r>
              <a:rPr lang="en-US" sz="2400" dirty="0"/>
              <a:t>You should now be able to:</a:t>
            </a:r>
          </a:p>
        </p:txBody>
      </p:sp>
      <p:sp>
        <p:nvSpPr>
          <p:cNvPr id="7" name="Objectives">
            <a:extLst>
              <a:ext uri="{FF2B5EF4-FFF2-40B4-BE49-F238E27FC236}">
                <a16:creationId xmlns:a16="http://schemas.microsoft.com/office/drawing/2014/main" id="{BE077EAB-FDE7-E044-BC39-936705BC4988}"/>
              </a:ext>
            </a:extLst>
          </p:cNvPr>
          <p:cNvSpPr txBox="1"/>
          <p:nvPr/>
        </p:nvSpPr>
        <p:spPr>
          <a:xfrm>
            <a:off x="1150620" y="2529840"/>
            <a:ext cx="9890760" cy="2677656"/>
          </a:xfrm>
          <a:prstGeom prst="rect">
            <a:avLst/>
          </a:prstGeom>
          <a:noFill/>
        </p:spPr>
        <p:txBody>
          <a:bodyPr wrap="square" rtlCol="0">
            <a:spAutoFit/>
          </a:bodyPr>
          <a:lstStyle/>
          <a:p>
            <a:pPr marL="285750" indent="-285750">
              <a:buFont typeface="Arial" panose="020B0604020202020204" pitchFamily="34" charset="0"/>
              <a:buChar char="•"/>
            </a:pPr>
            <a:r>
              <a:rPr lang="en-CA" sz="2400" dirty="0"/>
              <a:t>Recall key events relevant to the history of copyright </a:t>
            </a:r>
            <a:r>
              <a:rPr lang="en-CA" sz="2400"/>
              <a:t>in Canada</a:t>
            </a:r>
            <a:r>
              <a:rPr lang="en-US" sz="2400" dirty="0"/>
              <a:t/>
            </a:r>
            <a:br>
              <a:rPr lang="en-US" sz="2400" dirty="0"/>
            </a:br>
            <a:endParaRPr lang="en-US" sz="2400" dirty="0"/>
          </a:p>
          <a:p>
            <a:pPr marL="285750" indent="-285750">
              <a:buFont typeface="Arial" panose="020B0604020202020204" pitchFamily="34" charset="0"/>
              <a:buChar char="•"/>
            </a:pPr>
            <a:r>
              <a:rPr lang="en-CA" sz="2400" dirty="0"/>
              <a:t>Understand how copyright has evolved, in particular from a means of encouraging learning to an economic policy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CA" sz="2400" dirty="0"/>
              <a:t>Understand how copyright’s history is shaped by the interplay of domestic and international factors</a:t>
            </a:r>
            <a:endParaRPr lang="en-US" sz="2400" dirty="0"/>
          </a:p>
        </p:txBody>
      </p:sp>
    </p:spTree>
    <p:extLst>
      <p:ext uri="{BB962C8B-B14F-4D97-AF65-F5344CB8AC3E}">
        <p14:creationId xmlns:p14="http://schemas.microsoft.com/office/powerpoint/2010/main" val="331818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39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F0DD6-882B-C241-9289-BEFBC0F567B3}"/>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751EBD49-A260-1445-B039-7949124F4DF2}"/>
              </a:ext>
            </a:extLst>
          </p:cNvPr>
          <p:cNvSpPr txBox="1"/>
          <p:nvPr/>
        </p:nvSpPr>
        <p:spPr>
          <a:xfrm>
            <a:off x="680720" y="1984326"/>
            <a:ext cx="5293360" cy="3970318"/>
          </a:xfrm>
          <a:prstGeom prst="rect">
            <a:avLst/>
          </a:prstGeom>
          <a:noFill/>
        </p:spPr>
        <p:txBody>
          <a:bodyPr wrap="square" rtlCol="0">
            <a:spAutoFit/>
          </a:bodyPr>
          <a:lstStyle/>
          <a:p>
            <a:pPr marL="342900" indent="-342900" fontAlgn="base">
              <a:buFont typeface="+mj-lt"/>
              <a:buAutoNum type="arabicPeriod"/>
            </a:pPr>
            <a:r>
              <a:rPr lang="en-CA" dirty="0"/>
              <a:t>Copyright as we know it effectively began with:</a:t>
            </a:r>
          </a:p>
          <a:p>
            <a:pPr marL="800100" lvl="1" indent="-342900" fontAlgn="base">
              <a:buFont typeface="+mj-lt"/>
              <a:buAutoNum type="alphaLcPeriod"/>
            </a:pPr>
            <a:r>
              <a:rPr lang="en-CA" dirty="0"/>
              <a:t>A Statue of Anne of Green Gables</a:t>
            </a:r>
          </a:p>
          <a:p>
            <a:pPr marL="800100" lvl="1" indent="-342900" fontAlgn="base">
              <a:buFont typeface="+mj-lt"/>
              <a:buAutoNum type="alphaLcPeriod"/>
            </a:pPr>
            <a:r>
              <a:rPr lang="en-CA" b="1" dirty="0">
                <a:solidFill>
                  <a:srgbClr val="879F3D"/>
                </a:solidFill>
              </a:rPr>
              <a:t>The Statute of Anne </a:t>
            </a:r>
          </a:p>
          <a:p>
            <a:pPr marL="800100" lvl="1" indent="-342900" fontAlgn="base">
              <a:buFont typeface="+mj-lt"/>
              <a:buAutoNum type="alphaLcPeriod"/>
            </a:pPr>
            <a:r>
              <a:rPr lang="en-CA" dirty="0"/>
              <a:t>The Berne Convention</a:t>
            </a:r>
          </a:p>
          <a:p>
            <a:pPr marL="800100" lvl="1" indent="-342900" fontAlgn="base">
              <a:buFont typeface="+mj-lt"/>
              <a:buAutoNum type="alphaLcPeriod"/>
            </a:pPr>
            <a:r>
              <a:rPr lang="en-CA" dirty="0"/>
              <a:t>The first cave painting circa 38 000 B.C.E</a:t>
            </a:r>
            <a:br>
              <a:rPr lang="en-CA" dirty="0"/>
            </a:br>
            <a:endParaRPr lang="en-CA" dirty="0"/>
          </a:p>
          <a:p>
            <a:pPr lvl="1" fontAlgn="base"/>
            <a:endParaRPr lang="en-CA" dirty="0"/>
          </a:p>
          <a:p>
            <a:pPr marL="342900" indent="-342900" fontAlgn="base">
              <a:buFont typeface="+mj-lt"/>
              <a:buAutoNum type="arabicPeriod"/>
            </a:pPr>
            <a:r>
              <a:rPr lang="en-CA" dirty="0"/>
              <a:t>The US Copyright Term Extension Act is also known as: </a:t>
            </a:r>
          </a:p>
          <a:p>
            <a:pPr marL="800100" lvl="1" indent="-342900" fontAlgn="base">
              <a:buFont typeface="+mj-lt"/>
              <a:buAutoNum type="alphaLcPeriod"/>
            </a:pPr>
            <a:r>
              <a:rPr lang="en-CA" dirty="0"/>
              <a:t>The Sonny and Cher-Dealing Act</a:t>
            </a:r>
          </a:p>
          <a:p>
            <a:pPr marL="800100" lvl="1" indent="-342900" fontAlgn="base">
              <a:buFont typeface="+mj-lt"/>
              <a:buAutoNum type="alphaLcPeriod"/>
            </a:pPr>
            <a:r>
              <a:rPr lang="en-CA" b="1" dirty="0">
                <a:solidFill>
                  <a:srgbClr val="879F3D"/>
                </a:solidFill>
              </a:rPr>
              <a:t>The Mickey Mouse Copyright Term Extension Act </a:t>
            </a:r>
          </a:p>
          <a:p>
            <a:pPr marL="800100" lvl="1" indent="-342900" fontAlgn="base">
              <a:buFont typeface="+mj-lt"/>
              <a:buAutoNum type="alphaLcPeriod"/>
            </a:pPr>
            <a:r>
              <a:rPr lang="en-CA" dirty="0"/>
              <a:t>The Steamboat Willie Act</a:t>
            </a:r>
          </a:p>
          <a:p>
            <a:pPr marL="800100" lvl="1" indent="-342900" fontAlgn="base">
              <a:buFont typeface="+mj-lt"/>
              <a:buAutoNum type="alphaLcPeriod"/>
            </a:pPr>
            <a:r>
              <a:rPr lang="en-CA" dirty="0"/>
              <a:t>The Walt Disney Act</a:t>
            </a:r>
          </a:p>
        </p:txBody>
      </p:sp>
      <p:sp>
        <p:nvSpPr>
          <p:cNvPr id="3" name="TextBox 2">
            <a:extLst>
              <a:ext uri="{FF2B5EF4-FFF2-40B4-BE49-F238E27FC236}">
                <a16:creationId xmlns:a16="http://schemas.microsoft.com/office/drawing/2014/main" id="{869B3D09-D40F-3548-A353-F8BA905CA726}"/>
              </a:ext>
            </a:extLst>
          </p:cNvPr>
          <p:cNvSpPr txBox="1"/>
          <p:nvPr/>
        </p:nvSpPr>
        <p:spPr>
          <a:xfrm>
            <a:off x="6804076" y="1974166"/>
            <a:ext cx="4432884" cy="1754326"/>
          </a:xfrm>
          <a:prstGeom prst="rect">
            <a:avLst/>
          </a:prstGeom>
          <a:noFill/>
        </p:spPr>
        <p:txBody>
          <a:bodyPr wrap="square" rtlCol="0">
            <a:spAutoFit/>
          </a:bodyPr>
          <a:lstStyle/>
          <a:p>
            <a:pPr marL="342900" indent="-342900" fontAlgn="base">
              <a:buFont typeface="+mj-lt"/>
              <a:buAutoNum type="arabicPeriod" startAt="3"/>
            </a:pPr>
            <a:r>
              <a:rPr lang="en-CA" dirty="0"/>
              <a:t>Copyright was originally thought of as a means of encouraging:</a:t>
            </a:r>
          </a:p>
          <a:p>
            <a:pPr marL="800100" lvl="1" indent="-342900" fontAlgn="base">
              <a:buFont typeface="+mj-lt"/>
              <a:buAutoNum type="alphaLcPeriod"/>
            </a:pPr>
            <a:r>
              <a:rPr lang="en-CA" b="1" dirty="0">
                <a:solidFill>
                  <a:srgbClr val="879F3D"/>
                </a:solidFill>
              </a:rPr>
              <a:t>Learning</a:t>
            </a:r>
          </a:p>
          <a:p>
            <a:pPr marL="800100" lvl="1" indent="-342900" fontAlgn="base">
              <a:buFont typeface="+mj-lt"/>
              <a:buAutoNum type="alphaLcPeriod"/>
            </a:pPr>
            <a:r>
              <a:rPr lang="en-CA" dirty="0"/>
              <a:t>Harmony between governments </a:t>
            </a:r>
          </a:p>
          <a:p>
            <a:pPr marL="800100" lvl="1" indent="-342900" fontAlgn="base">
              <a:buFont typeface="+mj-lt"/>
              <a:buAutoNum type="alphaLcPeriod"/>
            </a:pPr>
            <a:r>
              <a:rPr lang="en-CA" dirty="0"/>
              <a:t>The dissemination of works</a:t>
            </a:r>
          </a:p>
          <a:p>
            <a:pPr marL="800100" lvl="1" indent="-342900" fontAlgn="base">
              <a:buFont typeface="+mj-lt"/>
              <a:buAutoNum type="alphaLcPeriod"/>
            </a:pPr>
            <a:r>
              <a:rPr lang="en-CA" dirty="0"/>
              <a:t>Compensation for creators </a:t>
            </a:r>
          </a:p>
        </p:txBody>
      </p:sp>
    </p:spTree>
    <p:extLst>
      <p:ext uri="{BB962C8B-B14F-4D97-AF65-F5344CB8AC3E}">
        <p14:creationId xmlns:p14="http://schemas.microsoft.com/office/powerpoint/2010/main" val="721612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3832B-8236-AF41-9E86-6567E55A9F3C}"/>
              </a:ext>
            </a:extLst>
          </p:cNvPr>
          <p:cNvSpPr>
            <a:spLocks noGrp="1"/>
          </p:cNvSpPr>
          <p:nvPr>
            <p:ph type="title"/>
          </p:nvPr>
        </p:nvSpPr>
        <p:spPr>
          <a:xfrm>
            <a:off x="2668608" y="519888"/>
            <a:ext cx="8682518" cy="938785"/>
          </a:xfrm>
        </p:spPr>
        <p:txBody>
          <a:bodyPr/>
          <a:lstStyle/>
          <a:p>
            <a:r>
              <a:rPr lang="en-US" dirty="0"/>
              <a:t>WHERE IT ALL BEGAN</a:t>
            </a:r>
          </a:p>
        </p:txBody>
      </p:sp>
      <p:pic>
        <p:nvPicPr>
          <p:cNvPr id="8" name="Picture 7">
            <a:extLst>
              <a:ext uri="{FF2B5EF4-FFF2-40B4-BE49-F238E27FC236}">
                <a16:creationId xmlns:a16="http://schemas.microsoft.com/office/drawing/2014/main" id="{6442F816-FB9B-324D-ABAA-5772A371AD1C}"/>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4655850" y="2725424"/>
            <a:ext cx="2880299" cy="4954114"/>
          </a:xfrm>
          <a:prstGeom prst="rect">
            <a:avLst/>
          </a:prstGeom>
        </p:spPr>
      </p:pic>
      <p:pic>
        <p:nvPicPr>
          <p:cNvPr id="10" name="Picture 9" descr="A group of people sitting on a horse in front of a building&#10;&#10;Description automatically generated">
            <a:extLst>
              <a:ext uri="{FF2B5EF4-FFF2-40B4-BE49-F238E27FC236}">
                <a16:creationId xmlns:a16="http://schemas.microsoft.com/office/drawing/2014/main" id="{0F3452F7-38F4-E944-B331-BF965106EECC}"/>
              </a:ext>
            </a:extLst>
          </p:cNvPr>
          <p:cNvPicPr>
            <a:picLocks noChangeAspect="1"/>
          </p:cNvPicPr>
          <p:nvPr/>
        </p:nvPicPr>
        <p:blipFill rotWithShape="1">
          <a:blip r:embed="rId4"/>
          <a:srcRect l="-403" t="1525" r="9792" b="-1525"/>
          <a:stretch/>
        </p:blipFill>
        <p:spPr>
          <a:xfrm>
            <a:off x="3207172" y="2424993"/>
            <a:ext cx="5777656" cy="4649421"/>
          </a:xfrm>
          <a:prstGeom prst="rect">
            <a:avLst/>
          </a:prstGeom>
        </p:spPr>
      </p:pic>
      <p:sp>
        <p:nvSpPr>
          <p:cNvPr id="11" name="Rounded Rectangular Callout 10">
            <a:extLst>
              <a:ext uri="{FF2B5EF4-FFF2-40B4-BE49-F238E27FC236}">
                <a16:creationId xmlns:a16="http://schemas.microsoft.com/office/drawing/2014/main" id="{BB905592-D7C0-2945-996B-AA381F8D20D8}"/>
              </a:ext>
            </a:extLst>
          </p:cNvPr>
          <p:cNvSpPr/>
          <p:nvPr/>
        </p:nvSpPr>
        <p:spPr>
          <a:xfrm>
            <a:off x="5345611" y="1686320"/>
            <a:ext cx="1879121" cy="553091"/>
          </a:xfrm>
          <a:prstGeom prst="wedgeRoundRectCallout">
            <a:avLst>
              <a:gd name="adj1" fmla="val 100433"/>
              <a:gd name="adj2" fmla="val 58624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Copy-what?!</a:t>
            </a:r>
          </a:p>
        </p:txBody>
      </p:sp>
      <p:pic>
        <p:nvPicPr>
          <p:cNvPr id="23" name="Picture 22">
            <a:extLst>
              <a:ext uri="{FF2B5EF4-FFF2-40B4-BE49-F238E27FC236}">
                <a16:creationId xmlns:a16="http://schemas.microsoft.com/office/drawing/2014/main" id="{89A8936F-DFE1-3E4E-8D06-06E89113BCE2}"/>
              </a:ext>
            </a:extLst>
          </p:cNvPr>
          <p:cNvPicPr>
            <a:picLocks noChangeAspect="1"/>
          </p:cNvPicPr>
          <p:nvPr/>
        </p:nvPicPr>
        <p:blipFill>
          <a:blip r:embed="rId5"/>
          <a:srcRect/>
          <a:stretch/>
        </p:blipFill>
        <p:spPr>
          <a:xfrm>
            <a:off x="3788154" y="1528166"/>
            <a:ext cx="4626103" cy="8567376"/>
          </a:xfrm>
          <a:prstGeom prst="rect">
            <a:avLst/>
          </a:prstGeom>
        </p:spPr>
      </p:pic>
      <p:sp>
        <p:nvSpPr>
          <p:cNvPr id="13" name="Rounded Rectangular Callout 12">
            <a:extLst>
              <a:ext uri="{FF2B5EF4-FFF2-40B4-BE49-F238E27FC236}">
                <a16:creationId xmlns:a16="http://schemas.microsoft.com/office/drawing/2014/main" id="{1230CAEE-438C-3E4C-B271-B7BFD24590F2}"/>
              </a:ext>
            </a:extLst>
          </p:cNvPr>
          <p:cNvSpPr/>
          <p:nvPr/>
        </p:nvSpPr>
        <p:spPr>
          <a:xfrm>
            <a:off x="8131826" y="1696231"/>
            <a:ext cx="2626980" cy="1086359"/>
          </a:xfrm>
          <a:prstGeom prst="wedgeRoundRectCallout">
            <a:avLst>
              <a:gd name="adj1" fmla="val -93957"/>
              <a:gd name="adj2" fmla="val 7873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Hello peasant, didn’t see you there. </a:t>
            </a:r>
          </a:p>
        </p:txBody>
      </p:sp>
      <p:pic>
        <p:nvPicPr>
          <p:cNvPr id="19" name="Content Placeholder 18" descr="A close up of a sign&#10;&#10;Description automatically generated">
            <a:extLst>
              <a:ext uri="{FF2B5EF4-FFF2-40B4-BE49-F238E27FC236}">
                <a16:creationId xmlns:a16="http://schemas.microsoft.com/office/drawing/2014/main" id="{82DB4642-6420-8340-A828-B4C899C18607}"/>
              </a:ext>
            </a:extLst>
          </p:cNvPr>
          <p:cNvPicPr>
            <a:picLocks noGrp="1" noChangeAspect="1"/>
          </p:cNvPicPr>
          <p:nvPr>
            <p:ph sz="quarter" idx="14"/>
          </p:nvPr>
        </p:nvPicPr>
        <p:blipFill>
          <a:blip r:embed="rId6"/>
          <a:stretch>
            <a:fillRect/>
          </a:stretch>
        </p:blipFill>
        <p:spPr>
          <a:xfrm>
            <a:off x="4492615" y="2412628"/>
            <a:ext cx="3585111" cy="3585111"/>
          </a:xfrm>
        </p:spPr>
      </p:pic>
      <p:sp>
        <p:nvSpPr>
          <p:cNvPr id="26" name="Oval 25">
            <a:extLst>
              <a:ext uri="{FF2B5EF4-FFF2-40B4-BE49-F238E27FC236}">
                <a16:creationId xmlns:a16="http://schemas.microsoft.com/office/drawing/2014/main" id="{2D2CD4EE-461C-8C4E-A9C1-B3177A10BA4A}"/>
              </a:ext>
            </a:extLst>
          </p:cNvPr>
          <p:cNvSpPr/>
          <p:nvPr/>
        </p:nvSpPr>
        <p:spPr>
          <a:xfrm>
            <a:off x="2836207" y="3464128"/>
            <a:ext cx="6519584" cy="1436464"/>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logo&#10;&#10;Description automatically generated">
            <a:extLst>
              <a:ext uri="{FF2B5EF4-FFF2-40B4-BE49-F238E27FC236}">
                <a16:creationId xmlns:a16="http://schemas.microsoft.com/office/drawing/2014/main" id="{F63FE1EB-3B7C-E742-846D-7CD00A743DCF}"/>
              </a:ext>
            </a:extLst>
          </p:cNvPr>
          <p:cNvPicPr>
            <a:picLocks noChangeAspect="1"/>
          </p:cNvPicPr>
          <p:nvPr/>
        </p:nvPicPr>
        <p:blipFill>
          <a:blip r:embed="rId7"/>
          <a:stretch>
            <a:fillRect/>
          </a:stretch>
        </p:blipFill>
        <p:spPr>
          <a:xfrm>
            <a:off x="4201407" y="2299365"/>
            <a:ext cx="4027582" cy="4027582"/>
          </a:xfrm>
          <a:prstGeom prst="rect">
            <a:avLst/>
          </a:prstGeom>
        </p:spPr>
      </p:pic>
      <p:pic>
        <p:nvPicPr>
          <p:cNvPr id="28" name="Picture 27" descr="A close up of a logo&#10;&#10;Description automatically generated">
            <a:extLst>
              <a:ext uri="{FF2B5EF4-FFF2-40B4-BE49-F238E27FC236}">
                <a16:creationId xmlns:a16="http://schemas.microsoft.com/office/drawing/2014/main" id="{9CDA4BC2-9E02-8A45-B223-6A33D5F4EA09}"/>
              </a:ext>
            </a:extLst>
          </p:cNvPr>
          <p:cNvPicPr>
            <a:picLocks noChangeAspect="1"/>
          </p:cNvPicPr>
          <p:nvPr/>
        </p:nvPicPr>
        <p:blipFill>
          <a:blip r:embed="rId8"/>
          <a:stretch>
            <a:fillRect/>
          </a:stretch>
        </p:blipFill>
        <p:spPr>
          <a:xfrm rot="692550">
            <a:off x="9192315" y="5428327"/>
            <a:ext cx="746988" cy="1465152"/>
          </a:xfrm>
          <a:prstGeom prst="rect">
            <a:avLst/>
          </a:prstGeom>
        </p:spPr>
      </p:pic>
      <p:pic>
        <p:nvPicPr>
          <p:cNvPr id="29" name="Picture 28" descr="A close up of a logo&#10;&#10;Description automatically generated">
            <a:extLst>
              <a:ext uri="{FF2B5EF4-FFF2-40B4-BE49-F238E27FC236}">
                <a16:creationId xmlns:a16="http://schemas.microsoft.com/office/drawing/2014/main" id="{85432EA2-C2FD-1C42-9227-4AD11710B16E}"/>
              </a:ext>
            </a:extLst>
          </p:cNvPr>
          <p:cNvPicPr>
            <a:picLocks noChangeAspect="1"/>
          </p:cNvPicPr>
          <p:nvPr/>
        </p:nvPicPr>
        <p:blipFill>
          <a:blip r:embed="rId8"/>
          <a:stretch>
            <a:fillRect/>
          </a:stretch>
        </p:blipFill>
        <p:spPr>
          <a:xfrm rot="19780626">
            <a:off x="1507429" y="3339041"/>
            <a:ext cx="682429" cy="1338526"/>
          </a:xfrm>
          <a:prstGeom prst="rect">
            <a:avLst/>
          </a:prstGeom>
        </p:spPr>
      </p:pic>
      <p:pic>
        <p:nvPicPr>
          <p:cNvPr id="30" name="Picture 29" descr="A close up of a logo&#10;&#10;Description automatically generated">
            <a:extLst>
              <a:ext uri="{FF2B5EF4-FFF2-40B4-BE49-F238E27FC236}">
                <a16:creationId xmlns:a16="http://schemas.microsoft.com/office/drawing/2014/main" id="{5C89EB53-5E2A-A54A-BFCE-DCA322D97A90}"/>
              </a:ext>
            </a:extLst>
          </p:cNvPr>
          <p:cNvPicPr>
            <a:picLocks noChangeAspect="1"/>
          </p:cNvPicPr>
          <p:nvPr/>
        </p:nvPicPr>
        <p:blipFill>
          <a:blip r:embed="rId8"/>
          <a:stretch>
            <a:fillRect/>
          </a:stretch>
        </p:blipFill>
        <p:spPr>
          <a:xfrm rot="1323962">
            <a:off x="9531865" y="1315271"/>
            <a:ext cx="771025" cy="1512300"/>
          </a:xfrm>
          <a:prstGeom prst="rect">
            <a:avLst/>
          </a:prstGeom>
        </p:spPr>
      </p:pic>
      <p:sp>
        <p:nvSpPr>
          <p:cNvPr id="12" name="Rounded Rectangular Callout 11">
            <a:extLst>
              <a:ext uri="{FF2B5EF4-FFF2-40B4-BE49-F238E27FC236}">
                <a16:creationId xmlns:a16="http://schemas.microsoft.com/office/drawing/2014/main" id="{A01AF9EB-2F55-F944-A349-174DA489E50A}"/>
              </a:ext>
            </a:extLst>
          </p:cNvPr>
          <p:cNvSpPr/>
          <p:nvPr/>
        </p:nvSpPr>
        <p:spPr>
          <a:xfrm>
            <a:off x="10061979" y="3822258"/>
            <a:ext cx="1879121" cy="553091"/>
          </a:xfrm>
          <a:prstGeom prst="wedgeRoundRectCallout">
            <a:avLst>
              <a:gd name="adj1" fmla="val -105260"/>
              <a:gd name="adj2" fmla="val 20242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Girl, no idea!</a:t>
            </a:r>
          </a:p>
        </p:txBody>
      </p:sp>
      <p:sp>
        <p:nvSpPr>
          <p:cNvPr id="17" name="Title 1">
            <a:extLst>
              <a:ext uri="{FF2B5EF4-FFF2-40B4-BE49-F238E27FC236}">
                <a16:creationId xmlns:a16="http://schemas.microsoft.com/office/drawing/2014/main" id="{8A92B629-2FC1-8449-9D4A-C88CC734C867}"/>
              </a:ext>
            </a:extLst>
          </p:cNvPr>
          <p:cNvSpPr txBox="1">
            <a:spLocks/>
          </p:cNvSpPr>
          <p:nvPr/>
        </p:nvSpPr>
        <p:spPr>
          <a:xfrm rot="20335522">
            <a:off x="-891450" y="1906915"/>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STATUTE OF ANNE</a:t>
            </a:r>
          </a:p>
        </p:txBody>
      </p:sp>
      <p:cxnSp>
        <p:nvCxnSpPr>
          <p:cNvPr id="3" name="Straight Connector 2">
            <a:extLst>
              <a:ext uri="{FF2B5EF4-FFF2-40B4-BE49-F238E27FC236}">
                <a16:creationId xmlns:a16="http://schemas.microsoft.com/office/drawing/2014/main" id="{2CFF7937-8867-7947-8484-BC9AF50B813F}"/>
              </a:ext>
            </a:extLst>
          </p:cNvPr>
          <p:cNvCxnSpPr>
            <a:cxnSpLocks/>
          </p:cNvCxnSpPr>
          <p:nvPr/>
        </p:nvCxnSpPr>
        <p:spPr>
          <a:xfrm>
            <a:off x="4871258" y="3081368"/>
            <a:ext cx="3011311"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7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2" presetClass="exit" presetSubtype="4" fill="hold" nodeType="afterEffect">
                                  <p:stCondLst>
                                    <p:cond delay="0"/>
                                  </p:stCondLst>
                                  <p:childTnLst>
                                    <p:anim calcmode="lin" valueType="num">
                                      <p:cBhvr additive="base">
                                        <p:cTn id="42" dur="1000"/>
                                        <p:tgtEl>
                                          <p:spTgt spid="10"/>
                                        </p:tgtEl>
                                        <p:attrNameLst>
                                          <p:attrName>ppt_x</p:attrName>
                                        </p:attrNameLst>
                                      </p:cBhvr>
                                      <p:tavLst>
                                        <p:tav tm="0">
                                          <p:val>
                                            <p:strVal val="ppt_x"/>
                                          </p:val>
                                        </p:tav>
                                        <p:tav tm="100000">
                                          <p:val>
                                            <p:strVal val="ppt_x"/>
                                          </p:val>
                                        </p:tav>
                                      </p:tavLst>
                                    </p:anim>
                                    <p:anim calcmode="lin" valueType="num">
                                      <p:cBhvr additive="base">
                                        <p:cTn id="43" dur="1000"/>
                                        <p:tgtEl>
                                          <p:spTgt spid="10"/>
                                        </p:tgtEl>
                                        <p:attrNameLst>
                                          <p:attrName>ppt_y</p:attrName>
                                        </p:attrNameLst>
                                      </p:cBhvr>
                                      <p:tavLst>
                                        <p:tav tm="0">
                                          <p:val>
                                            <p:strVal val="ppt_y"/>
                                          </p:val>
                                        </p:tav>
                                        <p:tav tm="100000">
                                          <p:val>
                                            <p:strVal val="1+ppt_h/2"/>
                                          </p:val>
                                        </p:tav>
                                      </p:tavLst>
                                    </p:anim>
                                    <p:set>
                                      <p:cBhvr>
                                        <p:cTn id="44" dur="1" fill="hold">
                                          <p:stCondLst>
                                            <p:cond delay="999"/>
                                          </p:stCondLst>
                                        </p:cTn>
                                        <p:tgtEl>
                                          <p:spTgt spid="1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1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500"/>
                            </p:stCondLst>
                            <p:childTnLst>
                              <p:par>
                                <p:cTn id="59" presetID="22" presetClass="exit" presetSubtype="8" fill="hold" grpId="1" nodeType="afterEffect">
                                  <p:stCondLst>
                                    <p:cond delay="1000"/>
                                  </p:stCondLst>
                                  <p:childTnLst>
                                    <p:animEffect transition="out" filter="wipe(left)">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3">
                                            <p:txEl>
                                              <p:pRg st="0" end="0"/>
                                            </p:txEl>
                                          </p:spTgt>
                                        </p:tgtEl>
                                      </p:cBhvr>
                                    </p:animEffect>
                                    <p:set>
                                      <p:cBhvr>
                                        <p:cTn id="66" dur="1" fill="hold">
                                          <p:stCondLst>
                                            <p:cond delay="499"/>
                                          </p:stCondLst>
                                        </p:cTn>
                                        <p:tgtEl>
                                          <p:spTgt spid="13">
                                            <p:txEl>
                                              <p:pRg st="0" end="0"/>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
                                            <p:bg/>
                                          </p:spTgt>
                                        </p:tgtEl>
                                      </p:cBhvr>
                                    </p:animEffect>
                                    <p:set>
                                      <p:cBhvr>
                                        <p:cTn id="69" dur="1" fill="hold">
                                          <p:stCondLst>
                                            <p:cond delay="499"/>
                                          </p:stCondLst>
                                        </p:cTn>
                                        <p:tgtEl>
                                          <p:spTgt spid="13">
                                            <p:bg/>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heel(1)">
                                      <p:cBhvr>
                                        <p:cTn id="80" dur="10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mph" presetSubtype="0" fill="hold" nodeType="clickEffect">
                                  <p:stCondLst>
                                    <p:cond delay="0"/>
                                  </p:stCondLst>
                                  <p:childTnLst>
                                    <p:animScale>
                                      <p:cBhvr>
                                        <p:cTn id="84" dur="2000" fill="hold"/>
                                        <p:tgtEl>
                                          <p:spTgt spid="23"/>
                                        </p:tgtEl>
                                      </p:cBhvr>
                                      <p:by x="150000" y="150000"/>
                                    </p:animScale>
                                  </p:childTnLst>
                                </p:cTn>
                              </p:par>
                              <p:par>
                                <p:cTn id="85" presetID="10" presetClass="exit" presetSubtype="0" fill="hold" grpId="1"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wipe(left)">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500"/>
                            </p:stCondLst>
                            <p:childTnLst>
                              <p:par>
                                <p:cTn id="101" presetID="53" presetClass="entr" presetSubtype="16"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fill="hold"/>
                                        <p:tgtEl>
                                          <p:spTgt spid="29"/>
                                        </p:tgtEl>
                                        <p:attrNameLst>
                                          <p:attrName>ppt_w</p:attrName>
                                        </p:attrNameLst>
                                      </p:cBhvr>
                                      <p:tavLst>
                                        <p:tav tm="0">
                                          <p:val>
                                            <p:fltVal val="0"/>
                                          </p:val>
                                        </p:tav>
                                        <p:tav tm="100000">
                                          <p:val>
                                            <p:strVal val="#ppt_w"/>
                                          </p:val>
                                        </p:tav>
                                      </p:tavLst>
                                    </p:anim>
                                    <p:anim calcmode="lin" valueType="num">
                                      <p:cBhvr>
                                        <p:cTn id="104" dur="500" fill="hold"/>
                                        <p:tgtEl>
                                          <p:spTgt spid="29"/>
                                        </p:tgtEl>
                                        <p:attrNameLst>
                                          <p:attrName>ppt_h</p:attrName>
                                        </p:attrNameLst>
                                      </p:cBhvr>
                                      <p:tavLst>
                                        <p:tav tm="0">
                                          <p:val>
                                            <p:fltVal val="0"/>
                                          </p:val>
                                        </p:tav>
                                        <p:tav tm="100000">
                                          <p:val>
                                            <p:strVal val="#ppt_h"/>
                                          </p:val>
                                        </p:tav>
                                      </p:tavLst>
                                    </p:anim>
                                    <p:animEffect transition="in" filter="fade">
                                      <p:cBhvr>
                                        <p:cTn id="105" dur="500"/>
                                        <p:tgtEl>
                                          <p:spTgt spid="29"/>
                                        </p:tgtEl>
                                      </p:cBhvr>
                                    </p:animEffect>
                                  </p:childTnLst>
                                </p:cTn>
                              </p:par>
                            </p:childTnLst>
                          </p:cTn>
                        </p:par>
                        <p:par>
                          <p:cTn id="106" fill="hold">
                            <p:stCondLst>
                              <p:cond delay="1000"/>
                            </p:stCondLst>
                            <p:childTnLst>
                              <p:par>
                                <p:cTn id="107" presetID="53" presetClass="entr" presetSubtype="16"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ppt_w</p:attrName>
                                        </p:attrNameLst>
                                      </p:cBhvr>
                                      <p:tavLst>
                                        <p:tav tm="0">
                                          <p:val>
                                            <p:fltVal val="0"/>
                                          </p:val>
                                        </p:tav>
                                        <p:tav tm="100000">
                                          <p:val>
                                            <p:strVal val="#ppt_w"/>
                                          </p:val>
                                        </p:tav>
                                      </p:tavLst>
                                    </p:anim>
                                    <p:anim calcmode="lin" valueType="num">
                                      <p:cBhvr>
                                        <p:cTn id="110" dur="500" fill="hold"/>
                                        <p:tgtEl>
                                          <p:spTgt spid="30"/>
                                        </p:tgtEl>
                                        <p:attrNameLst>
                                          <p:attrName>ppt_h</p:attrName>
                                        </p:attrNameLst>
                                      </p:cBhvr>
                                      <p:tavLst>
                                        <p:tav tm="0">
                                          <p:val>
                                            <p:fltVal val="0"/>
                                          </p:val>
                                        </p:tav>
                                        <p:tav tm="100000">
                                          <p:val>
                                            <p:strVal val="#ppt_h"/>
                                          </p:val>
                                        </p:tav>
                                      </p:tavLst>
                                    </p:anim>
                                    <p:animEffect transition="in" filter="fade">
                                      <p:cBhvr>
                                        <p:cTn id="1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build="allAtOnce" animBg="1"/>
      <p:bldP spid="13" grpId="1" build="allAtOnce" animBg="1"/>
      <p:bldP spid="26" grpId="0" animBg="1"/>
      <p:bldP spid="26" grpId="1" animBg="1"/>
      <p:bldP spid="12" grpId="0" animBg="1"/>
      <p:bldP spid="12" grpId="1" animBg="1"/>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F0DD6-882B-C241-9289-BEFBC0F567B3}"/>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21A4A4AB-6E43-6847-8B1C-803DC9B7013F}"/>
              </a:ext>
            </a:extLst>
          </p:cNvPr>
          <p:cNvSpPr txBox="1"/>
          <p:nvPr/>
        </p:nvSpPr>
        <p:spPr>
          <a:xfrm>
            <a:off x="783882" y="2145714"/>
            <a:ext cx="5129237" cy="1754326"/>
          </a:xfrm>
          <a:prstGeom prst="rect">
            <a:avLst/>
          </a:prstGeom>
          <a:noFill/>
        </p:spPr>
        <p:txBody>
          <a:bodyPr wrap="square" rtlCol="0">
            <a:spAutoFit/>
          </a:bodyPr>
          <a:lstStyle/>
          <a:p>
            <a:pPr marL="342900" indent="-342900" fontAlgn="base">
              <a:buFont typeface="+mj-lt"/>
              <a:buAutoNum type="arabicPeriod" startAt="4"/>
            </a:pPr>
            <a:r>
              <a:rPr lang="en-CA" dirty="0"/>
              <a:t>As intellectual property protection and trade became linked, the 1994 TRIPS agreement brought about greater international protection for copyright holders. </a:t>
            </a:r>
          </a:p>
          <a:p>
            <a:pPr marL="800100" lvl="1" indent="-342900" fontAlgn="base">
              <a:buFont typeface="+mj-lt"/>
              <a:buAutoNum type="alphaLcPeriod"/>
            </a:pPr>
            <a:r>
              <a:rPr lang="en-CA" b="1" dirty="0">
                <a:solidFill>
                  <a:srgbClr val="879F3D"/>
                </a:solidFill>
              </a:rPr>
              <a:t>True</a:t>
            </a:r>
          </a:p>
          <a:p>
            <a:pPr marL="800100" lvl="1" indent="-342900" fontAlgn="base">
              <a:buFont typeface="+mj-lt"/>
              <a:buAutoNum type="alphaLcPeriod"/>
            </a:pPr>
            <a:r>
              <a:rPr lang="en-CA" dirty="0"/>
              <a:t>False</a:t>
            </a:r>
          </a:p>
        </p:txBody>
      </p:sp>
      <p:sp>
        <p:nvSpPr>
          <p:cNvPr id="3" name="TextBox 2">
            <a:extLst>
              <a:ext uri="{FF2B5EF4-FFF2-40B4-BE49-F238E27FC236}">
                <a16:creationId xmlns:a16="http://schemas.microsoft.com/office/drawing/2014/main" id="{07BBC991-AF5F-4945-BDA9-025051031AE5}"/>
              </a:ext>
            </a:extLst>
          </p:cNvPr>
          <p:cNvSpPr txBox="1"/>
          <p:nvPr/>
        </p:nvSpPr>
        <p:spPr>
          <a:xfrm>
            <a:off x="6456290" y="2145714"/>
            <a:ext cx="4973709" cy="1754326"/>
          </a:xfrm>
          <a:prstGeom prst="rect">
            <a:avLst/>
          </a:prstGeom>
          <a:noFill/>
        </p:spPr>
        <p:txBody>
          <a:bodyPr wrap="square" rtlCol="0">
            <a:spAutoFit/>
          </a:bodyPr>
          <a:lstStyle/>
          <a:p>
            <a:pPr marL="342900" indent="-342900" fontAlgn="base">
              <a:buFont typeface="+mj-lt"/>
              <a:buAutoNum type="arabicPeriod" startAt="5"/>
            </a:pPr>
            <a:r>
              <a:rPr lang="en-CA" dirty="0"/>
              <a:t>In Canada the future of copyright is:</a:t>
            </a:r>
          </a:p>
          <a:p>
            <a:pPr marL="800100" lvl="1" indent="-342900" fontAlgn="base">
              <a:buFont typeface="+mj-lt"/>
              <a:buAutoNum type="alphaLcPeriod"/>
            </a:pPr>
            <a:r>
              <a:rPr lang="en-CA" dirty="0"/>
              <a:t>Hotly contested </a:t>
            </a:r>
          </a:p>
          <a:p>
            <a:pPr marL="800100" lvl="1" indent="-342900" fontAlgn="base">
              <a:buFont typeface="+mj-lt"/>
              <a:buAutoNum type="alphaLcPeriod"/>
            </a:pPr>
            <a:r>
              <a:rPr lang="en-CA" dirty="0"/>
              <a:t>Subject to international factors</a:t>
            </a:r>
          </a:p>
          <a:p>
            <a:pPr marL="800100" lvl="1" indent="-342900" fontAlgn="base">
              <a:buFont typeface="+mj-lt"/>
              <a:buAutoNum type="alphaLcPeriod"/>
            </a:pPr>
            <a:r>
              <a:rPr lang="en-CA" dirty="0"/>
              <a:t>Something that will impact the way we all use creative </a:t>
            </a:r>
            <a:r>
              <a:rPr lang="en-CA" dirty="0" smtClean="0"/>
              <a:t>works</a:t>
            </a:r>
            <a:r>
              <a:rPr lang="en-CA" dirty="0"/>
              <a:t> </a:t>
            </a:r>
          </a:p>
          <a:p>
            <a:pPr marL="800100" lvl="1" indent="-342900" fontAlgn="base">
              <a:buFont typeface="+mj-lt"/>
              <a:buAutoNum type="alphaLcPeriod"/>
            </a:pPr>
            <a:r>
              <a:rPr lang="en-CA" b="1" dirty="0">
                <a:solidFill>
                  <a:srgbClr val="879F3D"/>
                </a:solidFill>
              </a:rPr>
              <a:t>All of the above</a:t>
            </a:r>
          </a:p>
        </p:txBody>
      </p:sp>
    </p:spTree>
    <p:extLst>
      <p:ext uri="{BB962C8B-B14F-4D97-AF65-F5344CB8AC3E}">
        <p14:creationId xmlns:p14="http://schemas.microsoft.com/office/powerpoint/2010/main" val="190723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8B384-0461-7C47-B084-5040077F31ED}"/>
              </a:ext>
            </a:extLst>
          </p:cNvPr>
          <p:cNvSpPr>
            <a:spLocks noGrp="1"/>
          </p:cNvSpPr>
          <p:nvPr>
            <p:ph type="body" sz="quarter" idx="15"/>
          </p:nvPr>
        </p:nvSpPr>
        <p:spPr>
          <a:xfrm>
            <a:off x="335280" y="1625296"/>
            <a:ext cx="11521440" cy="4250430"/>
          </a:xfrm>
        </p:spPr>
        <p:txBody>
          <a:bodyPr/>
          <a:lstStyle/>
          <a:p>
            <a:r>
              <a:rPr lang="en-CA" dirty="0"/>
              <a:t>Bannerman, S. (2011). Canadian copyright: History, change, and potential</a:t>
            </a:r>
            <a:r>
              <a:rPr lang="en-CA" i="1" dirty="0"/>
              <a:t>. Canadian Journal of Communication 36(1</a:t>
            </a:r>
            <a:r>
              <a:rPr lang="en-CA" dirty="0"/>
              <a:t>) 31-49. Retrieved from:</a:t>
            </a:r>
            <a:r>
              <a:rPr lang="en-CA" dirty="0">
                <a:hlinkClick r:id="rId2"/>
              </a:rPr>
              <a:t> </a:t>
            </a:r>
            <a:r>
              <a:rPr lang="en-CA" u="sng" dirty="0">
                <a:hlinkClick r:id="rId2"/>
              </a:rPr>
              <a:t>https://web.archive.org/web/20180310085304/https://www.cjc-online.ca/index.php/journal/article/view/2321/2938</a:t>
            </a:r>
            <a:endParaRPr lang="en-CA" dirty="0"/>
          </a:p>
          <a:p>
            <a:r>
              <a:rPr lang="en-CA" dirty="0" err="1"/>
              <a:t>Bogsch</a:t>
            </a:r>
            <a:r>
              <a:rPr lang="en-CA" dirty="0"/>
              <a:t>, A. (1986). </a:t>
            </a:r>
            <a:r>
              <a:rPr lang="en-CA" i="1" dirty="0"/>
              <a:t>The first hundred years of the Berne Convention for the Protection of Literary and Artistic Works</a:t>
            </a:r>
            <a:r>
              <a:rPr lang="en-CA" dirty="0" smtClean="0"/>
              <a:t>. </a:t>
            </a:r>
            <a:r>
              <a:rPr lang="en-CA" dirty="0"/>
              <a:t>International Bureau of Intellectual Property. WIPO. Retrieved from:</a:t>
            </a:r>
            <a:r>
              <a:rPr lang="en-CA" dirty="0">
                <a:hlinkClick r:id="rId3"/>
              </a:rPr>
              <a:t> </a:t>
            </a:r>
            <a:r>
              <a:rPr lang="en-CA" u="sng" dirty="0">
                <a:hlinkClick r:id="rId3"/>
              </a:rPr>
              <a:t>https://web.archive.org/web/20200316213331/https://www.wipo.int/edocs/pubdocs/en/copyright/877/wipo_pub_877.pdf</a:t>
            </a:r>
            <a:endParaRPr lang="en-CA" u="sng" dirty="0"/>
          </a:p>
          <a:p>
            <a:r>
              <a:rPr lang="en-CA" dirty="0" err="1" smtClean="0"/>
              <a:t>FixCopyright</a:t>
            </a:r>
            <a:r>
              <a:rPr lang="en-CA" dirty="0" smtClean="0"/>
              <a:t>. </a:t>
            </a:r>
            <a:r>
              <a:rPr lang="en-CA" dirty="0"/>
              <a:t>(2016). </a:t>
            </a:r>
            <a:r>
              <a:rPr lang="en-CA" i="1" dirty="0"/>
              <a:t>Copy (aka Copyright) </a:t>
            </a:r>
            <a:r>
              <a:rPr lang="en-CA" i="1" dirty="0" smtClean="0"/>
              <a:t>tells the story </a:t>
            </a:r>
            <a:r>
              <a:rPr lang="en-CA" i="1" dirty="0"/>
              <a:t>of </a:t>
            </a:r>
            <a:r>
              <a:rPr lang="en-CA" i="1" dirty="0" smtClean="0"/>
              <a:t>his life</a:t>
            </a:r>
            <a:r>
              <a:rPr lang="en-CA" dirty="0" smtClean="0"/>
              <a:t> </a:t>
            </a:r>
            <a:r>
              <a:rPr lang="en-CA" dirty="0"/>
              <a:t>[Video]. CC BY. Retrieved from:</a:t>
            </a:r>
            <a:r>
              <a:rPr lang="en-CA" dirty="0">
                <a:hlinkClick r:id="rId4"/>
              </a:rPr>
              <a:t> </a:t>
            </a:r>
            <a:r>
              <a:rPr lang="en-CA" u="sng" dirty="0">
                <a:hlinkClick r:id="rId4"/>
              </a:rPr>
              <a:t>https://www.youtube.com/watch?v=0fdUDecJ6jc</a:t>
            </a:r>
            <a:endParaRPr lang="en-CA" dirty="0"/>
          </a:p>
          <a:p>
            <a:r>
              <a:rPr lang="en-CA" dirty="0" err="1"/>
              <a:t>Schlackman</a:t>
            </a:r>
            <a:r>
              <a:rPr lang="en-CA" dirty="0"/>
              <a:t>, S. (2014). </a:t>
            </a:r>
            <a:r>
              <a:rPr lang="en-CA" i="1" dirty="0"/>
              <a:t>How Mickey Mouse keeps changing copyright law</a:t>
            </a:r>
            <a:r>
              <a:rPr lang="en-CA" dirty="0"/>
              <a:t>. </a:t>
            </a:r>
            <a:r>
              <a:rPr lang="en-CA" dirty="0" err="1"/>
              <a:t>Artrepreneur</a:t>
            </a:r>
            <a:r>
              <a:rPr lang="en-CA" dirty="0"/>
              <a:t> Art Law Journal. Retrieved from: (</a:t>
            </a:r>
            <a:r>
              <a:rPr lang="en-CA" u="sng" dirty="0">
                <a:hlinkClick r:id="rId5"/>
              </a:rPr>
              <a:t>https://web.archive.org/web/20200116090232/https://alj.artrepreneur.com/mickey-mouse-keeps-changing-copyright-law/ </a:t>
            </a:r>
            <a:endParaRPr lang="en-CA" dirty="0"/>
          </a:p>
          <a:p>
            <a:r>
              <a:rPr lang="en-CA" dirty="0"/>
              <a:t/>
            </a:r>
            <a:br>
              <a:rPr lang="en-CA" dirty="0"/>
            </a:br>
            <a:r>
              <a:rPr lang="en-CA" dirty="0"/>
              <a:t/>
            </a:r>
            <a:br>
              <a:rPr lang="en-CA" dirty="0"/>
            </a:br>
            <a:endParaRPr lang="en-CA" dirty="0"/>
          </a:p>
        </p:txBody>
      </p:sp>
    </p:spTree>
    <p:extLst>
      <p:ext uri="{BB962C8B-B14F-4D97-AF65-F5344CB8AC3E}">
        <p14:creationId xmlns:p14="http://schemas.microsoft.com/office/powerpoint/2010/main" val="362444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3B5200-6322-9E46-ACF5-F31BED941676}"/>
              </a:ext>
            </a:extLst>
          </p:cNvPr>
          <p:cNvSpPr>
            <a:spLocks noGrp="1"/>
          </p:cNvSpPr>
          <p:nvPr>
            <p:ph type="body" sz="quarter" idx="15"/>
          </p:nvPr>
        </p:nvSpPr>
        <p:spPr>
          <a:xfrm>
            <a:off x="282633" y="1558644"/>
            <a:ext cx="11064671" cy="4250430"/>
          </a:xfrm>
        </p:spPr>
        <p:txBody>
          <a:bodyPr/>
          <a:lstStyle/>
          <a:p>
            <a:pPr indent="-457200"/>
            <a:r>
              <a:rPr lang="en-CA" dirty="0"/>
              <a:t>8 Ann. c. 21</a:t>
            </a:r>
          </a:p>
          <a:p>
            <a:pPr indent="-457200"/>
            <a:r>
              <a:rPr lang="en-CA" dirty="0"/>
              <a:t>1 Statutes at Large, 124</a:t>
            </a:r>
          </a:p>
          <a:p>
            <a:pPr indent="-457200"/>
            <a:r>
              <a:rPr lang="en-CA" dirty="0"/>
              <a:t>The Copyright Act, </a:t>
            </a:r>
            <a:r>
              <a:rPr lang="en-CA" dirty="0" smtClean="0"/>
              <a:t>1921</a:t>
            </a:r>
            <a:endParaRPr lang="en-CA" dirty="0"/>
          </a:p>
          <a:p>
            <a:pPr indent="-457200"/>
            <a:r>
              <a:rPr lang="en-CA" dirty="0" err="1"/>
              <a:t>Théberge</a:t>
            </a:r>
            <a:r>
              <a:rPr lang="en-CA" dirty="0"/>
              <a:t> </a:t>
            </a:r>
            <a:r>
              <a:rPr lang="en-CA" i="1" dirty="0"/>
              <a:t>v</a:t>
            </a:r>
            <a:r>
              <a:rPr lang="en-CA" dirty="0"/>
              <a:t>. Galerie </a:t>
            </a:r>
            <a:r>
              <a:rPr lang="en-CA" dirty="0" err="1"/>
              <a:t>d’Art</a:t>
            </a:r>
            <a:r>
              <a:rPr lang="en-CA" dirty="0"/>
              <a:t> du Petit Champlain </a:t>
            </a:r>
            <a:r>
              <a:rPr lang="en-CA" dirty="0" err="1"/>
              <a:t>inc.</a:t>
            </a:r>
            <a:r>
              <a:rPr lang="en-CA" dirty="0"/>
              <a:t>, [2002] 2 S.C.R. 336, 2002 SCC 34</a:t>
            </a:r>
          </a:p>
          <a:p>
            <a:pPr indent="-457200"/>
            <a:r>
              <a:rPr lang="en-CA" dirty="0"/>
              <a:t>Society of Composers, Authors and Music Publishers of Canada </a:t>
            </a:r>
            <a:r>
              <a:rPr lang="en-CA" i="1" dirty="0"/>
              <a:t>v.</a:t>
            </a:r>
            <a:r>
              <a:rPr lang="en-CA" dirty="0"/>
              <a:t> Bell Canada, 2012 SCC 36, [2012] 2 S.C.R. 326</a:t>
            </a:r>
          </a:p>
          <a:p>
            <a:pPr indent="-457200"/>
            <a:r>
              <a:rPr lang="en-CA" dirty="0"/>
              <a:t>Alberta (Education) </a:t>
            </a:r>
            <a:r>
              <a:rPr lang="en-CA" i="1" dirty="0"/>
              <a:t>v.</a:t>
            </a:r>
            <a:r>
              <a:rPr lang="en-CA" dirty="0"/>
              <a:t> Canadian Copyright Licensing Agency (Access Copyright), 2012 SCC 37, [2012] 2 S.C.R 345</a:t>
            </a:r>
          </a:p>
          <a:p>
            <a:pPr indent="-457200"/>
            <a:r>
              <a:rPr lang="en-CA" dirty="0"/>
              <a:t>Rogers Communications Inc.</a:t>
            </a:r>
            <a:r>
              <a:rPr lang="en-CA" i="1" dirty="0"/>
              <a:t> v.</a:t>
            </a:r>
            <a:r>
              <a:rPr lang="en-CA" dirty="0"/>
              <a:t> Society of Composers, Authors and Music Publishers of Canada, 2012 SCC 35, [2012] 2 S.C.R. 283</a:t>
            </a:r>
          </a:p>
          <a:p>
            <a:pPr indent="-457200"/>
            <a:r>
              <a:rPr lang="en-CA" dirty="0"/>
              <a:t>Entertainment Software Association </a:t>
            </a:r>
            <a:r>
              <a:rPr lang="en-CA" i="1" dirty="0"/>
              <a:t>v.</a:t>
            </a:r>
            <a:r>
              <a:rPr lang="en-CA" dirty="0"/>
              <a:t> Society of Composers, Authors and Music Publishers of Canada, 2012 SCC 34, [2012] 2 S.C.R. 231</a:t>
            </a:r>
          </a:p>
          <a:p>
            <a:pPr indent="-457200"/>
            <a:r>
              <a:rPr lang="en-CA" dirty="0" err="1"/>
              <a:t>Re:Sound</a:t>
            </a:r>
            <a:r>
              <a:rPr lang="en-CA" dirty="0"/>
              <a:t> </a:t>
            </a:r>
            <a:r>
              <a:rPr lang="en-CA" i="1" dirty="0"/>
              <a:t>v.</a:t>
            </a:r>
            <a:r>
              <a:rPr lang="en-CA" dirty="0"/>
              <a:t> Motion Picture Theatre Associations of Canada, 2012 SCC 38, [2012] 2 S.C.R. 376</a:t>
            </a:r>
          </a:p>
          <a:p>
            <a:endParaRPr lang="en-CA" dirty="0"/>
          </a:p>
          <a:p>
            <a:endParaRPr lang="en-CA" dirty="0"/>
          </a:p>
          <a:p>
            <a:endParaRPr lang="en-US" dirty="0"/>
          </a:p>
        </p:txBody>
      </p:sp>
    </p:spTree>
    <p:extLst>
      <p:ext uri="{BB962C8B-B14F-4D97-AF65-F5344CB8AC3E}">
        <p14:creationId xmlns:p14="http://schemas.microsoft.com/office/powerpoint/2010/main" val="868370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296476-294B-E74C-B736-F9401EEC9C8D}"/>
              </a:ext>
            </a:extLst>
          </p:cNvPr>
          <p:cNvSpPr>
            <a:spLocks noGrp="1"/>
          </p:cNvSpPr>
          <p:nvPr>
            <p:ph sz="half" idx="1"/>
          </p:nvPr>
        </p:nvSpPr>
        <p:spPr>
          <a:xfrm>
            <a:off x="373380" y="1629296"/>
            <a:ext cx="11445240" cy="4351338"/>
          </a:xfrm>
        </p:spPr>
        <p:txBody>
          <a:bodyPr/>
          <a:lstStyle/>
          <a:p>
            <a:pPr marL="0" indent="0">
              <a:buNone/>
            </a:pPr>
            <a:r>
              <a:rPr lang="en-US" sz="1600" dirty="0" err="1">
                <a:latin typeface="+mn-lt"/>
              </a:rPr>
              <a:t>Clckr</a:t>
            </a:r>
            <a:r>
              <a:rPr lang="en-US" sz="1600" dirty="0">
                <a:latin typeface="+mn-lt"/>
              </a:rPr>
              <a:t>- Free- Vector </a:t>
            </a:r>
            <a:r>
              <a:rPr lang="en-US" sz="1600" dirty="0" smtClean="0">
                <a:latin typeface="+mn-lt"/>
              </a:rPr>
              <a:t>Images. </a:t>
            </a:r>
            <a:r>
              <a:rPr lang="en-US" sz="1600" dirty="0">
                <a:latin typeface="+mn-lt"/>
              </a:rPr>
              <a:t>(n.d.). </a:t>
            </a:r>
            <a:r>
              <a:rPr lang="en-US" sz="1600" i="1" dirty="0" err="1">
                <a:latin typeface="+mn-lt"/>
              </a:rPr>
              <a:t>Pixabay</a:t>
            </a:r>
            <a:r>
              <a:rPr lang="en-US" sz="1600" i="1" dirty="0">
                <a:latin typeface="+mn-lt"/>
              </a:rPr>
              <a:t>. </a:t>
            </a:r>
            <a:r>
              <a:rPr lang="en-CA" sz="1600" dirty="0">
                <a:latin typeface="+mn-lt"/>
                <a:hlinkClick r:id="rId3"/>
              </a:rPr>
              <a:t>https://pixabay.com/vectors/copyright-copywrite-36078/</a:t>
            </a:r>
            <a:endParaRPr lang="en-CA" sz="1600" dirty="0">
              <a:latin typeface="+mn-lt"/>
            </a:endParaRPr>
          </a:p>
          <a:p>
            <a:pPr marL="0" indent="0">
              <a:buNone/>
            </a:pPr>
            <a:r>
              <a:rPr lang="en-CA" sz="1600" dirty="0" err="1" smtClean="0">
                <a:latin typeface="+mn-lt"/>
              </a:rPr>
              <a:t>Mohammad_hassan</a:t>
            </a:r>
            <a:r>
              <a:rPr lang="en-CA" sz="1600" dirty="0" smtClean="0">
                <a:latin typeface="+mn-lt"/>
              </a:rPr>
              <a:t>. (</a:t>
            </a:r>
            <a:r>
              <a:rPr lang="en-CA" sz="1600" dirty="0">
                <a:latin typeface="+mn-lt"/>
              </a:rPr>
              <a:t>n.d.). </a:t>
            </a:r>
            <a:r>
              <a:rPr lang="en-CA" sz="1600" i="1" dirty="0" err="1">
                <a:latin typeface="+mn-lt"/>
              </a:rPr>
              <a:t>Pixabay</a:t>
            </a:r>
            <a:r>
              <a:rPr lang="en-CA" sz="1600" i="1" dirty="0">
                <a:latin typeface="+mn-lt"/>
              </a:rPr>
              <a:t>. </a:t>
            </a:r>
            <a:r>
              <a:rPr lang="en-CA" sz="1600" dirty="0">
                <a:latin typeface="+mn-lt"/>
                <a:hlinkClick r:id="rId4"/>
              </a:rPr>
              <a:t>https://pixabay.com/vectors/money-icon-dollar-giving-badge-3614661/</a:t>
            </a:r>
            <a:endParaRPr lang="en-US" sz="1600" dirty="0">
              <a:latin typeface="+mn-lt"/>
            </a:endParaRPr>
          </a:p>
          <a:p>
            <a:pPr marL="0" indent="0">
              <a:buNone/>
            </a:pPr>
            <a:r>
              <a:rPr lang="en-US" sz="1600" dirty="0">
                <a:latin typeface="+mn-lt"/>
              </a:rPr>
              <a:t>Patrick </a:t>
            </a:r>
            <a:r>
              <a:rPr lang="en-US" sz="1600" dirty="0" err="1" smtClean="0">
                <a:latin typeface="+mn-lt"/>
              </a:rPr>
              <a:t>Tomasso</a:t>
            </a:r>
            <a:r>
              <a:rPr lang="en-US" sz="1600" dirty="0" smtClean="0">
                <a:latin typeface="+mn-lt"/>
              </a:rPr>
              <a:t>. </a:t>
            </a:r>
            <a:r>
              <a:rPr lang="en-US" sz="1600" dirty="0">
                <a:latin typeface="+mn-lt"/>
              </a:rPr>
              <a:t>(n.d.). </a:t>
            </a:r>
            <a:r>
              <a:rPr lang="en-US" sz="1600" i="1" dirty="0" err="1">
                <a:latin typeface="+mn-lt"/>
              </a:rPr>
              <a:t>Pixabay</a:t>
            </a:r>
            <a:r>
              <a:rPr lang="en-US" sz="1600" i="1" dirty="0">
                <a:latin typeface="+mn-lt"/>
              </a:rPr>
              <a:t>. </a:t>
            </a:r>
            <a:r>
              <a:rPr lang="en-CA" sz="1600" dirty="0">
                <a:latin typeface="+mn-lt"/>
                <a:hlinkClick r:id="rId5"/>
              </a:rPr>
              <a:t>https://unsplash.com/photos/Oaqk7qqNh_c</a:t>
            </a:r>
            <a:endParaRPr lang="en-CA" sz="1600" dirty="0">
              <a:latin typeface="+mn-lt"/>
            </a:endParaRPr>
          </a:p>
          <a:p>
            <a:pPr marL="0" indent="0">
              <a:buNone/>
            </a:pPr>
            <a:r>
              <a:rPr lang="en-CA" sz="1600" dirty="0">
                <a:latin typeface="+mn-lt"/>
              </a:rPr>
              <a:t>Antonia </a:t>
            </a:r>
            <a:r>
              <a:rPr lang="en-CA" sz="1600" dirty="0" smtClean="0">
                <a:latin typeface="+mn-lt"/>
              </a:rPr>
              <a:t>Reeve. </a:t>
            </a:r>
            <a:r>
              <a:rPr lang="en-CA" sz="1600" dirty="0">
                <a:latin typeface="+mn-lt"/>
              </a:rPr>
              <a:t>(n.d.). Queen Anne when Princes of Denmark, 1665-1714. </a:t>
            </a:r>
            <a:r>
              <a:rPr lang="en-CA" sz="1600" i="1" dirty="0">
                <a:latin typeface="+mn-lt"/>
              </a:rPr>
              <a:t>National Galleries Scotland</a:t>
            </a:r>
            <a:r>
              <a:rPr lang="en-CA" sz="1600" dirty="0">
                <a:latin typeface="+mn-lt"/>
              </a:rPr>
              <a:t>. CC BY NC. </a:t>
            </a:r>
            <a:r>
              <a:rPr lang="en-CA" sz="1600" dirty="0">
                <a:latin typeface="+mn-lt"/>
                <a:hlinkClick r:id="rId6"/>
              </a:rPr>
              <a:t>https://www.nationalgalleries.org/art-and-artists/1738/queen-anne-when-princess-denmark-1665</a:t>
            </a:r>
            <a:endParaRPr lang="en-CA" sz="1600" dirty="0">
              <a:latin typeface="+mn-lt"/>
            </a:endParaRPr>
          </a:p>
          <a:p>
            <a:pPr marL="0" indent="0">
              <a:buNone/>
            </a:pPr>
            <a:r>
              <a:rPr lang="en-CA" sz="1600" dirty="0">
                <a:latin typeface="+mn-lt"/>
              </a:rPr>
              <a:t>Jan </a:t>
            </a:r>
            <a:r>
              <a:rPr lang="en-CA" sz="1600" dirty="0" err="1">
                <a:latin typeface="+mn-lt"/>
              </a:rPr>
              <a:t>Antoon</a:t>
            </a:r>
            <a:r>
              <a:rPr lang="en-CA" sz="1600" dirty="0">
                <a:latin typeface="+mn-lt"/>
              </a:rPr>
              <a:t> </a:t>
            </a:r>
            <a:r>
              <a:rPr lang="en-CA" sz="1600" dirty="0" err="1" smtClean="0">
                <a:latin typeface="+mn-lt"/>
              </a:rPr>
              <a:t>Garemijn</a:t>
            </a:r>
            <a:r>
              <a:rPr lang="en-CA" sz="1600" dirty="0" smtClean="0">
                <a:latin typeface="+mn-lt"/>
              </a:rPr>
              <a:t>. </a:t>
            </a:r>
            <a:r>
              <a:rPr lang="en-CA" sz="1600" dirty="0">
                <a:latin typeface="+mn-lt"/>
              </a:rPr>
              <a:t>(1778). The </a:t>
            </a:r>
            <a:r>
              <a:rPr lang="en-CA" sz="1600" dirty="0" err="1">
                <a:latin typeface="+mn-lt"/>
              </a:rPr>
              <a:t>Pandreitje</a:t>
            </a:r>
            <a:r>
              <a:rPr lang="en-CA" sz="1600" dirty="0">
                <a:latin typeface="+mn-lt"/>
              </a:rPr>
              <a:t> in Bruges</a:t>
            </a:r>
            <a:r>
              <a:rPr lang="en-CA" sz="1600" dirty="0" smtClean="0">
                <a:latin typeface="+mn-lt"/>
              </a:rPr>
              <a:t>. </a:t>
            </a:r>
            <a:r>
              <a:rPr lang="en-CA" sz="1600" i="1" dirty="0">
                <a:latin typeface="+mn-lt"/>
              </a:rPr>
              <a:t>Wikimedia Commons.</a:t>
            </a:r>
          </a:p>
          <a:p>
            <a:pPr marL="0" indent="0">
              <a:buNone/>
            </a:pPr>
            <a:r>
              <a:rPr lang="en-CA" sz="1600" dirty="0" smtClean="0">
                <a:latin typeface="+mn-lt"/>
                <a:hlinkClick r:id="rId7"/>
              </a:rPr>
              <a:t>https</a:t>
            </a:r>
            <a:r>
              <a:rPr lang="en-CA" sz="1600" dirty="0">
                <a:latin typeface="+mn-lt"/>
                <a:hlinkClick r:id="rId7"/>
              </a:rPr>
              <a:t>://commons.wikimedia.org/wiki/File:Jan_Antoon_Garemijn_-_The_Pandreitje_in_Bruges_-_WGA08468.jpg</a:t>
            </a:r>
            <a:endParaRPr lang="en-CA" sz="1600" dirty="0">
              <a:latin typeface="+mn-lt"/>
              <a:hlinkClick r:id="rId8"/>
            </a:endParaRPr>
          </a:p>
          <a:p>
            <a:pPr marL="0" indent="0">
              <a:buNone/>
            </a:pPr>
            <a:r>
              <a:rPr lang="en-CA" sz="1600" dirty="0">
                <a:latin typeface="+mn-lt"/>
                <a:cs typeface="Arial" panose="020B0604020202020204" pitchFamily="34" charset="0"/>
              </a:rPr>
              <a:t>“Statute of Anne.” </a:t>
            </a:r>
            <a:r>
              <a:rPr lang="en-CA" sz="1600" i="1" dirty="0">
                <a:latin typeface="+mn-lt"/>
                <a:cs typeface="Arial" panose="020B0604020202020204" pitchFamily="34" charset="0"/>
              </a:rPr>
              <a:t>Wikimedia Commons. </a:t>
            </a:r>
            <a:r>
              <a:rPr lang="en-CA" sz="1600" dirty="0">
                <a:latin typeface="+mn-lt"/>
                <a:cs typeface="Arial" panose="020B0604020202020204" pitchFamily="34" charset="0"/>
              </a:rPr>
              <a:t>PD. </a:t>
            </a:r>
            <a:r>
              <a:rPr lang="en-CA" sz="1600" dirty="0">
                <a:hlinkClick r:id="rId8"/>
              </a:rPr>
              <a:t>https://upload.wikimedia.org/wikipedia/commons/e/ec/Statute_of_anne.jpg</a:t>
            </a:r>
            <a:endParaRPr lang="en-CA" sz="1600" dirty="0"/>
          </a:p>
          <a:p>
            <a:pPr marL="0" indent="0">
              <a:buNone/>
            </a:pPr>
            <a:r>
              <a:rPr lang="en-CA" sz="1600" dirty="0" err="1" smtClean="0"/>
              <a:t>Plasterbrain</a:t>
            </a:r>
            <a:r>
              <a:rPr lang="en-CA" sz="1600" dirty="0" smtClean="0"/>
              <a:t>. </a:t>
            </a:r>
            <a:r>
              <a:rPr lang="en-CA" sz="1600" dirty="0"/>
              <a:t>(2017). Tada Fanfare G. </a:t>
            </a:r>
            <a:r>
              <a:rPr lang="en-CA" sz="1600" i="1" dirty="0" err="1"/>
              <a:t>Freesound</a:t>
            </a:r>
            <a:r>
              <a:rPr lang="en-CA" sz="1600" i="1" dirty="0"/>
              <a:t>. </a:t>
            </a:r>
            <a:r>
              <a:rPr lang="en-CA" sz="1600" dirty="0">
                <a:hlinkClick r:id="rId9"/>
              </a:rPr>
              <a:t>https://freesound.org/people/plasterbrain/sounds/397353/</a:t>
            </a:r>
            <a:endParaRPr lang="en-CA" sz="1600" dirty="0"/>
          </a:p>
          <a:p>
            <a:pPr marL="0" indent="0">
              <a:buNone/>
            </a:pPr>
            <a:r>
              <a:rPr lang="en-CA" sz="1600" dirty="0" err="1">
                <a:latin typeface="+mn-lt"/>
                <a:cs typeface="Arial" panose="020B0604020202020204" pitchFamily="34" charset="0"/>
              </a:rPr>
              <a:t>Enshia</a:t>
            </a:r>
            <a:r>
              <a:rPr lang="en-CA" sz="1600" dirty="0">
                <a:latin typeface="+mn-lt"/>
                <a:cs typeface="Arial" panose="020B0604020202020204" pitchFamily="34" charset="0"/>
              </a:rPr>
              <a:t>. (n.d.). Book. </a:t>
            </a:r>
            <a:r>
              <a:rPr lang="en-CA" sz="1600" i="1" dirty="0">
                <a:latin typeface="+mn-lt"/>
                <a:cs typeface="Arial" panose="020B0604020202020204" pitchFamily="34" charset="0"/>
              </a:rPr>
              <a:t>The Noun Project</a:t>
            </a:r>
            <a:r>
              <a:rPr lang="en-CA" sz="1600" dirty="0">
                <a:latin typeface="+mn-lt"/>
                <a:cs typeface="Arial" panose="020B0604020202020204" pitchFamily="34" charset="0"/>
              </a:rPr>
              <a:t>. CC BY</a:t>
            </a:r>
            <a:r>
              <a:rPr lang="en-CA" sz="1600" dirty="0">
                <a:solidFill>
                  <a:schemeClr val="tx1"/>
                </a:solidFill>
                <a:latin typeface="+mn-lt"/>
                <a:cs typeface="Arial" panose="020B0604020202020204" pitchFamily="34" charset="0"/>
              </a:rPr>
              <a:t>. </a:t>
            </a:r>
            <a:r>
              <a:rPr lang="en-CA" sz="1600" dirty="0">
                <a:latin typeface="+mn-lt"/>
                <a:cs typeface="Arial" panose="020B0604020202020204" pitchFamily="34" charset="0"/>
                <a:hlinkClick r:id="rId10"/>
              </a:rPr>
              <a:t>https://thenounproject.com/icon/1787402/</a:t>
            </a:r>
            <a:r>
              <a:rPr lang="en-CA" sz="1600" dirty="0">
                <a:latin typeface="+mn-lt"/>
                <a:cs typeface="Arial" panose="020B0604020202020204" pitchFamily="34" charset="0"/>
              </a:rPr>
              <a:t> </a:t>
            </a:r>
          </a:p>
          <a:p>
            <a:pPr marL="0" indent="0">
              <a:buNone/>
            </a:pPr>
            <a:r>
              <a:rPr lang="en-CA" sz="1600" dirty="0" err="1">
                <a:latin typeface="+mn-lt"/>
                <a:cs typeface="Arial" panose="020B0604020202020204" pitchFamily="34" charset="0"/>
              </a:rPr>
              <a:t>ProSymbols</a:t>
            </a:r>
            <a:r>
              <a:rPr lang="en-CA" sz="1600" dirty="0">
                <a:latin typeface="+mn-lt"/>
                <a:cs typeface="Arial" panose="020B0604020202020204" pitchFamily="34" charset="0"/>
              </a:rPr>
              <a:t>. (n.d.). Art. </a:t>
            </a:r>
            <a:r>
              <a:rPr lang="en-CA" sz="1600" i="1" dirty="0">
                <a:latin typeface="+mn-lt"/>
                <a:cs typeface="Arial" panose="020B0604020202020204" pitchFamily="34" charset="0"/>
              </a:rPr>
              <a:t>The Noun Project</a:t>
            </a:r>
            <a:r>
              <a:rPr lang="en-CA" sz="1600" dirty="0">
                <a:latin typeface="+mn-lt"/>
                <a:cs typeface="Arial" panose="020B0604020202020204" pitchFamily="34" charset="0"/>
              </a:rPr>
              <a:t>. CC BY</a:t>
            </a:r>
            <a:r>
              <a:rPr lang="en-CA" sz="1600" dirty="0">
                <a:solidFill>
                  <a:schemeClr val="tx1"/>
                </a:solidFill>
                <a:latin typeface="+mn-lt"/>
                <a:cs typeface="Arial" panose="020B0604020202020204" pitchFamily="34" charset="0"/>
              </a:rPr>
              <a:t>. </a:t>
            </a:r>
            <a:r>
              <a:rPr lang="en-CA" sz="1600" dirty="0">
                <a:latin typeface="+mn-lt"/>
                <a:cs typeface="Arial" panose="020B0604020202020204" pitchFamily="34" charset="0"/>
                <a:hlinkClick r:id="rId11"/>
              </a:rPr>
              <a:t>https://thenounproject.com/icon/1976897</a:t>
            </a:r>
            <a:endParaRPr lang="en-CA" sz="1600" dirty="0">
              <a:latin typeface="+mn-lt"/>
              <a:cs typeface="Arial" panose="020B0604020202020204" pitchFamily="34" charset="0"/>
            </a:endParaRPr>
          </a:p>
          <a:p>
            <a:pPr marL="0" indent="0">
              <a:buNone/>
            </a:pPr>
            <a:r>
              <a:rPr lang="en-CA" sz="1600" dirty="0">
                <a:latin typeface="+mn-lt"/>
                <a:cs typeface="Arial" panose="020B0604020202020204" pitchFamily="34" charset="0"/>
              </a:rPr>
              <a:t>Atif Arshad. (</a:t>
            </a:r>
            <a:r>
              <a:rPr lang="en-CA" sz="1600" dirty="0" err="1">
                <a:latin typeface="+mn-lt"/>
                <a:cs typeface="Arial" panose="020B0604020202020204" pitchFamily="34" charset="0"/>
              </a:rPr>
              <a:t>n.d</a:t>
            </a:r>
            <a:r>
              <a:rPr lang="en-CA" sz="1600" dirty="0">
                <a:latin typeface="+mn-lt"/>
                <a:cs typeface="Arial" panose="020B0604020202020204" pitchFamily="34" charset="0"/>
              </a:rPr>
              <a:t>). Gramophone. </a:t>
            </a:r>
            <a:r>
              <a:rPr lang="en-CA" sz="1600" i="1" dirty="0">
                <a:latin typeface="+mn-lt"/>
                <a:cs typeface="Arial" panose="020B0604020202020204" pitchFamily="34" charset="0"/>
              </a:rPr>
              <a:t>The Noun Project</a:t>
            </a:r>
            <a:r>
              <a:rPr lang="en-CA" sz="1600" dirty="0">
                <a:latin typeface="+mn-lt"/>
                <a:cs typeface="Arial" panose="020B0604020202020204" pitchFamily="34" charset="0"/>
              </a:rPr>
              <a:t>. CC0.</a:t>
            </a:r>
            <a:r>
              <a:rPr lang="en-CA" sz="1600" dirty="0">
                <a:solidFill>
                  <a:schemeClr val="tx1"/>
                </a:solidFill>
                <a:latin typeface="+mn-lt"/>
                <a:cs typeface="Arial" panose="020B0604020202020204" pitchFamily="34" charset="0"/>
              </a:rPr>
              <a:t> </a:t>
            </a:r>
            <a:r>
              <a:rPr lang="en-CA" sz="1600" dirty="0">
                <a:solidFill>
                  <a:schemeClr val="tx1"/>
                </a:solidFill>
                <a:latin typeface="+mn-lt"/>
              </a:rPr>
              <a:t> </a:t>
            </a:r>
            <a:r>
              <a:rPr lang="en-CA" sz="1600" dirty="0">
                <a:latin typeface="+mn-lt"/>
                <a:hlinkClick r:id="rId12"/>
              </a:rPr>
              <a:t>https://thenounproject.com/icon/1306170/</a:t>
            </a:r>
            <a:endParaRPr lang="en-CA" sz="1600" dirty="0">
              <a:latin typeface="+mn-lt"/>
            </a:endParaRPr>
          </a:p>
          <a:p>
            <a:pPr marL="0" indent="0">
              <a:buNone/>
            </a:pPr>
            <a:r>
              <a:rPr lang="en-US" sz="1600" dirty="0" err="1">
                <a:latin typeface="+mn-lt"/>
              </a:rPr>
              <a:t>Montu</a:t>
            </a:r>
            <a:r>
              <a:rPr lang="en-US" sz="1600" dirty="0">
                <a:latin typeface="+mn-lt"/>
              </a:rPr>
              <a:t> Yadav. (</a:t>
            </a:r>
            <a:r>
              <a:rPr lang="en-US" sz="1600" dirty="0" err="1">
                <a:latin typeface="+mn-lt"/>
              </a:rPr>
              <a:t>n.d</a:t>
            </a:r>
            <a:r>
              <a:rPr lang="en-US" sz="1600" dirty="0" err="1" smtClean="0">
                <a:latin typeface="+mn-lt"/>
              </a:rPr>
              <a:t>.</a:t>
            </a:r>
            <a:r>
              <a:rPr lang="en-US" sz="1600" dirty="0" smtClean="0">
                <a:latin typeface="+mn-lt"/>
              </a:rPr>
              <a:t>). </a:t>
            </a:r>
            <a:r>
              <a:rPr lang="en-US" sz="1600" dirty="0">
                <a:latin typeface="+mn-lt"/>
              </a:rPr>
              <a:t>Broadcast. </a:t>
            </a:r>
            <a:r>
              <a:rPr lang="en-US" sz="1600" i="1" dirty="0">
                <a:latin typeface="+mn-lt"/>
              </a:rPr>
              <a:t>The Noun Project</a:t>
            </a:r>
            <a:r>
              <a:rPr lang="en-US" sz="1600" dirty="0">
                <a:latin typeface="+mn-lt"/>
              </a:rPr>
              <a:t>. CC BY. </a:t>
            </a:r>
            <a:r>
              <a:rPr lang="en-US" sz="1600" dirty="0">
                <a:latin typeface="+mn-lt"/>
                <a:hlinkClick r:id="rId13"/>
              </a:rPr>
              <a:t>https://thenounproject.com/term/broadcast/201837</a:t>
            </a:r>
            <a:r>
              <a:rPr lang="en-US" sz="1600" dirty="0">
                <a:latin typeface="+mn-lt"/>
              </a:rPr>
              <a:t> </a:t>
            </a:r>
          </a:p>
          <a:p>
            <a:pPr marL="0" indent="0">
              <a:buNone/>
            </a:pPr>
            <a:endParaRPr lang="en-CA" sz="1600" dirty="0">
              <a:latin typeface="+mn-lt"/>
            </a:endParaRPr>
          </a:p>
          <a:p>
            <a:pPr marL="0" indent="0">
              <a:buNone/>
            </a:pPr>
            <a:endParaRPr lang="en-US" sz="1600" dirty="0">
              <a:latin typeface="+mn-lt"/>
            </a:endParaRPr>
          </a:p>
          <a:p>
            <a:pPr marL="0" indent="0">
              <a:buNone/>
            </a:pPr>
            <a:endParaRPr lang="en-US" sz="1600" dirty="0">
              <a:latin typeface="+mn-lt"/>
            </a:endParaRPr>
          </a:p>
        </p:txBody>
      </p:sp>
      <p:sp>
        <p:nvSpPr>
          <p:cNvPr id="5" name="Title 4">
            <a:extLst>
              <a:ext uri="{FF2B5EF4-FFF2-40B4-BE49-F238E27FC236}">
                <a16:creationId xmlns:a16="http://schemas.microsoft.com/office/drawing/2014/main" id="{D401ECF7-6BF7-6B41-B2D2-3AEAE5190CEF}"/>
              </a:ext>
            </a:extLst>
          </p:cNvPr>
          <p:cNvSpPr>
            <a:spLocks noGrp="1"/>
          </p:cNvSpPr>
          <p:nvPr>
            <p:ph type="title"/>
          </p:nvPr>
        </p:nvSpPr>
        <p:spPr/>
        <p:txBody>
          <a:bodyPr/>
          <a:lstStyle/>
          <a:p>
            <a:r>
              <a:rPr lang="en-US" dirty="0"/>
              <a:t>IMAGE AND SOUND REFERENCES </a:t>
            </a:r>
          </a:p>
        </p:txBody>
      </p:sp>
    </p:spTree>
    <p:extLst>
      <p:ext uri="{BB962C8B-B14F-4D97-AF65-F5344CB8AC3E}">
        <p14:creationId xmlns:p14="http://schemas.microsoft.com/office/powerpoint/2010/main" val="1093160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C06F65-268B-704C-BA52-8D24B070C3D3}"/>
              </a:ext>
            </a:extLst>
          </p:cNvPr>
          <p:cNvSpPr>
            <a:spLocks noGrp="1"/>
          </p:cNvSpPr>
          <p:nvPr>
            <p:ph type="body" sz="quarter" idx="15"/>
          </p:nvPr>
        </p:nvSpPr>
        <p:spPr>
          <a:xfrm>
            <a:off x="315884" y="1563597"/>
            <a:ext cx="12003579" cy="4779818"/>
          </a:xfrm>
        </p:spPr>
        <p:txBody>
          <a:bodyPr/>
          <a:lstStyle/>
          <a:p>
            <a:r>
              <a:rPr lang="en-US" sz="1600" dirty="0"/>
              <a:t>Priyanka. (</a:t>
            </a:r>
            <a:r>
              <a:rPr lang="en-US" sz="1600" dirty="0" err="1"/>
              <a:t>n.d</a:t>
            </a:r>
            <a:r>
              <a:rPr lang="en-US" sz="1600" dirty="0" err="1" smtClean="0"/>
              <a:t>.</a:t>
            </a:r>
            <a:r>
              <a:rPr lang="en-US" sz="1600" dirty="0" smtClean="0"/>
              <a:t>). </a:t>
            </a:r>
            <a:r>
              <a:rPr lang="en-US" sz="1600" dirty="0"/>
              <a:t>Viewing. </a:t>
            </a:r>
            <a:r>
              <a:rPr lang="en-US" sz="1600" i="1" dirty="0"/>
              <a:t>The Noun Project</a:t>
            </a:r>
            <a:r>
              <a:rPr lang="en-US" sz="1600" dirty="0"/>
              <a:t>. CC BY. </a:t>
            </a:r>
            <a:r>
              <a:rPr lang="en-US" sz="1600" dirty="0">
                <a:hlinkClick r:id="rId3"/>
              </a:rPr>
              <a:t>https://thenounproject.com/term/viewing/1694590</a:t>
            </a:r>
            <a:r>
              <a:rPr lang="en-US" sz="1600" dirty="0"/>
              <a:t> </a:t>
            </a:r>
          </a:p>
          <a:p>
            <a:r>
              <a:rPr lang="en-US" sz="1600" dirty="0"/>
              <a:t>Blair Adams. (</a:t>
            </a:r>
            <a:r>
              <a:rPr lang="en-US" sz="1600" dirty="0" err="1"/>
              <a:t>n.d</a:t>
            </a:r>
            <a:r>
              <a:rPr lang="en-US" sz="1600" dirty="0" err="1" smtClean="0"/>
              <a:t>.</a:t>
            </a:r>
            <a:r>
              <a:rPr lang="en-US" sz="1600" dirty="0" smtClean="0"/>
              <a:t>). </a:t>
            </a:r>
            <a:r>
              <a:rPr lang="en-US" sz="1600" dirty="0"/>
              <a:t>Drama. </a:t>
            </a:r>
            <a:r>
              <a:rPr lang="en-US" sz="1600" i="1" dirty="0"/>
              <a:t>The Noun Project</a:t>
            </a:r>
            <a:r>
              <a:rPr lang="en-US" sz="1600" dirty="0"/>
              <a:t>. CC BY. </a:t>
            </a:r>
            <a:r>
              <a:rPr lang="en-US" sz="1600" dirty="0">
                <a:hlinkClick r:id="rId4"/>
              </a:rPr>
              <a:t>https://thenounproject.com/term/drama/953398</a:t>
            </a:r>
            <a:r>
              <a:rPr lang="en-US" sz="1600" dirty="0"/>
              <a:t> </a:t>
            </a:r>
          </a:p>
          <a:p>
            <a:r>
              <a:rPr lang="en-US" sz="1600" dirty="0" err="1"/>
              <a:t>Shastry</a:t>
            </a:r>
            <a:r>
              <a:rPr lang="en-US" sz="1600" dirty="0"/>
              <a:t>. (</a:t>
            </a:r>
            <a:r>
              <a:rPr lang="en-US" sz="1600" dirty="0" err="1"/>
              <a:t>n.d</a:t>
            </a:r>
            <a:r>
              <a:rPr lang="en-US" sz="1600" dirty="0" err="1" smtClean="0"/>
              <a:t>.</a:t>
            </a:r>
            <a:r>
              <a:rPr lang="en-US" sz="1600" dirty="0" smtClean="0"/>
              <a:t>). </a:t>
            </a:r>
            <a:r>
              <a:rPr lang="en-US" sz="1600" dirty="0"/>
              <a:t>DVD. </a:t>
            </a:r>
            <a:r>
              <a:rPr lang="en-US" sz="1600" i="1" dirty="0"/>
              <a:t>The Noun Project</a:t>
            </a:r>
            <a:r>
              <a:rPr lang="en-US" sz="1600" dirty="0"/>
              <a:t>. CC BY. </a:t>
            </a:r>
            <a:r>
              <a:rPr lang="en-US" sz="1600" dirty="0">
                <a:hlinkClick r:id="rId5"/>
              </a:rPr>
              <a:t>https://thenounproject.com/term/dvd/2163746</a:t>
            </a:r>
            <a:r>
              <a:rPr lang="en-US" sz="1600" dirty="0"/>
              <a:t> </a:t>
            </a:r>
          </a:p>
          <a:p>
            <a:r>
              <a:rPr lang="en-US" sz="1600" dirty="0"/>
              <a:t>Andrey </a:t>
            </a:r>
            <a:r>
              <a:rPr lang="en-US" sz="1600" dirty="0" err="1"/>
              <a:t>Vasiliev</a:t>
            </a:r>
            <a:r>
              <a:rPr lang="en-US" sz="1600" dirty="0"/>
              <a:t>. (</a:t>
            </a:r>
            <a:r>
              <a:rPr lang="en-US" sz="1600" dirty="0" err="1"/>
              <a:t>n.d</a:t>
            </a:r>
            <a:r>
              <a:rPr lang="en-US" sz="1600" dirty="0" err="1" smtClean="0"/>
              <a:t>.</a:t>
            </a:r>
            <a:r>
              <a:rPr lang="en-US" sz="1600" dirty="0" smtClean="0"/>
              <a:t>). </a:t>
            </a:r>
            <a:r>
              <a:rPr lang="en-US" sz="1600" dirty="0"/>
              <a:t>Film Projector. </a:t>
            </a:r>
            <a:r>
              <a:rPr lang="en-US" sz="1600" i="1" dirty="0"/>
              <a:t>The Noun Project</a:t>
            </a:r>
            <a:r>
              <a:rPr lang="en-US" sz="1600" dirty="0"/>
              <a:t>. CC BY. </a:t>
            </a:r>
            <a:r>
              <a:rPr lang="en-US" sz="1600" dirty="0">
                <a:hlinkClick r:id="rId6"/>
              </a:rPr>
              <a:t>https://thenounproject.com/term/film-projector/336166</a:t>
            </a:r>
            <a:r>
              <a:rPr lang="en-US" sz="1600" dirty="0"/>
              <a:t>  </a:t>
            </a:r>
          </a:p>
          <a:p>
            <a:r>
              <a:rPr lang="en-US" sz="1600" dirty="0"/>
              <a:t>Michael Kaminski (n.d.). One. </a:t>
            </a:r>
            <a:r>
              <a:rPr lang="en-US" sz="1600" i="1" dirty="0"/>
              <a:t>The Noun Project. </a:t>
            </a:r>
            <a:r>
              <a:rPr lang="en-US" sz="1600" dirty="0"/>
              <a:t>CC BY. </a:t>
            </a:r>
            <a:r>
              <a:rPr lang="en-CA" sz="1600" dirty="0">
                <a:hlinkClick r:id="rId7"/>
              </a:rPr>
              <a:t>https://thenounproject.com/search/?q=one&amp;i=2010363</a:t>
            </a:r>
            <a:endParaRPr lang="en-CA" sz="1600" dirty="0"/>
          </a:p>
          <a:p>
            <a:r>
              <a:rPr lang="en-US" sz="1600" dirty="0"/>
              <a:t>Michael Kaminski (n.d.). Two. </a:t>
            </a:r>
            <a:r>
              <a:rPr lang="en-US" sz="1600" i="1" dirty="0"/>
              <a:t>The Noun Project. </a:t>
            </a:r>
            <a:r>
              <a:rPr lang="en-US" sz="1600" dirty="0"/>
              <a:t>CC BY. </a:t>
            </a:r>
            <a:r>
              <a:rPr lang="en-CA" sz="1600" dirty="0">
                <a:hlinkClick r:id="rId8"/>
              </a:rPr>
              <a:t>https://thenounproject.com/kaliphast/uploads/?i=2010370</a:t>
            </a:r>
            <a:endParaRPr lang="en-CA" sz="1600" dirty="0"/>
          </a:p>
          <a:p>
            <a:r>
              <a:rPr lang="en-CA" sz="1600" dirty="0"/>
              <a:t>[Betsy Ross American Flag]. </a:t>
            </a:r>
            <a:r>
              <a:rPr lang="en-CA" sz="1600" dirty="0">
                <a:hlinkClick r:id="rId9"/>
              </a:rPr>
              <a:t>https://en.wikipedia.org/wiki/Flag_of_the_United_States#/media/File:Flag_of_the_United_States_(1777-1795).svg</a:t>
            </a:r>
            <a:endParaRPr lang="en-CA" sz="1600" dirty="0"/>
          </a:p>
          <a:p>
            <a:r>
              <a:rPr lang="en-CA" sz="1600" dirty="0"/>
              <a:t>“Copyright Act of 1970”. </a:t>
            </a:r>
            <a:r>
              <a:rPr lang="en-CA" sz="1600" dirty="0">
                <a:hlinkClick r:id="rId10"/>
              </a:rPr>
              <a:t>https://www.copyright.gov/about/images/1790_First_US_Copyright_Law_P1_8.jpg</a:t>
            </a:r>
            <a:endParaRPr lang="en-CA" sz="1600" dirty="0"/>
          </a:p>
          <a:p>
            <a:r>
              <a:rPr lang="en-US" sz="1600" dirty="0"/>
              <a:t>Michael </a:t>
            </a:r>
            <a:r>
              <a:rPr lang="en-US" sz="1600" dirty="0" smtClean="0"/>
              <a:t>Kaminski. </a:t>
            </a:r>
            <a:r>
              <a:rPr lang="en-US" sz="1600" dirty="0"/>
              <a:t>(n.d.). Three. </a:t>
            </a:r>
            <a:r>
              <a:rPr lang="en-US" sz="1600" i="1" dirty="0"/>
              <a:t>The Noun Project</a:t>
            </a:r>
            <a:r>
              <a:rPr lang="en-US" sz="1600" dirty="0"/>
              <a:t>. CC BY. </a:t>
            </a:r>
            <a:r>
              <a:rPr lang="en-CA" sz="1600" dirty="0">
                <a:hlinkClick r:id="rId11"/>
              </a:rPr>
              <a:t>https://thenounproject.com/kaliphast/uploads/?i=2010367</a:t>
            </a:r>
            <a:endParaRPr lang="en-CA" sz="1600" dirty="0"/>
          </a:p>
          <a:p>
            <a:r>
              <a:rPr lang="en-CA" sz="1600" dirty="0" err="1" smtClean="0"/>
              <a:t>Maadmacs</a:t>
            </a:r>
            <a:r>
              <a:rPr lang="en-CA" sz="1600" dirty="0" smtClean="0"/>
              <a:t>. </a:t>
            </a:r>
            <a:r>
              <a:rPr lang="en-CA" sz="1600" dirty="0"/>
              <a:t>(2017). Horse and Carriage. </a:t>
            </a:r>
            <a:r>
              <a:rPr lang="en-CA" sz="1600" i="1" dirty="0" err="1"/>
              <a:t>Freesound</a:t>
            </a:r>
            <a:r>
              <a:rPr lang="en-CA" sz="1600" i="1" dirty="0"/>
              <a:t>. </a:t>
            </a:r>
            <a:r>
              <a:rPr lang="en-CA" sz="1600" dirty="0">
                <a:hlinkClick r:id="rId12"/>
              </a:rPr>
              <a:t>https://freesound.org/people/maadmacs/sounds/388391/</a:t>
            </a:r>
            <a:endParaRPr lang="en-CA" sz="1600" dirty="0"/>
          </a:p>
          <a:p>
            <a:r>
              <a:rPr lang="en-CA" sz="1600" dirty="0" err="1"/>
              <a:t>Atif</a:t>
            </a:r>
            <a:r>
              <a:rPr lang="en-CA" sz="1600" dirty="0"/>
              <a:t> </a:t>
            </a:r>
            <a:r>
              <a:rPr lang="en-CA" sz="1600" dirty="0" smtClean="0"/>
              <a:t>Arshad. </a:t>
            </a:r>
            <a:r>
              <a:rPr lang="en-CA" sz="1600" dirty="0"/>
              <a:t>(n.d.). Globe. </a:t>
            </a:r>
            <a:r>
              <a:rPr lang="en-CA" sz="1600" i="1" dirty="0"/>
              <a:t>The Noun Project</a:t>
            </a:r>
            <a:r>
              <a:rPr lang="en-CA" sz="1600" dirty="0"/>
              <a:t>. CC BY. </a:t>
            </a:r>
            <a:r>
              <a:rPr lang="en-CA" sz="1600" dirty="0">
                <a:hlinkClick r:id="rId13"/>
              </a:rPr>
              <a:t>https://thenounproject.com/search/?</a:t>
            </a:r>
            <a:r>
              <a:rPr lang="en-CA" sz="1600" dirty="0" smtClean="0">
                <a:hlinkClick r:id="rId13"/>
              </a:rPr>
              <a:t>q=globe&amp;i=1299776</a:t>
            </a:r>
            <a:endParaRPr lang="en-US" sz="1600" dirty="0"/>
          </a:p>
          <a:p>
            <a:r>
              <a:rPr lang="en-CA" sz="1600" dirty="0"/>
              <a:t>Joseph Ferdinand </a:t>
            </a:r>
            <a:r>
              <a:rPr lang="en-CA" sz="1600" dirty="0" err="1"/>
              <a:t>Keppler</a:t>
            </a:r>
            <a:r>
              <a:rPr lang="en-CA" sz="1600" dirty="0"/>
              <a:t>. (1886). The Pirate Publisher. </a:t>
            </a:r>
            <a:r>
              <a:rPr lang="en-CA" sz="1600" i="1" dirty="0"/>
              <a:t>Wikimedia Commons</a:t>
            </a:r>
            <a:r>
              <a:rPr lang="en-CA" sz="1600" dirty="0"/>
              <a:t>. PD. </a:t>
            </a:r>
            <a:r>
              <a:rPr lang="en-CA" sz="1600" dirty="0">
                <a:solidFill>
                  <a:schemeClr val="tx1"/>
                </a:solidFill>
                <a:hlinkClick r:id="rId14"/>
              </a:rPr>
              <a:t>https://commons.wikimedia.org/wiki/File:Joseph_Ferdinand_Keppler_-_The_Pirate_Publisher_-_Puck_Magazine_-_Restoration_by_Adam_Cuerden.jpg</a:t>
            </a:r>
            <a:endParaRPr lang="en-US" sz="1600" dirty="0"/>
          </a:p>
          <a:p>
            <a:endParaRPr lang="en-US" sz="1600" dirty="0"/>
          </a:p>
        </p:txBody>
      </p:sp>
    </p:spTree>
    <p:extLst>
      <p:ext uri="{BB962C8B-B14F-4D97-AF65-F5344CB8AC3E}">
        <p14:creationId xmlns:p14="http://schemas.microsoft.com/office/powerpoint/2010/main" val="2102142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1EC60C-4ED6-0A4C-96EA-23315B26DE25}"/>
              </a:ext>
            </a:extLst>
          </p:cNvPr>
          <p:cNvSpPr>
            <a:spLocks noGrp="1"/>
          </p:cNvSpPr>
          <p:nvPr>
            <p:ph type="body" sz="quarter" idx="15"/>
          </p:nvPr>
        </p:nvSpPr>
        <p:spPr>
          <a:xfrm>
            <a:off x="241330" y="1737151"/>
            <a:ext cx="11950670" cy="4250430"/>
          </a:xfrm>
        </p:spPr>
        <p:txBody>
          <a:bodyPr/>
          <a:lstStyle/>
          <a:p>
            <a:r>
              <a:rPr lang="en-US" sz="1600" dirty="0" smtClean="0"/>
              <a:t>Michael Kaminski. </a:t>
            </a:r>
            <a:r>
              <a:rPr lang="en-US" sz="1600" dirty="0"/>
              <a:t>(n.d.). Four. </a:t>
            </a:r>
            <a:r>
              <a:rPr lang="en-US" sz="1600" i="1" dirty="0"/>
              <a:t>The Noun Project</a:t>
            </a:r>
            <a:r>
              <a:rPr lang="en-US" sz="1600" dirty="0"/>
              <a:t>. CC BY. </a:t>
            </a:r>
            <a:r>
              <a:rPr lang="en-CA" sz="1600" dirty="0">
                <a:hlinkClick r:id="rId3"/>
              </a:rPr>
              <a:t>https://thenounproject.com/kaliphast/uploads/?i=2010371</a:t>
            </a:r>
            <a:endParaRPr lang="en-CA" sz="1600" dirty="0"/>
          </a:p>
          <a:p>
            <a:r>
              <a:rPr lang="en-CA" sz="1600" dirty="0"/>
              <a:t>[Canadian Flag]. </a:t>
            </a:r>
            <a:r>
              <a:rPr lang="en-CA" sz="1600" dirty="0">
                <a:hlinkClick r:id="rId4"/>
              </a:rPr>
              <a:t>https://drive.google.com/file/d/1aQzFvb1VmDAhn1Jhx6GMxNhqDUqNtu73/view</a:t>
            </a:r>
            <a:endParaRPr lang="en-US" sz="1600" dirty="0"/>
          </a:p>
          <a:p>
            <a:r>
              <a:rPr lang="en-US" sz="1600" dirty="0"/>
              <a:t>Michael </a:t>
            </a:r>
            <a:r>
              <a:rPr lang="en-US" sz="1600" dirty="0" smtClean="0"/>
              <a:t>Kaminski. </a:t>
            </a:r>
            <a:r>
              <a:rPr lang="en-US" sz="1600" dirty="0"/>
              <a:t>(n.d.). Five. </a:t>
            </a:r>
            <a:r>
              <a:rPr lang="en-US" sz="1600" i="1" dirty="0"/>
              <a:t>The Noun Project. </a:t>
            </a:r>
            <a:r>
              <a:rPr lang="en-US" sz="1600" dirty="0"/>
              <a:t>CC BY. </a:t>
            </a:r>
            <a:r>
              <a:rPr lang="en-CA" sz="1600" dirty="0">
                <a:hlinkClick r:id="rId5"/>
              </a:rPr>
              <a:t>https://thenounproject.com/kaliphast/uploads/?i=2010369</a:t>
            </a:r>
            <a:endParaRPr lang="en-CA" sz="1600" dirty="0">
              <a:hlinkClick r:id="rId6"/>
            </a:endParaRPr>
          </a:p>
          <a:p>
            <a:r>
              <a:rPr lang="en-US" sz="1600" dirty="0"/>
              <a:t>National Cancer </a:t>
            </a:r>
            <a:r>
              <a:rPr lang="en-US" sz="1600" dirty="0" smtClean="0"/>
              <a:t>Institute. </a:t>
            </a:r>
            <a:r>
              <a:rPr lang="en-US" sz="1600" dirty="0"/>
              <a:t>(1987). [</a:t>
            </a:r>
            <a:r>
              <a:rPr lang="en-CA" sz="1600" dirty="0"/>
              <a:t>A librarian at the National Library of Medicine]. </a:t>
            </a:r>
            <a:r>
              <a:rPr lang="en-CA" sz="1600" i="1" dirty="0" err="1"/>
              <a:t>Pixabay</a:t>
            </a:r>
            <a:r>
              <a:rPr lang="en-CA" sz="1600" i="1" dirty="0"/>
              <a:t>. </a:t>
            </a:r>
            <a:r>
              <a:rPr lang="en-CA" sz="1600" dirty="0">
                <a:hlinkClick r:id="rId7"/>
              </a:rPr>
              <a:t>https://unsplash.com/photos/OHx5zVsv_gY</a:t>
            </a:r>
            <a:endParaRPr lang="en-CA" sz="1600" dirty="0"/>
          </a:p>
          <a:p>
            <a:r>
              <a:rPr lang="en-CA" sz="1600" dirty="0" smtClean="0"/>
              <a:t>Timbre. </a:t>
            </a:r>
            <a:r>
              <a:rPr lang="en-CA" sz="1600" dirty="0"/>
              <a:t>(2010). </a:t>
            </a:r>
            <a:r>
              <a:rPr lang="en-CA" sz="1600" dirty="0" err="1"/>
              <a:t>Transmoogrified</a:t>
            </a:r>
            <a:r>
              <a:rPr lang="en-CA" sz="1600" dirty="0"/>
              <a:t> Piano. </a:t>
            </a:r>
            <a:r>
              <a:rPr lang="en-CA" sz="1600" i="1" dirty="0" err="1"/>
              <a:t>Freesound</a:t>
            </a:r>
            <a:r>
              <a:rPr lang="en-CA" sz="1600" i="1" dirty="0"/>
              <a:t>. </a:t>
            </a:r>
            <a:r>
              <a:rPr lang="en-CA" sz="1600" dirty="0">
                <a:hlinkClick r:id="rId8"/>
              </a:rPr>
              <a:t>https://freesound.org/people/Timbre/sounds/106978/</a:t>
            </a:r>
            <a:endParaRPr lang="en-US" sz="1600" dirty="0"/>
          </a:p>
          <a:p>
            <a:r>
              <a:rPr lang="en-US" sz="1600" dirty="0"/>
              <a:t>[WTO Logo</a:t>
            </a:r>
            <a:r>
              <a:rPr lang="en-US" sz="1600" dirty="0" smtClean="0"/>
              <a:t>]. </a:t>
            </a:r>
            <a:r>
              <a:rPr lang="en-CA" sz="1600" dirty="0">
                <a:hlinkClick r:id="rId6"/>
              </a:rPr>
              <a:t>https://drive.google.com/file/d/1VVDARTWr0MRCtdp4VNqyPP4PAmgV9wpS/view</a:t>
            </a:r>
            <a:endParaRPr lang="en-US" sz="1600" dirty="0"/>
          </a:p>
          <a:p>
            <a:r>
              <a:rPr lang="en-US" sz="1600" dirty="0"/>
              <a:t>Michael </a:t>
            </a:r>
            <a:r>
              <a:rPr lang="en-US" sz="1600" dirty="0" smtClean="0"/>
              <a:t>Kaminski. </a:t>
            </a:r>
            <a:r>
              <a:rPr lang="en-US" sz="1600" dirty="0"/>
              <a:t>(n.d.). Six. </a:t>
            </a:r>
            <a:r>
              <a:rPr lang="en-US" sz="1600" i="1" dirty="0"/>
              <a:t>The Noun Project</a:t>
            </a:r>
            <a:r>
              <a:rPr lang="en-US" sz="1600" dirty="0"/>
              <a:t>. CC BY. </a:t>
            </a:r>
            <a:r>
              <a:rPr lang="en-CA" sz="1600" dirty="0">
                <a:hlinkClick r:id="rId9"/>
              </a:rPr>
              <a:t>https://thenounproject.com/kaliphast/uploads/?i=2010368</a:t>
            </a:r>
            <a:endParaRPr lang="en-CA" sz="1600" dirty="0"/>
          </a:p>
          <a:p>
            <a:r>
              <a:rPr lang="en-CA" sz="1600" dirty="0"/>
              <a:t>Raul654. US Congressional photo of Sonny Bono. </a:t>
            </a:r>
            <a:r>
              <a:rPr lang="en-CA" sz="1600" i="1" dirty="0"/>
              <a:t>Wikimedia Commons. </a:t>
            </a:r>
            <a:r>
              <a:rPr lang="en-CA" sz="1600" dirty="0"/>
              <a:t>PD. </a:t>
            </a:r>
            <a:r>
              <a:rPr lang="en-CA" sz="1600" dirty="0">
                <a:hlinkClick r:id="rId10"/>
              </a:rPr>
              <a:t>https://en.wikipedia.org/wiki/Sonny_Bono#/media/File:Sonny_Bono.jpg</a:t>
            </a:r>
            <a:endParaRPr lang="en-CA" sz="1600" dirty="0"/>
          </a:p>
          <a:p>
            <a:r>
              <a:rPr lang="en-CA" sz="1600" dirty="0"/>
              <a:t>Jonathan </a:t>
            </a:r>
            <a:r>
              <a:rPr lang="en-CA" sz="1600" dirty="0" err="1" smtClean="0"/>
              <a:t>Lutaster</a:t>
            </a:r>
            <a:r>
              <a:rPr lang="en-CA" sz="1600" dirty="0" smtClean="0"/>
              <a:t>. </a:t>
            </a:r>
            <a:r>
              <a:rPr lang="en-CA" sz="1600" dirty="0"/>
              <a:t>(n.d.). Mouse Ears. </a:t>
            </a:r>
            <a:r>
              <a:rPr lang="en-CA" sz="1600" i="1" dirty="0"/>
              <a:t>The Noun Project</a:t>
            </a:r>
            <a:r>
              <a:rPr lang="en-CA" sz="1600" dirty="0"/>
              <a:t>. CC BY. </a:t>
            </a:r>
            <a:r>
              <a:rPr lang="en-CA" sz="1600" dirty="0">
                <a:hlinkClick r:id="rId11"/>
              </a:rPr>
              <a:t>https://thenounproject.com/search/?q=mouse&amp;i=315445</a:t>
            </a:r>
            <a:endParaRPr lang="en-CA" sz="1600" dirty="0"/>
          </a:p>
          <a:p>
            <a:r>
              <a:rPr lang="en-CA" sz="1600" dirty="0" err="1" smtClean="0"/>
              <a:t>Reitanna</a:t>
            </a:r>
            <a:r>
              <a:rPr lang="en-CA" sz="1600" dirty="0" smtClean="0"/>
              <a:t>. </a:t>
            </a:r>
            <a:r>
              <a:rPr lang="en-CA" sz="1600" dirty="0"/>
              <a:t>(2014). Giggle2.</a:t>
            </a:r>
            <a:r>
              <a:rPr lang="en-CA" sz="1600" i="1" dirty="0"/>
              <a:t> </a:t>
            </a:r>
            <a:r>
              <a:rPr lang="en-CA" sz="1600" i="1" dirty="0" err="1"/>
              <a:t>Freesound</a:t>
            </a:r>
            <a:r>
              <a:rPr lang="en-CA" sz="1600" i="1" dirty="0"/>
              <a:t>. </a:t>
            </a:r>
            <a:r>
              <a:rPr lang="en-CA" sz="1600" dirty="0">
                <a:hlinkClick r:id="rId12"/>
              </a:rPr>
              <a:t>https://freesound.org/people/Reitanna/sounds/235167/</a:t>
            </a:r>
            <a:endParaRPr lang="en-CA" sz="1600" dirty="0"/>
          </a:p>
          <a:p>
            <a:r>
              <a:rPr lang="en-CA" sz="1600" dirty="0"/>
              <a:t>[Flag of the US]. </a:t>
            </a:r>
            <a:r>
              <a:rPr lang="en-CA" sz="1600" dirty="0">
                <a:hlinkClick r:id="rId13"/>
              </a:rPr>
              <a:t>https://drive.google.com/file/d/1YO613AnLUiGwCZViqsV-_46d_nChlO3S/view</a:t>
            </a:r>
            <a:endParaRPr lang="en-CA" sz="1600" dirty="0"/>
          </a:p>
          <a:p>
            <a:endParaRPr lang="en-US" sz="1600" dirty="0"/>
          </a:p>
        </p:txBody>
      </p:sp>
    </p:spTree>
    <p:extLst>
      <p:ext uri="{BB962C8B-B14F-4D97-AF65-F5344CB8AC3E}">
        <p14:creationId xmlns:p14="http://schemas.microsoft.com/office/powerpoint/2010/main" val="1756889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1966F-E34A-6D42-9D99-5A294EA1DD02}"/>
              </a:ext>
            </a:extLst>
          </p:cNvPr>
          <p:cNvSpPr>
            <a:spLocks noGrp="1"/>
          </p:cNvSpPr>
          <p:nvPr>
            <p:ph type="body" sz="quarter" idx="15"/>
          </p:nvPr>
        </p:nvSpPr>
        <p:spPr>
          <a:xfrm>
            <a:off x="354676" y="1676317"/>
            <a:ext cx="11837324" cy="3894505"/>
          </a:xfrm>
        </p:spPr>
        <p:txBody>
          <a:bodyPr/>
          <a:lstStyle/>
          <a:p>
            <a:r>
              <a:rPr lang="en-US" sz="1600" dirty="0"/>
              <a:t>Michael </a:t>
            </a:r>
            <a:r>
              <a:rPr lang="en-US" sz="1600" dirty="0" smtClean="0"/>
              <a:t>Kaminski. </a:t>
            </a:r>
            <a:r>
              <a:rPr lang="en-US" sz="1600" dirty="0"/>
              <a:t>(n.d.). Seven. </a:t>
            </a:r>
            <a:r>
              <a:rPr lang="en-US" sz="1600" i="1" dirty="0"/>
              <a:t>The Noun Project</a:t>
            </a:r>
            <a:r>
              <a:rPr lang="en-US" sz="1600" dirty="0"/>
              <a:t>. CC BY. </a:t>
            </a:r>
            <a:r>
              <a:rPr lang="en-CA" sz="1600" dirty="0">
                <a:hlinkClick r:id="rId2"/>
              </a:rPr>
              <a:t>https://thenounproject.com/kaliphast/uploads/?i=2010366</a:t>
            </a:r>
            <a:endParaRPr lang="en-CA" sz="1600" dirty="0"/>
          </a:p>
          <a:p>
            <a:r>
              <a:rPr lang="en-CA" sz="1600" dirty="0"/>
              <a:t>Dig deeper. (2017). [Supreme Court of Canada]. </a:t>
            </a:r>
            <a:r>
              <a:rPr lang="en-CA" sz="1600" i="1" dirty="0"/>
              <a:t>Wikimedia Commons</a:t>
            </a:r>
            <a:r>
              <a:rPr lang="en-CA" sz="1600" dirty="0"/>
              <a:t>. CC BY 4.0. </a:t>
            </a:r>
            <a:r>
              <a:rPr lang="en-CA" sz="1600" dirty="0">
                <a:hlinkClick r:id="rId3"/>
              </a:rPr>
              <a:t>https://commons.wikimedia.org/wiki/File:Supreme_court_of_Canada_in_summer.jpg</a:t>
            </a:r>
            <a:endParaRPr lang="en-CA" sz="1600" dirty="0"/>
          </a:p>
          <a:p>
            <a:r>
              <a:rPr lang="en-CA" sz="1600" dirty="0" smtClean="0"/>
              <a:t>Kick. (</a:t>
            </a:r>
            <a:r>
              <a:rPr lang="en-CA" sz="1600" dirty="0"/>
              <a:t>n.d.). Scales. </a:t>
            </a:r>
            <a:r>
              <a:rPr lang="en-CA" sz="1600" i="1" dirty="0"/>
              <a:t>The Noun Project</a:t>
            </a:r>
            <a:r>
              <a:rPr lang="en-CA" sz="1600" dirty="0"/>
              <a:t>. CC BY. </a:t>
            </a:r>
            <a:r>
              <a:rPr lang="en-CA" sz="1600" dirty="0">
                <a:hlinkClick r:id="rId4"/>
              </a:rPr>
              <a:t>https://thenounproject.com/search/?q=scale&amp;i=1320645</a:t>
            </a:r>
            <a:endParaRPr lang="en-CA" sz="1600" dirty="0"/>
          </a:p>
          <a:p>
            <a:r>
              <a:rPr lang="en-US" sz="1600" dirty="0"/>
              <a:t>Michael </a:t>
            </a:r>
            <a:r>
              <a:rPr lang="en-US" sz="1600" dirty="0" smtClean="0"/>
              <a:t>Kaminski. </a:t>
            </a:r>
            <a:r>
              <a:rPr lang="en-US" sz="1600" dirty="0"/>
              <a:t>(n.d.). Eight. </a:t>
            </a:r>
            <a:r>
              <a:rPr lang="en-US" sz="1600" i="1" dirty="0"/>
              <a:t>The Noun Project</a:t>
            </a:r>
            <a:r>
              <a:rPr lang="en-US" sz="1600" dirty="0"/>
              <a:t>. CC BY. </a:t>
            </a:r>
            <a:r>
              <a:rPr lang="en-CA" sz="1600" dirty="0">
                <a:hlinkClick r:id="rId5"/>
              </a:rPr>
              <a:t>https://thenounproject.com/kaliphast/uploads/?i=2010372</a:t>
            </a:r>
            <a:endParaRPr lang="en-CA" sz="1600" dirty="0">
              <a:latin typeface="Arial" panose="020B0604020202020204" pitchFamily="34" charset="0"/>
              <a:cs typeface="Arial" panose="020B0604020202020204" pitchFamily="34" charset="0"/>
            </a:endParaRPr>
          </a:p>
          <a:p>
            <a:pPr>
              <a:lnSpc>
                <a:spcPct val="100000"/>
              </a:lnSpc>
            </a:pPr>
            <a:r>
              <a:rPr lang="en-CA" sz="1600" dirty="0" err="1">
                <a:latin typeface="Arial" panose="020B0604020202020204" pitchFamily="34" charset="0"/>
                <a:cs typeface="Arial" panose="020B0604020202020204" pitchFamily="34" charset="0"/>
              </a:rPr>
              <a:t>Dezign</a:t>
            </a:r>
            <a:r>
              <a:rPr lang="en-CA" sz="1600" dirty="0">
                <a:latin typeface="Arial" panose="020B0604020202020204" pitchFamily="34" charset="0"/>
                <a:cs typeface="Arial" panose="020B0604020202020204" pitchFamily="34" charset="0"/>
              </a:rPr>
              <a:t>, Ruslan. (n.d.). Target.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hlinkClick r:id="rId6"/>
              </a:rPr>
              <a:t>https://thenounproject.com/icon/1005058/</a:t>
            </a:r>
            <a:endParaRPr lang="en-CA" sz="1600" dirty="0"/>
          </a:p>
          <a:p>
            <a:pPr>
              <a:lnSpc>
                <a:spcPct val="100000"/>
              </a:lnSpc>
            </a:pPr>
            <a:r>
              <a:rPr lang="en-CA" sz="1600" dirty="0">
                <a:latin typeface="Arial" panose="020B0604020202020204" pitchFamily="34" charset="0"/>
                <a:cs typeface="Arial" panose="020B0604020202020204" pitchFamily="34" charset="0"/>
              </a:rPr>
              <a:t>ATOM, TH. (n.d.). Copy.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a:t>
            </a:r>
            <a:r>
              <a:rPr lang="en-CA"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7"/>
              </a:rPr>
              <a:t>https://thenounproject.com/search/?q=copy&amp;i=1474212</a:t>
            </a:r>
            <a:endParaRPr lang="en-CA" sz="1600" dirty="0">
              <a:latin typeface="Arial" panose="020B0604020202020204" pitchFamily="34" charset="0"/>
              <a:cs typeface="Arial" panose="020B0604020202020204" pitchFamily="34" charset="0"/>
            </a:endParaRPr>
          </a:p>
          <a:p>
            <a:pPr>
              <a:lnSpc>
                <a:spcPct val="100000"/>
              </a:lnSpc>
            </a:pPr>
            <a:r>
              <a:rPr lang="az-Cyrl-AZ" sz="1600" dirty="0">
                <a:latin typeface="Arial" panose="020B0604020202020204" pitchFamily="34" charset="0"/>
                <a:cs typeface="Arial" panose="020B0604020202020204" pitchFamily="34" charset="0"/>
              </a:rPr>
              <a:t>Тимур Минвалеев, </a:t>
            </a:r>
            <a:r>
              <a:rPr lang="en-CA" sz="1600" dirty="0">
                <a:latin typeface="Arial" panose="020B0604020202020204" pitchFamily="34" charset="0"/>
                <a:cs typeface="Arial" panose="020B0604020202020204" pitchFamily="34" charset="0"/>
              </a:rPr>
              <a:t>RU. (n.d.). Percent.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8"/>
              </a:rPr>
              <a:t>https://thenounproject.com/search/?q=percent&amp;i=397874</a:t>
            </a:r>
            <a:endParaRPr lang="en-CA" sz="1600" dirty="0">
              <a:latin typeface="Arial" panose="020B0604020202020204" pitchFamily="34" charset="0"/>
              <a:cs typeface="Arial" panose="020B0604020202020204" pitchFamily="34" charset="0"/>
            </a:endParaRPr>
          </a:p>
          <a:p>
            <a:pPr>
              <a:lnSpc>
                <a:spcPct val="100000"/>
              </a:lnSpc>
            </a:pPr>
            <a:r>
              <a:rPr lang="en-US" sz="1600" dirty="0" err="1">
                <a:latin typeface="Arial" panose="020B0604020202020204" pitchFamily="34" charset="0"/>
                <a:cs typeface="Arial" panose="020B0604020202020204" pitchFamily="34" charset="0"/>
              </a:rPr>
              <a:t>Farais</a:t>
            </a:r>
            <a:r>
              <a:rPr lang="en-US" sz="1600" dirty="0">
                <a:latin typeface="Arial" panose="020B0604020202020204" pitchFamily="34" charset="0"/>
                <a:cs typeface="Arial" panose="020B0604020202020204" pitchFamily="34" charset="0"/>
              </a:rPr>
              <a:t>, B, CL. (n.d.). Decision.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a:t>
            </a:r>
            <a:r>
              <a:rPr lang="en-US"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9"/>
              </a:rPr>
              <a:t>https://thenounproject.com/search/?q=alternatives&amp;i=1074053</a:t>
            </a:r>
            <a:endParaRPr lang="en-CA" sz="1600" dirty="0">
              <a:latin typeface="Arial" panose="020B0604020202020204" pitchFamily="34" charset="0"/>
              <a:cs typeface="Arial" panose="020B0604020202020204" pitchFamily="34" charset="0"/>
            </a:endParaRPr>
          </a:p>
          <a:p>
            <a:pPr>
              <a:lnSpc>
                <a:spcPct val="100000"/>
              </a:lnSpc>
            </a:pPr>
            <a:r>
              <a:rPr lang="en-CA" sz="1600" dirty="0">
                <a:latin typeface="Arial" panose="020B0604020202020204" pitchFamily="34" charset="0"/>
                <a:cs typeface="Arial" panose="020B0604020202020204" pitchFamily="34" charset="0"/>
              </a:rPr>
              <a:t>AFY Studio, ID. (n.d.). Leaf.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10"/>
              </a:rPr>
              <a:t>https://thenounproject.com/AFYstudio/uploads/?i=1737325</a:t>
            </a:r>
            <a:endParaRPr lang="en-US" sz="1600" dirty="0">
              <a:latin typeface="Arial" panose="020B0604020202020204" pitchFamily="34" charset="0"/>
              <a:cs typeface="Arial" panose="020B0604020202020204" pitchFamily="34" charset="0"/>
            </a:endParaRPr>
          </a:p>
          <a:p>
            <a:pPr>
              <a:lnSpc>
                <a:spcPct val="100000"/>
              </a:lnSpc>
            </a:pPr>
            <a:r>
              <a:rPr lang="en-US" sz="1600" dirty="0" err="1">
                <a:latin typeface="Arial" panose="020B0604020202020204" pitchFamily="34" charset="0"/>
                <a:cs typeface="Arial" panose="020B0604020202020204" pitchFamily="34" charset="0"/>
              </a:rPr>
              <a:t>Farais</a:t>
            </a:r>
            <a:r>
              <a:rPr lang="en-US" sz="1600" dirty="0">
                <a:latin typeface="Arial" panose="020B0604020202020204" pitchFamily="34" charset="0"/>
                <a:cs typeface="Arial" panose="020B0604020202020204" pitchFamily="34" charset="0"/>
              </a:rPr>
              <a:t>, B, CL. (n.d.). Decision.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a:t>
            </a:r>
            <a:r>
              <a:rPr lang="en-US"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9"/>
              </a:rPr>
              <a:t>https://thenounproject.com/search/?q=alternatives&amp;i=1074053</a:t>
            </a:r>
            <a:endParaRPr lang="en-CA" sz="1600" dirty="0">
              <a:latin typeface="Arial" panose="020B0604020202020204" pitchFamily="34" charset="0"/>
              <a:cs typeface="Arial" panose="020B0604020202020204" pitchFamily="34" charset="0"/>
            </a:endParaRPr>
          </a:p>
          <a:p>
            <a:pPr>
              <a:lnSpc>
                <a:spcPct val="100000"/>
              </a:lnSpc>
            </a:pPr>
            <a:r>
              <a:rPr lang="en-CA" sz="1600" dirty="0">
                <a:latin typeface="Arial" panose="020B0604020202020204" pitchFamily="34" charset="0"/>
                <a:cs typeface="Arial" panose="020B0604020202020204" pitchFamily="34" charset="0"/>
              </a:rPr>
              <a:t>AFY Studio, ID. (n.d.). Leaf.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10"/>
              </a:rPr>
              <a:t>https://thenounproject.com/AFYstudio/uploads/?i=1737325</a:t>
            </a:r>
            <a:endParaRPr lang="en-US" sz="1600" dirty="0"/>
          </a:p>
          <a:p>
            <a:r>
              <a:rPr lang="en-US" sz="1600" dirty="0"/>
              <a:t>Michael </a:t>
            </a:r>
            <a:r>
              <a:rPr lang="en-US" sz="1600" dirty="0" smtClean="0"/>
              <a:t>Kaminski. </a:t>
            </a:r>
            <a:r>
              <a:rPr lang="en-US" sz="1600" dirty="0"/>
              <a:t>(n.d.). Nine. </a:t>
            </a:r>
            <a:r>
              <a:rPr lang="en-US" sz="1600" i="1" dirty="0"/>
              <a:t>The Noun Project</a:t>
            </a:r>
            <a:r>
              <a:rPr lang="en-US" sz="1600" dirty="0"/>
              <a:t>. CC BY. </a:t>
            </a:r>
            <a:r>
              <a:rPr lang="en-CA" sz="1600" dirty="0">
                <a:hlinkClick r:id="rId11"/>
              </a:rPr>
              <a:t>https://thenounproject.com/kaliphast/uploads/?i=2010365</a:t>
            </a:r>
            <a:endParaRPr lang="en-US" sz="1600" dirty="0"/>
          </a:p>
          <a:p>
            <a:endParaRPr lang="en-US" dirty="0"/>
          </a:p>
        </p:txBody>
      </p:sp>
    </p:spTree>
    <p:extLst>
      <p:ext uri="{BB962C8B-B14F-4D97-AF65-F5344CB8AC3E}">
        <p14:creationId xmlns:p14="http://schemas.microsoft.com/office/powerpoint/2010/main" val="1517425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75C91-F963-7449-A25B-7DE7D532CE82}"/>
              </a:ext>
            </a:extLst>
          </p:cNvPr>
          <p:cNvSpPr>
            <a:spLocks noGrp="1"/>
          </p:cNvSpPr>
          <p:nvPr>
            <p:ph type="body" sz="quarter" idx="15"/>
          </p:nvPr>
        </p:nvSpPr>
        <p:spPr>
          <a:xfrm>
            <a:off x="266007" y="1928553"/>
            <a:ext cx="11925993" cy="4621876"/>
          </a:xfrm>
        </p:spPr>
        <p:txBody>
          <a:bodyPr/>
          <a:lstStyle/>
          <a:p>
            <a:r>
              <a:rPr lang="en-US" sz="1600" dirty="0"/>
              <a:t>Michael </a:t>
            </a:r>
            <a:r>
              <a:rPr lang="en-US" sz="1600" dirty="0" smtClean="0"/>
              <a:t>Kaminski. </a:t>
            </a:r>
            <a:r>
              <a:rPr lang="en-US" sz="1600" dirty="0"/>
              <a:t>(n.d.). Zero. </a:t>
            </a:r>
            <a:r>
              <a:rPr lang="en-US" sz="1600" i="1" dirty="0"/>
              <a:t>The Noun Project. </a:t>
            </a:r>
            <a:r>
              <a:rPr lang="en-US" sz="1600" dirty="0"/>
              <a:t>CC BY. </a:t>
            </a:r>
            <a:r>
              <a:rPr lang="en-CA" sz="1600" dirty="0">
                <a:hlinkClick r:id="rId2"/>
              </a:rPr>
              <a:t>https://thenounproject.com/kaliphast/uploads/?i=2010364</a:t>
            </a:r>
            <a:endParaRPr lang="en-CA" sz="1600" dirty="0"/>
          </a:p>
          <a:p>
            <a:r>
              <a:rPr lang="en-US" sz="1600" dirty="0" err="1"/>
              <a:t>Clckr</a:t>
            </a:r>
            <a:r>
              <a:rPr lang="en-US" sz="1600" dirty="0"/>
              <a:t>- Free- Vector </a:t>
            </a:r>
            <a:r>
              <a:rPr lang="en-US" sz="1600" dirty="0" smtClean="0"/>
              <a:t>Images. </a:t>
            </a:r>
            <a:r>
              <a:rPr lang="en-US" sz="1600" dirty="0"/>
              <a:t>(n.d.). [Robot]. </a:t>
            </a:r>
            <a:r>
              <a:rPr lang="en-US" sz="1600" i="1" dirty="0" err="1"/>
              <a:t>Pixabay</a:t>
            </a:r>
            <a:r>
              <a:rPr lang="en-US" sz="1600" i="1" dirty="0"/>
              <a:t>. </a:t>
            </a:r>
            <a:r>
              <a:rPr lang="en-CA" sz="1600" dirty="0">
                <a:hlinkClick r:id="rId3"/>
              </a:rPr>
              <a:t>https://pixabay.com/vectors/robot-machine-technology-mechanical-312208/</a:t>
            </a:r>
            <a:endParaRPr lang="en-CA" sz="1600" dirty="0"/>
          </a:p>
          <a:p>
            <a:r>
              <a:rPr lang="en-CA" sz="1600" dirty="0" err="1" smtClean="0"/>
              <a:t>Morganpurkins</a:t>
            </a:r>
            <a:r>
              <a:rPr lang="en-CA" sz="1600" dirty="0" smtClean="0"/>
              <a:t>. </a:t>
            </a:r>
            <a:r>
              <a:rPr lang="en-CA" sz="1600" dirty="0"/>
              <a:t>(2016). Clang. </a:t>
            </a:r>
            <a:r>
              <a:rPr lang="en-CA" sz="1600" i="1" dirty="0" err="1"/>
              <a:t>Freesound</a:t>
            </a:r>
            <a:r>
              <a:rPr lang="en-CA" sz="1600" i="1" dirty="0"/>
              <a:t>.  </a:t>
            </a:r>
            <a:r>
              <a:rPr lang="en-CA" sz="1600" dirty="0">
                <a:hlinkClick r:id="rId4"/>
              </a:rPr>
              <a:t>https://freesound.org/people/morganpurkis/sounds/370245/</a:t>
            </a:r>
            <a:endParaRPr lang="en-CA" sz="1600" dirty="0"/>
          </a:p>
          <a:p>
            <a:r>
              <a:rPr lang="en-CA" sz="1600" dirty="0" err="1" smtClean="0"/>
              <a:t>Wilhelboy</a:t>
            </a:r>
            <a:r>
              <a:rPr lang="en-CA" sz="1600" dirty="0" smtClean="0"/>
              <a:t>. </a:t>
            </a:r>
            <a:r>
              <a:rPr lang="en-CA" sz="1600" dirty="0"/>
              <a:t>(2016). </a:t>
            </a:r>
            <a:r>
              <a:rPr lang="en-CA" sz="1600" dirty="0" err="1"/>
              <a:t>Lightringingclang</a:t>
            </a:r>
            <a:r>
              <a:rPr lang="en-CA" sz="1600" dirty="0"/>
              <a:t>. </a:t>
            </a:r>
            <a:r>
              <a:rPr lang="en-CA" sz="1600" i="1" dirty="0" err="1"/>
              <a:t>Freesound</a:t>
            </a:r>
            <a:r>
              <a:rPr lang="en-CA" sz="1600" dirty="0"/>
              <a:t>.</a:t>
            </a:r>
            <a:r>
              <a:rPr lang="en-CA" sz="1600" dirty="0">
                <a:hlinkClick r:id="rId5"/>
              </a:rPr>
              <a:t> https://freesound.org/people/wilhellboy/sounds/351372/</a:t>
            </a:r>
            <a:endParaRPr lang="en-CA" sz="1600" dirty="0"/>
          </a:p>
          <a:p>
            <a:r>
              <a:rPr lang="en-US" sz="1600" dirty="0">
                <a:latin typeface="Arial" panose="020B0604020202020204" pitchFamily="34" charset="0"/>
                <a:cs typeface="Arial" panose="020B0604020202020204" pitchFamily="34" charset="0"/>
              </a:rPr>
              <a:t>Closing Slides Music: Rybak, </a:t>
            </a:r>
            <a:r>
              <a:rPr lang="en-US" sz="1600" dirty="0" err="1">
                <a:latin typeface="Arial" panose="020B0604020202020204" pitchFamily="34" charset="0"/>
                <a:cs typeface="Arial" panose="020B0604020202020204" pitchFamily="34" charset="0"/>
              </a:rPr>
              <a:t>Nazar</a:t>
            </a:r>
            <a:r>
              <a:rPr lang="en-US" sz="1600" dirty="0">
                <a:latin typeface="Arial" panose="020B0604020202020204" pitchFamily="34" charset="0"/>
                <a:cs typeface="Arial" panose="020B0604020202020204" pitchFamily="34" charset="0"/>
              </a:rPr>
              <a:t>. “Corporate Inspired.” </a:t>
            </a:r>
            <a:r>
              <a:rPr lang="en-US" sz="1600" dirty="0" err="1">
                <a:latin typeface="Arial" panose="020B0604020202020204" pitchFamily="34" charset="0"/>
                <a:cs typeface="Arial" panose="020B0604020202020204" pitchFamily="34" charset="0"/>
              </a:rPr>
              <a:t>HookSounds</a:t>
            </a:r>
            <a:r>
              <a:rPr lang="en-US" sz="1600" dirty="0">
                <a:latin typeface="Arial" panose="020B0604020202020204" pitchFamily="34" charset="0"/>
                <a:cs typeface="Arial" panose="020B0604020202020204" pitchFamily="34" charset="0"/>
              </a:rPr>
              <a:t>. N.d. </a:t>
            </a:r>
            <a:r>
              <a:rPr lang="en-US" sz="1600" dirty="0">
                <a:latin typeface="Arial" panose="020B0604020202020204" pitchFamily="34" charset="0"/>
                <a:cs typeface="Arial" panose="020B0604020202020204" pitchFamily="34" charset="0"/>
                <a:hlinkClick r:id="rId6"/>
              </a:rPr>
              <a:t>http://www.hooksounds.com</a:t>
            </a:r>
            <a:r>
              <a:rPr lang="en-US" sz="1600" dirty="0">
                <a:latin typeface="Arial" panose="020B0604020202020204" pitchFamily="34" charset="0"/>
                <a:cs typeface="Arial" panose="020B0604020202020204" pitchFamily="34" charset="0"/>
              </a:rPr>
              <a:t> (used under a CC-BY 4.0 </a:t>
            </a:r>
            <a:r>
              <a:rPr lang="en-US" sz="1600" dirty="0" err="1">
                <a:latin typeface="Arial" panose="020B0604020202020204" pitchFamily="34" charset="0"/>
                <a:cs typeface="Arial" panose="020B0604020202020204" pitchFamily="34" charset="0"/>
              </a:rPr>
              <a:t>Licence</a:t>
            </a:r>
            <a:r>
              <a:rPr lang="en-US" sz="1600" dirty="0">
                <a:latin typeface="Arial" panose="020B0604020202020204" pitchFamily="34" charset="0"/>
                <a:cs typeface="Arial" panose="020B0604020202020204" pitchFamily="34" charset="0"/>
              </a:rPr>
              <a:t>)</a:t>
            </a:r>
          </a:p>
          <a:p>
            <a:endParaRPr lang="en-US" sz="1600" dirty="0"/>
          </a:p>
          <a:p>
            <a:pPr>
              <a:spcBef>
                <a:spcPts val="0"/>
              </a:spcBef>
            </a:pPr>
            <a:endParaRPr lang="en-US" sz="1600" dirty="0">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Unattributed materials are contributions from the Opening Up Copyright Project Team and placed in the Public Domain</a:t>
            </a:r>
          </a:p>
          <a:p>
            <a:pPr>
              <a:spcBef>
                <a:spcPts val="0"/>
              </a:spcBef>
            </a:pPr>
            <a:endParaRPr 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34206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latin typeface="+mn-lt"/>
                <a:cs typeface="+mn-cs"/>
              </a:rPr>
              <a:t>University of </a:t>
            </a:r>
            <a:r>
              <a:rPr lang="en-US" dirty="0" smtClean="0">
                <a:latin typeface="+mn-lt"/>
                <a:cs typeface="+mn-cs"/>
              </a:rPr>
              <a:t>Alberta. </a:t>
            </a:r>
            <a:r>
              <a:rPr lang="en-US" dirty="0">
                <a:latin typeface="+mn-lt"/>
                <a:cs typeface="+mn-cs"/>
              </a:rPr>
              <a:t>(2020). History of Copyright. </a:t>
            </a:r>
            <a:r>
              <a:rPr lang="en-US" i="1" dirty="0">
                <a:latin typeface="+mn-lt"/>
                <a:cs typeface="+mn-cs"/>
              </a:rPr>
              <a:t>Opening Up Copyright Instructional Module</a:t>
            </a:r>
            <a:r>
              <a:rPr lang="en-US" dirty="0">
                <a:latin typeface="+mn-lt"/>
                <a:cs typeface="+mn-cs"/>
              </a:rPr>
              <a:t>. </a:t>
            </a:r>
            <a:r>
              <a:rPr lang="en-US" dirty="0" smtClean="0">
                <a:latin typeface="+mn-lt"/>
                <a:cs typeface="+mn-cs"/>
                <a:hlinkClick r:id="rId2"/>
              </a:rPr>
              <a:t>https://sites.library.ualberta.ca/copyright/</a:t>
            </a:r>
            <a:endParaRPr lang="en-US" dirty="0">
              <a:latin typeface="+mn-lt"/>
              <a:cs typeface="+mn-cs"/>
            </a:endParaRPr>
          </a:p>
          <a:p>
            <a:endParaRPr lang="en-CA" u="sng" dirty="0">
              <a:latin typeface="+mn-lt"/>
              <a:cs typeface="+mn-cs"/>
            </a:endParaRPr>
          </a:p>
        </p:txBody>
      </p:sp>
    </p:spTree>
    <p:extLst>
      <p:ext uri="{BB962C8B-B14F-4D97-AF65-F5344CB8AC3E}">
        <p14:creationId xmlns:p14="http://schemas.microsoft.com/office/powerpoint/2010/main" val="4169218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7E7097-F09B-F148-BDD8-DB63E488673A}"/>
              </a:ext>
            </a:extLst>
          </p:cNvPr>
          <p:cNvSpPr txBox="1"/>
          <p:nvPr/>
        </p:nvSpPr>
        <p:spPr>
          <a:xfrm>
            <a:off x="7566212" y="5880848"/>
            <a:ext cx="2151529" cy="369332"/>
          </a:xfrm>
          <a:prstGeom prst="rect">
            <a:avLst/>
          </a:prstGeom>
          <a:noFill/>
        </p:spPr>
        <p:txBody>
          <a:bodyPr wrap="square" rtlCol="0">
            <a:spAutoFit/>
          </a:bodyPr>
          <a:lstStyle/>
          <a:p>
            <a:r>
              <a:rPr lang="en-US" dirty="0">
                <a:solidFill>
                  <a:schemeClr val="bg2">
                    <a:lumMod val="50000"/>
                  </a:schemeClr>
                </a:solidFill>
              </a:rPr>
              <a:t>Toby Grant</a:t>
            </a:r>
          </a:p>
        </p:txBody>
      </p:sp>
    </p:spTree>
    <p:extLst>
      <p:ext uri="{BB962C8B-B14F-4D97-AF65-F5344CB8AC3E}">
        <p14:creationId xmlns:p14="http://schemas.microsoft.com/office/powerpoint/2010/main" val="3380454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A72660-0494-5F4F-9B2F-D4183BEE059C}"/>
              </a:ext>
            </a:extLst>
          </p:cNvPr>
          <p:cNvSpPr txBox="1"/>
          <p:nvPr/>
        </p:nvSpPr>
        <p:spPr>
          <a:xfrm>
            <a:off x="1101435" y="1809249"/>
            <a:ext cx="1018310" cy="461665"/>
          </a:xfrm>
          <a:prstGeom prst="rect">
            <a:avLst/>
          </a:prstGeom>
          <a:noFill/>
        </p:spPr>
        <p:txBody>
          <a:bodyPr wrap="square" rtlCol="0">
            <a:spAutoFit/>
          </a:bodyPr>
          <a:lstStyle/>
          <a:p>
            <a:r>
              <a:rPr lang="en-US" sz="2400" dirty="0"/>
              <a:t>Then</a:t>
            </a:r>
            <a:r>
              <a:rPr lang="en-US" dirty="0"/>
              <a:t> </a:t>
            </a:r>
          </a:p>
        </p:txBody>
      </p:sp>
      <p:sp>
        <p:nvSpPr>
          <p:cNvPr id="8" name="TextBox 7">
            <a:extLst>
              <a:ext uri="{FF2B5EF4-FFF2-40B4-BE49-F238E27FC236}">
                <a16:creationId xmlns:a16="http://schemas.microsoft.com/office/drawing/2014/main" id="{7DBE259C-38A7-2A4E-81BD-70B2560AC364}"/>
              </a:ext>
            </a:extLst>
          </p:cNvPr>
          <p:cNvSpPr txBox="1"/>
          <p:nvPr/>
        </p:nvSpPr>
        <p:spPr>
          <a:xfrm>
            <a:off x="9795865" y="1809249"/>
            <a:ext cx="1018310" cy="461665"/>
          </a:xfrm>
          <a:prstGeom prst="rect">
            <a:avLst/>
          </a:prstGeom>
          <a:noFill/>
        </p:spPr>
        <p:txBody>
          <a:bodyPr wrap="square" rtlCol="0">
            <a:spAutoFit/>
          </a:bodyPr>
          <a:lstStyle/>
          <a:p>
            <a:r>
              <a:rPr lang="en-US" sz="2400" dirty="0"/>
              <a:t>Now</a:t>
            </a:r>
          </a:p>
        </p:txBody>
      </p:sp>
      <p:cxnSp>
        <p:nvCxnSpPr>
          <p:cNvPr id="12" name="Straight Arrow Connector 11">
            <a:extLst>
              <a:ext uri="{FF2B5EF4-FFF2-40B4-BE49-F238E27FC236}">
                <a16:creationId xmlns:a16="http://schemas.microsoft.com/office/drawing/2014/main" id="{5DCC4F36-5A25-2344-9E31-2E848EEDA3EF}"/>
              </a:ext>
            </a:extLst>
          </p:cNvPr>
          <p:cNvCxnSpPr>
            <a:cxnSpLocks/>
          </p:cNvCxnSpPr>
          <p:nvPr/>
        </p:nvCxnSpPr>
        <p:spPr>
          <a:xfrm flipV="1">
            <a:off x="1610590" y="3768114"/>
            <a:ext cx="8609581" cy="26108"/>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Make a novel">
            <a:extLst>
              <a:ext uri="{FF2B5EF4-FFF2-40B4-BE49-F238E27FC236}">
                <a16:creationId xmlns:a16="http://schemas.microsoft.com/office/drawing/2014/main" id="{72404752-C98A-8342-BB7E-2FF11C25D16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7964" y="3852555"/>
            <a:ext cx="1413164" cy="1770713"/>
          </a:xfrm>
          <a:prstGeom prst="rect">
            <a:avLst/>
          </a:prstGeom>
        </p:spPr>
      </p:pic>
      <p:pic>
        <p:nvPicPr>
          <p:cNvPr id="14" name="Cinematographic work">
            <a:extLst>
              <a:ext uri="{FF2B5EF4-FFF2-40B4-BE49-F238E27FC236}">
                <a16:creationId xmlns:a16="http://schemas.microsoft.com/office/drawing/2014/main" id="{3DE212A0-CB86-AC4B-9A3B-694AAE04EF9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659035" y="2855729"/>
            <a:ext cx="1204554" cy="1493647"/>
          </a:xfrm>
          <a:prstGeom prst="rect">
            <a:avLst/>
          </a:prstGeom>
        </p:spPr>
      </p:pic>
      <p:pic>
        <p:nvPicPr>
          <p:cNvPr id="15" name="Make a play">
            <a:extLst>
              <a:ext uri="{FF2B5EF4-FFF2-40B4-BE49-F238E27FC236}">
                <a16:creationId xmlns:a16="http://schemas.microsoft.com/office/drawing/2014/main" id="{D46B4AF0-6E6C-0144-B029-E70A1C0E225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15691" y="4147362"/>
            <a:ext cx="952500" cy="1181100"/>
          </a:xfrm>
          <a:prstGeom prst="rect">
            <a:avLst/>
          </a:prstGeom>
        </p:spPr>
      </p:pic>
      <p:pic>
        <p:nvPicPr>
          <p:cNvPr id="16" name="Reproduce">
            <a:extLst>
              <a:ext uri="{FF2B5EF4-FFF2-40B4-BE49-F238E27FC236}">
                <a16:creationId xmlns:a16="http://schemas.microsoft.com/office/drawing/2014/main" id="{DB22DC92-A38F-3E43-89D0-32E8973D76E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897234" y="4468336"/>
            <a:ext cx="966355" cy="1181101"/>
          </a:xfrm>
          <a:prstGeom prst="rect">
            <a:avLst/>
          </a:prstGeom>
        </p:spPr>
      </p:pic>
      <p:pic>
        <p:nvPicPr>
          <p:cNvPr id="17" name="Broadcast">
            <a:extLst>
              <a:ext uri="{FF2B5EF4-FFF2-40B4-BE49-F238E27FC236}">
                <a16:creationId xmlns:a16="http://schemas.microsoft.com/office/drawing/2014/main" id="{B23021BE-0A3E-6745-99E2-9D6C8A1FFA4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586355" y="2615889"/>
            <a:ext cx="952500" cy="1181100"/>
          </a:xfrm>
          <a:prstGeom prst="rect">
            <a:avLst/>
          </a:prstGeom>
        </p:spPr>
      </p:pic>
      <p:pic>
        <p:nvPicPr>
          <p:cNvPr id="20" name="Make a novel">
            <a:extLst>
              <a:ext uri="{FF2B5EF4-FFF2-40B4-BE49-F238E27FC236}">
                <a16:creationId xmlns:a16="http://schemas.microsoft.com/office/drawing/2014/main" id="{88D1A8EE-8AD7-A04C-99E1-B29D98AE60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45871" y="3868197"/>
            <a:ext cx="1413164" cy="1770713"/>
          </a:xfrm>
          <a:prstGeom prst="rect">
            <a:avLst/>
          </a:prstGeom>
        </p:spPr>
      </p:pic>
      <p:pic>
        <p:nvPicPr>
          <p:cNvPr id="21" name="Make a recording">
            <a:extLst>
              <a:ext uri="{FF2B5EF4-FFF2-40B4-BE49-F238E27FC236}">
                <a16:creationId xmlns:a16="http://schemas.microsoft.com/office/drawing/2014/main" id="{8788FE2B-96C7-F64A-B86D-5BC618BA6DA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066277" y="5322544"/>
            <a:ext cx="1107756" cy="1384695"/>
          </a:xfrm>
          <a:prstGeom prst="rect">
            <a:avLst/>
          </a:prstGeom>
        </p:spPr>
      </p:pic>
      <p:sp>
        <p:nvSpPr>
          <p:cNvPr id="23" name="Rounded Rectangle 22">
            <a:extLst>
              <a:ext uri="{FF2B5EF4-FFF2-40B4-BE49-F238E27FC236}">
                <a16:creationId xmlns:a16="http://schemas.microsoft.com/office/drawing/2014/main" id="{58DE6693-6A39-D144-9979-38927FE084A0}"/>
              </a:ext>
            </a:extLst>
          </p:cNvPr>
          <p:cNvSpPr/>
          <p:nvPr/>
        </p:nvSpPr>
        <p:spPr>
          <a:xfrm>
            <a:off x="478180" y="5235092"/>
            <a:ext cx="1911529" cy="43922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24" name="Title 4">
            <a:extLst>
              <a:ext uri="{FF2B5EF4-FFF2-40B4-BE49-F238E27FC236}">
                <a16:creationId xmlns:a16="http://schemas.microsoft.com/office/drawing/2014/main" id="{93CA7B01-5DBF-584C-BF4E-AA1BF7268ACF}"/>
              </a:ext>
            </a:extLst>
          </p:cNvPr>
          <p:cNvSpPr txBox="1">
            <a:spLocks/>
          </p:cNvSpPr>
          <p:nvPr/>
        </p:nvSpPr>
        <p:spPr>
          <a:xfrm>
            <a:off x="2697893" y="480538"/>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WHAT HAPPENED?</a:t>
            </a:r>
          </a:p>
        </p:txBody>
      </p:sp>
    </p:spTree>
    <p:extLst>
      <p:ext uri="{BB962C8B-B14F-4D97-AF65-F5344CB8AC3E}">
        <p14:creationId xmlns:p14="http://schemas.microsoft.com/office/powerpoint/2010/main" val="2049967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1" nodeType="clickEffect">
                                  <p:stCondLst>
                                    <p:cond delay="0"/>
                                  </p:stCondLst>
                                  <p:childTnLst>
                                    <p:animScale>
                                      <p:cBhvr>
                                        <p:cTn id="47" dur="2000" fill="hold"/>
                                        <p:tgtEl>
                                          <p:spTgt spid="23"/>
                                        </p:tgtEl>
                                      </p:cBhvr>
                                      <p:by x="150000" y="150000"/>
                                    </p:animScale>
                                  </p:childTnLst>
                                </p:cTn>
                              </p:par>
                              <p:par>
                                <p:cTn id="48" presetID="42" presetClass="path" presetSubtype="0" accel="50000" decel="50000" fill="hold" grpId="2" nodeType="withEffect">
                                  <p:stCondLst>
                                    <p:cond delay="0"/>
                                  </p:stCondLst>
                                  <p:childTnLst>
                                    <p:animMotion origin="layout" path="M 1.875E-6 -3.7037E-7 L 0.42578 0.00463 " pathEditMode="relative" rAng="0" ptsTypes="AA">
                                      <p:cBhvr>
                                        <p:cTn id="49" dur="2000" fill="hold"/>
                                        <p:tgtEl>
                                          <p:spTgt spid="23"/>
                                        </p:tgtEl>
                                        <p:attrNameLst>
                                          <p:attrName>ppt_x</p:attrName>
                                          <p:attrName>ppt_y</p:attrName>
                                        </p:attrNameLst>
                                      </p:cBhvr>
                                      <p:rCtr x="2128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315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AD8D24-E9A2-9C4C-9C1B-5F3B63300DD5}"/>
              </a:ext>
            </a:extLst>
          </p:cNvPr>
          <p:cNvSpPr/>
          <p:nvPr/>
        </p:nvSpPr>
        <p:spPr>
          <a:xfrm>
            <a:off x="196948" y="3357563"/>
            <a:ext cx="11774658" cy="215631"/>
          </a:xfrm>
          <a:prstGeom prst="rect">
            <a:avLst/>
          </a:prstGeom>
          <a:gradFill flip="none" rotWithShape="1">
            <a:gsLst>
              <a:gs pos="0">
                <a:schemeClr val="accent1">
                  <a:lumMod val="75000"/>
                </a:schemeClr>
              </a:gs>
              <a:gs pos="100000">
                <a:schemeClr val="bg2">
                  <a:lumMod val="50000"/>
                  <a:shade val="67500"/>
                  <a:satMod val="115000"/>
                  <a:alpha val="64000"/>
                </a:schemeClr>
              </a:gs>
              <a:gs pos="100000">
                <a:schemeClr val="bg2">
                  <a:lumMod val="50000"/>
                  <a:shade val="100000"/>
                  <a:satMod val="115000"/>
                </a:schemeClr>
              </a:gs>
            </a:gsLst>
            <a:lin ang="10200000" scaled="0"/>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618EA8-8E82-D845-ACFA-98CAC9AD00D9}"/>
              </a:ext>
            </a:extLst>
          </p:cNvPr>
          <p:cNvSpPr txBox="1"/>
          <p:nvPr/>
        </p:nvSpPr>
        <p:spPr>
          <a:xfrm>
            <a:off x="64733" y="1877906"/>
            <a:ext cx="1805869" cy="369332"/>
          </a:xfrm>
          <a:prstGeom prst="rect">
            <a:avLst/>
          </a:prstGeom>
          <a:noFill/>
        </p:spPr>
        <p:txBody>
          <a:bodyPr wrap="square" rtlCol="0">
            <a:spAutoFit/>
          </a:bodyPr>
          <a:lstStyle/>
          <a:p>
            <a:r>
              <a:rPr lang="en-US" dirty="0"/>
              <a:t>Statute of Anne</a:t>
            </a:r>
          </a:p>
        </p:txBody>
      </p:sp>
      <p:sp>
        <p:nvSpPr>
          <p:cNvPr id="10" name="TextBox 9">
            <a:extLst>
              <a:ext uri="{FF2B5EF4-FFF2-40B4-BE49-F238E27FC236}">
                <a16:creationId xmlns:a16="http://schemas.microsoft.com/office/drawing/2014/main" id="{A50E3E10-CBB1-5245-A5A6-07F402D27E4E}"/>
              </a:ext>
            </a:extLst>
          </p:cNvPr>
          <p:cNvSpPr txBox="1"/>
          <p:nvPr/>
        </p:nvSpPr>
        <p:spPr>
          <a:xfrm>
            <a:off x="4674187" y="1877906"/>
            <a:ext cx="963386" cy="369332"/>
          </a:xfrm>
          <a:prstGeom prst="rect">
            <a:avLst/>
          </a:prstGeom>
          <a:noFill/>
        </p:spPr>
        <p:txBody>
          <a:bodyPr wrap="square" rtlCol="0">
            <a:spAutoFit/>
          </a:bodyPr>
          <a:lstStyle/>
          <a:p>
            <a:r>
              <a:rPr lang="en-US" dirty="0"/>
              <a:t>TRIPS</a:t>
            </a:r>
          </a:p>
        </p:txBody>
      </p:sp>
      <p:sp>
        <p:nvSpPr>
          <p:cNvPr id="12" name="TextBox 11">
            <a:extLst>
              <a:ext uri="{FF2B5EF4-FFF2-40B4-BE49-F238E27FC236}">
                <a16:creationId xmlns:a16="http://schemas.microsoft.com/office/drawing/2014/main" id="{880272A1-5C21-AD48-B48E-55380452B022}"/>
              </a:ext>
            </a:extLst>
          </p:cNvPr>
          <p:cNvSpPr txBox="1"/>
          <p:nvPr/>
        </p:nvSpPr>
        <p:spPr>
          <a:xfrm>
            <a:off x="538843" y="4133826"/>
            <a:ext cx="1828800" cy="369332"/>
          </a:xfrm>
          <a:prstGeom prst="rect">
            <a:avLst/>
          </a:prstGeom>
          <a:noFill/>
        </p:spPr>
        <p:txBody>
          <a:bodyPr wrap="square" rtlCol="0">
            <a:spAutoFit/>
          </a:bodyPr>
          <a:lstStyle/>
          <a:p>
            <a:r>
              <a:rPr lang="en-US" dirty="0"/>
              <a:t>US Constitution</a:t>
            </a:r>
          </a:p>
        </p:txBody>
      </p:sp>
      <p:sp>
        <p:nvSpPr>
          <p:cNvPr id="13" name="TextBox 12">
            <a:extLst>
              <a:ext uri="{FF2B5EF4-FFF2-40B4-BE49-F238E27FC236}">
                <a16:creationId xmlns:a16="http://schemas.microsoft.com/office/drawing/2014/main" id="{8BAD951E-C69A-FD4F-BC92-B2A07D3DAC34}"/>
              </a:ext>
            </a:extLst>
          </p:cNvPr>
          <p:cNvSpPr txBox="1"/>
          <p:nvPr/>
        </p:nvSpPr>
        <p:spPr>
          <a:xfrm>
            <a:off x="1870602" y="2527554"/>
            <a:ext cx="2171700" cy="369332"/>
          </a:xfrm>
          <a:prstGeom prst="rect">
            <a:avLst/>
          </a:prstGeom>
          <a:noFill/>
        </p:spPr>
        <p:txBody>
          <a:bodyPr wrap="square" rtlCol="0">
            <a:spAutoFit/>
          </a:bodyPr>
          <a:lstStyle/>
          <a:p>
            <a:r>
              <a:rPr lang="en-US" dirty="0"/>
              <a:t>Berne Convention</a:t>
            </a:r>
          </a:p>
        </p:txBody>
      </p:sp>
      <p:sp>
        <p:nvSpPr>
          <p:cNvPr id="14" name="TextBox 13">
            <a:extLst>
              <a:ext uri="{FF2B5EF4-FFF2-40B4-BE49-F238E27FC236}">
                <a16:creationId xmlns:a16="http://schemas.microsoft.com/office/drawing/2014/main" id="{AE9F5E0E-CA96-B94C-826F-265E28410B5E}"/>
              </a:ext>
            </a:extLst>
          </p:cNvPr>
          <p:cNvSpPr txBox="1"/>
          <p:nvPr/>
        </p:nvSpPr>
        <p:spPr>
          <a:xfrm>
            <a:off x="2242456" y="4694458"/>
            <a:ext cx="2710543" cy="369332"/>
          </a:xfrm>
          <a:prstGeom prst="rect">
            <a:avLst/>
          </a:prstGeom>
          <a:noFill/>
        </p:spPr>
        <p:txBody>
          <a:bodyPr wrap="square" rtlCol="0">
            <a:spAutoFit/>
          </a:bodyPr>
          <a:lstStyle/>
          <a:p>
            <a:r>
              <a:rPr lang="en-US" dirty="0"/>
              <a:t>Canadian </a:t>
            </a:r>
            <a:r>
              <a:rPr lang="en-US" i="1" dirty="0"/>
              <a:t>Copyright Act</a:t>
            </a:r>
          </a:p>
        </p:txBody>
      </p:sp>
      <p:sp>
        <p:nvSpPr>
          <p:cNvPr id="15" name="TextBox 14">
            <a:extLst>
              <a:ext uri="{FF2B5EF4-FFF2-40B4-BE49-F238E27FC236}">
                <a16:creationId xmlns:a16="http://schemas.microsoft.com/office/drawing/2014/main" id="{CEED9135-4802-3049-9F22-B256F4AD4D9A}"/>
              </a:ext>
            </a:extLst>
          </p:cNvPr>
          <p:cNvSpPr txBox="1"/>
          <p:nvPr/>
        </p:nvSpPr>
        <p:spPr>
          <a:xfrm>
            <a:off x="4600062" y="4092887"/>
            <a:ext cx="3083336" cy="369332"/>
          </a:xfrm>
          <a:prstGeom prst="rect">
            <a:avLst/>
          </a:prstGeom>
          <a:noFill/>
        </p:spPr>
        <p:txBody>
          <a:bodyPr wrap="square" rtlCol="0">
            <a:spAutoFit/>
          </a:bodyPr>
          <a:lstStyle/>
          <a:p>
            <a:r>
              <a:rPr lang="en-US" dirty="0"/>
              <a:t>US </a:t>
            </a:r>
            <a:r>
              <a:rPr lang="en-US" i="1" dirty="0"/>
              <a:t>Copyright Extension Act</a:t>
            </a:r>
          </a:p>
        </p:txBody>
      </p:sp>
      <p:sp>
        <p:nvSpPr>
          <p:cNvPr id="16" name="TextBox 15">
            <a:extLst>
              <a:ext uri="{FF2B5EF4-FFF2-40B4-BE49-F238E27FC236}">
                <a16:creationId xmlns:a16="http://schemas.microsoft.com/office/drawing/2014/main" id="{6D295BF2-1D75-2548-8AF0-3CE53F6C86F4}"/>
              </a:ext>
            </a:extLst>
          </p:cNvPr>
          <p:cNvSpPr txBox="1"/>
          <p:nvPr/>
        </p:nvSpPr>
        <p:spPr>
          <a:xfrm>
            <a:off x="6736600" y="2443527"/>
            <a:ext cx="1198947" cy="369332"/>
          </a:xfrm>
          <a:prstGeom prst="rect">
            <a:avLst/>
          </a:prstGeom>
          <a:noFill/>
        </p:spPr>
        <p:txBody>
          <a:bodyPr wrap="square" rtlCol="0">
            <a:spAutoFit/>
          </a:bodyPr>
          <a:lstStyle/>
          <a:p>
            <a:r>
              <a:rPr lang="en-US" i="1" dirty="0" err="1"/>
              <a:t>Théberge</a:t>
            </a:r>
            <a:endParaRPr lang="en-US" i="1" dirty="0"/>
          </a:p>
        </p:txBody>
      </p:sp>
      <p:sp>
        <p:nvSpPr>
          <p:cNvPr id="17" name="TextBox 16">
            <a:extLst>
              <a:ext uri="{FF2B5EF4-FFF2-40B4-BE49-F238E27FC236}">
                <a16:creationId xmlns:a16="http://schemas.microsoft.com/office/drawing/2014/main" id="{FD559906-32B4-3A44-A369-F1671C388FB8}"/>
              </a:ext>
            </a:extLst>
          </p:cNvPr>
          <p:cNvSpPr txBox="1"/>
          <p:nvPr/>
        </p:nvSpPr>
        <p:spPr>
          <a:xfrm>
            <a:off x="7598501" y="4694458"/>
            <a:ext cx="1691031" cy="369332"/>
          </a:xfrm>
          <a:prstGeom prst="rect">
            <a:avLst/>
          </a:prstGeom>
          <a:noFill/>
        </p:spPr>
        <p:txBody>
          <a:bodyPr wrap="square" rtlCol="0">
            <a:spAutoFit/>
          </a:bodyPr>
          <a:lstStyle/>
          <a:p>
            <a:r>
              <a:rPr lang="en-US" i="1" dirty="0"/>
              <a:t>CCH v. LSUC</a:t>
            </a:r>
          </a:p>
        </p:txBody>
      </p:sp>
      <p:sp>
        <p:nvSpPr>
          <p:cNvPr id="18" name="TextBox 17">
            <a:extLst>
              <a:ext uri="{FF2B5EF4-FFF2-40B4-BE49-F238E27FC236}">
                <a16:creationId xmlns:a16="http://schemas.microsoft.com/office/drawing/2014/main" id="{273C04EF-8192-2F47-AB91-F1A6F9D2563F}"/>
              </a:ext>
            </a:extLst>
          </p:cNvPr>
          <p:cNvSpPr txBox="1"/>
          <p:nvPr/>
        </p:nvSpPr>
        <p:spPr>
          <a:xfrm>
            <a:off x="8516065" y="1872189"/>
            <a:ext cx="2836441" cy="369332"/>
          </a:xfrm>
          <a:prstGeom prst="rect">
            <a:avLst/>
          </a:prstGeom>
          <a:noFill/>
        </p:spPr>
        <p:txBody>
          <a:bodyPr wrap="square" rtlCol="0">
            <a:spAutoFit/>
          </a:bodyPr>
          <a:lstStyle/>
          <a:p>
            <a:r>
              <a:rPr lang="en-US" dirty="0"/>
              <a:t>The Copyright Pentalogy</a:t>
            </a:r>
          </a:p>
        </p:txBody>
      </p:sp>
      <p:sp>
        <p:nvSpPr>
          <p:cNvPr id="19" name="TextBox 18">
            <a:extLst>
              <a:ext uri="{FF2B5EF4-FFF2-40B4-BE49-F238E27FC236}">
                <a16:creationId xmlns:a16="http://schemas.microsoft.com/office/drawing/2014/main" id="{B2DE120A-AA9B-A049-9362-D0E05F8C3A0E}"/>
              </a:ext>
            </a:extLst>
          </p:cNvPr>
          <p:cNvSpPr txBox="1"/>
          <p:nvPr/>
        </p:nvSpPr>
        <p:spPr>
          <a:xfrm>
            <a:off x="9204637" y="4130628"/>
            <a:ext cx="3037114" cy="369332"/>
          </a:xfrm>
          <a:prstGeom prst="rect">
            <a:avLst/>
          </a:prstGeom>
          <a:noFill/>
        </p:spPr>
        <p:txBody>
          <a:bodyPr wrap="square" rtlCol="0">
            <a:spAutoFit/>
          </a:bodyPr>
          <a:lstStyle/>
          <a:p>
            <a:r>
              <a:rPr lang="en-US" dirty="0"/>
              <a:t>The </a:t>
            </a:r>
            <a:r>
              <a:rPr lang="en-US" i="1" dirty="0"/>
              <a:t>Copyright Act </a:t>
            </a:r>
            <a:r>
              <a:rPr lang="en-US" dirty="0"/>
              <a:t>Review</a:t>
            </a:r>
          </a:p>
        </p:txBody>
      </p:sp>
      <p:cxnSp>
        <p:nvCxnSpPr>
          <p:cNvPr id="21" name="Straight Connector 20">
            <a:extLst>
              <a:ext uri="{FF2B5EF4-FFF2-40B4-BE49-F238E27FC236}">
                <a16:creationId xmlns:a16="http://schemas.microsoft.com/office/drawing/2014/main" id="{793170BA-AC5F-FB4A-A5FF-8440B7FB6CB4}"/>
              </a:ext>
            </a:extLst>
          </p:cNvPr>
          <p:cNvCxnSpPr>
            <a:cxnSpLocks/>
          </p:cNvCxnSpPr>
          <p:nvPr/>
        </p:nvCxnSpPr>
        <p:spPr>
          <a:xfrm>
            <a:off x="914400" y="2241521"/>
            <a:ext cx="0" cy="991536"/>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E78004-33A4-7B48-A081-7AF39B049E4D}"/>
              </a:ext>
            </a:extLst>
          </p:cNvPr>
          <p:cNvCxnSpPr>
            <a:cxnSpLocks/>
            <a:stCxn id="10" idx="2"/>
          </p:cNvCxnSpPr>
          <p:nvPr/>
        </p:nvCxnSpPr>
        <p:spPr>
          <a:xfrm>
            <a:off x="5155880" y="2247238"/>
            <a:ext cx="11466" cy="969633"/>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B9EFE2-FA04-BD42-98FB-578182E1F598}"/>
              </a:ext>
            </a:extLst>
          </p:cNvPr>
          <p:cNvCxnSpPr>
            <a:cxnSpLocks/>
          </p:cNvCxnSpPr>
          <p:nvPr/>
        </p:nvCxnSpPr>
        <p:spPr>
          <a:xfrm>
            <a:off x="9864823" y="2241521"/>
            <a:ext cx="0" cy="1010687"/>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AFAB20-A9DE-014F-AE0E-B517F9429694}"/>
              </a:ext>
            </a:extLst>
          </p:cNvPr>
          <p:cNvCxnSpPr>
            <a:cxnSpLocks/>
            <a:endCxn id="14" idx="0"/>
          </p:cNvCxnSpPr>
          <p:nvPr/>
        </p:nvCxnSpPr>
        <p:spPr>
          <a:xfrm>
            <a:off x="3597728" y="3716146"/>
            <a:ext cx="0" cy="978312"/>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2354D9-0CF4-E94D-9387-5E98D7873A88}"/>
              </a:ext>
            </a:extLst>
          </p:cNvPr>
          <p:cNvCxnSpPr>
            <a:cxnSpLocks/>
            <a:endCxn id="17" idx="0"/>
          </p:cNvCxnSpPr>
          <p:nvPr/>
        </p:nvCxnSpPr>
        <p:spPr>
          <a:xfrm>
            <a:off x="8444017" y="3747154"/>
            <a:ext cx="0" cy="947304"/>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858356-D8A3-3543-A417-6C3F1A0E50D2}"/>
              </a:ext>
            </a:extLst>
          </p:cNvPr>
          <p:cNvCxnSpPr>
            <a:cxnSpLocks/>
          </p:cNvCxnSpPr>
          <p:nvPr/>
        </p:nvCxnSpPr>
        <p:spPr>
          <a:xfrm>
            <a:off x="1453243" y="371614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D95EA4-4EE4-7D45-A633-5173155D99D9}"/>
              </a:ext>
            </a:extLst>
          </p:cNvPr>
          <p:cNvCxnSpPr>
            <a:cxnSpLocks/>
          </p:cNvCxnSpPr>
          <p:nvPr/>
        </p:nvCxnSpPr>
        <p:spPr>
          <a:xfrm>
            <a:off x="2682168" y="289688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36DA9F-EF91-B74A-8EC0-34B2512C578E}"/>
              </a:ext>
            </a:extLst>
          </p:cNvPr>
          <p:cNvCxnSpPr>
            <a:cxnSpLocks/>
          </p:cNvCxnSpPr>
          <p:nvPr/>
        </p:nvCxnSpPr>
        <p:spPr>
          <a:xfrm>
            <a:off x="7287846" y="2875467"/>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488543-A919-AD44-A53F-514D4F854C1C}"/>
              </a:ext>
            </a:extLst>
          </p:cNvPr>
          <p:cNvCxnSpPr>
            <a:cxnSpLocks/>
          </p:cNvCxnSpPr>
          <p:nvPr/>
        </p:nvCxnSpPr>
        <p:spPr>
          <a:xfrm>
            <a:off x="6084277" y="3685475"/>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5E508D-F877-CD48-9457-CB9BBFCD616B}"/>
              </a:ext>
            </a:extLst>
          </p:cNvPr>
          <p:cNvCxnSpPr>
            <a:cxnSpLocks/>
          </p:cNvCxnSpPr>
          <p:nvPr/>
        </p:nvCxnSpPr>
        <p:spPr>
          <a:xfrm>
            <a:off x="10688934" y="3658260"/>
            <a:ext cx="0" cy="376741"/>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itle 4">
            <a:extLst>
              <a:ext uri="{FF2B5EF4-FFF2-40B4-BE49-F238E27FC236}">
                <a16:creationId xmlns:a16="http://schemas.microsoft.com/office/drawing/2014/main" id="{3787138A-F5CF-6345-9231-2A359C12C17C}"/>
              </a:ext>
            </a:extLst>
          </p:cNvPr>
          <p:cNvSpPr txBox="1">
            <a:spLocks/>
          </p:cNvSpPr>
          <p:nvPr/>
        </p:nvSpPr>
        <p:spPr>
          <a:xfrm>
            <a:off x="2697893" y="480538"/>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WHAT HAPPENED?</a:t>
            </a:r>
          </a:p>
        </p:txBody>
      </p:sp>
    </p:spTree>
    <p:extLst>
      <p:ext uri="{BB962C8B-B14F-4D97-AF65-F5344CB8AC3E}">
        <p14:creationId xmlns:p14="http://schemas.microsoft.com/office/powerpoint/2010/main" val="3713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par>
                          <p:cTn id="11" fill="hold">
                            <p:stCondLst>
                              <p:cond delay="750"/>
                            </p:stCondLst>
                            <p:childTnLst>
                              <p:par>
                                <p:cTn id="12" presetID="10" presetClass="entr" presetSubtype="0" fill="hold" nodeType="afterEffect">
                                  <p:stCondLst>
                                    <p:cond delay="5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250"/>
                                        <p:tgtEl>
                                          <p:spTgt spid="2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50"/>
                                        <p:tgtEl>
                                          <p:spTgt spid="3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par>
                          <p:cTn id="25" fill="hold">
                            <p:stCondLst>
                              <p:cond delay="2250"/>
                            </p:stCondLst>
                            <p:childTnLst>
                              <p:par>
                                <p:cTn id="26" presetID="10" presetClass="entr" presetSubtype="0"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3000"/>
                            </p:stCondLst>
                            <p:childTnLst>
                              <p:par>
                                <p:cTn id="33" presetID="10" presetClass="entr" presetSubtype="0" fill="hold" nodeType="after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50"/>
                                        <p:tgtEl>
                                          <p:spTgt spid="24"/>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childTnLst>
                          </p:cTn>
                        </p:par>
                        <p:par>
                          <p:cTn id="39" fill="hold">
                            <p:stCondLst>
                              <p:cond delay="3750"/>
                            </p:stCondLst>
                            <p:childTnLst>
                              <p:par>
                                <p:cTn id="40" presetID="10" presetClass="entr" presetSubtype="0" fill="hold" nodeType="afterEffect">
                                  <p:stCondLst>
                                    <p:cond delay="5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250"/>
                                        <p:tgtEl>
                                          <p:spTgt spid="36"/>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childTnLst>
                          </p:cTn>
                        </p:par>
                        <p:par>
                          <p:cTn id="46" fill="hold">
                            <p:stCondLst>
                              <p:cond delay="4500"/>
                            </p:stCondLst>
                            <p:childTnLst>
                              <p:par>
                                <p:cTn id="47" presetID="10" presetClass="entr" presetSubtype="0" fill="hold" nodeType="afterEffect">
                                  <p:stCondLst>
                                    <p:cond delay="5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50"/>
                                        <p:tgtEl>
                                          <p:spTgt spid="35"/>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5250"/>
                            </p:stCondLst>
                            <p:childTnLst>
                              <p:par>
                                <p:cTn id="54" presetID="10" presetClass="entr" presetSubtype="0" fill="hold" nodeType="afterEffect">
                                  <p:stCondLst>
                                    <p:cond delay="5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250"/>
                                        <p:tgtEl>
                                          <p:spTgt spid="27"/>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250"/>
                                        <p:tgtEl>
                                          <p:spTgt spid="17"/>
                                        </p:tgtEl>
                                      </p:cBhvr>
                                    </p:animEffect>
                                  </p:childTnLst>
                                </p:cTn>
                              </p:par>
                            </p:childTnLst>
                          </p:cTn>
                        </p:par>
                        <p:par>
                          <p:cTn id="60" fill="hold">
                            <p:stCondLst>
                              <p:cond delay="6000"/>
                            </p:stCondLst>
                            <p:childTnLst>
                              <p:par>
                                <p:cTn id="61" presetID="10" presetClass="entr" presetSubtype="0" fill="hold" nodeType="afterEffect">
                                  <p:stCondLst>
                                    <p:cond delay="50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50"/>
                                        <p:tgtEl>
                                          <p:spTgt spid="25"/>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250"/>
                                        <p:tgtEl>
                                          <p:spTgt spid="18"/>
                                        </p:tgtEl>
                                      </p:cBhvr>
                                    </p:animEffect>
                                  </p:childTnLst>
                                </p:cTn>
                              </p:par>
                            </p:childTnLst>
                          </p:cTn>
                        </p:par>
                        <p:par>
                          <p:cTn id="67" fill="hold">
                            <p:stCondLst>
                              <p:cond delay="6750"/>
                            </p:stCondLst>
                            <p:childTnLst>
                              <p:par>
                                <p:cTn id="68" presetID="10" presetClass="entr" presetSubtype="0" fill="hold" nodeType="afterEffect">
                                  <p:stCondLst>
                                    <p:cond delay="50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250"/>
                                        <p:tgtEl>
                                          <p:spTgt spid="37"/>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256945" y="488111"/>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STATUTE OF ANNE</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27FB327D-48EE-9648-AA64-99EF853A151D}"/>
              </a:ext>
            </a:extLst>
          </p:cNvPr>
          <p:cNvPicPr>
            <a:picLocks noChangeAspect="1"/>
          </p:cNvPicPr>
          <p:nvPr/>
        </p:nvPicPr>
        <p:blipFill>
          <a:blip r:embed="rId3"/>
          <a:stretch>
            <a:fillRect/>
          </a:stretch>
        </p:blipFill>
        <p:spPr>
          <a:xfrm>
            <a:off x="5531980" y="2820088"/>
            <a:ext cx="1128040" cy="1586061"/>
          </a:xfrm>
          <a:prstGeom prst="rect">
            <a:avLst/>
          </a:prstGeom>
        </p:spPr>
      </p:pic>
      <p:pic>
        <p:nvPicPr>
          <p:cNvPr id="7" name="Picture 6">
            <a:extLst>
              <a:ext uri="{FF2B5EF4-FFF2-40B4-BE49-F238E27FC236}">
                <a16:creationId xmlns:a16="http://schemas.microsoft.com/office/drawing/2014/main" id="{BDD7AD00-82CC-9D4A-A72F-C73C311C79A2}"/>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rot="20577784">
            <a:off x="9114749" y="2718842"/>
            <a:ext cx="3283178" cy="5647066"/>
          </a:xfrm>
          <a:prstGeom prst="rect">
            <a:avLst/>
          </a:prstGeom>
        </p:spPr>
      </p:pic>
      <p:sp>
        <p:nvSpPr>
          <p:cNvPr id="12" name="Rounded Rectangular Callout 11">
            <a:extLst>
              <a:ext uri="{FF2B5EF4-FFF2-40B4-BE49-F238E27FC236}">
                <a16:creationId xmlns:a16="http://schemas.microsoft.com/office/drawing/2014/main" id="{5566BFFF-814E-924E-8178-DE3C62C76F44}"/>
              </a:ext>
            </a:extLst>
          </p:cNvPr>
          <p:cNvSpPr/>
          <p:nvPr/>
        </p:nvSpPr>
        <p:spPr>
          <a:xfrm>
            <a:off x="9928083" y="1266946"/>
            <a:ext cx="1598362" cy="387456"/>
          </a:xfrm>
          <a:prstGeom prst="wedgeRoundRectCallout">
            <a:avLst>
              <a:gd name="adj1" fmla="val -43718"/>
              <a:gd name="adj2" fmla="val 25341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Me!</a:t>
            </a:r>
          </a:p>
        </p:txBody>
      </p:sp>
      <p:pic>
        <p:nvPicPr>
          <p:cNvPr id="13" name="Make a novel">
            <a:extLst>
              <a:ext uri="{FF2B5EF4-FFF2-40B4-BE49-F238E27FC236}">
                <a16:creationId xmlns:a16="http://schemas.microsoft.com/office/drawing/2014/main" id="{808FECE5-F222-5145-9192-ADBCEEDBDD0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54696" y="2113642"/>
            <a:ext cx="2482608" cy="3110740"/>
          </a:xfrm>
          <a:prstGeom prst="rect">
            <a:avLst/>
          </a:prstGeom>
        </p:spPr>
      </p:pic>
      <p:sp>
        <p:nvSpPr>
          <p:cNvPr id="16" name="TextBox 15">
            <a:extLst>
              <a:ext uri="{FF2B5EF4-FFF2-40B4-BE49-F238E27FC236}">
                <a16:creationId xmlns:a16="http://schemas.microsoft.com/office/drawing/2014/main" id="{7A504E09-42B5-384E-AE65-CF99C6578C27}"/>
              </a:ext>
            </a:extLst>
          </p:cNvPr>
          <p:cNvSpPr txBox="1"/>
          <p:nvPr/>
        </p:nvSpPr>
        <p:spPr>
          <a:xfrm>
            <a:off x="5641710" y="1852032"/>
            <a:ext cx="1018310" cy="523220"/>
          </a:xfrm>
          <a:prstGeom prst="rect">
            <a:avLst/>
          </a:prstGeom>
          <a:noFill/>
        </p:spPr>
        <p:txBody>
          <a:bodyPr wrap="square" rtlCol="0">
            <a:spAutoFit/>
          </a:bodyPr>
          <a:lstStyle/>
          <a:p>
            <a:r>
              <a:rPr lang="en-US" sz="2800" dirty="0"/>
              <a:t>1710 </a:t>
            </a:r>
          </a:p>
        </p:txBody>
      </p:sp>
      <p:pic>
        <p:nvPicPr>
          <p:cNvPr id="17" name="Make a novel">
            <a:extLst>
              <a:ext uri="{FF2B5EF4-FFF2-40B4-BE49-F238E27FC236}">
                <a16:creationId xmlns:a16="http://schemas.microsoft.com/office/drawing/2014/main" id="{EDF3505C-E59E-DD4F-A033-9EF2E8DADE7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76163" y="2086847"/>
            <a:ext cx="2482608" cy="3110740"/>
          </a:xfrm>
          <a:prstGeom prst="rect">
            <a:avLst/>
          </a:prstGeom>
        </p:spPr>
      </p:pic>
      <p:pic>
        <p:nvPicPr>
          <p:cNvPr id="18" name="Make a novel">
            <a:extLst>
              <a:ext uri="{FF2B5EF4-FFF2-40B4-BE49-F238E27FC236}">
                <a16:creationId xmlns:a16="http://schemas.microsoft.com/office/drawing/2014/main" id="{36124E4E-AB02-664A-9577-CF66C0090F2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76163" y="2096945"/>
            <a:ext cx="2482608" cy="3110740"/>
          </a:xfrm>
          <a:prstGeom prst="rect">
            <a:avLst/>
          </a:prstGeom>
        </p:spPr>
      </p:pic>
      <p:sp>
        <p:nvSpPr>
          <p:cNvPr id="2" name="TextBox 1">
            <a:extLst>
              <a:ext uri="{FF2B5EF4-FFF2-40B4-BE49-F238E27FC236}">
                <a16:creationId xmlns:a16="http://schemas.microsoft.com/office/drawing/2014/main" id="{C8DBB6BA-B1B2-0D45-848B-956C8B7599C2}"/>
              </a:ext>
            </a:extLst>
          </p:cNvPr>
          <p:cNvSpPr txBox="1"/>
          <p:nvPr/>
        </p:nvSpPr>
        <p:spPr>
          <a:xfrm>
            <a:off x="1177372" y="5360953"/>
            <a:ext cx="2525544" cy="646331"/>
          </a:xfrm>
          <a:prstGeom prst="rect">
            <a:avLst/>
          </a:prstGeom>
          <a:noFill/>
        </p:spPr>
        <p:txBody>
          <a:bodyPr wrap="square" rtlCol="0">
            <a:spAutoFit/>
          </a:bodyPr>
          <a:lstStyle/>
          <a:p>
            <a:pPr algn="ctr"/>
            <a:r>
              <a:rPr lang="en-CA" dirty="0"/>
              <a:t>Protected for 21 years </a:t>
            </a:r>
          </a:p>
          <a:p>
            <a:pPr algn="ctr"/>
            <a:r>
              <a:rPr lang="en-CA" dirty="0"/>
              <a:t>after they were written</a:t>
            </a:r>
            <a:endParaRPr lang="en-US" dirty="0"/>
          </a:p>
        </p:txBody>
      </p:sp>
      <p:sp>
        <p:nvSpPr>
          <p:cNvPr id="19" name="TextBox 18">
            <a:extLst>
              <a:ext uri="{FF2B5EF4-FFF2-40B4-BE49-F238E27FC236}">
                <a16:creationId xmlns:a16="http://schemas.microsoft.com/office/drawing/2014/main" id="{CC5620EE-F8AA-3447-897D-9DB7EFF10868}"/>
              </a:ext>
            </a:extLst>
          </p:cNvPr>
          <p:cNvSpPr txBox="1"/>
          <p:nvPr/>
        </p:nvSpPr>
        <p:spPr>
          <a:xfrm>
            <a:off x="8493947" y="5360953"/>
            <a:ext cx="2525544" cy="646331"/>
          </a:xfrm>
          <a:prstGeom prst="rect">
            <a:avLst/>
          </a:prstGeom>
          <a:noFill/>
        </p:spPr>
        <p:txBody>
          <a:bodyPr wrap="square" rtlCol="0">
            <a:spAutoFit/>
          </a:bodyPr>
          <a:lstStyle/>
          <a:p>
            <a:pPr algn="ctr"/>
            <a:r>
              <a:rPr lang="en-CA" dirty="0"/>
              <a:t>Protected for 14 years </a:t>
            </a:r>
          </a:p>
          <a:p>
            <a:pPr algn="ctr"/>
            <a:r>
              <a:rPr lang="en-CA" dirty="0"/>
              <a:t>after they were written</a:t>
            </a:r>
            <a:endParaRPr lang="en-US" dirty="0"/>
          </a:p>
        </p:txBody>
      </p:sp>
      <p:sp>
        <p:nvSpPr>
          <p:cNvPr id="5" name="Rounded Rectangle 4">
            <a:extLst>
              <a:ext uri="{FF2B5EF4-FFF2-40B4-BE49-F238E27FC236}">
                <a16:creationId xmlns:a16="http://schemas.microsoft.com/office/drawing/2014/main" id="{F18197B2-0DA9-EF42-972E-9B5B2498CD09}"/>
              </a:ext>
            </a:extLst>
          </p:cNvPr>
          <p:cNvSpPr/>
          <p:nvPr/>
        </p:nvSpPr>
        <p:spPr>
          <a:xfrm>
            <a:off x="1252535" y="4689160"/>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21" name="Rounded Rectangle 20">
            <a:extLst>
              <a:ext uri="{FF2B5EF4-FFF2-40B4-BE49-F238E27FC236}">
                <a16:creationId xmlns:a16="http://schemas.microsoft.com/office/drawing/2014/main" id="{76CCF748-F0C0-4D4A-ACEC-F34BECDC2B5C}"/>
              </a:ext>
            </a:extLst>
          </p:cNvPr>
          <p:cNvSpPr/>
          <p:nvPr/>
        </p:nvSpPr>
        <p:spPr>
          <a:xfrm>
            <a:off x="8538565" y="4689160"/>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cxnSp>
        <p:nvCxnSpPr>
          <p:cNvPr id="22" name="Straight Arrow Connector 21">
            <a:extLst>
              <a:ext uri="{FF2B5EF4-FFF2-40B4-BE49-F238E27FC236}">
                <a16:creationId xmlns:a16="http://schemas.microsoft.com/office/drawing/2014/main" id="{EFA8E848-0AA9-2E4B-BEA0-563B6D054315}"/>
              </a:ext>
            </a:extLst>
          </p:cNvPr>
          <p:cNvCxnSpPr>
            <a:cxnSpLocks/>
          </p:cNvCxnSpPr>
          <p:nvPr/>
        </p:nvCxnSpPr>
        <p:spPr>
          <a:xfrm flipH="1">
            <a:off x="3653435" y="2086847"/>
            <a:ext cx="1618271" cy="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12D26D2-F575-4043-ADDF-F4B0B47364C1}"/>
              </a:ext>
            </a:extLst>
          </p:cNvPr>
          <p:cNvCxnSpPr>
            <a:cxnSpLocks/>
          </p:cNvCxnSpPr>
          <p:nvPr/>
        </p:nvCxnSpPr>
        <p:spPr>
          <a:xfrm>
            <a:off x="6920294" y="2086847"/>
            <a:ext cx="1618271" cy="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EC0C1EFB-575C-2E4D-BE68-CE0E91131724}"/>
              </a:ext>
            </a:extLst>
          </p:cNvPr>
          <p:cNvSpPr txBox="1">
            <a:spLocks/>
          </p:cNvSpPr>
          <p:nvPr/>
        </p:nvSpPr>
        <p:spPr>
          <a:xfrm>
            <a:off x="2256945" y="47801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STATUTE OF ANNE</a:t>
            </a:r>
          </a:p>
        </p:txBody>
      </p:sp>
      <p:cxnSp>
        <p:nvCxnSpPr>
          <p:cNvPr id="25" name="Straight Connector 24">
            <a:extLst>
              <a:ext uri="{FF2B5EF4-FFF2-40B4-BE49-F238E27FC236}">
                <a16:creationId xmlns:a16="http://schemas.microsoft.com/office/drawing/2014/main" id="{093BF38B-62C5-7641-9843-6985BF7BAAD2}"/>
              </a:ext>
            </a:extLst>
          </p:cNvPr>
          <p:cNvCxnSpPr/>
          <p:nvPr/>
        </p:nvCxnSpPr>
        <p:spPr>
          <a:xfrm>
            <a:off x="8538565" y="5681403"/>
            <a:ext cx="2389025"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9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2000"/>
                            </p:stCondLst>
                            <p:childTnLst>
                              <p:par>
                                <p:cTn id="32" presetID="22" presetClass="exit" presetSubtype="8" fill="hold" grpId="1" nodeType="afterEffect">
                                  <p:stCondLst>
                                    <p:cond delay="0"/>
                                  </p:stCondLst>
                                  <p:childTnLst>
                                    <p:animEffect transition="out" filter="wipe(left)">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2" fill="hold">
                            <p:stCondLst>
                              <p:cond delay="3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par>
                          <p:cTn id="45" fill="hold">
                            <p:stCondLst>
                              <p:cond delay="3500"/>
                            </p:stCondLst>
                            <p:childTnLst>
                              <p:par>
                                <p:cTn id="46" presetID="10" presetClass="entr" presetSubtype="0" fill="hold" grpId="0" nodeType="afterEffect">
                                  <p:stCondLst>
                                    <p:cond delay="1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37" presetClass="exit" presetSubtype="0" fill="hold" nodeType="withEffect">
                                  <p:stCondLst>
                                    <p:cond delay="0"/>
                                  </p:stCondLst>
                                  <p:childTnLst>
                                    <p:animEffect transition="out" filter="fade">
                                      <p:cBhvr>
                                        <p:cTn id="55" dur="1000"/>
                                        <p:tgtEl>
                                          <p:spTgt spid="7"/>
                                        </p:tgtEl>
                                      </p:cBhvr>
                                    </p:animEffect>
                                    <p:anim calcmode="lin" valueType="num">
                                      <p:cBhvr>
                                        <p:cTn id="56" dur="1000"/>
                                        <p:tgtEl>
                                          <p:spTgt spid="7"/>
                                        </p:tgtEl>
                                        <p:attrNameLst>
                                          <p:attrName>ppt_x</p:attrName>
                                        </p:attrNameLst>
                                      </p:cBhvr>
                                      <p:tavLst>
                                        <p:tav tm="0">
                                          <p:val>
                                            <p:strVal val="ppt_x"/>
                                          </p:val>
                                        </p:tav>
                                        <p:tav tm="100000">
                                          <p:val>
                                            <p:strVal val="ppt_x"/>
                                          </p:val>
                                        </p:tav>
                                      </p:tavLst>
                                    </p:anim>
                                    <p:anim calcmode="lin" valueType="num">
                                      <p:cBhvr>
                                        <p:cTn id="57" dur="100" decel="100000"/>
                                        <p:tgtEl>
                                          <p:spTgt spid="7"/>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7"/>
                                        </p:tgtEl>
                                        <p:attrNameLst>
                                          <p:attrName>ppt_y</p:attrName>
                                        </p:attrNameLst>
                                      </p:cBhvr>
                                      <p:tavLst>
                                        <p:tav tm="0">
                                          <p:val>
                                            <p:strVal val="ppt_y"/>
                                          </p:val>
                                        </p:tav>
                                        <p:tav tm="100000">
                                          <p:val>
                                            <p:strVal val="ppt_y+1"/>
                                          </p:val>
                                        </p:tav>
                                      </p:tavLst>
                                    </p:anim>
                                    <p:set>
                                      <p:cBhvr>
                                        <p:cTn id="59" dur="1" fill="hold">
                                          <p:stCondLst>
                                            <p:cond delay="999"/>
                                          </p:stCondLst>
                                        </p:cTn>
                                        <p:tgtEl>
                                          <p:spTgt spid="7"/>
                                        </p:tgtEl>
                                        <p:attrNameLst>
                                          <p:attrName>style.visibility</p:attrName>
                                        </p:attrNameLst>
                                      </p:cBhvr>
                                      <p:to>
                                        <p:strVal val="hidden"/>
                                      </p:to>
                                    </p:se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par>
                          <p:cTn id="75" fill="hold">
                            <p:stCondLst>
                              <p:cond delay="500"/>
                            </p:stCondLst>
                            <p:childTnLst>
                              <p:par>
                                <p:cTn id="76" presetID="42" presetClass="path" presetSubtype="0" accel="50000" decel="50000" fill="hold" nodeType="afterEffect">
                                  <p:stCondLst>
                                    <p:cond delay="0"/>
                                  </p:stCondLst>
                                  <p:childTnLst>
                                    <p:animMotion origin="layout" path="M -2.70833E-6 1.48148E-6 L -0.31067 0.01944 " pathEditMode="relative" rAng="0" ptsTypes="AA">
                                      <p:cBhvr>
                                        <p:cTn id="77" dur="2000" fill="hold"/>
                                        <p:tgtEl>
                                          <p:spTgt spid="17"/>
                                        </p:tgtEl>
                                        <p:attrNameLst>
                                          <p:attrName>ppt_x</p:attrName>
                                          <p:attrName>ppt_y</p:attrName>
                                        </p:attrNameLst>
                                      </p:cBhvr>
                                      <p:rCtr x="-15534" y="972"/>
                                    </p:animMotion>
                                  </p:childTnLst>
                                </p:cTn>
                              </p:par>
                              <p:par>
                                <p:cTn id="78" presetID="10"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par>
                          <p:cTn id="89" fill="hold">
                            <p:stCondLst>
                              <p:cond delay="500"/>
                            </p:stCondLst>
                            <p:childTnLst>
                              <p:par>
                                <p:cTn id="90" presetID="42" presetClass="path" presetSubtype="0" accel="50000" decel="50000" fill="hold" nodeType="afterEffect">
                                  <p:stCondLst>
                                    <p:cond delay="0"/>
                                  </p:stCondLst>
                                  <p:childTnLst>
                                    <p:animMotion origin="layout" path="M -2.70833E-6 2.59259E-6 L 0.31263 0.01528 " pathEditMode="relative" rAng="0" ptsTypes="AA">
                                      <p:cBhvr>
                                        <p:cTn id="91" dur="2000" fill="hold"/>
                                        <p:tgtEl>
                                          <p:spTgt spid="18"/>
                                        </p:tgtEl>
                                        <p:attrNameLst>
                                          <p:attrName>ppt_x</p:attrName>
                                          <p:attrName>ppt_y</p:attrName>
                                        </p:attrNameLst>
                                      </p:cBhvr>
                                      <p:rCtr x="15625" y="764"/>
                                    </p:animMotion>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wipe(left)">
                                      <p:cBhvr>
                                        <p:cTn id="10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animBg="1"/>
      <p:bldP spid="12" grpId="1" animBg="1"/>
      <p:bldP spid="16" grpId="0"/>
      <p:bldP spid="2" grpId="0"/>
      <p:bldP spid="19" grpId="0"/>
      <p:bldP spid="5" grpId="0" animBg="1"/>
      <p:bldP spid="21" grpId="0" animBg="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US CONSTITUTION</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white background&#10;&#10;Description automatically generated">
            <a:extLst>
              <a:ext uri="{FF2B5EF4-FFF2-40B4-BE49-F238E27FC236}">
                <a16:creationId xmlns:a16="http://schemas.microsoft.com/office/drawing/2014/main" id="{2E086511-0468-A54A-A60D-393F4FB3A5AB}"/>
              </a:ext>
            </a:extLst>
          </p:cNvPr>
          <p:cNvPicPr>
            <a:picLocks noChangeAspect="1"/>
          </p:cNvPicPr>
          <p:nvPr/>
        </p:nvPicPr>
        <p:blipFill>
          <a:blip r:embed="rId3"/>
          <a:stretch>
            <a:fillRect/>
          </a:stretch>
        </p:blipFill>
        <p:spPr>
          <a:xfrm>
            <a:off x="115517" y="2327078"/>
            <a:ext cx="11824855" cy="3968410"/>
          </a:xfrm>
          <a:prstGeom prst="rect">
            <a:avLst/>
          </a:prstGeom>
        </p:spPr>
      </p:pic>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4"/>
          <a:srcRect/>
          <a:stretch/>
        </p:blipFill>
        <p:spPr>
          <a:xfrm>
            <a:off x="5551200" y="2998355"/>
            <a:ext cx="1089600" cy="1586061"/>
          </a:xfrm>
          <a:prstGeom prst="rect">
            <a:avLst/>
          </a:prstGeom>
        </p:spPr>
      </p:pic>
      <p:sp>
        <p:nvSpPr>
          <p:cNvPr id="7" name="TextBox 6">
            <a:extLst>
              <a:ext uri="{FF2B5EF4-FFF2-40B4-BE49-F238E27FC236}">
                <a16:creationId xmlns:a16="http://schemas.microsoft.com/office/drawing/2014/main" id="{1330881E-4B9D-9B4A-860D-9980B9A9BC20}"/>
              </a:ext>
            </a:extLst>
          </p:cNvPr>
          <p:cNvSpPr txBox="1"/>
          <p:nvPr/>
        </p:nvSpPr>
        <p:spPr>
          <a:xfrm>
            <a:off x="5641710" y="1852032"/>
            <a:ext cx="1018310" cy="523220"/>
          </a:xfrm>
          <a:prstGeom prst="rect">
            <a:avLst/>
          </a:prstGeom>
          <a:noFill/>
        </p:spPr>
        <p:txBody>
          <a:bodyPr wrap="square" rtlCol="0">
            <a:spAutoFit/>
          </a:bodyPr>
          <a:lstStyle/>
          <a:p>
            <a:r>
              <a:rPr lang="en-US" sz="2800" dirty="0"/>
              <a:t>1787 </a:t>
            </a:r>
          </a:p>
        </p:txBody>
      </p:sp>
      <p:pic>
        <p:nvPicPr>
          <p:cNvPr id="12" name="Picture 11">
            <a:extLst>
              <a:ext uri="{FF2B5EF4-FFF2-40B4-BE49-F238E27FC236}">
                <a16:creationId xmlns:a16="http://schemas.microsoft.com/office/drawing/2014/main" id="{037974EE-739A-CF4B-8E56-651B219621E7}"/>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rot="1463631" flipH="1">
            <a:off x="-437491" y="4310531"/>
            <a:ext cx="3172141" cy="5647066"/>
          </a:xfrm>
          <a:prstGeom prst="rect">
            <a:avLst/>
          </a:prstGeom>
        </p:spPr>
      </p:pic>
      <p:sp>
        <p:nvSpPr>
          <p:cNvPr id="13" name="Rounded Rectangular Callout 12">
            <a:extLst>
              <a:ext uri="{FF2B5EF4-FFF2-40B4-BE49-F238E27FC236}">
                <a16:creationId xmlns:a16="http://schemas.microsoft.com/office/drawing/2014/main" id="{12FFCEF1-AFE3-7F44-AAE5-7E444A491425}"/>
              </a:ext>
            </a:extLst>
          </p:cNvPr>
          <p:cNvSpPr/>
          <p:nvPr/>
        </p:nvSpPr>
        <p:spPr>
          <a:xfrm>
            <a:off x="1897864" y="2340097"/>
            <a:ext cx="1879121" cy="553091"/>
          </a:xfrm>
          <a:prstGeom prst="wedgeRoundRectCallout">
            <a:avLst>
              <a:gd name="adj1" fmla="val -46528"/>
              <a:gd name="adj2" fmla="val 20058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Copycats!</a:t>
            </a:r>
          </a:p>
        </p:txBody>
      </p:sp>
      <p:sp>
        <p:nvSpPr>
          <p:cNvPr id="15" name="TextBox 14">
            <a:extLst>
              <a:ext uri="{FF2B5EF4-FFF2-40B4-BE49-F238E27FC236}">
                <a16:creationId xmlns:a16="http://schemas.microsoft.com/office/drawing/2014/main" id="{888E9C74-0D6C-284D-A4C8-663623EDA64B}"/>
              </a:ext>
            </a:extLst>
          </p:cNvPr>
          <p:cNvSpPr txBox="1"/>
          <p:nvPr/>
        </p:nvSpPr>
        <p:spPr>
          <a:xfrm>
            <a:off x="5607074" y="1824534"/>
            <a:ext cx="1018310" cy="523220"/>
          </a:xfrm>
          <a:prstGeom prst="rect">
            <a:avLst/>
          </a:prstGeom>
          <a:noFill/>
        </p:spPr>
        <p:txBody>
          <a:bodyPr wrap="square" rtlCol="0">
            <a:spAutoFit/>
          </a:bodyPr>
          <a:lstStyle/>
          <a:p>
            <a:r>
              <a:rPr lang="en-US" sz="2800" dirty="0"/>
              <a:t>1790 </a:t>
            </a:r>
          </a:p>
        </p:txBody>
      </p:sp>
      <p:sp>
        <p:nvSpPr>
          <p:cNvPr id="16" name="Oval 15">
            <a:extLst>
              <a:ext uri="{FF2B5EF4-FFF2-40B4-BE49-F238E27FC236}">
                <a16:creationId xmlns:a16="http://schemas.microsoft.com/office/drawing/2014/main" id="{9B38558E-C8EB-8A40-A17E-7D0CC72703C4}"/>
              </a:ext>
            </a:extLst>
          </p:cNvPr>
          <p:cNvSpPr/>
          <p:nvPr/>
        </p:nvSpPr>
        <p:spPr>
          <a:xfrm>
            <a:off x="3528116" y="5448453"/>
            <a:ext cx="3761340" cy="557788"/>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US Flag">
            <a:extLst>
              <a:ext uri="{FF2B5EF4-FFF2-40B4-BE49-F238E27FC236}">
                <a16:creationId xmlns:a16="http://schemas.microsoft.com/office/drawing/2014/main" id="{8079C491-9BFD-0641-8515-982923AB6410}"/>
              </a:ext>
            </a:extLst>
          </p:cNvPr>
          <p:cNvPicPr>
            <a:picLocks noChangeAspect="1"/>
          </p:cNvPicPr>
          <p:nvPr/>
        </p:nvPicPr>
        <p:blipFill>
          <a:blip r:embed="rId6"/>
          <a:srcRect/>
          <a:stretch/>
        </p:blipFill>
        <p:spPr>
          <a:xfrm>
            <a:off x="3779892" y="2691090"/>
            <a:ext cx="4746536" cy="2499348"/>
          </a:xfrm>
          <a:prstGeom prst="rect">
            <a:avLst/>
          </a:prstGeom>
        </p:spPr>
      </p:pic>
      <p:sp>
        <p:nvSpPr>
          <p:cNvPr id="14" name="Title 1">
            <a:extLst>
              <a:ext uri="{FF2B5EF4-FFF2-40B4-BE49-F238E27FC236}">
                <a16:creationId xmlns:a16="http://schemas.microsoft.com/office/drawing/2014/main" id="{58AB35FC-4932-DF49-A00F-7CBD63046294}"/>
              </a:ext>
            </a:extLst>
          </p:cNvPr>
          <p:cNvSpPr txBox="1">
            <a:spLocks/>
          </p:cNvSpPr>
          <p:nvPr/>
        </p:nvSpPr>
        <p:spPr>
          <a:xfrm>
            <a:off x="2671282" y="525437"/>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US CONSTITUTION</a:t>
            </a:r>
          </a:p>
        </p:txBody>
      </p:sp>
    </p:spTree>
    <p:extLst>
      <p:ext uri="{BB962C8B-B14F-4D97-AF65-F5344CB8AC3E}">
        <p14:creationId xmlns:p14="http://schemas.microsoft.com/office/powerpoint/2010/main" val="22869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000"/>
                            </p:stCondLst>
                            <p:childTnLst>
                              <p:par>
                                <p:cTn id="32" presetID="22" presetClass="exit" presetSubtype="8" fill="hold" grpId="1" nodeType="afterEffect">
                                  <p:stCondLst>
                                    <p:cond delay="0"/>
                                  </p:stCondLst>
                                  <p:childTnLst>
                                    <p:animEffect transition="out" filter="wipe(left)">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2" presetClass="exit" presetSubtype="2" fill="hold" grpId="1" nodeType="withEffect">
                                  <p:stCondLst>
                                    <p:cond delay="0"/>
                                  </p:stCondLst>
                                  <p:childTnLst>
                                    <p:anim calcmode="lin" valueType="num">
                                      <p:cBhvr additive="base">
                                        <p:cTn id="52" dur="500"/>
                                        <p:tgtEl>
                                          <p:spTgt spid="7"/>
                                        </p:tgtEl>
                                        <p:attrNameLst>
                                          <p:attrName>ppt_x</p:attrName>
                                        </p:attrNameLst>
                                      </p:cBhvr>
                                      <p:tavLst>
                                        <p:tav tm="0">
                                          <p:val>
                                            <p:strVal val="ppt_x"/>
                                          </p:val>
                                        </p:tav>
                                        <p:tav tm="100000">
                                          <p:val>
                                            <p:strVal val="1+ppt_w/2"/>
                                          </p:val>
                                        </p:tav>
                                      </p:tavLst>
                                    </p:anim>
                                    <p:anim calcmode="lin" valueType="num">
                                      <p:cBhvr additive="base">
                                        <p:cTn id="53" dur="500"/>
                                        <p:tgtEl>
                                          <p:spTgt spid="7"/>
                                        </p:tgtEl>
                                        <p:attrNameLst>
                                          <p:attrName>ppt_y</p:attrName>
                                        </p:attrNameLst>
                                      </p:cBhvr>
                                      <p:tavLst>
                                        <p:tav tm="0">
                                          <p:val>
                                            <p:strVal val="ppt_y"/>
                                          </p:val>
                                        </p:tav>
                                        <p:tav tm="100000">
                                          <p:val>
                                            <p:strVal val="ppt_y"/>
                                          </p:val>
                                        </p:tav>
                                      </p:tavLst>
                                    </p:anim>
                                    <p:set>
                                      <p:cBhvr>
                                        <p:cTn id="54" dur="1" fill="hold">
                                          <p:stCondLst>
                                            <p:cond delay="499"/>
                                          </p:stCondLst>
                                        </p:cTn>
                                        <p:tgtEl>
                                          <p:spTgt spid="7"/>
                                        </p:tgtEl>
                                        <p:attrNameLst>
                                          <p:attrName>style.visibility</p:attrName>
                                        </p:attrNameLst>
                                      </p:cBhvr>
                                      <p:to>
                                        <p:strVal val="hidden"/>
                                      </p:to>
                                    </p:set>
                                  </p:childTnLst>
                                </p:cTn>
                              </p:par>
                              <p:par>
                                <p:cTn id="55" presetID="2" presetClass="entr" presetSubtype="8"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900" decel="100000" fill="hold"/>
                                        <p:tgtEl>
                                          <p:spTgt spid="12"/>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72" fill="hold">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 decel="100000"/>
                                        <p:tgtEl>
                                          <p:spTgt spid="12"/>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heel(1)">
                                      <p:cBhvr>
                                        <p:cTn id="9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7" grpId="1"/>
      <p:bldP spid="13" grpId="0" animBg="1"/>
      <p:bldP spid="13" grpId="1" animBg="1"/>
      <p:bldP spid="15" grpId="0"/>
      <p:bldP spid="16" grpId="0" animBg="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THE BERNE CONVENTION</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52989" y="2820088"/>
            <a:ext cx="1086022" cy="1586061"/>
          </a:xfrm>
          <a:prstGeom prst="rect">
            <a:avLst/>
          </a:prstGeom>
        </p:spPr>
      </p:pic>
      <p:sp>
        <p:nvSpPr>
          <p:cNvPr id="7" name="TextBox 6">
            <a:extLst>
              <a:ext uri="{FF2B5EF4-FFF2-40B4-BE49-F238E27FC236}">
                <a16:creationId xmlns:a16="http://schemas.microsoft.com/office/drawing/2014/main" id="{2BD6D2CB-4212-9C4F-8905-93A4C1246923}"/>
              </a:ext>
            </a:extLst>
          </p:cNvPr>
          <p:cNvSpPr txBox="1"/>
          <p:nvPr/>
        </p:nvSpPr>
        <p:spPr>
          <a:xfrm>
            <a:off x="5641710" y="1852032"/>
            <a:ext cx="1018310" cy="523220"/>
          </a:xfrm>
          <a:prstGeom prst="rect">
            <a:avLst/>
          </a:prstGeom>
          <a:noFill/>
        </p:spPr>
        <p:txBody>
          <a:bodyPr wrap="square" rtlCol="0">
            <a:spAutoFit/>
          </a:bodyPr>
          <a:lstStyle/>
          <a:p>
            <a:r>
              <a:rPr lang="en-US" sz="2800" dirty="0"/>
              <a:t>1886 </a:t>
            </a:r>
          </a:p>
        </p:txBody>
      </p:sp>
      <p:sp>
        <p:nvSpPr>
          <p:cNvPr id="12" name="TextBox 11">
            <a:extLst>
              <a:ext uri="{FF2B5EF4-FFF2-40B4-BE49-F238E27FC236}">
                <a16:creationId xmlns:a16="http://schemas.microsoft.com/office/drawing/2014/main" id="{B92215F2-D831-FD45-90A6-2E7D7672FBD0}"/>
              </a:ext>
            </a:extLst>
          </p:cNvPr>
          <p:cNvSpPr txBox="1"/>
          <p:nvPr/>
        </p:nvSpPr>
        <p:spPr>
          <a:xfrm>
            <a:off x="5620701" y="1896939"/>
            <a:ext cx="1018310" cy="523220"/>
          </a:xfrm>
          <a:prstGeom prst="rect">
            <a:avLst/>
          </a:prstGeom>
          <a:noFill/>
        </p:spPr>
        <p:txBody>
          <a:bodyPr wrap="square" rtlCol="0">
            <a:spAutoFit/>
          </a:bodyPr>
          <a:lstStyle/>
          <a:p>
            <a:r>
              <a:rPr lang="en-US" sz="2800" dirty="0"/>
              <a:t>1908 </a:t>
            </a:r>
          </a:p>
        </p:txBody>
      </p:sp>
      <p:pic>
        <p:nvPicPr>
          <p:cNvPr id="13" name="Pirate Publisher" descr="A bunch of items that are on display&#10;&#10;Description automatically generated">
            <a:extLst>
              <a:ext uri="{FF2B5EF4-FFF2-40B4-BE49-F238E27FC236}">
                <a16:creationId xmlns:a16="http://schemas.microsoft.com/office/drawing/2014/main" id="{BFD096E9-E4CD-094B-81E0-AF86A56578AD}"/>
              </a:ext>
            </a:extLst>
          </p:cNvPr>
          <p:cNvPicPr>
            <a:picLocks noChangeAspect="1"/>
          </p:cNvPicPr>
          <p:nvPr/>
        </p:nvPicPr>
        <p:blipFill rotWithShape="1">
          <a:blip r:embed="rId4"/>
          <a:srcRect b="12403"/>
          <a:stretch/>
        </p:blipFill>
        <p:spPr>
          <a:xfrm>
            <a:off x="2510801" y="2465065"/>
            <a:ext cx="7170398" cy="4167963"/>
          </a:xfrm>
          <a:prstGeom prst="rect">
            <a:avLst/>
          </a:prstGeom>
        </p:spPr>
      </p:pic>
      <p:sp>
        <p:nvSpPr>
          <p:cNvPr id="14" name="Rounded Rectangle 13">
            <a:extLst>
              <a:ext uri="{FF2B5EF4-FFF2-40B4-BE49-F238E27FC236}">
                <a16:creationId xmlns:a16="http://schemas.microsoft.com/office/drawing/2014/main" id="{F4E55496-D781-154F-AF10-CDBAE1905F05}"/>
              </a:ext>
            </a:extLst>
          </p:cNvPr>
          <p:cNvSpPr/>
          <p:nvPr/>
        </p:nvSpPr>
        <p:spPr>
          <a:xfrm>
            <a:off x="793109" y="3164859"/>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15" name="TextBox 14">
            <a:extLst>
              <a:ext uri="{FF2B5EF4-FFF2-40B4-BE49-F238E27FC236}">
                <a16:creationId xmlns:a16="http://schemas.microsoft.com/office/drawing/2014/main" id="{C3D90405-04D1-0948-B150-22D168880D94}"/>
              </a:ext>
            </a:extLst>
          </p:cNvPr>
          <p:cNvSpPr txBox="1"/>
          <p:nvPr/>
        </p:nvSpPr>
        <p:spPr>
          <a:xfrm>
            <a:off x="553899" y="3986412"/>
            <a:ext cx="2993915" cy="646331"/>
          </a:xfrm>
          <a:prstGeom prst="rect">
            <a:avLst/>
          </a:prstGeom>
          <a:noFill/>
        </p:spPr>
        <p:txBody>
          <a:bodyPr wrap="square" rtlCol="0">
            <a:spAutoFit/>
          </a:bodyPr>
          <a:lstStyle/>
          <a:p>
            <a:pPr algn="ctr"/>
            <a:r>
              <a:rPr lang="en-CA" dirty="0"/>
              <a:t>Protected for 50 years after </a:t>
            </a:r>
          </a:p>
          <a:p>
            <a:pPr algn="ctr"/>
            <a:r>
              <a:rPr lang="en-CA" dirty="0"/>
              <a:t>the death of the author </a:t>
            </a:r>
            <a:endParaRPr lang="en-US" dirty="0"/>
          </a:p>
        </p:txBody>
      </p:sp>
      <p:sp>
        <p:nvSpPr>
          <p:cNvPr id="16" name="TextBox 15">
            <a:extLst>
              <a:ext uri="{FF2B5EF4-FFF2-40B4-BE49-F238E27FC236}">
                <a16:creationId xmlns:a16="http://schemas.microsoft.com/office/drawing/2014/main" id="{68CC429E-E05F-544B-8CDC-B326FED979CD}"/>
              </a:ext>
            </a:extLst>
          </p:cNvPr>
          <p:cNvSpPr txBox="1"/>
          <p:nvPr/>
        </p:nvSpPr>
        <p:spPr>
          <a:xfrm>
            <a:off x="707099" y="3986412"/>
            <a:ext cx="2525544" cy="646331"/>
          </a:xfrm>
          <a:prstGeom prst="rect">
            <a:avLst/>
          </a:prstGeom>
          <a:noFill/>
        </p:spPr>
        <p:txBody>
          <a:bodyPr wrap="square" rtlCol="0">
            <a:spAutoFit/>
          </a:bodyPr>
          <a:lstStyle/>
          <a:p>
            <a:pPr algn="ctr"/>
            <a:r>
              <a:rPr lang="en-CA" dirty="0"/>
              <a:t>Protected for 14 years </a:t>
            </a:r>
          </a:p>
          <a:p>
            <a:pPr algn="ctr"/>
            <a:r>
              <a:rPr lang="en-CA" dirty="0"/>
              <a:t>after they were written</a:t>
            </a:r>
            <a:endParaRPr lang="en-US" dirty="0"/>
          </a:p>
        </p:txBody>
      </p:sp>
      <p:sp>
        <p:nvSpPr>
          <p:cNvPr id="17" name="Rounded Rectangular Callout 16">
            <a:extLst>
              <a:ext uri="{FF2B5EF4-FFF2-40B4-BE49-F238E27FC236}">
                <a16:creationId xmlns:a16="http://schemas.microsoft.com/office/drawing/2014/main" id="{E5188F0D-6F19-B844-A43E-8742DA749674}"/>
              </a:ext>
            </a:extLst>
          </p:cNvPr>
          <p:cNvSpPr/>
          <p:nvPr/>
        </p:nvSpPr>
        <p:spPr>
          <a:xfrm>
            <a:off x="6597417" y="1315500"/>
            <a:ext cx="3003671" cy="553091"/>
          </a:xfrm>
          <a:prstGeom prst="wedgeRoundRectCallout">
            <a:avLst>
              <a:gd name="adj1" fmla="val -54625"/>
              <a:gd name="adj2" fmla="val 33603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just get along, </a:t>
            </a:r>
            <a:r>
              <a:rPr lang="en-US" dirty="0" err="1"/>
              <a:t>ya’ll</a:t>
            </a:r>
            <a:endParaRPr lang="en-US" dirty="0"/>
          </a:p>
        </p:txBody>
      </p:sp>
      <p:sp>
        <p:nvSpPr>
          <p:cNvPr id="18" name="Rounded Rectangular Callout 17">
            <a:extLst>
              <a:ext uri="{FF2B5EF4-FFF2-40B4-BE49-F238E27FC236}">
                <a16:creationId xmlns:a16="http://schemas.microsoft.com/office/drawing/2014/main" id="{5D795D5B-231A-1045-99BB-FC4BD790A765}"/>
              </a:ext>
            </a:extLst>
          </p:cNvPr>
          <p:cNvSpPr/>
          <p:nvPr/>
        </p:nvSpPr>
        <p:spPr>
          <a:xfrm>
            <a:off x="10534342" y="1400449"/>
            <a:ext cx="1559196" cy="459692"/>
          </a:xfrm>
          <a:prstGeom prst="wedgeRoundRectCallout">
            <a:avLst>
              <a:gd name="adj1" fmla="val 1148"/>
              <a:gd name="adj2" fmla="val 327895"/>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Righto!</a:t>
            </a:r>
          </a:p>
        </p:txBody>
      </p:sp>
      <p:sp>
        <p:nvSpPr>
          <p:cNvPr id="19" name="Title 1">
            <a:extLst>
              <a:ext uri="{FF2B5EF4-FFF2-40B4-BE49-F238E27FC236}">
                <a16:creationId xmlns:a16="http://schemas.microsoft.com/office/drawing/2014/main" id="{E131F2CB-BD9A-8140-97B3-AD273D16FE86}"/>
              </a:ext>
            </a:extLst>
          </p:cNvPr>
          <p:cNvSpPr txBox="1">
            <a:spLocks/>
          </p:cNvSpPr>
          <p:nvPr/>
        </p:nvSpPr>
        <p:spPr>
          <a:xfrm>
            <a:off x="2671282" y="52523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THE BERNE CONVENTION</a:t>
            </a:r>
          </a:p>
        </p:txBody>
      </p:sp>
      <p:pic>
        <p:nvPicPr>
          <p:cNvPr id="4" name="Picture 3" descr="A close up of a logo&#10;&#10;Description automatically generated">
            <a:extLst>
              <a:ext uri="{FF2B5EF4-FFF2-40B4-BE49-F238E27FC236}">
                <a16:creationId xmlns:a16="http://schemas.microsoft.com/office/drawing/2014/main" id="{43C87777-BCB5-3B45-AC13-4A18E69998F9}"/>
              </a:ext>
            </a:extLst>
          </p:cNvPr>
          <p:cNvPicPr>
            <a:picLocks noChangeAspect="1"/>
          </p:cNvPicPr>
          <p:nvPr/>
        </p:nvPicPr>
        <p:blipFill>
          <a:blip r:embed="rId5">
            <a:duotone>
              <a:schemeClr val="accent1">
                <a:shade val="45000"/>
                <a:satMod val="135000"/>
              </a:schemeClr>
              <a:prstClr val="white"/>
            </a:duotone>
          </a:blip>
          <a:stretch>
            <a:fillRect/>
          </a:stretch>
        </p:blipFill>
        <p:spPr>
          <a:xfrm>
            <a:off x="3522964" y="1720577"/>
            <a:ext cx="5100008" cy="4798138"/>
          </a:xfrm>
          <a:prstGeom prst="rect">
            <a:avLst/>
          </a:prstGeom>
        </p:spPr>
      </p:pic>
      <p:pic>
        <p:nvPicPr>
          <p:cNvPr id="20" name="Picture 19" descr="A close up of a logo&#10;&#10;Description automatically generated">
            <a:extLst>
              <a:ext uri="{FF2B5EF4-FFF2-40B4-BE49-F238E27FC236}">
                <a16:creationId xmlns:a16="http://schemas.microsoft.com/office/drawing/2014/main" id="{151B1C10-BFB0-0A46-9CB1-38AEA17FBBA6}"/>
              </a:ext>
            </a:extLst>
          </p:cNvPr>
          <p:cNvPicPr>
            <a:picLocks noChangeAspect="1"/>
          </p:cNvPicPr>
          <p:nvPr/>
        </p:nvPicPr>
        <p:blipFill>
          <a:blip r:embed="rId6"/>
          <a:stretch>
            <a:fillRect/>
          </a:stretch>
        </p:blipFill>
        <p:spPr>
          <a:xfrm>
            <a:off x="3766906" y="1852032"/>
            <a:ext cx="938785" cy="938785"/>
          </a:xfrm>
          <a:prstGeom prst="rect">
            <a:avLst/>
          </a:prstGeom>
        </p:spPr>
      </p:pic>
      <p:pic>
        <p:nvPicPr>
          <p:cNvPr id="21" name="Picture 20" descr="A close up of a logo&#10;&#10;Description automatically generated">
            <a:extLst>
              <a:ext uri="{FF2B5EF4-FFF2-40B4-BE49-F238E27FC236}">
                <a16:creationId xmlns:a16="http://schemas.microsoft.com/office/drawing/2014/main" id="{EC7D526C-7E13-B146-8547-5578A92E2053}"/>
              </a:ext>
            </a:extLst>
          </p:cNvPr>
          <p:cNvPicPr>
            <a:picLocks noChangeAspect="1"/>
          </p:cNvPicPr>
          <p:nvPr/>
        </p:nvPicPr>
        <p:blipFill>
          <a:blip r:embed="rId6"/>
          <a:stretch>
            <a:fillRect/>
          </a:stretch>
        </p:blipFill>
        <p:spPr>
          <a:xfrm>
            <a:off x="7512510" y="5466470"/>
            <a:ext cx="938785" cy="938785"/>
          </a:xfrm>
          <a:prstGeom prst="rect">
            <a:avLst/>
          </a:prstGeom>
        </p:spPr>
      </p:pic>
      <p:pic>
        <p:nvPicPr>
          <p:cNvPr id="22" name="Picture 21" descr="A close up of a logo&#10;&#10;Description automatically generated">
            <a:extLst>
              <a:ext uri="{FF2B5EF4-FFF2-40B4-BE49-F238E27FC236}">
                <a16:creationId xmlns:a16="http://schemas.microsoft.com/office/drawing/2014/main" id="{8983994A-1ABC-E24E-AE31-C6C5E57D27DD}"/>
              </a:ext>
            </a:extLst>
          </p:cNvPr>
          <p:cNvPicPr>
            <a:picLocks noChangeAspect="1"/>
          </p:cNvPicPr>
          <p:nvPr/>
        </p:nvPicPr>
        <p:blipFill>
          <a:blip r:embed="rId6"/>
          <a:stretch>
            <a:fillRect/>
          </a:stretch>
        </p:blipFill>
        <p:spPr>
          <a:xfrm>
            <a:off x="7657128" y="1896939"/>
            <a:ext cx="938785" cy="938785"/>
          </a:xfrm>
          <a:prstGeom prst="rect">
            <a:avLst/>
          </a:prstGeom>
        </p:spPr>
      </p:pic>
      <p:pic>
        <p:nvPicPr>
          <p:cNvPr id="23" name="Picture 22" descr="A close up of a logo&#10;&#10;Description automatically generated">
            <a:extLst>
              <a:ext uri="{FF2B5EF4-FFF2-40B4-BE49-F238E27FC236}">
                <a16:creationId xmlns:a16="http://schemas.microsoft.com/office/drawing/2014/main" id="{EE7028B1-75AD-2141-BBC5-5489A1F76040}"/>
              </a:ext>
            </a:extLst>
          </p:cNvPr>
          <p:cNvPicPr>
            <a:picLocks noChangeAspect="1"/>
          </p:cNvPicPr>
          <p:nvPr/>
        </p:nvPicPr>
        <p:blipFill>
          <a:blip r:embed="rId6"/>
          <a:stretch>
            <a:fillRect/>
          </a:stretch>
        </p:blipFill>
        <p:spPr>
          <a:xfrm>
            <a:off x="3781227" y="5396149"/>
            <a:ext cx="938785" cy="938785"/>
          </a:xfrm>
          <a:prstGeom prst="rect">
            <a:avLst/>
          </a:prstGeom>
        </p:spPr>
      </p:pic>
      <p:pic>
        <p:nvPicPr>
          <p:cNvPr id="24" name="Picture 23" descr="A close up of a logo&#10;&#10;Description automatically generated">
            <a:extLst>
              <a:ext uri="{FF2B5EF4-FFF2-40B4-BE49-F238E27FC236}">
                <a16:creationId xmlns:a16="http://schemas.microsoft.com/office/drawing/2014/main" id="{69FD2C64-4ED5-D64D-B9B8-3170B3062135}"/>
              </a:ext>
            </a:extLst>
          </p:cNvPr>
          <p:cNvPicPr>
            <a:picLocks noChangeAspect="1"/>
          </p:cNvPicPr>
          <p:nvPr/>
        </p:nvPicPr>
        <p:blipFill>
          <a:blip r:embed="rId6"/>
          <a:stretch>
            <a:fillRect/>
          </a:stretch>
        </p:blipFill>
        <p:spPr>
          <a:xfrm>
            <a:off x="5658632" y="3737220"/>
            <a:ext cx="938785" cy="938785"/>
          </a:xfrm>
          <a:prstGeom prst="rect">
            <a:avLst/>
          </a:prstGeom>
        </p:spPr>
      </p:pic>
      <p:cxnSp>
        <p:nvCxnSpPr>
          <p:cNvPr id="25" name="Straight Connector 24">
            <a:extLst>
              <a:ext uri="{FF2B5EF4-FFF2-40B4-BE49-F238E27FC236}">
                <a16:creationId xmlns:a16="http://schemas.microsoft.com/office/drawing/2014/main" id="{B33A9DBE-A02C-014B-B739-918C8054D909}"/>
              </a:ext>
            </a:extLst>
          </p:cNvPr>
          <p:cNvCxnSpPr>
            <a:cxnSpLocks/>
          </p:cNvCxnSpPr>
          <p:nvPr/>
        </p:nvCxnSpPr>
        <p:spPr>
          <a:xfrm>
            <a:off x="1996808" y="4297592"/>
            <a:ext cx="1348948"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BFACF1-F76F-1946-A9C1-58C64A5FCBDC}"/>
              </a:ext>
            </a:extLst>
          </p:cNvPr>
          <p:cNvCxnSpPr/>
          <p:nvPr/>
        </p:nvCxnSpPr>
        <p:spPr>
          <a:xfrm>
            <a:off x="835001" y="4605668"/>
            <a:ext cx="2389025"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7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childTnLst>
                          </p:cTn>
                        </p:par>
                        <p:par>
                          <p:cTn id="45" fill="hold">
                            <p:stCondLst>
                              <p:cond delay="1000"/>
                            </p:stCondLst>
                            <p:childTnLst>
                              <p:par>
                                <p:cTn id="46" presetID="9"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par>
                          <p:cTn id="49" fill="hold">
                            <p:stCondLst>
                              <p:cond delay="1500"/>
                            </p:stCondLst>
                            <p:childTnLst>
                              <p:par>
                                <p:cTn id="50" presetID="9"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dissolve">
                                      <p:cBhvr>
                                        <p:cTn id="52" dur="500"/>
                                        <p:tgtEl>
                                          <p:spTgt spid="23"/>
                                        </p:tgtEl>
                                      </p:cBhvr>
                                    </p:animEffect>
                                  </p:childTnLst>
                                </p:cTn>
                              </p:par>
                            </p:childTnLst>
                          </p:cTn>
                        </p:par>
                        <p:par>
                          <p:cTn id="53" fill="hold">
                            <p:stCondLst>
                              <p:cond delay="2000"/>
                            </p:stCondLst>
                            <p:childTnLst>
                              <p:par>
                                <p:cTn id="54" presetID="9" presetClass="entr" presetSubtype="0"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dissolv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par>
                          <p:cTn id="74" fill="hold">
                            <p:stCondLst>
                              <p:cond delay="500"/>
                            </p:stCondLst>
                            <p:childTnLst>
                              <p:par>
                                <p:cTn id="75" presetID="9" presetClass="entr" presetSubtype="0"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dissolv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nodeType="clickEffect">
                                  <p:stCondLst>
                                    <p:cond delay="0"/>
                                  </p:stCondLst>
                                  <p:childTnLst>
                                    <p:animEffect transition="out" filter="dissolv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childTnLst>
                          </p:cTn>
                        </p:par>
                        <p:par>
                          <p:cTn id="83" fill="hold">
                            <p:stCondLst>
                              <p:cond delay="500"/>
                            </p:stCondLst>
                            <p:childTnLst>
                              <p:par>
                                <p:cTn id="84" presetID="10" presetClass="entr" presetSubtype="0" fill="hold" grpId="1"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xit" presetSubtype="2" fill="hold" grpId="0" nodeType="clickEffect">
                                  <p:stCondLst>
                                    <p:cond delay="0"/>
                                  </p:stCondLst>
                                  <p:childTnLst>
                                    <p:anim calcmode="lin" valueType="num">
                                      <p:cBhvr additive="base">
                                        <p:cTn id="95" dur="500"/>
                                        <p:tgtEl>
                                          <p:spTgt spid="7"/>
                                        </p:tgtEl>
                                        <p:attrNameLst>
                                          <p:attrName>ppt_x</p:attrName>
                                        </p:attrNameLst>
                                      </p:cBhvr>
                                      <p:tavLst>
                                        <p:tav tm="0">
                                          <p:val>
                                            <p:strVal val="ppt_x"/>
                                          </p:val>
                                        </p:tav>
                                        <p:tav tm="100000">
                                          <p:val>
                                            <p:strVal val="1+ppt_w/2"/>
                                          </p:val>
                                        </p:tav>
                                      </p:tavLst>
                                    </p:anim>
                                    <p:anim calcmode="lin" valueType="num">
                                      <p:cBhvr additive="base">
                                        <p:cTn id="96" dur="500"/>
                                        <p:tgtEl>
                                          <p:spTgt spid="7"/>
                                        </p:tgtEl>
                                        <p:attrNameLst>
                                          <p:attrName>ppt_y</p:attrName>
                                        </p:attrNameLst>
                                      </p:cBhvr>
                                      <p:tavLst>
                                        <p:tav tm="0">
                                          <p:val>
                                            <p:strVal val="ppt_y"/>
                                          </p:val>
                                        </p:tav>
                                        <p:tav tm="100000">
                                          <p:val>
                                            <p:strVal val="ppt_y"/>
                                          </p:val>
                                        </p:tav>
                                      </p:tavLst>
                                    </p:anim>
                                    <p:set>
                                      <p:cBhvr>
                                        <p:cTn id="97" dur="1" fill="hold">
                                          <p:stCondLst>
                                            <p:cond delay="499"/>
                                          </p:stCondLst>
                                        </p:cTn>
                                        <p:tgtEl>
                                          <p:spTgt spid="7"/>
                                        </p:tgtEl>
                                        <p:attrNameLst>
                                          <p:attrName>style.visibility</p:attrName>
                                        </p:attrNameLst>
                                      </p:cBhvr>
                                      <p:to>
                                        <p:strVal val="hidden"/>
                                      </p:to>
                                    </p:set>
                                  </p:childTnLst>
                                </p:cTn>
                              </p:par>
                              <p:par>
                                <p:cTn id="98" presetID="2" presetClass="entr" presetSubtype="8"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500" fill="hold"/>
                                        <p:tgtEl>
                                          <p:spTgt spid="12"/>
                                        </p:tgtEl>
                                        <p:attrNameLst>
                                          <p:attrName>ppt_x</p:attrName>
                                        </p:attrNameLst>
                                      </p:cBhvr>
                                      <p:tavLst>
                                        <p:tav tm="0">
                                          <p:val>
                                            <p:strVal val="0-#ppt_w/2"/>
                                          </p:val>
                                        </p:tav>
                                        <p:tav tm="100000">
                                          <p:val>
                                            <p:strVal val="#ppt_x"/>
                                          </p:val>
                                        </p:tav>
                                      </p:tavLst>
                                    </p:anim>
                                    <p:anim calcmode="lin" valueType="num">
                                      <p:cBhvr additive="base">
                                        <p:cTn id="101" dur="500" fill="hold"/>
                                        <p:tgtEl>
                                          <p:spTgt spid="12"/>
                                        </p:tgtEl>
                                        <p:attrNameLst>
                                          <p:attrName>ppt_y</p:attrName>
                                        </p:attrNameLst>
                                      </p:cBhvr>
                                      <p:tavLst>
                                        <p:tav tm="0">
                                          <p:val>
                                            <p:strVal val="#ppt_y"/>
                                          </p:val>
                                        </p:tav>
                                        <p:tav tm="100000">
                                          <p:val>
                                            <p:strVal val="#ppt_y"/>
                                          </p:val>
                                        </p:tav>
                                      </p:tavLst>
                                    </p:anim>
                                  </p:childTnLst>
                                </p:cTn>
                              </p:par>
                              <p:par>
                                <p:cTn id="102" presetID="42" presetClass="path" presetSubtype="0" accel="50000" decel="50000" fill="hold" nodeType="withEffect">
                                  <p:stCondLst>
                                    <p:cond delay="0"/>
                                  </p:stCondLst>
                                  <p:childTnLst>
                                    <p:animMotion origin="layout" path="M 0 -4.44444E-6 L 0.19844 -0.00393 " pathEditMode="relative" rAng="0" ptsTypes="AA">
                                      <p:cBhvr>
                                        <p:cTn id="103" dur="2000" fill="hold"/>
                                        <p:tgtEl>
                                          <p:spTgt spid="13"/>
                                        </p:tgtEl>
                                        <p:attrNameLst>
                                          <p:attrName>ppt_x</p:attrName>
                                          <p:attrName>ppt_y</p:attrName>
                                        </p:attrNameLst>
                                      </p:cBhvr>
                                      <p:rCtr x="9922" y="-208"/>
                                    </p:animMotion>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fade">
                                      <p:cBhvr>
                                        <p:cTn id="108" dur="500"/>
                                        <p:tgtEl>
                                          <p:spTgt spid="1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childTnLst>
                                </p:cTn>
                              </p:par>
                              <p:par>
                                <p:cTn id="112" presetID="2" presetClass="exit" presetSubtype="1" fill="hold" grpId="1" nodeType="withEffect">
                                  <p:stCondLst>
                                    <p:cond delay="1000"/>
                                  </p:stCondLst>
                                  <p:childTnLst>
                                    <p:anim calcmode="lin" valueType="num">
                                      <p:cBhvr additive="base">
                                        <p:cTn id="113" dur="500"/>
                                        <p:tgtEl>
                                          <p:spTgt spid="16"/>
                                        </p:tgtEl>
                                        <p:attrNameLst>
                                          <p:attrName>ppt_x</p:attrName>
                                        </p:attrNameLst>
                                      </p:cBhvr>
                                      <p:tavLst>
                                        <p:tav tm="0">
                                          <p:val>
                                            <p:strVal val="ppt_x"/>
                                          </p:val>
                                        </p:tav>
                                        <p:tav tm="100000">
                                          <p:val>
                                            <p:strVal val="ppt_x"/>
                                          </p:val>
                                        </p:tav>
                                      </p:tavLst>
                                    </p:anim>
                                    <p:anim calcmode="lin" valueType="num">
                                      <p:cBhvr additive="base">
                                        <p:cTn id="114" dur="500"/>
                                        <p:tgtEl>
                                          <p:spTgt spid="16"/>
                                        </p:tgtEl>
                                        <p:attrNameLst>
                                          <p:attrName>ppt_y</p:attrName>
                                        </p:attrNameLst>
                                      </p:cBhvr>
                                      <p:tavLst>
                                        <p:tav tm="0">
                                          <p:val>
                                            <p:strVal val="ppt_y"/>
                                          </p:val>
                                        </p:tav>
                                        <p:tav tm="100000">
                                          <p:val>
                                            <p:strVal val="0-ppt_h/2"/>
                                          </p:val>
                                        </p:tav>
                                      </p:tavLst>
                                    </p:anim>
                                    <p:set>
                                      <p:cBhvr>
                                        <p:cTn id="115" dur="1" fill="hold">
                                          <p:stCondLst>
                                            <p:cond delay="499"/>
                                          </p:stCondLst>
                                        </p:cTn>
                                        <p:tgtEl>
                                          <p:spTgt spid="16"/>
                                        </p:tgtEl>
                                        <p:attrNameLst>
                                          <p:attrName>style.visibility</p:attrName>
                                        </p:attrNameLst>
                                      </p:cBhvr>
                                      <p:to>
                                        <p:strVal val="hidden"/>
                                      </p:to>
                                    </p:set>
                                  </p:childTnLst>
                                </p:cTn>
                              </p:par>
                            </p:childTnLst>
                          </p:cTn>
                        </p:par>
                        <p:par>
                          <p:cTn id="116" fill="hold">
                            <p:stCondLst>
                              <p:cond delay="1500"/>
                            </p:stCondLst>
                            <p:childTnLst>
                              <p:par>
                                <p:cTn id="117" presetID="37" presetClass="entr" presetSubtype="0" fill="hold" grpId="0" nodeType="afterEffect">
                                  <p:stCondLst>
                                    <p:cond delay="500"/>
                                  </p:stCondLst>
                                  <p:childTnLst>
                                    <p:set>
                                      <p:cBhvr>
                                        <p:cTn id="118" dur="1" fill="hold">
                                          <p:stCondLst>
                                            <p:cond delay="0"/>
                                          </p:stCondLst>
                                        </p:cTn>
                                        <p:tgtEl>
                                          <p:spTgt spid="15"/>
                                        </p:tgtEl>
                                        <p:attrNameLst>
                                          <p:attrName>style.visibility</p:attrName>
                                        </p:attrNameLst>
                                      </p:cBhvr>
                                      <p:to>
                                        <p:strVal val="visible"/>
                                      </p:to>
                                    </p:set>
                                    <p:animEffect transition="in" filter="fade">
                                      <p:cBhvr>
                                        <p:cTn id="119" dur="1000"/>
                                        <p:tgtEl>
                                          <p:spTgt spid="15"/>
                                        </p:tgtEl>
                                      </p:cBhvr>
                                    </p:animEffect>
                                    <p:anim calcmode="lin" valueType="num">
                                      <p:cBhvr>
                                        <p:cTn id="120" dur="1000" fill="hold"/>
                                        <p:tgtEl>
                                          <p:spTgt spid="15"/>
                                        </p:tgtEl>
                                        <p:attrNameLst>
                                          <p:attrName>ppt_x</p:attrName>
                                        </p:attrNameLst>
                                      </p:cBhvr>
                                      <p:tavLst>
                                        <p:tav tm="0">
                                          <p:val>
                                            <p:strVal val="#ppt_x"/>
                                          </p:val>
                                        </p:tav>
                                        <p:tav tm="100000">
                                          <p:val>
                                            <p:strVal val="#ppt_x"/>
                                          </p:val>
                                        </p:tav>
                                      </p:tavLst>
                                    </p:anim>
                                    <p:anim calcmode="lin" valueType="num">
                                      <p:cBhvr>
                                        <p:cTn id="121" dur="900" decel="100000" fill="hold"/>
                                        <p:tgtEl>
                                          <p:spTgt spid="15"/>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wipe(left)">
                                      <p:cBhvr>
                                        <p:cTn id="127" dur="500"/>
                                        <p:tgtEl>
                                          <p:spTgt spid="25"/>
                                        </p:tgtEl>
                                      </p:cBhvr>
                                    </p:animEffect>
                                  </p:childTnLst>
                                </p:cTn>
                              </p:par>
                            </p:childTnLst>
                          </p:cTn>
                        </p:par>
                        <p:par>
                          <p:cTn id="128" fill="hold">
                            <p:stCondLst>
                              <p:cond delay="500"/>
                            </p:stCondLst>
                            <p:childTnLst>
                              <p:par>
                                <p:cTn id="129" presetID="22" presetClass="entr" presetSubtype="8" fill="hold" nodeType="after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left)">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7"/>
                                        </p:tgtEl>
                                        <p:attrNameLst>
                                          <p:attrName>style.visibility</p:attrName>
                                        </p:attrNameLst>
                                      </p:cBhvr>
                                      <p:to>
                                        <p:strVal val="visible"/>
                                      </p:to>
                                    </p:set>
                                  </p:childTnLst>
                                </p:cTn>
                              </p:par>
                            </p:childTnLst>
                          </p:cTn>
                        </p:par>
                        <p:par>
                          <p:cTn id="136" fill="hold">
                            <p:stCondLst>
                              <p:cond delay="0"/>
                            </p:stCondLst>
                            <p:childTnLst>
                              <p:par>
                                <p:cTn id="137" presetID="1" presetClass="entr" presetSubtype="0" fill="hold" grpId="0" nodeType="afterEffect">
                                  <p:stCondLst>
                                    <p:cond delay="500"/>
                                  </p:stCondLst>
                                  <p:childTnLst>
                                    <p:set>
                                      <p:cBhvr>
                                        <p:cTn id="1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7" grpId="1"/>
      <p:bldP spid="12" grpId="0"/>
      <p:bldP spid="14" grpId="0" animBg="1"/>
      <p:bldP spid="15" grpId="0"/>
      <p:bldP spid="16" grpId="0"/>
      <p:bldP spid="16" grpId="1"/>
      <p:bldP spid="17" grpId="0" animBg="1"/>
      <p:bldP spid="18" grpId="0" animBg="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472915" y="523065"/>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The </a:t>
            </a:r>
            <a:r>
              <a:rPr lang="en-US" i="1" dirty="0"/>
              <a:t>Copyright Act</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40088" y="2820088"/>
            <a:ext cx="1111823" cy="1586061"/>
          </a:xfrm>
          <a:prstGeom prst="rect">
            <a:avLst/>
          </a:prstGeom>
        </p:spPr>
      </p:pic>
      <p:sp>
        <p:nvSpPr>
          <p:cNvPr id="12" name="TextBox 11">
            <a:extLst>
              <a:ext uri="{FF2B5EF4-FFF2-40B4-BE49-F238E27FC236}">
                <a16:creationId xmlns:a16="http://schemas.microsoft.com/office/drawing/2014/main" id="{B5655CD7-CC75-754A-AB43-166040742DC8}"/>
              </a:ext>
            </a:extLst>
          </p:cNvPr>
          <p:cNvSpPr txBox="1"/>
          <p:nvPr/>
        </p:nvSpPr>
        <p:spPr>
          <a:xfrm>
            <a:off x="5641710" y="1852032"/>
            <a:ext cx="1018310" cy="523220"/>
          </a:xfrm>
          <a:prstGeom prst="rect">
            <a:avLst/>
          </a:prstGeom>
          <a:noFill/>
        </p:spPr>
        <p:txBody>
          <a:bodyPr wrap="square" rtlCol="0">
            <a:spAutoFit/>
          </a:bodyPr>
          <a:lstStyle/>
          <a:p>
            <a:r>
              <a:rPr lang="en-US" sz="2800" dirty="0"/>
              <a:t>1921</a:t>
            </a:r>
          </a:p>
        </p:txBody>
      </p:sp>
      <p:sp>
        <p:nvSpPr>
          <p:cNvPr id="14" name="Rounded Rectangular Callout 13">
            <a:extLst>
              <a:ext uri="{FF2B5EF4-FFF2-40B4-BE49-F238E27FC236}">
                <a16:creationId xmlns:a16="http://schemas.microsoft.com/office/drawing/2014/main" id="{2BEC5FDB-1576-8D4D-98AE-6B4007BF4B5A}"/>
              </a:ext>
            </a:extLst>
          </p:cNvPr>
          <p:cNvSpPr/>
          <p:nvPr/>
        </p:nvSpPr>
        <p:spPr>
          <a:xfrm>
            <a:off x="9276312" y="1898652"/>
            <a:ext cx="1879121" cy="553091"/>
          </a:xfrm>
          <a:prstGeom prst="wedgeRoundRectCallout">
            <a:avLst>
              <a:gd name="adj1" fmla="val -1184"/>
              <a:gd name="adj2" fmla="val 18180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Copycats!</a:t>
            </a:r>
          </a:p>
        </p:txBody>
      </p:sp>
      <p:pic>
        <p:nvPicPr>
          <p:cNvPr id="3" name="Picture 2" descr="A picture containing tree&#10;&#10;Description automatically generated">
            <a:extLst>
              <a:ext uri="{FF2B5EF4-FFF2-40B4-BE49-F238E27FC236}">
                <a16:creationId xmlns:a16="http://schemas.microsoft.com/office/drawing/2014/main" id="{939D103A-DAC9-A645-B3B9-C7111E211460}"/>
              </a:ext>
            </a:extLst>
          </p:cNvPr>
          <p:cNvPicPr>
            <a:picLocks noChangeAspect="1"/>
          </p:cNvPicPr>
          <p:nvPr/>
        </p:nvPicPr>
        <p:blipFill>
          <a:blip r:embed="rId4"/>
          <a:stretch>
            <a:fillRect/>
          </a:stretch>
        </p:blipFill>
        <p:spPr>
          <a:xfrm>
            <a:off x="2915688" y="2586051"/>
            <a:ext cx="6360624" cy="3180312"/>
          </a:xfrm>
          <a:prstGeom prst="rect">
            <a:avLst/>
          </a:prstGeom>
        </p:spPr>
      </p:pic>
      <p:pic>
        <p:nvPicPr>
          <p:cNvPr id="13" name="Picture 12">
            <a:extLst>
              <a:ext uri="{FF2B5EF4-FFF2-40B4-BE49-F238E27FC236}">
                <a16:creationId xmlns:a16="http://schemas.microsoft.com/office/drawing/2014/main" id="{0E3F5621-6F9E-C147-A4DC-D20D60784114}"/>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rot="20332991">
            <a:off x="9073472" y="3568928"/>
            <a:ext cx="3438484" cy="5647066"/>
          </a:xfrm>
          <a:prstGeom prst="rect">
            <a:avLst/>
          </a:prstGeom>
        </p:spPr>
      </p:pic>
      <p:sp>
        <p:nvSpPr>
          <p:cNvPr id="15" name="TextBox 14">
            <a:extLst>
              <a:ext uri="{FF2B5EF4-FFF2-40B4-BE49-F238E27FC236}">
                <a16:creationId xmlns:a16="http://schemas.microsoft.com/office/drawing/2014/main" id="{BA0188A6-61E6-1343-A2A8-C3E2BE056B09}"/>
              </a:ext>
            </a:extLst>
          </p:cNvPr>
          <p:cNvSpPr txBox="1"/>
          <p:nvPr/>
        </p:nvSpPr>
        <p:spPr>
          <a:xfrm>
            <a:off x="5583381" y="1837642"/>
            <a:ext cx="1018310" cy="523220"/>
          </a:xfrm>
          <a:prstGeom prst="rect">
            <a:avLst/>
          </a:prstGeom>
          <a:noFill/>
        </p:spPr>
        <p:txBody>
          <a:bodyPr wrap="square" rtlCol="0">
            <a:spAutoFit/>
          </a:bodyPr>
          <a:lstStyle/>
          <a:p>
            <a:r>
              <a:rPr lang="en-US" sz="2800" dirty="0"/>
              <a:t>1928 </a:t>
            </a:r>
          </a:p>
        </p:txBody>
      </p:sp>
      <p:sp>
        <p:nvSpPr>
          <p:cNvPr id="16" name="Rounded Rectangular Callout 15">
            <a:extLst>
              <a:ext uri="{FF2B5EF4-FFF2-40B4-BE49-F238E27FC236}">
                <a16:creationId xmlns:a16="http://schemas.microsoft.com/office/drawing/2014/main" id="{38DB0C98-C6BE-5B4D-B665-A7EC8D6F5F26}"/>
              </a:ext>
            </a:extLst>
          </p:cNvPr>
          <p:cNvSpPr/>
          <p:nvPr/>
        </p:nvSpPr>
        <p:spPr>
          <a:xfrm>
            <a:off x="2081676" y="1471454"/>
            <a:ext cx="1582596" cy="553091"/>
          </a:xfrm>
          <a:prstGeom prst="wedgeRoundRectCallout">
            <a:avLst>
              <a:gd name="adj1" fmla="val 51002"/>
              <a:gd name="adj2" fmla="val 10665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Oh </a:t>
            </a:r>
            <a:r>
              <a:rPr lang="en-US" dirty="0" err="1"/>
              <a:t>Haii</a:t>
            </a:r>
            <a:r>
              <a:rPr lang="en-US" dirty="0"/>
              <a:t>!</a:t>
            </a:r>
          </a:p>
        </p:txBody>
      </p:sp>
      <p:sp>
        <p:nvSpPr>
          <p:cNvPr id="18" name="Rounded Rectangular Callout 17">
            <a:extLst>
              <a:ext uri="{FF2B5EF4-FFF2-40B4-BE49-F238E27FC236}">
                <a16:creationId xmlns:a16="http://schemas.microsoft.com/office/drawing/2014/main" id="{F0E12A9D-C22E-804D-9D5D-E7501E8C4959}"/>
              </a:ext>
            </a:extLst>
          </p:cNvPr>
          <p:cNvSpPr/>
          <p:nvPr/>
        </p:nvSpPr>
        <p:spPr>
          <a:xfrm>
            <a:off x="8608488" y="1450807"/>
            <a:ext cx="3003671" cy="553091"/>
          </a:xfrm>
          <a:prstGeom prst="wedgeRoundRectCallout">
            <a:avLst>
              <a:gd name="adj1" fmla="val -63158"/>
              <a:gd name="adj2" fmla="val 14047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Sick Berne, everyone!</a:t>
            </a:r>
          </a:p>
        </p:txBody>
      </p:sp>
      <p:sp>
        <p:nvSpPr>
          <p:cNvPr id="17" name="Title 1">
            <a:extLst>
              <a:ext uri="{FF2B5EF4-FFF2-40B4-BE49-F238E27FC236}">
                <a16:creationId xmlns:a16="http://schemas.microsoft.com/office/drawing/2014/main" id="{526A76AC-F3A6-2B4A-90A1-F3B066F0CD7C}"/>
              </a:ext>
            </a:extLst>
          </p:cNvPr>
          <p:cNvSpPr txBox="1">
            <a:spLocks/>
          </p:cNvSpPr>
          <p:nvPr/>
        </p:nvSpPr>
        <p:spPr>
          <a:xfrm>
            <a:off x="2472915" y="510899"/>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The </a:t>
            </a:r>
            <a:r>
              <a:rPr lang="en-US" i="1" dirty="0">
                <a:solidFill>
                  <a:schemeClr val="accent1"/>
                </a:solidFill>
              </a:rPr>
              <a:t>Copyright Act</a:t>
            </a:r>
          </a:p>
        </p:txBody>
      </p:sp>
    </p:spTree>
    <p:extLst>
      <p:ext uri="{BB962C8B-B14F-4D97-AF65-F5344CB8AC3E}">
        <p14:creationId xmlns:p14="http://schemas.microsoft.com/office/powerpoint/2010/main" val="12154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900" decel="100000" fill="hold"/>
                                        <p:tgtEl>
                                          <p:spTgt spid="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900" decel="100000" fill="hold"/>
                                        <p:tgtEl>
                                          <p:spTgt spid="13"/>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7"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 decel="100000"/>
                                        <p:tgtEl>
                                          <p:spTgt spid="13"/>
                                        </p:tgtEl>
                                        <p:attrNameLst>
                                          <p:attrName>ppt_y</p:attrName>
                                        </p:attrNameLst>
                                      </p:cBhvr>
                                      <p:tavLst>
                                        <p:tav tm="0">
                                          <p:val>
                                            <p:strVal val="ppt_y"/>
                                          </p:val>
                                        </p:tav>
                                        <p:tav tm="100000">
                                          <p:val>
                                            <p:strVal val="ppt_y-.03"/>
                                          </p:val>
                                        </p:tav>
                                      </p:tavLst>
                                    </p:anim>
                                    <p:anim calcmode="lin" valueType="num">
                                      <p:cBhvr>
                                        <p:cTn id="65" dur="900" accel="100000">
                                          <p:stCondLst>
                                            <p:cond delay="100"/>
                                          </p:stCondLst>
                                        </p:cTn>
                                        <p:tgtEl>
                                          <p:spTgt spid="13"/>
                                        </p:tgtEl>
                                        <p:attrNameLst>
                                          <p:attrName>ppt_y</p:attrName>
                                        </p:attrNameLst>
                                      </p:cBhvr>
                                      <p:tavLst>
                                        <p:tav tm="0">
                                          <p:val>
                                            <p:strVal val="ppt_y"/>
                                          </p:val>
                                        </p:tav>
                                        <p:tav tm="100000">
                                          <p:val>
                                            <p:strVal val="ppt_y+1"/>
                                          </p:val>
                                        </p:tav>
                                      </p:tavLst>
                                    </p:anim>
                                    <p:set>
                                      <p:cBhvr>
                                        <p:cTn id="66" dur="1" fill="hold">
                                          <p:stCondLst>
                                            <p:cond delay="9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xit" presetSubtype="2" fill="hold" grpId="1" nodeType="clickEffect">
                                  <p:stCondLst>
                                    <p:cond delay="0"/>
                                  </p:stCondLst>
                                  <p:childTnLst>
                                    <p:anim calcmode="lin" valueType="num">
                                      <p:cBhvr additive="base">
                                        <p:cTn id="73" dur="500"/>
                                        <p:tgtEl>
                                          <p:spTgt spid="12"/>
                                        </p:tgtEl>
                                        <p:attrNameLst>
                                          <p:attrName>ppt_x</p:attrName>
                                        </p:attrNameLst>
                                      </p:cBhvr>
                                      <p:tavLst>
                                        <p:tav tm="0">
                                          <p:val>
                                            <p:strVal val="ppt_x"/>
                                          </p:val>
                                        </p:tav>
                                        <p:tav tm="100000">
                                          <p:val>
                                            <p:strVal val="1+ppt_w/2"/>
                                          </p:val>
                                        </p:tav>
                                      </p:tavLst>
                                    </p:anim>
                                    <p:anim calcmode="lin" valueType="num">
                                      <p:cBhvr additive="base">
                                        <p:cTn id="74" dur="500"/>
                                        <p:tgtEl>
                                          <p:spTgt spid="12"/>
                                        </p:tgtEl>
                                        <p:attrNameLst>
                                          <p:attrName>ppt_y</p:attrName>
                                        </p:attrNameLst>
                                      </p:cBhvr>
                                      <p:tavLst>
                                        <p:tav tm="0">
                                          <p:val>
                                            <p:strVal val="ppt_y"/>
                                          </p:val>
                                        </p:tav>
                                        <p:tav tm="100000">
                                          <p:val>
                                            <p:strVal val="ppt_y"/>
                                          </p:val>
                                        </p:tav>
                                      </p:tavLst>
                                    </p:anim>
                                    <p:set>
                                      <p:cBhvr>
                                        <p:cTn id="75" dur="1" fill="hold">
                                          <p:stCondLst>
                                            <p:cond delay="499"/>
                                          </p:stCondLst>
                                        </p:cTn>
                                        <p:tgtEl>
                                          <p:spTgt spid="12"/>
                                        </p:tgtEl>
                                        <p:attrNameLst>
                                          <p:attrName>style.visibility</p:attrName>
                                        </p:attrNameLst>
                                      </p:cBhvr>
                                      <p:to>
                                        <p:strVal val="hidden"/>
                                      </p:to>
                                    </p:set>
                                  </p:childTnLst>
                                </p:cTn>
                              </p:par>
                              <p:par>
                                <p:cTn id="76" presetID="2" presetClass="entr" presetSubtype="8"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0-#ppt_w/2"/>
                                          </p:val>
                                        </p:tav>
                                        <p:tav tm="100000">
                                          <p:val>
                                            <p:strVal val="#ppt_x"/>
                                          </p:val>
                                        </p:tav>
                                      </p:tavLst>
                                    </p:anim>
                                    <p:anim calcmode="lin" valueType="num">
                                      <p:cBhvr additive="base">
                                        <p:cTn id="7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p:bldP spid="12" grpId="1"/>
      <p:bldP spid="14" grpId="0" animBg="1"/>
      <p:bldP spid="14" grpId="1" animBg="1"/>
      <p:bldP spid="15" grpId="0"/>
      <p:bldP spid="16" grpId="0" animBg="1"/>
      <p:bldP spid="18" grpId="0"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269103" y="522632"/>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TRIPS</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81637" y="2820088"/>
            <a:ext cx="1028725" cy="1586061"/>
          </a:xfrm>
          <a:prstGeom prst="rect">
            <a:avLst/>
          </a:prstGeom>
        </p:spPr>
      </p:pic>
      <p:sp>
        <p:nvSpPr>
          <p:cNvPr id="12" name="TRIPS">
            <a:extLst>
              <a:ext uri="{FF2B5EF4-FFF2-40B4-BE49-F238E27FC236}">
                <a16:creationId xmlns:a16="http://schemas.microsoft.com/office/drawing/2014/main" id="{3D5D835D-E264-BD4C-8838-8CB7F39D2F92}"/>
              </a:ext>
            </a:extLst>
          </p:cNvPr>
          <p:cNvSpPr txBox="1"/>
          <p:nvPr/>
        </p:nvSpPr>
        <p:spPr>
          <a:xfrm rot="19916291">
            <a:off x="6372064" y="3344548"/>
            <a:ext cx="4611652" cy="2092881"/>
          </a:xfrm>
          <a:prstGeom prst="rect">
            <a:avLst/>
          </a:prstGeom>
          <a:noFill/>
          <a:ln>
            <a:noFill/>
          </a:ln>
        </p:spPr>
        <p:txBody>
          <a:bodyPr wrap="square" rtlCol="0">
            <a:spAutoFit/>
          </a:bodyPr>
          <a:lstStyle/>
          <a:p>
            <a:r>
              <a:rPr lang="en-US" sz="13000" dirty="0">
                <a:solidFill>
                  <a:srgbClr val="FF0000"/>
                </a:solidFill>
                <a:latin typeface="Garamond" panose="02020404030301010803" pitchFamily="18" charset="0"/>
              </a:rPr>
              <a:t>TRIPS</a:t>
            </a:r>
          </a:p>
        </p:txBody>
      </p:sp>
      <p:pic>
        <p:nvPicPr>
          <p:cNvPr id="13" name="WTO logo">
            <a:extLst>
              <a:ext uri="{FF2B5EF4-FFF2-40B4-BE49-F238E27FC236}">
                <a16:creationId xmlns:a16="http://schemas.microsoft.com/office/drawing/2014/main" id="{BBAAF17D-C55E-B74B-9315-495CE6835A96}"/>
              </a:ext>
            </a:extLst>
          </p:cNvPr>
          <p:cNvPicPr>
            <a:picLocks noChangeAspect="1"/>
          </p:cNvPicPr>
          <p:nvPr/>
        </p:nvPicPr>
        <p:blipFill>
          <a:blip r:embed="rId4"/>
          <a:stretch>
            <a:fillRect/>
          </a:stretch>
        </p:blipFill>
        <p:spPr>
          <a:xfrm>
            <a:off x="1474362" y="2160470"/>
            <a:ext cx="3276866" cy="3276866"/>
          </a:xfrm>
          <a:prstGeom prst="rect">
            <a:avLst/>
          </a:prstGeom>
        </p:spPr>
      </p:pic>
      <p:sp>
        <p:nvSpPr>
          <p:cNvPr id="14" name="TextBox 13">
            <a:extLst>
              <a:ext uri="{FF2B5EF4-FFF2-40B4-BE49-F238E27FC236}">
                <a16:creationId xmlns:a16="http://schemas.microsoft.com/office/drawing/2014/main" id="{A77AEB67-01FC-0547-AC71-91AEC6FA20AC}"/>
              </a:ext>
            </a:extLst>
          </p:cNvPr>
          <p:cNvSpPr txBox="1"/>
          <p:nvPr/>
        </p:nvSpPr>
        <p:spPr>
          <a:xfrm>
            <a:off x="5641710" y="1852032"/>
            <a:ext cx="1018310" cy="523220"/>
          </a:xfrm>
          <a:prstGeom prst="rect">
            <a:avLst/>
          </a:prstGeom>
          <a:noFill/>
        </p:spPr>
        <p:txBody>
          <a:bodyPr wrap="square" rtlCol="0">
            <a:spAutoFit/>
          </a:bodyPr>
          <a:lstStyle/>
          <a:p>
            <a:r>
              <a:rPr lang="en-US" sz="2800" dirty="0"/>
              <a:t>1994 </a:t>
            </a:r>
          </a:p>
        </p:txBody>
      </p:sp>
      <p:sp>
        <p:nvSpPr>
          <p:cNvPr id="15" name="Rounded Rectangle 14">
            <a:extLst>
              <a:ext uri="{FF2B5EF4-FFF2-40B4-BE49-F238E27FC236}">
                <a16:creationId xmlns:a16="http://schemas.microsoft.com/office/drawing/2014/main" id="{5ADAAC72-39F7-2F44-8C07-7277D19F0187}"/>
              </a:ext>
            </a:extLst>
          </p:cNvPr>
          <p:cNvSpPr/>
          <p:nvPr/>
        </p:nvSpPr>
        <p:spPr>
          <a:xfrm rot="19900821">
            <a:off x="6289434" y="3570591"/>
            <a:ext cx="4626035" cy="167192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0415691-C538-4C49-A128-E349BB7CF392}"/>
              </a:ext>
            </a:extLst>
          </p:cNvPr>
          <p:cNvSpPr txBox="1">
            <a:spLocks/>
          </p:cNvSpPr>
          <p:nvPr/>
        </p:nvSpPr>
        <p:spPr>
          <a:xfrm>
            <a:off x="2269103" y="513956"/>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TRIPS</a:t>
            </a:r>
          </a:p>
        </p:txBody>
      </p:sp>
      <p:pic>
        <p:nvPicPr>
          <p:cNvPr id="3" name="Picture 2" descr="A picture containing indoor, person, shelf, sitting&#10;&#10;Description automatically generated">
            <a:extLst>
              <a:ext uri="{FF2B5EF4-FFF2-40B4-BE49-F238E27FC236}">
                <a16:creationId xmlns:a16="http://schemas.microsoft.com/office/drawing/2014/main" id="{EFD9A353-707F-3146-99F5-243DC61618B3}"/>
              </a:ext>
            </a:extLst>
          </p:cNvPr>
          <p:cNvPicPr>
            <a:picLocks noChangeAspect="1"/>
          </p:cNvPicPr>
          <p:nvPr/>
        </p:nvPicPr>
        <p:blipFill>
          <a:blip r:embed="rId5"/>
          <a:stretch>
            <a:fillRect/>
          </a:stretch>
        </p:blipFill>
        <p:spPr>
          <a:xfrm>
            <a:off x="2662825" y="1566311"/>
            <a:ext cx="7249222" cy="4832815"/>
          </a:xfrm>
          <a:prstGeom prst="rect">
            <a:avLst/>
          </a:prstGeom>
        </p:spPr>
      </p:pic>
      <p:sp>
        <p:nvSpPr>
          <p:cNvPr id="17" name="TRIP Acronym (no S)">
            <a:extLst>
              <a:ext uri="{FF2B5EF4-FFF2-40B4-BE49-F238E27FC236}">
                <a16:creationId xmlns:a16="http://schemas.microsoft.com/office/drawing/2014/main" id="{6EB467DB-11BA-5E40-AA41-5A0871A7C408}"/>
              </a:ext>
            </a:extLst>
          </p:cNvPr>
          <p:cNvSpPr txBox="1"/>
          <p:nvPr/>
        </p:nvSpPr>
        <p:spPr>
          <a:xfrm>
            <a:off x="1320801" y="1534160"/>
            <a:ext cx="375920" cy="3785652"/>
          </a:xfrm>
          <a:prstGeom prst="rect">
            <a:avLst/>
          </a:prstGeom>
          <a:noFill/>
        </p:spPr>
        <p:txBody>
          <a:bodyPr wrap="square" rtlCol="0">
            <a:spAutoFit/>
          </a:bodyPr>
          <a:lstStyle/>
          <a:p>
            <a:r>
              <a:rPr lang="en-US" sz="6000" dirty="0">
                <a:solidFill>
                  <a:srgbClr val="C00000"/>
                </a:solidFill>
                <a:latin typeface="Garamond" panose="02020404030301010803" pitchFamily="18" charset="0"/>
              </a:rPr>
              <a:t>TRIP</a:t>
            </a:r>
          </a:p>
        </p:txBody>
      </p:sp>
      <p:sp>
        <p:nvSpPr>
          <p:cNvPr id="18" name="elated aspects">
            <a:extLst>
              <a:ext uri="{FF2B5EF4-FFF2-40B4-BE49-F238E27FC236}">
                <a16:creationId xmlns:a16="http://schemas.microsoft.com/office/drawing/2014/main" id="{99C0180E-6581-2041-ABB9-9E0BFDA744B4}"/>
              </a:ext>
            </a:extLst>
          </p:cNvPr>
          <p:cNvSpPr txBox="1"/>
          <p:nvPr/>
        </p:nvSpPr>
        <p:spPr>
          <a:xfrm>
            <a:off x="1767840" y="2505274"/>
            <a:ext cx="4249881" cy="830997"/>
          </a:xfrm>
          <a:prstGeom prst="rect">
            <a:avLst/>
          </a:prstGeom>
          <a:noFill/>
        </p:spPr>
        <p:txBody>
          <a:bodyPr wrap="none" rtlCol="0">
            <a:spAutoFit/>
          </a:bodyPr>
          <a:lstStyle/>
          <a:p>
            <a:r>
              <a:rPr lang="en-US" sz="4800" dirty="0">
                <a:latin typeface="Garamond" panose="02020404030301010803" pitchFamily="18" charset="0"/>
              </a:rPr>
              <a:t>elated aspects of</a:t>
            </a:r>
          </a:p>
        </p:txBody>
      </p:sp>
      <p:sp>
        <p:nvSpPr>
          <p:cNvPr id="19" name="ntellectual">
            <a:extLst>
              <a:ext uri="{FF2B5EF4-FFF2-40B4-BE49-F238E27FC236}">
                <a16:creationId xmlns:a16="http://schemas.microsoft.com/office/drawing/2014/main" id="{AF838A6D-1EF8-264F-85DD-B33D8C6CD23B}"/>
              </a:ext>
            </a:extLst>
          </p:cNvPr>
          <p:cNvSpPr txBox="1"/>
          <p:nvPr/>
        </p:nvSpPr>
        <p:spPr>
          <a:xfrm>
            <a:off x="1596792" y="3442671"/>
            <a:ext cx="2601994" cy="830997"/>
          </a:xfrm>
          <a:prstGeom prst="rect">
            <a:avLst/>
          </a:prstGeom>
          <a:noFill/>
        </p:spPr>
        <p:txBody>
          <a:bodyPr wrap="none" rtlCol="0">
            <a:spAutoFit/>
          </a:bodyPr>
          <a:lstStyle/>
          <a:p>
            <a:r>
              <a:rPr lang="en-US" sz="4800" dirty="0" err="1">
                <a:latin typeface="Garamond" panose="02020404030301010803" pitchFamily="18" charset="0"/>
              </a:rPr>
              <a:t>ntellectual</a:t>
            </a:r>
            <a:endParaRPr lang="en-US" sz="4800" dirty="0">
              <a:latin typeface="Garamond" panose="02020404030301010803" pitchFamily="18" charset="0"/>
            </a:endParaRPr>
          </a:p>
        </p:txBody>
      </p:sp>
      <p:sp>
        <p:nvSpPr>
          <p:cNvPr id="20" name="roperty right">
            <a:extLst>
              <a:ext uri="{FF2B5EF4-FFF2-40B4-BE49-F238E27FC236}">
                <a16:creationId xmlns:a16="http://schemas.microsoft.com/office/drawing/2014/main" id="{486C0483-EEE3-C049-BC8A-D7DC1E5B5618}"/>
              </a:ext>
            </a:extLst>
          </p:cNvPr>
          <p:cNvSpPr txBox="1"/>
          <p:nvPr/>
        </p:nvSpPr>
        <p:spPr>
          <a:xfrm>
            <a:off x="1686561" y="4426068"/>
            <a:ext cx="3197798" cy="830997"/>
          </a:xfrm>
          <a:prstGeom prst="rect">
            <a:avLst/>
          </a:prstGeom>
          <a:noFill/>
        </p:spPr>
        <p:txBody>
          <a:bodyPr wrap="none" rtlCol="0">
            <a:spAutoFit/>
          </a:bodyPr>
          <a:lstStyle/>
          <a:p>
            <a:r>
              <a:rPr lang="en-US" sz="4800" dirty="0" err="1">
                <a:latin typeface="Garamond" panose="02020404030301010803" pitchFamily="18" charset="0"/>
              </a:rPr>
              <a:t>roperty</a:t>
            </a:r>
            <a:r>
              <a:rPr lang="en-US" sz="4800" dirty="0">
                <a:latin typeface="Garamond" panose="02020404030301010803" pitchFamily="18" charset="0"/>
              </a:rPr>
              <a:t> right</a:t>
            </a:r>
          </a:p>
        </p:txBody>
      </p:sp>
      <p:sp>
        <p:nvSpPr>
          <p:cNvPr id="21" name="TRIPS Acronym (just the S)">
            <a:extLst>
              <a:ext uri="{FF2B5EF4-FFF2-40B4-BE49-F238E27FC236}">
                <a16:creationId xmlns:a16="http://schemas.microsoft.com/office/drawing/2014/main" id="{4C4A5CC7-C5A7-F04F-BFBA-F523B021B5C5}"/>
              </a:ext>
            </a:extLst>
          </p:cNvPr>
          <p:cNvSpPr txBox="1"/>
          <p:nvPr/>
        </p:nvSpPr>
        <p:spPr>
          <a:xfrm>
            <a:off x="1320801" y="5189513"/>
            <a:ext cx="375920" cy="1015663"/>
          </a:xfrm>
          <a:prstGeom prst="rect">
            <a:avLst/>
          </a:prstGeom>
          <a:noFill/>
        </p:spPr>
        <p:txBody>
          <a:bodyPr wrap="square" rtlCol="0">
            <a:spAutoFit/>
          </a:bodyPr>
          <a:lstStyle/>
          <a:p>
            <a:r>
              <a:rPr lang="en-US" sz="6000" dirty="0">
                <a:solidFill>
                  <a:srgbClr val="C00000"/>
                </a:solidFill>
                <a:latin typeface="Garamond" panose="02020404030301010803" pitchFamily="18" charset="0"/>
              </a:rPr>
              <a:t>S</a:t>
            </a:r>
          </a:p>
        </p:txBody>
      </p:sp>
      <p:sp>
        <p:nvSpPr>
          <p:cNvPr id="22" name="rade">
            <a:extLst>
              <a:ext uri="{FF2B5EF4-FFF2-40B4-BE49-F238E27FC236}">
                <a16:creationId xmlns:a16="http://schemas.microsoft.com/office/drawing/2014/main" id="{5308D910-9DEB-D84A-A366-792E30963D7A}"/>
              </a:ext>
            </a:extLst>
          </p:cNvPr>
          <p:cNvSpPr txBox="1"/>
          <p:nvPr/>
        </p:nvSpPr>
        <p:spPr>
          <a:xfrm>
            <a:off x="1778000" y="1625600"/>
            <a:ext cx="2824032" cy="830997"/>
          </a:xfrm>
          <a:prstGeom prst="rect">
            <a:avLst/>
          </a:prstGeom>
          <a:noFill/>
        </p:spPr>
        <p:txBody>
          <a:bodyPr wrap="square" rtlCol="0">
            <a:spAutoFit/>
          </a:bodyPr>
          <a:lstStyle/>
          <a:p>
            <a:r>
              <a:rPr lang="en-US" sz="4800" dirty="0" err="1">
                <a:latin typeface="Garamond" panose="02020404030301010803" pitchFamily="18" charset="0"/>
              </a:rPr>
              <a:t>rade</a:t>
            </a:r>
            <a:r>
              <a:rPr lang="en-US" sz="4800" dirty="0">
                <a:latin typeface="Garamond" panose="02020404030301010803" pitchFamily="18" charset="0"/>
              </a:rPr>
              <a:t>-</a:t>
            </a:r>
          </a:p>
        </p:txBody>
      </p:sp>
    </p:spTree>
    <p:extLst>
      <p:ext uri="{BB962C8B-B14F-4D97-AF65-F5344CB8AC3E}">
        <p14:creationId xmlns:p14="http://schemas.microsoft.com/office/powerpoint/2010/main" val="31160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0-#ppt_w/2"/>
                                          </p:val>
                                        </p:tav>
                                        <p:tav tm="100000">
                                          <p:val>
                                            <p:strVal val="#ppt_x"/>
                                          </p:val>
                                        </p:tav>
                                      </p:tavLst>
                                    </p:anim>
                                    <p:anim calcmode="lin" valueType="num">
                                      <p:cBhvr additive="base">
                                        <p:cTn id="61" dur="500" fill="hold"/>
                                        <p:tgtEl>
                                          <p:spTgt spid="22"/>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 presetClass="entr" presetSubtype="8"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0-#ppt_w/2"/>
                                          </p:val>
                                        </p:tav>
                                        <p:tav tm="100000">
                                          <p:val>
                                            <p:strVal val="#ppt_x"/>
                                          </p:val>
                                        </p:tav>
                                      </p:tavLst>
                                    </p:anim>
                                    <p:anim calcmode="lin" valueType="num">
                                      <p:cBhvr additive="base">
                                        <p:cTn id="66" dur="500" fill="hold"/>
                                        <p:tgtEl>
                                          <p:spTgt spid="18"/>
                                        </p:tgtEl>
                                        <p:attrNameLst>
                                          <p:attrName>ppt_y</p:attrName>
                                        </p:attrNameLst>
                                      </p:cBhvr>
                                      <p:tavLst>
                                        <p:tav tm="0">
                                          <p:val>
                                            <p:strVal val="#ppt_y"/>
                                          </p:val>
                                        </p:tav>
                                        <p:tav tm="100000">
                                          <p:val>
                                            <p:strVal val="#ppt_y"/>
                                          </p:val>
                                        </p:tav>
                                      </p:tavLst>
                                    </p:anim>
                                  </p:childTnLst>
                                </p:cTn>
                              </p:par>
                            </p:childTnLst>
                          </p:cTn>
                        </p:par>
                        <p:par>
                          <p:cTn id="67" fill="hold">
                            <p:stCondLst>
                              <p:cond delay="1000"/>
                            </p:stCondLst>
                            <p:childTnLst>
                              <p:par>
                                <p:cTn id="68" presetID="2"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0-#ppt_w/2"/>
                                          </p:val>
                                        </p:tav>
                                        <p:tav tm="100000">
                                          <p:val>
                                            <p:strVal val="#ppt_x"/>
                                          </p:val>
                                        </p:tav>
                                      </p:tavLst>
                                    </p:anim>
                                    <p:anim calcmode="lin" valueType="num">
                                      <p:cBhvr additive="base">
                                        <p:cTn id="71" dur="500" fill="hold"/>
                                        <p:tgtEl>
                                          <p:spTgt spid="19"/>
                                        </p:tgtEl>
                                        <p:attrNameLst>
                                          <p:attrName>ppt_y</p:attrName>
                                        </p:attrNameLst>
                                      </p:cBhvr>
                                      <p:tavLst>
                                        <p:tav tm="0">
                                          <p:val>
                                            <p:strVal val="#ppt_y"/>
                                          </p:val>
                                        </p:tav>
                                        <p:tav tm="100000">
                                          <p:val>
                                            <p:strVal val="#ppt_y"/>
                                          </p:val>
                                        </p:tav>
                                      </p:tavLst>
                                    </p:anim>
                                  </p:childTnLst>
                                </p:cTn>
                              </p:par>
                            </p:childTnLst>
                          </p:cTn>
                        </p:par>
                        <p:par>
                          <p:cTn id="72" fill="hold">
                            <p:stCondLst>
                              <p:cond delay="1500"/>
                            </p:stCondLst>
                            <p:childTnLst>
                              <p:par>
                                <p:cTn id="73" presetID="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2.08333E-6 2.96296E-6 L 0.2763 -0.12848 " pathEditMode="relative" rAng="0" ptsTypes="AA">
                                      <p:cBhvr>
                                        <p:cTn id="80" dur="200" fill="hold"/>
                                        <p:tgtEl>
                                          <p:spTgt spid="21"/>
                                        </p:tgtEl>
                                        <p:attrNameLst>
                                          <p:attrName>ppt_x</p:attrName>
                                          <p:attrName>ppt_y</p:attrName>
                                        </p:attrNameLst>
                                      </p:cBhvr>
                                      <p:rCtr x="13815" y="-6435"/>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ppt_x</p:attrName>
                                        </p:attrNameLst>
                                      </p:cBhvr>
                                      <p:tavLst>
                                        <p:tav tm="0">
                                          <p:val>
                                            <p:strVal val="#ppt_x"/>
                                          </p:val>
                                        </p:tav>
                                        <p:tav tm="100000">
                                          <p:val>
                                            <p:strVal val="#ppt_x"/>
                                          </p:val>
                                        </p:tav>
                                      </p:tavLst>
                                    </p:anim>
                                    <p:anim calcmode="lin" valueType="num">
                                      <p:cBhvr>
                                        <p:cTn id="93" dur="1000" fill="hold"/>
                                        <p:tgtEl>
                                          <p:spTgt spid="13"/>
                                        </p:tgtEl>
                                        <p:attrNameLst>
                                          <p:attrName>ppt_y</p:attrName>
                                        </p:attrNameLst>
                                      </p:cBhvr>
                                      <p:tavLst>
                                        <p:tav tm="0">
                                          <p:val>
                                            <p:strVal val="#ppt_y+.1"/>
                                          </p:val>
                                        </p:tav>
                                        <p:tav tm="100000">
                                          <p:val>
                                            <p:strVal val="#ppt_y"/>
                                          </p:val>
                                        </p:tav>
                                      </p:tavLst>
                                    </p:anim>
                                  </p:childTnLst>
                                </p:cTn>
                              </p:par>
                              <p:par>
                                <p:cTn id="94" presetID="10" presetClass="exit" presetSubtype="0" fill="hold" grpId="1"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21"/>
                                        </p:tgtEl>
                                      </p:cBhvr>
                                    </p:animEffect>
                                    <p:set>
                                      <p:cBhvr>
                                        <p:cTn id="105" dur="1" fill="hold">
                                          <p:stCondLst>
                                            <p:cond delay="499"/>
                                          </p:stCondLst>
                                        </p:cTn>
                                        <p:tgtEl>
                                          <p:spTgt spid="2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p:bldP spid="14" grpId="0"/>
      <p:bldP spid="15" grpId="0" animBg="1"/>
      <p:bldP spid="16" grpId="0"/>
      <p:bldP spid="16" grpId="1"/>
      <p:bldP spid="17" grpId="0"/>
      <p:bldP spid="17" grpId="1"/>
      <p:bldP spid="18" grpId="0"/>
      <p:bldP spid="18" grpId="1"/>
      <p:bldP spid="19" grpId="0"/>
      <p:bldP spid="19" grpId="1"/>
      <p:bldP spid="20" grpId="0"/>
      <p:bldP spid="20" grpId="1"/>
      <p:bldP spid="21" grpId="0"/>
      <p:bldP spid="21" grpId="1"/>
      <p:bldP spid="21" grpId="2"/>
      <p:bldP spid="22" grpId="0"/>
      <p:bldP spid="22" grpId="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27928</TotalTime>
  <Words>3108</Words>
  <Application>Microsoft Office PowerPoint</Application>
  <PresentationFormat>Widescreen</PresentationFormat>
  <Paragraphs>256</Paragraphs>
  <Slides>30</Slides>
  <Notes>21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Calibri</vt:lpstr>
      <vt:lpstr>Garamond</vt:lpstr>
      <vt:lpstr>Tahoma</vt:lpstr>
      <vt:lpstr>Level 1</vt:lpstr>
      <vt:lpstr>Level 2</vt:lpstr>
      <vt:lpstr>Level 3</vt:lpstr>
      <vt:lpstr>Level 4</vt:lpstr>
      <vt:lpstr>Level 5</vt:lpstr>
      <vt:lpstr>History of Copyright </vt:lpstr>
      <vt:lpstr>WHERE IT ALL BEGAN</vt:lpstr>
      <vt:lpstr>PowerPoint Presentation</vt:lpstr>
      <vt:lpstr>PowerPoint Presentation</vt:lpstr>
      <vt:lpstr>STATUTE OF ANNE</vt:lpstr>
      <vt:lpstr>US CONSTITUTION</vt:lpstr>
      <vt:lpstr>THE BERNE CONVENTION</vt:lpstr>
      <vt:lpstr>The Copyright Act</vt:lpstr>
      <vt:lpstr>TRIPS</vt:lpstr>
      <vt:lpstr>US Copyright Term Extension Act</vt:lpstr>
      <vt:lpstr>Théberge v. Galerie d’Art…</vt:lpstr>
      <vt:lpstr>CCH v. LSUC</vt:lpstr>
      <vt:lpstr>COPYRIGHT PENTALOGY</vt:lpstr>
      <vt:lpstr>Copyright Act Review </vt:lpstr>
      <vt:lpstr>CONCLUSION</vt:lpstr>
      <vt:lpstr>CONCLUSION</vt:lpstr>
      <vt:lpstr>LEARNING OBJECTIVES</vt:lpstr>
      <vt:lpstr>PowerPoint Presentation</vt:lpstr>
      <vt:lpstr>QUESTIONS</vt:lpstr>
      <vt:lpstr>QUESTIONS</vt:lpstr>
      <vt:lpstr>PowerPoint Presentation</vt:lpstr>
      <vt:lpstr>PowerPoint Presentation</vt:lpstr>
      <vt:lpstr>IMAGE AND SOUND 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158</cp:revision>
  <dcterms:created xsi:type="dcterms:W3CDTF">2019-10-03T17:13:49Z</dcterms:created>
  <dcterms:modified xsi:type="dcterms:W3CDTF">2024-03-19T15:25:25Z</dcterms:modified>
</cp:coreProperties>
</file>