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1" r:id="rId1"/>
    <p:sldMasterId id="2147493466" r:id="rId2"/>
    <p:sldMasterId id="2147493469" r:id="rId3"/>
    <p:sldMasterId id="2147493483" r:id="rId4"/>
    <p:sldMasterId id="2147493486" r:id="rId5"/>
  </p:sldMasterIdLst>
  <p:notesMasterIdLst>
    <p:notesMasterId r:id="rId36"/>
  </p:notesMasterIdLst>
  <p:handoutMasterIdLst>
    <p:handoutMasterId r:id="rId37"/>
  </p:handoutMasterIdLst>
  <p:sldIdLst>
    <p:sldId id="336" r:id="rId6"/>
    <p:sldId id="359" r:id="rId7"/>
    <p:sldId id="360" r:id="rId8"/>
    <p:sldId id="368" r:id="rId9"/>
    <p:sldId id="348" r:id="rId10"/>
    <p:sldId id="349" r:id="rId11"/>
    <p:sldId id="350" r:id="rId12"/>
    <p:sldId id="351" r:id="rId13"/>
    <p:sldId id="352" r:id="rId14"/>
    <p:sldId id="353" r:id="rId15"/>
    <p:sldId id="354" r:id="rId16"/>
    <p:sldId id="355" r:id="rId17"/>
    <p:sldId id="356" r:id="rId18"/>
    <p:sldId id="357" r:id="rId19"/>
    <p:sldId id="361" r:id="rId20"/>
    <p:sldId id="369" r:id="rId21"/>
    <p:sldId id="364" r:id="rId22"/>
    <p:sldId id="363" r:id="rId23"/>
    <p:sldId id="374" r:id="rId24"/>
    <p:sldId id="373" r:id="rId25"/>
    <p:sldId id="358" r:id="rId26"/>
    <p:sldId id="366" r:id="rId27"/>
    <p:sldId id="367" r:id="rId28"/>
    <p:sldId id="370" r:id="rId29"/>
    <p:sldId id="372" r:id="rId30"/>
    <p:sldId id="365" r:id="rId31"/>
    <p:sldId id="371" r:id="rId32"/>
    <p:sldId id="362" r:id="rId33"/>
    <p:sldId id="334" r:id="rId34"/>
    <p:sldId id="335"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9F3D"/>
    <a:srgbClr val="153165"/>
    <a:srgbClr val="0C0921"/>
    <a:srgbClr val="004950"/>
    <a:srgbClr val="F7CA00"/>
    <a:srgbClr val="CB534C"/>
    <a:srgbClr val="9526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98" autoAdjust="0"/>
    <p:restoredTop sz="79525"/>
  </p:normalViewPr>
  <p:slideViewPr>
    <p:cSldViewPr snapToGrid="0" snapToObjects="1">
      <p:cViewPr varScale="1">
        <p:scale>
          <a:sx n="91" d="100"/>
          <a:sy n="91" d="100"/>
        </p:scale>
        <p:origin x="528" y="184"/>
      </p:cViewPr>
      <p:guideLst>
        <p:guide orient="horz" pos="2115"/>
        <p:guide pos="3840"/>
      </p:guideLst>
    </p:cSldViewPr>
  </p:slideViewPr>
  <p:notesTextViewPr>
    <p:cViewPr>
      <p:scale>
        <a:sx n="120" d="100"/>
        <a:sy n="120" d="100"/>
      </p:scale>
      <p:origin x="0" y="0"/>
    </p:cViewPr>
  </p:notesTextViewPr>
  <p:notesViewPr>
    <p:cSldViewPr snapToGrid="0" snapToObjects="1">
      <p:cViewPr varScale="1">
        <p:scale>
          <a:sx n="96" d="100"/>
          <a:sy n="96" d="100"/>
        </p:scale>
        <p:origin x="336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CC80FC-DF2C-431C-BF34-F6247055AB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C92F09D5-EB10-4D50-8AB6-68673EB616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8479E2-B69D-4506-9AE8-2BB6EDFE9E7E}" type="datetimeFigureOut">
              <a:rPr lang="en-CA" smtClean="0"/>
              <a:t>2020-04-13</a:t>
            </a:fld>
            <a:endParaRPr lang="en-CA"/>
          </a:p>
        </p:txBody>
      </p:sp>
      <p:sp>
        <p:nvSpPr>
          <p:cNvPr id="4" name="Footer Placeholder 3">
            <a:extLst>
              <a:ext uri="{FF2B5EF4-FFF2-40B4-BE49-F238E27FC236}">
                <a16:creationId xmlns:a16="http://schemas.microsoft.com/office/drawing/2014/main" id="{9F9A365E-72BC-4883-AF9C-FA3216C8A7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02F8C47C-6E41-4C25-94E1-908A6B4737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4D32A0-DB85-4C02-B600-A425620B5499}" type="slidenum">
              <a:rPr lang="en-CA" smtClean="0"/>
              <a:t>‹#›</a:t>
            </a:fld>
            <a:endParaRPr lang="en-CA"/>
          </a:p>
        </p:txBody>
      </p:sp>
    </p:spTree>
    <p:extLst>
      <p:ext uri="{BB962C8B-B14F-4D97-AF65-F5344CB8AC3E}">
        <p14:creationId xmlns:p14="http://schemas.microsoft.com/office/powerpoint/2010/main" val="739945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16D75-DBCD-B149-8845-50B35F1638F5}" type="datetimeFigureOut">
              <a:rPr lang="en-US" smtClean="0"/>
              <a:t>4/13/20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9A8C4-0C62-F94C-981C-DE91E9B672CA}" type="slidenum">
              <a:rPr lang="en-US" smtClean="0"/>
              <a:t>‹#›</a:t>
            </a:fld>
            <a:endParaRPr lang="en-US"/>
          </a:p>
        </p:txBody>
      </p:sp>
    </p:spTree>
    <p:extLst>
      <p:ext uri="{BB962C8B-B14F-4D97-AF65-F5344CB8AC3E}">
        <p14:creationId xmlns:p14="http://schemas.microsoft.com/office/powerpoint/2010/main" val="9412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Hello and welcome to the University of Alberta’s Opening Up Copyright Instructional Module on the History of Copyright.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a:t>
            </a:fld>
            <a:endParaRPr lang="en-US"/>
          </a:p>
        </p:txBody>
      </p:sp>
    </p:spTree>
    <p:extLst>
      <p:ext uri="{BB962C8B-B14F-4D97-AF65-F5344CB8AC3E}">
        <p14:creationId xmlns:p14="http://schemas.microsoft.com/office/powerpoint/2010/main" val="3056800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Sixth Key Event – US Copyright Term Extension Act. In 1998, US musician turned Senator Sonny Bono led the crafting of the Copyright Term Extension Act that expanded the term of protection in the US from life plus 50 to life plus 70 years.  The Act is sometimes called the Mickey Mouse Copyright Term Extension Act, because it ensured that Steamboat Willie - an animated short film from 1928 that first depicted Disney’s iconic rodent, would not enter the public domain for an additional 20 years. </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10</a:t>
            </a:fld>
            <a:endParaRPr lang="en-US"/>
          </a:p>
        </p:txBody>
      </p:sp>
    </p:spTree>
    <p:extLst>
      <p:ext uri="{BB962C8B-B14F-4D97-AF65-F5344CB8AC3E}">
        <p14:creationId xmlns:p14="http://schemas.microsoft.com/office/powerpoint/2010/main" val="3183406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Seventh Key Event – Theberge.  As copyright rose in importance over the decades, it was also taking on more visibility in Canadian courts.  2002 marked the first major Canadian Supreme Court case on copyright - the </a:t>
            </a:r>
            <a:r>
              <a:rPr lang="en-CA" sz="1200" b="0" i="1" u="none" strike="noStrike" kern="1200" dirty="0">
                <a:solidFill>
                  <a:schemeClr val="tx1"/>
                </a:solidFill>
                <a:effectLst/>
                <a:latin typeface="+mn-lt"/>
                <a:ea typeface="+mn-ea"/>
                <a:cs typeface="+mn-cs"/>
              </a:rPr>
              <a:t>Theberge </a:t>
            </a:r>
            <a:r>
              <a:rPr lang="en-CA" sz="1200" b="0" i="0" u="none" strike="noStrike" kern="1200" dirty="0">
                <a:solidFill>
                  <a:schemeClr val="tx1"/>
                </a:solidFill>
                <a:effectLst/>
                <a:latin typeface="+mn-lt"/>
                <a:ea typeface="+mn-ea"/>
                <a:cs typeface="+mn-cs"/>
              </a:rPr>
              <a:t>decision.  The high court’s 2002 ruling notably explicated that the purpose of copyright was to balance the rewarding of creators with encouraging the dissemination of works, and it even cautioned against protecting creators’ rights excessively.</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11</a:t>
            </a:fld>
            <a:endParaRPr lang="en-US"/>
          </a:p>
        </p:txBody>
      </p:sp>
    </p:spTree>
    <p:extLst>
      <p:ext uri="{BB962C8B-B14F-4D97-AF65-F5344CB8AC3E}">
        <p14:creationId xmlns:p14="http://schemas.microsoft.com/office/powerpoint/2010/main" val="875542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Eighth Key Event – the 2004 CCH case.  Although fair dealing had been part of Canada’s Copyright Act since the 1920s, it was only when the Supreme Court of Canada in the CCH case outlined how to </a:t>
            </a:r>
            <a:r>
              <a:rPr lang="en-CA" sz="1200" b="0" i="1" u="none" strike="noStrike" kern="1200" dirty="0">
                <a:solidFill>
                  <a:schemeClr val="tx1"/>
                </a:solidFill>
                <a:effectLst/>
                <a:latin typeface="+mn-lt"/>
                <a:ea typeface="+mn-ea"/>
                <a:cs typeface="+mn-cs"/>
              </a:rPr>
              <a:t>apply </a:t>
            </a:r>
            <a:r>
              <a:rPr lang="en-CA" sz="1200" b="0" i="0" u="none" strike="noStrike" kern="1200" dirty="0">
                <a:solidFill>
                  <a:schemeClr val="tx1"/>
                </a:solidFill>
                <a:effectLst/>
                <a:latin typeface="+mn-lt"/>
                <a:ea typeface="+mn-ea"/>
                <a:cs typeface="+mn-cs"/>
              </a:rPr>
              <a:t>fair dealing. CCH laid the groundwork for making determinations of whether a specific dealing with a copyright-protected work is fair and thus not an infringement of copyright.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12</a:t>
            </a:fld>
            <a:endParaRPr lang="en-US"/>
          </a:p>
        </p:txBody>
      </p:sp>
    </p:spTree>
    <p:extLst>
      <p:ext uri="{BB962C8B-B14F-4D97-AF65-F5344CB8AC3E}">
        <p14:creationId xmlns:p14="http://schemas.microsoft.com/office/powerpoint/2010/main" val="293441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Ninth Key Element - Pentalogy. 2012 marked another milestone in Supreme Court jurisprudence with the court releasing five decisions on copyright in the summer of that year.  The five cases, known as the pentalogy, dealt with a variety of issues, but the SOCAN and Alberta (Education) cases were particularly notable for their application of the CCH six factor test for determining if a dealing is fair.</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13</a:t>
            </a:fld>
            <a:endParaRPr lang="en-US"/>
          </a:p>
        </p:txBody>
      </p:sp>
    </p:spTree>
    <p:extLst>
      <p:ext uri="{BB962C8B-B14F-4D97-AF65-F5344CB8AC3E}">
        <p14:creationId xmlns:p14="http://schemas.microsoft.com/office/powerpoint/2010/main" val="1900225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Tenth Key Element – Copyright Act Review. In 2017, Canada began a lengthy statutorily-mandated review of the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with issues such as educational fair dealing being hotly contested by various parties.   Both the Industry and Heritage Committees of the House of Commons delivered contrasting reports on how the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might be revised.</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14</a:t>
            </a:fld>
            <a:endParaRPr lang="en-US"/>
          </a:p>
        </p:txBody>
      </p:sp>
    </p:spTree>
    <p:extLst>
      <p:ext uri="{BB962C8B-B14F-4D97-AF65-F5344CB8AC3E}">
        <p14:creationId xmlns:p14="http://schemas.microsoft.com/office/powerpoint/2010/main" val="557086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Regardless of what new issues emerge, such as copyright for AI generated content…the history of copyright shows how it has been transformed from a very limited set of protections designed to encourage learning, to a large and complicated set of creator and user rights with an increasingly economic nature. </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15</a:t>
            </a:fld>
            <a:endParaRPr lang="en-US"/>
          </a:p>
        </p:txBody>
      </p:sp>
    </p:spTree>
    <p:extLst>
      <p:ext uri="{BB962C8B-B14F-4D97-AF65-F5344CB8AC3E}">
        <p14:creationId xmlns:p14="http://schemas.microsoft.com/office/powerpoint/2010/main" val="2230852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…the history of copyright shows how it has been transformed from a very limited set of protections designed to encourage learning, to a large and complicated set of creator and user rights with an increasingly economic nature. </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16</a:t>
            </a:fld>
            <a:endParaRPr lang="en-US"/>
          </a:p>
        </p:txBody>
      </p:sp>
    </p:spTree>
    <p:extLst>
      <p:ext uri="{BB962C8B-B14F-4D97-AF65-F5344CB8AC3E}">
        <p14:creationId xmlns:p14="http://schemas.microsoft.com/office/powerpoint/2010/main" val="3423905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You should now be able to:</a:t>
            </a:r>
            <a:endParaRPr lang="en-CA" b="0" dirty="0">
              <a:effectLst/>
            </a:endParaRPr>
          </a:p>
          <a:p>
            <a:pPr rtl="0"/>
            <a:r>
              <a:rPr lang="en-CA" sz="1200" b="0" i="0" u="none" strike="noStrike" kern="1200" dirty="0">
                <a:solidFill>
                  <a:schemeClr val="tx1"/>
                </a:solidFill>
                <a:effectLst/>
                <a:latin typeface="+mn-lt"/>
                <a:ea typeface="+mn-ea"/>
                <a:cs typeface="+mn-cs"/>
              </a:rPr>
              <a:t>●     Recall key events in the history of copyright</a:t>
            </a:r>
            <a:endParaRPr lang="en-CA" b="0" dirty="0">
              <a:effectLst/>
            </a:endParaRPr>
          </a:p>
          <a:p>
            <a:pPr rtl="0"/>
            <a:r>
              <a:rPr lang="en-CA" sz="1200" b="0" i="0" u="none" strike="noStrike" kern="1200" dirty="0">
                <a:solidFill>
                  <a:schemeClr val="tx1"/>
                </a:solidFill>
                <a:effectLst/>
                <a:latin typeface="+mn-lt"/>
                <a:ea typeface="+mn-ea"/>
                <a:cs typeface="+mn-cs"/>
              </a:rPr>
              <a:t>●     Understand how copyright has evolved, in particular from a means of encouraging learning to an economic policy</a:t>
            </a:r>
            <a:endParaRPr lang="en-CA" b="0" dirty="0">
              <a:effectLst/>
            </a:endParaRPr>
          </a:p>
          <a:p>
            <a:r>
              <a:rPr lang="en-CA" sz="1200" b="0" i="0" u="none" strike="noStrike" kern="1200" dirty="0">
                <a:solidFill>
                  <a:schemeClr val="tx1"/>
                </a:solidFill>
                <a:effectLst/>
                <a:latin typeface="+mn-lt"/>
                <a:ea typeface="+mn-ea"/>
                <a:cs typeface="+mn-cs"/>
              </a:rPr>
              <a:t>●     Understand how copyright’s history is shaped by the interplay of domestic and international factors</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17</a:t>
            </a:fld>
            <a:endParaRPr lang="en-US"/>
          </a:p>
        </p:txBody>
      </p:sp>
    </p:spTree>
    <p:extLst>
      <p:ext uri="{BB962C8B-B14F-4D97-AF65-F5344CB8AC3E}">
        <p14:creationId xmlns:p14="http://schemas.microsoft.com/office/powerpoint/2010/main" val="851892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has been the University of Alberta’s Opening Up Copyright instructional module on the history of copyright. Thank you for your attention.</a:t>
            </a:r>
          </a:p>
        </p:txBody>
      </p:sp>
      <p:sp>
        <p:nvSpPr>
          <p:cNvPr id="4" name="Slide Number Placeholder 3"/>
          <p:cNvSpPr>
            <a:spLocks noGrp="1"/>
          </p:cNvSpPr>
          <p:nvPr>
            <p:ph type="sldNum" sz="quarter" idx="5"/>
          </p:nvPr>
        </p:nvSpPr>
        <p:spPr/>
        <p:txBody>
          <a:bodyPr/>
          <a:lstStyle/>
          <a:p>
            <a:fld id="{3059A8C4-0C62-F94C-981C-DE91E9B672CA}" type="slidenum">
              <a:rPr lang="en-US" smtClean="0"/>
              <a:t>18</a:t>
            </a:fld>
            <a:endParaRPr lang="en-US"/>
          </a:p>
        </p:txBody>
      </p:sp>
    </p:spTree>
    <p:extLst>
      <p:ext uri="{BB962C8B-B14F-4D97-AF65-F5344CB8AC3E}">
        <p14:creationId xmlns:p14="http://schemas.microsoft.com/office/powerpoint/2010/main" val="3011877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21</a:t>
            </a:fld>
            <a:endParaRPr lang="en-US"/>
          </a:p>
        </p:txBody>
      </p:sp>
    </p:spTree>
    <p:extLst>
      <p:ext uri="{BB962C8B-B14F-4D97-AF65-F5344CB8AC3E}">
        <p14:creationId xmlns:p14="http://schemas.microsoft.com/office/powerpoint/2010/main" val="2555301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Copyright is increasingly important in our modern economy, but for much of copyright’s 300-plus year history it has been relatively unimportant for the overwhelming majority of people.  So how did things end up this way?</a:t>
            </a:r>
            <a:endParaRPr lang="en-CA" b="0" dirty="0">
              <a:effectLst/>
            </a:endParaRPr>
          </a:p>
          <a:p>
            <a:r>
              <a:rPr lang="en-CA" sz="1200" b="0" i="0" u="none" strike="noStrike" kern="1200" dirty="0">
                <a:solidFill>
                  <a:schemeClr val="tx1"/>
                </a:solidFill>
                <a:effectLst/>
                <a:latin typeface="+mn-lt"/>
                <a:ea typeface="+mn-ea"/>
                <a:cs typeface="+mn-cs"/>
              </a:rPr>
              <a:t>Copyright effectively began in 1710 with the</a:t>
            </a:r>
            <a:r>
              <a:rPr lang="en-CA" sz="1200" b="0" i="1" u="none" strike="noStrike" kern="1200" dirty="0">
                <a:solidFill>
                  <a:schemeClr val="tx1"/>
                </a:solidFill>
                <a:effectLst/>
                <a:latin typeface="+mn-lt"/>
                <a:ea typeface="+mn-ea"/>
                <a:cs typeface="+mn-cs"/>
              </a:rPr>
              <a:t> Statute of Anne</a:t>
            </a:r>
            <a:r>
              <a:rPr lang="en-CA" sz="1200" b="0" i="0" u="none" strike="noStrike" kern="1200" dirty="0">
                <a:solidFill>
                  <a:schemeClr val="tx1"/>
                </a:solidFill>
                <a:effectLst/>
                <a:latin typeface="+mn-lt"/>
                <a:ea typeface="+mn-ea"/>
                <a:cs typeface="+mn-cs"/>
              </a:rPr>
              <a:t> in Great Britain.  While the Statute of Anne was passed to deal with concerns of publishers over book reprinting, the preamble of the Act is notable.  The Statute was intended as: “An act for the encouragement of learning, by vesting the copies of printed books in the authors or purchasers of such copies, during the times therein mentioned.”</a:t>
            </a:r>
          </a:p>
          <a:p>
            <a:pPr rtl="0"/>
            <a:r>
              <a:rPr lang="en-CA" sz="1200" b="0" i="0" u="none" strike="noStrike" kern="1200" dirty="0">
                <a:solidFill>
                  <a:schemeClr val="tx1"/>
                </a:solidFill>
                <a:effectLst/>
                <a:latin typeface="+mn-lt"/>
                <a:ea typeface="+mn-ea"/>
                <a:cs typeface="+mn-cs"/>
              </a:rPr>
              <a:t>Wait a minute… that can’t be right.  Copyright is to encourage learning? Isn’t it supposed to be about an incentive to create and promote economic prosperity? So how did copyright go from an act for the encouragement of learning to a modern economic policy?  </a:t>
            </a:r>
            <a:endParaRPr lang="en-CA" b="0" dirty="0">
              <a:effectLst/>
            </a:endParaRPr>
          </a:p>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a:t>
            </a:fld>
            <a:endParaRPr lang="en-US"/>
          </a:p>
        </p:txBody>
      </p:sp>
    </p:spTree>
    <p:extLst>
      <p:ext uri="{BB962C8B-B14F-4D97-AF65-F5344CB8AC3E}">
        <p14:creationId xmlns:p14="http://schemas.microsoft.com/office/powerpoint/2010/main" val="1625036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22</a:t>
            </a:fld>
            <a:endParaRPr lang="en-US"/>
          </a:p>
        </p:txBody>
      </p:sp>
    </p:spTree>
    <p:extLst>
      <p:ext uri="{BB962C8B-B14F-4D97-AF65-F5344CB8AC3E}">
        <p14:creationId xmlns:p14="http://schemas.microsoft.com/office/powerpoint/2010/main" val="739025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23</a:t>
            </a:fld>
            <a:endParaRPr lang="en-US"/>
          </a:p>
        </p:txBody>
      </p:sp>
    </p:spTree>
    <p:extLst>
      <p:ext uri="{BB962C8B-B14F-4D97-AF65-F5344CB8AC3E}">
        <p14:creationId xmlns:p14="http://schemas.microsoft.com/office/powerpoint/2010/main" val="603638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For starters, Copyright has expanded from covering just printed books to covering all forms of creative expression.  It has also expanded in relation to the term, or length, of copyright protection. We can’t pack the entirety of copyright’s expansionary history into this module, so we will focus on ten key events to help explain its changing purpose and role in society, both for Canada and for the rest of the world.</a:t>
            </a:r>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3</a:t>
            </a:fld>
            <a:endParaRPr lang="en-US"/>
          </a:p>
        </p:txBody>
      </p:sp>
    </p:spTree>
    <p:extLst>
      <p:ext uri="{BB962C8B-B14F-4D97-AF65-F5344CB8AC3E}">
        <p14:creationId xmlns:p14="http://schemas.microsoft.com/office/powerpoint/2010/main" val="1675506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We can’t pack the entirety of copyright’s expansionary history into this module, so we will focus on ten key events to help explain its changing purpose and role in society, both for Canada and for the rest of the world.</a:t>
            </a:r>
            <a:endParaRPr lang="en-CA" b="0" dirty="0">
              <a:effectLst/>
            </a:endParaRPr>
          </a:p>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4</a:t>
            </a:fld>
            <a:endParaRPr lang="en-US"/>
          </a:p>
        </p:txBody>
      </p:sp>
    </p:spTree>
    <p:extLst>
      <p:ext uri="{BB962C8B-B14F-4D97-AF65-F5344CB8AC3E}">
        <p14:creationId xmlns:p14="http://schemas.microsoft.com/office/powerpoint/2010/main" val="2034230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First Key Event - the </a:t>
            </a:r>
            <a:r>
              <a:rPr lang="en-CA" sz="1200" b="0" i="1" u="none" strike="noStrike" kern="1200" dirty="0">
                <a:solidFill>
                  <a:schemeClr val="tx1"/>
                </a:solidFill>
                <a:effectLst/>
                <a:latin typeface="+mn-lt"/>
                <a:ea typeface="+mn-ea"/>
                <a:cs typeface="+mn-cs"/>
              </a:rPr>
              <a:t>Statute of Anne</a:t>
            </a:r>
            <a:r>
              <a:rPr lang="en-CA" sz="1200" b="0" i="0" u="none" strike="noStrike" kern="1200" dirty="0">
                <a:solidFill>
                  <a:schemeClr val="tx1"/>
                </a:solidFill>
                <a:effectLst/>
                <a:latin typeface="+mn-lt"/>
                <a:ea typeface="+mn-ea"/>
                <a:cs typeface="+mn-cs"/>
              </a:rPr>
              <a:t>.  As noted earlier, the scope of copyright was initially narrow - it only covered printed books. The term of protection in the Statute is also notable.  Books published before the Statute gained copyright protection for 21 years after they were written, while new books would be protected for 14 years, with the option of an additional 14 years of protection if the author was still alive at the end of the first term. </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5</a:t>
            </a:fld>
            <a:endParaRPr lang="en-US"/>
          </a:p>
        </p:txBody>
      </p:sp>
    </p:spTree>
    <p:extLst>
      <p:ext uri="{BB962C8B-B14F-4D97-AF65-F5344CB8AC3E}">
        <p14:creationId xmlns:p14="http://schemas.microsoft.com/office/powerpoint/2010/main" val="3327081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Second Key Event – the US Constitution. The 1787 US Constitution included a clause empowering Congress to protect authors and inventors.  Just three years later, in 1790, the newly independent United States would pass its first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Like the </a:t>
            </a:r>
            <a:r>
              <a:rPr lang="en-CA" sz="1200" b="0" i="1" u="none" strike="noStrike" kern="1200" dirty="0">
                <a:solidFill>
                  <a:schemeClr val="tx1"/>
                </a:solidFill>
                <a:effectLst/>
                <a:latin typeface="+mn-lt"/>
                <a:ea typeface="+mn-ea"/>
                <a:cs typeface="+mn-cs"/>
              </a:rPr>
              <a:t>Statute of Anne</a:t>
            </a:r>
            <a:r>
              <a:rPr lang="en-CA" sz="1200" b="0" i="0" u="none" strike="noStrike" kern="1200" dirty="0">
                <a:solidFill>
                  <a:schemeClr val="tx1"/>
                </a:solidFill>
                <a:effectLst/>
                <a:latin typeface="+mn-lt"/>
                <a:ea typeface="+mn-ea"/>
                <a:cs typeface="+mn-cs"/>
              </a:rPr>
              <a:t>, the term of protection was 14 years, with the right of renewal for a second 14-year period if the author was still alive.  And notably, this too was explicitly an act to promote the encouragement of learning.</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6</a:t>
            </a:fld>
            <a:endParaRPr lang="en-US"/>
          </a:p>
        </p:txBody>
      </p:sp>
    </p:spTree>
    <p:extLst>
      <p:ext uri="{BB962C8B-B14F-4D97-AF65-F5344CB8AC3E}">
        <p14:creationId xmlns:p14="http://schemas.microsoft.com/office/powerpoint/2010/main" val="4084857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Third Key Event – the Berne Convention.  Throughout the 19th century, copyright protection became more common, and concerns about international copyright protection became an issue.  This culminated in the 1886 crafting of the Berne Convention. The Berne Convention has been revised several times with numerous parties joining along the way. One notable change was the 1908 revision that stipulated member countries would provide copyright protection for a minimum term of life of the author plus 50 years.  The move to a life + 50 year term of protection was driven by the desire from various governments to harmonize the term of protection.</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7</a:t>
            </a:fld>
            <a:endParaRPr lang="en-US"/>
          </a:p>
        </p:txBody>
      </p:sp>
    </p:spTree>
    <p:extLst>
      <p:ext uri="{BB962C8B-B14F-4D97-AF65-F5344CB8AC3E}">
        <p14:creationId xmlns:p14="http://schemas.microsoft.com/office/powerpoint/2010/main" val="2659082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Fourth Key Event – A Copyright Act for Canada.  Canada passed its first domestic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in 1921, modelled directly off of the 1911 UK Act.  A few years later, in 1928, Canada joined the Berne Convention as a party in its own right, though had previously been part of the Convention through its dominion relationship with the UK.</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8</a:t>
            </a:fld>
            <a:endParaRPr lang="en-US"/>
          </a:p>
        </p:txBody>
      </p:sp>
    </p:spTree>
    <p:extLst>
      <p:ext uri="{BB962C8B-B14F-4D97-AF65-F5344CB8AC3E}">
        <p14:creationId xmlns:p14="http://schemas.microsoft.com/office/powerpoint/2010/main" val="3608935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Fifth Key Event – TRIPS.  The 1980s saw intellectual property protection and free trade become linked, reflecting in part the growth of information and service-based industries.  This led to the 1994 agreement on Trade-Related Aspects of Intellectual Property Rights, or “TRIPS.” This World Trade Organization agreement introduced a considerably stronger level of international protection to copyright holders than had previously been the case under Berne.</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9</a:t>
            </a:fld>
            <a:endParaRPr lang="en-US"/>
          </a:p>
        </p:txBody>
      </p:sp>
    </p:spTree>
    <p:extLst>
      <p:ext uri="{BB962C8B-B14F-4D97-AF65-F5344CB8AC3E}">
        <p14:creationId xmlns:p14="http://schemas.microsoft.com/office/powerpoint/2010/main" val="6759686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4.png"/><Relationship Id="rId1" Type="http://schemas.openxmlformats.org/officeDocument/2006/relationships/slideMaster" Target="../slideMasters/slideMaster5.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95263F"/>
                </a:solidFill>
                <a:latin typeface="Arial" panose="020B0604020202020204" pitchFamily="34" charset="0"/>
              </a:defRPr>
            </a:lvl1pPr>
          </a:lstStyle>
          <a:p>
            <a:r>
              <a:rPr lang="en-US" dirty="0"/>
              <a:t>Level 1</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4579D63F-D0B5-E141-ACCF-9BA1FF3390FE}"/>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8A1D796D-C3F4-644D-AFE2-C1D569F25E1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359AE153-4C4A-6144-9B44-62D21BBF296A}"/>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6" name="TextBox 5"/>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extLst>
      <p:ext uri="{BB962C8B-B14F-4D97-AF65-F5344CB8AC3E}">
        <p14:creationId xmlns:p14="http://schemas.microsoft.com/office/powerpoint/2010/main" val="1429562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CB534C"/>
                </a:solidFill>
                <a:latin typeface="Arial" panose="020B0604020202020204" pitchFamily="34" charset="0"/>
              </a:defRPr>
            </a:lvl1pPr>
          </a:lstStyle>
          <a:p>
            <a:r>
              <a:rPr lang="en-US" dirty="0"/>
              <a:t>Level 2</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48E4DE09-2500-C34F-A397-F2517C31113E}"/>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57FEA955-E437-1E4E-AB6A-69EAEFEAB99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F48AA489-7CA3-E74E-B8E1-3FDA2879F75B}"/>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7" name="TextBox 6"/>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C3051362-0DFD-9349-8175-499A8D2F626F}"/>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2</a:t>
            </a:r>
            <a:br>
              <a:rPr lang="en-US" dirty="0"/>
            </a:br>
            <a:r>
              <a:rPr lang="en-US" dirty="0"/>
              <a:t>Title Placeholder</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85A7E338-9047-0C49-8254-39900F42A5D5}"/>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B6F46EBA-A8FD-1B4B-B743-C5ACA991245D}"/>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3423900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AFBFF81B-EA04-2746-9935-45EC4CF8F2D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810844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D769670-BC84-6640-80F0-3B603F74678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F519BBCC-D32E-0842-A6AD-0156BDA40B7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266070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AC4C0D0-9108-E343-9E29-C6F91436C29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D3B536F9-F6EF-A642-9C22-0AAA97C6C26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2058270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55339B-9601-F84C-B345-0E9C19932EAD}"/>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A8D1A24E-9694-574F-A52C-0CC44A8DF0FC}"/>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CA" dirty="0"/>
          </a:p>
          <a:p>
            <a:pPr lvl="0"/>
            <a:endParaRPr lang="en-US" dirty="0"/>
          </a:p>
        </p:txBody>
      </p:sp>
      <p:sp>
        <p:nvSpPr>
          <p:cNvPr id="5" name="TextBox 4">
            <a:extLst>
              <a:ext uri="{FF2B5EF4-FFF2-40B4-BE49-F238E27FC236}">
                <a16:creationId xmlns:a16="http://schemas.microsoft.com/office/drawing/2014/main" id="{26B4B9B2-BF5E-E542-89E2-2A154D3F58BB}"/>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B77FE9AC-6BDF-884B-AC43-57A59DF5D7F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198142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AC36D5-2C66-DD4B-B2E1-F7E0A8E89452}"/>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5" name="Rectangle 4">
            <a:extLst>
              <a:ext uri="{FF2B5EF4-FFF2-40B4-BE49-F238E27FC236}">
                <a16:creationId xmlns:a16="http://schemas.microsoft.com/office/drawing/2014/main" id="{F4AB2F73-AA72-9B45-B56F-5714BB551923}"/>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6" name="Rectangle 5">
            <a:extLst>
              <a:ext uri="{FF2B5EF4-FFF2-40B4-BE49-F238E27FC236}">
                <a16:creationId xmlns:a16="http://schemas.microsoft.com/office/drawing/2014/main" id="{DCE2F1AD-46F0-DD45-A25E-E48BCBA3B115}"/>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8" name="Rectangle 7">
            <a:extLst>
              <a:ext uri="{FF2B5EF4-FFF2-40B4-BE49-F238E27FC236}">
                <a16:creationId xmlns:a16="http://schemas.microsoft.com/office/drawing/2014/main" id="{A10864C0-EF45-BA47-9034-BC1DFCA5CE7B}"/>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10" name="Rectangle 9">
            <a:extLst>
              <a:ext uri="{FF2B5EF4-FFF2-40B4-BE49-F238E27FC236}">
                <a16:creationId xmlns:a16="http://schemas.microsoft.com/office/drawing/2014/main" id="{330ADD80-AE04-714D-B57B-8EB232D2161E}"/>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1" name="TextBox 10">
            <a:extLst>
              <a:ext uri="{FF2B5EF4-FFF2-40B4-BE49-F238E27FC236}">
                <a16:creationId xmlns:a16="http://schemas.microsoft.com/office/drawing/2014/main" id="{6495B3A9-DC6D-BA4C-AB65-601383371BCD}"/>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2FA340A0-4136-5347-92B1-F4072E788C07}"/>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B99CC51-F6EC-684B-A055-908766515B32}"/>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4" name="TextBox 13">
            <a:extLst>
              <a:ext uri="{FF2B5EF4-FFF2-40B4-BE49-F238E27FC236}">
                <a16:creationId xmlns:a16="http://schemas.microsoft.com/office/drawing/2014/main" id="{0017AB78-8441-CD47-9BF9-874140D2940A}"/>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5" name="TextBox 14">
            <a:extLst>
              <a:ext uri="{FF2B5EF4-FFF2-40B4-BE49-F238E27FC236}">
                <a16:creationId xmlns:a16="http://schemas.microsoft.com/office/drawing/2014/main" id="{01D5E255-63D8-6445-BB62-23049C353689}"/>
              </a:ext>
            </a:extLst>
          </p:cNvPr>
          <p:cNvSpPr txBox="1"/>
          <p:nvPr userDrawn="1"/>
        </p:nvSpPr>
        <p:spPr>
          <a:xfrm>
            <a:off x="7033365" y="4870679"/>
            <a:ext cx="2215138" cy="1089529"/>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6" name="TextBox 15">
            <a:extLst>
              <a:ext uri="{FF2B5EF4-FFF2-40B4-BE49-F238E27FC236}">
                <a16:creationId xmlns:a16="http://schemas.microsoft.com/office/drawing/2014/main" id="{D9876829-F464-184F-BFFE-480173F866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1116949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870E22-D3D2-624E-AF9E-3E05930D55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5" name="TextBox 4">
            <a:extLst>
              <a:ext uri="{FF2B5EF4-FFF2-40B4-BE49-F238E27FC236}">
                <a16:creationId xmlns:a16="http://schemas.microsoft.com/office/drawing/2014/main" id="{9C19D730-2A94-5745-8E71-D16B78BB4A5D}"/>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6" name="TextBox 5">
            <a:extLst>
              <a:ext uri="{FF2B5EF4-FFF2-40B4-BE49-F238E27FC236}">
                <a16:creationId xmlns:a16="http://schemas.microsoft.com/office/drawing/2014/main" id="{FE39E2A1-D1F8-F849-A85E-FA17C3913CD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1653725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F7CA00"/>
                </a:solidFill>
                <a:latin typeface="Arial" panose="020B0604020202020204" pitchFamily="34" charset="0"/>
              </a:defRPr>
            </a:lvl1pPr>
          </a:lstStyle>
          <a:p>
            <a:r>
              <a:rPr lang="en-US" dirty="0"/>
              <a:t>Level 3</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DE912162-4DF4-DC48-9D9E-EEA138835229}"/>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98379867-4123-0F4E-B462-BF544A8E6E3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0A21B7B0-4B19-2747-9BBC-ACC22F9164AD}"/>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7" name="TextBox 6"/>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12064"/>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1</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1033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F7CA00"/>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6" name="Title 1">
            <a:extLst>
              <a:ext uri="{FF2B5EF4-FFF2-40B4-BE49-F238E27FC236}">
                <a16:creationId xmlns:a16="http://schemas.microsoft.com/office/drawing/2014/main" id="{B00D2005-1638-D145-A3AA-4604EF5F2187}"/>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3</a:t>
            </a:r>
            <a:br>
              <a:rPr lang="en-US" dirty="0"/>
            </a:br>
            <a:r>
              <a:rPr lang="en-US" dirty="0"/>
              <a:t>Title Placeholder</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Content Placeholder 7">
            <a:extLst>
              <a:ext uri="{FF2B5EF4-FFF2-40B4-BE49-F238E27FC236}">
                <a16:creationId xmlns:a16="http://schemas.microsoft.com/office/drawing/2014/main" id="{D71B6D7B-91A1-E44E-9C3E-3CF6164B667B}"/>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C3377E9F-F72D-D346-A023-587315F6F93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4033565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588692-E5A2-DC4C-8C4C-E7D74342CE31}"/>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7C4CA8E0-8C56-9B48-BF92-FD290582BDF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4157546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EFD900-0255-F445-BE1C-1DF2270C913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37AE39D8-DE47-5149-BF37-9229513418D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1677008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59B4EB-FBA7-6448-95F2-E6B852C5E61F}"/>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0FBAA09-CF2D-BB43-B73B-D63FECDAC48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1801667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6F4EC9-63B6-7A49-A259-9A160623224B}"/>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08C7B41D-8AEA-1A4D-9D69-442CA4452281}"/>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CA" dirty="0"/>
          </a:p>
          <a:p>
            <a:pPr lvl="0"/>
            <a:endParaRPr lang="en-US" dirty="0"/>
          </a:p>
        </p:txBody>
      </p:sp>
      <p:sp>
        <p:nvSpPr>
          <p:cNvPr id="5" name="TextBox 4">
            <a:extLst>
              <a:ext uri="{FF2B5EF4-FFF2-40B4-BE49-F238E27FC236}">
                <a16:creationId xmlns:a16="http://schemas.microsoft.com/office/drawing/2014/main" id="{5F375636-EBC4-F148-9EAD-6E9EF7D64139}"/>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AD368455-4297-3D40-B408-AA05480ABD5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9059003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BBDAD3-F7F2-AD4D-81B9-DBE7A7E9DC97}"/>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4" name="Rectangle 3">
            <a:extLst>
              <a:ext uri="{FF2B5EF4-FFF2-40B4-BE49-F238E27FC236}">
                <a16:creationId xmlns:a16="http://schemas.microsoft.com/office/drawing/2014/main" id="{35164054-E794-B041-9245-E5BB0051CE9F}"/>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5" name="Rectangle 4">
            <a:extLst>
              <a:ext uri="{FF2B5EF4-FFF2-40B4-BE49-F238E27FC236}">
                <a16:creationId xmlns:a16="http://schemas.microsoft.com/office/drawing/2014/main" id="{C3DA9209-4BE5-F44D-9E18-46E5D7447351}"/>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6475A6AA-AB49-BF48-88F9-1261351ABBB8}"/>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99A0D4A3-6954-8448-BEE8-6D7B34B7AD78}"/>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9" name="TextBox 8">
            <a:extLst>
              <a:ext uri="{FF2B5EF4-FFF2-40B4-BE49-F238E27FC236}">
                <a16:creationId xmlns:a16="http://schemas.microsoft.com/office/drawing/2014/main" id="{3CD0F2B1-1FE2-0E49-BEB4-81128D7F98FA}"/>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AC8D7018-FE0C-914A-8D5B-C62A4EDDF500}"/>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D49D376-AFAD-5F45-9CE4-D798E54EBA87}"/>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2" name="TextBox 11">
            <a:extLst>
              <a:ext uri="{FF2B5EF4-FFF2-40B4-BE49-F238E27FC236}">
                <a16:creationId xmlns:a16="http://schemas.microsoft.com/office/drawing/2014/main" id="{C6591802-AF25-BA45-8F51-C1AA78507743}"/>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FBE4418B-2C46-9247-A68A-F7A59ED745FF}"/>
              </a:ext>
            </a:extLst>
          </p:cNvPr>
          <p:cNvSpPr txBox="1"/>
          <p:nvPr userDrawn="1"/>
        </p:nvSpPr>
        <p:spPr>
          <a:xfrm>
            <a:off x="7033365" y="4870679"/>
            <a:ext cx="2215138" cy="1089529"/>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4" name="TextBox 13">
            <a:extLst>
              <a:ext uri="{FF2B5EF4-FFF2-40B4-BE49-F238E27FC236}">
                <a16:creationId xmlns:a16="http://schemas.microsoft.com/office/drawing/2014/main" id="{6D52F16A-22BD-6448-BC29-BAF6A0CDBCA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22644603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343038-A838-0C41-95D7-9CFCD29FE65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10" name="TextBox 9">
            <a:extLst>
              <a:ext uri="{FF2B5EF4-FFF2-40B4-BE49-F238E27FC236}">
                <a16:creationId xmlns:a16="http://schemas.microsoft.com/office/drawing/2014/main" id="{3FC2E465-7B94-AB46-AD00-394DD61EF84A}"/>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635790B6-AE76-C145-98F2-9683FF1673C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7597936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879F3D"/>
                </a:solidFill>
                <a:latin typeface="Arial" panose="020B0604020202020204" pitchFamily="34" charset="0"/>
              </a:defRPr>
            </a:lvl1pPr>
          </a:lstStyle>
          <a:p>
            <a:r>
              <a:rPr lang="en-US" dirty="0"/>
              <a:t>Level 4</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EAA55123-175B-DF46-AA5A-53254D74F9A2}"/>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1F80558F-4391-2944-8442-5C26834E3C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7D0D2FCC-AC68-6B46-AF07-20394F20DF07}"/>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7" name="TextBox 6"/>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E95FE837-4B48-E942-AF08-6D436A9EC429}"/>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4</a:t>
            </a:r>
            <a:br>
              <a:rPr lang="en-US" dirty="0"/>
            </a:br>
            <a:r>
              <a:rPr lang="en-US" dirty="0"/>
              <a:t>Title Placeholder</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373814AB-D8BC-0C42-8757-616EC731D8BC}"/>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3" name="TextBox 2">
            <a:extLst>
              <a:ext uri="{FF2B5EF4-FFF2-40B4-BE49-F238E27FC236}">
                <a16:creationId xmlns:a16="http://schemas.microsoft.com/office/drawing/2014/main" id="{84020D6F-A312-6C44-BA9C-67342DADCEFA}"/>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387890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Content Placeholder 7">
            <a:extLst>
              <a:ext uri="{FF2B5EF4-FFF2-40B4-BE49-F238E27FC236}">
                <a16:creationId xmlns:a16="http://schemas.microsoft.com/office/drawing/2014/main" id="{391F00A9-737A-1146-92A4-5829B9A5AA6A}"/>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F11A851A-BABB-6040-A2CB-A19AE34F86A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21940173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42F574-B92E-3447-9812-1E6BAD5BE56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A5BACD67-8F37-E94B-A68F-F142AC94137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21885602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96F0E2-16C5-024A-B360-E40F0382DBD5}"/>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161200C4-8EC0-5A48-AF35-9A3ECBDC1FB3}"/>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1389508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EAD414-CA57-FA4A-A3D7-AD29DDF5841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DB3D0953-9425-B44C-8765-813DA7D606C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39913674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AF85E-984E-2243-BDCD-E5EC5DF65993}"/>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878644E4-8450-FE44-88F6-FC7EB7EAD768}"/>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US" dirty="0"/>
          </a:p>
        </p:txBody>
      </p:sp>
      <p:sp>
        <p:nvSpPr>
          <p:cNvPr id="5" name="TextBox 4">
            <a:extLst>
              <a:ext uri="{FF2B5EF4-FFF2-40B4-BE49-F238E27FC236}">
                <a16:creationId xmlns:a16="http://schemas.microsoft.com/office/drawing/2014/main" id="{80DCE080-A6C7-9241-81A6-5323D758EDB5}"/>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DB68A3B7-23E6-C94F-AE98-26E36E065A0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1342176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7C12BB-6710-DE49-908B-EE1CA386FC4F}"/>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4" name="Rectangle 3">
            <a:extLst>
              <a:ext uri="{FF2B5EF4-FFF2-40B4-BE49-F238E27FC236}">
                <a16:creationId xmlns:a16="http://schemas.microsoft.com/office/drawing/2014/main" id="{17537D2A-4C78-5242-B06E-D83E3FD35BE4}"/>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5" name="Rectangle 4">
            <a:extLst>
              <a:ext uri="{FF2B5EF4-FFF2-40B4-BE49-F238E27FC236}">
                <a16:creationId xmlns:a16="http://schemas.microsoft.com/office/drawing/2014/main" id="{DC84965B-745A-354F-9DA6-00B0B29223ED}"/>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946F9044-534F-A045-B776-24B57C032E14}"/>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44FA4EEC-3F55-4B4A-A3A1-848EED7085A2}"/>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9" name="TextBox 8">
            <a:extLst>
              <a:ext uri="{FF2B5EF4-FFF2-40B4-BE49-F238E27FC236}">
                <a16:creationId xmlns:a16="http://schemas.microsoft.com/office/drawing/2014/main" id="{E7119F9C-9A80-9A45-A136-8125D5F25092}"/>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C2167649-29B2-2A41-9342-0ED3192DF0CF}"/>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4AA82D0-1DEE-8F41-8C72-B522D2FB0DD6}"/>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2" name="TextBox 11">
            <a:extLst>
              <a:ext uri="{FF2B5EF4-FFF2-40B4-BE49-F238E27FC236}">
                <a16:creationId xmlns:a16="http://schemas.microsoft.com/office/drawing/2014/main" id="{0B2ACF80-C46F-8048-9EB4-950C9E222B3D}"/>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40719E68-A586-2E4E-AA56-218C503D4F4E}"/>
              </a:ext>
            </a:extLst>
          </p:cNvPr>
          <p:cNvSpPr txBox="1"/>
          <p:nvPr userDrawn="1"/>
        </p:nvSpPr>
        <p:spPr>
          <a:xfrm>
            <a:off x="7033365" y="4870679"/>
            <a:ext cx="2215138" cy="1089529"/>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4" name="TextBox 13">
            <a:extLst>
              <a:ext uri="{FF2B5EF4-FFF2-40B4-BE49-F238E27FC236}">
                <a16:creationId xmlns:a16="http://schemas.microsoft.com/office/drawing/2014/main" id="{68DE1BED-9DC3-D247-9201-574B7094B0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35937905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6978B-C00C-A74C-8724-630D758163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4" name="TextBox 3">
            <a:extLst>
              <a:ext uri="{FF2B5EF4-FFF2-40B4-BE49-F238E27FC236}">
                <a16:creationId xmlns:a16="http://schemas.microsoft.com/office/drawing/2014/main" id="{DDBAA813-2419-E547-A898-563F99DEF3F4}"/>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ED0E2942-34EE-7D4A-A7C8-5B01D8AF2F9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1684306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004950"/>
                </a:solidFill>
                <a:latin typeface="Arial" panose="020B0604020202020204" pitchFamily="34" charset="0"/>
              </a:defRPr>
            </a:lvl1pPr>
          </a:lstStyle>
          <a:p>
            <a:r>
              <a:rPr lang="en-US" dirty="0"/>
              <a:t>Level 5</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836574F0-4DF2-414D-9E50-AD1B0BFD0763}"/>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0A184503-A0DC-8740-942C-725B38E95C6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4EDC62F5-229E-3B49-A44F-9DCD1D73E240}"/>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7" name="TextBox 6"/>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5</a:t>
            </a:r>
            <a:br>
              <a:rPr lang="en-US" dirty="0"/>
            </a:br>
            <a:r>
              <a:rPr lang="en-US" dirty="0"/>
              <a:t>Title Placeholder</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Content Placeholder 7">
            <a:extLst>
              <a:ext uri="{FF2B5EF4-FFF2-40B4-BE49-F238E27FC236}">
                <a16:creationId xmlns:a16="http://schemas.microsoft.com/office/drawing/2014/main" id="{50BDAE9C-4B7B-314A-85F5-72FBA7F74EEA}"/>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8994EEDD-FF07-6D45-BFC9-5577D3EB2006}"/>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1719481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2AD040F-3190-ED40-A683-FF66B09A0EA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Edit Master text styles</a:t>
            </a:r>
          </a:p>
        </p:txBody>
      </p:sp>
      <p:sp>
        <p:nvSpPr>
          <p:cNvPr id="5" name="TextBox 4">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906478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eferences &amp; Resour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3DA107-6991-D743-BFF9-91C702F60A5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84AA2D9-69DC-6747-B80C-A8EA1E59F4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282690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ases and Legisl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B6C41C9-4394-064A-BEEB-25895413825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5A43551B-05EE-A24E-8E4C-4E668B20191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489344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amp;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69F7ED0-55FE-1F49-94C4-341FBBCC21C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7" name="TextBox 6">
            <a:extLst>
              <a:ext uri="{FF2B5EF4-FFF2-40B4-BE49-F238E27FC236}">
                <a16:creationId xmlns:a16="http://schemas.microsoft.com/office/drawing/2014/main" id="{6645C1BA-C3E8-3546-A1C9-74A2592E2C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321784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icensing &amp; Attribu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CE8261-6617-C044-9F75-000FA01FCDDB}"/>
              </a:ext>
            </a:extLst>
          </p:cNvPr>
          <p:cNvSpPr>
            <a:spLocks noGrp="1"/>
          </p:cNvSpPr>
          <p:nvPr>
            <p:ph type="body" sz="quarter" idx="10" hasCustomPrompt="1"/>
          </p:nvPr>
        </p:nvSpPr>
        <p:spPr>
          <a:xfrm>
            <a:off x="2063510" y="2253164"/>
            <a:ext cx="9290290" cy="1024263"/>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US" dirty="0"/>
          </a:p>
        </p:txBody>
      </p:sp>
      <p:sp>
        <p:nvSpPr>
          <p:cNvPr id="11" name="TextBox 10">
            <a:extLst>
              <a:ext uri="{FF2B5EF4-FFF2-40B4-BE49-F238E27FC236}">
                <a16:creationId xmlns:a16="http://schemas.microsoft.com/office/drawing/2014/main" id="{71B58B3E-5BD6-D141-BC4F-9A5614470387}"/>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12" name="TextBox 11">
            <a:extLst>
              <a:ext uri="{FF2B5EF4-FFF2-40B4-BE49-F238E27FC236}">
                <a16:creationId xmlns:a16="http://schemas.microsoft.com/office/drawing/2014/main" id="{1D9D56A7-AD3F-0F4F-91A0-5A615987AC59}"/>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7" name="TextBox 6">
            <a:extLst>
              <a:ext uri="{FF2B5EF4-FFF2-40B4-BE49-F238E27FC236}">
                <a16:creationId xmlns:a16="http://schemas.microsoft.com/office/drawing/2014/main" id="{FDCE6B1C-113D-5646-8A6A-9A17B208DF8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22066756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2803499-54B1-8443-A129-1C7C7CA43E7A}"/>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23" name="Rectangle 22">
            <a:extLst>
              <a:ext uri="{FF2B5EF4-FFF2-40B4-BE49-F238E27FC236}">
                <a16:creationId xmlns:a16="http://schemas.microsoft.com/office/drawing/2014/main" id="{8703AE52-3449-3D47-ADED-C9B56808870D}"/>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24" name="Rectangle 23">
            <a:extLst>
              <a:ext uri="{FF2B5EF4-FFF2-40B4-BE49-F238E27FC236}">
                <a16:creationId xmlns:a16="http://schemas.microsoft.com/office/drawing/2014/main" id="{51A5008C-6F0A-CA42-912D-BA512A422733}"/>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25" name="Rectangle 24">
            <a:extLst>
              <a:ext uri="{FF2B5EF4-FFF2-40B4-BE49-F238E27FC236}">
                <a16:creationId xmlns:a16="http://schemas.microsoft.com/office/drawing/2014/main" id="{9D943834-1542-E04C-88BD-6511A1B7B32F}"/>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26" name="Rectangle 25">
            <a:extLst>
              <a:ext uri="{FF2B5EF4-FFF2-40B4-BE49-F238E27FC236}">
                <a16:creationId xmlns:a16="http://schemas.microsoft.com/office/drawing/2014/main" id="{C2601C88-3044-994F-BF60-3910500351A4}"/>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27" name="TextBox 26">
            <a:extLst>
              <a:ext uri="{FF2B5EF4-FFF2-40B4-BE49-F238E27FC236}">
                <a16:creationId xmlns:a16="http://schemas.microsoft.com/office/drawing/2014/main" id="{1F7DC342-82E6-D945-A8DE-12B7D47C1C5C}"/>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28" name="TextBox 27">
            <a:extLst>
              <a:ext uri="{FF2B5EF4-FFF2-40B4-BE49-F238E27FC236}">
                <a16:creationId xmlns:a16="http://schemas.microsoft.com/office/drawing/2014/main" id="{73CBFBA1-6765-D14F-92B2-395E8EA4A6B7}"/>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3C8960F4-C1EA-FA49-997F-C1FC9FEE8964}"/>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30" name="TextBox 29">
            <a:extLst>
              <a:ext uri="{FF2B5EF4-FFF2-40B4-BE49-F238E27FC236}">
                <a16:creationId xmlns:a16="http://schemas.microsoft.com/office/drawing/2014/main" id="{04C50E83-525F-DE44-B74F-32E3B0E8182E}"/>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31" name="TextBox 30">
            <a:extLst>
              <a:ext uri="{FF2B5EF4-FFF2-40B4-BE49-F238E27FC236}">
                <a16:creationId xmlns:a16="http://schemas.microsoft.com/office/drawing/2014/main" id="{225F0AAF-6B51-DF45-A1F4-F2518756A204}"/>
              </a:ext>
            </a:extLst>
          </p:cNvPr>
          <p:cNvSpPr txBox="1"/>
          <p:nvPr userDrawn="1"/>
        </p:nvSpPr>
        <p:spPr>
          <a:xfrm>
            <a:off x="7033365" y="4870679"/>
            <a:ext cx="2215138" cy="1089529"/>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3" name="TextBox 12">
            <a:extLst>
              <a:ext uri="{FF2B5EF4-FFF2-40B4-BE49-F238E27FC236}">
                <a16:creationId xmlns:a16="http://schemas.microsoft.com/office/drawing/2014/main" id="{C1EEF3B8-42A5-C347-B5B6-6EA3359433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39787988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C2D213-AB25-BB4D-A28C-E44A3C370C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2" name="TextBox 1">
            <a:extLst>
              <a:ext uri="{FF2B5EF4-FFF2-40B4-BE49-F238E27FC236}">
                <a16:creationId xmlns:a16="http://schemas.microsoft.com/office/drawing/2014/main" id="{383F96F9-5956-7848-8666-1498845ADCF6}"/>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47A62C95-003F-9942-B5B9-0B262D32D629}"/>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627873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A8CE4ED-71EB-7040-BFDA-C702ACC12067}"/>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Edit Master text styles</a:t>
            </a:r>
          </a:p>
        </p:txBody>
      </p:sp>
      <p:sp>
        <p:nvSpPr>
          <p:cNvPr id="5" name="TextBox 4">
            <a:extLst>
              <a:ext uri="{FF2B5EF4-FFF2-40B4-BE49-F238E27FC236}">
                <a16:creationId xmlns:a16="http://schemas.microsoft.com/office/drawing/2014/main" id="{C8B1FA85-4136-C241-B684-CAC6F56F4E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667282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3DE19D0-2174-1D4B-BFF7-B8CCBB5101C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Edit Master text styles</a:t>
            </a:r>
          </a:p>
        </p:txBody>
      </p:sp>
      <p:sp>
        <p:nvSpPr>
          <p:cNvPr id="5" name="TextBox 4">
            <a:extLst>
              <a:ext uri="{FF2B5EF4-FFF2-40B4-BE49-F238E27FC236}">
                <a16:creationId xmlns:a16="http://schemas.microsoft.com/office/drawing/2014/main" id="{F6757F4D-6918-0B40-8638-50EC6BE7B381}"/>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1069515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E1C14736-2D5D-114C-8E34-7866B882738C}"/>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US" dirty="0"/>
          </a:p>
        </p:txBody>
      </p:sp>
      <p:sp>
        <p:nvSpPr>
          <p:cNvPr id="12" name="TextBox 11">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13" name="TextBox 12">
            <a:extLst>
              <a:ext uri="{FF2B5EF4-FFF2-40B4-BE49-F238E27FC236}">
                <a16:creationId xmlns:a16="http://schemas.microsoft.com/office/drawing/2014/main" id="{903FCD8B-1F64-0A40-BE7B-88E76136209D}"/>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6" name="TextBox 5">
            <a:extLst>
              <a:ext uri="{FF2B5EF4-FFF2-40B4-BE49-F238E27FC236}">
                <a16:creationId xmlns:a16="http://schemas.microsoft.com/office/drawing/2014/main" id="{944982ED-AD70-0842-ACC8-701F56A32F4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3094027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0FAE2F-7CF1-FF46-B622-5CBD6D1E6A7B}"/>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5" name="Rectangle 4">
            <a:extLst>
              <a:ext uri="{FF2B5EF4-FFF2-40B4-BE49-F238E27FC236}">
                <a16:creationId xmlns:a16="http://schemas.microsoft.com/office/drawing/2014/main" id="{935F79D7-5F90-F749-B30D-50505C1E4BE7}"/>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6" name="Rectangle 5">
            <a:extLst>
              <a:ext uri="{FF2B5EF4-FFF2-40B4-BE49-F238E27FC236}">
                <a16:creationId xmlns:a16="http://schemas.microsoft.com/office/drawing/2014/main" id="{5D83A11A-29A3-EF40-A968-DAB629BF172E}"/>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EFBB9845-E88A-4F4A-BE3F-659CCD2DB4A4}"/>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4BCBBED0-00DE-524C-B384-A7EA4F5F6B30}"/>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5" name="TextBox 14">
            <a:extLst>
              <a:ext uri="{FF2B5EF4-FFF2-40B4-BE49-F238E27FC236}">
                <a16:creationId xmlns:a16="http://schemas.microsoft.com/office/drawing/2014/main" id="{23E2F271-6045-CF41-8359-10D2A65DA420}"/>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76FBA01-6A42-D54A-BEDF-3A388A42417B}"/>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17E7EE5-ABF5-0044-9A8D-2C4BC63E9478}"/>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8" name="TextBox 17">
            <a:extLst>
              <a:ext uri="{FF2B5EF4-FFF2-40B4-BE49-F238E27FC236}">
                <a16:creationId xmlns:a16="http://schemas.microsoft.com/office/drawing/2014/main" id="{DD7CF573-89CA-234D-BECE-37B476FDC351}"/>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217B8E0D-0B6F-9D47-AF0C-F6151E7CAAD2}"/>
              </a:ext>
            </a:extLst>
          </p:cNvPr>
          <p:cNvSpPr txBox="1"/>
          <p:nvPr userDrawn="1"/>
        </p:nvSpPr>
        <p:spPr>
          <a:xfrm>
            <a:off x="7033365" y="4870679"/>
            <a:ext cx="2215138" cy="1089529"/>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3" name="TextBox 12">
            <a:extLst>
              <a:ext uri="{FF2B5EF4-FFF2-40B4-BE49-F238E27FC236}">
                <a16:creationId xmlns:a16="http://schemas.microsoft.com/office/drawing/2014/main" id="{D852F126-933A-FA43-9035-32C425EA39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27095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EEAD43-96CA-9648-BF3D-5576835BA1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5" name="TextBox 4">
            <a:extLst>
              <a:ext uri="{FF2B5EF4-FFF2-40B4-BE49-F238E27FC236}">
                <a16:creationId xmlns:a16="http://schemas.microsoft.com/office/drawing/2014/main" id="{44BB178F-D283-E149-90BE-65D27420814F}"/>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6" name="TextBox 5">
            <a:extLst>
              <a:ext uri="{FF2B5EF4-FFF2-40B4-BE49-F238E27FC236}">
                <a16:creationId xmlns:a16="http://schemas.microsoft.com/office/drawing/2014/main" id="{A0A180F4-11A4-6144-A33B-3A7FED4DAAA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718776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396668"/>
      </p:ext>
    </p:extLst>
  </p:cSld>
  <p:clrMap bg1="lt1" tx1="dk1" bg2="lt2" tx2="dk2" accent1="accent1" accent2="accent2" accent3="accent3" accent4="accent4" accent5="accent5" accent6="accent6" hlink="hlink" folHlink="folHlink"/>
  <p:sldLayoutIdLst>
    <p:sldLayoutId id="2147493462" r:id="rId1"/>
    <p:sldLayoutId id="2147493465" r:id="rId2"/>
    <p:sldLayoutId id="2147493509" r:id="rId3"/>
    <p:sldLayoutId id="2147493510" r:id="rId4"/>
    <p:sldLayoutId id="2147493511" r:id="rId5"/>
    <p:sldLayoutId id="2147493512" r:id="rId6"/>
    <p:sldLayoutId id="2147493513" r:id="rId7"/>
    <p:sldLayoutId id="2147493514" r:id="rId8"/>
    <p:sldLayoutId id="2147493515"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370854"/>
      </p:ext>
    </p:extLst>
  </p:cSld>
  <p:clrMap bg1="lt1" tx1="dk1" bg2="lt2" tx2="dk2" accent1="accent1" accent2="accent2" accent3="accent3" accent4="accent4" accent5="accent5" accent6="accent6" hlink="hlink" folHlink="folHlink"/>
  <p:sldLayoutIdLst>
    <p:sldLayoutId id="2147493467" r:id="rId1"/>
    <p:sldLayoutId id="2147493468" r:id="rId2"/>
    <p:sldLayoutId id="2147493516" r:id="rId3"/>
    <p:sldLayoutId id="2147493517" r:id="rId4"/>
    <p:sldLayoutId id="2147493518" r:id="rId5"/>
    <p:sldLayoutId id="2147493519" r:id="rId6"/>
    <p:sldLayoutId id="2147493520" r:id="rId7"/>
    <p:sldLayoutId id="2147493521" r:id="rId8"/>
    <p:sldLayoutId id="214749352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04486"/>
      </p:ext>
    </p:extLst>
  </p:cSld>
  <p:clrMap bg1="lt1" tx1="dk1" bg2="lt2" tx2="dk2" accent1="accent1" accent2="accent2" accent3="accent3" accent4="accent4" accent5="accent5" accent6="accent6" hlink="hlink" folHlink="folHlink"/>
  <p:sldLayoutIdLst>
    <p:sldLayoutId id="2147493481" r:id="rId1"/>
    <p:sldLayoutId id="2147493482" r:id="rId2"/>
    <p:sldLayoutId id="2147493524" r:id="rId3"/>
    <p:sldLayoutId id="2147493525" r:id="rId4"/>
    <p:sldLayoutId id="2147493526" r:id="rId5"/>
    <p:sldLayoutId id="2147493527" r:id="rId6"/>
    <p:sldLayoutId id="2147493528" r:id="rId7"/>
    <p:sldLayoutId id="2147493529" r:id="rId8"/>
    <p:sldLayoutId id="214749352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746470"/>
      </p:ext>
    </p:extLst>
  </p:cSld>
  <p:clrMap bg1="lt1" tx1="dk1" bg2="lt2" tx2="dk2" accent1="accent1" accent2="accent2" accent3="accent3" accent4="accent4" accent5="accent5" accent6="accent6" hlink="hlink" folHlink="folHlink"/>
  <p:sldLayoutIdLst>
    <p:sldLayoutId id="2147493484" r:id="rId1"/>
    <p:sldLayoutId id="2147493485" r:id="rId2"/>
    <p:sldLayoutId id="2147493530" r:id="rId3"/>
    <p:sldLayoutId id="2147493531" r:id="rId4"/>
    <p:sldLayoutId id="2147493532" r:id="rId5"/>
    <p:sldLayoutId id="2147493533" r:id="rId6"/>
    <p:sldLayoutId id="2147493534" r:id="rId7"/>
    <p:sldLayoutId id="2147493535" r:id="rId8"/>
    <p:sldLayoutId id="214749353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08359"/>
      </p:ext>
    </p:extLst>
  </p:cSld>
  <p:clrMap bg1="lt1" tx1="dk1" bg2="lt2" tx2="dk2" accent1="accent1" accent2="accent2" accent3="accent3" accent4="accent4" accent5="accent5" accent6="accent6" hlink="hlink" folHlink="folHlink"/>
  <p:sldLayoutIdLst>
    <p:sldLayoutId id="2147493487" r:id="rId1"/>
    <p:sldLayoutId id="2147493488" r:id="rId2"/>
    <p:sldLayoutId id="2147493501" r:id="rId3"/>
    <p:sldLayoutId id="2147493502" r:id="rId4"/>
    <p:sldLayoutId id="2147493503" r:id="rId5"/>
    <p:sldLayoutId id="2147493504" r:id="rId6"/>
    <p:sldLayoutId id="2147493505" r:id="rId7"/>
    <p:sldLayoutId id="2147493507" r:id="rId8"/>
    <p:sldLayoutId id="214749350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48.jpg"/><Relationship Id="rId5" Type="http://schemas.openxmlformats.org/officeDocument/2006/relationships/image" Target="../media/image47.sv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19.png"/><Relationship Id="rId5" Type="http://schemas.openxmlformats.org/officeDocument/2006/relationships/image" Target="../media/image52.jp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56.png"/><Relationship Id="rId11" Type="http://schemas.openxmlformats.org/officeDocument/2006/relationships/image" Target="../media/image52.jpg"/><Relationship Id="rId5" Type="http://schemas.openxmlformats.org/officeDocument/2006/relationships/image" Target="../media/image55.png"/><Relationship Id="rId10" Type="http://schemas.openxmlformats.org/officeDocument/2006/relationships/image" Target="../media/image60.jpeg"/><Relationship Id="rId4" Type="http://schemas.openxmlformats.org/officeDocument/2006/relationships/image" Target="../media/image54.png"/><Relationship Id="rId9"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openxmlformats.org/officeDocument/2006/relationships/image" Target="../media/image51.pn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8" Type="http://schemas.openxmlformats.org/officeDocument/2006/relationships/hyperlink" Target="https://upload.wikimedia.org/wikipedia/commons/e/ec/Statute_of_anne.jpg" TargetMode="External"/><Relationship Id="rId13" Type="http://schemas.openxmlformats.org/officeDocument/2006/relationships/hyperlink" Target="https://thenounproject.com/term/broadcast/201837" TargetMode="External"/><Relationship Id="rId3" Type="http://schemas.openxmlformats.org/officeDocument/2006/relationships/hyperlink" Target="https://pixabay.com/vectors/copyright-copywrite-36078/" TargetMode="External"/><Relationship Id="rId7" Type="http://schemas.openxmlformats.org/officeDocument/2006/relationships/hyperlink" Target="https://commons.wikimedia.org/wiki/File:Jan_Antoon_Garemijn_-_The_Pandreitje_in_Bruges_-_WGA08468.jpg" TargetMode="External"/><Relationship Id="rId12" Type="http://schemas.openxmlformats.org/officeDocument/2006/relationships/hyperlink" Target="https://thenounproject.com/icon/1306170/" TargetMode="External"/><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hyperlink" Target="https://www.nationalgalleries.org/art-and-artists/1738/queen-anne-when-princess-denmark-1665" TargetMode="External"/><Relationship Id="rId11" Type="http://schemas.openxmlformats.org/officeDocument/2006/relationships/hyperlink" Target="https://thenounproject.com/icon/1976897" TargetMode="External"/><Relationship Id="rId5" Type="http://schemas.openxmlformats.org/officeDocument/2006/relationships/hyperlink" Target="https://unsplash.com/photos/Oaqk7qqNh_c" TargetMode="External"/><Relationship Id="rId10" Type="http://schemas.openxmlformats.org/officeDocument/2006/relationships/hyperlink" Target="https://thenounproject.com/icon/1787402/" TargetMode="External"/><Relationship Id="rId4" Type="http://schemas.openxmlformats.org/officeDocument/2006/relationships/hyperlink" Target="https://pixabay.com/vectors/money-icon-dollar-giving-badge-3614661/" TargetMode="External"/><Relationship Id="rId9" Type="http://schemas.openxmlformats.org/officeDocument/2006/relationships/hyperlink" Target="https://freesound.org/people/plasterbrain/sounds/397353/"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thenounproject.com/kaliphast/uploads/?i=2010370" TargetMode="External"/><Relationship Id="rId13" Type="http://schemas.openxmlformats.org/officeDocument/2006/relationships/hyperlink" Target="https://thenounproject.com/search/?q=globe&amp;i=1299776" TargetMode="External"/><Relationship Id="rId3" Type="http://schemas.openxmlformats.org/officeDocument/2006/relationships/hyperlink" Target="https://thenounproject.com/term/viewing/1694590" TargetMode="External"/><Relationship Id="rId7" Type="http://schemas.openxmlformats.org/officeDocument/2006/relationships/hyperlink" Target="https://thenounproject.com/search/?q=one&amp;i=2010363" TargetMode="External"/><Relationship Id="rId12" Type="http://schemas.openxmlformats.org/officeDocument/2006/relationships/hyperlink" Target="https://freesound.org/people/maadmacs/sounds/388391/" TargetMode="External"/><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hyperlink" Target="https://thenounproject.com/term/film-projector/336166" TargetMode="External"/><Relationship Id="rId11" Type="http://schemas.openxmlformats.org/officeDocument/2006/relationships/hyperlink" Target="https://thenounproject.com/kaliphast/uploads/?i=2010367" TargetMode="External"/><Relationship Id="rId5" Type="http://schemas.openxmlformats.org/officeDocument/2006/relationships/hyperlink" Target="https://thenounproject.com/term/dvd/2163746" TargetMode="External"/><Relationship Id="rId10" Type="http://schemas.openxmlformats.org/officeDocument/2006/relationships/hyperlink" Target="https://www.copyright.gov/about/images/1790_First_US_Copyright_Law_P1_8.jpg" TargetMode="External"/><Relationship Id="rId4" Type="http://schemas.openxmlformats.org/officeDocument/2006/relationships/hyperlink" Target="https://thenounproject.com/term/drama/953398" TargetMode="External"/><Relationship Id="rId9" Type="http://schemas.openxmlformats.org/officeDocument/2006/relationships/hyperlink" Target="https://en.wikipedia.org/wiki/Flag_of_the_United_States#/media/File:Flag_of_the_United_States_(1777-1795).svg"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unsplash.com/photos/OHx5zVsv_gY" TargetMode="External"/><Relationship Id="rId13" Type="http://schemas.openxmlformats.org/officeDocument/2006/relationships/hyperlink" Target="https://freesound.org/people/Reitanna/sounds/235167/" TargetMode="External"/><Relationship Id="rId3" Type="http://schemas.openxmlformats.org/officeDocument/2006/relationships/hyperlink" Target="https://commons.wikimedia.org/wiki/File:Joseph_Ferdinand_Keppler_-_The_Pirate_Publisher_-_Puck_Magazine_-_Restoration_by_Adam_Cuerden.jpg#/media/File:Joseph_Ferdinand_Keppler_-_The_Pirate_Publisher_-_Puck_Magazine_-_Restoration_by_Adam_Cuerden.jpg" TargetMode="External"/><Relationship Id="rId7" Type="http://schemas.openxmlformats.org/officeDocument/2006/relationships/hyperlink" Target="https://drive.google.com/file/d/1VVDARTWr0MRCtdp4VNqyPP4PAmgV9wpS/view" TargetMode="External"/><Relationship Id="rId12" Type="http://schemas.openxmlformats.org/officeDocument/2006/relationships/hyperlink" Target="https://thenounproject.com/search/?q=mouse&amp;i=315445" TargetMode="External"/><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hyperlink" Target="https://thenounproject.com/kaliphast/uploads/?i=2010369" TargetMode="External"/><Relationship Id="rId11" Type="http://schemas.openxmlformats.org/officeDocument/2006/relationships/hyperlink" Target="https://en.wikipedia.org/wiki/Sonny_Bono#/media/File:Sonny_Bono.jpg" TargetMode="External"/><Relationship Id="rId5" Type="http://schemas.openxmlformats.org/officeDocument/2006/relationships/hyperlink" Target="https://drive.google.com/file/d/1aQzFvb1VmDAhn1Jhx6GMxNhqDUqNtu73/view" TargetMode="External"/><Relationship Id="rId10" Type="http://schemas.openxmlformats.org/officeDocument/2006/relationships/hyperlink" Target="https://thenounproject.com/kaliphast/uploads/?i=2010368" TargetMode="External"/><Relationship Id="rId4" Type="http://schemas.openxmlformats.org/officeDocument/2006/relationships/hyperlink" Target="https://thenounproject.com/kaliphast/uploads/?i=2010371" TargetMode="External"/><Relationship Id="rId9" Type="http://schemas.openxmlformats.org/officeDocument/2006/relationships/hyperlink" Target="https://freesound.org/people/Timbre/sounds/106978/" TargetMode="External"/><Relationship Id="rId14" Type="http://schemas.openxmlformats.org/officeDocument/2006/relationships/hyperlink" Target="https://drive.google.com/file/d/1YO613AnLUiGwCZViqsV-_46d_nChlO3S/view"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thenounproject.com/search/?q=percent&amp;i=397874" TargetMode="External"/><Relationship Id="rId3" Type="http://schemas.openxmlformats.org/officeDocument/2006/relationships/hyperlink" Target="https://commons.wikimedia.org/wiki/File:Supreme_court_of_Canada_in_summer.jpg" TargetMode="External"/><Relationship Id="rId7" Type="http://schemas.openxmlformats.org/officeDocument/2006/relationships/hyperlink" Target="https://thenounproject.com/search/?q=copy&amp;i=1474212" TargetMode="External"/><Relationship Id="rId2" Type="http://schemas.openxmlformats.org/officeDocument/2006/relationships/hyperlink" Target="https://thenounproject.com/kaliphast/uploads/?i=2010366" TargetMode="External"/><Relationship Id="rId1" Type="http://schemas.openxmlformats.org/officeDocument/2006/relationships/slideLayout" Target="../slideLayouts/slideLayout24.xml"/><Relationship Id="rId6" Type="http://schemas.openxmlformats.org/officeDocument/2006/relationships/hyperlink" Target="https://thenounproject.com/icon/1005058/" TargetMode="External"/><Relationship Id="rId11" Type="http://schemas.openxmlformats.org/officeDocument/2006/relationships/hyperlink" Target="https://thenounproject.com/kaliphast/uploads/?i=2010365" TargetMode="External"/><Relationship Id="rId5" Type="http://schemas.openxmlformats.org/officeDocument/2006/relationships/hyperlink" Target="https://thenounproject.com/kaliphast/uploads/?i=2010372" TargetMode="External"/><Relationship Id="rId10" Type="http://schemas.openxmlformats.org/officeDocument/2006/relationships/hyperlink" Target="https://thenounproject.com/AFYstudio/uploads/?i=1737325" TargetMode="External"/><Relationship Id="rId4" Type="http://schemas.openxmlformats.org/officeDocument/2006/relationships/hyperlink" Target="https://thenounproject.com/search/?q=scale&amp;i=1320645" TargetMode="External"/><Relationship Id="rId9" Type="http://schemas.openxmlformats.org/officeDocument/2006/relationships/hyperlink" Target="https://thenounproject.com/search/?q=alternatives&amp;i=1074053"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pixabay.com/vectors/robot-machine-technology-mechanical-312208/" TargetMode="External"/><Relationship Id="rId2" Type="http://schemas.openxmlformats.org/officeDocument/2006/relationships/hyperlink" Target="https://thenounproject.com/kaliphast/uploads/?i=2010364" TargetMode="External"/><Relationship Id="rId1" Type="http://schemas.openxmlformats.org/officeDocument/2006/relationships/slideLayout" Target="../slideLayouts/slideLayout24.xml"/><Relationship Id="rId6" Type="http://schemas.openxmlformats.org/officeDocument/2006/relationships/hyperlink" Target="http://www.hooksounds.com/" TargetMode="External"/><Relationship Id="rId5" Type="http://schemas.openxmlformats.org/officeDocument/2006/relationships/hyperlink" Target="https://freesound.org/people/wilhellboy/sounds/351372/" TargetMode="External"/><Relationship Id="rId4" Type="http://schemas.openxmlformats.org/officeDocument/2006/relationships/hyperlink" Target="https://freesound.org/people/morganpurkis/sounds/370245/"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eb.archive.org/web/20200316213331/https:/www.wipo.int/edocs/pubdocs/en/copyright/877/wipo_pub_877.pdf" TargetMode="External"/><Relationship Id="rId2" Type="http://schemas.openxmlformats.org/officeDocument/2006/relationships/hyperlink" Target="https://web.archive.org/web/20180310085304/https:/www.cjc-online.ca/index.php/journal/article/view/2321/2938" TargetMode="External"/><Relationship Id="rId1" Type="http://schemas.openxmlformats.org/officeDocument/2006/relationships/slideLayout" Target="../slideLayouts/slideLayout22.xml"/><Relationship Id="rId5" Type="http://schemas.openxmlformats.org/officeDocument/2006/relationships/hyperlink" Target="https://web.archive.org/web/20200116090232/https:/alj.artrepreneur.com/mickey-mouse-keeps-changing-copyright-law/&#160;" TargetMode="External"/><Relationship Id="rId4" Type="http://schemas.openxmlformats.org/officeDocument/2006/relationships/hyperlink" Target="https://www.youtube.com/watch?v=0fdUDecJ6jc"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hyperlink" Target="https://sites.library.ualberta.ca/copyright/" TargetMode="Externa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image" Target="../media/image15.jp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19.png"/><Relationship Id="rId5" Type="http://schemas.openxmlformats.org/officeDocument/2006/relationships/image" Target="../media/image39.png"/><Relationship Id="rId4" Type="http://schemas.openxmlformats.org/officeDocument/2006/relationships/image" Target="../media/image38.jp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15.jp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44.jpg"/><Relationship Id="rId4" Type="http://schemas.openxmlformats.org/officeDocument/2006/relationships/image" Target="../media/image4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9FC91-9EEA-0D4F-9707-B9908ACD7434}"/>
              </a:ext>
            </a:extLst>
          </p:cNvPr>
          <p:cNvSpPr>
            <a:spLocks noGrp="1"/>
          </p:cNvSpPr>
          <p:nvPr>
            <p:ph type="ctrTitle"/>
          </p:nvPr>
        </p:nvSpPr>
        <p:spPr/>
        <p:txBody>
          <a:bodyPr/>
          <a:lstStyle/>
          <a:p>
            <a:r>
              <a:rPr lang="en-US" dirty="0"/>
              <a:t>History of Copyright </a:t>
            </a:r>
          </a:p>
        </p:txBody>
      </p:sp>
      <p:sp>
        <p:nvSpPr>
          <p:cNvPr id="3" name="Subtitle 2">
            <a:extLst>
              <a:ext uri="{FF2B5EF4-FFF2-40B4-BE49-F238E27FC236}">
                <a16:creationId xmlns:a16="http://schemas.microsoft.com/office/drawing/2014/main" id="{5C1BD011-6E84-4042-9038-FB4898B97732}"/>
              </a:ext>
            </a:extLst>
          </p:cNvPr>
          <p:cNvSpPr>
            <a:spLocks noGrp="1"/>
          </p:cNvSpPr>
          <p:nvPr>
            <p:ph type="subTitle" idx="1"/>
          </p:nvPr>
        </p:nvSpPr>
        <p:spPr/>
        <p:txBody>
          <a:bodyPr/>
          <a:lstStyle/>
          <a:p>
            <a:endParaRPr lang="en-US" dirty="0"/>
          </a:p>
        </p:txBody>
      </p:sp>
      <p:sp>
        <p:nvSpPr>
          <p:cNvPr id="4" name="Text Placeholder 3">
            <a:extLst>
              <a:ext uri="{FF2B5EF4-FFF2-40B4-BE49-F238E27FC236}">
                <a16:creationId xmlns:a16="http://schemas.microsoft.com/office/drawing/2014/main" id="{CCE45A31-E4A4-7247-88F6-73D13D754773}"/>
              </a:ext>
            </a:extLst>
          </p:cNvPr>
          <p:cNvSpPr>
            <a:spLocks noGrp="1"/>
          </p:cNvSpPr>
          <p:nvPr>
            <p:ph type="body" sz="quarter" idx="10"/>
          </p:nvPr>
        </p:nvSpPr>
        <p:spPr/>
        <p:txBody>
          <a:bodyPr/>
          <a:lstStyle/>
          <a:p>
            <a:r>
              <a:rPr lang="en-US" dirty="0"/>
              <a:t>April 2020</a:t>
            </a:r>
          </a:p>
        </p:txBody>
      </p:sp>
    </p:spTree>
    <p:extLst>
      <p:ext uri="{BB962C8B-B14F-4D97-AF65-F5344CB8AC3E}">
        <p14:creationId xmlns:p14="http://schemas.microsoft.com/office/powerpoint/2010/main" val="3519358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920664" y="584043"/>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US</a:t>
            </a:r>
            <a:r>
              <a:rPr lang="en-US" i="1" dirty="0"/>
              <a:t> Copyright Term Extension Act</a:t>
            </a:r>
          </a:p>
        </p:txBody>
      </p:sp>
      <p:sp>
        <p:nvSpPr>
          <p:cNvPr id="11" name="Oval 10">
            <a:extLst>
              <a:ext uri="{FF2B5EF4-FFF2-40B4-BE49-F238E27FC236}">
                <a16:creationId xmlns:a16="http://schemas.microsoft.com/office/drawing/2014/main" id="{5F8EA07B-5561-904C-A67A-E1A10BF6C57F}"/>
              </a:ext>
            </a:extLst>
          </p:cNvPr>
          <p:cNvSpPr/>
          <p:nvPr/>
        </p:nvSpPr>
        <p:spPr>
          <a:xfrm>
            <a:off x="3990278" y="1683834"/>
            <a:ext cx="4211444" cy="4181707"/>
          </a:xfrm>
          <a:prstGeom prst="ellipse">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5400000" scaled="1"/>
            <a:tileRect/>
          </a:gra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9D00091-3C7D-614D-918E-D810DDA26731}"/>
              </a:ext>
            </a:extLst>
          </p:cNvPr>
          <p:cNvSpPr/>
          <p:nvPr/>
        </p:nvSpPr>
        <p:spPr>
          <a:xfrm>
            <a:off x="3990278" y="1683835"/>
            <a:ext cx="4211444" cy="4181707"/>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839E88B-01AD-1742-AACD-D32C5E5AF245}"/>
              </a:ext>
            </a:extLst>
          </p:cNvPr>
          <p:cNvSpPr/>
          <p:nvPr/>
        </p:nvSpPr>
        <p:spPr>
          <a:xfrm>
            <a:off x="4202477" y="1898652"/>
            <a:ext cx="3787046" cy="3785468"/>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7FB327D-48EE-9648-AA64-99EF853A151D}"/>
              </a:ext>
            </a:extLst>
          </p:cNvPr>
          <p:cNvPicPr>
            <a:picLocks noChangeAspect="1"/>
          </p:cNvPicPr>
          <p:nvPr/>
        </p:nvPicPr>
        <p:blipFill>
          <a:blip r:embed="rId3"/>
          <a:srcRect/>
          <a:stretch/>
        </p:blipFill>
        <p:spPr>
          <a:xfrm>
            <a:off x="5531980" y="2832762"/>
            <a:ext cx="1128040" cy="1560712"/>
          </a:xfrm>
          <a:prstGeom prst="rect">
            <a:avLst/>
          </a:prstGeom>
        </p:spPr>
      </p:pic>
      <p:sp>
        <p:nvSpPr>
          <p:cNvPr id="7" name="TextBox 6">
            <a:extLst>
              <a:ext uri="{FF2B5EF4-FFF2-40B4-BE49-F238E27FC236}">
                <a16:creationId xmlns:a16="http://schemas.microsoft.com/office/drawing/2014/main" id="{C8B7FD24-0590-AC40-8822-EB5DA0CCCBEA}"/>
              </a:ext>
            </a:extLst>
          </p:cNvPr>
          <p:cNvSpPr txBox="1"/>
          <p:nvPr/>
        </p:nvSpPr>
        <p:spPr>
          <a:xfrm>
            <a:off x="5641710" y="1852032"/>
            <a:ext cx="1018310" cy="523220"/>
          </a:xfrm>
          <a:prstGeom prst="rect">
            <a:avLst/>
          </a:prstGeom>
          <a:noFill/>
        </p:spPr>
        <p:txBody>
          <a:bodyPr wrap="square" rtlCol="0">
            <a:spAutoFit/>
          </a:bodyPr>
          <a:lstStyle/>
          <a:p>
            <a:r>
              <a:rPr lang="en-US" sz="2800" dirty="0"/>
              <a:t>1998 </a:t>
            </a:r>
          </a:p>
        </p:txBody>
      </p:sp>
      <p:sp>
        <p:nvSpPr>
          <p:cNvPr id="12" name="Rounded Rectangle 11">
            <a:extLst>
              <a:ext uri="{FF2B5EF4-FFF2-40B4-BE49-F238E27FC236}">
                <a16:creationId xmlns:a16="http://schemas.microsoft.com/office/drawing/2014/main" id="{BB827F34-6F87-054D-BC11-535306B5123C}"/>
              </a:ext>
            </a:extLst>
          </p:cNvPr>
          <p:cNvSpPr/>
          <p:nvPr/>
        </p:nvSpPr>
        <p:spPr>
          <a:xfrm>
            <a:off x="563973" y="2796655"/>
            <a:ext cx="2525544" cy="47798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Copyright Term </a:t>
            </a:r>
          </a:p>
        </p:txBody>
      </p:sp>
      <p:sp>
        <p:nvSpPr>
          <p:cNvPr id="13" name="TextBox 12">
            <a:extLst>
              <a:ext uri="{FF2B5EF4-FFF2-40B4-BE49-F238E27FC236}">
                <a16:creationId xmlns:a16="http://schemas.microsoft.com/office/drawing/2014/main" id="{C159CFB8-F23A-0B46-AF4F-CE3D1E2DB74F}"/>
              </a:ext>
            </a:extLst>
          </p:cNvPr>
          <p:cNvSpPr txBox="1"/>
          <p:nvPr/>
        </p:nvSpPr>
        <p:spPr>
          <a:xfrm>
            <a:off x="184599" y="3516544"/>
            <a:ext cx="3215593" cy="646331"/>
          </a:xfrm>
          <a:prstGeom prst="rect">
            <a:avLst/>
          </a:prstGeom>
          <a:noFill/>
        </p:spPr>
        <p:txBody>
          <a:bodyPr wrap="square" rtlCol="0">
            <a:spAutoFit/>
          </a:bodyPr>
          <a:lstStyle/>
          <a:p>
            <a:pPr algn="ctr"/>
            <a:r>
              <a:rPr lang="en-CA" dirty="0"/>
              <a:t>Protected for 50 years after </a:t>
            </a:r>
          </a:p>
          <a:p>
            <a:pPr algn="ctr"/>
            <a:r>
              <a:rPr lang="en-CA" dirty="0"/>
              <a:t>the death of the author </a:t>
            </a:r>
            <a:endParaRPr lang="en-US" dirty="0"/>
          </a:p>
        </p:txBody>
      </p:sp>
      <p:sp>
        <p:nvSpPr>
          <p:cNvPr id="14" name="TextBox 13">
            <a:extLst>
              <a:ext uri="{FF2B5EF4-FFF2-40B4-BE49-F238E27FC236}">
                <a16:creationId xmlns:a16="http://schemas.microsoft.com/office/drawing/2014/main" id="{6EAAF584-09BE-C947-8DAE-3778B7BECF9F}"/>
              </a:ext>
            </a:extLst>
          </p:cNvPr>
          <p:cNvSpPr txBox="1"/>
          <p:nvPr/>
        </p:nvSpPr>
        <p:spPr>
          <a:xfrm>
            <a:off x="295437" y="3514600"/>
            <a:ext cx="2993915" cy="646331"/>
          </a:xfrm>
          <a:prstGeom prst="rect">
            <a:avLst/>
          </a:prstGeom>
          <a:noFill/>
        </p:spPr>
        <p:txBody>
          <a:bodyPr wrap="square" rtlCol="0">
            <a:spAutoFit/>
          </a:bodyPr>
          <a:lstStyle/>
          <a:p>
            <a:pPr algn="ctr"/>
            <a:r>
              <a:rPr lang="en-CA" dirty="0"/>
              <a:t>Protected for 70 years after </a:t>
            </a:r>
          </a:p>
          <a:p>
            <a:pPr algn="ctr"/>
            <a:r>
              <a:rPr lang="en-CA" dirty="0"/>
              <a:t>the death of the author </a:t>
            </a:r>
            <a:endParaRPr lang="en-US" dirty="0"/>
          </a:p>
        </p:txBody>
      </p:sp>
      <p:pic>
        <p:nvPicPr>
          <p:cNvPr id="3" name="Graphic 2">
            <a:extLst>
              <a:ext uri="{FF2B5EF4-FFF2-40B4-BE49-F238E27FC236}">
                <a16:creationId xmlns:a16="http://schemas.microsoft.com/office/drawing/2014/main" id="{0858DDF5-56B5-5245-AE07-DA1A6E0CAB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88203" y="2682408"/>
            <a:ext cx="3215594" cy="1691139"/>
          </a:xfrm>
          <a:prstGeom prst="rect">
            <a:avLst/>
          </a:prstGeom>
        </p:spPr>
      </p:pic>
      <p:sp>
        <p:nvSpPr>
          <p:cNvPr id="15" name="Title 1">
            <a:extLst>
              <a:ext uri="{FF2B5EF4-FFF2-40B4-BE49-F238E27FC236}">
                <a16:creationId xmlns:a16="http://schemas.microsoft.com/office/drawing/2014/main" id="{5B473708-5C65-8446-9679-FABFB8B3C530}"/>
              </a:ext>
            </a:extLst>
          </p:cNvPr>
          <p:cNvSpPr txBox="1">
            <a:spLocks/>
          </p:cNvSpPr>
          <p:nvPr/>
        </p:nvSpPr>
        <p:spPr>
          <a:xfrm>
            <a:off x="2920664" y="582099"/>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dirty="0">
                <a:solidFill>
                  <a:schemeClr val="accent1"/>
                </a:solidFill>
              </a:rPr>
              <a:t>US </a:t>
            </a:r>
            <a:r>
              <a:rPr lang="en-US" i="1" dirty="0">
                <a:solidFill>
                  <a:schemeClr val="accent1"/>
                </a:solidFill>
              </a:rPr>
              <a:t>Copyright Term Extension Act</a:t>
            </a:r>
          </a:p>
        </p:txBody>
      </p:sp>
      <p:cxnSp>
        <p:nvCxnSpPr>
          <p:cNvPr id="16" name="Straight Connector 15">
            <a:extLst>
              <a:ext uri="{FF2B5EF4-FFF2-40B4-BE49-F238E27FC236}">
                <a16:creationId xmlns:a16="http://schemas.microsoft.com/office/drawing/2014/main" id="{2DE6651C-6413-1E48-B9A3-4E83645686E4}"/>
              </a:ext>
            </a:extLst>
          </p:cNvPr>
          <p:cNvCxnSpPr>
            <a:cxnSpLocks/>
          </p:cNvCxnSpPr>
          <p:nvPr/>
        </p:nvCxnSpPr>
        <p:spPr>
          <a:xfrm>
            <a:off x="1715588" y="3840138"/>
            <a:ext cx="940526" cy="0"/>
          </a:xfrm>
          <a:prstGeom prst="line">
            <a:avLst/>
          </a:prstGeom>
          <a:ln w="44450">
            <a:solidFill>
              <a:srgbClr val="FF0000">
                <a:alpha val="91000"/>
              </a:srgbClr>
            </a:solidFill>
          </a:ln>
        </p:spPr>
        <p:style>
          <a:lnRef idx="1">
            <a:schemeClr val="accent1"/>
          </a:lnRef>
          <a:fillRef idx="0">
            <a:schemeClr val="accent1"/>
          </a:fillRef>
          <a:effectRef idx="0">
            <a:schemeClr val="accent1"/>
          </a:effectRef>
          <a:fontRef idx="minor">
            <a:schemeClr val="tx1"/>
          </a:fontRef>
        </p:style>
      </p:cxnSp>
      <p:pic>
        <p:nvPicPr>
          <p:cNvPr id="17" name="Picture 16" descr="A person wearing a suit and tie&#10;&#10;Description automatically generated">
            <a:extLst>
              <a:ext uri="{FF2B5EF4-FFF2-40B4-BE49-F238E27FC236}">
                <a16:creationId xmlns:a16="http://schemas.microsoft.com/office/drawing/2014/main" id="{FA0B8881-D47F-F648-AD13-D08163D24F54}"/>
              </a:ext>
            </a:extLst>
          </p:cNvPr>
          <p:cNvPicPr>
            <a:picLocks noChangeAspect="1"/>
          </p:cNvPicPr>
          <p:nvPr/>
        </p:nvPicPr>
        <p:blipFill>
          <a:blip r:embed="rId6"/>
          <a:stretch>
            <a:fillRect/>
          </a:stretch>
        </p:blipFill>
        <p:spPr>
          <a:xfrm rot="20301820">
            <a:off x="9500924" y="3899541"/>
            <a:ext cx="2740347" cy="3321633"/>
          </a:xfrm>
          <a:prstGeom prst="rect">
            <a:avLst/>
          </a:prstGeom>
        </p:spPr>
      </p:pic>
      <p:pic>
        <p:nvPicPr>
          <p:cNvPr id="19" name="Picture 18" descr="A close up of a logo&#10;&#10;Description automatically generated">
            <a:extLst>
              <a:ext uri="{FF2B5EF4-FFF2-40B4-BE49-F238E27FC236}">
                <a16:creationId xmlns:a16="http://schemas.microsoft.com/office/drawing/2014/main" id="{2C25D573-B03F-D345-AB00-DDDAEF2FD3CA}"/>
              </a:ext>
            </a:extLst>
          </p:cNvPr>
          <p:cNvPicPr>
            <a:picLocks noChangeAspect="1"/>
          </p:cNvPicPr>
          <p:nvPr/>
        </p:nvPicPr>
        <p:blipFill>
          <a:blip r:embed="rId7"/>
          <a:stretch>
            <a:fillRect/>
          </a:stretch>
        </p:blipFill>
        <p:spPr>
          <a:xfrm rot="19942921">
            <a:off x="8762321" y="2858082"/>
            <a:ext cx="2777423" cy="1622951"/>
          </a:xfrm>
          <a:prstGeom prst="rect">
            <a:avLst/>
          </a:prstGeom>
        </p:spPr>
      </p:pic>
      <p:sp>
        <p:nvSpPr>
          <p:cNvPr id="20" name="Rounded Rectangular Callout 19">
            <a:extLst>
              <a:ext uri="{FF2B5EF4-FFF2-40B4-BE49-F238E27FC236}">
                <a16:creationId xmlns:a16="http://schemas.microsoft.com/office/drawing/2014/main" id="{188957BC-AC1F-5442-91BF-65814747CD73}"/>
              </a:ext>
            </a:extLst>
          </p:cNvPr>
          <p:cNvSpPr/>
          <p:nvPr/>
        </p:nvSpPr>
        <p:spPr>
          <a:xfrm>
            <a:off x="5198051" y="5548460"/>
            <a:ext cx="3003671" cy="553091"/>
          </a:xfrm>
          <a:prstGeom prst="wedgeRoundRectCallout">
            <a:avLst>
              <a:gd name="adj1" fmla="val 118623"/>
              <a:gd name="adj2" fmla="val -42714"/>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got you, babe.</a:t>
            </a:r>
          </a:p>
        </p:txBody>
      </p:sp>
    </p:spTree>
    <p:extLst>
      <p:ext uri="{BB962C8B-B14F-4D97-AF65-F5344CB8AC3E}">
        <p14:creationId xmlns:p14="http://schemas.microsoft.com/office/powerpoint/2010/main" val="301006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0"/>
                            </p:stCondLst>
                            <p:childTnLst>
                              <p:par>
                                <p:cTn id="12" presetID="21" presetClass="entr" presetSubtype="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1000"/>
                                        <p:tgtEl>
                                          <p:spTgt spid="11"/>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par>
                          <p:cTn id="32" fill="hold">
                            <p:stCondLst>
                              <p:cond delay="2000"/>
                            </p:stCondLst>
                            <p:childTnLst>
                              <p:par>
                                <p:cTn id="33" presetID="22" presetClass="exit" presetSubtype="8" fill="hold" grpId="1" nodeType="afterEffect">
                                  <p:stCondLst>
                                    <p:cond delay="0"/>
                                  </p:stCondLst>
                                  <p:childTnLst>
                                    <p:animEffect transition="out" filter="wipe(left)">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par>
                          <p:cTn id="41" fill="hold">
                            <p:stCondLst>
                              <p:cond delay="500"/>
                            </p:stCondLst>
                            <p:childTnLst>
                              <p:par>
                                <p:cTn id="42" presetID="37" presetClass="entr" presetSubtype="0"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900" decel="100000" fill="hold"/>
                                        <p:tgtEl>
                                          <p:spTgt spid="3"/>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900" decel="100000" fill="hold"/>
                                        <p:tgtEl>
                                          <p:spTgt spid="17"/>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par>
                                <p:cTn id="64" presetID="2" presetClass="exit" presetSubtype="1" fill="hold" grpId="1" nodeType="withEffect">
                                  <p:stCondLst>
                                    <p:cond delay="1000"/>
                                  </p:stCondLst>
                                  <p:childTnLst>
                                    <p:anim calcmode="lin" valueType="num">
                                      <p:cBhvr additive="base">
                                        <p:cTn id="65" dur="500"/>
                                        <p:tgtEl>
                                          <p:spTgt spid="13"/>
                                        </p:tgtEl>
                                        <p:attrNameLst>
                                          <p:attrName>ppt_x</p:attrName>
                                        </p:attrNameLst>
                                      </p:cBhvr>
                                      <p:tavLst>
                                        <p:tav tm="0">
                                          <p:val>
                                            <p:strVal val="ppt_x"/>
                                          </p:val>
                                        </p:tav>
                                        <p:tav tm="100000">
                                          <p:val>
                                            <p:strVal val="ppt_x"/>
                                          </p:val>
                                        </p:tav>
                                      </p:tavLst>
                                    </p:anim>
                                    <p:anim calcmode="lin" valueType="num">
                                      <p:cBhvr additive="base">
                                        <p:cTn id="66" dur="500"/>
                                        <p:tgtEl>
                                          <p:spTgt spid="13"/>
                                        </p:tgtEl>
                                        <p:attrNameLst>
                                          <p:attrName>ppt_y</p:attrName>
                                        </p:attrNameLst>
                                      </p:cBhvr>
                                      <p:tavLst>
                                        <p:tav tm="0">
                                          <p:val>
                                            <p:strVal val="ppt_y"/>
                                          </p:val>
                                        </p:tav>
                                        <p:tav tm="100000">
                                          <p:val>
                                            <p:strVal val="0-ppt_h/2"/>
                                          </p:val>
                                        </p:tav>
                                      </p:tavLst>
                                    </p:anim>
                                    <p:set>
                                      <p:cBhvr>
                                        <p:cTn id="67" dur="1" fill="hold">
                                          <p:stCondLst>
                                            <p:cond delay="499"/>
                                          </p:stCondLst>
                                        </p:cTn>
                                        <p:tgtEl>
                                          <p:spTgt spid="13"/>
                                        </p:tgtEl>
                                        <p:attrNameLst>
                                          <p:attrName>style.visibility</p:attrName>
                                        </p:attrNameLst>
                                      </p:cBhvr>
                                      <p:to>
                                        <p:strVal val="hidden"/>
                                      </p:to>
                                    </p:set>
                                  </p:childTnLst>
                                </p:cTn>
                              </p:par>
                            </p:childTnLst>
                          </p:cTn>
                        </p:par>
                        <p:par>
                          <p:cTn id="68" fill="hold">
                            <p:stCondLst>
                              <p:cond delay="1500"/>
                            </p:stCondLst>
                            <p:childTnLst>
                              <p:par>
                                <p:cTn id="69" presetID="37" presetClass="entr" presetSubtype="0" fill="hold" grpId="0" nodeType="afterEffect">
                                  <p:stCondLst>
                                    <p:cond delay="100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1000"/>
                                        <p:tgtEl>
                                          <p:spTgt spid="14"/>
                                        </p:tgtEl>
                                      </p:cBhvr>
                                    </p:animEffect>
                                    <p:anim calcmode="lin" valueType="num">
                                      <p:cBhvr>
                                        <p:cTn id="72" dur="1000" fill="hold"/>
                                        <p:tgtEl>
                                          <p:spTgt spid="14"/>
                                        </p:tgtEl>
                                        <p:attrNameLst>
                                          <p:attrName>ppt_x</p:attrName>
                                        </p:attrNameLst>
                                      </p:cBhvr>
                                      <p:tavLst>
                                        <p:tav tm="0">
                                          <p:val>
                                            <p:strVal val="#ppt_x"/>
                                          </p:val>
                                        </p:tav>
                                        <p:tav tm="100000">
                                          <p:val>
                                            <p:strVal val="#ppt_x"/>
                                          </p:val>
                                        </p:tav>
                                      </p:tavLst>
                                    </p:anim>
                                    <p:anim calcmode="lin" valueType="num">
                                      <p:cBhvr>
                                        <p:cTn id="73" dur="900" decel="100000" fill="hold"/>
                                        <p:tgtEl>
                                          <p:spTgt spid="14"/>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wipe(left)">
                                      <p:cBhvr>
                                        <p:cTn id="79" dur="500"/>
                                        <p:tgtEl>
                                          <p:spTgt spid="16"/>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9" fill="hold" nodeType="click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additive="base">
                                        <p:cTn id="84" dur="500" fill="hold"/>
                                        <p:tgtEl>
                                          <p:spTgt spid="19"/>
                                        </p:tgtEl>
                                        <p:attrNameLst>
                                          <p:attrName>ppt_x</p:attrName>
                                        </p:attrNameLst>
                                      </p:cBhvr>
                                      <p:tavLst>
                                        <p:tav tm="0">
                                          <p:val>
                                            <p:strVal val="0-#ppt_w/2"/>
                                          </p:val>
                                        </p:tav>
                                        <p:tav tm="100000">
                                          <p:val>
                                            <p:strVal val="#ppt_x"/>
                                          </p:val>
                                        </p:tav>
                                      </p:tavLst>
                                    </p:anim>
                                    <p:anim calcmode="lin" valueType="num">
                                      <p:cBhvr additive="base">
                                        <p:cTn id="85"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9" grpId="0" animBg="1"/>
      <p:bldP spid="9" grpId="1" animBg="1"/>
      <p:bldP spid="10" grpId="0" animBg="1"/>
      <p:bldP spid="10" grpId="1" animBg="1"/>
      <p:bldP spid="7" grpId="0"/>
      <p:bldP spid="12" grpId="0" animBg="1"/>
      <p:bldP spid="13" grpId="0"/>
      <p:bldP spid="13" grpId="1"/>
      <p:bldP spid="14" grpId="0"/>
      <p:bldP spid="15" grpId="0"/>
      <p:bldP spid="15" grpId="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318761" y="599541"/>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i="1" dirty="0" err="1"/>
              <a:t>Théberge</a:t>
            </a:r>
            <a:r>
              <a:rPr lang="en-US" i="1" dirty="0"/>
              <a:t> v. Galerie </a:t>
            </a:r>
            <a:r>
              <a:rPr lang="en-US" i="1" dirty="0" err="1"/>
              <a:t>d’Art</a:t>
            </a:r>
            <a:r>
              <a:rPr lang="en-US" i="1" dirty="0"/>
              <a:t>…</a:t>
            </a:r>
          </a:p>
        </p:txBody>
      </p:sp>
      <p:sp>
        <p:nvSpPr>
          <p:cNvPr id="11" name="Oval 10">
            <a:extLst>
              <a:ext uri="{FF2B5EF4-FFF2-40B4-BE49-F238E27FC236}">
                <a16:creationId xmlns:a16="http://schemas.microsoft.com/office/drawing/2014/main" id="{5F8EA07B-5561-904C-A67A-E1A10BF6C57F}"/>
              </a:ext>
            </a:extLst>
          </p:cNvPr>
          <p:cNvSpPr/>
          <p:nvPr/>
        </p:nvSpPr>
        <p:spPr>
          <a:xfrm>
            <a:off x="3990278" y="1700532"/>
            <a:ext cx="4211444" cy="4181707"/>
          </a:xfrm>
          <a:prstGeom prst="ellipse">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5400000" scaled="1"/>
            <a:tileRect/>
          </a:gra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9D00091-3C7D-614D-918E-D810DDA26731}"/>
              </a:ext>
            </a:extLst>
          </p:cNvPr>
          <p:cNvSpPr/>
          <p:nvPr/>
        </p:nvSpPr>
        <p:spPr>
          <a:xfrm>
            <a:off x="3990278" y="1683835"/>
            <a:ext cx="4211444" cy="4181707"/>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6839E88B-01AD-1742-AACD-D32C5E5AF245}"/>
              </a:ext>
            </a:extLst>
          </p:cNvPr>
          <p:cNvSpPr/>
          <p:nvPr/>
        </p:nvSpPr>
        <p:spPr>
          <a:xfrm>
            <a:off x="4202477" y="1898652"/>
            <a:ext cx="3787046" cy="3785468"/>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7FB327D-48EE-9648-AA64-99EF853A151D}"/>
              </a:ext>
            </a:extLst>
          </p:cNvPr>
          <p:cNvPicPr>
            <a:picLocks noChangeAspect="1"/>
          </p:cNvPicPr>
          <p:nvPr/>
        </p:nvPicPr>
        <p:blipFill>
          <a:blip r:embed="rId3"/>
          <a:srcRect/>
          <a:stretch/>
        </p:blipFill>
        <p:spPr>
          <a:xfrm>
            <a:off x="5531980" y="2846759"/>
            <a:ext cx="1128040" cy="1532718"/>
          </a:xfrm>
          <a:prstGeom prst="rect">
            <a:avLst/>
          </a:prstGeom>
        </p:spPr>
      </p:pic>
      <p:sp>
        <p:nvSpPr>
          <p:cNvPr id="7" name="TextBox 6">
            <a:extLst>
              <a:ext uri="{FF2B5EF4-FFF2-40B4-BE49-F238E27FC236}">
                <a16:creationId xmlns:a16="http://schemas.microsoft.com/office/drawing/2014/main" id="{88227593-1AD8-5549-839D-92E87844FD71}"/>
              </a:ext>
            </a:extLst>
          </p:cNvPr>
          <p:cNvSpPr txBox="1"/>
          <p:nvPr/>
        </p:nvSpPr>
        <p:spPr>
          <a:xfrm>
            <a:off x="5641710" y="1852032"/>
            <a:ext cx="1018310" cy="523220"/>
          </a:xfrm>
          <a:prstGeom prst="rect">
            <a:avLst/>
          </a:prstGeom>
          <a:noFill/>
        </p:spPr>
        <p:txBody>
          <a:bodyPr wrap="square" rtlCol="0">
            <a:spAutoFit/>
          </a:bodyPr>
          <a:lstStyle/>
          <a:p>
            <a:r>
              <a:rPr lang="en-US" sz="2800" dirty="0"/>
              <a:t>2002 </a:t>
            </a:r>
          </a:p>
        </p:txBody>
      </p:sp>
      <p:pic>
        <p:nvPicPr>
          <p:cNvPr id="12" name="Picture 11" descr="A close up of a logo&#10;&#10;Description automatically generated">
            <a:extLst>
              <a:ext uri="{FF2B5EF4-FFF2-40B4-BE49-F238E27FC236}">
                <a16:creationId xmlns:a16="http://schemas.microsoft.com/office/drawing/2014/main" id="{93421A51-C3DE-BD49-BD33-99862528F9D8}"/>
              </a:ext>
            </a:extLst>
          </p:cNvPr>
          <p:cNvPicPr>
            <a:picLocks noChangeAspect="1"/>
          </p:cNvPicPr>
          <p:nvPr/>
        </p:nvPicPr>
        <p:blipFill>
          <a:blip r:embed="rId4"/>
          <a:stretch>
            <a:fillRect/>
          </a:stretch>
        </p:blipFill>
        <p:spPr>
          <a:xfrm>
            <a:off x="3863448" y="2375252"/>
            <a:ext cx="4465104" cy="3852247"/>
          </a:xfrm>
          <a:prstGeom prst="rect">
            <a:avLst/>
          </a:prstGeom>
        </p:spPr>
      </p:pic>
      <p:pic>
        <p:nvPicPr>
          <p:cNvPr id="3" name="Picture 2" descr="A large white building with a clock tower in front of a house&#10;&#10;Description automatically generated">
            <a:extLst>
              <a:ext uri="{FF2B5EF4-FFF2-40B4-BE49-F238E27FC236}">
                <a16:creationId xmlns:a16="http://schemas.microsoft.com/office/drawing/2014/main" id="{4285E855-1427-1047-B00C-1E81FC5F353E}"/>
              </a:ext>
            </a:extLst>
          </p:cNvPr>
          <p:cNvPicPr>
            <a:picLocks noChangeAspect="1"/>
          </p:cNvPicPr>
          <p:nvPr/>
        </p:nvPicPr>
        <p:blipFill>
          <a:blip r:embed="rId5"/>
          <a:stretch>
            <a:fillRect/>
          </a:stretch>
        </p:blipFill>
        <p:spPr>
          <a:xfrm>
            <a:off x="2914650" y="2511959"/>
            <a:ext cx="6362700" cy="3746500"/>
          </a:xfrm>
          <a:prstGeom prst="rect">
            <a:avLst/>
          </a:prstGeom>
        </p:spPr>
      </p:pic>
      <p:sp>
        <p:nvSpPr>
          <p:cNvPr id="13" name="Title 1">
            <a:extLst>
              <a:ext uri="{FF2B5EF4-FFF2-40B4-BE49-F238E27FC236}">
                <a16:creationId xmlns:a16="http://schemas.microsoft.com/office/drawing/2014/main" id="{C4EEBF99-E7F5-FD48-99FC-67E693CD916D}"/>
              </a:ext>
            </a:extLst>
          </p:cNvPr>
          <p:cNvSpPr txBox="1">
            <a:spLocks/>
          </p:cNvSpPr>
          <p:nvPr/>
        </p:nvSpPr>
        <p:spPr>
          <a:xfrm>
            <a:off x="2318761" y="586679"/>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i="1" dirty="0" err="1">
                <a:solidFill>
                  <a:schemeClr val="accent1"/>
                </a:solidFill>
              </a:rPr>
              <a:t>Théberge</a:t>
            </a:r>
            <a:r>
              <a:rPr lang="en-US" i="1" dirty="0">
                <a:solidFill>
                  <a:schemeClr val="accent1"/>
                </a:solidFill>
              </a:rPr>
              <a:t> v. Galerie </a:t>
            </a:r>
            <a:r>
              <a:rPr lang="en-US" i="1" dirty="0" err="1">
                <a:solidFill>
                  <a:schemeClr val="accent1"/>
                </a:solidFill>
              </a:rPr>
              <a:t>d’Art</a:t>
            </a:r>
            <a:r>
              <a:rPr lang="en-US" i="1" dirty="0">
                <a:solidFill>
                  <a:schemeClr val="accent1"/>
                </a:solidFill>
              </a:rPr>
              <a:t>…</a:t>
            </a:r>
          </a:p>
        </p:txBody>
      </p:sp>
      <p:cxnSp>
        <p:nvCxnSpPr>
          <p:cNvPr id="31" name="Straight Arrow Connector 30">
            <a:extLst>
              <a:ext uri="{FF2B5EF4-FFF2-40B4-BE49-F238E27FC236}">
                <a16:creationId xmlns:a16="http://schemas.microsoft.com/office/drawing/2014/main" id="{E67C4831-5571-8F44-B343-49ADF90B3462}"/>
              </a:ext>
            </a:extLst>
          </p:cNvPr>
          <p:cNvCxnSpPr/>
          <p:nvPr/>
        </p:nvCxnSpPr>
        <p:spPr>
          <a:xfrm flipV="1">
            <a:off x="2376713" y="2752689"/>
            <a:ext cx="7548303" cy="3490290"/>
          </a:xfrm>
          <a:prstGeom prst="straightConnector1">
            <a:avLst/>
          </a:prstGeom>
          <a:ln w="133350">
            <a:solidFill>
              <a:srgbClr val="FF0000">
                <a:alpha val="89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close up of a logo&#10;&#10;Description automatically generated">
            <a:extLst>
              <a:ext uri="{FF2B5EF4-FFF2-40B4-BE49-F238E27FC236}">
                <a16:creationId xmlns:a16="http://schemas.microsoft.com/office/drawing/2014/main" id="{4948F909-ACFA-354B-AC44-7637DCB80C09}"/>
              </a:ext>
            </a:extLst>
          </p:cNvPr>
          <p:cNvPicPr>
            <a:picLocks noChangeAspect="1"/>
          </p:cNvPicPr>
          <p:nvPr/>
        </p:nvPicPr>
        <p:blipFill>
          <a:blip r:embed="rId6"/>
          <a:stretch>
            <a:fillRect/>
          </a:stretch>
        </p:blipFill>
        <p:spPr>
          <a:xfrm>
            <a:off x="1965852" y="4943454"/>
            <a:ext cx="938785" cy="938785"/>
          </a:xfrm>
          <a:prstGeom prst="rect">
            <a:avLst/>
          </a:prstGeom>
        </p:spPr>
      </p:pic>
    </p:spTree>
    <p:extLst>
      <p:ext uri="{BB962C8B-B14F-4D97-AF65-F5344CB8AC3E}">
        <p14:creationId xmlns:p14="http://schemas.microsoft.com/office/powerpoint/2010/main" val="142191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0"/>
                            </p:stCondLst>
                            <p:childTnLst>
                              <p:par>
                                <p:cTn id="12" presetID="21" presetClass="entr" presetSubtype="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1000"/>
                                        <p:tgtEl>
                                          <p:spTgt spid="11"/>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par>
                          <p:cTn id="32" fill="hold">
                            <p:stCondLst>
                              <p:cond delay="2000"/>
                            </p:stCondLst>
                            <p:childTnLst>
                              <p:par>
                                <p:cTn id="33" presetID="22" presetClass="exit" presetSubtype="8" fill="hold" grpId="1" nodeType="afterEffect">
                                  <p:stCondLst>
                                    <p:cond delay="0"/>
                                  </p:stCondLst>
                                  <p:childTnLst>
                                    <p:animEffect transition="out" filter="wipe(left)">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down)">
                                      <p:cBhvr>
                                        <p:cTn id="40" dur="500"/>
                                        <p:tgtEl>
                                          <p:spTgt spid="31"/>
                                        </p:tgtEl>
                                      </p:cBhvr>
                                    </p:animEffect>
                                  </p:childTnLst>
                                </p:cTn>
                              </p:par>
                              <p:par>
                                <p:cTn id="41" presetID="9"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dissolve">
                                      <p:cBhvr>
                                        <p:cTn id="43" dur="500"/>
                                        <p:tgtEl>
                                          <p:spTgt spid="32"/>
                                        </p:tgtEl>
                                      </p:cBhvr>
                                    </p:animEffect>
                                  </p:childTnLst>
                                </p:cTn>
                              </p:par>
                            </p:childTnLst>
                          </p:cTn>
                        </p:par>
                        <p:par>
                          <p:cTn id="44" fill="hold">
                            <p:stCondLst>
                              <p:cond delay="500"/>
                            </p:stCondLst>
                            <p:childTnLst>
                              <p:par>
                                <p:cTn id="45" presetID="42" presetClass="path" presetSubtype="0" accel="50000" decel="50000" fill="hold" nodeType="afterEffect">
                                  <p:stCondLst>
                                    <p:cond delay="0"/>
                                  </p:stCondLst>
                                  <p:childTnLst>
                                    <p:animMotion origin="layout" path="M 4.16667E-7 -3.7037E-7 L 0.63906 -0.50903 " pathEditMode="relative" rAng="0" ptsTypes="AA">
                                      <p:cBhvr>
                                        <p:cTn id="46" dur="2000" fill="hold"/>
                                        <p:tgtEl>
                                          <p:spTgt spid="32"/>
                                        </p:tgtEl>
                                        <p:attrNameLst>
                                          <p:attrName>ppt_x</p:attrName>
                                          <p:attrName>ppt_y</p:attrName>
                                        </p:attrNameLst>
                                      </p:cBhvr>
                                      <p:rCtr x="31953" y="-25463"/>
                                    </p:animMotion>
                                  </p:childTnLst>
                                </p:cTn>
                              </p:par>
                            </p:childTnLst>
                          </p:cTn>
                        </p:par>
                      </p:childTnLst>
                    </p:cTn>
                  </p:par>
                  <p:par>
                    <p:cTn id="47" fill="hold">
                      <p:stCondLst>
                        <p:cond delay="indefinite"/>
                      </p:stCondLst>
                      <p:childTnLst>
                        <p:par>
                          <p:cTn id="48" fill="hold">
                            <p:stCondLst>
                              <p:cond delay="0"/>
                            </p:stCondLst>
                            <p:childTnLst>
                              <p:par>
                                <p:cTn id="49" presetID="9" presetClass="exit" presetSubtype="0" fill="hold" nodeType="clickEffect">
                                  <p:stCondLst>
                                    <p:cond delay="0"/>
                                  </p:stCondLst>
                                  <p:childTnLst>
                                    <p:animEffect transition="out" filter="dissolve">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par>
                                <p:cTn id="52" presetID="9" presetClass="exit" presetSubtype="0" fill="hold" nodeType="withEffect">
                                  <p:stCondLst>
                                    <p:cond delay="0"/>
                                  </p:stCondLst>
                                  <p:childTnLst>
                                    <p:animEffect transition="out" filter="dissolve">
                                      <p:cBhvr>
                                        <p:cTn id="53" dur="500"/>
                                        <p:tgtEl>
                                          <p:spTgt spid="32"/>
                                        </p:tgtEl>
                                      </p:cBhvr>
                                    </p:animEffect>
                                    <p:set>
                                      <p:cBhvr>
                                        <p:cTn id="54" dur="1" fill="hold">
                                          <p:stCondLst>
                                            <p:cond delay="499"/>
                                          </p:stCondLst>
                                        </p:cTn>
                                        <p:tgtEl>
                                          <p:spTgt spid="32"/>
                                        </p:tgtEl>
                                        <p:attrNameLst>
                                          <p:attrName>style.visibility</p:attrName>
                                        </p:attrNameLst>
                                      </p:cBhvr>
                                      <p:to>
                                        <p:strVal val="hidden"/>
                                      </p:to>
                                    </p:set>
                                  </p:childTnLst>
                                </p:cTn>
                              </p:par>
                              <p:par>
                                <p:cTn id="55" presetID="37" presetClass="entr" presetSubtype="0"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1000"/>
                                        <p:tgtEl>
                                          <p:spTgt spid="3"/>
                                        </p:tgtEl>
                                      </p:cBhvr>
                                    </p:animEffect>
                                    <p:anim calcmode="lin" valueType="num">
                                      <p:cBhvr>
                                        <p:cTn id="58" dur="1000" fill="hold"/>
                                        <p:tgtEl>
                                          <p:spTgt spid="3"/>
                                        </p:tgtEl>
                                        <p:attrNameLst>
                                          <p:attrName>ppt_x</p:attrName>
                                        </p:attrNameLst>
                                      </p:cBhvr>
                                      <p:tavLst>
                                        <p:tav tm="0">
                                          <p:val>
                                            <p:strVal val="#ppt_x"/>
                                          </p:val>
                                        </p:tav>
                                        <p:tav tm="100000">
                                          <p:val>
                                            <p:strVal val="#ppt_x"/>
                                          </p:val>
                                        </p:tav>
                                      </p:tavLst>
                                    </p:anim>
                                    <p:anim calcmode="lin" valueType="num">
                                      <p:cBhvr>
                                        <p:cTn id="59" dur="900" decel="100000" fill="hold"/>
                                        <p:tgtEl>
                                          <p:spTgt spid="3"/>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500"/>
                                        <p:tgtEl>
                                          <p:spTgt spid="7"/>
                                        </p:tgtEl>
                                      </p:cBhvr>
                                    </p:animEffect>
                                  </p:childTnLst>
                                </p:cTn>
                              </p:par>
                              <p:par>
                                <p:cTn id="66" presetID="10" presetClass="entr" presetSubtype="0"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3"/>
                                        </p:tgtEl>
                                      </p:cBhvr>
                                    </p:animEffect>
                                    <p:set>
                                      <p:cBhvr>
                                        <p:cTn id="7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9" grpId="0" animBg="1"/>
      <p:bldP spid="9" grpId="1" animBg="1"/>
      <p:bldP spid="10" grpId="0" animBg="1"/>
      <p:bldP spid="10" grpId="1" animBg="1"/>
      <p:bldP spid="7" grpId="0"/>
      <p:bldP spid="13" grpId="0"/>
      <p:bldP spid="1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163450" y="591480"/>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i="1" dirty="0"/>
              <a:t>CCH v. LSUC</a:t>
            </a:r>
          </a:p>
        </p:txBody>
      </p:sp>
      <p:sp>
        <p:nvSpPr>
          <p:cNvPr id="11" name="Oval 10">
            <a:extLst>
              <a:ext uri="{FF2B5EF4-FFF2-40B4-BE49-F238E27FC236}">
                <a16:creationId xmlns:a16="http://schemas.microsoft.com/office/drawing/2014/main" id="{5F8EA07B-5561-904C-A67A-E1A10BF6C57F}"/>
              </a:ext>
            </a:extLst>
          </p:cNvPr>
          <p:cNvSpPr/>
          <p:nvPr/>
        </p:nvSpPr>
        <p:spPr>
          <a:xfrm>
            <a:off x="3990278" y="1700532"/>
            <a:ext cx="4211444" cy="4181707"/>
          </a:xfrm>
          <a:prstGeom prst="ellipse">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5400000" scaled="1"/>
            <a:tileRect/>
          </a:gra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9D00091-3C7D-614D-918E-D810DDA26731}"/>
              </a:ext>
            </a:extLst>
          </p:cNvPr>
          <p:cNvSpPr/>
          <p:nvPr/>
        </p:nvSpPr>
        <p:spPr>
          <a:xfrm>
            <a:off x="3990278" y="1683835"/>
            <a:ext cx="4211444" cy="4181707"/>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839E88B-01AD-1742-AACD-D32C5E5AF245}"/>
              </a:ext>
            </a:extLst>
          </p:cNvPr>
          <p:cNvSpPr/>
          <p:nvPr/>
        </p:nvSpPr>
        <p:spPr>
          <a:xfrm>
            <a:off x="4202477" y="1898652"/>
            <a:ext cx="3787046" cy="3785468"/>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7FB327D-48EE-9648-AA64-99EF853A151D}"/>
              </a:ext>
            </a:extLst>
          </p:cNvPr>
          <p:cNvPicPr>
            <a:picLocks noChangeAspect="1"/>
          </p:cNvPicPr>
          <p:nvPr/>
        </p:nvPicPr>
        <p:blipFill>
          <a:blip r:embed="rId3"/>
          <a:srcRect/>
          <a:stretch/>
        </p:blipFill>
        <p:spPr>
          <a:xfrm>
            <a:off x="5531980" y="2849289"/>
            <a:ext cx="1128040" cy="1527659"/>
          </a:xfrm>
          <a:prstGeom prst="rect">
            <a:avLst/>
          </a:prstGeom>
        </p:spPr>
      </p:pic>
      <p:pic>
        <p:nvPicPr>
          <p:cNvPr id="21" name="Picture 20">
            <a:extLst>
              <a:ext uri="{FF2B5EF4-FFF2-40B4-BE49-F238E27FC236}">
                <a16:creationId xmlns:a16="http://schemas.microsoft.com/office/drawing/2014/main" id="{45416AC8-07EF-0E44-A3EB-618A39CFC120}"/>
              </a:ext>
            </a:extLst>
          </p:cNvPr>
          <p:cNvPicPr>
            <a:picLocks noChangeAspect="1"/>
          </p:cNvPicPr>
          <p:nvPr/>
        </p:nvPicPr>
        <p:blipFill>
          <a:blip r:embed="rId4"/>
          <a:stretch>
            <a:fillRect/>
          </a:stretch>
        </p:blipFill>
        <p:spPr>
          <a:xfrm>
            <a:off x="9994111" y="3564323"/>
            <a:ext cx="1305019" cy="1501898"/>
          </a:xfrm>
          <a:prstGeom prst="rect">
            <a:avLst/>
          </a:prstGeom>
        </p:spPr>
      </p:pic>
      <p:pic>
        <p:nvPicPr>
          <p:cNvPr id="22" name="Picture 21">
            <a:extLst>
              <a:ext uri="{FF2B5EF4-FFF2-40B4-BE49-F238E27FC236}">
                <a16:creationId xmlns:a16="http://schemas.microsoft.com/office/drawing/2014/main" id="{3C13E6FB-1032-0D46-9F21-C134D68B7A03}"/>
              </a:ext>
            </a:extLst>
          </p:cNvPr>
          <p:cNvPicPr>
            <a:picLocks noChangeAspect="1"/>
          </p:cNvPicPr>
          <p:nvPr/>
        </p:nvPicPr>
        <p:blipFill>
          <a:blip r:embed="rId5"/>
          <a:stretch>
            <a:fillRect/>
          </a:stretch>
        </p:blipFill>
        <p:spPr>
          <a:xfrm>
            <a:off x="9325517" y="4955217"/>
            <a:ext cx="1845035" cy="1457806"/>
          </a:xfrm>
          <a:prstGeom prst="rect">
            <a:avLst/>
          </a:prstGeom>
        </p:spPr>
      </p:pic>
      <p:pic>
        <p:nvPicPr>
          <p:cNvPr id="23" name="Picture 22">
            <a:extLst>
              <a:ext uri="{FF2B5EF4-FFF2-40B4-BE49-F238E27FC236}">
                <a16:creationId xmlns:a16="http://schemas.microsoft.com/office/drawing/2014/main" id="{369B6C55-99DD-B346-9F01-E76058DEE3F1}"/>
              </a:ext>
            </a:extLst>
          </p:cNvPr>
          <p:cNvPicPr>
            <a:picLocks noChangeAspect="1"/>
          </p:cNvPicPr>
          <p:nvPr/>
        </p:nvPicPr>
        <p:blipFill>
          <a:blip r:embed="rId6"/>
          <a:stretch>
            <a:fillRect/>
          </a:stretch>
        </p:blipFill>
        <p:spPr>
          <a:xfrm>
            <a:off x="8286851" y="5270851"/>
            <a:ext cx="1265905" cy="1534611"/>
          </a:xfrm>
          <a:prstGeom prst="rect">
            <a:avLst/>
          </a:prstGeom>
        </p:spPr>
      </p:pic>
      <p:pic>
        <p:nvPicPr>
          <p:cNvPr id="24" name="Picture 23">
            <a:extLst>
              <a:ext uri="{FF2B5EF4-FFF2-40B4-BE49-F238E27FC236}">
                <a16:creationId xmlns:a16="http://schemas.microsoft.com/office/drawing/2014/main" id="{D919B3A2-8DB4-C24B-BD39-8D95A4FD90AD}"/>
              </a:ext>
            </a:extLst>
          </p:cNvPr>
          <p:cNvPicPr>
            <a:picLocks noChangeAspect="1"/>
          </p:cNvPicPr>
          <p:nvPr/>
        </p:nvPicPr>
        <p:blipFill>
          <a:blip r:embed="rId7"/>
          <a:stretch>
            <a:fillRect/>
          </a:stretch>
        </p:blipFill>
        <p:spPr>
          <a:xfrm>
            <a:off x="7017998" y="4612732"/>
            <a:ext cx="1265905" cy="1873022"/>
          </a:xfrm>
          <a:prstGeom prst="rect">
            <a:avLst/>
          </a:prstGeom>
        </p:spPr>
      </p:pic>
      <p:grpSp>
        <p:nvGrpSpPr>
          <p:cNvPr id="25" name="Group 24">
            <a:extLst>
              <a:ext uri="{FF2B5EF4-FFF2-40B4-BE49-F238E27FC236}">
                <a16:creationId xmlns:a16="http://schemas.microsoft.com/office/drawing/2014/main" id="{4EAB2390-9DBC-8544-BCDE-1F7E2FEE0494}"/>
              </a:ext>
            </a:extLst>
          </p:cNvPr>
          <p:cNvGrpSpPr/>
          <p:nvPr/>
        </p:nvGrpSpPr>
        <p:grpSpPr>
          <a:xfrm>
            <a:off x="7391983" y="3252568"/>
            <a:ext cx="1364104" cy="1360164"/>
            <a:chOff x="3726076" y="4001294"/>
            <a:chExt cx="1364104" cy="1360164"/>
          </a:xfrm>
        </p:grpSpPr>
        <p:pic>
          <p:nvPicPr>
            <p:cNvPr id="26" name="Picture 25">
              <a:extLst>
                <a:ext uri="{FF2B5EF4-FFF2-40B4-BE49-F238E27FC236}">
                  <a16:creationId xmlns:a16="http://schemas.microsoft.com/office/drawing/2014/main" id="{B90B3EA1-FFFB-A344-BC5C-5A08DED29CD5}"/>
                </a:ext>
              </a:extLst>
            </p:cNvPr>
            <p:cNvPicPr>
              <a:picLocks noChangeAspect="1"/>
            </p:cNvPicPr>
            <p:nvPr/>
          </p:nvPicPr>
          <p:blipFill rotWithShape="1">
            <a:blip r:embed="rId8"/>
            <a:srcRect l="9437" t="8926" r="9389" b="21953"/>
            <a:stretch/>
          </p:blipFill>
          <p:spPr>
            <a:xfrm>
              <a:off x="3765003" y="4387272"/>
              <a:ext cx="1144058" cy="974186"/>
            </a:xfrm>
            <a:prstGeom prst="rect">
              <a:avLst/>
            </a:prstGeom>
          </p:spPr>
        </p:pic>
        <p:sp>
          <p:nvSpPr>
            <p:cNvPr id="27" name="TextBox 26">
              <a:extLst>
                <a:ext uri="{FF2B5EF4-FFF2-40B4-BE49-F238E27FC236}">
                  <a16:creationId xmlns:a16="http://schemas.microsoft.com/office/drawing/2014/main" id="{141EC571-5F5E-6445-954A-49C0A22086D6}"/>
                </a:ext>
              </a:extLst>
            </p:cNvPr>
            <p:cNvSpPr txBox="1"/>
            <p:nvPr/>
          </p:nvSpPr>
          <p:spPr>
            <a:xfrm>
              <a:off x="3726076" y="4001294"/>
              <a:ext cx="1364104" cy="461665"/>
            </a:xfrm>
            <a:prstGeom prst="rect">
              <a:avLst/>
            </a:prstGeom>
            <a:noFill/>
          </p:spPr>
          <p:txBody>
            <a:bodyPr wrap="square" rtlCol="0">
              <a:spAutoFit/>
            </a:bodyPr>
            <a:lstStyle/>
            <a:p>
              <a:r>
                <a:rPr lang="en-CA" sz="2400" u="sng" dirty="0">
                  <a:solidFill>
                    <a:schemeClr val="bg2">
                      <a:lumMod val="10000"/>
                    </a:schemeClr>
                  </a:solidFill>
                  <a:ea typeface="Tahoma" panose="020B0604030504040204" pitchFamily="34" charset="0"/>
                  <a:cs typeface="Tahoma" panose="020B0604030504040204" pitchFamily="34" charset="0"/>
                </a:rPr>
                <a:t>Purpose</a:t>
              </a:r>
            </a:p>
          </p:txBody>
        </p:sp>
      </p:grpSp>
      <p:pic>
        <p:nvPicPr>
          <p:cNvPr id="28" name="Picture 27">
            <a:extLst>
              <a:ext uri="{FF2B5EF4-FFF2-40B4-BE49-F238E27FC236}">
                <a16:creationId xmlns:a16="http://schemas.microsoft.com/office/drawing/2014/main" id="{766D1B78-61D6-3F4F-B691-854B9196D78E}"/>
              </a:ext>
            </a:extLst>
          </p:cNvPr>
          <p:cNvPicPr>
            <a:picLocks noChangeAspect="1"/>
          </p:cNvPicPr>
          <p:nvPr/>
        </p:nvPicPr>
        <p:blipFill>
          <a:blip r:embed="rId9"/>
          <a:stretch>
            <a:fillRect/>
          </a:stretch>
        </p:blipFill>
        <p:spPr>
          <a:xfrm>
            <a:off x="8497471" y="2772274"/>
            <a:ext cx="1656092" cy="1551495"/>
          </a:xfrm>
          <a:prstGeom prst="rect">
            <a:avLst/>
          </a:prstGeom>
        </p:spPr>
      </p:pic>
      <p:pic>
        <p:nvPicPr>
          <p:cNvPr id="29" name="Picture 28" descr="A picture containing knife&#10;&#10;Description automatically generated">
            <a:extLst>
              <a:ext uri="{FF2B5EF4-FFF2-40B4-BE49-F238E27FC236}">
                <a16:creationId xmlns:a16="http://schemas.microsoft.com/office/drawing/2014/main" id="{A8347882-533D-DC4F-97E7-C03DDDB5D4C1}"/>
              </a:ext>
            </a:extLst>
          </p:cNvPr>
          <p:cNvPicPr>
            <a:picLocks noChangeAspect="1"/>
          </p:cNvPicPr>
          <p:nvPr/>
        </p:nvPicPr>
        <p:blipFill>
          <a:blip r:embed="rId10"/>
          <a:stretch>
            <a:fillRect/>
          </a:stretch>
        </p:blipFill>
        <p:spPr>
          <a:xfrm>
            <a:off x="2249439" y="3293333"/>
            <a:ext cx="1870857" cy="3119690"/>
          </a:xfrm>
          <a:prstGeom prst="rect">
            <a:avLst/>
          </a:prstGeom>
        </p:spPr>
      </p:pic>
      <p:sp>
        <p:nvSpPr>
          <p:cNvPr id="2" name="TextBox 1">
            <a:extLst>
              <a:ext uri="{FF2B5EF4-FFF2-40B4-BE49-F238E27FC236}">
                <a16:creationId xmlns:a16="http://schemas.microsoft.com/office/drawing/2014/main" id="{02DD2F08-1FD8-4241-B77F-DF36A5F3B85F}"/>
              </a:ext>
            </a:extLst>
          </p:cNvPr>
          <p:cNvSpPr txBox="1"/>
          <p:nvPr/>
        </p:nvSpPr>
        <p:spPr>
          <a:xfrm>
            <a:off x="1861331" y="2361378"/>
            <a:ext cx="4643378" cy="461665"/>
          </a:xfrm>
          <a:prstGeom prst="rect">
            <a:avLst/>
          </a:prstGeom>
          <a:noFill/>
        </p:spPr>
        <p:txBody>
          <a:bodyPr wrap="square" rtlCol="0">
            <a:spAutoFit/>
          </a:bodyPr>
          <a:lstStyle/>
          <a:p>
            <a:r>
              <a:rPr lang="en-US" sz="2400" dirty="0"/>
              <a:t>Assessing Fair Dealing:</a:t>
            </a:r>
          </a:p>
        </p:txBody>
      </p:sp>
      <p:sp>
        <p:nvSpPr>
          <p:cNvPr id="30" name="TextBox 29">
            <a:extLst>
              <a:ext uri="{FF2B5EF4-FFF2-40B4-BE49-F238E27FC236}">
                <a16:creationId xmlns:a16="http://schemas.microsoft.com/office/drawing/2014/main" id="{E19C6C33-F977-2B42-80AE-2671F332C882}"/>
              </a:ext>
            </a:extLst>
          </p:cNvPr>
          <p:cNvSpPr txBox="1"/>
          <p:nvPr/>
        </p:nvSpPr>
        <p:spPr>
          <a:xfrm>
            <a:off x="5641710" y="1811912"/>
            <a:ext cx="1018310" cy="523220"/>
          </a:xfrm>
          <a:prstGeom prst="rect">
            <a:avLst/>
          </a:prstGeom>
          <a:noFill/>
        </p:spPr>
        <p:txBody>
          <a:bodyPr wrap="square" rtlCol="0">
            <a:spAutoFit/>
          </a:bodyPr>
          <a:lstStyle/>
          <a:p>
            <a:r>
              <a:rPr lang="en-US" sz="2800" dirty="0"/>
              <a:t>2004 </a:t>
            </a:r>
          </a:p>
        </p:txBody>
      </p:sp>
      <p:sp>
        <p:nvSpPr>
          <p:cNvPr id="18" name="Title 1">
            <a:extLst>
              <a:ext uri="{FF2B5EF4-FFF2-40B4-BE49-F238E27FC236}">
                <a16:creationId xmlns:a16="http://schemas.microsoft.com/office/drawing/2014/main" id="{39F7B06B-6ABB-BA42-8FDC-D462884CDB73}"/>
              </a:ext>
            </a:extLst>
          </p:cNvPr>
          <p:cNvSpPr txBox="1">
            <a:spLocks/>
          </p:cNvSpPr>
          <p:nvPr/>
        </p:nvSpPr>
        <p:spPr>
          <a:xfrm>
            <a:off x="2163450" y="613137"/>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i="1" dirty="0">
                <a:solidFill>
                  <a:schemeClr val="accent1"/>
                </a:solidFill>
              </a:rPr>
              <a:t>CCH v. LSUC</a:t>
            </a:r>
          </a:p>
        </p:txBody>
      </p:sp>
      <p:pic>
        <p:nvPicPr>
          <p:cNvPr id="19" name="Picture 18" descr="A large white building with a clock tower in front of a house&#10;&#10;Description automatically generated">
            <a:extLst>
              <a:ext uri="{FF2B5EF4-FFF2-40B4-BE49-F238E27FC236}">
                <a16:creationId xmlns:a16="http://schemas.microsoft.com/office/drawing/2014/main" id="{C6386119-2D27-1746-92B9-D3625E5BF0B8}"/>
              </a:ext>
            </a:extLst>
          </p:cNvPr>
          <p:cNvPicPr>
            <a:picLocks noChangeAspect="1"/>
          </p:cNvPicPr>
          <p:nvPr/>
        </p:nvPicPr>
        <p:blipFill>
          <a:blip r:embed="rId11"/>
          <a:stretch>
            <a:fillRect/>
          </a:stretch>
        </p:blipFill>
        <p:spPr>
          <a:xfrm>
            <a:off x="2914650" y="2511959"/>
            <a:ext cx="6362700" cy="3746500"/>
          </a:xfrm>
          <a:prstGeom prst="rect">
            <a:avLst/>
          </a:prstGeom>
        </p:spPr>
      </p:pic>
    </p:spTree>
    <p:extLst>
      <p:ext uri="{BB962C8B-B14F-4D97-AF65-F5344CB8AC3E}">
        <p14:creationId xmlns:p14="http://schemas.microsoft.com/office/powerpoint/2010/main" val="262498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0"/>
                            </p:stCondLst>
                            <p:childTnLst>
                              <p:par>
                                <p:cTn id="12" presetID="21" presetClass="entr" presetSubtype="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1000"/>
                                        <p:tgtEl>
                                          <p:spTgt spid="11"/>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par>
                          <p:cTn id="32" fill="hold">
                            <p:stCondLst>
                              <p:cond delay="2000"/>
                            </p:stCondLst>
                            <p:childTnLst>
                              <p:par>
                                <p:cTn id="33" presetID="22" presetClass="exit" presetSubtype="8" fill="hold" grpId="1" nodeType="afterEffect">
                                  <p:stCondLst>
                                    <p:cond delay="0"/>
                                  </p:stCondLst>
                                  <p:childTnLst>
                                    <p:animEffect transition="out" filter="wipe(left)">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par>
                                <p:cTn id="41" presetID="37"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900" decel="100000" fill="hold"/>
                                        <p:tgtEl>
                                          <p:spTgt spid="19"/>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9"/>
                                        </p:tgtEl>
                                      </p:cBhvr>
                                    </p:animEffect>
                                    <p:set>
                                      <p:cBhvr>
                                        <p:cTn id="51" dur="1" fill="hold">
                                          <p:stCondLst>
                                            <p:cond delay="499"/>
                                          </p:stCondLst>
                                        </p:cTn>
                                        <p:tgtEl>
                                          <p:spTgt spid="19"/>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childTnLst>
                          </p:cTn>
                        </p:par>
                        <p:par>
                          <p:cTn id="64" fill="hold">
                            <p:stCondLst>
                              <p:cond delay="1000"/>
                            </p:stCondLst>
                            <p:childTnLst>
                              <p:par>
                                <p:cTn id="65" presetID="10" presetClass="entr" presetSubtype="0" fill="hold"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childTnLst>
                          </p:cTn>
                        </p:par>
                        <p:par>
                          <p:cTn id="68" fill="hold">
                            <p:stCondLst>
                              <p:cond delay="1500"/>
                            </p:stCondLst>
                            <p:childTnLst>
                              <p:par>
                                <p:cTn id="69" presetID="10" presetClass="entr" presetSubtype="0" fill="hold"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cTn>
                              </p:par>
                            </p:childTnLst>
                          </p:cTn>
                        </p:par>
                        <p:par>
                          <p:cTn id="72" fill="hold">
                            <p:stCondLst>
                              <p:cond delay="2000"/>
                            </p:stCondLst>
                            <p:childTnLst>
                              <p:par>
                                <p:cTn id="73" presetID="10" presetClass="entr" presetSubtype="0" fill="hold" nodeType="after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500"/>
                                        <p:tgtEl>
                                          <p:spTgt spid="22"/>
                                        </p:tgtEl>
                                      </p:cBhvr>
                                    </p:animEffect>
                                  </p:childTnLst>
                                </p:cTn>
                              </p:par>
                            </p:childTnLst>
                          </p:cTn>
                        </p:par>
                        <p:par>
                          <p:cTn id="76" fill="hold">
                            <p:stCondLst>
                              <p:cond delay="2500"/>
                            </p:stCondLst>
                            <p:childTnLst>
                              <p:par>
                                <p:cTn id="77" presetID="10" presetClass="entr" presetSubtype="0" fill="hold" nodeType="after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500"/>
                                        <p:tgtEl>
                                          <p:spTgt spid="23"/>
                                        </p:tgtEl>
                                      </p:cBhvr>
                                    </p:animEffect>
                                  </p:childTnLst>
                                </p:cTn>
                              </p:par>
                            </p:childTnLst>
                          </p:cTn>
                        </p:par>
                        <p:par>
                          <p:cTn id="80" fill="hold">
                            <p:stCondLst>
                              <p:cond delay="3000"/>
                            </p:stCondLst>
                            <p:childTnLst>
                              <p:par>
                                <p:cTn id="81" presetID="10" presetClass="entr" presetSubtype="0" fill="hold" nodeType="after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9" grpId="0" animBg="1"/>
      <p:bldP spid="9" grpId="1" animBg="1"/>
      <p:bldP spid="10" grpId="0" animBg="1"/>
      <p:bldP spid="10" grpId="1" animBg="1"/>
      <p:bldP spid="2" grpId="0"/>
      <p:bldP spid="30" grpId="0"/>
      <p:bldP spid="18" grpId="0"/>
      <p:bldP spid="1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905743" y="602312"/>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COPYRIGHT PENTALOGY</a:t>
            </a:r>
          </a:p>
        </p:txBody>
      </p:sp>
      <p:sp>
        <p:nvSpPr>
          <p:cNvPr id="11" name="Oval 10">
            <a:extLst>
              <a:ext uri="{FF2B5EF4-FFF2-40B4-BE49-F238E27FC236}">
                <a16:creationId xmlns:a16="http://schemas.microsoft.com/office/drawing/2014/main" id="{5F8EA07B-5561-904C-A67A-E1A10BF6C57F}"/>
              </a:ext>
            </a:extLst>
          </p:cNvPr>
          <p:cNvSpPr/>
          <p:nvPr/>
        </p:nvSpPr>
        <p:spPr>
          <a:xfrm>
            <a:off x="3990278" y="1700532"/>
            <a:ext cx="4211444" cy="4181707"/>
          </a:xfrm>
          <a:prstGeom prst="ellipse">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5400000" scaled="1"/>
            <a:tileRect/>
          </a:gra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9D00091-3C7D-614D-918E-D810DDA26731}"/>
              </a:ext>
            </a:extLst>
          </p:cNvPr>
          <p:cNvSpPr/>
          <p:nvPr/>
        </p:nvSpPr>
        <p:spPr>
          <a:xfrm>
            <a:off x="3990278" y="1683835"/>
            <a:ext cx="4211444" cy="4181707"/>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6839E88B-01AD-1742-AACD-D32C5E5AF245}"/>
              </a:ext>
            </a:extLst>
          </p:cNvPr>
          <p:cNvSpPr/>
          <p:nvPr/>
        </p:nvSpPr>
        <p:spPr>
          <a:xfrm>
            <a:off x="4202477" y="1898652"/>
            <a:ext cx="3787046" cy="3785468"/>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7FB327D-48EE-9648-AA64-99EF853A151D}"/>
              </a:ext>
            </a:extLst>
          </p:cNvPr>
          <p:cNvPicPr>
            <a:picLocks noChangeAspect="1"/>
          </p:cNvPicPr>
          <p:nvPr/>
        </p:nvPicPr>
        <p:blipFill>
          <a:blip r:embed="rId3"/>
          <a:srcRect/>
          <a:stretch/>
        </p:blipFill>
        <p:spPr>
          <a:xfrm>
            <a:off x="5531980" y="2871765"/>
            <a:ext cx="1128040" cy="1482707"/>
          </a:xfrm>
          <a:prstGeom prst="rect">
            <a:avLst/>
          </a:prstGeom>
        </p:spPr>
      </p:pic>
      <p:pic>
        <p:nvPicPr>
          <p:cNvPr id="18" name="Picture 2">
            <a:extLst>
              <a:ext uri="{FF2B5EF4-FFF2-40B4-BE49-F238E27FC236}">
                <a16:creationId xmlns:a16="http://schemas.microsoft.com/office/drawing/2014/main" id="{82235B8D-EA2B-9446-B34C-0E4E85314EF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77498" y="2695690"/>
            <a:ext cx="2846272" cy="278738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07D559C-4E42-CF47-8313-82FB8005D4C6}"/>
              </a:ext>
            </a:extLst>
          </p:cNvPr>
          <p:cNvSpPr txBox="1"/>
          <p:nvPr/>
        </p:nvSpPr>
        <p:spPr>
          <a:xfrm>
            <a:off x="5133660" y="5508311"/>
            <a:ext cx="1924680" cy="369332"/>
          </a:xfrm>
          <a:prstGeom prst="rect">
            <a:avLst/>
          </a:prstGeom>
          <a:noFill/>
        </p:spPr>
        <p:txBody>
          <a:bodyPr wrap="square" rtlCol="0">
            <a:spAutoFit/>
          </a:bodyPr>
          <a:lstStyle/>
          <a:p>
            <a:r>
              <a:rPr lang="en-CA" i="1" dirty="0">
                <a:latin typeface="Arial" panose="020B0604020202020204" pitchFamily="34" charset="0"/>
                <a:cs typeface="Arial" panose="020B0604020202020204" pitchFamily="34" charset="0"/>
              </a:rPr>
              <a:t>ESAC v. SOCAN</a:t>
            </a:r>
          </a:p>
        </p:txBody>
      </p:sp>
      <p:sp>
        <p:nvSpPr>
          <p:cNvPr id="20" name="TextBox 19">
            <a:extLst>
              <a:ext uri="{FF2B5EF4-FFF2-40B4-BE49-F238E27FC236}">
                <a16:creationId xmlns:a16="http://schemas.microsoft.com/office/drawing/2014/main" id="{9CC0BB06-06E6-9F49-B21A-F937B0145ED6}"/>
              </a:ext>
            </a:extLst>
          </p:cNvPr>
          <p:cNvSpPr txBox="1"/>
          <p:nvPr/>
        </p:nvSpPr>
        <p:spPr>
          <a:xfrm>
            <a:off x="6824042" y="2410214"/>
            <a:ext cx="4764219" cy="400110"/>
          </a:xfrm>
          <a:prstGeom prst="rect">
            <a:avLst/>
          </a:prstGeom>
          <a:noFill/>
        </p:spPr>
        <p:txBody>
          <a:bodyPr wrap="square" rtlCol="0">
            <a:spAutoFit/>
          </a:bodyPr>
          <a:lstStyle/>
          <a:p>
            <a:r>
              <a:rPr lang="en-CA" sz="2000" i="1" dirty="0">
                <a:latin typeface="Arial" panose="020B0604020202020204" pitchFamily="34" charset="0"/>
                <a:cs typeface="Arial" panose="020B0604020202020204" pitchFamily="34" charset="0"/>
              </a:rPr>
              <a:t>Alberta (Education) v. Access Copyright</a:t>
            </a:r>
          </a:p>
        </p:txBody>
      </p:sp>
      <p:sp>
        <p:nvSpPr>
          <p:cNvPr id="21" name="TextBox 20">
            <a:extLst>
              <a:ext uri="{FF2B5EF4-FFF2-40B4-BE49-F238E27FC236}">
                <a16:creationId xmlns:a16="http://schemas.microsoft.com/office/drawing/2014/main" id="{ABE3D76F-F39E-DE4E-9DE7-8A0CBD8B6F9D}"/>
              </a:ext>
            </a:extLst>
          </p:cNvPr>
          <p:cNvSpPr txBox="1"/>
          <p:nvPr/>
        </p:nvSpPr>
        <p:spPr>
          <a:xfrm>
            <a:off x="3251444" y="2388380"/>
            <a:ext cx="2116515" cy="400110"/>
          </a:xfrm>
          <a:prstGeom prst="rect">
            <a:avLst/>
          </a:prstGeom>
          <a:noFill/>
        </p:spPr>
        <p:txBody>
          <a:bodyPr wrap="square" rtlCol="0">
            <a:spAutoFit/>
          </a:bodyPr>
          <a:lstStyle/>
          <a:p>
            <a:r>
              <a:rPr lang="en-CA" sz="2000" i="1" dirty="0">
                <a:latin typeface="Arial" panose="020B0604020202020204" pitchFamily="34" charset="0"/>
                <a:cs typeface="Arial" panose="020B0604020202020204" pitchFamily="34" charset="0"/>
              </a:rPr>
              <a:t>SOCAN v. Bell</a:t>
            </a:r>
          </a:p>
        </p:txBody>
      </p:sp>
      <p:sp>
        <p:nvSpPr>
          <p:cNvPr id="22" name="TextBox 21">
            <a:extLst>
              <a:ext uri="{FF2B5EF4-FFF2-40B4-BE49-F238E27FC236}">
                <a16:creationId xmlns:a16="http://schemas.microsoft.com/office/drawing/2014/main" id="{50A58815-9303-AC4F-9716-F1EB0FBEA65C}"/>
              </a:ext>
            </a:extLst>
          </p:cNvPr>
          <p:cNvSpPr txBox="1"/>
          <p:nvPr/>
        </p:nvSpPr>
        <p:spPr>
          <a:xfrm>
            <a:off x="2223408" y="4401619"/>
            <a:ext cx="2528011" cy="400110"/>
          </a:xfrm>
          <a:prstGeom prst="rect">
            <a:avLst/>
          </a:prstGeom>
          <a:noFill/>
        </p:spPr>
        <p:txBody>
          <a:bodyPr wrap="square" rtlCol="0">
            <a:spAutoFit/>
          </a:bodyPr>
          <a:lstStyle/>
          <a:p>
            <a:r>
              <a:rPr lang="en-CA" sz="2000" i="1" dirty="0">
                <a:latin typeface="Arial" panose="020B0604020202020204" pitchFamily="34" charset="0"/>
                <a:cs typeface="Arial" panose="020B0604020202020204" pitchFamily="34" charset="0"/>
              </a:rPr>
              <a:t>Rogers v. SOCAN</a:t>
            </a:r>
          </a:p>
        </p:txBody>
      </p:sp>
      <p:sp>
        <p:nvSpPr>
          <p:cNvPr id="23" name="TextBox 22">
            <a:extLst>
              <a:ext uri="{FF2B5EF4-FFF2-40B4-BE49-F238E27FC236}">
                <a16:creationId xmlns:a16="http://schemas.microsoft.com/office/drawing/2014/main" id="{B0A5FE37-6938-5F4D-A157-737E07E00A17}"/>
              </a:ext>
            </a:extLst>
          </p:cNvPr>
          <p:cNvSpPr txBox="1"/>
          <p:nvPr/>
        </p:nvSpPr>
        <p:spPr>
          <a:xfrm>
            <a:off x="7440583" y="4401619"/>
            <a:ext cx="2537277" cy="400110"/>
          </a:xfrm>
          <a:prstGeom prst="rect">
            <a:avLst/>
          </a:prstGeom>
          <a:noFill/>
        </p:spPr>
        <p:txBody>
          <a:bodyPr wrap="square" rtlCol="0">
            <a:spAutoFit/>
          </a:bodyPr>
          <a:lstStyle/>
          <a:p>
            <a:r>
              <a:rPr lang="en-CA" sz="2000" i="1" dirty="0" err="1">
                <a:latin typeface="Arial" panose="020B0604020202020204" pitchFamily="34" charset="0"/>
                <a:cs typeface="Arial" panose="020B0604020202020204" pitchFamily="34" charset="0"/>
              </a:rPr>
              <a:t>Re:Sound</a:t>
            </a:r>
            <a:r>
              <a:rPr lang="en-CA" sz="2000" i="1" dirty="0">
                <a:latin typeface="Arial" panose="020B0604020202020204" pitchFamily="34" charset="0"/>
                <a:cs typeface="Arial" panose="020B0604020202020204" pitchFamily="34" charset="0"/>
              </a:rPr>
              <a:t> v. MPTAC</a:t>
            </a:r>
          </a:p>
        </p:txBody>
      </p:sp>
      <p:sp>
        <p:nvSpPr>
          <p:cNvPr id="24" name="TextBox 23">
            <a:extLst>
              <a:ext uri="{FF2B5EF4-FFF2-40B4-BE49-F238E27FC236}">
                <a16:creationId xmlns:a16="http://schemas.microsoft.com/office/drawing/2014/main" id="{D0891CAC-002C-A845-93C7-4E30BAD76152}"/>
              </a:ext>
            </a:extLst>
          </p:cNvPr>
          <p:cNvSpPr txBox="1"/>
          <p:nvPr/>
        </p:nvSpPr>
        <p:spPr>
          <a:xfrm>
            <a:off x="5641710" y="1811912"/>
            <a:ext cx="1018310" cy="523220"/>
          </a:xfrm>
          <a:prstGeom prst="rect">
            <a:avLst/>
          </a:prstGeom>
          <a:noFill/>
        </p:spPr>
        <p:txBody>
          <a:bodyPr wrap="square" rtlCol="0">
            <a:spAutoFit/>
          </a:bodyPr>
          <a:lstStyle/>
          <a:p>
            <a:r>
              <a:rPr lang="en-US" sz="2800" dirty="0"/>
              <a:t>2012 </a:t>
            </a:r>
          </a:p>
        </p:txBody>
      </p:sp>
      <p:sp>
        <p:nvSpPr>
          <p:cNvPr id="14" name="Oval 13">
            <a:extLst>
              <a:ext uri="{FF2B5EF4-FFF2-40B4-BE49-F238E27FC236}">
                <a16:creationId xmlns:a16="http://schemas.microsoft.com/office/drawing/2014/main" id="{91AA2D1A-E8FC-E149-85A9-A5207D0AD048}"/>
              </a:ext>
            </a:extLst>
          </p:cNvPr>
          <p:cNvSpPr/>
          <p:nvPr/>
        </p:nvSpPr>
        <p:spPr>
          <a:xfrm>
            <a:off x="2334660" y="2297280"/>
            <a:ext cx="3761340" cy="557788"/>
          </a:xfrm>
          <a:prstGeom prst="ellipse">
            <a:avLst/>
          </a:prstGeom>
          <a:solidFill>
            <a:schemeClr val="accent1">
              <a:alpha val="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1EB4AAC-4D4B-674E-A0F0-950A711B6DEE}"/>
              </a:ext>
            </a:extLst>
          </p:cNvPr>
          <p:cNvSpPr/>
          <p:nvPr/>
        </p:nvSpPr>
        <p:spPr>
          <a:xfrm>
            <a:off x="6655092" y="2209802"/>
            <a:ext cx="5166794" cy="810984"/>
          </a:xfrm>
          <a:prstGeom prst="ellipse">
            <a:avLst/>
          </a:prstGeom>
          <a:solidFill>
            <a:schemeClr val="accent1">
              <a:alpha val="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46119AF7-6B35-3B4D-BA4D-9C3B95CF74D3}"/>
              </a:ext>
            </a:extLst>
          </p:cNvPr>
          <p:cNvSpPr txBox="1">
            <a:spLocks/>
          </p:cNvSpPr>
          <p:nvPr/>
        </p:nvSpPr>
        <p:spPr>
          <a:xfrm>
            <a:off x="2905743" y="610143"/>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dirty="0">
                <a:solidFill>
                  <a:schemeClr val="accent1"/>
                </a:solidFill>
              </a:rPr>
              <a:t>COPYRIGHT PENTALOGY</a:t>
            </a:r>
          </a:p>
        </p:txBody>
      </p:sp>
    </p:spTree>
    <p:extLst>
      <p:ext uri="{BB962C8B-B14F-4D97-AF65-F5344CB8AC3E}">
        <p14:creationId xmlns:p14="http://schemas.microsoft.com/office/powerpoint/2010/main" val="313513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0"/>
                            </p:stCondLst>
                            <p:childTnLst>
                              <p:par>
                                <p:cTn id="12" presetID="21" presetClass="entr" presetSubtype="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1000"/>
                                        <p:tgtEl>
                                          <p:spTgt spid="11"/>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par>
                          <p:cTn id="32" fill="hold">
                            <p:stCondLst>
                              <p:cond delay="2000"/>
                            </p:stCondLst>
                            <p:childTnLst>
                              <p:par>
                                <p:cTn id="33" presetID="22" presetClass="exit" presetSubtype="8" fill="hold" grpId="1" nodeType="afterEffect">
                                  <p:stCondLst>
                                    <p:cond delay="0"/>
                                  </p:stCondLst>
                                  <p:childTnLst>
                                    <p:animEffect transition="out" filter="wipe(left)">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
                                            <p:txEl>
                                              <p:pRg st="0" end="0"/>
                                            </p:txEl>
                                          </p:spTgt>
                                        </p:tgtEl>
                                        <p:attrNameLst>
                                          <p:attrName>style.visibility</p:attrName>
                                        </p:attrNameLst>
                                      </p:cBhvr>
                                      <p:to>
                                        <p:strVal val="visible"/>
                                      </p:to>
                                    </p:set>
                                    <p:animEffect transition="in" filter="fade">
                                      <p:cBhvr>
                                        <p:cTn id="51" dur="500"/>
                                        <p:tgtEl>
                                          <p:spTgt spid="20">
                                            <p:txEl>
                                              <p:pRg st="0" end="0"/>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
                                            <p:txEl>
                                              <p:pRg st="0" end="0"/>
                                            </p:txEl>
                                          </p:spTgt>
                                        </p:tgtEl>
                                        <p:attrNameLst>
                                          <p:attrName>style.visibility</p:attrName>
                                        </p:attrNameLst>
                                      </p:cBhvr>
                                      <p:to>
                                        <p:strVal val="visible"/>
                                      </p:to>
                                    </p:set>
                                    <p:animEffect transition="in" filter="fade">
                                      <p:cBhvr>
                                        <p:cTn id="54" dur="500"/>
                                        <p:tgtEl>
                                          <p:spTgt spid="21">
                                            <p:txEl>
                                              <p:pRg st="0" end="0"/>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heel(1)">
                                      <p:cBhvr>
                                        <p:cTn id="65" dur="1000"/>
                                        <p:tgtEl>
                                          <p:spTgt spid="14"/>
                                        </p:tgtEl>
                                      </p:cBhvr>
                                    </p:animEffect>
                                  </p:childTnLst>
                                </p:cTn>
                              </p:par>
                            </p:childTnLst>
                          </p:cTn>
                        </p:par>
                        <p:par>
                          <p:cTn id="66" fill="hold">
                            <p:stCondLst>
                              <p:cond delay="1000"/>
                            </p:stCondLst>
                            <p:childTnLst>
                              <p:par>
                                <p:cTn id="67" presetID="21" presetClass="entr" presetSubtype="1"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heel(1)">
                                      <p:cBhvr>
                                        <p:cTn id="6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9" grpId="0" animBg="1"/>
      <p:bldP spid="9" grpId="1" animBg="1"/>
      <p:bldP spid="10" grpId="0" animBg="1"/>
      <p:bldP spid="10" grpId="1" animBg="1"/>
      <p:bldP spid="19" grpId="0"/>
      <p:bldP spid="20" grpId="0" build="allAtOnce"/>
      <p:bldP spid="21" grpId="0" build="allAtOnce"/>
      <p:bldP spid="22" grpId="0"/>
      <p:bldP spid="23" grpId="0"/>
      <p:bldP spid="24" grpId="0"/>
      <p:bldP spid="14" grpId="0" animBg="1"/>
      <p:bldP spid="15" grpId="0" animBg="1"/>
      <p:bldP spid="16" grpId="0"/>
      <p:bldP spid="1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394522" y="61199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i="1" dirty="0"/>
              <a:t>Copyright Act </a:t>
            </a:r>
            <a:r>
              <a:rPr lang="en-US" dirty="0"/>
              <a:t>Review </a:t>
            </a:r>
          </a:p>
        </p:txBody>
      </p:sp>
      <p:sp>
        <p:nvSpPr>
          <p:cNvPr id="11" name="Oval 10">
            <a:extLst>
              <a:ext uri="{FF2B5EF4-FFF2-40B4-BE49-F238E27FC236}">
                <a16:creationId xmlns:a16="http://schemas.microsoft.com/office/drawing/2014/main" id="{5F8EA07B-5561-904C-A67A-E1A10BF6C57F}"/>
              </a:ext>
            </a:extLst>
          </p:cNvPr>
          <p:cNvSpPr/>
          <p:nvPr/>
        </p:nvSpPr>
        <p:spPr>
          <a:xfrm>
            <a:off x="3990278" y="1683834"/>
            <a:ext cx="4211444" cy="4181707"/>
          </a:xfrm>
          <a:prstGeom prst="ellipse">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5400000" scaled="1"/>
            <a:tileRect/>
          </a:gra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9D00091-3C7D-614D-918E-D810DDA26731}"/>
              </a:ext>
            </a:extLst>
          </p:cNvPr>
          <p:cNvSpPr/>
          <p:nvPr/>
        </p:nvSpPr>
        <p:spPr>
          <a:xfrm>
            <a:off x="3990278" y="1683835"/>
            <a:ext cx="4211444" cy="4181707"/>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6839E88B-01AD-1742-AACD-D32C5E5AF245}"/>
              </a:ext>
            </a:extLst>
          </p:cNvPr>
          <p:cNvSpPr/>
          <p:nvPr/>
        </p:nvSpPr>
        <p:spPr>
          <a:xfrm>
            <a:off x="4202477" y="1898652"/>
            <a:ext cx="3787046" cy="3785468"/>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logo&#10;&#10;Description automatically generated">
            <a:extLst>
              <a:ext uri="{FF2B5EF4-FFF2-40B4-BE49-F238E27FC236}">
                <a16:creationId xmlns:a16="http://schemas.microsoft.com/office/drawing/2014/main" id="{27FB327D-48EE-9648-AA64-99EF853A151D}"/>
              </a:ext>
            </a:extLst>
          </p:cNvPr>
          <p:cNvPicPr>
            <a:picLocks noChangeAspect="1"/>
          </p:cNvPicPr>
          <p:nvPr/>
        </p:nvPicPr>
        <p:blipFill>
          <a:blip r:embed="rId3"/>
          <a:stretch>
            <a:fillRect/>
          </a:stretch>
        </p:blipFill>
        <p:spPr>
          <a:xfrm>
            <a:off x="5043721" y="2814040"/>
            <a:ext cx="1128040" cy="1586061"/>
          </a:xfrm>
          <a:prstGeom prst="rect">
            <a:avLst/>
          </a:prstGeom>
        </p:spPr>
      </p:pic>
      <p:pic>
        <p:nvPicPr>
          <p:cNvPr id="7" name="Picture 6">
            <a:extLst>
              <a:ext uri="{FF2B5EF4-FFF2-40B4-BE49-F238E27FC236}">
                <a16:creationId xmlns:a16="http://schemas.microsoft.com/office/drawing/2014/main" id="{B745A0B5-659E-904F-B220-362E2B852AC9}"/>
              </a:ext>
            </a:extLst>
          </p:cNvPr>
          <p:cNvPicPr>
            <a:picLocks noChangeAspect="1"/>
          </p:cNvPicPr>
          <p:nvPr/>
        </p:nvPicPr>
        <p:blipFill>
          <a:blip r:embed="rId4"/>
          <a:srcRect/>
          <a:stretch/>
        </p:blipFill>
        <p:spPr>
          <a:xfrm>
            <a:off x="6171761" y="2848408"/>
            <a:ext cx="1128040" cy="1551693"/>
          </a:xfrm>
          <a:prstGeom prst="rect">
            <a:avLst/>
          </a:prstGeom>
        </p:spPr>
      </p:pic>
      <p:sp>
        <p:nvSpPr>
          <p:cNvPr id="12" name="TextBox 11">
            <a:extLst>
              <a:ext uri="{FF2B5EF4-FFF2-40B4-BE49-F238E27FC236}">
                <a16:creationId xmlns:a16="http://schemas.microsoft.com/office/drawing/2014/main" id="{B930FD6A-4EAB-D646-ACDF-08CDD2AE4E99}"/>
              </a:ext>
            </a:extLst>
          </p:cNvPr>
          <p:cNvSpPr txBox="1"/>
          <p:nvPr/>
        </p:nvSpPr>
        <p:spPr>
          <a:xfrm>
            <a:off x="5641710" y="1811912"/>
            <a:ext cx="1018310" cy="523220"/>
          </a:xfrm>
          <a:prstGeom prst="rect">
            <a:avLst/>
          </a:prstGeom>
          <a:noFill/>
        </p:spPr>
        <p:txBody>
          <a:bodyPr wrap="square" rtlCol="0">
            <a:spAutoFit/>
          </a:bodyPr>
          <a:lstStyle/>
          <a:p>
            <a:r>
              <a:rPr lang="en-US" sz="2800" dirty="0"/>
              <a:t>2019 </a:t>
            </a:r>
          </a:p>
        </p:txBody>
      </p:sp>
      <p:pic>
        <p:nvPicPr>
          <p:cNvPr id="13" name="Picture 12" descr="A picture containing flower, table&#10;&#10;Description automatically generated">
            <a:extLst>
              <a:ext uri="{FF2B5EF4-FFF2-40B4-BE49-F238E27FC236}">
                <a16:creationId xmlns:a16="http://schemas.microsoft.com/office/drawing/2014/main" id="{909E64AA-2280-9A4B-B307-0E9628309809}"/>
              </a:ext>
            </a:extLst>
          </p:cNvPr>
          <p:cNvPicPr>
            <a:picLocks noChangeAspect="1"/>
          </p:cNvPicPr>
          <p:nvPr/>
        </p:nvPicPr>
        <p:blipFill>
          <a:blip r:embed="rId5"/>
          <a:stretch>
            <a:fillRect/>
          </a:stretch>
        </p:blipFill>
        <p:spPr>
          <a:xfrm>
            <a:off x="735784" y="3035226"/>
            <a:ext cx="3454400" cy="1993900"/>
          </a:xfrm>
          <a:prstGeom prst="rect">
            <a:avLst/>
          </a:prstGeom>
        </p:spPr>
      </p:pic>
      <p:pic>
        <p:nvPicPr>
          <p:cNvPr id="14" name="Picture 13" descr="A picture containing bottle&#10;&#10;Description automatically generated">
            <a:extLst>
              <a:ext uri="{FF2B5EF4-FFF2-40B4-BE49-F238E27FC236}">
                <a16:creationId xmlns:a16="http://schemas.microsoft.com/office/drawing/2014/main" id="{25C23E5F-2940-3244-8659-FCE22E8941F7}"/>
              </a:ext>
            </a:extLst>
          </p:cNvPr>
          <p:cNvPicPr>
            <a:picLocks noChangeAspect="1"/>
          </p:cNvPicPr>
          <p:nvPr/>
        </p:nvPicPr>
        <p:blipFill>
          <a:blip r:embed="rId6"/>
          <a:stretch>
            <a:fillRect/>
          </a:stretch>
        </p:blipFill>
        <p:spPr>
          <a:xfrm>
            <a:off x="4202477" y="3030772"/>
            <a:ext cx="7762714" cy="1926303"/>
          </a:xfrm>
          <a:prstGeom prst="rect">
            <a:avLst/>
          </a:prstGeom>
        </p:spPr>
      </p:pic>
      <p:sp>
        <p:nvSpPr>
          <p:cNvPr id="15" name="Title 1">
            <a:extLst>
              <a:ext uri="{FF2B5EF4-FFF2-40B4-BE49-F238E27FC236}">
                <a16:creationId xmlns:a16="http://schemas.microsoft.com/office/drawing/2014/main" id="{17AF040E-2FA3-4444-A740-302D98579DBE}"/>
              </a:ext>
            </a:extLst>
          </p:cNvPr>
          <p:cNvSpPr txBox="1">
            <a:spLocks/>
          </p:cNvSpPr>
          <p:nvPr/>
        </p:nvSpPr>
        <p:spPr>
          <a:xfrm>
            <a:off x="2394522" y="611996"/>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i="1" dirty="0">
                <a:solidFill>
                  <a:schemeClr val="accent1"/>
                </a:solidFill>
              </a:rPr>
              <a:t>Copyright Act </a:t>
            </a:r>
            <a:r>
              <a:rPr lang="en-US" dirty="0">
                <a:solidFill>
                  <a:schemeClr val="accent1"/>
                </a:solidFill>
              </a:rPr>
              <a:t>Review</a:t>
            </a:r>
          </a:p>
        </p:txBody>
      </p:sp>
    </p:spTree>
    <p:extLst>
      <p:ext uri="{BB962C8B-B14F-4D97-AF65-F5344CB8AC3E}">
        <p14:creationId xmlns:p14="http://schemas.microsoft.com/office/powerpoint/2010/main" val="162720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0"/>
                            </p:stCondLst>
                            <p:childTnLst>
                              <p:par>
                                <p:cTn id="14" presetID="21" presetClass="entr" presetSubtype="1"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1000"/>
                                        <p:tgtEl>
                                          <p:spTgt spid="11"/>
                                        </p:tgtEl>
                                      </p:cBhvr>
                                    </p:animEffect>
                                  </p:childTnLst>
                                </p:cTn>
                              </p:par>
                            </p:childTnLst>
                          </p:cTn>
                        </p:par>
                        <p:par>
                          <p:cTn id="17" fill="hold">
                            <p:stCondLst>
                              <p:cond delay="1000"/>
                            </p:stCondLst>
                            <p:childTnLst>
                              <p:par>
                                <p:cTn id="18" presetID="10" presetClass="exit" presetSubtype="0" fill="hold" grpId="1" nodeType="after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par>
                          <p:cTn id="37" fill="hold">
                            <p:stCondLst>
                              <p:cond delay="2000"/>
                            </p:stCondLst>
                            <p:childTnLst>
                              <p:par>
                                <p:cTn id="38" presetID="22" presetClass="exit" presetSubtype="8" fill="hold" grpId="1" nodeType="afterEffect">
                                  <p:stCondLst>
                                    <p:cond delay="0"/>
                                  </p:stCondLst>
                                  <p:childTnLst>
                                    <p:animEffect transition="out" filter="wipe(left)">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10"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9" grpId="0" animBg="1"/>
      <p:bldP spid="9" grpId="1" animBg="1"/>
      <p:bldP spid="10" grpId="0" animBg="1"/>
      <p:bldP spid="10" grpId="1" animBg="1"/>
      <p:bldP spid="12" grpId="0"/>
      <p:bldP spid="15" grpId="0"/>
      <p:bldP spid="1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07C2B9-8620-CD44-9616-1B12C9309BBF}"/>
              </a:ext>
            </a:extLst>
          </p:cNvPr>
          <p:cNvSpPr>
            <a:spLocks noGrp="1"/>
          </p:cNvSpPr>
          <p:nvPr>
            <p:ph type="title"/>
          </p:nvPr>
        </p:nvSpPr>
        <p:spPr/>
        <p:txBody>
          <a:bodyPr/>
          <a:lstStyle/>
          <a:p>
            <a:r>
              <a:rPr lang="en-US" dirty="0"/>
              <a:t>CONCLUSION</a:t>
            </a:r>
          </a:p>
        </p:txBody>
      </p:sp>
      <p:pic>
        <p:nvPicPr>
          <p:cNvPr id="6" name="Picture 5" descr="A close up of a logo&#10;&#10;Description automatically generated">
            <a:extLst>
              <a:ext uri="{FF2B5EF4-FFF2-40B4-BE49-F238E27FC236}">
                <a16:creationId xmlns:a16="http://schemas.microsoft.com/office/drawing/2014/main" id="{1B0F5F78-CC0A-EC4E-934F-B556BE9E2CA1}"/>
              </a:ext>
            </a:extLst>
          </p:cNvPr>
          <p:cNvPicPr>
            <a:picLocks noChangeAspect="1"/>
          </p:cNvPicPr>
          <p:nvPr/>
        </p:nvPicPr>
        <p:blipFill>
          <a:blip r:embed="rId3"/>
          <a:stretch>
            <a:fillRect/>
          </a:stretch>
        </p:blipFill>
        <p:spPr>
          <a:xfrm>
            <a:off x="7153219" y="2227564"/>
            <a:ext cx="779172" cy="779172"/>
          </a:xfrm>
          <a:prstGeom prst="rect">
            <a:avLst/>
          </a:prstGeom>
        </p:spPr>
      </p:pic>
      <p:pic>
        <p:nvPicPr>
          <p:cNvPr id="7" name="Picture 6" descr="A close up of a logo&#10;&#10;Description automatically generated">
            <a:extLst>
              <a:ext uri="{FF2B5EF4-FFF2-40B4-BE49-F238E27FC236}">
                <a16:creationId xmlns:a16="http://schemas.microsoft.com/office/drawing/2014/main" id="{F2BDD6BE-9D17-AB41-A7E4-E4DBFEEA18C2}"/>
              </a:ext>
            </a:extLst>
          </p:cNvPr>
          <p:cNvPicPr>
            <a:picLocks noChangeAspect="1"/>
          </p:cNvPicPr>
          <p:nvPr/>
        </p:nvPicPr>
        <p:blipFill>
          <a:blip r:embed="rId3"/>
          <a:stretch>
            <a:fillRect/>
          </a:stretch>
        </p:blipFill>
        <p:spPr>
          <a:xfrm>
            <a:off x="4363132" y="5345721"/>
            <a:ext cx="680751" cy="680751"/>
          </a:xfrm>
          <a:prstGeom prst="rect">
            <a:avLst/>
          </a:prstGeom>
        </p:spPr>
      </p:pic>
      <p:pic>
        <p:nvPicPr>
          <p:cNvPr id="3" name="Content Placeholder 2" descr="A close up of a sign&#10;&#10;Description automatically generated">
            <a:extLst>
              <a:ext uri="{FF2B5EF4-FFF2-40B4-BE49-F238E27FC236}">
                <a16:creationId xmlns:a16="http://schemas.microsoft.com/office/drawing/2014/main" id="{65084FD1-CF7C-154D-AB61-CB56803A213F}"/>
              </a:ext>
            </a:extLst>
          </p:cNvPr>
          <p:cNvPicPr>
            <a:picLocks noGrp="1" noChangeAspect="1"/>
          </p:cNvPicPr>
          <p:nvPr>
            <p:ph sz="quarter" idx="14"/>
          </p:nvPr>
        </p:nvPicPr>
        <p:blipFill>
          <a:blip r:embed="rId4"/>
          <a:stretch>
            <a:fillRect/>
          </a:stretch>
        </p:blipFill>
        <p:spPr>
          <a:xfrm>
            <a:off x="4484160" y="2377731"/>
            <a:ext cx="3223679" cy="4480269"/>
          </a:xfrm>
        </p:spPr>
      </p:pic>
      <p:pic>
        <p:nvPicPr>
          <p:cNvPr id="8" name="Picture 7" descr="A close up of a logo&#10;&#10;Description automatically generated">
            <a:extLst>
              <a:ext uri="{FF2B5EF4-FFF2-40B4-BE49-F238E27FC236}">
                <a16:creationId xmlns:a16="http://schemas.microsoft.com/office/drawing/2014/main" id="{1ECF7207-220A-5343-B413-53335C1D83E2}"/>
              </a:ext>
            </a:extLst>
          </p:cNvPr>
          <p:cNvPicPr>
            <a:picLocks noChangeAspect="1"/>
          </p:cNvPicPr>
          <p:nvPr/>
        </p:nvPicPr>
        <p:blipFill>
          <a:blip r:embed="rId5"/>
          <a:stretch>
            <a:fillRect/>
          </a:stretch>
        </p:blipFill>
        <p:spPr>
          <a:xfrm rot="4654106">
            <a:off x="6563730" y="3945292"/>
            <a:ext cx="2288217" cy="1974148"/>
          </a:xfrm>
          <a:prstGeom prst="rect">
            <a:avLst/>
          </a:prstGeom>
        </p:spPr>
      </p:pic>
    </p:spTree>
    <p:extLst>
      <p:ext uri="{BB962C8B-B14F-4D97-AF65-F5344CB8AC3E}">
        <p14:creationId xmlns:p14="http://schemas.microsoft.com/office/powerpoint/2010/main" val="397848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00" fill="hold"/>
                                        <p:tgtEl>
                                          <p:spTgt spid="6"/>
                                        </p:tgtEl>
                                        <p:attrNameLst>
                                          <p:attrName>ppt_x</p:attrName>
                                        </p:attrNameLst>
                                      </p:cBhvr>
                                      <p:tavLst>
                                        <p:tav tm="0">
                                          <p:val>
                                            <p:strVal val="#ppt_x"/>
                                          </p:val>
                                        </p:tav>
                                        <p:tav tm="100000">
                                          <p:val>
                                            <p:strVal val="#ppt_x"/>
                                          </p:val>
                                        </p:tav>
                                      </p:tavLst>
                                    </p:anim>
                                    <p:anim calcmode="lin" valueType="num">
                                      <p:cBhvr additive="base">
                                        <p:cTn id="14" dur="2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00" fill="hold"/>
                                        <p:tgtEl>
                                          <p:spTgt spid="7"/>
                                        </p:tgtEl>
                                        <p:attrNameLst>
                                          <p:attrName>ppt_x</p:attrName>
                                        </p:attrNameLst>
                                      </p:cBhvr>
                                      <p:tavLst>
                                        <p:tav tm="0">
                                          <p:val>
                                            <p:strVal val="#ppt_x"/>
                                          </p:val>
                                        </p:tav>
                                        <p:tav tm="100000">
                                          <p:val>
                                            <p:strVal val="#ppt_x"/>
                                          </p:val>
                                        </p:tav>
                                      </p:tavLst>
                                    </p:anim>
                                    <p:anim calcmode="lin" valueType="num">
                                      <p:cBhvr additive="base">
                                        <p:cTn id="20" dur="2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200" fill="hold"/>
                                        <p:tgtEl>
                                          <p:spTgt spid="8"/>
                                        </p:tgtEl>
                                        <p:attrNameLst>
                                          <p:attrName>ppt_x</p:attrName>
                                        </p:attrNameLst>
                                      </p:cBhvr>
                                      <p:tavLst>
                                        <p:tav tm="0">
                                          <p:val>
                                            <p:strVal val="1+#ppt_w/2"/>
                                          </p:val>
                                        </p:tav>
                                        <p:tav tm="100000">
                                          <p:val>
                                            <p:strVal val="#ppt_x"/>
                                          </p:val>
                                        </p:tav>
                                      </p:tavLst>
                                    </p:anim>
                                    <p:anim calcmode="lin" valueType="num">
                                      <p:cBhvr additive="base">
                                        <p:cTn id="26" dur="2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3AD8D24-E9A2-9C4C-9C1B-5F3B63300DD5}"/>
              </a:ext>
            </a:extLst>
          </p:cNvPr>
          <p:cNvSpPr/>
          <p:nvPr/>
        </p:nvSpPr>
        <p:spPr>
          <a:xfrm>
            <a:off x="196948" y="3357563"/>
            <a:ext cx="11774658" cy="215631"/>
          </a:xfrm>
          <a:prstGeom prst="rect">
            <a:avLst/>
          </a:prstGeom>
          <a:gradFill flip="none" rotWithShape="1">
            <a:gsLst>
              <a:gs pos="0">
                <a:schemeClr val="accent1">
                  <a:lumMod val="75000"/>
                </a:schemeClr>
              </a:gs>
              <a:gs pos="100000">
                <a:schemeClr val="bg2">
                  <a:lumMod val="50000"/>
                  <a:shade val="67500"/>
                  <a:satMod val="115000"/>
                  <a:alpha val="64000"/>
                </a:schemeClr>
              </a:gs>
              <a:gs pos="100000">
                <a:schemeClr val="bg2">
                  <a:lumMod val="50000"/>
                  <a:shade val="100000"/>
                  <a:satMod val="115000"/>
                </a:schemeClr>
              </a:gs>
            </a:gsLst>
            <a:lin ang="10200000" scaled="0"/>
            <a:tileRect/>
          </a:gra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1618EA8-8E82-D845-ACFA-98CAC9AD00D9}"/>
              </a:ext>
            </a:extLst>
          </p:cNvPr>
          <p:cNvSpPr txBox="1"/>
          <p:nvPr/>
        </p:nvSpPr>
        <p:spPr>
          <a:xfrm>
            <a:off x="64733" y="1877906"/>
            <a:ext cx="1805869" cy="369332"/>
          </a:xfrm>
          <a:prstGeom prst="rect">
            <a:avLst/>
          </a:prstGeom>
          <a:noFill/>
        </p:spPr>
        <p:txBody>
          <a:bodyPr wrap="square" rtlCol="0">
            <a:spAutoFit/>
          </a:bodyPr>
          <a:lstStyle/>
          <a:p>
            <a:r>
              <a:rPr lang="en-US" dirty="0"/>
              <a:t>Statute of Anne</a:t>
            </a:r>
          </a:p>
        </p:txBody>
      </p:sp>
      <p:sp>
        <p:nvSpPr>
          <p:cNvPr id="10" name="TextBox 9">
            <a:extLst>
              <a:ext uri="{FF2B5EF4-FFF2-40B4-BE49-F238E27FC236}">
                <a16:creationId xmlns:a16="http://schemas.microsoft.com/office/drawing/2014/main" id="{A50E3E10-CBB1-5245-A5A6-07F402D27E4E}"/>
              </a:ext>
            </a:extLst>
          </p:cNvPr>
          <p:cNvSpPr txBox="1"/>
          <p:nvPr/>
        </p:nvSpPr>
        <p:spPr>
          <a:xfrm>
            <a:off x="4674187" y="1877906"/>
            <a:ext cx="963386" cy="369332"/>
          </a:xfrm>
          <a:prstGeom prst="rect">
            <a:avLst/>
          </a:prstGeom>
          <a:noFill/>
        </p:spPr>
        <p:txBody>
          <a:bodyPr wrap="square" rtlCol="0">
            <a:spAutoFit/>
          </a:bodyPr>
          <a:lstStyle/>
          <a:p>
            <a:r>
              <a:rPr lang="en-US" dirty="0"/>
              <a:t>TRIPS</a:t>
            </a:r>
          </a:p>
        </p:txBody>
      </p:sp>
      <p:sp>
        <p:nvSpPr>
          <p:cNvPr id="12" name="TextBox 11">
            <a:extLst>
              <a:ext uri="{FF2B5EF4-FFF2-40B4-BE49-F238E27FC236}">
                <a16:creationId xmlns:a16="http://schemas.microsoft.com/office/drawing/2014/main" id="{880272A1-5C21-AD48-B48E-55380452B022}"/>
              </a:ext>
            </a:extLst>
          </p:cNvPr>
          <p:cNvSpPr txBox="1"/>
          <p:nvPr/>
        </p:nvSpPr>
        <p:spPr>
          <a:xfrm>
            <a:off x="538843" y="4133826"/>
            <a:ext cx="1828800" cy="369332"/>
          </a:xfrm>
          <a:prstGeom prst="rect">
            <a:avLst/>
          </a:prstGeom>
          <a:noFill/>
        </p:spPr>
        <p:txBody>
          <a:bodyPr wrap="square" rtlCol="0">
            <a:spAutoFit/>
          </a:bodyPr>
          <a:lstStyle/>
          <a:p>
            <a:r>
              <a:rPr lang="en-US" dirty="0"/>
              <a:t>US Constitution</a:t>
            </a:r>
          </a:p>
        </p:txBody>
      </p:sp>
      <p:sp>
        <p:nvSpPr>
          <p:cNvPr id="13" name="TextBox 12">
            <a:extLst>
              <a:ext uri="{FF2B5EF4-FFF2-40B4-BE49-F238E27FC236}">
                <a16:creationId xmlns:a16="http://schemas.microsoft.com/office/drawing/2014/main" id="{8BAD951E-C69A-FD4F-BC92-B2A07D3DAC34}"/>
              </a:ext>
            </a:extLst>
          </p:cNvPr>
          <p:cNvSpPr txBox="1"/>
          <p:nvPr/>
        </p:nvSpPr>
        <p:spPr>
          <a:xfrm>
            <a:off x="1870602" y="2527554"/>
            <a:ext cx="2171700" cy="369332"/>
          </a:xfrm>
          <a:prstGeom prst="rect">
            <a:avLst/>
          </a:prstGeom>
          <a:noFill/>
        </p:spPr>
        <p:txBody>
          <a:bodyPr wrap="square" rtlCol="0">
            <a:spAutoFit/>
          </a:bodyPr>
          <a:lstStyle/>
          <a:p>
            <a:r>
              <a:rPr lang="en-US" dirty="0"/>
              <a:t>Berne Convention</a:t>
            </a:r>
          </a:p>
        </p:txBody>
      </p:sp>
      <p:sp>
        <p:nvSpPr>
          <p:cNvPr id="14" name="TextBox 13">
            <a:extLst>
              <a:ext uri="{FF2B5EF4-FFF2-40B4-BE49-F238E27FC236}">
                <a16:creationId xmlns:a16="http://schemas.microsoft.com/office/drawing/2014/main" id="{AE9F5E0E-CA96-B94C-826F-265E28410B5E}"/>
              </a:ext>
            </a:extLst>
          </p:cNvPr>
          <p:cNvSpPr txBox="1"/>
          <p:nvPr/>
        </p:nvSpPr>
        <p:spPr>
          <a:xfrm>
            <a:off x="2242456" y="4694458"/>
            <a:ext cx="2710543" cy="369332"/>
          </a:xfrm>
          <a:prstGeom prst="rect">
            <a:avLst/>
          </a:prstGeom>
          <a:noFill/>
        </p:spPr>
        <p:txBody>
          <a:bodyPr wrap="square" rtlCol="0">
            <a:spAutoFit/>
          </a:bodyPr>
          <a:lstStyle/>
          <a:p>
            <a:r>
              <a:rPr lang="en-US" dirty="0"/>
              <a:t>Canadian </a:t>
            </a:r>
            <a:r>
              <a:rPr lang="en-US" i="1" dirty="0"/>
              <a:t>Copyright Act</a:t>
            </a:r>
          </a:p>
        </p:txBody>
      </p:sp>
      <p:sp>
        <p:nvSpPr>
          <p:cNvPr id="15" name="TextBox 14">
            <a:extLst>
              <a:ext uri="{FF2B5EF4-FFF2-40B4-BE49-F238E27FC236}">
                <a16:creationId xmlns:a16="http://schemas.microsoft.com/office/drawing/2014/main" id="{CEED9135-4802-3049-9F22-B256F4AD4D9A}"/>
              </a:ext>
            </a:extLst>
          </p:cNvPr>
          <p:cNvSpPr txBox="1"/>
          <p:nvPr/>
        </p:nvSpPr>
        <p:spPr>
          <a:xfrm>
            <a:off x="4600062" y="4092887"/>
            <a:ext cx="3083336" cy="369332"/>
          </a:xfrm>
          <a:prstGeom prst="rect">
            <a:avLst/>
          </a:prstGeom>
          <a:noFill/>
        </p:spPr>
        <p:txBody>
          <a:bodyPr wrap="square" rtlCol="0">
            <a:spAutoFit/>
          </a:bodyPr>
          <a:lstStyle/>
          <a:p>
            <a:r>
              <a:rPr lang="en-US" dirty="0"/>
              <a:t>US </a:t>
            </a:r>
            <a:r>
              <a:rPr lang="en-US" i="1" dirty="0"/>
              <a:t>Copyright Extension Act</a:t>
            </a:r>
          </a:p>
        </p:txBody>
      </p:sp>
      <p:sp>
        <p:nvSpPr>
          <p:cNvPr id="16" name="TextBox 15">
            <a:extLst>
              <a:ext uri="{FF2B5EF4-FFF2-40B4-BE49-F238E27FC236}">
                <a16:creationId xmlns:a16="http://schemas.microsoft.com/office/drawing/2014/main" id="{6D295BF2-1D75-2548-8AF0-3CE53F6C86F4}"/>
              </a:ext>
            </a:extLst>
          </p:cNvPr>
          <p:cNvSpPr txBox="1"/>
          <p:nvPr/>
        </p:nvSpPr>
        <p:spPr>
          <a:xfrm>
            <a:off x="6736600" y="2443527"/>
            <a:ext cx="1198947" cy="369332"/>
          </a:xfrm>
          <a:prstGeom prst="rect">
            <a:avLst/>
          </a:prstGeom>
          <a:noFill/>
        </p:spPr>
        <p:txBody>
          <a:bodyPr wrap="square" rtlCol="0">
            <a:spAutoFit/>
          </a:bodyPr>
          <a:lstStyle/>
          <a:p>
            <a:r>
              <a:rPr lang="en-US" i="1" dirty="0" err="1"/>
              <a:t>Théberge</a:t>
            </a:r>
            <a:endParaRPr lang="en-US" i="1" dirty="0"/>
          </a:p>
        </p:txBody>
      </p:sp>
      <p:sp>
        <p:nvSpPr>
          <p:cNvPr id="17" name="TextBox 16">
            <a:extLst>
              <a:ext uri="{FF2B5EF4-FFF2-40B4-BE49-F238E27FC236}">
                <a16:creationId xmlns:a16="http://schemas.microsoft.com/office/drawing/2014/main" id="{FD559906-32B4-3A44-A369-F1671C388FB8}"/>
              </a:ext>
            </a:extLst>
          </p:cNvPr>
          <p:cNvSpPr txBox="1"/>
          <p:nvPr/>
        </p:nvSpPr>
        <p:spPr>
          <a:xfrm>
            <a:off x="7598501" y="4694458"/>
            <a:ext cx="1691031" cy="369332"/>
          </a:xfrm>
          <a:prstGeom prst="rect">
            <a:avLst/>
          </a:prstGeom>
          <a:noFill/>
        </p:spPr>
        <p:txBody>
          <a:bodyPr wrap="square" rtlCol="0">
            <a:spAutoFit/>
          </a:bodyPr>
          <a:lstStyle/>
          <a:p>
            <a:r>
              <a:rPr lang="en-US" i="1" dirty="0"/>
              <a:t>CCH v. LSUC</a:t>
            </a:r>
          </a:p>
        </p:txBody>
      </p:sp>
      <p:sp>
        <p:nvSpPr>
          <p:cNvPr id="18" name="TextBox 17">
            <a:extLst>
              <a:ext uri="{FF2B5EF4-FFF2-40B4-BE49-F238E27FC236}">
                <a16:creationId xmlns:a16="http://schemas.microsoft.com/office/drawing/2014/main" id="{273C04EF-8192-2F47-AB91-F1A6F9D2563F}"/>
              </a:ext>
            </a:extLst>
          </p:cNvPr>
          <p:cNvSpPr txBox="1"/>
          <p:nvPr/>
        </p:nvSpPr>
        <p:spPr>
          <a:xfrm>
            <a:off x="8516065" y="1872189"/>
            <a:ext cx="2836441" cy="369332"/>
          </a:xfrm>
          <a:prstGeom prst="rect">
            <a:avLst/>
          </a:prstGeom>
          <a:noFill/>
        </p:spPr>
        <p:txBody>
          <a:bodyPr wrap="square" rtlCol="0">
            <a:spAutoFit/>
          </a:bodyPr>
          <a:lstStyle/>
          <a:p>
            <a:r>
              <a:rPr lang="en-US" dirty="0"/>
              <a:t>The Copyright Pentalogy</a:t>
            </a:r>
          </a:p>
        </p:txBody>
      </p:sp>
      <p:sp>
        <p:nvSpPr>
          <p:cNvPr id="19" name="TextBox 18">
            <a:extLst>
              <a:ext uri="{FF2B5EF4-FFF2-40B4-BE49-F238E27FC236}">
                <a16:creationId xmlns:a16="http://schemas.microsoft.com/office/drawing/2014/main" id="{B2DE120A-AA9B-A049-9362-D0E05F8C3A0E}"/>
              </a:ext>
            </a:extLst>
          </p:cNvPr>
          <p:cNvSpPr txBox="1"/>
          <p:nvPr/>
        </p:nvSpPr>
        <p:spPr>
          <a:xfrm>
            <a:off x="9204637" y="4130628"/>
            <a:ext cx="3037114" cy="369332"/>
          </a:xfrm>
          <a:prstGeom prst="rect">
            <a:avLst/>
          </a:prstGeom>
          <a:noFill/>
        </p:spPr>
        <p:txBody>
          <a:bodyPr wrap="square" rtlCol="0">
            <a:spAutoFit/>
          </a:bodyPr>
          <a:lstStyle/>
          <a:p>
            <a:r>
              <a:rPr lang="en-US" dirty="0"/>
              <a:t>The </a:t>
            </a:r>
            <a:r>
              <a:rPr lang="en-US" i="1" dirty="0"/>
              <a:t>Copyright Act </a:t>
            </a:r>
            <a:r>
              <a:rPr lang="en-US" dirty="0"/>
              <a:t>Review</a:t>
            </a:r>
          </a:p>
        </p:txBody>
      </p:sp>
      <p:cxnSp>
        <p:nvCxnSpPr>
          <p:cNvPr id="21" name="Straight Connector 20">
            <a:extLst>
              <a:ext uri="{FF2B5EF4-FFF2-40B4-BE49-F238E27FC236}">
                <a16:creationId xmlns:a16="http://schemas.microsoft.com/office/drawing/2014/main" id="{793170BA-AC5F-FB4A-A5FF-8440B7FB6CB4}"/>
              </a:ext>
            </a:extLst>
          </p:cNvPr>
          <p:cNvCxnSpPr>
            <a:cxnSpLocks/>
          </p:cNvCxnSpPr>
          <p:nvPr/>
        </p:nvCxnSpPr>
        <p:spPr>
          <a:xfrm>
            <a:off x="914400" y="2241521"/>
            <a:ext cx="0" cy="991536"/>
          </a:xfrm>
          <a:prstGeom prst="line">
            <a:avLst/>
          </a:prstGeom>
          <a:ln w="476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0E78004-33A4-7B48-A081-7AF39B049E4D}"/>
              </a:ext>
            </a:extLst>
          </p:cNvPr>
          <p:cNvCxnSpPr>
            <a:cxnSpLocks/>
            <a:stCxn id="10" idx="2"/>
          </p:cNvCxnSpPr>
          <p:nvPr/>
        </p:nvCxnSpPr>
        <p:spPr>
          <a:xfrm>
            <a:off x="5155880" y="2247238"/>
            <a:ext cx="11466" cy="969633"/>
          </a:xfrm>
          <a:prstGeom prst="line">
            <a:avLst/>
          </a:prstGeom>
          <a:ln w="476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9B9EFE2-FA04-BD42-98FB-578182E1F598}"/>
              </a:ext>
            </a:extLst>
          </p:cNvPr>
          <p:cNvCxnSpPr>
            <a:cxnSpLocks/>
          </p:cNvCxnSpPr>
          <p:nvPr/>
        </p:nvCxnSpPr>
        <p:spPr>
          <a:xfrm>
            <a:off x="9864823" y="2241521"/>
            <a:ext cx="0" cy="1010687"/>
          </a:xfrm>
          <a:prstGeom prst="line">
            <a:avLst/>
          </a:prstGeom>
          <a:ln w="476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CAFAB20-A9DE-014F-AE0E-B517F9429694}"/>
              </a:ext>
            </a:extLst>
          </p:cNvPr>
          <p:cNvCxnSpPr>
            <a:cxnSpLocks/>
            <a:endCxn id="14" idx="0"/>
          </p:cNvCxnSpPr>
          <p:nvPr/>
        </p:nvCxnSpPr>
        <p:spPr>
          <a:xfrm>
            <a:off x="3597728" y="3716146"/>
            <a:ext cx="0" cy="978312"/>
          </a:xfrm>
          <a:prstGeom prst="line">
            <a:avLst/>
          </a:prstGeom>
          <a:ln w="476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2354D9-0CF4-E94D-9387-5E98D7873A88}"/>
              </a:ext>
            </a:extLst>
          </p:cNvPr>
          <p:cNvCxnSpPr>
            <a:cxnSpLocks/>
            <a:endCxn id="17" idx="0"/>
          </p:cNvCxnSpPr>
          <p:nvPr/>
        </p:nvCxnSpPr>
        <p:spPr>
          <a:xfrm>
            <a:off x="8444017" y="3747154"/>
            <a:ext cx="0" cy="947304"/>
          </a:xfrm>
          <a:prstGeom prst="line">
            <a:avLst/>
          </a:prstGeom>
          <a:ln w="476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F858356-D8A3-3543-A417-6C3F1A0E50D2}"/>
              </a:ext>
            </a:extLst>
          </p:cNvPr>
          <p:cNvCxnSpPr>
            <a:cxnSpLocks/>
          </p:cNvCxnSpPr>
          <p:nvPr/>
        </p:nvCxnSpPr>
        <p:spPr>
          <a:xfrm>
            <a:off x="1453243" y="3716146"/>
            <a:ext cx="0" cy="376741"/>
          </a:xfrm>
          <a:prstGeom prst="line">
            <a:avLst/>
          </a:prstGeom>
          <a:ln w="476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8D95EA4-4EE4-7D45-A633-5173155D99D9}"/>
              </a:ext>
            </a:extLst>
          </p:cNvPr>
          <p:cNvCxnSpPr>
            <a:cxnSpLocks/>
          </p:cNvCxnSpPr>
          <p:nvPr/>
        </p:nvCxnSpPr>
        <p:spPr>
          <a:xfrm>
            <a:off x="2682168" y="2896886"/>
            <a:ext cx="0" cy="376741"/>
          </a:xfrm>
          <a:prstGeom prst="line">
            <a:avLst/>
          </a:prstGeom>
          <a:ln w="476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636DA9F-EF91-B74A-8EC0-34B2512C578E}"/>
              </a:ext>
            </a:extLst>
          </p:cNvPr>
          <p:cNvCxnSpPr>
            <a:cxnSpLocks/>
          </p:cNvCxnSpPr>
          <p:nvPr/>
        </p:nvCxnSpPr>
        <p:spPr>
          <a:xfrm>
            <a:off x="7287846" y="2875467"/>
            <a:ext cx="0" cy="376741"/>
          </a:xfrm>
          <a:prstGeom prst="line">
            <a:avLst/>
          </a:prstGeom>
          <a:ln w="476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5488543-A919-AD44-A53F-514D4F854C1C}"/>
              </a:ext>
            </a:extLst>
          </p:cNvPr>
          <p:cNvCxnSpPr>
            <a:cxnSpLocks/>
          </p:cNvCxnSpPr>
          <p:nvPr/>
        </p:nvCxnSpPr>
        <p:spPr>
          <a:xfrm>
            <a:off x="6084277" y="3685475"/>
            <a:ext cx="0" cy="376741"/>
          </a:xfrm>
          <a:prstGeom prst="line">
            <a:avLst/>
          </a:prstGeom>
          <a:ln w="476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65E508D-F877-CD48-9457-CB9BBFCD616B}"/>
              </a:ext>
            </a:extLst>
          </p:cNvPr>
          <p:cNvCxnSpPr>
            <a:cxnSpLocks/>
          </p:cNvCxnSpPr>
          <p:nvPr/>
        </p:nvCxnSpPr>
        <p:spPr>
          <a:xfrm>
            <a:off x="10688934" y="3658260"/>
            <a:ext cx="0" cy="376741"/>
          </a:xfrm>
          <a:prstGeom prst="line">
            <a:avLst/>
          </a:prstGeom>
          <a:ln w="476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itle 4">
            <a:extLst>
              <a:ext uri="{FF2B5EF4-FFF2-40B4-BE49-F238E27FC236}">
                <a16:creationId xmlns:a16="http://schemas.microsoft.com/office/drawing/2014/main" id="{A53313DE-5319-1646-BD2A-E87F772390F3}"/>
              </a:ext>
            </a:extLst>
          </p:cNvPr>
          <p:cNvSpPr>
            <a:spLocks noGrp="1"/>
          </p:cNvSpPr>
          <p:nvPr>
            <p:ph type="title"/>
          </p:nvPr>
        </p:nvSpPr>
        <p:spPr/>
        <p:txBody>
          <a:bodyPr/>
          <a:lstStyle/>
          <a:p>
            <a:r>
              <a:rPr lang="en-US" dirty="0"/>
              <a:t>CONCLUSION</a:t>
            </a:r>
          </a:p>
        </p:txBody>
      </p:sp>
    </p:spTree>
    <p:extLst>
      <p:ext uri="{BB962C8B-B14F-4D97-AF65-F5344CB8AC3E}">
        <p14:creationId xmlns:p14="http://schemas.microsoft.com/office/powerpoint/2010/main" val="183612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95CA757-E9A8-9940-A2DE-37B748154874}"/>
              </a:ext>
            </a:extLst>
          </p:cNvPr>
          <p:cNvSpPr>
            <a:spLocks noGrp="1"/>
          </p:cNvSpPr>
          <p:nvPr>
            <p:ph sz="quarter" idx="14"/>
          </p:nvPr>
        </p:nvSpPr>
        <p:spPr/>
        <p:txBody>
          <a:bodyPr/>
          <a:lstStyle/>
          <a:p>
            <a:endParaRPr lang="en-US" dirty="0"/>
          </a:p>
        </p:txBody>
      </p:sp>
      <p:sp>
        <p:nvSpPr>
          <p:cNvPr id="5" name="Title 4">
            <a:extLst>
              <a:ext uri="{FF2B5EF4-FFF2-40B4-BE49-F238E27FC236}">
                <a16:creationId xmlns:a16="http://schemas.microsoft.com/office/drawing/2014/main" id="{B3D21908-F9F5-A145-82D3-F1A2D1E30164}"/>
              </a:ext>
            </a:extLst>
          </p:cNvPr>
          <p:cNvSpPr>
            <a:spLocks noGrp="1"/>
          </p:cNvSpPr>
          <p:nvPr>
            <p:ph type="title"/>
          </p:nvPr>
        </p:nvSpPr>
        <p:spPr/>
        <p:txBody>
          <a:bodyPr/>
          <a:lstStyle/>
          <a:p>
            <a:r>
              <a:rPr lang="en-US" dirty="0"/>
              <a:t>LEARNING OBJECTIVES</a:t>
            </a:r>
          </a:p>
        </p:txBody>
      </p:sp>
      <p:sp>
        <p:nvSpPr>
          <p:cNvPr id="6" name="You should now...">
            <a:extLst>
              <a:ext uri="{FF2B5EF4-FFF2-40B4-BE49-F238E27FC236}">
                <a16:creationId xmlns:a16="http://schemas.microsoft.com/office/drawing/2014/main" id="{98C9F89D-1285-5D45-B43C-DB06C87B62BB}"/>
              </a:ext>
            </a:extLst>
          </p:cNvPr>
          <p:cNvSpPr txBox="1"/>
          <p:nvPr/>
        </p:nvSpPr>
        <p:spPr>
          <a:xfrm>
            <a:off x="579120" y="1757680"/>
            <a:ext cx="3872150" cy="461665"/>
          </a:xfrm>
          <a:prstGeom prst="rect">
            <a:avLst/>
          </a:prstGeom>
          <a:noFill/>
        </p:spPr>
        <p:txBody>
          <a:bodyPr wrap="none" rtlCol="0">
            <a:spAutoFit/>
          </a:bodyPr>
          <a:lstStyle/>
          <a:p>
            <a:r>
              <a:rPr lang="en-US" sz="2400" dirty="0"/>
              <a:t>You should now be able to:</a:t>
            </a:r>
          </a:p>
        </p:txBody>
      </p:sp>
      <p:sp>
        <p:nvSpPr>
          <p:cNvPr id="7" name="Objectives">
            <a:extLst>
              <a:ext uri="{FF2B5EF4-FFF2-40B4-BE49-F238E27FC236}">
                <a16:creationId xmlns:a16="http://schemas.microsoft.com/office/drawing/2014/main" id="{BE077EAB-FDE7-E044-BC39-936705BC4988}"/>
              </a:ext>
            </a:extLst>
          </p:cNvPr>
          <p:cNvSpPr txBox="1"/>
          <p:nvPr/>
        </p:nvSpPr>
        <p:spPr>
          <a:xfrm>
            <a:off x="1150620" y="2529840"/>
            <a:ext cx="9890760" cy="2677656"/>
          </a:xfrm>
          <a:prstGeom prst="rect">
            <a:avLst/>
          </a:prstGeom>
          <a:noFill/>
        </p:spPr>
        <p:txBody>
          <a:bodyPr wrap="square" rtlCol="0">
            <a:spAutoFit/>
          </a:bodyPr>
          <a:lstStyle/>
          <a:p>
            <a:pPr marL="285750" indent="-285750">
              <a:buFont typeface="Arial" panose="020B0604020202020204" pitchFamily="34" charset="0"/>
              <a:buChar char="•"/>
            </a:pPr>
            <a:r>
              <a:rPr lang="en-CA" sz="2400" dirty="0"/>
              <a:t>Recall key events relevant to the history of copyright </a:t>
            </a:r>
            <a:r>
              <a:rPr lang="en-CA" sz="2400"/>
              <a:t>in Canada</a:t>
            </a:r>
            <a:br>
              <a:rPr lang="en-US" sz="2400" dirty="0"/>
            </a:br>
            <a:endParaRPr lang="en-US" sz="2400" dirty="0"/>
          </a:p>
          <a:p>
            <a:pPr marL="285750" indent="-285750">
              <a:buFont typeface="Arial" panose="020B0604020202020204" pitchFamily="34" charset="0"/>
              <a:buChar char="•"/>
            </a:pPr>
            <a:r>
              <a:rPr lang="en-CA" sz="2400" dirty="0"/>
              <a:t>Understand how copyright has evolved, in particular from a means of encouraging learning to an economic policy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CA" sz="2400" dirty="0"/>
              <a:t>Understand how copyright’s history is shaped by the interplay of domestic and international factors</a:t>
            </a:r>
            <a:endParaRPr lang="en-US" sz="2400" dirty="0"/>
          </a:p>
        </p:txBody>
      </p:sp>
    </p:spTree>
    <p:extLst>
      <p:ext uri="{BB962C8B-B14F-4D97-AF65-F5344CB8AC3E}">
        <p14:creationId xmlns:p14="http://schemas.microsoft.com/office/powerpoint/2010/main" val="3318189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39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2F0DD6-882B-C241-9289-BEFBC0F567B3}"/>
              </a:ext>
            </a:extLst>
          </p:cNvPr>
          <p:cNvSpPr>
            <a:spLocks noGrp="1"/>
          </p:cNvSpPr>
          <p:nvPr>
            <p:ph type="title"/>
          </p:nvPr>
        </p:nvSpPr>
        <p:spPr/>
        <p:txBody>
          <a:bodyPr/>
          <a:lstStyle/>
          <a:p>
            <a:r>
              <a:rPr lang="en-US" dirty="0"/>
              <a:t>QUESTIONS</a:t>
            </a:r>
          </a:p>
        </p:txBody>
      </p:sp>
      <p:sp>
        <p:nvSpPr>
          <p:cNvPr id="2" name="TextBox 1">
            <a:extLst>
              <a:ext uri="{FF2B5EF4-FFF2-40B4-BE49-F238E27FC236}">
                <a16:creationId xmlns:a16="http://schemas.microsoft.com/office/drawing/2014/main" id="{751EBD49-A260-1445-B039-7949124F4DF2}"/>
              </a:ext>
            </a:extLst>
          </p:cNvPr>
          <p:cNvSpPr txBox="1"/>
          <p:nvPr/>
        </p:nvSpPr>
        <p:spPr>
          <a:xfrm>
            <a:off x="548640" y="1730326"/>
            <a:ext cx="5064369" cy="4247317"/>
          </a:xfrm>
          <a:prstGeom prst="rect">
            <a:avLst/>
          </a:prstGeom>
          <a:noFill/>
        </p:spPr>
        <p:txBody>
          <a:bodyPr wrap="square" rtlCol="0">
            <a:spAutoFit/>
          </a:bodyPr>
          <a:lstStyle/>
          <a:p>
            <a:pPr fontAlgn="base"/>
            <a:r>
              <a:rPr lang="en-CA" dirty="0"/>
              <a:t>Copyright as we know it effectively began with:</a:t>
            </a:r>
          </a:p>
          <a:p>
            <a:pPr marL="800100" lvl="1" indent="-342900" fontAlgn="base">
              <a:buFont typeface="+mj-lt"/>
              <a:buAutoNum type="alphaLcPeriod"/>
            </a:pPr>
            <a:r>
              <a:rPr lang="en-CA" dirty="0"/>
              <a:t>A Statue of Anne of Green Gables</a:t>
            </a:r>
          </a:p>
          <a:p>
            <a:pPr marL="800100" lvl="1" indent="-342900" fontAlgn="base">
              <a:buFont typeface="+mj-lt"/>
              <a:buAutoNum type="alphaLcPeriod"/>
            </a:pPr>
            <a:r>
              <a:rPr lang="en-CA" dirty="0">
                <a:solidFill>
                  <a:srgbClr val="879F3D"/>
                </a:solidFill>
              </a:rPr>
              <a:t>The Statute of Anne </a:t>
            </a:r>
            <a:endParaRPr lang="en-CA" b="1" dirty="0">
              <a:solidFill>
                <a:srgbClr val="879F3D"/>
              </a:solidFill>
            </a:endParaRPr>
          </a:p>
          <a:p>
            <a:pPr marL="800100" lvl="1" indent="-342900" fontAlgn="base">
              <a:buFont typeface="+mj-lt"/>
              <a:buAutoNum type="alphaLcPeriod"/>
            </a:pPr>
            <a:r>
              <a:rPr lang="en-CA" dirty="0"/>
              <a:t>The Berne Convention</a:t>
            </a:r>
          </a:p>
          <a:p>
            <a:pPr marL="800100" lvl="1" indent="-342900" fontAlgn="base">
              <a:buFont typeface="+mj-lt"/>
              <a:buAutoNum type="alphaLcPeriod"/>
            </a:pPr>
            <a:r>
              <a:rPr lang="en-CA" dirty="0"/>
              <a:t>The first cave painting circa 38 000 B.C.E</a:t>
            </a:r>
            <a:br>
              <a:rPr lang="en-CA" dirty="0"/>
            </a:br>
            <a:endParaRPr lang="en-CA" dirty="0"/>
          </a:p>
          <a:p>
            <a:pPr lvl="1" fontAlgn="base"/>
            <a:endParaRPr lang="en-CA" dirty="0"/>
          </a:p>
          <a:p>
            <a:pPr fontAlgn="base"/>
            <a:r>
              <a:rPr lang="en-CA" dirty="0"/>
              <a:t>The US Copyright Term Extension Act is also known as: </a:t>
            </a:r>
          </a:p>
          <a:p>
            <a:pPr marL="800100" lvl="1" indent="-342900" fontAlgn="base">
              <a:buFont typeface="+mj-lt"/>
              <a:buAutoNum type="alphaLcPeriod"/>
            </a:pPr>
            <a:r>
              <a:rPr lang="en-CA" dirty="0"/>
              <a:t>The Sonny and Cher-Dealing Act</a:t>
            </a:r>
          </a:p>
          <a:p>
            <a:pPr marL="800100" lvl="1" indent="-342900" fontAlgn="base">
              <a:buFont typeface="+mj-lt"/>
              <a:buAutoNum type="alphaLcPeriod"/>
            </a:pPr>
            <a:r>
              <a:rPr lang="en-CA" dirty="0">
                <a:solidFill>
                  <a:srgbClr val="879F3D"/>
                </a:solidFill>
              </a:rPr>
              <a:t>The Mickey Mouse Copyright Term Extension Act </a:t>
            </a:r>
          </a:p>
          <a:p>
            <a:pPr marL="800100" lvl="1" indent="-342900" fontAlgn="base">
              <a:buFont typeface="+mj-lt"/>
              <a:buAutoNum type="alphaLcPeriod"/>
            </a:pPr>
            <a:r>
              <a:rPr lang="en-CA" dirty="0"/>
              <a:t>The Steamboat Willie Act</a:t>
            </a:r>
          </a:p>
          <a:p>
            <a:pPr marL="800100" lvl="1" indent="-342900" fontAlgn="base">
              <a:buFont typeface="+mj-lt"/>
              <a:buAutoNum type="alphaLcPeriod"/>
            </a:pPr>
            <a:r>
              <a:rPr lang="en-CA" dirty="0"/>
              <a:t>The Walt Disney Act</a:t>
            </a:r>
          </a:p>
        </p:txBody>
      </p:sp>
      <p:sp>
        <p:nvSpPr>
          <p:cNvPr id="3" name="TextBox 2">
            <a:extLst>
              <a:ext uri="{FF2B5EF4-FFF2-40B4-BE49-F238E27FC236}">
                <a16:creationId xmlns:a16="http://schemas.microsoft.com/office/drawing/2014/main" id="{869B3D09-D40F-3548-A353-F8BA905CA726}"/>
              </a:ext>
            </a:extLst>
          </p:cNvPr>
          <p:cNvSpPr txBox="1"/>
          <p:nvPr/>
        </p:nvSpPr>
        <p:spPr>
          <a:xfrm>
            <a:off x="6804076" y="1730326"/>
            <a:ext cx="4220307" cy="2031325"/>
          </a:xfrm>
          <a:prstGeom prst="rect">
            <a:avLst/>
          </a:prstGeom>
          <a:noFill/>
        </p:spPr>
        <p:txBody>
          <a:bodyPr wrap="square" rtlCol="0">
            <a:spAutoFit/>
          </a:bodyPr>
          <a:lstStyle/>
          <a:p>
            <a:pPr fontAlgn="base"/>
            <a:r>
              <a:rPr lang="en-CA" dirty="0"/>
              <a:t>Copyright was originally thought of as a means of encouraging:</a:t>
            </a:r>
          </a:p>
          <a:p>
            <a:pPr marL="800100" lvl="1" indent="-342900" fontAlgn="base">
              <a:buFont typeface="+mj-lt"/>
              <a:buAutoNum type="alphaLcPeriod"/>
            </a:pPr>
            <a:r>
              <a:rPr lang="en-CA" dirty="0">
                <a:solidFill>
                  <a:srgbClr val="879F3D"/>
                </a:solidFill>
              </a:rPr>
              <a:t>Learning</a:t>
            </a:r>
          </a:p>
          <a:p>
            <a:pPr marL="800100" lvl="1" indent="-342900" fontAlgn="base">
              <a:buFont typeface="+mj-lt"/>
              <a:buAutoNum type="alphaLcPeriod"/>
            </a:pPr>
            <a:r>
              <a:rPr lang="en-CA" dirty="0"/>
              <a:t>Harmony between governments </a:t>
            </a:r>
          </a:p>
          <a:p>
            <a:pPr marL="800100" lvl="1" indent="-342900" fontAlgn="base">
              <a:buFont typeface="+mj-lt"/>
              <a:buAutoNum type="alphaLcPeriod"/>
            </a:pPr>
            <a:r>
              <a:rPr lang="en-CA" dirty="0"/>
              <a:t>The dissemination of works</a:t>
            </a:r>
          </a:p>
          <a:p>
            <a:pPr marL="800100" lvl="1" indent="-342900" fontAlgn="base">
              <a:buFont typeface="+mj-lt"/>
              <a:buAutoNum type="alphaLcPeriod"/>
            </a:pPr>
            <a:r>
              <a:rPr lang="en-CA" dirty="0"/>
              <a:t>Compensation for creators </a:t>
            </a:r>
          </a:p>
        </p:txBody>
      </p:sp>
    </p:spTree>
    <p:extLst>
      <p:ext uri="{BB962C8B-B14F-4D97-AF65-F5344CB8AC3E}">
        <p14:creationId xmlns:p14="http://schemas.microsoft.com/office/powerpoint/2010/main" val="721612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63832B-8236-AF41-9E86-6567E55A9F3C}"/>
              </a:ext>
            </a:extLst>
          </p:cNvPr>
          <p:cNvSpPr>
            <a:spLocks noGrp="1"/>
          </p:cNvSpPr>
          <p:nvPr>
            <p:ph type="title"/>
          </p:nvPr>
        </p:nvSpPr>
        <p:spPr>
          <a:xfrm>
            <a:off x="2668608" y="519888"/>
            <a:ext cx="8682518" cy="938785"/>
          </a:xfrm>
        </p:spPr>
        <p:txBody>
          <a:bodyPr/>
          <a:lstStyle/>
          <a:p>
            <a:r>
              <a:rPr lang="en-US" dirty="0"/>
              <a:t>WHERE IT ALL BEGAN</a:t>
            </a:r>
          </a:p>
        </p:txBody>
      </p:sp>
      <p:pic>
        <p:nvPicPr>
          <p:cNvPr id="8" name="Picture 7">
            <a:extLst>
              <a:ext uri="{FF2B5EF4-FFF2-40B4-BE49-F238E27FC236}">
                <a16:creationId xmlns:a16="http://schemas.microsoft.com/office/drawing/2014/main" id="{6442F816-FB9B-324D-ABAA-5772A371AD1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655850" y="2725424"/>
            <a:ext cx="2880299" cy="4954114"/>
          </a:xfrm>
          <a:prstGeom prst="rect">
            <a:avLst/>
          </a:prstGeom>
        </p:spPr>
      </p:pic>
      <p:pic>
        <p:nvPicPr>
          <p:cNvPr id="10" name="Picture 9" descr="A group of people sitting on a horse in front of a building&#10;&#10;Description automatically generated">
            <a:extLst>
              <a:ext uri="{FF2B5EF4-FFF2-40B4-BE49-F238E27FC236}">
                <a16:creationId xmlns:a16="http://schemas.microsoft.com/office/drawing/2014/main" id="{0F3452F7-38F4-E944-B331-BF965106EECC}"/>
              </a:ext>
            </a:extLst>
          </p:cNvPr>
          <p:cNvPicPr>
            <a:picLocks noChangeAspect="1"/>
          </p:cNvPicPr>
          <p:nvPr/>
        </p:nvPicPr>
        <p:blipFill rotWithShape="1">
          <a:blip r:embed="rId4"/>
          <a:srcRect l="-403" t="1525" r="9792" b="-1525"/>
          <a:stretch/>
        </p:blipFill>
        <p:spPr>
          <a:xfrm>
            <a:off x="3207172" y="2424993"/>
            <a:ext cx="5777656" cy="4649421"/>
          </a:xfrm>
          <a:prstGeom prst="rect">
            <a:avLst/>
          </a:prstGeom>
        </p:spPr>
      </p:pic>
      <p:sp>
        <p:nvSpPr>
          <p:cNvPr id="11" name="Rounded Rectangular Callout 10">
            <a:extLst>
              <a:ext uri="{FF2B5EF4-FFF2-40B4-BE49-F238E27FC236}">
                <a16:creationId xmlns:a16="http://schemas.microsoft.com/office/drawing/2014/main" id="{BB905592-D7C0-2945-996B-AA381F8D20D8}"/>
              </a:ext>
            </a:extLst>
          </p:cNvPr>
          <p:cNvSpPr/>
          <p:nvPr/>
        </p:nvSpPr>
        <p:spPr>
          <a:xfrm>
            <a:off x="5345611" y="1686320"/>
            <a:ext cx="1879121" cy="553091"/>
          </a:xfrm>
          <a:prstGeom prst="wedgeRoundRectCallout">
            <a:avLst>
              <a:gd name="adj1" fmla="val 100433"/>
              <a:gd name="adj2" fmla="val 586244"/>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Copy-what?!</a:t>
            </a:r>
          </a:p>
        </p:txBody>
      </p:sp>
      <p:pic>
        <p:nvPicPr>
          <p:cNvPr id="23" name="Picture 22">
            <a:extLst>
              <a:ext uri="{FF2B5EF4-FFF2-40B4-BE49-F238E27FC236}">
                <a16:creationId xmlns:a16="http://schemas.microsoft.com/office/drawing/2014/main" id="{89A8936F-DFE1-3E4E-8D06-06E89113BCE2}"/>
              </a:ext>
            </a:extLst>
          </p:cNvPr>
          <p:cNvPicPr>
            <a:picLocks noChangeAspect="1"/>
          </p:cNvPicPr>
          <p:nvPr/>
        </p:nvPicPr>
        <p:blipFill>
          <a:blip r:embed="rId5"/>
          <a:srcRect/>
          <a:stretch/>
        </p:blipFill>
        <p:spPr>
          <a:xfrm>
            <a:off x="3788154" y="1528166"/>
            <a:ext cx="4626103" cy="8567376"/>
          </a:xfrm>
          <a:prstGeom prst="rect">
            <a:avLst/>
          </a:prstGeom>
        </p:spPr>
      </p:pic>
      <p:sp>
        <p:nvSpPr>
          <p:cNvPr id="13" name="Rounded Rectangular Callout 12">
            <a:extLst>
              <a:ext uri="{FF2B5EF4-FFF2-40B4-BE49-F238E27FC236}">
                <a16:creationId xmlns:a16="http://schemas.microsoft.com/office/drawing/2014/main" id="{1230CAEE-438C-3E4C-B271-B7BFD24590F2}"/>
              </a:ext>
            </a:extLst>
          </p:cNvPr>
          <p:cNvSpPr/>
          <p:nvPr/>
        </p:nvSpPr>
        <p:spPr>
          <a:xfrm>
            <a:off x="8131826" y="1696231"/>
            <a:ext cx="2626980" cy="1086359"/>
          </a:xfrm>
          <a:prstGeom prst="wedgeRoundRectCallout">
            <a:avLst>
              <a:gd name="adj1" fmla="val -93957"/>
              <a:gd name="adj2" fmla="val 78730"/>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Hello peasant, didn’t see you there. </a:t>
            </a:r>
          </a:p>
        </p:txBody>
      </p:sp>
      <p:pic>
        <p:nvPicPr>
          <p:cNvPr id="19" name="Content Placeholder 18" descr="A close up of a sign&#10;&#10;Description automatically generated">
            <a:extLst>
              <a:ext uri="{FF2B5EF4-FFF2-40B4-BE49-F238E27FC236}">
                <a16:creationId xmlns:a16="http://schemas.microsoft.com/office/drawing/2014/main" id="{82DB4642-6420-8340-A828-B4C899C18607}"/>
              </a:ext>
            </a:extLst>
          </p:cNvPr>
          <p:cNvPicPr>
            <a:picLocks noGrp="1" noChangeAspect="1"/>
          </p:cNvPicPr>
          <p:nvPr>
            <p:ph sz="quarter" idx="14"/>
          </p:nvPr>
        </p:nvPicPr>
        <p:blipFill>
          <a:blip r:embed="rId6"/>
          <a:stretch>
            <a:fillRect/>
          </a:stretch>
        </p:blipFill>
        <p:spPr>
          <a:xfrm>
            <a:off x="4492615" y="2412628"/>
            <a:ext cx="3585111" cy="3585111"/>
          </a:xfrm>
        </p:spPr>
      </p:pic>
      <p:sp>
        <p:nvSpPr>
          <p:cNvPr id="26" name="Oval 25">
            <a:extLst>
              <a:ext uri="{FF2B5EF4-FFF2-40B4-BE49-F238E27FC236}">
                <a16:creationId xmlns:a16="http://schemas.microsoft.com/office/drawing/2014/main" id="{2D2CD4EE-461C-8C4E-A9C1-B3177A10BA4A}"/>
              </a:ext>
            </a:extLst>
          </p:cNvPr>
          <p:cNvSpPr/>
          <p:nvPr/>
        </p:nvSpPr>
        <p:spPr>
          <a:xfrm>
            <a:off x="2836207" y="3464128"/>
            <a:ext cx="6519584" cy="1436464"/>
          </a:xfrm>
          <a:prstGeom prst="ellipse">
            <a:avLst/>
          </a:prstGeom>
          <a:solidFill>
            <a:schemeClr val="accent1">
              <a:alpha val="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close up of a logo&#10;&#10;Description automatically generated">
            <a:extLst>
              <a:ext uri="{FF2B5EF4-FFF2-40B4-BE49-F238E27FC236}">
                <a16:creationId xmlns:a16="http://schemas.microsoft.com/office/drawing/2014/main" id="{F63FE1EB-3B7C-E742-846D-7CD00A743DCF}"/>
              </a:ext>
            </a:extLst>
          </p:cNvPr>
          <p:cNvPicPr>
            <a:picLocks noChangeAspect="1"/>
          </p:cNvPicPr>
          <p:nvPr/>
        </p:nvPicPr>
        <p:blipFill>
          <a:blip r:embed="rId7"/>
          <a:stretch>
            <a:fillRect/>
          </a:stretch>
        </p:blipFill>
        <p:spPr>
          <a:xfrm>
            <a:off x="4201407" y="2299365"/>
            <a:ext cx="4027582" cy="4027582"/>
          </a:xfrm>
          <a:prstGeom prst="rect">
            <a:avLst/>
          </a:prstGeom>
        </p:spPr>
      </p:pic>
      <p:pic>
        <p:nvPicPr>
          <p:cNvPr id="28" name="Picture 27" descr="A close up of a logo&#10;&#10;Description automatically generated">
            <a:extLst>
              <a:ext uri="{FF2B5EF4-FFF2-40B4-BE49-F238E27FC236}">
                <a16:creationId xmlns:a16="http://schemas.microsoft.com/office/drawing/2014/main" id="{9CDA4BC2-9E02-8A45-B223-6A33D5F4EA09}"/>
              </a:ext>
            </a:extLst>
          </p:cNvPr>
          <p:cNvPicPr>
            <a:picLocks noChangeAspect="1"/>
          </p:cNvPicPr>
          <p:nvPr/>
        </p:nvPicPr>
        <p:blipFill>
          <a:blip r:embed="rId8"/>
          <a:stretch>
            <a:fillRect/>
          </a:stretch>
        </p:blipFill>
        <p:spPr>
          <a:xfrm rot="692550">
            <a:off x="9192315" y="5428327"/>
            <a:ext cx="746988" cy="1465152"/>
          </a:xfrm>
          <a:prstGeom prst="rect">
            <a:avLst/>
          </a:prstGeom>
        </p:spPr>
      </p:pic>
      <p:pic>
        <p:nvPicPr>
          <p:cNvPr id="29" name="Picture 28" descr="A close up of a logo&#10;&#10;Description automatically generated">
            <a:extLst>
              <a:ext uri="{FF2B5EF4-FFF2-40B4-BE49-F238E27FC236}">
                <a16:creationId xmlns:a16="http://schemas.microsoft.com/office/drawing/2014/main" id="{85432EA2-C2FD-1C42-9227-4AD11710B16E}"/>
              </a:ext>
            </a:extLst>
          </p:cNvPr>
          <p:cNvPicPr>
            <a:picLocks noChangeAspect="1"/>
          </p:cNvPicPr>
          <p:nvPr/>
        </p:nvPicPr>
        <p:blipFill>
          <a:blip r:embed="rId8"/>
          <a:stretch>
            <a:fillRect/>
          </a:stretch>
        </p:blipFill>
        <p:spPr>
          <a:xfrm rot="19780626">
            <a:off x="1507429" y="3339041"/>
            <a:ext cx="682429" cy="1338526"/>
          </a:xfrm>
          <a:prstGeom prst="rect">
            <a:avLst/>
          </a:prstGeom>
        </p:spPr>
      </p:pic>
      <p:pic>
        <p:nvPicPr>
          <p:cNvPr id="30" name="Picture 29" descr="A close up of a logo&#10;&#10;Description automatically generated">
            <a:extLst>
              <a:ext uri="{FF2B5EF4-FFF2-40B4-BE49-F238E27FC236}">
                <a16:creationId xmlns:a16="http://schemas.microsoft.com/office/drawing/2014/main" id="{5C89EB53-5E2A-A54A-BFCE-DCA322D97A90}"/>
              </a:ext>
            </a:extLst>
          </p:cNvPr>
          <p:cNvPicPr>
            <a:picLocks noChangeAspect="1"/>
          </p:cNvPicPr>
          <p:nvPr/>
        </p:nvPicPr>
        <p:blipFill>
          <a:blip r:embed="rId8"/>
          <a:stretch>
            <a:fillRect/>
          </a:stretch>
        </p:blipFill>
        <p:spPr>
          <a:xfrm rot="1323962">
            <a:off x="9531865" y="1315271"/>
            <a:ext cx="771025" cy="1512300"/>
          </a:xfrm>
          <a:prstGeom prst="rect">
            <a:avLst/>
          </a:prstGeom>
        </p:spPr>
      </p:pic>
      <p:sp>
        <p:nvSpPr>
          <p:cNvPr id="12" name="Rounded Rectangular Callout 11">
            <a:extLst>
              <a:ext uri="{FF2B5EF4-FFF2-40B4-BE49-F238E27FC236}">
                <a16:creationId xmlns:a16="http://schemas.microsoft.com/office/drawing/2014/main" id="{A01AF9EB-2F55-F944-A349-174DA489E50A}"/>
              </a:ext>
            </a:extLst>
          </p:cNvPr>
          <p:cNvSpPr/>
          <p:nvPr/>
        </p:nvSpPr>
        <p:spPr>
          <a:xfrm>
            <a:off x="10061979" y="3822258"/>
            <a:ext cx="1879121" cy="553091"/>
          </a:xfrm>
          <a:prstGeom prst="wedgeRoundRectCallout">
            <a:avLst>
              <a:gd name="adj1" fmla="val -105260"/>
              <a:gd name="adj2" fmla="val 202426"/>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Girl, no idea!</a:t>
            </a:r>
          </a:p>
        </p:txBody>
      </p:sp>
      <p:sp>
        <p:nvSpPr>
          <p:cNvPr id="17" name="Title 1">
            <a:extLst>
              <a:ext uri="{FF2B5EF4-FFF2-40B4-BE49-F238E27FC236}">
                <a16:creationId xmlns:a16="http://schemas.microsoft.com/office/drawing/2014/main" id="{8A92B629-2FC1-8449-9D4A-C88CC734C867}"/>
              </a:ext>
            </a:extLst>
          </p:cNvPr>
          <p:cNvSpPr txBox="1">
            <a:spLocks/>
          </p:cNvSpPr>
          <p:nvPr/>
        </p:nvSpPr>
        <p:spPr>
          <a:xfrm rot="20335522">
            <a:off x="-891450" y="1906915"/>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dirty="0">
                <a:solidFill>
                  <a:schemeClr val="accent1"/>
                </a:solidFill>
              </a:rPr>
              <a:t>STATUTE OF ANNE</a:t>
            </a:r>
          </a:p>
        </p:txBody>
      </p:sp>
      <p:cxnSp>
        <p:nvCxnSpPr>
          <p:cNvPr id="3" name="Straight Connector 2">
            <a:extLst>
              <a:ext uri="{FF2B5EF4-FFF2-40B4-BE49-F238E27FC236}">
                <a16:creationId xmlns:a16="http://schemas.microsoft.com/office/drawing/2014/main" id="{2CFF7937-8867-7947-8484-BC9AF50B813F}"/>
              </a:ext>
            </a:extLst>
          </p:cNvPr>
          <p:cNvCxnSpPr>
            <a:cxnSpLocks/>
          </p:cNvCxnSpPr>
          <p:nvPr/>
        </p:nvCxnSpPr>
        <p:spPr>
          <a:xfrm>
            <a:off x="4871258" y="3081368"/>
            <a:ext cx="3011311" cy="0"/>
          </a:xfrm>
          <a:prstGeom prst="line">
            <a:avLst/>
          </a:prstGeom>
          <a:ln w="44450">
            <a:solidFill>
              <a:srgbClr val="FF0000">
                <a:alpha val="91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72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childTnLst>
                          </p:cTn>
                        </p:par>
                        <p:par>
                          <p:cTn id="40" fill="hold">
                            <p:stCondLst>
                              <p:cond delay="500"/>
                            </p:stCondLst>
                            <p:childTnLst>
                              <p:par>
                                <p:cTn id="41" presetID="2" presetClass="exit" presetSubtype="4" fill="hold" nodeType="afterEffect">
                                  <p:stCondLst>
                                    <p:cond delay="0"/>
                                  </p:stCondLst>
                                  <p:childTnLst>
                                    <p:anim calcmode="lin" valueType="num">
                                      <p:cBhvr additive="base">
                                        <p:cTn id="42" dur="1000"/>
                                        <p:tgtEl>
                                          <p:spTgt spid="10"/>
                                        </p:tgtEl>
                                        <p:attrNameLst>
                                          <p:attrName>ppt_x</p:attrName>
                                        </p:attrNameLst>
                                      </p:cBhvr>
                                      <p:tavLst>
                                        <p:tav tm="0">
                                          <p:val>
                                            <p:strVal val="ppt_x"/>
                                          </p:val>
                                        </p:tav>
                                        <p:tav tm="100000">
                                          <p:val>
                                            <p:strVal val="ppt_x"/>
                                          </p:val>
                                        </p:tav>
                                      </p:tavLst>
                                    </p:anim>
                                    <p:anim calcmode="lin" valueType="num">
                                      <p:cBhvr additive="base">
                                        <p:cTn id="43" dur="1000"/>
                                        <p:tgtEl>
                                          <p:spTgt spid="10"/>
                                        </p:tgtEl>
                                        <p:attrNameLst>
                                          <p:attrName>ppt_y</p:attrName>
                                        </p:attrNameLst>
                                      </p:cBhvr>
                                      <p:tavLst>
                                        <p:tav tm="0">
                                          <p:val>
                                            <p:strVal val="ppt_y"/>
                                          </p:val>
                                        </p:tav>
                                        <p:tav tm="100000">
                                          <p:val>
                                            <p:strVal val="1+ppt_h/2"/>
                                          </p:val>
                                        </p:tav>
                                      </p:tavLst>
                                    </p:anim>
                                    <p:set>
                                      <p:cBhvr>
                                        <p:cTn id="44" dur="1" fill="hold">
                                          <p:stCondLst>
                                            <p:cond delay="999"/>
                                          </p:stCondLst>
                                        </p:cTn>
                                        <p:tgtEl>
                                          <p:spTgt spid="10"/>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par>
                          <p:cTn id="48" fill="hold">
                            <p:stCondLst>
                              <p:cond delay="1500"/>
                            </p:stCondLst>
                            <p:childTnLst>
                              <p:par>
                                <p:cTn id="49" presetID="1" presetClass="entr" presetSubtype="0" fill="hold" grpId="0" nodeType="afterEffect">
                                  <p:stCondLst>
                                    <p:cond delay="0"/>
                                  </p:stCondLst>
                                  <p:childTnLst>
                                    <p:set>
                                      <p:cBhvr>
                                        <p:cTn id="50" dur="1" fill="hold">
                                          <p:stCondLst>
                                            <p:cond delay="0"/>
                                          </p:stCondLst>
                                        </p:cTn>
                                        <p:tgtEl>
                                          <p:spTgt spid="13">
                                            <p:bg/>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left)">
                                      <p:cBhvr>
                                        <p:cTn id="57" dur="500"/>
                                        <p:tgtEl>
                                          <p:spTgt spid="17"/>
                                        </p:tgtEl>
                                      </p:cBhvr>
                                    </p:animEffect>
                                  </p:childTnLst>
                                </p:cTn>
                              </p:par>
                            </p:childTnLst>
                          </p:cTn>
                        </p:par>
                        <p:par>
                          <p:cTn id="58" fill="hold">
                            <p:stCondLst>
                              <p:cond delay="500"/>
                            </p:stCondLst>
                            <p:childTnLst>
                              <p:par>
                                <p:cTn id="59" presetID="22" presetClass="exit" presetSubtype="8" fill="hold" grpId="1" nodeType="afterEffect">
                                  <p:stCondLst>
                                    <p:cond delay="1000"/>
                                  </p:stCondLst>
                                  <p:childTnLst>
                                    <p:animEffect transition="out" filter="wipe(left)">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13">
                                            <p:txEl>
                                              <p:pRg st="0" end="0"/>
                                            </p:txEl>
                                          </p:spTgt>
                                        </p:tgtEl>
                                      </p:cBhvr>
                                    </p:animEffect>
                                    <p:set>
                                      <p:cBhvr>
                                        <p:cTn id="66" dur="1" fill="hold">
                                          <p:stCondLst>
                                            <p:cond delay="499"/>
                                          </p:stCondLst>
                                        </p:cTn>
                                        <p:tgtEl>
                                          <p:spTgt spid="13">
                                            <p:txEl>
                                              <p:pRg st="0" end="0"/>
                                            </p:txEl>
                                          </p:spTgt>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3">
                                            <p:bg/>
                                          </p:spTgt>
                                        </p:tgtEl>
                                      </p:cBhvr>
                                    </p:animEffect>
                                    <p:set>
                                      <p:cBhvr>
                                        <p:cTn id="69" dur="1" fill="hold">
                                          <p:stCondLst>
                                            <p:cond delay="499"/>
                                          </p:stCondLst>
                                        </p:cTn>
                                        <p:tgtEl>
                                          <p:spTgt spid="13">
                                            <p:bg/>
                                          </p:spTgt>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1000"/>
                                        <p:tgtEl>
                                          <p:spTgt spid="8"/>
                                        </p:tgtEl>
                                      </p:cBhvr>
                                    </p:animEffect>
                                    <p:set>
                                      <p:cBhvr>
                                        <p:cTn id="72" dur="1" fill="hold">
                                          <p:stCondLst>
                                            <p:cond delay="999"/>
                                          </p:stCondLst>
                                        </p:cTn>
                                        <p:tgtEl>
                                          <p:spTgt spid="8"/>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1000"/>
                                        <p:tgtEl>
                                          <p:spTgt spid="23"/>
                                        </p:tgtEl>
                                      </p:cBhvr>
                                    </p:animEffect>
                                  </p:childTnLst>
                                </p:cTn>
                              </p:par>
                            </p:childTnLst>
                          </p:cTn>
                        </p:par>
                      </p:childTnLst>
                    </p:cTn>
                  </p:par>
                  <p:par>
                    <p:cTn id="76" fill="hold">
                      <p:stCondLst>
                        <p:cond delay="indefinite"/>
                      </p:stCondLst>
                      <p:childTnLst>
                        <p:par>
                          <p:cTn id="77" fill="hold">
                            <p:stCondLst>
                              <p:cond delay="0"/>
                            </p:stCondLst>
                            <p:childTnLst>
                              <p:par>
                                <p:cTn id="78" presetID="21" presetClass="entr" presetSubtype="1" fill="hold" grpId="0" nodeType="click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wheel(1)">
                                      <p:cBhvr>
                                        <p:cTn id="80" dur="1000"/>
                                        <p:tgtEl>
                                          <p:spTgt spid="26"/>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mph" presetSubtype="0" fill="hold" nodeType="clickEffect">
                                  <p:stCondLst>
                                    <p:cond delay="0"/>
                                  </p:stCondLst>
                                  <p:childTnLst>
                                    <p:animScale>
                                      <p:cBhvr>
                                        <p:cTn id="84" dur="2000" fill="hold"/>
                                        <p:tgtEl>
                                          <p:spTgt spid="23"/>
                                        </p:tgtEl>
                                      </p:cBhvr>
                                      <p:by x="150000" y="150000"/>
                                    </p:animScale>
                                  </p:childTnLst>
                                </p:cTn>
                              </p:par>
                              <p:par>
                                <p:cTn id="85" presetID="10" presetClass="exit" presetSubtype="0" fill="hold" grpId="1" nodeType="withEffect">
                                  <p:stCondLst>
                                    <p:cond delay="0"/>
                                  </p:stCondLst>
                                  <p:childTnLst>
                                    <p:animEffect transition="out" filter="fade">
                                      <p:cBhvr>
                                        <p:cTn id="86" dur="500"/>
                                        <p:tgtEl>
                                          <p:spTgt spid="26"/>
                                        </p:tgtEl>
                                      </p:cBhvr>
                                    </p:animEffect>
                                    <p:set>
                                      <p:cBhvr>
                                        <p:cTn id="87" dur="1" fill="hold">
                                          <p:stCondLst>
                                            <p:cond delay="499"/>
                                          </p:stCondLst>
                                        </p:cTn>
                                        <p:tgtEl>
                                          <p:spTgt spid="26"/>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3"/>
                                        </p:tgtEl>
                                        <p:attrNameLst>
                                          <p:attrName>style.visibility</p:attrName>
                                        </p:attrNameLst>
                                      </p:cBhvr>
                                      <p:to>
                                        <p:strVal val="visible"/>
                                      </p:to>
                                    </p:set>
                                    <p:animEffect transition="in" filter="wipe(left)">
                                      <p:cBhvr>
                                        <p:cTn id="92" dur="500"/>
                                        <p:tgtEl>
                                          <p:spTgt spid="3"/>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nodeType="clickEffect">
                                  <p:stCondLst>
                                    <p:cond delay="0"/>
                                  </p:stCondLst>
                                  <p:childTnLst>
                                    <p:set>
                                      <p:cBhvr>
                                        <p:cTn id="96" dur="1" fill="hold">
                                          <p:stCondLst>
                                            <p:cond delay="0"/>
                                          </p:stCondLst>
                                        </p:cTn>
                                        <p:tgtEl>
                                          <p:spTgt spid="28"/>
                                        </p:tgtEl>
                                        <p:attrNameLst>
                                          <p:attrName>style.visibility</p:attrName>
                                        </p:attrNameLst>
                                      </p:cBhvr>
                                      <p:to>
                                        <p:strVal val="visible"/>
                                      </p:to>
                                    </p:set>
                                    <p:anim calcmode="lin" valueType="num">
                                      <p:cBhvr>
                                        <p:cTn id="97" dur="500" fill="hold"/>
                                        <p:tgtEl>
                                          <p:spTgt spid="28"/>
                                        </p:tgtEl>
                                        <p:attrNameLst>
                                          <p:attrName>ppt_w</p:attrName>
                                        </p:attrNameLst>
                                      </p:cBhvr>
                                      <p:tavLst>
                                        <p:tav tm="0">
                                          <p:val>
                                            <p:fltVal val="0"/>
                                          </p:val>
                                        </p:tav>
                                        <p:tav tm="100000">
                                          <p:val>
                                            <p:strVal val="#ppt_w"/>
                                          </p:val>
                                        </p:tav>
                                      </p:tavLst>
                                    </p:anim>
                                    <p:anim calcmode="lin" valueType="num">
                                      <p:cBhvr>
                                        <p:cTn id="98" dur="500" fill="hold"/>
                                        <p:tgtEl>
                                          <p:spTgt spid="28"/>
                                        </p:tgtEl>
                                        <p:attrNameLst>
                                          <p:attrName>ppt_h</p:attrName>
                                        </p:attrNameLst>
                                      </p:cBhvr>
                                      <p:tavLst>
                                        <p:tav tm="0">
                                          <p:val>
                                            <p:fltVal val="0"/>
                                          </p:val>
                                        </p:tav>
                                        <p:tav tm="100000">
                                          <p:val>
                                            <p:strVal val="#ppt_h"/>
                                          </p:val>
                                        </p:tav>
                                      </p:tavLst>
                                    </p:anim>
                                    <p:animEffect transition="in" filter="fade">
                                      <p:cBhvr>
                                        <p:cTn id="99" dur="500"/>
                                        <p:tgtEl>
                                          <p:spTgt spid="28"/>
                                        </p:tgtEl>
                                      </p:cBhvr>
                                    </p:animEffect>
                                  </p:childTnLst>
                                </p:cTn>
                              </p:par>
                            </p:childTnLst>
                          </p:cTn>
                        </p:par>
                        <p:par>
                          <p:cTn id="100" fill="hold">
                            <p:stCondLst>
                              <p:cond delay="500"/>
                            </p:stCondLst>
                            <p:childTnLst>
                              <p:par>
                                <p:cTn id="101" presetID="53" presetClass="entr" presetSubtype="16" fill="hold" nodeType="afterEffect">
                                  <p:stCondLst>
                                    <p:cond delay="0"/>
                                  </p:stCondLst>
                                  <p:childTnLst>
                                    <p:set>
                                      <p:cBhvr>
                                        <p:cTn id="102" dur="1" fill="hold">
                                          <p:stCondLst>
                                            <p:cond delay="0"/>
                                          </p:stCondLst>
                                        </p:cTn>
                                        <p:tgtEl>
                                          <p:spTgt spid="29"/>
                                        </p:tgtEl>
                                        <p:attrNameLst>
                                          <p:attrName>style.visibility</p:attrName>
                                        </p:attrNameLst>
                                      </p:cBhvr>
                                      <p:to>
                                        <p:strVal val="visible"/>
                                      </p:to>
                                    </p:set>
                                    <p:anim calcmode="lin" valueType="num">
                                      <p:cBhvr>
                                        <p:cTn id="103" dur="500" fill="hold"/>
                                        <p:tgtEl>
                                          <p:spTgt spid="29"/>
                                        </p:tgtEl>
                                        <p:attrNameLst>
                                          <p:attrName>ppt_w</p:attrName>
                                        </p:attrNameLst>
                                      </p:cBhvr>
                                      <p:tavLst>
                                        <p:tav tm="0">
                                          <p:val>
                                            <p:fltVal val="0"/>
                                          </p:val>
                                        </p:tav>
                                        <p:tav tm="100000">
                                          <p:val>
                                            <p:strVal val="#ppt_w"/>
                                          </p:val>
                                        </p:tav>
                                      </p:tavLst>
                                    </p:anim>
                                    <p:anim calcmode="lin" valueType="num">
                                      <p:cBhvr>
                                        <p:cTn id="104" dur="500" fill="hold"/>
                                        <p:tgtEl>
                                          <p:spTgt spid="29"/>
                                        </p:tgtEl>
                                        <p:attrNameLst>
                                          <p:attrName>ppt_h</p:attrName>
                                        </p:attrNameLst>
                                      </p:cBhvr>
                                      <p:tavLst>
                                        <p:tav tm="0">
                                          <p:val>
                                            <p:fltVal val="0"/>
                                          </p:val>
                                        </p:tav>
                                        <p:tav tm="100000">
                                          <p:val>
                                            <p:strVal val="#ppt_h"/>
                                          </p:val>
                                        </p:tav>
                                      </p:tavLst>
                                    </p:anim>
                                    <p:animEffect transition="in" filter="fade">
                                      <p:cBhvr>
                                        <p:cTn id="105" dur="500"/>
                                        <p:tgtEl>
                                          <p:spTgt spid="29"/>
                                        </p:tgtEl>
                                      </p:cBhvr>
                                    </p:animEffect>
                                  </p:childTnLst>
                                </p:cTn>
                              </p:par>
                            </p:childTnLst>
                          </p:cTn>
                        </p:par>
                        <p:par>
                          <p:cTn id="106" fill="hold">
                            <p:stCondLst>
                              <p:cond delay="1000"/>
                            </p:stCondLst>
                            <p:childTnLst>
                              <p:par>
                                <p:cTn id="107" presetID="53" presetClass="entr" presetSubtype="16" fill="hold" nodeType="afterEffect">
                                  <p:stCondLst>
                                    <p:cond delay="0"/>
                                  </p:stCondLst>
                                  <p:childTnLst>
                                    <p:set>
                                      <p:cBhvr>
                                        <p:cTn id="108" dur="1" fill="hold">
                                          <p:stCondLst>
                                            <p:cond delay="0"/>
                                          </p:stCondLst>
                                        </p:cTn>
                                        <p:tgtEl>
                                          <p:spTgt spid="30"/>
                                        </p:tgtEl>
                                        <p:attrNameLst>
                                          <p:attrName>style.visibility</p:attrName>
                                        </p:attrNameLst>
                                      </p:cBhvr>
                                      <p:to>
                                        <p:strVal val="visible"/>
                                      </p:to>
                                    </p:set>
                                    <p:anim calcmode="lin" valueType="num">
                                      <p:cBhvr>
                                        <p:cTn id="109" dur="500" fill="hold"/>
                                        <p:tgtEl>
                                          <p:spTgt spid="30"/>
                                        </p:tgtEl>
                                        <p:attrNameLst>
                                          <p:attrName>ppt_w</p:attrName>
                                        </p:attrNameLst>
                                      </p:cBhvr>
                                      <p:tavLst>
                                        <p:tav tm="0">
                                          <p:val>
                                            <p:fltVal val="0"/>
                                          </p:val>
                                        </p:tav>
                                        <p:tav tm="100000">
                                          <p:val>
                                            <p:strVal val="#ppt_w"/>
                                          </p:val>
                                        </p:tav>
                                      </p:tavLst>
                                    </p:anim>
                                    <p:anim calcmode="lin" valueType="num">
                                      <p:cBhvr>
                                        <p:cTn id="110" dur="500" fill="hold"/>
                                        <p:tgtEl>
                                          <p:spTgt spid="30"/>
                                        </p:tgtEl>
                                        <p:attrNameLst>
                                          <p:attrName>ppt_h</p:attrName>
                                        </p:attrNameLst>
                                      </p:cBhvr>
                                      <p:tavLst>
                                        <p:tav tm="0">
                                          <p:val>
                                            <p:fltVal val="0"/>
                                          </p:val>
                                        </p:tav>
                                        <p:tav tm="100000">
                                          <p:val>
                                            <p:strVal val="#ppt_h"/>
                                          </p:val>
                                        </p:tav>
                                      </p:tavLst>
                                    </p:anim>
                                    <p:animEffect transition="in" filter="fade">
                                      <p:cBhvr>
                                        <p:cTn id="1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build="allAtOnce" animBg="1"/>
      <p:bldP spid="13" grpId="1" build="allAtOnce" animBg="1"/>
      <p:bldP spid="26" grpId="0" animBg="1"/>
      <p:bldP spid="26" grpId="1" animBg="1"/>
      <p:bldP spid="12" grpId="0" animBg="1"/>
      <p:bldP spid="12" grpId="1" animBg="1"/>
      <p:bldP spid="17" grpId="0"/>
      <p:bldP spid="1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2F0DD6-882B-C241-9289-BEFBC0F567B3}"/>
              </a:ext>
            </a:extLst>
          </p:cNvPr>
          <p:cNvSpPr>
            <a:spLocks noGrp="1"/>
          </p:cNvSpPr>
          <p:nvPr>
            <p:ph type="title"/>
          </p:nvPr>
        </p:nvSpPr>
        <p:spPr/>
        <p:txBody>
          <a:bodyPr/>
          <a:lstStyle/>
          <a:p>
            <a:r>
              <a:rPr lang="en-US" dirty="0"/>
              <a:t>QUESTIONS</a:t>
            </a:r>
          </a:p>
        </p:txBody>
      </p:sp>
      <p:sp>
        <p:nvSpPr>
          <p:cNvPr id="2" name="TextBox 1">
            <a:extLst>
              <a:ext uri="{FF2B5EF4-FFF2-40B4-BE49-F238E27FC236}">
                <a16:creationId xmlns:a16="http://schemas.microsoft.com/office/drawing/2014/main" id="{21A4A4AB-6E43-6847-8B1C-803DC9B7013F}"/>
              </a:ext>
            </a:extLst>
          </p:cNvPr>
          <p:cNvSpPr txBox="1"/>
          <p:nvPr/>
        </p:nvSpPr>
        <p:spPr>
          <a:xfrm>
            <a:off x="407963" y="2247314"/>
            <a:ext cx="4890868" cy="1754326"/>
          </a:xfrm>
          <a:prstGeom prst="rect">
            <a:avLst/>
          </a:prstGeom>
          <a:noFill/>
        </p:spPr>
        <p:txBody>
          <a:bodyPr wrap="square" rtlCol="0">
            <a:spAutoFit/>
          </a:bodyPr>
          <a:lstStyle/>
          <a:p>
            <a:pPr fontAlgn="base"/>
            <a:r>
              <a:rPr lang="en-CA" dirty="0"/>
              <a:t>As intellectual property protection and trade became linked, the 1994 TRIPS agreement brought about greater international protection for copyright holders. </a:t>
            </a:r>
          </a:p>
          <a:p>
            <a:pPr marL="800100" lvl="1" indent="-342900" fontAlgn="base">
              <a:buFont typeface="+mj-lt"/>
              <a:buAutoNum type="alphaLcPeriod"/>
            </a:pPr>
            <a:r>
              <a:rPr lang="en-CA" dirty="0">
                <a:solidFill>
                  <a:srgbClr val="879F3D"/>
                </a:solidFill>
              </a:rPr>
              <a:t>True</a:t>
            </a:r>
          </a:p>
          <a:p>
            <a:pPr marL="800100" lvl="1" indent="-342900" fontAlgn="base">
              <a:buFont typeface="+mj-lt"/>
              <a:buAutoNum type="alphaLcPeriod"/>
            </a:pPr>
            <a:r>
              <a:rPr lang="en-CA" dirty="0"/>
              <a:t>False</a:t>
            </a:r>
          </a:p>
        </p:txBody>
      </p:sp>
      <p:sp>
        <p:nvSpPr>
          <p:cNvPr id="3" name="TextBox 2">
            <a:extLst>
              <a:ext uri="{FF2B5EF4-FFF2-40B4-BE49-F238E27FC236}">
                <a16:creationId xmlns:a16="http://schemas.microsoft.com/office/drawing/2014/main" id="{07BBC991-AF5F-4945-BDA9-025051031AE5}"/>
              </a:ext>
            </a:extLst>
          </p:cNvPr>
          <p:cNvSpPr txBox="1"/>
          <p:nvPr/>
        </p:nvSpPr>
        <p:spPr>
          <a:xfrm>
            <a:off x="6588371" y="2247314"/>
            <a:ext cx="4890868" cy="1754326"/>
          </a:xfrm>
          <a:prstGeom prst="rect">
            <a:avLst/>
          </a:prstGeom>
          <a:noFill/>
        </p:spPr>
        <p:txBody>
          <a:bodyPr wrap="square" rtlCol="0">
            <a:spAutoFit/>
          </a:bodyPr>
          <a:lstStyle/>
          <a:p>
            <a:pPr fontAlgn="base"/>
            <a:r>
              <a:rPr lang="en-CA" dirty="0"/>
              <a:t>In Canada the future of copyright is:</a:t>
            </a:r>
          </a:p>
          <a:p>
            <a:pPr marL="800100" lvl="1" indent="-342900" fontAlgn="base">
              <a:buFont typeface="+mj-lt"/>
              <a:buAutoNum type="alphaLcPeriod"/>
            </a:pPr>
            <a:r>
              <a:rPr lang="en-CA" dirty="0"/>
              <a:t>Hotly contested </a:t>
            </a:r>
          </a:p>
          <a:p>
            <a:pPr marL="800100" lvl="1" indent="-342900" fontAlgn="base">
              <a:buFont typeface="+mj-lt"/>
              <a:buAutoNum type="alphaLcPeriod"/>
            </a:pPr>
            <a:r>
              <a:rPr lang="en-CA" dirty="0"/>
              <a:t>Subject to international factors</a:t>
            </a:r>
          </a:p>
          <a:p>
            <a:pPr marL="800100" lvl="1" indent="-342900" fontAlgn="base">
              <a:buFont typeface="+mj-lt"/>
              <a:buAutoNum type="alphaLcPeriod"/>
            </a:pPr>
            <a:r>
              <a:rPr lang="en-CA" dirty="0"/>
              <a:t>Something that will impact the way we all use creative works.  </a:t>
            </a:r>
          </a:p>
          <a:p>
            <a:pPr marL="800100" lvl="1" indent="-342900" fontAlgn="base">
              <a:buFont typeface="+mj-lt"/>
              <a:buAutoNum type="alphaLcPeriod"/>
            </a:pPr>
            <a:r>
              <a:rPr lang="en-CA" dirty="0">
                <a:solidFill>
                  <a:srgbClr val="879F3D"/>
                </a:solidFill>
              </a:rPr>
              <a:t>All of the above</a:t>
            </a:r>
          </a:p>
        </p:txBody>
      </p:sp>
    </p:spTree>
    <p:extLst>
      <p:ext uri="{BB962C8B-B14F-4D97-AF65-F5344CB8AC3E}">
        <p14:creationId xmlns:p14="http://schemas.microsoft.com/office/powerpoint/2010/main" val="190723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296476-294B-E74C-B736-F9401EEC9C8D}"/>
              </a:ext>
            </a:extLst>
          </p:cNvPr>
          <p:cNvSpPr>
            <a:spLocks noGrp="1"/>
          </p:cNvSpPr>
          <p:nvPr>
            <p:ph sz="half" idx="1"/>
          </p:nvPr>
        </p:nvSpPr>
        <p:spPr>
          <a:xfrm>
            <a:off x="373380" y="1629296"/>
            <a:ext cx="11445240" cy="4351338"/>
          </a:xfrm>
        </p:spPr>
        <p:txBody>
          <a:bodyPr/>
          <a:lstStyle/>
          <a:p>
            <a:pPr marL="0" indent="0">
              <a:buNone/>
            </a:pPr>
            <a:r>
              <a:rPr lang="en-US" sz="1600" dirty="0" err="1">
                <a:latin typeface="+mn-lt"/>
              </a:rPr>
              <a:t>Clckr</a:t>
            </a:r>
            <a:r>
              <a:rPr lang="en-US" sz="1600" dirty="0">
                <a:latin typeface="+mn-lt"/>
              </a:rPr>
              <a:t>- Free- Vector Images (n.d.). </a:t>
            </a:r>
            <a:r>
              <a:rPr lang="en-US" sz="1600" i="1" dirty="0" err="1">
                <a:latin typeface="+mn-lt"/>
              </a:rPr>
              <a:t>Pixabay</a:t>
            </a:r>
            <a:r>
              <a:rPr lang="en-US" sz="1600" i="1" dirty="0">
                <a:latin typeface="+mn-lt"/>
              </a:rPr>
              <a:t>. </a:t>
            </a:r>
            <a:r>
              <a:rPr lang="en-CA" sz="1600" dirty="0">
                <a:latin typeface="+mn-lt"/>
                <a:hlinkClick r:id="rId3"/>
              </a:rPr>
              <a:t>https://pixabay.com/vectors/copyright-copywrite-36078/</a:t>
            </a:r>
            <a:endParaRPr lang="en-CA" sz="1600" dirty="0">
              <a:latin typeface="+mn-lt"/>
            </a:endParaRPr>
          </a:p>
          <a:p>
            <a:pPr marL="0" indent="0">
              <a:buNone/>
            </a:pPr>
            <a:r>
              <a:rPr lang="en-CA" sz="1600" dirty="0" err="1">
                <a:latin typeface="+mn-lt"/>
              </a:rPr>
              <a:t>Mohammad_hassan</a:t>
            </a:r>
            <a:r>
              <a:rPr lang="en-CA" sz="1600" dirty="0">
                <a:latin typeface="+mn-lt"/>
              </a:rPr>
              <a:t>(n.d.). </a:t>
            </a:r>
            <a:r>
              <a:rPr lang="en-CA" sz="1600" i="1" dirty="0" err="1">
                <a:latin typeface="+mn-lt"/>
              </a:rPr>
              <a:t>Pixabay</a:t>
            </a:r>
            <a:r>
              <a:rPr lang="en-CA" sz="1600" i="1" dirty="0">
                <a:latin typeface="+mn-lt"/>
              </a:rPr>
              <a:t>. </a:t>
            </a:r>
            <a:r>
              <a:rPr lang="en-CA" sz="1600" dirty="0">
                <a:latin typeface="+mn-lt"/>
                <a:hlinkClick r:id="rId4"/>
              </a:rPr>
              <a:t>https://pixabay.com/vectors/money-icon-dollar-giving-badge-3614661/</a:t>
            </a:r>
            <a:endParaRPr lang="en-US" sz="1600" dirty="0">
              <a:latin typeface="+mn-lt"/>
            </a:endParaRPr>
          </a:p>
          <a:p>
            <a:pPr marL="0" indent="0">
              <a:buNone/>
            </a:pPr>
            <a:r>
              <a:rPr lang="en-US" sz="1600" dirty="0">
                <a:latin typeface="+mn-lt"/>
              </a:rPr>
              <a:t>Patrick </a:t>
            </a:r>
            <a:r>
              <a:rPr lang="en-US" sz="1600" dirty="0" err="1">
                <a:latin typeface="+mn-lt"/>
              </a:rPr>
              <a:t>Tomasso</a:t>
            </a:r>
            <a:r>
              <a:rPr lang="en-US" sz="1600" dirty="0">
                <a:latin typeface="+mn-lt"/>
              </a:rPr>
              <a:t> (n.d.). </a:t>
            </a:r>
            <a:r>
              <a:rPr lang="en-US" sz="1600" i="1" dirty="0" err="1">
                <a:latin typeface="+mn-lt"/>
              </a:rPr>
              <a:t>Pixabay</a:t>
            </a:r>
            <a:r>
              <a:rPr lang="en-US" sz="1600" i="1" dirty="0">
                <a:latin typeface="+mn-lt"/>
              </a:rPr>
              <a:t>. </a:t>
            </a:r>
            <a:r>
              <a:rPr lang="en-CA" sz="1600" dirty="0">
                <a:latin typeface="+mn-lt"/>
                <a:hlinkClick r:id="rId5"/>
              </a:rPr>
              <a:t>https://unsplash.com/photos/Oaqk7qqNh_c</a:t>
            </a:r>
            <a:endParaRPr lang="en-CA" sz="1600" dirty="0">
              <a:latin typeface="+mn-lt"/>
            </a:endParaRPr>
          </a:p>
          <a:p>
            <a:pPr marL="0" indent="0">
              <a:buNone/>
            </a:pPr>
            <a:r>
              <a:rPr lang="en-CA" sz="1600" dirty="0">
                <a:latin typeface="+mn-lt"/>
              </a:rPr>
              <a:t>Antonia Reeve (n.d.). Queen Anne when Princes of Denmark, 1665-1714. </a:t>
            </a:r>
            <a:r>
              <a:rPr lang="en-CA" sz="1600" i="1" dirty="0">
                <a:latin typeface="+mn-lt"/>
              </a:rPr>
              <a:t>National Galleries Scotland</a:t>
            </a:r>
            <a:r>
              <a:rPr lang="en-CA" sz="1600" dirty="0">
                <a:latin typeface="+mn-lt"/>
              </a:rPr>
              <a:t>. CC BY NC. </a:t>
            </a:r>
            <a:r>
              <a:rPr lang="en-CA" sz="1600" dirty="0">
                <a:latin typeface="+mn-lt"/>
                <a:hlinkClick r:id="rId6"/>
              </a:rPr>
              <a:t>https://www.nationalgalleries.org/art-and-artists/1738/queen-anne-when-princess-denmark-1665</a:t>
            </a:r>
            <a:endParaRPr lang="en-CA" sz="1600" dirty="0">
              <a:latin typeface="+mn-lt"/>
            </a:endParaRPr>
          </a:p>
          <a:p>
            <a:pPr marL="0" indent="0">
              <a:buNone/>
            </a:pPr>
            <a:r>
              <a:rPr lang="en-CA" sz="1600" dirty="0">
                <a:latin typeface="+mn-lt"/>
              </a:rPr>
              <a:t>Jan </a:t>
            </a:r>
            <a:r>
              <a:rPr lang="en-CA" sz="1600" dirty="0" err="1">
                <a:latin typeface="+mn-lt"/>
              </a:rPr>
              <a:t>Antoon</a:t>
            </a:r>
            <a:r>
              <a:rPr lang="en-CA" sz="1600" dirty="0">
                <a:latin typeface="+mn-lt"/>
              </a:rPr>
              <a:t> </a:t>
            </a:r>
            <a:r>
              <a:rPr lang="en-CA" sz="1600" dirty="0" err="1">
                <a:latin typeface="+mn-lt"/>
              </a:rPr>
              <a:t>Garemijn</a:t>
            </a:r>
            <a:r>
              <a:rPr lang="en-CA" sz="1600" dirty="0">
                <a:latin typeface="+mn-lt"/>
              </a:rPr>
              <a:t> (1778). The </a:t>
            </a:r>
            <a:r>
              <a:rPr lang="en-CA" sz="1600" dirty="0" err="1">
                <a:latin typeface="+mn-lt"/>
              </a:rPr>
              <a:t>Pandreitje</a:t>
            </a:r>
            <a:r>
              <a:rPr lang="en-CA" sz="1600" dirty="0">
                <a:latin typeface="+mn-lt"/>
              </a:rPr>
              <a:t> in Bruges.” </a:t>
            </a:r>
            <a:r>
              <a:rPr lang="en-CA" sz="1600" i="1" dirty="0">
                <a:latin typeface="+mn-lt"/>
              </a:rPr>
              <a:t>Wikimedia Commons.</a:t>
            </a:r>
          </a:p>
          <a:p>
            <a:pPr marL="0" indent="0">
              <a:buNone/>
            </a:pPr>
            <a:r>
              <a:rPr lang="en-CA" sz="1600" dirty="0">
                <a:latin typeface="+mn-lt"/>
              </a:rPr>
              <a:t> </a:t>
            </a:r>
            <a:r>
              <a:rPr lang="en-CA" sz="1600" dirty="0">
                <a:latin typeface="+mn-lt"/>
                <a:hlinkClick r:id="rId7"/>
              </a:rPr>
              <a:t>https://commons.wikimedia.org/wiki/File:Jan_Antoon_Garemijn_-_The_Pandreitje_in_Bruges_-_WGA08468.jpg</a:t>
            </a:r>
            <a:endParaRPr lang="en-CA" sz="1600" dirty="0">
              <a:latin typeface="+mn-lt"/>
              <a:hlinkClick r:id="rId8"/>
            </a:endParaRPr>
          </a:p>
          <a:p>
            <a:pPr marL="0" indent="0">
              <a:buNone/>
            </a:pPr>
            <a:r>
              <a:rPr lang="en-CA" sz="1600" dirty="0">
                <a:latin typeface="+mn-lt"/>
                <a:cs typeface="Arial" panose="020B0604020202020204" pitchFamily="34" charset="0"/>
              </a:rPr>
              <a:t>“Statute of Anne.” </a:t>
            </a:r>
            <a:r>
              <a:rPr lang="en-CA" sz="1600" i="1" dirty="0">
                <a:latin typeface="+mn-lt"/>
                <a:cs typeface="Arial" panose="020B0604020202020204" pitchFamily="34" charset="0"/>
              </a:rPr>
              <a:t>Wikimedia Commons. </a:t>
            </a:r>
            <a:r>
              <a:rPr lang="en-CA" sz="1600" dirty="0">
                <a:latin typeface="+mn-lt"/>
                <a:cs typeface="Arial" panose="020B0604020202020204" pitchFamily="34" charset="0"/>
              </a:rPr>
              <a:t>PD. </a:t>
            </a:r>
            <a:r>
              <a:rPr lang="en-CA" sz="1600" dirty="0">
                <a:hlinkClick r:id="rId8"/>
              </a:rPr>
              <a:t>https://upload.wikimedia.org/wikipedia/commons/e/ec/Statute_of_anne.jpg</a:t>
            </a:r>
            <a:endParaRPr lang="en-CA" sz="1600" dirty="0"/>
          </a:p>
          <a:p>
            <a:pPr marL="0" indent="0">
              <a:buNone/>
            </a:pPr>
            <a:r>
              <a:rPr lang="en-CA" sz="1600" dirty="0" err="1"/>
              <a:t>Plasterbrain</a:t>
            </a:r>
            <a:r>
              <a:rPr lang="en-CA" sz="1600" dirty="0"/>
              <a:t> (2017). Tada Fanfare G. </a:t>
            </a:r>
            <a:r>
              <a:rPr lang="en-CA" sz="1600" i="1" dirty="0" err="1"/>
              <a:t>Freesound</a:t>
            </a:r>
            <a:r>
              <a:rPr lang="en-CA" sz="1600" i="1" dirty="0"/>
              <a:t>. </a:t>
            </a:r>
            <a:r>
              <a:rPr lang="en-CA" sz="1600" dirty="0">
                <a:hlinkClick r:id="rId9"/>
              </a:rPr>
              <a:t>https://freesound.org/people/plasterbrain/sounds/397353/</a:t>
            </a:r>
            <a:endParaRPr lang="en-CA" sz="1600" dirty="0"/>
          </a:p>
          <a:p>
            <a:pPr marL="0" indent="0">
              <a:buNone/>
            </a:pPr>
            <a:r>
              <a:rPr lang="en-CA" sz="1600" dirty="0" err="1">
                <a:latin typeface="+mn-lt"/>
                <a:cs typeface="Arial" panose="020B0604020202020204" pitchFamily="34" charset="0"/>
              </a:rPr>
              <a:t>Enshia</a:t>
            </a:r>
            <a:r>
              <a:rPr lang="en-CA" sz="1600" dirty="0">
                <a:latin typeface="+mn-lt"/>
                <a:cs typeface="Arial" panose="020B0604020202020204" pitchFamily="34" charset="0"/>
              </a:rPr>
              <a:t>. (n.d.). Book. </a:t>
            </a:r>
            <a:r>
              <a:rPr lang="en-CA" sz="1600" i="1" dirty="0">
                <a:latin typeface="+mn-lt"/>
                <a:cs typeface="Arial" panose="020B0604020202020204" pitchFamily="34" charset="0"/>
              </a:rPr>
              <a:t>The Noun Project</a:t>
            </a:r>
            <a:r>
              <a:rPr lang="en-CA" sz="1600" dirty="0">
                <a:latin typeface="+mn-lt"/>
                <a:cs typeface="Arial" panose="020B0604020202020204" pitchFamily="34" charset="0"/>
              </a:rPr>
              <a:t>. CC BY</a:t>
            </a:r>
            <a:r>
              <a:rPr lang="en-CA" sz="1600" dirty="0">
                <a:solidFill>
                  <a:schemeClr val="tx1"/>
                </a:solidFill>
                <a:latin typeface="+mn-lt"/>
                <a:cs typeface="Arial" panose="020B0604020202020204" pitchFamily="34" charset="0"/>
              </a:rPr>
              <a:t>. </a:t>
            </a:r>
            <a:r>
              <a:rPr lang="en-CA" sz="1600" dirty="0">
                <a:latin typeface="+mn-lt"/>
                <a:cs typeface="Arial" panose="020B0604020202020204" pitchFamily="34" charset="0"/>
                <a:hlinkClick r:id="rId10"/>
              </a:rPr>
              <a:t>https://thenounproject.com/icon/1787402/</a:t>
            </a:r>
            <a:r>
              <a:rPr lang="en-CA" sz="1600" dirty="0">
                <a:latin typeface="+mn-lt"/>
                <a:cs typeface="Arial" panose="020B0604020202020204" pitchFamily="34" charset="0"/>
              </a:rPr>
              <a:t> </a:t>
            </a:r>
          </a:p>
          <a:p>
            <a:pPr marL="0" indent="0">
              <a:buNone/>
            </a:pPr>
            <a:r>
              <a:rPr lang="en-CA" sz="1600" dirty="0" err="1">
                <a:latin typeface="+mn-lt"/>
                <a:cs typeface="Arial" panose="020B0604020202020204" pitchFamily="34" charset="0"/>
              </a:rPr>
              <a:t>ProSymbols</a:t>
            </a:r>
            <a:r>
              <a:rPr lang="en-CA" sz="1600" dirty="0">
                <a:latin typeface="+mn-lt"/>
                <a:cs typeface="Arial" panose="020B0604020202020204" pitchFamily="34" charset="0"/>
              </a:rPr>
              <a:t>. (n.d.). Art. </a:t>
            </a:r>
            <a:r>
              <a:rPr lang="en-CA" sz="1600" i="1" dirty="0">
                <a:latin typeface="+mn-lt"/>
                <a:cs typeface="Arial" panose="020B0604020202020204" pitchFamily="34" charset="0"/>
              </a:rPr>
              <a:t>The Noun Project</a:t>
            </a:r>
            <a:r>
              <a:rPr lang="en-CA" sz="1600" dirty="0">
                <a:latin typeface="+mn-lt"/>
                <a:cs typeface="Arial" panose="020B0604020202020204" pitchFamily="34" charset="0"/>
              </a:rPr>
              <a:t>. CC BY</a:t>
            </a:r>
            <a:r>
              <a:rPr lang="en-CA" sz="1600" dirty="0">
                <a:solidFill>
                  <a:schemeClr val="tx1"/>
                </a:solidFill>
                <a:latin typeface="+mn-lt"/>
                <a:cs typeface="Arial" panose="020B0604020202020204" pitchFamily="34" charset="0"/>
              </a:rPr>
              <a:t>. </a:t>
            </a:r>
            <a:r>
              <a:rPr lang="en-CA" sz="1600" dirty="0">
                <a:latin typeface="+mn-lt"/>
                <a:cs typeface="Arial" panose="020B0604020202020204" pitchFamily="34" charset="0"/>
                <a:hlinkClick r:id="rId11"/>
              </a:rPr>
              <a:t>https://thenounproject.com/icon/1976897</a:t>
            </a:r>
            <a:endParaRPr lang="en-CA" sz="1600" dirty="0">
              <a:latin typeface="+mn-lt"/>
              <a:cs typeface="Arial" panose="020B0604020202020204" pitchFamily="34" charset="0"/>
            </a:endParaRPr>
          </a:p>
          <a:p>
            <a:pPr marL="0" indent="0">
              <a:buNone/>
            </a:pPr>
            <a:r>
              <a:rPr lang="en-CA" sz="1600" dirty="0">
                <a:latin typeface="+mn-lt"/>
                <a:cs typeface="Arial" panose="020B0604020202020204" pitchFamily="34" charset="0"/>
              </a:rPr>
              <a:t>Atif Arshad. (</a:t>
            </a:r>
            <a:r>
              <a:rPr lang="en-CA" sz="1600" dirty="0" err="1">
                <a:latin typeface="+mn-lt"/>
                <a:cs typeface="Arial" panose="020B0604020202020204" pitchFamily="34" charset="0"/>
              </a:rPr>
              <a:t>n.d</a:t>
            </a:r>
            <a:r>
              <a:rPr lang="en-CA" sz="1600" dirty="0">
                <a:latin typeface="+mn-lt"/>
                <a:cs typeface="Arial" panose="020B0604020202020204" pitchFamily="34" charset="0"/>
              </a:rPr>
              <a:t>). Gramophone. </a:t>
            </a:r>
            <a:r>
              <a:rPr lang="en-CA" sz="1600" i="1" dirty="0">
                <a:latin typeface="+mn-lt"/>
                <a:cs typeface="Arial" panose="020B0604020202020204" pitchFamily="34" charset="0"/>
              </a:rPr>
              <a:t>The Noun Project</a:t>
            </a:r>
            <a:r>
              <a:rPr lang="en-CA" sz="1600" dirty="0">
                <a:latin typeface="+mn-lt"/>
                <a:cs typeface="Arial" panose="020B0604020202020204" pitchFamily="34" charset="0"/>
              </a:rPr>
              <a:t>. CC0.</a:t>
            </a:r>
            <a:r>
              <a:rPr lang="en-CA" sz="1600" dirty="0">
                <a:solidFill>
                  <a:schemeClr val="tx1"/>
                </a:solidFill>
                <a:latin typeface="+mn-lt"/>
                <a:cs typeface="Arial" panose="020B0604020202020204" pitchFamily="34" charset="0"/>
              </a:rPr>
              <a:t> </a:t>
            </a:r>
            <a:r>
              <a:rPr lang="en-CA" sz="1600" dirty="0">
                <a:solidFill>
                  <a:schemeClr val="tx1"/>
                </a:solidFill>
                <a:latin typeface="+mn-lt"/>
              </a:rPr>
              <a:t> </a:t>
            </a:r>
            <a:r>
              <a:rPr lang="en-CA" sz="1600" dirty="0">
                <a:latin typeface="+mn-lt"/>
                <a:hlinkClick r:id="rId12"/>
              </a:rPr>
              <a:t>https://thenounproject.com/icon/1306170/</a:t>
            </a:r>
            <a:endParaRPr lang="en-CA" sz="1600" dirty="0">
              <a:latin typeface="+mn-lt"/>
            </a:endParaRPr>
          </a:p>
          <a:p>
            <a:pPr marL="0" indent="0">
              <a:buNone/>
            </a:pPr>
            <a:r>
              <a:rPr lang="en-US" sz="1600" dirty="0" err="1">
                <a:latin typeface="+mn-lt"/>
              </a:rPr>
              <a:t>Montu</a:t>
            </a:r>
            <a:r>
              <a:rPr lang="en-US" sz="1600" dirty="0">
                <a:latin typeface="+mn-lt"/>
              </a:rPr>
              <a:t> Yadav. (n.d.) Broadcast. </a:t>
            </a:r>
            <a:r>
              <a:rPr lang="en-US" sz="1600" i="1" dirty="0">
                <a:latin typeface="+mn-lt"/>
              </a:rPr>
              <a:t>The Noun Project</a:t>
            </a:r>
            <a:r>
              <a:rPr lang="en-US" sz="1600" dirty="0">
                <a:latin typeface="+mn-lt"/>
              </a:rPr>
              <a:t>. CC BY. </a:t>
            </a:r>
            <a:r>
              <a:rPr lang="en-US" sz="1600" dirty="0">
                <a:latin typeface="+mn-lt"/>
                <a:hlinkClick r:id="rId13"/>
              </a:rPr>
              <a:t>https://thenounproject.com/term/broadcast/201837</a:t>
            </a:r>
            <a:r>
              <a:rPr lang="en-US" sz="1600" dirty="0">
                <a:latin typeface="+mn-lt"/>
              </a:rPr>
              <a:t> </a:t>
            </a:r>
          </a:p>
          <a:p>
            <a:pPr marL="0" indent="0">
              <a:buNone/>
            </a:pPr>
            <a:endParaRPr lang="en-CA" sz="1600" dirty="0">
              <a:latin typeface="+mn-lt"/>
            </a:endParaRPr>
          </a:p>
          <a:p>
            <a:pPr marL="0" indent="0">
              <a:buNone/>
            </a:pPr>
            <a:endParaRPr lang="en-US" sz="1600" dirty="0">
              <a:latin typeface="+mn-lt"/>
            </a:endParaRPr>
          </a:p>
          <a:p>
            <a:pPr marL="0" indent="0">
              <a:buNone/>
            </a:pPr>
            <a:endParaRPr lang="en-US" sz="1600" dirty="0">
              <a:latin typeface="+mn-lt"/>
            </a:endParaRPr>
          </a:p>
        </p:txBody>
      </p:sp>
      <p:sp>
        <p:nvSpPr>
          <p:cNvPr id="5" name="Title 4">
            <a:extLst>
              <a:ext uri="{FF2B5EF4-FFF2-40B4-BE49-F238E27FC236}">
                <a16:creationId xmlns:a16="http://schemas.microsoft.com/office/drawing/2014/main" id="{D401ECF7-6BF7-6B41-B2D2-3AEAE5190CEF}"/>
              </a:ext>
            </a:extLst>
          </p:cNvPr>
          <p:cNvSpPr>
            <a:spLocks noGrp="1"/>
          </p:cNvSpPr>
          <p:nvPr>
            <p:ph type="title"/>
          </p:nvPr>
        </p:nvSpPr>
        <p:spPr/>
        <p:txBody>
          <a:bodyPr/>
          <a:lstStyle/>
          <a:p>
            <a:r>
              <a:rPr lang="en-US" dirty="0"/>
              <a:t>IMAGE AND SOUND REFERENCES </a:t>
            </a:r>
          </a:p>
        </p:txBody>
      </p:sp>
    </p:spTree>
    <p:extLst>
      <p:ext uri="{BB962C8B-B14F-4D97-AF65-F5344CB8AC3E}">
        <p14:creationId xmlns:p14="http://schemas.microsoft.com/office/powerpoint/2010/main" val="1093160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C06F65-268B-704C-BA52-8D24B070C3D3}"/>
              </a:ext>
            </a:extLst>
          </p:cNvPr>
          <p:cNvSpPr>
            <a:spLocks noGrp="1"/>
          </p:cNvSpPr>
          <p:nvPr>
            <p:ph type="body" sz="quarter" idx="15"/>
          </p:nvPr>
        </p:nvSpPr>
        <p:spPr>
          <a:xfrm>
            <a:off x="315884" y="1812175"/>
            <a:ext cx="12003579" cy="4779818"/>
          </a:xfrm>
        </p:spPr>
        <p:txBody>
          <a:bodyPr/>
          <a:lstStyle/>
          <a:p>
            <a:r>
              <a:rPr lang="en-US" sz="1600" dirty="0"/>
              <a:t>Priyanka. (n.d.) Viewing. </a:t>
            </a:r>
            <a:r>
              <a:rPr lang="en-US" sz="1600" i="1" dirty="0"/>
              <a:t>The Noun Project</a:t>
            </a:r>
            <a:r>
              <a:rPr lang="en-US" sz="1600" dirty="0"/>
              <a:t>. CC BY. </a:t>
            </a:r>
            <a:r>
              <a:rPr lang="en-US" sz="1600" dirty="0">
                <a:hlinkClick r:id="rId3"/>
              </a:rPr>
              <a:t>https://thenounproject.com/term/viewing/1694590</a:t>
            </a:r>
            <a:r>
              <a:rPr lang="en-US" sz="1600" dirty="0"/>
              <a:t> </a:t>
            </a:r>
          </a:p>
          <a:p>
            <a:r>
              <a:rPr lang="en-US" sz="1600" dirty="0"/>
              <a:t>Blair Adams. (n.d.) Drama. </a:t>
            </a:r>
            <a:r>
              <a:rPr lang="en-US" sz="1600" i="1" dirty="0"/>
              <a:t>The Noun Project</a:t>
            </a:r>
            <a:r>
              <a:rPr lang="en-US" sz="1600" dirty="0"/>
              <a:t>. CC BY. </a:t>
            </a:r>
            <a:r>
              <a:rPr lang="en-US" sz="1600" dirty="0">
                <a:hlinkClick r:id="rId4"/>
              </a:rPr>
              <a:t>https://thenounproject.com/term/drama/953398</a:t>
            </a:r>
            <a:r>
              <a:rPr lang="en-US" sz="1600" dirty="0"/>
              <a:t> </a:t>
            </a:r>
          </a:p>
          <a:p>
            <a:r>
              <a:rPr lang="en-US" sz="1600" dirty="0" err="1"/>
              <a:t>Shastry</a:t>
            </a:r>
            <a:r>
              <a:rPr lang="en-US" sz="1600" dirty="0"/>
              <a:t>. (n.d.) DVD. </a:t>
            </a:r>
            <a:r>
              <a:rPr lang="en-US" sz="1600" i="1" dirty="0"/>
              <a:t>The Noun Project</a:t>
            </a:r>
            <a:r>
              <a:rPr lang="en-US" sz="1600" dirty="0"/>
              <a:t>. CC BY. </a:t>
            </a:r>
            <a:r>
              <a:rPr lang="en-US" sz="1600" dirty="0">
                <a:hlinkClick r:id="rId5"/>
              </a:rPr>
              <a:t>https://thenounproject.com/term/dvd/2163746</a:t>
            </a:r>
            <a:r>
              <a:rPr lang="en-US" sz="1600" dirty="0"/>
              <a:t> </a:t>
            </a:r>
          </a:p>
          <a:p>
            <a:r>
              <a:rPr lang="en-US" sz="1600" dirty="0"/>
              <a:t>Andrey </a:t>
            </a:r>
            <a:r>
              <a:rPr lang="en-US" sz="1600" dirty="0" err="1"/>
              <a:t>Vasiliev</a:t>
            </a:r>
            <a:r>
              <a:rPr lang="en-US" sz="1600" dirty="0"/>
              <a:t>. (n.d.) Film Projector. </a:t>
            </a:r>
            <a:r>
              <a:rPr lang="en-US" sz="1600" i="1" dirty="0"/>
              <a:t>The Noun Project</a:t>
            </a:r>
            <a:r>
              <a:rPr lang="en-US" sz="1600" dirty="0"/>
              <a:t>. CC BY. </a:t>
            </a:r>
            <a:r>
              <a:rPr lang="en-US" sz="1600" dirty="0">
                <a:hlinkClick r:id="rId6"/>
              </a:rPr>
              <a:t>https://thenounproject.com/term/film-projector/336166</a:t>
            </a:r>
            <a:r>
              <a:rPr lang="en-US" sz="1600" dirty="0"/>
              <a:t>  </a:t>
            </a:r>
          </a:p>
          <a:p>
            <a:r>
              <a:rPr lang="en-US" sz="1600" dirty="0"/>
              <a:t>Michael Kaminski (n.d.). One. </a:t>
            </a:r>
            <a:r>
              <a:rPr lang="en-US" sz="1600" i="1" dirty="0"/>
              <a:t>The Noun Project. </a:t>
            </a:r>
            <a:r>
              <a:rPr lang="en-US" sz="1600" dirty="0"/>
              <a:t>CC BY. </a:t>
            </a:r>
            <a:r>
              <a:rPr lang="en-CA" sz="1600" dirty="0">
                <a:hlinkClick r:id="rId7"/>
              </a:rPr>
              <a:t>https://thenounproject.com/search/?q=one&amp;i=2010363</a:t>
            </a:r>
            <a:endParaRPr lang="en-CA" sz="1600" dirty="0"/>
          </a:p>
          <a:p>
            <a:r>
              <a:rPr lang="en-US" sz="1600" dirty="0"/>
              <a:t>Michael Kaminski (n.d.). Two. </a:t>
            </a:r>
            <a:r>
              <a:rPr lang="en-US" sz="1600" i="1" dirty="0"/>
              <a:t>The Noun Project. </a:t>
            </a:r>
            <a:r>
              <a:rPr lang="en-US" sz="1600" dirty="0"/>
              <a:t>CC BY. </a:t>
            </a:r>
            <a:r>
              <a:rPr lang="en-CA" sz="1600" dirty="0">
                <a:hlinkClick r:id="rId8"/>
              </a:rPr>
              <a:t>https://thenounproject.com/kaliphast/uploads/?i=2010370</a:t>
            </a:r>
            <a:endParaRPr lang="en-CA" sz="1600" dirty="0"/>
          </a:p>
          <a:p>
            <a:r>
              <a:rPr lang="en-CA" sz="1600" dirty="0"/>
              <a:t>[Betsy Ross American Flag]. </a:t>
            </a:r>
            <a:r>
              <a:rPr lang="en-CA" sz="1600" dirty="0">
                <a:hlinkClick r:id="rId9"/>
              </a:rPr>
              <a:t>https://en.wikipedia.org/wiki/Flag_of_the_United_States#/media/File:Flag_of_the_United_States_(1777-1795).svg</a:t>
            </a:r>
            <a:endParaRPr lang="en-CA" sz="1600" dirty="0"/>
          </a:p>
          <a:p>
            <a:r>
              <a:rPr lang="en-CA" sz="1600" dirty="0"/>
              <a:t>“Copyright Act of 1970”. </a:t>
            </a:r>
            <a:r>
              <a:rPr lang="en-CA" sz="1600" dirty="0">
                <a:hlinkClick r:id="rId10"/>
              </a:rPr>
              <a:t>https://www.copyright.gov/about/images/1790_First_US_Copyright_Law_P1_8.jpg</a:t>
            </a:r>
            <a:endParaRPr lang="en-CA" sz="1600" dirty="0"/>
          </a:p>
          <a:p>
            <a:r>
              <a:rPr lang="en-US" sz="1600" dirty="0"/>
              <a:t>Michael Kaminski (n.d.). Three. </a:t>
            </a:r>
            <a:r>
              <a:rPr lang="en-US" sz="1600" i="1" dirty="0"/>
              <a:t>The Noun Project</a:t>
            </a:r>
            <a:r>
              <a:rPr lang="en-US" sz="1600" dirty="0"/>
              <a:t>. CC BY. </a:t>
            </a:r>
            <a:r>
              <a:rPr lang="en-CA" sz="1600" dirty="0">
                <a:hlinkClick r:id="rId11"/>
              </a:rPr>
              <a:t>https://thenounproject.com/kaliphast/uploads/?i=2010367</a:t>
            </a:r>
            <a:endParaRPr lang="en-CA" sz="1600" dirty="0"/>
          </a:p>
          <a:p>
            <a:r>
              <a:rPr lang="en-CA" sz="1600" dirty="0" err="1"/>
              <a:t>Maadmacs</a:t>
            </a:r>
            <a:r>
              <a:rPr lang="en-CA" sz="1600" dirty="0"/>
              <a:t> (2017). Horse and Carriage. </a:t>
            </a:r>
            <a:r>
              <a:rPr lang="en-CA" sz="1600" i="1" dirty="0" err="1"/>
              <a:t>Freesound</a:t>
            </a:r>
            <a:r>
              <a:rPr lang="en-CA" sz="1600" i="1" dirty="0"/>
              <a:t>. </a:t>
            </a:r>
            <a:r>
              <a:rPr lang="en-CA" sz="1600" dirty="0">
                <a:hlinkClick r:id="rId12"/>
              </a:rPr>
              <a:t>https://freesound.org/people/maadmacs/sounds/388391/</a:t>
            </a:r>
            <a:endParaRPr lang="en-CA" sz="1600" dirty="0"/>
          </a:p>
          <a:p>
            <a:r>
              <a:rPr lang="en-CA" sz="1600" dirty="0"/>
              <a:t>Atif Arshad (n.d.). Globe. </a:t>
            </a:r>
            <a:r>
              <a:rPr lang="en-CA" sz="1600" i="1" dirty="0"/>
              <a:t>The Noun Project</a:t>
            </a:r>
            <a:r>
              <a:rPr lang="en-CA" sz="1600" dirty="0"/>
              <a:t>. CC BY. </a:t>
            </a:r>
            <a:r>
              <a:rPr lang="en-CA" sz="1600" dirty="0">
                <a:hlinkClick r:id="rId13"/>
              </a:rPr>
              <a:t>https://thenounproject.com/search/?q=globe&amp;i=1299776</a:t>
            </a:r>
            <a:endParaRPr lang="en-CA" sz="1600" dirty="0"/>
          </a:p>
          <a:p>
            <a:endParaRPr lang="en-US" sz="1600" dirty="0"/>
          </a:p>
          <a:p>
            <a:endParaRPr lang="en-US" sz="1600" dirty="0"/>
          </a:p>
        </p:txBody>
      </p:sp>
    </p:spTree>
    <p:extLst>
      <p:ext uri="{BB962C8B-B14F-4D97-AF65-F5344CB8AC3E}">
        <p14:creationId xmlns:p14="http://schemas.microsoft.com/office/powerpoint/2010/main" val="2102142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1EC60C-4ED6-0A4C-96EA-23315B26DE25}"/>
              </a:ext>
            </a:extLst>
          </p:cNvPr>
          <p:cNvSpPr>
            <a:spLocks noGrp="1"/>
          </p:cNvSpPr>
          <p:nvPr>
            <p:ph type="body" sz="quarter" idx="15"/>
          </p:nvPr>
        </p:nvSpPr>
        <p:spPr>
          <a:xfrm>
            <a:off x="241330" y="1595114"/>
            <a:ext cx="12244386" cy="4250430"/>
          </a:xfrm>
        </p:spPr>
        <p:txBody>
          <a:bodyPr/>
          <a:lstStyle/>
          <a:p>
            <a:r>
              <a:rPr lang="en-CA" sz="1600" dirty="0"/>
              <a:t>Joseph Ferdinand Keppler. (1886). The Pirate Publisher. </a:t>
            </a:r>
            <a:r>
              <a:rPr lang="en-CA" sz="1600" i="1" dirty="0"/>
              <a:t>Wikimedia Commons</a:t>
            </a:r>
            <a:r>
              <a:rPr lang="en-CA" sz="1600" dirty="0"/>
              <a:t>. PD. </a:t>
            </a:r>
            <a:r>
              <a:rPr lang="en-CA" sz="1600" dirty="0">
                <a:solidFill>
                  <a:schemeClr val="tx1"/>
                </a:solidFill>
                <a:hlinkClick r:id="rId3"/>
              </a:rPr>
              <a:t>https://commons.wikimedia.org/wiki/File:Joseph_Ferdinand_Keppler_-_The_Pirate_Publisher_-_Puck_Magazine_-_Restoration_by_Adam_Cuerden.jpg</a:t>
            </a:r>
            <a:endParaRPr lang="en-US" sz="1600" dirty="0"/>
          </a:p>
          <a:p>
            <a:r>
              <a:rPr lang="en-US" sz="1600" dirty="0"/>
              <a:t>Michael Kaminski (n.d.). Four. </a:t>
            </a:r>
            <a:r>
              <a:rPr lang="en-US" sz="1600" i="1" dirty="0"/>
              <a:t>The Noun Project</a:t>
            </a:r>
            <a:r>
              <a:rPr lang="en-US" sz="1600" dirty="0"/>
              <a:t>. CC BY. </a:t>
            </a:r>
            <a:r>
              <a:rPr lang="en-CA" sz="1600" dirty="0">
                <a:hlinkClick r:id="rId4"/>
              </a:rPr>
              <a:t>https://thenounproject.com/kaliphast/uploads/?i=2010371</a:t>
            </a:r>
            <a:endParaRPr lang="en-CA" sz="1600" dirty="0"/>
          </a:p>
          <a:p>
            <a:r>
              <a:rPr lang="en-CA" sz="1600" dirty="0"/>
              <a:t>[Canadian Flag]. </a:t>
            </a:r>
            <a:r>
              <a:rPr lang="en-CA" sz="1600" dirty="0">
                <a:hlinkClick r:id="rId5"/>
              </a:rPr>
              <a:t>https://drive.google.com/file/d/1aQzFvb1VmDAhn1Jhx6GMxNhqDUqNtu73/view</a:t>
            </a:r>
            <a:endParaRPr lang="en-US" sz="1600" dirty="0"/>
          </a:p>
          <a:p>
            <a:r>
              <a:rPr lang="en-US" sz="1600" dirty="0"/>
              <a:t>Michael Kaminski (n.d.). Five. </a:t>
            </a:r>
            <a:r>
              <a:rPr lang="en-US" sz="1600" i="1" dirty="0"/>
              <a:t>The Noun Project. </a:t>
            </a:r>
            <a:r>
              <a:rPr lang="en-US" sz="1600" dirty="0"/>
              <a:t>CC BY. </a:t>
            </a:r>
            <a:r>
              <a:rPr lang="en-CA" sz="1600" dirty="0">
                <a:hlinkClick r:id="rId6"/>
              </a:rPr>
              <a:t>https://thenounproject.com/kaliphast/uploads/?i=2010369</a:t>
            </a:r>
            <a:endParaRPr lang="en-CA" sz="1600" dirty="0">
              <a:hlinkClick r:id="rId7"/>
            </a:endParaRPr>
          </a:p>
          <a:p>
            <a:r>
              <a:rPr lang="en-US" sz="1600" dirty="0"/>
              <a:t>National Cancer Institute (1987). [</a:t>
            </a:r>
            <a:r>
              <a:rPr lang="en-CA" sz="1600" dirty="0"/>
              <a:t>A librarian at the National Library of Medicine]. </a:t>
            </a:r>
            <a:r>
              <a:rPr lang="en-CA" sz="1600" i="1" dirty="0" err="1"/>
              <a:t>Pixabay</a:t>
            </a:r>
            <a:r>
              <a:rPr lang="en-CA" sz="1600" i="1" dirty="0"/>
              <a:t>. </a:t>
            </a:r>
            <a:r>
              <a:rPr lang="en-CA" sz="1600" dirty="0">
                <a:hlinkClick r:id="rId8"/>
              </a:rPr>
              <a:t>https://unsplash.com/photos/OHx5zVsv_gY</a:t>
            </a:r>
            <a:endParaRPr lang="en-CA" sz="1600" dirty="0"/>
          </a:p>
          <a:p>
            <a:r>
              <a:rPr lang="en-CA" sz="1600" dirty="0"/>
              <a:t>Timbre (2010). </a:t>
            </a:r>
            <a:r>
              <a:rPr lang="en-CA" sz="1600" dirty="0" err="1"/>
              <a:t>Transmoogrified</a:t>
            </a:r>
            <a:r>
              <a:rPr lang="en-CA" sz="1600" dirty="0"/>
              <a:t> Piano. </a:t>
            </a:r>
            <a:r>
              <a:rPr lang="en-CA" sz="1600" i="1" dirty="0" err="1"/>
              <a:t>Freesound</a:t>
            </a:r>
            <a:r>
              <a:rPr lang="en-CA" sz="1600" i="1" dirty="0"/>
              <a:t>. </a:t>
            </a:r>
            <a:r>
              <a:rPr lang="en-CA" sz="1600" dirty="0">
                <a:hlinkClick r:id="rId9"/>
              </a:rPr>
              <a:t>https://freesound.org/people/Timbre/sounds/106978/</a:t>
            </a:r>
            <a:endParaRPr lang="en-US" sz="1600" dirty="0"/>
          </a:p>
          <a:p>
            <a:r>
              <a:rPr lang="en-US" sz="1600" dirty="0"/>
              <a:t>[WTO Logo] </a:t>
            </a:r>
            <a:r>
              <a:rPr lang="en-CA" sz="1600" dirty="0">
                <a:hlinkClick r:id="rId7"/>
              </a:rPr>
              <a:t>https://drive.google.com/file/d/1VVDARTWr0MRCtdp4VNqyPP4PAmgV9wpS/view</a:t>
            </a:r>
            <a:endParaRPr lang="en-US" sz="1600" dirty="0"/>
          </a:p>
          <a:p>
            <a:r>
              <a:rPr lang="en-US" sz="1600" dirty="0"/>
              <a:t>Michael Kaminski (n.d.). Six. </a:t>
            </a:r>
            <a:r>
              <a:rPr lang="en-US" sz="1600" i="1" dirty="0"/>
              <a:t>The Noun Project</a:t>
            </a:r>
            <a:r>
              <a:rPr lang="en-US" sz="1600" dirty="0"/>
              <a:t>. CC BY. </a:t>
            </a:r>
            <a:r>
              <a:rPr lang="en-CA" sz="1600" dirty="0">
                <a:hlinkClick r:id="rId10"/>
              </a:rPr>
              <a:t>https://thenounproject.com/kaliphast/uploads/?i=2010368</a:t>
            </a:r>
            <a:endParaRPr lang="en-CA" sz="1600" dirty="0"/>
          </a:p>
          <a:p>
            <a:r>
              <a:rPr lang="en-CA" sz="1600" dirty="0"/>
              <a:t>Raul654. US Congressional photo of Sonny Bono. </a:t>
            </a:r>
            <a:r>
              <a:rPr lang="en-CA" sz="1600" i="1" dirty="0"/>
              <a:t>Wikimedia Commons. </a:t>
            </a:r>
            <a:r>
              <a:rPr lang="en-CA" sz="1600" dirty="0"/>
              <a:t>PD. </a:t>
            </a:r>
            <a:r>
              <a:rPr lang="en-CA" sz="1600" dirty="0">
                <a:hlinkClick r:id="rId11"/>
              </a:rPr>
              <a:t>https://en.wikipedia.org/wiki/Sonny_Bono#/media/File:Sonny_Bono.jpg</a:t>
            </a:r>
            <a:endParaRPr lang="en-CA" sz="1600" dirty="0"/>
          </a:p>
          <a:p>
            <a:r>
              <a:rPr lang="en-CA" sz="1600" dirty="0"/>
              <a:t>Jonathan </a:t>
            </a:r>
            <a:r>
              <a:rPr lang="en-CA" sz="1600" dirty="0" err="1"/>
              <a:t>Lutaster</a:t>
            </a:r>
            <a:r>
              <a:rPr lang="en-CA" sz="1600" dirty="0"/>
              <a:t> (n.d.). Mouse Ears. </a:t>
            </a:r>
            <a:r>
              <a:rPr lang="en-CA" sz="1600" i="1" dirty="0"/>
              <a:t>The Noun Project</a:t>
            </a:r>
            <a:r>
              <a:rPr lang="en-CA" sz="1600" dirty="0"/>
              <a:t>. CC BY. </a:t>
            </a:r>
            <a:r>
              <a:rPr lang="en-CA" sz="1600" dirty="0">
                <a:hlinkClick r:id="rId12"/>
              </a:rPr>
              <a:t>https://thenounproject.com/search/?q=mouse&amp;i=315445</a:t>
            </a:r>
            <a:endParaRPr lang="en-CA" sz="1600" dirty="0"/>
          </a:p>
          <a:p>
            <a:r>
              <a:rPr lang="en-CA" sz="1600" dirty="0" err="1"/>
              <a:t>Reitanna</a:t>
            </a:r>
            <a:r>
              <a:rPr lang="en-CA" sz="1600" dirty="0"/>
              <a:t> (2014). Giggle2.</a:t>
            </a:r>
            <a:r>
              <a:rPr lang="en-CA" sz="1600" i="1" dirty="0"/>
              <a:t> </a:t>
            </a:r>
            <a:r>
              <a:rPr lang="en-CA" sz="1600" i="1" dirty="0" err="1"/>
              <a:t>Freesound</a:t>
            </a:r>
            <a:r>
              <a:rPr lang="en-CA" sz="1600" i="1" dirty="0"/>
              <a:t>. </a:t>
            </a:r>
            <a:r>
              <a:rPr lang="en-CA" sz="1600" dirty="0">
                <a:hlinkClick r:id="rId13"/>
              </a:rPr>
              <a:t>https://freesound.org/people/Reitanna/sounds/235167/</a:t>
            </a:r>
            <a:endParaRPr lang="en-CA" sz="1600" dirty="0"/>
          </a:p>
          <a:p>
            <a:r>
              <a:rPr lang="en-CA" sz="1600" dirty="0"/>
              <a:t>[Flag of the US]. </a:t>
            </a:r>
            <a:r>
              <a:rPr lang="en-CA" sz="1600" dirty="0">
                <a:hlinkClick r:id="rId14"/>
              </a:rPr>
              <a:t>https://drive.google.com/file/d/1YO613AnLUiGwCZViqsV-_46d_nChlO3S/view</a:t>
            </a:r>
            <a:endParaRPr lang="en-CA" sz="1600" dirty="0"/>
          </a:p>
          <a:p>
            <a:endParaRPr lang="en-US" sz="1600" dirty="0"/>
          </a:p>
        </p:txBody>
      </p:sp>
    </p:spTree>
    <p:extLst>
      <p:ext uri="{BB962C8B-B14F-4D97-AF65-F5344CB8AC3E}">
        <p14:creationId xmlns:p14="http://schemas.microsoft.com/office/powerpoint/2010/main" val="1756889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E1966F-E34A-6D42-9D99-5A294EA1DD02}"/>
              </a:ext>
            </a:extLst>
          </p:cNvPr>
          <p:cNvSpPr>
            <a:spLocks noGrp="1"/>
          </p:cNvSpPr>
          <p:nvPr>
            <p:ph type="body" sz="quarter" idx="15"/>
          </p:nvPr>
        </p:nvSpPr>
        <p:spPr>
          <a:xfrm>
            <a:off x="354676" y="1676317"/>
            <a:ext cx="11837324" cy="3894505"/>
          </a:xfrm>
        </p:spPr>
        <p:txBody>
          <a:bodyPr/>
          <a:lstStyle/>
          <a:p>
            <a:r>
              <a:rPr lang="en-US" sz="1600" dirty="0"/>
              <a:t>Michael Kaminski (n.d.). Seven. </a:t>
            </a:r>
            <a:r>
              <a:rPr lang="en-US" sz="1600" i="1" dirty="0"/>
              <a:t>The Noun Project</a:t>
            </a:r>
            <a:r>
              <a:rPr lang="en-US" sz="1600" dirty="0"/>
              <a:t>. CC BY. </a:t>
            </a:r>
            <a:r>
              <a:rPr lang="en-CA" sz="1600" dirty="0">
                <a:hlinkClick r:id="rId2"/>
              </a:rPr>
              <a:t>https://thenounproject.com/kaliphast/uploads/?i=2010366</a:t>
            </a:r>
            <a:endParaRPr lang="en-CA" sz="1600" dirty="0"/>
          </a:p>
          <a:p>
            <a:r>
              <a:rPr lang="en-CA" sz="1600" dirty="0"/>
              <a:t>Dig deeper. (2017). [Supreme Court of Canada]. </a:t>
            </a:r>
            <a:r>
              <a:rPr lang="en-CA" sz="1600" i="1" dirty="0"/>
              <a:t>Wikimedia Commons</a:t>
            </a:r>
            <a:r>
              <a:rPr lang="en-CA" sz="1600" dirty="0"/>
              <a:t>. CC BY 4.0. </a:t>
            </a:r>
            <a:r>
              <a:rPr lang="en-CA" sz="1600" dirty="0">
                <a:hlinkClick r:id="rId3"/>
              </a:rPr>
              <a:t>https://commons.wikimedia.org/wiki/File:Supreme_court_of_Canada_in_summer.jpg</a:t>
            </a:r>
            <a:endParaRPr lang="en-CA" sz="1600" dirty="0"/>
          </a:p>
          <a:p>
            <a:r>
              <a:rPr lang="en-CA" sz="1600" dirty="0"/>
              <a:t>Kick(n.d.). Scales. </a:t>
            </a:r>
            <a:r>
              <a:rPr lang="en-CA" sz="1600" i="1" dirty="0"/>
              <a:t>The Noun Project</a:t>
            </a:r>
            <a:r>
              <a:rPr lang="en-CA" sz="1600" dirty="0"/>
              <a:t>. CC BY. </a:t>
            </a:r>
            <a:r>
              <a:rPr lang="en-CA" sz="1600" dirty="0">
                <a:hlinkClick r:id="rId4"/>
              </a:rPr>
              <a:t>https://thenounproject.com/search/?q=scale&amp;i=1320645</a:t>
            </a:r>
            <a:endParaRPr lang="en-CA" sz="1600" dirty="0"/>
          </a:p>
          <a:p>
            <a:r>
              <a:rPr lang="en-US" sz="1600" dirty="0"/>
              <a:t>Michael Kaminski (n.d.). Eight. </a:t>
            </a:r>
            <a:r>
              <a:rPr lang="en-US" sz="1600" i="1" dirty="0"/>
              <a:t>The Noun Project</a:t>
            </a:r>
            <a:r>
              <a:rPr lang="en-US" sz="1600" dirty="0"/>
              <a:t>. CC BY. </a:t>
            </a:r>
            <a:r>
              <a:rPr lang="en-CA" sz="1600" dirty="0">
                <a:hlinkClick r:id="rId5"/>
              </a:rPr>
              <a:t>https://thenounproject.com/kaliphast/uploads/?i=2010372</a:t>
            </a:r>
            <a:endParaRPr lang="en-CA" sz="1600" dirty="0">
              <a:latin typeface="Arial" panose="020B0604020202020204" pitchFamily="34" charset="0"/>
              <a:cs typeface="Arial" panose="020B0604020202020204" pitchFamily="34" charset="0"/>
            </a:endParaRPr>
          </a:p>
          <a:p>
            <a:pPr>
              <a:lnSpc>
                <a:spcPct val="100000"/>
              </a:lnSpc>
            </a:pPr>
            <a:r>
              <a:rPr lang="en-CA" sz="1600" dirty="0" err="1">
                <a:latin typeface="Arial" panose="020B0604020202020204" pitchFamily="34" charset="0"/>
                <a:cs typeface="Arial" panose="020B0604020202020204" pitchFamily="34" charset="0"/>
              </a:rPr>
              <a:t>Dezign</a:t>
            </a:r>
            <a:r>
              <a:rPr lang="en-CA" sz="1600" dirty="0">
                <a:latin typeface="Arial" panose="020B0604020202020204" pitchFamily="34" charset="0"/>
                <a:cs typeface="Arial" panose="020B0604020202020204" pitchFamily="34" charset="0"/>
              </a:rPr>
              <a:t>, Ruslan. (n.d.). Target. </a:t>
            </a:r>
            <a:r>
              <a:rPr lang="en-CA" sz="1600" i="1" dirty="0">
                <a:latin typeface="Arial" panose="020B0604020202020204" pitchFamily="34" charset="0"/>
                <a:cs typeface="Arial" panose="020B0604020202020204" pitchFamily="34" charset="0"/>
              </a:rPr>
              <a:t>The Noun Project</a:t>
            </a:r>
            <a:r>
              <a:rPr lang="en-CA" sz="1600" dirty="0">
                <a:latin typeface="Arial" panose="020B0604020202020204" pitchFamily="34" charset="0"/>
                <a:cs typeface="Arial" panose="020B0604020202020204" pitchFamily="34" charset="0"/>
              </a:rPr>
              <a:t>. CC BY. </a:t>
            </a:r>
            <a:r>
              <a:rPr lang="en-CA" sz="1600" dirty="0">
                <a:hlinkClick r:id="rId6"/>
              </a:rPr>
              <a:t>https://thenounproject.com/icon/1005058/</a:t>
            </a:r>
            <a:endParaRPr lang="en-CA" sz="1600" dirty="0"/>
          </a:p>
          <a:p>
            <a:pPr>
              <a:lnSpc>
                <a:spcPct val="100000"/>
              </a:lnSpc>
            </a:pPr>
            <a:r>
              <a:rPr lang="en-CA" sz="1600" dirty="0">
                <a:latin typeface="Arial" panose="020B0604020202020204" pitchFamily="34" charset="0"/>
                <a:cs typeface="Arial" panose="020B0604020202020204" pitchFamily="34" charset="0"/>
              </a:rPr>
              <a:t>ATOM, TH. (n.d.). Copy. </a:t>
            </a:r>
            <a:r>
              <a:rPr lang="en-CA" sz="1600" i="1" dirty="0">
                <a:latin typeface="Arial" panose="020B0604020202020204" pitchFamily="34" charset="0"/>
                <a:cs typeface="Arial" panose="020B0604020202020204" pitchFamily="34" charset="0"/>
              </a:rPr>
              <a:t>The Noun Project</a:t>
            </a:r>
            <a:r>
              <a:rPr lang="en-CA" sz="1600" dirty="0">
                <a:latin typeface="Arial" panose="020B0604020202020204" pitchFamily="34" charset="0"/>
                <a:cs typeface="Arial" panose="020B0604020202020204" pitchFamily="34" charset="0"/>
              </a:rPr>
              <a:t>. CC BY.</a:t>
            </a:r>
            <a:r>
              <a:rPr lang="en-CA" sz="1600" dirty="0">
                <a:solidFill>
                  <a:schemeClr val="tx1"/>
                </a:solidFill>
                <a:latin typeface="Arial" panose="020B0604020202020204" pitchFamily="34" charset="0"/>
                <a:cs typeface="Arial" panose="020B0604020202020204" pitchFamily="34" charset="0"/>
              </a:rPr>
              <a:t> </a:t>
            </a:r>
            <a:r>
              <a:rPr lang="en-CA" sz="1600" dirty="0">
                <a:latin typeface="Arial" panose="020B0604020202020204" pitchFamily="34" charset="0"/>
                <a:cs typeface="Arial" panose="020B0604020202020204" pitchFamily="34" charset="0"/>
                <a:hlinkClick r:id="rId7"/>
              </a:rPr>
              <a:t>https://thenounproject.com/search/?q=copy&amp;i=1474212</a:t>
            </a:r>
            <a:endParaRPr lang="en-CA" sz="1600" dirty="0">
              <a:latin typeface="Arial" panose="020B0604020202020204" pitchFamily="34" charset="0"/>
              <a:cs typeface="Arial" panose="020B0604020202020204" pitchFamily="34" charset="0"/>
            </a:endParaRPr>
          </a:p>
          <a:p>
            <a:pPr>
              <a:lnSpc>
                <a:spcPct val="100000"/>
              </a:lnSpc>
            </a:pPr>
            <a:r>
              <a:rPr lang="az-Cyrl-AZ" sz="1600" dirty="0">
                <a:latin typeface="Arial" panose="020B0604020202020204" pitchFamily="34" charset="0"/>
                <a:cs typeface="Arial" panose="020B0604020202020204" pitchFamily="34" charset="0"/>
              </a:rPr>
              <a:t>Тимур Минвалеев, </a:t>
            </a:r>
            <a:r>
              <a:rPr lang="en-CA" sz="1600" dirty="0">
                <a:latin typeface="Arial" panose="020B0604020202020204" pitchFamily="34" charset="0"/>
                <a:cs typeface="Arial" panose="020B0604020202020204" pitchFamily="34" charset="0"/>
              </a:rPr>
              <a:t>RU. (n.d.). Percent. </a:t>
            </a:r>
            <a:r>
              <a:rPr lang="en-CA" sz="1600" i="1" dirty="0">
                <a:latin typeface="Arial" panose="020B0604020202020204" pitchFamily="34" charset="0"/>
                <a:cs typeface="Arial" panose="020B0604020202020204" pitchFamily="34" charset="0"/>
              </a:rPr>
              <a:t>The Noun Project</a:t>
            </a:r>
            <a:r>
              <a:rPr lang="en-CA" sz="1600" dirty="0">
                <a:latin typeface="Arial" panose="020B0604020202020204" pitchFamily="34" charset="0"/>
                <a:cs typeface="Arial" panose="020B0604020202020204" pitchFamily="34" charset="0"/>
              </a:rPr>
              <a:t>. CC BY. </a:t>
            </a:r>
            <a:r>
              <a:rPr lang="en-CA" sz="1600" dirty="0">
                <a:latin typeface="Arial" panose="020B0604020202020204" pitchFamily="34" charset="0"/>
                <a:cs typeface="Arial" panose="020B0604020202020204" pitchFamily="34" charset="0"/>
                <a:hlinkClick r:id="rId8"/>
              </a:rPr>
              <a:t>https://thenounproject.com/search/?q=percent&amp;i=397874</a:t>
            </a:r>
            <a:endParaRPr lang="en-CA" sz="1600" dirty="0">
              <a:latin typeface="Arial" panose="020B0604020202020204" pitchFamily="34" charset="0"/>
              <a:cs typeface="Arial" panose="020B0604020202020204" pitchFamily="34" charset="0"/>
            </a:endParaRPr>
          </a:p>
          <a:p>
            <a:pPr>
              <a:lnSpc>
                <a:spcPct val="100000"/>
              </a:lnSpc>
            </a:pPr>
            <a:r>
              <a:rPr lang="en-US" sz="1600" dirty="0" err="1">
                <a:latin typeface="Arial" panose="020B0604020202020204" pitchFamily="34" charset="0"/>
                <a:cs typeface="Arial" panose="020B0604020202020204" pitchFamily="34" charset="0"/>
              </a:rPr>
              <a:t>Farais</a:t>
            </a:r>
            <a:r>
              <a:rPr lang="en-US" sz="1600" dirty="0">
                <a:latin typeface="Arial" panose="020B0604020202020204" pitchFamily="34" charset="0"/>
                <a:cs typeface="Arial" panose="020B0604020202020204" pitchFamily="34" charset="0"/>
              </a:rPr>
              <a:t>, B, CL. (n.d.). Decision. </a:t>
            </a:r>
            <a:r>
              <a:rPr lang="en-US" sz="1600" i="1" dirty="0">
                <a:latin typeface="Arial" panose="020B0604020202020204" pitchFamily="34" charset="0"/>
                <a:cs typeface="Arial" panose="020B0604020202020204" pitchFamily="34" charset="0"/>
              </a:rPr>
              <a:t>The Noun Project</a:t>
            </a:r>
            <a:r>
              <a:rPr lang="en-US" sz="1600" dirty="0">
                <a:latin typeface="Arial" panose="020B0604020202020204" pitchFamily="34" charset="0"/>
                <a:cs typeface="Arial" panose="020B0604020202020204" pitchFamily="34" charset="0"/>
              </a:rPr>
              <a:t>. CC BY.</a:t>
            </a:r>
            <a:r>
              <a:rPr lang="en-US" sz="1600" dirty="0">
                <a:solidFill>
                  <a:schemeClr val="tx1"/>
                </a:solidFill>
                <a:latin typeface="Arial" panose="020B0604020202020204" pitchFamily="34" charset="0"/>
                <a:cs typeface="Arial" panose="020B0604020202020204" pitchFamily="34" charset="0"/>
              </a:rPr>
              <a:t> </a:t>
            </a:r>
            <a:r>
              <a:rPr lang="en-CA" sz="1600" dirty="0">
                <a:latin typeface="Arial" panose="020B0604020202020204" pitchFamily="34" charset="0"/>
                <a:cs typeface="Arial" panose="020B0604020202020204" pitchFamily="34" charset="0"/>
                <a:hlinkClick r:id="rId9"/>
              </a:rPr>
              <a:t>https://thenounproject.com/search/?q=alternatives&amp;i=1074053</a:t>
            </a:r>
            <a:endParaRPr lang="en-CA" sz="1600" dirty="0">
              <a:latin typeface="Arial" panose="020B0604020202020204" pitchFamily="34" charset="0"/>
              <a:cs typeface="Arial" panose="020B0604020202020204" pitchFamily="34" charset="0"/>
            </a:endParaRPr>
          </a:p>
          <a:p>
            <a:pPr>
              <a:lnSpc>
                <a:spcPct val="100000"/>
              </a:lnSpc>
            </a:pPr>
            <a:r>
              <a:rPr lang="en-CA" sz="1600" dirty="0">
                <a:latin typeface="Arial" panose="020B0604020202020204" pitchFamily="34" charset="0"/>
                <a:cs typeface="Arial" panose="020B0604020202020204" pitchFamily="34" charset="0"/>
              </a:rPr>
              <a:t>AFY Studio, ID. (n.d.). Leaf. </a:t>
            </a:r>
            <a:r>
              <a:rPr lang="en-CA" sz="1600" i="1" dirty="0">
                <a:latin typeface="Arial" panose="020B0604020202020204" pitchFamily="34" charset="0"/>
                <a:cs typeface="Arial" panose="020B0604020202020204" pitchFamily="34" charset="0"/>
              </a:rPr>
              <a:t>The Noun Project</a:t>
            </a:r>
            <a:r>
              <a:rPr lang="en-CA" sz="1600" dirty="0">
                <a:latin typeface="Arial" panose="020B0604020202020204" pitchFamily="34" charset="0"/>
                <a:cs typeface="Arial" panose="020B0604020202020204" pitchFamily="34" charset="0"/>
              </a:rPr>
              <a:t>. CC BY. </a:t>
            </a:r>
            <a:r>
              <a:rPr lang="en-CA" sz="1600" dirty="0">
                <a:latin typeface="Arial" panose="020B0604020202020204" pitchFamily="34" charset="0"/>
                <a:cs typeface="Arial" panose="020B0604020202020204" pitchFamily="34" charset="0"/>
                <a:hlinkClick r:id="rId10"/>
              </a:rPr>
              <a:t>https://thenounproject.com/AFYstudio/uploads/?i=1737325</a:t>
            </a:r>
            <a:endParaRPr lang="en-US" sz="1600" dirty="0">
              <a:latin typeface="Arial" panose="020B0604020202020204" pitchFamily="34" charset="0"/>
              <a:cs typeface="Arial" panose="020B0604020202020204" pitchFamily="34" charset="0"/>
            </a:endParaRPr>
          </a:p>
          <a:p>
            <a:pPr>
              <a:lnSpc>
                <a:spcPct val="100000"/>
              </a:lnSpc>
            </a:pPr>
            <a:r>
              <a:rPr lang="en-US" sz="1600" dirty="0" err="1">
                <a:latin typeface="Arial" panose="020B0604020202020204" pitchFamily="34" charset="0"/>
                <a:cs typeface="Arial" panose="020B0604020202020204" pitchFamily="34" charset="0"/>
              </a:rPr>
              <a:t>Farais</a:t>
            </a:r>
            <a:r>
              <a:rPr lang="en-US" sz="1600" dirty="0">
                <a:latin typeface="Arial" panose="020B0604020202020204" pitchFamily="34" charset="0"/>
                <a:cs typeface="Arial" panose="020B0604020202020204" pitchFamily="34" charset="0"/>
              </a:rPr>
              <a:t>, B, CL. (n.d.). Decision. </a:t>
            </a:r>
            <a:r>
              <a:rPr lang="en-US" sz="1600" i="1" dirty="0">
                <a:latin typeface="Arial" panose="020B0604020202020204" pitchFamily="34" charset="0"/>
                <a:cs typeface="Arial" panose="020B0604020202020204" pitchFamily="34" charset="0"/>
              </a:rPr>
              <a:t>The Noun Project</a:t>
            </a:r>
            <a:r>
              <a:rPr lang="en-US" sz="1600" dirty="0">
                <a:latin typeface="Arial" panose="020B0604020202020204" pitchFamily="34" charset="0"/>
                <a:cs typeface="Arial" panose="020B0604020202020204" pitchFamily="34" charset="0"/>
              </a:rPr>
              <a:t>. CC BY.</a:t>
            </a:r>
            <a:r>
              <a:rPr lang="en-US" sz="1600" dirty="0">
                <a:solidFill>
                  <a:schemeClr val="tx1"/>
                </a:solidFill>
                <a:latin typeface="Arial" panose="020B0604020202020204" pitchFamily="34" charset="0"/>
                <a:cs typeface="Arial" panose="020B0604020202020204" pitchFamily="34" charset="0"/>
              </a:rPr>
              <a:t> </a:t>
            </a:r>
            <a:r>
              <a:rPr lang="en-CA" sz="1600" dirty="0">
                <a:latin typeface="Arial" panose="020B0604020202020204" pitchFamily="34" charset="0"/>
                <a:cs typeface="Arial" panose="020B0604020202020204" pitchFamily="34" charset="0"/>
                <a:hlinkClick r:id="rId9"/>
              </a:rPr>
              <a:t>https://thenounproject.com/search/?q=alternatives&amp;i=1074053</a:t>
            </a:r>
            <a:endParaRPr lang="en-CA" sz="1600" dirty="0">
              <a:latin typeface="Arial" panose="020B0604020202020204" pitchFamily="34" charset="0"/>
              <a:cs typeface="Arial" panose="020B0604020202020204" pitchFamily="34" charset="0"/>
            </a:endParaRPr>
          </a:p>
          <a:p>
            <a:pPr>
              <a:lnSpc>
                <a:spcPct val="100000"/>
              </a:lnSpc>
            </a:pPr>
            <a:r>
              <a:rPr lang="en-CA" sz="1600" dirty="0">
                <a:latin typeface="Arial" panose="020B0604020202020204" pitchFamily="34" charset="0"/>
                <a:cs typeface="Arial" panose="020B0604020202020204" pitchFamily="34" charset="0"/>
              </a:rPr>
              <a:t>AFY Studio, ID. (n.d.). Leaf. </a:t>
            </a:r>
            <a:r>
              <a:rPr lang="en-CA" sz="1600" i="1" dirty="0">
                <a:latin typeface="Arial" panose="020B0604020202020204" pitchFamily="34" charset="0"/>
                <a:cs typeface="Arial" panose="020B0604020202020204" pitchFamily="34" charset="0"/>
              </a:rPr>
              <a:t>The Noun Project</a:t>
            </a:r>
            <a:r>
              <a:rPr lang="en-CA" sz="1600" dirty="0">
                <a:latin typeface="Arial" panose="020B0604020202020204" pitchFamily="34" charset="0"/>
                <a:cs typeface="Arial" panose="020B0604020202020204" pitchFamily="34" charset="0"/>
              </a:rPr>
              <a:t>. CC BY. </a:t>
            </a:r>
            <a:r>
              <a:rPr lang="en-CA" sz="1600" dirty="0">
                <a:latin typeface="Arial" panose="020B0604020202020204" pitchFamily="34" charset="0"/>
                <a:cs typeface="Arial" panose="020B0604020202020204" pitchFamily="34" charset="0"/>
                <a:hlinkClick r:id="rId10"/>
              </a:rPr>
              <a:t>https://thenounproject.com/AFYstudio/uploads/?i=1737325</a:t>
            </a:r>
            <a:endParaRPr lang="en-US" sz="1600" dirty="0"/>
          </a:p>
          <a:p>
            <a:r>
              <a:rPr lang="en-US" sz="1600" dirty="0"/>
              <a:t>Michael Kaminski (n.d.). Nine. </a:t>
            </a:r>
            <a:r>
              <a:rPr lang="en-US" sz="1600" i="1" dirty="0"/>
              <a:t>The Noun Project</a:t>
            </a:r>
            <a:r>
              <a:rPr lang="en-US" sz="1600" dirty="0"/>
              <a:t>. CC BY. </a:t>
            </a:r>
            <a:r>
              <a:rPr lang="en-CA" sz="1600" dirty="0">
                <a:hlinkClick r:id="rId11"/>
              </a:rPr>
              <a:t>https://thenounproject.com/kaliphast/uploads/?i=2010365</a:t>
            </a:r>
            <a:endParaRPr lang="en-US" sz="1600" dirty="0"/>
          </a:p>
          <a:p>
            <a:endParaRPr lang="en-US" dirty="0"/>
          </a:p>
        </p:txBody>
      </p:sp>
    </p:spTree>
    <p:extLst>
      <p:ext uri="{BB962C8B-B14F-4D97-AF65-F5344CB8AC3E}">
        <p14:creationId xmlns:p14="http://schemas.microsoft.com/office/powerpoint/2010/main" val="1517425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C75C91-F963-7449-A25B-7DE7D532CE82}"/>
              </a:ext>
            </a:extLst>
          </p:cNvPr>
          <p:cNvSpPr>
            <a:spLocks noGrp="1"/>
          </p:cNvSpPr>
          <p:nvPr>
            <p:ph type="body" sz="quarter" idx="15"/>
          </p:nvPr>
        </p:nvSpPr>
        <p:spPr>
          <a:xfrm>
            <a:off x="266007" y="1928553"/>
            <a:ext cx="11925993" cy="4621876"/>
          </a:xfrm>
        </p:spPr>
        <p:txBody>
          <a:bodyPr/>
          <a:lstStyle/>
          <a:p>
            <a:r>
              <a:rPr lang="en-US" sz="1600" dirty="0"/>
              <a:t>Michael Kaminski (n.d.). Zero. </a:t>
            </a:r>
            <a:r>
              <a:rPr lang="en-US" sz="1600" i="1" dirty="0"/>
              <a:t>The Noun Project. </a:t>
            </a:r>
            <a:r>
              <a:rPr lang="en-US" sz="1600" dirty="0"/>
              <a:t>CC BY. </a:t>
            </a:r>
            <a:r>
              <a:rPr lang="en-CA" sz="1600" dirty="0">
                <a:hlinkClick r:id="rId2"/>
              </a:rPr>
              <a:t>https://thenounproject.com/kaliphast/uploads/?i=2010364</a:t>
            </a:r>
            <a:endParaRPr lang="en-CA" sz="1600" dirty="0"/>
          </a:p>
          <a:p>
            <a:r>
              <a:rPr lang="en-US" sz="1600" dirty="0" err="1"/>
              <a:t>Clckr</a:t>
            </a:r>
            <a:r>
              <a:rPr lang="en-US" sz="1600" dirty="0"/>
              <a:t>- Free- Vector Images (n.d.). [Robot]. </a:t>
            </a:r>
            <a:r>
              <a:rPr lang="en-US" sz="1600" i="1" dirty="0" err="1"/>
              <a:t>Pixabay</a:t>
            </a:r>
            <a:r>
              <a:rPr lang="en-US" sz="1600" i="1" dirty="0"/>
              <a:t>. </a:t>
            </a:r>
            <a:r>
              <a:rPr lang="en-CA" sz="1600" dirty="0">
                <a:hlinkClick r:id="rId3"/>
              </a:rPr>
              <a:t>https://pixabay.com/vectors/robot-machine-technology-mechanical-312208/</a:t>
            </a:r>
            <a:endParaRPr lang="en-CA" sz="1600" dirty="0"/>
          </a:p>
          <a:p>
            <a:r>
              <a:rPr lang="en-CA" sz="1600" dirty="0" err="1"/>
              <a:t>Morganpurkins</a:t>
            </a:r>
            <a:r>
              <a:rPr lang="en-CA" sz="1600" dirty="0"/>
              <a:t> (2016). Clang. </a:t>
            </a:r>
            <a:r>
              <a:rPr lang="en-CA" sz="1600" i="1" dirty="0" err="1"/>
              <a:t>Freesound</a:t>
            </a:r>
            <a:r>
              <a:rPr lang="en-CA" sz="1600" i="1" dirty="0"/>
              <a:t>.  </a:t>
            </a:r>
            <a:r>
              <a:rPr lang="en-CA" sz="1600" dirty="0">
                <a:hlinkClick r:id="rId4"/>
              </a:rPr>
              <a:t>https://freesound.org/people/morganpurkis/sounds/370245/</a:t>
            </a:r>
            <a:endParaRPr lang="en-CA" sz="1600" dirty="0"/>
          </a:p>
          <a:p>
            <a:r>
              <a:rPr lang="en-CA" sz="1600" dirty="0" err="1"/>
              <a:t>Wilhelboy</a:t>
            </a:r>
            <a:r>
              <a:rPr lang="en-CA" sz="1600" dirty="0"/>
              <a:t> (2016). </a:t>
            </a:r>
            <a:r>
              <a:rPr lang="en-CA" sz="1600" dirty="0" err="1"/>
              <a:t>Lightringingclang</a:t>
            </a:r>
            <a:r>
              <a:rPr lang="en-CA" sz="1600" dirty="0"/>
              <a:t>. </a:t>
            </a:r>
            <a:r>
              <a:rPr lang="en-CA" sz="1600" i="1" dirty="0" err="1"/>
              <a:t>Freesound</a:t>
            </a:r>
            <a:r>
              <a:rPr lang="en-CA" sz="1600" dirty="0"/>
              <a:t>.</a:t>
            </a:r>
            <a:r>
              <a:rPr lang="en-CA" sz="1600" dirty="0">
                <a:hlinkClick r:id="rId5"/>
              </a:rPr>
              <a:t> https://freesound.org/people/wilhellboy/sounds/351372/</a:t>
            </a:r>
            <a:endParaRPr lang="en-CA" sz="1600" dirty="0"/>
          </a:p>
          <a:p>
            <a:r>
              <a:rPr lang="en-US" sz="1600" dirty="0">
                <a:latin typeface="Arial" panose="020B0604020202020204" pitchFamily="34" charset="0"/>
                <a:cs typeface="Arial" panose="020B0604020202020204" pitchFamily="34" charset="0"/>
              </a:rPr>
              <a:t>Closing Slides Music: Rybak, </a:t>
            </a:r>
            <a:r>
              <a:rPr lang="en-US" sz="1600" dirty="0" err="1">
                <a:latin typeface="Arial" panose="020B0604020202020204" pitchFamily="34" charset="0"/>
                <a:cs typeface="Arial" panose="020B0604020202020204" pitchFamily="34" charset="0"/>
              </a:rPr>
              <a:t>Nazar</a:t>
            </a:r>
            <a:r>
              <a:rPr lang="en-US" sz="1600" dirty="0">
                <a:latin typeface="Arial" panose="020B0604020202020204" pitchFamily="34" charset="0"/>
                <a:cs typeface="Arial" panose="020B0604020202020204" pitchFamily="34" charset="0"/>
              </a:rPr>
              <a:t>. “Corporate Inspired.” </a:t>
            </a:r>
            <a:r>
              <a:rPr lang="en-US" sz="1600" dirty="0" err="1">
                <a:latin typeface="Arial" panose="020B0604020202020204" pitchFamily="34" charset="0"/>
                <a:cs typeface="Arial" panose="020B0604020202020204" pitchFamily="34" charset="0"/>
              </a:rPr>
              <a:t>HookSounds</a:t>
            </a:r>
            <a:r>
              <a:rPr lang="en-US" sz="1600" dirty="0">
                <a:latin typeface="Arial" panose="020B0604020202020204" pitchFamily="34" charset="0"/>
                <a:cs typeface="Arial" panose="020B0604020202020204" pitchFamily="34" charset="0"/>
              </a:rPr>
              <a:t>. N.d. </a:t>
            </a:r>
            <a:r>
              <a:rPr lang="en-US" sz="1600" dirty="0">
                <a:latin typeface="Arial" panose="020B0604020202020204" pitchFamily="34" charset="0"/>
                <a:cs typeface="Arial" panose="020B0604020202020204" pitchFamily="34" charset="0"/>
                <a:hlinkClick r:id="rId6"/>
              </a:rPr>
              <a:t>http://www.hooksounds.com</a:t>
            </a:r>
            <a:r>
              <a:rPr lang="en-US" sz="1600" dirty="0">
                <a:latin typeface="Arial" panose="020B0604020202020204" pitchFamily="34" charset="0"/>
                <a:cs typeface="Arial" panose="020B0604020202020204" pitchFamily="34" charset="0"/>
              </a:rPr>
              <a:t> (used under a CC-BY 4.0 </a:t>
            </a:r>
            <a:r>
              <a:rPr lang="en-US" sz="1600" dirty="0" err="1">
                <a:latin typeface="Arial" panose="020B0604020202020204" pitchFamily="34" charset="0"/>
                <a:cs typeface="Arial" panose="020B0604020202020204" pitchFamily="34" charset="0"/>
              </a:rPr>
              <a:t>Licence</a:t>
            </a:r>
            <a:r>
              <a:rPr lang="en-US" sz="1600" dirty="0">
                <a:latin typeface="Arial" panose="020B0604020202020204" pitchFamily="34" charset="0"/>
                <a:cs typeface="Arial" panose="020B0604020202020204" pitchFamily="34" charset="0"/>
              </a:rPr>
              <a:t>)</a:t>
            </a:r>
          </a:p>
          <a:p>
            <a:endParaRPr lang="en-US" sz="1600" dirty="0"/>
          </a:p>
          <a:p>
            <a:pPr>
              <a:spcBef>
                <a:spcPts val="0"/>
              </a:spcBef>
            </a:pPr>
            <a:endParaRPr lang="en-US" sz="1600" dirty="0">
              <a:latin typeface="Arial" panose="020B0604020202020204" pitchFamily="34" charset="0"/>
              <a:cs typeface="Arial" panose="020B0604020202020204" pitchFamily="34" charset="0"/>
            </a:endParaRPr>
          </a:p>
          <a:p>
            <a:pPr>
              <a:spcBef>
                <a:spcPts val="0"/>
              </a:spcBef>
            </a:pPr>
            <a:r>
              <a:rPr lang="en-US" sz="1600" dirty="0">
                <a:latin typeface="Arial" panose="020B0604020202020204" pitchFamily="34" charset="0"/>
                <a:cs typeface="Arial" panose="020B0604020202020204" pitchFamily="34" charset="0"/>
              </a:rPr>
              <a:t>Unattributed materials are contributions from the Opening Up Copyright Project Team and placed in the Public Domain</a:t>
            </a:r>
          </a:p>
          <a:p>
            <a:pPr>
              <a:spcBef>
                <a:spcPts val="0"/>
              </a:spcBef>
            </a:pPr>
            <a:endParaRPr lang="en-US" sz="16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934206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A8B384-0461-7C47-B084-5040077F31ED}"/>
              </a:ext>
            </a:extLst>
          </p:cNvPr>
          <p:cNvSpPr>
            <a:spLocks noGrp="1"/>
          </p:cNvSpPr>
          <p:nvPr>
            <p:ph type="body" sz="quarter" idx="15"/>
          </p:nvPr>
        </p:nvSpPr>
        <p:spPr>
          <a:xfrm>
            <a:off x="335280" y="1625296"/>
            <a:ext cx="11521440" cy="4250430"/>
          </a:xfrm>
        </p:spPr>
        <p:txBody>
          <a:bodyPr/>
          <a:lstStyle/>
          <a:p>
            <a:r>
              <a:rPr lang="en-CA" dirty="0"/>
              <a:t>Bannerman, S. (2011). Canadian copyright: History, change, and potential</a:t>
            </a:r>
            <a:r>
              <a:rPr lang="en-CA" i="1" dirty="0"/>
              <a:t>. Canadian Journal of Communication 36(1</a:t>
            </a:r>
            <a:r>
              <a:rPr lang="en-CA" dirty="0"/>
              <a:t>) 31-49. Retrieved from:</a:t>
            </a:r>
            <a:r>
              <a:rPr lang="en-CA" dirty="0">
                <a:hlinkClick r:id="rId2"/>
              </a:rPr>
              <a:t> </a:t>
            </a:r>
            <a:r>
              <a:rPr lang="en-CA" u="sng" dirty="0">
                <a:hlinkClick r:id="rId2"/>
              </a:rPr>
              <a:t>https://web.archive.org/web/20180310085304/https://www.cjc-online.ca/index.php/journal/article/view/2321/2938</a:t>
            </a:r>
            <a:endParaRPr lang="en-CA" dirty="0"/>
          </a:p>
          <a:p>
            <a:r>
              <a:rPr lang="en-CA" dirty="0" err="1"/>
              <a:t>Bogsch</a:t>
            </a:r>
            <a:r>
              <a:rPr lang="en-CA" dirty="0"/>
              <a:t>, A. (1986). The first hundred years of the Berne Convention for the Protection of Literary and Artistic Works." International Bureau of Intellectual Property. WIPO. Retrieved from:</a:t>
            </a:r>
            <a:r>
              <a:rPr lang="en-CA" dirty="0">
                <a:hlinkClick r:id="rId3"/>
              </a:rPr>
              <a:t> </a:t>
            </a:r>
            <a:r>
              <a:rPr lang="en-CA" u="sng" dirty="0">
                <a:hlinkClick r:id="rId3"/>
              </a:rPr>
              <a:t>https://web.archive.org/web/20200316213331/https://www.wipo.int/edocs/pubdocs/en/copyright/877/wipo_pub_877.pdf</a:t>
            </a:r>
            <a:endParaRPr lang="en-CA" dirty="0"/>
          </a:p>
          <a:p>
            <a:r>
              <a:rPr lang="en-CA" dirty="0" err="1"/>
              <a:t>FixCopyright</a:t>
            </a:r>
            <a:r>
              <a:rPr lang="en-CA" dirty="0"/>
              <a:t> (2016). Copy (aka Copyright) Tells The Story of His Life [Video]. CC BY. Retrieved from:</a:t>
            </a:r>
            <a:r>
              <a:rPr lang="en-CA" dirty="0">
                <a:hlinkClick r:id="rId4"/>
              </a:rPr>
              <a:t> </a:t>
            </a:r>
            <a:r>
              <a:rPr lang="en-CA" u="sng" dirty="0">
                <a:hlinkClick r:id="rId4"/>
              </a:rPr>
              <a:t>https://www.youtube.com/watch?v=0fdUDecJ6jc</a:t>
            </a:r>
            <a:endParaRPr lang="en-CA" dirty="0"/>
          </a:p>
          <a:p>
            <a:r>
              <a:rPr lang="en-CA" dirty="0" err="1"/>
              <a:t>Schlackman</a:t>
            </a:r>
            <a:r>
              <a:rPr lang="en-CA" dirty="0"/>
              <a:t>, S. (2014). How Mickey Mouse keeps changing copyright law. </a:t>
            </a:r>
            <a:r>
              <a:rPr lang="en-CA" dirty="0" err="1"/>
              <a:t>Artrepreneur</a:t>
            </a:r>
            <a:r>
              <a:rPr lang="en-CA" dirty="0"/>
              <a:t> Art Law Journal. Retrieved from: (</a:t>
            </a:r>
            <a:r>
              <a:rPr lang="en-CA" u="sng" dirty="0">
                <a:hlinkClick r:id="rId5"/>
              </a:rPr>
              <a:t>https://web.archive.org/web/20200116090232/https://alj.artrepreneur.com/mickey-mouse-keeps-changing-copyright-law/ </a:t>
            </a:r>
            <a:endParaRPr lang="en-CA" dirty="0"/>
          </a:p>
          <a:p>
            <a:br>
              <a:rPr lang="en-CA" dirty="0"/>
            </a:br>
            <a:br>
              <a:rPr lang="en-CA" dirty="0"/>
            </a:br>
            <a:endParaRPr lang="en-CA" dirty="0"/>
          </a:p>
        </p:txBody>
      </p:sp>
    </p:spTree>
    <p:extLst>
      <p:ext uri="{BB962C8B-B14F-4D97-AF65-F5344CB8AC3E}">
        <p14:creationId xmlns:p14="http://schemas.microsoft.com/office/powerpoint/2010/main" val="362444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3B5200-6322-9E46-ACF5-F31BED941676}"/>
              </a:ext>
            </a:extLst>
          </p:cNvPr>
          <p:cNvSpPr>
            <a:spLocks noGrp="1"/>
          </p:cNvSpPr>
          <p:nvPr>
            <p:ph type="body" sz="quarter" idx="15"/>
          </p:nvPr>
        </p:nvSpPr>
        <p:spPr>
          <a:xfrm>
            <a:off x="282633" y="1558644"/>
            <a:ext cx="11064671" cy="4250430"/>
          </a:xfrm>
        </p:spPr>
        <p:txBody>
          <a:bodyPr/>
          <a:lstStyle/>
          <a:p>
            <a:pPr indent="-457200"/>
            <a:r>
              <a:rPr lang="en-CA" dirty="0"/>
              <a:t>8 Ann. c. 21</a:t>
            </a:r>
          </a:p>
          <a:p>
            <a:pPr indent="-457200"/>
            <a:r>
              <a:rPr lang="en-CA" dirty="0"/>
              <a:t>1 Statutes at Large, 124</a:t>
            </a:r>
          </a:p>
          <a:p>
            <a:pPr indent="-457200"/>
            <a:r>
              <a:rPr lang="en-CA" dirty="0"/>
              <a:t>The Copyright Act, 1921.</a:t>
            </a:r>
          </a:p>
          <a:p>
            <a:pPr indent="-457200"/>
            <a:r>
              <a:rPr lang="en-CA" dirty="0" err="1"/>
              <a:t>Théberge</a:t>
            </a:r>
            <a:r>
              <a:rPr lang="en-CA" dirty="0"/>
              <a:t> </a:t>
            </a:r>
            <a:r>
              <a:rPr lang="en-CA" i="1" dirty="0"/>
              <a:t>v</a:t>
            </a:r>
            <a:r>
              <a:rPr lang="en-CA" dirty="0"/>
              <a:t>. Galerie </a:t>
            </a:r>
            <a:r>
              <a:rPr lang="en-CA" dirty="0" err="1"/>
              <a:t>d’Art</a:t>
            </a:r>
            <a:r>
              <a:rPr lang="en-CA" dirty="0"/>
              <a:t> du Petit Champlain </a:t>
            </a:r>
            <a:r>
              <a:rPr lang="en-CA" dirty="0" err="1"/>
              <a:t>inc.</a:t>
            </a:r>
            <a:r>
              <a:rPr lang="en-CA" dirty="0"/>
              <a:t>, [2002] 2 S.C.R. 336, 2002 SCC 34</a:t>
            </a:r>
          </a:p>
          <a:p>
            <a:pPr indent="-457200"/>
            <a:r>
              <a:rPr lang="en-CA" dirty="0"/>
              <a:t>Society of Composers, Authors and Music Publishers of Canada </a:t>
            </a:r>
            <a:r>
              <a:rPr lang="en-CA" i="1" dirty="0"/>
              <a:t>v.</a:t>
            </a:r>
            <a:r>
              <a:rPr lang="en-CA" dirty="0"/>
              <a:t> Bell Canada, 2012 SCC 36, [2012] 2 S.C.R. 326</a:t>
            </a:r>
          </a:p>
          <a:p>
            <a:pPr indent="-457200"/>
            <a:r>
              <a:rPr lang="en-CA" dirty="0"/>
              <a:t>Alberta (Education) </a:t>
            </a:r>
            <a:r>
              <a:rPr lang="en-CA" i="1" dirty="0"/>
              <a:t>v.</a:t>
            </a:r>
            <a:r>
              <a:rPr lang="en-CA" dirty="0"/>
              <a:t> Canadian Copyright Licensing Agency (Access Copyright), 2012 SCC 37, [2012] 2 S.C.R 345</a:t>
            </a:r>
          </a:p>
          <a:p>
            <a:pPr indent="-457200"/>
            <a:r>
              <a:rPr lang="en-CA" dirty="0"/>
              <a:t>Rogers Communications Inc.</a:t>
            </a:r>
            <a:r>
              <a:rPr lang="en-CA" i="1" dirty="0"/>
              <a:t> v.</a:t>
            </a:r>
            <a:r>
              <a:rPr lang="en-CA" dirty="0"/>
              <a:t> Society of Composers, Authors and Music Publishers of Canada, 2012 SCC 35, [2012] 2 S.C.R. 283</a:t>
            </a:r>
          </a:p>
          <a:p>
            <a:pPr indent="-457200"/>
            <a:r>
              <a:rPr lang="en-CA" dirty="0"/>
              <a:t>Entertainment Software Association </a:t>
            </a:r>
            <a:r>
              <a:rPr lang="en-CA" i="1" dirty="0"/>
              <a:t>v.</a:t>
            </a:r>
            <a:r>
              <a:rPr lang="en-CA" dirty="0"/>
              <a:t> Society of Composers, Authors and Music Publishers of Canada, 2012 SCC 34, [2012] 2 S.C.R. 231</a:t>
            </a:r>
          </a:p>
          <a:p>
            <a:pPr indent="-457200"/>
            <a:r>
              <a:rPr lang="en-CA" dirty="0" err="1"/>
              <a:t>Re:Sound</a:t>
            </a:r>
            <a:r>
              <a:rPr lang="en-CA" dirty="0"/>
              <a:t> </a:t>
            </a:r>
            <a:r>
              <a:rPr lang="en-CA" i="1" dirty="0"/>
              <a:t>v.</a:t>
            </a:r>
            <a:r>
              <a:rPr lang="en-CA" dirty="0"/>
              <a:t> Motion Picture Theatre Associations of Canada, 2012 SCC 38, [2012] 2 S.C.R. 376</a:t>
            </a:r>
          </a:p>
          <a:p>
            <a:endParaRPr lang="en-CA" dirty="0"/>
          </a:p>
          <a:p>
            <a:endParaRPr lang="en-CA" dirty="0"/>
          </a:p>
          <a:p>
            <a:endParaRPr lang="en-US" dirty="0"/>
          </a:p>
        </p:txBody>
      </p:sp>
    </p:spTree>
    <p:extLst>
      <p:ext uri="{BB962C8B-B14F-4D97-AF65-F5344CB8AC3E}">
        <p14:creationId xmlns:p14="http://schemas.microsoft.com/office/powerpoint/2010/main" val="868370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7A3237-6CDE-1243-B1D1-234A959F1633}"/>
              </a:ext>
            </a:extLst>
          </p:cNvPr>
          <p:cNvSpPr>
            <a:spLocks noGrp="1"/>
          </p:cNvSpPr>
          <p:nvPr>
            <p:ph type="body" sz="quarter" idx="10"/>
          </p:nvPr>
        </p:nvSpPr>
        <p:spPr>
          <a:xfrm>
            <a:off x="1463040" y="2253164"/>
            <a:ext cx="9890760" cy="870739"/>
          </a:xfrm>
        </p:spPr>
        <p:txBody>
          <a:bodyPr/>
          <a:lstStyle/>
          <a:p>
            <a:r>
              <a:rPr lang="en-US" dirty="0"/>
              <a:t>University of Alberta (2020). “History of Copyright.” Opening Up Copyright Instructional Module. </a:t>
            </a:r>
            <a:r>
              <a:rPr lang="en-CA" dirty="0">
                <a:hlinkClick r:id="rId2"/>
              </a:rPr>
              <a:t>https://sites.library.ualberta.ca/copyright/</a:t>
            </a:r>
            <a:r>
              <a:rPr lang="en-US" dirty="0"/>
              <a:t> </a:t>
            </a:r>
          </a:p>
        </p:txBody>
      </p:sp>
    </p:spTree>
    <p:extLst>
      <p:ext uri="{BB962C8B-B14F-4D97-AF65-F5344CB8AC3E}">
        <p14:creationId xmlns:p14="http://schemas.microsoft.com/office/powerpoint/2010/main" val="4169218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7E7097-F09B-F148-BDD8-DB63E488673A}"/>
              </a:ext>
            </a:extLst>
          </p:cNvPr>
          <p:cNvSpPr txBox="1"/>
          <p:nvPr/>
        </p:nvSpPr>
        <p:spPr>
          <a:xfrm>
            <a:off x="7566212" y="5880848"/>
            <a:ext cx="2151529" cy="369332"/>
          </a:xfrm>
          <a:prstGeom prst="rect">
            <a:avLst/>
          </a:prstGeom>
          <a:noFill/>
        </p:spPr>
        <p:txBody>
          <a:bodyPr wrap="square" rtlCol="0">
            <a:spAutoFit/>
          </a:bodyPr>
          <a:lstStyle/>
          <a:p>
            <a:r>
              <a:rPr lang="en-US" dirty="0">
                <a:solidFill>
                  <a:schemeClr val="bg2">
                    <a:lumMod val="50000"/>
                  </a:schemeClr>
                </a:solidFill>
              </a:rPr>
              <a:t>Toby Grant</a:t>
            </a:r>
          </a:p>
        </p:txBody>
      </p:sp>
    </p:spTree>
    <p:extLst>
      <p:ext uri="{BB962C8B-B14F-4D97-AF65-F5344CB8AC3E}">
        <p14:creationId xmlns:p14="http://schemas.microsoft.com/office/powerpoint/2010/main" val="3380454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8A72660-0494-5F4F-9B2F-D4183BEE059C}"/>
              </a:ext>
            </a:extLst>
          </p:cNvPr>
          <p:cNvSpPr txBox="1"/>
          <p:nvPr/>
        </p:nvSpPr>
        <p:spPr>
          <a:xfrm>
            <a:off x="1101435" y="1809249"/>
            <a:ext cx="1018310" cy="461665"/>
          </a:xfrm>
          <a:prstGeom prst="rect">
            <a:avLst/>
          </a:prstGeom>
          <a:noFill/>
        </p:spPr>
        <p:txBody>
          <a:bodyPr wrap="square" rtlCol="0">
            <a:spAutoFit/>
          </a:bodyPr>
          <a:lstStyle/>
          <a:p>
            <a:r>
              <a:rPr lang="en-US" sz="2400" dirty="0"/>
              <a:t>Then</a:t>
            </a:r>
            <a:r>
              <a:rPr lang="en-US" dirty="0"/>
              <a:t> </a:t>
            </a:r>
          </a:p>
        </p:txBody>
      </p:sp>
      <p:sp>
        <p:nvSpPr>
          <p:cNvPr id="8" name="TextBox 7">
            <a:extLst>
              <a:ext uri="{FF2B5EF4-FFF2-40B4-BE49-F238E27FC236}">
                <a16:creationId xmlns:a16="http://schemas.microsoft.com/office/drawing/2014/main" id="{7DBE259C-38A7-2A4E-81BD-70B2560AC364}"/>
              </a:ext>
            </a:extLst>
          </p:cNvPr>
          <p:cNvSpPr txBox="1"/>
          <p:nvPr/>
        </p:nvSpPr>
        <p:spPr>
          <a:xfrm>
            <a:off x="9795865" y="1809249"/>
            <a:ext cx="1018310" cy="461665"/>
          </a:xfrm>
          <a:prstGeom prst="rect">
            <a:avLst/>
          </a:prstGeom>
          <a:noFill/>
        </p:spPr>
        <p:txBody>
          <a:bodyPr wrap="square" rtlCol="0">
            <a:spAutoFit/>
          </a:bodyPr>
          <a:lstStyle/>
          <a:p>
            <a:r>
              <a:rPr lang="en-US" sz="2400" dirty="0"/>
              <a:t>Now</a:t>
            </a:r>
          </a:p>
        </p:txBody>
      </p:sp>
      <p:cxnSp>
        <p:nvCxnSpPr>
          <p:cNvPr id="12" name="Straight Arrow Connector 11">
            <a:extLst>
              <a:ext uri="{FF2B5EF4-FFF2-40B4-BE49-F238E27FC236}">
                <a16:creationId xmlns:a16="http://schemas.microsoft.com/office/drawing/2014/main" id="{5DCC4F36-5A25-2344-9E31-2E848EEDA3EF}"/>
              </a:ext>
            </a:extLst>
          </p:cNvPr>
          <p:cNvCxnSpPr>
            <a:cxnSpLocks/>
          </p:cNvCxnSpPr>
          <p:nvPr/>
        </p:nvCxnSpPr>
        <p:spPr>
          <a:xfrm flipV="1">
            <a:off x="1610590" y="3768114"/>
            <a:ext cx="8609581" cy="26108"/>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Make a novel">
            <a:extLst>
              <a:ext uri="{FF2B5EF4-FFF2-40B4-BE49-F238E27FC236}">
                <a16:creationId xmlns:a16="http://schemas.microsoft.com/office/drawing/2014/main" id="{72404752-C98A-8342-BB7E-2FF11C25D1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7964" y="3852555"/>
            <a:ext cx="1413164" cy="1770713"/>
          </a:xfrm>
          <a:prstGeom prst="rect">
            <a:avLst/>
          </a:prstGeom>
        </p:spPr>
      </p:pic>
      <p:pic>
        <p:nvPicPr>
          <p:cNvPr id="14" name="Cinematographic work">
            <a:extLst>
              <a:ext uri="{FF2B5EF4-FFF2-40B4-BE49-F238E27FC236}">
                <a16:creationId xmlns:a16="http://schemas.microsoft.com/office/drawing/2014/main" id="{3DE212A0-CB86-AC4B-9A3B-694AAE04EF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59035" y="2855729"/>
            <a:ext cx="1204554" cy="1493647"/>
          </a:xfrm>
          <a:prstGeom prst="rect">
            <a:avLst/>
          </a:prstGeom>
        </p:spPr>
      </p:pic>
      <p:pic>
        <p:nvPicPr>
          <p:cNvPr id="15" name="Make a play">
            <a:extLst>
              <a:ext uri="{FF2B5EF4-FFF2-40B4-BE49-F238E27FC236}">
                <a16:creationId xmlns:a16="http://schemas.microsoft.com/office/drawing/2014/main" id="{D46B4AF0-6E6C-0144-B029-E70A1C0E22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15691" y="4147362"/>
            <a:ext cx="952500" cy="1181100"/>
          </a:xfrm>
          <a:prstGeom prst="rect">
            <a:avLst/>
          </a:prstGeom>
        </p:spPr>
      </p:pic>
      <p:pic>
        <p:nvPicPr>
          <p:cNvPr id="16" name="Reproduce">
            <a:extLst>
              <a:ext uri="{FF2B5EF4-FFF2-40B4-BE49-F238E27FC236}">
                <a16:creationId xmlns:a16="http://schemas.microsoft.com/office/drawing/2014/main" id="{DB22DC92-A38F-3E43-89D0-32E8973D76E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97234" y="4468336"/>
            <a:ext cx="966355" cy="1181101"/>
          </a:xfrm>
          <a:prstGeom prst="rect">
            <a:avLst/>
          </a:prstGeom>
        </p:spPr>
      </p:pic>
      <p:pic>
        <p:nvPicPr>
          <p:cNvPr id="17" name="Broadcast">
            <a:extLst>
              <a:ext uri="{FF2B5EF4-FFF2-40B4-BE49-F238E27FC236}">
                <a16:creationId xmlns:a16="http://schemas.microsoft.com/office/drawing/2014/main" id="{B23021BE-0A3E-6745-99E2-9D6C8A1FFA4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586355" y="2615889"/>
            <a:ext cx="952500" cy="1181100"/>
          </a:xfrm>
          <a:prstGeom prst="rect">
            <a:avLst/>
          </a:prstGeom>
        </p:spPr>
      </p:pic>
      <p:pic>
        <p:nvPicPr>
          <p:cNvPr id="20" name="Make a novel">
            <a:extLst>
              <a:ext uri="{FF2B5EF4-FFF2-40B4-BE49-F238E27FC236}">
                <a16:creationId xmlns:a16="http://schemas.microsoft.com/office/drawing/2014/main" id="{88D1A8EE-8AD7-A04C-99E1-B29D98AE60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45871" y="3868197"/>
            <a:ext cx="1413164" cy="1770713"/>
          </a:xfrm>
          <a:prstGeom prst="rect">
            <a:avLst/>
          </a:prstGeom>
        </p:spPr>
      </p:pic>
      <p:pic>
        <p:nvPicPr>
          <p:cNvPr id="21" name="Make a recording">
            <a:extLst>
              <a:ext uri="{FF2B5EF4-FFF2-40B4-BE49-F238E27FC236}">
                <a16:creationId xmlns:a16="http://schemas.microsoft.com/office/drawing/2014/main" id="{8788FE2B-96C7-F64A-B86D-5BC618BA6DA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066277" y="5322544"/>
            <a:ext cx="1107756" cy="1384695"/>
          </a:xfrm>
          <a:prstGeom prst="rect">
            <a:avLst/>
          </a:prstGeom>
        </p:spPr>
      </p:pic>
      <p:sp>
        <p:nvSpPr>
          <p:cNvPr id="23" name="Rounded Rectangle 22">
            <a:extLst>
              <a:ext uri="{FF2B5EF4-FFF2-40B4-BE49-F238E27FC236}">
                <a16:creationId xmlns:a16="http://schemas.microsoft.com/office/drawing/2014/main" id="{58DE6693-6A39-D144-9979-38927FE084A0}"/>
              </a:ext>
            </a:extLst>
          </p:cNvPr>
          <p:cNvSpPr/>
          <p:nvPr/>
        </p:nvSpPr>
        <p:spPr>
          <a:xfrm>
            <a:off x="478180" y="5235092"/>
            <a:ext cx="1911529" cy="43922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Copyright Term </a:t>
            </a:r>
          </a:p>
        </p:txBody>
      </p:sp>
      <p:sp>
        <p:nvSpPr>
          <p:cNvPr id="24" name="Title 4">
            <a:extLst>
              <a:ext uri="{FF2B5EF4-FFF2-40B4-BE49-F238E27FC236}">
                <a16:creationId xmlns:a16="http://schemas.microsoft.com/office/drawing/2014/main" id="{93CA7B01-5DBF-584C-BF4E-AA1BF7268ACF}"/>
              </a:ext>
            </a:extLst>
          </p:cNvPr>
          <p:cNvSpPr txBox="1">
            <a:spLocks/>
          </p:cNvSpPr>
          <p:nvPr/>
        </p:nvSpPr>
        <p:spPr>
          <a:xfrm>
            <a:off x="2697893" y="480538"/>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dirty="0"/>
              <a:t>WHAT HAPPENED?</a:t>
            </a:r>
          </a:p>
        </p:txBody>
      </p:sp>
    </p:spTree>
    <p:extLst>
      <p:ext uri="{BB962C8B-B14F-4D97-AF65-F5344CB8AC3E}">
        <p14:creationId xmlns:p14="http://schemas.microsoft.com/office/powerpoint/2010/main" val="2049967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mph" presetSubtype="0" fill="hold" grpId="1" nodeType="clickEffect">
                                  <p:stCondLst>
                                    <p:cond delay="0"/>
                                  </p:stCondLst>
                                  <p:childTnLst>
                                    <p:animScale>
                                      <p:cBhvr>
                                        <p:cTn id="47" dur="2000" fill="hold"/>
                                        <p:tgtEl>
                                          <p:spTgt spid="23"/>
                                        </p:tgtEl>
                                      </p:cBhvr>
                                      <p:by x="150000" y="150000"/>
                                    </p:animScale>
                                  </p:childTnLst>
                                </p:cTn>
                              </p:par>
                              <p:par>
                                <p:cTn id="48" presetID="42" presetClass="path" presetSubtype="0" accel="50000" decel="50000" fill="hold" grpId="2" nodeType="withEffect">
                                  <p:stCondLst>
                                    <p:cond delay="0"/>
                                  </p:stCondLst>
                                  <p:childTnLst>
                                    <p:animMotion origin="layout" path="M 1.875E-6 -3.7037E-7 L 0.42578 0.00463 " pathEditMode="relative" rAng="0" ptsTypes="AA">
                                      <p:cBhvr>
                                        <p:cTn id="49" dur="2000" fill="hold"/>
                                        <p:tgtEl>
                                          <p:spTgt spid="23"/>
                                        </p:tgtEl>
                                        <p:attrNameLst>
                                          <p:attrName>ppt_x</p:attrName>
                                          <p:attrName>ppt_y</p:attrName>
                                        </p:attrNameLst>
                                      </p:cBhvr>
                                      <p:rCtr x="21289" y="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3" grpId="2"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3315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3AD8D24-E9A2-9C4C-9C1B-5F3B63300DD5}"/>
              </a:ext>
            </a:extLst>
          </p:cNvPr>
          <p:cNvSpPr/>
          <p:nvPr/>
        </p:nvSpPr>
        <p:spPr>
          <a:xfrm>
            <a:off x="196948" y="3357563"/>
            <a:ext cx="11774658" cy="215631"/>
          </a:xfrm>
          <a:prstGeom prst="rect">
            <a:avLst/>
          </a:prstGeom>
          <a:gradFill flip="none" rotWithShape="1">
            <a:gsLst>
              <a:gs pos="0">
                <a:schemeClr val="accent1">
                  <a:lumMod val="75000"/>
                </a:schemeClr>
              </a:gs>
              <a:gs pos="100000">
                <a:schemeClr val="bg2">
                  <a:lumMod val="50000"/>
                  <a:shade val="67500"/>
                  <a:satMod val="115000"/>
                  <a:alpha val="64000"/>
                </a:schemeClr>
              </a:gs>
              <a:gs pos="100000">
                <a:schemeClr val="bg2">
                  <a:lumMod val="50000"/>
                  <a:shade val="100000"/>
                  <a:satMod val="115000"/>
                </a:schemeClr>
              </a:gs>
            </a:gsLst>
            <a:lin ang="10200000" scaled="0"/>
            <a:tileRect/>
          </a:gra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1618EA8-8E82-D845-ACFA-98CAC9AD00D9}"/>
              </a:ext>
            </a:extLst>
          </p:cNvPr>
          <p:cNvSpPr txBox="1"/>
          <p:nvPr/>
        </p:nvSpPr>
        <p:spPr>
          <a:xfrm>
            <a:off x="64733" y="1877906"/>
            <a:ext cx="1805869" cy="369332"/>
          </a:xfrm>
          <a:prstGeom prst="rect">
            <a:avLst/>
          </a:prstGeom>
          <a:noFill/>
        </p:spPr>
        <p:txBody>
          <a:bodyPr wrap="square" rtlCol="0">
            <a:spAutoFit/>
          </a:bodyPr>
          <a:lstStyle/>
          <a:p>
            <a:r>
              <a:rPr lang="en-US" dirty="0"/>
              <a:t>Statute of Anne</a:t>
            </a:r>
          </a:p>
        </p:txBody>
      </p:sp>
      <p:sp>
        <p:nvSpPr>
          <p:cNvPr id="10" name="TextBox 9">
            <a:extLst>
              <a:ext uri="{FF2B5EF4-FFF2-40B4-BE49-F238E27FC236}">
                <a16:creationId xmlns:a16="http://schemas.microsoft.com/office/drawing/2014/main" id="{A50E3E10-CBB1-5245-A5A6-07F402D27E4E}"/>
              </a:ext>
            </a:extLst>
          </p:cNvPr>
          <p:cNvSpPr txBox="1"/>
          <p:nvPr/>
        </p:nvSpPr>
        <p:spPr>
          <a:xfrm>
            <a:off x="4674187" y="1877906"/>
            <a:ext cx="963386" cy="369332"/>
          </a:xfrm>
          <a:prstGeom prst="rect">
            <a:avLst/>
          </a:prstGeom>
          <a:noFill/>
        </p:spPr>
        <p:txBody>
          <a:bodyPr wrap="square" rtlCol="0">
            <a:spAutoFit/>
          </a:bodyPr>
          <a:lstStyle/>
          <a:p>
            <a:r>
              <a:rPr lang="en-US" dirty="0"/>
              <a:t>TRIPS</a:t>
            </a:r>
          </a:p>
        </p:txBody>
      </p:sp>
      <p:sp>
        <p:nvSpPr>
          <p:cNvPr id="12" name="TextBox 11">
            <a:extLst>
              <a:ext uri="{FF2B5EF4-FFF2-40B4-BE49-F238E27FC236}">
                <a16:creationId xmlns:a16="http://schemas.microsoft.com/office/drawing/2014/main" id="{880272A1-5C21-AD48-B48E-55380452B022}"/>
              </a:ext>
            </a:extLst>
          </p:cNvPr>
          <p:cNvSpPr txBox="1"/>
          <p:nvPr/>
        </p:nvSpPr>
        <p:spPr>
          <a:xfrm>
            <a:off x="538843" y="4133826"/>
            <a:ext cx="1828800" cy="369332"/>
          </a:xfrm>
          <a:prstGeom prst="rect">
            <a:avLst/>
          </a:prstGeom>
          <a:noFill/>
        </p:spPr>
        <p:txBody>
          <a:bodyPr wrap="square" rtlCol="0">
            <a:spAutoFit/>
          </a:bodyPr>
          <a:lstStyle/>
          <a:p>
            <a:r>
              <a:rPr lang="en-US" dirty="0"/>
              <a:t>US Constitution</a:t>
            </a:r>
          </a:p>
        </p:txBody>
      </p:sp>
      <p:sp>
        <p:nvSpPr>
          <p:cNvPr id="13" name="TextBox 12">
            <a:extLst>
              <a:ext uri="{FF2B5EF4-FFF2-40B4-BE49-F238E27FC236}">
                <a16:creationId xmlns:a16="http://schemas.microsoft.com/office/drawing/2014/main" id="{8BAD951E-C69A-FD4F-BC92-B2A07D3DAC34}"/>
              </a:ext>
            </a:extLst>
          </p:cNvPr>
          <p:cNvSpPr txBox="1"/>
          <p:nvPr/>
        </p:nvSpPr>
        <p:spPr>
          <a:xfrm>
            <a:off x="1870602" y="2527554"/>
            <a:ext cx="2171700" cy="369332"/>
          </a:xfrm>
          <a:prstGeom prst="rect">
            <a:avLst/>
          </a:prstGeom>
          <a:noFill/>
        </p:spPr>
        <p:txBody>
          <a:bodyPr wrap="square" rtlCol="0">
            <a:spAutoFit/>
          </a:bodyPr>
          <a:lstStyle/>
          <a:p>
            <a:r>
              <a:rPr lang="en-US" dirty="0"/>
              <a:t>Berne Convention</a:t>
            </a:r>
          </a:p>
        </p:txBody>
      </p:sp>
      <p:sp>
        <p:nvSpPr>
          <p:cNvPr id="14" name="TextBox 13">
            <a:extLst>
              <a:ext uri="{FF2B5EF4-FFF2-40B4-BE49-F238E27FC236}">
                <a16:creationId xmlns:a16="http://schemas.microsoft.com/office/drawing/2014/main" id="{AE9F5E0E-CA96-B94C-826F-265E28410B5E}"/>
              </a:ext>
            </a:extLst>
          </p:cNvPr>
          <p:cNvSpPr txBox="1"/>
          <p:nvPr/>
        </p:nvSpPr>
        <p:spPr>
          <a:xfrm>
            <a:off x="2242456" y="4694458"/>
            <a:ext cx="2710543" cy="369332"/>
          </a:xfrm>
          <a:prstGeom prst="rect">
            <a:avLst/>
          </a:prstGeom>
          <a:noFill/>
        </p:spPr>
        <p:txBody>
          <a:bodyPr wrap="square" rtlCol="0">
            <a:spAutoFit/>
          </a:bodyPr>
          <a:lstStyle/>
          <a:p>
            <a:r>
              <a:rPr lang="en-US" dirty="0"/>
              <a:t>Canadian </a:t>
            </a:r>
            <a:r>
              <a:rPr lang="en-US" i="1" dirty="0"/>
              <a:t>Copyright Act</a:t>
            </a:r>
          </a:p>
        </p:txBody>
      </p:sp>
      <p:sp>
        <p:nvSpPr>
          <p:cNvPr id="15" name="TextBox 14">
            <a:extLst>
              <a:ext uri="{FF2B5EF4-FFF2-40B4-BE49-F238E27FC236}">
                <a16:creationId xmlns:a16="http://schemas.microsoft.com/office/drawing/2014/main" id="{CEED9135-4802-3049-9F22-B256F4AD4D9A}"/>
              </a:ext>
            </a:extLst>
          </p:cNvPr>
          <p:cNvSpPr txBox="1"/>
          <p:nvPr/>
        </p:nvSpPr>
        <p:spPr>
          <a:xfrm>
            <a:off x="4600062" y="4092887"/>
            <a:ext cx="3083336" cy="369332"/>
          </a:xfrm>
          <a:prstGeom prst="rect">
            <a:avLst/>
          </a:prstGeom>
          <a:noFill/>
        </p:spPr>
        <p:txBody>
          <a:bodyPr wrap="square" rtlCol="0">
            <a:spAutoFit/>
          </a:bodyPr>
          <a:lstStyle/>
          <a:p>
            <a:r>
              <a:rPr lang="en-US" dirty="0"/>
              <a:t>US </a:t>
            </a:r>
            <a:r>
              <a:rPr lang="en-US" i="1" dirty="0"/>
              <a:t>Copyright Extension Act</a:t>
            </a:r>
          </a:p>
        </p:txBody>
      </p:sp>
      <p:sp>
        <p:nvSpPr>
          <p:cNvPr id="16" name="TextBox 15">
            <a:extLst>
              <a:ext uri="{FF2B5EF4-FFF2-40B4-BE49-F238E27FC236}">
                <a16:creationId xmlns:a16="http://schemas.microsoft.com/office/drawing/2014/main" id="{6D295BF2-1D75-2548-8AF0-3CE53F6C86F4}"/>
              </a:ext>
            </a:extLst>
          </p:cNvPr>
          <p:cNvSpPr txBox="1"/>
          <p:nvPr/>
        </p:nvSpPr>
        <p:spPr>
          <a:xfrm>
            <a:off x="6736600" y="2443527"/>
            <a:ext cx="1198947" cy="369332"/>
          </a:xfrm>
          <a:prstGeom prst="rect">
            <a:avLst/>
          </a:prstGeom>
          <a:noFill/>
        </p:spPr>
        <p:txBody>
          <a:bodyPr wrap="square" rtlCol="0">
            <a:spAutoFit/>
          </a:bodyPr>
          <a:lstStyle/>
          <a:p>
            <a:r>
              <a:rPr lang="en-US" i="1" dirty="0" err="1"/>
              <a:t>Théberge</a:t>
            </a:r>
            <a:endParaRPr lang="en-US" i="1" dirty="0"/>
          </a:p>
        </p:txBody>
      </p:sp>
      <p:sp>
        <p:nvSpPr>
          <p:cNvPr id="17" name="TextBox 16">
            <a:extLst>
              <a:ext uri="{FF2B5EF4-FFF2-40B4-BE49-F238E27FC236}">
                <a16:creationId xmlns:a16="http://schemas.microsoft.com/office/drawing/2014/main" id="{FD559906-32B4-3A44-A369-F1671C388FB8}"/>
              </a:ext>
            </a:extLst>
          </p:cNvPr>
          <p:cNvSpPr txBox="1"/>
          <p:nvPr/>
        </p:nvSpPr>
        <p:spPr>
          <a:xfrm>
            <a:off x="7598501" y="4694458"/>
            <a:ext cx="1691031" cy="369332"/>
          </a:xfrm>
          <a:prstGeom prst="rect">
            <a:avLst/>
          </a:prstGeom>
          <a:noFill/>
        </p:spPr>
        <p:txBody>
          <a:bodyPr wrap="square" rtlCol="0">
            <a:spAutoFit/>
          </a:bodyPr>
          <a:lstStyle/>
          <a:p>
            <a:r>
              <a:rPr lang="en-US" i="1" dirty="0"/>
              <a:t>CCH v. LSUC</a:t>
            </a:r>
          </a:p>
        </p:txBody>
      </p:sp>
      <p:sp>
        <p:nvSpPr>
          <p:cNvPr id="18" name="TextBox 17">
            <a:extLst>
              <a:ext uri="{FF2B5EF4-FFF2-40B4-BE49-F238E27FC236}">
                <a16:creationId xmlns:a16="http://schemas.microsoft.com/office/drawing/2014/main" id="{273C04EF-8192-2F47-AB91-F1A6F9D2563F}"/>
              </a:ext>
            </a:extLst>
          </p:cNvPr>
          <p:cNvSpPr txBox="1"/>
          <p:nvPr/>
        </p:nvSpPr>
        <p:spPr>
          <a:xfrm>
            <a:off x="8516065" y="1872189"/>
            <a:ext cx="2836441" cy="369332"/>
          </a:xfrm>
          <a:prstGeom prst="rect">
            <a:avLst/>
          </a:prstGeom>
          <a:noFill/>
        </p:spPr>
        <p:txBody>
          <a:bodyPr wrap="square" rtlCol="0">
            <a:spAutoFit/>
          </a:bodyPr>
          <a:lstStyle/>
          <a:p>
            <a:r>
              <a:rPr lang="en-US" dirty="0"/>
              <a:t>The Copyright Pentalogy</a:t>
            </a:r>
          </a:p>
        </p:txBody>
      </p:sp>
      <p:sp>
        <p:nvSpPr>
          <p:cNvPr id="19" name="TextBox 18">
            <a:extLst>
              <a:ext uri="{FF2B5EF4-FFF2-40B4-BE49-F238E27FC236}">
                <a16:creationId xmlns:a16="http://schemas.microsoft.com/office/drawing/2014/main" id="{B2DE120A-AA9B-A049-9362-D0E05F8C3A0E}"/>
              </a:ext>
            </a:extLst>
          </p:cNvPr>
          <p:cNvSpPr txBox="1"/>
          <p:nvPr/>
        </p:nvSpPr>
        <p:spPr>
          <a:xfrm>
            <a:off x="9204637" y="4130628"/>
            <a:ext cx="3037114" cy="369332"/>
          </a:xfrm>
          <a:prstGeom prst="rect">
            <a:avLst/>
          </a:prstGeom>
          <a:noFill/>
        </p:spPr>
        <p:txBody>
          <a:bodyPr wrap="square" rtlCol="0">
            <a:spAutoFit/>
          </a:bodyPr>
          <a:lstStyle/>
          <a:p>
            <a:r>
              <a:rPr lang="en-US" dirty="0"/>
              <a:t>The </a:t>
            </a:r>
            <a:r>
              <a:rPr lang="en-US" i="1" dirty="0"/>
              <a:t>Copyright Act </a:t>
            </a:r>
            <a:r>
              <a:rPr lang="en-US" dirty="0"/>
              <a:t>Review</a:t>
            </a:r>
          </a:p>
        </p:txBody>
      </p:sp>
      <p:cxnSp>
        <p:nvCxnSpPr>
          <p:cNvPr id="21" name="Straight Connector 20">
            <a:extLst>
              <a:ext uri="{FF2B5EF4-FFF2-40B4-BE49-F238E27FC236}">
                <a16:creationId xmlns:a16="http://schemas.microsoft.com/office/drawing/2014/main" id="{793170BA-AC5F-FB4A-A5FF-8440B7FB6CB4}"/>
              </a:ext>
            </a:extLst>
          </p:cNvPr>
          <p:cNvCxnSpPr>
            <a:cxnSpLocks/>
          </p:cNvCxnSpPr>
          <p:nvPr/>
        </p:nvCxnSpPr>
        <p:spPr>
          <a:xfrm>
            <a:off x="914400" y="2241521"/>
            <a:ext cx="0" cy="991536"/>
          </a:xfrm>
          <a:prstGeom prst="line">
            <a:avLst/>
          </a:prstGeom>
          <a:ln w="476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0E78004-33A4-7B48-A081-7AF39B049E4D}"/>
              </a:ext>
            </a:extLst>
          </p:cNvPr>
          <p:cNvCxnSpPr>
            <a:cxnSpLocks/>
            <a:stCxn id="10" idx="2"/>
          </p:cNvCxnSpPr>
          <p:nvPr/>
        </p:nvCxnSpPr>
        <p:spPr>
          <a:xfrm>
            <a:off x="5155880" y="2247238"/>
            <a:ext cx="11466" cy="969633"/>
          </a:xfrm>
          <a:prstGeom prst="line">
            <a:avLst/>
          </a:prstGeom>
          <a:ln w="476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9B9EFE2-FA04-BD42-98FB-578182E1F598}"/>
              </a:ext>
            </a:extLst>
          </p:cNvPr>
          <p:cNvCxnSpPr>
            <a:cxnSpLocks/>
          </p:cNvCxnSpPr>
          <p:nvPr/>
        </p:nvCxnSpPr>
        <p:spPr>
          <a:xfrm>
            <a:off x="9864823" y="2241521"/>
            <a:ext cx="0" cy="1010687"/>
          </a:xfrm>
          <a:prstGeom prst="line">
            <a:avLst/>
          </a:prstGeom>
          <a:ln w="476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CAFAB20-A9DE-014F-AE0E-B517F9429694}"/>
              </a:ext>
            </a:extLst>
          </p:cNvPr>
          <p:cNvCxnSpPr>
            <a:cxnSpLocks/>
            <a:endCxn id="14" idx="0"/>
          </p:cNvCxnSpPr>
          <p:nvPr/>
        </p:nvCxnSpPr>
        <p:spPr>
          <a:xfrm>
            <a:off x="3597728" y="3716146"/>
            <a:ext cx="0" cy="978312"/>
          </a:xfrm>
          <a:prstGeom prst="line">
            <a:avLst/>
          </a:prstGeom>
          <a:ln w="476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2354D9-0CF4-E94D-9387-5E98D7873A88}"/>
              </a:ext>
            </a:extLst>
          </p:cNvPr>
          <p:cNvCxnSpPr>
            <a:cxnSpLocks/>
            <a:endCxn id="17" idx="0"/>
          </p:cNvCxnSpPr>
          <p:nvPr/>
        </p:nvCxnSpPr>
        <p:spPr>
          <a:xfrm>
            <a:off x="8444017" y="3747154"/>
            <a:ext cx="0" cy="947304"/>
          </a:xfrm>
          <a:prstGeom prst="line">
            <a:avLst/>
          </a:prstGeom>
          <a:ln w="476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F858356-D8A3-3543-A417-6C3F1A0E50D2}"/>
              </a:ext>
            </a:extLst>
          </p:cNvPr>
          <p:cNvCxnSpPr>
            <a:cxnSpLocks/>
          </p:cNvCxnSpPr>
          <p:nvPr/>
        </p:nvCxnSpPr>
        <p:spPr>
          <a:xfrm>
            <a:off x="1453243" y="3716146"/>
            <a:ext cx="0" cy="376741"/>
          </a:xfrm>
          <a:prstGeom prst="line">
            <a:avLst/>
          </a:prstGeom>
          <a:ln w="476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8D95EA4-4EE4-7D45-A633-5173155D99D9}"/>
              </a:ext>
            </a:extLst>
          </p:cNvPr>
          <p:cNvCxnSpPr>
            <a:cxnSpLocks/>
          </p:cNvCxnSpPr>
          <p:nvPr/>
        </p:nvCxnSpPr>
        <p:spPr>
          <a:xfrm>
            <a:off x="2682168" y="2896886"/>
            <a:ext cx="0" cy="376741"/>
          </a:xfrm>
          <a:prstGeom prst="line">
            <a:avLst/>
          </a:prstGeom>
          <a:ln w="476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636DA9F-EF91-B74A-8EC0-34B2512C578E}"/>
              </a:ext>
            </a:extLst>
          </p:cNvPr>
          <p:cNvCxnSpPr>
            <a:cxnSpLocks/>
          </p:cNvCxnSpPr>
          <p:nvPr/>
        </p:nvCxnSpPr>
        <p:spPr>
          <a:xfrm>
            <a:off x="7287846" y="2875467"/>
            <a:ext cx="0" cy="376741"/>
          </a:xfrm>
          <a:prstGeom prst="line">
            <a:avLst/>
          </a:prstGeom>
          <a:ln w="476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5488543-A919-AD44-A53F-514D4F854C1C}"/>
              </a:ext>
            </a:extLst>
          </p:cNvPr>
          <p:cNvCxnSpPr>
            <a:cxnSpLocks/>
          </p:cNvCxnSpPr>
          <p:nvPr/>
        </p:nvCxnSpPr>
        <p:spPr>
          <a:xfrm>
            <a:off x="6084277" y="3685475"/>
            <a:ext cx="0" cy="376741"/>
          </a:xfrm>
          <a:prstGeom prst="line">
            <a:avLst/>
          </a:prstGeom>
          <a:ln w="476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65E508D-F877-CD48-9457-CB9BBFCD616B}"/>
              </a:ext>
            </a:extLst>
          </p:cNvPr>
          <p:cNvCxnSpPr>
            <a:cxnSpLocks/>
          </p:cNvCxnSpPr>
          <p:nvPr/>
        </p:nvCxnSpPr>
        <p:spPr>
          <a:xfrm>
            <a:off x="10688934" y="3658260"/>
            <a:ext cx="0" cy="376741"/>
          </a:xfrm>
          <a:prstGeom prst="line">
            <a:avLst/>
          </a:prstGeom>
          <a:ln w="476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7" name="Title 4">
            <a:extLst>
              <a:ext uri="{FF2B5EF4-FFF2-40B4-BE49-F238E27FC236}">
                <a16:creationId xmlns:a16="http://schemas.microsoft.com/office/drawing/2014/main" id="{3787138A-F5CF-6345-9231-2A359C12C17C}"/>
              </a:ext>
            </a:extLst>
          </p:cNvPr>
          <p:cNvSpPr txBox="1">
            <a:spLocks/>
          </p:cNvSpPr>
          <p:nvPr/>
        </p:nvSpPr>
        <p:spPr>
          <a:xfrm>
            <a:off x="2697893" y="480538"/>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dirty="0"/>
              <a:t>WHAT HAPPENED?</a:t>
            </a:r>
          </a:p>
        </p:txBody>
      </p:sp>
    </p:spTree>
    <p:extLst>
      <p:ext uri="{BB962C8B-B14F-4D97-AF65-F5344CB8AC3E}">
        <p14:creationId xmlns:p14="http://schemas.microsoft.com/office/powerpoint/2010/main" val="37133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50"/>
                                        <p:tgtEl>
                                          <p:spTgt spid="21"/>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50"/>
                                        <p:tgtEl>
                                          <p:spTgt spid="9"/>
                                        </p:tgtEl>
                                      </p:cBhvr>
                                    </p:animEffect>
                                  </p:childTnLst>
                                </p:cTn>
                              </p:par>
                            </p:childTnLst>
                          </p:cTn>
                        </p:par>
                        <p:par>
                          <p:cTn id="11" fill="hold">
                            <p:stCondLst>
                              <p:cond delay="750"/>
                            </p:stCondLst>
                            <p:childTnLst>
                              <p:par>
                                <p:cTn id="12" presetID="10" presetClass="entr" presetSubtype="0" fill="hold" nodeType="afterEffect">
                                  <p:stCondLst>
                                    <p:cond delay="50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250"/>
                                        <p:tgtEl>
                                          <p:spTgt spid="28"/>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childTnLst>
                                </p:cTn>
                              </p:par>
                            </p:childTnLst>
                          </p:cTn>
                        </p:par>
                        <p:par>
                          <p:cTn id="18" fill="hold">
                            <p:stCondLst>
                              <p:cond delay="1500"/>
                            </p:stCondLst>
                            <p:childTnLst>
                              <p:par>
                                <p:cTn id="19" presetID="10" presetClass="entr" presetSubtype="0" fill="hold" nodeType="afterEffect">
                                  <p:stCondLst>
                                    <p:cond delay="50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250"/>
                                        <p:tgtEl>
                                          <p:spTgt spid="34"/>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50"/>
                                        <p:tgtEl>
                                          <p:spTgt spid="13"/>
                                        </p:tgtEl>
                                      </p:cBhvr>
                                    </p:animEffect>
                                  </p:childTnLst>
                                </p:cTn>
                              </p:par>
                            </p:childTnLst>
                          </p:cTn>
                        </p:par>
                        <p:par>
                          <p:cTn id="25" fill="hold">
                            <p:stCondLst>
                              <p:cond delay="2250"/>
                            </p:stCondLst>
                            <p:childTnLst>
                              <p:par>
                                <p:cTn id="26" presetID="10" presetClass="entr" presetSubtype="0" fill="hold" nodeType="afterEffect">
                                  <p:stCondLst>
                                    <p:cond delay="5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250"/>
                                        <p:tgtEl>
                                          <p:spTgt spid="26"/>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50"/>
                                        <p:tgtEl>
                                          <p:spTgt spid="14"/>
                                        </p:tgtEl>
                                      </p:cBhvr>
                                    </p:animEffect>
                                  </p:childTnLst>
                                </p:cTn>
                              </p:par>
                            </p:childTnLst>
                          </p:cTn>
                        </p:par>
                        <p:par>
                          <p:cTn id="32" fill="hold">
                            <p:stCondLst>
                              <p:cond delay="3000"/>
                            </p:stCondLst>
                            <p:childTnLst>
                              <p:par>
                                <p:cTn id="33" presetID="10" presetClass="entr" presetSubtype="0" fill="hold" nodeType="afterEffect">
                                  <p:stCondLst>
                                    <p:cond delay="50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250"/>
                                        <p:tgtEl>
                                          <p:spTgt spid="24"/>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250"/>
                                        <p:tgtEl>
                                          <p:spTgt spid="10"/>
                                        </p:tgtEl>
                                      </p:cBhvr>
                                    </p:animEffect>
                                  </p:childTnLst>
                                </p:cTn>
                              </p:par>
                            </p:childTnLst>
                          </p:cTn>
                        </p:par>
                        <p:par>
                          <p:cTn id="39" fill="hold">
                            <p:stCondLst>
                              <p:cond delay="3750"/>
                            </p:stCondLst>
                            <p:childTnLst>
                              <p:par>
                                <p:cTn id="40" presetID="10" presetClass="entr" presetSubtype="0" fill="hold" nodeType="afterEffect">
                                  <p:stCondLst>
                                    <p:cond delay="50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250"/>
                                        <p:tgtEl>
                                          <p:spTgt spid="36"/>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50"/>
                                        <p:tgtEl>
                                          <p:spTgt spid="15"/>
                                        </p:tgtEl>
                                      </p:cBhvr>
                                    </p:animEffect>
                                  </p:childTnLst>
                                </p:cTn>
                              </p:par>
                            </p:childTnLst>
                          </p:cTn>
                        </p:par>
                        <p:par>
                          <p:cTn id="46" fill="hold">
                            <p:stCondLst>
                              <p:cond delay="4500"/>
                            </p:stCondLst>
                            <p:childTnLst>
                              <p:par>
                                <p:cTn id="47" presetID="10" presetClass="entr" presetSubtype="0" fill="hold" nodeType="afterEffect">
                                  <p:stCondLst>
                                    <p:cond delay="50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250"/>
                                        <p:tgtEl>
                                          <p:spTgt spid="35"/>
                                        </p:tgtEl>
                                      </p:cBhvr>
                                    </p:animEffect>
                                  </p:childTnLst>
                                </p:cTn>
                              </p:par>
                              <p:par>
                                <p:cTn id="50" presetID="10" presetClass="entr" presetSubtype="0" fill="hold" grpId="0" nodeType="withEffect">
                                  <p:stCondLst>
                                    <p:cond delay="50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250"/>
                                        <p:tgtEl>
                                          <p:spTgt spid="16"/>
                                        </p:tgtEl>
                                      </p:cBhvr>
                                    </p:animEffect>
                                  </p:childTnLst>
                                </p:cTn>
                              </p:par>
                            </p:childTnLst>
                          </p:cTn>
                        </p:par>
                        <p:par>
                          <p:cTn id="53" fill="hold">
                            <p:stCondLst>
                              <p:cond delay="5250"/>
                            </p:stCondLst>
                            <p:childTnLst>
                              <p:par>
                                <p:cTn id="54" presetID="10" presetClass="entr" presetSubtype="0" fill="hold" nodeType="afterEffect">
                                  <p:stCondLst>
                                    <p:cond delay="50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250"/>
                                        <p:tgtEl>
                                          <p:spTgt spid="27"/>
                                        </p:tgtEl>
                                      </p:cBhvr>
                                    </p:animEffect>
                                  </p:childTnLst>
                                </p:cTn>
                              </p:par>
                              <p:par>
                                <p:cTn id="57" presetID="10" presetClass="entr" presetSubtype="0" fill="hold" grpId="0" nodeType="withEffect">
                                  <p:stCondLst>
                                    <p:cond delay="50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250"/>
                                        <p:tgtEl>
                                          <p:spTgt spid="17"/>
                                        </p:tgtEl>
                                      </p:cBhvr>
                                    </p:animEffect>
                                  </p:childTnLst>
                                </p:cTn>
                              </p:par>
                            </p:childTnLst>
                          </p:cTn>
                        </p:par>
                        <p:par>
                          <p:cTn id="60" fill="hold">
                            <p:stCondLst>
                              <p:cond delay="6000"/>
                            </p:stCondLst>
                            <p:childTnLst>
                              <p:par>
                                <p:cTn id="61" presetID="10" presetClass="entr" presetSubtype="0" fill="hold" nodeType="afterEffect">
                                  <p:stCondLst>
                                    <p:cond delay="50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250"/>
                                        <p:tgtEl>
                                          <p:spTgt spid="25"/>
                                        </p:tgtEl>
                                      </p:cBhvr>
                                    </p:animEffect>
                                  </p:childTnLst>
                                </p:cTn>
                              </p:par>
                              <p:par>
                                <p:cTn id="64" presetID="10" presetClass="entr" presetSubtype="0" fill="hold" grpId="0" nodeType="withEffect">
                                  <p:stCondLst>
                                    <p:cond delay="50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250"/>
                                        <p:tgtEl>
                                          <p:spTgt spid="18"/>
                                        </p:tgtEl>
                                      </p:cBhvr>
                                    </p:animEffect>
                                  </p:childTnLst>
                                </p:cTn>
                              </p:par>
                            </p:childTnLst>
                          </p:cTn>
                        </p:par>
                        <p:par>
                          <p:cTn id="67" fill="hold">
                            <p:stCondLst>
                              <p:cond delay="6750"/>
                            </p:stCondLst>
                            <p:childTnLst>
                              <p:par>
                                <p:cTn id="68" presetID="10" presetClass="entr" presetSubtype="0" fill="hold" nodeType="afterEffect">
                                  <p:stCondLst>
                                    <p:cond delay="50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250"/>
                                        <p:tgtEl>
                                          <p:spTgt spid="37"/>
                                        </p:tgtEl>
                                      </p:cBhvr>
                                    </p:animEffect>
                                  </p:childTnLst>
                                </p:cTn>
                              </p:par>
                              <p:par>
                                <p:cTn id="71" presetID="10" presetClass="entr" presetSubtype="0" fill="hold" grpId="0" nodeType="withEffect">
                                  <p:stCondLst>
                                    <p:cond delay="50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4" grpId="0"/>
      <p:bldP spid="15" grpId="0"/>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256945" y="488111"/>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STATUTE OF ANNE</a:t>
            </a:r>
          </a:p>
        </p:txBody>
      </p:sp>
      <p:sp>
        <p:nvSpPr>
          <p:cNvPr id="11" name="Oval 10">
            <a:extLst>
              <a:ext uri="{FF2B5EF4-FFF2-40B4-BE49-F238E27FC236}">
                <a16:creationId xmlns:a16="http://schemas.microsoft.com/office/drawing/2014/main" id="{5F8EA07B-5561-904C-A67A-E1A10BF6C57F}"/>
              </a:ext>
            </a:extLst>
          </p:cNvPr>
          <p:cNvSpPr/>
          <p:nvPr/>
        </p:nvSpPr>
        <p:spPr>
          <a:xfrm>
            <a:off x="3990278" y="1700532"/>
            <a:ext cx="4211444" cy="4181707"/>
          </a:xfrm>
          <a:prstGeom prst="ellipse">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5400000" scaled="1"/>
            <a:tileRect/>
          </a:gra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9D00091-3C7D-614D-918E-D810DDA26731}"/>
              </a:ext>
            </a:extLst>
          </p:cNvPr>
          <p:cNvSpPr/>
          <p:nvPr/>
        </p:nvSpPr>
        <p:spPr>
          <a:xfrm>
            <a:off x="3990278" y="1683835"/>
            <a:ext cx="4211444" cy="4181707"/>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839E88B-01AD-1742-AACD-D32C5E5AF245}"/>
              </a:ext>
            </a:extLst>
          </p:cNvPr>
          <p:cNvSpPr/>
          <p:nvPr/>
        </p:nvSpPr>
        <p:spPr>
          <a:xfrm>
            <a:off x="4202477" y="1898652"/>
            <a:ext cx="3787046" cy="3785468"/>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logo&#10;&#10;Description automatically generated">
            <a:extLst>
              <a:ext uri="{FF2B5EF4-FFF2-40B4-BE49-F238E27FC236}">
                <a16:creationId xmlns:a16="http://schemas.microsoft.com/office/drawing/2014/main" id="{27FB327D-48EE-9648-AA64-99EF853A151D}"/>
              </a:ext>
            </a:extLst>
          </p:cNvPr>
          <p:cNvPicPr>
            <a:picLocks noChangeAspect="1"/>
          </p:cNvPicPr>
          <p:nvPr/>
        </p:nvPicPr>
        <p:blipFill>
          <a:blip r:embed="rId3"/>
          <a:stretch>
            <a:fillRect/>
          </a:stretch>
        </p:blipFill>
        <p:spPr>
          <a:xfrm>
            <a:off x="5531980" y="2820088"/>
            <a:ext cx="1128040" cy="1586061"/>
          </a:xfrm>
          <a:prstGeom prst="rect">
            <a:avLst/>
          </a:prstGeom>
        </p:spPr>
      </p:pic>
      <p:pic>
        <p:nvPicPr>
          <p:cNvPr id="7" name="Picture 6">
            <a:extLst>
              <a:ext uri="{FF2B5EF4-FFF2-40B4-BE49-F238E27FC236}">
                <a16:creationId xmlns:a16="http://schemas.microsoft.com/office/drawing/2014/main" id="{BDD7AD00-82CC-9D4A-A72F-C73C311C79A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0577784">
            <a:off x="9114749" y="2718842"/>
            <a:ext cx="3283178" cy="5647066"/>
          </a:xfrm>
          <a:prstGeom prst="rect">
            <a:avLst/>
          </a:prstGeom>
        </p:spPr>
      </p:pic>
      <p:sp>
        <p:nvSpPr>
          <p:cNvPr id="12" name="Rounded Rectangular Callout 11">
            <a:extLst>
              <a:ext uri="{FF2B5EF4-FFF2-40B4-BE49-F238E27FC236}">
                <a16:creationId xmlns:a16="http://schemas.microsoft.com/office/drawing/2014/main" id="{5566BFFF-814E-924E-8178-DE3C62C76F44}"/>
              </a:ext>
            </a:extLst>
          </p:cNvPr>
          <p:cNvSpPr/>
          <p:nvPr/>
        </p:nvSpPr>
        <p:spPr>
          <a:xfrm>
            <a:off x="9928083" y="1266946"/>
            <a:ext cx="1598362" cy="387456"/>
          </a:xfrm>
          <a:prstGeom prst="wedgeRoundRectCallout">
            <a:avLst>
              <a:gd name="adj1" fmla="val -43718"/>
              <a:gd name="adj2" fmla="val 253414"/>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It Me!</a:t>
            </a:r>
          </a:p>
        </p:txBody>
      </p:sp>
      <p:pic>
        <p:nvPicPr>
          <p:cNvPr id="13" name="Make a novel">
            <a:extLst>
              <a:ext uri="{FF2B5EF4-FFF2-40B4-BE49-F238E27FC236}">
                <a16:creationId xmlns:a16="http://schemas.microsoft.com/office/drawing/2014/main" id="{808FECE5-F222-5145-9192-ADBCEEDBDD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54696" y="2113642"/>
            <a:ext cx="2482608" cy="3110740"/>
          </a:xfrm>
          <a:prstGeom prst="rect">
            <a:avLst/>
          </a:prstGeom>
        </p:spPr>
      </p:pic>
      <p:sp>
        <p:nvSpPr>
          <p:cNvPr id="16" name="TextBox 15">
            <a:extLst>
              <a:ext uri="{FF2B5EF4-FFF2-40B4-BE49-F238E27FC236}">
                <a16:creationId xmlns:a16="http://schemas.microsoft.com/office/drawing/2014/main" id="{7A504E09-42B5-384E-AE65-CF99C6578C27}"/>
              </a:ext>
            </a:extLst>
          </p:cNvPr>
          <p:cNvSpPr txBox="1"/>
          <p:nvPr/>
        </p:nvSpPr>
        <p:spPr>
          <a:xfrm>
            <a:off x="5641710" y="1852032"/>
            <a:ext cx="1018310" cy="523220"/>
          </a:xfrm>
          <a:prstGeom prst="rect">
            <a:avLst/>
          </a:prstGeom>
          <a:noFill/>
        </p:spPr>
        <p:txBody>
          <a:bodyPr wrap="square" rtlCol="0">
            <a:spAutoFit/>
          </a:bodyPr>
          <a:lstStyle/>
          <a:p>
            <a:r>
              <a:rPr lang="en-US" sz="2800" dirty="0"/>
              <a:t>1710 </a:t>
            </a:r>
          </a:p>
        </p:txBody>
      </p:sp>
      <p:pic>
        <p:nvPicPr>
          <p:cNvPr id="17" name="Make a novel">
            <a:extLst>
              <a:ext uri="{FF2B5EF4-FFF2-40B4-BE49-F238E27FC236}">
                <a16:creationId xmlns:a16="http://schemas.microsoft.com/office/drawing/2014/main" id="{EDF3505C-E59E-DD4F-A033-9EF2E8DADE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76163" y="2086847"/>
            <a:ext cx="2482608" cy="3110740"/>
          </a:xfrm>
          <a:prstGeom prst="rect">
            <a:avLst/>
          </a:prstGeom>
        </p:spPr>
      </p:pic>
      <p:pic>
        <p:nvPicPr>
          <p:cNvPr id="18" name="Make a novel">
            <a:extLst>
              <a:ext uri="{FF2B5EF4-FFF2-40B4-BE49-F238E27FC236}">
                <a16:creationId xmlns:a16="http://schemas.microsoft.com/office/drawing/2014/main" id="{36124E4E-AB02-664A-9577-CF66C0090F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76163" y="2096945"/>
            <a:ext cx="2482608" cy="3110740"/>
          </a:xfrm>
          <a:prstGeom prst="rect">
            <a:avLst/>
          </a:prstGeom>
        </p:spPr>
      </p:pic>
      <p:sp>
        <p:nvSpPr>
          <p:cNvPr id="2" name="TextBox 1">
            <a:extLst>
              <a:ext uri="{FF2B5EF4-FFF2-40B4-BE49-F238E27FC236}">
                <a16:creationId xmlns:a16="http://schemas.microsoft.com/office/drawing/2014/main" id="{C8DBB6BA-B1B2-0D45-848B-956C8B7599C2}"/>
              </a:ext>
            </a:extLst>
          </p:cNvPr>
          <p:cNvSpPr txBox="1"/>
          <p:nvPr/>
        </p:nvSpPr>
        <p:spPr>
          <a:xfrm>
            <a:off x="1177372" y="5360953"/>
            <a:ext cx="2525544" cy="646331"/>
          </a:xfrm>
          <a:prstGeom prst="rect">
            <a:avLst/>
          </a:prstGeom>
          <a:noFill/>
        </p:spPr>
        <p:txBody>
          <a:bodyPr wrap="square" rtlCol="0">
            <a:spAutoFit/>
          </a:bodyPr>
          <a:lstStyle/>
          <a:p>
            <a:pPr algn="ctr"/>
            <a:r>
              <a:rPr lang="en-CA" dirty="0"/>
              <a:t>Protected for 21 years </a:t>
            </a:r>
          </a:p>
          <a:p>
            <a:pPr algn="ctr"/>
            <a:r>
              <a:rPr lang="en-CA" dirty="0"/>
              <a:t>after they were written</a:t>
            </a:r>
            <a:endParaRPr lang="en-US" dirty="0"/>
          </a:p>
        </p:txBody>
      </p:sp>
      <p:sp>
        <p:nvSpPr>
          <p:cNvPr id="19" name="TextBox 18">
            <a:extLst>
              <a:ext uri="{FF2B5EF4-FFF2-40B4-BE49-F238E27FC236}">
                <a16:creationId xmlns:a16="http://schemas.microsoft.com/office/drawing/2014/main" id="{CC5620EE-F8AA-3447-897D-9DB7EFF10868}"/>
              </a:ext>
            </a:extLst>
          </p:cNvPr>
          <p:cNvSpPr txBox="1"/>
          <p:nvPr/>
        </p:nvSpPr>
        <p:spPr>
          <a:xfrm>
            <a:off x="8493947" y="5360953"/>
            <a:ext cx="2525544" cy="646331"/>
          </a:xfrm>
          <a:prstGeom prst="rect">
            <a:avLst/>
          </a:prstGeom>
          <a:noFill/>
        </p:spPr>
        <p:txBody>
          <a:bodyPr wrap="square" rtlCol="0">
            <a:spAutoFit/>
          </a:bodyPr>
          <a:lstStyle/>
          <a:p>
            <a:pPr algn="ctr"/>
            <a:r>
              <a:rPr lang="en-CA" dirty="0"/>
              <a:t>Protected for 14 years </a:t>
            </a:r>
          </a:p>
          <a:p>
            <a:pPr algn="ctr"/>
            <a:r>
              <a:rPr lang="en-CA" dirty="0"/>
              <a:t>after they were written</a:t>
            </a:r>
            <a:endParaRPr lang="en-US" dirty="0"/>
          </a:p>
        </p:txBody>
      </p:sp>
      <p:sp>
        <p:nvSpPr>
          <p:cNvPr id="5" name="Rounded Rectangle 4">
            <a:extLst>
              <a:ext uri="{FF2B5EF4-FFF2-40B4-BE49-F238E27FC236}">
                <a16:creationId xmlns:a16="http://schemas.microsoft.com/office/drawing/2014/main" id="{F18197B2-0DA9-EF42-972E-9B5B2498CD09}"/>
              </a:ext>
            </a:extLst>
          </p:cNvPr>
          <p:cNvSpPr/>
          <p:nvPr/>
        </p:nvSpPr>
        <p:spPr>
          <a:xfrm>
            <a:off x="1252535" y="4689160"/>
            <a:ext cx="2525544" cy="47798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Copyright Term </a:t>
            </a:r>
          </a:p>
        </p:txBody>
      </p:sp>
      <p:sp>
        <p:nvSpPr>
          <p:cNvPr id="21" name="Rounded Rectangle 20">
            <a:extLst>
              <a:ext uri="{FF2B5EF4-FFF2-40B4-BE49-F238E27FC236}">
                <a16:creationId xmlns:a16="http://schemas.microsoft.com/office/drawing/2014/main" id="{76CCF748-F0C0-4D4A-ACEC-F34BECDC2B5C}"/>
              </a:ext>
            </a:extLst>
          </p:cNvPr>
          <p:cNvSpPr/>
          <p:nvPr/>
        </p:nvSpPr>
        <p:spPr>
          <a:xfrm>
            <a:off x="8538565" y="4689160"/>
            <a:ext cx="2525544" cy="47798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Copyright Term </a:t>
            </a:r>
          </a:p>
        </p:txBody>
      </p:sp>
      <p:cxnSp>
        <p:nvCxnSpPr>
          <p:cNvPr id="22" name="Straight Arrow Connector 21">
            <a:extLst>
              <a:ext uri="{FF2B5EF4-FFF2-40B4-BE49-F238E27FC236}">
                <a16:creationId xmlns:a16="http://schemas.microsoft.com/office/drawing/2014/main" id="{EFA8E848-0AA9-2E4B-BEA0-563B6D054315}"/>
              </a:ext>
            </a:extLst>
          </p:cNvPr>
          <p:cNvCxnSpPr>
            <a:cxnSpLocks/>
          </p:cNvCxnSpPr>
          <p:nvPr/>
        </p:nvCxnSpPr>
        <p:spPr>
          <a:xfrm flipH="1">
            <a:off x="3653435" y="2086847"/>
            <a:ext cx="1618271" cy="0"/>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12D26D2-F575-4043-ADDF-F4B0B47364C1}"/>
              </a:ext>
            </a:extLst>
          </p:cNvPr>
          <p:cNvCxnSpPr>
            <a:cxnSpLocks/>
          </p:cNvCxnSpPr>
          <p:nvPr/>
        </p:nvCxnSpPr>
        <p:spPr>
          <a:xfrm>
            <a:off x="6920294" y="2086847"/>
            <a:ext cx="1618271" cy="0"/>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EC0C1EFB-575C-2E4D-BE68-CE0E91131724}"/>
              </a:ext>
            </a:extLst>
          </p:cNvPr>
          <p:cNvSpPr txBox="1">
            <a:spLocks/>
          </p:cNvSpPr>
          <p:nvPr/>
        </p:nvSpPr>
        <p:spPr>
          <a:xfrm>
            <a:off x="2256945" y="478013"/>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dirty="0">
                <a:solidFill>
                  <a:schemeClr val="accent1"/>
                </a:solidFill>
              </a:rPr>
              <a:t>STATUTE OF ANNE</a:t>
            </a:r>
          </a:p>
        </p:txBody>
      </p:sp>
      <p:cxnSp>
        <p:nvCxnSpPr>
          <p:cNvPr id="25" name="Straight Connector 24">
            <a:extLst>
              <a:ext uri="{FF2B5EF4-FFF2-40B4-BE49-F238E27FC236}">
                <a16:creationId xmlns:a16="http://schemas.microsoft.com/office/drawing/2014/main" id="{093BF38B-62C5-7641-9843-6985BF7BAAD2}"/>
              </a:ext>
            </a:extLst>
          </p:cNvPr>
          <p:cNvCxnSpPr/>
          <p:nvPr/>
        </p:nvCxnSpPr>
        <p:spPr>
          <a:xfrm>
            <a:off x="8538565" y="5681403"/>
            <a:ext cx="2389025" cy="0"/>
          </a:xfrm>
          <a:prstGeom prst="line">
            <a:avLst/>
          </a:prstGeom>
          <a:ln w="44450">
            <a:solidFill>
              <a:srgbClr val="FF0000">
                <a:alpha val="91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099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21"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1000"/>
                                        <p:tgtEl>
                                          <p:spTgt spid="11"/>
                                        </p:tgtEl>
                                      </p:cBhvr>
                                    </p:animEffect>
                                  </p:childTnLst>
                                </p:cTn>
                              </p:par>
                            </p:childTnLst>
                          </p:cTn>
                        </p:par>
                        <p:par>
                          <p:cTn id="14" fill="hold">
                            <p:stCondLst>
                              <p:cond delay="1000"/>
                            </p:stCondLst>
                            <p:childTnLst>
                              <p:par>
                                <p:cTn id="15" presetID="10" presetClass="exit" presetSubtype="0" fill="hold" grpId="1" nodeType="after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par>
                          <p:cTn id="31" fill="hold">
                            <p:stCondLst>
                              <p:cond delay="2000"/>
                            </p:stCondLst>
                            <p:childTnLst>
                              <p:par>
                                <p:cTn id="32" presetID="22" presetClass="exit" presetSubtype="8" fill="hold" grpId="1" nodeType="afterEffect">
                                  <p:stCondLst>
                                    <p:cond delay="0"/>
                                  </p:stCondLst>
                                  <p:childTnLst>
                                    <p:animEffect transition="out" filter="wipe(left)">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childTnLst>
                          </p:cTn>
                        </p:par>
                        <p:par>
                          <p:cTn id="35" fill="hold">
                            <p:stCondLst>
                              <p:cond delay="2500"/>
                            </p:stCondLst>
                            <p:childTnLst>
                              <p:par>
                                <p:cTn id="36" presetID="37" presetClass="entr" presetSubtype="0"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900" decel="100000" fill="hold"/>
                                        <p:tgtEl>
                                          <p:spTgt spid="7"/>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42" fill="hold">
                            <p:stCondLst>
                              <p:cond delay="3500"/>
                            </p:stCondLst>
                            <p:childTnLst>
                              <p:par>
                                <p:cTn id="43" presetID="1"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par>
                          <p:cTn id="45" fill="hold">
                            <p:stCondLst>
                              <p:cond delay="3500"/>
                            </p:stCondLst>
                            <p:childTnLst>
                              <p:par>
                                <p:cTn id="46" presetID="10" presetClass="entr" presetSubtype="0" fill="hold" grpId="0" nodeType="afterEffect">
                                  <p:stCondLst>
                                    <p:cond delay="100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par>
                                <p:cTn id="54" presetID="37" presetClass="exit" presetSubtype="0" fill="hold" nodeType="withEffect">
                                  <p:stCondLst>
                                    <p:cond delay="0"/>
                                  </p:stCondLst>
                                  <p:childTnLst>
                                    <p:animEffect transition="out" filter="fade">
                                      <p:cBhvr>
                                        <p:cTn id="55" dur="1000"/>
                                        <p:tgtEl>
                                          <p:spTgt spid="7"/>
                                        </p:tgtEl>
                                      </p:cBhvr>
                                    </p:animEffect>
                                    <p:anim calcmode="lin" valueType="num">
                                      <p:cBhvr>
                                        <p:cTn id="56" dur="1000"/>
                                        <p:tgtEl>
                                          <p:spTgt spid="7"/>
                                        </p:tgtEl>
                                        <p:attrNameLst>
                                          <p:attrName>ppt_x</p:attrName>
                                        </p:attrNameLst>
                                      </p:cBhvr>
                                      <p:tavLst>
                                        <p:tav tm="0">
                                          <p:val>
                                            <p:strVal val="ppt_x"/>
                                          </p:val>
                                        </p:tav>
                                        <p:tav tm="100000">
                                          <p:val>
                                            <p:strVal val="ppt_x"/>
                                          </p:val>
                                        </p:tav>
                                      </p:tavLst>
                                    </p:anim>
                                    <p:anim calcmode="lin" valueType="num">
                                      <p:cBhvr>
                                        <p:cTn id="57" dur="100" decel="100000"/>
                                        <p:tgtEl>
                                          <p:spTgt spid="7"/>
                                        </p:tgtEl>
                                        <p:attrNameLst>
                                          <p:attrName>ppt_y</p:attrName>
                                        </p:attrNameLst>
                                      </p:cBhvr>
                                      <p:tavLst>
                                        <p:tav tm="0">
                                          <p:val>
                                            <p:strVal val="ppt_y"/>
                                          </p:val>
                                        </p:tav>
                                        <p:tav tm="100000">
                                          <p:val>
                                            <p:strVal val="ppt_y-.03"/>
                                          </p:val>
                                        </p:tav>
                                      </p:tavLst>
                                    </p:anim>
                                    <p:anim calcmode="lin" valueType="num">
                                      <p:cBhvr>
                                        <p:cTn id="58" dur="900" accel="100000">
                                          <p:stCondLst>
                                            <p:cond delay="100"/>
                                          </p:stCondLst>
                                        </p:cTn>
                                        <p:tgtEl>
                                          <p:spTgt spid="7"/>
                                        </p:tgtEl>
                                        <p:attrNameLst>
                                          <p:attrName>ppt_y</p:attrName>
                                        </p:attrNameLst>
                                      </p:cBhvr>
                                      <p:tavLst>
                                        <p:tav tm="0">
                                          <p:val>
                                            <p:strVal val="ppt_y"/>
                                          </p:val>
                                        </p:tav>
                                        <p:tav tm="100000">
                                          <p:val>
                                            <p:strVal val="ppt_y+1"/>
                                          </p:val>
                                        </p:tav>
                                      </p:tavLst>
                                    </p:anim>
                                    <p:set>
                                      <p:cBhvr>
                                        <p:cTn id="59" dur="1" fill="hold">
                                          <p:stCondLst>
                                            <p:cond delay="999"/>
                                          </p:stCondLst>
                                        </p:cTn>
                                        <p:tgtEl>
                                          <p:spTgt spid="7"/>
                                        </p:tgtEl>
                                        <p:attrNameLst>
                                          <p:attrName>style.visibility</p:attrName>
                                        </p:attrNameLst>
                                      </p:cBhvr>
                                      <p:to>
                                        <p:strVal val="hidden"/>
                                      </p:to>
                                    </p:set>
                                  </p:childTnLst>
                                </p:cTn>
                              </p:par>
                            </p:childTnLst>
                          </p:cTn>
                        </p:par>
                        <p:par>
                          <p:cTn id="60" fill="hold">
                            <p:stCondLst>
                              <p:cond delay="1000"/>
                            </p:stCondLst>
                            <p:childTnLst>
                              <p:par>
                                <p:cTn id="61" presetID="10" presetClass="entr" presetSubtype="0"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par>
                                <p:cTn id="64" presetID="10" presetClass="entr" presetSubtype="0" fill="hold"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childTnLst>
                                </p:cTn>
                              </p:par>
                              <p:par>
                                <p:cTn id="67" presetID="10"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500"/>
                                        <p:tgtEl>
                                          <p:spTgt spid="22"/>
                                        </p:tgtEl>
                                      </p:cBhvr>
                                    </p:animEffect>
                                  </p:childTnLst>
                                </p:cTn>
                              </p:par>
                            </p:childTnLst>
                          </p:cTn>
                        </p:par>
                        <p:par>
                          <p:cTn id="75" fill="hold">
                            <p:stCondLst>
                              <p:cond delay="500"/>
                            </p:stCondLst>
                            <p:childTnLst>
                              <p:par>
                                <p:cTn id="76" presetID="42" presetClass="path" presetSubtype="0" accel="50000" decel="50000" fill="hold" nodeType="afterEffect">
                                  <p:stCondLst>
                                    <p:cond delay="0"/>
                                  </p:stCondLst>
                                  <p:childTnLst>
                                    <p:animMotion origin="layout" path="M -2.70833E-6 1.48148E-6 L -0.31067 0.01944 " pathEditMode="relative" rAng="0" ptsTypes="AA">
                                      <p:cBhvr>
                                        <p:cTn id="77" dur="2000" fill="hold"/>
                                        <p:tgtEl>
                                          <p:spTgt spid="17"/>
                                        </p:tgtEl>
                                        <p:attrNameLst>
                                          <p:attrName>ppt_x</p:attrName>
                                          <p:attrName>ppt_y</p:attrName>
                                        </p:attrNameLst>
                                      </p:cBhvr>
                                      <p:rCtr x="-15534" y="972"/>
                                    </p:animMotion>
                                  </p:childTnLst>
                                </p:cTn>
                              </p:par>
                              <p:par>
                                <p:cTn id="78" presetID="10" presetClass="entr" presetSubtype="0" fill="hold" grpId="0" nodeType="with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fade">
                                      <p:cBhvr>
                                        <p:cTn id="80" dur="500"/>
                                        <p:tgtEl>
                                          <p:spTgt spid="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fade">
                                      <p:cBhvr>
                                        <p:cTn id="83" dur="500"/>
                                        <p:tgtEl>
                                          <p:spTgt spid="5"/>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500"/>
                                        <p:tgtEl>
                                          <p:spTgt spid="24"/>
                                        </p:tgtEl>
                                      </p:cBhvr>
                                    </p:animEffect>
                                  </p:childTnLst>
                                </p:cTn>
                              </p:par>
                            </p:childTnLst>
                          </p:cTn>
                        </p:par>
                        <p:par>
                          <p:cTn id="89" fill="hold">
                            <p:stCondLst>
                              <p:cond delay="500"/>
                            </p:stCondLst>
                            <p:childTnLst>
                              <p:par>
                                <p:cTn id="90" presetID="42" presetClass="path" presetSubtype="0" accel="50000" decel="50000" fill="hold" nodeType="afterEffect">
                                  <p:stCondLst>
                                    <p:cond delay="0"/>
                                  </p:stCondLst>
                                  <p:childTnLst>
                                    <p:animMotion origin="layout" path="M -2.70833E-6 2.59259E-6 L 0.31263 0.01528 " pathEditMode="relative" rAng="0" ptsTypes="AA">
                                      <p:cBhvr>
                                        <p:cTn id="91" dur="2000" fill="hold"/>
                                        <p:tgtEl>
                                          <p:spTgt spid="18"/>
                                        </p:tgtEl>
                                        <p:attrNameLst>
                                          <p:attrName>ppt_x</p:attrName>
                                          <p:attrName>ppt_y</p:attrName>
                                        </p:attrNameLst>
                                      </p:cBhvr>
                                      <p:rCtr x="15625" y="764"/>
                                    </p:animMotion>
                                  </p:childTnLst>
                                </p:cTn>
                              </p:par>
                              <p:par>
                                <p:cTn id="92" presetID="10" presetClass="entr" presetSubtype="0" fill="hold" grpId="0" nodeType="withEffect">
                                  <p:stCondLst>
                                    <p:cond delay="0"/>
                                  </p:stCondLst>
                                  <p:childTnLst>
                                    <p:set>
                                      <p:cBhvr>
                                        <p:cTn id="93" dur="1" fill="hold">
                                          <p:stCondLst>
                                            <p:cond delay="0"/>
                                          </p:stCondLst>
                                        </p:cTn>
                                        <p:tgtEl>
                                          <p:spTgt spid="19"/>
                                        </p:tgtEl>
                                        <p:attrNameLst>
                                          <p:attrName>style.visibility</p:attrName>
                                        </p:attrNameLst>
                                      </p:cBhvr>
                                      <p:to>
                                        <p:strVal val="visible"/>
                                      </p:to>
                                    </p:set>
                                    <p:animEffect transition="in" filter="fade">
                                      <p:cBhvr>
                                        <p:cTn id="94" dur="500"/>
                                        <p:tgtEl>
                                          <p:spTgt spid="1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500"/>
                                        <p:tgtEl>
                                          <p:spTgt spid="21"/>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25"/>
                                        </p:tgtEl>
                                        <p:attrNameLst>
                                          <p:attrName>style.visibility</p:attrName>
                                        </p:attrNameLst>
                                      </p:cBhvr>
                                      <p:to>
                                        <p:strVal val="visible"/>
                                      </p:to>
                                    </p:set>
                                    <p:animEffect transition="in" filter="wipe(left)">
                                      <p:cBhvr>
                                        <p:cTn id="10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9" grpId="0" animBg="1"/>
      <p:bldP spid="9" grpId="1" animBg="1"/>
      <p:bldP spid="10" grpId="0" animBg="1"/>
      <p:bldP spid="10" grpId="1" animBg="1"/>
      <p:bldP spid="12" grpId="0" animBg="1"/>
      <p:bldP spid="12" grpId="1" animBg="1"/>
      <p:bldP spid="16" grpId="0"/>
      <p:bldP spid="2" grpId="0"/>
      <p:bldP spid="19" grpId="0"/>
      <p:bldP spid="5" grpId="0" animBg="1"/>
      <p:bldP spid="21" grpId="0" animBg="1"/>
      <p:bldP spid="20" grpId="0"/>
      <p:bldP spid="2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US CONSTITUTION</a:t>
            </a:r>
          </a:p>
        </p:txBody>
      </p:sp>
      <p:sp>
        <p:nvSpPr>
          <p:cNvPr id="11" name="Oval 10">
            <a:extLst>
              <a:ext uri="{FF2B5EF4-FFF2-40B4-BE49-F238E27FC236}">
                <a16:creationId xmlns:a16="http://schemas.microsoft.com/office/drawing/2014/main" id="{5F8EA07B-5561-904C-A67A-E1A10BF6C57F}"/>
              </a:ext>
            </a:extLst>
          </p:cNvPr>
          <p:cNvSpPr/>
          <p:nvPr/>
        </p:nvSpPr>
        <p:spPr>
          <a:xfrm>
            <a:off x="3990278" y="1683834"/>
            <a:ext cx="4211444" cy="4181707"/>
          </a:xfrm>
          <a:prstGeom prst="ellipse">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5400000" scaled="1"/>
            <a:tileRect/>
          </a:gra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9D00091-3C7D-614D-918E-D810DDA26731}"/>
              </a:ext>
            </a:extLst>
          </p:cNvPr>
          <p:cNvSpPr/>
          <p:nvPr/>
        </p:nvSpPr>
        <p:spPr>
          <a:xfrm>
            <a:off x="3990278" y="1683835"/>
            <a:ext cx="4211444" cy="4181707"/>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text on a white background&#10;&#10;Description automatically generated">
            <a:extLst>
              <a:ext uri="{FF2B5EF4-FFF2-40B4-BE49-F238E27FC236}">
                <a16:creationId xmlns:a16="http://schemas.microsoft.com/office/drawing/2014/main" id="{2E086511-0468-A54A-A60D-393F4FB3A5AB}"/>
              </a:ext>
            </a:extLst>
          </p:cNvPr>
          <p:cNvPicPr>
            <a:picLocks noChangeAspect="1"/>
          </p:cNvPicPr>
          <p:nvPr/>
        </p:nvPicPr>
        <p:blipFill>
          <a:blip r:embed="rId3"/>
          <a:stretch>
            <a:fillRect/>
          </a:stretch>
        </p:blipFill>
        <p:spPr>
          <a:xfrm>
            <a:off x="115517" y="2327078"/>
            <a:ext cx="11824855" cy="3968410"/>
          </a:xfrm>
          <a:prstGeom prst="rect">
            <a:avLst/>
          </a:prstGeom>
        </p:spPr>
      </p:pic>
      <p:sp>
        <p:nvSpPr>
          <p:cNvPr id="10" name="Oval 9">
            <a:extLst>
              <a:ext uri="{FF2B5EF4-FFF2-40B4-BE49-F238E27FC236}">
                <a16:creationId xmlns:a16="http://schemas.microsoft.com/office/drawing/2014/main" id="{6839E88B-01AD-1742-AACD-D32C5E5AF245}"/>
              </a:ext>
            </a:extLst>
          </p:cNvPr>
          <p:cNvSpPr/>
          <p:nvPr/>
        </p:nvSpPr>
        <p:spPr>
          <a:xfrm>
            <a:off x="4202477" y="1898652"/>
            <a:ext cx="3787046" cy="3785468"/>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7FB327D-48EE-9648-AA64-99EF853A151D}"/>
              </a:ext>
            </a:extLst>
          </p:cNvPr>
          <p:cNvPicPr>
            <a:picLocks noChangeAspect="1"/>
          </p:cNvPicPr>
          <p:nvPr/>
        </p:nvPicPr>
        <p:blipFill>
          <a:blip r:embed="rId4"/>
          <a:srcRect/>
          <a:stretch/>
        </p:blipFill>
        <p:spPr>
          <a:xfrm>
            <a:off x="5551200" y="2998355"/>
            <a:ext cx="1089600" cy="1586061"/>
          </a:xfrm>
          <a:prstGeom prst="rect">
            <a:avLst/>
          </a:prstGeom>
        </p:spPr>
      </p:pic>
      <p:sp>
        <p:nvSpPr>
          <p:cNvPr id="7" name="TextBox 6">
            <a:extLst>
              <a:ext uri="{FF2B5EF4-FFF2-40B4-BE49-F238E27FC236}">
                <a16:creationId xmlns:a16="http://schemas.microsoft.com/office/drawing/2014/main" id="{1330881E-4B9D-9B4A-860D-9980B9A9BC20}"/>
              </a:ext>
            </a:extLst>
          </p:cNvPr>
          <p:cNvSpPr txBox="1"/>
          <p:nvPr/>
        </p:nvSpPr>
        <p:spPr>
          <a:xfrm>
            <a:off x="5641710" y="1852032"/>
            <a:ext cx="1018310" cy="523220"/>
          </a:xfrm>
          <a:prstGeom prst="rect">
            <a:avLst/>
          </a:prstGeom>
          <a:noFill/>
        </p:spPr>
        <p:txBody>
          <a:bodyPr wrap="square" rtlCol="0">
            <a:spAutoFit/>
          </a:bodyPr>
          <a:lstStyle/>
          <a:p>
            <a:r>
              <a:rPr lang="en-US" sz="2800" dirty="0"/>
              <a:t>1787 </a:t>
            </a:r>
          </a:p>
        </p:txBody>
      </p:sp>
      <p:pic>
        <p:nvPicPr>
          <p:cNvPr id="12" name="Picture 11">
            <a:extLst>
              <a:ext uri="{FF2B5EF4-FFF2-40B4-BE49-F238E27FC236}">
                <a16:creationId xmlns:a16="http://schemas.microsoft.com/office/drawing/2014/main" id="{037974EE-739A-CF4B-8E56-651B219621E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463631" flipH="1">
            <a:off x="-437491" y="4310531"/>
            <a:ext cx="3172141" cy="5647066"/>
          </a:xfrm>
          <a:prstGeom prst="rect">
            <a:avLst/>
          </a:prstGeom>
        </p:spPr>
      </p:pic>
      <p:sp>
        <p:nvSpPr>
          <p:cNvPr id="13" name="Rounded Rectangular Callout 12">
            <a:extLst>
              <a:ext uri="{FF2B5EF4-FFF2-40B4-BE49-F238E27FC236}">
                <a16:creationId xmlns:a16="http://schemas.microsoft.com/office/drawing/2014/main" id="{12FFCEF1-AFE3-7F44-AAE5-7E444A491425}"/>
              </a:ext>
            </a:extLst>
          </p:cNvPr>
          <p:cNvSpPr/>
          <p:nvPr/>
        </p:nvSpPr>
        <p:spPr>
          <a:xfrm>
            <a:off x="1897864" y="2340097"/>
            <a:ext cx="1879121" cy="553091"/>
          </a:xfrm>
          <a:prstGeom prst="wedgeRoundRectCallout">
            <a:avLst>
              <a:gd name="adj1" fmla="val -46528"/>
              <a:gd name="adj2" fmla="val 200588"/>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Copycats!</a:t>
            </a:r>
          </a:p>
        </p:txBody>
      </p:sp>
      <p:sp>
        <p:nvSpPr>
          <p:cNvPr id="15" name="TextBox 14">
            <a:extLst>
              <a:ext uri="{FF2B5EF4-FFF2-40B4-BE49-F238E27FC236}">
                <a16:creationId xmlns:a16="http://schemas.microsoft.com/office/drawing/2014/main" id="{888E9C74-0D6C-284D-A4C8-663623EDA64B}"/>
              </a:ext>
            </a:extLst>
          </p:cNvPr>
          <p:cNvSpPr txBox="1"/>
          <p:nvPr/>
        </p:nvSpPr>
        <p:spPr>
          <a:xfrm>
            <a:off x="5607074" y="1824534"/>
            <a:ext cx="1018310" cy="523220"/>
          </a:xfrm>
          <a:prstGeom prst="rect">
            <a:avLst/>
          </a:prstGeom>
          <a:noFill/>
        </p:spPr>
        <p:txBody>
          <a:bodyPr wrap="square" rtlCol="0">
            <a:spAutoFit/>
          </a:bodyPr>
          <a:lstStyle/>
          <a:p>
            <a:r>
              <a:rPr lang="en-US" sz="2800" dirty="0"/>
              <a:t>1790 </a:t>
            </a:r>
          </a:p>
        </p:txBody>
      </p:sp>
      <p:sp>
        <p:nvSpPr>
          <p:cNvPr id="16" name="Oval 15">
            <a:extLst>
              <a:ext uri="{FF2B5EF4-FFF2-40B4-BE49-F238E27FC236}">
                <a16:creationId xmlns:a16="http://schemas.microsoft.com/office/drawing/2014/main" id="{9B38558E-C8EB-8A40-A17E-7D0CC72703C4}"/>
              </a:ext>
            </a:extLst>
          </p:cNvPr>
          <p:cNvSpPr/>
          <p:nvPr/>
        </p:nvSpPr>
        <p:spPr>
          <a:xfrm>
            <a:off x="3528116" y="5448453"/>
            <a:ext cx="3761340" cy="557788"/>
          </a:xfrm>
          <a:prstGeom prst="ellipse">
            <a:avLst/>
          </a:prstGeom>
          <a:solidFill>
            <a:schemeClr val="accent1">
              <a:alpha val="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US Flag">
            <a:extLst>
              <a:ext uri="{FF2B5EF4-FFF2-40B4-BE49-F238E27FC236}">
                <a16:creationId xmlns:a16="http://schemas.microsoft.com/office/drawing/2014/main" id="{8079C491-9BFD-0641-8515-982923AB6410}"/>
              </a:ext>
            </a:extLst>
          </p:cNvPr>
          <p:cNvPicPr>
            <a:picLocks noChangeAspect="1"/>
          </p:cNvPicPr>
          <p:nvPr/>
        </p:nvPicPr>
        <p:blipFill>
          <a:blip r:embed="rId6"/>
          <a:srcRect/>
          <a:stretch/>
        </p:blipFill>
        <p:spPr>
          <a:xfrm>
            <a:off x="3779892" y="2691090"/>
            <a:ext cx="4746536" cy="2499348"/>
          </a:xfrm>
          <a:prstGeom prst="rect">
            <a:avLst/>
          </a:prstGeom>
        </p:spPr>
      </p:pic>
      <p:sp>
        <p:nvSpPr>
          <p:cNvPr id="14" name="Title 1">
            <a:extLst>
              <a:ext uri="{FF2B5EF4-FFF2-40B4-BE49-F238E27FC236}">
                <a16:creationId xmlns:a16="http://schemas.microsoft.com/office/drawing/2014/main" id="{58AB35FC-4932-DF49-A00F-7CBD63046294}"/>
              </a:ext>
            </a:extLst>
          </p:cNvPr>
          <p:cNvSpPr txBox="1">
            <a:spLocks/>
          </p:cNvSpPr>
          <p:nvPr/>
        </p:nvSpPr>
        <p:spPr>
          <a:xfrm>
            <a:off x="2671282" y="525437"/>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dirty="0">
                <a:solidFill>
                  <a:schemeClr val="accent1"/>
                </a:solidFill>
              </a:rPr>
              <a:t>US CONSTITUTION</a:t>
            </a:r>
          </a:p>
        </p:txBody>
      </p:sp>
    </p:spTree>
    <p:extLst>
      <p:ext uri="{BB962C8B-B14F-4D97-AF65-F5344CB8AC3E}">
        <p14:creationId xmlns:p14="http://schemas.microsoft.com/office/powerpoint/2010/main" val="228695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21"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1000"/>
                                        <p:tgtEl>
                                          <p:spTgt spid="11"/>
                                        </p:tgtEl>
                                      </p:cBhvr>
                                    </p:animEffect>
                                  </p:childTnLst>
                                </p:cTn>
                              </p:par>
                            </p:childTnLst>
                          </p:cTn>
                        </p:par>
                        <p:par>
                          <p:cTn id="14" fill="hold">
                            <p:stCondLst>
                              <p:cond delay="1000"/>
                            </p:stCondLst>
                            <p:childTnLst>
                              <p:par>
                                <p:cTn id="15" presetID="10" presetClass="exit" presetSubtype="0" fill="hold" grpId="1" nodeType="after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2000"/>
                            </p:stCondLst>
                            <p:childTnLst>
                              <p:par>
                                <p:cTn id="32" presetID="22" presetClass="exit" presetSubtype="8" fill="hold" grpId="1" nodeType="afterEffect">
                                  <p:stCondLst>
                                    <p:cond delay="0"/>
                                  </p:stCondLst>
                                  <p:childTnLst>
                                    <p:animEffect transition="out" filter="wipe(left)">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par>
                          <p:cTn id="40" fill="hold">
                            <p:stCondLst>
                              <p:cond delay="500"/>
                            </p:stCondLst>
                            <p:childTnLst>
                              <p:par>
                                <p:cTn id="41" presetID="42" presetClass="entr" presetSubtype="0"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7"/>
                                        </p:tgtEl>
                                      </p:cBhvr>
                                    </p:animEffect>
                                    <p:set>
                                      <p:cBhvr>
                                        <p:cTn id="50" dur="1" fill="hold">
                                          <p:stCondLst>
                                            <p:cond delay="499"/>
                                          </p:stCondLst>
                                        </p:cTn>
                                        <p:tgtEl>
                                          <p:spTgt spid="17"/>
                                        </p:tgtEl>
                                        <p:attrNameLst>
                                          <p:attrName>style.visibility</p:attrName>
                                        </p:attrNameLst>
                                      </p:cBhvr>
                                      <p:to>
                                        <p:strVal val="hidden"/>
                                      </p:to>
                                    </p:set>
                                  </p:childTnLst>
                                </p:cTn>
                              </p:par>
                              <p:par>
                                <p:cTn id="51" presetID="2" presetClass="exit" presetSubtype="2" fill="hold" grpId="1" nodeType="withEffect">
                                  <p:stCondLst>
                                    <p:cond delay="0"/>
                                  </p:stCondLst>
                                  <p:childTnLst>
                                    <p:anim calcmode="lin" valueType="num">
                                      <p:cBhvr additive="base">
                                        <p:cTn id="52" dur="500"/>
                                        <p:tgtEl>
                                          <p:spTgt spid="7"/>
                                        </p:tgtEl>
                                        <p:attrNameLst>
                                          <p:attrName>ppt_x</p:attrName>
                                        </p:attrNameLst>
                                      </p:cBhvr>
                                      <p:tavLst>
                                        <p:tav tm="0">
                                          <p:val>
                                            <p:strVal val="ppt_x"/>
                                          </p:val>
                                        </p:tav>
                                        <p:tav tm="100000">
                                          <p:val>
                                            <p:strVal val="1+ppt_w/2"/>
                                          </p:val>
                                        </p:tav>
                                      </p:tavLst>
                                    </p:anim>
                                    <p:anim calcmode="lin" valueType="num">
                                      <p:cBhvr additive="base">
                                        <p:cTn id="53" dur="500"/>
                                        <p:tgtEl>
                                          <p:spTgt spid="7"/>
                                        </p:tgtEl>
                                        <p:attrNameLst>
                                          <p:attrName>ppt_y</p:attrName>
                                        </p:attrNameLst>
                                      </p:cBhvr>
                                      <p:tavLst>
                                        <p:tav tm="0">
                                          <p:val>
                                            <p:strVal val="ppt_y"/>
                                          </p:val>
                                        </p:tav>
                                        <p:tav tm="100000">
                                          <p:val>
                                            <p:strVal val="ppt_y"/>
                                          </p:val>
                                        </p:tav>
                                      </p:tavLst>
                                    </p:anim>
                                    <p:set>
                                      <p:cBhvr>
                                        <p:cTn id="54" dur="1" fill="hold">
                                          <p:stCondLst>
                                            <p:cond delay="499"/>
                                          </p:stCondLst>
                                        </p:cTn>
                                        <p:tgtEl>
                                          <p:spTgt spid="7"/>
                                        </p:tgtEl>
                                        <p:attrNameLst>
                                          <p:attrName>style.visibility</p:attrName>
                                        </p:attrNameLst>
                                      </p:cBhvr>
                                      <p:to>
                                        <p:strVal val="hidden"/>
                                      </p:to>
                                    </p:set>
                                  </p:childTnLst>
                                </p:cTn>
                              </p:par>
                              <p:par>
                                <p:cTn id="55" presetID="2" presetClass="entr" presetSubtype="8"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0-#ppt_w/2"/>
                                          </p:val>
                                        </p:tav>
                                        <p:tav tm="100000">
                                          <p:val>
                                            <p:strVal val="#ppt_x"/>
                                          </p:val>
                                        </p:tav>
                                      </p:tavLst>
                                    </p:anim>
                                    <p:anim calcmode="lin" valueType="num">
                                      <p:cBhvr additive="base">
                                        <p:cTn id="5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childTnLst>
                          </p:cTn>
                        </p:par>
                      </p:childTnLst>
                    </p:cTn>
                  </p:par>
                  <p:par>
                    <p:cTn id="64" fill="hold">
                      <p:stCondLst>
                        <p:cond delay="indefinite"/>
                      </p:stCondLst>
                      <p:childTnLst>
                        <p:par>
                          <p:cTn id="65" fill="hold">
                            <p:stCondLst>
                              <p:cond delay="0"/>
                            </p:stCondLst>
                            <p:childTnLst>
                              <p:par>
                                <p:cTn id="66" presetID="37" presetClass="entr" presetSubtype="0"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anim calcmode="lin" valueType="num">
                                      <p:cBhvr>
                                        <p:cTn id="69" dur="1000" fill="hold"/>
                                        <p:tgtEl>
                                          <p:spTgt spid="12"/>
                                        </p:tgtEl>
                                        <p:attrNameLst>
                                          <p:attrName>ppt_x</p:attrName>
                                        </p:attrNameLst>
                                      </p:cBhvr>
                                      <p:tavLst>
                                        <p:tav tm="0">
                                          <p:val>
                                            <p:strVal val="#ppt_x"/>
                                          </p:val>
                                        </p:tav>
                                        <p:tav tm="100000">
                                          <p:val>
                                            <p:strVal val="#ppt_x"/>
                                          </p:val>
                                        </p:tav>
                                      </p:tavLst>
                                    </p:anim>
                                    <p:anim calcmode="lin" valueType="num">
                                      <p:cBhvr>
                                        <p:cTn id="70" dur="900" decel="100000" fill="hold"/>
                                        <p:tgtEl>
                                          <p:spTgt spid="12"/>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72" fill="hold">
                            <p:stCondLst>
                              <p:cond delay="1000"/>
                            </p:stCondLst>
                            <p:childTnLst>
                              <p:par>
                                <p:cTn id="73" presetID="1" presetClass="entr" presetSubtype="0" fill="hold" grpId="0" nodeType="afterEffect">
                                  <p:stCondLst>
                                    <p:cond delay="0"/>
                                  </p:stCondLst>
                                  <p:childTnLst>
                                    <p:set>
                                      <p:cBhvr>
                                        <p:cTn id="74" dur="1" fill="hold">
                                          <p:stCondLst>
                                            <p:cond delay="0"/>
                                          </p:stCondLst>
                                        </p:cTn>
                                        <p:tgtEl>
                                          <p:spTgt spid="1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37" presetClass="exit" presetSubtype="0" fill="hold" nodeType="clickEffect">
                                  <p:stCondLst>
                                    <p:cond delay="0"/>
                                  </p:stCondLst>
                                  <p:childTnLst>
                                    <p:animEffect transition="out" filter="fade">
                                      <p:cBhvr>
                                        <p:cTn id="78" dur="1000"/>
                                        <p:tgtEl>
                                          <p:spTgt spid="12"/>
                                        </p:tgtEl>
                                      </p:cBhvr>
                                    </p:animEffect>
                                    <p:anim calcmode="lin" valueType="num">
                                      <p:cBhvr>
                                        <p:cTn id="79" dur="1000"/>
                                        <p:tgtEl>
                                          <p:spTgt spid="12"/>
                                        </p:tgtEl>
                                        <p:attrNameLst>
                                          <p:attrName>ppt_x</p:attrName>
                                        </p:attrNameLst>
                                      </p:cBhvr>
                                      <p:tavLst>
                                        <p:tav tm="0">
                                          <p:val>
                                            <p:strVal val="ppt_x"/>
                                          </p:val>
                                        </p:tav>
                                        <p:tav tm="100000">
                                          <p:val>
                                            <p:strVal val="ppt_x"/>
                                          </p:val>
                                        </p:tav>
                                      </p:tavLst>
                                    </p:anim>
                                    <p:anim calcmode="lin" valueType="num">
                                      <p:cBhvr>
                                        <p:cTn id="80" dur="100" decel="100000"/>
                                        <p:tgtEl>
                                          <p:spTgt spid="12"/>
                                        </p:tgtEl>
                                        <p:attrNameLst>
                                          <p:attrName>ppt_y</p:attrName>
                                        </p:attrNameLst>
                                      </p:cBhvr>
                                      <p:tavLst>
                                        <p:tav tm="0">
                                          <p:val>
                                            <p:strVal val="ppt_y"/>
                                          </p:val>
                                        </p:tav>
                                        <p:tav tm="100000">
                                          <p:val>
                                            <p:strVal val="ppt_y-.03"/>
                                          </p:val>
                                        </p:tav>
                                      </p:tavLst>
                                    </p:anim>
                                    <p:anim calcmode="lin" valueType="num">
                                      <p:cBhvr>
                                        <p:cTn id="81" dur="900" accel="100000">
                                          <p:stCondLst>
                                            <p:cond delay="100"/>
                                          </p:stCondLst>
                                        </p:cTn>
                                        <p:tgtEl>
                                          <p:spTgt spid="12"/>
                                        </p:tgtEl>
                                        <p:attrNameLst>
                                          <p:attrName>ppt_y</p:attrName>
                                        </p:attrNameLst>
                                      </p:cBhvr>
                                      <p:tavLst>
                                        <p:tav tm="0">
                                          <p:val>
                                            <p:strVal val="ppt_y"/>
                                          </p:val>
                                        </p:tav>
                                        <p:tav tm="100000">
                                          <p:val>
                                            <p:strVal val="ppt_y+1"/>
                                          </p:val>
                                        </p:tav>
                                      </p:tavLst>
                                    </p:anim>
                                    <p:set>
                                      <p:cBhvr>
                                        <p:cTn id="82" dur="1" fill="hold">
                                          <p:stCondLst>
                                            <p:cond delay="999"/>
                                          </p:stCondLst>
                                        </p:cTn>
                                        <p:tgtEl>
                                          <p:spTgt spid="12"/>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3"/>
                                        </p:tgtEl>
                                      </p:cBhvr>
                                    </p:animEffect>
                                    <p:set>
                                      <p:cBhvr>
                                        <p:cTn id="85" dur="1" fill="hold">
                                          <p:stCondLst>
                                            <p:cond delay="499"/>
                                          </p:stCondLst>
                                        </p:cTn>
                                        <p:tgtEl>
                                          <p:spTgt spid="13"/>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1" presetClass="entr" presetSubtype="1" fill="hold" grpId="0" nodeType="click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wheel(1)">
                                      <p:cBhvr>
                                        <p:cTn id="9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9" grpId="0" animBg="1"/>
      <p:bldP spid="9" grpId="1" animBg="1"/>
      <p:bldP spid="10" grpId="0" animBg="1"/>
      <p:bldP spid="10" grpId="1" animBg="1"/>
      <p:bldP spid="7" grpId="0"/>
      <p:bldP spid="7" grpId="1"/>
      <p:bldP spid="13" grpId="0" animBg="1"/>
      <p:bldP spid="13" grpId="1" animBg="1"/>
      <p:bldP spid="15" grpId="0"/>
      <p:bldP spid="16" grpId="0" animBg="1"/>
      <p:bldP spid="14" grpId="0"/>
      <p:bldP spid="1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THE BERNE CONVENTION</a:t>
            </a:r>
          </a:p>
        </p:txBody>
      </p:sp>
      <p:sp>
        <p:nvSpPr>
          <p:cNvPr id="11" name="Oval 10">
            <a:extLst>
              <a:ext uri="{FF2B5EF4-FFF2-40B4-BE49-F238E27FC236}">
                <a16:creationId xmlns:a16="http://schemas.microsoft.com/office/drawing/2014/main" id="{5F8EA07B-5561-904C-A67A-E1A10BF6C57F}"/>
              </a:ext>
            </a:extLst>
          </p:cNvPr>
          <p:cNvSpPr/>
          <p:nvPr/>
        </p:nvSpPr>
        <p:spPr>
          <a:xfrm>
            <a:off x="3990278" y="1683834"/>
            <a:ext cx="4211444" cy="4181707"/>
          </a:xfrm>
          <a:prstGeom prst="ellipse">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5400000" scaled="1"/>
            <a:tileRect/>
          </a:gra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9D00091-3C7D-614D-918E-D810DDA26731}"/>
              </a:ext>
            </a:extLst>
          </p:cNvPr>
          <p:cNvSpPr/>
          <p:nvPr/>
        </p:nvSpPr>
        <p:spPr>
          <a:xfrm>
            <a:off x="3990278" y="1683835"/>
            <a:ext cx="4211444" cy="4181707"/>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839E88B-01AD-1742-AACD-D32C5E5AF245}"/>
              </a:ext>
            </a:extLst>
          </p:cNvPr>
          <p:cNvSpPr/>
          <p:nvPr/>
        </p:nvSpPr>
        <p:spPr>
          <a:xfrm>
            <a:off x="4202477" y="1898652"/>
            <a:ext cx="3787046" cy="3785468"/>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7FB327D-48EE-9648-AA64-99EF853A151D}"/>
              </a:ext>
            </a:extLst>
          </p:cNvPr>
          <p:cNvPicPr>
            <a:picLocks noChangeAspect="1"/>
          </p:cNvPicPr>
          <p:nvPr/>
        </p:nvPicPr>
        <p:blipFill>
          <a:blip r:embed="rId3"/>
          <a:srcRect/>
          <a:stretch/>
        </p:blipFill>
        <p:spPr>
          <a:xfrm>
            <a:off x="5552989" y="2820088"/>
            <a:ext cx="1086022" cy="1586061"/>
          </a:xfrm>
          <a:prstGeom prst="rect">
            <a:avLst/>
          </a:prstGeom>
        </p:spPr>
      </p:pic>
      <p:sp>
        <p:nvSpPr>
          <p:cNvPr id="7" name="TextBox 6">
            <a:extLst>
              <a:ext uri="{FF2B5EF4-FFF2-40B4-BE49-F238E27FC236}">
                <a16:creationId xmlns:a16="http://schemas.microsoft.com/office/drawing/2014/main" id="{2BD6D2CB-4212-9C4F-8905-93A4C1246923}"/>
              </a:ext>
            </a:extLst>
          </p:cNvPr>
          <p:cNvSpPr txBox="1"/>
          <p:nvPr/>
        </p:nvSpPr>
        <p:spPr>
          <a:xfrm>
            <a:off x="5641710" y="1852032"/>
            <a:ext cx="1018310" cy="523220"/>
          </a:xfrm>
          <a:prstGeom prst="rect">
            <a:avLst/>
          </a:prstGeom>
          <a:noFill/>
        </p:spPr>
        <p:txBody>
          <a:bodyPr wrap="square" rtlCol="0">
            <a:spAutoFit/>
          </a:bodyPr>
          <a:lstStyle/>
          <a:p>
            <a:r>
              <a:rPr lang="en-US" sz="2800" dirty="0"/>
              <a:t>1886 </a:t>
            </a:r>
          </a:p>
        </p:txBody>
      </p:sp>
      <p:sp>
        <p:nvSpPr>
          <p:cNvPr id="12" name="TextBox 11">
            <a:extLst>
              <a:ext uri="{FF2B5EF4-FFF2-40B4-BE49-F238E27FC236}">
                <a16:creationId xmlns:a16="http://schemas.microsoft.com/office/drawing/2014/main" id="{B92215F2-D831-FD45-90A6-2E7D7672FBD0}"/>
              </a:ext>
            </a:extLst>
          </p:cNvPr>
          <p:cNvSpPr txBox="1"/>
          <p:nvPr/>
        </p:nvSpPr>
        <p:spPr>
          <a:xfrm>
            <a:off x="5620701" y="1896939"/>
            <a:ext cx="1018310" cy="523220"/>
          </a:xfrm>
          <a:prstGeom prst="rect">
            <a:avLst/>
          </a:prstGeom>
          <a:noFill/>
        </p:spPr>
        <p:txBody>
          <a:bodyPr wrap="square" rtlCol="0">
            <a:spAutoFit/>
          </a:bodyPr>
          <a:lstStyle/>
          <a:p>
            <a:r>
              <a:rPr lang="en-US" sz="2800" dirty="0"/>
              <a:t>1908 </a:t>
            </a:r>
          </a:p>
        </p:txBody>
      </p:sp>
      <p:pic>
        <p:nvPicPr>
          <p:cNvPr id="13" name="Pirate Publisher" descr="A bunch of items that are on display&#10;&#10;Description automatically generated">
            <a:extLst>
              <a:ext uri="{FF2B5EF4-FFF2-40B4-BE49-F238E27FC236}">
                <a16:creationId xmlns:a16="http://schemas.microsoft.com/office/drawing/2014/main" id="{BFD096E9-E4CD-094B-81E0-AF86A56578AD}"/>
              </a:ext>
            </a:extLst>
          </p:cNvPr>
          <p:cNvPicPr>
            <a:picLocks noChangeAspect="1"/>
          </p:cNvPicPr>
          <p:nvPr/>
        </p:nvPicPr>
        <p:blipFill rotWithShape="1">
          <a:blip r:embed="rId4"/>
          <a:srcRect b="12403"/>
          <a:stretch/>
        </p:blipFill>
        <p:spPr>
          <a:xfrm>
            <a:off x="2510801" y="2465065"/>
            <a:ext cx="7170398" cy="4167963"/>
          </a:xfrm>
          <a:prstGeom prst="rect">
            <a:avLst/>
          </a:prstGeom>
        </p:spPr>
      </p:pic>
      <p:sp>
        <p:nvSpPr>
          <p:cNvPr id="14" name="Rounded Rectangle 13">
            <a:extLst>
              <a:ext uri="{FF2B5EF4-FFF2-40B4-BE49-F238E27FC236}">
                <a16:creationId xmlns:a16="http://schemas.microsoft.com/office/drawing/2014/main" id="{F4E55496-D781-154F-AF10-CDBAE1905F05}"/>
              </a:ext>
            </a:extLst>
          </p:cNvPr>
          <p:cNvSpPr/>
          <p:nvPr/>
        </p:nvSpPr>
        <p:spPr>
          <a:xfrm>
            <a:off x="793109" y="3164859"/>
            <a:ext cx="2525544" cy="47798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Copyright Term </a:t>
            </a:r>
          </a:p>
        </p:txBody>
      </p:sp>
      <p:sp>
        <p:nvSpPr>
          <p:cNvPr id="15" name="TextBox 14">
            <a:extLst>
              <a:ext uri="{FF2B5EF4-FFF2-40B4-BE49-F238E27FC236}">
                <a16:creationId xmlns:a16="http://schemas.microsoft.com/office/drawing/2014/main" id="{C3D90405-04D1-0948-B150-22D168880D94}"/>
              </a:ext>
            </a:extLst>
          </p:cNvPr>
          <p:cNvSpPr txBox="1"/>
          <p:nvPr/>
        </p:nvSpPr>
        <p:spPr>
          <a:xfrm>
            <a:off x="553899" y="3986412"/>
            <a:ext cx="2993915" cy="646331"/>
          </a:xfrm>
          <a:prstGeom prst="rect">
            <a:avLst/>
          </a:prstGeom>
          <a:noFill/>
        </p:spPr>
        <p:txBody>
          <a:bodyPr wrap="square" rtlCol="0">
            <a:spAutoFit/>
          </a:bodyPr>
          <a:lstStyle/>
          <a:p>
            <a:pPr algn="ctr"/>
            <a:r>
              <a:rPr lang="en-CA" dirty="0"/>
              <a:t>Protected for 50 years after </a:t>
            </a:r>
          </a:p>
          <a:p>
            <a:pPr algn="ctr"/>
            <a:r>
              <a:rPr lang="en-CA" dirty="0"/>
              <a:t>the death of the author </a:t>
            </a:r>
            <a:endParaRPr lang="en-US" dirty="0"/>
          </a:p>
        </p:txBody>
      </p:sp>
      <p:sp>
        <p:nvSpPr>
          <p:cNvPr id="16" name="TextBox 15">
            <a:extLst>
              <a:ext uri="{FF2B5EF4-FFF2-40B4-BE49-F238E27FC236}">
                <a16:creationId xmlns:a16="http://schemas.microsoft.com/office/drawing/2014/main" id="{68CC429E-E05F-544B-8CDC-B326FED979CD}"/>
              </a:ext>
            </a:extLst>
          </p:cNvPr>
          <p:cNvSpPr txBox="1"/>
          <p:nvPr/>
        </p:nvSpPr>
        <p:spPr>
          <a:xfrm>
            <a:off x="707099" y="3986412"/>
            <a:ext cx="2525544" cy="646331"/>
          </a:xfrm>
          <a:prstGeom prst="rect">
            <a:avLst/>
          </a:prstGeom>
          <a:noFill/>
        </p:spPr>
        <p:txBody>
          <a:bodyPr wrap="square" rtlCol="0">
            <a:spAutoFit/>
          </a:bodyPr>
          <a:lstStyle/>
          <a:p>
            <a:pPr algn="ctr"/>
            <a:r>
              <a:rPr lang="en-CA" dirty="0"/>
              <a:t>Protected for 14 years </a:t>
            </a:r>
          </a:p>
          <a:p>
            <a:pPr algn="ctr"/>
            <a:r>
              <a:rPr lang="en-CA" dirty="0"/>
              <a:t>after they were written</a:t>
            </a:r>
            <a:endParaRPr lang="en-US" dirty="0"/>
          </a:p>
        </p:txBody>
      </p:sp>
      <p:sp>
        <p:nvSpPr>
          <p:cNvPr id="17" name="Rounded Rectangular Callout 16">
            <a:extLst>
              <a:ext uri="{FF2B5EF4-FFF2-40B4-BE49-F238E27FC236}">
                <a16:creationId xmlns:a16="http://schemas.microsoft.com/office/drawing/2014/main" id="{E5188F0D-6F19-B844-A43E-8742DA749674}"/>
              </a:ext>
            </a:extLst>
          </p:cNvPr>
          <p:cNvSpPr/>
          <p:nvPr/>
        </p:nvSpPr>
        <p:spPr>
          <a:xfrm>
            <a:off x="6597417" y="1315500"/>
            <a:ext cx="3003671" cy="553091"/>
          </a:xfrm>
          <a:prstGeom prst="wedgeRoundRectCallout">
            <a:avLst>
              <a:gd name="adj1" fmla="val -54625"/>
              <a:gd name="adj2" fmla="val 336032"/>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Let’s just get along, </a:t>
            </a:r>
            <a:r>
              <a:rPr lang="en-US" dirty="0" err="1"/>
              <a:t>ya’ll</a:t>
            </a:r>
            <a:endParaRPr lang="en-US" dirty="0"/>
          </a:p>
        </p:txBody>
      </p:sp>
      <p:sp>
        <p:nvSpPr>
          <p:cNvPr id="18" name="Rounded Rectangular Callout 17">
            <a:extLst>
              <a:ext uri="{FF2B5EF4-FFF2-40B4-BE49-F238E27FC236}">
                <a16:creationId xmlns:a16="http://schemas.microsoft.com/office/drawing/2014/main" id="{5D795D5B-231A-1045-99BB-FC4BD790A765}"/>
              </a:ext>
            </a:extLst>
          </p:cNvPr>
          <p:cNvSpPr/>
          <p:nvPr/>
        </p:nvSpPr>
        <p:spPr>
          <a:xfrm>
            <a:off x="10534342" y="1400449"/>
            <a:ext cx="1559196" cy="459692"/>
          </a:xfrm>
          <a:prstGeom prst="wedgeRoundRectCallout">
            <a:avLst>
              <a:gd name="adj1" fmla="val 1148"/>
              <a:gd name="adj2" fmla="val 327895"/>
              <a:gd name="adj3" fmla="val 16667"/>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Righto!</a:t>
            </a:r>
          </a:p>
        </p:txBody>
      </p:sp>
      <p:sp>
        <p:nvSpPr>
          <p:cNvPr id="19" name="Title 1">
            <a:extLst>
              <a:ext uri="{FF2B5EF4-FFF2-40B4-BE49-F238E27FC236}">
                <a16:creationId xmlns:a16="http://schemas.microsoft.com/office/drawing/2014/main" id="{E131F2CB-BD9A-8140-97B3-AD273D16FE86}"/>
              </a:ext>
            </a:extLst>
          </p:cNvPr>
          <p:cNvSpPr txBox="1">
            <a:spLocks/>
          </p:cNvSpPr>
          <p:nvPr/>
        </p:nvSpPr>
        <p:spPr>
          <a:xfrm>
            <a:off x="2671282" y="525233"/>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dirty="0">
                <a:solidFill>
                  <a:schemeClr val="accent1"/>
                </a:solidFill>
              </a:rPr>
              <a:t>THE BERNE CONVENTION</a:t>
            </a:r>
          </a:p>
        </p:txBody>
      </p:sp>
      <p:pic>
        <p:nvPicPr>
          <p:cNvPr id="4" name="Picture 3" descr="A close up of a logo&#10;&#10;Description automatically generated">
            <a:extLst>
              <a:ext uri="{FF2B5EF4-FFF2-40B4-BE49-F238E27FC236}">
                <a16:creationId xmlns:a16="http://schemas.microsoft.com/office/drawing/2014/main" id="{43C87777-BCB5-3B45-AC13-4A18E69998F9}"/>
              </a:ext>
            </a:extLst>
          </p:cNvPr>
          <p:cNvPicPr>
            <a:picLocks noChangeAspect="1"/>
          </p:cNvPicPr>
          <p:nvPr/>
        </p:nvPicPr>
        <p:blipFill>
          <a:blip r:embed="rId5">
            <a:duotone>
              <a:schemeClr val="accent1">
                <a:shade val="45000"/>
                <a:satMod val="135000"/>
              </a:schemeClr>
              <a:prstClr val="white"/>
            </a:duotone>
          </a:blip>
          <a:stretch>
            <a:fillRect/>
          </a:stretch>
        </p:blipFill>
        <p:spPr>
          <a:xfrm>
            <a:off x="3522964" y="1720577"/>
            <a:ext cx="5100008" cy="4798138"/>
          </a:xfrm>
          <a:prstGeom prst="rect">
            <a:avLst/>
          </a:prstGeom>
        </p:spPr>
      </p:pic>
      <p:pic>
        <p:nvPicPr>
          <p:cNvPr id="20" name="Picture 19" descr="A close up of a logo&#10;&#10;Description automatically generated">
            <a:extLst>
              <a:ext uri="{FF2B5EF4-FFF2-40B4-BE49-F238E27FC236}">
                <a16:creationId xmlns:a16="http://schemas.microsoft.com/office/drawing/2014/main" id="{151B1C10-BFB0-0A46-9CB1-38AEA17FBBA6}"/>
              </a:ext>
            </a:extLst>
          </p:cNvPr>
          <p:cNvPicPr>
            <a:picLocks noChangeAspect="1"/>
          </p:cNvPicPr>
          <p:nvPr/>
        </p:nvPicPr>
        <p:blipFill>
          <a:blip r:embed="rId6"/>
          <a:stretch>
            <a:fillRect/>
          </a:stretch>
        </p:blipFill>
        <p:spPr>
          <a:xfrm>
            <a:off x="3766906" y="1852032"/>
            <a:ext cx="938785" cy="938785"/>
          </a:xfrm>
          <a:prstGeom prst="rect">
            <a:avLst/>
          </a:prstGeom>
        </p:spPr>
      </p:pic>
      <p:pic>
        <p:nvPicPr>
          <p:cNvPr id="21" name="Picture 20" descr="A close up of a logo&#10;&#10;Description automatically generated">
            <a:extLst>
              <a:ext uri="{FF2B5EF4-FFF2-40B4-BE49-F238E27FC236}">
                <a16:creationId xmlns:a16="http://schemas.microsoft.com/office/drawing/2014/main" id="{EC7D526C-7E13-B146-8547-5578A92E2053}"/>
              </a:ext>
            </a:extLst>
          </p:cNvPr>
          <p:cNvPicPr>
            <a:picLocks noChangeAspect="1"/>
          </p:cNvPicPr>
          <p:nvPr/>
        </p:nvPicPr>
        <p:blipFill>
          <a:blip r:embed="rId6"/>
          <a:stretch>
            <a:fillRect/>
          </a:stretch>
        </p:blipFill>
        <p:spPr>
          <a:xfrm>
            <a:off x="7512510" y="5466470"/>
            <a:ext cx="938785" cy="938785"/>
          </a:xfrm>
          <a:prstGeom prst="rect">
            <a:avLst/>
          </a:prstGeom>
        </p:spPr>
      </p:pic>
      <p:pic>
        <p:nvPicPr>
          <p:cNvPr id="22" name="Picture 21" descr="A close up of a logo&#10;&#10;Description automatically generated">
            <a:extLst>
              <a:ext uri="{FF2B5EF4-FFF2-40B4-BE49-F238E27FC236}">
                <a16:creationId xmlns:a16="http://schemas.microsoft.com/office/drawing/2014/main" id="{8983994A-1ABC-E24E-AE31-C6C5E57D27DD}"/>
              </a:ext>
            </a:extLst>
          </p:cNvPr>
          <p:cNvPicPr>
            <a:picLocks noChangeAspect="1"/>
          </p:cNvPicPr>
          <p:nvPr/>
        </p:nvPicPr>
        <p:blipFill>
          <a:blip r:embed="rId6"/>
          <a:stretch>
            <a:fillRect/>
          </a:stretch>
        </p:blipFill>
        <p:spPr>
          <a:xfrm>
            <a:off x="7657128" y="1896939"/>
            <a:ext cx="938785" cy="938785"/>
          </a:xfrm>
          <a:prstGeom prst="rect">
            <a:avLst/>
          </a:prstGeom>
        </p:spPr>
      </p:pic>
      <p:pic>
        <p:nvPicPr>
          <p:cNvPr id="23" name="Picture 22" descr="A close up of a logo&#10;&#10;Description automatically generated">
            <a:extLst>
              <a:ext uri="{FF2B5EF4-FFF2-40B4-BE49-F238E27FC236}">
                <a16:creationId xmlns:a16="http://schemas.microsoft.com/office/drawing/2014/main" id="{EE7028B1-75AD-2141-BBC5-5489A1F76040}"/>
              </a:ext>
            </a:extLst>
          </p:cNvPr>
          <p:cNvPicPr>
            <a:picLocks noChangeAspect="1"/>
          </p:cNvPicPr>
          <p:nvPr/>
        </p:nvPicPr>
        <p:blipFill>
          <a:blip r:embed="rId6"/>
          <a:stretch>
            <a:fillRect/>
          </a:stretch>
        </p:blipFill>
        <p:spPr>
          <a:xfrm>
            <a:off x="3781227" y="5396149"/>
            <a:ext cx="938785" cy="938785"/>
          </a:xfrm>
          <a:prstGeom prst="rect">
            <a:avLst/>
          </a:prstGeom>
        </p:spPr>
      </p:pic>
      <p:pic>
        <p:nvPicPr>
          <p:cNvPr id="24" name="Picture 23" descr="A close up of a logo&#10;&#10;Description automatically generated">
            <a:extLst>
              <a:ext uri="{FF2B5EF4-FFF2-40B4-BE49-F238E27FC236}">
                <a16:creationId xmlns:a16="http://schemas.microsoft.com/office/drawing/2014/main" id="{69FD2C64-4ED5-D64D-B9B8-3170B3062135}"/>
              </a:ext>
            </a:extLst>
          </p:cNvPr>
          <p:cNvPicPr>
            <a:picLocks noChangeAspect="1"/>
          </p:cNvPicPr>
          <p:nvPr/>
        </p:nvPicPr>
        <p:blipFill>
          <a:blip r:embed="rId6"/>
          <a:stretch>
            <a:fillRect/>
          </a:stretch>
        </p:blipFill>
        <p:spPr>
          <a:xfrm>
            <a:off x="5658632" y="3737220"/>
            <a:ext cx="938785" cy="938785"/>
          </a:xfrm>
          <a:prstGeom prst="rect">
            <a:avLst/>
          </a:prstGeom>
        </p:spPr>
      </p:pic>
      <p:cxnSp>
        <p:nvCxnSpPr>
          <p:cNvPr id="25" name="Straight Connector 24">
            <a:extLst>
              <a:ext uri="{FF2B5EF4-FFF2-40B4-BE49-F238E27FC236}">
                <a16:creationId xmlns:a16="http://schemas.microsoft.com/office/drawing/2014/main" id="{B33A9DBE-A02C-014B-B739-918C8054D909}"/>
              </a:ext>
            </a:extLst>
          </p:cNvPr>
          <p:cNvCxnSpPr>
            <a:cxnSpLocks/>
          </p:cNvCxnSpPr>
          <p:nvPr/>
        </p:nvCxnSpPr>
        <p:spPr>
          <a:xfrm>
            <a:off x="1996808" y="4297592"/>
            <a:ext cx="1348948" cy="0"/>
          </a:xfrm>
          <a:prstGeom prst="line">
            <a:avLst/>
          </a:prstGeom>
          <a:ln w="44450">
            <a:solidFill>
              <a:srgbClr val="FF0000">
                <a:alpha val="91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2BFACF1-F76F-1946-A9C1-58C64A5FCBDC}"/>
              </a:ext>
            </a:extLst>
          </p:cNvPr>
          <p:cNvCxnSpPr/>
          <p:nvPr/>
        </p:nvCxnSpPr>
        <p:spPr>
          <a:xfrm>
            <a:off x="835001" y="4605668"/>
            <a:ext cx="2389025" cy="0"/>
          </a:xfrm>
          <a:prstGeom prst="line">
            <a:avLst/>
          </a:prstGeom>
          <a:ln w="44450">
            <a:solidFill>
              <a:srgbClr val="FF0000">
                <a:alpha val="91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77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0"/>
                            </p:stCondLst>
                            <p:childTnLst>
                              <p:par>
                                <p:cTn id="12" presetID="21" presetClass="entr" presetSubtype="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1000"/>
                                        <p:tgtEl>
                                          <p:spTgt spid="11"/>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par>
                          <p:cTn id="32" fill="hold">
                            <p:stCondLst>
                              <p:cond delay="2000"/>
                            </p:stCondLst>
                            <p:childTnLst>
                              <p:par>
                                <p:cTn id="33" presetID="22" presetClass="exit" presetSubtype="8" fill="hold" grpId="1" nodeType="afterEffect">
                                  <p:stCondLst>
                                    <p:cond delay="0"/>
                                  </p:stCondLst>
                                  <p:childTnLst>
                                    <p:animEffect transition="out" filter="wipe(left)">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dissolve">
                                      <p:cBhvr>
                                        <p:cTn id="40" dur="500"/>
                                        <p:tgtEl>
                                          <p:spTgt spid="20"/>
                                        </p:tgtEl>
                                      </p:cBhvr>
                                    </p:animEffect>
                                  </p:childTnLst>
                                </p:cTn>
                              </p:par>
                            </p:childTnLst>
                          </p:cTn>
                        </p:par>
                        <p:par>
                          <p:cTn id="41" fill="hold">
                            <p:stCondLst>
                              <p:cond delay="500"/>
                            </p:stCondLst>
                            <p:childTnLst>
                              <p:par>
                                <p:cTn id="42" presetID="9" presetClass="entr" presetSubtype="0"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dissolve">
                                      <p:cBhvr>
                                        <p:cTn id="44" dur="500"/>
                                        <p:tgtEl>
                                          <p:spTgt spid="21"/>
                                        </p:tgtEl>
                                      </p:cBhvr>
                                    </p:animEffect>
                                  </p:childTnLst>
                                </p:cTn>
                              </p:par>
                            </p:childTnLst>
                          </p:cTn>
                        </p:par>
                        <p:par>
                          <p:cTn id="45" fill="hold">
                            <p:stCondLst>
                              <p:cond delay="1000"/>
                            </p:stCondLst>
                            <p:childTnLst>
                              <p:par>
                                <p:cTn id="46" presetID="9" presetClass="entr" presetSubtype="0" fill="hold"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dissolve">
                                      <p:cBhvr>
                                        <p:cTn id="48" dur="500"/>
                                        <p:tgtEl>
                                          <p:spTgt spid="22"/>
                                        </p:tgtEl>
                                      </p:cBhvr>
                                    </p:animEffect>
                                  </p:childTnLst>
                                </p:cTn>
                              </p:par>
                            </p:childTnLst>
                          </p:cTn>
                        </p:par>
                        <p:par>
                          <p:cTn id="49" fill="hold">
                            <p:stCondLst>
                              <p:cond delay="1500"/>
                            </p:stCondLst>
                            <p:childTnLst>
                              <p:par>
                                <p:cTn id="50" presetID="9" presetClass="entr" presetSubtype="0" fill="hold"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dissolve">
                                      <p:cBhvr>
                                        <p:cTn id="52" dur="500"/>
                                        <p:tgtEl>
                                          <p:spTgt spid="23"/>
                                        </p:tgtEl>
                                      </p:cBhvr>
                                    </p:animEffect>
                                  </p:childTnLst>
                                </p:cTn>
                              </p:par>
                            </p:childTnLst>
                          </p:cTn>
                        </p:par>
                        <p:par>
                          <p:cTn id="53" fill="hold">
                            <p:stCondLst>
                              <p:cond delay="2000"/>
                            </p:stCondLst>
                            <p:childTnLst>
                              <p:par>
                                <p:cTn id="54" presetID="9" presetClass="entr" presetSubtype="0" fill="hold" nodeType="after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dissolve">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xit" presetSubtype="0" fill="hold" nodeType="clickEffect">
                                  <p:stCondLst>
                                    <p:cond delay="0"/>
                                  </p:stCondLst>
                                  <p:childTnLst>
                                    <p:animEffect transition="out" filter="dissolv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9" presetClass="exit" presetSubtype="0" fill="hold" nodeType="withEffect">
                                  <p:stCondLst>
                                    <p:cond delay="0"/>
                                  </p:stCondLst>
                                  <p:childTnLst>
                                    <p:animEffect transition="out" filter="dissolv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par>
                                <p:cTn id="65" presetID="9" presetClass="exit" presetSubtype="0" fill="hold" nodeType="withEffect">
                                  <p:stCondLst>
                                    <p:cond delay="0"/>
                                  </p:stCondLst>
                                  <p:childTnLst>
                                    <p:animEffect transition="out" filter="dissolve">
                                      <p:cBhvr>
                                        <p:cTn id="66" dur="500"/>
                                        <p:tgtEl>
                                          <p:spTgt spid="24"/>
                                        </p:tgtEl>
                                      </p:cBhvr>
                                    </p:animEffect>
                                    <p:set>
                                      <p:cBhvr>
                                        <p:cTn id="67" dur="1" fill="hold">
                                          <p:stCondLst>
                                            <p:cond delay="499"/>
                                          </p:stCondLst>
                                        </p:cTn>
                                        <p:tgtEl>
                                          <p:spTgt spid="24"/>
                                        </p:tgtEl>
                                        <p:attrNameLst>
                                          <p:attrName>style.visibility</p:attrName>
                                        </p:attrNameLst>
                                      </p:cBhvr>
                                      <p:to>
                                        <p:strVal val="hidden"/>
                                      </p:to>
                                    </p:set>
                                  </p:childTnLst>
                                </p:cTn>
                              </p:par>
                              <p:par>
                                <p:cTn id="68" presetID="9" presetClass="exit" presetSubtype="0" fill="hold" nodeType="withEffect">
                                  <p:stCondLst>
                                    <p:cond delay="0"/>
                                  </p:stCondLst>
                                  <p:childTnLst>
                                    <p:animEffect transition="out" filter="dissolve">
                                      <p:cBhvr>
                                        <p:cTn id="69" dur="500"/>
                                        <p:tgtEl>
                                          <p:spTgt spid="23"/>
                                        </p:tgtEl>
                                      </p:cBhvr>
                                    </p:animEffect>
                                    <p:set>
                                      <p:cBhvr>
                                        <p:cTn id="70" dur="1" fill="hold">
                                          <p:stCondLst>
                                            <p:cond delay="499"/>
                                          </p:stCondLst>
                                        </p:cTn>
                                        <p:tgtEl>
                                          <p:spTgt spid="23"/>
                                        </p:tgtEl>
                                        <p:attrNameLst>
                                          <p:attrName>style.visibility</p:attrName>
                                        </p:attrNameLst>
                                      </p:cBhvr>
                                      <p:to>
                                        <p:strVal val="hidden"/>
                                      </p:to>
                                    </p:set>
                                  </p:childTnLst>
                                </p:cTn>
                              </p:par>
                              <p:par>
                                <p:cTn id="71" presetID="9" presetClass="exit" presetSubtype="0" fill="hold" nodeType="withEffect">
                                  <p:stCondLst>
                                    <p:cond delay="0"/>
                                  </p:stCondLst>
                                  <p:childTnLst>
                                    <p:animEffect transition="out" filter="dissolve">
                                      <p:cBhvr>
                                        <p:cTn id="72" dur="500"/>
                                        <p:tgtEl>
                                          <p:spTgt spid="22"/>
                                        </p:tgtEl>
                                      </p:cBhvr>
                                    </p:animEffect>
                                    <p:set>
                                      <p:cBhvr>
                                        <p:cTn id="73" dur="1" fill="hold">
                                          <p:stCondLst>
                                            <p:cond delay="499"/>
                                          </p:stCondLst>
                                        </p:cTn>
                                        <p:tgtEl>
                                          <p:spTgt spid="22"/>
                                        </p:tgtEl>
                                        <p:attrNameLst>
                                          <p:attrName>style.visibility</p:attrName>
                                        </p:attrNameLst>
                                      </p:cBhvr>
                                      <p:to>
                                        <p:strVal val="hidden"/>
                                      </p:to>
                                    </p:set>
                                  </p:childTnLst>
                                </p:cTn>
                              </p:par>
                            </p:childTnLst>
                          </p:cTn>
                        </p:par>
                        <p:par>
                          <p:cTn id="74" fill="hold">
                            <p:stCondLst>
                              <p:cond delay="500"/>
                            </p:stCondLst>
                            <p:childTnLst>
                              <p:par>
                                <p:cTn id="75" presetID="9" presetClass="entr" presetSubtype="0" fill="hold" nodeType="after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dissolve">
                                      <p:cBhvr>
                                        <p:cTn id="77" dur="500"/>
                                        <p:tgtEl>
                                          <p:spTgt spid="4"/>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nodeType="clickEffect">
                                  <p:stCondLst>
                                    <p:cond delay="0"/>
                                  </p:stCondLst>
                                  <p:childTnLst>
                                    <p:animEffect transition="out" filter="dissolve">
                                      <p:cBhvr>
                                        <p:cTn id="81" dur="500"/>
                                        <p:tgtEl>
                                          <p:spTgt spid="4"/>
                                        </p:tgtEl>
                                      </p:cBhvr>
                                    </p:animEffect>
                                    <p:set>
                                      <p:cBhvr>
                                        <p:cTn id="82" dur="1" fill="hold">
                                          <p:stCondLst>
                                            <p:cond delay="499"/>
                                          </p:stCondLst>
                                        </p:cTn>
                                        <p:tgtEl>
                                          <p:spTgt spid="4"/>
                                        </p:tgtEl>
                                        <p:attrNameLst>
                                          <p:attrName>style.visibility</p:attrName>
                                        </p:attrNameLst>
                                      </p:cBhvr>
                                      <p:to>
                                        <p:strVal val="hidden"/>
                                      </p:to>
                                    </p:set>
                                  </p:childTnLst>
                                </p:cTn>
                              </p:par>
                            </p:childTnLst>
                          </p:cTn>
                        </p:par>
                        <p:par>
                          <p:cTn id="83" fill="hold">
                            <p:stCondLst>
                              <p:cond delay="500"/>
                            </p:stCondLst>
                            <p:childTnLst>
                              <p:par>
                                <p:cTn id="84" presetID="10" presetClass="entr" presetSubtype="0" fill="hold" grpId="1" nodeType="after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fade">
                                      <p:cBhvr>
                                        <p:cTn id="86" dur="500"/>
                                        <p:tgtEl>
                                          <p:spTgt spid="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fade">
                                      <p:cBhvr>
                                        <p:cTn id="91" dur="500"/>
                                        <p:tgtEl>
                                          <p:spTgt spid="13"/>
                                        </p:tgtEl>
                                      </p:cBhvr>
                                    </p:animEffect>
                                  </p:childTnLst>
                                </p:cTn>
                              </p:par>
                            </p:childTnLst>
                          </p:cTn>
                        </p:par>
                      </p:childTnLst>
                    </p:cTn>
                  </p:par>
                  <p:par>
                    <p:cTn id="92" fill="hold">
                      <p:stCondLst>
                        <p:cond delay="indefinite"/>
                      </p:stCondLst>
                      <p:childTnLst>
                        <p:par>
                          <p:cTn id="93" fill="hold">
                            <p:stCondLst>
                              <p:cond delay="0"/>
                            </p:stCondLst>
                            <p:childTnLst>
                              <p:par>
                                <p:cTn id="94" presetID="2" presetClass="exit" presetSubtype="2" fill="hold" grpId="0" nodeType="clickEffect">
                                  <p:stCondLst>
                                    <p:cond delay="0"/>
                                  </p:stCondLst>
                                  <p:childTnLst>
                                    <p:anim calcmode="lin" valueType="num">
                                      <p:cBhvr additive="base">
                                        <p:cTn id="95" dur="500"/>
                                        <p:tgtEl>
                                          <p:spTgt spid="7"/>
                                        </p:tgtEl>
                                        <p:attrNameLst>
                                          <p:attrName>ppt_x</p:attrName>
                                        </p:attrNameLst>
                                      </p:cBhvr>
                                      <p:tavLst>
                                        <p:tav tm="0">
                                          <p:val>
                                            <p:strVal val="ppt_x"/>
                                          </p:val>
                                        </p:tav>
                                        <p:tav tm="100000">
                                          <p:val>
                                            <p:strVal val="1+ppt_w/2"/>
                                          </p:val>
                                        </p:tav>
                                      </p:tavLst>
                                    </p:anim>
                                    <p:anim calcmode="lin" valueType="num">
                                      <p:cBhvr additive="base">
                                        <p:cTn id="96" dur="500"/>
                                        <p:tgtEl>
                                          <p:spTgt spid="7"/>
                                        </p:tgtEl>
                                        <p:attrNameLst>
                                          <p:attrName>ppt_y</p:attrName>
                                        </p:attrNameLst>
                                      </p:cBhvr>
                                      <p:tavLst>
                                        <p:tav tm="0">
                                          <p:val>
                                            <p:strVal val="ppt_y"/>
                                          </p:val>
                                        </p:tav>
                                        <p:tav tm="100000">
                                          <p:val>
                                            <p:strVal val="ppt_y"/>
                                          </p:val>
                                        </p:tav>
                                      </p:tavLst>
                                    </p:anim>
                                    <p:set>
                                      <p:cBhvr>
                                        <p:cTn id="97" dur="1" fill="hold">
                                          <p:stCondLst>
                                            <p:cond delay="499"/>
                                          </p:stCondLst>
                                        </p:cTn>
                                        <p:tgtEl>
                                          <p:spTgt spid="7"/>
                                        </p:tgtEl>
                                        <p:attrNameLst>
                                          <p:attrName>style.visibility</p:attrName>
                                        </p:attrNameLst>
                                      </p:cBhvr>
                                      <p:to>
                                        <p:strVal val="hidden"/>
                                      </p:to>
                                    </p:set>
                                  </p:childTnLst>
                                </p:cTn>
                              </p:par>
                              <p:par>
                                <p:cTn id="98" presetID="2" presetClass="entr" presetSubtype="8" fill="hold" grpId="0" nodeType="withEffect">
                                  <p:stCondLst>
                                    <p:cond delay="0"/>
                                  </p:stCondLst>
                                  <p:childTnLst>
                                    <p:set>
                                      <p:cBhvr>
                                        <p:cTn id="99" dur="1" fill="hold">
                                          <p:stCondLst>
                                            <p:cond delay="0"/>
                                          </p:stCondLst>
                                        </p:cTn>
                                        <p:tgtEl>
                                          <p:spTgt spid="12"/>
                                        </p:tgtEl>
                                        <p:attrNameLst>
                                          <p:attrName>style.visibility</p:attrName>
                                        </p:attrNameLst>
                                      </p:cBhvr>
                                      <p:to>
                                        <p:strVal val="visible"/>
                                      </p:to>
                                    </p:set>
                                    <p:anim calcmode="lin" valueType="num">
                                      <p:cBhvr additive="base">
                                        <p:cTn id="100" dur="500" fill="hold"/>
                                        <p:tgtEl>
                                          <p:spTgt spid="12"/>
                                        </p:tgtEl>
                                        <p:attrNameLst>
                                          <p:attrName>ppt_x</p:attrName>
                                        </p:attrNameLst>
                                      </p:cBhvr>
                                      <p:tavLst>
                                        <p:tav tm="0">
                                          <p:val>
                                            <p:strVal val="0-#ppt_w/2"/>
                                          </p:val>
                                        </p:tav>
                                        <p:tav tm="100000">
                                          <p:val>
                                            <p:strVal val="#ppt_x"/>
                                          </p:val>
                                        </p:tav>
                                      </p:tavLst>
                                    </p:anim>
                                    <p:anim calcmode="lin" valueType="num">
                                      <p:cBhvr additive="base">
                                        <p:cTn id="101" dur="500" fill="hold"/>
                                        <p:tgtEl>
                                          <p:spTgt spid="12"/>
                                        </p:tgtEl>
                                        <p:attrNameLst>
                                          <p:attrName>ppt_y</p:attrName>
                                        </p:attrNameLst>
                                      </p:cBhvr>
                                      <p:tavLst>
                                        <p:tav tm="0">
                                          <p:val>
                                            <p:strVal val="#ppt_y"/>
                                          </p:val>
                                        </p:tav>
                                        <p:tav tm="100000">
                                          <p:val>
                                            <p:strVal val="#ppt_y"/>
                                          </p:val>
                                        </p:tav>
                                      </p:tavLst>
                                    </p:anim>
                                  </p:childTnLst>
                                </p:cTn>
                              </p:par>
                              <p:par>
                                <p:cTn id="102" presetID="42" presetClass="path" presetSubtype="0" accel="50000" decel="50000" fill="hold" nodeType="withEffect">
                                  <p:stCondLst>
                                    <p:cond delay="0"/>
                                  </p:stCondLst>
                                  <p:childTnLst>
                                    <p:animMotion origin="layout" path="M 0 -4.44444E-6 L 0.19844 -0.00393 " pathEditMode="relative" rAng="0" ptsTypes="AA">
                                      <p:cBhvr>
                                        <p:cTn id="103" dur="2000" fill="hold"/>
                                        <p:tgtEl>
                                          <p:spTgt spid="13"/>
                                        </p:tgtEl>
                                        <p:attrNameLst>
                                          <p:attrName>ppt_x</p:attrName>
                                          <p:attrName>ppt_y</p:attrName>
                                        </p:attrNameLst>
                                      </p:cBhvr>
                                      <p:rCtr x="9922" y="-208"/>
                                    </p:animMotion>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14"/>
                                        </p:tgtEl>
                                        <p:attrNameLst>
                                          <p:attrName>style.visibility</p:attrName>
                                        </p:attrNameLst>
                                      </p:cBhvr>
                                      <p:to>
                                        <p:strVal val="visible"/>
                                      </p:to>
                                    </p:set>
                                    <p:animEffect transition="in" filter="fade">
                                      <p:cBhvr>
                                        <p:cTn id="108" dur="500"/>
                                        <p:tgtEl>
                                          <p:spTgt spid="14"/>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6"/>
                                        </p:tgtEl>
                                        <p:attrNameLst>
                                          <p:attrName>style.visibility</p:attrName>
                                        </p:attrNameLst>
                                      </p:cBhvr>
                                      <p:to>
                                        <p:strVal val="visible"/>
                                      </p:to>
                                    </p:set>
                                    <p:animEffect transition="in" filter="fade">
                                      <p:cBhvr>
                                        <p:cTn id="111" dur="500"/>
                                        <p:tgtEl>
                                          <p:spTgt spid="16"/>
                                        </p:tgtEl>
                                      </p:cBhvr>
                                    </p:animEffect>
                                  </p:childTnLst>
                                </p:cTn>
                              </p:par>
                              <p:par>
                                <p:cTn id="112" presetID="2" presetClass="exit" presetSubtype="1" fill="hold" grpId="1" nodeType="withEffect">
                                  <p:stCondLst>
                                    <p:cond delay="1000"/>
                                  </p:stCondLst>
                                  <p:childTnLst>
                                    <p:anim calcmode="lin" valueType="num">
                                      <p:cBhvr additive="base">
                                        <p:cTn id="113" dur="500"/>
                                        <p:tgtEl>
                                          <p:spTgt spid="16"/>
                                        </p:tgtEl>
                                        <p:attrNameLst>
                                          <p:attrName>ppt_x</p:attrName>
                                        </p:attrNameLst>
                                      </p:cBhvr>
                                      <p:tavLst>
                                        <p:tav tm="0">
                                          <p:val>
                                            <p:strVal val="ppt_x"/>
                                          </p:val>
                                        </p:tav>
                                        <p:tav tm="100000">
                                          <p:val>
                                            <p:strVal val="ppt_x"/>
                                          </p:val>
                                        </p:tav>
                                      </p:tavLst>
                                    </p:anim>
                                    <p:anim calcmode="lin" valueType="num">
                                      <p:cBhvr additive="base">
                                        <p:cTn id="114" dur="500"/>
                                        <p:tgtEl>
                                          <p:spTgt spid="16"/>
                                        </p:tgtEl>
                                        <p:attrNameLst>
                                          <p:attrName>ppt_y</p:attrName>
                                        </p:attrNameLst>
                                      </p:cBhvr>
                                      <p:tavLst>
                                        <p:tav tm="0">
                                          <p:val>
                                            <p:strVal val="ppt_y"/>
                                          </p:val>
                                        </p:tav>
                                        <p:tav tm="100000">
                                          <p:val>
                                            <p:strVal val="0-ppt_h/2"/>
                                          </p:val>
                                        </p:tav>
                                      </p:tavLst>
                                    </p:anim>
                                    <p:set>
                                      <p:cBhvr>
                                        <p:cTn id="115" dur="1" fill="hold">
                                          <p:stCondLst>
                                            <p:cond delay="499"/>
                                          </p:stCondLst>
                                        </p:cTn>
                                        <p:tgtEl>
                                          <p:spTgt spid="16"/>
                                        </p:tgtEl>
                                        <p:attrNameLst>
                                          <p:attrName>style.visibility</p:attrName>
                                        </p:attrNameLst>
                                      </p:cBhvr>
                                      <p:to>
                                        <p:strVal val="hidden"/>
                                      </p:to>
                                    </p:set>
                                  </p:childTnLst>
                                </p:cTn>
                              </p:par>
                            </p:childTnLst>
                          </p:cTn>
                        </p:par>
                        <p:par>
                          <p:cTn id="116" fill="hold">
                            <p:stCondLst>
                              <p:cond delay="1500"/>
                            </p:stCondLst>
                            <p:childTnLst>
                              <p:par>
                                <p:cTn id="117" presetID="37" presetClass="entr" presetSubtype="0" fill="hold" grpId="0" nodeType="afterEffect">
                                  <p:stCondLst>
                                    <p:cond delay="500"/>
                                  </p:stCondLst>
                                  <p:childTnLst>
                                    <p:set>
                                      <p:cBhvr>
                                        <p:cTn id="118" dur="1" fill="hold">
                                          <p:stCondLst>
                                            <p:cond delay="0"/>
                                          </p:stCondLst>
                                        </p:cTn>
                                        <p:tgtEl>
                                          <p:spTgt spid="15"/>
                                        </p:tgtEl>
                                        <p:attrNameLst>
                                          <p:attrName>style.visibility</p:attrName>
                                        </p:attrNameLst>
                                      </p:cBhvr>
                                      <p:to>
                                        <p:strVal val="visible"/>
                                      </p:to>
                                    </p:set>
                                    <p:animEffect transition="in" filter="fade">
                                      <p:cBhvr>
                                        <p:cTn id="119" dur="1000"/>
                                        <p:tgtEl>
                                          <p:spTgt spid="15"/>
                                        </p:tgtEl>
                                      </p:cBhvr>
                                    </p:animEffect>
                                    <p:anim calcmode="lin" valueType="num">
                                      <p:cBhvr>
                                        <p:cTn id="120" dur="1000" fill="hold"/>
                                        <p:tgtEl>
                                          <p:spTgt spid="15"/>
                                        </p:tgtEl>
                                        <p:attrNameLst>
                                          <p:attrName>ppt_x</p:attrName>
                                        </p:attrNameLst>
                                      </p:cBhvr>
                                      <p:tavLst>
                                        <p:tav tm="0">
                                          <p:val>
                                            <p:strVal val="#ppt_x"/>
                                          </p:val>
                                        </p:tav>
                                        <p:tav tm="100000">
                                          <p:val>
                                            <p:strVal val="#ppt_x"/>
                                          </p:val>
                                        </p:tav>
                                      </p:tavLst>
                                    </p:anim>
                                    <p:anim calcmode="lin" valueType="num">
                                      <p:cBhvr>
                                        <p:cTn id="121" dur="900" decel="100000" fill="hold"/>
                                        <p:tgtEl>
                                          <p:spTgt spid="15"/>
                                        </p:tgtEl>
                                        <p:attrNameLst>
                                          <p:attrName>ppt_y</p:attrName>
                                        </p:attrNameLst>
                                      </p:cBhvr>
                                      <p:tavLst>
                                        <p:tav tm="0">
                                          <p:val>
                                            <p:strVal val="#ppt_y+1"/>
                                          </p:val>
                                        </p:tav>
                                        <p:tav tm="100000">
                                          <p:val>
                                            <p:strVal val="#ppt_y-.03"/>
                                          </p:val>
                                        </p:tav>
                                      </p:tavLst>
                                    </p:anim>
                                    <p:anim calcmode="lin" valueType="num">
                                      <p:cBhvr>
                                        <p:cTn id="1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nodeType="clickEffect">
                                  <p:stCondLst>
                                    <p:cond delay="0"/>
                                  </p:stCondLst>
                                  <p:childTnLst>
                                    <p:set>
                                      <p:cBhvr>
                                        <p:cTn id="126" dur="1" fill="hold">
                                          <p:stCondLst>
                                            <p:cond delay="0"/>
                                          </p:stCondLst>
                                        </p:cTn>
                                        <p:tgtEl>
                                          <p:spTgt spid="25"/>
                                        </p:tgtEl>
                                        <p:attrNameLst>
                                          <p:attrName>style.visibility</p:attrName>
                                        </p:attrNameLst>
                                      </p:cBhvr>
                                      <p:to>
                                        <p:strVal val="visible"/>
                                      </p:to>
                                    </p:set>
                                    <p:animEffect transition="in" filter="wipe(left)">
                                      <p:cBhvr>
                                        <p:cTn id="127" dur="500"/>
                                        <p:tgtEl>
                                          <p:spTgt spid="25"/>
                                        </p:tgtEl>
                                      </p:cBhvr>
                                    </p:animEffect>
                                  </p:childTnLst>
                                </p:cTn>
                              </p:par>
                            </p:childTnLst>
                          </p:cTn>
                        </p:par>
                        <p:par>
                          <p:cTn id="128" fill="hold">
                            <p:stCondLst>
                              <p:cond delay="500"/>
                            </p:stCondLst>
                            <p:childTnLst>
                              <p:par>
                                <p:cTn id="129" presetID="22" presetClass="entr" presetSubtype="8" fill="hold" nodeType="afterEffect">
                                  <p:stCondLst>
                                    <p:cond delay="0"/>
                                  </p:stCondLst>
                                  <p:childTnLst>
                                    <p:set>
                                      <p:cBhvr>
                                        <p:cTn id="130" dur="1" fill="hold">
                                          <p:stCondLst>
                                            <p:cond delay="0"/>
                                          </p:stCondLst>
                                        </p:cTn>
                                        <p:tgtEl>
                                          <p:spTgt spid="26"/>
                                        </p:tgtEl>
                                        <p:attrNameLst>
                                          <p:attrName>style.visibility</p:attrName>
                                        </p:attrNameLst>
                                      </p:cBhvr>
                                      <p:to>
                                        <p:strVal val="visible"/>
                                      </p:to>
                                    </p:set>
                                    <p:animEffect transition="in" filter="wipe(left)">
                                      <p:cBhvr>
                                        <p:cTn id="131" dur="500"/>
                                        <p:tgtEl>
                                          <p:spTgt spid="26"/>
                                        </p:tgtEl>
                                      </p:cBhvr>
                                    </p:animEffec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17"/>
                                        </p:tgtEl>
                                        <p:attrNameLst>
                                          <p:attrName>style.visibility</p:attrName>
                                        </p:attrNameLst>
                                      </p:cBhvr>
                                      <p:to>
                                        <p:strVal val="visible"/>
                                      </p:to>
                                    </p:set>
                                  </p:childTnLst>
                                </p:cTn>
                              </p:par>
                            </p:childTnLst>
                          </p:cTn>
                        </p:par>
                        <p:par>
                          <p:cTn id="136" fill="hold">
                            <p:stCondLst>
                              <p:cond delay="0"/>
                            </p:stCondLst>
                            <p:childTnLst>
                              <p:par>
                                <p:cTn id="137" presetID="1" presetClass="entr" presetSubtype="0" fill="hold" grpId="0" nodeType="afterEffect">
                                  <p:stCondLst>
                                    <p:cond delay="500"/>
                                  </p:stCondLst>
                                  <p:childTnLst>
                                    <p:set>
                                      <p:cBhvr>
                                        <p:cTn id="1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9" grpId="0" animBg="1"/>
      <p:bldP spid="9" grpId="1" animBg="1"/>
      <p:bldP spid="10" grpId="0" animBg="1"/>
      <p:bldP spid="10" grpId="1" animBg="1"/>
      <p:bldP spid="7" grpId="0"/>
      <p:bldP spid="7" grpId="1"/>
      <p:bldP spid="12" grpId="0"/>
      <p:bldP spid="14" grpId="0" animBg="1"/>
      <p:bldP spid="15" grpId="0"/>
      <p:bldP spid="16" grpId="0"/>
      <p:bldP spid="16" grpId="1"/>
      <p:bldP spid="17" grpId="0" animBg="1"/>
      <p:bldP spid="18" grpId="0" animBg="1"/>
      <p:bldP spid="19" grpId="0"/>
      <p:bldP spid="1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472915" y="523065"/>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The </a:t>
            </a:r>
            <a:r>
              <a:rPr lang="en-US" i="1" dirty="0"/>
              <a:t>Copyright Act</a:t>
            </a:r>
          </a:p>
        </p:txBody>
      </p:sp>
      <p:sp>
        <p:nvSpPr>
          <p:cNvPr id="11" name="Oval 10">
            <a:extLst>
              <a:ext uri="{FF2B5EF4-FFF2-40B4-BE49-F238E27FC236}">
                <a16:creationId xmlns:a16="http://schemas.microsoft.com/office/drawing/2014/main" id="{5F8EA07B-5561-904C-A67A-E1A10BF6C57F}"/>
              </a:ext>
            </a:extLst>
          </p:cNvPr>
          <p:cNvSpPr/>
          <p:nvPr/>
        </p:nvSpPr>
        <p:spPr>
          <a:xfrm>
            <a:off x="3990278" y="1683834"/>
            <a:ext cx="4211444" cy="4181707"/>
          </a:xfrm>
          <a:prstGeom prst="ellipse">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5400000" scaled="1"/>
            <a:tileRect/>
          </a:gra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9D00091-3C7D-614D-918E-D810DDA26731}"/>
              </a:ext>
            </a:extLst>
          </p:cNvPr>
          <p:cNvSpPr/>
          <p:nvPr/>
        </p:nvSpPr>
        <p:spPr>
          <a:xfrm>
            <a:off x="3990278" y="1683835"/>
            <a:ext cx="4211444" cy="4181707"/>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6839E88B-01AD-1742-AACD-D32C5E5AF245}"/>
              </a:ext>
            </a:extLst>
          </p:cNvPr>
          <p:cNvSpPr/>
          <p:nvPr/>
        </p:nvSpPr>
        <p:spPr>
          <a:xfrm>
            <a:off x="4202477" y="1898652"/>
            <a:ext cx="3787046" cy="3785468"/>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7FB327D-48EE-9648-AA64-99EF853A151D}"/>
              </a:ext>
            </a:extLst>
          </p:cNvPr>
          <p:cNvPicPr>
            <a:picLocks noChangeAspect="1"/>
          </p:cNvPicPr>
          <p:nvPr/>
        </p:nvPicPr>
        <p:blipFill>
          <a:blip r:embed="rId3"/>
          <a:srcRect/>
          <a:stretch/>
        </p:blipFill>
        <p:spPr>
          <a:xfrm>
            <a:off x="5540088" y="2820088"/>
            <a:ext cx="1111823" cy="1586061"/>
          </a:xfrm>
          <a:prstGeom prst="rect">
            <a:avLst/>
          </a:prstGeom>
        </p:spPr>
      </p:pic>
      <p:sp>
        <p:nvSpPr>
          <p:cNvPr id="12" name="TextBox 11">
            <a:extLst>
              <a:ext uri="{FF2B5EF4-FFF2-40B4-BE49-F238E27FC236}">
                <a16:creationId xmlns:a16="http://schemas.microsoft.com/office/drawing/2014/main" id="{B5655CD7-CC75-754A-AB43-166040742DC8}"/>
              </a:ext>
            </a:extLst>
          </p:cNvPr>
          <p:cNvSpPr txBox="1"/>
          <p:nvPr/>
        </p:nvSpPr>
        <p:spPr>
          <a:xfrm>
            <a:off x="5641710" y="1852032"/>
            <a:ext cx="1018310" cy="523220"/>
          </a:xfrm>
          <a:prstGeom prst="rect">
            <a:avLst/>
          </a:prstGeom>
          <a:noFill/>
        </p:spPr>
        <p:txBody>
          <a:bodyPr wrap="square" rtlCol="0">
            <a:spAutoFit/>
          </a:bodyPr>
          <a:lstStyle/>
          <a:p>
            <a:r>
              <a:rPr lang="en-US" sz="2800" dirty="0"/>
              <a:t>1921</a:t>
            </a:r>
          </a:p>
        </p:txBody>
      </p:sp>
      <p:sp>
        <p:nvSpPr>
          <p:cNvPr id="14" name="Rounded Rectangular Callout 13">
            <a:extLst>
              <a:ext uri="{FF2B5EF4-FFF2-40B4-BE49-F238E27FC236}">
                <a16:creationId xmlns:a16="http://schemas.microsoft.com/office/drawing/2014/main" id="{2BEC5FDB-1576-8D4D-98AE-6B4007BF4B5A}"/>
              </a:ext>
            </a:extLst>
          </p:cNvPr>
          <p:cNvSpPr/>
          <p:nvPr/>
        </p:nvSpPr>
        <p:spPr>
          <a:xfrm>
            <a:off x="9276312" y="1898652"/>
            <a:ext cx="1879121" cy="553091"/>
          </a:xfrm>
          <a:prstGeom prst="wedgeRoundRectCallout">
            <a:avLst>
              <a:gd name="adj1" fmla="val -1184"/>
              <a:gd name="adj2" fmla="val 181801"/>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Copycats!</a:t>
            </a:r>
          </a:p>
        </p:txBody>
      </p:sp>
      <p:pic>
        <p:nvPicPr>
          <p:cNvPr id="3" name="Picture 2" descr="A picture containing tree&#10;&#10;Description automatically generated">
            <a:extLst>
              <a:ext uri="{FF2B5EF4-FFF2-40B4-BE49-F238E27FC236}">
                <a16:creationId xmlns:a16="http://schemas.microsoft.com/office/drawing/2014/main" id="{939D103A-DAC9-A645-B3B9-C7111E211460}"/>
              </a:ext>
            </a:extLst>
          </p:cNvPr>
          <p:cNvPicPr>
            <a:picLocks noChangeAspect="1"/>
          </p:cNvPicPr>
          <p:nvPr/>
        </p:nvPicPr>
        <p:blipFill>
          <a:blip r:embed="rId4"/>
          <a:stretch>
            <a:fillRect/>
          </a:stretch>
        </p:blipFill>
        <p:spPr>
          <a:xfrm>
            <a:off x="2915688" y="2586051"/>
            <a:ext cx="6360624" cy="3180312"/>
          </a:xfrm>
          <a:prstGeom prst="rect">
            <a:avLst/>
          </a:prstGeom>
        </p:spPr>
      </p:pic>
      <p:pic>
        <p:nvPicPr>
          <p:cNvPr id="13" name="Picture 12">
            <a:extLst>
              <a:ext uri="{FF2B5EF4-FFF2-40B4-BE49-F238E27FC236}">
                <a16:creationId xmlns:a16="http://schemas.microsoft.com/office/drawing/2014/main" id="{0E3F5621-6F9E-C147-A4DC-D20D6078411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20332991">
            <a:off x="9073472" y="3568928"/>
            <a:ext cx="3438484" cy="5647066"/>
          </a:xfrm>
          <a:prstGeom prst="rect">
            <a:avLst/>
          </a:prstGeom>
        </p:spPr>
      </p:pic>
      <p:sp>
        <p:nvSpPr>
          <p:cNvPr id="15" name="TextBox 14">
            <a:extLst>
              <a:ext uri="{FF2B5EF4-FFF2-40B4-BE49-F238E27FC236}">
                <a16:creationId xmlns:a16="http://schemas.microsoft.com/office/drawing/2014/main" id="{BA0188A6-61E6-1343-A2A8-C3E2BE056B09}"/>
              </a:ext>
            </a:extLst>
          </p:cNvPr>
          <p:cNvSpPr txBox="1"/>
          <p:nvPr/>
        </p:nvSpPr>
        <p:spPr>
          <a:xfrm>
            <a:off x="5583381" y="1837642"/>
            <a:ext cx="1018310" cy="523220"/>
          </a:xfrm>
          <a:prstGeom prst="rect">
            <a:avLst/>
          </a:prstGeom>
          <a:noFill/>
        </p:spPr>
        <p:txBody>
          <a:bodyPr wrap="square" rtlCol="0">
            <a:spAutoFit/>
          </a:bodyPr>
          <a:lstStyle/>
          <a:p>
            <a:r>
              <a:rPr lang="en-US" sz="2800" dirty="0"/>
              <a:t>1928 </a:t>
            </a:r>
          </a:p>
        </p:txBody>
      </p:sp>
      <p:sp>
        <p:nvSpPr>
          <p:cNvPr id="16" name="Rounded Rectangular Callout 15">
            <a:extLst>
              <a:ext uri="{FF2B5EF4-FFF2-40B4-BE49-F238E27FC236}">
                <a16:creationId xmlns:a16="http://schemas.microsoft.com/office/drawing/2014/main" id="{38DB0C98-C6BE-5B4D-B665-A7EC8D6F5F26}"/>
              </a:ext>
            </a:extLst>
          </p:cNvPr>
          <p:cNvSpPr/>
          <p:nvPr/>
        </p:nvSpPr>
        <p:spPr>
          <a:xfrm>
            <a:off x="2081676" y="1471454"/>
            <a:ext cx="1582596" cy="553091"/>
          </a:xfrm>
          <a:prstGeom prst="wedgeRoundRectCallout">
            <a:avLst>
              <a:gd name="adj1" fmla="val 51002"/>
              <a:gd name="adj2" fmla="val 106653"/>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Oh </a:t>
            </a:r>
            <a:r>
              <a:rPr lang="en-US" dirty="0" err="1"/>
              <a:t>Haii</a:t>
            </a:r>
            <a:r>
              <a:rPr lang="en-US" dirty="0"/>
              <a:t>!</a:t>
            </a:r>
          </a:p>
        </p:txBody>
      </p:sp>
      <p:sp>
        <p:nvSpPr>
          <p:cNvPr id="18" name="Rounded Rectangular Callout 17">
            <a:extLst>
              <a:ext uri="{FF2B5EF4-FFF2-40B4-BE49-F238E27FC236}">
                <a16:creationId xmlns:a16="http://schemas.microsoft.com/office/drawing/2014/main" id="{F0E12A9D-C22E-804D-9D5D-E7501E8C4959}"/>
              </a:ext>
            </a:extLst>
          </p:cNvPr>
          <p:cNvSpPr/>
          <p:nvPr/>
        </p:nvSpPr>
        <p:spPr>
          <a:xfrm>
            <a:off x="8608488" y="1450807"/>
            <a:ext cx="3003671" cy="553091"/>
          </a:xfrm>
          <a:prstGeom prst="wedgeRoundRectCallout">
            <a:avLst>
              <a:gd name="adj1" fmla="val -63158"/>
              <a:gd name="adj2" fmla="val 140470"/>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Sick Berne, everyone!</a:t>
            </a:r>
          </a:p>
        </p:txBody>
      </p:sp>
      <p:sp>
        <p:nvSpPr>
          <p:cNvPr id="17" name="Title 1">
            <a:extLst>
              <a:ext uri="{FF2B5EF4-FFF2-40B4-BE49-F238E27FC236}">
                <a16:creationId xmlns:a16="http://schemas.microsoft.com/office/drawing/2014/main" id="{526A76AC-F3A6-2B4A-90A1-F3B066F0CD7C}"/>
              </a:ext>
            </a:extLst>
          </p:cNvPr>
          <p:cNvSpPr txBox="1">
            <a:spLocks/>
          </p:cNvSpPr>
          <p:nvPr/>
        </p:nvSpPr>
        <p:spPr>
          <a:xfrm>
            <a:off x="2472915" y="510899"/>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dirty="0">
                <a:solidFill>
                  <a:schemeClr val="accent1"/>
                </a:solidFill>
              </a:rPr>
              <a:t>The </a:t>
            </a:r>
            <a:r>
              <a:rPr lang="en-US" i="1" dirty="0">
                <a:solidFill>
                  <a:schemeClr val="accent1"/>
                </a:solidFill>
              </a:rPr>
              <a:t>Copyright Act</a:t>
            </a:r>
          </a:p>
        </p:txBody>
      </p:sp>
    </p:spTree>
    <p:extLst>
      <p:ext uri="{BB962C8B-B14F-4D97-AF65-F5344CB8AC3E}">
        <p14:creationId xmlns:p14="http://schemas.microsoft.com/office/powerpoint/2010/main" val="121546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0"/>
                            </p:stCondLst>
                            <p:childTnLst>
                              <p:par>
                                <p:cTn id="12" presetID="21" presetClass="entr" presetSubtype="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1000"/>
                                        <p:tgtEl>
                                          <p:spTgt spid="11"/>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par>
                          <p:cTn id="32" fill="hold">
                            <p:stCondLst>
                              <p:cond delay="2000"/>
                            </p:stCondLst>
                            <p:childTnLst>
                              <p:par>
                                <p:cTn id="33" presetID="22" presetClass="exit" presetSubtype="8" fill="hold" grpId="1" nodeType="afterEffect">
                                  <p:stCondLst>
                                    <p:cond delay="0"/>
                                  </p:stCondLst>
                                  <p:childTnLst>
                                    <p:animEffect transition="out" filter="wipe(left)">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par>
                          <p:cTn id="41" fill="hold">
                            <p:stCondLst>
                              <p:cond delay="500"/>
                            </p:stCondLst>
                            <p:childTnLst>
                              <p:par>
                                <p:cTn id="42" presetID="37" presetClass="entr" presetSubtype="0"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900" decel="100000" fill="hold"/>
                                        <p:tgtEl>
                                          <p:spTgt spid="3"/>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900" decel="100000" fill="hold"/>
                                        <p:tgtEl>
                                          <p:spTgt spid="13"/>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56" fill="hold">
                            <p:stCondLst>
                              <p:cond delay="1000"/>
                            </p:stCondLst>
                            <p:childTnLst>
                              <p:par>
                                <p:cTn id="57" presetID="1" presetClass="entr" presetSubtype="0"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7" presetClass="exit" presetSubtype="0" fill="hold" nodeType="clickEffect">
                                  <p:stCondLst>
                                    <p:cond delay="0"/>
                                  </p:stCondLst>
                                  <p:childTnLst>
                                    <p:animEffect transition="out" filter="fade">
                                      <p:cBhvr>
                                        <p:cTn id="62" dur="1000"/>
                                        <p:tgtEl>
                                          <p:spTgt spid="13"/>
                                        </p:tgtEl>
                                      </p:cBhvr>
                                    </p:animEffect>
                                    <p:anim calcmode="lin" valueType="num">
                                      <p:cBhvr>
                                        <p:cTn id="63" dur="1000"/>
                                        <p:tgtEl>
                                          <p:spTgt spid="13"/>
                                        </p:tgtEl>
                                        <p:attrNameLst>
                                          <p:attrName>ppt_x</p:attrName>
                                        </p:attrNameLst>
                                      </p:cBhvr>
                                      <p:tavLst>
                                        <p:tav tm="0">
                                          <p:val>
                                            <p:strVal val="ppt_x"/>
                                          </p:val>
                                        </p:tav>
                                        <p:tav tm="100000">
                                          <p:val>
                                            <p:strVal val="ppt_x"/>
                                          </p:val>
                                        </p:tav>
                                      </p:tavLst>
                                    </p:anim>
                                    <p:anim calcmode="lin" valueType="num">
                                      <p:cBhvr>
                                        <p:cTn id="64" dur="100" decel="100000"/>
                                        <p:tgtEl>
                                          <p:spTgt spid="13"/>
                                        </p:tgtEl>
                                        <p:attrNameLst>
                                          <p:attrName>ppt_y</p:attrName>
                                        </p:attrNameLst>
                                      </p:cBhvr>
                                      <p:tavLst>
                                        <p:tav tm="0">
                                          <p:val>
                                            <p:strVal val="ppt_y"/>
                                          </p:val>
                                        </p:tav>
                                        <p:tav tm="100000">
                                          <p:val>
                                            <p:strVal val="ppt_y-.03"/>
                                          </p:val>
                                        </p:tav>
                                      </p:tavLst>
                                    </p:anim>
                                    <p:anim calcmode="lin" valueType="num">
                                      <p:cBhvr>
                                        <p:cTn id="65" dur="900" accel="100000">
                                          <p:stCondLst>
                                            <p:cond delay="100"/>
                                          </p:stCondLst>
                                        </p:cTn>
                                        <p:tgtEl>
                                          <p:spTgt spid="13"/>
                                        </p:tgtEl>
                                        <p:attrNameLst>
                                          <p:attrName>ppt_y</p:attrName>
                                        </p:attrNameLst>
                                      </p:cBhvr>
                                      <p:tavLst>
                                        <p:tav tm="0">
                                          <p:val>
                                            <p:strVal val="ppt_y"/>
                                          </p:val>
                                        </p:tav>
                                        <p:tav tm="100000">
                                          <p:val>
                                            <p:strVal val="ppt_y+1"/>
                                          </p:val>
                                        </p:tav>
                                      </p:tavLst>
                                    </p:anim>
                                    <p:set>
                                      <p:cBhvr>
                                        <p:cTn id="66" dur="1" fill="hold">
                                          <p:stCondLst>
                                            <p:cond delay="999"/>
                                          </p:stCondLst>
                                        </p:cTn>
                                        <p:tgtEl>
                                          <p:spTgt spid="13"/>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 presetClass="exit" presetSubtype="2" fill="hold" grpId="1" nodeType="clickEffect">
                                  <p:stCondLst>
                                    <p:cond delay="0"/>
                                  </p:stCondLst>
                                  <p:childTnLst>
                                    <p:anim calcmode="lin" valueType="num">
                                      <p:cBhvr additive="base">
                                        <p:cTn id="73" dur="500"/>
                                        <p:tgtEl>
                                          <p:spTgt spid="12"/>
                                        </p:tgtEl>
                                        <p:attrNameLst>
                                          <p:attrName>ppt_x</p:attrName>
                                        </p:attrNameLst>
                                      </p:cBhvr>
                                      <p:tavLst>
                                        <p:tav tm="0">
                                          <p:val>
                                            <p:strVal val="ppt_x"/>
                                          </p:val>
                                        </p:tav>
                                        <p:tav tm="100000">
                                          <p:val>
                                            <p:strVal val="1+ppt_w/2"/>
                                          </p:val>
                                        </p:tav>
                                      </p:tavLst>
                                    </p:anim>
                                    <p:anim calcmode="lin" valueType="num">
                                      <p:cBhvr additive="base">
                                        <p:cTn id="74" dur="500"/>
                                        <p:tgtEl>
                                          <p:spTgt spid="12"/>
                                        </p:tgtEl>
                                        <p:attrNameLst>
                                          <p:attrName>ppt_y</p:attrName>
                                        </p:attrNameLst>
                                      </p:cBhvr>
                                      <p:tavLst>
                                        <p:tav tm="0">
                                          <p:val>
                                            <p:strVal val="ppt_y"/>
                                          </p:val>
                                        </p:tav>
                                        <p:tav tm="100000">
                                          <p:val>
                                            <p:strVal val="ppt_y"/>
                                          </p:val>
                                        </p:tav>
                                      </p:tavLst>
                                    </p:anim>
                                    <p:set>
                                      <p:cBhvr>
                                        <p:cTn id="75" dur="1" fill="hold">
                                          <p:stCondLst>
                                            <p:cond delay="499"/>
                                          </p:stCondLst>
                                        </p:cTn>
                                        <p:tgtEl>
                                          <p:spTgt spid="12"/>
                                        </p:tgtEl>
                                        <p:attrNameLst>
                                          <p:attrName>style.visibility</p:attrName>
                                        </p:attrNameLst>
                                      </p:cBhvr>
                                      <p:to>
                                        <p:strVal val="hidden"/>
                                      </p:to>
                                    </p:set>
                                  </p:childTnLst>
                                </p:cTn>
                              </p:par>
                              <p:par>
                                <p:cTn id="76" presetID="2" presetClass="entr" presetSubtype="8" fill="hold" grpId="0" nodeType="withEffect">
                                  <p:stCondLst>
                                    <p:cond delay="0"/>
                                  </p:stCondLst>
                                  <p:childTnLst>
                                    <p:set>
                                      <p:cBhvr>
                                        <p:cTn id="77" dur="1" fill="hold">
                                          <p:stCondLst>
                                            <p:cond delay="0"/>
                                          </p:stCondLst>
                                        </p:cTn>
                                        <p:tgtEl>
                                          <p:spTgt spid="15"/>
                                        </p:tgtEl>
                                        <p:attrNameLst>
                                          <p:attrName>style.visibility</p:attrName>
                                        </p:attrNameLst>
                                      </p:cBhvr>
                                      <p:to>
                                        <p:strVal val="visible"/>
                                      </p:to>
                                    </p:set>
                                    <p:anim calcmode="lin" valueType="num">
                                      <p:cBhvr additive="base">
                                        <p:cTn id="78" dur="500" fill="hold"/>
                                        <p:tgtEl>
                                          <p:spTgt spid="15"/>
                                        </p:tgtEl>
                                        <p:attrNameLst>
                                          <p:attrName>ppt_x</p:attrName>
                                        </p:attrNameLst>
                                      </p:cBhvr>
                                      <p:tavLst>
                                        <p:tav tm="0">
                                          <p:val>
                                            <p:strVal val="0-#ppt_w/2"/>
                                          </p:val>
                                        </p:tav>
                                        <p:tav tm="100000">
                                          <p:val>
                                            <p:strVal val="#ppt_x"/>
                                          </p:val>
                                        </p:tav>
                                      </p:tavLst>
                                    </p:anim>
                                    <p:anim calcmode="lin" valueType="num">
                                      <p:cBhvr additive="base">
                                        <p:cTn id="7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6"/>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9" grpId="0" animBg="1"/>
      <p:bldP spid="9" grpId="1" animBg="1"/>
      <p:bldP spid="10" grpId="0" animBg="1"/>
      <p:bldP spid="10" grpId="1" animBg="1"/>
      <p:bldP spid="12" grpId="0"/>
      <p:bldP spid="12" grpId="1"/>
      <p:bldP spid="14" grpId="0" animBg="1"/>
      <p:bldP spid="14" grpId="1" animBg="1"/>
      <p:bldP spid="15" grpId="0"/>
      <p:bldP spid="16" grpId="0" animBg="1"/>
      <p:bldP spid="18" grpId="0" animBg="1"/>
      <p:bldP spid="17" grpId="0"/>
      <p:bldP spid="1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269103" y="522632"/>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TRIPS</a:t>
            </a:r>
          </a:p>
        </p:txBody>
      </p:sp>
      <p:sp>
        <p:nvSpPr>
          <p:cNvPr id="11" name="Oval 10">
            <a:extLst>
              <a:ext uri="{FF2B5EF4-FFF2-40B4-BE49-F238E27FC236}">
                <a16:creationId xmlns:a16="http://schemas.microsoft.com/office/drawing/2014/main" id="{5F8EA07B-5561-904C-A67A-E1A10BF6C57F}"/>
              </a:ext>
            </a:extLst>
          </p:cNvPr>
          <p:cNvSpPr/>
          <p:nvPr/>
        </p:nvSpPr>
        <p:spPr>
          <a:xfrm>
            <a:off x="3990278" y="1700532"/>
            <a:ext cx="4211444" cy="4181707"/>
          </a:xfrm>
          <a:prstGeom prst="ellipse">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5400000" scaled="1"/>
            <a:tileRect/>
          </a:gra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9D00091-3C7D-614D-918E-D810DDA26731}"/>
              </a:ext>
            </a:extLst>
          </p:cNvPr>
          <p:cNvSpPr/>
          <p:nvPr/>
        </p:nvSpPr>
        <p:spPr>
          <a:xfrm>
            <a:off x="3990278" y="1683835"/>
            <a:ext cx="4211444" cy="4181707"/>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6839E88B-01AD-1742-AACD-D32C5E5AF245}"/>
              </a:ext>
            </a:extLst>
          </p:cNvPr>
          <p:cNvSpPr/>
          <p:nvPr/>
        </p:nvSpPr>
        <p:spPr>
          <a:xfrm>
            <a:off x="4202477" y="1898652"/>
            <a:ext cx="3787046" cy="3785468"/>
          </a:xfrm>
          <a:prstGeom prst="ellipse">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7FB327D-48EE-9648-AA64-99EF853A151D}"/>
              </a:ext>
            </a:extLst>
          </p:cNvPr>
          <p:cNvPicPr>
            <a:picLocks noChangeAspect="1"/>
          </p:cNvPicPr>
          <p:nvPr/>
        </p:nvPicPr>
        <p:blipFill>
          <a:blip r:embed="rId3"/>
          <a:srcRect/>
          <a:stretch/>
        </p:blipFill>
        <p:spPr>
          <a:xfrm>
            <a:off x="5581637" y="2820088"/>
            <a:ext cx="1028725" cy="1586061"/>
          </a:xfrm>
          <a:prstGeom prst="rect">
            <a:avLst/>
          </a:prstGeom>
        </p:spPr>
      </p:pic>
      <p:sp>
        <p:nvSpPr>
          <p:cNvPr id="12" name="TRIPS">
            <a:extLst>
              <a:ext uri="{FF2B5EF4-FFF2-40B4-BE49-F238E27FC236}">
                <a16:creationId xmlns:a16="http://schemas.microsoft.com/office/drawing/2014/main" id="{3D5D835D-E264-BD4C-8838-8CB7F39D2F92}"/>
              </a:ext>
            </a:extLst>
          </p:cNvPr>
          <p:cNvSpPr txBox="1"/>
          <p:nvPr/>
        </p:nvSpPr>
        <p:spPr>
          <a:xfrm rot="19916291">
            <a:off x="6372064" y="3344548"/>
            <a:ext cx="4611652" cy="2092881"/>
          </a:xfrm>
          <a:prstGeom prst="rect">
            <a:avLst/>
          </a:prstGeom>
          <a:noFill/>
          <a:ln>
            <a:noFill/>
          </a:ln>
        </p:spPr>
        <p:txBody>
          <a:bodyPr wrap="square" rtlCol="0">
            <a:spAutoFit/>
          </a:bodyPr>
          <a:lstStyle/>
          <a:p>
            <a:r>
              <a:rPr lang="en-US" sz="13000" dirty="0">
                <a:solidFill>
                  <a:srgbClr val="FF0000"/>
                </a:solidFill>
                <a:latin typeface="Garamond" panose="02020404030301010803" pitchFamily="18" charset="0"/>
              </a:rPr>
              <a:t>TRIPS</a:t>
            </a:r>
          </a:p>
        </p:txBody>
      </p:sp>
      <p:pic>
        <p:nvPicPr>
          <p:cNvPr id="13" name="WTO logo">
            <a:extLst>
              <a:ext uri="{FF2B5EF4-FFF2-40B4-BE49-F238E27FC236}">
                <a16:creationId xmlns:a16="http://schemas.microsoft.com/office/drawing/2014/main" id="{BBAAF17D-C55E-B74B-9315-495CE6835A96}"/>
              </a:ext>
            </a:extLst>
          </p:cNvPr>
          <p:cNvPicPr>
            <a:picLocks noChangeAspect="1"/>
          </p:cNvPicPr>
          <p:nvPr/>
        </p:nvPicPr>
        <p:blipFill>
          <a:blip r:embed="rId4"/>
          <a:stretch>
            <a:fillRect/>
          </a:stretch>
        </p:blipFill>
        <p:spPr>
          <a:xfrm>
            <a:off x="1474362" y="2160470"/>
            <a:ext cx="3276866" cy="3276866"/>
          </a:xfrm>
          <a:prstGeom prst="rect">
            <a:avLst/>
          </a:prstGeom>
        </p:spPr>
      </p:pic>
      <p:sp>
        <p:nvSpPr>
          <p:cNvPr id="14" name="TextBox 13">
            <a:extLst>
              <a:ext uri="{FF2B5EF4-FFF2-40B4-BE49-F238E27FC236}">
                <a16:creationId xmlns:a16="http://schemas.microsoft.com/office/drawing/2014/main" id="{A77AEB67-01FC-0547-AC71-91AEC6FA20AC}"/>
              </a:ext>
            </a:extLst>
          </p:cNvPr>
          <p:cNvSpPr txBox="1"/>
          <p:nvPr/>
        </p:nvSpPr>
        <p:spPr>
          <a:xfrm>
            <a:off x="5641710" y="1852032"/>
            <a:ext cx="1018310" cy="523220"/>
          </a:xfrm>
          <a:prstGeom prst="rect">
            <a:avLst/>
          </a:prstGeom>
          <a:noFill/>
        </p:spPr>
        <p:txBody>
          <a:bodyPr wrap="square" rtlCol="0">
            <a:spAutoFit/>
          </a:bodyPr>
          <a:lstStyle/>
          <a:p>
            <a:r>
              <a:rPr lang="en-US" sz="2800" dirty="0"/>
              <a:t>1994 </a:t>
            </a:r>
          </a:p>
        </p:txBody>
      </p:sp>
      <p:sp>
        <p:nvSpPr>
          <p:cNvPr id="15" name="Rounded Rectangle 14">
            <a:extLst>
              <a:ext uri="{FF2B5EF4-FFF2-40B4-BE49-F238E27FC236}">
                <a16:creationId xmlns:a16="http://schemas.microsoft.com/office/drawing/2014/main" id="{5ADAAC72-39F7-2F44-8C07-7277D19F0187}"/>
              </a:ext>
            </a:extLst>
          </p:cNvPr>
          <p:cNvSpPr/>
          <p:nvPr/>
        </p:nvSpPr>
        <p:spPr>
          <a:xfrm rot="19900821">
            <a:off x="6289434" y="3570591"/>
            <a:ext cx="4626035" cy="167192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E0415691-C538-4C49-A128-E349BB7CF392}"/>
              </a:ext>
            </a:extLst>
          </p:cNvPr>
          <p:cNvSpPr txBox="1">
            <a:spLocks/>
          </p:cNvSpPr>
          <p:nvPr/>
        </p:nvSpPr>
        <p:spPr>
          <a:xfrm>
            <a:off x="2269103" y="513956"/>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dirty="0">
                <a:solidFill>
                  <a:schemeClr val="accent1"/>
                </a:solidFill>
              </a:rPr>
              <a:t>TRIPS</a:t>
            </a:r>
          </a:p>
        </p:txBody>
      </p:sp>
      <p:pic>
        <p:nvPicPr>
          <p:cNvPr id="3" name="Picture 2" descr="A picture containing indoor, person, shelf, sitting&#10;&#10;Description automatically generated">
            <a:extLst>
              <a:ext uri="{FF2B5EF4-FFF2-40B4-BE49-F238E27FC236}">
                <a16:creationId xmlns:a16="http://schemas.microsoft.com/office/drawing/2014/main" id="{EFD9A353-707F-3146-99F5-243DC61618B3}"/>
              </a:ext>
            </a:extLst>
          </p:cNvPr>
          <p:cNvPicPr>
            <a:picLocks noChangeAspect="1"/>
          </p:cNvPicPr>
          <p:nvPr/>
        </p:nvPicPr>
        <p:blipFill>
          <a:blip r:embed="rId5"/>
          <a:stretch>
            <a:fillRect/>
          </a:stretch>
        </p:blipFill>
        <p:spPr>
          <a:xfrm>
            <a:off x="2662825" y="1566311"/>
            <a:ext cx="7249222" cy="4832815"/>
          </a:xfrm>
          <a:prstGeom prst="rect">
            <a:avLst/>
          </a:prstGeom>
        </p:spPr>
      </p:pic>
      <p:sp>
        <p:nvSpPr>
          <p:cNvPr id="17" name="TRIP Acronym (no S)">
            <a:extLst>
              <a:ext uri="{FF2B5EF4-FFF2-40B4-BE49-F238E27FC236}">
                <a16:creationId xmlns:a16="http://schemas.microsoft.com/office/drawing/2014/main" id="{6EB467DB-11BA-5E40-AA41-5A0871A7C408}"/>
              </a:ext>
            </a:extLst>
          </p:cNvPr>
          <p:cNvSpPr txBox="1"/>
          <p:nvPr/>
        </p:nvSpPr>
        <p:spPr>
          <a:xfrm>
            <a:off x="1320801" y="1534160"/>
            <a:ext cx="375920" cy="3785652"/>
          </a:xfrm>
          <a:prstGeom prst="rect">
            <a:avLst/>
          </a:prstGeom>
          <a:noFill/>
        </p:spPr>
        <p:txBody>
          <a:bodyPr wrap="square" rtlCol="0">
            <a:spAutoFit/>
          </a:bodyPr>
          <a:lstStyle/>
          <a:p>
            <a:r>
              <a:rPr lang="en-US" sz="6000" dirty="0">
                <a:solidFill>
                  <a:srgbClr val="C00000"/>
                </a:solidFill>
                <a:latin typeface="Garamond" panose="02020404030301010803" pitchFamily="18" charset="0"/>
              </a:rPr>
              <a:t>TRIP</a:t>
            </a:r>
          </a:p>
        </p:txBody>
      </p:sp>
      <p:sp>
        <p:nvSpPr>
          <p:cNvPr id="18" name="elated aspects">
            <a:extLst>
              <a:ext uri="{FF2B5EF4-FFF2-40B4-BE49-F238E27FC236}">
                <a16:creationId xmlns:a16="http://schemas.microsoft.com/office/drawing/2014/main" id="{99C0180E-6581-2041-ABB9-9E0BFDA744B4}"/>
              </a:ext>
            </a:extLst>
          </p:cNvPr>
          <p:cNvSpPr txBox="1"/>
          <p:nvPr/>
        </p:nvSpPr>
        <p:spPr>
          <a:xfrm>
            <a:off x="1767840" y="2505274"/>
            <a:ext cx="4249881" cy="830997"/>
          </a:xfrm>
          <a:prstGeom prst="rect">
            <a:avLst/>
          </a:prstGeom>
          <a:noFill/>
        </p:spPr>
        <p:txBody>
          <a:bodyPr wrap="none" rtlCol="0">
            <a:spAutoFit/>
          </a:bodyPr>
          <a:lstStyle/>
          <a:p>
            <a:r>
              <a:rPr lang="en-US" sz="4800" dirty="0">
                <a:latin typeface="Garamond" panose="02020404030301010803" pitchFamily="18" charset="0"/>
              </a:rPr>
              <a:t>elated aspects of</a:t>
            </a:r>
          </a:p>
        </p:txBody>
      </p:sp>
      <p:sp>
        <p:nvSpPr>
          <p:cNvPr id="19" name="ntellectual">
            <a:extLst>
              <a:ext uri="{FF2B5EF4-FFF2-40B4-BE49-F238E27FC236}">
                <a16:creationId xmlns:a16="http://schemas.microsoft.com/office/drawing/2014/main" id="{AF838A6D-1EF8-264F-85DD-B33D8C6CD23B}"/>
              </a:ext>
            </a:extLst>
          </p:cNvPr>
          <p:cNvSpPr txBox="1"/>
          <p:nvPr/>
        </p:nvSpPr>
        <p:spPr>
          <a:xfrm>
            <a:off x="1596792" y="3442671"/>
            <a:ext cx="2601994" cy="830997"/>
          </a:xfrm>
          <a:prstGeom prst="rect">
            <a:avLst/>
          </a:prstGeom>
          <a:noFill/>
        </p:spPr>
        <p:txBody>
          <a:bodyPr wrap="none" rtlCol="0">
            <a:spAutoFit/>
          </a:bodyPr>
          <a:lstStyle/>
          <a:p>
            <a:r>
              <a:rPr lang="en-US" sz="4800" dirty="0" err="1">
                <a:latin typeface="Garamond" panose="02020404030301010803" pitchFamily="18" charset="0"/>
              </a:rPr>
              <a:t>ntellectual</a:t>
            </a:r>
            <a:endParaRPr lang="en-US" sz="4800" dirty="0">
              <a:latin typeface="Garamond" panose="02020404030301010803" pitchFamily="18" charset="0"/>
            </a:endParaRPr>
          </a:p>
        </p:txBody>
      </p:sp>
      <p:sp>
        <p:nvSpPr>
          <p:cNvPr id="20" name="roperty right">
            <a:extLst>
              <a:ext uri="{FF2B5EF4-FFF2-40B4-BE49-F238E27FC236}">
                <a16:creationId xmlns:a16="http://schemas.microsoft.com/office/drawing/2014/main" id="{486C0483-EEE3-C049-BC8A-D7DC1E5B5618}"/>
              </a:ext>
            </a:extLst>
          </p:cNvPr>
          <p:cNvSpPr txBox="1"/>
          <p:nvPr/>
        </p:nvSpPr>
        <p:spPr>
          <a:xfrm>
            <a:off x="1686561" y="4426068"/>
            <a:ext cx="3197798" cy="830997"/>
          </a:xfrm>
          <a:prstGeom prst="rect">
            <a:avLst/>
          </a:prstGeom>
          <a:noFill/>
        </p:spPr>
        <p:txBody>
          <a:bodyPr wrap="none" rtlCol="0">
            <a:spAutoFit/>
          </a:bodyPr>
          <a:lstStyle/>
          <a:p>
            <a:r>
              <a:rPr lang="en-US" sz="4800" dirty="0" err="1">
                <a:latin typeface="Garamond" panose="02020404030301010803" pitchFamily="18" charset="0"/>
              </a:rPr>
              <a:t>roperty</a:t>
            </a:r>
            <a:r>
              <a:rPr lang="en-US" sz="4800" dirty="0">
                <a:latin typeface="Garamond" panose="02020404030301010803" pitchFamily="18" charset="0"/>
              </a:rPr>
              <a:t> right</a:t>
            </a:r>
          </a:p>
        </p:txBody>
      </p:sp>
      <p:sp>
        <p:nvSpPr>
          <p:cNvPr id="21" name="TRIPS Acronym (just the S)">
            <a:extLst>
              <a:ext uri="{FF2B5EF4-FFF2-40B4-BE49-F238E27FC236}">
                <a16:creationId xmlns:a16="http://schemas.microsoft.com/office/drawing/2014/main" id="{4C4A5CC7-C5A7-F04F-BFBA-F523B021B5C5}"/>
              </a:ext>
            </a:extLst>
          </p:cNvPr>
          <p:cNvSpPr txBox="1"/>
          <p:nvPr/>
        </p:nvSpPr>
        <p:spPr>
          <a:xfrm>
            <a:off x="1320801" y="5189513"/>
            <a:ext cx="375920" cy="1015663"/>
          </a:xfrm>
          <a:prstGeom prst="rect">
            <a:avLst/>
          </a:prstGeom>
          <a:noFill/>
        </p:spPr>
        <p:txBody>
          <a:bodyPr wrap="square" rtlCol="0">
            <a:spAutoFit/>
          </a:bodyPr>
          <a:lstStyle/>
          <a:p>
            <a:r>
              <a:rPr lang="en-US" sz="6000" dirty="0">
                <a:solidFill>
                  <a:srgbClr val="C00000"/>
                </a:solidFill>
                <a:latin typeface="Garamond" panose="02020404030301010803" pitchFamily="18" charset="0"/>
              </a:rPr>
              <a:t>S</a:t>
            </a:r>
          </a:p>
        </p:txBody>
      </p:sp>
      <p:sp>
        <p:nvSpPr>
          <p:cNvPr id="22" name="rade">
            <a:extLst>
              <a:ext uri="{FF2B5EF4-FFF2-40B4-BE49-F238E27FC236}">
                <a16:creationId xmlns:a16="http://schemas.microsoft.com/office/drawing/2014/main" id="{5308D910-9DEB-D84A-A366-792E30963D7A}"/>
              </a:ext>
            </a:extLst>
          </p:cNvPr>
          <p:cNvSpPr txBox="1"/>
          <p:nvPr/>
        </p:nvSpPr>
        <p:spPr>
          <a:xfrm>
            <a:off x="1778000" y="1625600"/>
            <a:ext cx="2824032" cy="830997"/>
          </a:xfrm>
          <a:prstGeom prst="rect">
            <a:avLst/>
          </a:prstGeom>
          <a:noFill/>
        </p:spPr>
        <p:txBody>
          <a:bodyPr wrap="square" rtlCol="0">
            <a:spAutoFit/>
          </a:bodyPr>
          <a:lstStyle/>
          <a:p>
            <a:r>
              <a:rPr lang="en-US" sz="4800" dirty="0" err="1">
                <a:latin typeface="Garamond" panose="02020404030301010803" pitchFamily="18" charset="0"/>
              </a:rPr>
              <a:t>rade</a:t>
            </a:r>
            <a:r>
              <a:rPr lang="en-US" sz="4800" dirty="0">
                <a:latin typeface="Garamond" panose="02020404030301010803" pitchFamily="18" charset="0"/>
              </a:rPr>
              <a:t>-</a:t>
            </a:r>
          </a:p>
        </p:txBody>
      </p:sp>
    </p:spTree>
    <p:extLst>
      <p:ext uri="{BB962C8B-B14F-4D97-AF65-F5344CB8AC3E}">
        <p14:creationId xmlns:p14="http://schemas.microsoft.com/office/powerpoint/2010/main" val="311607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0"/>
                            </p:stCondLst>
                            <p:childTnLst>
                              <p:par>
                                <p:cTn id="12" presetID="21" presetClass="entr" presetSubtype="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1000"/>
                                        <p:tgtEl>
                                          <p:spTgt spid="11"/>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par>
                          <p:cTn id="32" fill="hold">
                            <p:stCondLst>
                              <p:cond delay="2000"/>
                            </p:stCondLst>
                            <p:childTnLst>
                              <p:par>
                                <p:cTn id="33" presetID="22" presetClass="exit" presetSubtype="8" fill="hold" grpId="1" nodeType="afterEffect">
                                  <p:stCondLst>
                                    <p:cond delay="0"/>
                                  </p:stCondLst>
                                  <p:childTnLst>
                                    <p:animEffect transition="out" filter="wipe(left)">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linds(horizontal)">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xit" presetSubtype="10" fill="hold" nodeType="clickEffect">
                                  <p:stCondLst>
                                    <p:cond delay="0"/>
                                  </p:stCondLst>
                                  <p:childTnLst>
                                    <p:animEffect transition="out" filter="checkerboard(across)">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additive="base">
                                        <p:cTn id="60" dur="500" fill="hold"/>
                                        <p:tgtEl>
                                          <p:spTgt spid="22"/>
                                        </p:tgtEl>
                                        <p:attrNameLst>
                                          <p:attrName>ppt_x</p:attrName>
                                        </p:attrNameLst>
                                      </p:cBhvr>
                                      <p:tavLst>
                                        <p:tav tm="0">
                                          <p:val>
                                            <p:strVal val="0-#ppt_w/2"/>
                                          </p:val>
                                        </p:tav>
                                        <p:tav tm="100000">
                                          <p:val>
                                            <p:strVal val="#ppt_x"/>
                                          </p:val>
                                        </p:tav>
                                      </p:tavLst>
                                    </p:anim>
                                    <p:anim calcmode="lin" valueType="num">
                                      <p:cBhvr additive="base">
                                        <p:cTn id="61" dur="500" fill="hold"/>
                                        <p:tgtEl>
                                          <p:spTgt spid="22"/>
                                        </p:tgtEl>
                                        <p:attrNameLst>
                                          <p:attrName>ppt_y</p:attrName>
                                        </p:attrNameLst>
                                      </p:cBhvr>
                                      <p:tavLst>
                                        <p:tav tm="0">
                                          <p:val>
                                            <p:strVal val="#ppt_y"/>
                                          </p:val>
                                        </p:tav>
                                        <p:tav tm="100000">
                                          <p:val>
                                            <p:strVal val="#ppt_y"/>
                                          </p:val>
                                        </p:tav>
                                      </p:tavLst>
                                    </p:anim>
                                  </p:childTnLst>
                                </p:cTn>
                              </p:par>
                            </p:childTnLst>
                          </p:cTn>
                        </p:par>
                        <p:par>
                          <p:cTn id="62" fill="hold">
                            <p:stCondLst>
                              <p:cond delay="500"/>
                            </p:stCondLst>
                            <p:childTnLst>
                              <p:par>
                                <p:cTn id="63" presetID="2" presetClass="entr" presetSubtype="8" fill="hold" grpId="0" nodeType="after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additive="base">
                                        <p:cTn id="65" dur="500" fill="hold"/>
                                        <p:tgtEl>
                                          <p:spTgt spid="18"/>
                                        </p:tgtEl>
                                        <p:attrNameLst>
                                          <p:attrName>ppt_x</p:attrName>
                                        </p:attrNameLst>
                                      </p:cBhvr>
                                      <p:tavLst>
                                        <p:tav tm="0">
                                          <p:val>
                                            <p:strVal val="0-#ppt_w/2"/>
                                          </p:val>
                                        </p:tav>
                                        <p:tav tm="100000">
                                          <p:val>
                                            <p:strVal val="#ppt_x"/>
                                          </p:val>
                                        </p:tav>
                                      </p:tavLst>
                                    </p:anim>
                                    <p:anim calcmode="lin" valueType="num">
                                      <p:cBhvr additive="base">
                                        <p:cTn id="66" dur="500" fill="hold"/>
                                        <p:tgtEl>
                                          <p:spTgt spid="18"/>
                                        </p:tgtEl>
                                        <p:attrNameLst>
                                          <p:attrName>ppt_y</p:attrName>
                                        </p:attrNameLst>
                                      </p:cBhvr>
                                      <p:tavLst>
                                        <p:tav tm="0">
                                          <p:val>
                                            <p:strVal val="#ppt_y"/>
                                          </p:val>
                                        </p:tav>
                                        <p:tav tm="100000">
                                          <p:val>
                                            <p:strVal val="#ppt_y"/>
                                          </p:val>
                                        </p:tav>
                                      </p:tavLst>
                                    </p:anim>
                                  </p:childTnLst>
                                </p:cTn>
                              </p:par>
                            </p:childTnLst>
                          </p:cTn>
                        </p:par>
                        <p:par>
                          <p:cTn id="67" fill="hold">
                            <p:stCondLst>
                              <p:cond delay="1000"/>
                            </p:stCondLst>
                            <p:childTnLst>
                              <p:par>
                                <p:cTn id="68" presetID="2" presetClass="entr" presetSubtype="8"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additive="base">
                                        <p:cTn id="70" dur="500" fill="hold"/>
                                        <p:tgtEl>
                                          <p:spTgt spid="19"/>
                                        </p:tgtEl>
                                        <p:attrNameLst>
                                          <p:attrName>ppt_x</p:attrName>
                                        </p:attrNameLst>
                                      </p:cBhvr>
                                      <p:tavLst>
                                        <p:tav tm="0">
                                          <p:val>
                                            <p:strVal val="0-#ppt_w/2"/>
                                          </p:val>
                                        </p:tav>
                                        <p:tav tm="100000">
                                          <p:val>
                                            <p:strVal val="#ppt_x"/>
                                          </p:val>
                                        </p:tav>
                                      </p:tavLst>
                                    </p:anim>
                                    <p:anim calcmode="lin" valueType="num">
                                      <p:cBhvr additive="base">
                                        <p:cTn id="71" dur="500" fill="hold"/>
                                        <p:tgtEl>
                                          <p:spTgt spid="19"/>
                                        </p:tgtEl>
                                        <p:attrNameLst>
                                          <p:attrName>ppt_y</p:attrName>
                                        </p:attrNameLst>
                                      </p:cBhvr>
                                      <p:tavLst>
                                        <p:tav tm="0">
                                          <p:val>
                                            <p:strVal val="#ppt_y"/>
                                          </p:val>
                                        </p:tav>
                                        <p:tav tm="100000">
                                          <p:val>
                                            <p:strVal val="#ppt_y"/>
                                          </p:val>
                                        </p:tav>
                                      </p:tavLst>
                                    </p:anim>
                                  </p:childTnLst>
                                </p:cTn>
                              </p:par>
                            </p:childTnLst>
                          </p:cTn>
                        </p:par>
                        <p:par>
                          <p:cTn id="72" fill="hold">
                            <p:stCondLst>
                              <p:cond delay="1500"/>
                            </p:stCondLst>
                            <p:childTnLst>
                              <p:par>
                                <p:cTn id="73" presetID="2" presetClass="entr" presetSubtype="8"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additive="base">
                                        <p:cTn id="75" dur="500" fill="hold"/>
                                        <p:tgtEl>
                                          <p:spTgt spid="20"/>
                                        </p:tgtEl>
                                        <p:attrNameLst>
                                          <p:attrName>ppt_x</p:attrName>
                                        </p:attrNameLst>
                                      </p:cBhvr>
                                      <p:tavLst>
                                        <p:tav tm="0">
                                          <p:val>
                                            <p:strVal val="0-#ppt_w/2"/>
                                          </p:val>
                                        </p:tav>
                                        <p:tav tm="100000">
                                          <p:val>
                                            <p:strVal val="#ppt_x"/>
                                          </p:val>
                                        </p:tav>
                                      </p:tavLst>
                                    </p:anim>
                                    <p:anim calcmode="lin" valueType="num">
                                      <p:cBhvr additive="base">
                                        <p:cTn id="7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0" presetClass="path" presetSubtype="0" accel="50000" decel="50000" fill="hold" grpId="1" nodeType="clickEffect">
                                  <p:stCondLst>
                                    <p:cond delay="0"/>
                                  </p:stCondLst>
                                  <p:childTnLst>
                                    <p:animMotion origin="layout" path="M 2.08333E-6 2.96296E-6 L 0.2763 -0.12848 " pathEditMode="relative" rAng="0" ptsTypes="AA">
                                      <p:cBhvr>
                                        <p:cTn id="80" dur="200" fill="hold"/>
                                        <p:tgtEl>
                                          <p:spTgt spid="21"/>
                                        </p:tgtEl>
                                        <p:attrNameLst>
                                          <p:attrName>ppt_x</p:attrName>
                                          <p:attrName>ppt_y</p:attrName>
                                        </p:attrNameLst>
                                      </p:cBhvr>
                                      <p:rCtr x="13815" y="-6435"/>
                                    </p:animMotion>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fade">
                                      <p:cBhvr>
                                        <p:cTn id="91" dur="1000"/>
                                        <p:tgtEl>
                                          <p:spTgt spid="13"/>
                                        </p:tgtEl>
                                      </p:cBhvr>
                                    </p:animEffect>
                                    <p:anim calcmode="lin" valueType="num">
                                      <p:cBhvr>
                                        <p:cTn id="92" dur="1000" fill="hold"/>
                                        <p:tgtEl>
                                          <p:spTgt spid="13"/>
                                        </p:tgtEl>
                                        <p:attrNameLst>
                                          <p:attrName>ppt_x</p:attrName>
                                        </p:attrNameLst>
                                      </p:cBhvr>
                                      <p:tavLst>
                                        <p:tav tm="0">
                                          <p:val>
                                            <p:strVal val="#ppt_x"/>
                                          </p:val>
                                        </p:tav>
                                        <p:tav tm="100000">
                                          <p:val>
                                            <p:strVal val="#ppt_x"/>
                                          </p:val>
                                        </p:tav>
                                      </p:tavLst>
                                    </p:anim>
                                    <p:anim calcmode="lin" valueType="num">
                                      <p:cBhvr>
                                        <p:cTn id="93" dur="1000" fill="hold"/>
                                        <p:tgtEl>
                                          <p:spTgt spid="13"/>
                                        </p:tgtEl>
                                        <p:attrNameLst>
                                          <p:attrName>ppt_y</p:attrName>
                                        </p:attrNameLst>
                                      </p:cBhvr>
                                      <p:tavLst>
                                        <p:tav tm="0">
                                          <p:val>
                                            <p:strVal val="#ppt_y+.1"/>
                                          </p:val>
                                        </p:tav>
                                        <p:tav tm="100000">
                                          <p:val>
                                            <p:strVal val="#ppt_y"/>
                                          </p:val>
                                        </p:tav>
                                      </p:tavLst>
                                    </p:anim>
                                  </p:childTnLst>
                                </p:cTn>
                              </p:par>
                              <p:par>
                                <p:cTn id="94" presetID="10" presetClass="exit" presetSubtype="0" fill="hold" grpId="1" nodeType="withEffect">
                                  <p:stCondLst>
                                    <p:cond delay="0"/>
                                  </p:stCondLst>
                                  <p:childTnLst>
                                    <p:animEffect transition="out" filter="fade">
                                      <p:cBhvr>
                                        <p:cTn id="95" dur="500"/>
                                        <p:tgtEl>
                                          <p:spTgt spid="17"/>
                                        </p:tgtEl>
                                      </p:cBhvr>
                                    </p:animEffect>
                                    <p:set>
                                      <p:cBhvr>
                                        <p:cTn id="96" dur="1" fill="hold">
                                          <p:stCondLst>
                                            <p:cond delay="499"/>
                                          </p:stCondLst>
                                        </p:cTn>
                                        <p:tgtEl>
                                          <p:spTgt spid="17"/>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9"/>
                                        </p:tgtEl>
                                      </p:cBhvr>
                                    </p:animEffect>
                                    <p:set>
                                      <p:cBhvr>
                                        <p:cTn id="99" dur="1" fill="hold">
                                          <p:stCondLst>
                                            <p:cond delay="499"/>
                                          </p:stCondLst>
                                        </p:cTn>
                                        <p:tgtEl>
                                          <p:spTgt spid="19"/>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20"/>
                                        </p:tgtEl>
                                      </p:cBhvr>
                                    </p:animEffect>
                                    <p:set>
                                      <p:cBhvr>
                                        <p:cTn id="102" dur="1" fill="hold">
                                          <p:stCondLst>
                                            <p:cond delay="499"/>
                                          </p:stCondLst>
                                        </p:cTn>
                                        <p:tgtEl>
                                          <p:spTgt spid="20"/>
                                        </p:tgtEl>
                                        <p:attrNameLst>
                                          <p:attrName>style.visibility</p:attrName>
                                        </p:attrNameLst>
                                      </p:cBhvr>
                                      <p:to>
                                        <p:strVal val="hidden"/>
                                      </p:to>
                                    </p:set>
                                  </p:childTnLst>
                                </p:cTn>
                              </p:par>
                              <p:par>
                                <p:cTn id="103" presetID="10" presetClass="exit" presetSubtype="0" fill="hold" grpId="2" nodeType="withEffect">
                                  <p:stCondLst>
                                    <p:cond delay="0"/>
                                  </p:stCondLst>
                                  <p:childTnLst>
                                    <p:animEffect transition="out" filter="fade">
                                      <p:cBhvr>
                                        <p:cTn id="104" dur="500"/>
                                        <p:tgtEl>
                                          <p:spTgt spid="21"/>
                                        </p:tgtEl>
                                      </p:cBhvr>
                                    </p:animEffect>
                                    <p:set>
                                      <p:cBhvr>
                                        <p:cTn id="105" dur="1" fill="hold">
                                          <p:stCondLst>
                                            <p:cond delay="499"/>
                                          </p:stCondLst>
                                        </p:cTn>
                                        <p:tgtEl>
                                          <p:spTgt spid="21"/>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22"/>
                                        </p:tgtEl>
                                      </p:cBhvr>
                                    </p:animEffect>
                                    <p:set>
                                      <p:cBhvr>
                                        <p:cTn id="108" dur="1" fill="hold">
                                          <p:stCondLst>
                                            <p:cond delay="499"/>
                                          </p:stCondLst>
                                        </p:cTn>
                                        <p:tgtEl>
                                          <p:spTgt spid="22"/>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8"/>
                                        </p:tgtEl>
                                      </p:cBhvr>
                                    </p:animEffect>
                                    <p:set>
                                      <p:cBhvr>
                                        <p:cTn id="111"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9" grpId="0" animBg="1"/>
      <p:bldP spid="9" grpId="1" animBg="1"/>
      <p:bldP spid="10" grpId="0" animBg="1"/>
      <p:bldP spid="10" grpId="1" animBg="1"/>
      <p:bldP spid="12" grpId="0"/>
      <p:bldP spid="14" grpId="0"/>
      <p:bldP spid="15" grpId="0" animBg="1"/>
      <p:bldP spid="16" grpId="0"/>
      <p:bldP spid="16" grpId="1"/>
      <p:bldP spid="17" grpId="0"/>
      <p:bldP spid="17" grpId="1"/>
      <p:bldP spid="18" grpId="0"/>
      <p:bldP spid="18" grpId="1"/>
      <p:bldP spid="19" grpId="0"/>
      <p:bldP spid="19" grpId="1"/>
      <p:bldP spid="20" grpId="0"/>
      <p:bldP spid="20" grpId="1"/>
      <p:bldP spid="21" grpId="0"/>
      <p:bldP spid="21" grpId="1"/>
      <p:bldP spid="21" grpId="2"/>
      <p:bldP spid="22" grpId="0"/>
      <p:bldP spid="22" grpId="1"/>
    </p:bldLst>
  </p:timing>
</p:sld>
</file>

<file path=ppt/theme/theme1.xml><?xml version="1.0" encoding="utf-8"?>
<a:theme xmlns:a="http://schemas.openxmlformats.org/drawingml/2006/main" name="Level 1">
  <a:themeElements>
    <a:clrScheme name="Custom 1">
      <a:dk1>
        <a:srgbClr val="75707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4C67CBCE-DFDA-6745-9959-BC713BE9E948}"/>
    </a:ext>
  </a:extLst>
</a:theme>
</file>

<file path=ppt/theme/theme2.xml><?xml version="1.0" encoding="utf-8"?>
<a:theme xmlns:a="http://schemas.openxmlformats.org/drawingml/2006/main" name="Level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B9FDB8F-EBBA-1E4D-9B03-02A803C87649}"/>
    </a:ext>
  </a:extLst>
</a:theme>
</file>

<file path=ppt/theme/theme3.xml><?xml version="1.0" encoding="utf-8"?>
<a:theme xmlns:a="http://schemas.openxmlformats.org/drawingml/2006/main" name="Level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16964AC1-EF38-134A-A4A4-FB428F678D40}"/>
    </a:ext>
  </a:extLst>
</a:theme>
</file>

<file path=ppt/theme/theme4.xml><?xml version="1.0" encoding="utf-8"?>
<a:theme xmlns:a="http://schemas.openxmlformats.org/drawingml/2006/main" name="Level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282F2B2-FEA9-564A-B27D-208CC4779EB1}"/>
    </a:ext>
  </a:extLst>
</a:theme>
</file>

<file path=ppt/theme/theme5.xml><?xml version="1.0" encoding="utf-8"?>
<a:theme xmlns:a="http://schemas.openxmlformats.org/drawingml/2006/main" name="Level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DE6CFC58-F008-0C44-9AE6-C329ED73EC6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OER_CopyrightProject_Version12_2019-06-28</Template>
  <TotalTime>27798</TotalTime>
  <Words>3751</Words>
  <Application>Microsoft Macintosh PowerPoint</Application>
  <PresentationFormat>Widescreen</PresentationFormat>
  <Paragraphs>256</Paragraphs>
  <Slides>30</Slides>
  <Notes>21</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30</vt:i4>
      </vt:variant>
    </vt:vector>
  </HeadingPairs>
  <TitlesOfParts>
    <vt:vector size="38" baseType="lpstr">
      <vt:lpstr>Arial</vt:lpstr>
      <vt:lpstr>Calibri</vt:lpstr>
      <vt:lpstr>Garamond</vt:lpstr>
      <vt:lpstr>Level 1</vt:lpstr>
      <vt:lpstr>Level 2</vt:lpstr>
      <vt:lpstr>Level 3</vt:lpstr>
      <vt:lpstr>Level 4</vt:lpstr>
      <vt:lpstr>Level 5</vt:lpstr>
      <vt:lpstr>History of Copyright </vt:lpstr>
      <vt:lpstr>WHERE IT ALL BEGAN</vt:lpstr>
      <vt:lpstr>PowerPoint Presentation</vt:lpstr>
      <vt:lpstr>PowerPoint Presentation</vt:lpstr>
      <vt:lpstr>STATUTE OF ANNE</vt:lpstr>
      <vt:lpstr>US CONSTITUTION</vt:lpstr>
      <vt:lpstr>THE BERNE CONVENTION</vt:lpstr>
      <vt:lpstr>The Copyright Act</vt:lpstr>
      <vt:lpstr>TRIPS</vt:lpstr>
      <vt:lpstr>US Copyright Term Extension Act</vt:lpstr>
      <vt:lpstr>Théberge v. Galerie d’Art…</vt:lpstr>
      <vt:lpstr>CCH v. LSUC</vt:lpstr>
      <vt:lpstr>COPYRIGHT PENTALOGY</vt:lpstr>
      <vt:lpstr>Copyright Act Review </vt:lpstr>
      <vt:lpstr>CONCLUSION</vt:lpstr>
      <vt:lpstr>CONCLUSION</vt:lpstr>
      <vt:lpstr>LEARNING OBJECTIVES</vt:lpstr>
      <vt:lpstr>PowerPoint Presentation</vt:lpstr>
      <vt:lpstr>QUESTIONS</vt:lpstr>
      <vt:lpstr>QUESTIONS</vt:lpstr>
      <vt:lpstr>IMAGE AND SOUND REFERENCES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Julia Guy</cp:lastModifiedBy>
  <cp:revision>140</cp:revision>
  <dcterms:created xsi:type="dcterms:W3CDTF">2019-10-03T17:13:49Z</dcterms:created>
  <dcterms:modified xsi:type="dcterms:W3CDTF">2020-04-13T17:53:16Z</dcterms:modified>
</cp:coreProperties>
</file>