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5"/>
  </p:notesMasterIdLst>
  <p:handoutMasterIdLst>
    <p:handoutMasterId r:id="rId36"/>
  </p:handoutMasterIdLst>
  <p:sldIdLst>
    <p:sldId id="331" r:id="rId6"/>
    <p:sldId id="380" r:id="rId7"/>
    <p:sldId id="381" r:id="rId8"/>
    <p:sldId id="382" r:id="rId9"/>
    <p:sldId id="383" r:id="rId10"/>
    <p:sldId id="392" r:id="rId11"/>
    <p:sldId id="384" r:id="rId12"/>
    <p:sldId id="385" r:id="rId13"/>
    <p:sldId id="410" r:id="rId14"/>
    <p:sldId id="391" r:id="rId15"/>
    <p:sldId id="396" r:id="rId16"/>
    <p:sldId id="395" r:id="rId17"/>
    <p:sldId id="394" r:id="rId18"/>
    <p:sldId id="398" r:id="rId19"/>
    <p:sldId id="397" r:id="rId20"/>
    <p:sldId id="400" r:id="rId21"/>
    <p:sldId id="386" r:id="rId22"/>
    <p:sldId id="399" r:id="rId23"/>
    <p:sldId id="355" r:id="rId24"/>
    <p:sldId id="354" r:id="rId25"/>
    <p:sldId id="407" r:id="rId26"/>
    <p:sldId id="411" r:id="rId27"/>
    <p:sldId id="401" r:id="rId28"/>
    <p:sldId id="403" r:id="rId29"/>
    <p:sldId id="408" r:id="rId30"/>
    <p:sldId id="409" r:id="rId31"/>
    <p:sldId id="404" r:id="rId32"/>
    <p:sldId id="405" r:id="rId33"/>
    <p:sldId id="40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00"/>
    <a:srgbClr val="CC99FF"/>
    <a:srgbClr val="FF5353"/>
    <a:srgbClr val="879F3D"/>
    <a:srgbClr val="E68864"/>
    <a:srgbClr val="D0CFF3"/>
    <a:srgbClr val="082C8F"/>
    <a:srgbClr val="E6E7E8"/>
    <a:srgbClr val="004950"/>
    <a:srgbClr val="CB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8" autoAdjust="0"/>
    <p:restoredTop sz="76697" autoAdjust="0"/>
  </p:normalViewPr>
  <p:slideViewPr>
    <p:cSldViewPr snapToGrid="0" snapToObjects="1">
      <p:cViewPr>
        <p:scale>
          <a:sx n="66" d="100"/>
          <a:sy n="66" d="100"/>
        </p:scale>
        <p:origin x="672" y="300"/>
      </p:cViewPr>
      <p:guideLst>
        <p:guide orient="horz" pos="2160"/>
        <p:guide pos="3840"/>
      </p:guideLst>
    </p:cSldViewPr>
  </p:slideViewPr>
  <p:notesTextViewPr>
    <p:cViewPr>
      <p:scale>
        <a:sx n="3" d="2"/>
        <a:sy n="3" d="2"/>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2022-10-30</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Hello, and welcome to the University of Alberta’s Opening Up Copyright Instruction Module on “Working with Copyright.”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783743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What can you do if you want to allow others to use something you created without giving up all rights associated with copyright? Generally speaking, when you are the rights holder then copyright protection limits the ability of others to use your work. If you want to share some of your works broadly, perhaps for greater visibility and impact, you can make that decision clear to others by assigning an open licence to the work. Open licences do not mean that anyone can use your work however they want, but they do allow you to efficiently communicate terms of use. Creative Commons licences are the most common and they are free and easy to assign. </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96061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 a user of someone else’s work, an open licence makes it clear how and when it’s ok for you to use that work. Otherwise, when you find someone else’s copyright-protected image, writing, song or any other work you wish to use, it is important to first determine if and how you can legally use that material. </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196990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Let’s say you want to use a substantial amount of someone else’s copyright-protected work that is not covered by an open licence. When is it ok to do that? Well, you could ask for permission to use the work from the rights holder directly. This may or may not include a transactional licence that involves paying for the right to use the work. </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279710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Even if a rights holder hasn’t assigned an open licence, there may be other ways in which you can legally use someone else’s copyright-protected work without seeking permission.  As we noted earlier, copyright protection is not absolute. It is also important to consider what exceptions to copyright infringement may apply in your situation.</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136937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The exceptions in the </a:t>
            </a:r>
            <a:r>
              <a:rPr lang="en-US" sz="1200" b="0" i="1" u="none" strike="noStrike" dirty="0">
                <a:solidFill>
                  <a:srgbClr val="000000"/>
                </a:solidFill>
                <a:effectLst/>
                <a:latin typeface="Calibri" panose="020F0502020204030204" pitchFamily="34" charset="0"/>
              </a:rPr>
              <a:t>Copyright Act</a:t>
            </a:r>
            <a:r>
              <a:rPr lang="en-US" sz="1200" b="0" i="0" u="none" strike="noStrike" dirty="0">
                <a:solidFill>
                  <a:srgbClr val="000000"/>
                </a:solidFill>
                <a:effectLst/>
                <a:latin typeface="Calibri" panose="020F0502020204030204" pitchFamily="34" charset="0"/>
              </a:rPr>
              <a:t> that might apply to your use include fair dealing,</a:t>
            </a:r>
            <a:r>
              <a:rPr lang="en-US" sz="1200" b="1" i="0" u="none" strike="noStrike" dirty="0">
                <a:solidFill>
                  <a:srgbClr val="FF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individual exceptions, and institutional exceptions. Of the three types of exceptions, fair dealing is the most common and the most important. For example, if you are using a work for the purposes of research, private study or education, such as making a copy of a chapter for a class, that use may be covered under fair dealing. </a:t>
            </a: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109476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does not, however, mean that you can do anything you want with the material. Completing a six-factor fair dealing assessment will help you consider whether your dealing with the work is fair or not. To find out more about fair dealing see our modules on Applying Fair Dealing and section 29 of the </a:t>
            </a:r>
            <a:r>
              <a:rPr lang="en-US" sz="1800" b="0" i="1" u="none" strike="noStrike" dirty="0">
                <a:solidFill>
                  <a:srgbClr val="000000"/>
                </a:solidFill>
                <a:effectLst/>
                <a:latin typeface="Calibri" panose="020F0502020204030204" pitchFamily="34" charset="0"/>
              </a:rPr>
              <a:t>Copyright Act</a:t>
            </a:r>
            <a:r>
              <a:rPr lang="en-US" sz="1800" b="0" i="0" u="none" strike="noStrike" dirty="0">
                <a:solidFill>
                  <a:srgbClr val="000000"/>
                </a:solidFill>
                <a:effectLst/>
                <a:latin typeface="Calibri" panose="020F0502020204030204" pitchFamily="34" charset="0"/>
              </a:rPr>
              <a:t>, which covers Fair Dealing. </a:t>
            </a:r>
            <a:endParaRPr lang="en-US" dirty="0">
              <a:effectLst/>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336505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There are also limited personal exceptions for incorporating the work of others in your own user-generated content, as well as provisions for format shifting, time shifting and back-up copies. But it is important to remember that each one of these exceptions has specific conditions around when it can be used.</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249092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In regards to use by libraries and museums or use in educational institutions, it is important to check the conditions for institutional exceptions outlined in the </a:t>
            </a:r>
            <a:r>
              <a:rPr lang="en-US" sz="1800" b="0" i="1" u="none" strike="noStrike" dirty="0">
                <a:solidFill>
                  <a:srgbClr val="000000"/>
                </a:solidFill>
                <a:effectLst/>
                <a:latin typeface="Calibri" panose="020F0502020204030204" pitchFamily="34" charset="0"/>
              </a:rPr>
              <a:t>Copyright Act</a:t>
            </a:r>
            <a:r>
              <a:rPr lang="en-US" sz="1800" b="0" i="0" u="none" strike="noStrike" dirty="0">
                <a:solidFill>
                  <a:srgbClr val="000000"/>
                </a:solidFill>
                <a:effectLst/>
                <a:latin typeface="Calibri" panose="020F0502020204030204" pitchFamily="34" charset="0"/>
              </a:rPr>
              <a:t> to confirm whether your use as an employee would fall under this kind of exception.</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90281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Term length, substantiality, and exceptions to copyright infringement all serve to balance the rights of users with the rights of, well, rights holders. In this way, copyright is said to involve a balance of interests.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At its core, copyright is about balancing the interests of creators and rights holders with the interests of potential users of those works in a way that maximizes the overall public benefit.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2113794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0"/>
              </a:spcAft>
            </a:pPr>
            <a:r>
              <a:rPr lang="en-US" sz="1800" b="0" i="0" u="none" strike="noStrike" dirty="0">
                <a:solidFill>
                  <a:srgbClr val="000000"/>
                </a:solidFill>
                <a:effectLst/>
                <a:latin typeface="Calibri" panose="020F0502020204030204" pitchFamily="34" charset="0"/>
              </a:rPr>
              <a:t> You should now be able to:</a:t>
            </a:r>
            <a:endParaRPr lang="en-US"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Recognize when copyright is a factor when using material created by someone else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Describe the range of ways copyright might impact use from all rights reserved to no rights for anyone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Understand that term length, substantially and a variety of exceptions aim to balance the interests of rights holders and users</a:t>
            </a: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249797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You’ve likely seen that FBI warning at the beginning of a movie that says something about copyright and 5 years in prison or the statement on the inside cover of a novel or textbook that says “all rights reserved.”  But how does copyright really work, and how can you work with copyright protected materials without doing a stint in the Big House?</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100958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has been the University of Alberta’s Opening Up Copyright Instructional Module on “Working with Copyright”.  Thank you for your attention.</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28133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Copyright protection of a work gives the rights holder a lot of control in determining how that work can be used, but there are limits to that control.  This module will explore the options that are available to rights holders when they share or make their works available to others. It will also consider the rights that are available to users of copyright-protected works.</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362685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We have all seen the words “All Rights Reserved” next to the copyright symbol.  This indicates that the rights holder wishes to exercise all the rights that are available to them under the </a:t>
            </a:r>
            <a:r>
              <a:rPr lang="en-US" sz="1800" b="0" i="1" u="none" strike="noStrike" dirty="0">
                <a:solidFill>
                  <a:srgbClr val="000000"/>
                </a:solidFill>
                <a:effectLst/>
                <a:latin typeface="Calibri" panose="020F0502020204030204" pitchFamily="34" charset="0"/>
              </a:rPr>
              <a:t>Copyright Act</a:t>
            </a:r>
            <a:r>
              <a:rPr lang="en-US" sz="1800" b="0" i="0" u="none" strike="noStrike" dirty="0">
                <a:solidFill>
                  <a:srgbClr val="000000"/>
                </a:solidFill>
                <a:effectLst/>
                <a:latin typeface="Calibri" panose="020F0502020204030204" pitchFamily="34" charset="0"/>
              </a:rPr>
              <a:t>.  But there are limits on those rights, and there is nothing that requires a rights holder to exercise all of them. In fact, there are many cases where the rights holder may have their interests served by having their work used in ways that copyright would limit.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00015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For example, many creators want other people to share and remix their works. For many, visibility and impact of their research or creative expression is more important than maintaining overreaching economic and moral control.</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416017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all rights reserved approach to copyright management is only one side of the story.  There are all kinds of intellectual works that have no copyright protection at all.  These materials belong to what is known in copyright terms as the “public domain” or our intellectual commons. And it’s not just a binary of the full protection of copyright or the lack of any protections for material in the public domain.  From copyright term limits and insubstantial copying to open licensing or asking permission, all the way to exceptions in the </a:t>
            </a:r>
            <a:r>
              <a:rPr lang="en-US" sz="1800" b="0" i="1" u="none" strike="noStrike" dirty="0">
                <a:solidFill>
                  <a:srgbClr val="000000"/>
                </a:solidFill>
                <a:effectLst/>
                <a:latin typeface="Calibri" panose="020F0502020204030204" pitchFamily="34" charset="0"/>
              </a:rPr>
              <a:t>Copyright Act</a:t>
            </a:r>
            <a:r>
              <a:rPr lang="en-US" sz="1800" b="0" i="0" u="none" strike="noStrike" dirty="0">
                <a:solidFill>
                  <a:srgbClr val="000000"/>
                </a:solidFill>
                <a:effectLst/>
                <a:latin typeface="Calibri" panose="020F0502020204030204" pitchFamily="34" charset="0"/>
              </a:rPr>
              <a:t>, there are a number of ways copyright protected materials can be used.</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58156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While copyright protection is broad, it’s not absolute. And it’s not forever. The general term of copyright protection extends for decades after the death of the creator, but when that term expires the works enter the public domain. If the material you want to use is in the public domain, copyright controls are no longer relevant to your use. If you wanted to copy all of Shakespeare’s </a:t>
            </a:r>
            <a:r>
              <a:rPr lang="en-US" sz="1800" b="0" i="1" u="none" strike="noStrike" dirty="0">
                <a:solidFill>
                  <a:srgbClr val="000000"/>
                </a:solidFill>
                <a:effectLst/>
                <a:latin typeface="Calibri" panose="020F0502020204030204" pitchFamily="34" charset="0"/>
              </a:rPr>
              <a:t>Hamlet </a:t>
            </a:r>
            <a:r>
              <a:rPr lang="en-US" sz="1800" b="0" i="0" u="none" strike="noStrike" dirty="0">
                <a:solidFill>
                  <a:srgbClr val="000000"/>
                </a:solidFill>
                <a:effectLst/>
                <a:latin typeface="Calibri" panose="020F0502020204030204" pitchFamily="34" charset="0"/>
              </a:rPr>
              <a:t>or </a:t>
            </a:r>
            <a:r>
              <a:rPr lang="en-US" sz="1800" b="0" i="1" u="none" strike="noStrike" dirty="0">
                <a:solidFill>
                  <a:srgbClr val="000000"/>
                </a:solidFill>
                <a:effectLst/>
                <a:latin typeface="Calibri" panose="020F0502020204030204" pitchFamily="34" charset="0"/>
              </a:rPr>
              <a:t>Macbeth, </a:t>
            </a:r>
            <a:r>
              <a:rPr lang="en-US" sz="1800" b="0" i="0" u="none" strike="noStrike" dirty="0">
                <a:solidFill>
                  <a:srgbClr val="000000"/>
                </a:solidFill>
                <a:effectLst/>
                <a:latin typeface="Calibri" panose="020F0502020204030204" pitchFamily="34" charset="0"/>
              </a:rPr>
              <a:t>or modify or adapt them into new works</a:t>
            </a:r>
            <a:r>
              <a:rPr lang="en-US" sz="1800" b="0" i="1"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there is nothing stopping you, at least not from a copyright perspective.</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160715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In addition, copyright only applies if you are using a substantial part of a work. So using an insubstantial amount of work, like a short quote, would not be copyright infringement.</a:t>
            </a: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238822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In between the “all rights reserved” of copyright and the “no one has any rights” of the public domain there are a whole range of ways copyright-protected materials can be used.  It's important to understand these as both a creator and user of copyright protected material - and everyone is both a creator and user.</a:t>
            </a: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67569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8" name="Rectangle 17">
            <a:extLst>
              <a:ext uri="{FF2B5EF4-FFF2-40B4-BE49-F238E27FC236}">
                <a16:creationId xmlns:a16="http://schemas.microsoft.com/office/drawing/2014/main" id="{6517AE7B-1962-8CC0-DDAA-7FFF0C196C6F}"/>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9" name="TextBox 18">
            <a:extLst>
              <a:ext uri="{FF2B5EF4-FFF2-40B4-BE49-F238E27FC236}">
                <a16:creationId xmlns:a16="http://schemas.microsoft.com/office/drawing/2014/main" id="{26BFF0A4-CC36-1861-D4FC-C0AF6E21F644}"/>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A86E3080-58D4-58DB-0AE9-FC9B8872F974}"/>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32F6CB8-C96B-300F-0415-C727652CE11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C2601DDB-7892-9E9F-CDFF-7CAC2721FB03}"/>
              </a:ext>
            </a:extLst>
          </p:cNvPr>
          <p:cNvSpPr/>
          <p:nvPr userDrawn="1"/>
        </p:nvSpPr>
        <p:spPr>
          <a:xfrm>
            <a:off x="4199003" y="4073733"/>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BBA5B28A-A2C1-F635-312D-914BCC04B542}"/>
              </a:ext>
            </a:extLst>
          </p:cNvPr>
          <p:cNvSpPr txBox="1"/>
          <p:nvPr userDrawn="1"/>
        </p:nvSpPr>
        <p:spPr>
          <a:xfrm>
            <a:off x="4919146" y="5024832"/>
            <a:ext cx="2519713"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7" name="TextBox 6">
            <a:extLst>
              <a:ext uri="{FF2B5EF4-FFF2-40B4-BE49-F238E27FC236}">
                <a16:creationId xmlns:a16="http://schemas.microsoft.com/office/drawing/2014/main" id="{BADFED90-1D26-4110-8A84-E1AD170B309E}"/>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2D1BE6E0-6B6D-4CD7-AEE0-8DAFA1C81AE5}"/>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DFF4DC6-46A8-4FBE-AFBD-3977C9F89DC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4BB1D59C-0567-446A-9DDA-942378E28EF0}"/>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C388C70-6787-4F16-97F4-FB2C9F406FDF}"/>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3E53CE96-B5CA-40E8-A703-6AB692351339}"/>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532DE597-A5DC-4464-B98F-B7518BFE59D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10749828-A538-473F-BFA5-2BDF93AE7787}"/>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7" name="TextBox 16">
            <a:extLst>
              <a:ext uri="{FF2B5EF4-FFF2-40B4-BE49-F238E27FC236}">
                <a16:creationId xmlns:a16="http://schemas.microsoft.com/office/drawing/2014/main" id="{09D3731F-224F-4533-B893-A36B9C755F3B}"/>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2C63B96B-35CD-43CD-80AD-E23AE4DBB445}"/>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1" name="Rectangle 20">
            <a:extLst>
              <a:ext uri="{FF2B5EF4-FFF2-40B4-BE49-F238E27FC236}">
                <a16:creationId xmlns:a16="http://schemas.microsoft.com/office/drawing/2014/main" id="{B835C5FB-831E-457D-A6EB-0422D347C432}"/>
              </a:ext>
            </a:extLst>
          </p:cNvPr>
          <p:cNvSpPr/>
          <p:nvPr userDrawn="1"/>
        </p:nvSpPr>
        <p:spPr>
          <a:xfrm>
            <a:off x="1073687"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55112155-F4CE-4C1E-96A6-CD0BEE5C4D53}"/>
              </a:ext>
            </a:extLst>
          </p:cNvPr>
          <p:cNvSpPr/>
          <p:nvPr userDrawn="1"/>
        </p:nvSpPr>
        <p:spPr>
          <a:xfrm>
            <a:off x="4097779" y="3810107"/>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3" name="TextBox 22">
            <a:extLst>
              <a:ext uri="{FF2B5EF4-FFF2-40B4-BE49-F238E27FC236}">
                <a16:creationId xmlns:a16="http://schemas.microsoft.com/office/drawing/2014/main" id="{7F53BCCA-D823-4CEC-9AA9-2E147EF338CE}"/>
              </a:ext>
            </a:extLst>
          </p:cNvPr>
          <p:cNvSpPr txBox="1"/>
          <p:nvPr userDrawn="1"/>
        </p:nvSpPr>
        <p:spPr>
          <a:xfrm>
            <a:off x="2016457"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12E7C4FC-CA5F-4A4F-9490-19E020000AE0}"/>
              </a:ext>
            </a:extLst>
          </p:cNvPr>
          <p:cNvSpPr txBox="1"/>
          <p:nvPr userDrawn="1"/>
        </p:nvSpPr>
        <p:spPr>
          <a:xfrm>
            <a:off x="4836143" y="4761206"/>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85EA6B67-13DA-4F2D-9765-52419D99F6D6}"/>
              </a:ext>
            </a:extLst>
          </p:cNvPr>
          <p:cNvSpPr/>
          <p:nvPr userDrawn="1"/>
        </p:nvSpPr>
        <p:spPr>
          <a:xfrm>
            <a:off x="71691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26" name="TextBox 25">
            <a:extLst>
              <a:ext uri="{FF2B5EF4-FFF2-40B4-BE49-F238E27FC236}">
                <a16:creationId xmlns:a16="http://schemas.microsoft.com/office/drawing/2014/main" id="{4D90D39B-4BB0-4726-BD94-9FD7CC112E94}"/>
              </a:ext>
            </a:extLst>
          </p:cNvPr>
          <p:cNvSpPr txBox="1"/>
          <p:nvPr userDrawn="1"/>
        </p:nvSpPr>
        <p:spPr>
          <a:xfrm>
            <a:off x="8041585" y="2690412"/>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59379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16843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A15F398D-507E-4F7C-80EA-8ED84D9FC6B6}"/>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CEB6197E-162D-4616-B545-210BFAB0C188}"/>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009CCF52-873C-421B-961E-23A526CC1248}"/>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D9777EA7-35D7-4064-A1DF-FC4A90EE939D}"/>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0" name="Rectangle 19">
            <a:extLst>
              <a:ext uri="{FF2B5EF4-FFF2-40B4-BE49-F238E27FC236}">
                <a16:creationId xmlns:a16="http://schemas.microsoft.com/office/drawing/2014/main" id="{79D46EE3-0990-407B-AC19-44DB3A2A880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C5AA203-2AF3-4104-8384-366A8E697A2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6929CEA2-1435-4FCA-A569-DB1CC3578D7C}"/>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23" name="TextBox 22">
            <a:extLst>
              <a:ext uri="{FF2B5EF4-FFF2-40B4-BE49-F238E27FC236}">
                <a16:creationId xmlns:a16="http://schemas.microsoft.com/office/drawing/2014/main" id="{9560F739-CEF3-4036-BEBB-A94A4A3C4BC6}"/>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7" name="TextBox 6">
            <a:extLst>
              <a:ext uri="{FF2B5EF4-FFF2-40B4-BE49-F238E27FC236}">
                <a16:creationId xmlns:a16="http://schemas.microsoft.com/office/drawing/2014/main" id="{5B2CE003-7D14-4BB7-84C6-AFD3B741B25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9.png"/><Relationship Id="rId7" Type="http://schemas.openxmlformats.org/officeDocument/2006/relationships/image" Target="../media/image39.png"/><Relationship Id="rId12"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33.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29.png"/><Relationship Id="rId4" Type="http://schemas.openxmlformats.org/officeDocument/2006/relationships/image" Target="../media/image4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s://thenounproject.com/icon/artist-4275231/" TargetMode="External"/><Relationship Id="rId13" Type="http://schemas.openxmlformats.org/officeDocument/2006/relationships/hyperlink" Target="https://thenounproject.com/icon/library-1122689/" TargetMode="External"/><Relationship Id="rId3" Type="http://schemas.openxmlformats.org/officeDocument/2006/relationships/hyperlink" Target="https://www.theverge.com/2012/5/9/3009210/us-government-dvd-blu-ray-piracy-warnings" TargetMode="External"/><Relationship Id="rId7" Type="http://schemas.openxmlformats.org/officeDocument/2006/relationships/hyperlink" Target="https://thenounproject.com/icon/people-group-1310753/" TargetMode="External"/><Relationship Id="rId12" Type="http://schemas.openxmlformats.org/officeDocument/2006/relationships/hyperlink" Target="https://thenounproject.com/icon/circus-tent-9821/" TargetMode="External"/><Relationship Id="rId2" Type="http://schemas.openxmlformats.org/officeDocument/2006/relationships/hyperlink" Target="https://www.theverge.com/2011/07/06/senate-bill-978-youtube-video-game-lets-play-videos-illegal" TargetMode="External"/><Relationship Id="rId1" Type="http://schemas.openxmlformats.org/officeDocument/2006/relationships/slideLayout" Target="../slideLayouts/slideLayout15.xml"/><Relationship Id="rId6" Type="http://schemas.openxmlformats.org/officeDocument/2006/relationships/hyperlink" Target="https://thenounproject.com/icon/1587076" TargetMode="External"/><Relationship Id="rId11" Type="http://schemas.openxmlformats.org/officeDocument/2006/relationships/hyperlink" Target="https://thenounproject.com/icon/scale-2772463/" TargetMode="External"/><Relationship Id="rId5" Type="http://schemas.openxmlformats.org/officeDocument/2006/relationships/hyperlink" Target="https://freesound.org/people/endritprenku/sounds/613498/" TargetMode="External"/><Relationship Id="rId10" Type="http://schemas.openxmlformats.org/officeDocument/2006/relationships/hyperlink" Target="https://creativecommons.org/about/downloads" TargetMode="External"/><Relationship Id="rId4" Type="http://schemas.openxmlformats.org/officeDocument/2006/relationships/hyperlink" Target="https://thenounproject.com/icon/567031/" TargetMode="External"/><Relationship Id="rId9" Type="http://schemas.openxmlformats.org/officeDocument/2006/relationships/hyperlink" Target="https://www.freeiconspng.com/img/26968" TargetMode="External"/><Relationship Id="rId14" Type="http://schemas.openxmlformats.org/officeDocument/2006/relationships/hyperlink" Target="https://thenounproject.com/icon/school-198358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henounproject.com/icon/1005058/" TargetMode="External"/><Relationship Id="rId13" Type="http://schemas.openxmlformats.org/officeDocument/2006/relationships/hyperlink" Target="https://thenounproject.com/search/?q=dollar%20sign&amp;i=171145" TargetMode="External"/><Relationship Id="rId3" Type="http://schemas.openxmlformats.org/officeDocument/2006/relationships/hyperlink" Target="https://thenounproject.com/icon/1787402/" TargetMode="External"/><Relationship Id="rId7" Type="http://schemas.openxmlformats.org/officeDocument/2006/relationships/hyperlink" Target="https://creativecommons.org/about/downloads" TargetMode="External"/><Relationship Id="rId12" Type="http://schemas.openxmlformats.org/officeDocument/2006/relationships/hyperlink" Target="https://thenounproject.com/AFYstudio/uploads/?i=1737325" TargetMode="External"/><Relationship Id="rId2" Type="http://schemas.openxmlformats.org/officeDocument/2006/relationships/hyperlink" Target="https://commons.wikimedia.org/wiki/File:Shakespeare_Droeshout_1623.jpg" TargetMode="External"/><Relationship Id="rId1" Type="http://schemas.openxmlformats.org/officeDocument/2006/relationships/slideLayout" Target="../slideLayouts/slideLayout15.xml"/><Relationship Id="rId6" Type="http://schemas.openxmlformats.org/officeDocument/2006/relationships/hyperlink" Target="https://www.freeiconspng.com/img/26968" TargetMode="External"/><Relationship Id="rId11" Type="http://schemas.openxmlformats.org/officeDocument/2006/relationships/hyperlink" Target="https://thenounproject.com/search/?q=alternatives&amp;i=1074053" TargetMode="External"/><Relationship Id="rId5" Type="http://schemas.openxmlformats.org/officeDocument/2006/relationships/hyperlink" Target="https://thenounproject.com/icon/cd-2152164/" TargetMode="External"/><Relationship Id="rId10" Type="http://schemas.openxmlformats.org/officeDocument/2006/relationships/hyperlink" Target="https://thenounproject.com/search/?q=percent&amp;i=397874" TargetMode="External"/><Relationship Id="rId4" Type="http://schemas.openxmlformats.org/officeDocument/2006/relationships/hyperlink" Target="https://thenounproject.com/icon/1976897" TargetMode="External"/><Relationship Id="rId9" Type="http://schemas.openxmlformats.org/officeDocument/2006/relationships/hyperlink" Target="https://thenounproject.com/search/?q=copy&amp;i=1474212"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hooksounds.com/"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0.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0729-E6DB-E44A-BD99-9982CD0AF1CC}"/>
              </a:ext>
            </a:extLst>
          </p:cNvPr>
          <p:cNvSpPr>
            <a:spLocks noGrp="1"/>
          </p:cNvSpPr>
          <p:nvPr>
            <p:ph type="ctrTitle"/>
          </p:nvPr>
        </p:nvSpPr>
        <p:spPr/>
        <p:txBody>
          <a:bodyPr/>
          <a:lstStyle/>
          <a:p>
            <a:r>
              <a:rPr lang="en-US" sz="5400" dirty="0"/>
              <a:t>Working with Copyright</a:t>
            </a:r>
          </a:p>
        </p:txBody>
      </p:sp>
      <p:sp>
        <p:nvSpPr>
          <p:cNvPr id="4" name="Subtitle 3">
            <a:extLst>
              <a:ext uri="{FF2B5EF4-FFF2-40B4-BE49-F238E27FC236}">
                <a16:creationId xmlns:a16="http://schemas.microsoft.com/office/drawing/2014/main" id="{284D358A-E96D-2488-4F04-6982FC3D4027}"/>
              </a:ext>
            </a:extLst>
          </p:cNvPr>
          <p:cNvSpPr>
            <a:spLocks noGrp="1"/>
          </p:cNvSpPr>
          <p:nvPr>
            <p:ph type="subTitle" idx="1"/>
          </p:nvPr>
        </p:nvSpPr>
        <p:spPr/>
        <p:txBody>
          <a:bodyPr/>
          <a:lstStyle/>
          <a:p>
            <a:endParaRPr lang="en-CA"/>
          </a:p>
        </p:txBody>
      </p:sp>
      <p:sp>
        <p:nvSpPr>
          <p:cNvPr id="6" name="Text Placeholder 5">
            <a:extLst>
              <a:ext uri="{FF2B5EF4-FFF2-40B4-BE49-F238E27FC236}">
                <a16:creationId xmlns:a16="http://schemas.microsoft.com/office/drawing/2014/main" id="{1B612394-762A-4B82-A13E-9B0A6B17879B}"/>
              </a:ext>
            </a:extLst>
          </p:cNvPr>
          <p:cNvSpPr>
            <a:spLocks noGrp="1"/>
          </p:cNvSpPr>
          <p:nvPr>
            <p:ph type="body" sz="quarter" idx="10"/>
          </p:nvPr>
        </p:nvSpPr>
        <p:spPr>
          <a:xfrm>
            <a:off x="10262716" y="6270625"/>
            <a:ext cx="1660125" cy="374650"/>
          </a:xfrm>
        </p:spPr>
        <p:txBody>
          <a:bodyPr/>
          <a:lstStyle/>
          <a:p>
            <a:r>
              <a:rPr lang="en-US" dirty="0"/>
              <a:t>October 2022</a:t>
            </a:r>
            <a:endParaRPr lang="en-CA" dirty="0"/>
          </a:p>
        </p:txBody>
      </p:sp>
    </p:spTree>
    <p:extLst>
      <p:ext uri="{BB962C8B-B14F-4D97-AF65-F5344CB8AC3E}">
        <p14:creationId xmlns:p14="http://schemas.microsoft.com/office/powerpoint/2010/main" val="3383039164"/>
      </p:ext>
    </p:extLst>
  </p:cSld>
  <p:clrMapOvr>
    <a:masterClrMapping/>
  </p:clrMapOvr>
  <p:extLst>
    <p:ext uri="{E180D4A7-C9FB-4DFB-919C-405C955672EB}">
      <p14:showEvtLst xmlns:p14="http://schemas.microsoft.com/office/powerpoint/2010/main">
        <p14:playEvt time="64" objId="5"/>
        <p14:stopEvt time="7985"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OPEN LICENSING</a:t>
            </a:r>
          </a:p>
        </p:txBody>
      </p:sp>
      <p:pic>
        <p:nvPicPr>
          <p:cNvPr id="5" name="Picture 4">
            <a:extLst>
              <a:ext uri="{FF2B5EF4-FFF2-40B4-BE49-F238E27FC236}">
                <a16:creationId xmlns:a16="http://schemas.microsoft.com/office/drawing/2014/main" id="{AE304738-88F0-5855-6BD5-F9C6AC57992A}"/>
              </a:ext>
            </a:extLst>
          </p:cNvPr>
          <p:cNvPicPr>
            <a:picLocks noChangeAspect="1"/>
          </p:cNvPicPr>
          <p:nvPr/>
        </p:nvPicPr>
        <p:blipFill>
          <a:blip r:embed="rId3"/>
          <a:stretch>
            <a:fillRect/>
          </a:stretch>
        </p:blipFill>
        <p:spPr>
          <a:xfrm>
            <a:off x="1670196" y="3616489"/>
            <a:ext cx="2704594" cy="2949863"/>
          </a:xfrm>
          <a:prstGeom prst="rect">
            <a:avLst/>
          </a:prstGeom>
        </p:spPr>
      </p:pic>
      <p:sp>
        <p:nvSpPr>
          <p:cNvPr id="6" name="Thought Bubble: Cloud 5">
            <a:extLst>
              <a:ext uri="{FF2B5EF4-FFF2-40B4-BE49-F238E27FC236}">
                <a16:creationId xmlns:a16="http://schemas.microsoft.com/office/drawing/2014/main" id="{D60165FF-B1ED-CEBB-4EF6-9278970134D5}"/>
              </a:ext>
            </a:extLst>
          </p:cNvPr>
          <p:cNvSpPr/>
          <p:nvPr/>
        </p:nvSpPr>
        <p:spPr>
          <a:xfrm>
            <a:off x="2485984" y="2150706"/>
            <a:ext cx="3610016" cy="1427584"/>
          </a:xfrm>
          <a:prstGeom prst="cloudCallout">
            <a:avLst>
              <a:gd name="adj1" fmla="val -46238"/>
              <a:gd name="adj2" fmla="val 6649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98533691-FBB5-44CC-2D77-FDE08BB4D5C1}"/>
              </a:ext>
            </a:extLst>
          </p:cNvPr>
          <p:cNvSpPr txBox="1"/>
          <p:nvPr/>
        </p:nvSpPr>
        <p:spPr>
          <a:xfrm>
            <a:off x="3158412" y="2523931"/>
            <a:ext cx="2859833" cy="646331"/>
          </a:xfrm>
          <a:prstGeom prst="rect">
            <a:avLst/>
          </a:prstGeom>
          <a:noFill/>
        </p:spPr>
        <p:txBody>
          <a:bodyPr wrap="square" rtlCol="0">
            <a:spAutoFit/>
          </a:bodyPr>
          <a:lstStyle/>
          <a:p>
            <a:r>
              <a:rPr lang="en-CA" dirty="0"/>
              <a:t>How can I share this… </a:t>
            </a:r>
          </a:p>
          <a:p>
            <a:r>
              <a:rPr lang="en-CA" dirty="0"/>
              <a:t>on my terms</a:t>
            </a:r>
          </a:p>
        </p:txBody>
      </p:sp>
      <p:sp>
        <p:nvSpPr>
          <p:cNvPr id="8" name="Content Placeholder 2">
            <a:extLst>
              <a:ext uri="{FF2B5EF4-FFF2-40B4-BE49-F238E27FC236}">
                <a16:creationId xmlns:a16="http://schemas.microsoft.com/office/drawing/2014/main" id="{A5207EFC-5BC0-DA53-864B-BB56B2B4FC78}"/>
              </a:ext>
            </a:extLst>
          </p:cNvPr>
          <p:cNvSpPr txBox="1">
            <a:spLocks/>
          </p:cNvSpPr>
          <p:nvPr/>
        </p:nvSpPr>
        <p:spPr>
          <a:xfrm>
            <a:off x="2884911" y="2384705"/>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6600" b="1" dirty="0">
                <a:solidFill>
                  <a:schemeClr val="tx1"/>
                </a:solidFill>
              </a:rPr>
              <a:t>©</a:t>
            </a:r>
            <a:endParaRPr lang="en-CA" sz="4000" dirty="0">
              <a:solidFill>
                <a:schemeClr val="tx1"/>
              </a:solidFill>
            </a:endParaRPr>
          </a:p>
          <a:p>
            <a:pPr marL="0" indent="0" algn="ctr">
              <a:buNone/>
            </a:pPr>
            <a:endParaRPr lang="en-CA" dirty="0"/>
          </a:p>
        </p:txBody>
      </p:sp>
      <p:sp>
        <p:nvSpPr>
          <p:cNvPr id="9" name="TextBox 8">
            <a:extLst>
              <a:ext uri="{FF2B5EF4-FFF2-40B4-BE49-F238E27FC236}">
                <a16:creationId xmlns:a16="http://schemas.microsoft.com/office/drawing/2014/main" id="{9832D72E-5780-46F5-C006-7703750201DA}"/>
              </a:ext>
            </a:extLst>
          </p:cNvPr>
          <p:cNvSpPr txBox="1"/>
          <p:nvPr/>
        </p:nvSpPr>
        <p:spPr>
          <a:xfrm>
            <a:off x="3809803" y="2631265"/>
            <a:ext cx="2481943" cy="369332"/>
          </a:xfrm>
          <a:prstGeom prst="rect">
            <a:avLst/>
          </a:prstGeom>
          <a:noFill/>
        </p:spPr>
        <p:txBody>
          <a:bodyPr wrap="square" rtlCol="0">
            <a:spAutoFit/>
          </a:bodyPr>
          <a:lstStyle/>
          <a:p>
            <a:r>
              <a:rPr lang="en-CA" dirty="0"/>
              <a:t>… no, too restrictive</a:t>
            </a:r>
          </a:p>
        </p:txBody>
      </p:sp>
      <p:grpSp>
        <p:nvGrpSpPr>
          <p:cNvPr id="27" name="Group 26">
            <a:extLst>
              <a:ext uri="{FF2B5EF4-FFF2-40B4-BE49-F238E27FC236}">
                <a16:creationId xmlns:a16="http://schemas.microsoft.com/office/drawing/2014/main" id="{2ED8D841-884E-17D4-62FF-A3578CAE3B08}"/>
              </a:ext>
            </a:extLst>
          </p:cNvPr>
          <p:cNvGrpSpPr/>
          <p:nvPr/>
        </p:nvGrpSpPr>
        <p:grpSpPr>
          <a:xfrm>
            <a:off x="7821555" y="2732964"/>
            <a:ext cx="2472075" cy="2726672"/>
            <a:chOff x="7440866" y="3000597"/>
            <a:chExt cx="2472075" cy="2726672"/>
          </a:xfrm>
        </p:grpSpPr>
        <p:pic>
          <p:nvPicPr>
            <p:cNvPr id="21" name="Picture 6">
              <a:extLst>
                <a:ext uri="{FF2B5EF4-FFF2-40B4-BE49-F238E27FC236}">
                  <a16:creationId xmlns:a16="http://schemas.microsoft.com/office/drawing/2014/main" id="{FDCA8FD6-A2E9-5F98-7458-BD6BCA428D8E}"/>
                </a:ext>
              </a:extLst>
            </p:cNvPr>
            <p:cNvPicPr>
              <a:picLocks noChangeAspect="1" noChangeArrowheads="1"/>
            </p:cNvPicPr>
            <p:nvPr/>
          </p:nvPicPr>
          <p:blipFill>
            <a:blip r:embed="rId4"/>
            <a:srcRect/>
            <a:stretch/>
          </p:blipFill>
          <p:spPr bwMode="auto">
            <a:xfrm>
              <a:off x="7445209" y="3000597"/>
              <a:ext cx="1233866" cy="441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A0DBFE0F-B16C-53EF-C395-0A8DA1376CA8}"/>
                </a:ext>
              </a:extLst>
            </p:cNvPr>
            <p:cNvPicPr>
              <a:picLocks noChangeAspect="1" noChangeArrowheads="1"/>
            </p:cNvPicPr>
            <p:nvPr/>
          </p:nvPicPr>
          <p:blipFill>
            <a:blip r:embed="rId5"/>
            <a:srcRect/>
            <a:stretch/>
          </p:blipFill>
          <p:spPr bwMode="auto">
            <a:xfrm>
              <a:off x="8679075" y="3441980"/>
              <a:ext cx="1233866" cy="4345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DA9D5C85-4582-0928-D0FF-D3272E81E6E8}"/>
                </a:ext>
              </a:extLst>
            </p:cNvPr>
            <p:cNvPicPr>
              <a:picLocks noChangeAspect="1" noChangeArrowheads="1"/>
            </p:cNvPicPr>
            <p:nvPr/>
          </p:nvPicPr>
          <p:blipFill>
            <a:blip r:embed="rId6"/>
            <a:srcRect/>
            <a:stretch/>
          </p:blipFill>
          <p:spPr bwMode="auto">
            <a:xfrm>
              <a:off x="7445209" y="3883363"/>
              <a:ext cx="1233866" cy="4363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32419072-8E3C-E25E-4CFE-5150F158E0E8}"/>
                </a:ext>
              </a:extLst>
            </p:cNvPr>
            <p:cNvPicPr>
              <a:picLocks noChangeAspect="1" noChangeArrowheads="1"/>
            </p:cNvPicPr>
            <p:nvPr/>
          </p:nvPicPr>
          <p:blipFill>
            <a:blip r:embed="rId7"/>
            <a:srcRect/>
            <a:stretch/>
          </p:blipFill>
          <p:spPr bwMode="auto">
            <a:xfrm>
              <a:off x="8674732" y="4364983"/>
              <a:ext cx="1233866" cy="4413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01C3C707-4C9C-0DB2-9247-85587C461E1E}"/>
                </a:ext>
              </a:extLst>
            </p:cNvPr>
            <p:cNvPicPr>
              <a:picLocks noChangeAspect="1" noChangeArrowheads="1"/>
            </p:cNvPicPr>
            <p:nvPr/>
          </p:nvPicPr>
          <p:blipFill>
            <a:blip r:embed="rId8"/>
            <a:srcRect/>
            <a:stretch/>
          </p:blipFill>
          <p:spPr bwMode="auto">
            <a:xfrm>
              <a:off x="7440866" y="4828932"/>
              <a:ext cx="1233866" cy="45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306AFD34-363C-C814-4053-9DF995F59B6D}"/>
                </a:ext>
              </a:extLst>
            </p:cNvPr>
            <p:cNvPicPr>
              <a:picLocks noChangeAspect="1" noChangeArrowheads="1"/>
            </p:cNvPicPr>
            <p:nvPr/>
          </p:nvPicPr>
          <p:blipFill>
            <a:blip r:embed="rId9"/>
            <a:srcRect/>
            <a:stretch/>
          </p:blipFill>
          <p:spPr bwMode="auto">
            <a:xfrm>
              <a:off x="8674732" y="5287503"/>
              <a:ext cx="1233866" cy="43976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Content Placeholder 2">
            <a:extLst>
              <a:ext uri="{FF2B5EF4-FFF2-40B4-BE49-F238E27FC236}">
                <a16:creationId xmlns:a16="http://schemas.microsoft.com/office/drawing/2014/main" id="{053AD6A4-8951-3D91-BE13-0A0596A131A4}"/>
              </a:ext>
            </a:extLst>
          </p:cNvPr>
          <p:cNvSpPr txBox="1">
            <a:spLocks/>
          </p:cNvSpPr>
          <p:nvPr/>
        </p:nvSpPr>
        <p:spPr>
          <a:xfrm>
            <a:off x="7194166" y="2059550"/>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Open Licences</a:t>
            </a:r>
          </a:p>
          <a:p>
            <a:pPr marL="0" indent="0" algn="ctr">
              <a:buFont typeface="Arial"/>
              <a:buNone/>
            </a:pPr>
            <a:endParaRPr lang="en-CA" b="1" dirty="0">
              <a:solidFill>
                <a:schemeClr val="tx1"/>
              </a:solidFill>
            </a:endParaRPr>
          </a:p>
          <a:p>
            <a:endParaRPr lang="en-CA" dirty="0">
              <a:solidFill>
                <a:schemeClr val="tx1"/>
              </a:solidFill>
            </a:endParaRPr>
          </a:p>
        </p:txBody>
      </p:sp>
      <p:pic>
        <p:nvPicPr>
          <p:cNvPr id="31" name="Picture 12">
            <a:extLst>
              <a:ext uri="{FF2B5EF4-FFF2-40B4-BE49-F238E27FC236}">
                <a16:creationId xmlns:a16="http://schemas.microsoft.com/office/drawing/2014/main" id="{F37DD99F-7D67-023D-19C1-25531B0C5A14}"/>
              </a:ext>
            </a:extLst>
          </p:cNvPr>
          <p:cNvPicPr>
            <a:picLocks noChangeAspect="1" noChangeArrowheads="1"/>
          </p:cNvPicPr>
          <p:nvPr/>
        </p:nvPicPr>
        <p:blipFill>
          <a:blip r:embed="rId6"/>
          <a:srcRect/>
          <a:stretch/>
        </p:blipFill>
        <p:spPr bwMode="auto">
          <a:xfrm>
            <a:off x="2919520" y="2597771"/>
            <a:ext cx="1233866" cy="43631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D40D4F9-6D3C-CCA6-126C-5AF8A6B4CD23}"/>
              </a:ext>
            </a:extLst>
          </p:cNvPr>
          <p:cNvSpPr txBox="1"/>
          <p:nvPr/>
        </p:nvSpPr>
        <p:spPr>
          <a:xfrm>
            <a:off x="4238826" y="2631265"/>
            <a:ext cx="1534885" cy="369332"/>
          </a:xfrm>
          <a:prstGeom prst="rect">
            <a:avLst/>
          </a:prstGeom>
          <a:noFill/>
        </p:spPr>
        <p:txBody>
          <a:bodyPr wrap="square" rtlCol="0">
            <a:spAutoFit/>
          </a:bodyPr>
          <a:lstStyle/>
          <a:p>
            <a:r>
              <a:rPr lang="en-CA" dirty="0"/>
              <a:t>Perfect!</a:t>
            </a:r>
          </a:p>
        </p:txBody>
      </p:sp>
      <p:pic>
        <p:nvPicPr>
          <p:cNvPr id="2" name="Picture 1">
            <a:extLst>
              <a:ext uri="{FF2B5EF4-FFF2-40B4-BE49-F238E27FC236}">
                <a16:creationId xmlns:a16="http://schemas.microsoft.com/office/drawing/2014/main" id="{9B95A405-0636-8795-F525-43A37122F5B4}"/>
              </a:ext>
            </a:extLst>
          </p:cNvPr>
          <p:cNvPicPr>
            <a:picLocks noChangeAspect="1"/>
          </p:cNvPicPr>
          <p:nvPr/>
        </p:nvPicPr>
        <p:blipFill>
          <a:blip r:embed="rId10"/>
          <a:stretch>
            <a:fillRect/>
          </a:stretch>
        </p:blipFill>
        <p:spPr>
          <a:xfrm>
            <a:off x="7639943" y="3380923"/>
            <a:ext cx="3469491" cy="2685013"/>
          </a:xfrm>
          <a:prstGeom prst="rect">
            <a:avLst/>
          </a:prstGeom>
        </p:spPr>
      </p:pic>
      <p:sp>
        <p:nvSpPr>
          <p:cNvPr id="3" name="Speech Bubble: Oval 2">
            <a:extLst>
              <a:ext uri="{FF2B5EF4-FFF2-40B4-BE49-F238E27FC236}">
                <a16:creationId xmlns:a16="http://schemas.microsoft.com/office/drawing/2014/main" id="{598B1FBB-34C5-E5F3-5410-165530ADDC29}"/>
              </a:ext>
            </a:extLst>
          </p:cNvPr>
          <p:cNvSpPr/>
          <p:nvPr/>
        </p:nvSpPr>
        <p:spPr>
          <a:xfrm>
            <a:off x="5611854" y="3262890"/>
            <a:ext cx="2363678" cy="904342"/>
          </a:xfrm>
          <a:prstGeom prst="wedgeEllipseCallout">
            <a:avLst>
              <a:gd name="adj1" fmla="val 48908"/>
              <a:gd name="adj2" fmla="val 50608"/>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Cool! Thanks for sharing</a:t>
            </a:r>
          </a:p>
        </p:txBody>
      </p:sp>
      <p:sp>
        <p:nvSpPr>
          <p:cNvPr id="10" name="Speech Bubble: Oval 9">
            <a:extLst>
              <a:ext uri="{FF2B5EF4-FFF2-40B4-BE49-F238E27FC236}">
                <a16:creationId xmlns:a16="http://schemas.microsoft.com/office/drawing/2014/main" id="{7AF9B05B-B522-80C5-986E-9903ED0A4E27}"/>
              </a:ext>
            </a:extLst>
          </p:cNvPr>
          <p:cNvSpPr/>
          <p:nvPr/>
        </p:nvSpPr>
        <p:spPr>
          <a:xfrm>
            <a:off x="9521753" y="2208526"/>
            <a:ext cx="1664197" cy="901836"/>
          </a:xfrm>
          <a:prstGeom prst="wedgeEllipseCallout">
            <a:avLst>
              <a:gd name="adj1" fmla="val -53614"/>
              <a:gd name="adj2" fmla="val 110479"/>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This thing is great</a:t>
            </a:r>
          </a:p>
        </p:txBody>
      </p:sp>
      <p:sp>
        <p:nvSpPr>
          <p:cNvPr id="11" name="Speech Bubble: Rectangle with Corners Rounded 10">
            <a:extLst>
              <a:ext uri="{FF2B5EF4-FFF2-40B4-BE49-F238E27FC236}">
                <a16:creationId xmlns:a16="http://schemas.microsoft.com/office/drawing/2014/main" id="{694C5510-17E8-1D5F-B4FE-6FB464053F56}"/>
              </a:ext>
            </a:extLst>
          </p:cNvPr>
          <p:cNvSpPr/>
          <p:nvPr/>
        </p:nvSpPr>
        <p:spPr>
          <a:xfrm>
            <a:off x="7225441" y="2267960"/>
            <a:ext cx="1801110" cy="782969"/>
          </a:xfrm>
          <a:prstGeom prst="wedgeRoundRectCallout">
            <a:avLst>
              <a:gd name="adj1" fmla="val 88881"/>
              <a:gd name="adj2" fmla="val 149366"/>
              <a:gd name="adj3" fmla="val 16667"/>
            </a:avLst>
          </a:prstGeom>
          <a:solidFill>
            <a:srgbClr val="FF535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 can see why this made you famous!</a:t>
            </a:r>
          </a:p>
        </p:txBody>
      </p:sp>
      <p:sp>
        <p:nvSpPr>
          <p:cNvPr id="12" name="Thought Bubble: Cloud 11">
            <a:extLst>
              <a:ext uri="{FF2B5EF4-FFF2-40B4-BE49-F238E27FC236}">
                <a16:creationId xmlns:a16="http://schemas.microsoft.com/office/drawing/2014/main" id="{1AA78993-508F-1E59-3E6B-48DF82512EE8}"/>
              </a:ext>
            </a:extLst>
          </p:cNvPr>
          <p:cNvSpPr/>
          <p:nvPr/>
        </p:nvSpPr>
        <p:spPr>
          <a:xfrm>
            <a:off x="5475890" y="1529255"/>
            <a:ext cx="6553200" cy="5113283"/>
          </a:xfrm>
          <a:prstGeom prst="cloudCallout">
            <a:avLst>
              <a:gd name="adj1" fmla="val -66537"/>
              <a:gd name="adj2" fmla="val 433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392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1000"/>
                            </p:stCondLst>
                            <p:childTnLst>
                              <p:par>
                                <p:cTn id="61" presetID="10" presetClass="entr" presetSubtype="0" fill="hold" grpId="0" nodeType="after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50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1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xit" presetSubtype="0" fill="hold" grpId="1"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8"/>
                                        </p:tgtEl>
                                      </p:cBhvr>
                                    </p:animEffect>
                                    <p:set>
                                      <p:cBhvr>
                                        <p:cTn id="83" dur="1" fill="hold">
                                          <p:stCondLst>
                                            <p:cond delay="499"/>
                                          </p:stCondLst>
                                        </p:cTn>
                                        <p:tgtEl>
                                          <p:spTgt spid="8"/>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50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9" grpId="0"/>
      <p:bldP spid="9" grpId="1"/>
      <p:bldP spid="28" grpId="0"/>
      <p:bldP spid="32" grpId="0"/>
      <p:bldP spid="3" grpId="0" animBg="1"/>
      <p:bldP spid="3" grpId="1" animBg="1"/>
      <p:bldP spid="10" grpId="0" animBg="1"/>
      <p:bldP spid="10"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USING OTHERS WORK</a:t>
            </a:r>
          </a:p>
        </p:txBody>
      </p:sp>
      <p:pic>
        <p:nvPicPr>
          <p:cNvPr id="5" name="Picture 4">
            <a:extLst>
              <a:ext uri="{FF2B5EF4-FFF2-40B4-BE49-F238E27FC236}">
                <a16:creationId xmlns:a16="http://schemas.microsoft.com/office/drawing/2014/main" id="{9E9EA51D-0749-4EC5-5832-3A5449801CFD}"/>
              </a:ext>
            </a:extLst>
          </p:cNvPr>
          <p:cNvPicPr>
            <a:picLocks noChangeAspect="1"/>
          </p:cNvPicPr>
          <p:nvPr/>
        </p:nvPicPr>
        <p:blipFill>
          <a:blip r:embed="rId3"/>
          <a:stretch>
            <a:fillRect/>
          </a:stretch>
        </p:blipFill>
        <p:spPr>
          <a:xfrm>
            <a:off x="4538100" y="3929494"/>
            <a:ext cx="3811721" cy="2949862"/>
          </a:xfrm>
          <a:prstGeom prst="rect">
            <a:avLst/>
          </a:prstGeom>
        </p:spPr>
      </p:pic>
      <p:pic>
        <p:nvPicPr>
          <p:cNvPr id="6" name="Picture 6">
            <a:extLst>
              <a:ext uri="{FF2B5EF4-FFF2-40B4-BE49-F238E27FC236}">
                <a16:creationId xmlns:a16="http://schemas.microsoft.com/office/drawing/2014/main" id="{0DF13B6A-C95C-D49E-C342-1779D954AF6A}"/>
              </a:ext>
            </a:extLst>
          </p:cNvPr>
          <p:cNvPicPr>
            <a:picLocks noChangeAspect="1" noChangeArrowheads="1"/>
          </p:cNvPicPr>
          <p:nvPr/>
        </p:nvPicPr>
        <p:blipFill>
          <a:blip r:embed="rId4"/>
          <a:srcRect/>
          <a:stretch/>
        </p:blipFill>
        <p:spPr bwMode="auto">
          <a:xfrm>
            <a:off x="1944380" y="3579964"/>
            <a:ext cx="1233866" cy="441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DAF6C4BE-0E38-09A0-8983-56BC808A52B7}"/>
              </a:ext>
            </a:extLst>
          </p:cNvPr>
          <p:cNvPicPr>
            <a:picLocks noChangeAspect="1" noChangeArrowheads="1"/>
          </p:cNvPicPr>
          <p:nvPr/>
        </p:nvPicPr>
        <p:blipFill>
          <a:blip r:embed="rId5"/>
          <a:srcRect/>
          <a:stretch/>
        </p:blipFill>
        <p:spPr bwMode="auto">
          <a:xfrm>
            <a:off x="5723861" y="2041789"/>
            <a:ext cx="1233866" cy="4363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D10AF14A-77A3-DC51-089A-3746A672B3FC}"/>
              </a:ext>
            </a:extLst>
          </p:cNvPr>
          <p:cNvPicPr>
            <a:picLocks noChangeAspect="1" noChangeArrowheads="1"/>
          </p:cNvPicPr>
          <p:nvPr/>
        </p:nvPicPr>
        <p:blipFill>
          <a:blip r:embed="rId6"/>
          <a:srcRect/>
          <a:stretch/>
        </p:blipFill>
        <p:spPr bwMode="auto">
          <a:xfrm>
            <a:off x="9630687" y="3579964"/>
            <a:ext cx="1233866" cy="439766"/>
          </a:xfrm>
          <a:prstGeom prst="rect">
            <a:avLst/>
          </a:prstGeom>
          <a:noFill/>
          <a:extLst>
            <a:ext uri="{909E8E84-426E-40DD-AFC4-6F175D3DCCD1}">
              <a14:hiddenFill xmlns:a14="http://schemas.microsoft.com/office/drawing/2010/main">
                <a:solidFill>
                  <a:srgbClr val="FFFFFF"/>
                </a:solidFill>
              </a14:hiddenFill>
            </a:ext>
          </a:extLst>
        </p:spPr>
      </p:pic>
      <p:pic>
        <p:nvPicPr>
          <p:cNvPr id="9" name="Make a recording">
            <a:extLst>
              <a:ext uri="{FF2B5EF4-FFF2-40B4-BE49-F238E27FC236}">
                <a16:creationId xmlns:a16="http://schemas.microsoft.com/office/drawing/2014/main" id="{2C2136AB-AA09-318B-C51D-5E753EC1F5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9675" y="3929494"/>
            <a:ext cx="1107756" cy="1384695"/>
          </a:xfrm>
          <a:prstGeom prst="rect">
            <a:avLst/>
          </a:prstGeom>
        </p:spPr>
      </p:pic>
      <p:pic>
        <p:nvPicPr>
          <p:cNvPr id="10" name="Exhibit">
            <a:extLst>
              <a:ext uri="{FF2B5EF4-FFF2-40B4-BE49-F238E27FC236}">
                <a16:creationId xmlns:a16="http://schemas.microsoft.com/office/drawing/2014/main" id="{C27D6F41-82CA-6668-472E-D664962BA2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4588" y="4081529"/>
            <a:ext cx="933450" cy="1181101"/>
          </a:xfrm>
          <a:prstGeom prst="rect">
            <a:avLst/>
          </a:prstGeom>
        </p:spPr>
      </p:pic>
      <p:pic>
        <p:nvPicPr>
          <p:cNvPr id="11" name="Make a novel">
            <a:extLst>
              <a:ext uri="{FF2B5EF4-FFF2-40B4-BE49-F238E27FC236}">
                <a16:creationId xmlns:a16="http://schemas.microsoft.com/office/drawing/2014/main" id="{92DF84B6-EF20-2948-FED7-B168EF423D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12147" y="2398864"/>
            <a:ext cx="942608" cy="1181100"/>
          </a:xfrm>
          <a:prstGeom prst="rect">
            <a:avLst/>
          </a:prstGeom>
        </p:spPr>
      </p:pic>
      <p:sp>
        <p:nvSpPr>
          <p:cNvPr id="12" name="TextBox 11">
            <a:extLst>
              <a:ext uri="{FF2B5EF4-FFF2-40B4-BE49-F238E27FC236}">
                <a16:creationId xmlns:a16="http://schemas.microsoft.com/office/drawing/2014/main" id="{69E5C6CE-D59F-D48F-C577-D7CE5E085EF3}"/>
              </a:ext>
            </a:extLst>
          </p:cNvPr>
          <p:cNvSpPr txBox="1"/>
          <p:nvPr/>
        </p:nvSpPr>
        <p:spPr>
          <a:xfrm>
            <a:off x="4597715" y="3100657"/>
            <a:ext cx="3405674" cy="1323439"/>
          </a:xfrm>
          <a:prstGeom prst="rect">
            <a:avLst/>
          </a:prstGeom>
          <a:noFill/>
        </p:spPr>
        <p:txBody>
          <a:bodyPr wrap="square" rtlCol="0">
            <a:spAutoFit/>
          </a:bodyPr>
          <a:lstStyle/>
          <a:p>
            <a:pPr algn="ctr"/>
            <a:r>
              <a:rPr lang="en-CA" sz="8000" b="1" dirty="0"/>
              <a:t>???</a:t>
            </a:r>
          </a:p>
        </p:txBody>
      </p:sp>
      <p:sp>
        <p:nvSpPr>
          <p:cNvPr id="13" name="Speech Bubble: Oval 12">
            <a:extLst>
              <a:ext uri="{FF2B5EF4-FFF2-40B4-BE49-F238E27FC236}">
                <a16:creationId xmlns:a16="http://schemas.microsoft.com/office/drawing/2014/main" id="{561A786E-399B-F033-EAFD-E3A97FE9409F}"/>
              </a:ext>
            </a:extLst>
          </p:cNvPr>
          <p:cNvSpPr/>
          <p:nvPr/>
        </p:nvSpPr>
        <p:spPr>
          <a:xfrm>
            <a:off x="4680614" y="3204145"/>
            <a:ext cx="3586308" cy="1067206"/>
          </a:xfrm>
          <a:prstGeom prst="wedgeEllipseCallout">
            <a:avLst>
              <a:gd name="adj1" fmla="val -35663"/>
              <a:gd name="adj2" fmla="val 67708"/>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Talk about easy to understand</a:t>
            </a:r>
          </a:p>
        </p:txBody>
      </p:sp>
    </p:spTree>
    <p:extLst>
      <p:ext uri="{BB962C8B-B14F-4D97-AF65-F5344CB8AC3E}">
        <p14:creationId xmlns:p14="http://schemas.microsoft.com/office/powerpoint/2010/main" val="18873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ppt_w</p:attrName>
                                        </p:attrNameLst>
                                      </p:cBhvr>
                                      <p:tavLst>
                                        <p:tav tm="0" fmla="#ppt_w*sin(2.5*pi*$)">
                                          <p:val>
                                            <p:fltVal val="0"/>
                                          </p:val>
                                        </p:tav>
                                        <p:tav tm="100000">
                                          <p:val>
                                            <p:fltVal val="1"/>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2" presetClass="emph" presetSubtype="0" fill="hold" nodeType="afterEffect">
                                  <p:stCondLst>
                                    <p:cond delay="0"/>
                                  </p:stCondLst>
                                  <p:childTnLst>
                                    <p:animRot by="120000">
                                      <p:cBhvr>
                                        <p:cTn id="42" dur="100" fill="hold">
                                          <p:stCondLst>
                                            <p:cond delay="0"/>
                                          </p:stCondLst>
                                        </p:cTn>
                                        <p:tgtEl>
                                          <p:spTgt spid="7"/>
                                        </p:tgtEl>
                                        <p:attrNameLst>
                                          <p:attrName>r</p:attrName>
                                        </p:attrNameLst>
                                      </p:cBhvr>
                                    </p:animRot>
                                    <p:animRot by="-240000">
                                      <p:cBhvr>
                                        <p:cTn id="43" dur="200" fill="hold">
                                          <p:stCondLst>
                                            <p:cond delay="200"/>
                                          </p:stCondLst>
                                        </p:cTn>
                                        <p:tgtEl>
                                          <p:spTgt spid="7"/>
                                        </p:tgtEl>
                                        <p:attrNameLst>
                                          <p:attrName>r</p:attrName>
                                        </p:attrNameLst>
                                      </p:cBhvr>
                                    </p:animRot>
                                    <p:animRot by="240000">
                                      <p:cBhvr>
                                        <p:cTn id="44" dur="200" fill="hold">
                                          <p:stCondLst>
                                            <p:cond delay="400"/>
                                          </p:stCondLst>
                                        </p:cTn>
                                        <p:tgtEl>
                                          <p:spTgt spid="7"/>
                                        </p:tgtEl>
                                        <p:attrNameLst>
                                          <p:attrName>r</p:attrName>
                                        </p:attrNameLst>
                                      </p:cBhvr>
                                    </p:animRot>
                                    <p:animRot by="-240000">
                                      <p:cBhvr>
                                        <p:cTn id="45" dur="200" fill="hold">
                                          <p:stCondLst>
                                            <p:cond delay="600"/>
                                          </p:stCondLst>
                                        </p:cTn>
                                        <p:tgtEl>
                                          <p:spTgt spid="7"/>
                                        </p:tgtEl>
                                        <p:attrNameLst>
                                          <p:attrName>r</p:attrName>
                                        </p:attrNameLst>
                                      </p:cBhvr>
                                    </p:animRot>
                                    <p:animRot by="120000">
                                      <p:cBhvr>
                                        <p:cTn id="46" dur="200" fill="hold">
                                          <p:stCondLst>
                                            <p:cond delay="800"/>
                                          </p:stCondLst>
                                        </p:cTn>
                                        <p:tgtEl>
                                          <p:spTgt spid="7"/>
                                        </p:tgtEl>
                                        <p:attrNameLst>
                                          <p:attrName>r</p:attrName>
                                        </p:attrNameLst>
                                      </p:cBhvr>
                                    </p:animRot>
                                  </p:childTnLst>
                                </p:cTn>
                              </p:par>
                              <p:par>
                                <p:cTn id="47" presetID="47"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32" presetClass="emph" presetSubtype="0" fill="hold" nodeType="afterEffect">
                                  <p:stCondLst>
                                    <p:cond delay="0"/>
                                  </p:stCondLst>
                                  <p:childTnLst>
                                    <p:animRot by="120000">
                                      <p:cBhvr>
                                        <p:cTn id="54" dur="100" fill="hold">
                                          <p:stCondLst>
                                            <p:cond delay="0"/>
                                          </p:stCondLst>
                                        </p:cTn>
                                        <p:tgtEl>
                                          <p:spTgt spid="8"/>
                                        </p:tgtEl>
                                        <p:attrNameLst>
                                          <p:attrName>r</p:attrName>
                                        </p:attrNameLst>
                                      </p:cBhvr>
                                    </p:animRot>
                                    <p:animRot by="-240000">
                                      <p:cBhvr>
                                        <p:cTn id="55" dur="200" fill="hold">
                                          <p:stCondLst>
                                            <p:cond delay="200"/>
                                          </p:stCondLst>
                                        </p:cTn>
                                        <p:tgtEl>
                                          <p:spTgt spid="8"/>
                                        </p:tgtEl>
                                        <p:attrNameLst>
                                          <p:attrName>r</p:attrName>
                                        </p:attrNameLst>
                                      </p:cBhvr>
                                    </p:animRot>
                                    <p:animRot by="240000">
                                      <p:cBhvr>
                                        <p:cTn id="56" dur="200" fill="hold">
                                          <p:stCondLst>
                                            <p:cond delay="400"/>
                                          </p:stCondLst>
                                        </p:cTn>
                                        <p:tgtEl>
                                          <p:spTgt spid="8"/>
                                        </p:tgtEl>
                                        <p:attrNameLst>
                                          <p:attrName>r</p:attrName>
                                        </p:attrNameLst>
                                      </p:cBhvr>
                                    </p:animRot>
                                    <p:animRot by="-240000">
                                      <p:cBhvr>
                                        <p:cTn id="57" dur="200" fill="hold">
                                          <p:stCondLst>
                                            <p:cond delay="600"/>
                                          </p:stCondLst>
                                        </p:cTn>
                                        <p:tgtEl>
                                          <p:spTgt spid="8"/>
                                        </p:tgtEl>
                                        <p:attrNameLst>
                                          <p:attrName>r</p:attrName>
                                        </p:attrNameLst>
                                      </p:cBhvr>
                                    </p:animRot>
                                    <p:animRot by="120000">
                                      <p:cBhvr>
                                        <p:cTn id="58" dur="200" fill="hold">
                                          <p:stCondLst>
                                            <p:cond delay="800"/>
                                          </p:stCondLst>
                                        </p:cTn>
                                        <p:tgtEl>
                                          <p:spTgt spid="8"/>
                                        </p:tgtEl>
                                        <p:attrNameLst>
                                          <p:attrName>r</p:attrName>
                                        </p:attrNameLst>
                                      </p:cBhvr>
                                    </p:animRot>
                                  </p:childTnLst>
                                </p:cTn>
                              </p:par>
                              <p:par>
                                <p:cTn id="59" presetID="47"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10" presetClass="exit" presetSubtype="0" fill="hold" grpId="1" nodeType="after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ASKING PERMISSION</a:t>
            </a:r>
          </a:p>
        </p:txBody>
      </p:sp>
      <p:pic>
        <p:nvPicPr>
          <p:cNvPr id="5" name="Picture 4">
            <a:extLst>
              <a:ext uri="{FF2B5EF4-FFF2-40B4-BE49-F238E27FC236}">
                <a16:creationId xmlns:a16="http://schemas.microsoft.com/office/drawing/2014/main" id="{23319022-8A64-DE15-5BB2-54172FF4780E}"/>
              </a:ext>
            </a:extLst>
          </p:cNvPr>
          <p:cNvPicPr>
            <a:picLocks noChangeAspect="1"/>
          </p:cNvPicPr>
          <p:nvPr/>
        </p:nvPicPr>
        <p:blipFill>
          <a:blip r:embed="rId3"/>
          <a:stretch>
            <a:fillRect/>
          </a:stretch>
        </p:blipFill>
        <p:spPr>
          <a:xfrm>
            <a:off x="765421" y="3481625"/>
            <a:ext cx="3811721" cy="2949862"/>
          </a:xfrm>
          <a:prstGeom prst="rect">
            <a:avLst/>
          </a:prstGeom>
        </p:spPr>
      </p:pic>
      <p:pic>
        <p:nvPicPr>
          <p:cNvPr id="6" name="Make a novel">
            <a:extLst>
              <a:ext uri="{FF2B5EF4-FFF2-40B4-BE49-F238E27FC236}">
                <a16:creationId xmlns:a16="http://schemas.microsoft.com/office/drawing/2014/main" id="{6D4367AF-0568-0620-DA84-3A05BBE244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75" y="2174033"/>
            <a:ext cx="1157845" cy="1450795"/>
          </a:xfrm>
          <a:prstGeom prst="rect">
            <a:avLst/>
          </a:prstGeom>
        </p:spPr>
      </p:pic>
      <p:sp>
        <p:nvSpPr>
          <p:cNvPr id="7" name="Thought Bubble: Cloud 6">
            <a:extLst>
              <a:ext uri="{FF2B5EF4-FFF2-40B4-BE49-F238E27FC236}">
                <a16:creationId xmlns:a16="http://schemas.microsoft.com/office/drawing/2014/main" id="{27D83616-5667-D396-0F64-F707AB0AFFE8}"/>
              </a:ext>
            </a:extLst>
          </p:cNvPr>
          <p:cNvSpPr/>
          <p:nvPr/>
        </p:nvSpPr>
        <p:spPr>
          <a:xfrm>
            <a:off x="475862" y="1819469"/>
            <a:ext cx="4660641" cy="1805360"/>
          </a:xfrm>
          <a:prstGeom prst="cloudCallout">
            <a:avLst>
              <a:gd name="adj1" fmla="val -30342"/>
              <a:gd name="adj2" fmla="val 7215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3E0E241B-0235-C74C-11E4-74BC18FAF10E}"/>
              </a:ext>
            </a:extLst>
          </p:cNvPr>
          <p:cNvSpPr txBox="1"/>
          <p:nvPr/>
        </p:nvSpPr>
        <p:spPr>
          <a:xfrm>
            <a:off x="2360645" y="2421850"/>
            <a:ext cx="2299995" cy="646331"/>
          </a:xfrm>
          <a:prstGeom prst="rect">
            <a:avLst/>
          </a:prstGeom>
          <a:noFill/>
        </p:spPr>
        <p:txBody>
          <a:bodyPr wrap="square" rtlCol="0">
            <a:spAutoFit/>
          </a:bodyPr>
          <a:lstStyle/>
          <a:p>
            <a:r>
              <a:rPr lang="en-CA" dirty="0"/>
              <a:t>I wish we could copy the whole thing</a:t>
            </a:r>
          </a:p>
        </p:txBody>
      </p:sp>
      <p:pic>
        <p:nvPicPr>
          <p:cNvPr id="9" name="Content Placeholder 6">
            <a:extLst>
              <a:ext uri="{FF2B5EF4-FFF2-40B4-BE49-F238E27FC236}">
                <a16:creationId xmlns:a16="http://schemas.microsoft.com/office/drawing/2014/main" id="{D0395DEE-37CF-38EC-0B43-7904FAC97229}"/>
              </a:ext>
            </a:extLst>
          </p:cNvPr>
          <p:cNvPicPr>
            <a:picLocks noGrp="1" noChangeAspect="1"/>
          </p:cNvPicPr>
          <p:nvPr/>
        </p:nvPicPr>
        <p:blipFill rotWithShape="1">
          <a:blip r:embed="rId6"/>
          <a:srcRect b="16734"/>
          <a:stretch/>
        </p:blipFill>
        <p:spPr>
          <a:xfrm>
            <a:off x="8166957" y="3959054"/>
            <a:ext cx="2600652" cy="2165454"/>
          </a:xfrm>
          <a:prstGeom prst="rect">
            <a:avLst/>
          </a:prstGeom>
        </p:spPr>
      </p:pic>
      <p:sp>
        <p:nvSpPr>
          <p:cNvPr id="10" name="Content Placeholder 2">
            <a:extLst>
              <a:ext uri="{FF2B5EF4-FFF2-40B4-BE49-F238E27FC236}">
                <a16:creationId xmlns:a16="http://schemas.microsoft.com/office/drawing/2014/main" id="{1AC88059-FC70-E674-DC8E-138229A5A3AC}"/>
              </a:ext>
            </a:extLst>
          </p:cNvPr>
          <p:cNvSpPr txBox="1">
            <a:spLocks/>
          </p:cNvSpPr>
          <p:nvPr/>
        </p:nvSpPr>
        <p:spPr>
          <a:xfrm>
            <a:off x="8815740" y="385812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sp>
        <p:nvSpPr>
          <p:cNvPr id="11" name="Speech Bubble: Rectangle with Corners Rounded 10">
            <a:extLst>
              <a:ext uri="{FF2B5EF4-FFF2-40B4-BE49-F238E27FC236}">
                <a16:creationId xmlns:a16="http://schemas.microsoft.com/office/drawing/2014/main" id="{D57603F3-E744-028B-43CF-980B9B9C22A5}"/>
              </a:ext>
            </a:extLst>
          </p:cNvPr>
          <p:cNvSpPr/>
          <p:nvPr/>
        </p:nvSpPr>
        <p:spPr>
          <a:xfrm>
            <a:off x="5733661" y="3563997"/>
            <a:ext cx="2757687" cy="790113"/>
          </a:xfrm>
          <a:prstGeom prst="wedgeRoundRectCallout">
            <a:avLst>
              <a:gd name="adj1" fmla="val 75089"/>
              <a:gd name="adj2" fmla="val 41834"/>
              <a:gd name="adj3" fmla="val 16667"/>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Sure… for five bucks</a:t>
            </a:r>
          </a:p>
        </p:txBody>
      </p:sp>
      <p:sp>
        <p:nvSpPr>
          <p:cNvPr id="12" name="Speech Bubble: Oval 11">
            <a:extLst>
              <a:ext uri="{FF2B5EF4-FFF2-40B4-BE49-F238E27FC236}">
                <a16:creationId xmlns:a16="http://schemas.microsoft.com/office/drawing/2014/main" id="{250273E2-90D8-BF3E-C0F3-A0F40BB8F570}"/>
              </a:ext>
            </a:extLst>
          </p:cNvPr>
          <p:cNvSpPr/>
          <p:nvPr/>
        </p:nvSpPr>
        <p:spPr>
          <a:xfrm>
            <a:off x="6461321" y="1812285"/>
            <a:ext cx="4159184" cy="1450795"/>
          </a:xfrm>
          <a:prstGeom prst="wedgeEllipseCallout">
            <a:avLst>
              <a:gd name="adj1" fmla="val -121673"/>
              <a:gd name="adj2" fmla="val 99480"/>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Please, may I…</a:t>
            </a:r>
          </a:p>
        </p:txBody>
      </p:sp>
    </p:spTree>
    <p:extLst>
      <p:ext uri="{BB962C8B-B14F-4D97-AF65-F5344CB8AC3E}">
        <p14:creationId xmlns:p14="http://schemas.microsoft.com/office/powerpoint/2010/main" val="23959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i="1" dirty="0"/>
              <a:t>COPYRIGHT ACT </a:t>
            </a:r>
            <a:r>
              <a:rPr lang="en-CA" dirty="0"/>
              <a:t>EXCEPTIONS</a:t>
            </a:r>
          </a:p>
        </p:txBody>
      </p:sp>
      <p:pic>
        <p:nvPicPr>
          <p:cNvPr id="5" name="Picture 4">
            <a:extLst>
              <a:ext uri="{FF2B5EF4-FFF2-40B4-BE49-F238E27FC236}">
                <a16:creationId xmlns:a16="http://schemas.microsoft.com/office/drawing/2014/main" id="{E549E24A-9618-DD57-7E65-326FC9292C83}"/>
              </a:ext>
            </a:extLst>
          </p:cNvPr>
          <p:cNvPicPr>
            <a:picLocks noChangeAspect="1"/>
          </p:cNvPicPr>
          <p:nvPr/>
        </p:nvPicPr>
        <p:blipFill>
          <a:blip r:embed="rId3"/>
          <a:stretch>
            <a:fillRect/>
          </a:stretch>
        </p:blipFill>
        <p:spPr>
          <a:xfrm>
            <a:off x="1362580" y="3518948"/>
            <a:ext cx="3811721" cy="2949862"/>
          </a:xfrm>
          <a:prstGeom prst="rect">
            <a:avLst/>
          </a:prstGeom>
        </p:spPr>
      </p:pic>
      <p:pic>
        <p:nvPicPr>
          <p:cNvPr id="6" name="Make a novel">
            <a:extLst>
              <a:ext uri="{FF2B5EF4-FFF2-40B4-BE49-F238E27FC236}">
                <a16:creationId xmlns:a16="http://schemas.microsoft.com/office/drawing/2014/main" id="{A1BDF80B-896C-DF7F-A5DC-8A7C17CA2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2513" y="2449286"/>
            <a:ext cx="1157845" cy="1450795"/>
          </a:xfrm>
          <a:prstGeom prst="rect">
            <a:avLst/>
          </a:prstGeom>
        </p:spPr>
      </p:pic>
      <p:pic>
        <p:nvPicPr>
          <p:cNvPr id="7" name="Picture 12">
            <a:extLst>
              <a:ext uri="{FF2B5EF4-FFF2-40B4-BE49-F238E27FC236}">
                <a16:creationId xmlns:a16="http://schemas.microsoft.com/office/drawing/2014/main" id="{30F12D50-82CA-4837-A34B-326A9D047174}"/>
              </a:ext>
            </a:extLst>
          </p:cNvPr>
          <p:cNvPicPr>
            <a:picLocks noChangeAspect="1" noChangeArrowheads="1"/>
          </p:cNvPicPr>
          <p:nvPr/>
        </p:nvPicPr>
        <p:blipFill>
          <a:blip r:embed="rId6"/>
          <a:srcRect/>
          <a:stretch/>
        </p:blipFill>
        <p:spPr bwMode="auto">
          <a:xfrm>
            <a:off x="4048524" y="2291496"/>
            <a:ext cx="1233866" cy="436319"/>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id="{49056664-9F1E-8DCB-2EAA-21346EBFA81C}"/>
              </a:ext>
            </a:extLst>
          </p:cNvPr>
          <p:cNvSpPr/>
          <p:nvPr/>
        </p:nvSpPr>
        <p:spPr>
          <a:xfrm>
            <a:off x="4147012" y="1996011"/>
            <a:ext cx="1027289" cy="1027289"/>
          </a:xfrm>
          <a:prstGeom prst="noSmoking">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Speech Bubble: Oval 8">
            <a:extLst>
              <a:ext uri="{FF2B5EF4-FFF2-40B4-BE49-F238E27FC236}">
                <a16:creationId xmlns:a16="http://schemas.microsoft.com/office/drawing/2014/main" id="{05A212C0-9CAE-E8D6-AFA2-DF49A0F526D5}"/>
              </a:ext>
            </a:extLst>
          </p:cNvPr>
          <p:cNvSpPr/>
          <p:nvPr/>
        </p:nvSpPr>
        <p:spPr>
          <a:xfrm>
            <a:off x="3803784" y="3074437"/>
            <a:ext cx="1478606" cy="783772"/>
          </a:xfrm>
          <a:prstGeom prst="wedgeEllipseCallout">
            <a:avLst>
              <a:gd name="adj1" fmla="val -63733"/>
              <a:gd name="adj2" fmla="val 68453"/>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Please, may I</a:t>
            </a:r>
          </a:p>
        </p:txBody>
      </p:sp>
      <p:pic>
        <p:nvPicPr>
          <p:cNvPr id="13" name="Picture 2" descr="Image result for canada coat of arm">
            <a:extLst>
              <a:ext uri="{FF2B5EF4-FFF2-40B4-BE49-F238E27FC236}">
                <a16:creationId xmlns:a16="http://schemas.microsoft.com/office/drawing/2014/main" id="{05FCD570-B086-592A-4E65-9E994096D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5554" y="2380568"/>
            <a:ext cx="1914108" cy="2424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93C96FA-3E00-49E8-1F66-907C952D6376}"/>
              </a:ext>
            </a:extLst>
          </p:cNvPr>
          <p:cNvPicPr>
            <a:picLocks noChangeAspect="1"/>
          </p:cNvPicPr>
          <p:nvPr/>
        </p:nvPicPr>
        <p:blipFill>
          <a:blip r:embed="rId8"/>
          <a:stretch>
            <a:fillRect/>
          </a:stretch>
        </p:blipFill>
        <p:spPr>
          <a:xfrm>
            <a:off x="8146956" y="4903130"/>
            <a:ext cx="1772706" cy="257235"/>
          </a:xfrm>
          <a:prstGeom prst="rect">
            <a:avLst/>
          </a:prstGeom>
        </p:spPr>
      </p:pic>
      <p:sp>
        <p:nvSpPr>
          <p:cNvPr id="15" name="TextBox 14">
            <a:extLst>
              <a:ext uri="{FF2B5EF4-FFF2-40B4-BE49-F238E27FC236}">
                <a16:creationId xmlns:a16="http://schemas.microsoft.com/office/drawing/2014/main" id="{B98CDF7D-7734-04A4-ECEB-04906E020D7C}"/>
              </a:ext>
            </a:extLst>
          </p:cNvPr>
          <p:cNvSpPr txBox="1"/>
          <p:nvPr/>
        </p:nvSpPr>
        <p:spPr>
          <a:xfrm>
            <a:off x="6554756" y="5239139"/>
            <a:ext cx="4563168" cy="400110"/>
          </a:xfrm>
          <a:prstGeom prst="rect">
            <a:avLst/>
          </a:prstGeom>
          <a:noFill/>
        </p:spPr>
        <p:txBody>
          <a:bodyPr wrap="square" rtlCol="0">
            <a:spAutoFit/>
          </a:bodyPr>
          <a:lstStyle/>
          <a:p>
            <a:pPr algn="ctr"/>
            <a:r>
              <a:rPr lang="en-CA" sz="2000" dirty="0"/>
              <a:t>Exceptions to Infringement s. 29-32.2</a:t>
            </a:r>
          </a:p>
        </p:txBody>
      </p:sp>
    </p:spTree>
    <p:extLst>
      <p:ext uri="{BB962C8B-B14F-4D97-AF65-F5344CB8AC3E}">
        <p14:creationId xmlns:p14="http://schemas.microsoft.com/office/powerpoint/2010/main" val="39354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1000" tmFilter="0, 0; .2, .5; .8, .5; 1, 0"/>
                                        <p:tgtEl>
                                          <p:spTgt spid="13"/>
                                        </p:tgtEl>
                                      </p:cBhvr>
                                    </p:animEffect>
                                    <p:animScale>
                                      <p:cBhvr>
                                        <p:cTn id="38" dur="500" autoRev="1" fill="hold"/>
                                        <p:tgtEl>
                                          <p:spTgt spid="13"/>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14"/>
                                        </p:tgtEl>
                                      </p:cBhvr>
                                    </p:animEffect>
                                    <p:animScale>
                                      <p:cBhvr>
                                        <p:cTn id="41" dur="500" autoRev="1" fill="hold"/>
                                        <p:tgtEl>
                                          <p:spTgt spid="14"/>
                                        </p:tgtEl>
                                      </p:cBhvr>
                                      <p:by x="105000" y="105000"/>
                                    </p:animScale>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p:cTn id="4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1C6D9EC-9616-E81D-8140-3C850C0BD7F9}"/>
              </a:ext>
            </a:extLst>
          </p:cNvPr>
          <p:cNvPicPr>
            <a:picLocks noChangeAspect="1"/>
          </p:cNvPicPr>
          <p:nvPr/>
        </p:nvPicPr>
        <p:blipFill>
          <a:blip r:embed="rId3"/>
          <a:stretch>
            <a:fillRect/>
          </a:stretch>
        </p:blipFill>
        <p:spPr>
          <a:xfrm>
            <a:off x="7240611" y="3695083"/>
            <a:ext cx="622063" cy="1693393"/>
          </a:xfrm>
          <a:prstGeom prst="rect">
            <a:avLst/>
          </a:prstGeom>
        </p:spPr>
      </p:pic>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i="1" dirty="0"/>
              <a:t>COPYRIGHT ACT </a:t>
            </a:r>
            <a:r>
              <a:rPr lang="en-CA" dirty="0"/>
              <a:t>EXCEPTIONS</a:t>
            </a:r>
          </a:p>
        </p:txBody>
      </p:sp>
      <p:pic>
        <p:nvPicPr>
          <p:cNvPr id="5" name="Picture 2" descr="Image result for canada coat of arm">
            <a:extLst>
              <a:ext uri="{FF2B5EF4-FFF2-40B4-BE49-F238E27FC236}">
                <a16:creationId xmlns:a16="http://schemas.microsoft.com/office/drawing/2014/main" id="{846369F9-9EC1-0537-FF87-295560C6B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648" y="2249939"/>
            <a:ext cx="1914108" cy="2424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5A5D5A4-E6D5-7A6D-8C6F-964093505DA0}"/>
              </a:ext>
            </a:extLst>
          </p:cNvPr>
          <p:cNvPicPr>
            <a:picLocks noChangeAspect="1"/>
          </p:cNvPicPr>
          <p:nvPr/>
        </p:nvPicPr>
        <p:blipFill>
          <a:blip r:embed="rId5"/>
          <a:stretch>
            <a:fillRect/>
          </a:stretch>
        </p:blipFill>
        <p:spPr>
          <a:xfrm>
            <a:off x="2110050" y="4772501"/>
            <a:ext cx="1772706" cy="257235"/>
          </a:xfrm>
          <a:prstGeom prst="rect">
            <a:avLst/>
          </a:prstGeom>
        </p:spPr>
      </p:pic>
      <p:sp>
        <p:nvSpPr>
          <p:cNvPr id="7" name="TextBox 6">
            <a:extLst>
              <a:ext uri="{FF2B5EF4-FFF2-40B4-BE49-F238E27FC236}">
                <a16:creationId xmlns:a16="http://schemas.microsoft.com/office/drawing/2014/main" id="{CD6F883C-BF89-0603-8961-0BC973B868D2}"/>
              </a:ext>
            </a:extLst>
          </p:cNvPr>
          <p:cNvSpPr txBox="1"/>
          <p:nvPr/>
        </p:nvSpPr>
        <p:spPr>
          <a:xfrm>
            <a:off x="517850" y="5108510"/>
            <a:ext cx="4563168" cy="400110"/>
          </a:xfrm>
          <a:prstGeom prst="rect">
            <a:avLst/>
          </a:prstGeom>
          <a:noFill/>
        </p:spPr>
        <p:txBody>
          <a:bodyPr wrap="square" rtlCol="0">
            <a:spAutoFit/>
          </a:bodyPr>
          <a:lstStyle/>
          <a:p>
            <a:pPr algn="ctr"/>
            <a:r>
              <a:rPr lang="en-CA" sz="2000" dirty="0"/>
              <a:t>Exceptions to Infringement s. 29-32.2</a:t>
            </a:r>
          </a:p>
        </p:txBody>
      </p:sp>
      <p:pic>
        <p:nvPicPr>
          <p:cNvPr id="8" name="Picture 7">
            <a:extLst>
              <a:ext uri="{FF2B5EF4-FFF2-40B4-BE49-F238E27FC236}">
                <a16:creationId xmlns:a16="http://schemas.microsoft.com/office/drawing/2014/main" id="{86155EB8-2E1A-7DF7-C718-ADBD7D087DA5}"/>
              </a:ext>
            </a:extLst>
          </p:cNvPr>
          <p:cNvPicPr>
            <a:picLocks noChangeAspect="1"/>
          </p:cNvPicPr>
          <p:nvPr/>
        </p:nvPicPr>
        <p:blipFill>
          <a:blip r:embed="rId6"/>
          <a:stretch>
            <a:fillRect/>
          </a:stretch>
        </p:blipFill>
        <p:spPr>
          <a:xfrm>
            <a:off x="5949417" y="5325884"/>
            <a:ext cx="1130561" cy="139902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052CDF35-3D1B-13F6-C14A-360E0C6C5D98}"/>
              </a:ext>
            </a:extLst>
          </p:cNvPr>
          <p:cNvPicPr>
            <a:picLocks noChangeAspect="1"/>
          </p:cNvPicPr>
          <p:nvPr/>
        </p:nvPicPr>
        <p:blipFill>
          <a:blip r:embed="rId7"/>
          <a:stretch>
            <a:fillRect/>
          </a:stretch>
        </p:blipFill>
        <p:spPr>
          <a:xfrm>
            <a:off x="7272991" y="5355752"/>
            <a:ext cx="1454417" cy="1231106"/>
          </a:xfrm>
          <a:prstGeom prst="rect">
            <a:avLst/>
          </a:prstGeom>
        </p:spPr>
      </p:pic>
      <p:grpSp>
        <p:nvGrpSpPr>
          <p:cNvPr id="19" name="Group 18">
            <a:extLst>
              <a:ext uri="{FF2B5EF4-FFF2-40B4-BE49-F238E27FC236}">
                <a16:creationId xmlns:a16="http://schemas.microsoft.com/office/drawing/2014/main" id="{EE8499A9-6331-2CDB-1EDA-C28B54B1FAE0}"/>
              </a:ext>
            </a:extLst>
          </p:cNvPr>
          <p:cNvGrpSpPr/>
          <p:nvPr/>
        </p:nvGrpSpPr>
        <p:grpSpPr>
          <a:xfrm>
            <a:off x="6514698" y="1532116"/>
            <a:ext cx="2094372" cy="2122802"/>
            <a:chOff x="7193184" y="2340980"/>
            <a:chExt cx="2094372" cy="2122802"/>
          </a:xfrm>
        </p:grpSpPr>
        <p:pic>
          <p:nvPicPr>
            <p:cNvPr id="15" name="Picture 14">
              <a:extLst>
                <a:ext uri="{FF2B5EF4-FFF2-40B4-BE49-F238E27FC236}">
                  <a16:creationId xmlns:a16="http://schemas.microsoft.com/office/drawing/2014/main" id="{640D2E94-57C5-D421-6CB5-42803CF0844F}"/>
                </a:ext>
              </a:extLst>
            </p:cNvPr>
            <p:cNvPicPr>
              <a:picLocks noChangeAspect="1"/>
            </p:cNvPicPr>
            <p:nvPr/>
          </p:nvPicPr>
          <p:blipFill>
            <a:blip r:embed="rId8"/>
            <a:stretch>
              <a:fillRect/>
            </a:stretch>
          </p:blipFill>
          <p:spPr>
            <a:xfrm>
              <a:off x="7193184" y="2340980"/>
              <a:ext cx="2094372" cy="2122802"/>
            </a:xfrm>
            <a:prstGeom prst="rect">
              <a:avLst/>
            </a:prstGeom>
          </p:spPr>
        </p:pic>
        <p:pic>
          <p:nvPicPr>
            <p:cNvPr id="13" name="Picture 12">
              <a:extLst>
                <a:ext uri="{FF2B5EF4-FFF2-40B4-BE49-F238E27FC236}">
                  <a16:creationId xmlns:a16="http://schemas.microsoft.com/office/drawing/2014/main" id="{5C684663-B442-5AF0-0C02-E70F23B120D1}"/>
                </a:ext>
              </a:extLst>
            </p:cNvPr>
            <p:cNvPicPr>
              <a:picLocks noChangeAspect="1"/>
            </p:cNvPicPr>
            <p:nvPr/>
          </p:nvPicPr>
          <p:blipFill>
            <a:blip r:embed="rId9"/>
            <a:stretch>
              <a:fillRect/>
            </a:stretch>
          </p:blipFill>
          <p:spPr>
            <a:xfrm>
              <a:off x="7324531" y="3029079"/>
              <a:ext cx="748909" cy="620731"/>
            </a:xfrm>
            <a:prstGeom prst="rect">
              <a:avLst/>
            </a:prstGeom>
          </p:spPr>
        </p:pic>
        <p:sp>
          <p:nvSpPr>
            <p:cNvPr id="18" name="Content Placeholder 2">
              <a:extLst>
                <a:ext uri="{FF2B5EF4-FFF2-40B4-BE49-F238E27FC236}">
                  <a16:creationId xmlns:a16="http://schemas.microsoft.com/office/drawing/2014/main" id="{FA4ACC1E-38E2-951B-0E64-2A08268424E5}"/>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5400" b="1" dirty="0">
                  <a:solidFill>
                    <a:schemeClr val="tx1"/>
                  </a:solidFill>
                </a:rPr>
                <a:t>©</a:t>
              </a:r>
              <a:endParaRPr lang="en-CA" sz="3200" dirty="0">
                <a:solidFill>
                  <a:schemeClr val="tx1"/>
                </a:solidFill>
              </a:endParaRPr>
            </a:p>
            <a:p>
              <a:pPr marL="0" indent="0" algn="ctr">
                <a:buNone/>
              </a:pPr>
              <a:endParaRPr lang="en-CA" dirty="0"/>
            </a:p>
          </p:txBody>
        </p:sp>
      </p:grpSp>
      <p:sp>
        <p:nvSpPr>
          <p:cNvPr id="22" name="TextBox 21">
            <a:extLst>
              <a:ext uri="{FF2B5EF4-FFF2-40B4-BE49-F238E27FC236}">
                <a16:creationId xmlns:a16="http://schemas.microsoft.com/office/drawing/2014/main" id="{900A77F6-2374-DB77-9A87-65A48148B638}"/>
              </a:ext>
            </a:extLst>
          </p:cNvPr>
          <p:cNvSpPr txBox="1"/>
          <p:nvPr/>
        </p:nvSpPr>
        <p:spPr>
          <a:xfrm>
            <a:off x="9206150" y="2403743"/>
            <a:ext cx="2195804" cy="369332"/>
          </a:xfrm>
          <a:prstGeom prst="rect">
            <a:avLst/>
          </a:prstGeom>
          <a:noFill/>
        </p:spPr>
        <p:txBody>
          <a:bodyPr wrap="square" rtlCol="0">
            <a:spAutoFit/>
          </a:bodyPr>
          <a:lstStyle/>
          <a:p>
            <a:r>
              <a:rPr lang="en-CA" b="1" dirty="0"/>
              <a:t>Fair dealing (s. 29)</a:t>
            </a:r>
          </a:p>
        </p:txBody>
      </p:sp>
      <p:sp>
        <p:nvSpPr>
          <p:cNvPr id="23" name="TextBox 22">
            <a:extLst>
              <a:ext uri="{FF2B5EF4-FFF2-40B4-BE49-F238E27FC236}">
                <a16:creationId xmlns:a16="http://schemas.microsoft.com/office/drawing/2014/main" id="{54EF115E-6250-5AC5-77BF-1FFFA8F0D09E}"/>
              </a:ext>
            </a:extLst>
          </p:cNvPr>
          <p:cNvSpPr txBox="1"/>
          <p:nvPr/>
        </p:nvSpPr>
        <p:spPr>
          <a:xfrm>
            <a:off x="8238481" y="4164681"/>
            <a:ext cx="2581470" cy="646331"/>
          </a:xfrm>
          <a:prstGeom prst="rect">
            <a:avLst/>
          </a:prstGeom>
          <a:noFill/>
        </p:spPr>
        <p:txBody>
          <a:bodyPr wrap="square" rtlCol="0">
            <a:spAutoFit/>
          </a:bodyPr>
          <a:lstStyle/>
          <a:p>
            <a:r>
              <a:rPr lang="en-CA" b="1" dirty="0"/>
              <a:t>Individual Exceptions (s. 29.21 to 29.23)</a:t>
            </a:r>
          </a:p>
        </p:txBody>
      </p:sp>
      <p:sp>
        <p:nvSpPr>
          <p:cNvPr id="24" name="TextBox 23">
            <a:extLst>
              <a:ext uri="{FF2B5EF4-FFF2-40B4-BE49-F238E27FC236}">
                <a16:creationId xmlns:a16="http://schemas.microsoft.com/office/drawing/2014/main" id="{09FE7A35-19F4-97CC-E54A-DCB3CA76FA23}"/>
              </a:ext>
            </a:extLst>
          </p:cNvPr>
          <p:cNvSpPr txBox="1"/>
          <p:nvPr/>
        </p:nvSpPr>
        <p:spPr>
          <a:xfrm>
            <a:off x="8919299" y="5693751"/>
            <a:ext cx="2804166" cy="646331"/>
          </a:xfrm>
          <a:prstGeom prst="rect">
            <a:avLst/>
          </a:prstGeom>
          <a:noFill/>
        </p:spPr>
        <p:txBody>
          <a:bodyPr wrap="square" rtlCol="0">
            <a:spAutoFit/>
          </a:bodyPr>
          <a:lstStyle/>
          <a:p>
            <a:r>
              <a:rPr lang="en-CA" b="1" dirty="0"/>
              <a:t>Institutional Exceptions (s. 29.4 to 30.4)</a:t>
            </a:r>
          </a:p>
        </p:txBody>
      </p:sp>
    </p:spTree>
    <p:extLst>
      <p:ext uri="{BB962C8B-B14F-4D97-AF65-F5344CB8AC3E}">
        <p14:creationId xmlns:p14="http://schemas.microsoft.com/office/powerpoint/2010/main" val="12810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1500" fill="hold"/>
                                        <p:tgtEl>
                                          <p:spTgt spid="19"/>
                                        </p:tgtEl>
                                      </p:cBhvr>
                                      <p:by x="150000" y="150000"/>
                                    </p:animScale>
                                  </p:childTnLst>
                                </p:cTn>
                              </p:par>
                              <p:par>
                                <p:cTn id="45" presetID="6" presetClass="emph" presetSubtype="0" fill="hold" grpId="1" nodeType="withEffect">
                                  <p:stCondLst>
                                    <p:cond delay="0"/>
                                  </p:stCondLst>
                                  <p:childTnLst>
                                    <p:animScale>
                                      <p:cBhvr>
                                        <p:cTn id="46" dur="1500" fill="hold"/>
                                        <p:tgtEl>
                                          <p:spTgt spid="22"/>
                                        </p:tgtEl>
                                      </p:cBhvr>
                                      <p:by x="150000" y="150000"/>
                                    </p:animScale>
                                  </p:childTnLst>
                                </p:cTn>
                              </p:par>
                              <p:par>
                                <p:cTn id="47" presetID="32" presetClass="emph" presetSubtype="0" fill="hold" nodeType="withEffect">
                                  <p:stCondLst>
                                    <p:cond delay="500"/>
                                  </p:stCondLst>
                                  <p:childTnLst>
                                    <p:animRot by="120000">
                                      <p:cBhvr>
                                        <p:cTn id="48" dur="100" fill="hold">
                                          <p:stCondLst>
                                            <p:cond delay="0"/>
                                          </p:stCondLst>
                                        </p:cTn>
                                        <p:tgtEl>
                                          <p:spTgt spid="19"/>
                                        </p:tgtEl>
                                        <p:attrNameLst>
                                          <p:attrName>r</p:attrName>
                                        </p:attrNameLst>
                                      </p:cBhvr>
                                    </p:animRot>
                                    <p:animRot by="-240000">
                                      <p:cBhvr>
                                        <p:cTn id="49" dur="200" fill="hold">
                                          <p:stCondLst>
                                            <p:cond delay="200"/>
                                          </p:stCondLst>
                                        </p:cTn>
                                        <p:tgtEl>
                                          <p:spTgt spid="19"/>
                                        </p:tgtEl>
                                        <p:attrNameLst>
                                          <p:attrName>r</p:attrName>
                                        </p:attrNameLst>
                                      </p:cBhvr>
                                    </p:animRot>
                                    <p:animRot by="240000">
                                      <p:cBhvr>
                                        <p:cTn id="50" dur="200" fill="hold">
                                          <p:stCondLst>
                                            <p:cond delay="400"/>
                                          </p:stCondLst>
                                        </p:cTn>
                                        <p:tgtEl>
                                          <p:spTgt spid="19"/>
                                        </p:tgtEl>
                                        <p:attrNameLst>
                                          <p:attrName>r</p:attrName>
                                        </p:attrNameLst>
                                      </p:cBhvr>
                                    </p:animRot>
                                    <p:animRot by="-240000">
                                      <p:cBhvr>
                                        <p:cTn id="51" dur="200" fill="hold">
                                          <p:stCondLst>
                                            <p:cond delay="600"/>
                                          </p:stCondLst>
                                        </p:cTn>
                                        <p:tgtEl>
                                          <p:spTgt spid="19"/>
                                        </p:tgtEl>
                                        <p:attrNameLst>
                                          <p:attrName>r</p:attrName>
                                        </p:attrNameLst>
                                      </p:cBhvr>
                                    </p:animRot>
                                    <p:animRot by="120000">
                                      <p:cBhvr>
                                        <p:cTn id="52"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2" grpId="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FAIR DEALING</a:t>
            </a:r>
          </a:p>
        </p:txBody>
      </p:sp>
      <p:pic>
        <p:nvPicPr>
          <p:cNvPr id="5" name="Picture 4">
            <a:extLst>
              <a:ext uri="{FF2B5EF4-FFF2-40B4-BE49-F238E27FC236}">
                <a16:creationId xmlns:a16="http://schemas.microsoft.com/office/drawing/2014/main" id="{8374AFB7-B54D-818B-DAFD-DF0A66C43FE6}"/>
              </a:ext>
            </a:extLst>
          </p:cNvPr>
          <p:cNvPicPr>
            <a:picLocks noChangeAspect="1"/>
          </p:cNvPicPr>
          <p:nvPr/>
        </p:nvPicPr>
        <p:blipFill>
          <a:blip r:embed="rId3"/>
          <a:stretch>
            <a:fillRect/>
          </a:stretch>
        </p:blipFill>
        <p:spPr>
          <a:xfrm>
            <a:off x="8655722" y="2328972"/>
            <a:ext cx="1656092" cy="1551495"/>
          </a:xfrm>
          <a:prstGeom prst="rect">
            <a:avLst/>
          </a:prstGeom>
        </p:spPr>
      </p:pic>
      <p:pic>
        <p:nvPicPr>
          <p:cNvPr id="6" name="Picture 5">
            <a:extLst>
              <a:ext uri="{FF2B5EF4-FFF2-40B4-BE49-F238E27FC236}">
                <a16:creationId xmlns:a16="http://schemas.microsoft.com/office/drawing/2014/main" id="{C8E2E96B-5489-C6E8-3B98-988B9AA9E4B2}"/>
              </a:ext>
            </a:extLst>
          </p:cNvPr>
          <p:cNvPicPr>
            <a:picLocks noChangeAspect="1"/>
          </p:cNvPicPr>
          <p:nvPr/>
        </p:nvPicPr>
        <p:blipFill>
          <a:blip r:embed="rId4"/>
          <a:stretch>
            <a:fillRect/>
          </a:stretch>
        </p:blipFill>
        <p:spPr>
          <a:xfrm>
            <a:off x="10288025" y="3079203"/>
            <a:ext cx="1305019" cy="1501898"/>
          </a:xfrm>
          <a:prstGeom prst="rect">
            <a:avLst/>
          </a:prstGeom>
        </p:spPr>
      </p:pic>
      <p:pic>
        <p:nvPicPr>
          <p:cNvPr id="7" name="Picture 6">
            <a:extLst>
              <a:ext uri="{FF2B5EF4-FFF2-40B4-BE49-F238E27FC236}">
                <a16:creationId xmlns:a16="http://schemas.microsoft.com/office/drawing/2014/main" id="{324E66A3-DC4E-35C6-E246-62A950CA50FD}"/>
              </a:ext>
            </a:extLst>
          </p:cNvPr>
          <p:cNvPicPr>
            <a:picLocks noChangeAspect="1"/>
          </p:cNvPicPr>
          <p:nvPr/>
        </p:nvPicPr>
        <p:blipFill>
          <a:blip r:embed="rId5"/>
          <a:stretch>
            <a:fillRect/>
          </a:stretch>
        </p:blipFill>
        <p:spPr>
          <a:xfrm>
            <a:off x="10048781" y="4795928"/>
            <a:ext cx="1845035" cy="1457806"/>
          </a:xfrm>
          <a:prstGeom prst="rect">
            <a:avLst/>
          </a:prstGeom>
        </p:spPr>
      </p:pic>
      <p:pic>
        <p:nvPicPr>
          <p:cNvPr id="8" name="Picture 7">
            <a:extLst>
              <a:ext uri="{FF2B5EF4-FFF2-40B4-BE49-F238E27FC236}">
                <a16:creationId xmlns:a16="http://schemas.microsoft.com/office/drawing/2014/main" id="{379A5ACA-02CF-4F95-6BE4-88A903FAD78B}"/>
              </a:ext>
            </a:extLst>
          </p:cNvPr>
          <p:cNvPicPr>
            <a:picLocks noChangeAspect="1"/>
          </p:cNvPicPr>
          <p:nvPr/>
        </p:nvPicPr>
        <p:blipFill>
          <a:blip r:embed="rId6"/>
          <a:stretch>
            <a:fillRect/>
          </a:stretch>
        </p:blipFill>
        <p:spPr>
          <a:xfrm>
            <a:off x="8782876" y="5136277"/>
            <a:ext cx="1265905" cy="1534611"/>
          </a:xfrm>
          <a:prstGeom prst="rect">
            <a:avLst/>
          </a:prstGeom>
        </p:spPr>
      </p:pic>
      <p:pic>
        <p:nvPicPr>
          <p:cNvPr id="9" name="Picture 8">
            <a:extLst>
              <a:ext uri="{FF2B5EF4-FFF2-40B4-BE49-F238E27FC236}">
                <a16:creationId xmlns:a16="http://schemas.microsoft.com/office/drawing/2014/main" id="{7CD8AAD9-BDA1-8416-6A1D-BFF7457C09BF}"/>
              </a:ext>
            </a:extLst>
          </p:cNvPr>
          <p:cNvPicPr>
            <a:picLocks noChangeAspect="1"/>
          </p:cNvPicPr>
          <p:nvPr/>
        </p:nvPicPr>
        <p:blipFill>
          <a:blip r:embed="rId7"/>
          <a:stretch>
            <a:fillRect/>
          </a:stretch>
        </p:blipFill>
        <p:spPr>
          <a:xfrm>
            <a:off x="7389824" y="4462911"/>
            <a:ext cx="1265905" cy="1873022"/>
          </a:xfrm>
          <a:prstGeom prst="rect">
            <a:avLst/>
          </a:prstGeom>
        </p:spPr>
      </p:pic>
      <p:grpSp>
        <p:nvGrpSpPr>
          <p:cNvPr id="10" name="Group 9">
            <a:extLst>
              <a:ext uri="{FF2B5EF4-FFF2-40B4-BE49-F238E27FC236}">
                <a16:creationId xmlns:a16="http://schemas.microsoft.com/office/drawing/2014/main" id="{DCDC9D1F-2193-17A4-7288-1371CF7AD9CF}"/>
              </a:ext>
            </a:extLst>
          </p:cNvPr>
          <p:cNvGrpSpPr/>
          <p:nvPr/>
        </p:nvGrpSpPr>
        <p:grpSpPr>
          <a:xfrm>
            <a:off x="7291618" y="3102747"/>
            <a:ext cx="1364104" cy="1360164"/>
            <a:chOff x="3726076" y="4001294"/>
            <a:chExt cx="1364104" cy="1360164"/>
          </a:xfrm>
        </p:grpSpPr>
        <p:pic>
          <p:nvPicPr>
            <p:cNvPr id="11" name="Picture 10">
              <a:extLst>
                <a:ext uri="{FF2B5EF4-FFF2-40B4-BE49-F238E27FC236}">
                  <a16:creationId xmlns:a16="http://schemas.microsoft.com/office/drawing/2014/main" id="{2626C166-681D-08DA-D33E-F5CE094DA698}"/>
                </a:ext>
              </a:extLst>
            </p:cNvPr>
            <p:cNvPicPr>
              <a:picLocks noChangeAspect="1"/>
            </p:cNvPicPr>
            <p:nvPr/>
          </p:nvPicPr>
          <p:blipFill rotWithShape="1">
            <a:blip r:embed="rId8"/>
            <a:srcRect l="9437" t="8926" r="9389" b="21953"/>
            <a:stretch/>
          </p:blipFill>
          <p:spPr>
            <a:xfrm>
              <a:off x="3765003" y="4387272"/>
              <a:ext cx="1144058" cy="974186"/>
            </a:xfrm>
            <a:prstGeom prst="rect">
              <a:avLst/>
            </a:prstGeom>
          </p:spPr>
        </p:pic>
        <p:sp>
          <p:nvSpPr>
            <p:cNvPr id="12" name="TextBox 11">
              <a:extLst>
                <a:ext uri="{FF2B5EF4-FFF2-40B4-BE49-F238E27FC236}">
                  <a16:creationId xmlns:a16="http://schemas.microsoft.com/office/drawing/2014/main" id="{986C109B-5CBC-A4AC-190E-28320B45C8B8}"/>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grpSp>
        <p:nvGrpSpPr>
          <p:cNvPr id="13" name="Group 12">
            <a:extLst>
              <a:ext uri="{FF2B5EF4-FFF2-40B4-BE49-F238E27FC236}">
                <a16:creationId xmlns:a16="http://schemas.microsoft.com/office/drawing/2014/main" id="{A17570E0-C9D0-F45D-2D29-AD1B581FD90D}"/>
              </a:ext>
            </a:extLst>
          </p:cNvPr>
          <p:cNvGrpSpPr/>
          <p:nvPr/>
        </p:nvGrpSpPr>
        <p:grpSpPr>
          <a:xfrm>
            <a:off x="419395" y="1590504"/>
            <a:ext cx="2094372" cy="2122802"/>
            <a:chOff x="7193184" y="2340980"/>
            <a:chExt cx="2094372" cy="2122802"/>
          </a:xfrm>
        </p:grpSpPr>
        <p:pic>
          <p:nvPicPr>
            <p:cNvPr id="14" name="Picture 13">
              <a:extLst>
                <a:ext uri="{FF2B5EF4-FFF2-40B4-BE49-F238E27FC236}">
                  <a16:creationId xmlns:a16="http://schemas.microsoft.com/office/drawing/2014/main" id="{626921D9-D382-F253-3286-8110B2DDAD89}"/>
                </a:ext>
              </a:extLst>
            </p:cNvPr>
            <p:cNvPicPr>
              <a:picLocks noChangeAspect="1"/>
            </p:cNvPicPr>
            <p:nvPr/>
          </p:nvPicPr>
          <p:blipFill>
            <a:blip r:embed="rId9"/>
            <a:stretch>
              <a:fillRect/>
            </a:stretch>
          </p:blipFill>
          <p:spPr>
            <a:xfrm>
              <a:off x="7193184" y="2340980"/>
              <a:ext cx="2094372" cy="2122802"/>
            </a:xfrm>
            <a:prstGeom prst="rect">
              <a:avLst/>
            </a:prstGeom>
          </p:spPr>
        </p:pic>
        <p:pic>
          <p:nvPicPr>
            <p:cNvPr id="15" name="Picture 14">
              <a:extLst>
                <a:ext uri="{FF2B5EF4-FFF2-40B4-BE49-F238E27FC236}">
                  <a16:creationId xmlns:a16="http://schemas.microsoft.com/office/drawing/2014/main" id="{643C102A-7A7E-1FFD-C593-8B21DC299B59}"/>
                </a:ext>
              </a:extLst>
            </p:cNvPr>
            <p:cNvPicPr>
              <a:picLocks noChangeAspect="1"/>
            </p:cNvPicPr>
            <p:nvPr/>
          </p:nvPicPr>
          <p:blipFill>
            <a:blip r:embed="rId10"/>
            <a:stretch>
              <a:fillRect/>
            </a:stretch>
          </p:blipFill>
          <p:spPr>
            <a:xfrm>
              <a:off x="7324531" y="3029079"/>
              <a:ext cx="748909" cy="620731"/>
            </a:xfrm>
            <a:prstGeom prst="rect">
              <a:avLst/>
            </a:prstGeom>
          </p:spPr>
        </p:pic>
        <p:sp>
          <p:nvSpPr>
            <p:cNvPr id="16" name="Content Placeholder 2">
              <a:extLst>
                <a:ext uri="{FF2B5EF4-FFF2-40B4-BE49-F238E27FC236}">
                  <a16:creationId xmlns:a16="http://schemas.microsoft.com/office/drawing/2014/main" id="{AEB08E5F-0256-ABA0-68B5-297F4668BCB5}"/>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5400" b="1" dirty="0">
                  <a:solidFill>
                    <a:schemeClr val="tx1"/>
                  </a:solidFill>
                </a:rPr>
                <a:t>©</a:t>
              </a:r>
              <a:endParaRPr lang="en-CA" sz="3200" dirty="0">
                <a:solidFill>
                  <a:schemeClr val="tx1"/>
                </a:solidFill>
              </a:endParaRPr>
            </a:p>
            <a:p>
              <a:pPr marL="0" indent="0" algn="ctr">
                <a:buNone/>
              </a:pPr>
              <a:endParaRPr lang="en-CA" dirty="0"/>
            </a:p>
          </p:txBody>
        </p:sp>
      </p:grpSp>
      <p:pic>
        <p:nvPicPr>
          <p:cNvPr id="19" name="Picture 18">
            <a:extLst>
              <a:ext uri="{FF2B5EF4-FFF2-40B4-BE49-F238E27FC236}">
                <a16:creationId xmlns:a16="http://schemas.microsoft.com/office/drawing/2014/main" id="{E64C6EED-839D-4A5D-ADD7-828BA425F28B}"/>
              </a:ext>
            </a:extLst>
          </p:cNvPr>
          <p:cNvPicPr>
            <a:picLocks noChangeAspect="1"/>
          </p:cNvPicPr>
          <p:nvPr/>
        </p:nvPicPr>
        <p:blipFill>
          <a:blip r:embed="rId11"/>
          <a:stretch>
            <a:fillRect/>
          </a:stretch>
        </p:blipFill>
        <p:spPr>
          <a:xfrm>
            <a:off x="3100176" y="2899334"/>
            <a:ext cx="2246939" cy="3635845"/>
          </a:xfrm>
          <a:prstGeom prst="rect">
            <a:avLst/>
          </a:prstGeom>
        </p:spPr>
      </p:pic>
      <p:sp>
        <p:nvSpPr>
          <p:cNvPr id="20" name="Arrow: Right 19">
            <a:extLst>
              <a:ext uri="{FF2B5EF4-FFF2-40B4-BE49-F238E27FC236}">
                <a16:creationId xmlns:a16="http://schemas.microsoft.com/office/drawing/2014/main" id="{7E4EC88B-63B0-B1A4-5943-CFFF9135FFA5}"/>
              </a:ext>
            </a:extLst>
          </p:cNvPr>
          <p:cNvSpPr/>
          <p:nvPr/>
        </p:nvSpPr>
        <p:spPr>
          <a:xfrm>
            <a:off x="914400" y="3975817"/>
            <a:ext cx="2449286" cy="120733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STEP 1: Assess the Purpose</a:t>
            </a:r>
          </a:p>
        </p:txBody>
      </p:sp>
      <p:sp>
        <p:nvSpPr>
          <p:cNvPr id="21" name="Arrow: Right 20">
            <a:extLst>
              <a:ext uri="{FF2B5EF4-FFF2-40B4-BE49-F238E27FC236}">
                <a16:creationId xmlns:a16="http://schemas.microsoft.com/office/drawing/2014/main" id="{C49E8222-4A63-9E75-D4B8-5422273CF786}"/>
              </a:ext>
            </a:extLst>
          </p:cNvPr>
          <p:cNvSpPr/>
          <p:nvPr/>
        </p:nvSpPr>
        <p:spPr>
          <a:xfrm>
            <a:off x="5143827" y="3975816"/>
            <a:ext cx="2449286" cy="120733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STEP 2: Assess the Dealing</a:t>
            </a:r>
          </a:p>
        </p:txBody>
      </p:sp>
    </p:spTree>
    <p:extLst>
      <p:ext uri="{BB962C8B-B14F-4D97-AF65-F5344CB8AC3E}">
        <p14:creationId xmlns:p14="http://schemas.microsoft.com/office/powerpoint/2010/main" val="39672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A5D98-15C5-49A7-8EE4-FB2C31201C1C}"/>
              </a:ext>
            </a:extLst>
          </p:cNvPr>
          <p:cNvSpPr>
            <a:spLocks noGrp="1"/>
          </p:cNvSpPr>
          <p:nvPr>
            <p:ph type="title"/>
          </p:nvPr>
        </p:nvSpPr>
        <p:spPr/>
        <p:txBody>
          <a:bodyPr/>
          <a:lstStyle/>
          <a:p>
            <a:r>
              <a:rPr lang="en-CA" dirty="0"/>
              <a:t>INDIVIDUAL EXCEPTIONS</a:t>
            </a:r>
          </a:p>
        </p:txBody>
      </p:sp>
      <p:pic>
        <p:nvPicPr>
          <p:cNvPr id="5" name="Picture 4">
            <a:extLst>
              <a:ext uri="{FF2B5EF4-FFF2-40B4-BE49-F238E27FC236}">
                <a16:creationId xmlns:a16="http://schemas.microsoft.com/office/drawing/2014/main" id="{7C7E3148-CF85-C17B-15BC-8C3DEBE5F1DC}"/>
              </a:ext>
            </a:extLst>
          </p:cNvPr>
          <p:cNvPicPr>
            <a:picLocks noChangeAspect="1"/>
          </p:cNvPicPr>
          <p:nvPr/>
        </p:nvPicPr>
        <p:blipFill>
          <a:blip r:embed="rId3"/>
          <a:stretch>
            <a:fillRect/>
          </a:stretch>
        </p:blipFill>
        <p:spPr>
          <a:xfrm>
            <a:off x="1960396" y="2589406"/>
            <a:ext cx="1034731" cy="2816767"/>
          </a:xfrm>
          <a:prstGeom prst="rect">
            <a:avLst/>
          </a:prstGeom>
        </p:spPr>
      </p:pic>
      <p:sp>
        <p:nvSpPr>
          <p:cNvPr id="6" name="Google Shape;75;p13">
            <a:extLst>
              <a:ext uri="{FF2B5EF4-FFF2-40B4-BE49-F238E27FC236}">
                <a16:creationId xmlns:a16="http://schemas.microsoft.com/office/drawing/2014/main" id="{588924EE-818D-8674-02CE-806DC926545C}"/>
              </a:ext>
            </a:extLst>
          </p:cNvPr>
          <p:cNvSpPr txBox="1"/>
          <p:nvPr/>
        </p:nvSpPr>
        <p:spPr>
          <a:xfrm>
            <a:off x="3671596" y="2489768"/>
            <a:ext cx="6602147" cy="738623"/>
          </a:xfrm>
          <a:prstGeom prst="rect">
            <a:avLst/>
          </a:prstGeom>
          <a:noFill/>
          <a:ln w="9525" cap="flat" cmpd="sng">
            <a:noFill/>
            <a:prstDash val="solid"/>
            <a:round/>
            <a:headEnd type="none" w="sm" len="sm"/>
            <a:tailEnd type="none" w="sm" len="sm"/>
          </a:ln>
        </p:spPr>
        <p:txBody>
          <a:bodyPr spcFirstLastPara="1" wrap="square" lIns="121900" tIns="121900" rIns="121900" bIns="121900" anchor="t" anchorCtr="0">
            <a:spAutoFit/>
          </a:bodyPr>
          <a:lstStyle/>
          <a:p>
            <a:r>
              <a:rPr lang="en" sz="3200" dirty="0">
                <a:latin typeface="Algerian" panose="04020705040A02060702" pitchFamily="82" charset="0"/>
              </a:rPr>
              <a:t>U</a:t>
            </a:r>
            <a:r>
              <a:rPr lang="en" sz="3200" dirty="0">
                <a:latin typeface="Bahnschrift Light Condensed" panose="020B0502040204020203" pitchFamily="34" charset="0"/>
              </a:rPr>
              <a:t>s</a:t>
            </a:r>
            <a:r>
              <a:rPr lang="en" sz="3200" dirty="0">
                <a:latin typeface="Bauhaus 93" panose="04030905020B02020C02" pitchFamily="82" charset="0"/>
              </a:rPr>
              <a:t>e</a:t>
            </a:r>
            <a:r>
              <a:rPr lang="en" sz="3200" dirty="0">
                <a:latin typeface="Berlin Sans FB" panose="020E0602020502020306" pitchFamily="34" charset="0"/>
              </a:rPr>
              <a:t>r</a:t>
            </a:r>
            <a:r>
              <a:rPr lang="en" sz="3200" dirty="0"/>
              <a:t>-</a:t>
            </a:r>
            <a:r>
              <a:rPr lang="en" sz="3200" dirty="0">
                <a:latin typeface="Bernard MT Condensed" panose="02050806060905020404" pitchFamily="18" charset="0"/>
              </a:rPr>
              <a:t>G</a:t>
            </a:r>
            <a:r>
              <a:rPr lang="en" sz="3200" dirty="0"/>
              <a:t>e</a:t>
            </a:r>
            <a:r>
              <a:rPr lang="en" sz="3200" dirty="0">
                <a:latin typeface="Bell MT" panose="02020503060305020303" pitchFamily="18" charset="0"/>
              </a:rPr>
              <a:t>n</a:t>
            </a:r>
            <a:r>
              <a:rPr lang="en" sz="3200" dirty="0">
                <a:latin typeface="Broadway" panose="04040905080B02020502" pitchFamily="82" charset="0"/>
              </a:rPr>
              <a:t>e</a:t>
            </a:r>
            <a:r>
              <a:rPr lang="en" sz="3200" dirty="0">
                <a:latin typeface="Cooper Black" panose="0208090404030B020404" pitchFamily="18" charset="0"/>
              </a:rPr>
              <a:t>r</a:t>
            </a:r>
            <a:r>
              <a:rPr lang="en" sz="3200" dirty="0">
                <a:latin typeface="Copperplate Gothic Light" panose="020E0507020206020404" pitchFamily="34" charset="0"/>
              </a:rPr>
              <a:t>a</a:t>
            </a:r>
            <a:r>
              <a:rPr lang="en" sz="3200" dirty="0">
                <a:latin typeface="Felix Titling" panose="04060505060202020A04" pitchFamily="82" charset="0"/>
              </a:rPr>
              <a:t>t</a:t>
            </a:r>
            <a:r>
              <a:rPr lang="en" sz="3200" dirty="0">
                <a:latin typeface="Elephant" panose="02020904090505020303" pitchFamily="18" charset="0"/>
              </a:rPr>
              <a:t>e</a:t>
            </a:r>
            <a:r>
              <a:rPr lang="en" sz="3200" dirty="0"/>
              <a:t>d </a:t>
            </a:r>
            <a:r>
              <a:rPr lang="en" sz="3200" dirty="0">
                <a:latin typeface="Goudy Stout" panose="0202090407030B020401" pitchFamily="18" charset="0"/>
              </a:rPr>
              <a:t>C</a:t>
            </a:r>
            <a:r>
              <a:rPr lang="en" sz="3200" dirty="0">
                <a:latin typeface="Forte" panose="03060902040502070203" pitchFamily="66" charset="0"/>
              </a:rPr>
              <a:t>o</a:t>
            </a:r>
            <a:r>
              <a:rPr lang="en" sz="3200" dirty="0">
                <a:latin typeface="Castellar" panose="020A0402060406010301" pitchFamily="18" charset="0"/>
              </a:rPr>
              <a:t>n</a:t>
            </a:r>
            <a:r>
              <a:rPr lang="en" sz="3200" dirty="0">
                <a:latin typeface="Dosis" panose="02010703020202060003" pitchFamily="2" charset="0"/>
              </a:rPr>
              <a:t>t</a:t>
            </a:r>
            <a:r>
              <a:rPr lang="en" sz="3200" dirty="0"/>
              <a:t>e</a:t>
            </a:r>
            <a:r>
              <a:rPr lang="en" sz="3200" dirty="0">
                <a:latin typeface="Harlow Solid Italic" panose="04030604020F02020D02" pitchFamily="82" charset="0"/>
              </a:rPr>
              <a:t>n</a:t>
            </a:r>
            <a:r>
              <a:rPr lang="en" sz="3200" dirty="0">
                <a:latin typeface="Kristen ITC" panose="03050502040202030202" pitchFamily="66" charset="0"/>
              </a:rPr>
              <a:t>t</a:t>
            </a:r>
            <a:r>
              <a:rPr lang="en" sz="3200" dirty="0"/>
              <a:t> (</a:t>
            </a:r>
            <a:r>
              <a:rPr lang="en" sz="3200" dirty="0">
                <a:latin typeface="Magneto" panose="04030805050802020D02" pitchFamily="82" charset="0"/>
              </a:rPr>
              <a:t>U</a:t>
            </a:r>
            <a:r>
              <a:rPr lang="en" sz="3200" dirty="0">
                <a:latin typeface="OCRA" panose="020B7200000000000000" pitchFamily="34" charset="0"/>
              </a:rPr>
              <a:t>G</a:t>
            </a:r>
            <a:r>
              <a:rPr lang="en" sz="3200" dirty="0">
                <a:latin typeface="Old English Text MT" panose="03040902040508030806" pitchFamily="66" charset="0"/>
              </a:rPr>
              <a:t>C</a:t>
            </a:r>
            <a:r>
              <a:rPr lang="en" sz="3200" dirty="0"/>
              <a:t>)</a:t>
            </a:r>
            <a:endParaRPr sz="3200" dirty="0"/>
          </a:p>
        </p:txBody>
      </p:sp>
      <p:sp>
        <p:nvSpPr>
          <p:cNvPr id="7" name="TextBox 6">
            <a:extLst>
              <a:ext uri="{FF2B5EF4-FFF2-40B4-BE49-F238E27FC236}">
                <a16:creationId xmlns:a16="http://schemas.microsoft.com/office/drawing/2014/main" id="{347A8E3A-B985-50A7-4DAC-48B9E3DBBF32}"/>
              </a:ext>
            </a:extLst>
          </p:cNvPr>
          <p:cNvSpPr txBox="1"/>
          <p:nvPr/>
        </p:nvSpPr>
        <p:spPr>
          <a:xfrm>
            <a:off x="3741576" y="3363472"/>
            <a:ext cx="6008915" cy="830997"/>
          </a:xfrm>
          <a:prstGeom prst="rect">
            <a:avLst/>
          </a:prstGeom>
          <a:noFill/>
        </p:spPr>
        <p:txBody>
          <a:bodyPr wrap="square" rtlCol="0">
            <a:spAutoFit/>
          </a:bodyPr>
          <a:lstStyle/>
          <a:p>
            <a:r>
              <a:rPr lang="en-CA" sz="2400" dirty="0"/>
              <a:t>Time shifting (recording for later use) and </a:t>
            </a:r>
          </a:p>
          <a:p>
            <a:r>
              <a:rPr lang="en-CA" sz="2400" dirty="0"/>
              <a:t>Format shifting (switching media)</a:t>
            </a:r>
            <a:endParaRPr lang="en-CA" dirty="0"/>
          </a:p>
        </p:txBody>
      </p:sp>
      <p:sp>
        <p:nvSpPr>
          <p:cNvPr id="8" name="TextBox 7">
            <a:extLst>
              <a:ext uri="{FF2B5EF4-FFF2-40B4-BE49-F238E27FC236}">
                <a16:creationId xmlns:a16="http://schemas.microsoft.com/office/drawing/2014/main" id="{A1F64859-99F9-466D-6A14-4FBEB8D3B13F}"/>
              </a:ext>
            </a:extLst>
          </p:cNvPr>
          <p:cNvSpPr txBox="1"/>
          <p:nvPr/>
        </p:nvSpPr>
        <p:spPr>
          <a:xfrm>
            <a:off x="3792894" y="4422710"/>
            <a:ext cx="6125547" cy="923330"/>
          </a:xfrm>
          <a:prstGeom prst="rect">
            <a:avLst/>
          </a:prstGeom>
          <a:noFill/>
        </p:spPr>
        <p:txBody>
          <a:bodyPr wrap="square" rtlCol="0">
            <a:spAutoFit/>
          </a:bodyPr>
          <a:lstStyle/>
          <a:p>
            <a:r>
              <a:rPr lang="en-CA" dirty="0"/>
              <a:t>Backup Copies</a:t>
            </a:r>
          </a:p>
          <a:p>
            <a:r>
              <a:rPr lang="en-CA" dirty="0"/>
              <a:t>	Backup Copies</a:t>
            </a:r>
          </a:p>
          <a:p>
            <a:r>
              <a:rPr lang="en-CA" dirty="0"/>
              <a:t>		Backup Copies</a:t>
            </a:r>
          </a:p>
        </p:txBody>
      </p:sp>
      <p:pic>
        <p:nvPicPr>
          <p:cNvPr id="9" name="Picture 2" descr="Image result for canada coat of arm">
            <a:extLst>
              <a:ext uri="{FF2B5EF4-FFF2-40B4-BE49-F238E27FC236}">
                <a16:creationId xmlns:a16="http://schemas.microsoft.com/office/drawing/2014/main" id="{82BEC106-689D-9113-FD9E-00FCAD7B8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349" y="3672177"/>
            <a:ext cx="1914108" cy="24243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763AA12-E26C-D480-4829-94392C62A62A}"/>
              </a:ext>
            </a:extLst>
          </p:cNvPr>
          <p:cNvPicPr>
            <a:picLocks noChangeAspect="1"/>
          </p:cNvPicPr>
          <p:nvPr/>
        </p:nvPicPr>
        <p:blipFill>
          <a:blip r:embed="rId5"/>
          <a:stretch>
            <a:fillRect/>
          </a:stretch>
        </p:blipFill>
        <p:spPr>
          <a:xfrm>
            <a:off x="9581094" y="6115328"/>
            <a:ext cx="1772706" cy="257235"/>
          </a:xfrm>
          <a:prstGeom prst="rect">
            <a:avLst/>
          </a:prstGeom>
        </p:spPr>
      </p:pic>
      <p:sp>
        <p:nvSpPr>
          <p:cNvPr id="11" name="Speech Bubble: Oval 10">
            <a:extLst>
              <a:ext uri="{FF2B5EF4-FFF2-40B4-BE49-F238E27FC236}">
                <a16:creationId xmlns:a16="http://schemas.microsoft.com/office/drawing/2014/main" id="{442E2DD6-1599-7BBE-CB46-4A1E3B4516ED}"/>
              </a:ext>
            </a:extLst>
          </p:cNvPr>
          <p:cNvSpPr/>
          <p:nvPr/>
        </p:nvSpPr>
        <p:spPr>
          <a:xfrm>
            <a:off x="6241626" y="5280998"/>
            <a:ext cx="2831840" cy="1301749"/>
          </a:xfrm>
          <a:prstGeom prst="wedgeEllipseCallout">
            <a:avLst>
              <a:gd name="adj1" fmla="val 61045"/>
              <a:gd name="adj2" fmla="val -63294"/>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Don’t forget to check the conditions (limitations)</a:t>
            </a:r>
          </a:p>
        </p:txBody>
      </p:sp>
    </p:spTree>
    <p:extLst>
      <p:ext uri="{BB962C8B-B14F-4D97-AF65-F5344CB8AC3E}">
        <p14:creationId xmlns:p14="http://schemas.microsoft.com/office/powerpoint/2010/main" val="304801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A5D98-15C5-49A7-8EE4-FB2C31201C1C}"/>
              </a:ext>
            </a:extLst>
          </p:cNvPr>
          <p:cNvSpPr>
            <a:spLocks noGrp="1"/>
          </p:cNvSpPr>
          <p:nvPr>
            <p:ph type="title"/>
          </p:nvPr>
        </p:nvSpPr>
        <p:spPr/>
        <p:txBody>
          <a:bodyPr/>
          <a:lstStyle/>
          <a:p>
            <a:r>
              <a:rPr lang="en-CA" dirty="0"/>
              <a:t>INSTITUTIONAL EXCEPTIONS</a:t>
            </a:r>
          </a:p>
        </p:txBody>
      </p:sp>
      <p:pic>
        <p:nvPicPr>
          <p:cNvPr id="5" name="Picture 4">
            <a:extLst>
              <a:ext uri="{FF2B5EF4-FFF2-40B4-BE49-F238E27FC236}">
                <a16:creationId xmlns:a16="http://schemas.microsoft.com/office/drawing/2014/main" id="{8F4B02A6-256F-57CC-816C-88A4BEFEE891}"/>
              </a:ext>
            </a:extLst>
          </p:cNvPr>
          <p:cNvPicPr>
            <a:picLocks noChangeAspect="1"/>
          </p:cNvPicPr>
          <p:nvPr/>
        </p:nvPicPr>
        <p:blipFill>
          <a:blip r:embed="rId3"/>
          <a:stretch>
            <a:fillRect/>
          </a:stretch>
        </p:blipFill>
        <p:spPr>
          <a:xfrm>
            <a:off x="1354090" y="2115583"/>
            <a:ext cx="1631706" cy="201916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168C974-EE64-92C5-CCF4-B44E53962339}"/>
              </a:ext>
            </a:extLst>
          </p:cNvPr>
          <p:cNvPicPr>
            <a:picLocks noChangeAspect="1"/>
          </p:cNvPicPr>
          <p:nvPr/>
        </p:nvPicPr>
        <p:blipFill>
          <a:blip r:embed="rId4"/>
          <a:stretch>
            <a:fillRect/>
          </a:stretch>
        </p:blipFill>
        <p:spPr>
          <a:xfrm>
            <a:off x="2484651" y="3547833"/>
            <a:ext cx="2009115" cy="1700636"/>
          </a:xfrm>
          <a:prstGeom prst="rect">
            <a:avLst/>
          </a:prstGeom>
        </p:spPr>
      </p:pic>
      <p:pic>
        <p:nvPicPr>
          <p:cNvPr id="7" name="Picture 2" descr="Image result for canada coat of arm">
            <a:extLst>
              <a:ext uri="{FF2B5EF4-FFF2-40B4-BE49-F238E27FC236}">
                <a16:creationId xmlns:a16="http://schemas.microsoft.com/office/drawing/2014/main" id="{DFA90A6E-4A7E-15B2-7243-0C3E9FA06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027" y="2520828"/>
            <a:ext cx="1914108" cy="2424396"/>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99C91A92-6499-EDB0-7395-DC709EDE1794}"/>
              </a:ext>
            </a:extLst>
          </p:cNvPr>
          <p:cNvSpPr/>
          <p:nvPr/>
        </p:nvSpPr>
        <p:spPr>
          <a:xfrm>
            <a:off x="3726801" y="1934952"/>
            <a:ext cx="2831840" cy="1301749"/>
          </a:xfrm>
          <a:prstGeom prst="wedgeEllipseCallout">
            <a:avLst>
              <a:gd name="adj1" fmla="val 74225"/>
              <a:gd name="adj2" fmla="val 76119"/>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Don’t forget to check the conditions (limitations)</a:t>
            </a:r>
          </a:p>
        </p:txBody>
      </p:sp>
      <p:sp>
        <p:nvSpPr>
          <p:cNvPr id="9" name="Speech Bubble: Oval 8">
            <a:extLst>
              <a:ext uri="{FF2B5EF4-FFF2-40B4-BE49-F238E27FC236}">
                <a16:creationId xmlns:a16="http://schemas.microsoft.com/office/drawing/2014/main" id="{CFC9059B-1FB1-3C0E-B6FF-EDD620A382DF}"/>
              </a:ext>
            </a:extLst>
          </p:cNvPr>
          <p:cNvSpPr/>
          <p:nvPr/>
        </p:nvSpPr>
        <p:spPr>
          <a:xfrm>
            <a:off x="9658792" y="4086633"/>
            <a:ext cx="2358236" cy="938786"/>
          </a:xfrm>
          <a:prstGeom prst="wedgeEllipseCallout">
            <a:avLst>
              <a:gd name="adj1" fmla="val -77816"/>
              <a:gd name="adj2" fmla="val -100453"/>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Didn’t you just say that?</a:t>
            </a:r>
          </a:p>
        </p:txBody>
      </p:sp>
      <p:sp>
        <p:nvSpPr>
          <p:cNvPr id="11" name="Speech Bubble: Oval 10">
            <a:extLst>
              <a:ext uri="{FF2B5EF4-FFF2-40B4-BE49-F238E27FC236}">
                <a16:creationId xmlns:a16="http://schemas.microsoft.com/office/drawing/2014/main" id="{2452900E-0941-470F-EF92-E6F6680CEF43}"/>
              </a:ext>
            </a:extLst>
          </p:cNvPr>
          <p:cNvSpPr/>
          <p:nvPr/>
        </p:nvSpPr>
        <p:spPr>
          <a:xfrm>
            <a:off x="4916882" y="5248469"/>
            <a:ext cx="2358236" cy="938786"/>
          </a:xfrm>
          <a:prstGeom prst="wedgeEllipseCallout">
            <a:avLst>
              <a:gd name="adj1" fmla="val 55126"/>
              <a:gd name="adj2" fmla="val -206801"/>
            </a:avLst>
          </a:prstGeom>
          <a:solidFill>
            <a:srgbClr val="E688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Yeah, but it’s important!</a:t>
            </a:r>
          </a:p>
        </p:txBody>
      </p:sp>
    </p:spTree>
    <p:extLst>
      <p:ext uri="{BB962C8B-B14F-4D97-AF65-F5344CB8AC3E}">
        <p14:creationId xmlns:p14="http://schemas.microsoft.com/office/powerpoint/2010/main" val="42514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A5D98-15C5-49A7-8EE4-FB2C31201C1C}"/>
              </a:ext>
            </a:extLst>
          </p:cNvPr>
          <p:cNvSpPr>
            <a:spLocks noGrp="1"/>
          </p:cNvSpPr>
          <p:nvPr>
            <p:ph type="title"/>
          </p:nvPr>
        </p:nvSpPr>
        <p:spPr/>
        <p:txBody>
          <a:bodyPr/>
          <a:lstStyle/>
          <a:p>
            <a:r>
              <a:rPr lang="en-CA" dirty="0"/>
              <a:t>IT’S ALL ABOUT BALANCE</a:t>
            </a:r>
          </a:p>
        </p:txBody>
      </p:sp>
      <p:pic>
        <p:nvPicPr>
          <p:cNvPr id="5" name="Content Placeholder 6">
            <a:extLst>
              <a:ext uri="{FF2B5EF4-FFF2-40B4-BE49-F238E27FC236}">
                <a16:creationId xmlns:a16="http://schemas.microsoft.com/office/drawing/2014/main" id="{4CAAD25C-BEF2-8158-8D58-65C6C8B9FA48}"/>
              </a:ext>
            </a:extLst>
          </p:cNvPr>
          <p:cNvPicPr>
            <a:picLocks noGrp="1" noChangeAspect="1"/>
          </p:cNvPicPr>
          <p:nvPr/>
        </p:nvPicPr>
        <p:blipFill rotWithShape="1">
          <a:blip r:embed="rId3"/>
          <a:srcRect b="16734"/>
          <a:stretch/>
        </p:blipFill>
        <p:spPr>
          <a:xfrm>
            <a:off x="466468" y="1921154"/>
            <a:ext cx="2600652" cy="2165454"/>
          </a:xfrm>
          <a:prstGeom prst="rect">
            <a:avLst/>
          </a:prstGeom>
        </p:spPr>
      </p:pic>
      <p:sp>
        <p:nvSpPr>
          <p:cNvPr id="6" name="Content Placeholder 2">
            <a:extLst>
              <a:ext uri="{FF2B5EF4-FFF2-40B4-BE49-F238E27FC236}">
                <a16:creationId xmlns:a16="http://schemas.microsoft.com/office/drawing/2014/main" id="{C7B6691A-A3A8-8C2E-F1CC-ABBE196812EB}"/>
              </a:ext>
            </a:extLst>
          </p:cNvPr>
          <p:cNvSpPr txBox="1">
            <a:spLocks/>
          </p:cNvSpPr>
          <p:nvPr/>
        </p:nvSpPr>
        <p:spPr>
          <a:xfrm>
            <a:off x="1115251" y="182022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grpSp>
        <p:nvGrpSpPr>
          <p:cNvPr id="7" name="Group 6">
            <a:extLst>
              <a:ext uri="{FF2B5EF4-FFF2-40B4-BE49-F238E27FC236}">
                <a16:creationId xmlns:a16="http://schemas.microsoft.com/office/drawing/2014/main" id="{8AC6E77D-3166-A164-9944-A367F096175D}"/>
              </a:ext>
            </a:extLst>
          </p:cNvPr>
          <p:cNvGrpSpPr/>
          <p:nvPr/>
        </p:nvGrpSpPr>
        <p:grpSpPr>
          <a:xfrm>
            <a:off x="1518437" y="1997442"/>
            <a:ext cx="496712" cy="338667"/>
            <a:chOff x="4842933" y="3429000"/>
            <a:chExt cx="496712" cy="338667"/>
          </a:xfrm>
        </p:grpSpPr>
        <p:sp>
          <p:nvSpPr>
            <p:cNvPr id="8" name="Multiplication Sign 7">
              <a:extLst>
                <a:ext uri="{FF2B5EF4-FFF2-40B4-BE49-F238E27FC236}">
                  <a16:creationId xmlns:a16="http://schemas.microsoft.com/office/drawing/2014/main" id="{177CC963-1E47-74B5-EB8C-19BE68748CAF}"/>
                </a:ext>
              </a:extLst>
            </p:cNvPr>
            <p:cNvSpPr/>
            <p:nvPr/>
          </p:nvSpPr>
          <p:spPr>
            <a:xfrm>
              <a:off x="4842933"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Multiplication Sign 8">
              <a:extLst>
                <a:ext uri="{FF2B5EF4-FFF2-40B4-BE49-F238E27FC236}">
                  <a16:creationId xmlns:a16="http://schemas.microsoft.com/office/drawing/2014/main" id="{6F061435-AFD6-3053-C470-E1CFCE416747}"/>
                </a:ext>
              </a:extLst>
            </p:cNvPr>
            <p:cNvSpPr/>
            <p:nvPr/>
          </p:nvSpPr>
          <p:spPr>
            <a:xfrm>
              <a:off x="5119511"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Moon 9">
              <a:extLst>
                <a:ext uri="{FF2B5EF4-FFF2-40B4-BE49-F238E27FC236}">
                  <a16:creationId xmlns:a16="http://schemas.microsoft.com/office/drawing/2014/main" id="{9A0BB673-EFFA-6F75-3361-2978F32DC253}"/>
                </a:ext>
              </a:extLst>
            </p:cNvPr>
            <p:cNvSpPr/>
            <p:nvPr/>
          </p:nvSpPr>
          <p:spPr>
            <a:xfrm rot="5400000">
              <a:off x="5032023" y="3631437"/>
              <a:ext cx="118533" cy="153927"/>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a:extLst>
              <a:ext uri="{FF2B5EF4-FFF2-40B4-BE49-F238E27FC236}">
                <a16:creationId xmlns:a16="http://schemas.microsoft.com/office/drawing/2014/main" id="{1BE27047-ED15-91C7-F81C-26EDAFC1227F}"/>
              </a:ext>
            </a:extLst>
          </p:cNvPr>
          <p:cNvSpPr txBox="1"/>
          <p:nvPr/>
        </p:nvSpPr>
        <p:spPr>
          <a:xfrm>
            <a:off x="306164" y="4662924"/>
            <a:ext cx="3197835" cy="369332"/>
          </a:xfrm>
          <a:prstGeom prst="rect">
            <a:avLst/>
          </a:prstGeom>
          <a:noFill/>
        </p:spPr>
        <p:txBody>
          <a:bodyPr wrap="square" rtlCol="0">
            <a:spAutoFit/>
          </a:bodyPr>
          <a:lstStyle/>
          <a:p>
            <a:r>
              <a:rPr lang="en-CA" dirty="0"/>
              <a:t>“A short quote…”</a:t>
            </a:r>
          </a:p>
        </p:txBody>
      </p:sp>
      <p:grpSp>
        <p:nvGrpSpPr>
          <p:cNvPr id="12" name="Group 11">
            <a:extLst>
              <a:ext uri="{FF2B5EF4-FFF2-40B4-BE49-F238E27FC236}">
                <a16:creationId xmlns:a16="http://schemas.microsoft.com/office/drawing/2014/main" id="{27D40F1A-A625-A69D-D972-EF2B9E8DA825}"/>
              </a:ext>
            </a:extLst>
          </p:cNvPr>
          <p:cNvGrpSpPr/>
          <p:nvPr/>
        </p:nvGrpSpPr>
        <p:grpSpPr>
          <a:xfrm>
            <a:off x="3398163" y="1764773"/>
            <a:ext cx="2094372" cy="2122802"/>
            <a:chOff x="7193184" y="2340980"/>
            <a:chExt cx="2094372" cy="2122802"/>
          </a:xfrm>
        </p:grpSpPr>
        <p:pic>
          <p:nvPicPr>
            <p:cNvPr id="13" name="Picture 12">
              <a:extLst>
                <a:ext uri="{FF2B5EF4-FFF2-40B4-BE49-F238E27FC236}">
                  <a16:creationId xmlns:a16="http://schemas.microsoft.com/office/drawing/2014/main" id="{B1B99D83-47A5-6522-7C43-C374AA1B0FDC}"/>
                </a:ext>
              </a:extLst>
            </p:cNvPr>
            <p:cNvPicPr>
              <a:picLocks noChangeAspect="1"/>
            </p:cNvPicPr>
            <p:nvPr/>
          </p:nvPicPr>
          <p:blipFill>
            <a:blip r:embed="rId4"/>
            <a:stretch>
              <a:fillRect/>
            </a:stretch>
          </p:blipFill>
          <p:spPr>
            <a:xfrm>
              <a:off x="7193184" y="2340980"/>
              <a:ext cx="2094372" cy="2122802"/>
            </a:xfrm>
            <a:prstGeom prst="rect">
              <a:avLst/>
            </a:prstGeom>
          </p:spPr>
        </p:pic>
        <p:pic>
          <p:nvPicPr>
            <p:cNvPr id="14" name="Picture 13">
              <a:extLst>
                <a:ext uri="{FF2B5EF4-FFF2-40B4-BE49-F238E27FC236}">
                  <a16:creationId xmlns:a16="http://schemas.microsoft.com/office/drawing/2014/main" id="{79109847-7107-4469-8890-51FFA79577B7}"/>
                </a:ext>
              </a:extLst>
            </p:cNvPr>
            <p:cNvPicPr>
              <a:picLocks noChangeAspect="1"/>
            </p:cNvPicPr>
            <p:nvPr/>
          </p:nvPicPr>
          <p:blipFill>
            <a:blip r:embed="rId5"/>
            <a:stretch>
              <a:fillRect/>
            </a:stretch>
          </p:blipFill>
          <p:spPr>
            <a:xfrm>
              <a:off x="7324531" y="3029079"/>
              <a:ext cx="748909" cy="620731"/>
            </a:xfrm>
            <a:prstGeom prst="rect">
              <a:avLst/>
            </a:prstGeom>
          </p:spPr>
        </p:pic>
        <p:sp>
          <p:nvSpPr>
            <p:cNvPr id="15" name="Content Placeholder 2">
              <a:extLst>
                <a:ext uri="{FF2B5EF4-FFF2-40B4-BE49-F238E27FC236}">
                  <a16:creationId xmlns:a16="http://schemas.microsoft.com/office/drawing/2014/main" id="{612ABF49-673E-CA0B-5AC1-763BAA8530A7}"/>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5400" b="1" dirty="0">
                  <a:solidFill>
                    <a:schemeClr val="tx1"/>
                  </a:solidFill>
                </a:rPr>
                <a:t>©</a:t>
              </a:r>
              <a:endParaRPr lang="en-CA" sz="3200" dirty="0">
                <a:solidFill>
                  <a:schemeClr val="tx1"/>
                </a:solidFill>
              </a:endParaRPr>
            </a:p>
            <a:p>
              <a:pPr marL="0" indent="0" algn="ctr">
                <a:buNone/>
              </a:pPr>
              <a:endParaRPr lang="en-CA" dirty="0"/>
            </a:p>
          </p:txBody>
        </p:sp>
      </p:grpSp>
      <p:pic>
        <p:nvPicPr>
          <p:cNvPr id="16" name="Picture 15">
            <a:extLst>
              <a:ext uri="{FF2B5EF4-FFF2-40B4-BE49-F238E27FC236}">
                <a16:creationId xmlns:a16="http://schemas.microsoft.com/office/drawing/2014/main" id="{56755DCF-CB6D-5A21-9A92-FD73EBEA0BEE}"/>
              </a:ext>
            </a:extLst>
          </p:cNvPr>
          <p:cNvPicPr>
            <a:picLocks noChangeAspect="1"/>
          </p:cNvPicPr>
          <p:nvPr/>
        </p:nvPicPr>
        <p:blipFill>
          <a:blip r:embed="rId6"/>
          <a:stretch>
            <a:fillRect/>
          </a:stretch>
        </p:blipFill>
        <p:spPr>
          <a:xfrm>
            <a:off x="5181503" y="3417745"/>
            <a:ext cx="622063" cy="1693393"/>
          </a:xfrm>
          <a:prstGeom prst="rect">
            <a:avLst/>
          </a:prstGeom>
        </p:spPr>
      </p:pic>
      <p:pic>
        <p:nvPicPr>
          <p:cNvPr id="17" name="Picture 16">
            <a:extLst>
              <a:ext uri="{FF2B5EF4-FFF2-40B4-BE49-F238E27FC236}">
                <a16:creationId xmlns:a16="http://schemas.microsoft.com/office/drawing/2014/main" id="{68C13EC5-399E-1CA3-2308-6B8C78CC748D}"/>
              </a:ext>
            </a:extLst>
          </p:cNvPr>
          <p:cNvPicPr>
            <a:picLocks noChangeAspect="1"/>
          </p:cNvPicPr>
          <p:nvPr/>
        </p:nvPicPr>
        <p:blipFill>
          <a:blip r:embed="rId7"/>
          <a:stretch>
            <a:fillRect/>
          </a:stretch>
        </p:blipFill>
        <p:spPr>
          <a:xfrm>
            <a:off x="2953756" y="5196858"/>
            <a:ext cx="1130561" cy="1399023"/>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DB2423A-CF39-E541-63B3-0193D532FC75}"/>
              </a:ext>
            </a:extLst>
          </p:cNvPr>
          <p:cNvPicPr>
            <a:picLocks noChangeAspect="1"/>
          </p:cNvPicPr>
          <p:nvPr/>
        </p:nvPicPr>
        <p:blipFill>
          <a:blip r:embed="rId8"/>
          <a:stretch>
            <a:fillRect/>
          </a:stretch>
        </p:blipFill>
        <p:spPr>
          <a:xfrm>
            <a:off x="4277330" y="5226726"/>
            <a:ext cx="1454417" cy="1231106"/>
          </a:xfrm>
          <a:prstGeom prst="rect">
            <a:avLst/>
          </a:prstGeom>
        </p:spPr>
      </p:pic>
      <p:pic>
        <p:nvPicPr>
          <p:cNvPr id="20" name="Picture 19">
            <a:extLst>
              <a:ext uri="{FF2B5EF4-FFF2-40B4-BE49-F238E27FC236}">
                <a16:creationId xmlns:a16="http://schemas.microsoft.com/office/drawing/2014/main" id="{DD70CCD1-4CE3-9231-C446-56089C997D30}"/>
              </a:ext>
            </a:extLst>
          </p:cNvPr>
          <p:cNvPicPr>
            <a:picLocks noChangeAspect="1"/>
          </p:cNvPicPr>
          <p:nvPr/>
        </p:nvPicPr>
        <p:blipFill>
          <a:blip r:embed="rId4"/>
          <a:stretch>
            <a:fillRect/>
          </a:stretch>
        </p:blipFill>
        <p:spPr>
          <a:xfrm>
            <a:off x="7533896" y="2336109"/>
            <a:ext cx="3819904" cy="3871758"/>
          </a:xfrm>
          <a:prstGeom prst="rect">
            <a:avLst/>
          </a:prstGeom>
        </p:spPr>
      </p:pic>
      <p:pic>
        <p:nvPicPr>
          <p:cNvPr id="24" name="Picture 23">
            <a:extLst>
              <a:ext uri="{FF2B5EF4-FFF2-40B4-BE49-F238E27FC236}">
                <a16:creationId xmlns:a16="http://schemas.microsoft.com/office/drawing/2014/main" id="{65C2F9F3-6D63-4976-557F-0050518E24AC}"/>
              </a:ext>
            </a:extLst>
          </p:cNvPr>
          <p:cNvPicPr>
            <a:picLocks noChangeAspect="1"/>
          </p:cNvPicPr>
          <p:nvPr/>
        </p:nvPicPr>
        <p:blipFill>
          <a:blip r:embed="rId9"/>
          <a:stretch>
            <a:fillRect/>
          </a:stretch>
        </p:blipFill>
        <p:spPr>
          <a:xfrm>
            <a:off x="9876700" y="3716898"/>
            <a:ext cx="1307595" cy="1011938"/>
          </a:xfrm>
          <a:prstGeom prst="rect">
            <a:avLst/>
          </a:prstGeom>
        </p:spPr>
      </p:pic>
      <p:sp>
        <p:nvSpPr>
          <p:cNvPr id="25" name="Content Placeholder 2">
            <a:extLst>
              <a:ext uri="{FF2B5EF4-FFF2-40B4-BE49-F238E27FC236}">
                <a16:creationId xmlns:a16="http://schemas.microsoft.com/office/drawing/2014/main" id="{87416C5F-7536-952D-1474-10EFE1AE0C44}"/>
              </a:ext>
            </a:extLst>
          </p:cNvPr>
          <p:cNvSpPr txBox="1">
            <a:spLocks/>
          </p:cNvSpPr>
          <p:nvPr/>
        </p:nvSpPr>
        <p:spPr>
          <a:xfrm>
            <a:off x="9101138" y="2018469"/>
            <a:ext cx="647802" cy="66794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6600" b="1" dirty="0">
                <a:solidFill>
                  <a:schemeClr val="tx1"/>
                </a:solidFill>
              </a:rPr>
              <a:t>©</a:t>
            </a:r>
            <a:endParaRPr lang="en-CA" sz="4000" dirty="0">
              <a:solidFill>
                <a:schemeClr val="tx1"/>
              </a:solidFill>
            </a:endParaRPr>
          </a:p>
          <a:p>
            <a:pPr marL="0" indent="0" algn="ctr">
              <a:buNone/>
            </a:pPr>
            <a:endParaRPr lang="en-CA" dirty="0"/>
          </a:p>
        </p:txBody>
      </p:sp>
      <p:pic>
        <p:nvPicPr>
          <p:cNvPr id="26" name="Content Placeholder 6">
            <a:extLst>
              <a:ext uri="{FF2B5EF4-FFF2-40B4-BE49-F238E27FC236}">
                <a16:creationId xmlns:a16="http://schemas.microsoft.com/office/drawing/2014/main" id="{93F017F7-95CB-E607-DBCB-B3D8A481509E}"/>
              </a:ext>
            </a:extLst>
          </p:cNvPr>
          <p:cNvPicPr>
            <a:picLocks noGrp="1" noChangeAspect="1"/>
          </p:cNvPicPr>
          <p:nvPr/>
        </p:nvPicPr>
        <p:blipFill rotWithShape="1">
          <a:blip r:embed="rId3"/>
          <a:srcRect b="16734"/>
          <a:stretch/>
        </p:blipFill>
        <p:spPr>
          <a:xfrm>
            <a:off x="7936540" y="3826607"/>
            <a:ext cx="951795" cy="792520"/>
          </a:xfrm>
          <a:prstGeom prst="rect">
            <a:avLst/>
          </a:prstGeom>
        </p:spPr>
      </p:pic>
    </p:spTree>
    <p:extLst>
      <p:ext uri="{BB962C8B-B14F-4D97-AF65-F5344CB8AC3E}">
        <p14:creationId xmlns:p14="http://schemas.microsoft.com/office/powerpoint/2010/main" val="40633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3"/>
          </p:nvPr>
        </p:nvSpPr>
        <p:spPr>
          <a:xfrm>
            <a:off x="887767" y="1825625"/>
            <a:ext cx="10466033" cy="4351338"/>
          </a:xfrm>
        </p:spPr>
        <p:txBody>
          <a:bodyPr/>
          <a:lstStyle/>
          <a:p>
            <a:pPr marL="0" indent="0">
              <a:buNone/>
            </a:pPr>
            <a:r>
              <a:rPr lang="en-CA" sz="2400" dirty="0">
                <a:solidFill>
                  <a:schemeClr val="tx1"/>
                </a:solidFill>
              </a:rPr>
              <a:t>You should now be able to:</a:t>
            </a:r>
          </a:p>
          <a:p>
            <a:pPr marL="0" indent="0">
              <a:buNone/>
            </a:pPr>
            <a:endParaRPr lang="en-CA" sz="2400" dirty="0">
              <a:solidFill>
                <a:schemeClr val="tx1"/>
              </a:solidFill>
            </a:endParaRPr>
          </a:p>
          <a:p>
            <a:pPr lvl="0"/>
            <a:r>
              <a:rPr lang="en-CA" sz="2400" dirty="0">
                <a:solidFill>
                  <a:schemeClr val="tx1"/>
                </a:solidFill>
              </a:rPr>
              <a:t>Recognize when copyright is a factor when using material created by someone else</a:t>
            </a:r>
          </a:p>
          <a:p>
            <a:pPr fontAlgn="base"/>
            <a:endParaRPr lang="en-CA" sz="2400" dirty="0">
              <a:solidFill>
                <a:schemeClr val="tx1"/>
              </a:solidFill>
            </a:endParaRPr>
          </a:p>
          <a:p>
            <a:pPr lvl="0"/>
            <a:r>
              <a:rPr lang="en-CA" sz="2400" dirty="0">
                <a:solidFill>
                  <a:schemeClr val="tx1"/>
                </a:solidFill>
              </a:rPr>
              <a:t>Describe the range of ways copyright might impact use from all rights reserved to no rights for anyone</a:t>
            </a:r>
          </a:p>
          <a:p>
            <a:pPr fontAlgn="base"/>
            <a:endParaRPr lang="en-CA" sz="2400" dirty="0">
              <a:solidFill>
                <a:schemeClr val="tx1"/>
              </a:solidFill>
            </a:endParaRPr>
          </a:p>
          <a:p>
            <a:pPr lvl="0"/>
            <a:r>
              <a:rPr lang="en-CA" sz="2400" dirty="0">
                <a:solidFill>
                  <a:schemeClr val="tx1"/>
                </a:solidFill>
              </a:rPr>
              <a:t>Understand that term lengths, substantiality and a variety of exceptions aim to balance the interests of rights holders and users</a:t>
            </a:r>
          </a:p>
        </p:txBody>
      </p:sp>
      <p:sp>
        <p:nvSpPr>
          <p:cNvPr id="6" name="Title 1">
            <a:extLst>
              <a:ext uri="{FF2B5EF4-FFF2-40B4-BE49-F238E27FC236}">
                <a16:creationId xmlns:a16="http://schemas.microsoft.com/office/drawing/2014/main" id="{8EED3044-AAE5-1B40-8001-1019F370E76A}"/>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a:t>LEARNING OBJECTIVES</a:t>
            </a:r>
            <a:endParaRPr lang="en-US" dirty="0"/>
          </a:p>
        </p:txBody>
      </p:sp>
    </p:spTree>
    <p:extLst>
      <p:ext uri="{BB962C8B-B14F-4D97-AF65-F5344CB8AC3E}">
        <p14:creationId xmlns:p14="http://schemas.microsoft.com/office/powerpoint/2010/main" val="13212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03" objId="2"/>
        <p14:stopEvt time="2362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D5372-F618-493A-BFF7-D8DD6A308E12}"/>
              </a:ext>
            </a:extLst>
          </p:cNvPr>
          <p:cNvSpPr>
            <a:spLocks noGrp="1"/>
          </p:cNvSpPr>
          <p:nvPr>
            <p:ph sz="half" idx="13"/>
          </p:nvPr>
        </p:nvSpPr>
        <p:spPr>
          <a:xfrm>
            <a:off x="3757791" y="4783677"/>
            <a:ext cx="4742577" cy="798352"/>
          </a:xfrm>
        </p:spPr>
        <p:txBody>
          <a:bodyPr/>
          <a:lstStyle/>
          <a:p>
            <a:pPr marL="0" indent="0" algn="ctr">
              <a:buNone/>
            </a:pPr>
            <a:r>
              <a:rPr lang="en-CA" sz="3600" b="1" dirty="0">
                <a:solidFill>
                  <a:schemeClr val="tx1"/>
                </a:solidFill>
              </a:rPr>
              <a:t>All Rights Reserved</a:t>
            </a:r>
          </a:p>
          <a:p>
            <a:endParaRPr lang="en-CA" dirty="0">
              <a:solidFill>
                <a:schemeClr val="tx1"/>
              </a:solidFill>
            </a:endParaRPr>
          </a:p>
        </p:txBody>
      </p:sp>
      <p:sp>
        <p:nvSpPr>
          <p:cNvPr id="4" name="Title 3">
            <a:extLst>
              <a:ext uri="{FF2B5EF4-FFF2-40B4-BE49-F238E27FC236}">
                <a16:creationId xmlns:a16="http://schemas.microsoft.com/office/drawing/2014/main" id="{B6CE82F6-3200-4867-B09F-C6C02E37A419}"/>
              </a:ext>
            </a:extLst>
          </p:cNvPr>
          <p:cNvSpPr>
            <a:spLocks noGrp="1"/>
          </p:cNvSpPr>
          <p:nvPr>
            <p:ph type="title"/>
          </p:nvPr>
        </p:nvSpPr>
        <p:spPr/>
        <p:txBody>
          <a:bodyPr/>
          <a:lstStyle/>
          <a:p>
            <a:r>
              <a:rPr lang="en-CA" dirty="0"/>
              <a:t>HOW DOES COPYRIGHT WORK?</a:t>
            </a:r>
          </a:p>
        </p:txBody>
      </p:sp>
      <p:sp>
        <p:nvSpPr>
          <p:cNvPr id="6" name="Content Placeholder 2">
            <a:extLst>
              <a:ext uri="{FF2B5EF4-FFF2-40B4-BE49-F238E27FC236}">
                <a16:creationId xmlns:a16="http://schemas.microsoft.com/office/drawing/2014/main" id="{20145A20-A963-46A0-8845-70DC2941178E}"/>
              </a:ext>
            </a:extLst>
          </p:cNvPr>
          <p:cNvSpPr txBox="1">
            <a:spLocks/>
          </p:cNvSpPr>
          <p:nvPr/>
        </p:nvSpPr>
        <p:spPr>
          <a:xfrm>
            <a:off x="4885219" y="2657401"/>
            <a:ext cx="2234672" cy="193667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16600" b="1" dirty="0">
                <a:solidFill>
                  <a:schemeClr val="tx1"/>
                </a:solidFill>
              </a:rPr>
              <a:t>©</a:t>
            </a:r>
            <a:endParaRPr lang="en-CA" sz="8000" dirty="0">
              <a:solidFill>
                <a:schemeClr val="tx1"/>
              </a:solidFill>
            </a:endParaRPr>
          </a:p>
          <a:p>
            <a:pPr marL="0" indent="0" algn="ctr">
              <a:buNone/>
            </a:pPr>
            <a:endParaRPr lang="en-CA" dirty="0"/>
          </a:p>
        </p:txBody>
      </p:sp>
      <p:pic>
        <p:nvPicPr>
          <p:cNvPr id="8" name="Picture 7">
            <a:extLst>
              <a:ext uri="{FF2B5EF4-FFF2-40B4-BE49-F238E27FC236}">
                <a16:creationId xmlns:a16="http://schemas.microsoft.com/office/drawing/2014/main" id="{3C2778EB-8409-68FA-EC2E-B4F15042DB93}"/>
              </a:ext>
            </a:extLst>
          </p:cNvPr>
          <p:cNvPicPr>
            <a:picLocks noChangeAspect="1"/>
          </p:cNvPicPr>
          <p:nvPr/>
        </p:nvPicPr>
        <p:blipFill>
          <a:blip r:embed="rId3"/>
          <a:stretch>
            <a:fillRect/>
          </a:stretch>
        </p:blipFill>
        <p:spPr>
          <a:xfrm>
            <a:off x="817328" y="2087650"/>
            <a:ext cx="3707907" cy="2470594"/>
          </a:xfrm>
          <a:prstGeom prst="rect">
            <a:avLst/>
          </a:prstGeom>
        </p:spPr>
      </p:pic>
      <p:pic>
        <p:nvPicPr>
          <p:cNvPr id="10" name="Picture 9">
            <a:extLst>
              <a:ext uri="{FF2B5EF4-FFF2-40B4-BE49-F238E27FC236}">
                <a16:creationId xmlns:a16="http://schemas.microsoft.com/office/drawing/2014/main" id="{5F524936-69EC-A4CC-B772-4F8D5640C02B}"/>
              </a:ext>
            </a:extLst>
          </p:cNvPr>
          <p:cNvPicPr>
            <a:picLocks noChangeAspect="1"/>
          </p:cNvPicPr>
          <p:nvPr/>
        </p:nvPicPr>
        <p:blipFill>
          <a:blip r:embed="rId4"/>
          <a:stretch>
            <a:fillRect/>
          </a:stretch>
        </p:blipFill>
        <p:spPr>
          <a:xfrm>
            <a:off x="7631200" y="2037996"/>
            <a:ext cx="3707907" cy="2470594"/>
          </a:xfrm>
          <a:prstGeom prst="rect">
            <a:avLst/>
          </a:prstGeom>
        </p:spPr>
      </p:pic>
      <p:pic>
        <p:nvPicPr>
          <p:cNvPr id="11" name="Content Placeholder 6">
            <a:extLst>
              <a:ext uri="{FF2B5EF4-FFF2-40B4-BE49-F238E27FC236}">
                <a16:creationId xmlns:a16="http://schemas.microsoft.com/office/drawing/2014/main" id="{CD8E5EC1-9B07-4B3A-B6DE-64F6787895ED}"/>
              </a:ext>
            </a:extLst>
          </p:cNvPr>
          <p:cNvPicPr>
            <a:picLocks noGrp="1" noChangeAspect="1"/>
          </p:cNvPicPr>
          <p:nvPr/>
        </p:nvPicPr>
        <p:blipFill rotWithShape="1">
          <a:blip r:embed="rId5"/>
          <a:srcRect b="16282"/>
          <a:stretch/>
        </p:blipFill>
        <p:spPr>
          <a:xfrm>
            <a:off x="2186314" y="619553"/>
            <a:ext cx="7632482" cy="6389749"/>
          </a:xfrm>
          <a:prstGeom prst="rect">
            <a:avLst/>
          </a:prstGeom>
        </p:spPr>
      </p:pic>
      <p:sp>
        <p:nvSpPr>
          <p:cNvPr id="12" name="Speech Bubble: Oval 11">
            <a:extLst>
              <a:ext uri="{FF2B5EF4-FFF2-40B4-BE49-F238E27FC236}">
                <a16:creationId xmlns:a16="http://schemas.microsoft.com/office/drawing/2014/main" id="{2AE995C5-BB02-A04D-6F0F-F70FF99107C0}"/>
              </a:ext>
            </a:extLst>
          </p:cNvPr>
          <p:cNvSpPr/>
          <p:nvPr/>
        </p:nvSpPr>
        <p:spPr>
          <a:xfrm>
            <a:off x="7214895" y="5225444"/>
            <a:ext cx="2862166" cy="1321237"/>
          </a:xfrm>
          <a:prstGeom prst="wedgeEllipseCallout">
            <a:avLst>
              <a:gd name="adj1" fmla="val -71758"/>
              <a:gd name="adj2" fmla="val 7511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Prison… </a:t>
            </a:r>
            <a:r>
              <a:rPr lang="en-CA" sz="2000" b="1" i="1" dirty="0">
                <a:solidFill>
                  <a:schemeClr val="tx1"/>
                </a:solidFill>
              </a:rPr>
              <a:t>seriously?</a:t>
            </a:r>
          </a:p>
        </p:txBody>
      </p:sp>
    </p:spTree>
    <p:extLst>
      <p:ext uri="{BB962C8B-B14F-4D97-AF65-F5344CB8AC3E}">
        <p14:creationId xmlns:p14="http://schemas.microsoft.com/office/powerpoint/2010/main" val="30328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190866"/>
      </p:ext>
    </p:extLst>
  </p:cSld>
  <p:clrMapOvr>
    <a:masterClrMapping/>
  </p:clrMapOvr>
  <p:extLst>
    <p:ext uri="{E180D4A7-C9FB-4DFB-919C-405C955672EB}">
      <p14:showEvtLst xmlns:p14="http://schemas.microsoft.com/office/powerpoint/2010/main">
        <p14:playEvt time="4" objId="2"/>
        <p14:stopEvt time="10273" objId="2"/>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6D18D-BD24-73ED-7AF1-427FF7832026}"/>
              </a:ext>
            </a:extLst>
          </p:cNvPr>
          <p:cNvSpPr>
            <a:spLocks noGrp="1"/>
          </p:cNvSpPr>
          <p:nvPr>
            <p:ph sz="half" idx="1"/>
          </p:nvPr>
        </p:nvSpPr>
        <p:spPr/>
        <p:txBody>
          <a:bodyPr/>
          <a:lstStyle/>
          <a:p>
            <a:pPr rtl="0" fontAlgn="base">
              <a:spcBef>
                <a:spcPts val="0"/>
              </a:spcBef>
              <a:spcAft>
                <a:spcPts val="0"/>
              </a:spcAft>
              <a:buFont typeface="+mj-lt"/>
              <a:buAutoNum type="arabicPeriod"/>
            </a:pPr>
            <a:r>
              <a:rPr lang="en-US" sz="2000" b="0" i="0" u="none" strike="noStrike" dirty="0">
                <a:solidFill>
                  <a:srgbClr val="222222"/>
                </a:solidFill>
                <a:effectLst/>
                <a:latin typeface="Calibri" panose="020F0502020204030204" pitchFamily="34" charset="0"/>
              </a:rPr>
              <a:t>“All rights reserved” in the front of a book means you can never, ever legally reproduce any part of that book.</a:t>
            </a:r>
          </a:p>
          <a:p>
            <a:pPr indent="0" rtl="0" fontAlgn="base">
              <a:spcBef>
                <a:spcPts val="0"/>
              </a:spcBef>
              <a:spcAft>
                <a:spcPts val="0"/>
              </a:spcAft>
              <a:buNone/>
            </a:pPr>
            <a:r>
              <a:rPr lang="en-US" sz="2000" b="0" i="0" u="none" strike="noStrike" dirty="0">
                <a:solidFill>
                  <a:srgbClr val="222222"/>
                </a:solidFill>
                <a:effectLst/>
                <a:latin typeface="Calibri" panose="020F0502020204030204" pitchFamily="34" charset="0"/>
              </a:rPr>
              <a:t>A. True</a:t>
            </a:r>
          </a:p>
          <a:p>
            <a:pPr indent="0" rtl="0" fontAlgn="base">
              <a:spcBef>
                <a:spcPts val="0"/>
              </a:spcBef>
              <a:spcAft>
                <a:spcPts val="0"/>
              </a:spcAft>
              <a:buNone/>
            </a:pPr>
            <a:r>
              <a:rPr lang="en-US" sz="2000" b="0" i="0" u="none" strike="noStrike" dirty="0">
                <a:solidFill>
                  <a:srgbClr val="879F3D"/>
                </a:solidFill>
                <a:effectLst/>
                <a:latin typeface="Calibri" panose="020F0502020204030204" pitchFamily="34" charset="0"/>
              </a:rPr>
              <a:t>B. False</a:t>
            </a:r>
          </a:p>
          <a:p>
            <a:endParaRPr lang="en-CA" dirty="0"/>
          </a:p>
        </p:txBody>
      </p:sp>
      <p:sp>
        <p:nvSpPr>
          <p:cNvPr id="4" name="Content Placeholder 3">
            <a:extLst>
              <a:ext uri="{FF2B5EF4-FFF2-40B4-BE49-F238E27FC236}">
                <a16:creationId xmlns:a16="http://schemas.microsoft.com/office/drawing/2014/main" id="{87CC4D73-05EE-60B9-A249-CC1D689C49B9}"/>
              </a:ext>
            </a:extLst>
          </p:cNvPr>
          <p:cNvSpPr>
            <a:spLocks noGrp="1"/>
          </p:cNvSpPr>
          <p:nvPr>
            <p:ph sz="half" idx="13"/>
          </p:nvPr>
        </p:nvSpPr>
        <p:spPr/>
        <p:txBody>
          <a:bodyPr/>
          <a:lstStyle/>
          <a:p>
            <a:pPr marL="0" indent="0" rtl="0">
              <a:spcBef>
                <a:spcPts val="0"/>
              </a:spcBef>
              <a:spcAft>
                <a:spcPts val="0"/>
              </a:spcAft>
              <a:buNone/>
            </a:pPr>
            <a:r>
              <a:rPr lang="en-US" sz="2000" dirty="0">
                <a:solidFill>
                  <a:srgbClr val="222222"/>
                </a:solidFill>
                <a:latin typeface="Calibri" panose="020F0502020204030204" pitchFamily="34" charset="0"/>
              </a:rPr>
              <a:t>2. </a:t>
            </a:r>
            <a:r>
              <a:rPr lang="en-US" sz="2000" b="0" i="0" u="none" strike="noStrike" dirty="0">
                <a:solidFill>
                  <a:srgbClr val="222222"/>
                </a:solidFill>
                <a:effectLst/>
                <a:latin typeface="Calibri" panose="020F0502020204030204" pitchFamily="34" charset="0"/>
              </a:rPr>
              <a:t>Balance is a big deal in copyright law. What are the provisions in the </a:t>
            </a:r>
            <a:r>
              <a:rPr lang="en-US" sz="2000" b="0" i="1" u="none" strike="noStrike" dirty="0">
                <a:solidFill>
                  <a:srgbClr val="222222"/>
                </a:solidFill>
                <a:effectLst/>
                <a:latin typeface="Calibri" panose="020F0502020204030204" pitchFamily="34" charset="0"/>
              </a:rPr>
              <a:t>Copyright Act</a:t>
            </a:r>
            <a:r>
              <a:rPr lang="en-US" sz="2000" b="0" i="0" u="none" strike="noStrike" dirty="0">
                <a:solidFill>
                  <a:srgbClr val="222222"/>
                </a:solidFill>
                <a:effectLst/>
                <a:latin typeface="Calibri" panose="020F0502020204030204" pitchFamily="34" charset="0"/>
              </a:rPr>
              <a:t>, as a whole, attempting to balance? </a:t>
            </a:r>
            <a:endParaRPr lang="en-US" sz="3200" dirty="0">
              <a:effectLst/>
            </a:endParaRPr>
          </a:p>
          <a:p>
            <a:pPr marL="571500" indent="-3429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Financial compensation for authors and students needing to copy educational materials.</a:t>
            </a:r>
          </a:p>
          <a:p>
            <a:pPr marL="571500" indent="-3429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Slices of cheese and measuring weights.</a:t>
            </a:r>
          </a:p>
          <a:p>
            <a:pPr marL="571500" indent="-342900" rtl="0" fontAlgn="base">
              <a:spcBef>
                <a:spcPts val="0"/>
              </a:spcBef>
              <a:spcAft>
                <a:spcPts val="0"/>
              </a:spcAft>
              <a:buFont typeface="+mj-lt"/>
              <a:buAutoNum type="alphaUcPeriod"/>
            </a:pPr>
            <a:r>
              <a:rPr lang="en-US" sz="2000" b="0" i="0" u="none" strike="noStrike" dirty="0">
                <a:solidFill>
                  <a:srgbClr val="879F3D"/>
                </a:solidFill>
                <a:effectLst/>
                <a:latin typeface="Calibri" panose="020F0502020204030204" pitchFamily="34" charset="0"/>
              </a:rPr>
              <a:t>Interests of rights holders and users of works that are subject to copyright protection.</a:t>
            </a:r>
          </a:p>
          <a:p>
            <a:pPr marL="571500" indent="-3429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Financial compensation for rights holders and libraries needing to make copies of works  for posterity. </a:t>
            </a:r>
          </a:p>
          <a:p>
            <a:pPr marL="0" indent="0">
              <a:buNone/>
            </a:pPr>
            <a:endParaRPr lang="en-CA" dirty="0"/>
          </a:p>
        </p:txBody>
      </p:sp>
      <p:sp>
        <p:nvSpPr>
          <p:cNvPr id="2" name="Title 1">
            <a:extLst>
              <a:ext uri="{FF2B5EF4-FFF2-40B4-BE49-F238E27FC236}">
                <a16:creationId xmlns:a16="http://schemas.microsoft.com/office/drawing/2014/main" id="{051FC721-15A7-6B5C-93B1-15C6CDA2056B}"/>
              </a:ext>
            </a:extLst>
          </p:cNvPr>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356412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6D18D-BD24-73ED-7AF1-427FF7832026}"/>
              </a:ext>
            </a:extLst>
          </p:cNvPr>
          <p:cNvSpPr>
            <a:spLocks noGrp="1"/>
          </p:cNvSpPr>
          <p:nvPr>
            <p:ph sz="half" idx="1"/>
          </p:nvPr>
        </p:nvSpPr>
        <p:spPr/>
        <p:txBody>
          <a:bodyPr/>
          <a:lstStyle/>
          <a:p>
            <a:pPr marL="0" indent="0" rtl="0">
              <a:spcBef>
                <a:spcPts val="0"/>
              </a:spcBef>
              <a:spcAft>
                <a:spcPts val="0"/>
              </a:spcAft>
              <a:buNone/>
            </a:pPr>
            <a:r>
              <a:rPr lang="en-US" sz="2000" b="0" i="0" u="none" strike="noStrike" dirty="0">
                <a:solidFill>
                  <a:srgbClr val="222222"/>
                </a:solidFill>
                <a:effectLst/>
                <a:latin typeface="Calibri" panose="020F0502020204030204" pitchFamily="34" charset="0"/>
              </a:rPr>
              <a:t>3. You can legally make and share copies of a copyright-protected work under which of the following scenarios?</a:t>
            </a:r>
            <a:endParaRPr lang="en-US" sz="2000" dirty="0">
              <a:effectLst/>
            </a:endParaRP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When your use is supported by an exception to infringement in the </a:t>
            </a:r>
            <a:r>
              <a:rPr lang="en-US" sz="2000" b="0" i="1" u="none" strike="noStrike" dirty="0">
                <a:solidFill>
                  <a:srgbClr val="222222"/>
                </a:solidFill>
                <a:effectLst/>
                <a:latin typeface="Calibri" panose="020F0502020204030204" pitchFamily="34" charset="0"/>
              </a:rPr>
              <a:t>Copyright Act</a:t>
            </a:r>
            <a:r>
              <a:rPr lang="en-US" sz="2000" b="0" i="0" u="none" strike="noStrike" dirty="0">
                <a:solidFill>
                  <a:srgbClr val="222222"/>
                </a:solidFill>
                <a:effectLst/>
                <a:latin typeface="Calibri" panose="020F0502020204030204" pitchFamily="34" charset="0"/>
              </a:rPr>
              <a:t>. </a:t>
            </a: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When the rights holder has given you permission to do so.</a:t>
            </a: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When the amount of the work you are using is insubstantial.</a:t>
            </a:r>
          </a:p>
          <a:p>
            <a:pPr marL="685800" indent="-457200" rtl="0" fontAlgn="base">
              <a:spcBef>
                <a:spcPts val="0"/>
              </a:spcBef>
              <a:spcAft>
                <a:spcPts val="0"/>
              </a:spcAft>
              <a:buFont typeface="+mj-lt"/>
              <a:buAutoNum type="alphaUcPeriod"/>
            </a:pPr>
            <a:r>
              <a:rPr lang="en-US" sz="2000" b="0" i="0" u="none" strike="noStrike" dirty="0">
                <a:solidFill>
                  <a:srgbClr val="879F3D"/>
                </a:solidFill>
                <a:effectLst/>
                <a:latin typeface="Calibri" panose="020F0502020204030204" pitchFamily="34" charset="0"/>
              </a:rPr>
              <a:t>All of the responses are correct.</a:t>
            </a:r>
            <a:r>
              <a:rPr lang="en-US" sz="2000" b="0" i="0" u="none" strike="noStrike" dirty="0">
                <a:solidFill>
                  <a:srgbClr val="222222"/>
                </a:solidFill>
                <a:effectLst/>
                <a:latin typeface="Calibri" panose="020F0502020204030204" pitchFamily="34" charset="0"/>
              </a:rPr>
              <a:t> </a:t>
            </a:r>
            <a:endParaRPr lang="en-CA" sz="2000" dirty="0"/>
          </a:p>
        </p:txBody>
      </p:sp>
      <p:sp>
        <p:nvSpPr>
          <p:cNvPr id="4" name="Content Placeholder 3">
            <a:extLst>
              <a:ext uri="{FF2B5EF4-FFF2-40B4-BE49-F238E27FC236}">
                <a16:creationId xmlns:a16="http://schemas.microsoft.com/office/drawing/2014/main" id="{87CC4D73-05EE-60B9-A249-CC1D689C49B9}"/>
              </a:ext>
            </a:extLst>
          </p:cNvPr>
          <p:cNvSpPr>
            <a:spLocks noGrp="1"/>
          </p:cNvSpPr>
          <p:nvPr>
            <p:ph sz="half" idx="13"/>
          </p:nvPr>
        </p:nvSpPr>
        <p:spPr/>
        <p:txBody>
          <a:bodyPr/>
          <a:lstStyle/>
          <a:p>
            <a:pPr marL="0" indent="0" rtl="0">
              <a:spcBef>
                <a:spcPts val="0"/>
              </a:spcBef>
              <a:spcAft>
                <a:spcPts val="0"/>
              </a:spcAft>
              <a:buNone/>
            </a:pPr>
            <a:r>
              <a:rPr lang="en-US" sz="2000" b="0" i="0" u="none" strike="noStrike" dirty="0">
                <a:solidFill>
                  <a:srgbClr val="222222"/>
                </a:solidFill>
                <a:effectLst/>
                <a:latin typeface="Calibri" panose="020F0502020204030204" pitchFamily="34" charset="0"/>
              </a:rPr>
              <a:t>4.    If something is freely available on the Internet then it is in the public domain and you don’t have to worry about copyright. </a:t>
            </a:r>
            <a:endParaRPr lang="en-US" sz="2000" dirty="0">
              <a:effectLst/>
            </a:endParaRP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True</a:t>
            </a:r>
          </a:p>
          <a:p>
            <a:pPr marL="685800" indent="-457200" rtl="0" fontAlgn="base">
              <a:spcBef>
                <a:spcPts val="0"/>
              </a:spcBef>
              <a:spcAft>
                <a:spcPts val="0"/>
              </a:spcAft>
              <a:buFont typeface="+mj-lt"/>
              <a:buAutoNum type="alphaUcPeriod"/>
            </a:pPr>
            <a:r>
              <a:rPr lang="en-US" sz="2000" b="0" i="0" u="none" strike="noStrike" dirty="0">
                <a:solidFill>
                  <a:srgbClr val="879F3D"/>
                </a:solidFill>
                <a:effectLst/>
                <a:latin typeface="Calibri" panose="020F0502020204030204" pitchFamily="34" charset="0"/>
              </a:rPr>
              <a:t>False</a:t>
            </a:r>
          </a:p>
          <a:p>
            <a:pPr marL="0" indent="0" rtl="0">
              <a:spcBef>
                <a:spcPts val="0"/>
              </a:spcBef>
              <a:spcAft>
                <a:spcPts val="0"/>
              </a:spcAft>
              <a:buNone/>
            </a:pPr>
            <a:br>
              <a:rPr lang="en-US" sz="2000" dirty="0"/>
            </a:br>
            <a:r>
              <a:rPr lang="en-US" sz="2000" b="0" i="0" u="none" strike="noStrike" dirty="0">
                <a:solidFill>
                  <a:srgbClr val="222222"/>
                </a:solidFill>
                <a:effectLst/>
                <a:latin typeface="Calibri" panose="020F0502020204030204" pitchFamily="34" charset="0"/>
              </a:rPr>
              <a:t>5.   Which of the following exceptions to copyright infringement is the most common and most important?</a:t>
            </a:r>
            <a:endParaRPr lang="en-US" sz="2000" dirty="0">
              <a:effectLst/>
            </a:endParaRPr>
          </a:p>
          <a:p>
            <a:pPr marL="685800" indent="-457200" rtl="0" fontAlgn="base">
              <a:spcBef>
                <a:spcPts val="0"/>
              </a:spcBef>
              <a:spcAft>
                <a:spcPts val="0"/>
              </a:spcAft>
              <a:buFont typeface="+mj-lt"/>
              <a:buAutoNum type="alphaUcPeriod"/>
            </a:pPr>
            <a:r>
              <a:rPr lang="en-US" sz="2000" b="0" i="0" u="none" strike="noStrike" dirty="0">
                <a:solidFill>
                  <a:srgbClr val="879F3D"/>
                </a:solidFill>
                <a:effectLst/>
                <a:latin typeface="Calibri" panose="020F0502020204030204" pitchFamily="34" charset="0"/>
              </a:rPr>
              <a:t>Fair Dealing</a:t>
            </a: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Educational Institutions</a:t>
            </a: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Personal Desire</a:t>
            </a:r>
          </a:p>
          <a:p>
            <a:pPr marL="685800" indent="-457200" rtl="0" fontAlgn="base">
              <a:spcBef>
                <a:spcPts val="0"/>
              </a:spcBef>
              <a:spcAft>
                <a:spcPts val="0"/>
              </a:spcAft>
              <a:buFont typeface="+mj-lt"/>
              <a:buAutoNum type="alphaUcPeriod"/>
            </a:pPr>
            <a:r>
              <a:rPr lang="en-US" sz="2000" b="0" i="0" u="none" strike="noStrike" dirty="0">
                <a:solidFill>
                  <a:srgbClr val="222222"/>
                </a:solidFill>
                <a:effectLst/>
                <a:latin typeface="Calibri" panose="020F0502020204030204" pitchFamily="34" charset="0"/>
              </a:rPr>
              <a:t>Emergency Measures </a:t>
            </a:r>
          </a:p>
          <a:p>
            <a:pPr marL="0" indent="0">
              <a:buNone/>
            </a:pPr>
            <a:endParaRPr lang="en-CA" dirty="0"/>
          </a:p>
        </p:txBody>
      </p:sp>
      <p:sp>
        <p:nvSpPr>
          <p:cNvPr id="2" name="Title 1">
            <a:extLst>
              <a:ext uri="{FF2B5EF4-FFF2-40B4-BE49-F238E27FC236}">
                <a16:creationId xmlns:a16="http://schemas.microsoft.com/office/drawing/2014/main" id="{051FC721-15A7-6B5C-93B1-15C6CDA2056B}"/>
              </a:ext>
            </a:extLst>
          </p:cNvPr>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133538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A3B5CC-EA31-C8B0-4A56-7DBDB4C77984}"/>
              </a:ext>
            </a:extLst>
          </p:cNvPr>
          <p:cNvSpPr>
            <a:spLocks noGrp="1"/>
          </p:cNvSpPr>
          <p:nvPr>
            <p:ph type="body" sz="quarter" idx="15"/>
          </p:nvPr>
        </p:nvSpPr>
        <p:spPr/>
        <p:txBody>
          <a:bodyPr/>
          <a:lstStyle/>
          <a:p>
            <a:pPr rtl="0">
              <a:spcBef>
                <a:spcPts val="0"/>
              </a:spcBef>
              <a:spcAft>
                <a:spcPts val="0"/>
              </a:spcAft>
            </a:pPr>
            <a:r>
              <a:rPr lang="en-CA" sz="2000" b="0" i="0" u="none" strike="noStrike" dirty="0">
                <a:effectLst/>
              </a:rPr>
              <a:t>Murray, L.J., &amp; </a:t>
            </a:r>
            <a:r>
              <a:rPr lang="en-CA" sz="2000" b="0" i="0" u="none" strike="noStrike" dirty="0" err="1">
                <a:effectLst/>
              </a:rPr>
              <a:t>Trosow</a:t>
            </a:r>
            <a:r>
              <a:rPr lang="en-CA" sz="2000" b="0" i="0" u="none" strike="noStrike" dirty="0">
                <a:effectLst/>
              </a:rPr>
              <a:t>, S.E. (2013). </a:t>
            </a:r>
            <a:r>
              <a:rPr lang="en-CA" sz="2000" b="0" i="1" u="none" strike="noStrike" dirty="0">
                <a:effectLst/>
              </a:rPr>
              <a:t>Canadian copyright: A citizen’s guide.</a:t>
            </a:r>
            <a:r>
              <a:rPr lang="en-CA" sz="2000" b="0" i="0" u="none" strike="noStrike" dirty="0">
                <a:effectLst/>
              </a:rPr>
              <a:t> 2nd Ed. Toronto, ON: Between the Lines. </a:t>
            </a:r>
            <a:endParaRPr lang="en-CA" dirty="0">
              <a:effectLst/>
            </a:endParaRPr>
          </a:p>
          <a:p>
            <a:pPr rtl="0">
              <a:spcBef>
                <a:spcPts val="0"/>
              </a:spcBef>
              <a:spcAft>
                <a:spcPts val="0"/>
              </a:spcAft>
            </a:pPr>
            <a:br>
              <a:rPr lang="en-CA" dirty="0"/>
            </a:br>
            <a:r>
              <a:rPr lang="en-CA" sz="2000" b="0" i="0" u="none" strike="noStrike" dirty="0" err="1">
                <a:effectLst/>
              </a:rPr>
              <a:t>Vaver</a:t>
            </a:r>
            <a:r>
              <a:rPr lang="en-CA" sz="2000" b="0" i="0" u="none" strike="noStrike" dirty="0">
                <a:effectLst/>
              </a:rPr>
              <a:t>, D. (2011). </a:t>
            </a:r>
            <a:r>
              <a:rPr lang="en-CA" sz="2000" b="0" i="1" u="none" strike="noStrike" dirty="0">
                <a:effectLst/>
              </a:rPr>
              <a:t>Intellectual property law : copyright, patents, trade-marks</a:t>
            </a:r>
            <a:r>
              <a:rPr lang="en-CA" sz="2000" b="0" i="0" u="none" strike="noStrike" dirty="0">
                <a:effectLst/>
              </a:rPr>
              <a:t>. </a:t>
            </a:r>
            <a:r>
              <a:rPr lang="en-CA" sz="2000" b="0" i="0" u="none" strike="noStrike">
                <a:effectLst/>
              </a:rPr>
              <a:t>2nd Ed</a:t>
            </a:r>
            <a:r>
              <a:rPr lang="en-CA" sz="2000" b="0" i="0" u="none" strike="noStrike" dirty="0">
                <a:effectLst/>
              </a:rPr>
              <a:t>. Toronto: Irwin Law. </a:t>
            </a:r>
            <a:endParaRPr lang="en-CA" dirty="0">
              <a:effectLst/>
            </a:endParaRPr>
          </a:p>
          <a:p>
            <a:endParaRPr lang="en-CA" dirty="0"/>
          </a:p>
        </p:txBody>
      </p:sp>
    </p:spTree>
    <p:extLst>
      <p:ext uri="{BB962C8B-B14F-4D97-AF65-F5344CB8AC3E}">
        <p14:creationId xmlns:p14="http://schemas.microsoft.com/office/powerpoint/2010/main" val="211383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F7984B-D035-8050-0116-9830C1C0AD0F}"/>
              </a:ext>
            </a:extLst>
          </p:cNvPr>
          <p:cNvSpPr>
            <a:spLocks noGrp="1"/>
          </p:cNvSpPr>
          <p:nvPr>
            <p:ph type="body" sz="quarter" idx="15"/>
          </p:nvPr>
        </p:nvSpPr>
        <p:spPr/>
        <p:txBody>
          <a:bodyPr/>
          <a:lstStyle/>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Federal Bureau of Investigations (FBI). n.d. FBI Warning. PD. From Patel, N. 2011. “Does senate bill 978 make YouTube and video game run-through videos illegal? Not Really.”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Verge</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https://www.theverge.com/2011/07/06/senate-bill-978-youtube-video-game-lets-play-videos-illegal</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FBI. 2012. FBI Warning [2012]. PD. From Webster, A. 2012. “US Government unveils new piracy warnings for DVDs and Blu-rays.”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Verge</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https://www.theverge.com/2012/5/9/3009210/us-government-dvd-blu-ray-piracy-warnings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err="1">
                <a:effectLst/>
                <a:latin typeface="Arial" panose="020B0604020202020204" pitchFamily="34" charset="0"/>
                <a:ea typeface="Calibri" panose="020F0502020204030204" pitchFamily="34" charset="0"/>
                <a:cs typeface="Times New Roman" panose="02020603050405020304" pitchFamily="18" charset="0"/>
              </a:rPr>
              <a:t>Jolan</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Soens</a:t>
            </a:r>
            <a:r>
              <a:rPr lang="en-CA" sz="1600" dirty="0">
                <a:effectLst/>
                <a:latin typeface="Arial" panose="020B0604020202020204" pitchFamily="34" charset="0"/>
                <a:ea typeface="Calibri" panose="020F0502020204030204" pitchFamily="34" charset="0"/>
                <a:cs typeface="Times New Roman" panose="02020603050405020304" pitchFamily="18" charset="0"/>
              </a:rPr>
              <a:t>. (n.d.). Prison.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Noun Project</a:t>
            </a:r>
            <a:r>
              <a:rPr lang="en-CA" sz="1600" dirty="0">
                <a:effectLst/>
                <a:latin typeface="Arial" panose="020B0604020202020204" pitchFamily="34" charset="0"/>
                <a:ea typeface="Calibri" panose="020F0502020204030204" pitchFamily="34" charset="0"/>
                <a:cs typeface="Times New Roman" panose="02020603050405020304" pitchFamily="18" charset="0"/>
              </a:rPr>
              <a:t>. CC BY.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https://thenounproject.com/icon/567031/</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err="1">
                <a:effectLst/>
                <a:latin typeface="Arial" panose="020B0604020202020204" pitchFamily="34" charset="0"/>
                <a:ea typeface="Calibri" panose="020F0502020204030204" pitchFamily="34" charset="0"/>
                <a:cs typeface="Times New Roman" panose="02020603050405020304" pitchFamily="18" charset="0"/>
              </a:rPr>
              <a:t>endritprnku</a:t>
            </a:r>
            <a:r>
              <a:rPr lang="en-CA" sz="1600" dirty="0">
                <a:effectLst/>
                <a:latin typeface="Arial" panose="020B0604020202020204" pitchFamily="34" charset="0"/>
                <a:ea typeface="Calibri" panose="020F0502020204030204" pitchFamily="34" charset="0"/>
                <a:cs typeface="Times New Roman" panose="02020603050405020304" pitchFamily="18" charset="0"/>
              </a:rPr>
              <a:t>. (n.d.). Prison doors closing. </a:t>
            </a:r>
            <a:r>
              <a:rPr lang="en-CA" sz="1600" i="1" dirty="0" err="1">
                <a:effectLst/>
                <a:latin typeface="Arial" panose="020B0604020202020204" pitchFamily="34" charset="0"/>
                <a:ea typeface="Calibri" panose="020F0502020204030204" pitchFamily="34" charset="0"/>
                <a:cs typeface="Times New Roman" panose="02020603050405020304" pitchFamily="18" charset="0"/>
              </a:rPr>
              <a:t>FreeSound</a:t>
            </a:r>
            <a:r>
              <a:rPr lang="en-CA" sz="1600" dirty="0">
                <a:effectLst/>
                <a:latin typeface="Arial" panose="020B0604020202020204" pitchFamily="34" charset="0"/>
                <a:ea typeface="Calibri" panose="020F0502020204030204" pitchFamily="34" charset="0"/>
                <a:cs typeface="Times New Roman" panose="02020603050405020304" pitchFamily="18" charset="0"/>
              </a:rPr>
              <a:t>. CC0.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https://freesound.org/people/endritprenku/sounds/613498/</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err="1">
                <a:effectLst/>
                <a:latin typeface="Arial" panose="020B0604020202020204" pitchFamily="34" charset="0"/>
                <a:ea typeface="Calibri" panose="020F0502020204030204" pitchFamily="34" charset="0"/>
                <a:cs typeface="Times New Roman" panose="02020603050405020304" pitchFamily="18" charset="0"/>
              </a:rPr>
              <a:t>Ghan</a:t>
            </a:r>
            <a:r>
              <a:rPr lang="en-CA" sz="1600" dirty="0">
                <a:effectLst/>
                <a:latin typeface="Arial" panose="020B0604020202020204" pitchFamily="34" charset="0"/>
                <a:ea typeface="Calibri" panose="020F0502020204030204" pitchFamily="34" charset="0"/>
                <a:cs typeface="Times New Roman" panose="02020603050405020304" pitchFamily="18" charset="0"/>
              </a:rPr>
              <a:t> Koon Lay.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n.d</a:t>
            </a:r>
            <a:r>
              <a:rPr lang="en-CA" sz="1600" dirty="0">
                <a:effectLst/>
                <a:latin typeface="Arial" panose="020B0604020202020204" pitchFamily="34" charset="0"/>
                <a:ea typeface="Calibri" panose="020F0502020204030204" pitchFamily="34" charset="0"/>
                <a:cs typeface="Times New Roman" panose="02020603050405020304" pitchFamily="18" charset="0"/>
              </a:rPr>
              <a:t>). Boss.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Noun Project</a:t>
            </a:r>
            <a:r>
              <a:rPr lang="en-CA" sz="1600" dirty="0">
                <a:effectLst/>
                <a:latin typeface="Arial" panose="020B0604020202020204" pitchFamily="34" charset="0"/>
                <a:ea typeface="Calibri" panose="020F0502020204030204" pitchFamily="34" charset="0"/>
                <a:cs typeface="Times New Roman" panose="02020603050405020304" pitchFamily="18" charset="0"/>
              </a:rPr>
              <a:t>. CC0.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https://thenounproject.com/icon/1587076</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Oksana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Latysheva</a:t>
            </a:r>
            <a:r>
              <a:rPr lang="en-CA" sz="1600" dirty="0">
                <a:effectLst/>
                <a:latin typeface="Arial" panose="020B0604020202020204" pitchFamily="34" charset="0"/>
                <a:ea typeface="Calibri" panose="020F0502020204030204" pitchFamily="34" charset="0"/>
                <a:cs typeface="Times New Roman" panose="02020603050405020304" pitchFamily="18" charset="0"/>
              </a:rPr>
              <a:t>. (n.d.). People group.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Noun Project</a:t>
            </a:r>
            <a:r>
              <a:rPr lang="en-CA" sz="1600" dirty="0">
                <a:effectLst/>
                <a:latin typeface="Arial" panose="020B0604020202020204" pitchFamily="34" charset="0"/>
                <a:ea typeface="Calibri" panose="020F0502020204030204" pitchFamily="34" charset="0"/>
                <a:cs typeface="Times New Roman" panose="02020603050405020304" pitchFamily="18" charset="0"/>
              </a:rPr>
              <a:t>. CC BY.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https://thenounproject.com/icon/people-group-1310753/</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err="1">
                <a:effectLst/>
                <a:latin typeface="Arial" panose="020B0604020202020204" pitchFamily="34" charset="0"/>
                <a:ea typeface="Calibri" panose="020F0502020204030204" pitchFamily="34" charset="0"/>
                <a:cs typeface="Times New Roman" panose="02020603050405020304" pitchFamily="18" charset="0"/>
              </a:rPr>
              <a:t>Tippawan</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Sookruay</a:t>
            </a:r>
            <a:r>
              <a:rPr lang="en-CA" sz="1600" dirty="0">
                <a:effectLst/>
                <a:latin typeface="Arial" panose="020B0604020202020204" pitchFamily="34" charset="0"/>
                <a:ea typeface="Calibri" panose="020F0502020204030204" pitchFamily="34" charset="0"/>
                <a:cs typeface="Times New Roman" panose="02020603050405020304" pitchFamily="18" charset="0"/>
              </a:rPr>
              <a:t>. (2021). Artist.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Noun Project</a:t>
            </a:r>
            <a:r>
              <a:rPr lang="en-CA" sz="1600" dirty="0">
                <a:effectLst/>
                <a:latin typeface="Arial" panose="020B0604020202020204" pitchFamily="34" charset="0"/>
                <a:ea typeface="Calibri" panose="020F0502020204030204" pitchFamily="34" charset="0"/>
                <a:cs typeface="Times New Roman" panose="02020603050405020304" pitchFamily="18" charset="0"/>
              </a:rPr>
              <a:t>. CC BY.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https://thenounproject.com/icon/artist-4275231/</a:t>
            </a:r>
            <a:r>
              <a:rPr lang="en-CA" sz="1600" dirty="0">
                <a:effectLst/>
                <a:latin typeface="Arial" panose="020B0604020202020204" pitchFamily="34" charset="0"/>
                <a:ea typeface="Calibri" panose="020F0502020204030204" pitchFamily="34" charset="0"/>
                <a:cs typeface="Times New Roman" panose="02020603050405020304" pitchFamily="18" charset="0"/>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Creative Commons. (n.d.). [Creative Commons Logo].</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https://creativecommons.org/about/downloads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AFY Studio. 2019. Scale. The Noun Project. CC BY.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https://thenounproject.com/icon/scale-2772463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Jeff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Ahlberg</a:t>
            </a:r>
            <a:r>
              <a:rPr lang="en-CA" sz="1600" dirty="0">
                <a:effectLst/>
                <a:latin typeface="Arial" panose="020B0604020202020204" pitchFamily="34" charset="0"/>
                <a:ea typeface="Calibri" panose="020F0502020204030204" pitchFamily="34" charset="0"/>
                <a:cs typeface="Times New Roman" panose="02020603050405020304" pitchFamily="18" charset="0"/>
              </a:rPr>
              <a:t>. 2013. Circus Tent.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Noun Project</a:t>
            </a:r>
            <a:r>
              <a:rPr lang="en-CA" sz="1600" dirty="0">
                <a:effectLst/>
                <a:latin typeface="Arial" panose="020B0604020202020204" pitchFamily="34" charset="0"/>
                <a:ea typeface="Calibri" panose="020F0502020204030204" pitchFamily="34" charset="0"/>
                <a:cs typeface="Times New Roman" panose="02020603050405020304" pitchFamily="18" charset="0"/>
              </a:rPr>
              <a:t>. CC BY.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https://thenounproject.com/icon/circus-tent-9821/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latin typeface="Arial" panose="020B0604020202020204" pitchFamily="34" charset="0"/>
                <a:ea typeface="Calibri" panose="020F0502020204030204" pitchFamily="34" charset="0"/>
                <a:cs typeface="Times New Roman" panose="02020603050405020304" pitchFamily="18" charset="0"/>
              </a:rPr>
              <a:t>Rob </a:t>
            </a:r>
            <a:r>
              <a:rPr lang="en-CA" sz="1600" dirty="0" err="1">
                <a:effectLst/>
                <a:latin typeface="Arial" panose="020B0604020202020204" pitchFamily="34" charset="0"/>
                <a:ea typeface="Calibri" panose="020F0502020204030204" pitchFamily="34" charset="0"/>
                <a:cs typeface="Times New Roman" panose="02020603050405020304" pitchFamily="18" charset="0"/>
              </a:rPr>
              <a:t>Crosswell</a:t>
            </a:r>
            <a:r>
              <a:rPr lang="en-CA" sz="1600" dirty="0">
                <a:effectLst/>
                <a:latin typeface="Arial" panose="020B0604020202020204" pitchFamily="34" charset="0"/>
                <a:ea typeface="Calibri" panose="020F0502020204030204" pitchFamily="34" charset="0"/>
                <a:cs typeface="Times New Roman" panose="02020603050405020304" pitchFamily="18" charset="0"/>
              </a:rPr>
              <a:t>. 2017. Library. </a:t>
            </a:r>
            <a:r>
              <a:rPr lang="en-CA" sz="1600" i="1" dirty="0">
                <a:effectLst/>
                <a:latin typeface="Arial" panose="020B0604020202020204" pitchFamily="34" charset="0"/>
                <a:ea typeface="Calibri" panose="020F0502020204030204" pitchFamily="34" charset="0"/>
                <a:cs typeface="Times New Roman" panose="02020603050405020304" pitchFamily="18" charset="0"/>
              </a:rPr>
              <a:t>The Noun Project</a:t>
            </a:r>
            <a:r>
              <a:rPr lang="en-CA" sz="1600" dirty="0">
                <a:effectLst/>
                <a:latin typeface="Arial" panose="020B0604020202020204" pitchFamily="34" charset="0"/>
                <a:ea typeface="Calibri" panose="020F0502020204030204" pitchFamily="34" charset="0"/>
                <a:cs typeface="Times New Roman" panose="02020603050405020304" pitchFamily="18" charset="0"/>
              </a:rPr>
              <a:t>. CC BY. </a:t>
            </a:r>
            <a:r>
              <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https://thenounproject.com/icon/library-1122689/</a:t>
            </a:r>
            <a:endParaRPr lang="en-CA"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800" dirty="0" err="1">
                <a:effectLst/>
                <a:ea typeface="Calibri" panose="020F0502020204030204" pitchFamily="34" charset="0"/>
                <a:cs typeface="Times New Roman" panose="02020603050405020304" pitchFamily="18" charset="0"/>
              </a:rPr>
              <a:t>Bieu</a:t>
            </a:r>
            <a:r>
              <a:rPr lang="en-CA" sz="1800" dirty="0">
                <a:effectLst/>
                <a:ea typeface="Calibri" panose="020F0502020204030204" pitchFamily="34" charset="0"/>
                <a:cs typeface="Times New Roman" panose="02020603050405020304" pitchFamily="18" charset="0"/>
              </a:rPr>
              <a:t> </a:t>
            </a:r>
            <a:r>
              <a:rPr lang="en-CA" sz="1800" dirty="0" err="1">
                <a:effectLst/>
                <a:ea typeface="Calibri" panose="020F0502020204030204" pitchFamily="34" charset="0"/>
                <a:cs typeface="Times New Roman" panose="02020603050405020304" pitchFamily="18" charset="0"/>
              </a:rPr>
              <a:t>Tuong</a:t>
            </a:r>
            <a:r>
              <a:rPr lang="en-CA" sz="1800" dirty="0">
                <a:effectLst/>
                <a:ea typeface="Calibri" panose="020F0502020204030204" pitchFamily="34" charset="0"/>
                <a:cs typeface="Times New Roman" panose="02020603050405020304" pitchFamily="18" charset="0"/>
              </a:rPr>
              <a:t>. 2018. School. </a:t>
            </a:r>
            <a:r>
              <a:rPr lang="en-CA" sz="1800" i="1" dirty="0">
                <a:effectLst/>
                <a:ea typeface="Calibri" panose="020F0502020204030204" pitchFamily="34" charset="0"/>
                <a:cs typeface="Times New Roman" panose="02020603050405020304" pitchFamily="18" charset="0"/>
              </a:rPr>
              <a:t>The Noun Project</a:t>
            </a:r>
            <a:r>
              <a:rPr lang="en-CA" sz="1800" dirty="0">
                <a:effectLst/>
                <a:ea typeface="Calibri" panose="020F0502020204030204" pitchFamily="34" charset="0"/>
                <a:cs typeface="Times New Roman" panose="02020603050405020304" pitchFamily="18" charset="0"/>
              </a:rPr>
              <a:t>. CC BY. </a:t>
            </a:r>
            <a:r>
              <a:rPr lang="en-CA" sz="1800" u="sng" dirty="0">
                <a:solidFill>
                  <a:srgbClr val="0563C1"/>
                </a:solidFill>
                <a:effectLst/>
                <a:ea typeface="Calibri" panose="020F0502020204030204" pitchFamily="34" charset="0"/>
                <a:cs typeface="Times New Roman" panose="02020603050405020304" pitchFamily="18" charset="0"/>
                <a:hlinkClick r:id="rId14"/>
              </a:rPr>
              <a:t>https://thenounproject.com/icon/school-1983588/</a:t>
            </a:r>
            <a:r>
              <a:rPr lang="en-CA" sz="1800" dirty="0">
                <a:effectLst/>
                <a:ea typeface="Calibri" panose="020F0502020204030204" pitchFamily="34" charset="0"/>
                <a:cs typeface="Times New Roman" panose="02020603050405020304" pitchFamily="18" charset="0"/>
              </a:rPr>
              <a:t> </a:t>
            </a:r>
          </a:p>
          <a:p>
            <a:pPr marL="180340" indent="-180340">
              <a:lnSpc>
                <a:spcPct val="100000"/>
              </a:lnSpc>
              <a:spcBef>
                <a:spcPts val="0"/>
              </a:spcBef>
            </a:pPr>
            <a:endParaRPr lang="en-CA" sz="1800" dirty="0"/>
          </a:p>
        </p:txBody>
      </p:sp>
    </p:spTree>
    <p:extLst>
      <p:ext uri="{BB962C8B-B14F-4D97-AF65-F5344CB8AC3E}">
        <p14:creationId xmlns:p14="http://schemas.microsoft.com/office/powerpoint/2010/main" val="136351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F7984B-D035-8050-0116-9830C1C0AD0F}"/>
              </a:ext>
            </a:extLst>
          </p:cNvPr>
          <p:cNvSpPr>
            <a:spLocks noGrp="1"/>
          </p:cNvSpPr>
          <p:nvPr>
            <p:ph type="body" sz="quarter" idx="15"/>
          </p:nvPr>
        </p:nvSpPr>
        <p:spPr/>
        <p:txBody>
          <a:bodyPr/>
          <a:lstStyle/>
          <a:p>
            <a:pPr marL="180340" indent="-180340">
              <a:lnSpc>
                <a:spcPct val="100000"/>
              </a:lnSpc>
              <a:spcBef>
                <a:spcPts val="0"/>
              </a:spcBef>
            </a:pPr>
            <a:r>
              <a:rPr lang="en-CA" sz="1600" dirty="0">
                <a:effectLst/>
                <a:ea typeface="Calibri" panose="020F0502020204030204" pitchFamily="34" charset="0"/>
                <a:cs typeface="Times New Roman" panose="02020603050405020304" pitchFamily="18" charset="0"/>
              </a:rPr>
              <a:t>Martin </a:t>
            </a:r>
            <a:r>
              <a:rPr lang="en-CA" sz="1600" dirty="0" err="1">
                <a:effectLst/>
                <a:ea typeface="Calibri" panose="020F0502020204030204" pitchFamily="34" charset="0"/>
                <a:cs typeface="Times New Roman" panose="02020603050405020304" pitchFamily="18" charset="0"/>
              </a:rPr>
              <a:t>Droeshout</a:t>
            </a:r>
            <a:r>
              <a:rPr lang="en-CA" sz="1600" dirty="0">
                <a:effectLst/>
                <a:ea typeface="Calibri" panose="020F0502020204030204" pitchFamily="34" charset="0"/>
                <a:cs typeface="Times New Roman" panose="02020603050405020304" pitchFamily="18" charset="0"/>
              </a:rPr>
              <a:t>. (1623). William Shakespeare. </a:t>
            </a:r>
            <a:r>
              <a:rPr lang="en-CA" sz="1600" i="1" dirty="0">
                <a:effectLst/>
                <a:ea typeface="Calibri" panose="020F0502020204030204" pitchFamily="34" charset="0"/>
                <a:cs typeface="Times New Roman" panose="02020603050405020304" pitchFamily="18" charset="0"/>
              </a:rPr>
              <a:t>Wikimedia Commons</a:t>
            </a:r>
            <a:r>
              <a:rPr lang="en-CA" sz="1600" dirty="0">
                <a:effectLst/>
                <a:ea typeface="Calibri" panose="020F0502020204030204" pitchFamily="34" charset="0"/>
                <a:cs typeface="Times New Roman" panose="02020603050405020304" pitchFamily="18" charset="0"/>
              </a:rPr>
              <a:t>. CC0. </a:t>
            </a:r>
            <a:r>
              <a:rPr lang="en-CA" sz="1600" u="sng" dirty="0">
                <a:solidFill>
                  <a:srgbClr val="0563C1"/>
                </a:solidFill>
                <a:effectLst/>
                <a:ea typeface="Calibri" panose="020F0502020204030204" pitchFamily="34" charset="0"/>
                <a:cs typeface="Times New Roman" panose="02020603050405020304" pitchFamily="18" charset="0"/>
                <a:hlinkClick r:id="rId2"/>
              </a:rPr>
              <a:t>https://commons.wikimedia.org/wiki/File:Shakespeare_Droeshout_1623.jpg</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err="1">
                <a:effectLst/>
                <a:ea typeface="Calibri" panose="020F0502020204030204" pitchFamily="34" charset="0"/>
                <a:cs typeface="Times New Roman" panose="02020603050405020304" pitchFamily="18" charset="0"/>
              </a:rPr>
              <a:t>Enshia</a:t>
            </a:r>
            <a:r>
              <a:rPr lang="en-CA" sz="1600" dirty="0">
                <a:effectLst/>
                <a:ea typeface="Calibri" panose="020F0502020204030204" pitchFamily="34" charset="0"/>
                <a:cs typeface="Times New Roman" panose="02020603050405020304" pitchFamily="18" charset="0"/>
              </a:rPr>
              <a:t>. (n.d.). Book. </a:t>
            </a:r>
            <a:r>
              <a:rPr lang="en-CA" sz="1600" i="1" dirty="0">
                <a:effectLst/>
                <a:ea typeface="Calibri" panose="020F0502020204030204" pitchFamily="34" charset="0"/>
                <a:cs typeface="Times New Roman" panose="02020603050405020304" pitchFamily="18" charset="0"/>
              </a:rPr>
              <a:t>The Noun Project</a:t>
            </a:r>
            <a:r>
              <a:rPr lang="en-CA"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3"/>
              </a:rPr>
              <a:t>https://thenounproject.com/icon/1787402/</a:t>
            </a:r>
            <a:r>
              <a:rPr lang="en-CA" sz="1600" dirty="0">
                <a:effectLst/>
                <a:ea typeface="Calibri" panose="020F0502020204030204" pitchFamily="34" charset="0"/>
                <a:cs typeface="Times New Roman" panose="02020603050405020304" pitchFamily="18" charset="0"/>
              </a:rPr>
              <a:t>  </a:t>
            </a:r>
          </a:p>
          <a:p>
            <a:pPr marL="180340" indent="-180340">
              <a:lnSpc>
                <a:spcPct val="100000"/>
              </a:lnSpc>
              <a:spcBef>
                <a:spcPts val="0"/>
              </a:spcBef>
            </a:pPr>
            <a:r>
              <a:rPr lang="en-US" sz="1600" dirty="0" err="1">
                <a:effectLst/>
                <a:ea typeface="Calibri" panose="020F0502020204030204" pitchFamily="34" charset="0"/>
                <a:cs typeface="Times New Roman" panose="02020603050405020304" pitchFamily="18" charset="0"/>
              </a:rPr>
              <a:t>ProSymbols</a:t>
            </a:r>
            <a:r>
              <a:rPr lang="en-US" sz="1600" dirty="0">
                <a:effectLst/>
                <a:ea typeface="Calibri" panose="020F0502020204030204" pitchFamily="34" charset="0"/>
                <a:cs typeface="Times New Roman" panose="02020603050405020304" pitchFamily="18" charset="0"/>
              </a:rPr>
              <a:t>. (2018). Art. </a:t>
            </a:r>
            <a:r>
              <a:rPr lang="en-US" sz="1600" i="1" dirty="0">
                <a:effectLst/>
                <a:ea typeface="Calibri" panose="020F0502020204030204" pitchFamily="34" charset="0"/>
                <a:cs typeface="Times New Roman" panose="02020603050405020304" pitchFamily="18" charset="0"/>
              </a:rPr>
              <a:t>The Noun Project</a:t>
            </a:r>
            <a:r>
              <a:rPr lang="en-US" sz="1600" dirty="0">
                <a:effectLst/>
                <a:ea typeface="Calibri" panose="020F0502020204030204" pitchFamily="34" charset="0"/>
                <a:cs typeface="Times New Roman" panose="02020603050405020304" pitchFamily="18" charset="0"/>
              </a:rPr>
              <a:t>. CC BY. </a:t>
            </a:r>
            <a:r>
              <a:rPr lang="en-US" sz="1600" u="sng" dirty="0">
                <a:solidFill>
                  <a:srgbClr val="0563C1"/>
                </a:solidFill>
                <a:effectLst/>
                <a:ea typeface="Calibri" panose="020F0502020204030204" pitchFamily="34" charset="0"/>
                <a:cs typeface="Times New Roman" panose="02020603050405020304" pitchFamily="18" charset="0"/>
                <a:hlinkClick r:id="rId4"/>
              </a:rPr>
              <a:t>https://thenounproject.com/icon/1976897</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err="1">
                <a:effectLst/>
                <a:ea typeface="Calibri" panose="020F0502020204030204" pitchFamily="34" charset="0"/>
                <a:cs typeface="Times New Roman" panose="02020603050405020304" pitchFamily="18" charset="0"/>
              </a:rPr>
              <a:t>DinosoftLab</a:t>
            </a:r>
            <a:r>
              <a:rPr lang="en-CA" sz="1600" dirty="0">
                <a:effectLst/>
                <a:ea typeface="Calibri" panose="020F0502020204030204" pitchFamily="34" charset="0"/>
                <a:cs typeface="Times New Roman" panose="02020603050405020304" pitchFamily="18" charset="0"/>
              </a:rPr>
              <a:t>. (2018). </a:t>
            </a:r>
            <a:r>
              <a:rPr lang="en-CA" sz="1600" i="1" dirty="0">
                <a:effectLst/>
                <a:ea typeface="Calibri" panose="020F0502020204030204" pitchFamily="34" charset="0"/>
                <a:cs typeface="Times New Roman" panose="02020603050405020304" pitchFamily="18" charset="0"/>
              </a:rPr>
              <a:t>CD The Noun Project</a:t>
            </a:r>
            <a:r>
              <a:rPr lang="en-CA"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5"/>
              </a:rPr>
              <a:t>https://thenounproject.com/icon/cd-2152164/</a:t>
            </a:r>
            <a:r>
              <a:rPr lang="en-CA" sz="1600" dirty="0">
                <a:effectLst/>
                <a:ea typeface="Calibri" panose="020F0502020204030204" pitchFamily="34" charset="0"/>
                <a:cs typeface="Times New Roman" panose="02020603050405020304" pitchFamily="18" charset="0"/>
              </a:rPr>
              <a:t> </a:t>
            </a:r>
          </a:p>
          <a:p>
            <a:pPr marL="180340" indent="-180340">
              <a:lnSpc>
                <a:spcPct val="100000"/>
              </a:lnSpc>
              <a:spcBef>
                <a:spcPts val="0"/>
              </a:spcBef>
            </a:pPr>
            <a:r>
              <a:rPr lang="en-CA" sz="1600" dirty="0">
                <a:effectLst/>
                <a:ea typeface="Calibri" panose="020F0502020204030204" pitchFamily="34" charset="0"/>
                <a:cs typeface="Times New Roman" panose="02020603050405020304" pitchFamily="18" charset="0"/>
              </a:rPr>
              <a:t>Creative Commons. (n.d.). [Creative Commons Logos].</a:t>
            </a:r>
            <a:r>
              <a:rPr lang="en-CA" sz="1600" u="sng" dirty="0">
                <a:solidFill>
                  <a:srgbClr val="0563C1"/>
                </a:solidFill>
                <a:effectLst/>
                <a:ea typeface="Calibri" panose="020F0502020204030204" pitchFamily="34" charset="0"/>
                <a:cs typeface="Times New Roman" panose="02020603050405020304" pitchFamily="18" charset="0"/>
                <a:hlinkClick r:id="rId6"/>
              </a:rPr>
              <a:t> </a:t>
            </a:r>
            <a:r>
              <a:rPr lang="en-CA" sz="1600" u="sng" dirty="0">
                <a:solidFill>
                  <a:srgbClr val="0563C1"/>
                </a:solidFill>
                <a:effectLst/>
                <a:ea typeface="Calibri" panose="020F0502020204030204" pitchFamily="34" charset="0"/>
                <a:cs typeface="Times New Roman" panose="02020603050405020304" pitchFamily="18" charset="0"/>
                <a:hlinkClick r:id="rId7"/>
              </a:rPr>
              <a:t>https://creativecommons.org/about/downloads</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ea typeface="Calibri" panose="020F0502020204030204" pitchFamily="34" charset="0"/>
                <a:cs typeface="Times New Roman" panose="02020603050405020304" pitchFamily="18" charset="0"/>
              </a:rPr>
              <a:t>Ruslan </a:t>
            </a:r>
            <a:r>
              <a:rPr lang="en-CA" sz="1600" dirty="0" err="1">
                <a:effectLst/>
                <a:ea typeface="Calibri" panose="020F0502020204030204" pitchFamily="34" charset="0"/>
                <a:cs typeface="Times New Roman" panose="02020603050405020304" pitchFamily="18" charset="0"/>
              </a:rPr>
              <a:t>Dezign</a:t>
            </a:r>
            <a:r>
              <a:rPr lang="en-CA" sz="1600" dirty="0">
                <a:effectLst/>
                <a:ea typeface="Calibri" panose="020F0502020204030204" pitchFamily="34" charset="0"/>
                <a:cs typeface="Times New Roman" panose="02020603050405020304" pitchFamily="18" charset="0"/>
              </a:rPr>
              <a:t>. (n.d.). Target. </a:t>
            </a:r>
            <a:r>
              <a:rPr lang="en-CA" sz="1600" i="1" dirty="0">
                <a:effectLst/>
                <a:ea typeface="Calibri" panose="020F0502020204030204" pitchFamily="34" charset="0"/>
                <a:cs typeface="Times New Roman" panose="02020603050405020304" pitchFamily="18" charset="0"/>
              </a:rPr>
              <a:t>The Noun Project</a:t>
            </a:r>
            <a:r>
              <a:rPr lang="en-CA" sz="1600" dirty="0">
                <a:effectLst/>
                <a:ea typeface="Calibri" panose="020F0502020204030204" pitchFamily="34" charset="0"/>
                <a:cs typeface="Times New Roman" panose="02020603050405020304" pitchFamily="18" charset="0"/>
              </a:rPr>
              <a:t>. CC BY.</a:t>
            </a:r>
            <a:r>
              <a:rPr lang="en-US" sz="1600" dirty="0">
                <a:effectLst/>
                <a:ea typeface="Calibri" panose="020F0502020204030204" pitchFamily="34" charset="0"/>
                <a:cs typeface="Times New Roman" panose="02020603050405020304" pitchFamily="18" charset="0"/>
              </a:rPr>
              <a:t>: </a:t>
            </a:r>
            <a:r>
              <a:rPr lang="en-CA" sz="1600" u="sng" dirty="0">
                <a:solidFill>
                  <a:srgbClr val="0563C1"/>
                </a:solidFill>
                <a:effectLst/>
                <a:ea typeface="Calibri" panose="020F0502020204030204" pitchFamily="34" charset="0"/>
                <a:cs typeface="Times New Roman" panose="02020603050405020304" pitchFamily="18" charset="0"/>
                <a:hlinkClick r:id="rId8"/>
              </a:rPr>
              <a:t>https://thenounproject.com/icon/1005058/</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ea typeface="Calibri" panose="020F0502020204030204" pitchFamily="34" charset="0"/>
                <a:cs typeface="Times New Roman" panose="02020603050405020304" pitchFamily="18" charset="0"/>
              </a:rPr>
              <a:t>ATOM, TH. (n.d.). Copy. </a:t>
            </a:r>
            <a:r>
              <a:rPr lang="en-CA" sz="1600" i="1" dirty="0">
                <a:effectLst/>
                <a:ea typeface="Calibri" panose="020F0502020204030204" pitchFamily="34" charset="0"/>
                <a:cs typeface="Times New Roman" panose="02020603050405020304" pitchFamily="18" charset="0"/>
              </a:rPr>
              <a:t>The Noun Project</a:t>
            </a:r>
            <a:r>
              <a:rPr lang="en-CA"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9"/>
              </a:rPr>
              <a:t>https://thenounproject.com/search/?q=copy&amp;i=1474212</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az-Cyrl-AZ" sz="1600" dirty="0">
                <a:effectLst/>
                <a:ea typeface="Calibri" panose="020F0502020204030204" pitchFamily="34" charset="0"/>
                <a:cs typeface="Times New Roman" panose="02020603050405020304" pitchFamily="18" charset="0"/>
              </a:rPr>
              <a:t>Тимур Минвалеев, </a:t>
            </a:r>
            <a:r>
              <a:rPr lang="en-CA" sz="1600" dirty="0">
                <a:effectLst/>
                <a:ea typeface="Calibri" panose="020F0502020204030204" pitchFamily="34" charset="0"/>
                <a:cs typeface="Times New Roman" panose="02020603050405020304" pitchFamily="18" charset="0"/>
              </a:rPr>
              <a:t>RU. (n.d.). Percent. </a:t>
            </a:r>
            <a:r>
              <a:rPr lang="en-CA" sz="1600" i="1" dirty="0">
                <a:effectLst/>
                <a:ea typeface="Calibri" panose="020F0502020204030204" pitchFamily="34" charset="0"/>
                <a:cs typeface="Times New Roman" panose="02020603050405020304" pitchFamily="18" charset="0"/>
              </a:rPr>
              <a:t>The Noun Project</a:t>
            </a:r>
            <a:r>
              <a:rPr lang="en-CA"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10"/>
              </a:rPr>
              <a:t>https://thenounproject.com/search/?q=percent&amp;i=397874</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US" sz="1600" dirty="0">
                <a:effectLst/>
                <a:ea typeface="Calibri" panose="020F0502020204030204" pitchFamily="34" charset="0"/>
                <a:cs typeface="Times New Roman" panose="02020603050405020304" pitchFamily="18" charset="0"/>
              </a:rPr>
              <a:t>B. </a:t>
            </a:r>
            <a:r>
              <a:rPr lang="en-US" sz="1600" dirty="0" err="1">
                <a:effectLst/>
                <a:ea typeface="Calibri" panose="020F0502020204030204" pitchFamily="34" charset="0"/>
                <a:cs typeface="Times New Roman" panose="02020603050405020304" pitchFamily="18" charset="0"/>
              </a:rPr>
              <a:t>Farais</a:t>
            </a:r>
            <a:r>
              <a:rPr lang="en-US" sz="1600" dirty="0">
                <a:effectLst/>
                <a:ea typeface="Calibri" panose="020F0502020204030204" pitchFamily="34" charset="0"/>
                <a:cs typeface="Times New Roman" panose="02020603050405020304" pitchFamily="18" charset="0"/>
              </a:rPr>
              <a:t>. (n.d.). Decision. </a:t>
            </a:r>
            <a:r>
              <a:rPr lang="en-US" sz="1600" i="1" dirty="0">
                <a:effectLst/>
                <a:ea typeface="Calibri" panose="020F0502020204030204" pitchFamily="34" charset="0"/>
                <a:cs typeface="Times New Roman" panose="02020603050405020304" pitchFamily="18" charset="0"/>
              </a:rPr>
              <a:t>The Noun Project</a:t>
            </a:r>
            <a:r>
              <a:rPr lang="en-US"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11"/>
              </a:rPr>
              <a:t>https://thenounproject.com/search/?q=alternatives&amp;i=1074053</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ea typeface="Calibri" panose="020F0502020204030204" pitchFamily="34" charset="0"/>
                <a:cs typeface="Times New Roman" panose="02020603050405020304" pitchFamily="18" charset="0"/>
              </a:rPr>
              <a:t>AFY Studio, ID. (n.d.). Leaf. </a:t>
            </a:r>
            <a:r>
              <a:rPr lang="en-CA" sz="1600" i="1" dirty="0">
                <a:effectLst/>
                <a:ea typeface="Calibri" panose="020F0502020204030204" pitchFamily="34" charset="0"/>
                <a:cs typeface="Times New Roman" panose="02020603050405020304" pitchFamily="18" charset="0"/>
              </a:rPr>
              <a:t>The Noun Project</a:t>
            </a:r>
            <a:r>
              <a:rPr lang="en-CA"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12"/>
              </a:rPr>
              <a:t>https://thenounproject.com/AFYstudio/uploads/?i=1737325</a:t>
            </a:r>
            <a:endParaRPr lang="en-CA" sz="16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r>
              <a:rPr lang="en-CA" sz="1600" dirty="0">
                <a:effectLst/>
                <a:ea typeface="Calibri" panose="020F0502020204030204" pitchFamily="34" charset="0"/>
                <a:cs typeface="Times New Roman" panose="02020603050405020304" pitchFamily="18" charset="0"/>
              </a:rPr>
              <a:t>Gregor </a:t>
            </a:r>
            <a:r>
              <a:rPr lang="en-CA" sz="1600" dirty="0" err="1">
                <a:effectLst/>
                <a:ea typeface="Calibri" panose="020F0502020204030204" pitchFamily="34" charset="0"/>
                <a:cs typeface="Times New Roman" panose="02020603050405020304" pitchFamily="18" charset="0"/>
              </a:rPr>
              <a:t>Cresnar</a:t>
            </a:r>
            <a:r>
              <a:rPr lang="en-CA" sz="1600" dirty="0">
                <a:effectLst/>
                <a:ea typeface="Calibri" panose="020F0502020204030204" pitchFamily="34" charset="0"/>
                <a:cs typeface="Times New Roman" panose="02020603050405020304" pitchFamily="18" charset="0"/>
              </a:rPr>
              <a:t>. (n.d.). Dollar sign. </a:t>
            </a:r>
            <a:r>
              <a:rPr lang="en-CA" sz="1600" i="1" dirty="0">
                <a:effectLst/>
                <a:ea typeface="Calibri" panose="020F0502020204030204" pitchFamily="34" charset="0"/>
                <a:cs typeface="Times New Roman" panose="02020603050405020304" pitchFamily="18" charset="0"/>
              </a:rPr>
              <a:t>The Noun Project</a:t>
            </a:r>
            <a:r>
              <a:rPr lang="en-CA" sz="1600" dirty="0">
                <a:effectLst/>
                <a:ea typeface="Calibri" panose="020F0502020204030204" pitchFamily="34" charset="0"/>
                <a:cs typeface="Times New Roman" panose="02020603050405020304" pitchFamily="18" charset="0"/>
              </a:rPr>
              <a:t>. CC BY. </a:t>
            </a:r>
            <a:r>
              <a:rPr lang="en-CA" sz="1600" u="sng" dirty="0">
                <a:solidFill>
                  <a:srgbClr val="0563C1"/>
                </a:solidFill>
                <a:effectLst/>
                <a:ea typeface="Calibri" panose="020F0502020204030204" pitchFamily="34" charset="0"/>
                <a:cs typeface="Times New Roman" panose="02020603050405020304" pitchFamily="18" charset="0"/>
                <a:hlinkClick r:id="rId13"/>
              </a:rPr>
              <a:t>https://thenounproject.com/search/?q=dollar%20sign&amp;i=171145</a:t>
            </a:r>
            <a:endParaRPr lang="en-CA" sz="1600" u="sng" dirty="0">
              <a:solidFill>
                <a:srgbClr val="0563C1"/>
              </a:solidFill>
              <a:effectLst/>
              <a:ea typeface="Calibri" panose="020F0502020204030204" pitchFamily="34" charset="0"/>
              <a:cs typeface="Times New Roman" panose="02020603050405020304" pitchFamily="18" charset="0"/>
            </a:endParaRPr>
          </a:p>
          <a:p>
            <a:pPr marL="180340" indent="-180340">
              <a:lnSpc>
                <a:spcPct val="100000"/>
              </a:lnSpc>
              <a:spcBef>
                <a:spcPts val="0"/>
              </a:spcBef>
            </a:pPr>
            <a:endParaRPr lang="en-C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839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F7984B-D035-8050-0116-9830C1C0AD0F}"/>
              </a:ext>
            </a:extLst>
          </p:cNvPr>
          <p:cNvSpPr>
            <a:spLocks noGrp="1"/>
          </p:cNvSpPr>
          <p:nvPr>
            <p:ph type="body" sz="quarter" idx="15"/>
          </p:nvPr>
        </p:nvSpPr>
        <p:spPr/>
        <p:txBody>
          <a:bodyPr/>
          <a:lstStyle/>
          <a:p>
            <a:pPr>
              <a:lnSpc>
                <a:spcPct val="107000"/>
              </a:lnSpc>
              <a:spcAft>
                <a:spcPts val="800"/>
              </a:spcAft>
            </a:pPr>
            <a:r>
              <a:rPr lang="en-US" sz="1800" dirty="0">
                <a:effectLst/>
                <a:ea typeface="Calibri" panose="020F0502020204030204" pitchFamily="34" charset="0"/>
                <a:cs typeface="Times New Roman" panose="02020603050405020304" pitchFamily="18" charset="0"/>
              </a:rPr>
              <a:t>Unattributed materials are contributions from the Opening Up Copyright Project Team and placed in the Public Domain</a:t>
            </a:r>
            <a:endParaRPr lang="en-CA" sz="18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ea typeface="Calibri" panose="020F0502020204030204" pitchFamily="34" charset="0"/>
                <a:cs typeface="Times New Roman" panose="02020603050405020304" pitchFamily="18" charset="0"/>
              </a:rPr>
              <a:t>Closing Slides Music: Rybak, </a:t>
            </a:r>
            <a:r>
              <a:rPr lang="en-US" sz="1800" dirty="0" err="1">
                <a:effectLst/>
                <a:ea typeface="Calibri" panose="020F0502020204030204" pitchFamily="34" charset="0"/>
                <a:cs typeface="Times New Roman" panose="02020603050405020304" pitchFamily="18" charset="0"/>
              </a:rPr>
              <a:t>Nazar</a:t>
            </a:r>
            <a:r>
              <a:rPr lang="en-US" sz="1800" dirty="0">
                <a:effectLst/>
                <a:ea typeface="Calibri" panose="020F0502020204030204" pitchFamily="34" charset="0"/>
                <a:cs typeface="Times New Roman" panose="02020603050405020304" pitchFamily="18" charset="0"/>
              </a:rPr>
              <a:t>. “Corporate Inspired.” </a:t>
            </a:r>
            <a:r>
              <a:rPr lang="en-US" sz="1800" dirty="0" err="1">
                <a:effectLst/>
                <a:ea typeface="Calibri" panose="020F0502020204030204" pitchFamily="34" charset="0"/>
                <a:cs typeface="Times New Roman" panose="02020603050405020304" pitchFamily="18" charset="0"/>
              </a:rPr>
              <a:t>HookSounds</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n.d</a:t>
            </a:r>
            <a:r>
              <a:rPr lang="en-US" sz="1800" dirty="0">
                <a:effectLst/>
                <a:ea typeface="Calibri" panose="020F0502020204030204" pitchFamily="34" charset="0"/>
                <a:cs typeface="Times New Roman" panose="02020603050405020304" pitchFamily="18" charset="0"/>
              </a:rPr>
              <a:t>). </a:t>
            </a:r>
            <a:r>
              <a:rPr lang="en-US" sz="1800" u="sng"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http://www.hooksounds.com</a:t>
            </a:r>
            <a:r>
              <a:rPr lang="en-CA" sz="1800"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(used under a CC-BY 4.0 Licence)</a:t>
            </a:r>
            <a:endParaRPr lang="en-CA" sz="1800" dirty="0">
              <a:effectLst/>
              <a:ea typeface="Calibri" panose="020F0502020204030204" pitchFamily="34" charset="0"/>
              <a:cs typeface="Times New Roman" panose="02020603050405020304" pitchFamily="18" charset="0"/>
            </a:endParaRPr>
          </a:p>
          <a:p>
            <a:pPr marL="180340" indent="-180340">
              <a:lnSpc>
                <a:spcPct val="100000"/>
              </a:lnSpc>
              <a:spcBef>
                <a:spcPts val="0"/>
              </a:spcBef>
            </a:pPr>
            <a:endParaRPr lang="en-C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80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CC69A0-AE5A-5DF2-3C72-E77C192B2DAD}"/>
              </a:ext>
            </a:extLst>
          </p:cNvPr>
          <p:cNvSpPr>
            <a:spLocks noGrp="1"/>
          </p:cNvSpPr>
          <p:nvPr>
            <p:ph type="body" sz="quarter" idx="10"/>
          </p:nvPr>
        </p:nvSpPr>
        <p:spPr/>
        <p:txBody>
          <a:bodyPr/>
          <a:lstStyle/>
          <a:p>
            <a:r>
              <a:rPr lang="en-CA" dirty="0"/>
              <a:t>University of Alberta. 2022. “Working with Copyright.” Opening Up Copyright Instructional Module. </a:t>
            </a:r>
            <a:r>
              <a:rPr lang="en-CA" sz="1800" u="sng" dirty="0">
                <a:solidFill>
                  <a:srgbClr val="0563C1"/>
                </a:solidFill>
                <a:effectLst/>
                <a:latin typeface="Arial" panose="020B0604020202020204" pitchFamily="34" charset="0"/>
                <a:ea typeface="Calibri" panose="020F0502020204030204" pitchFamily="34" charset="0"/>
                <a:hlinkClick r:id="rId2"/>
              </a:rPr>
              <a:t>https://sites.library.ualberta.ca/copyright/</a:t>
            </a:r>
            <a:endParaRPr lang="en-CA" dirty="0"/>
          </a:p>
        </p:txBody>
      </p:sp>
    </p:spTree>
    <p:extLst>
      <p:ext uri="{BB962C8B-B14F-4D97-AF65-F5344CB8AC3E}">
        <p14:creationId xmlns:p14="http://schemas.microsoft.com/office/powerpoint/2010/main" val="254170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4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70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556C32-977D-4316-B3EA-B6B6593BFF59}"/>
              </a:ext>
            </a:extLst>
          </p:cNvPr>
          <p:cNvSpPr>
            <a:spLocks noGrp="1"/>
          </p:cNvSpPr>
          <p:nvPr>
            <p:ph type="title"/>
          </p:nvPr>
        </p:nvSpPr>
        <p:spPr/>
        <p:txBody>
          <a:bodyPr/>
          <a:lstStyle/>
          <a:p>
            <a:r>
              <a:rPr lang="en-CA" dirty="0"/>
              <a:t>CONTROL… LIMITED CONTROL</a:t>
            </a:r>
          </a:p>
        </p:txBody>
      </p:sp>
      <p:pic>
        <p:nvPicPr>
          <p:cNvPr id="11" name="Content Placeholder 6">
            <a:extLst>
              <a:ext uri="{FF2B5EF4-FFF2-40B4-BE49-F238E27FC236}">
                <a16:creationId xmlns:a16="http://schemas.microsoft.com/office/drawing/2014/main" id="{3C857C10-2AD9-494E-817D-4E646F421D02}"/>
              </a:ext>
            </a:extLst>
          </p:cNvPr>
          <p:cNvPicPr>
            <a:picLocks noGrp="1" noChangeAspect="1"/>
          </p:cNvPicPr>
          <p:nvPr/>
        </p:nvPicPr>
        <p:blipFill rotWithShape="1">
          <a:blip r:embed="rId3"/>
          <a:srcRect b="16734"/>
          <a:stretch/>
        </p:blipFill>
        <p:spPr>
          <a:xfrm>
            <a:off x="1270136" y="3790931"/>
            <a:ext cx="2600652" cy="2165454"/>
          </a:xfrm>
          <a:prstGeom prst="rect">
            <a:avLst/>
          </a:prstGeom>
        </p:spPr>
      </p:pic>
      <p:sp>
        <p:nvSpPr>
          <p:cNvPr id="13" name="Content Placeholder 2">
            <a:extLst>
              <a:ext uri="{FF2B5EF4-FFF2-40B4-BE49-F238E27FC236}">
                <a16:creationId xmlns:a16="http://schemas.microsoft.com/office/drawing/2014/main" id="{D8036F39-B8AC-AFDE-A0CB-ED19B24D1BB7}"/>
              </a:ext>
            </a:extLst>
          </p:cNvPr>
          <p:cNvSpPr txBox="1">
            <a:spLocks/>
          </p:cNvSpPr>
          <p:nvPr/>
        </p:nvSpPr>
        <p:spPr>
          <a:xfrm>
            <a:off x="3870788" y="1790691"/>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3" name="TextBox 2">
            <a:extLst>
              <a:ext uri="{FF2B5EF4-FFF2-40B4-BE49-F238E27FC236}">
                <a16:creationId xmlns:a16="http://schemas.microsoft.com/office/drawing/2014/main" id="{90C9C56B-7FA9-2601-6967-662C2D9C9C44}"/>
              </a:ext>
            </a:extLst>
          </p:cNvPr>
          <p:cNvSpPr txBox="1"/>
          <p:nvPr/>
        </p:nvSpPr>
        <p:spPr>
          <a:xfrm>
            <a:off x="5026723" y="2124518"/>
            <a:ext cx="2430625" cy="584775"/>
          </a:xfrm>
          <a:prstGeom prst="rect">
            <a:avLst/>
          </a:prstGeom>
          <a:noFill/>
        </p:spPr>
        <p:txBody>
          <a:bodyPr wrap="square" rtlCol="0">
            <a:spAutoFit/>
          </a:bodyPr>
          <a:lstStyle/>
          <a:p>
            <a:r>
              <a:rPr lang="en-CA" sz="3200" dirty="0"/>
              <a:t>=</a:t>
            </a:r>
            <a:r>
              <a:rPr lang="en-CA" dirty="0"/>
              <a:t> </a:t>
            </a:r>
            <a:r>
              <a:rPr lang="en-CA" sz="2800" b="1" dirty="0"/>
              <a:t>CONTROL</a:t>
            </a:r>
            <a:endParaRPr lang="en-CA" b="1" dirty="0"/>
          </a:p>
        </p:txBody>
      </p:sp>
      <p:sp>
        <p:nvSpPr>
          <p:cNvPr id="14" name="Content Placeholder 2">
            <a:extLst>
              <a:ext uri="{FF2B5EF4-FFF2-40B4-BE49-F238E27FC236}">
                <a16:creationId xmlns:a16="http://schemas.microsoft.com/office/drawing/2014/main" id="{0B300406-BAE8-FDB2-BE84-76952F6853B9}"/>
              </a:ext>
            </a:extLst>
          </p:cNvPr>
          <p:cNvSpPr txBox="1">
            <a:spLocks/>
          </p:cNvSpPr>
          <p:nvPr/>
        </p:nvSpPr>
        <p:spPr>
          <a:xfrm>
            <a:off x="1918919" y="369000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pic>
        <p:nvPicPr>
          <p:cNvPr id="17" name="Picture 16">
            <a:extLst>
              <a:ext uri="{FF2B5EF4-FFF2-40B4-BE49-F238E27FC236}">
                <a16:creationId xmlns:a16="http://schemas.microsoft.com/office/drawing/2014/main" id="{FBDBAD5A-876C-5C2B-BBA1-7C958B44E8FC}"/>
              </a:ext>
            </a:extLst>
          </p:cNvPr>
          <p:cNvPicPr>
            <a:picLocks noChangeAspect="1"/>
          </p:cNvPicPr>
          <p:nvPr/>
        </p:nvPicPr>
        <p:blipFill>
          <a:blip r:embed="rId4"/>
          <a:stretch>
            <a:fillRect/>
          </a:stretch>
        </p:blipFill>
        <p:spPr>
          <a:xfrm>
            <a:off x="7639944" y="3790931"/>
            <a:ext cx="3281920" cy="2539853"/>
          </a:xfrm>
          <a:prstGeom prst="rect">
            <a:avLst/>
          </a:prstGeom>
        </p:spPr>
      </p:pic>
      <p:sp>
        <p:nvSpPr>
          <p:cNvPr id="18" name="Speech Bubble: Oval 17">
            <a:extLst>
              <a:ext uri="{FF2B5EF4-FFF2-40B4-BE49-F238E27FC236}">
                <a16:creationId xmlns:a16="http://schemas.microsoft.com/office/drawing/2014/main" id="{9BB248D0-1E31-399C-7833-4DEBBAEC8959}"/>
              </a:ext>
            </a:extLst>
          </p:cNvPr>
          <p:cNvSpPr/>
          <p:nvPr/>
        </p:nvSpPr>
        <p:spPr>
          <a:xfrm>
            <a:off x="3415004" y="1672757"/>
            <a:ext cx="3382348" cy="1370236"/>
          </a:xfrm>
          <a:prstGeom prst="wedgeEllipseCallout">
            <a:avLst>
              <a:gd name="adj1" fmla="val -58408"/>
              <a:gd name="adj2" fmla="val 88507"/>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What kinds of rights do I have?</a:t>
            </a:r>
          </a:p>
        </p:txBody>
      </p:sp>
      <p:sp>
        <p:nvSpPr>
          <p:cNvPr id="19" name="Speech Bubble: Oval 18">
            <a:extLst>
              <a:ext uri="{FF2B5EF4-FFF2-40B4-BE49-F238E27FC236}">
                <a16:creationId xmlns:a16="http://schemas.microsoft.com/office/drawing/2014/main" id="{D1320DA2-68BF-1484-3BB8-285DEB1AA96E}"/>
              </a:ext>
            </a:extLst>
          </p:cNvPr>
          <p:cNvSpPr/>
          <p:nvPr/>
        </p:nvSpPr>
        <p:spPr>
          <a:xfrm>
            <a:off x="5030577" y="2656856"/>
            <a:ext cx="4222103" cy="1544288"/>
          </a:xfrm>
          <a:prstGeom prst="wedgeEllipseCallout">
            <a:avLst>
              <a:gd name="adj1" fmla="val 45004"/>
              <a:gd name="adj2" fmla="val 43421"/>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What kinds of rights do we have?</a:t>
            </a:r>
          </a:p>
        </p:txBody>
      </p:sp>
    </p:spTree>
    <p:extLst>
      <p:ext uri="{BB962C8B-B14F-4D97-AF65-F5344CB8AC3E}">
        <p14:creationId xmlns:p14="http://schemas.microsoft.com/office/powerpoint/2010/main" val="22851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3" grpId="0"/>
      <p:bldP spid="3" grpId="1"/>
      <p:bldP spid="14" grpId="0"/>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2D17D-BE4B-4298-B3F2-16CEC04C2E87}"/>
              </a:ext>
            </a:extLst>
          </p:cNvPr>
          <p:cNvSpPr>
            <a:spLocks noGrp="1"/>
          </p:cNvSpPr>
          <p:nvPr>
            <p:ph type="title"/>
          </p:nvPr>
        </p:nvSpPr>
        <p:spPr/>
        <p:txBody>
          <a:bodyPr/>
          <a:lstStyle/>
          <a:p>
            <a:r>
              <a:rPr lang="en-CA" dirty="0"/>
              <a:t>ALL RIGHTS RESERVED… MAYBE</a:t>
            </a:r>
          </a:p>
        </p:txBody>
      </p:sp>
      <p:sp>
        <p:nvSpPr>
          <p:cNvPr id="5" name="Content Placeholder 2">
            <a:extLst>
              <a:ext uri="{FF2B5EF4-FFF2-40B4-BE49-F238E27FC236}">
                <a16:creationId xmlns:a16="http://schemas.microsoft.com/office/drawing/2014/main" id="{EBC53587-C267-4BF3-9892-5416B5DAB182}"/>
              </a:ext>
            </a:extLst>
          </p:cNvPr>
          <p:cNvSpPr txBox="1">
            <a:spLocks/>
          </p:cNvSpPr>
          <p:nvPr/>
        </p:nvSpPr>
        <p:spPr>
          <a:xfrm>
            <a:off x="2317541" y="1801746"/>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6" name="Content Placeholder 2">
            <a:extLst>
              <a:ext uri="{FF2B5EF4-FFF2-40B4-BE49-F238E27FC236}">
                <a16:creationId xmlns:a16="http://schemas.microsoft.com/office/drawing/2014/main" id="{6602404F-E5DA-4039-A71E-B2D6E8643AD3}"/>
              </a:ext>
            </a:extLst>
          </p:cNvPr>
          <p:cNvSpPr txBox="1">
            <a:spLocks/>
          </p:cNvSpPr>
          <p:nvPr/>
        </p:nvSpPr>
        <p:spPr>
          <a:xfrm>
            <a:off x="1055726" y="2964939"/>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All Rights Reserved</a:t>
            </a:r>
          </a:p>
          <a:p>
            <a:endParaRPr lang="en-CA" dirty="0">
              <a:solidFill>
                <a:schemeClr val="tx1"/>
              </a:solidFill>
            </a:endParaRPr>
          </a:p>
        </p:txBody>
      </p:sp>
      <p:pic>
        <p:nvPicPr>
          <p:cNvPr id="7" name="Picture 2" descr="Image result for canada coat of arm">
            <a:extLst>
              <a:ext uri="{FF2B5EF4-FFF2-40B4-BE49-F238E27FC236}">
                <a16:creationId xmlns:a16="http://schemas.microsoft.com/office/drawing/2014/main" id="{EE89C6C7-6AED-44BF-9B9E-DE316B0CE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554" y="2380568"/>
            <a:ext cx="1914108" cy="24243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F70139B-1843-4D99-8639-60126582EBE5}"/>
              </a:ext>
            </a:extLst>
          </p:cNvPr>
          <p:cNvPicPr>
            <a:picLocks noChangeAspect="1"/>
          </p:cNvPicPr>
          <p:nvPr/>
        </p:nvPicPr>
        <p:blipFill>
          <a:blip r:embed="rId4"/>
          <a:stretch>
            <a:fillRect/>
          </a:stretch>
        </p:blipFill>
        <p:spPr>
          <a:xfrm>
            <a:off x="8146956" y="4903130"/>
            <a:ext cx="1772706" cy="257235"/>
          </a:xfrm>
          <a:prstGeom prst="rect">
            <a:avLst/>
          </a:prstGeom>
        </p:spPr>
      </p:pic>
      <p:pic>
        <p:nvPicPr>
          <p:cNvPr id="9" name="Content Placeholder 6">
            <a:extLst>
              <a:ext uri="{FF2B5EF4-FFF2-40B4-BE49-F238E27FC236}">
                <a16:creationId xmlns:a16="http://schemas.microsoft.com/office/drawing/2014/main" id="{ECBA9254-2C35-0370-09C7-6DDA35E4445F}"/>
              </a:ext>
            </a:extLst>
          </p:cNvPr>
          <p:cNvPicPr>
            <a:picLocks noGrp="1" noChangeAspect="1"/>
          </p:cNvPicPr>
          <p:nvPr/>
        </p:nvPicPr>
        <p:blipFill rotWithShape="1">
          <a:blip r:embed="rId5"/>
          <a:srcRect b="16734"/>
          <a:stretch/>
        </p:blipFill>
        <p:spPr>
          <a:xfrm>
            <a:off x="3053781" y="4383597"/>
            <a:ext cx="2600652" cy="2165454"/>
          </a:xfrm>
          <a:prstGeom prst="rect">
            <a:avLst/>
          </a:prstGeom>
        </p:spPr>
      </p:pic>
      <p:sp>
        <p:nvSpPr>
          <p:cNvPr id="10" name="Content Placeholder 2">
            <a:extLst>
              <a:ext uri="{FF2B5EF4-FFF2-40B4-BE49-F238E27FC236}">
                <a16:creationId xmlns:a16="http://schemas.microsoft.com/office/drawing/2014/main" id="{EF3C6109-8D7C-9F61-BA9B-E1918B5F573E}"/>
              </a:ext>
            </a:extLst>
          </p:cNvPr>
          <p:cNvSpPr txBox="1">
            <a:spLocks/>
          </p:cNvSpPr>
          <p:nvPr/>
        </p:nvSpPr>
        <p:spPr>
          <a:xfrm>
            <a:off x="3702564" y="4282666"/>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sp>
        <p:nvSpPr>
          <p:cNvPr id="2" name="Thought Bubble: Cloud 1">
            <a:extLst>
              <a:ext uri="{FF2B5EF4-FFF2-40B4-BE49-F238E27FC236}">
                <a16:creationId xmlns:a16="http://schemas.microsoft.com/office/drawing/2014/main" id="{E4B12635-65B5-F4B2-EED8-1DDC0B48F0D5}"/>
              </a:ext>
            </a:extLst>
          </p:cNvPr>
          <p:cNvSpPr/>
          <p:nvPr/>
        </p:nvSpPr>
        <p:spPr>
          <a:xfrm>
            <a:off x="694267" y="1343550"/>
            <a:ext cx="4905022" cy="3040047"/>
          </a:xfrm>
          <a:prstGeom prst="cloudCallout">
            <a:avLst>
              <a:gd name="adj1" fmla="val 13548"/>
              <a:gd name="adj2" fmla="val 5581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17BEAF31-B546-D501-F670-4FB188CB40A0}"/>
              </a:ext>
            </a:extLst>
          </p:cNvPr>
          <p:cNvSpPr txBox="1">
            <a:spLocks/>
          </p:cNvSpPr>
          <p:nvPr/>
        </p:nvSpPr>
        <p:spPr>
          <a:xfrm>
            <a:off x="1140422" y="2951055"/>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dirty="0">
                <a:solidFill>
                  <a:schemeClr val="tx1"/>
                </a:solidFill>
              </a:rPr>
              <a:t>Mine… it’s all mine</a:t>
            </a:r>
          </a:p>
        </p:txBody>
      </p:sp>
      <p:sp>
        <p:nvSpPr>
          <p:cNvPr id="12" name="Content Placeholder 2">
            <a:extLst>
              <a:ext uri="{FF2B5EF4-FFF2-40B4-BE49-F238E27FC236}">
                <a16:creationId xmlns:a16="http://schemas.microsoft.com/office/drawing/2014/main" id="{6EF366BF-0958-EF81-AEB6-062F834CCEAF}"/>
              </a:ext>
            </a:extLst>
          </p:cNvPr>
          <p:cNvSpPr txBox="1">
            <a:spLocks/>
          </p:cNvSpPr>
          <p:nvPr/>
        </p:nvSpPr>
        <p:spPr>
          <a:xfrm>
            <a:off x="1055724" y="2940850"/>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dirty="0">
                <a:solidFill>
                  <a:schemeClr val="tx1"/>
                </a:solidFill>
              </a:rPr>
              <a:t>Some for me… and some for others</a:t>
            </a:r>
          </a:p>
        </p:txBody>
      </p:sp>
    </p:spTree>
    <p:extLst>
      <p:ext uri="{BB962C8B-B14F-4D97-AF65-F5344CB8AC3E}">
        <p14:creationId xmlns:p14="http://schemas.microsoft.com/office/powerpoint/2010/main" val="9958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000"/>
                                        <p:tgtEl>
                                          <p:spTgt spid="2"/>
                                        </p:tgtEl>
                                      </p:cBhvr>
                                    </p:animEffec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P spid="2" grpId="0" animBg="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8C75F-5ACA-413D-B7DD-F83F27CD5D25}"/>
              </a:ext>
            </a:extLst>
          </p:cNvPr>
          <p:cNvSpPr>
            <a:spLocks noGrp="1"/>
          </p:cNvSpPr>
          <p:nvPr>
            <p:ph type="title"/>
          </p:nvPr>
        </p:nvSpPr>
        <p:spPr/>
        <p:txBody>
          <a:bodyPr/>
          <a:lstStyle/>
          <a:p>
            <a:r>
              <a:rPr lang="en-CA" dirty="0"/>
              <a:t>SHARING IS CARING</a:t>
            </a:r>
          </a:p>
        </p:txBody>
      </p:sp>
      <p:pic>
        <p:nvPicPr>
          <p:cNvPr id="6" name="Picture 5">
            <a:extLst>
              <a:ext uri="{FF2B5EF4-FFF2-40B4-BE49-F238E27FC236}">
                <a16:creationId xmlns:a16="http://schemas.microsoft.com/office/drawing/2014/main" id="{F686A037-80E5-D27F-0083-62122CDA5527}"/>
              </a:ext>
            </a:extLst>
          </p:cNvPr>
          <p:cNvPicPr>
            <a:picLocks noChangeAspect="1"/>
          </p:cNvPicPr>
          <p:nvPr/>
        </p:nvPicPr>
        <p:blipFill>
          <a:blip r:embed="rId3"/>
          <a:stretch>
            <a:fillRect/>
          </a:stretch>
        </p:blipFill>
        <p:spPr>
          <a:xfrm>
            <a:off x="1483583" y="2608783"/>
            <a:ext cx="2704594" cy="2949863"/>
          </a:xfrm>
          <a:prstGeom prst="rect">
            <a:avLst/>
          </a:prstGeom>
        </p:spPr>
      </p:pic>
      <p:pic>
        <p:nvPicPr>
          <p:cNvPr id="8" name="Picture 7">
            <a:extLst>
              <a:ext uri="{FF2B5EF4-FFF2-40B4-BE49-F238E27FC236}">
                <a16:creationId xmlns:a16="http://schemas.microsoft.com/office/drawing/2014/main" id="{51C05224-F94F-023D-8E1C-F3335F2D18EB}"/>
              </a:ext>
            </a:extLst>
          </p:cNvPr>
          <p:cNvPicPr>
            <a:picLocks noChangeAspect="1"/>
          </p:cNvPicPr>
          <p:nvPr/>
        </p:nvPicPr>
        <p:blipFill>
          <a:blip r:embed="rId4"/>
          <a:stretch>
            <a:fillRect/>
          </a:stretch>
        </p:blipFill>
        <p:spPr>
          <a:xfrm>
            <a:off x="2546037" y="2634204"/>
            <a:ext cx="1687295" cy="2899019"/>
          </a:xfrm>
          <a:prstGeom prst="rect">
            <a:avLst/>
          </a:prstGeom>
        </p:spPr>
      </p:pic>
      <p:pic>
        <p:nvPicPr>
          <p:cNvPr id="9" name="Picture 8">
            <a:extLst>
              <a:ext uri="{FF2B5EF4-FFF2-40B4-BE49-F238E27FC236}">
                <a16:creationId xmlns:a16="http://schemas.microsoft.com/office/drawing/2014/main" id="{B648B1DC-240C-D51D-BD25-989159D9B3D0}"/>
              </a:ext>
            </a:extLst>
          </p:cNvPr>
          <p:cNvPicPr>
            <a:picLocks noChangeAspect="1"/>
          </p:cNvPicPr>
          <p:nvPr/>
        </p:nvPicPr>
        <p:blipFill>
          <a:blip r:embed="rId4"/>
          <a:stretch>
            <a:fillRect/>
          </a:stretch>
        </p:blipFill>
        <p:spPr>
          <a:xfrm>
            <a:off x="2546037" y="2646915"/>
            <a:ext cx="1687295" cy="2899019"/>
          </a:xfrm>
          <a:prstGeom prst="rect">
            <a:avLst/>
          </a:prstGeom>
        </p:spPr>
      </p:pic>
      <p:pic>
        <p:nvPicPr>
          <p:cNvPr id="11" name="Picture 10">
            <a:extLst>
              <a:ext uri="{FF2B5EF4-FFF2-40B4-BE49-F238E27FC236}">
                <a16:creationId xmlns:a16="http://schemas.microsoft.com/office/drawing/2014/main" id="{54FDB376-82CE-976A-15A0-E1D720BB1BB7}"/>
              </a:ext>
            </a:extLst>
          </p:cNvPr>
          <p:cNvPicPr>
            <a:picLocks noChangeAspect="1"/>
          </p:cNvPicPr>
          <p:nvPr/>
        </p:nvPicPr>
        <p:blipFill>
          <a:blip r:embed="rId5"/>
          <a:stretch>
            <a:fillRect/>
          </a:stretch>
        </p:blipFill>
        <p:spPr>
          <a:xfrm>
            <a:off x="7639943" y="3380923"/>
            <a:ext cx="3811721" cy="2949862"/>
          </a:xfrm>
          <a:prstGeom prst="rect">
            <a:avLst/>
          </a:prstGeom>
        </p:spPr>
      </p:pic>
      <p:sp>
        <p:nvSpPr>
          <p:cNvPr id="12" name="Speech Bubble: Oval 11">
            <a:extLst>
              <a:ext uri="{FF2B5EF4-FFF2-40B4-BE49-F238E27FC236}">
                <a16:creationId xmlns:a16="http://schemas.microsoft.com/office/drawing/2014/main" id="{FA28E3AF-B1C7-277F-204B-7F382E9D0B54}"/>
              </a:ext>
            </a:extLst>
          </p:cNvPr>
          <p:cNvSpPr/>
          <p:nvPr/>
        </p:nvSpPr>
        <p:spPr>
          <a:xfrm>
            <a:off x="4607081" y="3033200"/>
            <a:ext cx="3406423" cy="1123244"/>
          </a:xfrm>
          <a:prstGeom prst="wedgeEllipseCallout">
            <a:avLst>
              <a:gd name="adj1" fmla="val 48908"/>
              <a:gd name="adj2" fmla="val 50608"/>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Cool! Thanks for sharing</a:t>
            </a:r>
          </a:p>
        </p:txBody>
      </p:sp>
      <p:sp>
        <p:nvSpPr>
          <p:cNvPr id="13" name="Speech Bubble: Oval 12">
            <a:extLst>
              <a:ext uri="{FF2B5EF4-FFF2-40B4-BE49-F238E27FC236}">
                <a16:creationId xmlns:a16="http://schemas.microsoft.com/office/drawing/2014/main" id="{947244DA-75CC-ADD2-D69B-FE26F93D2597}"/>
              </a:ext>
            </a:extLst>
          </p:cNvPr>
          <p:cNvSpPr/>
          <p:nvPr/>
        </p:nvSpPr>
        <p:spPr>
          <a:xfrm>
            <a:off x="9787467" y="1810763"/>
            <a:ext cx="2255816" cy="1222437"/>
          </a:xfrm>
          <a:prstGeom prst="wedgeEllipseCallout">
            <a:avLst>
              <a:gd name="adj1" fmla="val -53614"/>
              <a:gd name="adj2" fmla="val 110479"/>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This thing is great</a:t>
            </a:r>
          </a:p>
        </p:txBody>
      </p:sp>
      <p:sp>
        <p:nvSpPr>
          <p:cNvPr id="14" name="Speech Bubble: Rectangle with Corners Rounded 13">
            <a:extLst>
              <a:ext uri="{FF2B5EF4-FFF2-40B4-BE49-F238E27FC236}">
                <a16:creationId xmlns:a16="http://schemas.microsoft.com/office/drawing/2014/main" id="{26AAB1F1-AFFC-DE46-41BC-F9E232DEA459}"/>
              </a:ext>
            </a:extLst>
          </p:cNvPr>
          <p:cNvSpPr/>
          <p:nvPr/>
        </p:nvSpPr>
        <p:spPr>
          <a:xfrm>
            <a:off x="7433733" y="2071511"/>
            <a:ext cx="2212230" cy="961689"/>
          </a:xfrm>
          <a:prstGeom prst="wedgeRoundRectCallout">
            <a:avLst>
              <a:gd name="adj1" fmla="val 88881"/>
              <a:gd name="adj2" fmla="val 149366"/>
              <a:gd name="adj3" fmla="val 16667"/>
            </a:avLst>
          </a:prstGeom>
          <a:solidFill>
            <a:srgbClr val="FF535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 can see why this made you famous!</a:t>
            </a:r>
          </a:p>
        </p:txBody>
      </p:sp>
    </p:spTree>
    <p:extLst>
      <p:ext uri="{BB962C8B-B14F-4D97-AF65-F5344CB8AC3E}">
        <p14:creationId xmlns:p14="http://schemas.microsoft.com/office/powerpoint/2010/main" val="19815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4.79167E-6 -3.7037E-7 L 0.18685 -0.27431 " pathEditMode="relative" rAng="0" ptsTypes="AA">
                                      <p:cBhvr>
                                        <p:cTn id="15" dur="2000" fill="hold"/>
                                        <p:tgtEl>
                                          <p:spTgt spid="8"/>
                                        </p:tgtEl>
                                        <p:attrNameLst>
                                          <p:attrName>ppt_x</p:attrName>
                                          <p:attrName>ppt_y</p:attrName>
                                        </p:attrNameLst>
                                      </p:cBhvr>
                                      <p:rCtr x="9336" y="-13727"/>
                                    </p:animMotion>
                                  </p:childTnLst>
                                </p:cTn>
                              </p:par>
                              <p:par>
                                <p:cTn id="16" presetID="6" presetClass="emph" presetSubtype="0" fill="hold" nodeType="withEffect">
                                  <p:stCondLst>
                                    <p:cond delay="0"/>
                                  </p:stCondLst>
                                  <p:childTnLst>
                                    <p:animScale>
                                      <p:cBhvr>
                                        <p:cTn id="17" dur="2000" fill="hold"/>
                                        <p:tgtEl>
                                          <p:spTgt spid="8"/>
                                        </p:tgtEl>
                                      </p:cBhvr>
                                      <p:by x="50000" y="50000"/>
                                    </p:animScale>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42" presetClass="path" presetSubtype="0" accel="50000" decel="50000" fill="hold" nodeType="withEffect">
                                  <p:stCondLst>
                                    <p:cond delay="250"/>
                                  </p:stCondLst>
                                  <p:childTnLst>
                                    <p:animMotion origin="layout" path="M -4.79167E-6 -2.22222E-6 L 0.13125 0.1831 " pathEditMode="relative" rAng="0" ptsTypes="AA">
                                      <p:cBhvr>
                                        <p:cTn id="22" dur="2000" fill="hold"/>
                                        <p:tgtEl>
                                          <p:spTgt spid="9"/>
                                        </p:tgtEl>
                                        <p:attrNameLst>
                                          <p:attrName>ppt_x</p:attrName>
                                          <p:attrName>ppt_y</p:attrName>
                                        </p:attrNameLst>
                                      </p:cBhvr>
                                      <p:rCtr x="6562" y="9144"/>
                                    </p:animMotion>
                                  </p:childTnLst>
                                </p:cTn>
                              </p:par>
                              <p:par>
                                <p:cTn id="23" presetID="8" presetClass="emph" presetSubtype="0" fill="hold" nodeType="withEffect">
                                  <p:stCondLst>
                                    <p:cond delay="250"/>
                                  </p:stCondLst>
                                  <p:childTnLst>
                                    <p:animRot by="10800000">
                                      <p:cBhvr>
                                        <p:cTn id="24" dur="2000" fill="hold"/>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BETWEEN ALL RIGHTS AND NO RIGHTS</a:t>
            </a:r>
          </a:p>
        </p:txBody>
      </p:sp>
      <p:sp>
        <p:nvSpPr>
          <p:cNvPr id="5" name="TextBox 4">
            <a:extLst>
              <a:ext uri="{FF2B5EF4-FFF2-40B4-BE49-F238E27FC236}">
                <a16:creationId xmlns:a16="http://schemas.microsoft.com/office/drawing/2014/main" id="{B7056A1B-3D39-E1E6-1705-00F2424B96D9}"/>
              </a:ext>
            </a:extLst>
          </p:cNvPr>
          <p:cNvSpPr txBox="1"/>
          <p:nvPr/>
        </p:nvSpPr>
        <p:spPr>
          <a:xfrm>
            <a:off x="303789" y="2339814"/>
            <a:ext cx="3956756" cy="707886"/>
          </a:xfrm>
          <a:prstGeom prst="rect">
            <a:avLst/>
          </a:prstGeom>
          <a:noFill/>
        </p:spPr>
        <p:txBody>
          <a:bodyPr wrap="square" rtlCol="0">
            <a:spAutoFit/>
          </a:bodyPr>
          <a:lstStyle/>
          <a:p>
            <a:pPr algn="ctr"/>
            <a:r>
              <a:rPr lang="en-CA" sz="4000" b="1" dirty="0"/>
              <a:t>Public Domain</a:t>
            </a:r>
          </a:p>
        </p:txBody>
      </p:sp>
      <p:sp>
        <p:nvSpPr>
          <p:cNvPr id="6" name="Content Placeholder 2">
            <a:extLst>
              <a:ext uri="{FF2B5EF4-FFF2-40B4-BE49-F238E27FC236}">
                <a16:creationId xmlns:a16="http://schemas.microsoft.com/office/drawing/2014/main" id="{39061CE6-2076-34CF-9E3B-CA32BCF97095}"/>
              </a:ext>
            </a:extLst>
          </p:cNvPr>
          <p:cNvSpPr txBox="1">
            <a:spLocks/>
          </p:cNvSpPr>
          <p:nvPr/>
        </p:nvSpPr>
        <p:spPr>
          <a:xfrm>
            <a:off x="9532973" y="200996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8" name="Content Placeholder 2">
            <a:extLst>
              <a:ext uri="{FF2B5EF4-FFF2-40B4-BE49-F238E27FC236}">
                <a16:creationId xmlns:a16="http://schemas.microsoft.com/office/drawing/2014/main" id="{34808C86-7705-F887-FBDB-A59ACFD4BCBF}"/>
              </a:ext>
            </a:extLst>
          </p:cNvPr>
          <p:cNvSpPr txBox="1">
            <a:spLocks/>
          </p:cNvSpPr>
          <p:nvPr/>
        </p:nvSpPr>
        <p:spPr>
          <a:xfrm>
            <a:off x="8365283" y="3152196"/>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All Rights Reserved</a:t>
            </a:r>
          </a:p>
          <a:p>
            <a:endParaRPr lang="en-CA" dirty="0">
              <a:solidFill>
                <a:schemeClr val="tx1"/>
              </a:solidFill>
            </a:endParaRPr>
          </a:p>
        </p:txBody>
      </p:sp>
      <p:sp>
        <p:nvSpPr>
          <p:cNvPr id="9" name="Content Placeholder 2">
            <a:extLst>
              <a:ext uri="{FF2B5EF4-FFF2-40B4-BE49-F238E27FC236}">
                <a16:creationId xmlns:a16="http://schemas.microsoft.com/office/drawing/2014/main" id="{F026DB3A-3B9D-B90C-52B7-A4335B0E542C}"/>
              </a:ext>
            </a:extLst>
          </p:cNvPr>
          <p:cNvSpPr txBox="1">
            <a:spLocks/>
          </p:cNvSpPr>
          <p:nvPr/>
        </p:nvSpPr>
        <p:spPr>
          <a:xfrm>
            <a:off x="224682" y="3196969"/>
            <a:ext cx="4212024"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No One Has Any Rights</a:t>
            </a:r>
          </a:p>
          <a:p>
            <a:endParaRPr lang="en-CA" dirty="0">
              <a:solidFill>
                <a:schemeClr val="tx1"/>
              </a:solidFill>
            </a:endParaRPr>
          </a:p>
        </p:txBody>
      </p:sp>
      <p:pic>
        <p:nvPicPr>
          <p:cNvPr id="11" name="Picture 10">
            <a:extLst>
              <a:ext uri="{FF2B5EF4-FFF2-40B4-BE49-F238E27FC236}">
                <a16:creationId xmlns:a16="http://schemas.microsoft.com/office/drawing/2014/main" id="{901AECDE-0F44-F71C-8E65-B322D9A07A3E}"/>
              </a:ext>
            </a:extLst>
          </p:cNvPr>
          <p:cNvPicPr>
            <a:picLocks noChangeAspect="1"/>
          </p:cNvPicPr>
          <p:nvPr/>
        </p:nvPicPr>
        <p:blipFill>
          <a:blip r:embed="rId3"/>
          <a:stretch>
            <a:fillRect/>
          </a:stretch>
        </p:blipFill>
        <p:spPr>
          <a:xfrm>
            <a:off x="5749116" y="1966912"/>
            <a:ext cx="1431842" cy="2460114"/>
          </a:xfrm>
          <a:prstGeom prst="rect">
            <a:avLst/>
          </a:prstGeom>
        </p:spPr>
      </p:pic>
      <p:pic>
        <p:nvPicPr>
          <p:cNvPr id="10" name="Content Placeholder 6">
            <a:extLst>
              <a:ext uri="{FF2B5EF4-FFF2-40B4-BE49-F238E27FC236}">
                <a16:creationId xmlns:a16="http://schemas.microsoft.com/office/drawing/2014/main" id="{FE5B310E-1D5F-8379-40C2-4A64E64A47E6}"/>
              </a:ext>
            </a:extLst>
          </p:cNvPr>
          <p:cNvPicPr>
            <a:picLocks noGrp="1" noChangeAspect="1"/>
          </p:cNvPicPr>
          <p:nvPr/>
        </p:nvPicPr>
        <p:blipFill rotWithShape="1">
          <a:blip r:embed="rId4"/>
          <a:srcRect b="16734"/>
          <a:stretch/>
        </p:blipFill>
        <p:spPr>
          <a:xfrm>
            <a:off x="987779" y="3762784"/>
            <a:ext cx="2600652" cy="2165454"/>
          </a:xfrm>
          <a:prstGeom prst="rect">
            <a:avLst/>
          </a:prstGeom>
        </p:spPr>
      </p:pic>
      <p:sp>
        <p:nvSpPr>
          <p:cNvPr id="12" name="Content Placeholder 2">
            <a:extLst>
              <a:ext uri="{FF2B5EF4-FFF2-40B4-BE49-F238E27FC236}">
                <a16:creationId xmlns:a16="http://schemas.microsoft.com/office/drawing/2014/main" id="{738F9D6D-F11F-AC6B-2D52-630E273D3ACB}"/>
              </a:ext>
            </a:extLst>
          </p:cNvPr>
          <p:cNvSpPr txBox="1">
            <a:spLocks/>
          </p:cNvSpPr>
          <p:nvPr/>
        </p:nvSpPr>
        <p:spPr>
          <a:xfrm>
            <a:off x="1636562" y="366185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grpSp>
        <p:nvGrpSpPr>
          <p:cNvPr id="14" name="Group 13">
            <a:extLst>
              <a:ext uri="{FF2B5EF4-FFF2-40B4-BE49-F238E27FC236}">
                <a16:creationId xmlns:a16="http://schemas.microsoft.com/office/drawing/2014/main" id="{FB2C66D8-311B-A3F6-BB2D-99BB0540AE15}"/>
              </a:ext>
            </a:extLst>
          </p:cNvPr>
          <p:cNvGrpSpPr/>
          <p:nvPr/>
        </p:nvGrpSpPr>
        <p:grpSpPr>
          <a:xfrm>
            <a:off x="2039748" y="3842475"/>
            <a:ext cx="496712" cy="338667"/>
            <a:chOff x="4842933" y="3429000"/>
            <a:chExt cx="496712" cy="338667"/>
          </a:xfrm>
        </p:grpSpPr>
        <p:sp>
          <p:nvSpPr>
            <p:cNvPr id="16" name="Multiplication Sign 15">
              <a:extLst>
                <a:ext uri="{FF2B5EF4-FFF2-40B4-BE49-F238E27FC236}">
                  <a16:creationId xmlns:a16="http://schemas.microsoft.com/office/drawing/2014/main" id="{7A18FC7F-A06C-5FEA-9186-E71BD113E017}"/>
                </a:ext>
              </a:extLst>
            </p:cNvPr>
            <p:cNvSpPr/>
            <p:nvPr/>
          </p:nvSpPr>
          <p:spPr>
            <a:xfrm>
              <a:off x="4842933"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Multiplication Sign 16">
              <a:extLst>
                <a:ext uri="{FF2B5EF4-FFF2-40B4-BE49-F238E27FC236}">
                  <a16:creationId xmlns:a16="http://schemas.microsoft.com/office/drawing/2014/main" id="{6DD87105-C2D7-C17E-B346-043847CB4E41}"/>
                </a:ext>
              </a:extLst>
            </p:cNvPr>
            <p:cNvSpPr/>
            <p:nvPr/>
          </p:nvSpPr>
          <p:spPr>
            <a:xfrm>
              <a:off x="5119511"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Moon 17">
              <a:extLst>
                <a:ext uri="{FF2B5EF4-FFF2-40B4-BE49-F238E27FC236}">
                  <a16:creationId xmlns:a16="http://schemas.microsoft.com/office/drawing/2014/main" id="{99FF750B-BB0D-843C-A19D-DC679F46A9E0}"/>
                </a:ext>
              </a:extLst>
            </p:cNvPr>
            <p:cNvSpPr/>
            <p:nvPr/>
          </p:nvSpPr>
          <p:spPr>
            <a:xfrm rot="5400000">
              <a:off x="5032023" y="3631437"/>
              <a:ext cx="118533" cy="153927"/>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TextBox 18">
            <a:extLst>
              <a:ext uri="{FF2B5EF4-FFF2-40B4-BE49-F238E27FC236}">
                <a16:creationId xmlns:a16="http://schemas.microsoft.com/office/drawing/2014/main" id="{D0BBD2EB-61BF-89BC-6C01-BC141D023536}"/>
              </a:ext>
            </a:extLst>
          </p:cNvPr>
          <p:cNvSpPr txBox="1"/>
          <p:nvPr/>
        </p:nvSpPr>
        <p:spPr>
          <a:xfrm>
            <a:off x="3781366" y="4660845"/>
            <a:ext cx="3197835" cy="830997"/>
          </a:xfrm>
          <a:prstGeom prst="rect">
            <a:avLst/>
          </a:prstGeom>
          <a:noFill/>
        </p:spPr>
        <p:txBody>
          <a:bodyPr wrap="square" rtlCol="0">
            <a:spAutoFit/>
          </a:bodyPr>
          <a:lstStyle/>
          <a:p>
            <a:r>
              <a:rPr lang="en-CA" sz="2800" dirty="0"/>
              <a:t>“A short quote…”</a:t>
            </a:r>
          </a:p>
          <a:p>
            <a:r>
              <a:rPr lang="en-CA" sz="2000" dirty="0"/>
              <a:t>(insubstantial copying)</a:t>
            </a:r>
          </a:p>
        </p:txBody>
      </p:sp>
      <p:pic>
        <p:nvPicPr>
          <p:cNvPr id="3" name="Picture 2">
            <a:extLst>
              <a:ext uri="{FF2B5EF4-FFF2-40B4-BE49-F238E27FC236}">
                <a16:creationId xmlns:a16="http://schemas.microsoft.com/office/drawing/2014/main" id="{5486FFAB-EEAC-A97C-FE39-8AA9B345DE70}"/>
              </a:ext>
            </a:extLst>
          </p:cNvPr>
          <p:cNvPicPr>
            <a:picLocks noChangeAspect="1"/>
          </p:cNvPicPr>
          <p:nvPr/>
        </p:nvPicPr>
        <p:blipFill>
          <a:blip r:embed="rId5"/>
          <a:stretch>
            <a:fillRect/>
          </a:stretch>
        </p:blipFill>
        <p:spPr>
          <a:xfrm>
            <a:off x="5139550" y="5650653"/>
            <a:ext cx="1912899" cy="669278"/>
          </a:xfrm>
          <a:prstGeom prst="rect">
            <a:avLst/>
          </a:prstGeom>
        </p:spPr>
      </p:pic>
      <p:sp>
        <p:nvSpPr>
          <p:cNvPr id="20" name="Speech Bubble: Oval 19">
            <a:extLst>
              <a:ext uri="{FF2B5EF4-FFF2-40B4-BE49-F238E27FC236}">
                <a16:creationId xmlns:a16="http://schemas.microsoft.com/office/drawing/2014/main" id="{6ECF4A2B-1140-2D04-67A8-6B07076CCC1C}"/>
              </a:ext>
            </a:extLst>
          </p:cNvPr>
          <p:cNvSpPr/>
          <p:nvPr/>
        </p:nvSpPr>
        <p:spPr>
          <a:xfrm>
            <a:off x="7322140" y="3788663"/>
            <a:ext cx="3144932" cy="868290"/>
          </a:xfrm>
          <a:prstGeom prst="wedgeEllipseCallout">
            <a:avLst>
              <a:gd name="adj1" fmla="val -21435"/>
              <a:gd name="adj2" fmla="val 111117"/>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Please, may I…</a:t>
            </a:r>
          </a:p>
        </p:txBody>
      </p:sp>
      <p:pic>
        <p:nvPicPr>
          <p:cNvPr id="21" name="Picture 20">
            <a:extLst>
              <a:ext uri="{FF2B5EF4-FFF2-40B4-BE49-F238E27FC236}">
                <a16:creationId xmlns:a16="http://schemas.microsoft.com/office/drawing/2014/main" id="{BE05B6FA-E40B-54A0-A765-D3AB78A25DCD}"/>
              </a:ext>
            </a:extLst>
          </p:cNvPr>
          <p:cNvPicPr>
            <a:picLocks noChangeAspect="1"/>
          </p:cNvPicPr>
          <p:nvPr/>
        </p:nvPicPr>
        <p:blipFill>
          <a:blip r:embed="rId6"/>
          <a:stretch>
            <a:fillRect/>
          </a:stretch>
        </p:blipFill>
        <p:spPr>
          <a:xfrm>
            <a:off x="10762781" y="4670569"/>
            <a:ext cx="338034" cy="920203"/>
          </a:xfrm>
          <a:prstGeom prst="rect">
            <a:avLst/>
          </a:prstGeom>
        </p:spPr>
      </p:pic>
      <p:pic>
        <p:nvPicPr>
          <p:cNvPr id="22" name="Picture 21">
            <a:extLst>
              <a:ext uri="{FF2B5EF4-FFF2-40B4-BE49-F238E27FC236}">
                <a16:creationId xmlns:a16="http://schemas.microsoft.com/office/drawing/2014/main" id="{A476F6EE-659D-D4B6-F154-D334F726C748}"/>
              </a:ext>
            </a:extLst>
          </p:cNvPr>
          <p:cNvPicPr>
            <a:picLocks noChangeAspect="1"/>
          </p:cNvPicPr>
          <p:nvPr/>
        </p:nvPicPr>
        <p:blipFill>
          <a:blip r:embed="rId7"/>
          <a:stretch>
            <a:fillRect/>
          </a:stretch>
        </p:blipFill>
        <p:spPr>
          <a:xfrm>
            <a:off x="10317442" y="5573361"/>
            <a:ext cx="614356" cy="76024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3D22A84-7374-629B-EE36-9FEBE34D6D18}"/>
              </a:ext>
            </a:extLst>
          </p:cNvPr>
          <p:cNvPicPr>
            <a:picLocks noChangeAspect="1"/>
          </p:cNvPicPr>
          <p:nvPr/>
        </p:nvPicPr>
        <p:blipFill>
          <a:blip r:embed="rId8"/>
          <a:stretch>
            <a:fillRect/>
          </a:stretch>
        </p:blipFill>
        <p:spPr>
          <a:xfrm>
            <a:off x="11061704" y="5618985"/>
            <a:ext cx="790341" cy="668992"/>
          </a:xfrm>
          <a:prstGeom prst="rect">
            <a:avLst/>
          </a:prstGeom>
        </p:spPr>
      </p:pic>
      <p:grpSp>
        <p:nvGrpSpPr>
          <p:cNvPr id="24" name="Group 23">
            <a:extLst>
              <a:ext uri="{FF2B5EF4-FFF2-40B4-BE49-F238E27FC236}">
                <a16:creationId xmlns:a16="http://schemas.microsoft.com/office/drawing/2014/main" id="{E732F5C0-389B-9491-0FD9-88B8F99C6D6C}"/>
              </a:ext>
            </a:extLst>
          </p:cNvPr>
          <p:cNvGrpSpPr/>
          <p:nvPr/>
        </p:nvGrpSpPr>
        <p:grpSpPr>
          <a:xfrm>
            <a:off x="8996523" y="4660845"/>
            <a:ext cx="1422580" cy="1441891"/>
            <a:chOff x="7193184" y="2340980"/>
            <a:chExt cx="2094372" cy="2122802"/>
          </a:xfrm>
        </p:grpSpPr>
        <p:pic>
          <p:nvPicPr>
            <p:cNvPr id="25" name="Picture 24">
              <a:extLst>
                <a:ext uri="{FF2B5EF4-FFF2-40B4-BE49-F238E27FC236}">
                  <a16:creationId xmlns:a16="http://schemas.microsoft.com/office/drawing/2014/main" id="{F02A1C71-883B-E118-1C0E-45B16FF1B121}"/>
                </a:ext>
              </a:extLst>
            </p:cNvPr>
            <p:cNvPicPr>
              <a:picLocks noChangeAspect="1"/>
            </p:cNvPicPr>
            <p:nvPr/>
          </p:nvPicPr>
          <p:blipFill>
            <a:blip r:embed="rId9"/>
            <a:stretch>
              <a:fillRect/>
            </a:stretch>
          </p:blipFill>
          <p:spPr>
            <a:xfrm>
              <a:off x="7193184" y="2340980"/>
              <a:ext cx="2094372" cy="2122802"/>
            </a:xfrm>
            <a:prstGeom prst="rect">
              <a:avLst/>
            </a:prstGeom>
          </p:spPr>
        </p:pic>
        <p:pic>
          <p:nvPicPr>
            <p:cNvPr id="26" name="Picture 25">
              <a:extLst>
                <a:ext uri="{FF2B5EF4-FFF2-40B4-BE49-F238E27FC236}">
                  <a16:creationId xmlns:a16="http://schemas.microsoft.com/office/drawing/2014/main" id="{5EF0FA9D-E9BF-743E-2AA7-6A96F407AD03}"/>
                </a:ext>
              </a:extLst>
            </p:cNvPr>
            <p:cNvPicPr>
              <a:picLocks noChangeAspect="1"/>
            </p:cNvPicPr>
            <p:nvPr/>
          </p:nvPicPr>
          <p:blipFill>
            <a:blip r:embed="rId10"/>
            <a:stretch>
              <a:fillRect/>
            </a:stretch>
          </p:blipFill>
          <p:spPr>
            <a:xfrm>
              <a:off x="7324531" y="3029079"/>
              <a:ext cx="748909" cy="620731"/>
            </a:xfrm>
            <a:prstGeom prst="rect">
              <a:avLst/>
            </a:prstGeom>
          </p:spPr>
        </p:pic>
        <p:sp>
          <p:nvSpPr>
            <p:cNvPr id="27" name="Content Placeholder 2">
              <a:extLst>
                <a:ext uri="{FF2B5EF4-FFF2-40B4-BE49-F238E27FC236}">
                  <a16:creationId xmlns:a16="http://schemas.microsoft.com/office/drawing/2014/main" id="{1F32AEB2-ADF9-3695-EF2D-21932E2BF16C}"/>
                </a:ext>
              </a:extLst>
            </p:cNvPr>
            <p:cNvSpPr txBox="1">
              <a:spLocks/>
            </p:cNvSpPr>
            <p:nvPr/>
          </p:nvSpPr>
          <p:spPr>
            <a:xfrm>
              <a:off x="8472195" y="3009467"/>
              <a:ext cx="665691" cy="70058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3600" b="1" dirty="0">
                  <a:solidFill>
                    <a:schemeClr val="tx1"/>
                  </a:solidFill>
                </a:rPr>
                <a:t>©</a:t>
              </a:r>
              <a:endParaRPr lang="en-CA" sz="1800" dirty="0">
                <a:solidFill>
                  <a:schemeClr val="tx1"/>
                </a:solidFill>
              </a:endParaRPr>
            </a:p>
            <a:p>
              <a:pPr marL="0" indent="0" algn="ctr">
                <a:buNone/>
              </a:pPr>
              <a:endParaRPr lang="en-CA" dirty="0"/>
            </a:p>
          </p:txBody>
        </p:sp>
      </p:grpSp>
    </p:spTree>
    <p:extLst>
      <p:ext uri="{BB962C8B-B14F-4D97-AF65-F5344CB8AC3E}">
        <p14:creationId xmlns:p14="http://schemas.microsoft.com/office/powerpoint/2010/main" val="18028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25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22" presetClass="entr" presetSubtype="1" fill="hold" grpId="0" nodeType="withEffect">
                                  <p:stCondLst>
                                    <p:cond delay="100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par>
                          <p:cTn id="39" fill="hold">
                            <p:stCondLst>
                              <p:cond delay="1500"/>
                            </p:stCondLst>
                            <p:childTnLst>
                              <p:par>
                                <p:cTn id="40" presetID="10" presetClass="entr" presetSubtype="0" fill="hold" nodeType="afterEffect">
                                  <p:stCondLst>
                                    <p:cond delay="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2500"/>
                            </p:stCondLst>
                            <p:childTnLst>
                              <p:par>
                                <p:cTn id="44" presetID="10" presetClass="entr" presetSubtype="0" fill="hold" grpId="0" nodeType="after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childTnLst>
                                </p:cTn>
                              </p:par>
                            </p:childTnLst>
                          </p:cTn>
                        </p:par>
                        <p:par>
                          <p:cTn id="47" fill="hold">
                            <p:stCondLst>
                              <p:cond delay="4000"/>
                            </p:stCondLst>
                            <p:childTnLst>
                              <p:par>
                                <p:cTn id="48" presetID="10" presetClass="entr" presetSubtype="0" fill="hold" nodeType="afterEffect">
                                  <p:stCondLst>
                                    <p:cond delay="50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50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37D70-1E80-48F8-848D-31D4DD0A5B48}"/>
              </a:ext>
            </a:extLst>
          </p:cNvPr>
          <p:cNvSpPr>
            <a:spLocks noGrp="1"/>
          </p:cNvSpPr>
          <p:nvPr>
            <p:ph type="title"/>
          </p:nvPr>
        </p:nvSpPr>
        <p:spPr/>
        <p:txBody>
          <a:bodyPr/>
          <a:lstStyle/>
          <a:p>
            <a:r>
              <a:rPr lang="en-CA" dirty="0"/>
              <a:t>THE LIMITS TO COPYRIGHT</a:t>
            </a:r>
          </a:p>
        </p:txBody>
      </p:sp>
      <p:pic>
        <p:nvPicPr>
          <p:cNvPr id="5" name="Content Placeholder 6">
            <a:extLst>
              <a:ext uri="{FF2B5EF4-FFF2-40B4-BE49-F238E27FC236}">
                <a16:creationId xmlns:a16="http://schemas.microsoft.com/office/drawing/2014/main" id="{072C7A37-9347-5C16-5236-F8A489600B3B}"/>
              </a:ext>
            </a:extLst>
          </p:cNvPr>
          <p:cNvPicPr>
            <a:picLocks noGrp="1" noChangeAspect="1"/>
          </p:cNvPicPr>
          <p:nvPr/>
        </p:nvPicPr>
        <p:blipFill rotWithShape="1">
          <a:blip r:embed="rId3"/>
          <a:srcRect b="16734"/>
          <a:stretch/>
        </p:blipFill>
        <p:spPr>
          <a:xfrm>
            <a:off x="987779" y="3762784"/>
            <a:ext cx="2600652" cy="2165454"/>
          </a:xfrm>
          <a:prstGeom prst="rect">
            <a:avLst/>
          </a:prstGeom>
        </p:spPr>
      </p:pic>
      <p:sp>
        <p:nvSpPr>
          <p:cNvPr id="6" name="Content Placeholder 2">
            <a:extLst>
              <a:ext uri="{FF2B5EF4-FFF2-40B4-BE49-F238E27FC236}">
                <a16:creationId xmlns:a16="http://schemas.microsoft.com/office/drawing/2014/main" id="{AC797F4A-B81D-0009-3BBF-C3BAB1AD23D7}"/>
              </a:ext>
            </a:extLst>
          </p:cNvPr>
          <p:cNvSpPr txBox="1">
            <a:spLocks/>
          </p:cNvSpPr>
          <p:nvPr/>
        </p:nvSpPr>
        <p:spPr>
          <a:xfrm>
            <a:off x="1636562" y="3661853"/>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grpSp>
        <p:nvGrpSpPr>
          <p:cNvPr id="15" name="Group 14">
            <a:extLst>
              <a:ext uri="{FF2B5EF4-FFF2-40B4-BE49-F238E27FC236}">
                <a16:creationId xmlns:a16="http://schemas.microsoft.com/office/drawing/2014/main" id="{5749D0FD-9ABC-AAF9-D3F6-FE5232ABCE28}"/>
              </a:ext>
            </a:extLst>
          </p:cNvPr>
          <p:cNvGrpSpPr/>
          <p:nvPr/>
        </p:nvGrpSpPr>
        <p:grpSpPr>
          <a:xfrm>
            <a:off x="2039748" y="3842475"/>
            <a:ext cx="496712" cy="338667"/>
            <a:chOff x="4842933" y="3429000"/>
            <a:chExt cx="496712" cy="338667"/>
          </a:xfrm>
        </p:grpSpPr>
        <p:sp>
          <p:nvSpPr>
            <p:cNvPr id="7" name="Multiplication Sign 6">
              <a:extLst>
                <a:ext uri="{FF2B5EF4-FFF2-40B4-BE49-F238E27FC236}">
                  <a16:creationId xmlns:a16="http://schemas.microsoft.com/office/drawing/2014/main" id="{27D60046-632C-6A1F-9DF2-98A53B07FB06}"/>
                </a:ext>
              </a:extLst>
            </p:cNvPr>
            <p:cNvSpPr/>
            <p:nvPr/>
          </p:nvSpPr>
          <p:spPr>
            <a:xfrm>
              <a:off x="4842933"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Multiplication Sign 7">
              <a:extLst>
                <a:ext uri="{FF2B5EF4-FFF2-40B4-BE49-F238E27FC236}">
                  <a16:creationId xmlns:a16="http://schemas.microsoft.com/office/drawing/2014/main" id="{3F2A11D3-370B-FE04-1903-4075C6F08F48}"/>
                </a:ext>
              </a:extLst>
            </p:cNvPr>
            <p:cNvSpPr/>
            <p:nvPr/>
          </p:nvSpPr>
          <p:spPr>
            <a:xfrm>
              <a:off x="5119511" y="3429000"/>
              <a:ext cx="220134" cy="2201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Moon 13">
              <a:extLst>
                <a:ext uri="{FF2B5EF4-FFF2-40B4-BE49-F238E27FC236}">
                  <a16:creationId xmlns:a16="http://schemas.microsoft.com/office/drawing/2014/main" id="{24FC86D8-A568-D826-AD1F-0277D76901D2}"/>
                </a:ext>
              </a:extLst>
            </p:cNvPr>
            <p:cNvSpPr/>
            <p:nvPr/>
          </p:nvSpPr>
          <p:spPr>
            <a:xfrm rot="5400000">
              <a:off x="5032023" y="3631437"/>
              <a:ext cx="118533" cy="153927"/>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6" name="Content Placeholder 2">
            <a:extLst>
              <a:ext uri="{FF2B5EF4-FFF2-40B4-BE49-F238E27FC236}">
                <a16:creationId xmlns:a16="http://schemas.microsoft.com/office/drawing/2014/main" id="{B13CAD7D-9A62-7512-7BAC-3FFFDE3D69DD}"/>
              </a:ext>
            </a:extLst>
          </p:cNvPr>
          <p:cNvSpPr txBox="1">
            <a:spLocks/>
          </p:cNvSpPr>
          <p:nvPr/>
        </p:nvSpPr>
        <p:spPr>
          <a:xfrm>
            <a:off x="5592568" y="4187169"/>
            <a:ext cx="650656" cy="75971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400" b="1" dirty="0">
                <a:solidFill>
                  <a:schemeClr val="tx1"/>
                </a:solidFill>
              </a:rPr>
              <a:t>©</a:t>
            </a:r>
            <a:endParaRPr lang="en-CA" sz="2400" dirty="0">
              <a:solidFill>
                <a:schemeClr val="tx1"/>
              </a:solidFill>
            </a:endParaRPr>
          </a:p>
          <a:p>
            <a:pPr marL="0" indent="0" algn="ctr">
              <a:buNone/>
            </a:pPr>
            <a:endParaRPr lang="en-CA" dirty="0"/>
          </a:p>
        </p:txBody>
      </p:sp>
      <p:pic>
        <p:nvPicPr>
          <p:cNvPr id="20" name="Picture 19">
            <a:extLst>
              <a:ext uri="{FF2B5EF4-FFF2-40B4-BE49-F238E27FC236}">
                <a16:creationId xmlns:a16="http://schemas.microsoft.com/office/drawing/2014/main" id="{E8D1C466-14E2-5F88-4765-C023CD64CE53}"/>
              </a:ext>
            </a:extLst>
          </p:cNvPr>
          <p:cNvPicPr>
            <a:picLocks noChangeAspect="1"/>
          </p:cNvPicPr>
          <p:nvPr/>
        </p:nvPicPr>
        <p:blipFill>
          <a:blip r:embed="rId4"/>
          <a:stretch>
            <a:fillRect/>
          </a:stretch>
        </p:blipFill>
        <p:spPr>
          <a:xfrm>
            <a:off x="4197582" y="1961563"/>
            <a:ext cx="1663724" cy="2858521"/>
          </a:xfrm>
          <a:prstGeom prst="rect">
            <a:avLst/>
          </a:prstGeom>
        </p:spPr>
      </p:pic>
      <p:sp>
        <p:nvSpPr>
          <p:cNvPr id="21" name="Scroll: Vertical 20">
            <a:extLst>
              <a:ext uri="{FF2B5EF4-FFF2-40B4-BE49-F238E27FC236}">
                <a16:creationId xmlns:a16="http://schemas.microsoft.com/office/drawing/2014/main" id="{BB78A96E-15CD-C0A0-48CF-9B0CFBA47235}"/>
              </a:ext>
            </a:extLst>
          </p:cNvPr>
          <p:cNvSpPr/>
          <p:nvPr/>
        </p:nvSpPr>
        <p:spPr>
          <a:xfrm>
            <a:off x="3588431" y="1636792"/>
            <a:ext cx="3036711" cy="3256845"/>
          </a:xfrm>
          <a:prstGeom prst="verticalScroll">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hought Bubble: Cloud 21">
            <a:extLst>
              <a:ext uri="{FF2B5EF4-FFF2-40B4-BE49-F238E27FC236}">
                <a16:creationId xmlns:a16="http://schemas.microsoft.com/office/drawing/2014/main" id="{44456AF9-98B9-BC61-F07B-A94AA917941C}"/>
              </a:ext>
            </a:extLst>
          </p:cNvPr>
          <p:cNvSpPr/>
          <p:nvPr/>
        </p:nvSpPr>
        <p:spPr>
          <a:xfrm>
            <a:off x="108795" y="1719192"/>
            <a:ext cx="3155244" cy="1816120"/>
          </a:xfrm>
          <a:prstGeom prst="cloudCallout">
            <a:avLst>
              <a:gd name="adj1" fmla="val 12262"/>
              <a:gd name="adj2" fmla="val 5939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It’s mine… and it’s protected</a:t>
            </a:r>
          </a:p>
        </p:txBody>
      </p:sp>
      <p:sp>
        <p:nvSpPr>
          <p:cNvPr id="24" name="Arrow: Right 23">
            <a:extLst>
              <a:ext uri="{FF2B5EF4-FFF2-40B4-BE49-F238E27FC236}">
                <a16:creationId xmlns:a16="http://schemas.microsoft.com/office/drawing/2014/main" id="{FD31557E-A72B-1D41-1683-2BB24208C0AE}"/>
              </a:ext>
            </a:extLst>
          </p:cNvPr>
          <p:cNvSpPr/>
          <p:nvPr/>
        </p:nvSpPr>
        <p:spPr>
          <a:xfrm>
            <a:off x="6564489" y="2816578"/>
            <a:ext cx="1603022" cy="845275"/>
          </a:xfrm>
          <a:prstGeom prst="rightArrow">
            <a:avLst/>
          </a:prstGeom>
          <a:solidFill>
            <a:srgbClr val="E68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717BFA04-822F-7DED-4C68-FED5C57D27CB}"/>
              </a:ext>
            </a:extLst>
          </p:cNvPr>
          <p:cNvSpPr txBox="1"/>
          <p:nvPr/>
        </p:nvSpPr>
        <p:spPr>
          <a:xfrm>
            <a:off x="7981244" y="2338414"/>
            <a:ext cx="3956756" cy="707886"/>
          </a:xfrm>
          <a:prstGeom prst="rect">
            <a:avLst/>
          </a:prstGeom>
          <a:noFill/>
        </p:spPr>
        <p:txBody>
          <a:bodyPr wrap="square" rtlCol="0">
            <a:spAutoFit/>
          </a:bodyPr>
          <a:lstStyle/>
          <a:p>
            <a:pPr algn="ctr"/>
            <a:r>
              <a:rPr lang="en-CA" sz="4000" b="1" dirty="0"/>
              <a:t>Public Domain</a:t>
            </a:r>
          </a:p>
        </p:txBody>
      </p:sp>
      <p:sp>
        <p:nvSpPr>
          <p:cNvPr id="26" name="Content Placeholder 2">
            <a:extLst>
              <a:ext uri="{FF2B5EF4-FFF2-40B4-BE49-F238E27FC236}">
                <a16:creationId xmlns:a16="http://schemas.microsoft.com/office/drawing/2014/main" id="{B8E074B8-FA25-2A80-1DD5-80E9B59AA170}"/>
              </a:ext>
            </a:extLst>
          </p:cNvPr>
          <p:cNvSpPr txBox="1">
            <a:spLocks/>
          </p:cNvSpPr>
          <p:nvPr/>
        </p:nvSpPr>
        <p:spPr>
          <a:xfrm>
            <a:off x="9140819" y="2890091"/>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27" name="&quot;Not Allowed&quot; Symbol 26">
            <a:extLst>
              <a:ext uri="{FF2B5EF4-FFF2-40B4-BE49-F238E27FC236}">
                <a16:creationId xmlns:a16="http://schemas.microsoft.com/office/drawing/2014/main" id="{A8E242A2-87AB-7DC9-E60A-16E4999A3BB7}"/>
              </a:ext>
            </a:extLst>
          </p:cNvPr>
          <p:cNvSpPr/>
          <p:nvPr/>
        </p:nvSpPr>
        <p:spPr>
          <a:xfrm>
            <a:off x="9278716" y="3035320"/>
            <a:ext cx="1027289" cy="1027289"/>
          </a:xfrm>
          <a:prstGeom prst="noSmoking">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9" name="Picture 28">
            <a:extLst>
              <a:ext uri="{FF2B5EF4-FFF2-40B4-BE49-F238E27FC236}">
                <a16:creationId xmlns:a16="http://schemas.microsoft.com/office/drawing/2014/main" id="{E85A4441-3C54-87E3-FC89-4930A4379ADC}"/>
              </a:ext>
            </a:extLst>
          </p:cNvPr>
          <p:cNvPicPr>
            <a:picLocks noChangeAspect="1"/>
          </p:cNvPicPr>
          <p:nvPr/>
        </p:nvPicPr>
        <p:blipFill>
          <a:blip r:embed="rId5"/>
          <a:stretch>
            <a:fillRect/>
          </a:stretch>
        </p:blipFill>
        <p:spPr>
          <a:xfrm>
            <a:off x="10154657" y="4735233"/>
            <a:ext cx="1842610" cy="1842610"/>
          </a:xfrm>
          <a:prstGeom prst="rect">
            <a:avLst/>
          </a:prstGeom>
        </p:spPr>
      </p:pic>
      <p:sp>
        <p:nvSpPr>
          <p:cNvPr id="30" name="Speech Bubble: Oval 29">
            <a:extLst>
              <a:ext uri="{FF2B5EF4-FFF2-40B4-BE49-F238E27FC236}">
                <a16:creationId xmlns:a16="http://schemas.microsoft.com/office/drawing/2014/main" id="{26500C07-9124-0746-C098-22E6A6035D42}"/>
              </a:ext>
            </a:extLst>
          </p:cNvPr>
          <p:cNvSpPr/>
          <p:nvPr/>
        </p:nvSpPr>
        <p:spPr>
          <a:xfrm>
            <a:off x="7021689" y="3921673"/>
            <a:ext cx="2733657" cy="1734865"/>
          </a:xfrm>
          <a:prstGeom prst="wedgeEllipseCallout">
            <a:avLst>
              <a:gd name="adj1" fmla="val 78415"/>
              <a:gd name="adj2" fmla="val 38349"/>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Has anyone seen Yorick?  We’ve both been gone a long time</a:t>
            </a:r>
          </a:p>
        </p:txBody>
      </p:sp>
      <p:sp>
        <p:nvSpPr>
          <p:cNvPr id="31" name="TextBox 30">
            <a:extLst>
              <a:ext uri="{FF2B5EF4-FFF2-40B4-BE49-F238E27FC236}">
                <a16:creationId xmlns:a16="http://schemas.microsoft.com/office/drawing/2014/main" id="{5CCF7751-8ABF-E202-F69C-266EDA63CA2C}"/>
              </a:ext>
            </a:extLst>
          </p:cNvPr>
          <p:cNvSpPr txBox="1"/>
          <p:nvPr/>
        </p:nvSpPr>
        <p:spPr>
          <a:xfrm>
            <a:off x="4029382" y="2079205"/>
            <a:ext cx="2733657" cy="1015663"/>
          </a:xfrm>
          <a:prstGeom prst="rect">
            <a:avLst/>
          </a:prstGeom>
          <a:noFill/>
        </p:spPr>
        <p:txBody>
          <a:bodyPr wrap="square" rtlCol="0">
            <a:spAutoFit/>
          </a:bodyPr>
          <a:lstStyle/>
          <a:p>
            <a:r>
              <a:rPr lang="en-CA" sz="6000" b="1" dirty="0">
                <a:latin typeface="French Script MT" panose="03020402040607040605" pitchFamily="66" charset="0"/>
              </a:rPr>
              <a:t>Hamlet</a:t>
            </a:r>
          </a:p>
        </p:txBody>
      </p:sp>
      <p:sp>
        <p:nvSpPr>
          <p:cNvPr id="32" name="TextBox 31">
            <a:extLst>
              <a:ext uri="{FF2B5EF4-FFF2-40B4-BE49-F238E27FC236}">
                <a16:creationId xmlns:a16="http://schemas.microsoft.com/office/drawing/2014/main" id="{419CAE1F-4956-42AE-8EE5-C0535631DBEB}"/>
              </a:ext>
            </a:extLst>
          </p:cNvPr>
          <p:cNvSpPr txBox="1"/>
          <p:nvPr/>
        </p:nvSpPr>
        <p:spPr>
          <a:xfrm>
            <a:off x="3704990" y="2890391"/>
            <a:ext cx="2733657" cy="1569660"/>
          </a:xfrm>
          <a:prstGeom prst="rect">
            <a:avLst/>
          </a:prstGeom>
          <a:noFill/>
        </p:spPr>
        <p:txBody>
          <a:bodyPr wrap="square" rtlCol="0">
            <a:spAutoFit/>
          </a:bodyPr>
          <a:lstStyle/>
          <a:p>
            <a:pPr algn="ctr"/>
            <a:r>
              <a:rPr lang="en-CA" sz="4800" b="1" dirty="0">
                <a:latin typeface="Bahnschrift Condensed" panose="020B0502040204020203" pitchFamily="34" charset="0"/>
              </a:rPr>
              <a:t>and </a:t>
            </a:r>
          </a:p>
          <a:p>
            <a:pPr algn="ctr"/>
            <a:r>
              <a:rPr lang="en-CA" sz="4800" b="1" dirty="0">
                <a:latin typeface="Bahnschrift Condensed" panose="020B0502040204020203" pitchFamily="34" charset="0"/>
              </a:rPr>
              <a:t>Zombies</a:t>
            </a:r>
          </a:p>
        </p:txBody>
      </p:sp>
    </p:spTree>
    <p:extLst>
      <p:ext uri="{BB962C8B-B14F-4D97-AF65-F5344CB8AC3E}">
        <p14:creationId xmlns:p14="http://schemas.microsoft.com/office/powerpoint/2010/main" val="30390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2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25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500"/>
                                        <p:tgtEl>
                                          <p:spTgt spid="16"/>
                                        </p:tgtEl>
                                      </p:cBhvr>
                                    </p:animEffect>
                                    <p:set>
                                      <p:cBhvr>
                                        <p:cTn id="40" dur="1" fill="hold">
                                          <p:stCondLst>
                                            <p:cond delay="1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1000"/>
                            </p:stCondLst>
                            <p:childTnLst>
                              <p:par>
                                <p:cTn id="60" presetID="31"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fltVal val="0"/>
                                          </p:val>
                                        </p:tav>
                                        <p:tav tm="100000">
                                          <p:val>
                                            <p:strVal val="#ppt_w"/>
                                          </p:val>
                                        </p:tav>
                                      </p:tavLst>
                                    </p:anim>
                                    <p:anim calcmode="lin" valueType="num">
                                      <p:cBhvr>
                                        <p:cTn id="63" dur="1000" fill="hold"/>
                                        <p:tgtEl>
                                          <p:spTgt spid="27"/>
                                        </p:tgtEl>
                                        <p:attrNameLst>
                                          <p:attrName>ppt_h</p:attrName>
                                        </p:attrNameLst>
                                      </p:cBhvr>
                                      <p:tavLst>
                                        <p:tav tm="0">
                                          <p:val>
                                            <p:fltVal val="0"/>
                                          </p:val>
                                        </p:tav>
                                        <p:tav tm="100000">
                                          <p:val>
                                            <p:strVal val="#ppt_h"/>
                                          </p:val>
                                        </p:tav>
                                      </p:tavLst>
                                    </p:anim>
                                    <p:anim calcmode="lin" valueType="num">
                                      <p:cBhvr>
                                        <p:cTn id="64" dur="1000" fill="hold"/>
                                        <p:tgtEl>
                                          <p:spTgt spid="27"/>
                                        </p:tgtEl>
                                        <p:attrNameLst>
                                          <p:attrName>style.rotation</p:attrName>
                                        </p:attrNameLst>
                                      </p:cBhvr>
                                      <p:tavLst>
                                        <p:tav tm="0">
                                          <p:val>
                                            <p:fltVal val="90"/>
                                          </p:val>
                                        </p:tav>
                                        <p:tav tm="100000">
                                          <p:val>
                                            <p:fltVal val="0"/>
                                          </p:val>
                                        </p:tav>
                                      </p:tavLst>
                                    </p:anim>
                                    <p:animEffect transition="in" filter="fade">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
                            </p:stCondLst>
                            <p:childTnLst>
                              <p:par>
                                <p:cTn id="85" presetID="10" presetClass="entr" presetSubtype="0" fill="hold" grpId="0" nodeType="afterEffect">
                                  <p:stCondLst>
                                    <p:cond delay="50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P spid="16" grpId="1"/>
      <p:bldP spid="21" grpId="0" animBg="1"/>
      <p:bldP spid="22" grpId="0" animBg="1"/>
      <p:bldP spid="22" grpId="1" animBg="1"/>
      <p:bldP spid="24" grpId="0" animBg="1"/>
      <p:bldP spid="25" grpId="0"/>
      <p:bldP spid="26" grpId="0"/>
      <p:bldP spid="27" grpId="0" animBg="1"/>
      <p:bldP spid="30" grpId="0" animBg="1"/>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INSUBSTANTIALITY</a:t>
            </a:r>
          </a:p>
        </p:txBody>
      </p:sp>
      <p:pic>
        <p:nvPicPr>
          <p:cNvPr id="5" name="Make a novel">
            <a:extLst>
              <a:ext uri="{FF2B5EF4-FFF2-40B4-BE49-F238E27FC236}">
                <a16:creationId xmlns:a16="http://schemas.microsoft.com/office/drawing/2014/main" id="{6C135613-BA9C-4AFC-216C-FCBC207FD8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0704" y="1805473"/>
            <a:ext cx="5657583" cy="7089026"/>
          </a:xfrm>
          <a:prstGeom prst="rect">
            <a:avLst/>
          </a:prstGeom>
        </p:spPr>
      </p:pic>
      <p:sp>
        <p:nvSpPr>
          <p:cNvPr id="6" name="TextBox 5">
            <a:extLst>
              <a:ext uri="{FF2B5EF4-FFF2-40B4-BE49-F238E27FC236}">
                <a16:creationId xmlns:a16="http://schemas.microsoft.com/office/drawing/2014/main" id="{1D4C6C5D-02E4-477A-3691-4708E691B6F2}"/>
              </a:ext>
            </a:extLst>
          </p:cNvPr>
          <p:cNvSpPr txBox="1"/>
          <p:nvPr/>
        </p:nvSpPr>
        <p:spPr>
          <a:xfrm>
            <a:off x="224682" y="1897699"/>
            <a:ext cx="3956756" cy="707886"/>
          </a:xfrm>
          <a:prstGeom prst="rect">
            <a:avLst/>
          </a:prstGeom>
          <a:noFill/>
        </p:spPr>
        <p:txBody>
          <a:bodyPr wrap="square" rtlCol="0">
            <a:spAutoFit/>
          </a:bodyPr>
          <a:lstStyle/>
          <a:p>
            <a:pPr algn="ctr"/>
            <a:r>
              <a:rPr lang="en-CA" sz="4000" b="1" dirty="0"/>
              <a:t>Public Domain</a:t>
            </a:r>
          </a:p>
        </p:txBody>
      </p:sp>
      <p:sp>
        <p:nvSpPr>
          <p:cNvPr id="7" name="Content Placeholder 2">
            <a:extLst>
              <a:ext uri="{FF2B5EF4-FFF2-40B4-BE49-F238E27FC236}">
                <a16:creationId xmlns:a16="http://schemas.microsoft.com/office/drawing/2014/main" id="{15FF2999-75B3-5605-3F9B-3CDA26BE3307}"/>
              </a:ext>
            </a:extLst>
          </p:cNvPr>
          <p:cNvSpPr txBox="1">
            <a:spLocks/>
          </p:cNvSpPr>
          <p:nvPr/>
        </p:nvSpPr>
        <p:spPr>
          <a:xfrm>
            <a:off x="9532973" y="200996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pic>
        <p:nvPicPr>
          <p:cNvPr id="8" name="Make a novel">
            <a:extLst>
              <a:ext uri="{FF2B5EF4-FFF2-40B4-BE49-F238E27FC236}">
                <a16:creationId xmlns:a16="http://schemas.microsoft.com/office/drawing/2014/main" id="{AA18A488-3FFB-F9BA-6DE1-40E2EB86A6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2367" y="3241744"/>
            <a:ext cx="1157845" cy="1450795"/>
          </a:xfrm>
          <a:prstGeom prst="rect">
            <a:avLst/>
          </a:prstGeom>
        </p:spPr>
      </p:pic>
      <p:pic>
        <p:nvPicPr>
          <p:cNvPr id="9" name="Make a novel">
            <a:extLst>
              <a:ext uri="{FF2B5EF4-FFF2-40B4-BE49-F238E27FC236}">
                <a16:creationId xmlns:a16="http://schemas.microsoft.com/office/drawing/2014/main" id="{4CE425FE-562E-07BE-15F6-903566814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3791" y="3748130"/>
            <a:ext cx="1157845" cy="1450795"/>
          </a:xfrm>
          <a:prstGeom prst="rect">
            <a:avLst/>
          </a:prstGeom>
        </p:spPr>
      </p:pic>
      <p:pic>
        <p:nvPicPr>
          <p:cNvPr id="10" name="Make a novel">
            <a:extLst>
              <a:ext uri="{FF2B5EF4-FFF2-40B4-BE49-F238E27FC236}">
                <a16:creationId xmlns:a16="http://schemas.microsoft.com/office/drawing/2014/main" id="{221D51DD-190E-5F56-3A56-2E43F9555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4050" y="4233899"/>
            <a:ext cx="1157845" cy="1450795"/>
          </a:xfrm>
          <a:prstGeom prst="rect">
            <a:avLst/>
          </a:prstGeom>
        </p:spPr>
      </p:pic>
      <p:pic>
        <p:nvPicPr>
          <p:cNvPr id="11" name="Make a novel">
            <a:extLst>
              <a:ext uri="{FF2B5EF4-FFF2-40B4-BE49-F238E27FC236}">
                <a16:creationId xmlns:a16="http://schemas.microsoft.com/office/drawing/2014/main" id="{FEDF3312-D190-D644-AF1C-15D497D1A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9711" y="5020447"/>
            <a:ext cx="1157845" cy="1450795"/>
          </a:xfrm>
          <a:prstGeom prst="rect">
            <a:avLst/>
          </a:prstGeom>
        </p:spPr>
      </p:pic>
      <p:sp>
        <p:nvSpPr>
          <p:cNvPr id="13" name="TextBox 12">
            <a:extLst>
              <a:ext uri="{FF2B5EF4-FFF2-40B4-BE49-F238E27FC236}">
                <a16:creationId xmlns:a16="http://schemas.microsoft.com/office/drawing/2014/main" id="{5D5918CE-A758-EEDB-2003-6372ECA1D4F0}"/>
              </a:ext>
            </a:extLst>
          </p:cNvPr>
          <p:cNvSpPr txBox="1"/>
          <p:nvPr/>
        </p:nvSpPr>
        <p:spPr>
          <a:xfrm>
            <a:off x="4235017" y="3356736"/>
            <a:ext cx="1906049" cy="1754326"/>
          </a:xfrm>
          <a:prstGeom prst="rect">
            <a:avLst/>
          </a:prstGeom>
          <a:noFill/>
        </p:spPr>
        <p:txBody>
          <a:bodyPr wrap="square" rtlCol="0">
            <a:spAutoFit/>
          </a:bodyPr>
          <a:lstStyle/>
          <a:p>
            <a:pPr algn="just"/>
            <a:r>
              <a:rPr lang="en-CA" dirty="0"/>
              <a:t>A short quote from a long work is often not a substantial piece of the work.</a:t>
            </a:r>
          </a:p>
          <a:p>
            <a:endParaRPr lang="en-CA" dirty="0"/>
          </a:p>
        </p:txBody>
      </p:sp>
      <p:sp>
        <p:nvSpPr>
          <p:cNvPr id="14" name="TextBox 13">
            <a:extLst>
              <a:ext uri="{FF2B5EF4-FFF2-40B4-BE49-F238E27FC236}">
                <a16:creationId xmlns:a16="http://schemas.microsoft.com/office/drawing/2014/main" id="{9CEC3298-DF18-494F-BE64-9E4D72AF014A}"/>
              </a:ext>
            </a:extLst>
          </p:cNvPr>
          <p:cNvSpPr txBox="1"/>
          <p:nvPr/>
        </p:nvSpPr>
        <p:spPr>
          <a:xfrm>
            <a:off x="6419383" y="3320321"/>
            <a:ext cx="1796792" cy="1477328"/>
          </a:xfrm>
          <a:prstGeom prst="rect">
            <a:avLst/>
          </a:prstGeom>
          <a:noFill/>
        </p:spPr>
        <p:txBody>
          <a:bodyPr wrap="square" rtlCol="0">
            <a:spAutoFit/>
          </a:bodyPr>
          <a:lstStyle/>
          <a:p>
            <a:pPr algn="just"/>
            <a:r>
              <a:rPr lang="en-US" dirty="0"/>
              <a:t>Insubstantial amounts of a work do not fall under copyright protection at all.</a:t>
            </a:r>
            <a:endParaRPr lang="en-CA" dirty="0"/>
          </a:p>
        </p:txBody>
      </p:sp>
      <p:sp>
        <p:nvSpPr>
          <p:cNvPr id="15" name="TextBox 14">
            <a:extLst>
              <a:ext uri="{FF2B5EF4-FFF2-40B4-BE49-F238E27FC236}">
                <a16:creationId xmlns:a16="http://schemas.microsoft.com/office/drawing/2014/main" id="{17C03555-83DD-7754-B18D-2F49AD01EE0D}"/>
              </a:ext>
            </a:extLst>
          </p:cNvPr>
          <p:cNvSpPr txBox="1"/>
          <p:nvPr/>
        </p:nvSpPr>
        <p:spPr>
          <a:xfrm>
            <a:off x="287442" y="5231264"/>
            <a:ext cx="3197835" cy="369332"/>
          </a:xfrm>
          <a:prstGeom prst="rect">
            <a:avLst/>
          </a:prstGeom>
          <a:noFill/>
        </p:spPr>
        <p:txBody>
          <a:bodyPr wrap="square" rtlCol="0">
            <a:spAutoFit/>
          </a:bodyPr>
          <a:lstStyle/>
          <a:p>
            <a:r>
              <a:rPr lang="en-CA" dirty="0"/>
              <a:t>“A short quote…”</a:t>
            </a:r>
          </a:p>
        </p:txBody>
      </p:sp>
      <p:sp>
        <p:nvSpPr>
          <p:cNvPr id="16" name="TextBox 15">
            <a:extLst>
              <a:ext uri="{FF2B5EF4-FFF2-40B4-BE49-F238E27FC236}">
                <a16:creationId xmlns:a16="http://schemas.microsoft.com/office/drawing/2014/main" id="{7A5E125F-074F-519D-64BC-BE8CC4EA9C35}"/>
              </a:ext>
            </a:extLst>
          </p:cNvPr>
          <p:cNvSpPr txBox="1"/>
          <p:nvPr/>
        </p:nvSpPr>
        <p:spPr>
          <a:xfrm>
            <a:off x="825787" y="4081085"/>
            <a:ext cx="3197835" cy="369332"/>
          </a:xfrm>
          <a:prstGeom prst="rect">
            <a:avLst/>
          </a:prstGeom>
          <a:noFill/>
        </p:spPr>
        <p:txBody>
          <a:bodyPr wrap="square" rtlCol="0">
            <a:spAutoFit/>
          </a:bodyPr>
          <a:lstStyle/>
          <a:p>
            <a:r>
              <a:rPr lang="en-CA" dirty="0"/>
              <a:t>“A short quote…”</a:t>
            </a:r>
          </a:p>
        </p:txBody>
      </p:sp>
      <p:sp>
        <p:nvSpPr>
          <p:cNvPr id="17" name="TextBox 16">
            <a:extLst>
              <a:ext uri="{FF2B5EF4-FFF2-40B4-BE49-F238E27FC236}">
                <a16:creationId xmlns:a16="http://schemas.microsoft.com/office/drawing/2014/main" id="{FC57AE8F-4740-7982-AF8F-282CAB890472}"/>
              </a:ext>
            </a:extLst>
          </p:cNvPr>
          <p:cNvSpPr txBox="1"/>
          <p:nvPr/>
        </p:nvSpPr>
        <p:spPr>
          <a:xfrm>
            <a:off x="203178" y="2881670"/>
            <a:ext cx="3197835" cy="369332"/>
          </a:xfrm>
          <a:prstGeom prst="rect">
            <a:avLst/>
          </a:prstGeom>
          <a:noFill/>
        </p:spPr>
        <p:txBody>
          <a:bodyPr wrap="square" rtlCol="0">
            <a:spAutoFit/>
          </a:bodyPr>
          <a:lstStyle/>
          <a:p>
            <a:r>
              <a:rPr lang="en-CA" dirty="0"/>
              <a:t>“A short quote…”</a:t>
            </a:r>
          </a:p>
        </p:txBody>
      </p:sp>
    </p:spTree>
    <p:extLst>
      <p:ext uri="{BB962C8B-B14F-4D97-AF65-F5344CB8AC3E}">
        <p14:creationId xmlns:p14="http://schemas.microsoft.com/office/powerpoint/2010/main" val="28928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par>
                                <p:cTn id="25" presetID="21"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par>
                                <p:cTn id="31" presetID="21" presetClass="entr" presetSubtype="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95EA4-A001-4EBC-89EE-EED0F505E7AB}"/>
              </a:ext>
            </a:extLst>
          </p:cNvPr>
          <p:cNvSpPr>
            <a:spLocks noGrp="1"/>
          </p:cNvSpPr>
          <p:nvPr>
            <p:ph type="title"/>
          </p:nvPr>
        </p:nvSpPr>
        <p:spPr/>
        <p:txBody>
          <a:bodyPr/>
          <a:lstStyle/>
          <a:p>
            <a:r>
              <a:rPr lang="en-CA" dirty="0"/>
              <a:t>EVERYONE IS A CREATOR </a:t>
            </a:r>
            <a:br>
              <a:rPr lang="en-CA" dirty="0"/>
            </a:br>
            <a:r>
              <a:rPr lang="en-CA" dirty="0"/>
              <a:t>AND  A USER</a:t>
            </a:r>
          </a:p>
        </p:txBody>
      </p:sp>
      <p:sp>
        <p:nvSpPr>
          <p:cNvPr id="5" name="TextBox 4">
            <a:extLst>
              <a:ext uri="{FF2B5EF4-FFF2-40B4-BE49-F238E27FC236}">
                <a16:creationId xmlns:a16="http://schemas.microsoft.com/office/drawing/2014/main" id="{B7056A1B-3D39-E1E6-1705-00F2424B96D9}"/>
              </a:ext>
            </a:extLst>
          </p:cNvPr>
          <p:cNvSpPr txBox="1"/>
          <p:nvPr/>
        </p:nvSpPr>
        <p:spPr>
          <a:xfrm>
            <a:off x="303789" y="2339814"/>
            <a:ext cx="3956756" cy="707886"/>
          </a:xfrm>
          <a:prstGeom prst="rect">
            <a:avLst/>
          </a:prstGeom>
          <a:noFill/>
        </p:spPr>
        <p:txBody>
          <a:bodyPr wrap="square" rtlCol="0">
            <a:spAutoFit/>
          </a:bodyPr>
          <a:lstStyle/>
          <a:p>
            <a:pPr algn="ctr"/>
            <a:r>
              <a:rPr lang="en-CA" sz="4000" b="1" dirty="0"/>
              <a:t>Public Domain</a:t>
            </a:r>
          </a:p>
        </p:txBody>
      </p:sp>
      <p:sp>
        <p:nvSpPr>
          <p:cNvPr id="6" name="Content Placeholder 2">
            <a:extLst>
              <a:ext uri="{FF2B5EF4-FFF2-40B4-BE49-F238E27FC236}">
                <a16:creationId xmlns:a16="http://schemas.microsoft.com/office/drawing/2014/main" id="{39061CE6-2076-34CF-9E3B-CA32BCF97095}"/>
              </a:ext>
            </a:extLst>
          </p:cNvPr>
          <p:cNvSpPr txBox="1">
            <a:spLocks/>
          </p:cNvSpPr>
          <p:nvPr/>
        </p:nvSpPr>
        <p:spPr>
          <a:xfrm>
            <a:off x="9532973" y="2009960"/>
            <a:ext cx="1303085" cy="12317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9600" b="1" dirty="0">
                <a:solidFill>
                  <a:schemeClr val="tx1"/>
                </a:solidFill>
              </a:rPr>
              <a:t>©</a:t>
            </a:r>
            <a:endParaRPr lang="en-CA" sz="6000" dirty="0">
              <a:solidFill>
                <a:schemeClr val="tx1"/>
              </a:solidFill>
            </a:endParaRPr>
          </a:p>
          <a:p>
            <a:pPr marL="0" indent="0" algn="ctr">
              <a:buNone/>
            </a:pPr>
            <a:endParaRPr lang="en-CA" dirty="0"/>
          </a:p>
        </p:txBody>
      </p:sp>
      <p:sp>
        <p:nvSpPr>
          <p:cNvPr id="8" name="Content Placeholder 2">
            <a:extLst>
              <a:ext uri="{FF2B5EF4-FFF2-40B4-BE49-F238E27FC236}">
                <a16:creationId xmlns:a16="http://schemas.microsoft.com/office/drawing/2014/main" id="{34808C86-7705-F887-FBDB-A59ACFD4BCBF}"/>
              </a:ext>
            </a:extLst>
          </p:cNvPr>
          <p:cNvSpPr txBox="1">
            <a:spLocks/>
          </p:cNvSpPr>
          <p:nvPr/>
        </p:nvSpPr>
        <p:spPr>
          <a:xfrm>
            <a:off x="8365283" y="3152196"/>
            <a:ext cx="3826717"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All Rights Reserved</a:t>
            </a:r>
          </a:p>
          <a:p>
            <a:endParaRPr lang="en-CA" dirty="0">
              <a:solidFill>
                <a:schemeClr val="tx1"/>
              </a:solidFill>
            </a:endParaRPr>
          </a:p>
        </p:txBody>
      </p:sp>
      <p:sp>
        <p:nvSpPr>
          <p:cNvPr id="9" name="Content Placeholder 2">
            <a:extLst>
              <a:ext uri="{FF2B5EF4-FFF2-40B4-BE49-F238E27FC236}">
                <a16:creationId xmlns:a16="http://schemas.microsoft.com/office/drawing/2014/main" id="{F026DB3A-3B9D-B90C-52B7-A4335B0E542C}"/>
              </a:ext>
            </a:extLst>
          </p:cNvPr>
          <p:cNvSpPr txBox="1">
            <a:spLocks/>
          </p:cNvSpPr>
          <p:nvPr/>
        </p:nvSpPr>
        <p:spPr>
          <a:xfrm>
            <a:off x="224682" y="3196969"/>
            <a:ext cx="4212024" cy="46406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b="1" dirty="0">
                <a:solidFill>
                  <a:schemeClr val="tx1"/>
                </a:solidFill>
              </a:rPr>
              <a:t>No One Has Any Rights</a:t>
            </a:r>
          </a:p>
          <a:p>
            <a:endParaRPr lang="en-CA" dirty="0">
              <a:solidFill>
                <a:schemeClr val="tx1"/>
              </a:solidFill>
            </a:endParaRPr>
          </a:p>
        </p:txBody>
      </p:sp>
      <p:pic>
        <p:nvPicPr>
          <p:cNvPr id="11" name="Picture 10">
            <a:extLst>
              <a:ext uri="{FF2B5EF4-FFF2-40B4-BE49-F238E27FC236}">
                <a16:creationId xmlns:a16="http://schemas.microsoft.com/office/drawing/2014/main" id="{901AECDE-0F44-F71C-8E65-B322D9A07A3E}"/>
              </a:ext>
            </a:extLst>
          </p:cNvPr>
          <p:cNvPicPr>
            <a:picLocks noChangeAspect="1"/>
          </p:cNvPicPr>
          <p:nvPr/>
        </p:nvPicPr>
        <p:blipFill>
          <a:blip r:embed="rId3"/>
          <a:srcRect/>
          <a:stretch/>
        </p:blipFill>
        <p:spPr>
          <a:xfrm>
            <a:off x="5323485" y="3320361"/>
            <a:ext cx="2590805" cy="2825755"/>
          </a:xfrm>
          <a:prstGeom prst="rect">
            <a:avLst/>
          </a:prstGeom>
        </p:spPr>
      </p:pic>
      <p:sp>
        <p:nvSpPr>
          <p:cNvPr id="12" name="Content Placeholder 2">
            <a:extLst>
              <a:ext uri="{FF2B5EF4-FFF2-40B4-BE49-F238E27FC236}">
                <a16:creationId xmlns:a16="http://schemas.microsoft.com/office/drawing/2014/main" id="{738F9D6D-F11F-AC6B-2D52-630E273D3ACB}"/>
              </a:ext>
            </a:extLst>
          </p:cNvPr>
          <p:cNvSpPr txBox="1">
            <a:spLocks/>
          </p:cNvSpPr>
          <p:nvPr/>
        </p:nvSpPr>
        <p:spPr>
          <a:xfrm>
            <a:off x="1636563" y="4282743"/>
            <a:ext cx="679764" cy="61089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sz="4800" b="1" dirty="0">
                <a:solidFill>
                  <a:schemeClr val="bg1"/>
                </a:solidFill>
              </a:rPr>
              <a:t>©</a:t>
            </a:r>
            <a:endParaRPr lang="en-CA" dirty="0">
              <a:solidFill>
                <a:schemeClr val="bg1"/>
              </a:solidFill>
            </a:endParaRPr>
          </a:p>
          <a:p>
            <a:pPr marL="0" indent="0" algn="ctr">
              <a:buNone/>
            </a:pPr>
            <a:endParaRPr lang="en-CA" dirty="0"/>
          </a:p>
        </p:txBody>
      </p:sp>
      <p:sp>
        <p:nvSpPr>
          <p:cNvPr id="2" name="Speech Bubble: Rectangle 1">
            <a:extLst>
              <a:ext uri="{FF2B5EF4-FFF2-40B4-BE49-F238E27FC236}">
                <a16:creationId xmlns:a16="http://schemas.microsoft.com/office/drawing/2014/main" id="{595BC0A6-3C64-4624-CA93-21D1C9B3762D}"/>
              </a:ext>
            </a:extLst>
          </p:cNvPr>
          <p:cNvSpPr/>
          <p:nvPr/>
        </p:nvSpPr>
        <p:spPr>
          <a:xfrm rot="393938">
            <a:off x="7643591" y="1977513"/>
            <a:ext cx="1786759" cy="938785"/>
          </a:xfrm>
          <a:prstGeom prst="wedgeRectCallout">
            <a:avLst>
              <a:gd name="adj1" fmla="val -61752"/>
              <a:gd name="adj2" fmla="val 141596"/>
            </a:avLst>
          </a:prstGeom>
          <a:solidFill>
            <a:srgbClr val="F7CA00"/>
          </a:solidFill>
          <a:scene3d>
            <a:camera prst="perspectiveContrastingLeftFacing">
              <a:rot lat="623785" lon="600000" rev="21386789"/>
            </a:camera>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Creator</a:t>
            </a:r>
          </a:p>
        </p:txBody>
      </p:sp>
      <p:sp>
        <p:nvSpPr>
          <p:cNvPr id="7" name="Speech Bubble: Rectangle 6">
            <a:extLst>
              <a:ext uri="{FF2B5EF4-FFF2-40B4-BE49-F238E27FC236}">
                <a16:creationId xmlns:a16="http://schemas.microsoft.com/office/drawing/2014/main" id="{27ED6ECA-5400-717C-DC32-744FD0CA8C30}"/>
              </a:ext>
            </a:extLst>
          </p:cNvPr>
          <p:cNvSpPr/>
          <p:nvPr/>
        </p:nvSpPr>
        <p:spPr>
          <a:xfrm rot="20572236">
            <a:off x="2517675" y="4525050"/>
            <a:ext cx="1786759" cy="938785"/>
          </a:xfrm>
          <a:prstGeom prst="wedgeRectCallout">
            <a:avLst>
              <a:gd name="adj1" fmla="val 100695"/>
              <a:gd name="adj2" fmla="val 9651"/>
            </a:avLst>
          </a:prstGeom>
          <a:solidFill>
            <a:srgbClr val="00B050"/>
          </a:solidFill>
          <a:scene3d>
            <a:camera prst="perspectiveContrastingLeftFacing">
              <a:rot lat="623785" lon="600000" rev="21386789"/>
            </a:camera>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User</a:t>
            </a:r>
          </a:p>
        </p:txBody>
      </p:sp>
      <p:sp>
        <p:nvSpPr>
          <p:cNvPr id="13" name="Speech Bubble: Oval 12">
            <a:extLst>
              <a:ext uri="{FF2B5EF4-FFF2-40B4-BE49-F238E27FC236}">
                <a16:creationId xmlns:a16="http://schemas.microsoft.com/office/drawing/2014/main" id="{303B33B4-1825-0BB8-1F8F-111F97B61460}"/>
              </a:ext>
            </a:extLst>
          </p:cNvPr>
          <p:cNvSpPr/>
          <p:nvPr/>
        </p:nvSpPr>
        <p:spPr>
          <a:xfrm>
            <a:off x="4771053" y="1823236"/>
            <a:ext cx="3719804" cy="1418508"/>
          </a:xfrm>
          <a:prstGeom prst="wedgeEllipseCallout">
            <a:avLst>
              <a:gd name="adj1" fmla="val -24345"/>
              <a:gd name="adj2" fmla="val 83987"/>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I’m a creator and a user… just like everyone else!!</a:t>
            </a:r>
          </a:p>
        </p:txBody>
      </p:sp>
    </p:spTree>
    <p:extLst>
      <p:ext uri="{BB962C8B-B14F-4D97-AF65-F5344CB8AC3E}">
        <p14:creationId xmlns:p14="http://schemas.microsoft.com/office/powerpoint/2010/main" val="17297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2.08333E-7 -2.96296E-6 L -0.14857 0.2801 " pathEditMode="relative" rAng="0" ptsTypes="AA">
                                      <p:cBhvr>
                                        <p:cTn id="24" dur="2000" fill="hold"/>
                                        <p:tgtEl>
                                          <p:spTgt spid="2"/>
                                        </p:tgtEl>
                                        <p:attrNameLst>
                                          <p:attrName>ppt_x</p:attrName>
                                          <p:attrName>ppt_y</p:attrName>
                                        </p:attrNameLst>
                                      </p:cBhvr>
                                      <p:rCtr x="-7435" y="14005"/>
                                    </p:animMotion>
                                  </p:childTnLst>
                                </p:cTn>
                              </p:par>
                              <p:par>
                                <p:cTn id="25" presetID="10" presetClass="exit" presetSubtype="0" fill="hold" grpId="2" nodeType="withEffect">
                                  <p:stCondLst>
                                    <p:cond delay="0"/>
                                  </p:stCondLst>
                                  <p:childTnLst>
                                    <p:animEffect transition="out" filter="fade">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par>
                                <p:cTn id="28" presetID="42" presetClass="path" presetSubtype="0" accel="50000" decel="50000" fill="hold" grpId="1" nodeType="withEffect">
                                  <p:stCondLst>
                                    <p:cond delay="0"/>
                                  </p:stCondLst>
                                  <p:childTnLst>
                                    <p:animMotion origin="layout" path="M 2.5E-6 -7.40741E-7 L 0.24023 -0.02338 " pathEditMode="relative" rAng="0" ptsTypes="AA">
                                      <p:cBhvr>
                                        <p:cTn id="29" dur="2000" fill="hold"/>
                                        <p:tgtEl>
                                          <p:spTgt spid="7"/>
                                        </p:tgtEl>
                                        <p:attrNameLst>
                                          <p:attrName>ppt_x</p:attrName>
                                          <p:attrName>ppt_y</p:attrName>
                                        </p:attrNameLst>
                                      </p:cBhvr>
                                      <p:rCtr x="12005" y="-1181"/>
                                    </p:animMotion>
                                  </p:childTnLst>
                                </p:cTn>
                              </p:par>
                              <p:par>
                                <p:cTn id="30" presetID="10" presetClass="exit" presetSubtype="0" fill="hold" grpId="2" nodeType="withEffect">
                                  <p:stCondLst>
                                    <p:cond delay="0"/>
                                  </p:stCondLst>
                                  <p:childTnLst>
                                    <p:animEffect transition="out" filter="fade">
                                      <p:cBhvr>
                                        <p:cTn id="31" dur="2000"/>
                                        <p:tgtEl>
                                          <p:spTgt spid="7"/>
                                        </p:tgtEl>
                                      </p:cBhvr>
                                    </p:animEffect>
                                    <p:set>
                                      <p:cBhvr>
                                        <p:cTn id="32" dur="1" fill="hold">
                                          <p:stCondLst>
                                            <p:cond delay="1999"/>
                                          </p:stCondLst>
                                        </p:cTn>
                                        <p:tgtEl>
                                          <p:spTgt spid="7"/>
                                        </p:tgtEl>
                                        <p:attrNameLst>
                                          <p:attrName>style.visibility</p:attrName>
                                        </p:attrNameLst>
                                      </p:cBhvr>
                                      <p:to>
                                        <p:strVal val="hidden"/>
                                      </p:to>
                                    </p:set>
                                  </p:childTnLst>
                                </p:cTn>
                              </p:par>
                            </p:childTnLst>
                          </p:cTn>
                        </p:par>
                        <p:par>
                          <p:cTn id="33" fill="hold">
                            <p:stCondLst>
                              <p:cond delay="2000"/>
                            </p:stCondLst>
                            <p:childTnLst>
                              <p:par>
                                <p:cTn id="34" presetID="10" presetClass="entr" presetSubtype="0" fill="hold" grpId="0" nodeType="after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7" grpId="0" animBg="1"/>
      <p:bldP spid="7" grpId="1" animBg="1"/>
      <p:bldP spid="7" grpId="2" animBg="1"/>
      <p:bldP spid="13" grpId="0"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6770</TotalTime>
  <Words>2882</Words>
  <Application>Microsoft Office PowerPoint</Application>
  <PresentationFormat>Widescreen</PresentationFormat>
  <Paragraphs>212</Paragraphs>
  <Slides>29</Slides>
  <Notes>20</Notes>
  <HiddenSlides>0</HiddenSlides>
  <MMClips>0</MMClips>
  <ScaleCrop>false</ScaleCrop>
  <HeadingPairs>
    <vt:vector size="6" baseType="variant">
      <vt:variant>
        <vt:lpstr>Fonts Used</vt:lpstr>
      </vt:variant>
      <vt:variant>
        <vt:i4>24</vt:i4>
      </vt:variant>
      <vt:variant>
        <vt:lpstr>Theme</vt:lpstr>
      </vt:variant>
      <vt:variant>
        <vt:i4>5</vt:i4>
      </vt:variant>
      <vt:variant>
        <vt:lpstr>Slide Titles</vt:lpstr>
      </vt:variant>
      <vt:variant>
        <vt:i4>29</vt:i4>
      </vt:variant>
    </vt:vector>
  </HeadingPairs>
  <TitlesOfParts>
    <vt:vector size="58" baseType="lpstr">
      <vt:lpstr>Algerian</vt:lpstr>
      <vt:lpstr>Arial</vt:lpstr>
      <vt:lpstr>Bahnschrift Condensed</vt:lpstr>
      <vt:lpstr>Bahnschrift Light Condensed</vt:lpstr>
      <vt:lpstr>Bauhaus 93</vt:lpstr>
      <vt:lpstr>Bell MT</vt:lpstr>
      <vt:lpstr>Berlin Sans FB</vt:lpstr>
      <vt:lpstr>Bernard MT Condensed</vt:lpstr>
      <vt:lpstr>Broadway</vt:lpstr>
      <vt:lpstr>Calibri</vt:lpstr>
      <vt:lpstr>Castellar</vt:lpstr>
      <vt:lpstr>Cooper Black</vt:lpstr>
      <vt:lpstr>Copperplate Gothic Light</vt:lpstr>
      <vt:lpstr>Dosis</vt:lpstr>
      <vt:lpstr>Elephant</vt:lpstr>
      <vt:lpstr>Felix Titling</vt:lpstr>
      <vt:lpstr>Forte</vt:lpstr>
      <vt:lpstr>French Script MT</vt:lpstr>
      <vt:lpstr>Goudy Stout</vt:lpstr>
      <vt:lpstr>Harlow Solid Italic</vt:lpstr>
      <vt:lpstr>Kristen ITC</vt:lpstr>
      <vt:lpstr>Magneto</vt:lpstr>
      <vt:lpstr>OCRA</vt:lpstr>
      <vt:lpstr>Old English Text MT</vt:lpstr>
      <vt:lpstr>Level 1</vt:lpstr>
      <vt:lpstr>Level 2</vt:lpstr>
      <vt:lpstr>Level 3</vt:lpstr>
      <vt:lpstr>Level 4</vt:lpstr>
      <vt:lpstr>Level 5</vt:lpstr>
      <vt:lpstr>Working with Copyright</vt:lpstr>
      <vt:lpstr>HOW DOES COPYRIGHT WORK?</vt:lpstr>
      <vt:lpstr>CONTROL… LIMITED CONTROL</vt:lpstr>
      <vt:lpstr>ALL RIGHTS RESERVED… MAYBE</vt:lpstr>
      <vt:lpstr>SHARING IS CARING</vt:lpstr>
      <vt:lpstr>BETWEEN ALL RIGHTS AND NO RIGHTS</vt:lpstr>
      <vt:lpstr>THE LIMITS TO COPYRIGHT</vt:lpstr>
      <vt:lpstr>INSUBSTANTIALITY</vt:lpstr>
      <vt:lpstr>EVERYONE IS A CREATOR  AND  A USER</vt:lpstr>
      <vt:lpstr>OPEN LICENSING</vt:lpstr>
      <vt:lpstr>USING OTHERS WORK</vt:lpstr>
      <vt:lpstr>ASKING PERMISSION</vt:lpstr>
      <vt:lpstr>COPYRIGHT ACT EXCEPTIONS</vt:lpstr>
      <vt:lpstr>COPYRIGHT ACT EXCEPTIONS</vt:lpstr>
      <vt:lpstr>FAIR DEALING</vt:lpstr>
      <vt:lpstr>INDIVIDUAL EXCEPTIONS</vt:lpstr>
      <vt:lpstr>INSTITUTIONAL EXCEPTIONS</vt:lpstr>
      <vt:lpstr>IT’S ALL ABOUT BALANCE</vt:lpstr>
      <vt:lpstr>LEARNING OBJECTIVES</vt:lpstr>
      <vt:lpstr>PowerPoint Presentation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Michael McNally</cp:lastModifiedBy>
  <cp:revision>201</cp:revision>
  <dcterms:created xsi:type="dcterms:W3CDTF">2019-10-03T17:13:49Z</dcterms:created>
  <dcterms:modified xsi:type="dcterms:W3CDTF">2022-10-30T21:47:39Z</dcterms:modified>
</cp:coreProperties>
</file>