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8" r:id="rId5"/>
    <p:sldMasterId id="2147483668" r:id="rId6"/>
    <p:sldMasterId id="2147483678" r:id="rId7"/>
    <p:sldMasterId id="214748368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5" roundtripDataSignature="AMtx7mjK7llxlsQiOz5ftXhlWaVO2lM7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customschemas.google.com/relationships/presentationmetadata" Target="metadata"/><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Hello, and welcome to the University of Alberta’s Opening Up Copyright Instructional Module Series.</a:t>
            </a:r>
            <a:endParaRPr/>
          </a:p>
        </p:txBody>
      </p:sp>
      <p:sp>
        <p:nvSpPr>
          <p:cNvPr id="226" name="Google Shape;22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For example, let’s say you’re feeling a bit lost in the “fair dealing” forest. Start with the module that introduces this </a:t>
            </a:r>
            <a:r>
              <a:rPr b="0" i="1" lang="en-US" sz="1800" u="none" strike="noStrike">
                <a:solidFill>
                  <a:srgbClr val="000000"/>
                </a:solidFill>
                <a:latin typeface="Calibri"/>
                <a:ea typeface="Calibri"/>
                <a:cs typeface="Calibri"/>
                <a:sym typeface="Calibri"/>
              </a:rPr>
              <a:t>Copyright Act</a:t>
            </a:r>
            <a:r>
              <a:rPr b="0" i="0" lang="en-US" sz="1800" u="none" strike="noStrike">
                <a:solidFill>
                  <a:srgbClr val="000000"/>
                </a:solidFill>
                <a:latin typeface="Calibri"/>
                <a:ea typeface="Calibri"/>
                <a:cs typeface="Calibri"/>
                <a:sym typeface="Calibri"/>
              </a:rPr>
              <a:t> provision, then move on to the one about Applying Fair Dealing, which will also link you to the modules on specific court cases that consider fair dealing, such as </a:t>
            </a:r>
            <a:r>
              <a:rPr b="0" i="1" lang="en-US" sz="1800" u="none" strike="noStrike">
                <a:solidFill>
                  <a:srgbClr val="000000"/>
                </a:solidFill>
                <a:latin typeface="Calibri"/>
                <a:ea typeface="Calibri"/>
                <a:cs typeface="Calibri"/>
                <a:sym typeface="Calibri"/>
              </a:rPr>
              <a:t>CCH v LSUC</a:t>
            </a:r>
            <a:r>
              <a:rPr b="0" i="0" lang="en-US" sz="1800" u="none" strike="noStrike">
                <a:solidFill>
                  <a:srgbClr val="000000"/>
                </a:solidFill>
                <a:latin typeface="Calibri"/>
                <a:ea typeface="Calibri"/>
                <a:cs typeface="Calibri"/>
                <a:sym typeface="Calibri"/>
              </a:rPr>
              <a:t> and </a:t>
            </a:r>
            <a:r>
              <a:rPr b="0" i="1" lang="en-US" sz="1800" u="none" strike="noStrike">
                <a:solidFill>
                  <a:srgbClr val="000000"/>
                </a:solidFill>
                <a:latin typeface="Calibri"/>
                <a:ea typeface="Calibri"/>
                <a:cs typeface="Calibri"/>
                <a:sym typeface="Calibri"/>
              </a:rPr>
              <a:t>Access Copyright v York</a:t>
            </a:r>
            <a:r>
              <a:rPr b="0" i="0" lang="en-US" sz="1800" u="none" strike="noStrike">
                <a:solidFill>
                  <a:srgbClr val="000000"/>
                </a:solidFill>
                <a:latin typeface="Calibri"/>
                <a:ea typeface="Calibri"/>
                <a:cs typeface="Calibri"/>
                <a:sym typeface="Calibri"/>
              </a:rPr>
              <a:t>.</a:t>
            </a:r>
            <a:endParaRPr/>
          </a:p>
          <a:p>
            <a:pPr indent="0" lvl="0" marL="0" rtl="0" algn="l">
              <a:spcBef>
                <a:spcPts val="0"/>
              </a:spcBef>
              <a:spcAft>
                <a:spcPts val="0"/>
              </a:spcAft>
              <a:buNone/>
            </a:pPr>
            <a:br>
              <a:rPr lang="en-US"/>
            </a:br>
            <a:r>
              <a:rPr b="0" i="0" lang="en-US" sz="1800" u="none" strike="noStrike">
                <a:solidFill>
                  <a:srgbClr val="000000"/>
                </a:solidFill>
                <a:latin typeface="Calibri"/>
                <a:ea typeface="Calibri"/>
                <a:cs typeface="Calibri"/>
                <a:sym typeface="Calibri"/>
              </a:rPr>
              <a:t>If you are a graduate student, you might want to start with Publishing Agreements and Including Third Party Content, as both are relevant to the preparation of your thesis. It's likely that the module on Applying Fair Dealing will be too! And if you are an art student then the videos on Images and Moral Rights will help you learn about your rights as a creator of copyright-protected works.   </a:t>
            </a:r>
            <a:endParaRPr/>
          </a:p>
          <a:p>
            <a:pPr indent="0" lvl="0" marL="0" rtl="0" algn="l">
              <a:spcBef>
                <a:spcPts val="0"/>
              </a:spcBef>
              <a:spcAft>
                <a:spcPts val="0"/>
              </a:spcAft>
              <a:buNone/>
            </a:pPr>
            <a:br>
              <a:rPr lang="en-US"/>
            </a:br>
            <a:r>
              <a:rPr b="0" i="0" lang="en-US" sz="1800" u="none" strike="noStrike">
                <a:solidFill>
                  <a:srgbClr val="000000"/>
                </a:solidFill>
                <a:latin typeface="Calibri"/>
                <a:ea typeface="Calibri"/>
                <a:cs typeface="Calibri"/>
                <a:sym typeface="Calibri"/>
              </a:rPr>
              <a:t>Library workers will probably find it useful to start with the modules on Licensed Library Resources and Interlibrary Loan and Controlled Digital Lending before digging into scenario-based case law such as the </a:t>
            </a:r>
            <a:r>
              <a:rPr b="0" i="1" lang="en-US" sz="1800" u="none" strike="noStrike">
                <a:solidFill>
                  <a:srgbClr val="000000"/>
                </a:solidFill>
                <a:latin typeface="Calibri"/>
                <a:ea typeface="Calibri"/>
                <a:cs typeface="Calibri"/>
                <a:sym typeface="Calibri"/>
              </a:rPr>
              <a:t>CCH </a:t>
            </a:r>
            <a:r>
              <a:rPr b="0" i="0" lang="en-US" sz="1800" u="none" strike="noStrike">
                <a:solidFill>
                  <a:srgbClr val="000000"/>
                </a:solidFill>
                <a:latin typeface="Calibri"/>
                <a:ea typeface="Calibri"/>
                <a:cs typeface="Calibri"/>
                <a:sym typeface="Calibri"/>
              </a:rPr>
              <a:t>case. And don't miss Photocopying in the Library, which is based on what we learned from the </a:t>
            </a:r>
            <a:r>
              <a:rPr b="0" i="1" lang="en-US" sz="1800" u="none" strike="noStrike">
                <a:solidFill>
                  <a:srgbClr val="000000"/>
                </a:solidFill>
                <a:latin typeface="Calibri"/>
                <a:ea typeface="Calibri"/>
                <a:cs typeface="Calibri"/>
                <a:sym typeface="Calibri"/>
              </a:rPr>
              <a:t>CCH </a:t>
            </a:r>
            <a:r>
              <a:rPr b="0" i="0" lang="en-US" sz="1800" u="none" strike="noStrike">
                <a:solidFill>
                  <a:srgbClr val="000000"/>
                </a:solidFill>
                <a:latin typeface="Calibri"/>
                <a:ea typeface="Calibri"/>
                <a:cs typeface="Calibri"/>
                <a:sym typeface="Calibri"/>
              </a:rPr>
              <a:t>case.</a:t>
            </a:r>
            <a:endParaRPr/>
          </a:p>
          <a:p>
            <a:pPr indent="0" lvl="0" marL="0" rtl="0" algn="l">
              <a:spcBef>
                <a:spcPts val="0"/>
              </a:spcBef>
              <a:spcAft>
                <a:spcPts val="0"/>
              </a:spcAft>
              <a:buNone/>
            </a:pPr>
            <a:r>
              <a:t/>
            </a:r>
            <a:endParaRPr/>
          </a:p>
        </p:txBody>
      </p:sp>
      <p:sp>
        <p:nvSpPr>
          <p:cNvPr id="348" name="Google Shape;34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Each module also has a list of references and resources at the end, where you can find even more information about the topic being covered.  Sometimes this will include more scholarly sources that you might need to track down through a library.  </a:t>
            </a:r>
            <a:endParaRPr/>
          </a:p>
        </p:txBody>
      </p:sp>
      <p:sp>
        <p:nvSpPr>
          <p:cNvPr id="371" name="Google Shape;37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Each module includes learning objectives, available as a pop up near the beginning of the module. </a:t>
            </a:r>
            <a:endParaRPr/>
          </a:p>
        </p:txBody>
      </p:sp>
      <p:sp>
        <p:nvSpPr>
          <p:cNvPr id="378" name="Google Shape;37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Quizzes are provided at the end, where you can test your learning.  To help model best practices in openness, we have included full information about the source of each of the images, sounds and other content used in that module, along with a suggested citation and information about who was involved in its creation.</a:t>
            </a:r>
            <a:endParaRPr/>
          </a:p>
        </p:txBody>
      </p:sp>
      <p:sp>
        <p:nvSpPr>
          <p:cNvPr id="386" name="Google Shape;38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Each module is openly licensed under a Creative Commons Attribution or CC-BY 4.0 license.  To help facilitate openness, we also make available the slides and transcripts, so you can modify or adapt it to suit your own needs.  Transcripts and slides can be downloaded through the OUC website, which also contains links to presentations and research papers about the series. </a:t>
            </a:r>
            <a:endParaRPr/>
          </a:p>
        </p:txBody>
      </p:sp>
      <p:sp>
        <p:nvSpPr>
          <p:cNvPr id="396" name="Google Shape;39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We also want to highlight that OUC isn’t the only place to get Canadian copyright information.  The Canadian Association of Research Libraries, or CARL, also has a set of openly licensed copyright videos. The CARL Copyright Open Educational Resource for University Instructors and Staff series offers seven bilingual instructional modules that introduce key elements of Canadian copyright law as it applies in a university environment, for university employees.  </a:t>
            </a:r>
            <a:endParaRPr/>
          </a:p>
          <a:p>
            <a:pPr indent="0" lvl="0" marL="0" rtl="0" algn="l">
              <a:spcBef>
                <a:spcPts val="0"/>
              </a:spcBef>
              <a:spcAft>
                <a:spcPts val="0"/>
              </a:spcAft>
              <a:buNone/>
            </a:pPr>
            <a:r>
              <a:t/>
            </a:r>
            <a:endParaRPr b="0" i="0" sz="1800" u="none" strike="noStrike">
              <a:solidFill>
                <a:srgbClr val="000000"/>
              </a:solidFill>
              <a:latin typeface="Calibri"/>
              <a:ea typeface="Calibri"/>
              <a:cs typeface="Calibri"/>
              <a:sym typeface="Calibri"/>
            </a:endParaRPr>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Of course, the Government of Canada also has some information available through the Canadian Intellectual Property Office, but this tends to focus more on commercialization.</a:t>
            </a:r>
            <a:endParaRPr/>
          </a:p>
          <a:p>
            <a:pPr indent="0" lvl="0" marL="0" rtl="0" algn="l">
              <a:spcBef>
                <a:spcPts val="0"/>
              </a:spcBef>
              <a:spcAft>
                <a:spcPts val="0"/>
              </a:spcAft>
              <a:buNone/>
            </a:pPr>
            <a:r>
              <a:t/>
            </a:r>
            <a:endParaRPr b="0" i="0" sz="1800" u="none" strike="noStrike">
              <a:solidFill>
                <a:srgbClr val="000000"/>
              </a:solidFill>
              <a:latin typeface="Calibri"/>
              <a:ea typeface="Calibri"/>
              <a:cs typeface="Calibri"/>
              <a:sym typeface="Calibri"/>
            </a:endParaRPr>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There are also some key Canadian copyright blogs that can help you stay current, and more useful links on the University of Alberta’s Copyright Office website.</a:t>
            </a:r>
            <a:endParaRPr/>
          </a:p>
          <a:p>
            <a:pPr indent="0" lvl="0" marL="0" rtl="0" algn="l">
              <a:spcBef>
                <a:spcPts val="0"/>
              </a:spcBef>
              <a:spcAft>
                <a:spcPts val="0"/>
              </a:spcAft>
              <a:buNone/>
            </a:pPr>
            <a:r>
              <a:t/>
            </a:r>
            <a:endParaRPr/>
          </a:p>
        </p:txBody>
      </p:sp>
      <p:sp>
        <p:nvSpPr>
          <p:cNvPr id="406" name="Google Shape;40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Speaking of the University of Alberta’s Copyright Office, it is one the key contributors that makes this series possible.  OUC is a collaboration of the University of Alberta’s: Copyright Office, Centre for Teaching and Learning, Library and Museums, and Faculty of Education.  The series has been made possible by ongoing support from these units and a Teaching and Learning Enhancement Fund grant.</a:t>
            </a:r>
            <a:endParaRPr/>
          </a:p>
        </p:txBody>
      </p:sp>
      <p:sp>
        <p:nvSpPr>
          <p:cNvPr id="414" name="Google Shape;41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You should now be able to:</a:t>
            </a:r>
            <a:endParaRPr/>
          </a:p>
          <a:p>
            <a:pPr indent="-114300" lvl="0" marL="0" rtl="0" algn="l">
              <a:spcBef>
                <a:spcPts val="1200"/>
              </a:spcBef>
              <a:spcAft>
                <a:spcPts val="0"/>
              </a:spcAft>
              <a:buClr>
                <a:srgbClr val="000000"/>
              </a:buClr>
              <a:buSzPts val="1800"/>
              <a:buFont typeface="Arial"/>
              <a:buChar char="•"/>
            </a:pPr>
            <a:r>
              <a:rPr b="0" i="0" lang="en-US" sz="1800" u="none" strike="noStrike">
                <a:solidFill>
                  <a:srgbClr val="000000"/>
                </a:solidFill>
                <a:latin typeface="Calibri"/>
                <a:ea typeface="Calibri"/>
                <a:cs typeface="Calibri"/>
                <a:sym typeface="Calibri"/>
              </a:rPr>
              <a:t>Describe the goals of the Opening Up Copyright series</a:t>
            </a:r>
            <a:endParaRPr/>
          </a:p>
          <a:p>
            <a:pPr indent="-114300" lvl="0" marL="0" rtl="0" algn="l">
              <a:spcBef>
                <a:spcPts val="0"/>
              </a:spcBef>
              <a:spcAft>
                <a:spcPts val="0"/>
              </a:spcAft>
              <a:buClr>
                <a:srgbClr val="000000"/>
              </a:buClr>
              <a:buSzPts val="1800"/>
              <a:buFont typeface="Arial"/>
              <a:buChar char="•"/>
            </a:pPr>
            <a:r>
              <a:rPr b="0" i="0" lang="en-US" sz="1800" u="none" strike="noStrike">
                <a:solidFill>
                  <a:srgbClr val="000000"/>
                </a:solidFill>
                <a:latin typeface="Calibri"/>
                <a:ea typeface="Calibri"/>
                <a:cs typeface="Calibri"/>
                <a:sym typeface="Calibri"/>
              </a:rPr>
              <a:t>Identify resources for learning more about Canadian copyright, and</a:t>
            </a:r>
            <a:endParaRPr/>
          </a:p>
          <a:p>
            <a:pPr indent="-114300" lvl="0" marL="0" rtl="0" algn="l">
              <a:spcBef>
                <a:spcPts val="1200"/>
              </a:spcBef>
              <a:spcAft>
                <a:spcPts val="0"/>
              </a:spcAft>
              <a:buClr>
                <a:srgbClr val="000000"/>
              </a:buClr>
              <a:buSzPts val="1800"/>
              <a:buFont typeface="Arial"/>
              <a:buChar char="•"/>
            </a:pPr>
            <a:r>
              <a:rPr b="0" i="0" lang="en-US" sz="1800" u="none" strike="noStrike">
                <a:solidFill>
                  <a:srgbClr val="000000"/>
                </a:solidFill>
                <a:latin typeface="Calibri"/>
                <a:ea typeface="Calibri"/>
                <a:cs typeface="Calibri"/>
                <a:sym typeface="Calibri"/>
              </a:rPr>
              <a:t>Understand how to navigate the Opening Up Copyright series</a:t>
            </a:r>
            <a:endParaRPr/>
          </a:p>
          <a:p>
            <a:pPr indent="0" lvl="0" marL="0" rtl="0" algn="l">
              <a:spcBef>
                <a:spcPts val="0"/>
              </a:spcBef>
              <a:spcAft>
                <a:spcPts val="0"/>
              </a:spcAft>
              <a:buNone/>
            </a:pPr>
            <a:r>
              <a:t/>
            </a:r>
            <a:endParaRPr/>
          </a:p>
        </p:txBody>
      </p:sp>
      <p:sp>
        <p:nvSpPr>
          <p:cNvPr id="423" name="Google Shape;42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This has been the Introduction to the University of Alberta’s Opening Up Copyright series.  Thank you for your attention.</a:t>
            </a:r>
            <a:endParaRPr/>
          </a:p>
        </p:txBody>
      </p:sp>
      <p:sp>
        <p:nvSpPr>
          <p:cNvPr id="430" name="Google Shape;43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Opening Up Copyright, or OUC, is a series of openly licensed, interactive instructional videos on Canadian copyright. The series aims to make copyright information available to all, whether you are a student, an instructor or just someone looking for more information.  At the outset though, it is important to note that these modules are not legal advice.   </a:t>
            </a:r>
            <a:endParaRPr/>
          </a:p>
        </p:txBody>
      </p:sp>
      <p:sp>
        <p:nvSpPr>
          <p:cNvPr id="234" name="Google Shape;23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Copyright is a topic with a definite learning curve. While not all aspects of copyright are complex, most become complicated by their context. This can leave those who need to learn about copyright feeling frustrated and confused, especially if they don’t have ready access to someone with more knowledge or experience in the area.  OUC modules were designed and written for a diverse group of different audiences, both within and outside the post-secondary community. </a:t>
            </a:r>
            <a:endParaRPr/>
          </a:p>
        </p:txBody>
      </p:sp>
      <p:sp>
        <p:nvSpPr>
          <p:cNvPr id="247" name="Google Shape;24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rgbClr val="000000"/>
                </a:solidFill>
                <a:latin typeface="Calibri"/>
                <a:ea typeface="Calibri"/>
                <a:cs typeface="Calibri"/>
                <a:sym typeface="Calibri"/>
              </a:rPr>
              <a:t>OUC modules were designed and written for a diverse group of different audiences, both within and outside the post-secondary community. </a:t>
            </a:r>
            <a:endParaRPr/>
          </a:p>
        </p:txBody>
      </p:sp>
      <p:sp>
        <p:nvSpPr>
          <p:cNvPr id="261" name="Google Shape;26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rgbClr val="000000"/>
                </a:solidFill>
                <a:latin typeface="Calibri"/>
                <a:ea typeface="Calibri"/>
                <a:cs typeface="Calibri"/>
                <a:sym typeface="Calibri"/>
              </a:rPr>
              <a:t> The goals of the series are to:</a:t>
            </a:r>
            <a:endParaRPr/>
          </a:p>
          <a:p>
            <a:pPr indent="-76200" lvl="0" marL="0" rtl="0" algn="l">
              <a:spcBef>
                <a:spcPts val="1200"/>
              </a:spcBef>
              <a:spcAft>
                <a:spcPts val="0"/>
              </a:spcAft>
              <a:buClr>
                <a:srgbClr val="000000"/>
              </a:buClr>
              <a:buSzPts val="1200"/>
              <a:buFont typeface="Arial"/>
              <a:buChar char="•"/>
            </a:pPr>
            <a:r>
              <a:rPr b="0" i="0" lang="en-US" sz="1200" u="none" strike="noStrike">
                <a:solidFill>
                  <a:srgbClr val="000000"/>
                </a:solidFill>
                <a:latin typeface="Calibri"/>
                <a:ea typeface="Calibri"/>
                <a:cs typeface="Calibri"/>
                <a:sym typeface="Calibri"/>
              </a:rPr>
              <a:t>Broaden access to copyright information</a:t>
            </a:r>
            <a:endParaRPr/>
          </a:p>
          <a:p>
            <a:pPr indent="-76200" lvl="0" marL="0" rtl="0" algn="l">
              <a:spcBef>
                <a:spcPts val="0"/>
              </a:spcBef>
              <a:spcAft>
                <a:spcPts val="0"/>
              </a:spcAft>
              <a:buClr>
                <a:srgbClr val="000000"/>
              </a:buClr>
              <a:buSzPts val="1200"/>
              <a:buFont typeface="Arial"/>
              <a:buChar char="•"/>
            </a:pPr>
            <a:r>
              <a:rPr b="0" i="0" lang="en-US" sz="1200" u="none" strike="noStrike">
                <a:solidFill>
                  <a:srgbClr val="000000"/>
                </a:solidFill>
                <a:latin typeface="Calibri"/>
                <a:ea typeface="Calibri"/>
                <a:cs typeface="Calibri"/>
                <a:sym typeface="Calibri"/>
              </a:rPr>
              <a:t>Advance the values associated with openness and open content</a:t>
            </a:r>
            <a:endParaRPr/>
          </a:p>
          <a:p>
            <a:pPr indent="-76200" lvl="0" marL="0" rtl="0" algn="l">
              <a:spcBef>
                <a:spcPts val="0"/>
              </a:spcBef>
              <a:spcAft>
                <a:spcPts val="0"/>
              </a:spcAft>
              <a:buClr>
                <a:srgbClr val="000000"/>
              </a:buClr>
              <a:buSzPts val="1200"/>
              <a:buFont typeface="Arial"/>
              <a:buChar char="•"/>
            </a:pPr>
            <a:r>
              <a:rPr b="0" i="0" lang="en-US" sz="1200" u="none" strike="noStrike">
                <a:solidFill>
                  <a:srgbClr val="000000"/>
                </a:solidFill>
                <a:latin typeface="Calibri"/>
                <a:ea typeface="Calibri"/>
                <a:cs typeface="Calibri"/>
                <a:sym typeface="Calibri"/>
              </a:rPr>
              <a:t>Reach multiple audiences and avoid duplication in resource development, and</a:t>
            </a:r>
            <a:endParaRPr/>
          </a:p>
          <a:p>
            <a:pPr indent="-76200" lvl="0" marL="0" rtl="0" algn="l">
              <a:spcBef>
                <a:spcPts val="1200"/>
              </a:spcBef>
              <a:spcAft>
                <a:spcPts val="0"/>
              </a:spcAft>
              <a:buClr>
                <a:srgbClr val="000000"/>
              </a:buClr>
              <a:buSzPts val="1200"/>
              <a:buFont typeface="Arial"/>
              <a:buChar char="•"/>
            </a:pPr>
            <a:r>
              <a:rPr b="0" i="0" lang="en-US" sz="1200" u="none" strike="noStrike">
                <a:solidFill>
                  <a:srgbClr val="000000"/>
                </a:solidFill>
                <a:latin typeface="Calibri"/>
                <a:ea typeface="Calibri"/>
                <a:cs typeface="Calibri"/>
                <a:sym typeface="Calibri"/>
              </a:rPr>
              <a:t>Produce an open educational resource (OER) about copyright that can serve as an enabler for other open education projects</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This series is very much aligned with and indebted to the open content movement. If you are wondering what open content or open licensing is, well… we have a module for that.</a:t>
            </a:r>
            <a:endParaRPr b="0" i="0" sz="1800" u="none"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284" name="Google Shape;28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That is also a good segue for discussing how the series is structured.  OUC modules cover a variety of topics -- ranging from introductory subjects such as creating and sharing materials to more advanced topics such as applying fair dealing. We even have videos on specific sections of the </a:t>
            </a:r>
            <a:r>
              <a:rPr b="0" i="1" lang="en-US" sz="1800" u="none" strike="noStrike">
                <a:solidFill>
                  <a:srgbClr val="000000"/>
                </a:solidFill>
                <a:latin typeface="Calibri"/>
                <a:ea typeface="Calibri"/>
                <a:cs typeface="Calibri"/>
                <a:sym typeface="Calibri"/>
              </a:rPr>
              <a:t>Copyright Act</a:t>
            </a:r>
            <a:r>
              <a:rPr b="0" i="0" lang="en-US" sz="1800" u="none" strike="noStrike">
                <a:solidFill>
                  <a:srgbClr val="000000"/>
                </a:solidFill>
                <a:latin typeface="Calibri"/>
                <a:ea typeface="Calibri"/>
                <a:cs typeface="Calibri"/>
                <a:sym typeface="Calibri"/>
              </a:rPr>
              <a:t> and key court cases.  While the series does have modules at different levels of generality… in fact five levels indicated in part by colour of the slides, they don’t have to be viewed in any particular order.</a:t>
            </a:r>
            <a:endParaRPr/>
          </a:p>
        </p:txBody>
      </p:sp>
      <p:sp>
        <p:nvSpPr>
          <p:cNvPr id="296" name="Google Shape;29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That said, there are natural starting points to this series. We have an Introduction to Copyright video to get you started and an introductory module on Working with Copyright.  These two modules serve as entry points to many of the other, more specific, modules. There are also a few clusters of modules grouped around specific topics, such as copyright in higher education or technological protection measures.</a:t>
            </a:r>
            <a:endParaRPr/>
          </a:p>
        </p:txBody>
      </p:sp>
      <p:sp>
        <p:nvSpPr>
          <p:cNvPr id="310" name="Google Shape;31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To help you navigate the series, we use H5P “pop ups” to provide links within the videos, like the one you saw before for the OUC Module: Open Licensing and Creative Commons. </a:t>
            </a:r>
            <a:endParaRPr/>
          </a:p>
        </p:txBody>
      </p:sp>
      <p:sp>
        <p:nvSpPr>
          <p:cNvPr id="329" name="Google Shape;32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rgbClr val="000000"/>
                </a:solidFill>
                <a:latin typeface="Calibri"/>
                <a:ea typeface="Calibri"/>
                <a:cs typeface="Calibri"/>
                <a:sym typeface="Calibri"/>
              </a:rPr>
              <a:t>These “pop ups” are also used to provide additional information or links to outside resources.  Wherever possible, we try to ensure that those links are to other open and accessible resources.</a:t>
            </a:r>
            <a:endParaRPr/>
          </a:p>
        </p:txBody>
      </p:sp>
      <p:sp>
        <p:nvSpPr>
          <p:cNvPr id="338" name="Google Shape;33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hyperlink" Target="https://creativecommons.org/licenses/by/4.0/legalcode" TargetMode="External"/><Relationship Id="rId5" Type="http://schemas.openxmlformats.org/officeDocument/2006/relationships/image" Target="../media/image16.png"/><Relationship Id="rId6"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hyperlink" Target="https://creativecommons.org/licenses/by/4.0/legalcode" TargetMode="External"/><Relationship Id="rId5" Type="http://schemas.openxmlformats.org/officeDocument/2006/relationships/image" Target="../media/image16.png"/><Relationship Id="rId6"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hyperlink" Target="https://sites.library.ualberta.ca/copyright/" TargetMode="External"/><Relationship Id="rId4" Type="http://schemas.openxmlformats.org/officeDocument/2006/relationships/hyperlink" Target="mailto:copyright@ualberta.ca" TargetMode="External"/><Relationship Id="rId5" Type="http://schemas.openxmlformats.org/officeDocument/2006/relationships/hyperlink" Target="https://creativecommons.org/licenses/by/4.0/"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5.png"/><Relationship Id="rId4" Type="http://schemas.openxmlformats.org/officeDocument/2006/relationships/hyperlink" Target="https://creativecommons.org/licenses/by/4.0/legalcode" TargetMode="External"/><Relationship Id="rId5" Type="http://schemas.openxmlformats.org/officeDocument/2006/relationships/image" Target="../media/image16.png"/><Relationship Id="rId6"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hyperlink" Target="https://sites.library.ualberta.ca/copyright/" TargetMode="External"/><Relationship Id="rId4" Type="http://schemas.openxmlformats.org/officeDocument/2006/relationships/hyperlink" Target="mailto:copyright@ualberta.ca" TargetMode="External"/><Relationship Id="rId5" Type="http://schemas.openxmlformats.org/officeDocument/2006/relationships/hyperlink" Target="https://creativecommons.org/licenses/by/4.0/"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hyperlink" Target="https://creativecommons.org/licenses/by/4.0/legalcode" TargetMode="External"/><Relationship Id="rId5" Type="http://schemas.openxmlformats.org/officeDocument/2006/relationships/image" Target="../media/image16.png"/><Relationship Id="rId6" Type="http://schemas.openxmlformats.org/officeDocument/2006/relationships/hyperlink" Target="https://creativecommons.org/licenses/by/4.0/legalcode"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hyperlink" Target="https://sites.library.ualberta.ca/copyright/" TargetMode="External"/><Relationship Id="rId4" Type="http://schemas.openxmlformats.org/officeDocument/2006/relationships/hyperlink" Target="mailto:copyright@ualberta.ca" TargetMode="External"/><Relationship Id="rId5" Type="http://schemas.openxmlformats.org/officeDocument/2006/relationships/hyperlink" Target="https://creativecommons.org/licenses/by/4.0/"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5.png"/><Relationship Id="rId4" Type="http://schemas.openxmlformats.org/officeDocument/2006/relationships/hyperlink" Target="https://creativecommons.org/licenses/by/4.0/legalcode" TargetMode="External"/><Relationship Id="rId5" Type="http://schemas.openxmlformats.org/officeDocument/2006/relationships/image" Target="../media/image16.png"/><Relationship Id="rId6" Type="http://schemas.openxmlformats.org/officeDocument/2006/relationships/hyperlink" Target="https://creativecommons.org/licenses/by/4.0/legalcode"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 Id="rId3" Type="http://schemas.openxmlformats.org/officeDocument/2006/relationships/hyperlink" Target="https://sites.library.ualberta.ca/copyright/" TargetMode="External"/><Relationship Id="rId4" Type="http://schemas.openxmlformats.org/officeDocument/2006/relationships/hyperlink" Target="mailto:copyright@ualberta.ca" TargetMode="External"/><Relationship Id="rId5" Type="http://schemas.openxmlformats.org/officeDocument/2006/relationships/hyperlink" Target="https://creativecommons.org/licenses/by/4.0/"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sites.library.ualberta.ca/copyright/" TargetMode="External"/><Relationship Id="rId4" Type="http://schemas.openxmlformats.org/officeDocument/2006/relationships/hyperlink" Target="mailto:copyright@ualberta.ca" TargetMode="External"/><Relationship Id="rId5" Type="http://schemas.openxmlformats.org/officeDocument/2006/relationships/hyperlink" Target="https://creativecommons.org/licenses/by/4.0/"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95263F"/>
              </a:buClr>
              <a:buSzPts val="6000"/>
              <a:buFont typeface="Arial"/>
              <a:buNone/>
              <a:defRPr b="1" i="0" sz="6000" u="none" cap="none" strike="noStrike">
                <a:solidFill>
                  <a:srgbClr val="9526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57070"/>
              </a:buClr>
              <a:buSzPts val="2400"/>
              <a:buFont typeface="Arial"/>
              <a:buNone/>
              <a:defRPr b="0" i="0" sz="2400" u="none" cap="none" strike="noStrike">
                <a:solidFill>
                  <a:srgbClr val="75707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id="13" name="Google Shape;13;p27"/>
          <p:cNvPicPr preferRelativeResize="0"/>
          <p:nvPr/>
        </p:nvPicPr>
        <p:blipFill rotWithShape="1">
          <a:blip r:embed="rId3">
            <a:alphaModFix/>
          </a:blip>
          <a:srcRect b="0" l="0" r="0" t="0"/>
          <a:stretch/>
        </p:blipFill>
        <p:spPr>
          <a:xfrm>
            <a:off x="4736474" y="4396582"/>
            <a:ext cx="2719052" cy="640135"/>
          </a:xfrm>
          <a:prstGeom prst="rect">
            <a:avLst/>
          </a:prstGeom>
          <a:noFill/>
          <a:ln>
            <a:noFill/>
          </a:ln>
        </p:spPr>
      </p:pic>
      <p:pic>
        <p:nvPicPr>
          <p:cNvPr descr="Image result for cc-by" id="14" name="Google Shape;14;p27">
            <a:hlinkClick r:id="rId4"/>
          </p:cNvPr>
          <p:cNvPicPr preferRelativeResize="0"/>
          <p:nvPr/>
        </p:nvPicPr>
        <p:blipFill rotWithShape="1">
          <a:blip r:embed="rId5">
            <a:alphaModFix/>
          </a:blip>
          <a:srcRect b="0" l="0" r="0" t="0"/>
          <a:stretch/>
        </p:blipFill>
        <p:spPr>
          <a:xfrm>
            <a:off x="10560127" y="5880819"/>
            <a:ext cx="1106542" cy="390456"/>
          </a:xfrm>
          <a:prstGeom prst="rect">
            <a:avLst/>
          </a:prstGeom>
          <a:noFill/>
          <a:ln>
            <a:noFill/>
          </a:ln>
        </p:spPr>
      </p:pic>
      <p:sp>
        <p:nvSpPr>
          <p:cNvPr id="15" name="Google Shape;15;p27"/>
          <p:cNvSpPr txBox="1"/>
          <p:nvPr>
            <p:ph idx="2" type="body"/>
          </p:nvPr>
        </p:nvSpPr>
        <p:spPr>
          <a:xfrm>
            <a:off x="10380663" y="6270625"/>
            <a:ext cx="1428750" cy="374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 name="Google Shape;16;p27"/>
          <p:cNvSpPr txBox="1"/>
          <p:nvPr/>
        </p:nvSpPr>
        <p:spPr>
          <a:xfrm>
            <a:off x="2888714" y="6134784"/>
            <a:ext cx="64145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This instructional module is not intended as legal advice.  All Opening Up Copyright modules are made available under a </a:t>
            </a:r>
            <a:r>
              <a:rPr b="0" i="0" lang="en-US" sz="1100" u="sng" cap="none" strike="noStrike">
                <a:solidFill>
                  <a:schemeClr val="dk1"/>
                </a:solidFill>
                <a:latin typeface="Arial"/>
                <a:ea typeface="Arial"/>
                <a:cs typeface="Arial"/>
                <a:sym typeface="Arial"/>
                <a:hlinkClick r:id="rId6">
                  <a:extLst>
                    <a:ext uri="{A12FA001-AC4F-418D-AE19-62706E023703}">
                      <ahyp:hlinkClr val="tx"/>
                    </a:ext>
                  </a:extLst>
                </a:hlinkClick>
              </a:rPr>
              <a:t>Creative Commons Attribution 4.0 (CC-BY-4.0) International license</a:t>
            </a:r>
            <a:r>
              <a:rPr b="0" i="0" lang="en-US" sz="1100" u="none" cap="none" strike="noStrike">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CB534C"/>
              </a:buClr>
              <a:buSzPts val="6000"/>
              <a:buFont typeface="Arial"/>
              <a:buNone/>
              <a:defRPr b="1" i="0" sz="6000" u="none" cap="none" strike="noStrike">
                <a:solidFill>
                  <a:srgbClr val="CB53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57070"/>
              </a:buClr>
              <a:buSzPts val="2400"/>
              <a:buFont typeface="Arial"/>
              <a:buNone/>
              <a:defRPr b="0" i="0" sz="2400" u="none" cap="none" strike="noStrike">
                <a:solidFill>
                  <a:srgbClr val="75707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id="54" name="Google Shape;54;p37"/>
          <p:cNvPicPr preferRelativeResize="0"/>
          <p:nvPr/>
        </p:nvPicPr>
        <p:blipFill rotWithShape="1">
          <a:blip r:embed="rId3">
            <a:alphaModFix/>
          </a:blip>
          <a:srcRect b="0" l="0" r="0" t="0"/>
          <a:stretch/>
        </p:blipFill>
        <p:spPr>
          <a:xfrm>
            <a:off x="4736474" y="4396582"/>
            <a:ext cx="2719052" cy="640135"/>
          </a:xfrm>
          <a:prstGeom prst="rect">
            <a:avLst/>
          </a:prstGeom>
          <a:noFill/>
          <a:ln>
            <a:noFill/>
          </a:ln>
        </p:spPr>
      </p:pic>
      <p:pic>
        <p:nvPicPr>
          <p:cNvPr descr="Image result for cc-by" id="55" name="Google Shape;55;p37">
            <a:hlinkClick r:id="rId4"/>
          </p:cNvPr>
          <p:cNvPicPr preferRelativeResize="0"/>
          <p:nvPr/>
        </p:nvPicPr>
        <p:blipFill rotWithShape="1">
          <a:blip r:embed="rId5">
            <a:alphaModFix/>
          </a:blip>
          <a:srcRect b="0" l="0" r="0" t="0"/>
          <a:stretch/>
        </p:blipFill>
        <p:spPr>
          <a:xfrm>
            <a:off x="10560127" y="5880819"/>
            <a:ext cx="1106542" cy="390456"/>
          </a:xfrm>
          <a:prstGeom prst="rect">
            <a:avLst/>
          </a:prstGeom>
          <a:noFill/>
          <a:ln>
            <a:noFill/>
          </a:ln>
        </p:spPr>
      </p:pic>
      <p:sp>
        <p:nvSpPr>
          <p:cNvPr id="56" name="Google Shape;56;p37"/>
          <p:cNvSpPr txBox="1"/>
          <p:nvPr>
            <p:ph idx="2" type="body"/>
          </p:nvPr>
        </p:nvSpPr>
        <p:spPr>
          <a:xfrm>
            <a:off x="10380663" y="6270625"/>
            <a:ext cx="1428750" cy="374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7" name="Google Shape;57;p37"/>
          <p:cNvSpPr txBox="1"/>
          <p:nvPr/>
        </p:nvSpPr>
        <p:spPr>
          <a:xfrm>
            <a:off x="2888714" y="6134784"/>
            <a:ext cx="64145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This instructional module is not intended as legal advice.  All Opening Up Copyright modules are made available under a </a:t>
            </a:r>
            <a:r>
              <a:rPr lang="en-US" sz="1100" u="sng">
                <a:solidFill>
                  <a:schemeClr val="dk1"/>
                </a:solidFill>
                <a:latin typeface="Arial"/>
                <a:ea typeface="Arial"/>
                <a:cs typeface="Arial"/>
                <a:sym typeface="Arial"/>
                <a:hlinkClick r:id="rId6">
                  <a:extLst>
                    <a:ext uri="{A12FA001-AC4F-418D-AE19-62706E023703}">
                      <ahyp:hlinkClr val="tx"/>
                    </a:ext>
                  </a:extLst>
                </a:hlinkClick>
              </a:rPr>
              <a:t>Creative Commons Attribution 4.0 (CC-BY-4.0) International license</a:t>
            </a:r>
            <a:r>
              <a:rPr lang="en-US" sz="11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 name="Google Shape;60;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1" name="Google Shape;61;p38"/>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lvl1pPr lvl="0" marR="0" rtl="0" algn="ctr">
              <a:lnSpc>
                <a:spcPct val="7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62" name="Shape 62"/>
        <p:cNvGrpSpPr/>
        <p:nvPr/>
      </p:nvGrpSpPr>
      <p:grpSpPr>
        <a:xfrm>
          <a:off x="0" y="0"/>
          <a:ext cx="0" cy="0"/>
          <a:chOff x="0" y="0"/>
          <a:chExt cx="0" cy="0"/>
        </a:xfrm>
      </p:grpSpPr>
      <p:pic>
        <p:nvPicPr>
          <p:cNvPr id="63" name="Google Shape;63;p39"/>
          <p:cNvPicPr preferRelativeResize="0"/>
          <p:nvPr/>
        </p:nvPicPr>
        <p:blipFill rotWithShape="1">
          <a:blip r:embed="rId3">
            <a:alphaModFix/>
          </a:blip>
          <a:srcRect b="0" l="0" r="0" t="0"/>
          <a:stretch/>
        </p:blipFill>
        <p:spPr>
          <a:xfrm>
            <a:off x="411231" y="2517212"/>
            <a:ext cx="11369538" cy="2849485"/>
          </a:xfrm>
          <a:prstGeom prst="rect">
            <a:avLst/>
          </a:prstGeom>
          <a:noFill/>
          <a:ln>
            <a:noFill/>
          </a:ln>
        </p:spPr>
      </p:pic>
      <p:sp>
        <p:nvSpPr>
          <p:cNvPr id="64" name="Google Shape;64;p39"/>
          <p:cNvSpPr txBox="1"/>
          <p:nvPr/>
        </p:nvSpPr>
        <p:spPr>
          <a:xfrm>
            <a:off x="2671282" y="512064"/>
            <a:ext cx="8682518" cy="963149"/>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THANK  YOU  FOR YOUR ATTENTION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4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 name="Google Shape;67;p40"/>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REFERENCES AND RESOURCES</a:t>
            </a:r>
            <a:endParaRPr b="1" sz="40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4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 name="Google Shape;70;p41"/>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CASES AND LEGISLATION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42"/>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 name="Google Shape;73;p42"/>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IMAGE AND SOUND REFERENCES </a:t>
            </a:r>
            <a:endParaRPr b="1" sz="40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43"/>
          <p:cNvSpPr txBox="1"/>
          <p:nvPr/>
        </p:nvSpPr>
        <p:spPr>
          <a:xfrm>
            <a:off x="1455738" y="3441680"/>
            <a:ext cx="989806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57070"/>
                </a:solidFill>
                <a:latin typeface="Arial"/>
                <a:ea typeface="Arial"/>
                <a:cs typeface="Arial"/>
                <a:sym typeface="Arial"/>
              </a:rPr>
              <a:t>For the project overview and complete list of modules please visit the project website at: </a:t>
            </a:r>
            <a:r>
              <a:rPr lang="en-US" sz="2000" u="sng">
                <a:solidFill>
                  <a:srgbClr val="757070"/>
                </a:solidFill>
                <a:latin typeface="Arial"/>
                <a:ea typeface="Arial"/>
                <a:cs typeface="Arial"/>
                <a:sym typeface="Arial"/>
                <a:hlinkClick r:id="rId3">
                  <a:extLst>
                    <a:ext uri="{A12FA001-AC4F-418D-AE19-62706E023703}">
                      <ahyp:hlinkClr val="tx"/>
                    </a:ext>
                  </a:extLst>
                </a:hlinkClick>
              </a:rPr>
              <a:t>https://sites.library.ualberta.ca/copyright/</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US" sz="2000">
                <a:solidFill>
                  <a:srgbClr val="757070"/>
                </a:solidFill>
                <a:latin typeface="Arial"/>
                <a:ea typeface="Arial"/>
                <a:cs typeface="Arial"/>
                <a:sym typeface="Arial"/>
              </a:rPr>
              <a:t>Questions, comments, and suggestions should be directed to the University of Alberta’s Copyright Office at: </a:t>
            </a:r>
            <a:r>
              <a:rPr lang="en-US" sz="2000" u="sng">
                <a:solidFill>
                  <a:srgbClr val="757070"/>
                </a:solidFill>
                <a:latin typeface="Arial"/>
                <a:ea typeface="Arial"/>
                <a:cs typeface="Arial"/>
                <a:sym typeface="Arial"/>
                <a:hlinkClick r:id="rId4">
                  <a:extLst>
                    <a:ext uri="{A12FA001-AC4F-418D-AE19-62706E023703}">
                      <ahyp:hlinkClr val="tx"/>
                    </a:ext>
                  </a:extLst>
                </a:hlinkClick>
              </a:rPr>
              <a:t>copyright@ualberta.ca</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US" sz="2000">
                <a:solidFill>
                  <a:srgbClr val="757070"/>
                </a:solidFill>
                <a:latin typeface="Arial"/>
                <a:ea typeface="Arial"/>
                <a:cs typeface="Arial"/>
                <a:sym typeface="Arial"/>
              </a:rPr>
              <a:t>This module is made available and licensed under a </a:t>
            </a:r>
            <a:r>
              <a:rPr lang="en-US" sz="2000" u="sng">
                <a:solidFill>
                  <a:srgbClr val="757070"/>
                </a:solidFill>
                <a:latin typeface="Arial"/>
                <a:ea typeface="Arial"/>
                <a:cs typeface="Arial"/>
                <a:sym typeface="Arial"/>
                <a:hlinkClick r:id="rId5">
                  <a:extLst>
                    <a:ext uri="{A12FA001-AC4F-418D-AE19-62706E023703}">
                      <ahyp:hlinkClr val="tx"/>
                    </a:ext>
                  </a:extLst>
                </a:hlinkClick>
              </a:rPr>
              <a:t>Creative Commons Attribution 4.0 International Licence</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 name="Google Shape;76;p43"/>
          <p:cNvSpPr txBox="1"/>
          <p:nvPr>
            <p:ph idx="1" type="body"/>
          </p:nvPr>
        </p:nvSpPr>
        <p:spPr>
          <a:xfrm>
            <a:off x="2063510" y="2253164"/>
            <a:ext cx="9290290" cy="87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228600" lvl="1" marL="914400" marR="0" rtl="0" algn="l">
              <a:lnSpc>
                <a:spcPct val="90000"/>
              </a:lnSpc>
              <a:spcBef>
                <a:spcPts val="500"/>
              </a:spcBef>
              <a:spcAft>
                <a:spcPts val="0"/>
              </a:spcAft>
              <a:buClr>
                <a:srgbClr val="3F3F3F"/>
              </a:buClr>
              <a:buSzPts val="2000"/>
              <a:buFont typeface="Arial"/>
              <a:buNone/>
              <a:defRPr b="0" i="0" sz="20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7" name="Google Shape;77;p43"/>
          <p:cNvSpPr txBox="1"/>
          <p:nvPr/>
        </p:nvSpPr>
        <p:spPr>
          <a:xfrm>
            <a:off x="1455738" y="1718034"/>
            <a:ext cx="9898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57070"/>
                </a:solidFill>
                <a:latin typeface="Arial"/>
                <a:ea typeface="Arial"/>
                <a:cs typeface="Arial"/>
                <a:sym typeface="Arial"/>
              </a:rPr>
              <a:t>Suggested Citation:</a:t>
            </a:r>
            <a:endParaRPr/>
          </a:p>
        </p:txBody>
      </p:sp>
      <p:sp>
        <p:nvSpPr>
          <p:cNvPr id="78" name="Google Shape;78;p43"/>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LICENSING AND ATTRIBUTION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44"/>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CONTRIBUTORS</a:t>
            </a:r>
            <a:endParaRPr b="1" sz="4000">
              <a:solidFill>
                <a:schemeClr val="lt1"/>
              </a:solidFill>
              <a:latin typeface="Arial"/>
              <a:ea typeface="Arial"/>
              <a:cs typeface="Arial"/>
              <a:sym typeface="Arial"/>
            </a:endParaRPr>
          </a:p>
        </p:txBody>
      </p:sp>
      <p:sp>
        <p:nvSpPr>
          <p:cNvPr id="81" name="Google Shape;81;p44"/>
          <p:cNvSpPr/>
          <p:nvPr/>
        </p:nvSpPr>
        <p:spPr>
          <a:xfrm>
            <a:off x="1233354"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Copyright Office </a:t>
            </a:r>
            <a:endParaRPr/>
          </a:p>
        </p:txBody>
      </p:sp>
      <p:sp>
        <p:nvSpPr>
          <p:cNvPr id="82" name="Google Shape;82;p44"/>
          <p:cNvSpPr/>
          <p:nvPr/>
        </p:nvSpPr>
        <p:spPr>
          <a:xfrm>
            <a:off x="7018869" y="40555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School of Library and Information Studies </a:t>
            </a:r>
            <a:endParaRPr/>
          </a:p>
        </p:txBody>
      </p:sp>
      <p:sp>
        <p:nvSpPr>
          <p:cNvPr id="83" name="Google Shape;83;p44"/>
          <p:cNvSpPr txBox="1"/>
          <p:nvPr/>
        </p:nvSpPr>
        <p:spPr>
          <a:xfrm>
            <a:off x="2176124" y="2672361"/>
            <a:ext cx="2074460" cy="74789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Adrian Sheppard</a:t>
            </a:r>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Amanda Wakaruk </a:t>
            </a:r>
            <a:endParaRPr/>
          </a:p>
        </p:txBody>
      </p:sp>
      <p:sp>
        <p:nvSpPr>
          <p:cNvPr id="84" name="Google Shape;84;p44"/>
          <p:cNvSpPr txBox="1"/>
          <p:nvPr/>
        </p:nvSpPr>
        <p:spPr>
          <a:xfrm>
            <a:off x="7909520" y="5006653"/>
            <a:ext cx="2519713" cy="105900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Lauren Bourdages</a:t>
            </a:r>
            <a:endParaRPr sz="1800">
              <a:solidFill>
                <a:srgbClr val="757070"/>
              </a:solidFill>
              <a:latin typeface="Arial"/>
              <a:ea typeface="Arial"/>
              <a:cs typeface="Arial"/>
              <a:sym typeface="Arial"/>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Samantha Sheplawy</a:t>
            </a:r>
            <a:endParaRPr sz="1800">
              <a:solidFill>
                <a:srgbClr val="757070"/>
              </a:solidFill>
              <a:latin typeface="Arial"/>
              <a:ea typeface="Arial"/>
              <a:cs typeface="Arial"/>
              <a:sym typeface="Arial"/>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Michael B. McNally </a:t>
            </a:r>
            <a:endParaRPr/>
          </a:p>
        </p:txBody>
      </p:sp>
      <p:sp>
        <p:nvSpPr>
          <p:cNvPr id="85" name="Google Shape;85;p44"/>
          <p:cNvSpPr/>
          <p:nvPr/>
        </p:nvSpPr>
        <p:spPr>
          <a:xfrm>
            <a:off x="7018869"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Centre for Teaching and Learning</a:t>
            </a:r>
            <a:endParaRPr/>
          </a:p>
        </p:txBody>
      </p:sp>
      <p:sp>
        <p:nvSpPr>
          <p:cNvPr id="86" name="Google Shape;86;p44"/>
          <p:cNvSpPr txBox="1"/>
          <p:nvPr/>
        </p:nvSpPr>
        <p:spPr>
          <a:xfrm>
            <a:off x="8061807" y="2758498"/>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Graeme Pate</a:t>
            </a:r>
            <a:endParaRPr/>
          </a:p>
        </p:txBody>
      </p:sp>
      <p:sp>
        <p:nvSpPr>
          <p:cNvPr id="87" name="Google Shape;87;p44"/>
          <p:cNvSpPr/>
          <p:nvPr/>
        </p:nvSpPr>
        <p:spPr>
          <a:xfrm>
            <a:off x="1233354" y="40521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Digital Humanities and School of Library and Information Studies</a:t>
            </a:r>
            <a:endParaRPr/>
          </a:p>
        </p:txBody>
      </p:sp>
      <p:sp>
        <p:nvSpPr>
          <p:cNvPr id="88" name="Google Shape;88;p44"/>
          <p:cNvSpPr txBox="1"/>
          <p:nvPr/>
        </p:nvSpPr>
        <p:spPr>
          <a:xfrm>
            <a:off x="2105785" y="4942566"/>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Julia Guy</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bg>
      <p:bgPr>
        <a:blipFill>
          <a:blip r:embed="rId2">
            <a:alphaModFix/>
          </a:blip>
          <a:stretch>
            <a:fillRect/>
          </a:stretch>
        </a:blipFill>
      </p:bgPr>
    </p:bg>
    <p:spTree>
      <p:nvGrpSpPr>
        <p:cNvPr id="89" name="Shape 89"/>
        <p:cNvGrpSpPr/>
        <p:nvPr/>
      </p:nvGrpSpPr>
      <p:grpSpPr>
        <a:xfrm>
          <a:off x="0" y="0"/>
          <a:ext cx="0" cy="0"/>
          <a:chOff x="0" y="0"/>
          <a:chExt cx="0" cy="0"/>
        </a:xfrm>
      </p:grpSpPr>
      <p:pic>
        <p:nvPicPr>
          <p:cNvPr id="90" name="Google Shape;90;p45"/>
          <p:cNvPicPr preferRelativeResize="0"/>
          <p:nvPr/>
        </p:nvPicPr>
        <p:blipFill rotWithShape="1">
          <a:blip r:embed="rId3">
            <a:alphaModFix/>
          </a:blip>
          <a:srcRect b="0" l="0" r="0" t="0"/>
          <a:stretch/>
        </p:blipFill>
        <p:spPr>
          <a:xfrm>
            <a:off x="4758731" y="4886866"/>
            <a:ext cx="2478798" cy="702490"/>
          </a:xfrm>
          <a:prstGeom prst="rect">
            <a:avLst/>
          </a:prstGeom>
          <a:noFill/>
          <a:ln>
            <a:noFill/>
          </a:ln>
        </p:spPr>
      </p:pic>
      <p:sp>
        <p:nvSpPr>
          <p:cNvPr id="91" name="Google Shape;91;p45"/>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ACKNOWLEDGMENT</a:t>
            </a:r>
            <a:endParaRPr b="1" sz="4000">
              <a:solidFill>
                <a:schemeClr val="lt1"/>
              </a:solidFill>
              <a:latin typeface="Arial"/>
              <a:ea typeface="Arial"/>
              <a:cs typeface="Arial"/>
              <a:sym typeface="Arial"/>
            </a:endParaRPr>
          </a:p>
        </p:txBody>
      </p:sp>
      <p:sp>
        <p:nvSpPr>
          <p:cNvPr id="92" name="Google Shape;92;p45"/>
          <p:cNvSpPr txBox="1"/>
          <p:nvPr/>
        </p:nvSpPr>
        <p:spPr>
          <a:xfrm>
            <a:off x="1452184" y="2077309"/>
            <a:ext cx="9287631"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7070"/>
              </a:buClr>
              <a:buSzPts val="2400"/>
              <a:buFont typeface="Arial"/>
              <a:buNone/>
            </a:pPr>
            <a:r>
              <a:rPr lang="en-US" sz="2400">
                <a:solidFill>
                  <a:srgbClr val="757070"/>
                </a:solidFill>
                <a:latin typeface="Arial"/>
                <a:ea typeface="Arial"/>
                <a:cs typeface="Arial"/>
                <a:sym typeface="Arial"/>
              </a:rPr>
              <a:t>Opening Up Copyright modules are funded through the University of Alberta, Centre for Teaching and Learning’s Teaching and Learning Enhancement Fund (TLEF) and OER Grant Program with ongoing support from University of Alberta Copyright Office.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F7CA00"/>
              </a:buClr>
              <a:buSzPts val="6000"/>
              <a:buFont typeface="Arial"/>
              <a:buNone/>
              <a:defRPr b="1" i="0" sz="6000" u="none" cap="none" strike="noStrike">
                <a:solidFill>
                  <a:srgbClr val="F7CA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6" name="Google Shape;96;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57070"/>
              </a:buClr>
              <a:buSzPts val="2400"/>
              <a:buFont typeface="Arial"/>
              <a:buNone/>
              <a:defRPr b="0" i="0" sz="2400" u="none" cap="none" strike="noStrike">
                <a:solidFill>
                  <a:srgbClr val="75707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id="97" name="Google Shape;97;p47"/>
          <p:cNvPicPr preferRelativeResize="0"/>
          <p:nvPr/>
        </p:nvPicPr>
        <p:blipFill rotWithShape="1">
          <a:blip r:embed="rId3">
            <a:alphaModFix/>
          </a:blip>
          <a:srcRect b="0" l="0" r="0" t="0"/>
          <a:stretch/>
        </p:blipFill>
        <p:spPr>
          <a:xfrm>
            <a:off x="4736474" y="4396582"/>
            <a:ext cx="2719052" cy="640135"/>
          </a:xfrm>
          <a:prstGeom prst="rect">
            <a:avLst/>
          </a:prstGeom>
          <a:noFill/>
          <a:ln>
            <a:noFill/>
          </a:ln>
        </p:spPr>
      </p:pic>
      <p:pic>
        <p:nvPicPr>
          <p:cNvPr descr="Image result for cc-by" id="98" name="Google Shape;98;p47">
            <a:hlinkClick r:id="rId4"/>
          </p:cNvPr>
          <p:cNvPicPr preferRelativeResize="0"/>
          <p:nvPr/>
        </p:nvPicPr>
        <p:blipFill rotWithShape="1">
          <a:blip r:embed="rId5">
            <a:alphaModFix/>
          </a:blip>
          <a:srcRect b="0" l="0" r="0" t="0"/>
          <a:stretch/>
        </p:blipFill>
        <p:spPr>
          <a:xfrm>
            <a:off x="10560127" y="5880819"/>
            <a:ext cx="1106542" cy="390456"/>
          </a:xfrm>
          <a:prstGeom prst="rect">
            <a:avLst/>
          </a:prstGeom>
          <a:noFill/>
          <a:ln>
            <a:noFill/>
          </a:ln>
        </p:spPr>
      </p:pic>
      <p:sp>
        <p:nvSpPr>
          <p:cNvPr id="99" name="Google Shape;99;p47"/>
          <p:cNvSpPr txBox="1"/>
          <p:nvPr>
            <p:ph idx="2" type="body"/>
          </p:nvPr>
        </p:nvSpPr>
        <p:spPr>
          <a:xfrm>
            <a:off x="10380663" y="6270625"/>
            <a:ext cx="1428750" cy="374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0" name="Google Shape;100;p47"/>
          <p:cNvSpPr txBox="1"/>
          <p:nvPr/>
        </p:nvSpPr>
        <p:spPr>
          <a:xfrm>
            <a:off x="2888714" y="6134784"/>
            <a:ext cx="64145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This instructional module is not intended as legal advice.  All Opening Up Copyright modules are made available under a </a:t>
            </a:r>
            <a:r>
              <a:rPr lang="en-US" sz="1100" u="sng">
                <a:solidFill>
                  <a:schemeClr val="dk1"/>
                </a:solidFill>
                <a:latin typeface="Arial"/>
                <a:ea typeface="Arial"/>
                <a:cs typeface="Arial"/>
                <a:sym typeface="Arial"/>
                <a:hlinkClick r:id="rId6">
                  <a:extLst>
                    <a:ext uri="{A12FA001-AC4F-418D-AE19-62706E023703}">
                      <ahyp:hlinkClr val="tx"/>
                    </a:ext>
                  </a:extLst>
                </a:hlinkClick>
              </a:rPr>
              <a:t>Creative Commons Attribution 4.0 (CC-BY-4.0) International license</a:t>
            </a:r>
            <a:r>
              <a:rPr lang="en-US" sz="11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8"/>
          <p:cNvSpPr txBox="1"/>
          <p:nvPr>
            <p:ph type="title"/>
          </p:nvPr>
        </p:nvSpPr>
        <p:spPr>
          <a:xfrm>
            <a:off x="2671282" y="512064"/>
            <a:ext cx="8682518" cy="938785"/>
          </a:xfrm>
          <a:prstGeom prst="rect">
            <a:avLst/>
          </a:prstGeom>
          <a:noFill/>
          <a:ln>
            <a:noFill/>
          </a:ln>
        </p:spPr>
        <p:txBody>
          <a:bodyPr anchorCtr="0" anchor="ctr" bIns="45700" lIns="91425" spcFirstLastPara="1" rIns="91425" wrap="square" tIns="45700">
            <a:noAutofit/>
          </a:bodyPr>
          <a:lstStyle>
            <a:lvl1pPr lvl="0" marR="0" rtl="0" algn="ctr">
              <a:lnSpc>
                <a:spcPct val="7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4" name="Google Shape;104;p48"/>
          <p:cNvSpPr txBox="1"/>
          <p:nvPr>
            <p:ph idx="3" type="body"/>
          </p:nvPr>
        </p:nvSpPr>
        <p:spPr>
          <a:xfrm>
            <a:off x="1520894" y="6272213"/>
            <a:ext cx="9832906" cy="28733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F7CA00"/>
              </a:buClr>
              <a:buSzPts val="1500"/>
              <a:buFont typeface="Arial"/>
              <a:buNone/>
              <a:defRPr b="0" i="0" sz="1500" u="none" cap="none" strike="noStrike">
                <a:solidFill>
                  <a:srgbClr val="F7CA00"/>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5" name="Google Shape;105;p48"/>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lvl1pPr lvl="0" marR="0" rtl="0" algn="ctr">
              <a:lnSpc>
                <a:spcPct val="7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106" name="Shape 106"/>
        <p:cNvGrpSpPr/>
        <p:nvPr/>
      </p:nvGrpSpPr>
      <p:grpSpPr>
        <a:xfrm>
          <a:off x="0" y="0"/>
          <a:ext cx="0" cy="0"/>
          <a:chOff x="0" y="0"/>
          <a:chExt cx="0" cy="0"/>
        </a:xfrm>
      </p:grpSpPr>
      <p:pic>
        <p:nvPicPr>
          <p:cNvPr id="107" name="Google Shape;107;p49"/>
          <p:cNvPicPr preferRelativeResize="0"/>
          <p:nvPr/>
        </p:nvPicPr>
        <p:blipFill rotWithShape="1">
          <a:blip r:embed="rId3">
            <a:alphaModFix/>
          </a:blip>
          <a:srcRect b="0" l="0" r="0" t="0"/>
          <a:stretch/>
        </p:blipFill>
        <p:spPr>
          <a:xfrm>
            <a:off x="411231" y="2517212"/>
            <a:ext cx="11369538" cy="2849485"/>
          </a:xfrm>
          <a:prstGeom prst="rect">
            <a:avLst/>
          </a:prstGeom>
          <a:noFill/>
          <a:ln>
            <a:noFill/>
          </a:ln>
        </p:spPr>
      </p:pic>
      <p:sp>
        <p:nvSpPr>
          <p:cNvPr id="108" name="Google Shape;108;p49"/>
          <p:cNvSpPr txBox="1"/>
          <p:nvPr/>
        </p:nvSpPr>
        <p:spPr>
          <a:xfrm>
            <a:off x="2671282" y="512064"/>
            <a:ext cx="8682518" cy="963149"/>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THANK  YOU  FOR YOUR ATTENTION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5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1" name="Google Shape;111;p50"/>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REFERENCES AND RESOURCES</a:t>
            </a:r>
            <a:endParaRPr b="1" sz="4000">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5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 name="Google Shape;114;p51"/>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CASES AND LEGISLATION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52"/>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7" name="Google Shape;117;p52"/>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IMAGE AND SOUND REFERENCES </a:t>
            </a:r>
            <a:endParaRPr b="1" sz="4000">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53"/>
          <p:cNvSpPr txBox="1"/>
          <p:nvPr/>
        </p:nvSpPr>
        <p:spPr>
          <a:xfrm>
            <a:off x="1455738" y="3441680"/>
            <a:ext cx="989806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57070"/>
                </a:solidFill>
                <a:latin typeface="Arial"/>
                <a:ea typeface="Arial"/>
                <a:cs typeface="Arial"/>
                <a:sym typeface="Arial"/>
              </a:rPr>
              <a:t>For the project overview and complete list of modules please visit the project website at: </a:t>
            </a:r>
            <a:r>
              <a:rPr lang="en-US" sz="2000" u="sng">
                <a:solidFill>
                  <a:srgbClr val="757070"/>
                </a:solidFill>
                <a:latin typeface="Arial"/>
                <a:ea typeface="Arial"/>
                <a:cs typeface="Arial"/>
                <a:sym typeface="Arial"/>
                <a:hlinkClick r:id="rId3">
                  <a:extLst>
                    <a:ext uri="{A12FA001-AC4F-418D-AE19-62706E023703}">
                      <ahyp:hlinkClr val="tx"/>
                    </a:ext>
                  </a:extLst>
                </a:hlinkClick>
              </a:rPr>
              <a:t>https://sites.library.ualberta.ca/copyright/</a:t>
            </a:r>
            <a:r>
              <a:rPr lang="en-US" sz="2000">
                <a:solidFill>
                  <a:srgbClr val="757070"/>
                </a:solidFill>
                <a:latin typeface="Arial"/>
                <a:ea typeface="Arial"/>
                <a:cs typeface="Arial"/>
                <a:sym typeface="Arial"/>
              </a:rPr>
              <a:t> </a:t>
            </a:r>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US" sz="2000">
                <a:solidFill>
                  <a:srgbClr val="757070"/>
                </a:solidFill>
                <a:latin typeface="Arial"/>
                <a:ea typeface="Arial"/>
                <a:cs typeface="Arial"/>
                <a:sym typeface="Arial"/>
              </a:rPr>
              <a:t>Questions, comments, and suggestions should be directed to the University of Alberta’s Copyright Office at: </a:t>
            </a:r>
            <a:r>
              <a:rPr lang="en-US" sz="2000" u="sng">
                <a:solidFill>
                  <a:srgbClr val="757070"/>
                </a:solidFill>
                <a:latin typeface="Arial"/>
                <a:ea typeface="Arial"/>
                <a:cs typeface="Arial"/>
                <a:sym typeface="Arial"/>
                <a:hlinkClick r:id="rId4">
                  <a:extLst>
                    <a:ext uri="{A12FA001-AC4F-418D-AE19-62706E023703}">
                      <ahyp:hlinkClr val="tx"/>
                    </a:ext>
                  </a:extLst>
                </a:hlinkClick>
              </a:rPr>
              <a:t>copyright@ualberta.ca</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US" sz="2000">
                <a:solidFill>
                  <a:srgbClr val="757070"/>
                </a:solidFill>
                <a:latin typeface="Arial"/>
                <a:ea typeface="Arial"/>
                <a:cs typeface="Arial"/>
                <a:sym typeface="Arial"/>
              </a:rPr>
              <a:t>This module is made available and licensed under a </a:t>
            </a:r>
            <a:r>
              <a:rPr lang="en-US" sz="2000" u="sng">
                <a:solidFill>
                  <a:srgbClr val="757070"/>
                </a:solidFill>
                <a:latin typeface="Arial"/>
                <a:ea typeface="Arial"/>
                <a:cs typeface="Arial"/>
                <a:sym typeface="Arial"/>
                <a:hlinkClick r:id="rId5">
                  <a:extLst>
                    <a:ext uri="{A12FA001-AC4F-418D-AE19-62706E023703}">
                      <ahyp:hlinkClr val="tx"/>
                    </a:ext>
                  </a:extLst>
                </a:hlinkClick>
              </a:rPr>
              <a:t>Creative Commons Attribution 4.0 International Licence</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0" name="Google Shape;120;p53"/>
          <p:cNvSpPr txBox="1"/>
          <p:nvPr>
            <p:ph idx="1" type="body"/>
          </p:nvPr>
        </p:nvSpPr>
        <p:spPr>
          <a:xfrm>
            <a:off x="2063510" y="2253164"/>
            <a:ext cx="9290290" cy="87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228600" lvl="1" marL="914400" marR="0" rtl="0" algn="l">
              <a:lnSpc>
                <a:spcPct val="90000"/>
              </a:lnSpc>
              <a:spcBef>
                <a:spcPts val="500"/>
              </a:spcBef>
              <a:spcAft>
                <a:spcPts val="0"/>
              </a:spcAft>
              <a:buClr>
                <a:srgbClr val="3F3F3F"/>
              </a:buClr>
              <a:buSzPts val="2000"/>
              <a:buFont typeface="Arial"/>
              <a:buNone/>
              <a:defRPr b="0" i="0" sz="20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 name="Google Shape;121;p53"/>
          <p:cNvSpPr txBox="1"/>
          <p:nvPr/>
        </p:nvSpPr>
        <p:spPr>
          <a:xfrm>
            <a:off x="1455738" y="1718034"/>
            <a:ext cx="9898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57070"/>
                </a:solidFill>
                <a:latin typeface="Arial"/>
                <a:ea typeface="Arial"/>
                <a:cs typeface="Arial"/>
                <a:sym typeface="Arial"/>
              </a:rPr>
              <a:t>Suggested Citation:</a:t>
            </a:r>
            <a:endParaRPr/>
          </a:p>
        </p:txBody>
      </p:sp>
      <p:sp>
        <p:nvSpPr>
          <p:cNvPr id="122" name="Google Shape;122;p53"/>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LICENSING AND ATTRIBUTION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54"/>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CONTRIBUTORS</a:t>
            </a:r>
            <a:endParaRPr b="1" sz="4000">
              <a:solidFill>
                <a:schemeClr val="lt1"/>
              </a:solidFill>
              <a:latin typeface="Arial"/>
              <a:ea typeface="Arial"/>
              <a:cs typeface="Arial"/>
              <a:sym typeface="Arial"/>
            </a:endParaRPr>
          </a:p>
        </p:txBody>
      </p:sp>
      <p:sp>
        <p:nvSpPr>
          <p:cNvPr id="125" name="Google Shape;125;p54"/>
          <p:cNvSpPr/>
          <p:nvPr/>
        </p:nvSpPr>
        <p:spPr>
          <a:xfrm>
            <a:off x="1233354"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Copyright Office </a:t>
            </a:r>
            <a:endParaRPr/>
          </a:p>
        </p:txBody>
      </p:sp>
      <p:sp>
        <p:nvSpPr>
          <p:cNvPr id="126" name="Google Shape;126;p54"/>
          <p:cNvSpPr/>
          <p:nvPr/>
        </p:nvSpPr>
        <p:spPr>
          <a:xfrm>
            <a:off x="7018869" y="40555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School of Library and Information Studies </a:t>
            </a:r>
            <a:endParaRPr/>
          </a:p>
        </p:txBody>
      </p:sp>
      <p:sp>
        <p:nvSpPr>
          <p:cNvPr id="127" name="Google Shape;127;p54"/>
          <p:cNvSpPr txBox="1"/>
          <p:nvPr/>
        </p:nvSpPr>
        <p:spPr>
          <a:xfrm>
            <a:off x="2176124" y="2672361"/>
            <a:ext cx="2074460" cy="74789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Adrian Sheppard</a:t>
            </a:r>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Amanda Wakaruk </a:t>
            </a:r>
            <a:endParaRPr/>
          </a:p>
        </p:txBody>
      </p:sp>
      <p:sp>
        <p:nvSpPr>
          <p:cNvPr id="128" name="Google Shape;128;p54"/>
          <p:cNvSpPr txBox="1"/>
          <p:nvPr/>
        </p:nvSpPr>
        <p:spPr>
          <a:xfrm>
            <a:off x="7909520" y="5006653"/>
            <a:ext cx="2519713" cy="105900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Lauren Bourdages</a:t>
            </a:r>
            <a:endParaRPr sz="1800">
              <a:solidFill>
                <a:srgbClr val="757070"/>
              </a:solidFill>
              <a:latin typeface="Arial"/>
              <a:ea typeface="Arial"/>
              <a:cs typeface="Arial"/>
              <a:sym typeface="Arial"/>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Samantha Sheplawy</a:t>
            </a:r>
            <a:endParaRPr sz="1800">
              <a:solidFill>
                <a:srgbClr val="757070"/>
              </a:solidFill>
              <a:latin typeface="Arial"/>
              <a:ea typeface="Arial"/>
              <a:cs typeface="Arial"/>
              <a:sym typeface="Arial"/>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Michael B. McNally </a:t>
            </a:r>
            <a:endParaRPr/>
          </a:p>
        </p:txBody>
      </p:sp>
      <p:sp>
        <p:nvSpPr>
          <p:cNvPr id="129" name="Google Shape;129;p54"/>
          <p:cNvSpPr/>
          <p:nvPr/>
        </p:nvSpPr>
        <p:spPr>
          <a:xfrm>
            <a:off x="7018869"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Centre for Teaching and Learning</a:t>
            </a:r>
            <a:endParaRPr/>
          </a:p>
        </p:txBody>
      </p:sp>
      <p:sp>
        <p:nvSpPr>
          <p:cNvPr id="130" name="Google Shape;130;p54"/>
          <p:cNvSpPr txBox="1"/>
          <p:nvPr/>
        </p:nvSpPr>
        <p:spPr>
          <a:xfrm>
            <a:off x="8061807" y="2758498"/>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Graeme Pate</a:t>
            </a:r>
            <a:endParaRPr/>
          </a:p>
        </p:txBody>
      </p:sp>
      <p:sp>
        <p:nvSpPr>
          <p:cNvPr id="131" name="Google Shape;131;p54"/>
          <p:cNvSpPr/>
          <p:nvPr/>
        </p:nvSpPr>
        <p:spPr>
          <a:xfrm>
            <a:off x="1233354" y="40521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Digital Humanities and School of Library and Information Studies</a:t>
            </a:r>
            <a:endParaRPr/>
          </a:p>
        </p:txBody>
      </p:sp>
      <p:sp>
        <p:nvSpPr>
          <p:cNvPr id="132" name="Google Shape;132;p54"/>
          <p:cNvSpPr txBox="1"/>
          <p:nvPr/>
        </p:nvSpPr>
        <p:spPr>
          <a:xfrm>
            <a:off x="2105785" y="4942566"/>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Julia Guy</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133" name="Shape 133"/>
        <p:cNvGrpSpPr/>
        <p:nvPr/>
      </p:nvGrpSpPr>
      <p:grpSpPr>
        <a:xfrm>
          <a:off x="0" y="0"/>
          <a:ext cx="0" cy="0"/>
          <a:chOff x="0" y="0"/>
          <a:chExt cx="0" cy="0"/>
        </a:xfrm>
      </p:grpSpPr>
      <p:pic>
        <p:nvPicPr>
          <p:cNvPr id="134" name="Google Shape;134;p55"/>
          <p:cNvPicPr preferRelativeResize="0"/>
          <p:nvPr/>
        </p:nvPicPr>
        <p:blipFill rotWithShape="1">
          <a:blip r:embed="rId3">
            <a:alphaModFix/>
          </a:blip>
          <a:srcRect b="0" l="0" r="0" t="0"/>
          <a:stretch/>
        </p:blipFill>
        <p:spPr>
          <a:xfrm>
            <a:off x="4758731" y="4886866"/>
            <a:ext cx="2478798" cy="702490"/>
          </a:xfrm>
          <a:prstGeom prst="rect">
            <a:avLst/>
          </a:prstGeom>
          <a:noFill/>
          <a:ln>
            <a:noFill/>
          </a:ln>
        </p:spPr>
      </p:pic>
      <p:sp>
        <p:nvSpPr>
          <p:cNvPr id="135" name="Google Shape;135;p55"/>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ACKNOWLEDGMENT</a:t>
            </a:r>
            <a:endParaRPr b="1" sz="4000">
              <a:solidFill>
                <a:schemeClr val="lt1"/>
              </a:solidFill>
              <a:latin typeface="Arial"/>
              <a:ea typeface="Arial"/>
              <a:cs typeface="Arial"/>
              <a:sym typeface="Arial"/>
            </a:endParaRPr>
          </a:p>
        </p:txBody>
      </p:sp>
      <p:sp>
        <p:nvSpPr>
          <p:cNvPr id="136" name="Google Shape;136;p55"/>
          <p:cNvSpPr txBox="1"/>
          <p:nvPr/>
        </p:nvSpPr>
        <p:spPr>
          <a:xfrm>
            <a:off x="1452184" y="2077309"/>
            <a:ext cx="9287631"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7070"/>
              </a:buClr>
              <a:buSzPts val="2400"/>
              <a:buFont typeface="Arial"/>
              <a:buNone/>
            </a:pPr>
            <a:r>
              <a:rPr lang="en-US" sz="2400">
                <a:solidFill>
                  <a:srgbClr val="757070"/>
                </a:solidFill>
                <a:latin typeface="Arial"/>
                <a:ea typeface="Arial"/>
                <a:cs typeface="Arial"/>
                <a:sym typeface="Arial"/>
              </a:rPr>
              <a:t>Opening Up Copyright modules are funded through the University of Alberta, Centre for Teaching and Learning’s Teaching and Learning Enhancement Fund (TLEF) and OER Grant Program with ongoing support from University of Alberta Copyright Office.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5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879F3D"/>
              </a:buClr>
              <a:buSzPts val="6000"/>
              <a:buFont typeface="Arial"/>
              <a:buNone/>
              <a:defRPr b="1" i="0" sz="6000" u="none" cap="none" strike="noStrike">
                <a:solidFill>
                  <a:srgbClr val="879F3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0" name="Google Shape;140;p5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57070"/>
              </a:buClr>
              <a:buSzPts val="2400"/>
              <a:buFont typeface="Arial"/>
              <a:buNone/>
              <a:defRPr b="0" i="0" sz="2400" u="none" cap="none" strike="noStrike">
                <a:solidFill>
                  <a:srgbClr val="75707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id="141" name="Google Shape;141;p57"/>
          <p:cNvPicPr preferRelativeResize="0"/>
          <p:nvPr/>
        </p:nvPicPr>
        <p:blipFill rotWithShape="1">
          <a:blip r:embed="rId3">
            <a:alphaModFix/>
          </a:blip>
          <a:srcRect b="0" l="0" r="0" t="0"/>
          <a:stretch/>
        </p:blipFill>
        <p:spPr>
          <a:xfrm>
            <a:off x="4736474" y="4396582"/>
            <a:ext cx="2719052" cy="640135"/>
          </a:xfrm>
          <a:prstGeom prst="rect">
            <a:avLst/>
          </a:prstGeom>
          <a:noFill/>
          <a:ln>
            <a:noFill/>
          </a:ln>
        </p:spPr>
      </p:pic>
      <p:pic>
        <p:nvPicPr>
          <p:cNvPr descr="Image result for cc-by" id="142" name="Google Shape;142;p57">
            <a:hlinkClick r:id="rId4"/>
          </p:cNvPr>
          <p:cNvPicPr preferRelativeResize="0"/>
          <p:nvPr/>
        </p:nvPicPr>
        <p:blipFill rotWithShape="1">
          <a:blip r:embed="rId5">
            <a:alphaModFix/>
          </a:blip>
          <a:srcRect b="0" l="0" r="0" t="0"/>
          <a:stretch/>
        </p:blipFill>
        <p:spPr>
          <a:xfrm>
            <a:off x="10560127" y="5880819"/>
            <a:ext cx="1106542" cy="390456"/>
          </a:xfrm>
          <a:prstGeom prst="rect">
            <a:avLst/>
          </a:prstGeom>
          <a:noFill/>
          <a:ln>
            <a:noFill/>
          </a:ln>
        </p:spPr>
      </p:pic>
      <p:sp>
        <p:nvSpPr>
          <p:cNvPr id="143" name="Google Shape;143;p57"/>
          <p:cNvSpPr txBox="1"/>
          <p:nvPr>
            <p:ph idx="2" type="body"/>
          </p:nvPr>
        </p:nvSpPr>
        <p:spPr>
          <a:xfrm>
            <a:off x="10380663" y="6270625"/>
            <a:ext cx="1428750" cy="374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4" name="Google Shape;144;p57"/>
          <p:cNvSpPr txBox="1"/>
          <p:nvPr/>
        </p:nvSpPr>
        <p:spPr>
          <a:xfrm>
            <a:off x="2888714" y="6134784"/>
            <a:ext cx="64145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This instructional module is not intended as legal advice.  All Opening Up Copyright modules are made available under a </a:t>
            </a:r>
            <a:r>
              <a:rPr lang="en-US" sz="1100" u="sng">
                <a:solidFill>
                  <a:schemeClr val="dk1"/>
                </a:solidFill>
                <a:latin typeface="Arial"/>
                <a:ea typeface="Arial"/>
                <a:cs typeface="Arial"/>
                <a:sym typeface="Arial"/>
                <a:hlinkClick r:id="rId6">
                  <a:extLst>
                    <a:ext uri="{A12FA001-AC4F-418D-AE19-62706E023703}">
                      <ahyp:hlinkClr val="tx"/>
                    </a:ext>
                  </a:extLst>
                </a:hlinkClick>
              </a:rPr>
              <a:t>Creative Commons Attribution 4.0 (CC-BY-4.0) International license</a:t>
            </a:r>
            <a:r>
              <a:rPr lang="en-US" sz="11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Google Shape;146;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7" name="Google Shape;147;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8" name="Google Shape;148;p58"/>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lvl1pPr lvl="0" marR="0" rtl="0" algn="ctr">
              <a:lnSpc>
                <a:spcPct val="7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21" name="Shape 21"/>
        <p:cNvGrpSpPr/>
        <p:nvPr/>
      </p:nvGrpSpPr>
      <p:grpSpPr>
        <a:xfrm>
          <a:off x="0" y="0"/>
          <a:ext cx="0" cy="0"/>
          <a:chOff x="0" y="0"/>
          <a:chExt cx="0" cy="0"/>
        </a:xfrm>
      </p:grpSpPr>
      <p:pic>
        <p:nvPicPr>
          <p:cNvPr id="22" name="Google Shape;22;p29"/>
          <p:cNvPicPr preferRelativeResize="0"/>
          <p:nvPr/>
        </p:nvPicPr>
        <p:blipFill rotWithShape="1">
          <a:blip r:embed="rId3">
            <a:alphaModFix/>
          </a:blip>
          <a:srcRect b="0" l="0" r="0" t="0"/>
          <a:stretch/>
        </p:blipFill>
        <p:spPr>
          <a:xfrm>
            <a:off x="411231" y="2517212"/>
            <a:ext cx="11369538" cy="2849485"/>
          </a:xfrm>
          <a:prstGeom prst="rect">
            <a:avLst/>
          </a:prstGeom>
          <a:noFill/>
          <a:ln>
            <a:noFill/>
          </a:ln>
        </p:spPr>
      </p:pic>
      <p:sp>
        <p:nvSpPr>
          <p:cNvPr id="23" name="Google Shape;23;p29"/>
          <p:cNvSpPr txBox="1"/>
          <p:nvPr/>
        </p:nvSpPr>
        <p:spPr>
          <a:xfrm>
            <a:off x="2671282" y="512064"/>
            <a:ext cx="8682518" cy="963149"/>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THANK  YOU  FOR YOUR ATTENTION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149" name="Shape 149"/>
        <p:cNvGrpSpPr/>
        <p:nvPr/>
      </p:nvGrpSpPr>
      <p:grpSpPr>
        <a:xfrm>
          <a:off x="0" y="0"/>
          <a:ext cx="0" cy="0"/>
          <a:chOff x="0" y="0"/>
          <a:chExt cx="0" cy="0"/>
        </a:xfrm>
      </p:grpSpPr>
      <p:pic>
        <p:nvPicPr>
          <p:cNvPr id="150" name="Google Shape;150;p59"/>
          <p:cNvPicPr preferRelativeResize="0"/>
          <p:nvPr/>
        </p:nvPicPr>
        <p:blipFill rotWithShape="1">
          <a:blip r:embed="rId3">
            <a:alphaModFix/>
          </a:blip>
          <a:srcRect b="0" l="0" r="0" t="0"/>
          <a:stretch/>
        </p:blipFill>
        <p:spPr>
          <a:xfrm>
            <a:off x="411231" y="2517212"/>
            <a:ext cx="11369538" cy="2849485"/>
          </a:xfrm>
          <a:prstGeom prst="rect">
            <a:avLst/>
          </a:prstGeom>
          <a:noFill/>
          <a:ln>
            <a:noFill/>
          </a:ln>
        </p:spPr>
      </p:pic>
      <p:sp>
        <p:nvSpPr>
          <p:cNvPr id="151" name="Google Shape;151;p59"/>
          <p:cNvSpPr txBox="1"/>
          <p:nvPr/>
        </p:nvSpPr>
        <p:spPr>
          <a:xfrm>
            <a:off x="2671282" y="512064"/>
            <a:ext cx="8682518" cy="963149"/>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THANK  YOU  FOR YOUR ATTENTION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152" name="Shape 152"/>
        <p:cNvGrpSpPr/>
        <p:nvPr/>
      </p:nvGrpSpPr>
      <p:grpSpPr>
        <a:xfrm>
          <a:off x="0" y="0"/>
          <a:ext cx="0" cy="0"/>
          <a:chOff x="0" y="0"/>
          <a:chExt cx="0" cy="0"/>
        </a:xfrm>
      </p:grpSpPr>
      <p:sp>
        <p:nvSpPr>
          <p:cNvPr id="153" name="Google Shape;153;p6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4" name="Google Shape;154;p60"/>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REFERENCES AND RESOURCES</a:t>
            </a:r>
            <a:endParaRPr b="1" sz="4000">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155" name="Shape 155"/>
        <p:cNvGrpSpPr/>
        <p:nvPr/>
      </p:nvGrpSpPr>
      <p:grpSpPr>
        <a:xfrm>
          <a:off x="0" y="0"/>
          <a:ext cx="0" cy="0"/>
          <a:chOff x="0" y="0"/>
          <a:chExt cx="0" cy="0"/>
        </a:xfrm>
      </p:grpSpPr>
      <p:sp>
        <p:nvSpPr>
          <p:cNvPr id="156" name="Google Shape;156;p6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7" name="Google Shape;157;p61"/>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CASES AND LEGISLATION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158" name="Shape 158"/>
        <p:cNvGrpSpPr/>
        <p:nvPr/>
      </p:nvGrpSpPr>
      <p:grpSpPr>
        <a:xfrm>
          <a:off x="0" y="0"/>
          <a:ext cx="0" cy="0"/>
          <a:chOff x="0" y="0"/>
          <a:chExt cx="0" cy="0"/>
        </a:xfrm>
      </p:grpSpPr>
      <p:sp>
        <p:nvSpPr>
          <p:cNvPr id="159" name="Google Shape;159;p62"/>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0" name="Google Shape;160;p62"/>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IMAGE AND SOUND REFERENCES </a:t>
            </a:r>
            <a:endParaRPr b="1" sz="4000">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a:blip r:embed="rId2">
            <a:alphaModFix/>
          </a:blip>
          <a:stretch>
            <a:fillRect/>
          </a:stretch>
        </a:blipFill>
      </p:bgPr>
    </p:bg>
    <p:spTree>
      <p:nvGrpSpPr>
        <p:cNvPr id="161" name="Shape 161"/>
        <p:cNvGrpSpPr/>
        <p:nvPr/>
      </p:nvGrpSpPr>
      <p:grpSpPr>
        <a:xfrm>
          <a:off x="0" y="0"/>
          <a:ext cx="0" cy="0"/>
          <a:chOff x="0" y="0"/>
          <a:chExt cx="0" cy="0"/>
        </a:xfrm>
      </p:grpSpPr>
      <p:sp>
        <p:nvSpPr>
          <p:cNvPr id="162" name="Google Shape;162;p63"/>
          <p:cNvSpPr txBox="1"/>
          <p:nvPr/>
        </p:nvSpPr>
        <p:spPr>
          <a:xfrm>
            <a:off x="1455738" y="3441680"/>
            <a:ext cx="989806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57070"/>
                </a:solidFill>
                <a:latin typeface="Arial"/>
                <a:ea typeface="Arial"/>
                <a:cs typeface="Arial"/>
                <a:sym typeface="Arial"/>
              </a:rPr>
              <a:t>For the project overview and complete list of modules please visit the project website at: </a:t>
            </a:r>
            <a:r>
              <a:rPr lang="en-US" sz="2000" u="sng">
                <a:solidFill>
                  <a:srgbClr val="757070"/>
                </a:solidFill>
                <a:latin typeface="Arial"/>
                <a:ea typeface="Arial"/>
                <a:cs typeface="Arial"/>
                <a:sym typeface="Arial"/>
                <a:hlinkClick r:id="rId3">
                  <a:extLst>
                    <a:ext uri="{A12FA001-AC4F-418D-AE19-62706E023703}">
                      <ahyp:hlinkClr val="tx"/>
                    </a:ext>
                  </a:extLst>
                </a:hlinkClick>
              </a:rPr>
              <a:t>https://sites.library.ualberta.ca/copyright/</a:t>
            </a:r>
            <a:r>
              <a:rPr lang="en-US" sz="2000">
                <a:solidFill>
                  <a:srgbClr val="757070"/>
                </a:solidFill>
                <a:latin typeface="Arial"/>
                <a:ea typeface="Arial"/>
                <a:cs typeface="Arial"/>
                <a:sym typeface="Arial"/>
              </a:rPr>
              <a:t> </a:t>
            </a:r>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US" sz="2000">
                <a:solidFill>
                  <a:srgbClr val="757070"/>
                </a:solidFill>
                <a:latin typeface="Arial"/>
                <a:ea typeface="Arial"/>
                <a:cs typeface="Arial"/>
                <a:sym typeface="Arial"/>
              </a:rPr>
              <a:t>Questions, comments, and suggestions should be directed to the University of Alberta’s Copyright Office at: </a:t>
            </a:r>
            <a:r>
              <a:rPr lang="en-US" sz="2000" u="sng">
                <a:solidFill>
                  <a:srgbClr val="757070"/>
                </a:solidFill>
                <a:latin typeface="Arial"/>
                <a:ea typeface="Arial"/>
                <a:cs typeface="Arial"/>
                <a:sym typeface="Arial"/>
                <a:hlinkClick r:id="rId4">
                  <a:extLst>
                    <a:ext uri="{A12FA001-AC4F-418D-AE19-62706E023703}">
                      <ahyp:hlinkClr val="tx"/>
                    </a:ext>
                  </a:extLst>
                </a:hlinkClick>
              </a:rPr>
              <a:t>copyright@ualberta.ca</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US" sz="2000">
                <a:solidFill>
                  <a:srgbClr val="757070"/>
                </a:solidFill>
                <a:latin typeface="Arial"/>
                <a:ea typeface="Arial"/>
                <a:cs typeface="Arial"/>
                <a:sym typeface="Arial"/>
              </a:rPr>
              <a:t>This module is made available and licensed under a </a:t>
            </a:r>
            <a:r>
              <a:rPr lang="en-US" sz="2000" u="sng">
                <a:solidFill>
                  <a:srgbClr val="757070"/>
                </a:solidFill>
                <a:latin typeface="Arial"/>
                <a:ea typeface="Arial"/>
                <a:cs typeface="Arial"/>
                <a:sym typeface="Arial"/>
                <a:hlinkClick r:id="rId5">
                  <a:extLst>
                    <a:ext uri="{A12FA001-AC4F-418D-AE19-62706E023703}">
                      <ahyp:hlinkClr val="tx"/>
                    </a:ext>
                  </a:extLst>
                </a:hlinkClick>
              </a:rPr>
              <a:t>Creative Commons Attribution 4.0 International Licence</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 name="Google Shape;163;p63"/>
          <p:cNvSpPr txBox="1"/>
          <p:nvPr>
            <p:ph idx="1" type="body"/>
          </p:nvPr>
        </p:nvSpPr>
        <p:spPr>
          <a:xfrm>
            <a:off x="2063510" y="2253164"/>
            <a:ext cx="9290290" cy="87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228600" lvl="1" marL="914400" marR="0" rtl="0" algn="l">
              <a:lnSpc>
                <a:spcPct val="90000"/>
              </a:lnSpc>
              <a:spcBef>
                <a:spcPts val="500"/>
              </a:spcBef>
              <a:spcAft>
                <a:spcPts val="0"/>
              </a:spcAft>
              <a:buClr>
                <a:srgbClr val="3F3F3F"/>
              </a:buClr>
              <a:buSzPts val="2000"/>
              <a:buFont typeface="Arial"/>
              <a:buNone/>
              <a:defRPr b="0" i="0" sz="20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4" name="Google Shape;164;p63"/>
          <p:cNvSpPr txBox="1"/>
          <p:nvPr/>
        </p:nvSpPr>
        <p:spPr>
          <a:xfrm>
            <a:off x="1455738" y="1718034"/>
            <a:ext cx="9898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57070"/>
                </a:solidFill>
                <a:latin typeface="Arial"/>
                <a:ea typeface="Arial"/>
                <a:cs typeface="Arial"/>
                <a:sym typeface="Arial"/>
              </a:rPr>
              <a:t>Suggested Citation:</a:t>
            </a:r>
            <a:endParaRPr/>
          </a:p>
        </p:txBody>
      </p:sp>
      <p:sp>
        <p:nvSpPr>
          <p:cNvPr id="165" name="Google Shape;165;p63"/>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LICENSING AND ATTRIBUTION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bg>
      <p:bgPr>
        <a:blipFill>
          <a:blip r:embed="rId2">
            <a:alphaModFix/>
          </a:blip>
          <a:stretch>
            <a:fillRect/>
          </a:stretch>
        </a:blipFill>
      </p:bgPr>
    </p:bg>
    <p:spTree>
      <p:nvGrpSpPr>
        <p:cNvPr id="166" name="Shape 166"/>
        <p:cNvGrpSpPr/>
        <p:nvPr/>
      </p:nvGrpSpPr>
      <p:grpSpPr>
        <a:xfrm>
          <a:off x="0" y="0"/>
          <a:ext cx="0" cy="0"/>
          <a:chOff x="0" y="0"/>
          <a:chExt cx="0" cy="0"/>
        </a:xfrm>
      </p:grpSpPr>
      <p:sp>
        <p:nvSpPr>
          <p:cNvPr id="167" name="Google Shape;167;p64"/>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CONTRIBUTORS</a:t>
            </a:r>
            <a:endParaRPr b="1" sz="4000">
              <a:solidFill>
                <a:schemeClr val="lt1"/>
              </a:solidFill>
              <a:latin typeface="Arial"/>
              <a:ea typeface="Arial"/>
              <a:cs typeface="Arial"/>
              <a:sym typeface="Arial"/>
            </a:endParaRPr>
          </a:p>
        </p:txBody>
      </p:sp>
      <p:sp>
        <p:nvSpPr>
          <p:cNvPr id="168" name="Google Shape;168;p64"/>
          <p:cNvSpPr/>
          <p:nvPr/>
        </p:nvSpPr>
        <p:spPr>
          <a:xfrm>
            <a:off x="1233354"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Copyright Office </a:t>
            </a:r>
            <a:endParaRPr/>
          </a:p>
        </p:txBody>
      </p:sp>
      <p:sp>
        <p:nvSpPr>
          <p:cNvPr id="169" name="Google Shape;169;p64"/>
          <p:cNvSpPr/>
          <p:nvPr/>
        </p:nvSpPr>
        <p:spPr>
          <a:xfrm>
            <a:off x="7018869" y="40555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School of Library and Information Studies </a:t>
            </a:r>
            <a:endParaRPr/>
          </a:p>
        </p:txBody>
      </p:sp>
      <p:sp>
        <p:nvSpPr>
          <p:cNvPr id="170" name="Google Shape;170;p64"/>
          <p:cNvSpPr txBox="1"/>
          <p:nvPr/>
        </p:nvSpPr>
        <p:spPr>
          <a:xfrm>
            <a:off x="2176124" y="2672361"/>
            <a:ext cx="2074460" cy="74789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Adrian Sheppard</a:t>
            </a:r>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Amanda Wakaruk </a:t>
            </a:r>
            <a:endParaRPr/>
          </a:p>
        </p:txBody>
      </p:sp>
      <p:sp>
        <p:nvSpPr>
          <p:cNvPr id="171" name="Google Shape;171;p64"/>
          <p:cNvSpPr txBox="1"/>
          <p:nvPr/>
        </p:nvSpPr>
        <p:spPr>
          <a:xfrm>
            <a:off x="7909520" y="5006653"/>
            <a:ext cx="2519713" cy="105900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Lauren Bourdages</a:t>
            </a:r>
            <a:endParaRPr sz="1800">
              <a:solidFill>
                <a:srgbClr val="757070"/>
              </a:solidFill>
              <a:latin typeface="Arial"/>
              <a:ea typeface="Arial"/>
              <a:cs typeface="Arial"/>
              <a:sym typeface="Arial"/>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Samantha Sheplawy</a:t>
            </a:r>
            <a:endParaRPr sz="1800">
              <a:solidFill>
                <a:srgbClr val="757070"/>
              </a:solidFill>
              <a:latin typeface="Arial"/>
              <a:ea typeface="Arial"/>
              <a:cs typeface="Arial"/>
              <a:sym typeface="Arial"/>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Michael B. McNally </a:t>
            </a:r>
            <a:endParaRPr/>
          </a:p>
        </p:txBody>
      </p:sp>
      <p:sp>
        <p:nvSpPr>
          <p:cNvPr id="172" name="Google Shape;172;p64"/>
          <p:cNvSpPr/>
          <p:nvPr/>
        </p:nvSpPr>
        <p:spPr>
          <a:xfrm>
            <a:off x="7018869"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Centre for Teaching and Learning</a:t>
            </a:r>
            <a:endParaRPr/>
          </a:p>
        </p:txBody>
      </p:sp>
      <p:sp>
        <p:nvSpPr>
          <p:cNvPr id="173" name="Google Shape;173;p64"/>
          <p:cNvSpPr txBox="1"/>
          <p:nvPr/>
        </p:nvSpPr>
        <p:spPr>
          <a:xfrm>
            <a:off x="8061807" y="2758498"/>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Graeme Pate</a:t>
            </a:r>
            <a:endParaRPr/>
          </a:p>
        </p:txBody>
      </p:sp>
      <p:sp>
        <p:nvSpPr>
          <p:cNvPr id="174" name="Google Shape;174;p64"/>
          <p:cNvSpPr/>
          <p:nvPr/>
        </p:nvSpPr>
        <p:spPr>
          <a:xfrm>
            <a:off x="1233354" y="40521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Digital Humanities and School of Library and Information Studies</a:t>
            </a:r>
            <a:endParaRPr/>
          </a:p>
        </p:txBody>
      </p:sp>
      <p:sp>
        <p:nvSpPr>
          <p:cNvPr id="175" name="Google Shape;175;p64"/>
          <p:cNvSpPr txBox="1"/>
          <p:nvPr/>
        </p:nvSpPr>
        <p:spPr>
          <a:xfrm>
            <a:off x="2105785" y="4942566"/>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Julia Guy</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bg>
      <p:bgPr>
        <a:blipFill>
          <a:blip r:embed="rId2">
            <a:alphaModFix/>
          </a:blip>
          <a:stretch>
            <a:fillRect/>
          </a:stretch>
        </a:blipFill>
      </p:bgPr>
    </p:bg>
    <p:spTree>
      <p:nvGrpSpPr>
        <p:cNvPr id="176" name="Shape 176"/>
        <p:cNvGrpSpPr/>
        <p:nvPr/>
      </p:nvGrpSpPr>
      <p:grpSpPr>
        <a:xfrm>
          <a:off x="0" y="0"/>
          <a:ext cx="0" cy="0"/>
          <a:chOff x="0" y="0"/>
          <a:chExt cx="0" cy="0"/>
        </a:xfrm>
      </p:grpSpPr>
      <p:pic>
        <p:nvPicPr>
          <p:cNvPr id="177" name="Google Shape;177;p65"/>
          <p:cNvPicPr preferRelativeResize="0"/>
          <p:nvPr/>
        </p:nvPicPr>
        <p:blipFill rotWithShape="1">
          <a:blip r:embed="rId3">
            <a:alphaModFix/>
          </a:blip>
          <a:srcRect b="0" l="0" r="0" t="0"/>
          <a:stretch/>
        </p:blipFill>
        <p:spPr>
          <a:xfrm>
            <a:off x="4758731" y="4886866"/>
            <a:ext cx="2478798" cy="702490"/>
          </a:xfrm>
          <a:prstGeom prst="rect">
            <a:avLst/>
          </a:prstGeom>
          <a:noFill/>
          <a:ln>
            <a:noFill/>
          </a:ln>
        </p:spPr>
      </p:pic>
      <p:sp>
        <p:nvSpPr>
          <p:cNvPr id="178" name="Google Shape;178;p65"/>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ACKNOWLEDGMENT</a:t>
            </a:r>
            <a:endParaRPr b="1" sz="4000">
              <a:solidFill>
                <a:schemeClr val="lt1"/>
              </a:solidFill>
              <a:latin typeface="Arial"/>
              <a:ea typeface="Arial"/>
              <a:cs typeface="Arial"/>
              <a:sym typeface="Arial"/>
            </a:endParaRPr>
          </a:p>
        </p:txBody>
      </p:sp>
      <p:sp>
        <p:nvSpPr>
          <p:cNvPr id="179" name="Google Shape;179;p65"/>
          <p:cNvSpPr txBox="1"/>
          <p:nvPr/>
        </p:nvSpPr>
        <p:spPr>
          <a:xfrm>
            <a:off x="1452184" y="2077309"/>
            <a:ext cx="9287631"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7070"/>
              </a:buClr>
              <a:buSzPts val="2400"/>
              <a:buFont typeface="Arial"/>
              <a:buNone/>
            </a:pPr>
            <a:r>
              <a:rPr lang="en-US" sz="2400">
                <a:solidFill>
                  <a:srgbClr val="757070"/>
                </a:solidFill>
                <a:latin typeface="Arial"/>
                <a:ea typeface="Arial"/>
                <a:cs typeface="Arial"/>
                <a:sym typeface="Arial"/>
              </a:rPr>
              <a:t>Opening Up Copyright modules are funded through the University of Alberta, Centre for Teaching and Learning’s Teaching and Learning Enhancement Fund (TLEF) and OER Grant Program with ongoing support from University of Alberta Copyright Office.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81" name="Shape 181"/>
        <p:cNvGrpSpPr/>
        <p:nvPr/>
      </p:nvGrpSpPr>
      <p:grpSpPr>
        <a:xfrm>
          <a:off x="0" y="0"/>
          <a:ext cx="0" cy="0"/>
          <a:chOff x="0" y="0"/>
          <a:chExt cx="0" cy="0"/>
        </a:xfrm>
      </p:grpSpPr>
      <p:sp>
        <p:nvSpPr>
          <p:cNvPr id="182" name="Google Shape;182;p6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4950"/>
              </a:buClr>
              <a:buSzPts val="6000"/>
              <a:buFont typeface="Arial"/>
              <a:buNone/>
              <a:defRPr b="1" i="0" sz="6000" u="none" cap="none" strike="noStrike">
                <a:solidFill>
                  <a:srgbClr val="00495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3" name="Google Shape;183;p6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57070"/>
              </a:buClr>
              <a:buSzPts val="2400"/>
              <a:buFont typeface="Arial"/>
              <a:buNone/>
              <a:defRPr b="0" i="0" sz="2400" u="none" cap="none" strike="noStrike">
                <a:solidFill>
                  <a:srgbClr val="75707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id="184" name="Google Shape;184;p67"/>
          <p:cNvPicPr preferRelativeResize="0"/>
          <p:nvPr/>
        </p:nvPicPr>
        <p:blipFill rotWithShape="1">
          <a:blip r:embed="rId3">
            <a:alphaModFix/>
          </a:blip>
          <a:srcRect b="0" l="0" r="0" t="0"/>
          <a:stretch/>
        </p:blipFill>
        <p:spPr>
          <a:xfrm>
            <a:off x="4736474" y="4396582"/>
            <a:ext cx="2719052" cy="640135"/>
          </a:xfrm>
          <a:prstGeom prst="rect">
            <a:avLst/>
          </a:prstGeom>
          <a:noFill/>
          <a:ln>
            <a:noFill/>
          </a:ln>
        </p:spPr>
      </p:pic>
      <p:pic>
        <p:nvPicPr>
          <p:cNvPr descr="Image result for cc-by" id="185" name="Google Shape;185;p67">
            <a:hlinkClick r:id="rId4"/>
          </p:cNvPr>
          <p:cNvPicPr preferRelativeResize="0"/>
          <p:nvPr/>
        </p:nvPicPr>
        <p:blipFill rotWithShape="1">
          <a:blip r:embed="rId5">
            <a:alphaModFix/>
          </a:blip>
          <a:srcRect b="0" l="0" r="0" t="0"/>
          <a:stretch/>
        </p:blipFill>
        <p:spPr>
          <a:xfrm>
            <a:off x="10560127" y="5880819"/>
            <a:ext cx="1106542" cy="390456"/>
          </a:xfrm>
          <a:prstGeom prst="rect">
            <a:avLst/>
          </a:prstGeom>
          <a:noFill/>
          <a:ln>
            <a:noFill/>
          </a:ln>
        </p:spPr>
      </p:pic>
      <p:sp>
        <p:nvSpPr>
          <p:cNvPr id="186" name="Google Shape;186;p67"/>
          <p:cNvSpPr txBox="1"/>
          <p:nvPr>
            <p:ph idx="2" type="body"/>
          </p:nvPr>
        </p:nvSpPr>
        <p:spPr>
          <a:xfrm>
            <a:off x="10380663" y="6270625"/>
            <a:ext cx="1428750" cy="37465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7" name="Google Shape;187;p67"/>
          <p:cNvSpPr txBox="1"/>
          <p:nvPr/>
        </p:nvSpPr>
        <p:spPr>
          <a:xfrm>
            <a:off x="2888714" y="6134784"/>
            <a:ext cx="641457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This instructional module is not intended as legal advice.  All Opening Up Copyright modules are made available under a </a:t>
            </a:r>
            <a:r>
              <a:rPr lang="en-US" sz="1100" u="sng">
                <a:solidFill>
                  <a:schemeClr val="dk1"/>
                </a:solidFill>
                <a:latin typeface="Arial"/>
                <a:ea typeface="Arial"/>
                <a:cs typeface="Arial"/>
                <a:sym typeface="Arial"/>
                <a:hlinkClick r:id="rId6">
                  <a:extLst>
                    <a:ext uri="{A12FA001-AC4F-418D-AE19-62706E023703}">
                      <ahyp:hlinkClr val="tx"/>
                    </a:ext>
                  </a:extLst>
                </a:hlinkClick>
              </a:rPr>
              <a:t>Creative Commons Attribution 4.0 (CC-BY-4.0) International license</a:t>
            </a:r>
            <a:r>
              <a:rPr lang="en-US" sz="11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a:blip r:embed="rId2">
            <a:alphaModFix/>
          </a:blip>
          <a:stretch>
            <a:fillRect/>
          </a:stretch>
        </a:blipFill>
      </p:bgPr>
    </p:bg>
    <p:spTree>
      <p:nvGrpSpPr>
        <p:cNvPr id="188" name="Shape 188"/>
        <p:cNvGrpSpPr/>
        <p:nvPr/>
      </p:nvGrpSpPr>
      <p:grpSpPr>
        <a:xfrm>
          <a:off x="0" y="0"/>
          <a:ext cx="0" cy="0"/>
          <a:chOff x="0" y="0"/>
          <a:chExt cx="0" cy="0"/>
        </a:xfrm>
      </p:grpSpPr>
      <p:sp>
        <p:nvSpPr>
          <p:cNvPr id="189" name="Google Shape;189;p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0" name="Google Shape;190;p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57070"/>
              </a:buClr>
              <a:buSzPts val="2800"/>
              <a:buFont typeface="Arial"/>
              <a:buChar char="•"/>
              <a:defRPr b="0" i="0" sz="28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rgbClr val="757070"/>
              </a:buClr>
              <a:buSzPts val="2400"/>
              <a:buFont typeface="Arial"/>
              <a:buChar char="•"/>
              <a:defRPr b="0" i="0" sz="2400" u="none" cap="none" strike="noStrike">
                <a:solidFill>
                  <a:srgbClr val="757070"/>
                </a:solidFill>
                <a:latin typeface="Arial"/>
                <a:ea typeface="Arial"/>
                <a:cs typeface="Arial"/>
                <a:sym typeface="Arial"/>
              </a:defRPr>
            </a:lvl2pPr>
            <a:lvl3pPr indent="-355600" lvl="2" marL="1371600" marR="0" rtl="0" algn="l">
              <a:lnSpc>
                <a:spcPct val="90000"/>
              </a:lnSpc>
              <a:spcBef>
                <a:spcPts val="500"/>
              </a:spcBef>
              <a:spcAft>
                <a:spcPts val="0"/>
              </a:spcAft>
              <a:buClr>
                <a:srgbClr val="757070"/>
              </a:buClr>
              <a:buSzPts val="2000"/>
              <a:buFont typeface="Arial"/>
              <a:buChar char="•"/>
              <a:defRPr b="0" i="0" sz="2000" u="none" cap="none" strike="noStrike">
                <a:solidFill>
                  <a:srgbClr val="757070"/>
                </a:solidFill>
                <a:latin typeface="Arial"/>
                <a:ea typeface="Arial"/>
                <a:cs typeface="Arial"/>
                <a:sym typeface="Arial"/>
              </a:defRPr>
            </a:lvl3pPr>
            <a:lvl4pPr indent="-342900" lvl="3" marL="18288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4pPr>
            <a:lvl5pPr indent="-342900" lvl="4" marL="2286000" marR="0" rtl="0" algn="l">
              <a:lnSpc>
                <a:spcPct val="90000"/>
              </a:lnSpc>
              <a:spcBef>
                <a:spcPts val="500"/>
              </a:spcBef>
              <a:spcAft>
                <a:spcPts val="0"/>
              </a:spcAft>
              <a:buClr>
                <a:srgbClr val="757070"/>
              </a:buClr>
              <a:buSzPts val="1800"/>
              <a:buFont typeface="Arial"/>
              <a:buChar char="•"/>
              <a:defRPr b="0" i="0" sz="1800" u="none" cap="none" strike="noStrike">
                <a:solidFill>
                  <a:srgbClr val="75707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1" name="Google Shape;191;p68"/>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lvl1pPr lvl="0" marR="0" rtl="0" algn="ctr">
              <a:lnSpc>
                <a:spcPct val="7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hanks">
    <p:bg>
      <p:bgPr>
        <a:blipFill>
          <a:blip r:embed="rId2">
            <a:alphaModFix/>
          </a:blip>
          <a:stretch>
            <a:fillRect/>
          </a:stretch>
        </a:blipFill>
      </p:bgPr>
    </p:bg>
    <p:spTree>
      <p:nvGrpSpPr>
        <p:cNvPr id="192" name="Shape 192"/>
        <p:cNvGrpSpPr/>
        <p:nvPr/>
      </p:nvGrpSpPr>
      <p:grpSpPr>
        <a:xfrm>
          <a:off x="0" y="0"/>
          <a:ext cx="0" cy="0"/>
          <a:chOff x="0" y="0"/>
          <a:chExt cx="0" cy="0"/>
        </a:xfrm>
      </p:grpSpPr>
      <p:pic>
        <p:nvPicPr>
          <p:cNvPr id="193" name="Google Shape;193;p69"/>
          <p:cNvPicPr preferRelativeResize="0"/>
          <p:nvPr/>
        </p:nvPicPr>
        <p:blipFill rotWithShape="1">
          <a:blip r:embed="rId3">
            <a:alphaModFix/>
          </a:blip>
          <a:srcRect b="0" l="0" r="0" t="0"/>
          <a:stretch/>
        </p:blipFill>
        <p:spPr>
          <a:xfrm>
            <a:off x="411231" y="2517212"/>
            <a:ext cx="11369538" cy="2849485"/>
          </a:xfrm>
          <a:prstGeom prst="rect">
            <a:avLst/>
          </a:prstGeom>
          <a:noFill/>
          <a:ln>
            <a:noFill/>
          </a:ln>
        </p:spPr>
      </p:pic>
      <p:sp>
        <p:nvSpPr>
          <p:cNvPr id="194" name="Google Shape;194;p69"/>
          <p:cNvSpPr txBox="1"/>
          <p:nvPr/>
        </p:nvSpPr>
        <p:spPr>
          <a:xfrm>
            <a:off x="2671282" y="512064"/>
            <a:ext cx="8682518" cy="963149"/>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THANK  YOU  FOR YOUR ATTENTION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3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30"/>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REFERENCES AND RESOURCES</a:t>
            </a:r>
            <a:endParaRPr b="1" sz="4000">
              <a:solidFill>
                <a:schemeClr val="lt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ces &amp; Resources">
  <p:cSld name="References &amp; Resources">
    <p:bg>
      <p:bgPr>
        <a:blipFill>
          <a:blip r:embed="rId2">
            <a:alphaModFix/>
          </a:blip>
          <a:stretch>
            <a:fillRect/>
          </a:stretch>
        </a:blipFill>
      </p:bgPr>
    </p:bg>
    <p:spTree>
      <p:nvGrpSpPr>
        <p:cNvPr id="195" name="Shape 195"/>
        <p:cNvGrpSpPr/>
        <p:nvPr/>
      </p:nvGrpSpPr>
      <p:grpSpPr>
        <a:xfrm>
          <a:off x="0" y="0"/>
          <a:ext cx="0" cy="0"/>
          <a:chOff x="0" y="0"/>
          <a:chExt cx="0" cy="0"/>
        </a:xfrm>
      </p:grpSpPr>
      <p:sp>
        <p:nvSpPr>
          <p:cNvPr id="196" name="Google Shape;196;p7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7" name="Google Shape;197;p70"/>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REFERENCES AND RESOURCES</a:t>
            </a:r>
            <a:endParaRPr b="1" sz="4000">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s and Legislation">
  <p:cSld name="Cases and Legislation">
    <p:bg>
      <p:bgPr>
        <a:blipFill>
          <a:blip r:embed="rId2">
            <a:alphaModFix/>
          </a:blip>
          <a:stretch>
            <a:fillRect/>
          </a:stretch>
        </a:blipFill>
      </p:bgPr>
    </p:bg>
    <p:spTree>
      <p:nvGrpSpPr>
        <p:cNvPr id="198" name="Shape 198"/>
        <p:cNvGrpSpPr/>
        <p:nvPr/>
      </p:nvGrpSpPr>
      <p:grpSpPr>
        <a:xfrm>
          <a:off x="0" y="0"/>
          <a:ext cx="0" cy="0"/>
          <a:chOff x="0" y="0"/>
          <a:chExt cx="0" cy="0"/>
        </a:xfrm>
      </p:grpSpPr>
      <p:sp>
        <p:nvSpPr>
          <p:cNvPr id="199" name="Google Shape;199;p7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0" name="Google Shape;200;p71"/>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CASES AND LEGISLATION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mp; Sound References">
  <p:cSld name="Image &amp; Sound References">
    <p:bg>
      <p:bgPr>
        <a:blipFill>
          <a:blip r:embed="rId2">
            <a:alphaModFix/>
          </a:blip>
          <a:stretch>
            <a:fillRect/>
          </a:stretch>
        </a:blipFill>
      </p:bgPr>
    </p:bg>
    <p:spTree>
      <p:nvGrpSpPr>
        <p:cNvPr id="201" name="Shape 201"/>
        <p:cNvGrpSpPr/>
        <p:nvPr/>
      </p:nvGrpSpPr>
      <p:grpSpPr>
        <a:xfrm>
          <a:off x="0" y="0"/>
          <a:ext cx="0" cy="0"/>
          <a:chOff x="0" y="0"/>
          <a:chExt cx="0" cy="0"/>
        </a:xfrm>
      </p:grpSpPr>
      <p:sp>
        <p:nvSpPr>
          <p:cNvPr id="202" name="Google Shape;202;p72"/>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3" name="Google Shape;203;p72"/>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IMAGE AND SOUND REFERENCES </a:t>
            </a:r>
            <a:endParaRPr b="1" sz="4000">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censing &amp; Attribution">
  <p:cSld name="Licensing &amp; Attribution">
    <p:bg>
      <p:bgPr>
        <a:blipFill>
          <a:blip r:embed="rId2">
            <a:alphaModFix/>
          </a:blip>
          <a:stretch>
            <a:fillRect/>
          </a:stretch>
        </a:blipFill>
      </p:bgPr>
    </p:bg>
    <p:spTree>
      <p:nvGrpSpPr>
        <p:cNvPr id="204" name="Shape 204"/>
        <p:cNvGrpSpPr/>
        <p:nvPr/>
      </p:nvGrpSpPr>
      <p:grpSpPr>
        <a:xfrm>
          <a:off x="0" y="0"/>
          <a:ext cx="0" cy="0"/>
          <a:chOff x="0" y="0"/>
          <a:chExt cx="0" cy="0"/>
        </a:xfrm>
      </p:grpSpPr>
      <p:sp>
        <p:nvSpPr>
          <p:cNvPr id="205" name="Google Shape;205;p73"/>
          <p:cNvSpPr txBox="1"/>
          <p:nvPr>
            <p:ph idx="1" type="body"/>
          </p:nvPr>
        </p:nvSpPr>
        <p:spPr>
          <a:xfrm>
            <a:off x="2063510" y="2253164"/>
            <a:ext cx="9290290" cy="10242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b="0" i="0" sz="2000" u="none" cap="none" strike="noStrike">
                <a:solidFill>
                  <a:srgbClr val="757070"/>
                </a:solidFill>
                <a:latin typeface="Arial"/>
                <a:ea typeface="Arial"/>
                <a:cs typeface="Arial"/>
                <a:sym typeface="Arial"/>
              </a:defRPr>
            </a:lvl1pPr>
            <a:lvl2pPr indent="-228600" lvl="1" marL="914400" marR="0" rtl="0" algn="l">
              <a:lnSpc>
                <a:spcPct val="90000"/>
              </a:lnSpc>
              <a:spcBef>
                <a:spcPts val="500"/>
              </a:spcBef>
              <a:spcAft>
                <a:spcPts val="0"/>
              </a:spcAft>
              <a:buClr>
                <a:srgbClr val="3F3F3F"/>
              </a:buClr>
              <a:buSzPts val="2000"/>
              <a:buFont typeface="Arial"/>
              <a:buNone/>
              <a:defRPr b="0" i="0" sz="20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6" name="Google Shape;206;p73"/>
          <p:cNvSpPr txBox="1"/>
          <p:nvPr/>
        </p:nvSpPr>
        <p:spPr>
          <a:xfrm>
            <a:off x="1455738" y="1718034"/>
            <a:ext cx="9898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57070"/>
                </a:solidFill>
                <a:latin typeface="Arial"/>
                <a:ea typeface="Arial"/>
                <a:cs typeface="Arial"/>
                <a:sym typeface="Arial"/>
              </a:rPr>
              <a:t>Suggested Citation:</a:t>
            </a:r>
            <a:endParaRPr/>
          </a:p>
        </p:txBody>
      </p:sp>
      <p:sp>
        <p:nvSpPr>
          <p:cNvPr id="207" name="Google Shape;207;p73"/>
          <p:cNvSpPr txBox="1"/>
          <p:nvPr/>
        </p:nvSpPr>
        <p:spPr>
          <a:xfrm>
            <a:off x="1455738" y="3441680"/>
            <a:ext cx="989806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57070"/>
                </a:solidFill>
                <a:latin typeface="Arial"/>
                <a:ea typeface="Arial"/>
                <a:cs typeface="Arial"/>
                <a:sym typeface="Arial"/>
              </a:rPr>
              <a:t>For the project overview and complete list of modules please visit the project website at: </a:t>
            </a:r>
            <a:r>
              <a:rPr lang="en-US" sz="2000" u="sng">
                <a:solidFill>
                  <a:srgbClr val="757070"/>
                </a:solidFill>
                <a:latin typeface="Arial"/>
                <a:ea typeface="Arial"/>
                <a:cs typeface="Arial"/>
                <a:sym typeface="Arial"/>
                <a:hlinkClick r:id="rId3">
                  <a:extLst>
                    <a:ext uri="{A12FA001-AC4F-418D-AE19-62706E023703}">
                      <ahyp:hlinkClr val="tx"/>
                    </a:ext>
                  </a:extLst>
                </a:hlinkClick>
              </a:rPr>
              <a:t>https://sites.library.ualberta.ca/copyright/</a:t>
            </a:r>
            <a:r>
              <a:rPr lang="en-US" sz="2000">
                <a:solidFill>
                  <a:srgbClr val="757070"/>
                </a:solidFill>
                <a:latin typeface="Arial"/>
                <a:ea typeface="Arial"/>
                <a:cs typeface="Arial"/>
                <a:sym typeface="Arial"/>
              </a:rPr>
              <a:t> </a:t>
            </a:r>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US" sz="2000">
                <a:solidFill>
                  <a:srgbClr val="757070"/>
                </a:solidFill>
                <a:latin typeface="Arial"/>
                <a:ea typeface="Arial"/>
                <a:cs typeface="Arial"/>
                <a:sym typeface="Arial"/>
              </a:rPr>
              <a:t>Questions, comments, and suggestions should be directed to the University of Alberta’s Copyright Office at: </a:t>
            </a:r>
            <a:r>
              <a:rPr lang="en-US" sz="2000" u="sng">
                <a:solidFill>
                  <a:srgbClr val="757070"/>
                </a:solidFill>
                <a:latin typeface="Arial"/>
                <a:ea typeface="Arial"/>
                <a:cs typeface="Arial"/>
                <a:sym typeface="Arial"/>
                <a:hlinkClick r:id="rId4">
                  <a:extLst>
                    <a:ext uri="{A12FA001-AC4F-418D-AE19-62706E023703}">
                      <ahyp:hlinkClr val="tx"/>
                    </a:ext>
                  </a:extLst>
                </a:hlinkClick>
              </a:rPr>
              <a:t>copyright@ualberta.ca</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US" sz="2000">
                <a:solidFill>
                  <a:srgbClr val="757070"/>
                </a:solidFill>
                <a:latin typeface="Arial"/>
                <a:ea typeface="Arial"/>
                <a:cs typeface="Arial"/>
                <a:sym typeface="Arial"/>
              </a:rPr>
              <a:t>This module is made available and licensed under a </a:t>
            </a:r>
            <a:r>
              <a:rPr lang="en-US" sz="2000" u="sng">
                <a:solidFill>
                  <a:srgbClr val="757070"/>
                </a:solidFill>
                <a:latin typeface="Arial"/>
                <a:ea typeface="Arial"/>
                <a:cs typeface="Arial"/>
                <a:sym typeface="Arial"/>
                <a:hlinkClick r:id="rId5">
                  <a:extLst>
                    <a:ext uri="{A12FA001-AC4F-418D-AE19-62706E023703}">
                      <ahyp:hlinkClr val="tx"/>
                    </a:ext>
                  </a:extLst>
                </a:hlinkClick>
              </a:rPr>
              <a:t>Creative Commons Attribution 4.0 International Licence</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73"/>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LICENSING AND ATTRIBUTION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ibutors">
  <p:cSld name="Contributors">
    <p:bg>
      <p:bgPr>
        <a:blipFill>
          <a:blip r:embed="rId2">
            <a:alphaModFix/>
          </a:blip>
          <a:stretch>
            <a:fillRect/>
          </a:stretch>
        </a:blipFill>
      </p:bgPr>
    </p:bg>
    <p:spTree>
      <p:nvGrpSpPr>
        <p:cNvPr id="209" name="Shape 209"/>
        <p:cNvGrpSpPr/>
        <p:nvPr/>
      </p:nvGrpSpPr>
      <p:grpSpPr>
        <a:xfrm>
          <a:off x="0" y="0"/>
          <a:ext cx="0" cy="0"/>
          <a:chOff x="0" y="0"/>
          <a:chExt cx="0" cy="0"/>
        </a:xfrm>
      </p:grpSpPr>
      <p:sp>
        <p:nvSpPr>
          <p:cNvPr id="210" name="Google Shape;210;p74"/>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CONTRIBUTORS</a:t>
            </a:r>
            <a:endParaRPr b="1" sz="4000">
              <a:solidFill>
                <a:schemeClr val="lt1"/>
              </a:solidFill>
              <a:latin typeface="Arial"/>
              <a:ea typeface="Arial"/>
              <a:cs typeface="Arial"/>
              <a:sym typeface="Arial"/>
            </a:endParaRPr>
          </a:p>
        </p:txBody>
      </p:sp>
      <p:sp>
        <p:nvSpPr>
          <p:cNvPr id="211" name="Google Shape;211;p74"/>
          <p:cNvSpPr/>
          <p:nvPr/>
        </p:nvSpPr>
        <p:spPr>
          <a:xfrm>
            <a:off x="1233354"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Copyright Office </a:t>
            </a:r>
            <a:endParaRPr/>
          </a:p>
        </p:txBody>
      </p:sp>
      <p:sp>
        <p:nvSpPr>
          <p:cNvPr id="212" name="Google Shape;212;p74"/>
          <p:cNvSpPr/>
          <p:nvPr/>
        </p:nvSpPr>
        <p:spPr>
          <a:xfrm>
            <a:off x="7018869" y="40555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School of Library and Information Studies </a:t>
            </a:r>
            <a:endParaRPr/>
          </a:p>
        </p:txBody>
      </p:sp>
      <p:sp>
        <p:nvSpPr>
          <p:cNvPr id="213" name="Google Shape;213;p74"/>
          <p:cNvSpPr txBox="1"/>
          <p:nvPr/>
        </p:nvSpPr>
        <p:spPr>
          <a:xfrm>
            <a:off x="2176124" y="2672361"/>
            <a:ext cx="2074460" cy="74789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Adrian Sheppard</a:t>
            </a:r>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Amanda Wakaruk </a:t>
            </a:r>
            <a:endParaRPr/>
          </a:p>
        </p:txBody>
      </p:sp>
      <p:sp>
        <p:nvSpPr>
          <p:cNvPr id="214" name="Google Shape;214;p74"/>
          <p:cNvSpPr txBox="1"/>
          <p:nvPr/>
        </p:nvSpPr>
        <p:spPr>
          <a:xfrm>
            <a:off x="7909520" y="5006653"/>
            <a:ext cx="2519713" cy="105900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Lauren Bourdages</a:t>
            </a:r>
            <a:endParaRPr sz="1800">
              <a:solidFill>
                <a:srgbClr val="757070"/>
              </a:solidFill>
              <a:latin typeface="Arial"/>
              <a:ea typeface="Arial"/>
              <a:cs typeface="Arial"/>
              <a:sym typeface="Arial"/>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Samantha Sheplawy</a:t>
            </a:r>
            <a:endParaRPr sz="1800">
              <a:solidFill>
                <a:srgbClr val="757070"/>
              </a:solidFill>
              <a:latin typeface="Arial"/>
              <a:ea typeface="Arial"/>
              <a:cs typeface="Arial"/>
              <a:sym typeface="Arial"/>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Michael B. McNally </a:t>
            </a:r>
            <a:endParaRPr/>
          </a:p>
        </p:txBody>
      </p:sp>
      <p:sp>
        <p:nvSpPr>
          <p:cNvPr id="215" name="Google Shape;215;p74"/>
          <p:cNvSpPr/>
          <p:nvPr/>
        </p:nvSpPr>
        <p:spPr>
          <a:xfrm>
            <a:off x="7018869"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Centre for Teaching and Learning</a:t>
            </a:r>
            <a:endParaRPr/>
          </a:p>
        </p:txBody>
      </p:sp>
      <p:sp>
        <p:nvSpPr>
          <p:cNvPr id="216" name="Google Shape;216;p74"/>
          <p:cNvSpPr txBox="1"/>
          <p:nvPr/>
        </p:nvSpPr>
        <p:spPr>
          <a:xfrm>
            <a:off x="8061807" y="2758498"/>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Graeme Pate</a:t>
            </a:r>
            <a:endParaRPr/>
          </a:p>
        </p:txBody>
      </p:sp>
      <p:sp>
        <p:nvSpPr>
          <p:cNvPr id="217" name="Google Shape;217;p74"/>
          <p:cNvSpPr/>
          <p:nvPr/>
        </p:nvSpPr>
        <p:spPr>
          <a:xfrm>
            <a:off x="1233354" y="4052154"/>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Digital Humanities and School of Library and Information Studies</a:t>
            </a:r>
            <a:endParaRPr/>
          </a:p>
        </p:txBody>
      </p:sp>
      <p:sp>
        <p:nvSpPr>
          <p:cNvPr id="218" name="Google Shape;218;p74"/>
          <p:cNvSpPr txBox="1"/>
          <p:nvPr/>
        </p:nvSpPr>
        <p:spPr>
          <a:xfrm>
            <a:off x="2105785" y="4942566"/>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Julia Guy</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knowledgment">
  <p:cSld name="Acknowledgment">
    <p:bg>
      <p:bgPr>
        <a:blipFill>
          <a:blip r:embed="rId2">
            <a:alphaModFix/>
          </a:blip>
          <a:stretch>
            <a:fillRect/>
          </a:stretch>
        </a:blipFill>
      </p:bgPr>
    </p:bg>
    <p:spTree>
      <p:nvGrpSpPr>
        <p:cNvPr id="219" name="Shape 219"/>
        <p:cNvGrpSpPr/>
        <p:nvPr/>
      </p:nvGrpSpPr>
      <p:grpSpPr>
        <a:xfrm>
          <a:off x="0" y="0"/>
          <a:ext cx="0" cy="0"/>
          <a:chOff x="0" y="0"/>
          <a:chExt cx="0" cy="0"/>
        </a:xfrm>
      </p:grpSpPr>
      <p:pic>
        <p:nvPicPr>
          <p:cNvPr id="220" name="Google Shape;220;p75"/>
          <p:cNvPicPr preferRelativeResize="0"/>
          <p:nvPr/>
        </p:nvPicPr>
        <p:blipFill rotWithShape="1">
          <a:blip r:embed="rId3">
            <a:alphaModFix/>
          </a:blip>
          <a:srcRect b="0" l="0" r="0" t="0"/>
          <a:stretch/>
        </p:blipFill>
        <p:spPr>
          <a:xfrm>
            <a:off x="4758731" y="4886866"/>
            <a:ext cx="2478798" cy="702490"/>
          </a:xfrm>
          <a:prstGeom prst="rect">
            <a:avLst/>
          </a:prstGeom>
          <a:noFill/>
          <a:ln>
            <a:noFill/>
          </a:ln>
        </p:spPr>
      </p:pic>
      <p:sp>
        <p:nvSpPr>
          <p:cNvPr id="221" name="Google Shape;221;p75"/>
          <p:cNvSpPr txBox="1"/>
          <p:nvPr/>
        </p:nvSpPr>
        <p:spPr>
          <a:xfrm>
            <a:off x="1452184" y="2077309"/>
            <a:ext cx="9287631"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7070"/>
              </a:buClr>
              <a:buSzPts val="2400"/>
              <a:buFont typeface="Arial"/>
              <a:buNone/>
            </a:pPr>
            <a:r>
              <a:rPr lang="en-US" sz="2400">
                <a:solidFill>
                  <a:srgbClr val="757070"/>
                </a:solidFill>
                <a:latin typeface="Arial"/>
                <a:ea typeface="Arial"/>
                <a:cs typeface="Arial"/>
                <a:sym typeface="Arial"/>
              </a:rPr>
              <a:t>Opening Up Copyright modules are funded through the University of Alberta, Centre for Teaching and Learning’s Teaching and Learning Enhancement Fund (TLEF) and OER Grant Program with ongoing support from University of Alberta Copyright Office.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2" name="Google Shape;222;p75"/>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ACKNOWLEDGMENT</a:t>
            </a:r>
            <a:endParaRPr b="1" sz="40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3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 name="Google Shape;29;p31"/>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CASES AND LEGISLATION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32"/>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32"/>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IMAGE AND SOUND REFERENCES </a:t>
            </a:r>
            <a:endParaRPr b="1" sz="40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33"/>
          <p:cNvSpPr txBox="1"/>
          <p:nvPr>
            <p:ph idx="1" type="body"/>
          </p:nvPr>
        </p:nvSpPr>
        <p:spPr>
          <a:xfrm>
            <a:off x="2063510" y="2253164"/>
            <a:ext cx="9290290" cy="87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57070"/>
              </a:buClr>
              <a:buSzPts val="2000"/>
              <a:buFont typeface="Arial"/>
              <a:buNone/>
              <a:defRPr i="0" sz="2000">
                <a:solidFill>
                  <a:srgbClr val="757070"/>
                </a:solidFill>
                <a:latin typeface="Arial"/>
                <a:ea typeface="Arial"/>
                <a:cs typeface="Arial"/>
                <a:sym typeface="Arial"/>
              </a:defRPr>
            </a:lvl1pPr>
            <a:lvl2pPr indent="-228600" lvl="1" marL="914400" marR="0" rtl="0" algn="l">
              <a:lnSpc>
                <a:spcPct val="90000"/>
              </a:lnSpc>
              <a:spcBef>
                <a:spcPts val="500"/>
              </a:spcBef>
              <a:spcAft>
                <a:spcPts val="0"/>
              </a:spcAft>
              <a:buClr>
                <a:srgbClr val="979393"/>
              </a:buClr>
              <a:buSzPts val="2000"/>
              <a:buFont typeface="Arial"/>
              <a:buNone/>
              <a:defRPr b="0" i="0" sz="2000" u="none" cap="none" strike="noStrike">
                <a:solidFill>
                  <a:srgbClr val="979393"/>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 name="Google Shape;35;p33"/>
          <p:cNvSpPr txBox="1"/>
          <p:nvPr/>
        </p:nvSpPr>
        <p:spPr>
          <a:xfrm>
            <a:off x="1455738" y="1718034"/>
            <a:ext cx="98980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57070"/>
                </a:solidFill>
                <a:latin typeface="Arial"/>
                <a:ea typeface="Arial"/>
                <a:cs typeface="Arial"/>
                <a:sym typeface="Arial"/>
              </a:rPr>
              <a:t>Suggested Citation:</a:t>
            </a:r>
            <a:endParaRPr/>
          </a:p>
        </p:txBody>
      </p:sp>
      <p:sp>
        <p:nvSpPr>
          <p:cNvPr id="36" name="Google Shape;36;p33"/>
          <p:cNvSpPr txBox="1"/>
          <p:nvPr/>
        </p:nvSpPr>
        <p:spPr>
          <a:xfrm>
            <a:off x="1455738" y="3441680"/>
            <a:ext cx="989806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57070"/>
                </a:solidFill>
                <a:latin typeface="Arial"/>
                <a:ea typeface="Arial"/>
                <a:cs typeface="Arial"/>
                <a:sym typeface="Arial"/>
              </a:rPr>
              <a:t>For the project overview and complete list of modules please visit the project website at: </a:t>
            </a:r>
            <a:r>
              <a:rPr lang="en-US" sz="2000" u="sng">
                <a:solidFill>
                  <a:srgbClr val="757070"/>
                </a:solidFill>
                <a:latin typeface="Arial"/>
                <a:ea typeface="Arial"/>
                <a:cs typeface="Arial"/>
                <a:sym typeface="Arial"/>
                <a:hlinkClick r:id="rId3">
                  <a:extLst>
                    <a:ext uri="{A12FA001-AC4F-418D-AE19-62706E023703}">
                      <ahyp:hlinkClr val="tx"/>
                    </a:ext>
                  </a:extLst>
                </a:hlinkClick>
              </a:rPr>
              <a:t>https://sites.library.ualberta.ca/copyright/</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US" sz="2000">
                <a:solidFill>
                  <a:srgbClr val="757070"/>
                </a:solidFill>
                <a:latin typeface="Arial"/>
                <a:ea typeface="Arial"/>
                <a:cs typeface="Arial"/>
                <a:sym typeface="Arial"/>
              </a:rPr>
              <a:t>Questions, comments, and suggestions should be directed to the University of Alberta’s Copyright Office at: </a:t>
            </a:r>
            <a:r>
              <a:rPr lang="en-US" sz="2000" u="sng">
                <a:solidFill>
                  <a:srgbClr val="757070"/>
                </a:solidFill>
                <a:latin typeface="Arial"/>
                <a:ea typeface="Arial"/>
                <a:cs typeface="Arial"/>
                <a:sym typeface="Arial"/>
                <a:hlinkClick r:id="rId4">
                  <a:extLst>
                    <a:ext uri="{A12FA001-AC4F-418D-AE19-62706E023703}">
                      <ahyp:hlinkClr val="tx"/>
                    </a:ext>
                  </a:extLst>
                </a:hlinkClick>
              </a:rPr>
              <a:t>copyright@ualberta.ca</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2000">
              <a:solidFill>
                <a:srgbClr val="757070"/>
              </a:solidFill>
              <a:latin typeface="Arial"/>
              <a:ea typeface="Arial"/>
              <a:cs typeface="Arial"/>
              <a:sym typeface="Arial"/>
            </a:endParaRPr>
          </a:p>
          <a:p>
            <a:pPr indent="0" lvl="0" marL="0" marR="0" rtl="0" algn="l">
              <a:spcBef>
                <a:spcPts val="0"/>
              </a:spcBef>
              <a:spcAft>
                <a:spcPts val="0"/>
              </a:spcAft>
              <a:buNone/>
            </a:pPr>
            <a:r>
              <a:rPr lang="en-US" sz="2000">
                <a:solidFill>
                  <a:srgbClr val="757070"/>
                </a:solidFill>
                <a:latin typeface="Arial"/>
                <a:ea typeface="Arial"/>
                <a:cs typeface="Arial"/>
                <a:sym typeface="Arial"/>
              </a:rPr>
              <a:t>This module is made available and licensed under a </a:t>
            </a:r>
            <a:r>
              <a:rPr lang="en-US" sz="2000" u="sng">
                <a:solidFill>
                  <a:srgbClr val="757070"/>
                </a:solidFill>
                <a:latin typeface="Arial"/>
                <a:ea typeface="Arial"/>
                <a:cs typeface="Arial"/>
                <a:sym typeface="Arial"/>
                <a:hlinkClick r:id="rId5">
                  <a:extLst>
                    <a:ext uri="{A12FA001-AC4F-418D-AE19-62706E023703}">
                      <ahyp:hlinkClr val="tx"/>
                    </a:ext>
                  </a:extLst>
                </a:hlinkClick>
              </a:rPr>
              <a:t>Creative Commons Attribution 4.0 International Licence</a:t>
            </a:r>
            <a:endParaRPr sz="2000">
              <a:solidFill>
                <a:srgbClr val="757070"/>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 name="Google Shape;37;p33"/>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LICENSING AND ATTRIBUTION</a:t>
            </a:r>
            <a:endParaRPr b="1" sz="40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34"/>
          <p:cNvSpPr/>
          <p:nvPr/>
        </p:nvSpPr>
        <p:spPr>
          <a:xfrm>
            <a:off x="1233354"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Copyright Office </a:t>
            </a:r>
            <a:endParaRPr/>
          </a:p>
        </p:txBody>
      </p:sp>
      <p:sp>
        <p:nvSpPr>
          <p:cNvPr id="40" name="Google Shape;40;p34"/>
          <p:cNvSpPr txBox="1"/>
          <p:nvPr/>
        </p:nvSpPr>
        <p:spPr>
          <a:xfrm>
            <a:off x="2176124" y="2672361"/>
            <a:ext cx="2074460" cy="74789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Adrian Sheppard</a:t>
            </a:r>
            <a:endParaRPr/>
          </a:p>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Amanda Wakaruk </a:t>
            </a:r>
            <a:endParaRPr/>
          </a:p>
        </p:txBody>
      </p:sp>
      <p:sp>
        <p:nvSpPr>
          <p:cNvPr id="41" name="Google Shape;41;p34"/>
          <p:cNvSpPr/>
          <p:nvPr/>
        </p:nvSpPr>
        <p:spPr>
          <a:xfrm>
            <a:off x="7018869" y="1800000"/>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Centre for Teaching and Learning</a:t>
            </a:r>
            <a:endParaRPr/>
          </a:p>
        </p:txBody>
      </p:sp>
      <p:sp>
        <p:nvSpPr>
          <p:cNvPr id="42" name="Google Shape;42;p34"/>
          <p:cNvSpPr txBox="1"/>
          <p:nvPr/>
        </p:nvSpPr>
        <p:spPr>
          <a:xfrm>
            <a:off x="8061807" y="2758498"/>
            <a:ext cx="2215138"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Graeme Pate</a:t>
            </a:r>
            <a:endParaRPr/>
          </a:p>
        </p:txBody>
      </p:sp>
      <p:sp>
        <p:nvSpPr>
          <p:cNvPr id="43" name="Google Shape;43;p34"/>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CONTRIBUTORS</a:t>
            </a:r>
            <a:endParaRPr b="1" sz="4000">
              <a:solidFill>
                <a:schemeClr val="lt1"/>
              </a:solidFill>
              <a:latin typeface="Arial"/>
              <a:ea typeface="Arial"/>
              <a:cs typeface="Arial"/>
              <a:sym typeface="Arial"/>
            </a:endParaRPr>
          </a:p>
        </p:txBody>
      </p:sp>
      <p:sp>
        <p:nvSpPr>
          <p:cNvPr id="44" name="Google Shape;44;p34"/>
          <p:cNvSpPr/>
          <p:nvPr/>
        </p:nvSpPr>
        <p:spPr>
          <a:xfrm>
            <a:off x="4199003" y="4073733"/>
            <a:ext cx="3960000" cy="718782"/>
          </a:xfrm>
          <a:prstGeom prst="rect">
            <a:avLst/>
          </a:prstGeom>
          <a:solidFill>
            <a:srgbClr val="879F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Faculty of Education</a:t>
            </a:r>
            <a:endParaRPr/>
          </a:p>
        </p:txBody>
      </p:sp>
      <p:sp>
        <p:nvSpPr>
          <p:cNvPr id="45" name="Google Shape;45;p34"/>
          <p:cNvSpPr txBox="1"/>
          <p:nvPr/>
        </p:nvSpPr>
        <p:spPr>
          <a:xfrm>
            <a:off x="4919146" y="5024832"/>
            <a:ext cx="2519713"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800">
                <a:solidFill>
                  <a:srgbClr val="757070"/>
                </a:solidFill>
                <a:latin typeface="Arial"/>
                <a:ea typeface="Arial"/>
                <a:cs typeface="Arial"/>
                <a:sym typeface="Arial"/>
              </a:rPr>
              <a:t>Michael B. McNally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bg>
      <p:bgPr>
        <a:blipFill>
          <a:blip r:embed="rId2">
            <a:alphaModFix/>
          </a:blip>
          <a:stretch>
            <a:fillRect/>
          </a:stretch>
        </a:blipFill>
      </p:bgPr>
    </p:bg>
    <p:spTree>
      <p:nvGrpSpPr>
        <p:cNvPr id="46" name="Shape 46"/>
        <p:cNvGrpSpPr/>
        <p:nvPr/>
      </p:nvGrpSpPr>
      <p:grpSpPr>
        <a:xfrm>
          <a:off x="0" y="0"/>
          <a:ext cx="0" cy="0"/>
          <a:chOff x="0" y="0"/>
          <a:chExt cx="0" cy="0"/>
        </a:xfrm>
      </p:grpSpPr>
      <p:pic>
        <p:nvPicPr>
          <p:cNvPr id="47" name="Google Shape;47;p35"/>
          <p:cNvPicPr preferRelativeResize="0"/>
          <p:nvPr/>
        </p:nvPicPr>
        <p:blipFill rotWithShape="1">
          <a:blip r:embed="rId3">
            <a:alphaModFix/>
          </a:blip>
          <a:srcRect b="0" l="0" r="0" t="0"/>
          <a:stretch/>
        </p:blipFill>
        <p:spPr>
          <a:xfrm>
            <a:off x="4758731" y="4886866"/>
            <a:ext cx="2478798" cy="702490"/>
          </a:xfrm>
          <a:prstGeom prst="rect">
            <a:avLst/>
          </a:prstGeom>
          <a:noFill/>
          <a:ln>
            <a:noFill/>
          </a:ln>
        </p:spPr>
      </p:pic>
      <p:sp>
        <p:nvSpPr>
          <p:cNvPr id="48" name="Google Shape;48;p35"/>
          <p:cNvSpPr txBox="1"/>
          <p:nvPr/>
        </p:nvSpPr>
        <p:spPr>
          <a:xfrm>
            <a:off x="2671282" y="701898"/>
            <a:ext cx="8682518" cy="532262"/>
          </a:xfrm>
          <a:prstGeom prst="rect">
            <a:avLst/>
          </a:prstGeom>
          <a:noFill/>
          <a:ln>
            <a:noFill/>
          </a:ln>
        </p:spPr>
        <p:txBody>
          <a:bodyPr anchorCtr="0" anchor="t" bIns="45700" lIns="91425" spcFirstLastPara="1" rIns="91425" wrap="square" tIns="45700">
            <a:spAutoFit/>
          </a:bodyPr>
          <a:lstStyle/>
          <a:p>
            <a:pPr indent="0" lvl="0" marL="0" marR="0" rtl="0" algn="ctr">
              <a:lnSpc>
                <a:spcPct val="70000"/>
              </a:lnSpc>
              <a:spcBef>
                <a:spcPts val="0"/>
              </a:spcBef>
              <a:spcAft>
                <a:spcPts val="0"/>
              </a:spcAft>
              <a:buNone/>
            </a:pPr>
            <a:r>
              <a:rPr b="1" lang="en-US" sz="4000">
                <a:solidFill>
                  <a:schemeClr val="lt1"/>
                </a:solidFill>
                <a:latin typeface="Arial"/>
                <a:ea typeface="Arial"/>
                <a:cs typeface="Arial"/>
                <a:sym typeface="Arial"/>
              </a:rPr>
              <a:t>ACKNOWLEDGMENT</a:t>
            </a:r>
            <a:endParaRPr b="1" sz="4000">
              <a:solidFill>
                <a:schemeClr val="lt1"/>
              </a:solidFill>
              <a:latin typeface="Arial"/>
              <a:ea typeface="Arial"/>
              <a:cs typeface="Arial"/>
              <a:sym typeface="Arial"/>
            </a:endParaRPr>
          </a:p>
        </p:txBody>
      </p:sp>
      <p:sp>
        <p:nvSpPr>
          <p:cNvPr id="49" name="Google Shape;49;p35"/>
          <p:cNvSpPr txBox="1"/>
          <p:nvPr/>
        </p:nvSpPr>
        <p:spPr>
          <a:xfrm>
            <a:off x="1452184" y="2077309"/>
            <a:ext cx="9287631"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57070"/>
              </a:buClr>
              <a:buSzPts val="2400"/>
              <a:buFont typeface="Arial"/>
              <a:buNone/>
            </a:pPr>
            <a:r>
              <a:rPr lang="en-US" sz="2400">
                <a:solidFill>
                  <a:srgbClr val="757070"/>
                </a:solidFill>
                <a:latin typeface="Arial"/>
                <a:ea typeface="Arial"/>
                <a:cs typeface="Arial"/>
                <a:sym typeface="Arial"/>
              </a:rPr>
              <a:t>Opening Up Copyright modules are funded through the University of Alberta, Centre for Teaching and Learning’s Teaching and Learning Enhancement Fund (TLEF) and OER Grant Program with ongoing support from University of Alberta Copyright Office.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4.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0" Type="http://schemas.openxmlformats.org/officeDocument/2006/relationships/theme" Target="../theme/theme3.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10" Type="http://schemas.openxmlformats.org/officeDocument/2006/relationships/theme" Target="../theme/theme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10" Type="http://schemas.openxmlformats.org/officeDocument/2006/relationships/theme" Target="../theme/theme6.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65.png"/><Relationship Id="rId10" Type="http://schemas.openxmlformats.org/officeDocument/2006/relationships/image" Target="../media/image73.png"/><Relationship Id="rId13" Type="http://schemas.openxmlformats.org/officeDocument/2006/relationships/image" Target="../media/image24.png"/><Relationship Id="rId12"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0.png"/><Relationship Id="rId4" Type="http://schemas.openxmlformats.org/officeDocument/2006/relationships/image" Target="../media/image61.png"/><Relationship Id="rId9" Type="http://schemas.openxmlformats.org/officeDocument/2006/relationships/image" Target="../media/image33.png"/><Relationship Id="rId15" Type="http://schemas.openxmlformats.org/officeDocument/2006/relationships/image" Target="../media/image79.png"/><Relationship Id="rId14" Type="http://schemas.openxmlformats.org/officeDocument/2006/relationships/image" Target="../media/image71.png"/><Relationship Id="rId16" Type="http://schemas.openxmlformats.org/officeDocument/2006/relationships/image" Target="../media/image69.png"/><Relationship Id="rId5" Type="http://schemas.openxmlformats.org/officeDocument/2006/relationships/image" Target="../media/image78.png"/><Relationship Id="rId6" Type="http://schemas.openxmlformats.org/officeDocument/2006/relationships/image" Target="../media/image59.png"/><Relationship Id="rId7" Type="http://schemas.openxmlformats.org/officeDocument/2006/relationships/image" Target="../media/image77.png"/><Relationship Id="rId8"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2.png"/><Relationship Id="rId4" Type="http://schemas.openxmlformats.org/officeDocument/2006/relationships/image" Target="../media/image7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3.png"/><Relationship Id="rId4" Type="http://schemas.openxmlformats.org/officeDocument/2006/relationships/image" Target="../media/image81.png"/><Relationship Id="rId5" Type="http://schemas.openxmlformats.org/officeDocument/2006/relationships/image" Target="../media/image72.png"/><Relationship Id="rId6" Type="http://schemas.openxmlformats.org/officeDocument/2006/relationships/image" Target="../media/image6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5.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carl-abrc.ca/influencing-policy/copyright/opencopyrightcourse/" TargetMode="External"/><Relationship Id="rId4" Type="http://schemas.openxmlformats.org/officeDocument/2006/relationships/hyperlink" Target="https://www.michaelgeist.ca/blog/" TargetMode="External"/><Relationship Id="rId5" Type="http://schemas.openxmlformats.org/officeDocument/2006/relationships/hyperlink" Target="http://excesscopyright.blogspot.com/" TargetMode="External"/><Relationship Id="rId6" Type="http://schemas.openxmlformats.org/officeDocument/2006/relationships/hyperlink" Target="https://www.ualberta.ca/faculty-and-staff/copyright/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9.png"/><Relationship Id="rId5" Type="http://schemas.openxmlformats.org/officeDocument/2006/relationships/image" Target="../media/image20.png"/><Relationship Id="rId6" Type="http://schemas.openxmlformats.org/officeDocument/2006/relationships/image" Target="../media/image36.png"/><Relationship Id="rId7" Type="http://schemas.openxmlformats.org/officeDocument/2006/relationships/image" Target="../media/image33.png"/><Relationship Id="rId8"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scc-csc.lexum.com/scc-csc/scc-csc/en/item/2125/index.do" TargetMode="External"/><Relationship Id="rId4" Type="http://schemas.openxmlformats.org/officeDocument/2006/relationships/hyperlink" Target="https://www.canlii.org/en/ca/scc/doc/2021/2021scc32/2021scc32.html"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s://thenounproject.com/icon/1005005" TargetMode="External"/><Relationship Id="rId10" Type="http://schemas.openxmlformats.org/officeDocument/2006/relationships/hyperlink" Target="https://pixabay.com/illustrations/cartoon-casual-character-drawing-3685566/" TargetMode="External"/><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pixabay.com/en/arabian-arab-girl-female-ethnic-1456184/" TargetMode="External"/><Relationship Id="rId4" Type="http://schemas.openxmlformats.org/officeDocument/2006/relationships/hyperlink" Target="https://en.wikipedia.org/wiki/File:Senior_Guy_At_The_Office_Cartoon.svg" TargetMode="External"/><Relationship Id="rId9" Type="http://schemas.openxmlformats.org/officeDocument/2006/relationships/hyperlink" Target="https://thenounproject.com/icon/1587076" TargetMode="External"/><Relationship Id="rId5" Type="http://schemas.openxmlformats.org/officeDocument/2006/relationships/hyperlink" Target="https://pixabay.com/en/teacher-bookworm-glasses-professor-359311/" TargetMode="External"/><Relationship Id="rId6" Type="http://schemas.openxmlformats.org/officeDocument/2006/relationships/hyperlink" Target="https://commons.wikimedia.org/wiki/File:Charming_Cartoon_Businessman.svg" TargetMode="External"/><Relationship Id="rId7" Type="http://schemas.openxmlformats.org/officeDocument/2006/relationships/hyperlink" Target="https://pixabay.com/illustrations/black-avatar-cute-cheerful-3025348/" TargetMode="External"/><Relationship Id="rId8" Type="http://schemas.openxmlformats.org/officeDocument/2006/relationships/hyperlink" Target="https://pixabay.com/vectors/programmer-computer-woman-support-360762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commons.wikimedia.org/wiki/File:Global_Open_Educational_Resources_Logo.svg" TargetMode="External"/><Relationship Id="rId4" Type="http://schemas.openxmlformats.org/officeDocument/2006/relationships/hyperlink" Target="https://commons.wikimedia.org/wiki/File:Cc.logo.circle.svg" TargetMode="External"/><Relationship Id="rId5" Type="http://schemas.openxmlformats.org/officeDocument/2006/relationships/hyperlink" Target="https://commons.wikimedia.org/wiki/File:Tux.svg" TargetMode="External"/><Relationship Id="rId6" Type="http://schemas.openxmlformats.org/officeDocument/2006/relationships/hyperlink" Target="http://www.hooksound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s://sites.library.ualberta.ca/copyrigh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27.png"/></Relationships>
</file>

<file path=ppt/slides/_rels/slide4.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33.png"/><Relationship Id="rId13" Type="http://schemas.openxmlformats.org/officeDocument/2006/relationships/image" Target="../media/image25.png"/><Relationship Id="rId12"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7.png"/><Relationship Id="rId5" Type="http://schemas.openxmlformats.org/officeDocument/2006/relationships/image" Target="../media/image27.png"/><Relationship Id="rId6" Type="http://schemas.openxmlformats.org/officeDocument/2006/relationships/image" Target="../media/image23.png"/><Relationship Id="rId7" Type="http://schemas.openxmlformats.org/officeDocument/2006/relationships/image" Target="../media/image30.png"/><Relationship Id="rId8"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41.png"/><Relationship Id="rId6" Type="http://schemas.openxmlformats.org/officeDocument/2006/relationships/image" Target="../media/image44.png"/><Relationship Id="rId7" Type="http://schemas.openxmlformats.org/officeDocument/2006/relationships/image" Target="../media/image40.png"/></Relationships>
</file>

<file path=ppt/slides/_rels/slide6.xml.rels><?xml version="1.0" encoding="UTF-8" standalone="yes"?><Relationships xmlns="http://schemas.openxmlformats.org/package/2006/relationships"><Relationship Id="rId10"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3.png"/><Relationship Id="rId4" Type="http://schemas.openxmlformats.org/officeDocument/2006/relationships/image" Target="../media/image45.png"/><Relationship Id="rId9" Type="http://schemas.openxmlformats.org/officeDocument/2006/relationships/image" Target="../media/image60.png"/><Relationship Id="rId5" Type="http://schemas.openxmlformats.org/officeDocument/2006/relationships/image" Target="../media/image42.png"/><Relationship Id="rId6" Type="http://schemas.openxmlformats.org/officeDocument/2006/relationships/image" Target="../media/image49.png"/><Relationship Id="rId7" Type="http://schemas.openxmlformats.org/officeDocument/2006/relationships/image" Target="../media/image55.png"/><Relationship Id="rId8"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6.png"/><Relationship Id="rId4" Type="http://schemas.openxmlformats.org/officeDocument/2006/relationships/image" Target="../media/image53.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6.pn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8.pn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95263F"/>
              </a:buClr>
              <a:buSzPts val="6000"/>
              <a:buFont typeface="Arial"/>
              <a:buNone/>
            </a:pPr>
            <a:br>
              <a:rPr lang="en-US"/>
            </a:br>
            <a:r>
              <a:rPr lang="en-US"/>
              <a:t>Opening Up Copyright: An Introduction</a:t>
            </a:r>
            <a:endParaRPr/>
          </a:p>
        </p:txBody>
      </p:sp>
      <p:sp>
        <p:nvSpPr>
          <p:cNvPr id="229" name="Google Shape;22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57070"/>
              </a:buClr>
              <a:buSzPts val="2400"/>
              <a:buNone/>
            </a:pPr>
            <a:r>
              <a:t/>
            </a:r>
            <a:endParaRPr/>
          </a:p>
        </p:txBody>
      </p:sp>
      <p:sp>
        <p:nvSpPr>
          <p:cNvPr id="230" name="Google Shape;230;p1"/>
          <p:cNvSpPr txBox="1"/>
          <p:nvPr>
            <p:ph idx="2" type="body"/>
          </p:nvPr>
        </p:nvSpPr>
        <p:spPr>
          <a:xfrm>
            <a:off x="10233660" y="6270625"/>
            <a:ext cx="1629093" cy="37465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1800"/>
              <a:buNone/>
            </a:pPr>
            <a:r>
              <a:rPr lang="en-US">
                <a:solidFill>
                  <a:srgbClr val="000000"/>
                </a:solidFill>
              </a:rPr>
              <a:t>October 2022</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10"/>
          <p:cNvPicPr preferRelativeResize="0"/>
          <p:nvPr/>
        </p:nvPicPr>
        <p:blipFill rotWithShape="1">
          <a:blip r:embed="rId3">
            <a:alphaModFix/>
          </a:blip>
          <a:srcRect b="0" l="0" r="0" t="0"/>
          <a:stretch/>
        </p:blipFill>
        <p:spPr>
          <a:xfrm>
            <a:off x="1396552" y="1356261"/>
            <a:ext cx="2876952" cy="2562583"/>
          </a:xfrm>
          <a:prstGeom prst="rect">
            <a:avLst/>
          </a:prstGeom>
          <a:noFill/>
          <a:ln>
            <a:noFill/>
          </a:ln>
        </p:spPr>
      </p:pic>
      <p:pic>
        <p:nvPicPr>
          <p:cNvPr id="351" name="Google Shape;351;p10"/>
          <p:cNvPicPr preferRelativeResize="0"/>
          <p:nvPr/>
        </p:nvPicPr>
        <p:blipFill rotWithShape="1">
          <a:blip r:embed="rId4">
            <a:alphaModFix/>
          </a:blip>
          <a:srcRect b="0" l="0" r="0" t="0"/>
          <a:stretch/>
        </p:blipFill>
        <p:spPr>
          <a:xfrm>
            <a:off x="1425781" y="4156009"/>
            <a:ext cx="2838846" cy="2600688"/>
          </a:xfrm>
          <a:prstGeom prst="rect">
            <a:avLst/>
          </a:prstGeom>
          <a:noFill/>
          <a:ln>
            <a:noFill/>
          </a:ln>
        </p:spPr>
      </p:pic>
      <p:pic>
        <p:nvPicPr>
          <p:cNvPr id="352" name="Google Shape;352;p10"/>
          <p:cNvPicPr preferRelativeResize="0"/>
          <p:nvPr/>
        </p:nvPicPr>
        <p:blipFill rotWithShape="1">
          <a:blip r:embed="rId5">
            <a:alphaModFix/>
          </a:blip>
          <a:srcRect b="0" l="0" r="0" t="0"/>
          <a:stretch/>
        </p:blipFill>
        <p:spPr>
          <a:xfrm>
            <a:off x="3059783" y="4156009"/>
            <a:ext cx="2876952" cy="2562583"/>
          </a:xfrm>
          <a:prstGeom prst="rect">
            <a:avLst/>
          </a:prstGeom>
          <a:noFill/>
          <a:ln>
            <a:noFill/>
          </a:ln>
        </p:spPr>
      </p:pic>
      <p:sp>
        <p:nvSpPr>
          <p:cNvPr id="353" name="Google Shape;353;p10"/>
          <p:cNvSpPr txBox="1"/>
          <p:nvPr>
            <p:ph type="title"/>
          </p:nvPr>
        </p:nvSpPr>
        <p:spPr>
          <a:xfrm>
            <a:off x="2671282" y="512064"/>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lang="en-US"/>
              <a:t>LOST?</a:t>
            </a:r>
            <a:endParaRPr/>
          </a:p>
        </p:txBody>
      </p:sp>
      <p:sp>
        <p:nvSpPr>
          <p:cNvPr id="354" name="Google Shape;354;p10"/>
          <p:cNvSpPr txBox="1"/>
          <p:nvPr/>
        </p:nvSpPr>
        <p:spPr>
          <a:xfrm>
            <a:off x="3180776" y="2213113"/>
            <a:ext cx="2534479" cy="377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900">
                <a:solidFill>
                  <a:schemeClr val="dk1"/>
                </a:solidFill>
                <a:latin typeface="Arial"/>
                <a:ea typeface="Arial"/>
                <a:cs typeface="Arial"/>
                <a:sym typeface="Arial"/>
              </a:rPr>
              <a:t>?</a:t>
            </a:r>
            <a:endParaRPr b="1" sz="23900">
              <a:solidFill>
                <a:schemeClr val="dk1"/>
              </a:solidFill>
              <a:latin typeface="Arial"/>
              <a:ea typeface="Arial"/>
              <a:cs typeface="Arial"/>
              <a:sym typeface="Arial"/>
            </a:endParaRPr>
          </a:p>
        </p:txBody>
      </p:sp>
      <p:sp>
        <p:nvSpPr>
          <p:cNvPr id="355" name="Google Shape;355;p10"/>
          <p:cNvSpPr txBox="1"/>
          <p:nvPr/>
        </p:nvSpPr>
        <p:spPr>
          <a:xfrm>
            <a:off x="5107012" y="1860391"/>
            <a:ext cx="2534479" cy="377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900">
                <a:solidFill>
                  <a:schemeClr val="dk1"/>
                </a:solidFill>
                <a:latin typeface="Arial"/>
                <a:ea typeface="Arial"/>
                <a:cs typeface="Arial"/>
                <a:sym typeface="Arial"/>
              </a:rPr>
              <a:t>?</a:t>
            </a:r>
            <a:endParaRPr b="1" sz="23900">
              <a:solidFill>
                <a:schemeClr val="dk1"/>
              </a:solidFill>
              <a:latin typeface="Arial"/>
              <a:ea typeface="Arial"/>
              <a:cs typeface="Arial"/>
              <a:sym typeface="Arial"/>
            </a:endParaRPr>
          </a:p>
        </p:txBody>
      </p:sp>
      <p:sp>
        <p:nvSpPr>
          <p:cNvPr id="356" name="Google Shape;356;p10"/>
          <p:cNvSpPr txBox="1"/>
          <p:nvPr/>
        </p:nvSpPr>
        <p:spPr>
          <a:xfrm>
            <a:off x="7166707" y="2496088"/>
            <a:ext cx="2534479" cy="377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900">
                <a:solidFill>
                  <a:schemeClr val="dk1"/>
                </a:solidFill>
                <a:latin typeface="Arial"/>
                <a:ea typeface="Arial"/>
                <a:cs typeface="Arial"/>
                <a:sym typeface="Arial"/>
              </a:rPr>
              <a:t>?</a:t>
            </a:r>
            <a:endParaRPr b="1" sz="23900">
              <a:solidFill>
                <a:schemeClr val="dk1"/>
              </a:solidFill>
              <a:latin typeface="Arial"/>
              <a:ea typeface="Arial"/>
              <a:cs typeface="Arial"/>
              <a:sym typeface="Arial"/>
            </a:endParaRPr>
          </a:p>
        </p:txBody>
      </p:sp>
      <p:pic>
        <p:nvPicPr>
          <p:cNvPr id="357" name="Google Shape;357;p10"/>
          <p:cNvPicPr preferRelativeResize="0"/>
          <p:nvPr/>
        </p:nvPicPr>
        <p:blipFill rotWithShape="1">
          <a:blip r:embed="rId6">
            <a:alphaModFix/>
          </a:blip>
          <a:srcRect b="0" l="0" r="0" t="0"/>
          <a:stretch/>
        </p:blipFill>
        <p:spPr>
          <a:xfrm>
            <a:off x="4774066" y="3750149"/>
            <a:ext cx="2867425" cy="2548293"/>
          </a:xfrm>
          <a:prstGeom prst="rect">
            <a:avLst/>
          </a:prstGeom>
          <a:noFill/>
          <a:ln>
            <a:noFill/>
          </a:ln>
        </p:spPr>
      </p:pic>
      <p:pic>
        <p:nvPicPr>
          <p:cNvPr id="358" name="Google Shape;358;p10"/>
          <p:cNvPicPr preferRelativeResize="0"/>
          <p:nvPr/>
        </p:nvPicPr>
        <p:blipFill rotWithShape="1">
          <a:blip r:embed="rId7">
            <a:alphaModFix/>
          </a:blip>
          <a:srcRect b="0" l="0" r="0" t="0"/>
          <a:stretch/>
        </p:blipFill>
        <p:spPr>
          <a:xfrm>
            <a:off x="8347920" y="1860391"/>
            <a:ext cx="2876952" cy="2648320"/>
          </a:xfrm>
          <a:prstGeom prst="rect">
            <a:avLst/>
          </a:prstGeom>
          <a:noFill/>
          <a:ln>
            <a:noFill/>
          </a:ln>
        </p:spPr>
      </p:pic>
      <p:pic>
        <p:nvPicPr>
          <p:cNvPr descr="Programmer, Computer, Woman, Support, Website, Work" id="359" name="Google Shape;359;p10"/>
          <p:cNvPicPr preferRelativeResize="0"/>
          <p:nvPr/>
        </p:nvPicPr>
        <p:blipFill rotWithShape="1">
          <a:blip r:embed="rId8">
            <a:alphaModFix/>
          </a:blip>
          <a:srcRect b="0" l="0" r="0" t="0"/>
          <a:stretch/>
        </p:blipFill>
        <p:spPr>
          <a:xfrm>
            <a:off x="148718" y="3019036"/>
            <a:ext cx="1105983" cy="945734"/>
          </a:xfrm>
          <a:prstGeom prst="rect">
            <a:avLst/>
          </a:prstGeom>
          <a:noFill/>
          <a:ln>
            <a:noFill/>
          </a:ln>
        </p:spPr>
      </p:pic>
      <p:pic>
        <p:nvPicPr>
          <p:cNvPr descr="A drawing of a cartoon character&#10;&#10;Description automatically generated" id="360" name="Google Shape;360;p10"/>
          <p:cNvPicPr preferRelativeResize="0"/>
          <p:nvPr/>
        </p:nvPicPr>
        <p:blipFill rotWithShape="1">
          <a:blip r:embed="rId9">
            <a:alphaModFix/>
          </a:blip>
          <a:srcRect b="0" l="0" r="0" t="0"/>
          <a:stretch/>
        </p:blipFill>
        <p:spPr>
          <a:xfrm flipH="1">
            <a:off x="10900556" y="4988169"/>
            <a:ext cx="648632" cy="1512676"/>
          </a:xfrm>
          <a:prstGeom prst="rect">
            <a:avLst/>
          </a:prstGeom>
          <a:noFill/>
          <a:ln>
            <a:noFill/>
          </a:ln>
        </p:spPr>
      </p:pic>
      <p:pic>
        <p:nvPicPr>
          <p:cNvPr id="361" name="Google Shape;361;p10"/>
          <p:cNvPicPr preferRelativeResize="0"/>
          <p:nvPr/>
        </p:nvPicPr>
        <p:blipFill rotWithShape="1">
          <a:blip r:embed="rId10">
            <a:alphaModFix/>
          </a:blip>
          <a:srcRect b="0" l="0" r="0" t="0"/>
          <a:stretch/>
        </p:blipFill>
        <p:spPr>
          <a:xfrm>
            <a:off x="7796305" y="4113635"/>
            <a:ext cx="2876952" cy="2562583"/>
          </a:xfrm>
          <a:prstGeom prst="rect">
            <a:avLst/>
          </a:prstGeom>
          <a:noFill/>
          <a:ln>
            <a:noFill/>
          </a:ln>
        </p:spPr>
      </p:pic>
      <p:pic>
        <p:nvPicPr>
          <p:cNvPr id="362" name="Google Shape;362;p10"/>
          <p:cNvPicPr preferRelativeResize="0"/>
          <p:nvPr/>
        </p:nvPicPr>
        <p:blipFill rotWithShape="1">
          <a:blip r:embed="rId11">
            <a:alphaModFix/>
          </a:blip>
          <a:srcRect b="0" l="0" r="0" t="0"/>
          <a:stretch/>
        </p:blipFill>
        <p:spPr>
          <a:xfrm>
            <a:off x="5021388" y="1089155"/>
            <a:ext cx="2876952" cy="2562583"/>
          </a:xfrm>
          <a:prstGeom prst="rect">
            <a:avLst/>
          </a:prstGeom>
          <a:noFill/>
          <a:ln>
            <a:noFill/>
          </a:ln>
        </p:spPr>
      </p:pic>
      <p:pic>
        <p:nvPicPr>
          <p:cNvPr id="363" name="Google Shape;363;p10"/>
          <p:cNvPicPr preferRelativeResize="0"/>
          <p:nvPr/>
        </p:nvPicPr>
        <p:blipFill rotWithShape="1">
          <a:blip r:embed="rId12">
            <a:alphaModFix/>
          </a:blip>
          <a:srcRect b="0" l="0" r="0" t="0"/>
          <a:stretch/>
        </p:blipFill>
        <p:spPr>
          <a:xfrm>
            <a:off x="126638" y="4085779"/>
            <a:ext cx="2876952" cy="2562583"/>
          </a:xfrm>
          <a:prstGeom prst="rect">
            <a:avLst/>
          </a:prstGeom>
          <a:noFill/>
          <a:ln>
            <a:noFill/>
          </a:ln>
        </p:spPr>
      </p:pic>
      <p:pic>
        <p:nvPicPr>
          <p:cNvPr descr="A close up of a logo&#10;&#10;Description automatically generated" id="364" name="Google Shape;364;p10"/>
          <p:cNvPicPr preferRelativeResize="0"/>
          <p:nvPr/>
        </p:nvPicPr>
        <p:blipFill rotWithShape="1">
          <a:blip r:embed="rId13">
            <a:alphaModFix/>
          </a:blip>
          <a:srcRect b="0" l="0" r="0" t="0"/>
          <a:stretch/>
        </p:blipFill>
        <p:spPr>
          <a:xfrm>
            <a:off x="2279944" y="5297543"/>
            <a:ext cx="966248" cy="1181831"/>
          </a:xfrm>
          <a:prstGeom prst="rect">
            <a:avLst/>
          </a:prstGeom>
          <a:noFill/>
          <a:ln>
            <a:noFill/>
          </a:ln>
        </p:spPr>
      </p:pic>
      <p:pic>
        <p:nvPicPr>
          <p:cNvPr id="365" name="Google Shape;365;p10"/>
          <p:cNvPicPr preferRelativeResize="0"/>
          <p:nvPr/>
        </p:nvPicPr>
        <p:blipFill rotWithShape="1">
          <a:blip r:embed="rId14">
            <a:alphaModFix/>
          </a:blip>
          <a:srcRect b="0" l="0" r="0" t="0"/>
          <a:stretch/>
        </p:blipFill>
        <p:spPr>
          <a:xfrm>
            <a:off x="157703" y="2630488"/>
            <a:ext cx="2876952" cy="2562583"/>
          </a:xfrm>
          <a:prstGeom prst="rect">
            <a:avLst/>
          </a:prstGeom>
          <a:noFill/>
          <a:ln>
            <a:noFill/>
          </a:ln>
        </p:spPr>
      </p:pic>
      <p:pic>
        <p:nvPicPr>
          <p:cNvPr id="366" name="Google Shape;366;p10"/>
          <p:cNvPicPr preferRelativeResize="0"/>
          <p:nvPr/>
        </p:nvPicPr>
        <p:blipFill rotWithShape="1">
          <a:blip r:embed="rId15">
            <a:alphaModFix/>
          </a:blip>
          <a:srcRect b="0" l="0" r="0" t="0"/>
          <a:stretch/>
        </p:blipFill>
        <p:spPr>
          <a:xfrm>
            <a:off x="3114702" y="941813"/>
            <a:ext cx="2876952" cy="2562583"/>
          </a:xfrm>
          <a:prstGeom prst="rect">
            <a:avLst/>
          </a:prstGeom>
          <a:noFill/>
          <a:ln>
            <a:noFill/>
          </a:ln>
        </p:spPr>
      </p:pic>
      <p:pic>
        <p:nvPicPr>
          <p:cNvPr id="367" name="Google Shape;367;p10"/>
          <p:cNvPicPr preferRelativeResize="0"/>
          <p:nvPr/>
        </p:nvPicPr>
        <p:blipFill rotWithShape="1">
          <a:blip r:embed="rId16">
            <a:alphaModFix/>
          </a:blip>
          <a:srcRect b="0" l="0" r="0" t="0"/>
          <a:stretch/>
        </p:blipFill>
        <p:spPr>
          <a:xfrm>
            <a:off x="7218223" y="1159016"/>
            <a:ext cx="2876952" cy="25625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4"/>
                                        </p:tgtEl>
                                      </p:cBhvr>
                                    </p:animEffect>
                                    <p:set>
                                      <p:cBhvr>
                                        <p:cTn dur="1" fill="hold">
                                          <p:stCondLst>
                                            <p:cond delay="500"/>
                                          </p:stCondLst>
                                        </p:cTn>
                                        <p:tgtEl>
                                          <p:spTgt spid="35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5"/>
                                        </p:tgtEl>
                                      </p:cBhvr>
                                    </p:animEffect>
                                    <p:set>
                                      <p:cBhvr>
                                        <p:cTn dur="1" fill="hold">
                                          <p:stCondLst>
                                            <p:cond delay="500"/>
                                          </p:stCondLst>
                                        </p:cTn>
                                        <p:tgtEl>
                                          <p:spTgt spid="35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6"/>
                                        </p:tgtEl>
                                      </p:cBhvr>
                                    </p:animEffect>
                                    <p:set>
                                      <p:cBhvr>
                                        <p:cTn dur="1" fill="hold">
                                          <p:stCondLst>
                                            <p:cond delay="500"/>
                                          </p:stCondLst>
                                        </p:cTn>
                                        <p:tgtEl>
                                          <p:spTgt spid="3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1"/>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REFERENCES AND RESOURCES</a:t>
            </a:r>
            <a:endParaRPr/>
          </a:p>
        </p:txBody>
      </p:sp>
      <p:pic>
        <p:nvPicPr>
          <p:cNvPr id="374" name="Google Shape;374;p11"/>
          <p:cNvPicPr preferRelativeResize="0"/>
          <p:nvPr/>
        </p:nvPicPr>
        <p:blipFill rotWithShape="1">
          <a:blip r:embed="rId3">
            <a:alphaModFix/>
          </a:blip>
          <a:srcRect b="0" l="0" r="0" t="0"/>
          <a:stretch/>
        </p:blipFill>
        <p:spPr>
          <a:xfrm>
            <a:off x="2304887" y="1856993"/>
            <a:ext cx="7958668" cy="4476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2"/>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LEARNING OBJECTIVES</a:t>
            </a:r>
            <a:endParaRPr/>
          </a:p>
        </p:txBody>
      </p:sp>
      <p:pic>
        <p:nvPicPr>
          <p:cNvPr id="381" name="Google Shape;381;p12"/>
          <p:cNvPicPr preferRelativeResize="0"/>
          <p:nvPr/>
        </p:nvPicPr>
        <p:blipFill rotWithShape="1">
          <a:blip r:embed="rId3">
            <a:alphaModFix/>
          </a:blip>
          <a:srcRect b="0" l="0" r="0" t="0"/>
          <a:stretch/>
        </p:blipFill>
        <p:spPr>
          <a:xfrm>
            <a:off x="3236633" y="1558079"/>
            <a:ext cx="5753903" cy="5125165"/>
          </a:xfrm>
          <a:prstGeom prst="rect">
            <a:avLst/>
          </a:prstGeom>
          <a:noFill/>
          <a:ln>
            <a:noFill/>
          </a:ln>
        </p:spPr>
      </p:pic>
      <p:pic>
        <p:nvPicPr>
          <p:cNvPr id="382" name="Google Shape;382;p12"/>
          <p:cNvPicPr preferRelativeResize="0"/>
          <p:nvPr/>
        </p:nvPicPr>
        <p:blipFill rotWithShape="1">
          <a:blip r:embed="rId4">
            <a:alphaModFix/>
          </a:blip>
          <a:srcRect b="0" l="0" r="0" t="0"/>
          <a:stretch/>
        </p:blipFill>
        <p:spPr>
          <a:xfrm>
            <a:off x="6113584" y="1511187"/>
            <a:ext cx="5753903" cy="51251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13"/>
          <p:cNvPicPr preferRelativeResize="0"/>
          <p:nvPr/>
        </p:nvPicPr>
        <p:blipFill rotWithShape="1">
          <a:blip r:embed="rId3">
            <a:alphaModFix/>
          </a:blip>
          <a:srcRect b="0" l="0" r="0" t="0"/>
          <a:stretch/>
        </p:blipFill>
        <p:spPr>
          <a:xfrm>
            <a:off x="181707" y="1463041"/>
            <a:ext cx="4049259" cy="3606790"/>
          </a:xfrm>
          <a:prstGeom prst="rect">
            <a:avLst/>
          </a:prstGeom>
          <a:noFill/>
          <a:ln>
            <a:noFill/>
          </a:ln>
        </p:spPr>
      </p:pic>
      <p:pic>
        <p:nvPicPr>
          <p:cNvPr id="389" name="Google Shape;389;p13"/>
          <p:cNvPicPr preferRelativeResize="0"/>
          <p:nvPr/>
        </p:nvPicPr>
        <p:blipFill rotWithShape="1">
          <a:blip r:embed="rId4">
            <a:alphaModFix/>
          </a:blip>
          <a:srcRect b="0" l="0" r="0" t="0"/>
          <a:stretch/>
        </p:blipFill>
        <p:spPr>
          <a:xfrm>
            <a:off x="820615" y="3266436"/>
            <a:ext cx="5487166" cy="3086531"/>
          </a:xfrm>
          <a:prstGeom prst="rect">
            <a:avLst/>
          </a:prstGeom>
          <a:noFill/>
          <a:ln>
            <a:noFill/>
          </a:ln>
        </p:spPr>
      </p:pic>
      <p:sp>
        <p:nvSpPr>
          <p:cNvPr id="390" name="Google Shape;390;p13"/>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QUIZZES, SOURCES, ATTRIBUTION AND CONTRIBUTORS</a:t>
            </a:r>
            <a:endParaRPr/>
          </a:p>
        </p:txBody>
      </p:sp>
      <p:pic>
        <p:nvPicPr>
          <p:cNvPr id="391" name="Google Shape;391;p13"/>
          <p:cNvPicPr preferRelativeResize="0"/>
          <p:nvPr/>
        </p:nvPicPr>
        <p:blipFill rotWithShape="1">
          <a:blip r:embed="rId5">
            <a:alphaModFix/>
          </a:blip>
          <a:srcRect b="0" l="0" r="0" t="0"/>
          <a:stretch/>
        </p:blipFill>
        <p:spPr>
          <a:xfrm>
            <a:off x="4378571" y="1617751"/>
            <a:ext cx="5487166" cy="3086531"/>
          </a:xfrm>
          <a:prstGeom prst="rect">
            <a:avLst/>
          </a:prstGeom>
          <a:noFill/>
          <a:ln>
            <a:noFill/>
          </a:ln>
        </p:spPr>
      </p:pic>
      <p:pic>
        <p:nvPicPr>
          <p:cNvPr id="392" name="Google Shape;392;p13"/>
          <p:cNvPicPr preferRelativeResize="0"/>
          <p:nvPr/>
        </p:nvPicPr>
        <p:blipFill rotWithShape="1">
          <a:blip r:embed="rId6">
            <a:alphaModFix/>
          </a:blip>
          <a:srcRect b="0" l="0" r="0" t="0"/>
          <a:stretch/>
        </p:blipFill>
        <p:spPr>
          <a:xfrm>
            <a:off x="6593848" y="3358662"/>
            <a:ext cx="5487166" cy="30865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4"/>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FACILITATING OPENNESS</a:t>
            </a:r>
            <a:endParaRPr/>
          </a:p>
        </p:txBody>
      </p:sp>
      <p:pic>
        <p:nvPicPr>
          <p:cNvPr id="399" name="Google Shape;399;p14"/>
          <p:cNvPicPr preferRelativeResize="0"/>
          <p:nvPr/>
        </p:nvPicPr>
        <p:blipFill rotWithShape="1">
          <a:blip r:embed="rId3">
            <a:alphaModFix/>
          </a:blip>
          <a:srcRect b="0" l="0" r="0" t="0"/>
          <a:stretch/>
        </p:blipFill>
        <p:spPr>
          <a:xfrm>
            <a:off x="254652" y="2271346"/>
            <a:ext cx="5366563" cy="301869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400" name="Google Shape;400;p14"/>
          <p:cNvSpPr/>
          <p:nvPr/>
        </p:nvSpPr>
        <p:spPr>
          <a:xfrm>
            <a:off x="4583723" y="4583723"/>
            <a:ext cx="1096108" cy="791308"/>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01" name="Google Shape;401;p14"/>
          <p:cNvPicPr preferRelativeResize="0"/>
          <p:nvPr/>
        </p:nvPicPr>
        <p:blipFill rotWithShape="1">
          <a:blip r:embed="rId4">
            <a:alphaModFix/>
          </a:blip>
          <a:srcRect b="0" l="0" r="0" t="0"/>
          <a:stretch/>
        </p:blipFill>
        <p:spPr>
          <a:xfrm>
            <a:off x="6711461" y="1463041"/>
            <a:ext cx="5173576" cy="5147922"/>
          </a:xfrm>
          <a:prstGeom prst="rect">
            <a:avLst/>
          </a:prstGeom>
          <a:noFill/>
          <a:ln>
            <a:noFill/>
          </a:ln>
        </p:spPr>
      </p:pic>
      <p:sp>
        <p:nvSpPr>
          <p:cNvPr id="402" name="Google Shape;402;p14"/>
          <p:cNvSpPr/>
          <p:nvPr/>
        </p:nvSpPr>
        <p:spPr>
          <a:xfrm>
            <a:off x="6512171" y="5210908"/>
            <a:ext cx="2555629" cy="609600"/>
          </a:xfrm>
          <a:prstGeom prst="ellipse">
            <a:avLst/>
          </a:prstGeom>
          <a:noFill/>
          <a:ln cap="flat" cmpd="sng" w="317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2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5"/>
          <p:cNvSpPr txBox="1"/>
          <p:nvPr>
            <p:ph type="title"/>
          </p:nvPr>
        </p:nvSpPr>
        <p:spPr>
          <a:xfrm>
            <a:off x="2671282" y="512064"/>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lang="en-US"/>
              <a:t>OTHER COPYRIGHT RESOURCES</a:t>
            </a:r>
            <a:endParaRPr/>
          </a:p>
        </p:txBody>
      </p:sp>
      <p:pic>
        <p:nvPicPr>
          <p:cNvPr id="409" name="Google Shape;409;p15"/>
          <p:cNvPicPr preferRelativeResize="0"/>
          <p:nvPr>
            <p:ph idx="1" type="body"/>
          </p:nvPr>
        </p:nvPicPr>
        <p:blipFill rotWithShape="1">
          <a:blip r:embed="rId3">
            <a:alphaModFix/>
          </a:blip>
          <a:srcRect b="0" l="0" r="0" t="0"/>
          <a:stretch/>
        </p:blipFill>
        <p:spPr>
          <a:xfrm>
            <a:off x="3722129" y="1825625"/>
            <a:ext cx="4747742" cy="4351338"/>
          </a:xfrm>
          <a:prstGeom prst="rect">
            <a:avLst/>
          </a:prstGeom>
          <a:noFill/>
          <a:ln>
            <a:noFill/>
          </a:ln>
        </p:spPr>
      </p:pic>
      <p:sp>
        <p:nvSpPr>
          <p:cNvPr id="410" name="Google Shape;410;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rgbClr val="757070"/>
              </a:buClr>
              <a:buSzPts val="2800"/>
              <a:buNone/>
            </a:pPr>
            <a:r>
              <a:t/>
            </a:r>
            <a:endParaRPr/>
          </a:p>
          <a:p>
            <a:pPr indent="-50800" lvl="0" marL="228600" rtl="0" algn="l">
              <a:lnSpc>
                <a:spcPct val="90000"/>
              </a:lnSpc>
              <a:spcBef>
                <a:spcPts val="1000"/>
              </a:spcBef>
              <a:spcAft>
                <a:spcPts val="0"/>
              </a:spcAft>
              <a:buClr>
                <a:srgbClr val="757070"/>
              </a:buClr>
              <a:buSzPts val="2800"/>
              <a:buNone/>
            </a:pPr>
            <a:r>
              <a:t/>
            </a:r>
            <a:endParaRPr/>
          </a:p>
          <a:p>
            <a:pPr indent="-50800" lvl="0" marL="228600" rtl="0" algn="l">
              <a:lnSpc>
                <a:spcPct val="90000"/>
              </a:lnSpc>
              <a:spcBef>
                <a:spcPts val="1000"/>
              </a:spcBef>
              <a:spcAft>
                <a:spcPts val="0"/>
              </a:spcAft>
              <a:buClr>
                <a:srgbClr val="757070"/>
              </a:buClr>
              <a:buSzPts val="2800"/>
              <a:buNone/>
            </a:pPr>
            <a:r>
              <a:t/>
            </a:r>
            <a:endParaRPr/>
          </a:p>
          <a:p>
            <a:pPr indent="0" lvl="0" marL="0" rtl="0" algn="l">
              <a:lnSpc>
                <a:spcPct val="90000"/>
              </a:lnSpc>
              <a:spcBef>
                <a:spcPts val="1000"/>
              </a:spcBef>
              <a:spcAft>
                <a:spcPts val="0"/>
              </a:spcAft>
              <a:buClr>
                <a:srgbClr val="757070"/>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6"/>
          <p:cNvSpPr txBox="1"/>
          <p:nvPr>
            <p:ph idx="1" type="body"/>
          </p:nvPr>
        </p:nvSpPr>
        <p:spPr>
          <a:xfrm>
            <a:off x="1520894" y="6272213"/>
            <a:ext cx="9832906" cy="287337"/>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sp>
        <p:nvSpPr>
          <p:cNvPr id="417" name="Google Shape;417;p16"/>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CONTRIBUTORS</a:t>
            </a:r>
            <a:endParaRPr/>
          </a:p>
        </p:txBody>
      </p:sp>
      <p:pic>
        <p:nvPicPr>
          <p:cNvPr id="418" name="Google Shape;418;p16"/>
          <p:cNvPicPr preferRelativeResize="0"/>
          <p:nvPr>
            <p:ph idx="1" type="body"/>
          </p:nvPr>
        </p:nvPicPr>
        <p:blipFill rotWithShape="1">
          <a:blip r:embed="rId3">
            <a:alphaModFix/>
          </a:blip>
          <a:srcRect b="0" l="0" r="0" t="0"/>
          <a:stretch/>
        </p:blipFill>
        <p:spPr>
          <a:xfrm>
            <a:off x="3260863" y="1815831"/>
            <a:ext cx="5181600" cy="1279855"/>
          </a:xfrm>
          <a:prstGeom prst="rect">
            <a:avLst/>
          </a:prstGeom>
          <a:noFill/>
          <a:ln>
            <a:noFill/>
          </a:ln>
        </p:spPr>
      </p:pic>
      <p:sp>
        <p:nvSpPr>
          <p:cNvPr id="419" name="Google Shape;419;p16"/>
          <p:cNvSpPr txBox="1"/>
          <p:nvPr/>
        </p:nvSpPr>
        <p:spPr>
          <a:xfrm>
            <a:off x="1634987" y="3299791"/>
            <a:ext cx="8433352"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Copyright Office</a:t>
            </a:r>
            <a:endParaRPr/>
          </a:p>
          <a:p>
            <a:pPr indent="0" lvl="0" marL="0" marR="0" rtl="0" algn="ctr">
              <a:spcBef>
                <a:spcPts val="0"/>
              </a:spcBef>
              <a:spcAft>
                <a:spcPts val="0"/>
              </a:spcAft>
              <a:buNone/>
            </a:pPr>
            <a:r>
              <a:t/>
            </a:r>
            <a:endParaRPr sz="2400">
              <a:solidFill>
                <a:schemeClr val="dk1"/>
              </a:solidFill>
              <a:latin typeface="Arial"/>
              <a:ea typeface="Arial"/>
              <a:cs typeface="Arial"/>
              <a:sym typeface="Arial"/>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Centre for Teaching and Learning</a:t>
            </a:r>
            <a:endParaRPr/>
          </a:p>
          <a:p>
            <a:pPr indent="0" lvl="0" marL="0" marR="0" rtl="0" algn="ctr">
              <a:spcBef>
                <a:spcPts val="0"/>
              </a:spcBef>
              <a:spcAft>
                <a:spcPts val="0"/>
              </a:spcAft>
              <a:buNone/>
            </a:pPr>
            <a:r>
              <a:t/>
            </a:r>
            <a:endParaRPr sz="2400">
              <a:solidFill>
                <a:schemeClr val="dk1"/>
              </a:solidFill>
              <a:latin typeface="Arial"/>
              <a:ea typeface="Arial"/>
              <a:cs typeface="Arial"/>
              <a:sym typeface="Arial"/>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Library and Museums</a:t>
            </a:r>
            <a:endParaRPr/>
          </a:p>
          <a:p>
            <a:pPr indent="0" lvl="0" marL="0" marR="0" rtl="0" algn="ctr">
              <a:spcBef>
                <a:spcPts val="0"/>
              </a:spcBef>
              <a:spcAft>
                <a:spcPts val="0"/>
              </a:spcAft>
              <a:buNone/>
            </a:pPr>
            <a:r>
              <a:t/>
            </a:r>
            <a:endParaRPr sz="2400">
              <a:solidFill>
                <a:schemeClr val="dk1"/>
              </a:solidFill>
              <a:latin typeface="Arial"/>
              <a:ea typeface="Arial"/>
              <a:cs typeface="Arial"/>
              <a:sym typeface="Arial"/>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Faculty of Education</a:t>
            </a:r>
            <a:endParaRPr sz="2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17"/>
          <p:cNvSpPr txBox="1"/>
          <p:nvPr>
            <p:ph type="title"/>
          </p:nvPr>
        </p:nvSpPr>
        <p:spPr>
          <a:xfrm>
            <a:off x="2671282" y="512064"/>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lang="en-US"/>
              <a:t>LEARNING OBJECTIVES</a:t>
            </a:r>
            <a:endParaRPr/>
          </a:p>
        </p:txBody>
      </p:sp>
      <p:sp>
        <p:nvSpPr>
          <p:cNvPr id="426" name="Google Shape;426;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2800"/>
              <a:buNone/>
            </a:pPr>
            <a:r>
              <a:rPr b="0" i="0" lang="en-US" u="none" strike="noStrike">
                <a:solidFill>
                  <a:srgbClr val="000000"/>
                </a:solidFill>
              </a:rPr>
              <a:t>You should now be able to:</a:t>
            </a:r>
            <a:endParaRPr/>
          </a:p>
          <a:p>
            <a:pPr indent="0" lvl="0" marL="0" rtl="0" algn="l">
              <a:lnSpc>
                <a:spcPct val="90000"/>
              </a:lnSpc>
              <a:spcBef>
                <a:spcPts val="1200"/>
              </a:spcBef>
              <a:spcAft>
                <a:spcPts val="0"/>
              </a:spcAft>
              <a:buClr>
                <a:srgbClr val="757070"/>
              </a:buClr>
              <a:buSzPts val="2800"/>
              <a:buNone/>
            </a:pPr>
            <a:r>
              <a:t/>
            </a:r>
            <a:endParaRPr b="0" i="0" u="none" strike="noStrike">
              <a:solidFill>
                <a:srgbClr val="000000"/>
              </a:solidFill>
            </a:endParaRPr>
          </a:p>
          <a:p>
            <a:pPr indent="-228600" lvl="0" marL="228600" rtl="0" algn="l">
              <a:lnSpc>
                <a:spcPct val="90000"/>
              </a:lnSpc>
              <a:spcBef>
                <a:spcPts val="1200"/>
              </a:spcBef>
              <a:spcAft>
                <a:spcPts val="0"/>
              </a:spcAft>
              <a:buClr>
                <a:srgbClr val="000000"/>
              </a:buClr>
              <a:buSzPts val="2800"/>
              <a:buFont typeface="Arial"/>
              <a:buChar char="•"/>
            </a:pPr>
            <a:r>
              <a:rPr b="0" i="0" lang="en-US" u="none" strike="noStrike">
                <a:solidFill>
                  <a:srgbClr val="000000"/>
                </a:solidFill>
              </a:rPr>
              <a:t>Describe the goals of the Opening Up Copyright series</a:t>
            </a:r>
            <a:endParaRPr/>
          </a:p>
          <a:p>
            <a:pPr indent="-50800" lvl="0" marL="228600" rtl="0" algn="l">
              <a:lnSpc>
                <a:spcPct val="90000"/>
              </a:lnSpc>
              <a:spcBef>
                <a:spcPts val="1200"/>
              </a:spcBef>
              <a:spcAft>
                <a:spcPts val="0"/>
              </a:spcAft>
              <a:buClr>
                <a:srgbClr val="757070"/>
              </a:buClr>
              <a:buSzPts val="2800"/>
              <a:buFont typeface="Arial"/>
              <a:buNone/>
            </a:pPr>
            <a:r>
              <a:t/>
            </a:r>
            <a:endParaRPr b="0" i="0" u="none" strike="noStrike">
              <a:solidFill>
                <a:srgbClr val="000000"/>
              </a:solidFill>
            </a:endParaRPr>
          </a:p>
          <a:p>
            <a:pPr indent="-228600" lvl="0" marL="228600" rtl="0" algn="l">
              <a:lnSpc>
                <a:spcPct val="90000"/>
              </a:lnSpc>
              <a:spcBef>
                <a:spcPts val="0"/>
              </a:spcBef>
              <a:spcAft>
                <a:spcPts val="0"/>
              </a:spcAft>
              <a:buClr>
                <a:srgbClr val="000000"/>
              </a:buClr>
              <a:buSzPts val="2800"/>
              <a:buFont typeface="Arial"/>
              <a:buChar char="•"/>
            </a:pPr>
            <a:r>
              <a:rPr b="0" i="0" lang="en-US" u="none" strike="noStrike">
                <a:solidFill>
                  <a:srgbClr val="000000"/>
                </a:solidFill>
              </a:rPr>
              <a:t>Identify resources for learning more about Canadian copyright</a:t>
            </a:r>
            <a:endParaRPr/>
          </a:p>
          <a:p>
            <a:pPr indent="-50800" lvl="0" marL="228600" rtl="0" algn="l">
              <a:lnSpc>
                <a:spcPct val="90000"/>
              </a:lnSpc>
              <a:spcBef>
                <a:spcPts val="0"/>
              </a:spcBef>
              <a:spcAft>
                <a:spcPts val="0"/>
              </a:spcAft>
              <a:buClr>
                <a:srgbClr val="757070"/>
              </a:buClr>
              <a:buSzPts val="2800"/>
              <a:buFont typeface="Arial"/>
              <a:buNone/>
            </a:pPr>
            <a:r>
              <a:t/>
            </a:r>
            <a:endParaRPr b="0" i="0" u="none" strike="noStrike">
              <a:solidFill>
                <a:srgbClr val="000000"/>
              </a:solidFill>
            </a:endParaRPr>
          </a:p>
          <a:p>
            <a:pPr indent="-228600" lvl="0" marL="228600" rtl="0" algn="l">
              <a:lnSpc>
                <a:spcPct val="90000"/>
              </a:lnSpc>
              <a:spcBef>
                <a:spcPts val="0"/>
              </a:spcBef>
              <a:spcAft>
                <a:spcPts val="0"/>
              </a:spcAft>
              <a:buClr>
                <a:srgbClr val="000000"/>
              </a:buClr>
              <a:buSzPts val="2800"/>
              <a:buFont typeface="Arial"/>
              <a:buChar char="•"/>
            </a:pPr>
            <a:r>
              <a:rPr b="0" i="0" lang="en-US" u="none" strike="noStrike">
                <a:solidFill>
                  <a:srgbClr val="000000"/>
                </a:solidFill>
              </a:rPr>
              <a:t>Understand how to navigate the Opening Up Copyright series</a:t>
            </a:r>
            <a:endParaRPr/>
          </a:p>
          <a:p>
            <a:pPr indent="-50800" lvl="0" marL="228600" rtl="0" algn="l">
              <a:lnSpc>
                <a:spcPct val="90000"/>
              </a:lnSpc>
              <a:spcBef>
                <a:spcPts val="1000"/>
              </a:spcBef>
              <a:spcAft>
                <a:spcPts val="0"/>
              </a:spcAft>
              <a:buClr>
                <a:srgbClr val="757070"/>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9"/>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57070"/>
              </a:buClr>
              <a:buSzPts val="1800"/>
              <a:buNone/>
            </a:pPr>
            <a:r>
              <a:rPr b="0" i="0" lang="en-US" sz="1800" u="none" strike="noStrike"/>
              <a:t>Canadian Association of Research Libraries (CARL). (n.d.). </a:t>
            </a:r>
            <a:r>
              <a:rPr b="0" i="1" lang="en-US" sz="1800" u="none" strike="noStrike"/>
              <a:t>Copyright Open Educational Resource for University Instructors and Staff</a:t>
            </a:r>
            <a:r>
              <a:rPr b="0" i="0" lang="en-US" sz="1800" u="none" strike="noStrike"/>
              <a:t>. </a:t>
            </a:r>
            <a:r>
              <a:rPr b="0" i="0" lang="en-US" sz="1800" u="sng" strike="noStrike">
                <a:solidFill>
                  <a:schemeClr val="hlink"/>
                </a:solidFill>
                <a:hlinkClick r:id="rId3"/>
              </a:rPr>
              <a:t>https://www.carl-abrc.ca/influencing-policy/copyright/opencopyrightcourse/</a:t>
            </a:r>
            <a:r>
              <a:rPr b="0" i="0" lang="en-US" sz="1800" u="none" strike="noStrike"/>
              <a:t> </a:t>
            </a:r>
            <a:endParaRPr/>
          </a:p>
          <a:p>
            <a:pPr indent="0" lvl="0" marL="0" rtl="0" algn="l">
              <a:lnSpc>
                <a:spcPct val="90000"/>
              </a:lnSpc>
              <a:spcBef>
                <a:spcPts val="0"/>
              </a:spcBef>
              <a:spcAft>
                <a:spcPts val="0"/>
              </a:spcAft>
              <a:buClr>
                <a:srgbClr val="757070"/>
              </a:buClr>
              <a:buSzPts val="1800"/>
              <a:buNone/>
            </a:pPr>
            <a:r>
              <a:t/>
            </a:r>
            <a:endParaRPr sz="1800"/>
          </a:p>
          <a:p>
            <a:pPr indent="0" lvl="0" marL="0" rtl="0" algn="l">
              <a:lnSpc>
                <a:spcPct val="90000"/>
              </a:lnSpc>
              <a:spcBef>
                <a:spcPts val="0"/>
              </a:spcBef>
              <a:spcAft>
                <a:spcPts val="0"/>
              </a:spcAft>
              <a:buClr>
                <a:srgbClr val="757070"/>
              </a:buClr>
              <a:buSzPts val="1800"/>
              <a:buNone/>
            </a:pPr>
            <a:r>
              <a:rPr b="0" i="0" lang="en-US" sz="1800" u="none" strike="noStrike"/>
              <a:t>Geist, Michael. (n.d.). </a:t>
            </a:r>
            <a:r>
              <a:rPr i="1" lang="en-US" sz="1800"/>
              <a:t>Michael Geist</a:t>
            </a:r>
            <a:r>
              <a:rPr lang="en-US" sz="1800"/>
              <a:t> [Blog]. </a:t>
            </a:r>
            <a:r>
              <a:rPr lang="en-US" sz="1800" u="sng">
                <a:solidFill>
                  <a:schemeClr val="hlink"/>
                </a:solidFill>
                <a:hlinkClick r:id="rId4"/>
              </a:rPr>
              <a:t>https://www.michaelgeist.ca/blog/</a:t>
            </a:r>
            <a:r>
              <a:rPr lang="en-US" sz="1800"/>
              <a:t> </a:t>
            </a:r>
            <a:endParaRPr b="0" i="0" sz="1800" u="none" strike="noStrike"/>
          </a:p>
          <a:p>
            <a:pPr indent="0" lvl="0" marL="0" rtl="0" algn="l">
              <a:lnSpc>
                <a:spcPct val="90000"/>
              </a:lnSpc>
              <a:spcBef>
                <a:spcPts val="0"/>
              </a:spcBef>
              <a:spcAft>
                <a:spcPts val="0"/>
              </a:spcAft>
              <a:buClr>
                <a:srgbClr val="757070"/>
              </a:buClr>
              <a:buSzPts val="1800"/>
              <a:buNone/>
            </a:pPr>
            <a:r>
              <a:t/>
            </a:r>
            <a:endParaRPr b="0" i="0" sz="1800" u="none" strike="noStrike"/>
          </a:p>
          <a:p>
            <a:pPr indent="0" lvl="0" marL="0" rtl="0" algn="l">
              <a:lnSpc>
                <a:spcPct val="90000"/>
              </a:lnSpc>
              <a:spcBef>
                <a:spcPts val="0"/>
              </a:spcBef>
              <a:spcAft>
                <a:spcPts val="0"/>
              </a:spcAft>
              <a:buClr>
                <a:srgbClr val="757070"/>
              </a:buClr>
              <a:buSzPts val="1800"/>
              <a:buNone/>
            </a:pPr>
            <a:r>
              <a:rPr b="0" i="0" lang="en-US" sz="1800" u="none" strike="noStrike"/>
              <a:t>Knopf, Howard. (n.d.). </a:t>
            </a:r>
            <a:r>
              <a:rPr b="0" i="1" lang="en-US" sz="1800" u="none" strike="noStrike"/>
              <a:t>Excess Copyright.</a:t>
            </a:r>
            <a:r>
              <a:rPr b="0" i="0" lang="en-US" sz="1800" u="none" strike="noStrike"/>
              <a:t> </a:t>
            </a:r>
            <a:r>
              <a:rPr b="0" i="0" lang="en-US" sz="1800" u="sng" strike="noStrike">
                <a:solidFill>
                  <a:schemeClr val="hlink"/>
                </a:solidFill>
                <a:hlinkClick r:id="rId5"/>
              </a:rPr>
              <a:t>http://excesscopyright.blogspot.com/</a:t>
            </a:r>
            <a:r>
              <a:rPr b="0" i="0" lang="en-US" sz="1800" u="none" strike="noStrike"/>
              <a:t> </a:t>
            </a:r>
            <a:endParaRPr/>
          </a:p>
          <a:p>
            <a:pPr indent="0" lvl="0" marL="0" rtl="0" algn="l">
              <a:lnSpc>
                <a:spcPct val="90000"/>
              </a:lnSpc>
              <a:spcBef>
                <a:spcPts val="0"/>
              </a:spcBef>
              <a:spcAft>
                <a:spcPts val="0"/>
              </a:spcAft>
              <a:buClr>
                <a:srgbClr val="757070"/>
              </a:buClr>
              <a:buSzPts val="1800"/>
              <a:buNone/>
            </a:pPr>
            <a:r>
              <a:t/>
            </a:r>
            <a:endParaRPr sz="1800"/>
          </a:p>
          <a:p>
            <a:pPr indent="0" lvl="0" marL="0" rtl="0" algn="l">
              <a:lnSpc>
                <a:spcPct val="90000"/>
              </a:lnSpc>
              <a:spcBef>
                <a:spcPts val="0"/>
              </a:spcBef>
              <a:spcAft>
                <a:spcPts val="0"/>
              </a:spcAft>
              <a:buClr>
                <a:srgbClr val="757070"/>
              </a:buClr>
              <a:buSzPts val="1800"/>
              <a:buNone/>
            </a:pPr>
            <a:r>
              <a:rPr b="0" i="0" lang="en-US" sz="1800" u="none" strike="noStrike"/>
              <a:t>Murray, L.J., &amp; Trosow, S.E. (2013). </a:t>
            </a:r>
            <a:r>
              <a:rPr b="0" i="1" lang="en-US" sz="1800" u="none" strike="noStrike"/>
              <a:t>Canadian copyright: A citizen’s guide</a:t>
            </a:r>
            <a:r>
              <a:rPr b="0" i="0" lang="en-US" sz="1800" u="none" strike="noStrike"/>
              <a:t>. 2nd Ed. Toronto, ON: Between the Lines. </a:t>
            </a:r>
            <a:endParaRPr sz="1800"/>
          </a:p>
          <a:p>
            <a:pPr indent="0" lvl="0" marL="0" rtl="0" algn="l">
              <a:lnSpc>
                <a:spcPct val="90000"/>
              </a:lnSpc>
              <a:spcBef>
                <a:spcPts val="0"/>
              </a:spcBef>
              <a:spcAft>
                <a:spcPts val="0"/>
              </a:spcAft>
              <a:buClr>
                <a:srgbClr val="757070"/>
              </a:buClr>
              <a:buSzPts val="1800"/>
              <a:buNone/>
            </a:pPr>
            <a:r>
              <a:t/>
            </a:r>
            <a:endParaRPr sz="1800"/>
          </a:p>
          <a:p>
            <a:pPr indent="0" lvl="0" marL="0" rtl="0" algn="l">
              <a:lnSpc>
                <a:spcPct val="90000"/>
              </a:lnSpc>
              <a:spcBef>
                <a:spcPts val="0"/>
              </a:spcBef>
              <a:spcAft>
                <a:spcPts val="0"/>
              </a:spcAft>
              <a:buClr>
                <a:srgbClr val="757070"/>
              </a:buClr>
              <a:buSzPts val="1800"/>
              <a:buNone/>
            </a:pPr>
            <a:r>
              <a:rPr lang="en-US" sz="1800"/>
              <a:t>University of Alberta. (n.d.). </a:t>
            </a:r>
            <a:r>
              <a:rPr i="1" lang="en-US" sz="1800"/>
              <a:t>Copyright Office. </a:t>
            </a:r>
            <a:r>
              <a:rPr lang="en-US" sz="1800" u="sng">
                <a:solidFill>
                  <a:schemeClr val="hlink"/>
                </a:solidFill>
                <a:hlinkClick r:id="rId6"/>
              </a:rPr>
              <a:t>https://www.ualberta.ca/faculty-and-staff/copyright/index.html</a:t>
            </a:r>
            <a:r>
              <a:rPr lang="en-US" sz="1800"/>
              <a:t> </a:t>
            </a:r>
            <a:endParaRPr/>
          </a:p>
          <a:p>
            <a:pPr indent="0" lvl="0" marL="0" rtl="0" algn="l">
              <a:lnSpc>
                <a:spcPct val="90000"/>
              </a:lnSpc>
              <a:spcBef>
                <a:spcPts val="0"/>
              </a:spcBef>
              <a:spcAft>
                <a:spcPts val="0"/>
              </a:spcAft>
              <a:buClr>
                <a:srgbClr val="757070"/>
              </a:buClr>
              <a:buSzPts val="1800"/>
              <a:buNone/>
            </a:pPr>
            <a:r>
              <a:t/>
            </a:r>
            <a:endParaRPr sz="1800"/>
          </a:p>
          <a:p>
            <a:pPr indent="0" lvl="0" marL="0" rtl="0" algn="l">
              <a:lnSpc>
                <a:spcPct val="90000"/>
              </a:lnSpc>
              <a:spcBef>
                <a:spcPts val="0"/>
              </a:spcBef>
              <a:spcAft>
                <a:spcPts val="0"/>
              </a:spcAft>
              <a:buClr>
                <a:srgbClr val="757070"/>
              </a:buClr>
              <a:buSzPts val="1800"/>
              <a:buNone/>
            </a:pPr>
            <a:r>
              <a:rPr b="0" i="0" lang="en-US" sz="1800" u="none" strike="noStrike"/>
              <a:t>Vaver, D. (2011). </a:t>
            </a:r>
            <a:r>
              <a:rPr b="0" i="1" lang="en-US" sz="1800" u="none" strike="noStrike"/>
              <a:t>Intellectual property law : copyright, patents, trade-mark</a:t>
            </a:r>
            <a:r>
              <a:rPr b="0" i="0" lang="en-US" sz="1800" u="none" strike="noStrike"/>
              <a:t>s. 2nd Ed. Toronto: Irwin Law. </a:t>
            </a:r>
            <a:endParaRPr/>
          </a:p>
          <a:p>
            <a:pPr indent="0" lvl="0" marL="0" rtl="0" algn="l">
              <a:lnSpc>
                <a:spcPct val="90000"/>
              </a:lnSpc>
              <a:spcBef>
                <a:spcPts val="0"/>
              </a:spcBef>
              <a:spcAft>
                <a:spcPts val="0"/>
              </a:spcAft>
              <a:buClr>
                <a:srgbClr val="757070"/>
              </a:buClr>
              <a:buSzPts val="2000"/>
              <a:buNone/>
            </a:pPr>
            <a:br>
              <a:rPr lang="en-US"/>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
          <p:cNvPicPr preferRelativeResize="0"/>
          <p:nvPr>
            <p:ph idx="1" type="body"/>
          </p:nvPr>
        </p:nvPicPr>
        <p:blipFill rotWithShape="1">
          <a:blip r:embed="rId3">
            <a:alphaModFix/>
          </a:blip>
          <a:srcRect b="0" l="0" r="0" t="0"/>
          <a:stretch/>
        </p:blipFill>
        <p:spPr>
          <a:xfrm>
            <a:off x="838200" y="2020090"/>
            <a:ext cx="10600679" cy="2656788"/>
          </a:xfrm>
          <a:prstGeom prst="rect">
            <a:avLst/>
          </a:prstGeom>
          <a:noFill/>
          <a:ln>
            <a:noFill/>
          </a:ln>
        </p:spPr>
      </p:pic>
      <p:pic>
        <p:nvPicPr>
          <p:cNvPr id="237" name="Google Shape;237;p2"/>
          <p:cNvPicPr preferRelativeResize="0"/>
          <p:nvPr>
            <p:ph idx="1" type="body"/>
          </p:nvPr>
        </p:nvPicPr>
        <p:blipFill rotWithShape="1">
          <a:blip r:embed="rId4">
            <a:alphaModFix/>
          </a:blip>
          <a:srcRect b="0" l="0" r="0" t="0"/>
          <a:stretch/>
        </p:blipFill>
        <p:spPr>
          <a:xfrm>
            <a:off x="4398953" y="3888980"/>
            <a:ext cx="2432151" cy="2243208"/>
          </a:xfrm>
          <a:prstGeom prst="rect">
            <a:avLst/>
          </a:prstGeom>
          <a:noFill/>
          <a:ln>
            <a:noFill/>
          </a:ln>
        </p:spPr>
      </p:pic>
      <p:sp>
        <p:nvSpPr>
          <p:cNvPr id="238" name="Google Shape;238;p2"/>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WHAT IS OUC?</a:t>
            </a:r>
            <a:endParaRPr/>
          </a:p>
        </p:txBody>
      </p:sp>
      <p:pic>
        <p:nvPicPr>
          <p:cNvPr id="239" name="Google Shape;239;p2"/>
          <p:cNvPicPr preferRelativeResize="0"/>
          <p:nvPr/>
        </p:nvPicPr>
        <p:blipFill rotWithShape="1">
          <a:blip r:embed="rId5">
            <a:alphaModFix/>
          </a:blip>
          <a:srcRect b="0" l="0" r="0" t="0"/>
          <a:stretch/>
        </p:blipFill>
        <p:spPr>
          <a:xfrm>
            <a:off x="6702840" y="4496716"/>
            <a:ext cx="2432151" cy="2253793"/>
          </a:xfrm>
          <a:prstGeom prst="rect">
            <a:avLst/>
          </a:prstGeom>
          <a:noFill/>
          <a:ln>
            <a:noFill/>
          </a:ln>
        </p:spPr>
      </p:pic>
      <p:pic>
        <p:nvPicPr>
          <p:cNvPr id="240" name="Google Shape;240;p2"/>
          <p:cNvPicPr preferRelativeResize="0"/>
          <p:nvPr/>
        </p:nvPicPr>
        <p:blipFill rotWithShape="1">
          <a:blip r:embed="rId6">
            <a:alphaModFix/>
          </a:blip>
          <a:srcRect b="0" l="0" r="0" t="0"/>
          <a:stretch/>
        </p:blipFill>
        <p:spPr>
          <a:xfrm>
            <a:off x="9069061" y="4022091"/>
            <a:ext cx="2435749" cy="2423671"/>
          </a:xfrm>
          <a:prstGeom prst="rect">
            <a:avLst/>
          </a:prstGeom>
          <a:noFill/>
          <a:ln>
            <a:noFill/>
          </a:ln>
        </p:spPr>
      </p:pic>
      <p:pic>
        <p:nvPicPr>
          <p:cNvPr descr="A drawing of a cartoon character&#10;&#10;Description automatically generated" id="241" name="Google Shape;241;p2"/>
          <p:cNvPicPr preferRelativeResize="0"/>
          <p:nvPr/>
        </p:nvPicPr>
        <p:blipFill rotWithShape="1">
          <a:blip r:embed="rId7">
            <a:alphaModFix/>
          </a:blip>
          <a:srcRect b="0" l="0" r="0" t="0"/>
          <a:stretch/>
        </p:blipFill>
        <p:spPr>
          <a:xfrm flipH="1">
            <a:off x="716472" y="4461626"/>
            <a:ext cx="790657" cy="1843894"/>
          </a:xfrm>
          <a:prstGeom prst="rect">
            <a:avLst/>
          </a:prstGeom>
          <a:noFill/>
          <a:ln>
            <a:noFill/>
          </a:ln>
        </p:spPr>
      </p:pic>
      <p:pic>
        <p:nvPicPr>
          <p:cNvPr id="242" name="Google Shape;242;p2"/>
          <p:cNvPicPr preferRelativeResize="0"/>
          <p:nvPr/>
        </p:nvPicPr>
        <p:blipFill rotWithShape="1">
          <a:blip r:embed="rId8">
            <a:alphaModFix/>
          </a:blip>
          <a:srcRect b="0" l="0" r="0" t="0"/>
          <a:stretch/>
        </p:blipFill>
        <p:spPr>
          <a:xfrm>
            <a:off x="1656407" y="5171860"/>
            <a:ext cx="1559436" cy="1686140"/>
          </a:xfrm>
          <a:prstGeom prst="rect">
            <a:avLst/>
          </a:prstGeom>
          <a:noFill/>
          <a:ln>
            <a:noFill/>
          </a:ln>
        </p:spPr>
      </p:pic>
      <p:pic>
        <p:nvPicPr>
          <p:cNvPr id="243" name="Google Shape;243;p2"/>
          <p:cNvPicPr preferRelativeResize="0"/>
          <p:nvPr/>
        </p:nvPicPr>
        <p:blipFill rotWithShape="1">
          <a:blip r:embed="rId9">
            <a:alphaModFix/>
          </a:blip>
          <a:srcRect b="0" l="0" r="0" t="0"/>
          <a:stretch/>
        </p:blipFill>
        <p:spPr>
          <a:xfrm>
            <a:off x="3026067" y="4709867"/>
            <a:ext cx="1562663" cy="15626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0"/>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57070"/>
              </a:buClr>
              <a:buSzPts val="2000"/>
              <a:buNone/>
            </a:pPr>
            <a:r>
              <a:rPr i="1" lang="en-US"/>
              <a:t>CCH Canadian Ltd. V. Law Society of Upper Canada.</a:t>
            </a:r>
            <a:r>
              <a:rPr lang="en-US"/>
              <a:t> 2004 SCC 13, [2004] 1 SCR 339. </a:t>
            </a:r>
            <a:r>
              <a:rPr lang="en-US" u="sng">
                <a:solidFill>
                  <a:schemeClr val="hlink"/>
                </a:solidFill>
                <a:hlinkClick r:id="rId3"/>
              </a:rPr>
              <a:t>https://scc-csc.lexum.com/scc-csc/scc-csc/en/item/2125/index.do</a:t>
            </a:r>
            <a:r>
              <a:rPr lang="en-US"/>
              <a:t> </a:t>
            </a:r>
            <a:endParaRPr i="1"/>
          </a:p>
          <a:p>
            <a:pPr indent="0" lvl="0" marL="0" rtl="0" algn="l">
              <a:lnSpc>
                <a:spcPct val="90000"/>
              </a:lnSpc>
              <a:spcBef>
                <a:spcPts val="1000"/>
              </a:spcBef>
              <a:spcAft>
                <a:spcPts val="0"/>
              </a:spcAft>
              <a:buClr>
                <a:srgbClr val="757070"/>
              </a:buClr>
              <a:buSzPts val="2000"/>
              <a:buNone/>
            </a:pPr>
            <a:r>
              <a:t/>
            </a:r>
            <a:endParaRPr i="1"/>
          </a:p>
          <a:p>
            <a:pPr indent="0" lvl="0" marL="0" rtl="0" algn="l">
              <a:lnSpc>
                <a:spcPct val="90000"/>
              </a:lnSpc>
              <a:spcBef>
                <a:spcPts val="1000"/>
              </a:spcBef>
              <a:spcAft>
                <a:spcPts val="0"/>
              </a:spcAft>
              <a:buClr>
                <a:srgbClr val="757070"/>
              </a:buClr>
              <a:buSzPts val="2000"/>
              <a:buNone/>
            </a:pPr>
            <a:r>
              <a:rPr i="1" lang="en-US"/>
              <a:t>York University v. Canadian Copyright Licensing Agency (“Access Copyright”)</a:t>
            </a:r>
            <a:r>
              <a:rPr lang="en-US"/>
              <a:t>. 2021 SCC 32. </a:t>
            </a:r>
            <a:r>
              <a:rPr lang="en-US" u="sng">
                <a:solidFill>
                  <a:schemeClr val="hlink"/>
                </a:solidFill>
                <a:hlinkClick r:id="rId4"/>
              </a:rPr>
              <a:t>https://www.canlii.org/en/ca/scc/doc/2021/2021scc32/2021scc32.html</a:t>
            </a:r>
            <a:r>
              <a:rPr lang="en-US"/>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1"/>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p>
            <a:pPr indent="-180340" lvl="0" marL="180340" rtl="0" algn="l">
              <a:lnSpc>
                <a:spcPct val="100000"/>
              </a:lnSpc>
              <a:spcBef>
                <a:spcPts val="0"/>
              </a:spcBef>
              <a:spcAft>
                <a:spcPts val="0"/>
              </a:spcAft>
              <a:buClr>
                <a:srgbClr val="757070"/>
              </a:buClr>
              <a:buSzPts val="1600"/>
              <a:buNone/>
            </a:pPr>
            <a:r>
              <a:rPr lang="en-US" sz="1600"/>
              <a:t>GraphicMama-team. (2016) Arab girl. </a:t>
            </a:r>
            <a:r>
              <a:rPr i="1" lang="en-US" sz="1600"/>
              <a:t>Pixabay</a:t>
            </a:r>
            <a:r>
              <a:rPr lang="en-US" sz="1600"/>
              <a:t>. CC0.  </a:t>
            </a:r>
            <a:r>
              <a:rPr lang="en-US" sz="1600" u="sng">
                <a:solidFill>
                  <a:srgbClr val="0563C1"/>
                </a:solidFill>
                <a:hlinkClick r:id="rId3">
                  <a:extLst>
                    <a:ext uri="{A12FA001-AC4F-418D-AE19-62706E023703}">
                      <ahyp:hlinkClr val="tx"/>
                    </a:ext>
                  </a:extLst>
                </a:hlinkClick>
              </a:rPr>
              <a:t>https://pixabay.com/en/arabian-arab-girl-female-ethnic-1456184/</a:t>
            </a:r>
            <a:endParaRPr sz="1600"/>
          </a:p>
          <a:p>
            <a:pPr indent="-180340" lvl="0" marL="180340" rtl="0" algn="l">
              <a:lnSpc>
                <a:spcPct val="100000"/>
              </a:lnSpc>
              <a:spcBef>
                <a:spcPts val="0"/>
              </a:spcBef>
              <a:spcAft>
                <a:spcPts val="0"/>
              </a:spcAft>
              <a:buClr>
                <a:srgbClr val="757070"/>
              </a:buClr>
              <a:buSzPts val="1600"/>
              <a:buNone/>
            </a:pPr>
            <a:r>
              <a:rPr lang="en-US" sz="1600"/>
              <a:t>Free Clip Art. (2018). Senior guy at the office. </a:t>
            </a:r>
            <a:r>
              <a:rPr i="1" lang="en-US" sz="1600"/>
              <a:t>Wikimedia Commons</a:t>
            </a:r>
            <a:r>
              <a:rPr lang="en-US" sz="1600"/>
              <a:t>. CC BY SA. </a:t>
            </a:r>
            <a:r>
              <a:rPr lang="en-US" sz="1600" u="sng">
                <a:solidFill>
                  <a:srgbClr val="0563C1"/>
                </a:solidFill>
                <a:hlinkClick r:id="rId4">
                  <a:extLst>
                    <a:ext uri="{A12FA001-AC4F-418D-AE19-62706E023703}">
                      <ahyp:hlinkClr val="tx"/>
                    </a:ext>
                  </a:extLst>
                </a:hlinkClick>
              </a:rPr>
              <a:t>https://en.wikipedia.org/wiki/File:Senior_Guy_At_The_Office_Cartoon.svg</a:t>
            </a:r>
            <a:r>
              <a:rPr lang="en-US" sz="1600"/>
              <a:t> </a:t>
            </a:r>
            <a:endParaRPr sz="1600"/>
          </a:p>
          <a:p>
            <a:pPr indent="-180340" lvl="0" marL="180340" rtl="0" algn="l">
              <a:lnSpc>
                <a:spcPct val="100000"/>
              </a:lnSpc>
              <a:spcBef>
                <a:spcPts val="0"/>
              </a:spcBef>
              <a:spcAft>
                <a:spcPts val="0"/>
              </a:spcAft>
              <a:buClr>
                <a:srgbClr val="757070"/>
              </a:buClr>
              <a:buSzPts val="1600"/>
              <a:buNone/>
            </a:pPr>
            <a:r>
              <a:rPr lang="en-US" sz="1600"/>
              <a:t>Chrystalizabeth. (n.d.). [Professor Pam]. </a:t>
            </a:r>
            <a:r>
              <a:rPr i="1" lang="en-US" sz="1600"/>
              <a:t>Pixabay</a:t>
            </a:r>
            <a:r>
              <a:rPr lang="en-US" sz="1600"/>
              <a:t>. Pixabay Licence. </a:t>
            </a:r>
            <a:r>
              <a:rPr lang="en-US" sz="1600" u="sng">
                <a:solidFill>
                  <a:srgbClr val="0563C1"/>
                </a:solidFill>
                <a:hlinkClick r:id="rId5">
                  <a:extLst>
                    <a:ext uri="{A12FA001-AC4F-418D-AE19-62706E023703}">
                      <ahyp:hlinkClr val="tx"/>
                    </a:ext>
                  </a:extLst>
                </a:hlinkClick>
              </a:rPr>
              <a:t>https://pixabay.com/en/teacher-bookworm-glasses-professor-359311/</a:t>
            </a:r>
            <a:endParaRPr sz="1600"/>
          </a:p>
          <a:p>
            <a:pPr indent="-180340" lvl="0" marL="180340" rtl="0" algn="l">
              <a:lnSpc>
                <a:spcPct val="100000"/>
              </a:lnSpc>
              <a:spcBef>
                <a:spcPts val="0"/>
              </a:spcBef>
              <a:spcAft>
                <a:spcPts val="0"/>
              </a:spcAft>
              <a:buClr>
                <a:srgbClr val="757070"/>
              </a:buClr>
              <a:buSzPts val="1600"/>
              <a:buNone/>
            </a:pPr>
            <a:r>
              <a:rPr lang="en-US" sz="1600"/>
              <a:t>Clip Art by Vector Toons. (2018). Charming Cartoon Businessman. </a:t>
            </a:r>
            <a:r>
              <a:rPr i="1" lang="en-US" sz="1600"/>
              <a:t>Wikimedia Commons</a:t>
            </a:r>
            <a:r>
              <a:rPr lang="en-US" sz="1600"/>
              <a:t>. CC BY. </a:t>
            </a:r>
            <a:r>
              <a:rPr lang="en-US" sz="1600" u="sng">
                <a:solidFill>
                  <a:srgbClr val="0563C1"/>
                </a:solidFill>
                <a:hlinkClick r:id="rId6">
                  <a:extLst>
                    <a:ext uri="{A12FA001-AC4F-418D-AE19-62706E023703}">
                      <ahyp:hlinkClr val="tx"/>
                    </a:ext>
                  </a:extLst>
                </a:hlinkClick>
              </a:rPr>
              <a:t>https://commons.wikimedia.org/wiki/File:Charming_Cartoon_Businessman.svg</a:t>
            </a:r>
            <a:endParaRPr sz="1600"/>
          </a:p>
          <a:p>
            <a:pPr indent="-180340" lvl="0" marL="180340" rtl="0" algn="l">
              <a:lnSpc>
                <a:spcPct val="100000"/>
              </a:lnSpc>
              <a:spcBef>
                <a:spcPts val="0"/>
              </a:spcBef>
              <a:spcAft>
                <a:spcPts val="0"/>
              </a:spcAft>
              <a:buClr>
                <a:srgbClr val="757070"/>
              </a:buClr>
              <a:buSzPts val="1600"/>
              <a:buNone/>
            </a:pPr>
            <a:r>
              <a:rPr lang="en-US" sz="1600"/>
              <a:t>Basadev4. (n.d.). [Andre]. </a:t>
            </a:r>
            <a:r>
              <a:rPr i="1" lang="en-US" sz="1600"/>
              <a:t>Pixabay. </a:t>
            </a:r>
            <a:r>
              <a:rPr lang="en-US" sz="1600" u="sng">
                <a:solidFill>
                  <a:srgbClr val="0563C1"/>
                </a:solidFill>
                <a:hlinkClick r:id="rId7">
                  <a:extLst>
                    <a:ext uri="{A12FA001-AC4F-418D-AE19-62706E023703}">
                      <ahyp:hlinkClr val="tx"/>
                    </a:ext>
                  </a:extLst>
                </a:hlinkClick>
              </a:rPr>
              <a:t>https://pixabay.com/illustrations/black-avatar-cute-cheerful-3025348/</a:t>
            </a:r>
            <a:endParaRPr sz="1600"/>
          </a:p>
          <a:p>
            <a:pPr indent="-180340" lvl="0" marL="180340" rtl="0" algn="l">
              <a:lnSpc>
                <a:spcPct val="100000"/>
              </a:lnSpc>
              <a:spcBef>
                <a:spcPts val="0"/>
              </a:spcBef>
              <a:spcAft>
                <a:spcPts val="0"/>
              </a:spcAft>
              <a:buClr>
                <a:srgbClr val="757070"/>
              </a:buClr>
              <a:buSzPts val="1600"/>
              <a:buNone/>
            </a:pPr>
            <a:r>
              <a:rPr lang="en-US" sz="1600"/>
              <a:t>Mohamed_hassan. (n.d.). Programmer Computer Woman Support. Pixabay. CC0. </a:t>
            </a:r>
            <a:r>
              <a:rPr lang="en-US" sz="1600" u="sng">
                <a:solidFill>
                  <a:srgbClr val="0563C1"/>
                </a:solidFill>
                <a:hlinkClick r:id="rId8">
                  <a:extLst>
                    <a:ext uri="{A12FA001-AC4F-418D-AE19-62706E023703}">
                      <ahyp:hlinkClr val="tx"/>
                    </a:ext>
                  </a:extLst>
                </a:hlinkClick>
              </a:rPr>
              <a:t>https://pixabay.com/vectors/programmer-computer-woman-support-3607627/</a:t>
            </a:r>
            <a:endParaRPr sz="1600"/>
          </a:p>
          <a:p>
            <a:pPr indent="-180340" lvl="0" marL="180340" rtl="0" algn="l">
              <a:lnSpc>
                <a:spcPct val="100000"/>
              </a:lnSpc>
              <a:spcBef>
                <a:spcPts val="0"/>
              </a:spcBef>
              <a:spcAft>
                <a:spcPts val="0"/>
              </a:spcAft>
              <a:buClr>
                <a:srgbClr val="757070"/>
              </a:buClr>
              <a:buSzPts val="1600"/>
              <a:buNone/>
            </a:pPr>
            <a:r>
              <a:rPr lang="en-US" sz="1600"/>
              <a:t>Ghan Koon Lay. (2018). Boss. </a:t>
            </a:r>
            <a:r>
              <a:rPr i="1" lang="en-US" sz="1600"/>
              <a:t>The Noun Project</a:t>
            </a:r>
            <a:r>
              <a:rPr lang="en-US" sz="1600"/>
              <a:t>. CC0. </a:t>
            </a:r>
            <a:r>
              <a:rPr lang="en-US" sz="1600" u="sng">
                <a:solidFill>
                  <a:srgbClr val="0563C1"/>
                </a:solidFill>
                <a:hlinkClick r:id="rId9">
                  <a:extLst>
                    <a:ext uri="{A12FA001-AC4F-418D-AE19-62706E023703}">
                      <ahyp:hlinkClr val="tx"/>
                    </a:ext>
                  </a:extLst>
                </a:hlinkClick>
              </a:rPr>
              <a:t>https://thenounproject.com/icon/1587076</a:t>
            </a:r>
            <a:endParaRPr sz="1600"/>
          </a:p>
          <a:p>
            <a:pPr indent="-180340" lvl="0" marL="180340" rtl="0" algn="l">
              <a:lnSpc>
                <a:spcPct val="100000"/>
              </a:lnSpc>
              <a:spcBef>
                <a:spcPts val="0"/>
              </a:spcBef>
              <a:spcAft>
                <a:spcPts val="0"/>
              </a:spcAft>
              <a:buClr>
                <a:srgbClr val="757070"/>
              </a:buClr>
              <a:buSzPts val="1600"/>
              <a:buNone/>
            </a:pPr>
            <a:r>
              <a:rPr lang="en-US" sz="1600"/>
              <a:t>Rawpixel. (n.d.). [Isabelle]. </a:t>
            </a:r>
            <a:r>
              <a:rPr i="1" lang="en-US" sz="1600"/>
              <a:t>Pixabay. </a:t>
            </a:r>
            <a:r>
              <a:rPr lang="en-US" sz="1600"/>
              <a:t>Pixabay Licence. </a:t>
            </a:r>
            <a:r>
              <a:rPr lang="en-US" sz="1600" u="sng">
                <a:solidFill>
                  <a:srgbClr val="0563C1"/>
                </a:solidFill>
                <a:hlinkClick r:id="rId10">
                  <a:extLst>
                    <a:ext uri="{A12FA001-AC4F-418D-AE19-62706E023703}">
                      <ahyp:hlinkClr val="tx"/>
                    </a:ext>
                  </a:extLst>
                </a:hlinkClick>
              </a:rPr>
              <a:t>https://pixabay.com/illustrations/cartoon-casual-character-drawing-3685566/</a:t>
            </a:r>
            <a:endParaRPr sz="1600"/>
          </a:p>
          <a:p>
            <a:pPr indent="-180340" lvl="0" marL="180340" rtl="0" algn="l">
              <a:lnSpc>
                <a:spcPct val="100000"/>
              </a:lnSpc>
              <a:spcBef>
                <a:spcPts val="0"/>
              </a:spcBef>
              <a:spcAft>
                <a:spcPts val="0"/>
              </a:spcAft>
              <a:buClr>
                <a:srgbClr val="757070"/>
              </a:buClr>
              <a:buSzPts val="1600"/>
              <a:buNone/>
            </a:pPr>
            <a:r>
              <a:rPr lang="en-US" sz="1600"/>
              <a:t>parkjisun. (n.d). Goblin. </a:t>
            </a:r>
            <a:r>
              <a:rPr i="1" lang="en-US" sz="1600"/>
              <a:t>The Noun Project</a:t>
            </a:r>
            <a:r>
              <a:rPr lang="en-US" sz="1600"/>
              <a:t>. CC BY </a:t>
            </a:r>
            <a:r>
              <a:rPr lang="en-US" sz="1600" u="sng">
                <a:solidFill>
                  <a:srgbClr val="0563C1"/>
                </a:solidFill>
                <a:hlinkClick r:id="rId11">
                  <a:extLst>
                    <a:ext uri="{A12FA001-AC4F-418D-AE19-62706E023703}">
                      <ahyp:hlinkClr val="tx"/>
                    </a:ext>
                  </a:extLst>
                </a:hlinkClick>
              </a:rPr>
              <a:t>https://thenounproject.com/icon/1005005</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2"/>
          <p:cNvSpPr txBox="1"/>
          <p:nvPr>
            <p:ph idx="1" type="body"/>
          </p:nvPr>
        </p:nvSpPr>
        <p:spPr>
          <a:xfrm>
            <a:off x="851192" y="1841277"/>
            <a:ext cx="10502608" cy="4250430"/>
          </a:xfrm>
          <a:prstGeom prst="rect">
            <a:avLst/>
          </a:prstGeom>
          <a:noFill/>
          <a:ln>
            <a:noFill/>
          </a:ln>
        </p:spPr>
        <p:txBody>
          <a:bodyPr anchorCtr="0" anchor="t" bIns="45700" lIns="91425" spcFirstLastPara="1" rIns="91425" wrap="square" tIns="45700">
            <a:noAutofit/>
          </a:bodyPr>
          <a:lstStyle/>
          <a:p>
            <a:pPr indent="-180340" lvl="0" marL="180340" rtl="0" algn="l">
              <a:lnSpc>
                <a:spcPct val="100000"/>
              </a:lnSpc>
              <a:spcBef>
                <a:spcPts val="0"/>
              </a:spcBef>
              <a:spcAft>
                <a:spcPts val="0"/>
              </a:spcAft>
              <a:buClr>
                <a:srgbClr val="757070"/>
              </a:buClr>
              <a:buSzPts val="1600"/>
              <a:buNone/>
            </a:pPr>
            <a:r>
              <a:rPr lang="en-US" sz="1600"/>
              <a:t>PLOS. (2008). Open Access Logo. </a:t>
            </a:r>
            <a:r>
              <a:rPr i="1" lang="en-US" sz="1600"/>
              <a:t>Wikimedia Commons.</a:t>
            </a:r>
            <a:r>
              <a:rPr lang="en-US" sz="1600"/>
              <a:t> CC0. https://commons.wikimedia.org/wiki/File:Open_Access_logo_PLoS_white.svg</a:t>
            </a:r>
            <a:endParaRPr/>
          </a:p>
          <a:p>
            <a:pPr indent="-180340" lvl="0" marL="180340" rtl="0" algn="l">
              <a:lnSpc>
                <a:spcPct val="100000"/>
              </a:lnSpc>
              <a:spcBef>
                <a:spcPts val="0"/>
              </a:spcBef>
              <a:spcAft>
                <a:spcPts val="0"/>
              </a:spcAft>
              <a:buClr>
                <a:srgbClr val="757070"/>
              </a:buClr>
              <a:buSzPts val="1600"/>
              <a:buNone/>
            </a:pPr>
            <a:r>
              <a:rPr lang="en-US" sz="1600"/>
              <a:t>Jonathansmello. (2012). UNESCO OER Logo. </a:t>
            </a:r>
            <a:r>
              <a:rPr i="1" lang="en-US" sz="1600"/>
              <a:t>Wikimedia Commons.</a:t>
            </a:r>
            <a:r>
              <a:rPr lang="en-US" sz="1600"/>
              <a:t>  CC BY. </a:t>
            </a:r>
            <a:r>
              <a:rPr lang="en-US" sz="1600" u="sng">
                <a:solidFill>
                  <a:srgbClr val="0563C1"/>
                </a:solidFill>
                <a:hlinkClick r:id="rId3">
                  <a:extLst>
                    <a:ext uri="{A12FA001-AC4F-418D-AE19-62706E023703}">
                      <ahyp:hlinkClr val="tx"/>
                    </a:ext>
                  </a:extLst>
                </a:hlinkClick>
              </a:rPr>
              <a:t>https://commons.wikimedia.org/wiki/File:Global_Open_Educational_Resources_Logo.svg</a:t>
            </a:r>
            <a:r>
              <a:rPr lang="en-US" sz="1600"/>
              <a:t> </a:t>
            </a:r>
            <a:endParaRPr/>
          </a:p>
          <a:p>
            <a:pPr indent="-180340" lvl="0" marL="180340" rtl="0" algn="l">
              <a:lnSpc>
                <a:spcPct val="100000"/>
              </a:lnSpc>
              <a:spcBef>
                <a:spcPts val="0"/>
              </a:spcBef>
              <a:spcAft>
                <a:spcPts val="0"/>
              </a:spcAft>
              <a:buClr>
                <a:srgbClr val="757070"/>
              </a:buClr>
              <a:buSzPts val="1600"/>
              <a:buNone/>
            </a:pPr>
            <a:r>
              <a:rPr lang="en-US" sz="1600"/>
              <a:t>Creative Commons. (2006). Creative Commons Logo. </a:t>
            </a:r>
            <a:r>
              <a:rPr i="1" lang="en-US" sz="1600"/>
              <a:t>Wikimedia Commons.</a:t>
            </a:r>
            <a:r>
              <a:rPr lang="en-US" sz="1600"/>
              <a:t> Public Domain. </a:t>
            </a:r>
            <a:r>
              <a:rPr lang="en-US" sz="1600" u="sng">
                <a:solidFill>
                  <a:srgbClr val="0563C1"/>
                </a:solidFill>
                <a:hlinkClick r:id="rId4">
                  <a:extLst>
                    <a:ext uri="{A12FA001-AC4F-418D-AE19-62706E023703}">
                      <ahyp:hlinkClr val="tx"/>
                    </a:ext>
                  </a:extLst>
                </a:hlinkClick>
              </a:rPr>
              <a:t>https://commons.wikimedia.org/wiki/File:Cc.logo.circle.svg</a:t>
            </a:r>
            <a:r>
              <a:rPr lang="en-US" sz="1600"/>
              <a:t>  </a:t>
            </a:r>
            <a:endParaRPr/>
          </a:p>
          <a:p>
            <a:pPr indent="-180340" lvl="0" marL="180340" rtl="0" algn="l">
              <a:lnSpc>
                <a:spcPct val="100000"/>
              </a:lnSpc>
              <a:spcBef>
                <a:spcPts val="0"/>
              </a:spcBef>
              <a:spcAft>
                <a:spcPts val="0"/>
              </a:spcAft>
              <a:buClr>
                <a:srgbClr val="757070"/>
              </a:buClr>
              <a:buSzPts val="1600"/>
              <a:buNone/>
            </a:pPr>
            <a:r>
              <a:rPr lang="en-US" sz="1600"/>
              <a:t>Larry Ewing. (2008). Linux’s Penguin. </a:t>
            </a:r>
            <a:r>
              <a:rPr i="1" lang="en-US" sz="1600"/>
              <a:t>Wikimedia Commons</a:t>
            </a:r>
            <a:r>
              <a:rPr lang="en-US" sz="1600"/>
              <a:t>. CC0. </a:t>
            </a:r>
            <a:r>
              <a:rPr lang="en-US" sz="1600" u="sng">
                <a:solidFill>
                  <a:srgbClr val="0563C1"/>
                </a:solidFill>
                <a:hlinkClick r:id="rId5">
                  <a:extLst>
                    <a:ext uri="{A12FA001-AC4F-418D-AE19-62706E023703}">
                      <ahyp:hlinkClr val="tx"/>
                    </a:ext>
                  </a:extLst>
                </a:hlinkClick>
              </a:rPr>
              <a:t>https://commons.wikimedia.org/wiki/File:Tux.svg</a:t>
            </a:r>
            <a:endParaRPr sz="1600" u="sng">
              <a:solidFill>
                <a:srgbClr val="0563C1"/>
              </a:solidFill>
            </a:endParaRPr>
          </a:p>
          <a:p>
            <a:pPr indent="-180340" lvl="0" marL="180340" rtl="0" algn="l">
              <a:lnSpc>
                <a:spcPct val="100000"/>
              </a:lnSpc>
              <a:spcBef>
                <a:spcPts val="0"/>
              </a:spcBef>
              <a:spcAft>
                <a:spcPts val="0"/>
              </a:spcAft>
              <a:buClr>
                <a:srgbClr val="757070"/>
              </a:buClr>
              <a:buSzPts val="1600"/>
              <a:buNone/>
            </a:pPr>
            <a:r>
              <a:t/>
            </a:r>
            <a:endParaRPr sz="1600" u="sng">
              <a:solidFill>
                <a:srgbClr val="0563C1"/>
              </a:solidFill>
            </a:endParaRPr>
          </a:p>
          <a:p>
            <a:pPr indent="0" lvl="0" marL="0" rtl="0" algn="l">
              <a:lnSpc>
                <a:spcPct val="107000"/>
              </a:lnSpc>
              <a:spcBef>
                <a:spcPts val="1000"/>
              </a:spcBef>
              <a:spcAft>
                <a:spcPts val="0"/>
              </a:spcAft>
              <a:buClr>
                <a:srgbClr val="757070"/>
              </a:buClr>
              <a:buSzPts val="1600"/>
              <a:buNone/>
            </a:pPr>
            <a:r>
              <a:rPr lang="en-US" sz="1600">
                <a:latin typeface="Arial"/>
                <a:ea typeface="Arial"/>
                <a:cs typeface="Arial"/>
                <a:sym typeface="Arial"/>
              </a:rPr>
              <a:t>Unattributed materials are contributions from the Opening Up Copyright Project Team and placed in the Public Domain</a:t>
            </a:r>
            <a:endParaRPr sz="1600">
              <a:latin typeface="Calibri"/>
              <a:ea typeface="Calibri"/>
              <a:cs typeface="Calibri"/>
              <a:sym typeface="Calibri"/>
            </a:endParaRPr>
          </a:p>
          <a:p>
            <a:pPr indent="0" lvl="0" marL="0" rtl="0" algn="l">
              <a:lnSpc>
                <a:spcPct val="107000"/>
              </a:lnSpc>
              <a:spcBef>
                <a:spcPts val="1800"/>
              </a:spcBef>
              <a:spcAft>
                <a:spcPts val="0"/>
              </a:spcAft>
              <a:buClr>
                <a:srgbClr val="757070"/>
              </a:buClr>
              <a:buSzPts val="1600"/>
              <a:buNone/>
            </a:pPr>
            <a:r>
              <a:rPr lang="en-US" sz="1600">
                <a:latin typeface="Arial"/>
                <a:ea typeface="Arial"/>
                <a:cs typeface="Arial"/>
                <a:sym typeface="Arial"/>
              </a:rPr>
              <a:t>Closing Slides Music: Rybak, Nazar. “Corporate Inspired.” HookSounds. (n.d). </a:t>
            </a:r>
            <a:r>
              <a:rPr lang="en-US" sz="1600" u="sng">
                <a:solidFill>
                  <a:schemeClr val="hlink"/>
                </a:solidFill>
                <a:latin typeface="Arial"/>
                <a:ea typeface="Arial"/>
                <a:cs typeface="Arial"/>
                <a:sym typeface="Arial"/>
                <a:hlinkClick r:id="rId6"/>
              </a:rPr>
              <a:t>http://www.hooksounds.com</a:t>
            </a:r>
            <a:r>
              <a:rPr lang="en-US" sz="1600">
                <a:latin typeface="Arial"/>
                <a:ea typeface="Arial"/>
                <a:cs typeface="Arial"/>
                <a:sym typeface="Arial"/>
              </a:rPr>
              <a:t> (used under a CC-BY 4.0 Licence)</a:t>
            </a:r>
            <a:endParaRPr sz="1600">
              <a:latin typeface="Calibri"/>
              <a:ea typeface="Calibri"/>
              <a:cs typeface="Calibri"/>
              <a:sym typeface="Calibri"/>
            </a:endParaRPr>
          </a:p>
          <a:p>
            <a:pPr indent="-180340" lvl="0" marL="180340" rtl="0" algn="l">
              <a:lnSpc>
                <a:spcPct val="100000"/>
              </a:lnSpc>
              <a:spcBef>
                <a:spcPts val="800"/>
              </a:spcBef>
              <a:spcAft>
                <a:spcPts val="0"/>
              </a:spcAft>
              <a:buClr>
                <a:srgbClr val="757070"/>
              </a:buClr>
              <a:buSzPts val="1800"/>
              <a:buNone/>
            </a:pPr>
            <a:r>
              <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3"/>
          <p:cNvSpPr txBox="1"/>
          <p:nvPr>
            <p:ph idx="1" type="body"/>
          </p:nvPr>
        </p:nvSpPr>
        <p:spPr>
          <a:xfrm>
            <a:off x="2063510" y="2253164"/>
            <a:ext cx="9290290" cy="87073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57070"/>
              </a:buClr>
              <a:buSzPts val="1800"/>
              <a:buNone/>
            </a:pPr>
            <a:r>
              <a:rPr lang="en-US" sz="1800">
                <a:latin typeface="Arial"/>
                <a:ea typeface="Arial"/>
                <a:cs typeface="Arial"/>
                <a:sym typeface="Arial"/>
              </a:rPr>
              <a:t>University of Alberta. 2022. “Opening Up Copyright: An Introduction.” Opening Up Copyright Instructional Module. </a:t>
            </a:r>
            <a:r>
              <a:rPr lang="en-US" sz="1800" u="sng">
                <a:solidFill>
                  <a:srgbClr val="0563C1"/>
                </a:solidFill>
                <a:latin typeface="Arial"/>
                <a:ea typeface="Arial"/>
                <a:cs typeface="Arial"/>
                <a:sym typeface="Arial"/>
                <a:hlinkClick r:id="rId3">
                  <a:extLst>
                    <a:ext uri="{A12FA001-AC4F-418D-AE19-62706E023703}">
                      <ahyp:hlinkClr val="tx"/>
                    </a:ext>
                  </a:extLst>
                </a:hlinkClick>
              </a:rPr>
              <a:t>https://sites.library.ualberta.ca/copyright/</a:t>
            </a:r>
            <a:r>
              <a:rPr lang="en-US" sz="1800">
                <a:latin typeface="Arial"/>
                <a:ea typeface="Arial"/>
                <a:cs typeface="Arial"/>
                <a:sym typeface="Arial"/>
              </a:rPr>
              <a:t> </a:t>
            </a:r>
            <a:endParaRPr/>
          </a:p>
          <a:p>
            <a:pPr indent="0" lvl="0" marL="0" rtl="0" algn="l">
              <a:lnSpc>
                <a:spcPct val="90000"/>
              </a:lnSpc>
              <a:spcBef>
                <a:spcPts val="1000"/>
              </a:spcBef>
              <a:spcAft>
                <a:spcPts val="0"/>
              </a:spcAft>
              <a:buClr>
                <a:srgbClr val="757070"/>
              </a:buClr>
              <a:buSzPts val="2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
          <p:cNvSpPr txBox="1"/>
          <p:nvPr>
            <p:ph idx="1" type="body"/>
          </p:nvPr>
        </p:nvSpPr>
        <p:spPr>
          <a:xfrm>
            <a:off x="1520894" y="6272213"/>
            <a:ext cx="9832906" cy="287337"/>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sp>
        <p:nvSpPr>
          <p:cNvPr id="250" name="Google Shape;250;p3"/>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COPYRIGHT CONFUSION</a:t>
            </a:r>
            <a:endParaRPr/>
          </a:p>
        </p:txBody>
      </p:sp>
      <p:pic>
        <p:nvPicPr>
          <p:cNvPr descr="Image result for canada coat of arm" id="251" name="Google Shape;251;p3"/>
          <p:cNvPicPr preferRelativeResize="0"/>
          <p:nvPr/>
        </p:nvPicPr>
        <p:blipFill rotWithShape="1">
          <a:blip r:embed="rId3">
            <a:alphaModFix/>
          </a:blip>
          <a:srcRect b="0" l="0" r="0" t="0"/>
          <a:stretch/>
        </p:blipFill>
        <p:spPr>
          <a:xfrm>
            <a:off x="1634742" y="2927470"/>
            <a:ext cx="1183931" cy="1499559"/>
          </a:xfrm>
          <a:prstGeom prst="rect">
            <a:avLst/>
          </a:prstGeom>
          <a:noFill/>
          <a:ln>
            <a:noFill/>
          </a:ln>
        </p:spPr>
      </p:pic>
      <p:pic>
        <p:nvPicPr>
          <p:cNvPr id="252" name="Google Shape;252;p3"/>
          <p:cNvPicPr preferRelativeResize="0"/>
          <p:nvPr/>
        </p:nvPicPr>
        <p:blipFill rotWithShape="1">
          <a:blip r:embed="rId4">
            <a:alphaModFix/>
          </a:blip>
          <a:srcRect b="0" l="0" r="0" t="0"/>
          <a:stretch/>
        </p:blipFill>
        <p:spPr>
          <a:xfrm>
            <a:off x="1479797" y="4508919"/>
            <a:ext cx="1602751" cy="232573"/>
          </a:xfrm>
          <a:prstGeom prst="rect">
            <a:avLst/>
          </a:prstGeom>
          <a:noFill/>
          <a:ln>
            <a:noFill/>
          </a:ln>
        </p:spPr>
      </p:pic>
      <p:sp>
        <p:nvSpPr>
          <p:cNvPr id="253" name="Google Shape;253;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rgbClr val="757070"/>
              </a:buClr>
              <a:buSzPts val="2800"/>
              <a:buNone/>
            </a:pPr>
            <a:r>
              <a:t/>
            </a:r>
            <a:endParaRPr/>
          </a:p>
        </p:txBody>
      </p:sp>
      <p:pic>
        <p:nvPicPr>
          <p:cNvPr id="254" name="Google Shape;254;p3"/>
          <p:cNvPicPr preferRelativeResize="0"/>
          <p:nvPr/>
        </p:nvPicPr>
        <p:blipFill rotWithShape="1">
          <a:blip r:embed="rId5">
            <a:alphaModFix/>
          </a:blip>
          <a:srcRect b="0" l="0" r="0" t="0"/>
          <a:stretch/>
        </p:blipFill>
        <p:spPr>
          <a:xfrm>
            <a:off x="3782765" y="1463041"/>
            <a:ext cx="8051748" cy="5049077"/>
          </a:xfrm>
          <a:prstGeom prst="rect">
            <a:avLst/>
          </a:prstGeom>
          <a:noFill/>
          <a:ln>
            <a:noFill/>
          </a:ln>
        </p:spPr>
      </p:pic>
      <p:sp>
        <p:nvSpPr>
          <p:cNvPr id="255" name="Google Shape;255;p3"/>
          <p:cNvSpPr txBox="1"/>
          <p:nvPr/>
        </p:nvSpPr>
        <p:spPr>
          <a:xfrm>
            <a:off x="3995530" y="2136913"/>
            <a:ext cx="2534479" cy="377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900">
                <a:solidFill>
                  <a:schemeClr val="dk1"/>
                </a:solidFill>
                <a:latin typeface="Arial"/>
                <a:ea typeface="Arial"/>
                <a:cs typeface="Arial"/>
                <a:sym typeface="Arial"/>
              </a:rPr>
              <a:t>?</a:t>
            </a:r>
            <a:endParaRPr b="1" sz="23900">
              <a:solidFill>
                <a:schemeClr val="dk1"/>
              </a:solidFill>
              <a:latin typeface="Arial"/>
              <a:ea typeface="Arial"/>
              <a:cs typeface="Arial"/>
              <a:sym typeface="Arial"/>
            </a:endParaRPr>
          </a:p>
        </p:txBody>
      </p:sp>
      <p:sp>
        <p:nvSpPr>
          <p:cNvPr id="256" name="Google Shape;256;p3"/>
          <p:cNvSpPr txBox="1"/>
          <p:nvPr/>
        </p:nvSpPr>
        <p:spPr>
          <a:xfrm>
            <a:off x="6374252" y="1543868"/>
            <a:ext cx="2534479" cy="377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900">
                <a:solidFill>
                  <a:schemeClr val="dk1"/>
                </a:solidFill>
                <a:latin typeface="Arial"/>
                <a:ea typeface="Arial"/>
                <a:cs typeface="Arial"/>
                <a:sym typeface="Arial"/>
              </a:rPr>
              <a:t>?</a:t>
            </a:r>
            <a:endParaRPr b="1" sz="23900">
              <a:solidFill>
                <a:schemeClr val="dk1"/>
              </a:solidFill>
              <a:latin typeface="Arial"/>
              <a:ea typeface="Arial"/>
              <a:cs typeface="Arial"/>
              <a:sym typeface="Arial"/>
            </a:endParaRPr>
          </a:p>
        </p:txBody>
      </p:sp>
      <p:sp>
        <p:nvSpPr>
          <p:cNvPr id="257" name="Google Shape;257;p3"/>
          <p:cNvSpPr txBox="1"/>
          <p:nvPr/>
        </p:nvSpPr>
        <p:spPr>
          <a:xfrm>
            <a:off x="8634915" y="2501950"/>
            <a:ext cx="2534479" cy="377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900">
                <a:solidFill>
                  <a:schemeClr val="dk1"/>
                </a:solidFill>
                <a:latin typeface="Arial"/>
                <a:ea typeface="Arial"/>
                <a:cs typeface="Arial"/>
                <a:sym typeface="Arial"/>
              </a:rPr>
              <a:t>?</a:t>
            </a:r>
            <a:endParaRPr b="1" sz="239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254"/>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
          <p:cNvSpPr txBox="1"/>
          <p:nvPr>
            <p:ph idx="1" type="body"/>
          </p:nvPr>
        </p:nvSpPr>
        <p:spPr>
          <a:xfrm>
            <a:off x="1520894" y="6272213"/>
            <a:ext cx="9832906" cy="287337"/>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sp>
        <p:nvSpPr>
          <p:cNvPr id="264" name="Google Shape;264;p4"/>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COPYRIGHT CONFUSION</a:t>
            </a:r>
            <a:endParaRPr/>
          </a:p>
        </p:txBody>
      </p:sp>
      <p:grpSp>
        <p:nvGrpSpPr>
          <p:cNvPr id="265" name="Google Shape;265;p4"/>
          <p:cNvGrpSpPr/>
          <p:nvPr/>
        </p:nvGrpSpPr>
        <p:grpSpPr>
          <a:xfrm>
            <a:off x="1479797" y="2927470"/>
            <a:ext cx="1602751" cy="1814022"/>
            <a:chOff x="1479797" y="2927470"/>
            <a:chExt cx="1602751" cy="1814022"/>
          </a:xfrm>
        </p:grpSpPr>
        <p:pic>
          <p:nvPicPr>
            <p:cNvPr descr="Image result for canada coat of arm" id="266" name="Google Shape;266;p4"/>
            <p:cNvPicPr preferRelativeResize="0"/>
            <p:nvPr/>
          </p:nvPicPr>
          <p:blipFill rotWithShape="1">
            <a:blip r:embed="rId3">
              <a:alphaModFix/>
            </a:blip>
            <a:srcRect b="0" l="0" r="0" t="0"/>
            <a:stretch/>
          </p:blipFill>
          <p:spPr>
            <a:xfrm>
              <a:off x="1634742" y="2927470"/>
              <a:ext cx="1183931" cy="1499559"/>
            </a:xfrm>
            <a:prstGeom prst="rect">
              <a:avLst/>
            </a:prstGeom>
            <a:noFill/>
            <a:ln>
              <a:noFill/>
            </a:ln>
          </p:spPr>
        </p:pic>
        <p:pic>
          <p:nvPicPr>
            <p:cNvPr id="267" name="Google Shape;267;p4"/>
            <p:cNvPicPr preferRelativeResize="0"/>
            <p:nvPr/>
          </p:nvPicPr>
          <p:blipFill rotWithShape="1">
            <a:blip r:embed="rId4">
              <a:alphaModFix/>
            </a:blip>
            <a:srcRect b="0" l="0" r="0" t="0"/>
            <a:stretch/>
          </p:blipFill>
          <p:spPr>
            <a:xfrm>
              <a:off x="1479797" y="4508919"/>
              <a:ext cx="1602751" cy="232573"/>
            </a:xfrm>
            <a:prstGeom prst="rect">
              <a:avLst/>
            </a:prstGeom>
            <a:noFill/>
            <a:ln>
              <a:noFill/>
            </a:ln>
          </p:spPr>
        </p:pic>
      </p:grpSp>
      <p:pic>
        <p:nvPicPr>
          <p:cNvPr id="268" name="Google Shape;268;p4"/>
          <p:cNvPicPr preferRelativeResize="0"/>
          <p:nvPr/>
        </p:nvPicPr>
        <p:blipFill rotWithShape="1">
          <a:blip r:embed="rId5">
            <a:alphaModFix/>
          </a:blip>
          <a:srcRect b="0" l="0" r="0" t="0"/>
          <a:stretch/>
        </p:blipFill>
        <p:spPr>
          <a:xfrm>
            <a:off x="3782765" y="1463041"/>
            <a:ext cx="8051748" cy="5049077"/>
          </a:xfrm>
          <a:prstGeom prst="rect">
            <a:avLst/>
          </a:prstGeom>
          <a:noFill/>
          <a:ln>
            <a:noFill/>
          </a:ln>
        </p:spPr>
      </p:pic>
      <p:sp>
        <p:nvSpPr>
          <p:cNvPr id="269" name="Google Shape;269;p4"/>
          <p:cNvSpPr txBox="1"/>
          <p:nvPr/>
        </p:nvSpPr>
        <p:spPr>
          <a:xfrm>
            <a:off x="3995530" y="2136913"/>
            <a:ext cx="2534479" cy="377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900">
                <a:solidFill>
                  <a:schemeClr val="dk1"/>
                </a:solidFill>
                <a:latin typeface="Arial"/>
                <a:ea typeface="Arial"/>
                <a:cs typeface="Arial"/>
                <a:sym typeface="Arial"/>
              </a:rPr>
              <a:t>?</a:t>
            </a:r>
            <a:endParaRPr b="1" sz="23900">
              <a:solidFill>
                <a:schemeClr val="dk1"/>
              </a:solidFill>
              <a:latin typeface="Arial"/>
              <a:ea typeface="Arial"/>
              <a:cs typeface="Arial"/>
              <a:sym typeface="Arial"/>
            </a:endParaRPr>
          </a:p>
        </p:txBody>
      </p:sp>
      <p:sp>
        <p:nvSpPr>
          <p:cNvPr id="270" name="Google Shape;270;p4"/>
          <p:cNvSpPr txBox="1"/>
          <p:nvPr/>
        </p:nvSpPr>
        <p:spPr>
          <a:xfrm>
            <a:off x="6374252" y="1543868"/>
            <a:ext cx="2534479" cy="377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900">
                <a:solidFill>
                  <a:schemeClr val="dk1"/>
                </a:solidFill>
                <a:latin typeface="Arial"/>
                <a:ea typeface="Arial"/>
                <a:cs typeface="Arial"/>
                <a:sym typeface="Arial"/>
              </a:rPr>
              <a:t>?</a:t>
            </a:r>
            <a:endParaRPr b="1" sz="23900">
              <a:solidFill>
                <a:schemeClr val="dk1"/>
              </a:solidFill>
              <a:latin typeface="Arial"/>
              <a:ea typeface="Arial"/>
              <a:cs typeface="Arial"/>
              <a:sym typeface="Arial"/>
            </a:endParaRPr>
          </a:p>
        </p:txBody>
      </p:sp>
      <p:sp>
        <p:nvSpPr>
          <p:cNvPr id="271" name="Google Shape;271;p4"/>
          <p:cNvSpPr txBox="1"/>
          <p:nvPr/>
        </p:nvSpPr>
        <p:spPr>
          <a:xfrm>
            <a:off x="8634915" y="2501950"/>
            <a:ext cx="2534479" cy="377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900">
                <a:solidFill>
                  <a:schemeClr val="dk1"/>
                </a:solidFill>
                <a:latin typeface="Arial"/>
                <a:ea typeface="Arial"/>
                <a:cs typeface="Arial"/>
                <a:sym typeface="Arial"/>
              </a:rPr>
              <a:t>?</a:t>
            </a:r>
            <a:endParaRPr b="1" sz="23900">
              <a:solidFill>
                <a:schemeClr val="dk1"/>
              </a:solidFill>
              <a:latin typeface="Arial"/>
              <a:ea typeface="Arial"/>
              <a:cs typeface="Arial"/>
              <a:sym typeface="Arial"/>
            </a:endParaRPr>
          </a:p>
        </p:txBody>
      </p:sp>
      <p:pic>
        <p:nvPicPr>
          <p:cNvPr id="272" name="Google Shape;272;p4"/>
          <p:cNvPicPr preferRelativeResize="0"/>
          <p:nvPr/>
        </p:nvPicPr>
        <p:blipFill rotWithShape="1">
          <a:blip r:embed="rId6">
            <a:alphaModFix/>
          </a:blip>
          <a:srcRect b="0" l="0" r="0" t="0"/>
          <a:stretch/>
        </p:blipFill>
        <p:spPr>
          <a:xfrm>
            <a:off x="6777987" y="4753115"/>
            <a:ext cx="1801904" cy="1948309"/>
          </a:xfrm>
          <a:prstGeom prst="rect">
            <a:avLst/>
          </a:prstGeom>
          <a:noFill/>
          <a:ln>
            <a:noFill/>
          </a:ln>
        </p:spPr>
      </p:pic>
      <p:pic>
        <p:nvPicPr>
          <p:cNvPr id="273" name="Google Shape;273;p4"/>
          <p:cNvPicPr preferRelativeResize="0"/>
          <p:nvPr/>
        </p:nvPicPr>
        <p:blipFill rotWithShape="1">
          <a:blip r:embed="rId7">
            <a:alphaModFix/>
          </a:blip>
          <a:srcRect b="0" l="0" r="0" t="0"/>
          <a:stretch/>
        </p:blipFill>
        <p:spPr>
          <a:xfrm>
            <a:off x="533134" y="3226968"/>
            <a:ext cx="1017747" cy="2076840"/>
          </a:xfrm>
          <a:prstGeom prst="rect">
            <a:avLst/>
          </a:prstGeom>
          <a:noFill/>
          <a:ln>
            <a:noFill/>
          </a:ln>
        </p:spPr>
      </p:pic>
      <p:pic>
        <p:nvPicPr>
          <p:cNvPr descr="A close up of a logo&#10;&#10;Description automatically generated" id="274" name="Google Shape;274;p4"/>
          <p:cNvPicPr preferRelativeResize="0"/>
          <p:nvPr/>
        </p:nvPicPr>
        <p:blipFill rotWithShape="1">
          <a:blip r:embed="rId8">
            <a:alphaModFix/>
          </a:blip>
          <a:srcRect b="0" l="0" r="0" t="0"/>
          <a:stretch/>
        </p:blipFill>
        <p:spPr>
          <a:xfrm>
            <a:off x="3938972" y="1940232"/>
            <a:ext cx="1333672" cy="1631233"/>
          </a:xfrm>
          <a:prstGeom prst="rect">
            <a:avLst/>
          </a:prstGeom>
          <a:noFill/>
          <a:ln>
            <a:noFill/>
          </a:ln>
        </p:spPr>
      </p:pic>
      <p:pic>
        <p:nvPicPr>
          <p:cNvPr id="275" name="Google Shape;275;p4"/>
          <p:cNvPicPr preferRelativeResize="0"/>
          <p:nvPr/>
        </p:nvPicPr>
        <p:blipFill rotWithShape="1">
          <a:blip r:embed="rId9">
            <a:alphaModFix/>
          </a:blip>
          <a:srcRect b="14615" l="0" r="0" t="0"/>
          <a:stretch/>
        </p:blipFill>
        <p:spPr>
          <a:xfrm>
            <a:off x="8756909" y="4635143"/>
            <a:ext cx="1817513" cy="1551891"/>
          </a:xfrm>
          <a:prstGeom prst="rect">
            <a:avLst/>
          </a:prstGeom>
          <a:noFill/>
          <a:ln>
            <a:noFill/>
          </a:ln>
        </p:spPr>
      </p:pic>
      <p:pic>
        <p:nvPicPr>
          <p:cNvPr descr="A drawing of a cartoon character&#10;&#10;Description automatically generated" id="276" name="Google Shape;276;p4"/>
          <p:cNvPicPr preferRelativeResize="0"/>
          <p:nvPr/>
        </p:nvPicPr>
        <p:blipFill rotWithShape="1">
          <a:blip r:embed="rId10">
            <a:alphaModFix/>
          </a:blip>
          <a:srcRect b="0" l="0" r="0" t="0"/>
          <a:stretch/>
        </p:blipFill>
        <p:spPr>
          <a:xfrm flipH="1">
            <a:off x="2040007" y="4545582"/>
            <a:ext cx="790657" cy="1843894"/>
          </a:xfrm>
          <a:prstGeom prst="rect">
            <a:avLst/>
          </a:prstGeom>
          <a:noFill/>
          <a:ln>
            <a:noFill/>
          </a:ln>
        </p:spPr>
      </p:pic>
      <p:pic>
        <p:nvPicPr>
          <p:cNvPr id="277" name="Google Shape;277;p4"/>
          <p:cNvPicPr preferRelativeResize="0"/>
          <p:nvPr/>
        </p:nvPicPr>
        <p:blipFill rotWithShape="1">
          <a:blip r:embed="rId11">
            <a:alphaModFix/>
          </a:blip>
          <a:srcRect b="16734" l="0" r="0" t="0"/>
          <a:stretch/>
        </p:blipFill>
        <p:spPr>
          <a:xfrm>
            <a:off x="7548083" y="1951632"/>
            <a:ext cx="1386593" cy="1154558"/>
          </a:xfrm>
          <a:prstGeom prst="rect">
            <a:avLst/>
          </a:prstGeom>
          <a:noFill/>
          <a:ln>
            <a:noFill/>
          </a:ln>
        </p:spPr>
      </p:pic>
      <p:pic>
        <p:nvPicPr>
          <p:cNvPr id="278" name="Google Shape;278;p4"/>
          <p:cNvPicPr preferRelativeResize="0"/>
          <p:nvPr>
            <p:ph idx="1" type="body"/>
          </p:nvPr>
        </p:nvPicPr>
        <p:blipFill rotWithShape="1">
          <a:blip r:embed="rId12">
            <a:alphaModFix/>
          </a:blip>
          <a:srcRect b="0" l="0" r="0" t="0"/>
          <a:stretch/>
        </p:blipFill>
        <p:spPr>
          <a:xfrm>
            <a:off x="1623257" y="1674365"/>
            <a:ext cx="1562663" cy="1562663"/>
          </a:xfrm>
          <a:prstGeom prst="rect">
            <a:avLst/>
          </a:prstGeom>
          <a:noFill/>
          <a:ln>
            <a:noFill/>
          </a:ln>
        </p:spPr>
      </p:pic>
      <p:pic>
        <p:nvPicPr>
          <p:cNvPr descr="Programmer, Computer, Woman, Support, Website, Work" id="279" name="Google Shape;279;p4"/>
          <p:cNvPicPr preferRelativeResize="0"/>
          <p:nvPr/>
        </p:nvPicPr>
        <p:blipFill rotWithShape="1">
          <a:blip r:embed="rId13">
            <a:alphaModFix/>
          </a:blip>
          <a:srcRect b="0" l="0" r="0" t="0"/>
          <a:stretch/>
        </p:blipFill>
        <p:spPr>
          <a:xfrm>
            <a:off x="3355155" y="4567629"/>
            <a:ext cx="1427168" cy="1220382"/>
          </a:xfrm>
          <a:prstGeom prst="rect">
            <a:avLst/>
          </a:prstGeom>
          <a:noFill/>
          <a:ln>
            <a:noFill/>
          </a:ln>
        </p:spPr>
      </p:pic>
      <p:pic>
        <p:nvPicPr>
          <p:cNvPr id="280" name="Google Shape;280;p4"/>
          <p:cNvPicPr preferRelativeResize="0"/>
          <p:nvPr/>
        </p:nvPicPr>
        <p:blipFill rotWithShape="1">
          <a:blip r:embed="rId14">
            <a:alphaModFix/>
          </a:blip>
          <a:srcRect b="0" l="0" r="0" t="0"/>
          <a:stretch/>
        </p:blipFill>
        <p:spPr>
          <a:xfrm>
            <a:off x="9761911" y="2040228"/>
            <a:ext cx="821972" cy="24938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71"/>
                                        </p:tgtEl>
                                        <p:attrNameLst>
                                          <p:attrName>ppt_w</p:attrName>
                                        </p:attrNameLst>
                                      </p:cBhvr>
                                      <p:tavLst>
                                        <p:tav fmla="" tm="0">
                                          <p:val>
                                            <p:strVal val="#ppt_w"/>
                                          </p:val>
                                        </p:tav>
                                        <p:tav fmla="" tm="100000">
                                          <p:val>
                                            <p:strVal val="0"/>
                                          </p:val>
                                        </p:tav>
                                      </p:tavLst>
                                    </p:anim>
                                    <p:anim calcmode="lin" valueType="num">
                                      <p:cBhvr additive="base">
                                        <p:cTn dur="500"/>
                                        <p:tgtEl>
                                          <p:spTgt spid="271"/>
                                        </p:tgtEl>
                                        <p:attrNameLst>
                                          <p:attrName>ppt_h</p:attrName>
                                        </p:attrNameLst>
                                      </p:cBhvr>
                                      <p:tavLst>
                                        <p:tav fmla="" tm="0">
                                          <p:val>
                                            <p:strVal val="#ppt_h"/>
                                          </p:val>
                                        </p:tav>
                                        <p:tav fmla="" tm="100000">
                                          <p:val>
                                            <p:strVal val="0"/>
                                          </p:val>
                                        </p:tav>
                                      </p:tavLst>
                                    </p:anim>
                                    <p:set>
                                      <p:cBhvr>
                                        <p:cTn dur="1" fill="hold">
                                          <p:stCondLst>
                                            <p:cond delay="500"/>
                                          </p:stCondLst>
                                        </p:cTn>
                                        <p:tgtEl>
                                          <p:spTgt spid="271"/>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270"/>
                                        </p:tgtEl>
                                        <p:attrNameLst>
                                          <p:attrName>ppt_w</p:attrName>
                                        </p:attrNameLst>
                                      </p:cBhvr>
                                      <p:tavLst>
                                        <p:tav fmla="" tm="0">
                                          <p:val>
                                            <p:strVal val="#ppt_w"/>
                                          </p:val>
                                        </p:tav>
                                        <p:tav fmla="" tm="100000">
                                          <p:val>
                                            <p:strVal val="0"/>
                                          </p:val>
                                        </p:tav>
                                      </p:tavLst>
                                    </p:anim>
                                    <p:anim calcmode="lin" valueType="num">
                                      <p:cBhvr additive="base">
                                        <p:cTn dur="500"/>
                                        <p:tgtEl>
                                          <p:spTgt spid="270"/>
                                        </p:tgtEl>
                                        <p:attrNameLst>
                                          <p:attrName>ppt_h</p:attrName>
                                        </p:attrNameLst>
                                      </p:cBhvr>
                                      <p:tavLst>
                                        <p:tav fmla="" tm="0">
                                          <p:val>
                                            <p:strVal val="#ppt_h"/>
                                          </p:val>
                                        </p:tav>
                                        <p:tav fmla="" tm="100000">
                                          <p:val>
                                            <p:strVal val="0"/>
                                          </p:val>
                                        </p:tav>
                                      </p:tavLst>
                                    </p:anim>
                                    <p:set>
                                      <p:cBhvr>
                                        <p:cTn dur="1" fill="hold">
                                          <p:stCondLst>
                                            <p:cond delay="500"/>
                                          </p:stCondLst>
                                        </p:cTn>
                                        <p:tgtEl>
                                          <p:spTgt spid="270"/>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269"/>
                                        </p:tgtEl>
                                        <p:attrNameLst>
                                          <p:attrName>ppt_w</p:attrName>
                                        </p:attrNameLst>
                                      </p:cBhvr>
                                      <p:tavLst>
                                        <p:tav fmla="" tm="0">
                                          <p:val>
                                            <p:strVal val="#ppt_w"/>
                                          </p:val>
                                        </p:tav>
                                        <p:tav fmla="" tm="100000">
                                          <p:val>
                                            <p:strVal val="0"/>
                                          </p:val>
                                        </p:tav>
                                      </p:tavLst>
                                    </p:anim>
                                    <p:anim calcmode="lin" valueType="num">
                                      <p:cBhvr additive="base">
                                        <p:cTn dur="500"/>
                                        <p:tgtEl>
                                          <p:spTgt spid="269"/>
                                        </p:tgtEl>
                                        <p:attrNameLst>
                                          <p:attrName>ppt_h</p:attrName>
                                        </p:attrNameLst>
                                      </p:cBhvr>
                                      <p:tavLst>
                                        <p:tav fmla="" tm="0">
                                          <p:val>
                                            <p:strVal val="#ppt_h"/>
                                          </p:val>
                                        </p:tav>
                                        <p:tav fmla="" tm="100000">
                                          <p:val>
                                            <p:strVal val="0"/>
                                          </p:val>
                                        </p:tav>
                                      </p:tavLst>
                                    </p:anim>
                                    <p:set>
                                      <p:cBhvr>
                                        <p:cTn dur="1" fill="hold">
                                          <p:stCondLst>
                                            <p:cond delay="500"/>
                                          </p:stCondLst>
                                        </p:cTn>
                                        <p:tgtEl>
                                          <p:spTgt spid="269"/>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268"/>
                                        </p:tgtEl>
                                        <p:attrNameLst>
                                          <p:attrName>ppt_w</p:attrName>
                                        </p:attrNameLst>
                                      </p:cBhvr>
                                      <p:tavLst>
                                        <p:tav fmla="" tm="0">
                                          <p:val>
                                            <p:strVal val="#ppt_w"/>
                                          </p:val>
                                        </p:tav>
                                        <p:tav fmla="" tm="100000">
                                          <p:val>
                                            <p:strVal val="0"/>
                                          </p:val>
                                        </p:tav>
                                      </p:tavLst>
                                    </p:anim>
                                    <p:anim calcmode="lin" valueType="num">
                                      <p:cBhvr additive="base">
                                        <p:cTn dur="500"/>
                                        <p:tgtEl>
                                          <p:spTgt spid="268"/>
                                        </p:tgtEl>
                                        <p:attrNameLst>
                                          <p:attrName>ppt_h</p:attrName>
                                        </p:attrNameLst>
                                      </p:cBhvr>
                                      <p:tavLst>
                                        <p:tav fmla="" tm="0">
                                          <p:val>
                                            <p:strVal val="#ppt_h"/>
                                          </p:val>
                                        </p:tav>
                                        <p:tav fmla="" tm="100000">
                                          <p:val>
                                            <p:strVal val="0"/>
                                          </p:val>
                                        </p:tav>
                                      </p:tavLst>
                                    </p:anim>
                                    <p:set>
                                      <p:cBhvr>
                                        <p:cTn dur="1" fill="hold">
                                          <p:stCondLst>
                                            <p:cond delay="500"/>
                                          </p:stCondLst>
                                        </p:cTn>
                                        <p:tgtEl>
                                          <p:spTgt spid="26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OUC GOALS</a:t>
            </a:r>
            <a:endParaRPr/>
          </a:p>
        </p:txBody>
      </p:sp>
      <p:sp>
        <p:nvSpPr>
          <p:cNvPr id="287" name="Google Shape;287;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2000"/>
              <a:buFont typeface="Arial"/>
              <a:buChar char="•"/>
            </a:pPr>
            <a:r>
              <a:rPr b="0" i="0" lang="en-US" sz="2000" u="none" strike="noStrike">
                <a:solidFill>
                  <a:srgbClr val="000000"/>
                </a:solidFill>
                <a:latin typeface="Arial"/>
                <a:ea typeface="Arial"/>
                <a:cs typeface="Arial"/>
                <a:sym typeface="Arial"/>
              </a:rPr>
              <a:t>Broaden access to copyright information</a:t>
            </a:r>
            <a:endParaRPr/>
          </a:p>
          <a:p>
            <a:pPr indent="-101600" lvl="0" marL="228600" rtl="0" algn="l">
              <a:lnSpc>
                <a:spcPct val="90000"/>
              </a:lnSpc>
              <a:spcBef>
                <a:spcPts val="1200"/>
              </a:spcBef>
              <a:spcAft>
                <a:spcPts val="0"/>
              </a:spcAft>
              <a:buClr>
                <a:srgbClr val="757070"/>
              </a:buClr>
              <a:buSzPts val="2000"/>
              <a:buFont typeface="Arial"/>
              <a:buNone/>
            </a:pPr>
            <a:r>
              <a:t/>
            </a:r>
            <a:endParaRPr b="0" i="0" sz="2000" u="none" strike="noStrike">
              <a:solidFill>
                <a:srgbClr val="000000"/>
              </a:solidFill>
              <a:latin typeface="Arial"/>
              <a:ea typeface="Arial"/>
              <a:cs typeface="Arial"/>
              <a:sym typeface="Arial"/>
            </a:endParaRPr>
          </a:p>
          <a:p>
            <a:pPr indent="-228600" lvl="0" marL="228600" rtl="0" algn="l">
              <a:lnSpc>
                <a:spcPct val="90000"/>
              </a:lnSpc>
              <a:spcBef>
                <a:spcPts val="0"/>
              </a:spcBef>
              <a:spcAft>
                <a:spcPts val="0"/>
              </a:spcAft>
              <a:buClr>
                <a:srgbClr val="000000"/>
              </a:buClr>
              <a:buSzPts val="2000"/>
              <a:buFont typeface="Arial"/>
              <a:buChar char="•"/>
            </a:pPr>
            <a:r>
              <a:rPr b="0" i="0" lang="en-US" sz="2000" u="none" strike="noStrike">
                <a:solidFill>
                  <a:srgbClr val="000000"/>
                </a:solidFill>
                <a:latin typeface="Arial"/>
                <a:ea typeface="Arial"/>
                <a:cs typeface="Arial"/>
                <a:sym typeface="Arial"/>
              </a:rPr>
              <a:t>Advance the values associated with openness and open content</a:t>
            </a:r>
            <a:endParaRPr/>
          </a:p>
          <a:p>
            <a:pPr indent="-101600" lvl="0" marL="228600" rtl="0" algn="l">
              <a:lnSpc>
                <a:spcPct val="90000"/>
              </a:lnSpc>
              <a:spcBef>
                <a:spcPts val="0"/>
              </a:spcBef>
              <a:spcAft>
                <a:spcPts val="0"/>
              </a:spcAft>
              <a:buClr>
                <a:srgbClr val="757070"/>
              </a:buClr>
              <a:buSzPts val="2000"/>
              <a:buFont typeface="Arial"/>
              <a:buNone/>
            </a:pPr>
            <a:r>
              <a:t/>
            </a:r>
            <a:endParaRPr b="0" i="0" sz="2000" u="none" strike="noStrike">
              <a:solidFill>
                <a:srgbClr val="000000"/>
              </a:solidFill>
              <a:latin typeface="Arial"/>
              <a:ea typeface="Arial"/>
              <a:cs typeface="Arial"/>
              <a:sym typeface="Arial"/>
            </a:endParaRPr>
          </a:p>
          <a:p>
            <a:pPr indent="-228600" lvl="0" marL="228600" rtl="0" algn="l">
              <a:lnSpc>
                <a:spcPct val="90000"/>
              </a:lnSpc>
              <a:spcBef>
                <a:spcPts val="0"/>
              </a:spcBef>
              <a:spcAft>
                <a:spcPts val="0"/>
              </a:spcAft>
              <a:buClr>
                <a:srgbClr val="000000"/>
              </a:buClr>
              <a:buSzPts val="2000"/>
              <a:buFont typeface="Arial"/>
              <a:buChar char="•"/>
            </a:pPr>
            <a:r>
              <a:rPr b="0" i="0" lang="en-US" sz="2000" u="none" strike="noStrike">
                <a:solidFill>
                  <a:srgbClr val="000000"/>
                </a:solidFill>
                <a:latin typeface="Arial"/>
                <a:ea typeface="Arial"/>
                <a:cs typeface="Arial"/>
                <a:sym typeface="Arial"/>
              </a:rPr>
              <a:t>Reach multiple audiences and avoiding duplication in resource development, and</a:t>
            </a:r>
            <a:endParaRPr/>
          </a:p>
          <a:p>
            <a:pPr indent="-101600" lvl="0" marL="228600" rtl="0" algn="l">
              <a:lnSpc>
                <a:spcPct val="90000"/>
              </a:lnSpc>
              <a:spcBef>
                <a:spcPts val="0"/>
              </a:spcBef>
              <a:spcAft>
                <a:spcPts val="0"/>
              </a:spcAft>
              <a:buClr>
                <a:srgbClr val="757070"/>
              </a:buClr>
              <a:buSzPts val="2000"/>
              <a:buFont typeface="Arial"/>
              <a:buNone/>
            </a:pPr>
            <a:r>
              <a:t/>
            </a:r>
            <a:endParaRPr b="0" i="0" sz="2000" u="none" strike="noStrike">
              <a:solidFill>
                <a:srgbClr val="000000"/>
              </a:solidFill>
              <a:latin typeface="Arial"/>
              <a:ea typeface="Arial"/>
              <a:cs typeface="Arial"/>
              <a:sym typeface="Arial"/>
            </a:endParaRPr>
          </a:p>
          <a:p>
            <a:pPr indent="-228600" lvl="0" marL="228600" rtl="0" algn="l">
              <a:lnSpc>
                <a:spcPct val="90000"/>
              </a:lnSpc>
              <a:spcBef>
                <a:spcPts val="1200"/>
              </a:spcBef>
              <a:spcAft>
                <a:spcPts val="0"/>
              </a:spcAft>
              <a:buClr>
                <a:srgbClr val="000000"/>
              </a:buClr>
              <a:buSzPts val="2000"/>
              <a:buFont typeface="Arial"/>
              <a:buChar char="•"/>
            </a:pPr>
            <a:r>
              <a:rPr b="0" i="0" lang="en-US" sz="2000" u="none" strike="noStrike">
                <a:solidFill>
                  <a:srgbClr val="000000"/>
                </a:solidFill>
                <a:latin typeface="Arial"/>
                <a:ea typeface="Arial"/>
                <a:cs typeface="Arial"/>
                <a:sym typeface="Arial"/>
              </a:rPr>
              <a:t>Produce open educational resources (OER) about copyright that can serve as an enabler for other open education projects</a:t>
            </a:r>
            <a:endParaRPr/>
          </a:p>
          <a:p>
            <a:pPr indent="-50800" lvl="0" marL="228600" rtl="0" algn="l">
              <a:lnSpc>
                <a:spcPct val="90000"/>
              </a:lnSpc>
              <a:spcBef>
                <a:spcPts val="1000"/>
              </a:spcBef>
              <a:spcAft>
                <a:spcPts val="0"/>
              </a:spcAft>
              <a:buClr>
                <a:srgbClr val="757070"/>
              </a:buClr>
              <a:buSzPts val="2800"/>
              <a:buNone/>
            </a:pPr>
            <a:r>
              <a:t/>
            </a:r>
            <a:endParaRPr/>
          </a:p>
        </p:txBody>
      </p:sp>
      <p:pic>
        <p:nvPicPr>
          <p:cNvPr id="288" name="Google Shape;288;p5"/>
          <p:cNvPicPr preferRelativeResize="0"/>
          <p:nvPr/>
        </p:nvPicPr>
        <p:blipFill rotWithShape="1">
          <a:blip r:embed="rId3">
            <a:alphaModFix/>
          </a:blip>
          <a:srcRect b="0" l="0" r="0" t="0"/>
          <a:stretch/>
        </p:blipFill>
        <p:spPr>
          <a:xfrm>
            <a:off x="6944159" y="1825625"/>
            <a:ext cx="3606229" cy="3298224"/>
          </a:xfrm>
          <a:prstGeom prst="rect">
            <a:avLst/>
          </a:prstGeom>
          <a:noFill/>
          <a:ln>
            <a:noFill/>
          </a:ln>
        </p:spPr>
      </p:pic>
      <p:pic>
        <p:nvPicPr>
          <p:cNvPr id="289" name="Google Shape;289;p5"/>
          <p:cNvPicPr preferRelativeResize="0"/>
          <p:nvPr>
            <p:ph idx="1" type="body"/>
          </p:nvPr>
        </p:nvPicPr>
        <p:blipFill rotWithShape="1">
          <a:blip r:embed="rId4">
            <a:alphaModFix/>
          </a:blip>
          <a:srcRect b="0" l="0" r="0" t="0"/>
          <a:stretch/>
        </p:blipFill>
        <p:spPr>
          <a:xfrm>
            <a:off x="7346523" y="5357190"/>
            <a:ext cx="1624714" cy="1083144"/>
          </a:xfrm>
          <a:prstGeom prst="rect">
            <a:avLst/>
          </a:prstGeom>
          <a:noFill/>
          <a:ln>
            <a:noFill/>
          </a:ln>
        </p:spPr>
      </p:pic>
      <p:pic>
        <p:nvPicPr>
          <p:cNvPr id="290" name="Google Shape;290;p5"/>
          <p:cNvPicPr preferRelativeResize="0"/>
          <p:nvPr/>
        </p:nvPicPr>
        <p:blipFill rotWithShape="1">
          <a:blip r:embed="rId5">
            <a:alphaModFix/>
          </a:blip>
          <a:srcRect b="0" l="0" r="0" t="0"/>
          <a:stretch/>
        </p:blipFill>
        <p:spPr>
          <a:xfrm>
            <a:off x="6428167" y="5560943"/>
            <a:ext cx="767157" cy="1198682"/>
          </a:xfrm>
          <a:prstGeom prst="rect">
            <a:avLst/>
          </a:prstGeom>
          <a:noFill/>
          <a:ln>
            <a:noFill/>
          </a:ln>
        </p:spPr>
      </p:pic>
      <p:pic>
        <p:nvPicPr>
          <p:cNvPr id="291" name="Google Shape;291;p5"/>
          <p:cNvPicPr preferRelativeResize="0"/>
          <p:nvPr/>
        </p:nvPicPr>
        <p:blipFill rotWithShape="1">
          <a:blip r:embed="rId6">
            <a:alphaModFix/>
          </a:blip>
          <a:srcRect b="0" l="0" r="0" t="0"/>
          <a:stretch/>
        </p:blipFill>
        <p:spPr>
          <a:xfrm>
            <a:off x="10297960" y="5209234"/>
            <a:ext cx="1141551" cy="1379055"/>
          </a:xfrm>
          <a:prstGeom prst="rect">
            <a:avLst/>
          </a:prstGeom>
          <a:noFill/>
          <a:ln>
            <a:noFill/>
          </a:ln>
        </p:spPr>
      </p:pic>
      <p:pic>
        <p:nvPicPr>
          <p:cNvPr id="292" name="Google Shape;292;p5"/>
          <p:cNvPicPr preferRelativeResize="0"/>
          <p:nvPr/>
        </p:nvPicPr>
        <p:blipFill rotWithShape="1">
          <a:blip r:embed="rId7">
            <a:alphaModFix/>
          </a:blip>
          <a:srcRect b="0" l="0" r="0" t="0"/>
          <a:stretch/>
        </p:blipFill>
        <p:spPr>
          <a:xfrm>
            <a:off x="9035257" y="5577621"/>
            <a:ext cx="1198683" cy="11986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5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5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500"/>
                                        <p:tgtEl>
                                          <p:spTgt spid="2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animEffect filter="fade" transition="in">
                                      <p:cBhvr>
                                        <p:cTn dur="500"/>
                                        <p:tgtEl>
                                          <p:spTgt spid="2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4" st="4"/>
                                            </p:txEl>
                                          </p:spTgt>
                                        </p:tgtEl>
                                        <p:attrNameLst>
                                          <p:attrName>style.visibility</p:attrName>
                                        </p:attrNameLst>
                                      </p:cBhvr>
                                      <p:to>
                                        <p:strVal val="visible"/>
                                      </p:to>
                                    </p:set>
                                    <p:animEffect filter="fade" transition="in">
                                      <p:cBhvr>
                                        <p:cTn dur="500"/>
                                        <p:tgtEl>
                                          <p:spTgt spid="2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5" st="5"/>
                                            </p:txEl>
                                          </p:spTgt>
                                        </p:tgtEl>
                                        <p:attrNameLst>
                                          <p:attrName>style.visibility</p:attrName>
                                        </p:attrNameLst>
                                      </p:cBhvr>
                                      <p:to>
                                        <p:strVal val="visible"/>
                                      </p:to>
                                    </p:set>
                                    <p:animEffect filter="fade" transition="in">
                                      <p:cBhvr>
                                        <p:cTn dur="500"/>
                                        <p:tgtEl>
                                          <p:spTgt spid="2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6" st="6"/>
                                            </p:txEl>
                                          </p:spTgt>
                                        </p:tgtEl>
                                        <p:attrNameLst>
                                          <p:attrName>style.visibility</p:attrName>
                                        </p:attrNameLst>
                                      </p:cBhvr>
                                      <p:to>
                                        <p:strVal val="visible"/>
                                      </p:to>
                                    </p:set>
                                    <p:animEffect filter="fade" transition="in">
                                      <p:cBhvr>
                                        <p:cTn dur="500"/>
                                        <p:tgtEl>
                                          <p:spTgt spid="2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7" st="7"/>
                                            </p:txEl>
                                          </p:spTgt>
                                        </p:tgtEl>
                                        <p:attrNameLst>
                                          <p:attrName>style.visibility</p:attrName>
                                        </p:attrNameLst>
                                      </p:cBhvr>
                                      <p:to>
                                        <p:strVal val="visible"/>
                                      </p:to>
                                    </p:set>
                                    <p:animEffect filter="fade" transition="in">
                                      <p:cBhvr>
                                        <p:cTn dur="500"/>
                                        <p:tgtEl>
                                          <p:spTgt spid="2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6"/>
          <p:cNvPicPr preferRelativeResize="0"/>
          <p:nvPr>
            <p:ph idx="1" type="body"/>
          </p:nvPr>
        </p:nvPicPr>
        <p:blipFill rotWithShape="1">
          <a:blip r:embed="rId3">
            <a:alphaModFix/>
          </a:blip>
          <a:srcRect b="0" l="0" r="0" t="0"/>
          <a:stretch/>
        </p:blipFill>
        <p:spPr>
          <a:xfrm>
            <a:off x="425106" y="1834663"/>
            <a:ext cx="3735520" cy="210123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99" name="Google Shape;299;p6"/>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STRUCTURE OF OUC</a:t>
            </a:r>
            <a:endParaRPr/>
          </a:p>
        </p:txBody>
      </p:sp>
      <p:pic>
        <p:nvPicPr>
          <p:cNvPr id="300" name="Google Shape;300;p6"/>
          <p:cNvPicPr preferRelativeResize="0"/>
          <p:nvPr/>
        </p:nvPicPr>
        <p:blipFill rotWithShape="1">
          <a:blip r:embed="rId4">
            <a:alphaModFix/>
          </a:blip>
          <a:srcRect b="0" l="0" r="0" t="0"/>
          <a:stretch/>
        </p:blipFill>
        <p:spPr>
          <a:xfrm>
            <a:off x="745978" y="3935895"/>
            <a:ext cx="3850607" cy="216596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01" name="Google Shape;301;p6"/>
          <p:cNvPicPr preferRelativeResize="0"/>
          <p:nvPr/>
        </p:nvPicPr>
        <p:blipFill rotWithShape="1">
          <a:blip r:embed="rId5">
            <a:alphaModFix/>
          </a:blip>
          <a:srcRect b="0" l="0" r="0" t="0"/>
          <a:stretch/>
        </p:blipFill>
        <p:spPr>
          <a:xfrm>
            <a:off x="4429824" y="1871468"/>
            <a:ext cx="6359037" cy="828000"/>
          </a:xfrm>
          <a:prstGeom prst="rect">
            <a:avLst/>
          </a:prstGeom>
          <a:noFill/>
          <a:ln>
            <a:noFill/>
          </a:ln>
        </p:spPr>
      </p:pic>
      <p:pic>
        <p:nvPicPr>
          <p:cNvPr id="302" name="Google Shape;302;p6"/>
          <p:cNvPicPr preferRelativeResize="0"/>
          <p:nvPr/>
        </p:nvPicPr>
        <p:blipFill rotWithShape="1">
          <a:blip r:embed="rId6">
            <a:alphaModFix/>
          </a:blip>
          <a:srcRect b="0" l="0" r="0" t="0"/>
          <a:stretch/>
        </p:blipFill>
        <p:spPr>
          <a:xfrm>
            <a:off x="4744268" y="2781789"/>
            <a:ext cx="6359040" cy="828000"/>
          </a:xfrm>
          <a:prstGeom prst="rect">
            <a:avLst/>
          </a:prstGeom>
          <a:noFill/>
          <a:ln>
            <a:noFill/>
          </a:ln>
        </p:spPr>
      </p:pic>
      <p:pic>
        <p:nvPicPr>
          <p:cNvPr id="303" name="Google Shape;303;p6"/>
          <p:cNvPicPr preferRelativeResize="0"/>
          <p:nvPr/>
        </p:nvPicPr>
        <p:blipFill rotWithShape="1">
          <a:blip r:embed="rId7">
            <a:alphaModFix/>
          </a:blip>
          <a:srcRect b="0" l="0" r="0" t="0"/>
          <a:stretch/>
        </p:blipFill>
        <p:spPr>
          <a:xfrm>
            <a:off x="5086982" y="3697923"/>
            <a:ext cx="6359040" cy="828000"/>
          </a:xfrm>
          <a:prstGeom prst="rect">
            <a:avLst/>
          </a:prstGeom>
          <a:noFill/>
          <a:ln>
            <a:noFill/>
          </a:ln>
        </p:spPr>
      </p:pic>
      <p:pic>
        <p:nvPicPr>
          <p:cNvPr id="304" name="Google Shape;304;p6"/>
          <p:cNvPicPr preferRelativeResize="0"/>
          <p:nvPr/>
        </p:nvPicPr>
        <p:blipFill rotWithShape="1">
          <a:blip r:embed="rId8">
            <a:alphaModFix/>
          </a:blip>
          <a:srcRect b="0" l="0" r="0" t="0"/>
          <a:stretch/>
        </p:blipFill>
        <p:spPr>
          <a:xfrm>
            <a:off x="5404339" y="4635459"/>
            <a:ext cx="6359040" cy="828000"/>
          </a:xfrm>
          <a:prstGeom prst="rect">
            <a:avLst/>
          </a:prstGeom>
          <a:noFill/>
          <a:ln>
            <a:noFill/>
          </a:ln>
        </p:spPr>
      </p:pic>
      <p:pic>
        <p:nvPicPr>
          <p:cNvPr id="305" name="Google Shape;305;p6"/>
          <p:cNvPicPr preferRelativeResize="0"/>
          <p:nvPr/>
        </p:nvPicPr>
        <p:blipFill rotWithShape="1">
          <a:blip r:embed="rId9">
            <a:alphaModFix/>
          </a:blip>
          <a:srcRect b="0" l="0" r="0" t="0"/>
          <a:stretch/>
        </p:blipFill>
        <p:spPr>
          <a:xfrm>
            <a:off x="5750898" y="5572995"/>
            <a:ext cx="6359040" cy="828000"/>
          </a:xfrm>
          <a:prstGeom prst="rect">
            <a:avLst/>
          </a:prstGeom>
          <a:noFill/>
          <a:ln>
            <a:noFill/>
          </a:ln>
        </p:spPr>
      </p:pic>
      <p:pic>
        <p:nvPicPr>
          <p:cNvPr id="306" name="Google Shape;306;p6"/>
          <p:cNvPicPr preferRelativeResize="0"/>
          <p:nvPr/>
        </p:nvPicPr>
        <p:blipFill rotWithShape="1">
          <a:blip r:embed="rId10">
            <a:alphaModFix/>
          </a:blip>
          <a:srcRect b="0" l="0" r="0" t="0"/>
          <a:stretch/>
        </p:blipFill>
        <p:spPr>
          <a:xfrm>
            <a:off x="2292866" y="1708220"/>
            <a:ext cx="7489584" cy="48074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6"/>
                                        </p:tgtEl>
                                      </p:cBhvr>
                                    </p:animEffect>
                                    <p:set>
                                      <p:cBhvr>
                                        <p:cTn dur="1" fill="hold">
                                          <p:stCondLst>
                                            <p:cond delay="500"/>
                                          </p:stCondLst>
                                        </p:cTn>
                                        <p:tgtEl>
                                          <p:spTgt spid="30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7"/>
          <p:cNvSpPr txBox="1"/>
          <p:nvPr>
            <p:ph type="title"/>
          </p:nvPr>
        </p:nvSpPr>
        <p:spPr>
          <a:xfrm>
            <a:off x="2671282" y="524256"/>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STRUCTURE OF OUC</a:t>
            </a:r>
            <a:endParaRPr/>
          </a:p>
        </p:txBody>
      </p:sp>
      <p:pic>
        <p:nvPicPr>
          <p:cNvPr id="313" name="Google Shape;313;p7"/>
          <p:cNvPicPr preferRelativeResize="0"/>
          <p:nvPr/>
        </p:nvPicPr>
        <p:blipFill rotWithShape="1">
          <a:blip r:embed="rId3">
            <a:alphaModFix/>
          </a:blip>
          <a:srcRect b="0" l="0" r="0" t="0"/>
          <a:stretch/>
        </p:blipFill>
        <p:spPr>
          <a:xfrm>
            <a:off x="375794" y="1778883"/>
            <a:ext cx="3796186" cy="213535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14" name="Google Shape;314;p7"/>
          <p:cNvPicPr preferRelativeResize="0"/>
          <p:nvPr/>
        </p:nvPicPr>
        <p:blipFill rotWithShape="1">
          <a:blip r:embed="rId4">
            <a:alphaModFix/>
          </a:blip>
          <a:srcRect b="0" l="0" r="0" t="0"/>
          <a:stretch/>
        </p:blipFill>
        <p:spPr>
          <a:xfrm>
            <a:off x="375792" y="4097657"/>
            <a:ext cx="3784834" cy="212896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grpSp>
        <p:nvGrpSpPr>
          <p:cNvPr id="315" name="Google Shape;315;p7"/>
          <p:cNvGrpSpPr/>
          <p:nvPr/>
        </p:nvGrpSpPr>
        <p:grpSpPr>
          <a:xfrm>
            <a:off x="4519246" y="2708031"/>
            <a:ext cx="1612987" cy="1066800"/>
            <a:chOff x="4519246" y="2708031"/>
            <a:chExt cx="1612987" cy="1066800"/>
          </a:xfrm>
        </p:grpSpPr>
        <p:cxnSp>
          <p:nvCxnSpPr>
            <p:cNvPr id="316" name="Google Shape;316;p7"/>
            <p:cNvCxnSpPr/>
            <p:nvPr/>
          </p:nvCxnSpPr>
          <p:spPr>
            <a:xfrm>
              <a:off x="4519246" y="3048000"/>
              <a:ext cx="1160585" cy="726831"/>
            </a:xfrm>
            <a:prstGeom prst="straightConnector1">
              <a:avLst/>
            </a:prstGeom>
            <a:noFill/>
            <a:ln cap="flat" cmpd="sng" w="41275">
              <a:solidFill>
                <a:srgbClr val="95263F"/>
              </a:solidFill>
              <a:prstDash val="solid"/>
              <a:miter lim="800000"/>
              <a:headEnd len="sm" w="sm" type="none"/>
              <a:tailEnd len="med" w="med" type="triangle"/>
            </a:ln>
          </p:spPr>
        </p:cxnSp>
        <p:cxnSp>
          <p:nvCxnSpPr>
            <p:cNvPr id="317" name="Google Shape;317;p7"/>
            <p:cNvCxnSpPr/>
            <p:nvPr/>
          </p:nvCxnSpPr>
          <p:spPr>
            <a:xfrm flipH="1" rot="10800000">
              <a:off x="4566138" y="2708031"/>
              <a:ext cx="1160585" cy="339968"/>
            </a:xfrm>
            <a:prstGeom prst="straightConnector1">
              <a:avLst/>
            </a:prstGeom>
            <a:noFill/>
            <a:ln cap="flat" cmpd="sng" w="41275">
              <a:solidFill>
                <a:srgbClr val="95263F"/>
              </a:solidFill>
              <a:prstDash val="solid"/>
              <a:miter lim="800000"/>
              <a:headEnd len="sm" w="sm" type="none"/>
              <a:tailEnd len="med" w="med" type="triangle"/>
            </a:ln>
          </p:spPr>
        </p:cxnSp>
        <p:cxnSp>
          <p:nvCxnSpPr>
            <p:cNvPr id="318" name="Google Shape;318;p7"/>
            <p:cNvCxnSpPr/>
            <p:nvPr/>
          </p:nvCxnSpPr>
          <p:spPr>
            <a:xfrm>
              <a:off x="4531138" y="3047999"/>
              <a:ext cx="1601095" cy="246186"/>
            </a:xfrm>
            <a:prstGeom prst="straightConnector1">
              <a:avLst/>
            </a:prstGeom>
            <a:noFill/>
            <a:ln cap="flat" cmpd="sng" w="41275">
              <a:solidFill>
                <a:srgbClr val="95263F"/>
              </a:solidFill>
              <a:prstDash val="solid"/>
              <a:miter lim="800000"/>
              <a:headEnd len="sm" w="sm" type="none"/>
              <a:tailEnd len="med" w="med" type="triangle"/>
            </a:ln>
          </p:spPr>
        </p:cxnSp>
      </p:grpSp>
      <p:pic>
        <p:nvPicPr>
          <p:cNvPr id="319" name="Google Shape;319;p7"/>
          <p:cNvPicPr preferRelativeResize="0"/>
          <p:nvPr/>
        </p:nvPicPr>
        <p:blipFill rotWithShape="1">
          <a:blip r:embed="rId5">
            <a:alphaModFix/>
          </a:blip>
          <a:srcRect b="0" l="0" r="0" t="0"/>
          <a:stretch/>
        </p:blipFill>
        <p:spPr>
          <a:xfrm>
            <a:off x="6179125" y="1778883"/>
            <a:ext cx="2432151" cy="2243208"/>
          </a:xfrm>
          <a:prstGeom prst="rect">
            <a:avLst/>
          </a:prstGeom>
          <a:noFill/>
          <a:ln>
            <a:noFill/>
          </a:ln>
        </p:spPr>
      </p:pic>
      <p:pic>
        <p:nvPicPr>
          <p:cNvPr id="320" name="Google Shape;320;p7"/>
          <p:cNvPicPr preferRelativeResize="0"/>
          <p:nvPr/>
        </p:nvPicPr>
        <p:blipFill rotWithShape="1">
          <a:blip r:embed="rId6">
            <a:alphaModFix/>
          </a:blip>
          <a:srcRect b="0" l="0" r="0" t="0"/>
          <a:stretch/>
        </p:blipFill>
        <p:spPr>
          <a:xfrm>
            <a:off x="6805159" y="4337933"/>
            <a:ext cx="2432151" cy="2253793"/>
          </a:xfrm>
          <a:prstGeom prst="rect">
            <a:avLst/>
          </a:prstGeom>
          <a:noFill/>
          <a:ln>
            <a:noFill/>
          </a:ln>
        </p:spPr>
      </p:pic>
      <p:pic>
        <p:nvPicPr>
          <p:cNvPr id="321" name="Google Shape;321;p7"/>
          <p:cNvPicPr preferRelativeResize="0"/>
          <p:nvPr/>
        </p:nvPicPr>
        <p:blipFill rotWithShape="1">
          <a:blip r:embed="rId7">
            <a:alphaModFix/>
          </a:blip>
          <a:srcRect b="0" l="0" r="0" t="0"/>
          <a:stretch/>
        </p:blipFill>
        <p:spPr>
          <a:xfrm>
            <a:off x="9237310" y="2152317"/>
            <a:ext cx="2435749" cy="2423671"/>
          </a:xfrm>
          <a:prstGeom prst="rect">
            <a:avLst/>
          </a:prstGeom>
          <a:noFill/>
          <a:ln>
            <a:noFill/>
          </a:ln>
        </p:spPr>
      </p:pic>
      <p:grpSp>
        <p:nvGrpSpPr>
          <p:cNvPr id="322" name="Google Shape;322;p7"/>
          <p:cNvGrpSpPr/>
          <p:nvPr/>
        </p:nvGrpSpPr>
        <p:grpSpPr>
          <a:xfrm>
            <a:off x="4483013" y="4575988"/>
            <a:ext cx="1612987" cy="1066800"/>
            <a:chOff x="4519246" y="2708031"/>
            <a:chExt cx="1612987" cy="1066800"/>
          </a:xfrm>
        </p:grpSpPr>
        <p:cxnSp>
          <p:nvCxnSpPr>
            <p:cNvPr id="323" name="Google Shape;323;p7"/>
            <p:cNvCxnSpPr/>
            <p:nvPr/>
          </p:nvCxnSpPr>
          <p:spPr>
            <a:xfrm>
              <a:off x="4519246" y="3048000"/>
              <a:ext cx="1160585" cy="726831"/>
            </a:xfrm>
            <a:prstGeom prst="straightConnector1">
              <a:avLst/>
            </a:prstGeom>
            <a:noFill/>
            <a:ln cap="flat" cmpd="sng" w="41275">
              <a:solidFill>
                <a:srgbClr val="95263F"/>
              </a:solidFill>
              <a:prstDash val="solid"/>
              <a:miter lim="800000"/>
              <a:headEnd len="sm" w="sm" type="none"/>
              <a:tailEnd len="med" w="med" type="triangle"/>
            </a:ln>
          </p:spPr>
        </p:cxnSp>
        <p:cxnSp>
          <p:nvCxnSpPr>
            <p:cNvPr id="324" name="Google Shape;324;p7"/>
            <p:cNvCxnSpPr/>
            <p:nvPr/>
          </p:nvCxnSpPr>
          <p:spPr>
            <a:xfrm flipH="1" rot="10800000">
              <a:off x="4566138" y="2708031"/>
              <a:ext cx="1160585" cy="339968"/>
            </a:xfrm>
            <a:prstGeom prst="straightConnector1">
              <a:avLst/>
            </a:prstGeom>
            <a:noFill/>
            <a:ln cap="flat" cmpd="sng" w="41275">
              <a:solidFill>
                <a:srgbClr val="95263F"/>
              </a:solidFill>
              <a:prstDash val="solid"/>
              <a:miter lim="800000"/>
              <a:headEnd len="sm" w="sm" type="none"/>
              <a:tailEnd len="med" w="med" type="triangle"/>
            </a:ln>
          </p:spPr>
        </p:cxnSp>
        <p:cxnSp>
          <p:nvCxnSpPr>
            <p:cNvPr id="325" name="Google Shape;325;p7"/>
            <p:cNvCxnSpPr/>
            <p:nvPr/>
          </p:nvCxnSpPr>
          <p:spPr>
            <a:xfrm>
              <a:off x="4531138" y="3047999"/>
              <a:ext cx="1601095" cy="246186"/>
            </a:xfrm>
            <a:prstGeom prst="straightConnector1">
              <a:avLst/>
            </a:prstGeom>
            <a:noFill/>
            <a:ln cap="flat" cmpd="sng" w="41275">
              <a:solidFill>
                <a:srgbClr val="95263F"/>
              </a:solidFill>
              <a:prstDash val="solid"/>
              <a:miter lim="800000"/>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8"/>
          <p:cNvSpPr txBox="1"/>
          <p:nvPr>
            <p:ph type="title"/>
          </p:nvPr>
        </p:nvSpPr>
        <p:spPr>
          <a:xfrm>
            <a:off x="2671282" y="512064"/>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lang="en-US"/>
              <a:t>NAVIGATION AND H5P</a:t>
            </a:r>
            <a:endParaRPr/>
          </a:p>
        </p:txBody>
      </p:sp>
      <p:pic>
        <p:nvPicPr>
          <p:cNvPr id="332" name="Google Shape;332;p8"/>
          <p:cNvPicPr preferRelativeResize="0"/>
          <p:nvPr>
            <p:ph idx="1" type="body"/>
          </p:nvPr>
        </p:nvPicPr>
        <p:blipFill rotWithShape="1">
          <a:blip r:embed="rId3">
            <a:alphaModFix/>
          </a:blip>
          <a:srcRect b="0" l="0" r="0" t="0"/>
          <a:stretch/>
        </p:blipFill>
        <p:spPr>
          <a:xfrm>
            <a:off x="838800" y="2336400"/>
            <a:ext cx="5086763" cy="3333600"/>
          </a:xfrm>
          <a:prstGeom prst="rect">
            <a:avLst/>
          </a:prstGeom>
          <a:noFill/>
          <a:ln>
            <a:noFill/>
          </a:ln>
        </p:spPr>
      </p:pic>
      <p:sp>
        <p:nvSpPr>
          <p:cNvPr id="333" name="Google Shape;333;p8"/>
          <p:cNvSpPr/>
          <p:nvPr/>
        </p:nvSpPr>
        <p:spPr>
          <a:xfrm>
            <a:off x="2327030" y="4692799"/>
            <a:ext cx="2419031" cy="590104"/>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34" name="Google Shape;334;p8"/>
          <p:cNvPicPr preferRelativeResize="0"/>
          <p:nvPr/>
        </p:nvPicPr>
        <p:blipFill rotWithShape="1">
          <a:blip r:embed="rId4">
            <a:alphaModFix/>
          </a:blip>
          <a:srcRect b="0" l="0" r="0" t="0"/>
          <a:stretch/>
        </p:blipFill>
        <p:spPr>
          <a:xfrm>
            <a:off x="6531497" y="1992795"/>
            <a:ext cx="4380314" cy="40128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2000"/>
                                        <p:tgtEl>
                                          <p:spTgt spid="3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9"/>
          <p:cNvSpPr txBox="1"/>
          <p:nvPr>
            <p:ph type="title"/>
          </p:nvPr>
        </p:nvSpPr>
        <p:spPr>
          <a:xfrm>
            <a:off x="2671282" y="512064"/>
            <a:ext cx="8682518" cy="938785"/>
          </a:xfrm>
          <a:prstGeom prst="rect">
            <a:avLst/>
          </a:prstGeom>
          <a:noFill/>
          <a:ln>
            <a:noFill/>
          </a:ln>
        </p:spPr>
        <p:txBody>
          <a:bodyPr anchorCtr="0" anchor="ctr" bIns="45700" lIns="91425" spcFirstLastPara="1" rIns="91425" wrap="square" tIns="45700">
            <a:noAutofit/>
          </a:bodyPr>
          <a:lstStyle/>
          <a:p>
            <a:pPr indent="0" lvl="0" marL="0" rtl="0" algn="ctr">
              <a:lnSpc>
                <a:spcPct val="70000"/>
              </a:lnSpc>
              <a:spcBef>
                <a:spcPts val="0"/>
              </a:spcBef>
              <a:spcAft>
                <a:spcPts val="0"/>
              </a:spcAft>
              <a:buClr>
                <a:schemeClr val="lt1"/>
              </a:buClr>
              <a:buSzPts val="4000"/>
              <a:buFont typeface="Arial"/>
              <a:buNone/>
            </a:pPr>
            <a:r>
              <a:rPr lang="en-US"/>
              <a:t>NAVIGATION AND H5P</a:t>
            </a:r>
            <a:endParaRPr/>
          </a:p>
        </p:txBody>
      </p:sp>
      <p:pic>
        <p:nvPicPr>
          <p:cNvPr id="341" name="Google Shape;341;p9"/>
          <p:cNvPicPr preferRelativeResize="0"/>
          <p:nvPr>
            <p:ph idx="1" type="body"/>
          </p:nvPr>
        </p:nvPicPr>
        <p:blipFill rotWithShape="1">
          <a:blip r:embed="rId3">
            <a:alphaModFix/>
          </a:blip>
          <a:srcRect b="0" l="0" r="0" t="0"/>
          <a:stretch/>
        </p:blipFill>
        <p:spPr>
          <a:xfrm>
            <a:off x="838200" y="2334517"/>
            <a:ext cx="5181600" cy="3333554"/>
          </a:xfrm>
          <a:prstGeom prst="rect">
            <a:avLst/>
          </a:prstGeom>
          <a:noFill/>
          <a:ln>
            <a:noFill/>
          </a:ln>
        </p:spPr>
      </p:pic>
      <p:sp>
        <p:nvSpPr>
          <p:cNvPr id="342" name="Google Shape;342;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rgbClr val="757070"/>
              </a:buClr>
              <a:buSzPts val="2800"/>
              <a:buNone/>
            </a:pPr>
            <a:r>
              <a:t/>
            </a:r>
            <a:endParaRPr/>
          </a:p>
        </p:txBody>
      </p:sp>
      <p:pic>
        <p:nvPicPr>
          <p:cNvPr id="343" name="Google Shape;343;p9"/>
          <p:cNvPicPr preferRelativeResize="0"/>
          <p:nvPr/>
        </p:nvPicPr>
        <p:blipFill rotWithShape="1">
          <a:blip r:embed="rId4">
            <a:alphaModFix/>
          </a:blip>
          <a:srcRect b="0" l="0" r="0" t="0"/>
          <a:stretch/>
        </p:blipFill>
        <p:spPr>
          <a:xfrm>
            <a:off x="6172200" y="2334517"/>
            <a:ext cx="5399253" cy="3531704"/>
          </a:xfrm>
          <a:prstGeom prst="rect">
            <a:avLst/>
          </a:prstGeom>
          <a:noFill/>
          <a:ln>
            <a:noFill/>
          </a:ln>
        </p:spPr>
      </p:pic>
      <p:sp>
        <p:nvSpPr>
          <p:cNvPr id="344" name="Google Shape;344;p9"/>
          <p:cNvSpPr/>
          <p:nvPr/>
        </p:nvSpPr>
        <p:spPr>
          <a:xfrm>
            <a:off x="4243754" y="3241431"/>
            <a:ext cx="1852246" cy="75613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2000"/>
                                        <p:tgtEl>
                                          <p:spTgt spid="34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vel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vel 1">
  <a:themeElements>
    <a:clrScheme name="Custom 1">
      <a:dk1>
        <a:srgbClr val="75707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vel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vel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vel 5">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2019-10-03T17:13:49Z</dcterms:created>
  <dc:creator>Windows User</dc:creator>
</cp:coreProperties>
</file>