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8" r:id="rId2"/>
    <p:sldMasterId id="2147483709" r:id="rId3"/>
    <p:sldMasterId id="2147483720" r:id="rId4"/>
    <p:sldMasterId id="2147483731" r:id="rId5"/>
    <p:sldMasterId id="2147483742" r:id="rId6"/>
  </p:sldMasterIdLst>
  <p:notesMasterIdLst>
    <p:notesMasterId r:id="rId33"/>
  </p:notesMasterIdLst>
  <p:sldIdLst>
    <p:sldId id="285" r:id="rId7"/>
    <p:sldId id="257" r:id="rId8"/>
    <p:sldId id="258" r:id="rId9"/>
    <p:sldId id="292" r:id="rId10"/>
    <p:sldId id="260" r:id="rId11"/>
    <p:sldId id="261" r:id="rId12"/>
    <p:sldId id="262" r:id="rId13"/>
    <p:sldId id="263" r:id="rId14"/>
    <p:sldId id="264" r:id="rId15"/>
    <p:sldId id="293" r:id="rId16"/>
    <p:sldId id="266" r:id="rId17"/>
    <p:sldId id="294" r:id="rId18"/>
    <p:sldId id="268" r:id="rId19"/>
    <p:sldId id="269" r:id="rId20"/>
    <p:sldId id="270" r:id="rId21"/>
    <p:sldId id="271" r:id="rId22"/>
    <p:sldId id="272" r:id="rId23"/>
    <p:sldId id="284" r:id="rId24"/>
    <p:sldId id="286" r:id="rId25"/>
    <p:sldId id="287" r:id="rId26"/>
    <p:sldId id="288" r:id="rId27"/>
    <p:sldId id="289" r:id="rId28"/>
    <p:sldId id="290" r:id="rId29"/>
    <p:sldId id="283" r:id="rId30"/>
    <p:sldId id="281" r:id="rId31"/>
    <p:sldId id="282"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jK7llxlsQiOz5ftXhlWaVO2lM7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90" autoAdjust="0"/>
  </p:normalViewPr>
  <p:slideViewPr>
    <p:cSldViewPr snapToGrid="0">
      <p:cViewPr varScale="1">
        <p:scale>
          <a:sx n="78" d="100"/>
          <a:sy n="78" d="100"/>
        </p:scale>
        <p:origin x="1176"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customschemas.google.com/relationships/presentationmetadata" Target="metadata"/><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smtClean="0">
                <a:solidFill>
                  <a:srgbClr val="000000"/>
                </a:solidFill>
                <a:latin typeface="Calibri"/>
                <a:ea typeface="Calibri"/>
                <a:cs typeface="Calibri"/>
                <a:sym typeface="Calibri"/>
              </a:rPr>
              <a:t>*Updated: April</a:t>
            </a:r>
            <a:r>
              <a:rPr lang="en-US" sz="1200" b="0" i="0" u="none" strike="noStrike" baseline="0" dirty="0" smtClean="0">
                <a:solidFill>
                  <a:srgbClr val="000000"/>
                </a:solidFill>
                <a:latin typeface="Calibri"/>
                <a:ea typeface="Calibri"/>
                <a:cs typeface="Calibri"/>
                <a:sym typeface="Calibri"/>
              </a:rPr>
              <a:t> 2025</a:t>
            </a:r>
            <a:endParaRPr lang="en-US" sz="1200" b="0" i="0" u="none" strike="noStrike" dirty="0" smtClean="0">
              <a:solidFill>
                <a:srgbClr val="000000"/>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smtClean="0">
                <a:solidFill>
                  <a:srgbClr val="000000"/>
                </a:solidFill>
                <a:latin typeface="Calibri"/>
                <a:ea typeface="Calibri"/>
                <a:cs typeface="Calibri"/>
                <a:sym typeface="Calibri"/>
              </a:rPr>
              <a:t>Hello, and welcome to the University of Alberta’s Opening Up Copyright instructional module series.</a:t>
            </a:r>
            <a:endParaRPr lang="en-US" sz="1200"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772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For example, let’s say you’re feeling a bit lost in the “fair dealing” forest. Start with the module that introduces this </a:t>
            </a:r>
            <a:r>
              <a:rPr lang="en-US" sz="1200" b="0" i="1" u="none" strike="noStrike" dirty="0">
                <a:solidFill>
                  <a:srgbClr val="000000"/>
                </a:solidFill>
                <a:latin typeface="Calibri"/>
                <a:ea typeface="Calibri"/>
                <a:cs typeface="Calibri"/>
                <a:sym typeface="Calibri"/>
              </a:rPr>
              <a:t>Copyright Act</a:t>
            </a:r>
            <a:r>
              <a:rPr lang="en-US" sz="1200" b="0" i="0" u="none" strike="noStrike" dirty="0">
                <a:solidFill>
                  <a:srgbClr val="000000"/>
                </a:solidFill>
                <a:latin typeface="Calibri"/>
                <a:ea typeface="Calibri"/>
                <a:cs typeface="Calibri"/>
                <a:sym typeface="Calibri"/>
              </a:rPr>
              <a:t> provision, then move on to the one about Applying Fair Dealing, which will also link you to the modules on specific court cases that consider fair dealing, such as </a:t>
            </a:r>
            <a:r>
              <a:rPr lang="en-US" sz="1200" b="0" i="1" u="none" strike="noStrike" dirty="0">
                <a:solidFill>
                  <a:srgbClr val="000000"/>
                </a:solidFill>
                <a:latin typeface="Calibri"/>
                <a:ea typeface="Calibri"/>
                <a:cs typeface="Calibri"/>
                <a:sym typeface="Calibri"/>
              </a:rPr>
              <a:t>CCH </a:t>
            </a:r>
            <a:r>
              <a:rPr lang="en-US" sz="1200" b="0" i="1" u="none" strike="noStrike" dirty="0" smtClean="0">
                <a:solidFill>
                  <a:srgbClr val="000000"/>
                </a:solidFill>
                <a:latin typeface="Calibri"/>
                <a:ea typeface="Calibri"/>
                <a:cs typeface="Calibri"/>
                <a:sym typeface="Calibri"/>
              </a:rPr>
              <a:t>v. </a:t>
            </a:r>
            <a:r>
              <a:rPr lang="en-US" sz="1200" b="0" i="1" u="none" strike="noStrike" dirty="0">
                <a:solidFill>
                  <a:srgbClr val="000000"/>
                </a:solidFill>
                <a:latin typeface="Calibri"/>
                <a:ea typeface="Calibri"/>
                <a:cs typeface="Calibri"/>
                <a:sym typeface="Calibri"/>
              </a:rPr>
              <a:t>LSUC</a:t>
            </a:r>
            <a:r>
              <a:rPr lang="en-US" sz="1200" b="0" i="0" u="none" strike="noStrike" dirty="0">
                <a:solidFill>
                  <a:srgbClr val="000000"/>
                </a:solidFill>
                <a:latin typeface="Calibri"/>
                <a:ea typeface="Calibri"/>
                <a:cs typeface="Calibri"/>
                <a:sym typeface="Calibri"/>
              </a:rPr>
              <a:t> and </a:t>
            </a:r>
            <a:r>
              <a:rPr lang="en-US" sz="1200" b="0" i="1" u="none" strike="noStrike" dirty="0">
                <a:solidFill>
                  <a:srgbClr val="000000"/>
                </a:solidFill>
                <a:latin typeface="Calibri"/>
                <a:ea typeface="Calibri"/>
                <a:cs typeface="Calibri"/>
                <a:sym typeface="Calibri"/>
              </a:rPr>
              <a:t>Access Copyright </a:t>
            </a:r>
            <a:r>
              <a:rPr lang="en-US" sz="1200" b="0" i="1" u="none" strike="noStrike" dirty="0" smtClean="0">
                <a:solidFill>
                  <a:srgbClr val="000000"/>
                </a:solidFill>
                <a:latin typeface="Calibri"/>
                <a:ea typeface="Calibri"/>
                <a:cs typeface="Calibri"/>
                <a:sym typeface="Calibri"/>
              </a:rPr>
              <a:t>v. </a:t>
            </a:r>
            <a:r>
              <a:rPr lang="en-US" sz="1200" b="0" i="1" u="none" strike="noStrike" dirty="0">
                <a:solidFill>
                  <a:srgbClr val="000000"/>
                </a:solidFill>
                <a:latin typeface="Calibri"/>
                <a:ea typeface="Calibri"/>
                <a:cs typeface="Calibri"/>
                <a:sym typeface="Calibri"/>
              </a:rPr>
              <a:t>York</a:t>
            </a:r>
            <a:r>
              <a:rPr lang="en-US" sz="1200" b="0" i="0" u="none" strike="noStrike" dirty="0">
                <a:solidFill>
                  <a:srgbClr val="000000"/>
                </a:solidFill>
                <a:latin typeface="Calibri"/>
                <a:ea typeface="Calibri"/>
                <a:cs typeface="Calibri"/>
                <a:sym typeface="Calibri"/>
              </a:rPr>
              <a:t>.</a:t>
            </a:r>
            <a:endParaRPr sz="1200" dirty="0"/>
          </a:p>
          <a:p>
            <a:pPr marL="0" lvl="0" indent="0" algn="l" rtl="0">
              <a:spcBef>
                <a:spcPts val="0"/>
              </a:spcBef>
              <a:spcAft>
                <a:spcPts val="0"/>
              </a:spcAft>
              <a:buNone/>
            </a:pPr>
            <a:r>
              <a:rPr lang="en-US" sz="1200" dirty="0"/>
              <a:t/>
            </a:r>
            <a:br>
              <a:rPr lang="en-US" sz="1200" dirty="0"/>
            </a:br>
            <a:r>
              <a:rPr lang="en-US" sz="1200" b="0" i="0" u="none" strike="noStrike" dirty="0">
                <a:solidFill>
                  <a:srgbClr val="000000"/>
                </a:solidFill>
                <a:latin typeface="Calibri"/>
                <a:ea typeface="Calibri"/>
                <a:cs typeface="Calibri"/>
                <a:sym typeface="Calibri"/>
              </a:rPr>
              <a:t>If you are a graduate student, you might want to start with Publishing Agreements and Including </a:t>
            </a:r>
            <a:r>
              <a:rPr lang="en-US" sz="1200" b="0" i="0" u="none" strike="noStrike" dirty="0" smtClean="0">
                <a:solidFill>
                  <a:srgbClr val="000000"/>
                </a:solidFill>
                <a:latin typeface="Calibri"/>
                <a:ea typeface="Calibri"/>
                <a:cs typeface="Calibri"/>
                <a:sym typeface="Calibri"/>
              </a:rPr>
              <a:t>Third-Party Content in Your Work, </a:t>
            </a:r>
            <a:r>
              <a:rPr lang="en-US" sz="1200" b="0" i="0" u="none" strike="noStrike" dirty="0">
                <a:solidFill>
                  <a:srgbClr val="000000"/>
                </a:solidFill>
                <a:latin typeface="Calibri"/>
                <a:ea typeface="Calibri"/>
                <a:cs typeface="Calibri"/>
                <a:sym typeface="Calibri"/>
              </a:rPr>
              <a:t>as both are relevant to the preparation of your thesis. It's likely that the module on Applying Fair Dealing will be too! And if you are an art student then the videos on Images and Moral Rights will help you learn about your rights as a creator of copyright-protected works</a:t>
            </a:r>
            <a:r>
              <a:rPr lang="en-US" sz="1200" b="0" i="0" u="none" strike="noStrike" dirty="0" smtClean="0">
                <a:solidFill>
                  <a:srgbClr val="000000"/>
                </a:solidFill>
                <a:latin typeface="Calibri"/>
                <a:ea typeface="Calibri"/>
                <a:cs typeface="Calibri"/>
                <a:sym typeface="Calibri"/>
              </a:rPr>
              <a:t>.</a:t>
            </a:r>
          </a:p>
          <a:p>
            <a:pPr marL="0" lvl="0" indent="0" algn="l" rtl="0">
              <a:spcBef>
                <a:spcPts val="0"/>
              </a:spcBef>
              <a:spcAft>
                <a:spcPts val="0"/>
              </a:spcAft>
              <a:buNone/>
            </a:pPr>
            <a:r>
              <a:rPr lang="en-US" sz="1200" dirty="0"/>
              <a:t/>
            </a:r>
            <a:br>
              <a:rPr lang="en-US" sz="1200" dirty="0"/>
            </a:br>
            <a:r>
              <a:rPr lang="en-US" sz="1200" b="0" i="0" u="none" strike="noStrike" dirty="0">
                <a:solidFill>
                  <a:srgbClr val="000000"/>
                </a:solidFill>
                <a:latin typeface="Calibri"/>
                <a:ea typeface="Calibri"/>
                <a:cs typeface="Calibri"/>
                <a:sym typeface="Calibri"/>
              </a:rPr>
              <a:t>Library workers will probably find it useful to start with the modules on Licensed Library Resources and Interlibrary Loan and Controlled Digital Lending before digging into scenario-based case law such as the </a:t>
            </a:r>
            <a:r>
              <a:rPr lang="en-US" sz="1200" b="0" i="1" u="none" strike="noStrike" dirty="0">
                <a:solidFill>
                  <a:srgbClr val="000000"/>
                </a:solidFill>
                <a:latin typeface="Calibri"/>
                <a:ea typeface="Calibri"/>
                <a:cs typeface="Calibri"/>
                <a:sym typeface="Calibri"/>
              </a:rPr>
              <a:t>CCH </a:t>
            </a:r>
            <a:r>
              <a:rPr lang="en-US" sz="1200" b="0" i="0" u="none" strike="noStrike" dirty="0">
                <a:solidFill>
                  <a:srgbClr val="000000"/>
                </a:solidFill>
                <a:latin typeface="Calibri"/>
                <a:ea typeface="Calibri"/>
                <a:cs typeface="Calibri"/>
                <a:sym typeface="Calibri"/>
              </a:rPr>
              <a:t>case. And don't miss Photocopying in the Library, which is based on what we learned from the </a:t>
            </a:r>
            <a:r>
              <a:rPr lang="en-US" sz="1200" b="0" i="1" u="none" strike="noStrike" dirty="0">
                <a:solidFill>
                  <a:srgbClr val="000000"/>
                </a:solidFill>
                <a:latin typeface="Calibri"/>
                <a:ea typeface="Calibri"/>
                <a:cs typeface="Calibri"/>
                <a:sym typeface="Calibri"/>
              </a:rPr>
              <a:t>CCH </a:t>
            </a:r>
            <a:r>
              <a:rPr lang="en-US" sz="1200" b="0" i="0" u="none" strike="noStrike" dirty="0">
                <a:solidFill>
                  <a:srgbClr val="000000"/>
                </a:solidFill>
                <a:latin typeface="Calibri"/>
                <a:ea typeface="Calibri"/>
                <a:cs typeface="Calibri"/>
                <a:sym typeface="Calibri"/>
              </a:rPr>
              <a:t>case</a:t>
            </a:r>
            <a:r>
              <a:rPr lang="en-US" sz="1200" b="0" i="0" u="none" strike="noStrike" dirty="0" smtClean="0">
                <a:solidFill>
                  <a:srgbClr val="000000"/>
                </a:solidFill>
                <a:latin typeface="Calibri"/>
                <a:ea typeface="Calibri"/>
                <a:cs typeface="Calibri"/>
                <a:sym typeface="Calibri"/>
              </a:rPr>
              <a:t>.</a:t>
            </a:r>
            <a:endParaRPr sz="1200" dirty="0"/>
          </a:p>
        </p:txBody>
      </p:sp>
      <p:sp>
        <p:nvSpPr>
          <p:cNvPr id="348" name="Google Shape;34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188571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Each module also has a list of references and resources at the end, where you can find even more information about the topic being covered. </a:t>
            </a:r>
            <a:r>
              <a:rPr lang="en-US" sz="1200" b="0" i="0" u="none" strike="noStrike" dirty="0" smtClean="0">
                <a:solidFill>
                  <a:srgbClr val="000000"/>
                </a:solidFill>
                <a:latin typeface="Calibri"/>
                <a:ea typeface="Calibri"/>
                <a:cs typeface="Calibri"/>
                <a:sym typeface="Calibri"/>
              </a:rPr>
              <a:t>Sometimes </a:t>
            </a:r>
            <a:r>
              <a:rPr lang="en-US" sz="1200" b="0" i="0" u="none" strike="noStrike" dirty="0">
                <a:solidFill>
                  <a:srgbClr val="000000"/>
                </a:solidFill>
                <a:latin typeface="Calibri"/>
                <a:ea typeface="Calibri"/>
                <a:cs typeface="Calibri"/>
                <a:sym typeface="Calibri"/>
              </a:rPr>
              <a:t>this will include more scholarly sources that you might need to track down through a library</a:t>
            </a:r>
            <a:r>
              <a:rPr lang="en-US" sz="1200" b="0" i="0" u="none" strike="noStrike" dirty="0" smtClean="0">
                <a:solidFill>
                  <a:srgbClr val="000000"/>
                </a:solidFill>
                <a:latin typeface="Calibri"/>
                <a:ea typeface="Calibri"/>
                <a:cs typeface="Calibri"/>
                <a:sym typeface="Calibri"/>
              </a:rPr>
              <a:t>.</a:t>
            </a:r>
            <a:endParaRPr sz="1000" dirty="0"/>
          </a:p>
        </p:txBody>
      </p:sp>
      <p:sp>
        <p:nvSpPr>
          <p:cNvPr id="371" name="Google Shape;37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Each module includes learning objectives, available as a </a:t>
            </a:r>
            <a:r>
              <a:rPr lang="en-US" sz="1200" b="0" i="0" u="none" strike="noStrike" dirty="0" smtClean="0">
                <a:solidFill>
                  <a:srgbClr val="000000"/>
                </a:solidFill>
                <a:latin typeface="Calibri"/>
                <a:ea typeface="Calibri"/>
                <a:cs typeface="Calibri"/>
                <a:sym typeface="Calibri"/>
              </a:rPr>
              <a:t>pop-up </a:t>
            </a:r>
            <a:r>
              <a:rPr lang="en-US" sz="1200" b="0" i="0" u="none" strike="noStrike" dirty="0">
                <a:solidFill>
                  <a:srgbClr val="000000"/>
                </a:solidFill>
                <a:latin typeface="Calibri"/>
                <a:ea typeface="Calibri"/>
                <a:cs typeface="Calibri"/>
                <a:sym typeface="Calibri"/>
              </a:rPr>
              <a:t>near the beginning of the module</a:t>
            </a:r>
            <a:r>
              <a:rPr lang="en-US" sz="1200" b="0" i="0" u="none" strike="noStrike" dirty="0" smtClean="0">
                <a:solidFill>
                  <a:srgbClr val="000000"/>
                </a:solidFill>
                <a:latin typeface="Calibri"/>
                <a:ea typeface="Calibri"/>
                <a:cs typeface="Calibri"/>
                <a:sym typeface="Calibri"/>
              </a:rPr>
              <a:t>.</a:t>
            </a:r>
            <a:endParaRPr sz="1000" dirty="0"/>
          </a:p>
        </p:txBody>
      </p:sp>
      <p:sp>
        <p:nvSpPr>
          <p:cNvPr id="378" name="Google Shape;37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768078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Quizzes are provided at the end, where you can test your learning. </a:t>
            </a:r>
            <a:r>
              <a:rPr lang="en-US" sz="1200" b="0" i="0" u="none" strike="noStrike" dirty="0" smtClean="0">
                <a:solidFill>
                  <a:srgbClr val="000000"/>
                </a:solidFill>
                <a:latin typeface="Calibri"/>
                <a:ea typeface="Calibri"/>
                <a:cs typeface="Calibri"/>
                <a:sym typeface="Calibri"/>
              </a:rPr>
              <a:t>To </a:t>
            </a:r>
            <a:r>
              <a:rPr lang="en-US" sz="1200" b="0" i="0" u="none" strike="noStrike" dirty="0">
                <a:solidFill>
                  <a:srgbClr val="000000"/>
                </a:solidFill>
                <a:latin typeface="Calibri"/>
                <a:ea typeface="Calibri"/>
                <a:cs typeface="Calibri"/>
                <a:sym typeface="Calibri"/>
              </a:rPr>
              <a:t>help model best practices in openness, we have included full information about the source of each of the images, sounds and other content used in that module, along with a suggested citation and information about who was involved in its creation.</a:t>
            </a:r>
            <a:endParaRPr sz="1000" dirty="0"/>
          </a:p>
        </p:txBody>
      </p:sp>
      <p:sp>
        <p:nvSpPr>
          <p:cNvPr id="386" name="Google Shape;38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Each module is openly licensed under a Creative Commons Attribution or </a:t>
            </a:r>
            <a:r>
              <a:rPr lang="en-US" sz="1200" b="0" i="0" u="none" strike="noStrike" dirty="0" smtClean="0">
                <a:solidFill>
                  <a:srgbClr val="000000"/>
                </a:solidFill>
                <a:latin typeface="Calibri"/>
                <a:ea typeface="Calibri"/>
                <a:cs typeface="Calibri"/>
                <a:sym typeface="Calibri"/>
              </a:rPr>
              <a:t>CC BY </a:t>
            </a:r>
            <a:r>
              <a:rPr lang="en-US" sz="1200" b="0" i="0" u="none" strike="noStrike" dirty="0">
                <a:solidFill>
                  <a:srgbClr val="000000"/>
                </a:solidFill>
                <a:latin typeface="Calibri"/>
                <a:ea typeface="Calibri"/>
                <a:cs typeface="Calibri"/>
                <a:sym typeface="Calibri"/>
              </a:rPr>
              <a:t>4.0 license. </a:t>
            </a:r>
            <a:r>
              <a:rPr lang="en-US" sz="1200" b="0" i="0" u="none" strike="noStrike" dirty="0" smtClean="0">
                <a:solidFill>
                  <a:srgbClr val="000000"/>
                </a:solidFill>
                <a:latin typeface="Calibri"/>
                <a:ea typeface="Calibri"/>
                <a:cs typeface="Calibri"/>
                <a:sym typeface="Calibri"/>
              </a:rPr>
              <a:t>To </a:t>
            </a:r>
            <a:r>
              <a:rPr lang="en-US" sz="1200" b="0" i="0" u="none" strike="noStrike" dirty="0">
                <a:solidFill>
                  <a:srgbClr val="000000"/>
                </a:solidFill>
                <a:latin typeface="Calibri"/>
                <a:ea typeface="Calibri"/>
                <a:cs typeface="Calibri"/>
                <a:sym typeface="Calibri"/>
              </a:rPr>
              <a:t>help facilitate openness, we also make available the slides and transcripts, so you can modify or adapt it to suit your own needs. </a:t>
            </a:r>
            <a:r>
              <a:rPr lang="en-US" sz="1200" b="0" i="0" u="none" strike="noStrike" dirty="0" smtClean="0">
                <a:solidFill>
                  <a:srgbClr val="000000"/>
                </a:solidFill>
                <a:latin typeface="Calibri"/>
                <a:ea typeface="Calibri"/>
                <a:cs typeface="Calibri"/>
                <a:sym typeface="Calibri"/>
              </a:rPr>
              <a:t>Transcripts </a:t>
            </a:r>
            <a:r>
              <a:rPr lang="en-US" sz="1200" b="0" i="0" u="none" strike="noStrike" dirty="0">
                <a:solidFill>
                  <a:srgbClr val="000000"/>
                </a:solidFill>
                <a:latin typeface="Calibri"/>
                <a:ea typeface="Calibri"/>
                <a:cs typeface="Calibri"/>
                <a:sym typeface="Calibri"/>
              </a:rPr>
              <a:t>and slides can be downloaded through the OUC website, which also contains links to presentations and research papers about the series</a:t>
            </a:r>
            <a:r>
              <a:rPr lang="en-US" sz="1200" b="0" i="0" u="none" strike="noStrike" dirty="0" smtClean="0">
                <a:solidFill>
                  <a:srgbClr val="000000"/>
                </a:solidFill>
                <a:latin typeface="Calibri"/>
                <a:ea typeface="Calibri"/>
                <a:cs typeface="Calibri"/>
                <a:sym typeface="Calibri"/>
              </a:rPr>
              <a:t>.</a:t>
            </a:r>
            <a:endParaRPr sz="1000" dirty="0"/>
          </a:p>
        </p:txBody>
      </p:sp>
      <p:sp>
        <p:nvSpPr>
          <p:cNvPr id="396" name="Google Shape;39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We also want to highlight that OUC isn’t the only place to get Canadian copyright information. </a:t>
            </a:r>
            <a:r>
              <a:rPr lang="en-US" sz="1200" b="0" i="0" u="none" strike="noStrike" dirty="0" smtClean="0">
                <a:solidFill>
                  <a:srgbClr val="000000"/>
                </a:solidFill>
                <a:latin typeface="Calibri"/>
                <a:ea typeface="Calibri"/>
                <a:cs typeface="Calibri"/>
                <a:sym typeface="Calibri"/>
              </a:rPr>
              <a:t>The </a:t>
            </a:r>
            <a:r>
              <a:rPr lang="en-US" sz="1200" b="0" i="0" u="none" strike="noStrike" dirty="0">
                <a:solidFill>
                  <a:srgbClr val="000000"/>
                </a:solidFill>
                <a:latin typeface="Calibri"/>
                <a:ea typeface="Calibri"/>
                <a:cs typeface="Calibri"/>
                <a:sym typeface="Calibri"/>
              </a:rPr>
              <a:t>Canadian Association of Research Libraries, or CARL, also has a set of openly licensed copyright videos. </a:t>
            </a:r>
            <a:r>
              <a:rPr lang="en-US" sz="1200" b="0" i="0" u="none" strike="noStrike" dirty="0" smtClean="0">
                <a:solidFill>
                  <a:srgbClr val="000000"/>
                </a:solidFill>
                <a:latin typeface="Calibri"/>
                <a:ea typeface="Calibri"/>
                <a:cs typeface="Calibri"/>
                <a:sym typeface="Calibri"/>
              </a:rPr>
              <a:t>The </a:t>
            </a:r>
            <a:r>
              <a:rPr lang="en-US" sz="1200" b="0" i="0" u="none" strike="noStrike" dirty="0">
                <a:solidFill>
                  <a:srgbClr val="000000"/>
                </a:solidFill>
                <a:latin typeface="Calibri"/>
                <a:ea typeface="Calibri"/>
                <a:cs typeface="Calibri"/>
                <a:sym typeface="Calibri"/>
              </a:rPr>
              <a:t>CARL Copyright Open Educational Resource for University Instructors and Staff series offers seven bilingual instructional modules that introduce key elements of Canadian copyright law as it applies in a university environment, for university </a:t>
            </a:r>
            <a:r>
              <a:rPr lang="en-US" sz="1200" b="0" i="0" u="none" strike="noStrike" dirty="0" smtClean="0">
                <a:solidFill>
                  <a:srgbClr val="000000"/>
                </a:solidFill>
                <a:latin typeface="Calibri"/>
                <a:ea typeface="Calibri"/>
                <a:cs typeface="Calibri"/>
                <a:sym typeface="Calibri"/>
              </a:rPr>
              <a:t>employees.</a:t>
            </a:r>
            <a:endParaRPr sz="1200" dirty="0" smtClean="0"/>
          </a:p>
          <a:p>
            <a:pPr marL="0" lvl="0" indent="0" algn="l" rtl="0">
              <a:spcBef>
                <a:spcPts val="0"/>
              </a:spcBef>
              <a:spcAft>
                <a:spcPts val="0"/>
              </a:spcAft>
              <a:buNone/>
            </a:pPr>
            <a:endParaRPr sz="1200" b="0" i="0" u="none" strike="noStrike" dirty="0" smtClean="0">
              <a:solidFill>
                <a:srgbClr val="000000"/>
              </a:solidFill>
              <a:latin typeface="Calibri"/>
              <a:ea typeface="Calibri"/>
              <a:cs typeface="Calibri"/>
              <a:sym typeface="Calibri"/>
            </a:endParaRPr>
          </a:p>
          <a:p>
            <a:pPr marL="0" lvl="0" indent="0" algn="l" rtl="0">
              <a:spcBef>
                <a:spcPts val="0"/>
              </a:spcBef>
              <a:spcAft>
                <a:spcPts val="0"/>
              </a:spcAft>
              <a:buNone/>
            </a:pPr>
            <a:r>
              <a:rPr lang="en-US" sz="1200" b="0" i="0" u="none" strike="noStrike" dirty="0" smtClean="0">
                <a:solidFill>
                  <a:srgbClr val="000000"/>
                </a:solidFill>
                <a:latin typeface="Calibri"/>
                <a:ea typeface="Calibri"/>
                <a:cs typeface="Calibri"/>
                <a:sym typeface="Calibri"/>
              </a:rPr>
              <a:t>Of course, the Government of Canada also has some information available through the Canadian Intellectual Property Office, but this tends to focus more on commercialization.</a:t>
            </a:r>
            <a:endParaRPr sz="1200" dirty="0" smtClean="0"/>
          </a:p>
          <a:p>
            <a:pPr marL="0" lvl="0" indent="0" algn="l" rtl="0">
              <a:spcBef>
                <a:spcPts val="0"/>
              </a:spcBef>
              <a:spcAft>
                <a:spcPts val="0"/>
              </a:spcAft>
              <a:buNone/>
            </a:pPr>
            <a:endParaRPr sz="1200" b="0" i="0" u="none" strike="noStrike" dirty="0">
              <a:solidFill>
                <a:srgbClr val="000000"/>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There are also some key Canadian copyright blogs that can help you stay current, and more useful links on the University of Alberta’s Copyright Office website</a:t>
            </a:r>
            <a:r>
              <a:rPr lang="en-US" sz="1200" b="0" i="0" u="none" strike="noStrike" dirty="0" smtClean="0">
                <a:solidFill>
                  <a:srgbClr val="000000"/>
                </a:solidFill>
                <a:latin typeface="Calibri"/>
                <a:ea typeface="Calibri"/>
                <a:cs typeface="Calibri"/>
                <a:sym typeface="Calibri"/>
              </a:rPr>
              <a:t>.</a:t>
            </a:r>
            <a:endParaRPr sz="1200" dirty="0"/>
          </a:p>
        </p:txBody>
      </p:sp>
      <p:sp>
        <p:nvSpPr>
          <p:cNvPr id="406" name="Google Shape;40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Speaking of the University of Alberta’s Copyright Office, it is one the key contributors that makes this series possible. </a:t>
            </a:r>
            <a:r>
              <a:rPr lang="en-US" sz="1200" b="0" i="0" u="none" strike="noStrike" dirty="0" smtClean="0">
                <a:solidFill>
                  <a:srgbClr val="000000"/>
                </a:solidFill>
                <a:latin typeface="Calibri"/>
                <a:ea typeface="Calibri"/>
                <a:cs typeface="Calibri"/>
                <a:sym typeface="Calibri"/>
              </a:rPr>
              <a:t>OUC </a:t>
            </a:r>
            <a:r>
              <a:rPr lang="en-US" sz="1200" b="0" i="0" u="none" strike="noStrike" dirty="0">
                <a:solidFill>
                  <a:srgbClr val="000000"/>
                </a:solidFill>
                <a:latin typeface="Calibri"/>
                <a:ea typeface="Calibri"/>
                <a:cs typeface="Calibri"/>
                <a:sym typeface="Calibri"/>
              </a:rPr>
              <a:t>is a collaboration of the University of </a:t>
            </a:r>
            <a:r>
              <a:rPr lang="en-US" sz="1200" b="0" i="0" u="none" strike="noStrike" dirty="0" smtClean="0">
                <a:solidFill>
                  <a:srgbClr val="000000"/>
                </a:solidFill>
                <a:latin typeface="Calibri"/>
                <a:ea typeface="Calibri"/>
                <a:cs typeface="Calibri"/>
                <a:sym typeface="Calibri"/>
              </a:rPr>
              <a:t>Alberta’s </a:t>
            </a:r>
            <a:r>
              <a:rPr lang="en-US" sz="1200" b="0" i="0" u="none" strike="noStrike" dirty="0">
                <a:solidFill>
                  <a:srgbClr val="000000"/>
                </a:solidFill>
                <a:latin typeface="Calibri"/>
                <a:ea typeface="Calibri"/>
                <a:cs typeface="Calibri"/>
                <a:sym typeface="Calibri"/>
              </a:rPr>
              <a:t>Copyright Office, Centre for Teaching and Learning, Library and Museums, and Faculty of Education. </a:t>
            </a:r>
            <a:r>
              <a:rPr lang="en-US" sz="1200" b="0" i="0" u="none" strike="noStrike" dirty="0" smtClean="0">
                <a:solidFill>
                  <a:srgbClr val="000000"/>
                </a:solidFill>
                <a:latin typeface="Calibri"/>
                <a:ea typeface="Calibri"/>
                <a:cs typeface="Calibri"/>
                <a:sym typeface="Calibri"/>
              </a:rPr>
              <a:t>The </a:t>
            </a:r>
            <a:r>
              <a:rPr lang="en-US" sz="1200" b="0" i="0" u="none" strike="noStrike" dirty="0">
                <a:solidFill>
                  <a:srgbClr val="000000"/>
                </a:solidFill>
                <a:latin typeface="Calibri"/>
                <a:ea typeface="Calibri"/>
                <a:cs typeface="Calibri"/>
                <a:sym typeface="Calibri"/>
              </a:rPr>
              <a:t>series has been made possible by ongoing support from these units and a Teaching and Learning Enhancement Fund grant.</a:t>
            </a:r>
            <a:endParaRPr sz="1200" dirty="0"/>
          </a:p>
        </p:txBody>
      </p:sp>
      <p:sp>
        <p:nvSpPr>
          <p:cNvPr id="414" name="Google Shape;41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You should now be able </a:t>
            </a:r>
            <a:r>
              <a:rPr lang="en-US" sz="1200" b="0" i="0" u="none" strike="noStrike" dirty="0" smtClean="0">
                <a:solidFill>
                  <a:srgbClr val="000000"/>
                </a:solidFill>
                <a:latin typeface="Calibri"/>
                <a:ea typeface="Calibri"/>
                <a:cs typeface="Calibri"/>
                <a:sym typeface="Calibri"/>
              </a:rPr>
              <a:t>to:</a:t>
            </a:r>
          </a:p>
          <a:p>
            <a:pPr marL="171450" lvl="0" indent="-171450" algn="l" rtl="0">
              <a:spcBef>
                <a:spcPts val="0"/>
              </a:spcBef>
              <a:spcAft>
                <a:spcPts val="0"/>
              </a:spcAft>
              <a:buFont typeface="Arial" panose="020B0604020202020204" pitchFamily="34" charset="0"/>
              <a:buChar char="•"/>
            </a:pPr>
            <a:r>
              <a:rPr lang="en-US" sz="1200" b="0" i="0" u="none" strike="noStrike" dirty="0" smtClean="0">
                <a:solidFill>
                  <a:srgbClr val="000000"/>
                </a:solidFill>
                <a:latin typeface="Calibri"/>
                <a:ea typeface="Calibri"/>
                <a:cs typeface="Calibri"/>
                <a:sym typeface="Calibri"/>
              </a:rPr>
              <a:t>Describe </a:t>
            </a:r>
            <a:r>
              <a:rPr lang="en-US" sz="1200" b="0" i="0" u="none" strike="noStrike" dirty="0">
                <a:solidFill>
                  <a:srgbClr val="000000"/>
                </a:solidFill>
                <a:latin typeface="Calibri"/>
                <a:ea typeface="Calibri"/>
                <a:cs typeface="Calibri"/>
                <a:sym typeface="Calibri"/>
              </a:rPr>
              <a:t>the goals of the Opening Up Copyright </a:t>
            </a:r>
            <a:r>
              <a:rPr lang="en-US" sz="1200" b="0" i="0" u="none" strike="noStrike" dirty="0" smtClean="0">
                <a:solidFill>
                  <a:srgbClr val="000000"/>
                </a:solidFill>
                <a:latin typeface="Calibri"/>
                <a:ea typeface="Calibri"/>
                <a:cs typeface="Calibri"/>
                <a:sym typeface="Calibri"/>
              </a:rPr>
              <a:t>series</a:t>
            </a:r>
          </a:p>
          <a:p>
            <a:pPr marL="171450" lvl="0" indent="-171450" algn="l" rtl="0">
              <a:spcBef>
                <a:spcPts val="0"/>
              </a:spcBef>
              <a:spcAft>
                <a:spcPts val="0"/>
              </a:spcAft>
              <a:buFont typeface="Arial" panose="020B0604020202020204" pitchFamily="34" charset="0"/>
              <a:buChar char="•"/>
            </a:pPr>
            <a:r>
              <a:rPr lang="en-US" sz="1200" b="0" i="0" u="none" strike="noStrike" dirty="0" smtClean="0">
                <a:solidFill>
                  <a:srgbClr val="000000"/>
                </a:solidFill>
                <a:latin typeface="Calibri"/>
                <a:ea typeface="Calibri"/>
                <a:cs typeface="Calibri"/>
                <a:sym typeface="Calibri"/>
              </a:rPr>
              <a:t>Identify </a:t>
            </a:r>
            <a:r>
              <a:rPr lang="en-US" sz="1200" b="0" i="0" u="none" strike="noStrike" dirty="0">
                <a:solidFill>
                  <a:srgbClr val="000000"/>
                </a:solidFill>
                <a:latin typeface="Calibri"/>
                <a:ea typeface="Calibri"/>
                <a:cs typeface="Calibri"/>
                <a:sym typeface="Calibri"/>
              </a:rPr>
              <a:t>resources for learning more about Canadian </a:t>
            </a:r>
            <a:r>
              <a:rPr lang="en-US" sz="1200" b="0" i="0" u="none" strike="noStrike" dirty="0" smtClean="0">
                <a:solidFill>
                  <a:srgbClr val="000000"/>
                </a:solidFill>
                <a:latin typeface="Calibri"/>
                <a:ea typeface="Calibri"/>
                <a:cs typeface="Calibri"/>
                <a:sym typeface="Calibri"/>
              </a:rPr>
              <a:t>copyright</a:t>
            </a:r>
          </a:p>
          <a:p>
            <a:pPr marL="171450" lvl="0" indent="-171450" algn="l" rtl="0">
              <a:spcBef>
                <a:spcPts val="0"/>
              </a:spcBef>
              <a:spcAft>
                <a:spcPts val="0"/>
              </a:spcAft>
              <a:buFont typeface="Arial" panose="020B0604020202020204" pitchFamily="34" charset="0"/>
              <a:buChar char="•"/>
            </a:pPr>
            <a:r>
              <a:rPr lang="en-US" sz="1200" b="0" i="0" u="none" strike="noStrike" dirty="0" smtClean="0">
                <a:solidFill>
                  <a:srgbClr val="000000"/>
                </a:solidFill>
                <a:latin typeface="Calibri"/>
                <a:ea typeface="Calibri"/>
                <a:cs typeface="Calibri"/>
                <a:sym typeface="Calibri"/>
              </a:rPr>
              <a:t>Understand </a:t>
            </a:r>
            <a:r>
              <a:rPr lang="en-US" sz="1200" b="0" i="0" u="none" strike="noStrike" dirty="0">
                <a:solidFill>
                  <a:srgbClr val="000000"/>
                </a:solidFill>
                <a:latin typeface="Calibri"/>
                <a:ea typeface="Calibri"/>
                <a:cs typeface="Calibri"/>
                <a:sym typeface="Calibri"/>
              </a:rPr>
              <a:t>how to navigate the Opening Up Copyright </a:t>
            </a:r>
            <a:r>
              <a:rPr lang="en-US" sz="1200" b="0" i="0" u="none" strike="noStrike" dirty="0" smtClean="0">
                <a:solidFill>
                  <a:srgbClr val="000000"/>
                </a:solidFill>
                <a:latin typeface="Calibri"/>
                <a:ea typeface="Calibri"/>
                <a:cs typeface="Calibri"/>
                <a:sym typeface="Calibri"/>
              </a:rPr>
              <a:t>series</a:t>
            </a:r>
            <a:endParaRPr sz="1200" dirty="0"/>
          </a:p>
        </p:txBody>
      </p:sp>
      <p:sp>
        <p:nvSpPr>
          <p:cNvPr id="423" name="Google Shape;42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smtClean="0">
                <a:solidFill>
                  <a:srgbClr val="000000"/>
                </a:solidFill>
                <a:latin typeface="Calibri"/>
                <a:ea typeface="Calibri"/>
                <a:cs typeface="Calibri"/>
                <a:sym typeface="Calibri"/>
              </a:rPr>
              <a:t>This has been the introduction to the University of Alberta’s Opening Up Copyright series. Thank you for your attention.</a:t>
            </a:r>
            <a:endParaRPr lang="en-US" sz="1200"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872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Opening Up Copyright, or OUC, is a series of openly licensed, interactive instructional videos on Canadian copyright. The series aims to make copyright information available to all, whether you are a student, an instructor or just someone looking for more information. </a:t>
            </a:r>
            <a:r>
              <a:rPr lang="en-US" sz="1200" b="0" i="0" u="none" strike="noStrike" dirty="0" smtClean="0">
                <a:solidFill>
                  <a:srgbClr val="000000"/>
                </a:solidFill>
                <a:latin typeface="Calibri"/>
                <a:ea typeface="Calibri"/>
                <a:cs typeface="Calibri"/>
                <a:sym typeface="Calibri"/>
              </a:rPr>
              <a:t>At </a:t>
            </a:r>
            <a:r>
              <a:rPr lang="en-US" sz="1200" b="0" i="0" u="none" strike="noStrike" dirty="0">
                <a:solidFill>
                  <a:srgbClr val="000000"/>
                </a:solidFill>
                <a:latin typeface="Calibri"/>
                <a:ea typeface="Calibri"/>
                <a:cs typeface="Calibri"/>
                <a:sym typeface="Calibri"/>
              </a:rPr>
              <a:t>the outset though, it is important to note that these modules are not legal advice</a:t>
            </a:r>
            <a:r>
              <a:rPr lang="en-US" sz="1200" b="0" i="0" u="none" strike="noStrike" dirty="0" smtClean="0">
                <a:solidFill>
                  <a:srgbClr val="000000"/>
                </a:solidFill>
                <a:latin typeface="Calibri"/>
                <a:ea typeface="Calibri"/>
                <a:cs typeface="Calibri"/>
                <a:sym typeface="Calibri"/>
              </a:rPr>
              <a:t>.</a:t>
            </a:r>
            <a:endParaRPr sz="1200" dirty="0"/>
          </a:p>
        </p:txBody>
      </p:sp>
      <p:sp>
        <p:nvSpPr>
          <p:cNvPr id="234" name="Google Shape;2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Copyright is a topic with a definite learning curve. While not all aspects of copyright are complex, most become complicated by their context. This can leave those who need to learn about copyright feeling frustrated and confused, especially if they don’t have ready access to someone with more knowledge or experience in the area</a:t>
            </a:r>
            <a:r>
              <a:rPr lang="en-US" sz="1200" b="0" i="0" u="none" strike="noStrike" dirty="0" smtClean="0">
                <a:solidFill>
                  <a:srgbClr val="000000"/>
                </a:solidFill>
                <a:latin typeface="Calibri"/>
                <a:ea typeface="Calibri"/>
                <a:cs typeface="Calibri"/>
                <a:sym typeface="Calibri"/>
              </a:rPr>
              <a:t>.</a:t>
            </a:r>
            <a:endParaRPr sz="1000" dirty="0"/>
          </a:p>
        </p:txBody>
      </p:sp>
      <p:sp>
        <p:nvSpPr>
          <p:cNvPr id="247" name="Google Shape;24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smtClean="0">
                <a:solidFill>
                  <a:srgbClr val="000000"/>
                </a:solidFill>
                <a:latin typeface="Calibri"/>
                <a:ea typeface="Calibri"/>
                <a:cs typeface="Calibri"/>
                <a:sym typeface="Calibri"/>
              </a:rPr>
              <a:t>OUC modules were designed and written for a diverse group of different audiences, both within and outside the post-secondary community.</a:t>
            </a:r>
            <a:endParaRPr lang="en-US" sz="1200" dirty="0" smtClean="0"/>
          </a:p>
        </p:txBody>
      </p:sp>
      <p:sp>
        <p:nvSpPr>
          <p:cNvPr id="247" name="Google Shape;24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10225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smtClean="0">
                <a:solidFill>
                  <a:srgbClr val="000000"/>
                </a:solidFill>
                <a:latin typeface="Calibri"/>
                <a:ea typeface="Calibri"/>
                <a:cs typeface="Calibri"/>
                <a:sym typeface="Calibri"/>
              </a:rPr>
              <a:t>The </a:t>
            </a:r>
            <a:r>
              <a:rPr lang="en-US" sz="1200" b="0" i="0" u="none" strike="noStrike" dirty="0">
                <a:solidFill>
                  <a:srgbClr val="000000"/>
                </a:solidFill>
                <a:latin typeface="Calibri"/>
                <a:ea typeface="Calibri"/>
                <a:cs typeface="Calibri"/>
                <a:sym typeface="Calibri"/>
              </a:rPr>
              <a:t>goals of the series are to</a:t>
            </a:r>
            <a:r>
              <a:rPr lang="en-US" sz="1200" b="0" i="0" u="none" strike="noStrike" dirty="0" smtClean="0">
                <a:solidFill>
                  <a:srgbClr val="000000"/>
                </a:solidFill>
                <a:latin typeface="Calibri"/>
                <a:ea typeface="Calibri"/>
                <a:cs typeface="Calibri"/>
                <a:sym typeface="Calibri"/>
              </a:rPr>
              <a:t>: </a:t>
            </a:r>
          </a:p>
          <a:p>
            <a:pPr marL="171450" lvl="0" indent="-171450" algn="l" rtl="0">
              <a:spcBef>
                <a:spcPts val="0"/>
              </a:spcBef>
              <a:spcAft>
                <a:spcPts val="0"/>
              </a:spcAft>
              <a:buFont typeface="Arial" panose="020B0604020202020204" pitchFamily="34" charset="0"/>
              <a:buChar char="•"/>
            </a:pPr>
            <a:r>
              <a:rPr lang="en-US" sz="1200" b="0" i="0" u="none" strike="noStrike" dirty="0" smtClean="0">
                <a:solidFill>
                  <a:srgbClr val="000000"/>
                </a:solidFill>
                <a:latin typeface="Calibri"/>
                <a:ea typeface="Calibri"/>
                <a:cs typeface="Calibri"/>
                <a:sym typeface="Calibri"/>
              </a:rPr>
              <a:t>Broaden </a:t>
            </a:r>
            <a:r>
              <a:rPr lang="en-US" sz="1200" b="0" i="0" u="none" strike="noStrike" dirty="0">
                <a:solidFill>
                  <a:srgbClr val="000000"/>
                </a:solidFill>
                <a:latin typeface="Calibri"/>
                <a:ea typeface="Calibri"/>
                <a:cs typeface="Calibri"/>
                <a:sym typeface="Calibri"/>
              </a:rPr>
              <a:t>access to copyright </a:t>
            </a:r>
            <a:r>
              <a:rPr lang="en-US" sz="1200" b="0" i="0" u="none" strike="noStrike" dirty="0" smtClean="0">
                <a:solidFill>
                  <a:srgbClr val="000000"/>
                </a:solidFill>
                <a:latin typeface="Calibri"/>
                <a:ea typeface="Calibri"/>
                <a:cs typeface="Calibri"/>
                <a:sym typeface="Calibri"/>
              </a:rPr>
              <a:t>information</a:t>
            </a:r>
          </a:p>
          <a:p>
            <a:pPr marL="171450" lvl="0" indent="-171450" algn="l" rtl="0">
              <a:spcBef>
                <a:spcPts val="0"/>
              </a:spcBef>
              <a:spcAft>
                <a:spcPts val="0"/>
              </a:spcAft>
              <a:buFont typeface="Arial" panose="020B0604020202020204" pitchFamily="34" charset="0"/>
              <a:buChar char="•"/>
            </a:pPr>
            <a:r>
              <a:rPr lang="en-US" sz="1200" b="0" i="0" u="none" strike="noStrike" dirty="0" smtClean="0">
                <a:solidFill>
                  <a:srgbClr val="000000"/>
                </a:solidFill>
                <a:latin typeface="Calibri"/>
                <a:ea typeface="Calibri"/>
                <a:cs typeface="Calibri"/>
                <a:sym typeface="Calibri"/>
              </a:rPr>
              <a:t>Advance </a:t>
            </a:r>
            <a:r>
              <a:rPr lang="en-US" sz="1200" b="0" i="0" u="none" strike="noStrike" dirty="0">
                <a:solidFill>
                  <a:srgbClr val="000000"/>
                </a:solidFill>
                <a:latin typeface="Calibri"/>
                <a:ea typeface="Calibri"/>
                <a:cs typeface="Calibri"/>
                <a:sym typeface="Calibri"/>
              </a:rPr>
              <a:t>the values associated with openness and open </a:t>
            </a:r>
            <a:r>
              <a:rPr lang="en-US" sz="1200" b="0" i="0" u="none" strike="noStrike" dirty="0" smtClean="0">
                <a:solidFill>
                  <a:srgbClr val="000000"/>
                </a:solidFill>
                <a:latin typeface="Calibri"/>
                <a:ea typeface="Calibri"/>
                <a:cs typeface="Calibri"/>
                <a:sym typeface="Calibri"/>
              </a:rPr>
              <a:t>content</a:t>
            </a:r>
          </a:p>
          <a:p>
            <a:pPr marL="171450" lvl="0" indent="-171450" algn="l" rtl="0">
              <a:spcBef>
                <a:spcPts val="0"/>
              </a:spcBef>
              <a:spcAft>
                <a:spcPts val="0"/>
              </a:spcAft>
              <a:buFont typeface="Arial" panose="020B0604020202020204" pitchFamily="34" charset="0"/>
              <a:buChar char="•"/>
            </a:pPr>
            <a:r>
              <a:rPr lang="en-US" sz="1200" b="0" i="0" u="none" strike="noStrike" dirty="0" smtClean="0">
                <a:solidFill>
                  <a:srgbClr val="000000"/>
                </a:solidFill>
                <a:latin typeface="Calibri"/>
                <a:ea typeface="Calibri"/>
                <a:cs typeface="Calibri"/>
                <a:sym typeface="Calibri"/>
              </a:rPr>
              <a:t>Reach </a:t>
            </a:r>
            <a:r>
              <a:rPr lang="en-US" sz="1200" b="0" i="0" u="none" strike="noStrike" dirty="0">
                <a:solidFill>
                  <a:srgbClr val="000000"/>
                </a:solidFill>
                <a:latin typeface="Calibri"/>
                <a:ea typeface="Calibri"/>
                <a:cs typeface="Calibri"/>
                <a:sym typeface="Calibri"/>
              </a:rPr>
              <a:t>multiple audiences and avoid duplication in resource development, </a:t>
            </a:r>
            <a:r>
              <a:rPr lang="en-US" sz="1200" b="0" i="0" u="none" strike="noStrike" dirty="0" smtClean="0">
                <a:solidFill>
                  <a:srgbClr val="000000"/>
                </a:solidFill>
                <a:latin typeface="Calibri"/>
                <a:ea typeface="Calibri"/>
                <a:cs typeface="Calibri"/>
                <a:sym typeface="Calibri"/>
              </a:rPr>
              <a:t>and</a:t>
            </a:r>
          </a:p>
          <a:p>
            <a:pPr marL="171450" lvl="0" indent="-171450" algn="l" rtl="0">
              <a:spcBef>
                <a:spcPts val="0"/>
              </a:spcBef>
              <a:spcAft>
                <a:spcPts val="0"/>
              </a:spcAft>
              <a:buFont typeface="Arial" panose="020B0604020202020204" pitchFamily="34" charset="0"/>
              <a:buChar char="•"/>
            </a:pPr>
            <a:r>
              <a:rPr lang="en-US" sz="1200" b="0" i="0" u="none" strike="noStrike" dirty="0" smtClean="0">
                <a:solidFill>
                  <a:srgbClr val="000000"/>
                </a:solidFill>
                <a:latin typeface="Calibri"/>
                <a:ea typeface="Calibri"/>
                <a:cs typeface="Calibri"/>
                <a:sym typeface="Calibri"/>
              </a:rPr>
              <a:t>Produce </a:t>
            </a:r>
            <a:r>
              <a:rPr lang="en-US" sz="1200" b="0" i="0" u="none" strike="noStrike" dirty="0">
                <a:solidFill>
                  <a:srgbClr val="000000"/>
                </a:solidFill>
                <a:latin typeface="Calibri"/>
                <a:ea typeface="Calibri"/>
                <a:cs typeface="Calibri"/>
                <a:sym typeface="Calibri"/>
              </a:rPr>
              <a:t>an open educational resource (OER) about copyright that can serve as an enabler for other open education </a:t>
            </a:r>
            <a:r>
              <a:rPr lang="en-US" sz="1200" b="0" i="0" u="none" strike="noStrike" dirty="0" smtClean="0">
                <a:solidFill>
                  <a:srgbClr val="000000"/>
                </a:solidFill>
                <a:latin typeface="Calibri"/>
                <a:ea typeface="Calibri"/>
                <a:cs typeface="Calibri"/>
                <a:sym typeface="Calibri"/>
              </a:rPr>
              <a:t>projects</a:t>
            </a:r>
          </a:p>
          <a:p>
            <a:pPr marL="0" lvl="0" indent="0" algn="l" rtl="0">
              <a:spcBef>
                <a:spcPts val="0"/>
              </a:spcBef>
              <a:spcAft>
                <a:spcPts val="0"/>
              </a:spcAft>
              <a:buFont typeface="Arial" panose="020B0604020202020204" pitchFamily="34" charset="0"/>
              <a:buNone/>
            </a:pPr>
            <a:endParaRPr lang="en-US" sz="1200" b="0" i="0" u="none" strike="noStrike" dirty="0" smtClean="0">
              <a:solidFill>
                <a:srgbClr val="000000"/>
              </a:solidFill>
              <a:latin typeface="Calibri"/>
              <a:ea typeface="Calibri"/>
              <a:cs typeface="Calibri"/>
              <a:sym typeface="Calibri"/>
            </a:endParaRPr>
          </a:p>
          <a:p>
            <a:pPr marL="0" lvl="0" indent="0" algn="l" rtl="0">
              <a:spcBef>
                <a:spcPts val="0"/>
              </a:spcBef>
              <a:spcAft>
                <a:spcPts val="0"/>
              </a:spcAft>
              <a:buNone/>
            </a:pPr>
            <a:r>
              <a:rPr lang="en-US" sz="1200" b="0" i="0" u="none" strike="noStrike" dirty="0" smtClean="0">
                <a:solidFill>
                  <a:srgbClr val="000000"/>
                </a:solidFill>
                <a:latin typeface="Calibri"/>
                <a:ea typeface="Calibri"/>
                <a:cs typeface="Calibri"/>
                <a:sym typeface="Calibri"/>
              </a:rPr>
              <a:t>This </a:t>
            </a:r>
            <a:r>
              <a:rPr lang="en-US" sz="1200" b="0" i="0" u="none" strike="noStrike" dirty="0">
                <a:solidFill>
                  <a:srgbClr val="000000"/>
                </a:solidFill>
                <a:latin typeface="Calibri"/>
                <a:ea typeface="Calibri"/>
                <a:cs typeface="Calibri"/>
                <a:sym typeface="Calibri"/>
              </a:rPr>
              <a:t>series is very much aligned with and indebted to the open content movement. If you are wondering what open content or open licensing is, well… we have a module for that</a:t>
            </a:r>
            <a:r>
              <a:rPr lang="en-US" sz="1200" b="0" i="0" u="none" strike="noStrike" dirty="0" smtClean="0">
                <a:solidFill>
                  <a:srgbClr val="000000"/>
                </a:solidFill>
                <a:latin typeface="Calibri"/>
                <a:ea typeface="Calibri"/>
                <a:cs typeface="Calibri"/>
                <a:sym typeface="Calibri"/>
              </a:rPr>
              <a:t>.</a:t>
            </a:r>
            <a:endParaRPr sz="1200" dirty="0"/>
          </a:p>
        </p:txBody>
      </p:sp>
      <p:sp>
        <p:nvSpPr>
          <p:cNvPr id="284" name="Google Shape;2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That is also a good segue for discussing how the series is structured. </a:t>
            </a:r>
            <a:r>
              <a:rPr lang="en-US" sz="1200" b="0" i="0" u="none" strike="noStrike" dirty="0" smtClean="0">
                <a:solidFill>
                  <a:srgbClr val="000000"/>
                </a:solidFill>
                <a:latin typeface="Calibri"/>
                <a:ea typeface="Calibri"/>
                <a:cs typeface="Calibri"/>
                <a:sym typeface="Calibri"/>
              </a:rPr>
              <a:t>OUC </a:t>
            </a:r>
            <a:r>
              <a:rPr lang="en-US" sz="1200" b="0" i="0" u="none" strike="noStrike" dirty="0">
                <a:solidFill>
                  <a:srgbClr val="000000"/>
                </a:solidFill>
                <a:latin typeface="Calibri"/>
                <a:ea typeface="Calibri"/>
                <a:cs typeface="Calibri"/>
                <a:sym typeface="Calibri"/>
              </a:rPr>
              <a:t>modules cover a variety of topics </a:t>
            </a:r>
            <a:r>
              <a:rPr lang="en-US" sz="1200" b="0" i="0" u="none" strike="noStrike" dirty="0" smtClean="0">
                <a:solidFill>
                  <a:srgbClr val="000000"/>
                </a:solidFill>
                <a:latin typeface="Calibri"/>
                <a:ea typeface="Calibri"/>
                <a:cs typeface="Calibri"/>
                <a:sym typeface="Calibri"/>
              </a:rPr>
              <a:t>– </a:t>
            </a:r>
            <a:r>
              <a:rPr lang="en-US" sz="1200" b="0" i="0" u="none" strike="noStrike" dirty="0">
                <a:solidFill>
                  <a:srgbClr val="000000"/>
                </a:solidFill>
                <a:latin typeface="Calibri"/>
                <a:ea typeface="Calibri"/>
                <a:cs typeface="Calibri"/>
                <a:sym typeface="Calibri"/>
              </a:rPr>
              <a:t>ranging from introductory subjects such as creating and sharing materials to more advanced topics such as applying fair dealing. We even have videos on specific sections of the </a:t>
            </a:r>
            <a:r>
              <a:rPr lang="en-US" sz="1200" b="0" i="1" u="none" strike="noStrike" dirty="0">
                <a:solidFill>
                  <a:srgbClr val="000000"/>
                </a:solidFill>
                <a:latin typeface="Calibri"/>
                <a:ea typeface="Calibri"/>
                <a:cs typeface="Calibri"/>
                <a:sym typeface="Calibri"/>
              </a:rPr>
              <a:t>Copyright Act</a:t>
            </a:r>
            <a:r>
              <a:rPr lang="en-US" sz="1200" b="0" i="0" u="none" strike="noStrike" dirty="0">
                <a:solidFill>
                  <a:srgbClr val="000000"/>
                </a:solidFill>
                <a:latin typeface="Calibri"/>
                <a:ea typeface="Calibri"/>
                <a:cs typeface="Calibri"/>
                <a:sym typeface="Calibri"/>
              </a:rPr>
              <a:t> and key court cases. </a:t>
            </a:r>
            <a:r>
              <a:rPr lang="en-US" sz="1200" b="0" i="0" u="none" strike="noStrike" dirty="0" smtClean="0">
                <a:solidFill>
                  <a:srgbClr val="000000"/>
                </a:solidFill>
                <a:latin typeface="Calibri"/>
                <a:ea typeface="Calibri"/>
                <a:cs typeface="Calibri"/>
                <a:sym typeface="Calibri"/>
              </a:rPr>
              <a:t>While </a:t>
            </a:r>
            <a:r>
              <a:rPr lang="en-US" sz="1200" b="0" i="0" u="none" strike="noStrike" dirty="0">
                <a:solidFill>
                  <a:srgbClr val="000000"/>
                </a:solidFill>
                <a:latin typeface="Calibri"/>
                <a:ea typeface="Calibri"/>
                <a:cs typeface="Calibri"/>
                <a:sym typeface="Calibri"/>
              </a:rPr>
              <a:t>the series does have modules at different levels of generality… in fact five levels indicated in part by </a:t>
            </a:r>
            <a:r>
              <a:rPr lang="en-US" sz="1200" b="0" i="0" u="none" strike="noStrike" dirty="0" err="1">
                <a:solidFill>
                  <a:srgbClr val="000000"/>
                </a:solidFill>
                <a:latin typeface="Calibri"/>
                <a:ea typeface="Calibri"/>
                <a:cs typeface="Calibri"/>
                <a:sym typeface="Calibri"/>
              </a:rPr>
              <a:t>colour</a:t>
            </a:r>
            <a:r>
              <a:rPr lang="en-US" sz="1200" b="0" i="0" u="none" strike="noStrike" dirty="0">
                <a:solidFill>
                  <a:srgbClr val="000000"/>
                </a:solidFill>
                <a:latin typeface="Calibri"/>
                <a:ea typeface="Calibri"/>
                <a:cs typeface="Calibri"/>
                <a:sym typeface="Calibri"/>
              </a:rPr>
              <a:t> of the slides, they don’t have to be viewed in any particular order.</a:t>
            </a:r>
            <a:endParaRPr sz="1000" dirty="0"/>
          </a:p>
        </p:txBody>
      </p:sp>
      <p:sp>
        <p:nvSpPr>
          <p:cNvPr id="296" name="Google Shape;29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That said, there are natural starting points to this series. We have an Introduction to Copyright video to get you started and an introductory module on Working with Copyright.  These two modules serve as entry points to many of the other, more specific, modules. There are also a few clusters of modules grouped around specific topics, such as copyright in higher education or technological protection measures.</a:t>
            </a:r>
            <a:endParaRPr sz="1000" dirty="0"/>
          </a:p>
        </p:txBody>
      </p:sp>
      <p:sp>
        <p:nvSpPr>
          <p:cNvPr id="310" name="Google Shape;31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To help you navigate the series, we use H5P “</a:t>
            </a:r>
            <a:r>
              <a:rPr lang="en-US" sz="1200" b="0" i="0" u="none" strike="noStrike" dirty="0" smtClean="0">
                <a:solidFill>
                  <a:srgbClr val="000000"/>
                </a:solidFill>
                <a:latin typeface="Calibri"/>
                <a:ea typeface="Calibri"/>
                <a:cs typeface="Calibri"/>
                <a:sym typeface="Calibri"/>
              </a:rPr>
              <a:t>pop-ups</a:t>
            </a:r>
            <a:r>
              <a:rPr lang="en-US" sz="1200" b="0" i="0" u="none" strike="noStrike" dirty="0">
                <a:solidFill>
                  <a:srgbClr val="000000"/>
                </a:solidFill>
                <a:latin typeface="Calibri"/>
                <a:ea typeface="Calibri"/>
                <a:cs typeface="Calibri"/>
                <a:sym typeface="Calibri"/>
              </a:rPr>
              <a:t>” to provide links within the videos, like the one you saw before for the OUC Module: Open Licensing and Creative Commons</a:t>
            </a:r>
            <a:r>
              <a:rPr lang="en-US" sz="1200" b="0" i="0" u="none" strike="noStrike" dirty="0" smtClean="0">
                <a:solidFill>
                  <a:srgbClr val="000000"/>
                </a:solidFill>
                <a:latin typeface="Calibri"/>
                <a:ea typeface="Calibri"/>
                <a:cs typeface="Calibri"/>
                <a:sym typeface="Calibri"/>
              </a:rPr>
              <a:t>.</a:t>
            </a:r>
            <a:endParaRPr sz="1000" dirty="0"/>
          </a:p>
        </p:txBody>
      </p:sp>
      <p:sp>
        <p:nvSpPr>
          <p:cNvPr id="329" name="Google Shape;32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000000"/>
                </a:solidFill>
                <a:latin typeface="Calibri"/>
                <a:ea typeface="Calibri"/>
                <a:cs typeface="Calibri"/>
                <a:sym typeface="Calibri"/>
              </a:rPr>
              <a:t>These </a:t>
            </a:r>
            <a:r>
              <a:rPr lang="en-US" sz="1200" b="0" i="0" u="none" strike="noStrike" dirty="0" smtClean="0">
                <a:solidFill>
                  <a:srgbClr val="000000"/>
                </a:solidFill>
                <a:latin typeface="Calibri"/>
                <a:ea typeface="Calibri"/>
                <a:cs typeface="Calibri"/>
                <a:sym typeface="Calibri"/>
              </a:rPr>
              <a:t>“pop-ups” </a:t>
            </a:r>
            <a:r>
              <a:rPr lang="en-US" sz="1200" b="0" i="0" u="none" strike="noStrike" dirty="0">
                <a:solidFill>
                  <a:srgbClr val="000000"/>
                </a:solidFill>
                <a:latin typeface="Calibri"/>
                <a:ea typeface="Calibri"/>
                <a:cs typeface="Calibri"/>
                <a:sym typeface="Calibri"/>
              </a:rPr>
              <a:t>are also used to provide additional information or links to outside resources. </a:t>
            </a:r>
            <a:r>
              <a:rPr lang="en-US" sz="1200" b="0" i="0" u="none" strike="noStrike" dirty="0" smtClean="0">
                <a:solidFill>
                  <a:srgbClr val="000000"/>
                </a:solidFill>
                <a:latin typeface="Calibri"/>
                <a:ea typeface="Calibri"/>
                <a:cs typeface="Calibri"/>
                <a:sym typeface="Calibri"/>
              </a:rPr>
              <a:t>Wherever </a:t>
            </a:r>
            <a:r>
              <a:rPr lang="en-US" sz="1200" b="0" i="0" u="none" strike="noStrike" dirty="0">
                <a:solidFill>
                  <a:srgbClr val="000000"/>
                </a:solidFill>
                <a:latin typeface="Calibri"/>
                <a:ea typeface="Calibri"/>
                <a:cs typeface="Calibri"/>
                <a:sym typeface="Calibri"/>
              </a:rPr>
              <a:t>possible, we try to ensure that those links are to other open and accessible resources.</a:t>
            </a:r>
            <a:endParaRPr dirty="0"/>
          </a:p>
        </p:txBody>
      </p:sp>
      <p:sp>
        <p:nvSpPr>
          <p:cNvPr id="338" name="Google Shape;33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cSld name="Two Content">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28"/>
          <p:cNvSpPr txBox="1">
            <a:spLocks noGrp="1"/>
          </p:cNvSpPr>
          <p:nvPr>
            <p:ph type="title"/>
          </p:nvPr>
        </p:nvSpPr>
        <p:spPr>
          <a:xfrm>
            <a:off x="2671282" y="512064"/>
            <a:ext cx="8682518" cy="938785"/>
          </a:xfrm>
          <a:prstGeom prst="rect">
            <a:avLst/>
          </a:prstGeom>
          <a:noFill/>
          <a:ln>
            <a:noFill/>
          </a:ln>
        </p:spPr>
        <p:txBody>
          <a:bodyPr spcFirstLastPara="1" wrap="square" lIns="91425" tIns="45700" rIns="91425" bIns="45700" anchor="ctr" anchorCtr="0">
            <a:noAutofit/>
          </a:bodyPr>
          <a:lstStyle>
            <a:lvl1pPr marR="0" lvl="0" algn="ctr" rtl="0">
              <a:lnSpc>
                <a:spcPct val="7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 name="Google Shape;2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Copyright Office </a:t>
            </a:r>
          </a:p>
        </p:txBody>
      </p:sp>
      <p:sp>
        <p:nvSpPr>
          <p:cNvPr id="22" name="Rectangle 2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Faculty of Education</a:t>
            </a:r>
          </a:p>
        </p:txBody>
      </p:sp>
      <p:sp>
        <p:nvSpPr>
          <p:cNvPr id="23" name="TextBox 22">
            <a:extLst>
              <a:ext uri="{FF2B5EF4-FFF2-40B4-BE49-F238E27FC236}">
                <a16:creationId xmlns:a16="http://schemas.microsoft.com/office/drawing/2014/main" id="{FE66C7D3-19C1-4BAD-B0C1-841BE2D84F4F}"/>
              </a:ext>
            </a:extLst>
          </p:cNvPr>
          <p:cNvSpPr txBox="1"/>
          <p:nvPr userDrawn="1"/>
        </p:nvSpPr>
        <p:spPr>
          <a:xfrm>
            <a:off x="1233355" y="2602800"/>
            <a:ext cx="3960000" cy="1089529"/>
          </a:xfrm>
          <a:prstGeom prst="rect">
            <a:avLst/>
          </a:prstGeom>
          <a:noFill/>
        </p:spPr>
        <p:txBody>
          <a:bodyPr wrap="square" rtlCol="0">
            <a:spAutoFit/>
          </a:bodyPr>
          <a:lstStyle/>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Adrian </a:t>
            </a:r>
            <a:r>
              <a:rPr lang="en-US" sz="1800" dirty="0">
                <a:solidFill>
                  <a:schemeClr val="bg2">
                    <a:lumMod val="10000"/>
                  </a:schemeClr>
                </a:solidFill>
                <a:latin typeface="Arial" panose="020B0604020202020204" pitchFamily="34" charset="0"/>
                <a:cs typeface="Arial" panose="020B0604020202020204" pitchFamily="34" charset="0"/>
              </a:rPr>
              <a:t>Sheppard</a:t>
            </a:r>
          </a:p>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Amanda </a:t>
            </a:r>
            <a:r>
              <a:rPr lang="en-US" sz="1800" dirty="0" err="1" smtClean="0">
                <a:solidFill>
                  <a:schemeClr val="bg2">
                    <a:lumMod val="10000"/>
                  </a:schemeClr>
                </a:solidFill>
                <a:latin typeface="Arial" panose="020B0604020202020204" pitchFamily="34" charset="0"/>
                <a:cs typeface="Arial" panose="020B0604020202020204" pitchFamily="34" charset="0"/>
              </a:rPr>
              <a:t>Wakaruk</a:t>
            </a:r>
            <a:endParaRPr lang="en-US" sz="1800" dirty="0" smtClean="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Mireille Smith</a:t>
            </a:r>
            <a:endParaRPr lang="en-US" sz="1800" dirty="0">
              <a:solidFill>
                <a:schemeClr val="bg2">
                  <a:lumMod val="10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D49E313-F656-4404-8957-9B5A4E62B2CA}"/>
              </a:ext>
            </a:extLst>
          </p:cNvPr>
          <p:cNvSpPr txBox="1"/>
          <p:nvPr userDrawn="1"/>
        </p:nvSpPr>
        <p:spPr>
          <a:xfrm>
            <a:off x="7018870" y="4896000"/>
            <a:ext cx="3960000" cy="424732"/>
          </a:xfrm>
          <a:prstGeom prst="rect">
            <a:avLst/>
          </a:prstGeom>
          <a:noFill/>
        </p:spPr>
        <p:txBody>
          <a:bodyPr wrap="square" rtlCol="0">
            <a:spAutoFit/>
          </a:bodyPr>
          <a:lstStyle/>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Michael B. </a:t>
            </a:r>
            <a:r>
              <a:rPr lang="en-US" sz="1800" dirty="0" smtClean="0">
                <a:solidFill>
                  <a:schemeClr val="bg2">
                    <a:lumMod val="10000"/>
                  </a:schemeClr>
                </a:solidFill>
                <a:latin typeface="Arial" panose="020B0604020202020204" pitchFamily="34" charset="0"/>
                <a:cs typeface="Arial" panose="020B0604020202020204" pitchFamily="34" charset="0"/>
              </a:rPr>
              <a:t>McNally</a:t>
            </a:r>
            <a:endParaRPr lang="en-US" sz="1800" dirty="0">
              <a:solidFill>
                <a:schemeClr val="bg2">
                  <a:lumMod val="10000"/>
                </a:schemeClr>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Centre for Teaching and Learning</a:t>
            </a:r>
          </a:p>
        </p:txBody>
      </p:sp>
      <p:sp>
        <p:nvSpPr>
          <p:cNvPr id="26" name="TextBox 25">
            <a:extLst>
              <a:ext uri="{FF2B5EF4-FFF2-40B4-BE49-F238E27FC236}">
                <a16:creationId xmlns:a16="http://schemas.microsoft.com/office/drawing/2014/main" id="{71637D57-9827-4F0A-800A-879120662C7D}"/>
              </a:ext>
            </a:extLst>
          </p:cNvPr>
          <p:cNvSpPr txBox="1"/>
          <p:nvPr userDrawn="1"/>
        </p:nvSpPr>
        <p:spPr>
          <a:xfrm>
            <a:off x="7018869" y="2604388"/>
            <a:ext cx="3960000" cy="424732"/>
          </a:xfrm>
          <a:prstGeom prst="rect">
            <a:avLst/>
          </a:prstGeom>
          <a:noFill/>
        </p:spPr>
        <p:txBody>
          <a:bodyPr wrap="square" rtlCol="0">
            <a:spAutoFit/>
          </a:bodyPr>
          <a:lstStyle/>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Graeme Pate</a:t>
            </a:r>
          </a:p>
        </p:txBody>
      </p:sp>
      <p:sp>
        <p:nvSpPr>
          <p:cNvPr id="27" name="TextBox 26">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9" name="Rectangle 8">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University of Alberta </a:t>
            </a:r>
            <a:r>
              <a:rPr lang="en-US" sz="1800" b="1" dirty="0" smtClean="0">
                <a:latin typeface="Arial" panose="020B0604020202020204" pitchFamily="34" charset="0"/>
                <a:cs typeface="Arial" panose="020B0604020202020204" pitchFamily="34" charset="0"/>
              </a:rPr>
              <a:t>Library</a:t>
            </a:r>
            <a:endParaRPr lang="en-US" sz="18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C4C9E9-5061-4539-9ADC-03AFCCD14397}"/>
              </a:ext>
            </a:extLst>
          </p:cNvPr>
          <p:cNvSpPr txBox="1"/>
          <p:nvPr userDrawn="1"/>
        </p:nvSpPr>
        <p:spPr>
          <a:xfrm>
            <a:off x="1233355" y="4896000"/>
            <a:ext cx="3960000" cy="394210"/>
          </a:xfrm>
          <a:prstGeom prst="rect">
            <a:avLst/>
          </a:prstGeom>
          <a:noFill/>
        </p:spPr>
        <p:txBody>
          <a:bodyPr wrap="square" rtlCol="0">
            <a:spAutoFit/>
          </a:bodyPr>
          <a:lstStyle/>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Michelle </a:t>
            </a:r>
            <a:r>
              <a:rPr lang="en-US" sz="1800" dirty="0" err="1" smtClean="0">
                <a:solidFill>
                  <a:schemeClr val="bg2">
                    <a:lumMod val="10000"/>
                  </a:schemeClr>
                </a:solidFill>
                <a:latin typeface="Arial" panose="020B0604020202020204" pitchFamily="34" charset="0"/>
                <a:cs typeface="Arial" panose="020B0604020202020204" pitchFamily="34" charset="0"/>
              </a:rPr>
              <a:t>Brailey</a:t>
            </a:r>
            <a:endParaRPr lang="en-US" sz="180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1887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0" name="TextBox 9">
            <a:extLst>
              <a:ext uri="{FF2B5EF4-FFF2-40B4-BE49-F238E27FC236}">
                <a16:creationId xmlns:a16="http://schemas.microsoft.com/office/drawing/2014/main" id="{5B2CE003-7D14-4BB7-84C6-AFD3B741B256}"/>
              </a:ext>
            </a:extLst>
          </p:cNvPr>
          <p:cNvSpPr txBox="1"/>
          <p:nvPr userDrawn="1"/>
        </p:nvSpPr>
        <p:spPr>
          <a:xfrm>
            <a:off x="1282643" y="1985869"/>
            <a:ext cx="9792899"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20931620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9257486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2</a:t>
            </a:r>
            <a:br>
              <a:rPr lang="en-US" dirty="0" smtClean="0"/>
            </a:br>
            <a:r>
              <a:rPr lang="en-US" dirty="0" smtClean="0"/>
              <a:t>TITLE PLACEHOLDER</a:t>
            </a:r>
            <a:endParaRPr lang="en-US" dirty="0"/>
          </a:p>
        </p:txBody>
      </p:sp>
    </p:spTree>
    <p:extLst>
      <p:ext uri="{BB962C8B-B14F-4D97-AF65-F5344CB8AC3E}">
        <p14:creationId xmlns:p14="http://schemas.microsoft.com/office/powerpoint/2010/main" val="134067752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87155980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6"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7"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6406036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36765547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72466134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42438834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8" name="TextBox 7">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9" name="TextBox 8">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10"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21913822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solidFill>
                  <a:schemeClr val="bg2">
                    <a:lumMod val="10000"/>
                  </a:schemeClr>
                </a:solidFill>
              </a:defRPr>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85366502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Copyright Office </a:t>
            </a:r>
          </a:p>
        </p:txBody>
      </p:sp>
      <p:sp>
        <p:nvSpPr>
          <p:cNvPr id="12" name="Rectangle 1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Faculty of Education</a:t>
            </a:r>
          </a:p>
        </p:txBody>
      </p:sp>
      <p:sp>
        <p:nvSpPr>
          <p:cNvPr id="13" name="TextBox 12">
            <a:extLst>
              <a:ext uri="{FF2B5EF4-FFF2-40B4-BE49-F238E27FC236}">
                <a16:creationId xmlns:a16="http://schemas.microsoft.com/office/drawing/2014/main" id="{FE66C7D3-19C1-4BAD-B0C1-841BE2D84F4F}"/>
              </a:ext>
            </a:extLst>
          </p:cNvPr>
          <p:cNvSpPr txBox="1"/>
          <p:nvPr userDrawn="1"/>
        </p:nvSpPr>
        <p:spPr>
          <a:xfrm>
            <a:off x="1233355" y="2602800"/>
            <a:ext cx="3960000" cy="1089529"/>
          </a:xfrm>
          <a:prstGeom prst="rect">
            <a:avLst/>
          </a:prstGeom>
          <a:noFill/>
        </p:spPr>
        <p:txBody>
          <a:bodyPr wrap="square" rtlCol="0">
            <a:spAutoFit/>
          </a:bodyPr>
          <a:lstStyle/>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Adrian </a:t>
            </a:r>
            <a:r>
              <a:rPr lang="en-US" sz="1800" dirty="0">
                <a:solidFill>
                  <a:schemeClr val="bg2">
                    <a:lumMod val="10000"/>
                  </a:schemeClr>
                </a:solidFill>
                <a:latin typeface="Arial" panose="020B0604020202020204" pitchFamily="34" charset="0"/>
                <a:cs typeface="Arial" panose="020B0604020202020204" pitchFamily="34" charset="0"/>
              </a:rPr>
              <a:t>Sheppard</a:t>
            </a:r>
          </a:p>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Amanda </a:t>
            </a:r>
            <a:r>
              <a:rPr lang="en-US" sz="1800" dirty="0" err="1" smtClean="0">
                <a:solidFill>
                  <a:schemeClr val="bg2">
                    <a:lumMod val="10000"/>
                  </a:schemeClr>
                </a:solidFill>
                <a:latin typeface="Arial" panose="020B0604020202020204" pitchFamily="34" charset="0"/>
                <a:cs typeface="Arial" panose="020B0604020202020204" pitchFamily="34" charset="0"/>
              </a:rPr>
              <a:t>Wakaruk</a:t>
            </a:r>
            <a:endParaRPr lang="en-US" sz="1800" dirty="0" smtClean="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Mireille Smith</a:t>
            </a:r>
            <a:endParaRPr lang="en-US" sz="1800" dirty="0">
              <a:solidFill>
                <a:schemeClr val="bg2">
                  <a:lumMod val="1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D49E313-F656-4404-8957-9B5A4E62B2CA}"/>
              </a:ext>
            </a:extLst>
          </p:cNvPr>
          <p:cNvSpPr txBox="1"/>
          <p:nvPr userDrawn="1"/>
        </p:nvSpPr>
        <p:spPr>
          <a:xfrm>
            <a:off x="7018870" y="4896000"/>
            <a:ext cx="3960000" cy="424732"/>
          </a:xfrm>
          <a:prstGeom prst="rect">
            <a:avLst/>
          </a:prstGeom>
          <a:noFill/>
        </p:spPr>
        <p:txBody>
          <a:bodyPr wrap="square" rtlCol="0">
            <a:spAutoFit/>
          </a:bodyPr>
          <a:lstStyle/>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Michael B. </a:t>
            </a:r>
            <a:r>
              <a:rPr lang="en-US" sz="1800" dirty="0" smtClean="0">
                <a:solidFill>
                  <a:schemeClr val="bg2">
                    <a:lumMod val="10000"/>
                  </a:schemeClr>
                </a:solidFill>
                <a:latin typeface="Arial" panose="020B0604020202020204" pitchFamily="34" charset="0"/>
                <a:cs typeface="Arial" panose="020B0604020202020204" pitchFamily="34" charset="0"/>
              </a:rPr>
              <a:t>McNally</a:t>
            </a:r>
            <a:endParaRPr lang="en-US" sz="1800" dirty="0">
              <a:solidFill>
                <a:schemeClr val="bg2">
                  <a:lumMod val="10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Centre for Teaching and Learning</a:t>
            </a:r>
          </a:p>
        </p:txBody>
      </p:sp>
      <p:sp>
        <p:nvSpPr>
          <p:cNvPr id="17" name="TextBox 16">
            <a:extLst>
              <a:ext uri="{FF2B5EF4-FFF2-40B4-BE49-F238E27FC236}">
                <a16:creationId xmlns:a16="http://schemas.microsoft.com/office/drawing/2014/main" id="{71637D57-9827-4F0A-800A-879120662C7D}"/>
              </a:ext>
            </a:extLst>
          </p:cNvPr>
          <p:cNvSpPr txBox="1"/>
          <p:nvPr userDrawn="1"/>
        </p:nvSpPr>
        <p:spPr>
          <a:xfrm>
            <a:off x="7018869" y="2604388"/>
            <a:ext cx="3960000" cy="424732"/>
          </a:xfrm>
          <a:prstGeom prst="rect">
            <a:avLst/>
          </a:prstGeom>
          <a:noFill/>
        </p:spPr>
        <p:txBody>
          <a:bodyPr wrap="square" rtlCol="0">
            <a:spAutoFit/>
          </a:bodyPr>
          <a:lstStyle/>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Graeme Pate</a:t>
            </a:r>
          </a:p>
        </p:txBody>
      </p:sp>
      <p:sp>
        <p:nvSpPr>
          <p:cNvPr id="19" name="TextBox 18">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0" name="Rectangle 19">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University of Alberta </a:t>
            </a:r>
            <a:r>
              <a:rPr lang="en-US" sz="1800" b="1" dirty="0" smtClean="0">
                <a:latin typeface="Arial" panose="020B0604020202020204" pitchFamily="34" charset="0"/>
                <a:cs typeface="Arial" panose="020B0604020202020204" pitchFamily="34" charset="0"/>
              </a:rPr>
              <a:t>Library</a:t>
            </a:r>
            <a:endParaRPr lang="en-US" sz="18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9C4C9E9-5061-4539-9ADC-03AFCCD14397}"/>
              </a:ext>
            </a:extLst>
          </p:cNvPr>
          <p:cNvSpPr txBox="1"/>
          <p:nvPr userDrawn="1"/>
        </p:nvSpPr>
        <p:spPr>
          <a:xfrm>
            <a:off x="1233355" y="4896000"/>
            <a:ext cx="3960000" cy="394210"/>
          </a:xfrm>
          <a:prstGeom prst="rect">
            <a:avLst/>
          </a:prstGeom>
          <a:noFill/>
        </p:spPr>
        <p:txBody>
          <a:bodyPr wrap="square" rtlCol="0">
            <a:spAutoFit/>
          </a:bodyPr>
          <a:lstStyle/>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Michelle </a:t>
            </a:r>
            <a:r>
              <a:rPr lang="en-US" sz="1800" dirty="0" err="1" smtClean="0">
                <a:solidFill>
                  <a:schemeClr val="bg2">
                    <a:lumMod val="10000"/>
                  </a:schemeClr>
                </a:solidFill>
                <a:latin typeface="Arial" panose="020B0604020202020204" pitchFamily="34" charset="0"/>
                <a:cs typeface="Arial" panose="020B0604020202020204" pitchFamily="34" charset="0"/>
              </a:rPr>
              <a:t>Brailey</a:t>
            </a:r>
            <a:endParaRPr lang="en-US" sz="180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79144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1" name="TextBox 10">
            <a:extLst>
              <a:ext uri="{FF2B5EF4-FFF2-40B4-BE49-F238E27FC236}">
                <a16:creationId xmlns:a16="http://schemas.microsoft.com/office/drawing/2014/main" id="{5B2CE003-7D14-4BB7-84C6-AFD3B741B256}"/>
              </a:ext>
            </a:extLst>
          </p:cNvPr>
          <p:cNvSpPr txBox="1"/>
          <p:nvPr userDrawn="1"/>
        </p:nvSpPr>
        <p:spPr>
          <a:xfrm>
            <a:off x="1282642" y="1985869"/>
            <a:ext cx="9792899"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41926963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313851427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3</a:t>
            </a:r>
            <a:br>
              <a:rPr lang="en-US" dirty="0" smtClean="0"/>
            </a:br>
            <a:r>
              <a:rPr lang="en-US" dirty="0" smtClean="0"/>
              <a:t>TITLE PLACEHOLDER</a:t>
            </a:r>
            <a:endParaRPr lang="en-US" dirty="0"/>
          </a:p>
        </p:txBody>
      </p:sp>
    </p:spTree>
    <p:extLst>
      <p:ext uri="{BB962C8B-B14F-4D97-AF65-F5344CB8AC3E}">
        <p14:creationId xmlns:p14="http://schemas.microsoft.com/office/powerpoint/2010/main" val="117373818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132941276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133886949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79947329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25029401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45591525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4848297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1</a:t>
            </a:r>
            <a:br>
              <a:rPr lang="en-US" dirty="0" smtClean="0"/>
            </a:br>
            <a:r>
              <a:rPr lang="en-US" dirty="0" smtClean="0"/>
              <a:t>TITLE PLACEHOLDER</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234393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Copyright Office </a:t>
            </a:r>
          </a:p>
        </p:txBody>
      </p:sp>
      <p:sp>
        <p:nvSpPr>
          <p:cNvPr id="12" name="Rectangle 1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Faculty of Education</a:t>
            </a:r>
          </a:p>
        </p:txBody>
      </p:sp>
      <p:sp>
        <p:nvSpPr>
          <p:cNvPr id="13" name="TextBox 12">
            <a:extLst>
              <a:ext uri="{FF2B5EF4-FFF2-40B4-BE49-F238E27FC236}">
                <a16:creationId xmlns:a16="http://schemas.microsoft.com/office/drawing/2014/main" id="{FE66C7D3-19C1-4BAD-B0C1-841BE2D84F4F}"/>
              </a:ext>
            </a:extLst>
          </p:cNvPr>
          <p:cNvSpPr txBox="1"/>
          <p:nvPr userDrawn="1"/>
        </p:nvSpPr>
        <p:spPr>
          <a:xfrm>
            <a:off x="1233355" y="2602800"/>
            <a:ext cx="3960000" cy="1089529"/>
          </a:xfrm>
          <a:prstGeom prst="rect">
            <a:avLst/>
          </a:prstGeom>
          <a:noFill/>
        </p:spPr>
        <p:txBody>
          <a:bodyPr wrap="square" rtlCol="0">
            <a:spAutoFit/>
          </a:bodyPr>
          <a:lstStyle/>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Adrian </a:t>
            </a:r>
            <a:r>
              <a:rPr lang="en-US" sz="1800" dirty="0">
                <a:solidFill>
                  <a:schemeClr val="bg2">
                    <a:lumMod val="10000"/>
                  </a:schemeClr>
                </a:solidFill>
                <a:latin typeface="Arial" panose="020B0604020202020204" pitchFamily="34" charset="0"/>
                <a:cs typeface="Arial" panose="020B0604020202020204" pitchFamily="34" charset="0"/>
              </a:rPr>
              <a:t>Sheppard</a:t>
            </a:r>
          </a:p>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Amanda </a:t>
            </a:r>
            <a:r>
              <a:rPr lang="en-US" sz="1800" dirty="0" err="1" smtClean="0">
                <a:solidFill>
                  <a:schemeClr val="bg2">
                    <a:lumMod val="10000"/>
                  </a:schemeClr>
                </a:solidFill>
                <a:latin typeface="Arial" panose="020B0604020202020204" pitchFamily="34" charset="0"/>
                <a:cs typeface="Arial" panose="020B0604020202020204" pitchFamily="34" charset="0"/>
              </a:rPr>
              <a:t>Wakaruk</a:t>
            </a:r>
            <a:endParaRPr lang="en-US" sz="1800" dirty="0" smtClean="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Mireille Smith</a:t>
            </a:r>
            <a:endParaRPr lang="en-US" sz="1800" dirty="0">
              <a:solidFill>
                <a:schemeClr val="bg2">
                  <a:lumMod val="1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D49E313-F656-4404-8957-9B5A4E62B2CA}"/>
              </a:ext>
            </a:extLst>
          </p:cNvPr>
          <p:cNvSpPr txBox="1"/>
          <p:nvPr userDrawn="1"/>
        </p:nvSpPr>
        <p:spPr>
          <a:xfrm>
            <a:off x="7018870" y="4896000"/>
            <a:ext cx="3960000" cy="424732"/>
          </a:xfrm>
          <a:prstGeom prst="rect">
            <a:avLst/>
          </a:prstGeom>
          <a:noFill/>
        </p:spPr>
        <p:txBody>
          <a:bodyPr wrap="square" rtlCol="0">
            <a:spAutoFit/>
          </a:bodyPr>
          <a:lstStyle/>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Michael B. </a:t>
            </a:r>
            <a:r>
              <a:rPr lang="en-US" sz="1800" dirty="0" smtClean="0">
                <a:solidFill>
                  <a:schemeClr val="bg2">
                    <a:lumMod val="10000"/>
                  </a:schemeClr>
                </a:solidFill>
                <a:latin typeface="Arial" panose="020B0604020202020204" pitchFamily="34" charset="0"/>
                <a:cs typeface="Arial" panose="020B0604020202020204" pitchFamily="34" charset="0"/>
              </a:rPr>
              <a:t>McNally</a:t>
            </a:r>
            <a:endParaRPr lang="en-US" sz="1800" dirty="0">
              <a:solidFill>
                <a:schemeClr val="bg2">
                  <a:lumMod val="10000"/>
                </a:schemeClr>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Centre for Teaching and Learning</a:t>
            </a:r>
          </a:p>
        </p:txBody>
      </p:sp>
      <p:sp>
        <p:nvSpPr>
          <p:cNvPr id="17" name="TextBox 16">
            <a:extLst>
              <a:ext uri="{FF2B5EF4-FFF2-40B4-BE49-F238E27FC236}">
                <a16:creationId xmlns:a16="http://schemas.microsoft.com/office/drawing/2014/main" id="{71637D57-9827-4F0A-800A-879120662C7D}"/>
              </a:ext>
            </a:extLst>
          </p:cNvPr>
          <p:cNvSpPr txBox="1"/>
          <p:nvPr userDrawn="1"/>
        </p:nvSpPr>
        <p:spPr>
          <a:xfrm>
            <a:off x="7018869" y="2604388"/>
            <a:ext cx="3960000" cy="424732"/>
          </a:xfrm>
          <a:prstGeom prst="rect">
            <a:avLst/>
          </a:prstGeom>
          <a:noFill/>
        </p:spPr>
        <p:txBody>
          <a:bodyPr wrap="square" rtlCol="0">
            <a:spAutoFit/>
          </a:bodyPr>
          <a:lstStyle/>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Graeme Pate</a:t>
            </a:r>
          </a:p>
        </p:txBody>
      </p:sp>
      <p:sp>
        <p:nvSpPr>
          <p:cNvPr id="19" name="TextBox 18">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0" name="Rectangle 19">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University of Alberta </a:t>
            </a:r>
            <a:r>
              <a:rPr lang="en-US" sz="1800" b="1" dirty="0" smtClean="0">
                <a:latin typeface="Arial" panose="020B0604020202020204" pitchFamily="34" charset="0"/>
                <a:cs typeface="Arial" panose="020B0604020202020204" pitchFamily="34" charset="0"/>
              </a:rPr>
              <a:t>Library</a:t>
            </a:r>
            <a:endParaRPr lang="en-US" sz="18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9C4C9E9-5061-4539-9ADC-03AFCCD14397}"/>
              </a:ext>
            </a:extLst>
          </p:cNvPr>
          <p:cNvSpPr txBox="1"/>
          <p:nvPr userDrawn="1"/>
        </p:nvSpPr>
        <p:spPr>
          <a:xfrm>
            <a:off x="1233355" y="4896000"/>
            <a:ext cx="3960000" cy="394210"/>
          </a:xfrm>
          <a:prstGeom prst="rect">
            <a:avLst/>
          </a:prstGeom>
          <a:noFill/>
        </p:spPr>
        <p:txBody>
          <a:bodyPr wrap="square" rtlCol="0">
            <a:spAutoFit/>
          </a:bodyPr>
          <a:lstStyle/>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Michelle </a:t>
            </a:r>
            <a:r>
              <a:rPr lang="en-US" sz="1800" dirty="0" err="1" smtClean="0">
                <a:solidFill>
                  <a:schemeClr val="bg2">
                    <a:lumMod val="10000"/>
                  </a:schemeClr>
                </a:solidFill>
                <a:latin typeface="Arial" panose="020B0604020202020204" pitchFamily="34" charset="0"/>
                <a:cs typeface="Arial" panose="020B0604020202020204" pitchFamily="34" charset="0"/>
              </a:rPr>
              <a:t>Brailey</a:t>
            </a:r>
            <a:endParaRPr lang="en-US" sz="180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04626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803173"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10696046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41683392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4</a:t>
            </a:r>
            <a:br>
              <a:rPr lang="en-US" dirty="0" smtClean="0"/>
            </a:br>
            <a:r>
              <a:rPr lang="en-US" dirty="0" smtClean="0"/>
              <a:t>TITLE PLACEHOLDER</a:t>
            </a:r>
            <a:endParaRPr lang="en-US" dirty="0"/>
          </a:p>
        </p:txBody>
      </p:sp>
    </p:spTree>
    <p:extLst>
      <p:ext uri="{BB962C8B-B14F-4D97-AF65-F5344CB8AC3E}">
        <p14:creationId xmlns:p14="http://schemas.microsoft.com/office/powerpoint/2010/main" val="334910246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182774621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28680983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09327696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78943874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425134758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8042258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409805384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Copyright Office </a:t>
            </a:r>
          </a:p>
        </p:txBody>
      </p:sp>
      <p:sp>
        <p:nvSpPr>
          <p:cNvPr id="12" name="Rectangle 1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Faculty of Education</a:t>
            </a:r>
          </a:p>
        </p:txBody>
      </p:sp>
      <p:sp>
        <p:nvSpPr>
          <p:cNvPr id="13" name="TextBox 12">
            <a:extLst>
              <a:ext uri="{FF2B5EF4-FFF2-40B4-BE49-F238E27FC236}">
                <a16:creationId xmlns:a16="http://schemas.microsoft.com/office/drawing/2014/main" id="{FE66C7D3-19C1-4BAD-B0C1-841BE2D84F4F}"/>
              </a:ext>
            </a:extLst>
          </p:cNvPr>
          <p:cNvSpPr txBox="1"/>
          <p:nvPr userDrawn="1"/>
        </p:nvSpPr>
        <p:spPr>
          <a:xfrm>
            <a:off x="1233355" y="2602800"/>
            <a:ext cx="3960000" cy="1089529"/>
          </a:xfrm>
          <a:prstGeom prst="rect">
            <a:avLst/>
          </a:prstGeom>
          <a:noFill/>
        </p:spPr>
        <p:txBody>
          <a:bodyPr wrap="square" rtlCol="0">
            <a:spAutoFit/>
          </a:bodyPr>
          <a:lstStyle/>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Adrian </a:t>
            </a:r>
            <a:r>
              <a:rPr lang="en-US" sz="1800" dirty="0">
                <a:solidFill>
                  <a:schemeClr val="bg2">
                    <a:lumMod val="10000"/>
                  </a:schemeClr>
                </a:solidFill>
                <a:latin typeface="Arial" panose="020B0604020202020204" pitchFamily="34" charset="0"/>
                <a:cs typeface="Arial" panose="020B0604020202020204" pitchFamily="34" charset="0"/>
              </a:rPr>
              <a:t>Sheppard</a:t>
            </a:r>
          </a:p>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Amanda </a:t>
            </a:r>
            <a:r>
              <a:rPr lang="en-US" sz="1800" dirty="0" err="1" smtClean="0">
                <a:solidFill>
                  <a:schemeClr val="bg2">
                    <a:lumMod val="10000"/>
                  </a:schemeClr>
                </a:solidFill>
                <a:latin typeface="Arial" panose="020B0604020202020204" pitchFamily="34" charset="0"/>
                <a:cs typeface="Arial" panose="020B0604020202020204" pitchFamily="34" charset="0"/>
              </a:rPr>
              <a:t>Wakaruk</a:t>
            </a:r>
            <a:endParaRPr lang="en-US" sz="1800" dirty="0" smtClean="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Mireille Smith</a:t>
            </a:r>
            <a:endParaRPr lang="en-US" sz="1800" dirty="0">
              <a:solidFill>
                <a:schemeClr val="bg2">
                  <a:lumMod val="1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D49E313-F656-4404-8957-9B5A4E62B2CA}"/>
              </a:ext>
            </a:extLst>
          </p:cNvPr>
          <p:cNvSpPr txBox="1"/>
          <p:nvPr userDrawn="1"/>
        </p:nvSpPr>
        <p:spPr>
          <a:xfrm>
            <a:off x="7018870" y="4896000"/>
            <a:ext cx="3960000" cy="424732"/>
          </a:xfrm>
          <a:prstGeom prst="rect">
            <a:avLst/>
          </a:prstGeom>
          <a:noFill/>
        </p:spPr>
        <p:txBody>
          <a:bodyPr wrap="square" rtlCol="0">
            <a:spAutoFit/>
          </a:bodyPr>
          <a:lstStyle/>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Michael B. </a:t>
            </a:r>
            <a:r>
              <a:rPr lang="en-US" sz="1800" dirty="0" smtClean="0">
                <a:solidFill>
                  <a:schemeClr val="bg2">
                    <a:lumMod val="10000"/>
                  </a:schemeClr>
                </a:solidFill>
                <a:latin typeface="Arial" panose="020B0604020202020204" pitchFamily="34" charset="0"/>
                <a:cs typeface="Arial" panose="020B0604020202020204" pitchFamily="34" charset="0"/>
              </a:rPr>
              <a:t>McNally</a:t>
            </a:r>
            <a:endParaRPr lang="en-US" sz="1800" dirty="0">
              <a:solidFill>
                <a:schemeClr val="bg2">
                  <a:lumMod val="10000"/>
                </a:schemeClr>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Centre for Teaching and Learning</a:t>
            </a:r>
          </a:p>
        </p:txBody>
      </p:sp>
      <p:sp>
        <p:nvSpPr>
          <p:cNvPr id="17" name="TextBox 16">
            <a:extLst>
              <a:ext uri="{FF2B5EF4-FFF2-40B4-BE49-F238E27FC236}">
                <a16:creationId xmlns:a16="http://schemas.microsoft.com/office/drawing/2014/main" id="{71637D57-9827-4F0A-800A-879120662C7D}"/>
              </a:ext>
            </a:extLst>
          </p:cNvPr>
          <p:cNvSpPr txBox="1"/>
          <p:nvPr userDrawn="1"/>
        </p:nvSpPr>
        <p:spPr>
          <a:xfrm>
            <a:off x="7018869" y="2604388"/>
            <a:ext cx="3960000" cy="424732"/>
          </a:xfrm>
          <a:prstGeom prst="rect">
            <a:avLst/>
          </a:prstGeom>
          <a:noFill/>
        </p:spPr>
        <p:txBody>
          <a:bodyPr wrap="square" rtlCol="0">
            <a:spAutoFit/>
          </a:bodyPr>
          <a:lstStyle/>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Graeme Pate</a:t>
            </a:r>
          </a:p>
        </p:txBody>
      </p:sp>
      <p:sp>
        <p:nvSpPr>
          <p:cNvPr id="19" name="TextBox 18">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0" name="Rectangle 19">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University of Alberta </a:t>
            </a:r>
            <a:r>
              <a:rPr lang="en-US" sz="1800" b="1" dirty="0" smtClean="0">
                <a:latin typeface="Arial" panose="020B0604020202020204" pitchFamily="34" charset="0"/>
                <a:cs typeface="Arial" panose="020B0604020202020204" pitchFamily="34" charset="0"/>
              </a:rPr>
              <a:t>Library</a:t>
            </a:r>
            <a:endParaRPr lang="en-US" sz="18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9C4C9E9-5061-4539-9ADC-03AFCCD14397}"/>
              </a:ext>
            </a:extLst>
          </p:cNvPr>
          <p:cNvSpPr txBox="1"/>
          <p:nvPr userDrawn="1"/>
        </p:nvSpPr>
        <p:spPr>
          <a:xfrm>
            <a:off x="1233355" y="4896000"/>
            <a:ext cx="3960000" cy="394210"/>
          </a:xfrm>
          <a:prstGeom prst="rect">
            <a:avLst/>
          </a:prstGeom>
          <a:noFill/>
        </p:spPr>
        <p:txBody>
          <a:bodyPr wrap="square" rtlCol="0">
            <a:spAutoFit/>
          </a:bodyPr>
          <a:lstStyle/>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Michelle </a:t>
            </a:r>
            <a:r>
              <a:rPr lang="en-US" sz="1800" dirty="0" err="1" smtClean="0">
                <a:solidFill>
                  <a:schemeClr val="bg2">
                    <a:lumMod val="10000"/>
                  </a:schemeClr>
                </a:solidFill>
                <a:latin typeface="Arial" panose="020B0604020202020204" pitchFamily="34" charset="0"/>
                <a:cs typeface="Arial" panose="020B0604020202020204" pitchFamily="34" charset="0"/>
              </a:rPr>
              <a:t>Brailey</a:t>
            </a:r>
            <a:endParaRPr lang="en-US" sz="180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10819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92899"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65486128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235178437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5</a:t>
            </a:r>
            <a:br>
              <a:rPr lang="en-US" dirty="0" smtClean="0"/>
            </a:br>
            <a:r>
              <a:rPr lang="en-US" dirty="0" smtClean="0"/>
              <a:t>TITLE PLACEHOLDER</a:t>
            </a:r>
            <a:endParaRPr lang="en-US" dirty="0"/>
          </a:p>
        </p:txBody>
      </p:sp>
    </p:spTree>
    <p:extLst>
      <p:ext uri="{BB962C8B-B14F-4D97-AF65-F5344CB8AC3E}">
        <p14:creationId xmlns:p14="http://schemas.microsoft.com/office/powerpoint/2010/main" val="221268444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47430916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50280292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29427719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77720312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38101456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28220270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1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1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163428081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Copyright Office </a:t>
            </a:r>
          </a:p>
        </p:txBody>
      </p:sp>
      <p:sp>
        <p:nvSpPr>
          <p:cNvPr id="12" name="Rectangle 1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Faculty of Education</a:t>
            </a:r>
          </a:p>
        </p:txBody>
      </p:sp>
      <p:sp>
        <p:nvSpPr>
          <p:cNvPr id="15" name="TextBox 14">
            <a:extLst>
              <a:ext uri="{FF2B5EF4-FFF2-40B4-BE49-F238E27FC236}">
                <a16:creationId xmlns:a16="http://schemas.microsoft.com/office/drawing/2014/main" id="{FE66C7D3-19C1-4BAD-B0C1-841BE2D84F4F}"/>
              </a:ext>
            </a:extLst>
          </p:cNvPr>
          <p:cNvSpPr txBox="1"/>
          <p:nvPr userDrawn="1"/>
        </p:nvSpPr>
        <p:spPr>
          <a:xfrm>
            <a:off x="1233355" y="2602800"/>
            <a:ext cx="3960000" cy="1089529"/>
          </a:xfrm>
          <a:prstGeom prst="rect">
            <a:avLst/>
          </a:prstGeom>
          <a:noFill/>
        </p:spPr>
        <p:txBody>
          <a:bodyPr wrap="square" rtlCol="0">
            <a:spAutoFit/>
          </a:bodyPr>
          <a:lstStyle/>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Adrian </a:t>
            </a:r>
            <a:r>
              <a:rPr lang="en-US" sz="1800" dirty="0">
                <a:solidFill>
                  <a:schemeClr val="bg2">
                    <a:lumMod val="10000"/>
                  </a:schemeClr>
                </a:solidFill>
                <a:latin typeface="Arial" panose="020B0604020202020204" pitchFamily="34" charset="0"/>
                <a:cs typeface="Arial" panose="020B0604020202020204" pitchFamily="34" charset="0"/>
              </a:rPr>
              <a:t>Sheppard</a:t>
            </a:r>
          </a:p>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Amanda </a:t>
            </a:r>
            <a:r>
              <a:rPr lang="en-US" sz="1800" dirty="0" err="1" smtClean="0">
                <a:solidFill>
                  <a:schemeClr val="bg2">
                    <a:lumMod val="10000"/>
                  </a:schemeClr>
                </a:solidFill>
                <a:latin typeface="Arial" panose="020B0604020202020204" pitchFamily="34" charset="0"/>
                <a:cs typeface="Arial" panose="020B0604020202020204" pitchFamily="34" charset="0"/>
              </a:rPr>
              <a:t>Wakaruk</a:t>
            </a:r>
            <a:endParaRPr lang="en-US" sz="1800" dirty="0" smtClean="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Mireille Smith</a:t>
            </a:r>
            <a:endParaRPr lang="en-US" sz="1800" dirty="0">
              <a:solidFill>
                <a:schemeClr val="bg2">
                  <a:lumMod val="1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D49E313-F656-4404-8957-9B5A4E62B2CA}"/>
              </a:ext>
            </a:extLst>
          </p:cNvPr>
          <p:cNvSpPr txBox="1"/>
          <p:nvPr userDrawn="1"/>
        </p:nvSpPr>
        <p:spPr>
          <a:xfrm>
            <a:off x="7018870" y="4896000"/>
            <a:ext cx="3960000" cy="424732"/>
          </a:xfrm>
          <a:prstGeom prst="rect">
            <a:avLst/>
          </a:prstGeom>
          <a:noFill/>
        </p:spPr>
        <p:txBody>
          <a:bodyPr wrap="square" rtlCol="0">
            <a:spAutoFit/>
          </a:bodyPr>
          <a:lstStyle/>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Michael B. </a:t>
            </a:r>
            <a:r>
              <a:rPr lang="en-US" sz="1800" dirty="0" smtClean="0">
                <a:solidFill>
                  <a:schemeClr val="bg2">
                    <a:lumMod val="10000"/>
                  </a:schemeClr>
                </a:solidFill>
                <a:latin typeface="Arial" panose="020B0604020202020204" pitchFamily="34" charset="0"/>
                <a:cs typeface="Arial" panose="020B0604020202020204" pitchFamily="34" charset="0"/>
              </a:rPr>
              <a:t>McNally</a:t>
            </a:r>
            <a:endParaRPr lang="en-US" sz="1800" dirty="0">
              <a:solidFill>
                <a:schemeClr val="bg2">
                  <a:lumMod val="10000"/>
                </a:schemeClr>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Centre for Teaching and Learning</a:t>
            </a:r>
          </a:p>
        </p:txBody>
      </p:sp>
      <p:sp>
        <p:nvSpPr>
          <p:cNvPr id="18" name="TextBox 17">
            <a:extLst>
              <a:ext uri="{FF2B5EF4-FFF2-40B4-BE49-F238E27FC236}">
                <a16:creationId xmlns:a16="http://schemas.microsoft.com/office/drawing/2014/main" id="{71637D57-9827-4F0A-800A-879120662C7D}"/>
              </a:ext>
            </a:extLst>
          </p:cNvPr>
          <p:cNvSpPr txBox="1"/>
          <p:nvPr userDrawn="1"/>
        </p:nvSpPr>
        <p:spPr>
          <a:xfrm>
            <a:off x="7018869" y="2604388"/>
            <a:ext cx="3960000" cy="424732"/>
          </a:xfrm>
          <a:prstGeom prst="rect">
            <a:avLst/>
          </a:prstGeom>
          <a:noFill/>
        </p:spPr>
        <p:txBody>
          <a:bodyPr wrap="square" rtlCol="0">
            <a:spAutoFit/>
          </a:bodyPr>
          <a:lstStyle/>
          <a:p>
            <a:pPr algn="ctr">
              <a:lnSpc>
                <a:spcPct val="120000"/>
              </a:lnSpc>
            </a:pPr>
            <a:r>
              <a:rPr lang="en-US" sz="1800" dirty="0">
                <a:solidFill>
                  <a:schemeClr val="bg2">
                    <a:lumMod val="10000"/>
                  </a:schemeClr>
                </a:solidFill>
                <a:latin typeface="Arial" panose="020B0604020202020204" pitchFamily="34" charset="0"/>
                <a:cs typeface="Arial" panose="020B0604020202020204" pitchFamily="34" charset="0"/>
              </a:rPr>
              <a:t>Graeme Pate</a:t>
            </a:r>
          </a:p>
        </p:txBody>
      </p:sp>
      <p:sp>
        <p:nvSpPr>
          <p:cNvPr id="19" name="TextBox 18">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0" name="Rectangle 19">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University of Alberta </a:t>
            </a:r>
            <a:r>
              <a:rPr lang="en-US" sz="1800" b="1" dirty="0" smtClean="0">
                <a:latin typeface="Arial" panose="020B0604020202020204" pitchFamily="34" charset="0"/>
                <a:cs typeface="Arial" panose="020B0604020202020204" pitchFamily="34" charset="0"/>
              </a:rPr>
              <a:t>Library</a:t>
            </a:r>
            <a:endParaRPr lang="en-US" sz="18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9C4C9E9-5061-4539-9ADC-03AFCCD14397}"/>
              </a:ext>
            </a:extLst>
          </p:cNvPr>
          <p:cNvSpPr txBox="1"/>
          <p:nvPr userDrawn="1"/>
        </p:nvSpPr>
        <p:spPr>
          <a:xfrm>
            <a:off x="1233355" y="4896000"/>
            <a:ext cx="3960000" cy="394210"/>
          </a:xfrm>
          <a:prstGeom prst="rect">
            <a:avLst/>
          </a:prstGeom>
          <a:noFill/>
        </p:spPr>
        <p:txBody>
          <a:bodyPr wrap="square" rtlCol="0">
            <a:spAutoFit/>
          </a:bodyPr>
          <a:lstStyle/>
          <a:p>
            <a:pPr algn="ctr">
              <a:lnSpc>
                <a:spcPct val="120000"/>
              </a:lnSpc>
            </a:pPr>
            <a:r>
              <a:rPr lang="en-US" sz="1800" dirty="0" smtClean="0">
                <a:solidFill>
                  <a:schemeClr val="bg2">
                    <a:lumMod val="10000"/>
                  </a:schemeClr>
                </a:solidFill>
                <a:latin typeface="Arial" panose="020B0604020202020204" pitchFamily="34" charset="0"/>
                <a:cs typeface="Arial" panose="020B0604020202020204" pitchFamily="34" charset="0"/>
              </a:rPr>
              <a:t>Michelle </a:t>
            </a:r>
            <a:r>
              <a:rPr lang="en-US" sz="1800" dirty="0" err="1" smtClean="0">
                <a:solidFill>
                  <a:schemeClr val="bg2">
                    <a:lumMod val="10000"/>
                  </a:schemeClr>
                </a:solidFill>
                <a:latin typeface="Arial" panose="020B0604020202020204" pitchFamily="34" charset="0"/>
                <a:cs typeface="Arial" panose="020B0604020202020204" pitchFamily="34" charset="0"/>
              </a:rPr>
              <a:t>Brailey</a:t>
            </a:r>
            <a:endParaRPr lang="en-US" sz="180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21521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7" name="TextBox 6">
            <a:extLst>
              <a:ext uri="{FF2B5EF4-FFF2-40B4-BE49-F238E27FC236}">
                <a16:creationId xmlns:a16="http://schemas.microsoft.com/office/drawing/2014/main" id="{5B2CE003-7D14-4BB7-84C6-AFD3B741B256}"/>
              </a:ext>
            </a:extLst>
          </p:cNvPr>
          <p:cNvSpPr txBox="1"/>
          <p:nvPr userDrawn="1"/>
        </p:nvSpPr>
        <p:spPr>
          <a:xfrm>
            <a:off x="1282643" y="1985869"/>
            <a:ext cx="9792899"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37687054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0849552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9523205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6"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Tree>
    <p:extLst>
      <p:ext uri="{BB962C8B-B14F-4D97-AF65-F5344CB8AC3E}">
        <p14:creationId xmlns:p14="http://schemas.microsoft.com/office/powerpoint/2010/main" val="21062678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7"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24321738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6.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677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86189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82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92979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81538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26.png"/><Relationship Id="rId12"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3.png"/><Relationship Id="rId1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49.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michaelgeist.ca/blog/" TargetMode="External"/><Relationship Id="rId2" Type="http://schemas.openxmlformats.org/officeDocument/2006/relationships/hyperlink" Target="https://www.carl-abrc.ca/influencing-policy/copyright/opencopyrightcourse/" TargetMode="External"/><Relationship Id="rId1" Type="http://schemas.openxmlformats.org/officeDocument/2006/relationships/slideLayout" Target="../slideLayouts/slideLayout6.xml"/><Relationship Id="rId6" Type="http://schemas.openxmlformats.org/officeDocument/2006/relationships/hyperlink" Target="https://www.library.ualberta.ca/open-educational-resources" TargetMode="External"/><Relationship Id="rId5" Type="http://schemas.openxmlformats.org/officeDocument/2006/relationships/hyperlink" Target="https://www.ualberta.ca/en/faculty-and-staff/copyright/index.html" TargetMode="External"/><Relationship Id="rId4" Type="http://schemas.openxmlformats.org/officeDocument/2006/relationships/hyperlink" Target="https://excesscopyright.blogspot.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hyperlink" Target="https://decisions.scc-csc.ca/scc-csc/scc-csc/en/item/18972/index.do" TargetMode="External"/><Relationship Id="rId2" Type="http://schemas.openxmlformats.org/officeDocument/2006/relationships/hyperlink" Target="https://decisions.scc-csc.ca/scc-csc/scc-csc/en/item/2125/index.do"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thenounproject.com/icon/boss-1587076/" TargetMode="External"/><Relationship Id="rId3" Type="http://schemas.openxmlformats.org/officeDocument/2006/relationships/hyperlink" Target="https://en.wikipedia.org/wiki/File:Senior_Guy_At_The_Office_Cartoon.svg" TargetMode="External"/><Relationship Id="rId7" Type="http://schemas.openxmlformats.org/officeDocument/2006/relationships/hyperlink" Target="https://pixabay.com/vectors/programmer-computer-woman-support-3607627/" TargetMode="External"/><Relationship Id="rId2" Type="http://schemas.openxmlformats.org/officeDocument/2006/relationships/hyperlink" Target="https://pixabay.com/en/arabian-arab-girl-female-ethnic-1456184/" TargetMode="External"/><Relationship Id="rId1" Type="http://schemas.openxmlformats.org/officeDocument/2006/relationships/slideLayout" Target="../slideLayouts/slideLayout8.xml"/><Relationship Id="rId6" Type="http://schemas.openxmlformats.org/officeDocument/2006/relationships/hyperlink" Target="https://pixabay.com/illustrations/black-avatar-cute-cheerful-3025348/" TargetMode="External"/><Relationship Id="rId5" Type="http://schemas.openxmlformats.org/officeDocument/2006/relationships/hyperlink" Target="https://commons.wikimedia.org/wiki/File:Charming_Cartoon_Businessman.svg" TargetMode="External"/><Relationship Id="rId4" Type="http://schemas.openxmlformats.org/officeDocument/2006/relationships/hyperlink" Target="https://pixabay.com/en/teacher-bookworm-glasses-professor-35931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thenounproject.com/icon/goblin-1005005/" TargetMode="External"/><Relationship Id="rId7" Type="http://schemas.openxmlformats.org/officeDocument/2006/relationships/hyperlink" Target="https://commons.wikimedia.org/wiki/File:Tux.svg" TargetMode="External"/><Relationship Id="rId2" Type="http://schemas.openxmlformats.org/officeDocument/2006/relationships/hyperlink" Target="https://pixabay.com/illustrations/cartoon-casual-character-drawing-3685566/" TargetMode="External"/><Relationship Id="rId1" Type="http://schemas.openxmlformats.org/officeDocument/2006/relationships/slideLayout" Target="../slideLayouts/slideLayout8.xml"/><Relationship Id="rId6" Type="http://schemas.openxmlformats.org/officeDocument/2006/relationships/hyperlink" Target="https://commons.wikimedia.org/wiki/File:Cc.logo.circle.svg" TargetMode="External"/><Relationship Id="rId5" Type="http://schemas.openxmlformats.org/officeDocument/2006/relationships/hyperlink" Target="https://commons.wikimedia.org/wiki/File:Global_Open_Educational_Resources_Logo.svg" TargetMode="External"/><Relationship Id="rId4" Type="http://schemas.openxmlformats.org/officeDocument/2006/relationships/hyperlink" Target="https://commons.wikimedia.org/wiki/File:Open_Access_logo_PLoS_white.svg"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www.hooksounds.com/"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6.xml"/><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Opening Up Copyright: An Introduction</a:t>
            </a:r>
            <a:endParaRPr lang="en-CA" dirty="0"/>
          </a:p>
        </p:txBody>
      </p:sp>
      <p:sp>
        <p:nvSpPr>
          <p:cNvPr id="3" name="Subtitle 2"/>
          <p:cNvSpPr>
            <a:spLocks noGrp="1"/>
          </p:cNvSpPr>
          <p:nvPr>
            <p:ph type="subTitle" idx="1"/>
          </p:nvPr>
        </p:nvSpPr>
        <p:spPr/>
        <p:txBody>
          <a:bodyPr/>
          <a:lstStyle/>
          <a:p>
            <a:endParaRPr lang="en-CA"/>
          </a:p>
        </p:txBody>
      </p:sp>
      <p:sp>
        <p:nvSpPr>
          <p:cNvPr id="4" name="Text Placeholder 3"/>
          <p:cNvSpPr>
            <a:spLocks noGrp="1"/>
          </p:cNvSpPr>
          <p:nvPr>
            <p:ph type="body" sz="quarter" idx="10"/>
          </p:nvPr>
        </p:nvSpPr>
        <p:spPr>
          <a:xfrm>
            <a:off x="10245688" y="6270625"/>
            <a:ext cx="1662878" cy="374650"/>
          </a:xfrm>
        </p:spPr>
        <p:txBody>
          <a:bodyPr/>
          <a:lstStyle/>
          <a:p>
            <a:r>
              <a:rPr lang="en-US" dirty="0" smtClean="0"/>
              <a:t>*October 2022</a:t>
            </a:r>
            <a:endParaRPr lang="en-CA" dirty="0"/>
          </a:p>
        </p:txBody>
      </p:sp>
    </p:spTree>
    <p:extLst>
      <p:ext uri="{BB962C8B-B14F-4D97-AF65-F5344CB8AC3E}">
        <p14:creationId xmlns:p14="http://schemas.microsoft.com/office/powerpoint/2010/main" val="177382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62" name="Google Shape;362;p10"/>
          <p:cNvPicPr preferRelativeResize="0"/>
          <p:nvPr/>
        </p:nvPicPr>
        <p:blipFill rotWithShape="1">
          <a:blip r:embed="rId3">
            <a:alphaModFix/>
          </a:blip>
          <a:srcRect/>
          <a:stretch/>
        </p:blipFill>
        <p:spPr>
          <a:xfrm>
            <a:off x="5304023" y="1338535"/>
            <a:ext cx="2876952" cy="2562583"/>
          </a:xfrm>
          <a:prstGeom prst="rect">
            <a:avLst/>
          </a:prstGeom>
          <a:noFill/>
          <a:ln>
            <a:solidFill>
              <a:schemeClr val="bg1">
                <a:lumMod val="85000"/>
              </a:schemeClr>
            </a:solidFill>
          </a:ln>
        </p:spPr>
      </p:pic>
      <p:pic>
        <p:nvPicPr>
          <p:cNvPr id="350" name="Google Shape;350;p10"/>
          <p:cNvPicPr preferRelativeResize="0"/>
          <p:nvPr/>
        </p:nvPicPr>
        <p:blipFill rotWithShape="1">
          <a:blip r:embed="rId4">
            <a:alphaModFix/>
          </a:blip>
          <a:srcRect/>
          <a:stretch/>
        </p:blipFill>
        <p:spPr>
          <a:xfrm>
            <a:off x="1914610" y="1439391"/>
            <a:ext cx="2876952" cy="2562583"/>
          </a:xfrm>
          <a:prstGeom prst="rect">
            <a:avLst/>
          </a:prstGeom>
          <a:noFill/>
          <a:ln>
            <a:solidFill>
              <a:schemeClr val="bg1">
                <a:lumMod val="85000"/>
              </a:schemeClr>
            </a:solidFill>
          </a:ln>
        </p:spPr>
      </p:pic>
      <p:pic>
        <p:nvPicPr>
          <p:cNvPr id="351" name="Google Shape;351;p10"/>
          <p:cNvPicPr preferRelativeResize="0">
            <a:picLocks noChangeAspect="1"/>
          </p:cNvPicPr>
          <p:nvPr/>
        </p:nvPicPr>
        <p:blipFill rotWithShape="1">
          <a:blip r:embed="rId5">
            <a:alphaModFix/>
          </a:blip>
          <a:srcRect/>
          <a:stretch/>
        </p:blipFill>
        <p:spPr>
          <a:xfrm>
            <a:off x="1913803" y="4081192"/>
            <a:ext cx="2876400" cy="2635091"/>
          </a:xfrm>
          <a:prstGeom prst="rect">
            <a:avLst/>
          </a:prstGeom>
          <a:noFill/>
          <a:ln>
            <a:solidFill>
              <a:schemeClr val="bg1">
                <a:lumMod val="85000"/>
              </a:schemeClr>
            </a:solidFill>
          </a:ln>
        </p:spPr>
      </p:pic>
      <p:sp>
        <p:nvSpPr>
          <p:cNvPr id="353" name="Google Shape;353;p10"/>
          <p:cNvSpPr txBox="1">
            <a:spLocks noGrp="1"/>
          </p:cNvSpPr>
          <p:nvPr>
            <p:ph type="title"/>
          </p:nvPr>
        </p:nvSpPr>
        <p:spPr>
          <a:xfrm>
            <a:off x="2671282" y="512064"/>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LOST?</a:t>
            </a:r>
            <a:endParaRPr/>
          </a:p>
        </p:txBody>
      </p:sp>
      <p:sp>
        <p:nvSpPr>
          <p:cNvPr id="354" name="Google Shape;354;p10"/>
          <p:cNvSpPr txBox="1"/>
          <p:nvPr/>
        </p:nvSpPr>
        <p:spPr>
          <a:xfrm>
            <a:off x="3180776" y="2213113"/>
            <a:ext cx="2534479" cy="377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900" b="1" dirty="0">
                <a:solidFill>
                  <a:schemeClr val="tx1">
                    <a:lumMod val="50000"/>
                  </a:schemeClr>
                </a:solidFill>
                <a:latin typeface="Arial"/>
                <a:ea typeface="Arial"/>
                <a:cs typeface="Arial"/>
                <a:sym typeface="Arial"/>
              </a:rPr>
              <a:t>?</a:t>
            </a:r>
            <a:endParaRPr sz="23900" b="1" dirty="0">
              <a:solidFill>
                <a:schemeClr val="tx1">
                  <a:lumMod val="50000"/>
                </a:schemeClr>
              </a:solidFill>
              <a:latin typeface="Arial"/>
              <a:ea typeface="Arial"/>
              <a:cs typeface="Arial"/>
              <a:sym typeface="Arial"/>
            </a:endParaRPr>
          </a:p>
        </p:txBody>
      </p:sp>
      <p:sp>
        <p:nvSpPr>
          <p:cNvPr id="355" name="Google Shape;355;p10"/>
          <p:cNvSpPr txBox="1"/>
          <p:nvPr/>
        </p:nvSpPr>
        <p:spPr>
          <a:xfrm>
            <a:off x="5107012" y="1860391"/>
            <a:ext cx="2534479" cy="377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900" b="1" dirty="0">
                <a:solidFill>
                  <a:schemeClr val="tx1">
                    <a:lumMod val="50000"/>
                  </a:schemeClr>
                </a:solidFill>
                <a:latin typeface="Arial"/>
                <a:ea typeface="Arial"/>
                <a:cs typeface="Arial"/>
                <a:sym typeface="Arial"/>
              </a:rPr>
              <a:t>?</a:t>
            </a:r>
            <a:endParaRPr sz="23900" b="1" dirty="0">
              <a:solidFill>
                <a:schemeClr val="tx1">
                  <a:lumMod val="50000"/>
                </a:schemeClr>
              </a:solidFill>
              <a:latin typeface="Arial"/>
              <a:ea typeface="Arial"/>
              <a:cs typeface="Arial"/>
              <a:sym typeface="Arial"/>
            </a:endParaRPr>
          </a:p>
        </p:txBody>
      </p:sp>
      <p:sp>
        <p:nvSpPr>
          <p:cNvPr id="356" name="Google Shape;356;p10"/>
          <p:cNvSpPr txBox="1"/>
          <p:nvPr/>
        </p:nvSpPr>
        <p:spPr>
          <a:xfrm>
            <a:off x="7166707" y="2496088"/>
            <a:ext cx="2534479" cy="377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900" b="1" dirty="0">
                <a:solidFill>
                  <a:schemeClr val="tx1">
                    <a:lumMod val="50000"/>
                  </a:schemeClr>
                </a:solidFill>
                <a:latin typeface="Arial"/>
                <a:ea typeface="Arial"/>
                <a:cs typeface="Arial"/>
                <a:sym typeface="Arial"/>
              </a:rPr>
              <a:t>?</a:t>
            </a:r>
            <a:endParaRPr sz="23900" b="1" dirty="0">
              <a:solidFill>
                <a:schemeClr val="tx1">
                  <a:lumMod val="50000"/>
                </a:schemeClr>
              </a:solidFill>
              <a:latin typeface="Arial"/>
              <a:ea typeface="Arial"/>
              <a:cs typeface="Arial"/>
              <a:sym typeface="Arial"/>
            </a:endParaRPr>
          </a:p>
        </p:txBody>
      </p:sp>
      <p:pic>
        <p:nvPicPr>
          <p:cNvPr id="358" name="Google Shape;358;p10"/>
          <p:cNvPicPr preferRelativeResize="0"/>
          <p:nvPr/>
        </p:nvPicPr>
        <p:blipFill rotWithShape="1">
          <a:blip r:embed="rId6">
            <a:alphaModFix/>
          </a:blip>
          <a:srcRect/>
          <a:stretch/>
        </p:blipFill>
        <p:spPr>
          <a:xfrm>
            <a:off x="8921506" y="2034953"/>
            <a:ext cx="2876952" cy="2648320"/>
          </a:xfrm>
          <a:prstGeom prst="rect">
            <a:avLst/>
          </a:prstGeom>
          <a:noFill/>
          <a:ln>
            <a:solidFill>
              <a:schemeClr val="bg1">
                <a:lumMod val="85000"/>
              </a:schemeClr>
            </a:solidFill>
          </a:ln>
        </p:spPr>
      </p:pic>
      <p:pic>
        <p:nvPicPr>
          <p:cNvPr id="359" name="Google Shape;359;p10" descr="Programmer, Computer, Woman, Support, Website, Work"/>
          <p:cNvPicPr preferRelativeResize="0"/>
          <p:nvPr/>
        </p:nvPicPr>
        <p:blipFill rotWithShape="1">
          <a:blip r:embed="rId7">
            <a:alphaModFix/>
          </a:blip>
          <a:srcRect/>
          <a:stretch/>
        </p:blipFill>
        <p:spPr>
          <a:xfrm>
            <a:off x="580980" y="3019036"/>
            <a:ext cx="1105983" cy="945734"/>
          </a:xfrm>
          <a:prstGeom prst="rect">
            <a:avLst/>
          </a:prstGeom>
          <a:noFill/>
          <a:ln>
            <a:noFill/>
          </a:ln>
        </p:spPr>
      </p:pic>
      <p:pic>
        <p:nvPicPr>
          <p:cNvPr id="360" name="Google Shape;360;p10" descr="A drawing of a cartoon character&#10;&#10;Description automatically generated"/>
          <p:cNvPicPr preferRelativeResize="0"/>
          <p:nvPr/>
        </p:nvPicPr>
        <p:blipFill rotWithShape="1">
          <a:blip r:embed="rId8">
            <a:alphaModFix/>
          </a:blip>
          <a:srcRect/>
          <a:stretch/>
        </p:blipFill>
        <p:spPr>
          <a:xfrm flipH="1">
            <a:off x="10900556" y="4988169"/>
            <a:ext cx="648632" cy="1512676"/>
          </a:xfrm>
          <a:prstGeom prst="rect">
            <a:avLst/>
          </a:prstGeom>
          <a:noFill/>
          <a:ln>
            <a:noFill/>
          </a:ln>
        </p:spPr>
      </p:pic>
      <p:pic>
        <p:nvPicPr>
          <p:cNvPr id="361" name="Google Shape;361;p10"/>
          <p:cNvPicPr preferRelativeResize="0"/>
          <p:nvPr/>
        </p:nvPicPr>
        <p:blipFill rotWithShape="1">
          <a:blip r:embed="rId9">
            <a:alphaModFix/>
          </a:blip>
          <a:srcRect/>
          <a:stretch/>
        </p:blipFill>
        <p:spPr>
          <a:xfrm>
            <a:off x="7929313" y="4113635"/>
            <a:ext cx="2876952" cy="2562583"/>
          </a:xfrm>
          <a:prstGeom prst="rect">
            <a:avLst/>
          </a:prstGeom>
          <a:noFill/>
          <a:ln>
            <a:solidFill>
              <a:schemeClr val="bg1">
                <a:lumMod val="85000"/>
              </a:schemeClr>
            </a:solidFill>
          </a:ln>
        </p:spPr>
      </p:pic>
      <p:pic>
        <p:nvPicPr>
          <p:cNvPr id="366" name="Google Shape;366;p10"/>
          <p:cNvPicPr preferRelativeResize="0"/>
          <p:nvPr/>
        </p:nvPicPr>
        <p:blipFill rotWithShape="1">
          <a:blip r:embed="rId10">
            <a:alphaModFix/>
          </a:blip>
          <a:srcRect/>
          <a:stretch/>
        </p:blipFill>
        <p:spPr>
          <a:xfrm>
            <a:off x="3821287" y="1548642"/>
            <a:ext cx="2876952" cy="2562583"/>
          </a:xfrm>
          <a:prstGeom prst="rect">
            <a:avLst/>
          </a:prstGeom>
          <a:noFill/>
          <a:ln>
            <a:solidFill>
              <a:schemeClr val="bg1">
                <a:lumMod val="85000"/>
              </a:schemeClr>
            </a:solidFill>
          </a:ln>
        </p:spPr>
      </p:pic>
      <p:pic>
        <p:nvPicPr>
          <p:cNvPr id="363" name="Google Shape;363;p10"/>
          <p:cNvPicPr preferRelativeResize="0"/>
          <p:nvPr/>
        </p:nvPicPr>
        <p:blipFill rotWithShape="1">
          <a:blip r:embed="rId11">
            <a:alphaModFix/>
          </a:blip>
          <a:srcRect/>
          <a:stretch/>
        </p:blipFill>
        <p:spPr>
          <a:xfrm>
            <a:off x="371732" y="4067924"/>
            <a:ext cx="2876952" cy="2562583"/>
          </a:xfrm>
          <a:prstGeom prst="rect">
            <a:avLst/>
          </a:prstGeom>
          <a:noFill/>
          <a:ln>
            <a:solidFill>
              <a:schemeClr val="bg1">
                <a:lumMod val="85000"/>
              </a:schemeClr>
            </a:solidFill>
          </a:ln>
        </p:spPr>
      </p:pic>
      <p:pic>
        <p:nvPicPr>
          <p:cNvPr id="367" name="Google Shape;367;p10"/>
          <p:cNvPicPr preferRelativeResize="0"/>
          <p:nvPr/>
        </p:nvPicPr>
        <p:blipFill rotWithShape="1">
          <a:blip r:embed="rId12">
            <a:alphaModFix/>
          </a:blip>
          <a:srcRect/>
          <a:stretch/>
        </p:blipFill>
        <p:spPr>
          <a:xfrm>
            <a:off x="7301353" y="1267085"/>
            <a:ext cx="2876952" cy="2562583"/>
          </a:xfrm>
          <a:prstGeom prst="rect">
            <a:avLst/>
          </a:prstGeom>
          <a:noFill/>
          <a:ln>
            <a:solidFill>
              <a:schemeClr val="bg1">
                <a:lumMod val="85000"/>
              </a:schemeClr>
            </a:solidFill>
          </a:ln>
        </p:spPr>
      </p:pic>
      <p:pic>
        <p:nvPicPr>
          <p:cNvPr id="352" name="Google Shape;352;p10"/>
          <p:cNvPicPr preferRelativeResize="0"/>
          <p:nvPr/>
        </p:nvPicPr>
        <p:blipFill rotWithShape="1">
          <a:blip r:embed="rId13">
            <a:alphaModFix/>
          </a:blip>
          <a:srcRect/>
          <a:stretch/>
        </p:blipFill>
        <p:spPr>
          <a:xfrm>
            <a:off x="3442441" y="4138154"/>
            <a:ext cx="2876952" cy="2562583"/>
          </a:xfrm>
          <a:prstGeom prst="rect">
            <a:avLst/>
          </a:prstGeom>
          <a:noFill/>
          <a:ln>
            <a:solidFill>
              <a:schemeClr val="bg1">
                <a:lumMod val="85000"/>
              </a:schemeClr>
            </a:solidFill>
          </a:ln>
        </p:spPr>
      </p:pic>
      <p:pic>
        <p:nvPicPr>
          <p:cNvPr id="364" name="Google Shape;364;p10" descr="A close up of a logo&#10;&#10;Description automatically generated"/>
          <p:cNvPicPr preferRelativeResize="0"/>
          <p:nvPr/>
        </p:nvPicPr>
        <p:blipFill rotWithShape="1">
          <a:blip r:embed="rId14">
            <a:alphaModFix/>
          </a:blip>
          <a:srcRect/>
          <a:stretch/>
        </p:blipFill>
        <p:spPr>
          <a:xfrm>
            <a:off x="3081962" y="5329801"/>
            <a:ext cx="966248" cy="1181831"/>
          </a:xfrm>
          <a:prstGeom prst="rect">
            <a:avLst/>
          </a:prstGeom>
          <a:noFill/>
          <a:ln>
            <a:noFill/>
          </a:ln>
        </p:spPr>
      </p:pic>
      <p:pic>
        <p:nvPicPr>
          <p:cNvPr id="365" name="Google Shape;365;p10"/>
          <p:cNvPicPr preferRelativeResize="0"/>
          <p:nvPr/>
        </p:nvPicPr>
        <p:blipFill rotWithShape="1">
          <a:blip r:embed="rId15">
            <a:alphaModFix/>
          </a:blip>
          <a:srcRect/>
          <a:stretch/>
        </p:blipFill>
        <p:spPr>
          <a:xfrm>
            <a:off x="407086" y="2588923"/>
            <a:ext cx="2876952" cy="2562583"/>
          </a:xfrm>
          <a:prstGeom prst="rect">
            <a:avLst/>
          </a:prstGeom>
          <a:noFill/>
          <a:ln>
            <a:solidFill>
              <a:schemeClr val="bg1">
                <a:lumMod val="85000"/>
              </a:schemeClr>
            </a:solidFill>
          </a:ln>
        </p:spPr>
      </p:pic>
      <p:pic>
        <p:nvPicPr>
          <p:cNvPr id="357" name="Google Shape;357;p10"/>
          <p:cNvPicPr preferRelativeResize="0"/>
          <p:nvPr/>
        </p:nvPicPr>
        <p:blipFill rotWithShape="1">
          <a:blip r:embed="rId16">
            <a:alphaModFix/>
          </a:blip>
          <a:srcRect/>
          <a:stretch/>
        </p:blipFill>
        <p:spPr>
          <a:xfrm>
            <a:off x="5687884" y="3933035"/>
            <a:ext cx="2867425" cy="2548293"/>
          </a:xfrm>
          <a:prstGeom prst="rect">
            <a:avLst/>
          </a:prstGeom>
          <a:noFill/>
          <a:ln>
            <a:solidFill>
              <a:schemeClr val="bg1">
                <a:lumMod val="85000"/>
              </a:schemeClr>
            </a:solidFill>
          </a:ln>
        </p:spPr>
      </p:pic>
    </p:spTree>
    <p:extLst>
      <p:ext uri="{BB962C8B-B14F-4D97-AF65-F5344CB8AC3E}">
        <p14:creationId xmlns:p14="http://schemas.microsoft.com/office/powerpoint/2010/main" val="13272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5"/>
                                        </p:tgtEl>
                                        <p:attrNameLst>
                                          <p:attrName>style.visibility</p:attrName>
                                        </p:attrNameLst>
                                      </p:cBhvr>
                                      <p:to>
                                        <p:strVal val="visible"/>
                                      </p:to>
                                    </p:set>
                                    <p:animEffect transition="in" filter="fade">
                                      <p:cBhvr>
                                        <p:cTn id="11" dur="500"/>
                                        <p:tgtEl>
                                          <p:spTgt spid="35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6"/>
                                        </p:tgtEl>
                                        <p:attrNameLst>
                                          <p:attrName>style.visibility</p:attrName>
                                        </p:attrNameLst>
                                      </p:cBhvr>
                                      <p:to>
                                        <p:strVal val="visible"/>
                                      </p:to>
                                    </p:set>
                                    <p:animEffect transition="in" filter="fade">
                                      <p:cBhvr>
                                        <p:cTn id="15" dur="500"/>
                                        <p:tgtEl>
                                          <p:spTgt spid="3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54"/>
                                        </p:tgtEl>
                                      </p:cBhvr>
                                    </p:animEffect>
                                    <p:set>
                                      <p:cBhvr>
                                        <p:cTn id="20" dur="1" fill="hold">
                                          <p:stCondLst>
                                            <p:cond delay="500"/>
                                          </p:stCondLst>
                                        </p:cTn>
                                        <p:tgtEl>
                                          <p:spTgt spid="35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55"/>
                                        </p:tgtEl>
                                      </p:cBhvr>
                                    </p:animEffect>
                                    <p:set>
                                      <p:cBhvr>
                                        <p:cTn id="23" dur="1" fill="hold">
                                          <p:stCondLst>
                                            <p:cond delay="500"/>
                                          </p:stCondLst>
                                        </p:cTn>
                                        <p:tgtEl>
                                          <p:spTgt spid="35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56"/>
                                        </p:tgtEl>
                                      </p:cBhvr>
                                    </p:animEffect>
                                    <p:set>
                                      <p:cBhvr>
                                        <p:cTn id="26" dur="1" fill="hold">
                                          <p:stCondLst>
                                            <p:cond delay="500"/>
                                          </p:stCondLst>
                                        </p:cTn>
                                        <p:tgtEl>
                                          <p:spTgt spid="356"/>
                                        </p:tgtEl>
                                        <p:attrNameLst>
                                          <p:attrName>style.visibility</p:attrName>
                                        </p:attrNameLst>
                                      </p:cBhvr>
                                      <p:to>
                                        <p:strVal val="hidden"/>
                                      </p:to>
                                    </p:set>
                                  </p:childTnLst>
                                </p:cTn>
                              </p:par>
                            </p:childTnLst>
                          </p:cTn>
                        </p:par>
                        <p:par>
                          <p:cTn id="27" fill="hold">
                            <p:stCondLst>
                              <p:cond delay="501"/>
                            </p:stCondLst>
                            <p:childTnLst>
                              <p:par>
                                <p:cTn id="28" presetID="10" presetClass="entr" presetSubtype="0" fill="hold" nodeType="afterEffect">
                                  <p:stCondLst>
                                    <p:cond delay="0"/>
                                  </p:stCondLst>
                                  <p:childTnLst>
                                    <p:set>
                                      <p:cBhvr>
                                        <p:cTn id="29" dur="1" fill="hold">
                                          <p:stCondLst>
                                            <p:cond delay="0"/>
                                          </p:stCondLst>
                                        </p:cTn>
                                        <p:tgtEl>
                                          <p:spTgt spid="359"/>
                                        </p:tgtEl>
                                        <p:attrNameLst>
                                          <p:attrName>style.visibility</p:attrName>
                                        </p:attrNameLst>
                                      </p:cBhvr>
                                      <p:to>
                                        <p:strVal val="visible"/>
                                      </p:to>
                                    </p:set>
                                    <p:animEffect transition="in" filter="fade">
                                      <p:cBhvr>
                                        <p:cTn id="30" dur="500"/>
                                        <p:tgtEl>
                                          <p:spTgt spid="35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1"/>
                                        </p:tgtEl>
                                        <p:attrNameLst>
                                          <p:attrName>style.visibility</p:attrName>
                                        </p:attrNameLst>
                                      </p:cBhvr>
                                      <p:to>
                                        <p:strVal val="visible"/>
                                      </p:to>
                                    </p:set>
                                    <p:animEffect transition="in" filter="fade">
                                      <p:cBhvr>
                                        <p:cTn id="35" dur="500"/>
                                        <p:tgtEl>
                                          <p:spTgt spid="35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0"/>
                                        </p:tgtEl>
                                        <p:attrNameLst>
                                          <p:attrName>style.visibility</p:attrName>
                                        </p:attrNameLst>
                                      </p:cBhvr>
                                      <p:to>
                                        <p:strVal val="visible"/>
                                      </p:to>
                                    </p:set>
                                    <p:animEffect transition="in" filter="fade">
                                      <p:cBhvr>
                                        <p:cTn id="40" dur="500"/>
                                        <p:tgtEl>
                                          <p:spTgt spid="35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57"/>
                                        </p:tgtEl>
                                        <p:attrNameLst>
                                          <p:attrName>style.visibility</p:attrName>
                                        </p:attrNameLst>
                                      </p:cBhvr>
                                      <p:to>
                                        <p:strVal val="visible"/>
                                      </p:to>
                                    </p:set>
                                    <p:animEffect transition="in" filter="fade">
                                      <p:cBhvr>
                                        <p:cTn id="45" dur="500"/>
                                        <p:tgtEl>
                                          <p:spTgt spid="35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58"/>
                                        </p:tgtEl>
                                        <p:attrNameLst>
                                          <p:attrName>style.visibility</p:attrName>
                                        </p:attrNameLst>
                                      </p:cBhvr>
                                      <p:to>
                                        <p:strVal val="visible"/>
                                      </p:to>
                                    </p:set>
                                    <p:animEffect transition="in" filter="fade">
                                      <p:cBhvr>
                                        <p:cTn id="50" dur="500"/>
                                        <p:tgtEl>
                                          <p:spTgt spid="358"/>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1000" fill="hold"/>
                                        <p:tgtEl>
                                          <p:spTgt spid="351"/>
                                        </p:tgtEl>
                                      </p:cBhvr>
                                      <p:by x="50000" y="50000"/>
                                    </p:animScale>
                                  </p:childTnLst>
                                </p:cTn>
                              </p:par>
                              <p:par>
                                <p:cTn id="55" presetID="6" presetClass="emph" presetSubtype="0" fill="hold" nodeType="withEffect">
                                  <p:stCondLst>
                                    <p:cond delay="0"/>
                                  </p:stCondLst>
                                  <p:childTnLst>
                                    <p:animScale>
                                      <p:cBhvr>
                                        <p:cTn id="56" dur="1000" fill="hold"/>
                                        <p:tgtEl>
                                          <p:spTgt spid="350"/>
                                        </p:tgtEl>
                                      </p:cBhvr>
                                      <p:by x="50000" y="50000"/>
                                    </p:animScale>
                                  </p:childTnLst>
                                </p:cTn>
                              </p:par>
                              <p:par>
                                <p:cTn id="57" presetID="6" presetClass="emph" presetSubtype="0" fill="hold" nodeType="withEffect">
                                  <p:stCondLst>
                                    <p:cond delay="0"/>
                                  </p:stCondLst>
                                  <p:childTnLst>
                                    <p:animScale>
                                      <p:cBhvr>
                                        <p:cTn id="58" dur="1000" fill="hold"/>
                                        <p:tgtEl>
                                          <p:spTgt spid="357"/>
                                        </p:tgtEl>
                                      </p:cBhvr>
                                      <p:by x="50000" y="50000"/>
                                    </p:animScale>
                                  </p:childTnLst>
                                </p:cTn>
                              </p:par>
                              <p:par>
                                <p:cTn id="59" presetID="6" presetClass="emph" presetSubtype="0" fill="hold" nodeType="withEffect">
                                  <p:stCondLst>
                                    <p:cond delay="0"/>
                                  </p:stCondLst>
                                  <p:childTnLst>
                                    <p:animScale>
                                      <p:cBhvr>
                                        <p:cTn id="60" dur="1000" fill="hold"/>
                                        <p:tgtEl>
                                          <p:spTgt spid="358"/>
                                        </p:tgtEl>
                                      </p:cBhvr>
                                      <p:by x="50000" y="50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60"/>
                                        </p:tgtEl>
                                        <p:attrNameLst>
                                          <p:attrName>style.visibility</p:attrName>
                                        </p:attrNameLst>
                                      </p:cBhvr>
                                      <p:to>
                                        <p:strVal val="visible"/>
                                      </p:to>
                                    </p:set>
                                    <p:animEffect transition="in" filter="fade">
                                      <p:cBhvr>
                                        <p:cTn id="65" dur="500"/>
                                        <p:tgtEl>
                                          <p:spTgt spid="36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61"/>
                                        </p:tgtEl>
                                        <p:attrNameLst>
                                          <p:attrName>style.visibility</p:attrName>
                                        </p:attrNameLst>
                                      </p:cBhvr>
                                      <p:to>
                                        <p:strVal val="visible"/>
                                      </p:to>
                                    </p:set>
                                    <p:animEffect transition="in" filter="fade">
                                      <p:cBhvr>
                                        <p:cTn id="70" dur="500"/>
                                        <p:tgtEl>
                                          <p:spTgt spid="36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62"/>
                                        </p:tgtEl>
                                        <p:attrNameLst>
                                          <p:attrName>style.visibility</p:attrName>
                                        </p:attrNameLst>
                                      </p:cBhvr>
                                      <p:to>
                                        <p:strVal val="visible"/>
                                      </p:to>
                                    </p:set>
                                    <p:animEffect transition="in" filter="fade">
                                      <p:cBhvr>
                                        <p:cTn id="75" dur="500"/>
                                        <p:tgtEl>
                                          <p:spTgt spid="362"/>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mph" presetSubtype="0" fill="hold" nodeType="clickEffect">
                                  <p:stCondLst>
                                    <p:cond delay="0"/>
                                  </p:stCondLst>
                                  <p:childTnLst>
                                    <p:animScale>
                                      <p:cBhvr>
                                        <p:cTn id="79" dur="1000" fill="hold"/>
                                        <p:tgtEl>
                                          <p:spTgt spid="350"/>
                                        </p:tgtEl>
                                      </p:cBhvr>
                                      <p:by x="200000" y="200000"/>
                                    </p:animScale>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52"/>
                                        </p:tgtEl>
                                        <p:attrNameLst>
                                          <p:attrName>style.visibility</p:attrName>
                                        </p:attrNameLst>
                                      </p:cBhvr>
                                      <p:to>
                                        <p:strVal val="visible"/>
                                      </p:to>
                                    </p:set>
                                    <p:animEffect transition="in" filter="fade">
                                      <p:cBhvr>
                                        <p:cTn id="84" dur="500"/>
                                        <p:tgtEl>
                                          <p:spTgt spid="352"/>
                                        </p:tgtEl>
                                      </p:cBhvr>
                                    </p:animEffect>
                                  </p:childTnLst>
                                </p:cTn>
                              </p:par>
                              <p:par>
                                <p:cTn id="85" presetID="10" presetClass="entr" presetSubtype="0" fill="hold" nodeType="withEffect">
                                  <p:stCondLst>
                                    <p:cond delay="0"/>
                                  </p:stCondLst>
                                  <p:childTnLst>
                                    <p:set>
                                      <p:cBhvr>
                                        <p:cTn id="86" dur="1" fill="hold">
                                          <p:stCondLst>
                                            <p:cond delay="0"/>
                                          </p:stCondLst>
                                        </p:cTn>
                                        <p:tgtEl>
                                          <p:spTgt spid="363"/>
                                        </p:tgtEl>
                                        <p:attrNameLst>
                                          <p:attrName>style.visibility</p:attrName>
                                        </p:attrNameLst>
                                      </p:cBhvr>
                                      <p:to>
                                        <p:strVal val="visible"/>
                                      </p:to>
                                    </p:set>
                                    <p:animEffect transition="in" filter="fade">
                                      <p:cBhvr>
                                        <p:cTn id="87" dur="500"/>
                                        <p:tgtEl>
                                          <p:spTgt spid="363"/>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mph" presetSubtype="0" fill="hold" nodeType="clickEffect">
                                  <p:stCondLst>
                                    <p:cond delay="0"/>
                                  </p:stCondLst>
                                  <p:childTnLst>
                                    <p:animScale>
                                      <p:cBhvr>
                                        <p:cTn id="91" dur="1000" fill="hold"/>
                                        <p:tgtEl>
                                          <p:spTgt spid="361"/>
                                        </p:tgtEl>
                                      </p:cBhvr>
                                      <p:by x="50000" y="50000"/>
                                    </p:animScale>
                                  </p:childTnLst>
                                </p:cTn>
                              </p:par>
                              <p:par>
                                <p:cTn id="92" presetID="6" presetClass="emph" presetSubtype="0" fill="hold" nodeType="withEffect">
                                  <p:stCondLst>
                                    <p:cond delay="0"/>
                                  </p:stCondLst>
                                  <p:childTnLst>
                                    <p:animScale>
                                      <p:cBhvr>
                                        <p:cTn id="93" dur="1000" fill="hold"/>
                                        <p:tgtEl>
                                          <p:spTgt spid="362"/>
                                        </p:tgtEl>
                                      </p:cBhvr>
                                      <p:by x="50000" y="50000"/>
                                    </p:animScale>
                                  </p:childTnLst>
                                </p:cTn>
                              </p:par>
                              <p:par>
                                <p:cTn id="94" presetID="6" presetClass="emph" presetSubtype="0" fill="hold" nodeType="withEffect">
                                  <p:stCondLst>
                                    <p:cond delay="0"/>
                                  </p:stCondLst>
                                  <p:childTnLst>
                                    <p:animScale>
                                      <p:cBhvr>
                                        <p:cTn id="95" dur="1000" fill="hold"/>
                                        <p:tgtEl>
                                          <p:spTgt spid="350"/>
                                        </p:tgtEl>
                                      </p:cBhvr>
                                      <p:by x="50000" y="50000"/>
                                    </p:animScale>
                                  </p:childTnLst>
                                </p:cTn>
                              </p:par>
                              <p:par>
                                <p:cTn id="96" presetID="6" presetClass="emph" presetSubtype="0" fill="hold" nodeType="withEffect">
                                  <p:stCondLst>
                                    <p:cond delay="0"/>
                                  </p:stCondLst>
                                  <p:childTnLst>
                                    <p:animScale>
                                      <p:cBhvr>
                                        <p:cTn id="97" dur="1000" fill="hold"/>
                                        <p:tgtEl>
                                          <p:spTgt spid="352"/>
                                        </p:tgtEl>
                                      </p:cBhvr>
                                      <p:by x="50000" y="50000"/>
                                    </p:animScale>
                                  </p:childTnLst>
                                </p:cTn>
                              </p:par>
                              <p:par>
                                <p:cTn id="98" presetID="6" presetClass="emph" presetSubtype="0" fill="hold" nodeType="withEffect">
                                  <p:stCondLst>
                                    <p:cond delay="0"/>
                                  </p:stCondLst>
                                  <p:childTnLst>
                                    <p:animScale>
                                      <p:cBhvr>
                                        <p:cTn id="99" dur="1000" fill="hold"/>
                                        <p:tgtEl>
                                          <p:spTgt spid="363"/>
                                        </p:tgtEl>
                                      </p:cBhvr>
                                      <p:by x="50000" y="50000"/>
                                    </p:animScale>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64"/>
                                        </p:tgtEl>
                                        <p:attrNameLst>
                                          <p:attrName>style.visibility</p:attrName>
                                        </p:attrNameLst>
                                      </p:cBhvr>
                                      <p:to>
                                        <p:strVal val="visible"/>
                                      </p:to>
                                    </p:set>
                                    <p:animEffect transition="in" filter="fade">
                                      <p:cBhvr>
                                        <p:cTn id="104" dur="500"/>
                                        <p:tgtEl>
                                          <p:spTgt spid="36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365"/>
                                        </p:tgtEl>
                                        <p:attrNameLst>
                                          <p:attrName>style.visibility</p:attrName>
                                        </p:attrNameLst>
                                      </p:cBhvr>
                                      <p:to>
                                        <p:strVal val="visible"/>
                                      </p:to>
                                    </p:set>
                                    <p:animEffect transition="in" filter="fade">
                                      <p:cBhvr>
                                        <p:cTn id="109" dur="500"/>
                                        <p:tgtEl>
                                          <p:spTgt spid="365"/>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366"/>
                                        </p:tgtEl>
                                        <p:attrNameLst>
                                          <p:attrName>style.visibility</p:attrName>
                                        </p:attrNameLst>
                                      </p:cBhvr>
                                      <p:to>
                                        <p:strVal val="visible"/>
                                      </p:to>
                                    </p:set>
                                    <p:animEffect transition="in" filter="fade">
                                      <p:cBhvr>
                                        <p:cTn id="114" dur="500"/>
                                        <p:tgtEl>
                                          <p:spTgt spid="366"/>
                                        </p:tgtEl>
                                      </p:cBhvr>
                                    </p:animEffect>
                                  </p:childTnLst>
                                </p:cTn>
                              </p:par>
                            </p:childTnLst>
                          </p:cTn>
                        </p:par>
                      </p:childTnLst>
                    </p:cTn>
                  </p:par>
                  <p:par>
                    <p:cTn id="115" fill="hold">
                      <p:stCondLst>
                        <p:cond delay="indefinite"/>
                      </p:stCondLst>
                      <p:childTnLst>
                        <p:par>
                          <p:cTn id="116" fill="hold">
                            <p:stCondLst>
                              <p:cond delay="0"/>
                            </p:stCondLst>
                            <p:childTnLst>
                              <p:par>
                                <p:cTn id="117" presetID="6" presetClass="emph" presetSubtype="0" fill="hold" nodeType="clickEffect">
                                  <p:stCondLst>
                                    <p:cond delay="0"/>
                                  </p:stCondLst>
                                  <p:childTnLst>
                                    <p:animScale>
                                      <p:cBhvr>
                                        <p:cTn id="118" dur="1000" fill="hold"/>
                                        <p:tgtEl>
                                          <p:spTgt spid="357"/>
                                        </p:tgtEl>
                                      </p:cBhvr>
                                      <p:by x="200000" y="200000"/>
                                    </p:animScale>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367"/>
                                        </p:tgtEl>
                                        <p:attrNameLst>
                                          <p:attrName>style.visibility</p:attrName>
                                        </p:attrNameLst>
                                      </p:cBhvr>
                                      <p:to>
                                        <p:strVal val="visible"/>
                                      </p:to>
                                    </p:set>
                                    <p:animEffect transition="in" filter="fade">
                                      <p:cBhvr>
                                        <p:cTn id="123"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604" y="1729130"/>
            <a:ext cx="8320000" cy="4680000"/>
          </a:xfrm>
          <a:prstGeom prst="rect">
            <a:avLst/>
          </a:prstGeom>
          <a:effectLst>
            <a:outerShdw blurRad="25400" dist="25400" dir="5400000" algn="t" rotWithShape="0">
              <a:prstClr val="black">
                <a:alpha val="40000"/>
              </a:prstClr>
            </a:outerShdw>
          </a:effectLst>
        </p:spPr>
      </p:pic>
      <p:sp>
        <p:nvSpPr>
          <p:cNvPr id="373" name="Google Shape;373;p11"/>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sz="4000" b="1" i="0" u="none" strike="noStrike" cap="none" smtClean="0">
                <a:solidFill>
                  <a:schemeClr val="lt1"/>
                </a:solidFill>
                <a:latin typeface="Arial"/>
                <a:ea typeface="Arial"/>
                <a:cs typeface="Arial"/>
                <a:sym typeface="Arial"/>
              </a:rPr>
              <a:t>REFERENCES AND RESOURCES</a:t>
            </a: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2"/>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LEARNING OBJECTIVES</a:t>
            </a:r>
            <a:endParaRPr/>
          </a:p>
        </p:txBody>
      </p:sp>
      <p:grpSp>
        <p:nvGrpSpPr>
          <p:cNvPr id="5" name="Group 4"/>
          <p:cNvGrpSpPr/>
          <p:nvPr/>
        </p:nvGrpSpPr>
        <p:grpSpPr>
          <a:xfrm>
            <a:off x="3285185" y="1558080"/>
            <a:ext cx="5753903" cy="5085482"/>
            <a:chOff x="3236633" y="1558080"/>
            <a:chExt cx="5753903" cy="5085482"/>
          </a:xfrm>
        </p:grpSpPr>
        <p:pic>
          <p:nvPicPr>
            <p:cNvPr id="381" name="Google Shape;381;p12"/>
            <p:cNvPicPr preferRelativeResize="0"/>
            <p:nvPr/>
          </p:nvPicPr>
          <p:blipFill rotWithShape="1">
            <a:blip r:embed="rId3">
              <a:alphaModFix/>
            </a:blip>
            <a:srcRect b="774"/>
            <a:stretch/>
          </p:blipFill>
          <p:spPr>
            <a:xfrm>
              <a:off x="3236633" y="1558080"/>
              <a:ext cx="5753903" cy="5085482"/>
            </a:xfrm>
            <a:prstGeom prst="rect">
              <a:avLst/>
            </a:prstGeom>
            <a:noFill/>
            <a:ln>
              <a:solidFill>
                <a:schemeClr val="bg1">
                  <a:lumMod val="95000"/>
                </a:schemeClr>
              </a:solidFill>
            </a:ln>
          </p:spPr>
        </p:pic>
        <p:pic>
          <p:nvPicPr>
            <p:cNvPr id="2" name="Picture 1"/>
            <p:cNvPicPr>
              <a:picLocks noChangeAspect="1"/>
            </p:cNvPicPr>
            <p:nvPr/>
          </p:nvPicPr>
          <p:blipFill>
            <a:blip r:embed="rId4"/>
            <a:stretch>
              <a:fillRect/>
            </a:stretch>
          </p:blipFill>
          <p:spPr>
            <a:xfrm>
              <a:off x="5234734" y="3928710"/>
              <a:ext cx="1568619" cy="864000"/>
            </a:xfrm>
            <a:prstGeom prst="rect">
              <a:avLst/>
            </a:prstGeom>
          </p:spPr>
        </p:pic>
        <p:pic>
          <p:nvPicPr>
            <p:cNvPr id="4" name="Picture 3"/>
            <p:cNvPicPr>
              <a:picLocks noChangeAspect="1"/>
            </p:cNvPicPr>
            <p:nvPr/>
          </p:nvPicPr>
          <p:blipFill>
            <a:blip r:embed="rId5"/>
            <a:stretch>
              <a:fillRect/>
            </a:stretch>
          </p:blipFill>
          <p:spPr>
            <a:xfrm>
              <a:off x="6890658" y="4186934"/>
              <a:ext cx="1865861" cy="460800"/>
            </a:xfrm>
            <a:prstGeom prst="rect">
              <a:avLst/>
            </a:prstGeom>
          </p:spPr>
        </p:pic>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1392" y="1549523"/>
            <a:ext cx="5779509" cy="5090601"/>
          </a:xfrm>
          <a:prstGeom prst="rect">
            <a:avLst/>
          </a:prstGeom>
        </p:spPr>
      </p:pic>
    </p:spTree>
    <p:extLst>
      <p:ext uri="{BB962C8B-B14F-4D97-AF65-F5344CB8AC3E}">
        <p14:creationId xmlns:p14="http://schemas.microsoft.com/office/powerpoint/2010/main" val="4520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5"/>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13"/>
          <p:cNvPicPr>
            <a:picLocks noChangeAspect="1"/>
          </p:cNvPicPr>
          <p:nvPr/>
        </p:nvPicPr>
        <p:blipFill rotWithShape="1">
          <a:blip r:embed="rId3">
            <a:alphaModFix/>
          </a:blip>
          <a:srcRect/>
          <a:stretch/>
        </p:blipFill>
        <p:spPr>
          <a:xfrm>
            <a:off x="327362" y="1546170"/>
            <a:ext cx="4364964" cy="3888000"/>
          </a:xfrm>
          <a:prstGeom prst="rect">
            <a:avLst/>
          </a:prstGeom>
          <a:noFill/>
          <a:ln>
            <a:solidFill>
              <a:schemeClr val="bg1">
                <a:lumMod val="95000"/>
              </a:schemeClr>
            </a:solidFill>
          </a:ln>
        </p:spPr>
      </p:pic>
      <p:sp>
        <p:nvSpPr>
          <p:cNvPr id="390" name="Google Shape;390;p13"/>
          <p:cNvSpPr txBox="1">
            <a:spLocks noGrp="1"/>
          </p:cNvSpPr>
          <p:nvPr>
            <p:ph type="title"/>
          </p:nvPr>
        </p:nvSpPr>
        <p:spPr>
          <a:xfrm>
            <a:off x="2671282" y="508072"/>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lt1"/>
              </a:buClr>
              <a:buSzPts val="3600"/>
              <a:buFont typeface="Arial"/>
              <a:buNone/>
            </a:pPr>
            <a:r>
              <a:rPr lang="en-US" sz="3600" b="1" i="0" u="none" strike="noStrike" cap="none" dirty="0">
                <a:solidFill>
                  <a:schemeClr val="lt1"/>
                </a:solidFill>
                <a:latin typeface="Arial"/>
                <a:ea typeface="Arial"/>
                <a:cs typeface="Arial"/>
                <a:sym typeface="Arial"/>
              </a:rPr>
              <a:t>QUIZZES, SOURCES, ATTRIBUTION AND CONTRIBUTORS</a:t>
            </a:r>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847" y="3408440"/>
            <a:ext cx="5504000" cy="3096000"/>
          </a:xfrm>
          <a:prstGeom prst="rect">
            <a:avLst/>
          </a:prstGeom>
          <a:effectLst>
            <a:outerShdw blurRad="25400" dist="25400" dir="5400000" algn="t"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0953" y="1579890"/>
            <a:ext cx="5504000" cy="3096000"/>
          </a:xfrm>
          <a:prstGeom prst="rect">
            <a:avLst/>
          </a:prstGeom>
          <a:effectLst>
            <a:outerShdw blurRad="25400" dist="25400" dir="5400000" algn="t" rotWithShape="0">
              <a:prstClr val="black">
                <a:alpha val="40000"/>
              </a:prst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4514" y="3563756"/>
            <a:ext cx="5504000" cy="3096000"/>
          </a:xfrm>
          <a:prstGeom prst="rect">
            <a:avLst/>
          </a:prstGeom>
          <a:effectLst>
            <a:outerShdw blurRad="25400" dist="254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256" y="1581210"/>
            <a:ext cx="5213932" cy="5076000"/>
          </a:xfrm>
          <a:prstGeom prst="rect">
            <a:avLst/>
          </a:prstGeom>
          <a:ln>
            <a:solidFill>
              <a:schemeClr val="bg1">
                <a:lumMod val="95000"/>
              </a:schemeClr>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52" y="2271345"/>
            <a:ext cx="5567147" cy="3132000"/>
          </a:xfrm>
          <a:prstGeom prst="rect">
            <a:avLst/>
          </a:prstGeom>
          <a:effectLst>
            <a:outerShdw blurRad="25400" dist="25400" dir="5400000" algn="t" rotWithShape="0">
              <a:prstClr val="black">
                <a:alpha val="40000"/>
              </a:prstClr>
            </a:outerShdw>
          </a:effectLst>
        </p:spPr>
      </p:pic>
      <p:pic>
        <p:nvPicPr>
          <p:cNvPr id="4" name="Picture 3"/>
          <p:cNvPicPr>
            <a:picLocks noChangeAspect="1"/>
          </p:cNvPicPr>
          <p:nvPr/>
        </p:nvPicPr>
        <p:blipFill rotWithShape="1">
          <a:blip r:embed="rId5"/>
          <a:srcRect l="75721" t="22497" r="1529" b="64016"/>
          <a:stretch/>
        </p:blipFill>
        <p:spPr>
          <a:xfrm>
            <a:off x="4480561" y="4477823"/>
            <a:ext cx="1280160" cy="459937"/>
          </a:xfrm>
          <a:prstGeom prst="rect">
            <a:avLst/>
          </a:prstGeom>
        </p:spPr>
      </p:pic>
      <p:sp>
        <p:nvSpPr>
          <p:cNvPr id="398" name="Google Shape;398;p14"/>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FACILITATING OPENNESS</a:t>
            </a:r>
            <a:endParaRPr/>
          </a:p>
        </p:txBody>
      </p:sp>
      <p:sp>
        <p:nvSpPr>
          <p:cNvPr id="400" name="Google Shape;400;p14"/>
          <p:cNvSpPr/>
          <p:nvPr/>
        </p:nvSpPr>
        <p:spPr>
          <a:xfrm>
            <a:off x="4343400" y="4428595"/>
            <a:ext cx="1892808" cy="1180407"/>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2" name="Google Shape;402;p14"/>
          <p:cNvSpPr/>
          <p:nvPr/>
        </p:nvSpPr>
        <p:spPr>
          <a:xfrm>
            <a:off x="6671824" y="5335095"/>
            <a:ext cx="2371592" cy="489633"/>
          </a:xfrm>
          <a:prstGeom prst="ellipse">
            <a:avLst/>
          </a:prstGeom>
          <a:noFill/>
          <a:ln w="317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2254" y="4812231"/>
            <a:ext cx="1337616" cy="46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wheel(1)">
                                      <p:cBhvr>
                                        <p:cTn id="7" dur="2000"/>
                                        <p:tgtEl>
                                          <p:spTgt spid="400"/>
                                        </p:tgtEl>
                                      </p:cBhvr>
                                    </p:animEffect>
                                  </p:childTnLst>
                                </p:cTn>
                              </p:par>
                              <p:par>
                                <p:cTn id="8" presetID="53" presetClass="entr" presetSubtype="16"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3"/>
                                        </p:tgtEl>
                                      </p:cBhvr>
                                      <p:by x="40000" y="40000"/>
                                    </p:animScale>
                                  </p:childTnLst>
                                </p:cTn>
                              </p:par>
                              <p:par>
                                <p:cTn id="17" presetID="10" presetClass="exit" presetSubtype="0" fill="hold" nodeType="withEffect">
                                  <p:stCondLst>
                                    <p:cond delay="100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2000"/>
                            </p:stCondLst>
                            <p:childTnLst>
                              <p:par>
                                <p:cTn id="21" presetID="10" presetClass="exit" presetSubtype="0" fill="hold" grpId="1" nodeType="afterEffect">
                                  <p:stCondLst>
                                    <p:cond delay="500"/>
                                  </p:stCondLst>
                                  <p:childTnLst>
                                    <p:animEffect transition="out" filter="fade">
                                      <p:cBhvr>
                                        <p:cTn id="22" dur="500"/>
                                        <p:tgtEl>
                                          <p:spTgt spid="400"/>
                                        </p:tgtEl>
                                      </p:cBhvr>
                                    </p:animEffect>
                                    <p:set>
                                      <p:cBhvr>
                                        <p:cTn id="23" dur="1" fill="hold">
                                          <p:stCondLst>
                                            <p:cond delay="499"/>
                                          </p:stCondLst>
                                        </p:cTn>
                                        <p:tgtEl>
                                          <p:spTgt spid="40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02"/>
                                        </p:tgtEl>
                                        <p:attrNameLst>
                                          <p:attrName>style.visibility</p:attrName>
                                        </p:attrNameLst>
                                      </p:cBhvr>
                                      <p:to>
                                        <p:strVal val="visible"/>
                                      </p:to>
                                    </p:set>
                                    <p:anim calcmode="lin" valueType="num">
                                      <p:cBhvr>
                                        <p:cTn id="28" dur="1000" fill="hold"/>
                                        <p:tgtEl>
                                          <p:spTgt spid="402"/>
                                        </p:tgtEl>
                                        <p:attrNameLst>
                                          <p:attrName>ppt_w</p:attrName>
                                        </p:attrNameLst>
                                      </p:cBhvr>
                                      <p:tavLst>
                                        <p:tav tm="0">
                                          <p:val>
                                            <p:fltVal val="0"/>
                                          </p:val>
                                        </p:tav>
                                        <p:tav tm="100000">
                                          <p:val>
                                            <p:strVal val="#ppt_w"/>
                                          </p:val>
                                        </p:tav>
                                      </p:tavLst>
                                    </p:anim>
                                    <p:anim calcmode="lin" valueType="num">
                                      <p:cBhvr>
                                        <p:cTn id="29" dur="1000" fill="hold"/>
                                        <p:tgtEl>
                                          <p:spTgt spid="402"/>
                                        </p:tgtEl>
                                        <p:attrNameLst>
                                          <p:attrName>ppt_h</p:attrName>
                                        </p:attrNameLst>
                                      </p:cBhvr>
                                      <p:tavLst>
                                        <p:tav tm="0">
                                          <p:val>
                                            <p:fltVal val="0"/>
                                          </p:val>
                                        </p:tav>
                                        <p:tav tm="100000">
                                          <p:val>
                                            <p:strVal val="#ppt_h"/>
                                          </p:val>
                                        </p:tav>
                                      </p:tavLst>
                                    </p:anim>
                                    <p:anim calcmode="lin" valueType="num">
                                      <p:cBhvr>
                                        <p:cTn id="30" dur="1000" fill="hold"/>
                                        <p:tgtEl>
                                          <p:spTgt spid="402"/>
                                        </p:tgtEl>
                                        <p:attrNameLst>
                                          <p:attrName>style.rotation</p:attrName>
                                        </p:attrNameLst>
                                      </p:cBhvr>
                                      <p:tavLst>
                                        <p:tav tm="0">
                                          <p:val>
                                            <p:fltVal val="90"/>
                                          </p:val>
                                        </p:tav>
                                        <p:tav tm="100000">
                                          <p:val>
                                            <p:fltVal val="0"/>
                                          </p:val>
                                        </p:tav>
                                      </p:tavLst>
                                    </p:anim>
                                    <p:animEffect transition="in" filter="fade">
                                      <p:cBhvr>
                                        <p:cTn id="31" dur="1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animBg="1"/>
      <p:bldP spid="400" grpId="1" animBg="1"/>
      <p:bldP spid="40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 name="Picture 3"/>
          <p:cNvPicPr>
            <a:picLocks noChangeAspect="1"/>
          </p:cNvPicPr>
          <p:nvPr/>
        </p:nvPicPr>
        <p:blipFill rotWithShape="1">
          <a:blip r:embed="rId3"/>
          <a:srcRect b="6600"/>
          <a:stretch/>
        </p:blipFill>
        <p:spPr>
          <a:xfrm>
            <a:off x="3545167" y="1618872"/>
            <a:ext cx="5313398" cy="4680000"/>
          </a:xfrm>
          <a:prstGeom prst="rect">
            <a:avLst/>
          </a:prstGeom>
          <a:solidFill>
            <a:schemeClr val="bg1">
              <a:lumMod val="95000"/>
            </a:schemeClr>
          </a:solidFill>
          <a:ln>
            <a:solidFill>
              <a:schemeClr val="bg1">
                <a:lumMod val="95000"/>
              </a:schemeClr>
            </a:solidFill>
          </a:ln>
        </p:spPr>
      </p:pic>
      <p:pic>
        <p:nvPicPr>
          <p:cNvPr id="409" name="Google Shape;409;p15"/>
          <p:cNvPicPr>
            <a:picLocks noGrp="1" noChangeAspect="1"/>
          </p:cNvPicPr>
          <p:nvPr>
            <p:ph type="body" idx="1"/>
          </p:nvPr>
        </p:nvPicPr>
        <p:blipFill rotWithShape="1">
          <a:blip r:embed="rId4">
            <a:alphaModFix/>
          </a:blip>
          <a:srcRect/>
          <a:stretch/>
        </p:blipFill>
        <p:spPr>
          <a:xfrm>
            <a:off x="3633971" y="1606301"/>
            <a:ext cx="5106349" cy="4680000"/>
          </a:xfrm>
          <a:prstGeom prst="rect">
            <a:avLst/>
          </a:prstGeom>
          <a:noFill/>
          <a:ln>
            <a:solidFill>
              <a:schemeClr val="bg1">
                <a:lumMod val="95000"/>
              </a:schemeClr>
            </a:solidFill>
          </a:ln>
        </p:spPr>
      </p:pic>
      <p:sp>
        <p:nvSpPr>
          <p:cNvPr id="408" name="Google Shape;408;p15"/>
          <p:cNvSpPr txBox="1">
            <a:spLocks noGrp="1"/>
          </p:cNvSpPr>
          <p:nvPr>
            <p:ph type="title"/>
          </p:nvPr>
        </p:nvSpPr>
        <p:spPr>
          <a:xfrm>
            <a:off x="2671282" y="512064"/>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OTHER COPYRIGHT RESOURCES</a:t>
            </a:r>
            <a:endParaRPr/>
          </a:p>
        </p:txBody>
      </p:sp>
      <p:sp>
        <p:nvSpPr>
          <p:cNvPr id="3" name="Rectangle 2"/>
          <p:cNvSpPr/>
          <p:nvPr/>
        </p:nvSpPr>
        <p:spPr>
          <a:xfrm>
            <a:off x="3732756" y="2317315"/>
            <a:ext cx="3507288" cy="3507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1000"/>
                                        <p:tgtEl>
                                          <p:spTgt spid="4"/>
                                        </p:tgtEl>
                                        <p:attrNameLst>
                                          <p:attrName>ppt_x</p:attrName>
                                        </p:attrNameLst>
                                      </p:cBhvr>
                                      <p:tavLst>
                                        <p:tav tm="0">
                                          <p:val>
                                            <p:strVal val="ppt_x"/>
                                          </p:val>
                                        </p:tav>
                                        <p:tav tm="100000">
                                          <p:val>
                                            <p:strVal val="0-ppt_w/2"/>
                                          </p:val>
                                        </p:tav>
                                      </p:tavLst>
                                    </p:anim>
                                    <p:anim calcmode="lin" valueType="num">
                                      <p:cBhvr additive="base">
                                        <p:cTn id="7" dur="1000"/>
                                        <p:tgtEl>
                                          <p:spTgt spid="4"/>
                                        </p:tgtEl>
                                        <p:attrNameLst>
                                          <p:attrName>ppt_y</p:attrName>
                                        </p:attrNameLst>
                                      </p:cBhvr>
                                      <p:tavLst>
                                        <p:tav tm="0">
                                          <p:val>
                                            <p:strVal val="ppt_y"/>
                                          </p:val>
                                        </p:tav>
                                        <p:tav tm="100000">
                                          <p:val>
                                            <p:strVal val="ppt_y"/>
                                          </p:val>
                                        </p:tav>
                                      </p:tavLst>
                                    </p:anim>
                                    <p:set>
                                      <p:cBhvr>
                                        <p:cTn id="8" dur="1" fill="hold">
                                          <p:stCondLst>
                                            <p:cond delay="999"/>
                                          </p:stCondLst>
                                        </p:cTn>
                                        <p:tgtEl>
                                          <p:spTgt spid="4"/>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409"/>
                                        </p:tgtEl>
                                        <p:attrNameLst>
                                          <p:attrName>style.visibility</p:attrName>
                                        </p:attrNameLst>
                                      </p:cBhvr>
                                      <p:to>
                                        <p:strVal val="visible"/>
                                      </p:to>
                                    </p:set>
                                    <p:anim calcmode="lin" valueType="num">
                                      <p:cBhvr additive="base">
                                        <p:cTn id="11" dur="1000" fill="hold"/>
                                        <p:tgtEl>
                                          <p:spTgt spid="409"/>
                                        </p:tgtEl>
                                        <p:attrNameLst>
                                          <p:attrName>ppt_x</p:attrName>
                                        </p:attrNameLst>
                                      </p:cBhvr>
                                      <p:tavLst>
                                        <p:tav tm="0">
                                          <p:val>
                                            <p:strVal val="1+#ppt_w/2"/>
                                          </p:val>
                                        </p:tav>
                                        <p:tav tm="100000">
                                          <p:val>
                                            <p:strVal val="#ppt_x"/>
                                          </p:val>
                                        </p:tav>
                                      </p:tavLst>
                                    </p:anim>
                                    <p:anim calcmode="lin" valueType="num">
                                      <p:cBhvr additive="base">
                                        <p:cTn id="12" dur="1000" fill="hold"/>
                                        <p:tgtEl>
                                          <p:spTgt spid="40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1.875E-6 -2.96296E-6 L -0.24088 -0.00092 " pathEditMode="relative" rAng="0" ptsTypes="AA">
                                      <p:cBhvr>
                                        <p:cTn id="26" dur="2000" fill="hold"/>
                                        <p:tgtEl>
                                          <p:spTgt spid="409"/>
                                        </p:tgtEl>
                                        <p:attrNameLst>
                                          <p:attrName>ppt_x</p:attrName>
                                          <p:attrName>ppt_y</p:attrName>
                                        </p:attrNameLst>
                                      </p:cBhvr>
                                      <p:rCtr x="-1204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584" y="1755924"/>
            <a:ext cx="4609754" cy="1260000"/>
          </a:xfrm>
          <a:prstGeom prst="rect">
            <a:avLst/>
          </a:prstGeom>
        </p:spPr>
      </p:pic>
      <p:sp>
        <p:nvSpPr>
          <p:cNvPr id="417" name="Google Shape;417;p1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CONTRIBUTORS</a:t>
            </a:r>
            <a:endParaRPr/>
          </a:p>
        </p:txBody>
      </p:sp>
      <p:sp>
        <p:nvSpPr>
          <p:cNvPr id="419" name="Google Shape;419;p16"/>
          <p:cNvSpPr txBox="1"/>
          <p:nvPr/>
        </p:nvSpPr>
        <p:spPr>
          <a:xfrm>
            <a:off x="1918207" y="3347291"/>
            <a:ext cx="8433352" cy="26776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tx2">
                    <a:lumMod val="10000"/>
                  </a:schemeClr>
                </a:solidFill>
                <a:sym typeface="Arial"/>
              </a:rPr>
              <a:t>Copyright Office</a:t>
            </a:r>
            <a:endParaRPr dirty="0">
              <a:solidFill>
                <a:schemeClr val="tx2">
                  <a:lumMod val="10000"/>
                </a:schemeClr>
              </a:solidFill>
            </a:endParaRPr>
          </a:p>
          <a:p>
            <a:pPr marL="0" marR="0" lvl="0" indent="0" algn="ctr" rtl="0">
              <a:spcBef>
                <a:spcPts val="0"/>
              </a:spcBef>
              <a:spcAft>
                <a:spcPts val="0"/>
              </a:spcAft>
              <a:buNone/>
            </a:pPr>
            <a:endParaRPr sz="2400" dirty="0">
              <a:solidFill>
                <a:schemeClr val="tx2">
                  <a:lumMod val="10000"/>
                </a:schemeClr>
              </a:solidFill>
              <a:latin typeface="Arial"/>
              <a:ea typeface="Arial"/>
              <a:cs typeface="Arial"/>
              <a:sym typeface="Arial"/>
            </a:endParaRPr>
          </a:p>
          <a:p>
            <a:pPr marL="0" marR="0" lvl="0" indent="0" algn="ctr" rtl="0">
              <a:spcBef>
                <a:spcPts val="0"/>
              </a:spcBef>
              <a:spcAft>
                <a:spcPts val="0"/>
              </a:spcAft>
              <a:buNone/>
            </a:pPr>
            <a:r>
              <a:rPr lang="en-US" sz="2400" dirty="0">
                <a:solidFill>
                  <a:schemeClr val="tx2">
                    <a:lumMod val="10000"/>
                  </a:schemeClr>
                </a:solidFill>
                <a:sym typeface="Arial"/>
              </a:rPr>
              <a:t>Centre for Teaching and Learning</a:t>
            </a:r>
            <a:endParaRPr dirty="0">
              <a:solidFill>
                <a:schemeClr val="tx2">
                  <a:lumMod val="10000"/>
                </a:schemeClr>
              </a:solidFill>
            </a:endParaRPr>
          </a:p>
          <a:p>
            <a:pPr marL="0" marR="0" lvl="0" indent="0" algn="ctr" rtl="0">
              <a:spcBef>
                <a:spcPts val="0"/>
              </a:spcBef>
              <a:spcAft>
                <a:spcPts val="0"/>
              </a:spcAft>
              <a:buNone/>
            </a:pPr>
            <a:endParaRPr sz="2400" dirty="0">
              <a:solidFill>
                <a:schemeClr val="tx2">
                  <a:lumMod val="10000"/>
                </a:schemeClr>
              </a:solidFill>
              <a:latin typeface="Arial"/>
              <a:ea typeface="Arial"/>
              <a:cs typeface="Arial"/>
              <a:sym typeface="Arial"/>
            </a:endParaRPr>
          </a:p>
          <a:p>
            <a:pPr marL="0" marR="0" lvl="0" indent="0" algn="ctr" rtl="0">
              <a:spcBef>
                <a:spcPts val="0"/>
              </a:spcBef>
              <a:spcAft>
                <a:spcPts val="0"/>
              </a:spcAft>
              <a:buNone/>
            </a:pPr>
            <a:r>
              <a:rPr lang="en-US" sz="2400" dirty="0">
                <a:solidFill>
                  <a:schemeClr val="tx2">
                    <a:lumMod val="10000"/>
                  </a:schemeClr>
                </a:solidFill>
                <a:sym typeface="Arial"/>
              </a:rPr>
              <a:t>Library and Museums</a:t>
            </a:r>
            <a:endParaRPr dirty="0">
              <a:solidFill>
                <a:schemeClr val="tx2">
                  <a:lumMod val="10000"/>
                </a:schemeClr>
              </a:solidFill>
            </a:endParaRPr>
          </a:p>
          <a:p>
            <a:pPr marL="0" marR="0" lvl="0" indent="0" algn="ctr" rtl="0">
              <a:spcBef>
                <a:spcPts val="0"/>
              </a:spcBef>
              <a:spcAft>
                <a:spcPts val="0"/>
              </a:spcAft>
              <a:buNone/>
            </a:pPr>
            <a:endParaRPr sz="2400" dirty="0">
              <a:solidFill>
                <a:schemeClr val="tx2">
                  <a:lumMod val="10000"/>
                </a:schemeClr>
              </a:solidFill>
              <a:latin typeface="Arial"/>
              <a:ea typeface="Arial"/>
              <a:cs typeface="Arial"/>
              <a:sym typeface="Arial"/>
            </a:endParaRPr>
          </a:p>
          <a:p>
            <a:pPr marL="0" marR="0" lvl="0" indent="0" algn="ctr" rtl="0">
              <a:spcBef>
                <a:spcPts val="0"/>
              </a:spcBef>
              <a:spcAft>
                <a:spcPts val="0"/>
              </a:spcAft>
              <a:buNone/>
            </a:pPr>
            <a:r>
              <a:rPr lang="en-US" sz="2400" dirty="0">
                <a:solidFill>
                  <a:schemeClr val="tx2">
                    <a:lumMod val="10000"/>
                  </a:schemeClr>
                </a:solidFill>
                <a:latin typeface="Arial"/>
                <a:ea typeface="Arial"/>
                <a:cs typeface="Arial"/>
                <a:sym typeface="Arial"/>
              </a:rPr>
              <a:t>Faculty of Education</a:t>
            </a:r>
            <a:endParaRPr sz="2400" dirty="0">
              <a:solidFill>
                <a:schemeClr val="tx2">
                  <a:lumMod val="10000"/>
                </a:schemeClr>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19">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419">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419">
                                            <p:txEl>
                                              <p:pRg st="4" end="4"/>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419">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7"/>
          <p:cNvSpPr txBox="1">
            <a:spLocks noGrp="1"/>
          </p:cNvSpPr>
          <p:nvPr>
            <p:ph type="title"/>
          </p:nvPr>
        </p:nvSpPr>
        <p:spPr>
          <a:xfrm>
            <a:off x="2671282" y="512064"/>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LEARNING OBJECTIVES</a:t>
            </a:r>
            <a:endParaRPr/>
          </a:p>
        </p:txBody>
      </p:sp>
      <p:sp>
        <p:nvSpPr>
          <p:cNvPr id="426" name="Google Shape;426;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800"/>
              <a:buNone/>
            </a:pPr>
            <a:r>
              <a:rPr lang="en-US" b="0" i="0" u="none" strike="noStrike" dirty="0">
                <a:solidFill>
                  <a:srgbClr val="000000"/>
                </a:solidFill>
              </a:rPr>
              <a:t>You should now be able to:</a:t>
            </a:r>
            <a:endParaRPr dirty="0"/>
          </a:p>
          <a:p>
            <a:pPr marL="0" lvl="0" indent="0" algn="l" rtl="0">
              <a:lnSpc>
                <a:spcPct val="90000"/>
              </a:lnSpc>
              <a:spcBef>
                <a:spcPts val="1200"/>
              </a:spcBef>
              <a:spcAft>
                <a:spcPts val="0"/>
              </a:spcAft>
              <a:buClr>
                <a:srgbClr val="757070"/>
              </a:buClr>
              <a:buSzPts val="2800"/>
              <a:buNone/>
            </a:pPr>
            <a:endParaRPr b="0" i="0" u="none" strike="noStrike" dirty="0">
              <a:solidFill>
                <a:srgbClr val="000000"/>
              </a:solidFill>
            </a:endParaRPr>
          </a:p>
          <a:p>
            <a:pPr marL="228600" lvl="0" indent="-228600" algn="l" rtl="0">
              <a:lnSpc>
                <a:spcPct val="90000"/>
              </a:lnSpc>
              <a:spcBef>
                <a:spcPts val="1200"/>
              </a:spcBef>
              <a:spcAft>
                <a:spcPts val="0"/>
              </a:spcAft>
              <a:buClr>
                <a:srgbClr val="000000"/>
              </a:buClr>
              <a:buSzPts val="2800"/>
              <a:buFont typeface="Arial"/>
              <a:buChar char="•"/>
            </a:pPr>
            <a:r>
              <a:rPr lang="en-US" b="0" i="0" u="none" strike="noStrike" dirty="0">
                <a:solidFill>
                  <a:srgbClr val="000000"/>
                </a:solidFill>
              </a:rPr>
              <a:t>Describe the goals of the Opening Up Copyright series</a:t>
            </a:r>
            <a:endParaRPr dirty="0"/>
          </a:p>
          <a:p>
            <a:pPr marL="228600" lvl="0" indent="-50800" algn="l" rtl="0">
              <a:lnSpc>
                <a:spcPct val="90000"/>
              </a:lnSpc>
              <a:spcBef>
                <a:spcPts val="1200"/>
              </a:spcBef>
              <a:spcAft>
                <a:spcPts val="0"/>
              </a:spcAft>
              <a:buClr>
                <a:srgbClr val="757070"/>
              </a:buClr>
              <a:buSzPts val="2800"/>
              <a:buFont typeface="Arial"/>
              <a:buNone/>
            </a:pPr>
            <a:endParaRPr b="0" i="0" u="none" strike="noStrike" dirty="0">
              <a:solidFill>
                <a:srgbClr val="000000"/>
              </a:solidFill>
            </a:endParaRPr>
          </a:p>
          <a:p>
            <a:pPr marL="228600" lvl="0" indent="-228600" algn="l" rtl="0">
              <a:lnSpc>
                <a:spcPct val="90000"/>
              </a:lnSpc>
              <a:spcBef>
                <a:spcPts val="0"/>
              </a:spcBef>
              <a:spcAft>
                <a:spcPts val="0"/>
              </a:spcAft>
              <a:buClr>
                <a:srgbClr val="000000"/>
              </a:buClr>
              <a:buSzPts val="2800"/>
              <a:buFont typeface="Arial"/>
              <a:buChar char="•"/>
            </a:pPr>
            <a:r>
              <a:rPr lang="en-US" b="0" i="0" u="none" strike="noStrike" dirty="0">
                <a:solidFill>
                  <a:srgbClr val="000000"/>
                </a:solidFill>
              </a:rPr>
              <a:t>Identify resources for learning more about Canadian copyright</a:t>
            </a:r>
            <a:endParaRPr dirty="0"/>
          </a:p>
          <a:p>
            <a:pPr marL="228600" lvl="0" indent="-50800" algn="l" rtl="0">
              <a:lnSpc>
                <a:spcPct val="90000"/>
              </a:lnSpc>
              <a:spcBef>
                <a:spcPts val="0"/>
              </a:spcBef>
              <a:spcAft>
                <a:spcPts val="0"/>
              </a:spcAft>
              <a:buClr>
                <a:srgbClr val="757070"/>
              </a:buClr>
              <a:buSzPts val="2800"/>
              <a:buFont typeface="Arial"/>
              <a:buNone/>
            </a:pPr>
            <a:endParaRPr b="0" i="0" u="none" strike="noStrike" dirty="0">
              <a:solidFill>
                <a:srgbClr val="000000"/>
              </a:solidFill>
            </a:endParaRPr>
          </a:p>
          <a:p>
            <a:pPr marL="228600" lvl="0" indent="-228600" algn="l" rtl="0">
              <a:lnSpc>
                <a:spcPct val="90000"/>
              </a:lnSpc>
              <a:spcBef>
                <a:spcPts val="0"/>
              </a:spcBef>
              <a:spcAft>
                <a:spcPts val="0"/>
              </a:spcAft>
              <a:buClr>
                <a:srgbClr val="000000"/>
              </a:buClr>
              <a:buSzPts val="2800"/>
              <a:buFont typeface="Arial"/>
              <a:buChar char="•"/>
            </a:pPr>
            <a:r>
              <a:rPr lang="en-US" b="0" i="0" u="none" strike="noStrike" dirty="0">
                <a:solidFill>
                  <a:srgbClr val="000000"/>
                </a:solidFill>
              </a:rPr>
              <a:t>Understand how to navigate the Opening Up Copyright series</a:t>
            </a:r>
            <a:endParaRPr dirty="0"/>
          </a:p>
          <a:p>
            <a:pPr marL="228600" lvl="0" indent="-50800" algn="l" rtl="0">
              <a:lnSpc>
                <a:spcPct val="90000"/>
              </a:lnSpc>
              <a:spcBef>
                <a:spcPts val="1000"/>
              </a:spcBef>
              <a:spcAft>
                <a:spcPts val="0"/>
              </a:spcAft>
              <a:buClr>
                <a:srgbClr val="757070"/>
              </a:buClr>
              <a:buSzPts val="2800"/>
              <a:buNone/>
            </a:pPr>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0499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841277"/>
            <a:ext cx="10586972" cy="4250430"/>
          </a:xfrm>
        </p:spPr>
        <p:txBody>
          <a:bodyPr/>
          <a:lstStyle/>
          <a:p>
            <a:pPr marL="457200" lvl="0" indent="-457200">
              <a:lnSpc>
                <a:spcPct val="100000"/>
              </a:lnSpc>
              <a:spcBef>
                <a:spcPts val="1200"/>
              </a:spcBef>
              <a:buClr>
                <a:srgbClr val="757070"/>
              </a:buClr>
              <a:buSzPts val="1800"/>
            </a:pPr>
            <a:r>
              <a:rPr lang="en-US" sz="1800" dirty="0"/>
              <a:t>Canadian Association of Research Libraries (CARL). </a:t>
            </a:r>
            <a:r>
              <a:rPr lang="en-US" sz="1800" dirty="0" smtClean="0"/>
              <a:t>(2020). </a:t>
            </a:r>
            <a:r>
              <a:rPr lang="en-US" sz="1800" i="1" dirty="0"/>
              <a:t>Copyright </a:t>
            </a:r>
            <a:r>
              <a:rPr lang="en-US" sz="1800" i="1" dirty="0" smtClean="0"/>
              <a:t>open educational resource </a:t>
            </a:r>
            <a:r>
              <a:rPr lang="en-US" sz="1800" i="1" dirty="0"/>
              <a:t>for </a:t>
            </a:r>
            <a:r>
              <a:rPr lang="en-US" sz="1800" i="1" dirty="0" smtClean="0"/>
              <a:t>university instructors </a:t>
            </a:r>
            <a:r>
              <a:rPr lang="en-US" sz="1800" i="1" dirty="0"/>
              <a:t>and </a:t>
            </a:r>
            <a:r>
              <a:rPr lang="en-US" sz="1800" i="1" dirty="0" smtClean="0"/>
              <a:t>staff</a:t>
            </a:r>
            <a:r>
              <a:rPr lang="en-US" sz="1800" dirty="0"/>
              <a:t>. </a:t>
            </a:r>
            <a:r>
              <a:rPr lang="en-US" sz="1800" dirty="0">
                <a:solidFill>
                  <a:schemeClr val="hlink"/>
                </a:solidFill>
                <a:hlinkClick r:id="rId2"/>
              </a:rPr>
              <a:t>https://www.carl-abrc.ca/influencing-policy/copyright/opencopyrightcourse/</a:t>
            </a:r>
            <a:r>
              <a:rPr lang="en-US" sz="1800" dirty="0"/>
              <a:t> </a:t>
            </a:r>
            <a:endParaRPr lang="en-US" sz="1800" dirty="0" smtClean="0"/>
          </a:p>
          <a:p>
            <a:pPr marL="457200" lvl="0" indent="-457200">
              <a:lnSpc>
                <a:spcPct val="100000"/>
              </a:lnSpc>
              <a:spcBef>
                <a:spcPts val="1200"/>
              </a:spcBef>
              <a:buClr>
                <a:srgbClr val="757070"/>
              </a:buClr>
              <a:buSzPts val="1800"/>
            </a:pPr>
            <a:r>
              <a:rPr lang="en-US" sz="1800" dirty="0" smtClean="0"/>
              <a:t>Geist</a:t>
            </a:r>
            <a:r>
              <a:rPr lang="en-US" sz="1800" dirty="0"/>
              <a:t>, </a:t>
            </a:r>
            <a:r>
              <a:rPr lang="en-US" sz="1800" dirty="0" smtClean="0"/>
              <a:t>M. </a:t>
            </a:r>
            <a:r>
              <a:rPr lang="en-US" sz="1800" dirty="0"/>
              <a:t>(</a:t>
            </a:r>
            <a:r>
              <a:rPr lang="en-US" sz="1800" dirty="0" err="1"/>
              <a:t>n.d.</a:t>
            </a:r>
            <a:r>
              <a:rPr lang="en-US" sz="1800" dirty="0"/>
              <a:t>). </a:t>
            </a:r>
            <a:r>
              <a:rPr lang="en-US" sz="1800" i="1" dirty="0"/>
              <a:t>Michael Geist</a:t>
            </a:r>
            <a:r>
              <a:rPr lang="en-US" sz="1800" dirty="0"/>
              <a:t> [Blog]. </a:t>
            </a:r>
            <a:r>
              <a:rPr lang="en-US" sz="1800" dirty="0">
                <a:solidFill>
                  <a:schemeClr val="hlink"/>
                </a:solidFill>
                <a:hlinkClick r:id="rId3"/>
              </a:rPr>
              <a:t>https://www.michaelgeist.ca/blog/</a:t>
            </a:r>
            <a:r>
              <a:rPr lang="en-US" sz="1800" dirty="0"/>
              <a:t> </a:t>
            </a:r>
          </a:p>
          <a:p>
            <a:pPr marL="457200" lvl="0" indent="-457200">
              <a:lnSpc>
                <a:spcPct val="100000"/>
              </a:lnSpc>
              <a:spcBef>
                <a:spcPts val="1200"/>
              </a:spcBef>
              <a:buClr>
                <a:srgbClr val="757070"/>
              </a:buClr>
              <a:buSzPts val="1800"/>
            </a:pPr>
            <a:r>
              <a:rPr lang="en-US" sz="1800" dirty="0"/>
              <a:t>Knopf, </a:t>
            </a:r>
            <a:r>
              <a:rPr lang="en-US" sz="1800" dirty="0" smtClean="0"/>
              <a:t>H. </a:t>
            </a:r>
            <a:r>
              <a:rPr lang="en-US" sz="1800" dirty="0"/>
              <a:t>(</a:t>
            </a:r>
            <a:r>
              <a:rPr lang="en-US" sz="1800" dirty="0" err="1"/>
              <a:t>n.d.</a:t>
            </a:r>
            <a:r>
              <a:rPr lang="en-US" sz="1800" dirty="0"/>
              <a:t>). </a:t>
            </a:r>
            <a:r>
              <a:rPr lang="en-US" sz="1800" i="1" dirty="0"/>
              <a:t>Excess Copyright</a:t>
            </a:r>
            <a:r>
              <a:rPr lang="en-US" sz="1800" dirty="0"/>
              <a:t>. </a:t>
            </a:r>
            <a:r>
              <a:rPr lang="en-US" sz="1800" dirty="0">
                <a:hlinkClick r:id="rId4"/>
              </a:rPr>
              <a:t>https://excesscopyright.blogspot.com</a:t>
            </a:r>
            <a:r>
              <a:rPr lang="en-US" sz="1800" dirty="0" smtClean="0">
                <a:hlinkClick r:id="rId4"/>
              </a:rPr>
              <a:t>/</a:t>
            </a:r>
            <a:endParaRPr lang="en-US" sz="1800" dirty="0" smtClean="0"/>
          </a:p>
          <a:p>
            <a:pPr marL="457200" lvl="0" indent="-457200">
              <a:lnSpc>
                <a:spcPct val="100000"/>
              </a:lnSpc>
              <a:spcBef>
                <a:spcPts val="1200"/>
              </a:spcBef>
              <a:buClr>
                <a:srgbClr val="757070"/>
              </a:buClr>
              <a:buSzPts val="1800"/>
            </a:pPr>
            <a:r>
              <a:rPr lang="en-US" sz="1800" dirty="0" smtClean="0"/>
              <a:t>Murray</a:t>
            </a:r>
            <a:r>
              <a:rPr lang="en-US" sz="1800" dirty="0"/>
              <a:t>, L</a:t>
            </a:r>
            <a:r>
              <a:rPr lang="en-US" sz="1800" dirty="0" smtClean="0"/>
              <a:t>. J</a:t>
            </a:r>
            <a:r>
              <a:rPr lang="en-US" sz="1800" dirty="0"/>
              <a:t>., &amp; </a:t>
            </a:r>
            <a:r>
              <a:rPr lang="en-US" sz="1800" dirty="0" err="1"/>
              <a:t>Trosow</a:t>
            </a:r>
            <a:r>
              <a:rPr lang="en-US" sz="1800" dirty="0"/>
              <a:t>, S</a:t>
            </a:r>
            <a:r>
              <a:rPr lang="en-US" sz="1800" dirty="0" smtClean="0"/>
              <a:t>. E</a:t>
            </a:r>
            <a:r>
              <a:rPr lang="en-US" sz="1800" dirty="0"/>
              <a:t>. (2013). </a:t>
            </a:r>
            <a:r>
              <a:rPr lang="en-US" sz="1800" i="1" dirty="0"/>
              <a:t>Canadian copyright: A citizen’s </a:t>
            </a:r>
            <a:r>
              <a:rPr lang="en-US" sz="1800" i="1" dirty="0" smtClean="0"/>
              <a:t>guide</a:t>
            </a:r>
            <a:r>
              <a:rPr lang="en-US" sz="1800" dirty="0" smtClean="0"/>
              <a:t> (2nd ed.). Between </a:t>
            </a:r>
            <a:r>
              <a:rPr lang="en-US" sz="1800" dirty="0"/>
              <a:t>the Lines</a:t>
            </a:r>
            <a:r>
              <a:rPr lang="en-US" sz="1800" dirty="0" smtClean="0"/>
              <a:t>.</a:t>
            </a:r>
            <a:endParaRPr lang="en-US" sz="1800" dirty="0"/>
          </a:p>
          <a:p>
            <a:pPr marL="457200" lvl="0" indent="-457200">
              <a:lnSpc>
                <a:spcPct val="100000"/>
              </a:lnSpc>
              <a:spcBef>
                <a:spcPts val="1200"/>
              </a:spcBef>
              <a:buClr>
                <a:srgbClr val="757070"/>
              </a:buClr>
              <a:buSzPts val="1800"/>
            </a:pPr>
            <a:r>
              <a:rPr lang="en-US" sz="1800" dirty="0"/>
              <a:t>University of Alberta. (</a:t>
            </a:r>
            <a:r>
              <a:rPr lang="en-US" sz="1800" dirty="0" err="1"/>
              <a:t>n.d.</a:t>
            </a:r>
            <a:r>
              <a:rPr lang="en-US" sz="1800" dirty="0"/>
              <a:t>). </a:t>
            </a:r>
            <a:r>
              <a:rPr lang="en-US" sz="1800" i="1" dirty="0"/>
              <a:t>Copyright Office</a:t>
            </a:r>
            <a:r>
              <a:rPr lang="en-US" sz="1800" dirty="0"/>
              <a:t>. </a:t>
            </a:r>
            <a:r>
              <a:rPr lang="en-US" sz="1800" dirty="0">
                <a:hlinkClick r:id="rId5"/>
              </a:rPr>
              <a:t>https://</a:t>
            </a:r>
            <a:r>
              <a:rPr lang="en-US" sz="1800" dirty="0" smtClean="0">
                <a:hlinkClick r:id="rId5"/>
              </a:rPr>
              <a:t>www.ualberta.ca/en/faculty-and-staff/copyright/index.html</a:t>
            </a:r>
            <a:endParaRPr lang="en-US" sz="1800" dirty="0" smtClean="0"/>
          </a:p>
          <a:p>
            <a:pPr marL="457200" lvl="0" indent="-457200">
              <a:lnSpc>
                <a:spcPct val="100000"/>
              </a:lnSpc>
              <a:spcBef>
                <a:spcPts val="1200"/>
              </a:spcBef>
              <a:buClr>
                <a:srgbClr val="757070"/>
              </a:buClr>
              <a:buSzPts val="1800"/>
            </a:pPr>
            <a:r>
              <a:rPr lang="en-US" sz="1800" dirty="0"/>
              <a:t>University of Alberta Library. (</a:t>
            </a:r>
            <a:r>
              <a:rPr lang="en-US" sz="1800" dirty="0" err="1"/>
              <a:t>n.d.</a:t>
            </a:r>
            <a:r>
              <a:rPr lang="en-US" sz="1800" dirty="0"/>
              <a:t>). </a:t>
            </a:r>
            <a:r>
              <a:rPr lang="en-US" sz="1800" i="1" dirty="0"/>
              <a:t>Open Educational </a:t>
            </a:r>
            <a:r>
              <a:rPr lang="en-US" sz="1800" i="1" dirty="0" smtClean="0"/>
              <a:t>Resources</a:t>
            </a:r>
            <a:r>
              <a:rPr lang="en-US" sz="1800" dirty="0"/>
              <a:t>. </a:t>
            </a:r>
            <a:r>
              <a:rPr lang="en-US" sz="1800" dirty="0">
                <a:hlinkClick r:id="rId6"/>
              </a:rPr>
              <a:t>https://</a:t>
            </a:r>
            <a:r>
              <a:rPr lang="en-US" sz="1800" dirty="0" smtClean="0">
                <a:hlinkClick r:id="rId6"/>
              </a:rPr>
              <a:t>www.library.ualberta.ca/open-educational-resources</a:t>
            </a:r>
            <a:endParaRPr lang="en-US" sz="1800" dirty="0" smtClean="0"/>
          </a:p>
          <a:p>
            <a:pPr marL="457200" lvl="0" indent="-457200">
              <a:lnSpc>
                <a:spcPct val="100000"/>
              </a:lnSpc>
              <a:spcBef>
                <a:spcPts val="1200"/>
              </a:spcBef>
              <a:buClr>
                <a:srgbClr val="757070"/>
              </a:buClr>
              <a:buSzPts val="1800"/>
            </a:pPr>
            <a:r>
              <a:rPr lang="en-US" sz="1800" dirty="0" err="1" smtClean="0"/>
              <a:t>Vaver</a:t>
            </a:r>
            <a:r>
              <a:rPr lang="en-US" sz="1800" dirty="0" smtClean="0"/>
              <a:t>, D. (2011). </a:t>
            </a:r>
            <a:r>
              <a:rPr lang="en-US" sz="1800" i="1" dirty="0" smtClean="0"/>
              <a:t>Intellectual property law: Copyright, patents, trade-mark</a:t>
            </a:r>
            <a:r>
              <a:rPr lang="en-US" sz="1800" dirty="0" smtClean="0"/>
              <a:t>s (2nd ed.). Irwin Law.</a:t>
            </a:r>
            <a:endParaRPr lang="en-CA" sz="1800" dirty="0"/>
          </a:p>
        </p:txBody>
      </p:sp>
    </p:spTree>
    <p:extLst>
      <p:ext uri="{BB962C8B-B14F-4D97-AF65-F5344CB8AC3E}">
        <p14:creationId xmlns:p14="http://schemas.microsoft.com/office/powerpoint/2010/main" val="986880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608" y="2017371"/>
            <a:ext cx="10591107" cy="2628000"/>
          </a:xfrm>
          <a:prstGeom prst="rect">
            <a:avLst/>
          </a:prstGeom>
        </p:spPr>
      </p:pic>
      <p:pic>
        <p:nvPicPr>
          <p:cNvPr id="237" name="Google Shape;237;p2"/>
          <p:cNvPicPr preferRelativeResize="0">
            <a:picLocks noGrp="1"/>
          </p:cNvPicPr>
          <p:nvPr>
            <p:ph type="body" idx="1"/>
          </p:nvPr>
        </p:nvPicPr>
        <p:blipFill rotWithShape="1">
          <a:blip r:embed="rId4">
            <a:alphaModFix/>
          </a:blip>
          <a:srcRect/>
          <a:stretch/>
        </p:blipFill>
        <p:spPr>
          <a:xfrm>
            <a:off x="4398953" y="3888980"/>
            <a:ext cx="2432151" cy="2243208"/>
          </a:xfrm>
          <a:prstGeom prst="rect">
            <a:avLst/>
          </a:prstGeom>
          <a:noFill/>
          <a:ln>
            <a:solidFill>
              <a:schemeClr val="bg1">
                <a:lumMod val="85000"/>
              </a:schemeClr>
            </a:solidFill>
          </a:ln>
        </p:spPr>
      </p:pic>
      <p:sp>
        <p:nvSpPr>
          <p:cNvPr id="238" name="Google Shape;238;p2"/>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WHAT IS OUC?</a:t>
            </a:r>
            <a:endParaRPr/>
          </a:p>
        </p:txBody>
      </p:sp>
      <p:pic>
        <p:nvPicPr>
          <p:cNvPr id="239" name="Google Shape;239;p2"/>
          <p:cNvPicPr preferRelativeResize="0"/>
          <p:nvPr/>
        </p:nvPicPr>
        <p:blipFill rotWithShape="1">
          <a:blip r:embed="rId5">
            <a:alphaModFix/>
          </a:blip>
          <a:srcRect/>
          <a:stretch/>
        </p:blipFill>
        <p:spPr>
          <a:xfrm>
            <a:off x="6702840" y="4496716"/>
            <a:ext cx="2432151" cy="2253793"/>
          </a:xfrm>
          <a:prstGeom prst="rect">
            <a:avLst/>
          </a:prstGeom>
          <a:noFill/>
          <a:ln>
            <a:solidFill>
              <a:schemeClr val="bg1">
                <a:lumMod val="85000"/>
              </a:schemeClr>
            </a:solidFill>
          </a:ln>
        </p:spPr>
      </p:pic>
      <p:pic>
        <p:nvPicPr>
          <p:cNvPr id="240" name="Google Shape;240;p2"/>
          <p:cNvPicPr preferRelativeResize="0"/>
          <p:nvPr/>
        </p:nvPicPr>
        <p:blipFill rotWithShape="1">
          <a:blip r:embed="rId6">
            <a:alphaModFix/>
          </a:blip>
          <a:srcRect/>
          <a:stretch/>
        </p:blipFill>
        <p:spPr>
          <a:xfrm>
            <a:off x="9069061" y="4022091"/>
            <a:ext cx="2435749" cy="2423671"/>
          </a:xfrm>
          <a:prstGeom prst="rect">
            <a:avLst/>
          </a:prstGeom>
          <a:noFill/>
          <a:ln>
            <a:solidFill>
              <a:schemeClr val="bg1">
                <a:lumMod val="85000"/>
              </a:schemeClr>
            </a:solidFill>
          </a:ln>
        </p:spPr>
      </p:pic>
      <p:pic>
        <p:nvPicPr>
          <p:cNvPr id="241" name="Google Shape;241;p2" descr="A drawing of a cartoon character&#10;&#10;Description automatically generated"/>
          <p:cNvPicPr preferRelativeResize="0"/>
          <p:nvPr/>
        </p:nvPicPr>
        <p:blipFill rotWithShape="1">
          <a:blip r:embed="rId7">
            <a:alphaModFix/>
          </a:blip>
          <a:srcRect/>
          <a:stretch/>
        </p:blipFill>
        <p:spPr>
          <a:xfrm flipH="1">
            <a:off x="716472" y="4461626"/>
            <a:ext cx="790657" cy="1843894"/>
          </a:xfrm>
          <a:prstGeom prst="rect">
            <a:avLst/>
          </a:prstGeom>
          <a:noFill/>
          <a:ln>
            <a:noFill/>
          </a:ln>
        </p:spPr>
      </p:pic>
      <p:pic>
        <p:nvPicPr>
          <p:cNvPr id="242" name="Google Shape;242;p2"/>
          <p:cNvPicPr preferRelativeResize="0"/>
          <p:nvPr/>
        </p:nvPicPr>
        <p:blipFill rotWithShape="1">
          <a:blip r:embed="rId8">
            <a:alphaModFix/>
          </a:blip>
          <a:srcRect/>
          <a:stretch/>
        </p:blipFill>
        <p:spPr>
          <a:xfrm>
            <a:off x="1656407" y="5171860"/>
            <a:ext cx="1559436" cy="1686140"/>
          </a:xfrm>
          <a:prstGeom prst="rect">
            <a:avLst/>
          </a:prstGeom>
          <a:noFill/>
          <a:ln>
            <a:noFill/>
          </a:ln>
        </p:spPr>
      </p:pic>
      <p:pic>
        <p:nvPicPr>
          <p:cNvPr id="243" name="Google Shape;243;p2"/>
          <p:cNvPicPr preferRelativeResize="0"/>
          <p:nvPr/>
        </p:nvPicPr>
        <p:blipFill rotWithShape="1">
          <a:blip r:embed="rId9">
            <a:alphaModFix/>
          </a:blip>
          <a:srcRect/>
          <a:stretch/>
        </p:blipFill>
        <p:spPr>
          <a:xfrm>
            <a:off x="3026067" y="4709867"/>
            <a:ext cx="1562663" cy="1562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gtEl>
                                        <p:attrNameLst>
                                          <p:attrName>style.visibility</p:attrName>
                                        </p:attrNameLst>
                                      </p:cBhvr>
                                      <p:to>
                                        <p:strVal val="visible"/>
                                      </p:to>
                                    </p:set>
                                    <p:animEffect transition="in" filter="fade">
                                      <p:cBhvr>
                                        <p:cTn id="12" dur="500"/>
                                        <p:tgtEl>
                                          <p:spTgt spid="2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animEffect transition="in" filter="fade">
                                      <p:cBhvr>
                                        <p:cTn id="17" dur="500"/>
                                        <p:tgtEl>
                                          <p:spTgt spid="2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500"/>
                                        <p:tgtEl>
                                          <p:spTgt spid="2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2"/>
                                        </p:tgtEl>
                                        <p:attrNameLst>
                                          <p:attrName>style.visibility</p:attrName>
                                        </p:attrNameLst>
                                      </p:cBhvr>
                                      <p:to>
                                        <p:strVal val="visible"/>
                                      </p:to>
                                    </p:set>
                                    <p:animEffect transition="in" filter="fade">
                                      <p:cBhvr>
                                        <p:cTn id="27" dur="500"/>
                                        <p:tgtEl>
                                          <p:spTgt spid="2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3"/>
                                        </p:tgtEl>
                                        <p:attrNameLst>
                                          <p:attrName>style.visibility</p:attrName>
                                        </p:attrNameLst>
                                      </p:cBhvr>
                                      <p:to>
                                        <p:strVal val="visible"/>
                                      </p:to>
                                    </p:set>
                                    <p:animEffect transition="in" filter="fade">
                                      <p:cBhvr>
                                        <p:cTn id="32"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lvl="0" indent="-457200">
              <a:lnSpc>
                <a:spcPct val="100000"/>
              </a:lnSpc>
              <a:spcBef>
                <a:spcPts val="1200"/>
              </a:spcBef>
              <a:buClr>
                <a:srgbClr val="757070"/>
              </a:buClr>
              <a:buSzPts val="2000"/>
            </a:pPr>
            <a:r>
              <a:rPr lang="en-US" i="1" dirty="0"/>
              <a:t>CCH Canadian Ltd. </a:t>
            </a:r>
            <a:r>
              <a:rPr lang="en-US" i="1" dirty="0" smtClean="0"/>
              <a:t>v. </a:t>
            </a:r>
            <a:r>
              <a:rPr lang="en-US" i="1" dirty="0"/>
              <a:t>Law Society of Upper </a:t>
            </a:r>
            <a:r>
              <a:rPr lang="en-US" i="1" dirty="0" smtClean="0"/>
              <a:t>Canada,</a:t>
            </a:r>
            <a:r>
              <a:rPr lang="en-US" dirty="0" smtClean="0"/>
              <a:t> </a:t>
            </a:r>
            <a:r>
              <a:rPr lang="en-US" dirty="0"/>
              <a:t>2004 SCC </a:t>
            </a:r>
            <a:r>
              <a:rPr lang="en-US" dirty="0" smtClean="0"/>
              <a:t>13. </a:t>
            </a:r>
            <a:r>
              <a:rPr lang="en-US" dirty="0">
                <a:hlinkClick r:id="rId2"/>
              </a:rPr>
              <a:t>https://</a:t>
            </a:r>
            <a:r>
              <a:rPr lang="en-US" dirty="0" smtClean="0">
                <a:hlinkClick r:id="rId2"/>
              </a:rPr>
              <a:t>decisions.scc-csc.ca/scc-csc/scc-csc/en/item/2125/index.do</a:t>
            </a:r>
            <a:endParaRPr lang="en-US" dirty="0" smtClean="0"/>
          </a:p>
          <a:p>
            <a:pPr marL="457200" lvl="0" indent="-457200">
              <a:lnSpc>
                <a:spcPct val="100000"/>
              </a:lnSpc>
              <a:spcBef>
                <a:spcPts val="1200"/>
              </a:spcBef>
              <a:buClr>
                <a:srgbClr val="757070"/>
              </a:buClr>
              <a:buSzPts val="2000"/>
            </a:pPr>
            <a:r>
              <a:rPr lang="en-US" i="1" dirty="0" smtClean="0"/>
              <a:t>York </a:t>
            </a:r>
            <a:r>
              <a:rPr lang="en-US" i="1" dirty="0"/>
              <a:t>University v. Canadian Copyright Licensing Agency </a:t>
            </a:r>
            <a:r>
              <a:rPr lang="en-US" i="1" dirty="0" smtClean="0"/>
              <a:t>(Access Copyright),</a:t>
            </a:r>
            <a:r>
              <a:rPr lang="en-US" dirty="0" smtClean="0"/>
              <a:t> </a:t>
            </a:r>
            <a:r>
              <a:rPr lang="en-US" dirty="0"/>
              <a:t>2021 SCC 32. </a:t>
            </a:r>
            <a:r>
              <a:rPr lang="en-US" dirty="0">
                <a:hlinkClick r:id="rId3"/>
              </a:rPr>
              <a:t>https://</a:t>
            </a:r>
            <a:r>
              <a:rPr lang="en-US" dirty="0" smtClean="0">
                <a:hlinkClick r:id="rId3"/>
              </a:rPr>
              <a:t>decisions.scc-csc.ca/scc-csc/scc-csc/en/item/18972/index.do</a:t>
            </a:r>
            <a:endParaRPr lang="en-US" dirty="0"/>
          </a:p>
        </p:txBody>
      </p:sp>
    </p:spTree>
    <p:extLst>
      <p:ext uri="{BB962C8B-B14F-4D97-AF65-F5344CB8AC3E}">
        <p14:creationId xmlns:p14="http://schemas.microsoft.com/office/powerpoint/2010/main" val="4203313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770027"/>
            <a:ext cx="10502608" cy="4500146"/>
          </a:xfrm>
        </p:spPr>
        <p:txBody>
          <a:bodyPr/>
          <a:lstStyle/>
          <a:p>
            <a:pPr marL="457200" lvl="0" indent="-457200">
              <a:lnSpc>
                <a:spcPct val="100000"/>
              </a:lnSpc>
              <a:spcBef>
                <a:spcPts val="900"/>
              </a:spcBef>
              <a:buClr>
                <a:srgbClr val="757070"/>
              </a:buClr>
              <a:buSzPts val="1600"/>
            </a:pPr>
            <a:r>
              <a:rPr lang="en-US" sz="1800" dirty="0" err="1"/>
              <a:t>GraphicMama</a:t>
            </a:r>
            <a:r>
              <a:rPr lang="en-US" sz="1800" dirty="0"/>
              <a:t>-team. (2016</a:t>
            </a:r>
            <a:r>
              <a:rPr lang="en-US" sz="1800" dirty="0" smtClean="0"/>
              <a:t>). </a:t>
            </a:r>
            <a:r>
              <a:rPr lang="en-US" sz="1800" dirty="0"/>
              <a:t>Arab girl. </a:t>
            </a:r>
            <a:r>
              <a:rPr lang="en-US" sz="1800" i="1" dirty="0" err="1"/>
              <a:t>Pixabay</a:t>
            </a:r>
            <a:r>
              <a:rPr lang="en-US" sz="1800" dirty="0"/>
              <a:t>. </a:t>
            </a:r>
            <a:r>
              <a:rPr lang="en-US" sz="1800" u="sng" dirty="0" smtClean="0">
                <a:solidFill>
                  <a:srgbClr val="0563C1"/>
                </a:solidFill>
                <a:hlinkClick r:id="rId2">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US" sz="1800" u="sng" dirty="0">
                <a:solidFill>
                  <a:srgbClr val="0563C1"/>
                </a:solidFill>
                <a:hlinkClick r:id="rId2">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://pixabay.com/en/arabian-arab-girl-female-ethnic-1456184/</a:t>
            </a:r>
            <a:endParaRPr lang="en-US" sz="1800" dirty="0"/>
          </a:p>
          <a:p>
            <a:pPr marL="457200" lvl="0" indent="-457200">
              <a:lnSpc>
                <a:spcPct val="100000"/>
              </a:lnSpc>
              <a:spcBef>
                <a:spcPts val="900"/>
              </a:spcBef>
              <a:buClr>
                <a:srgbClr val="757070"/>
              </a:buClr>
              <a:buSzPts val="1600"/>
            </a:pPr>
            <a:r>
              <a:rPr lang="en-US" sz="1800" dirty="0"/>
              <a:t>Free Clip Art. (2018). Senior guy at the office. </a:t>
            </a:r>
            <a:r>
              <a:rPr lang="en-US" sz="1800" i="1" dirty="0"/>
              <a:t>Wikimedia Commons</a:t>
            </a:r>
            <a:r>
              <a:rPr lang="en-US" sz="1800" dirty="0"/>
              <a:t>. CC BY SA. </a:t>
            </a:r>
            <a:r>
              <a:rPr lang="en-US" sz="1800" u="sng" dirty="0">
                <a:solidFill>
                  <a:srgbClr val="0563C1"/>
                </a:solidFill>
                <a:hlinkClick r:id="rId3">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https://en.wikipedia.org/wiki/File:Senior_Guy_At_The_Office_Cartoon.svg</a:t>
            </a:r>
            <a:r>
              <a:rPr lang="en-US" sz="1800" dirty="0"/>
              <a:t> </a:t>
            </a:r>
          </a:p>
          <a:p>
            <a:pPr marL="457200" lvl="0" indent="-457200">
              <a:lnSpc>
                <a:spcPct val="100000"/>
              </a:lnSpc>
              <a:spcBef>
                <a:spcPts val="900"/>
              </a:spcBef>
              <a:buClr>
                <a:srgbClr val="757070"/>
              </a:buClr>
              <a:buSzPts val="1600"/>
            </a:pPr>
            <a:r>
              <a:rPr lang="en-US" sz="1800" dirty="0" err="1" smtClean="0"/>
              <a:t>chrystalizabeth</a:t>
            </a:r>
            <a:r>
              <a:rPr lang="en-US" sz="1800" dirty="0"/>
              <a:t>. </a:t>
            </a:r>
            <a:r>
              <a:rPr lang="en-US" sz="1800" dirty="0" smtClean="0"/>
              <a:t>(2014). </a:t>
            </a:r>
            <a:r>
              <a:rPr lang="en-US" sz="1800" dirty="0"/>
              <a:t>[Professor Pam]. </a:t>
            </a:r>
            <a:r>
              <a:rPr lang="en-US" sz="1800" i="1" dirty="0" err="1"/>
              <a:t>Pixabay</a:t>
            </a:r>
            <a:r>
              <a:rPr lang="en-US" sz="1800" dirty="0"/>
              <a:t>. </a:t>
            </a:r>
            <a:r>
              <a:rPr lang="en-US" sz="1800" u="sng" dirty="0" smtClean="0">
                <a:solidFill>
                  <a:srgbClr val="0563C1"/>
                </a:solidFill>
                <a:hlinkClick r:id="rId4">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US" sz="1800" u="sng" dirty="0">
                <a:solidFill>
                  <a:srgbClr val="0563C1"/>
                </a:solidFill>
                <a:hlinkClick r:id="rId4">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://pixabay.com/en/teacher-bookworm-glasses-professor-359311/</a:t>
            </a:r>
            <a:endParaRPr lang="en-US" sz="1800" dirty="0"/>
          </a:p>
          <a:p>
            <a:pPr marL="457200" lvl="0" indent="-457200">
              <a:lnSpc>
                <a:spcPct val="100000"/>
              </a:lnSpc>
              <a:spcBef>
                <a:spcPts val="900"/>
              </a:spcBef>
              <a:buClr>
                <a:srgbClr val="757070"/>
              </a:buClr>
              <a:buSzPts val="1600"/>
            </a:pPr>
            <a:r>
              <a:rPr lang="en-US" sz="1800" dirty="0"/>
              <a:t>Clip Art by Vector Toons. (2018). Charming </a:t>
            </a:r>
            <a:r>
              <a:rPr lang="en-US" sz="1800" dirty="0" smtClean="0"/>
              <a:t>cartoon businessman</a:t>
            </a:r>
            <a:r>
              <a:rPr lang="en-US" sz="1800" dirty="0"/>
              <a:t>. </a:t>
            </a:r>
            <a:r>
              <a:rPr lang="en-US" sz="1800" i="1" dirty="0"/>
              <a:t>Wikimedia Commons</a:t>
            </a:r>
            <a:r>
              <a:rPr lang="en-US" sz="1800" dirty="0"/>
              <a:t>. CC BY. </a:t>
            </a:r>
            <a:r>
              <a:rPr lang="en-US" sz="1800" u="sng" dirty="0">
                <a:solidFill>
                  <a:srgbClr val="0563C1"/>
                </a:solidFill>
                <a:hlinkClick r:id="rId5">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https://commons.wikimedia.org/wiki/File:Charming_Cartoon_Businessman.svg</a:t>
            </a:r>
            <a:endParaRPr lang="en-US" sz="1800" dirty="0"/>
          </a:p>
          <a:p>
            <a:pPr marL="457200" lvl="0" indent="-457200">
              <a:lnSpc>
                <a:spcPct val="100000"/>
              </a:lnSpc>
              <a:spcBef>
                <a:spcPts val="900"/>
              </a:spcBef>
              <a:buClr>
                <a:srgbClr val="757070"/>
              </a:buClr>
              <a:buSzPts val="1600"/>
            </a:pPr>
            <a:r>
              <a:rPr lang="en-US" sz="1800" dirty="0" smtClean="0"/>
              <a:t>basadev4</a:t>
            </a:r>
            <a:r>
              <a:rPr lang="en-US" sz="1800" dirty="0"/>
              <a:t>. </a:t>
            </a:r>
            <a:r>
              <a:rPr lang="en-US" sz="1800" dirty="0" smtClean="0"/>
              <a:t>(2017). </a:t>
            </a:r>
            <a:r>
              <a:rPr lang="en-US" sz="1800" dirty="0"/>
              <a:t>[</a:t>
            </a:r>
            <a:r>
              <a:rPr lang="en-US" sz="1800" dirty="0" smtClean="0"/>
              <a:t>André]. </a:t>
            </a:r>
            <a:r>
              <a:rPr lang="en-US" sz="1800" i="1" dirty="0" err="1"/>
              <a:t>Pixabay</a:t>
            </a:r>
            <a:r>
              <a:rPr lang="en-US" sz="1800" i="1" dirty="0"/>
              <a:t>. </a:t>
            </a:r>
            <a:r>
              <a:rPr lang="en-US" sz="1800" u="sng" dirty="0">
                <a:solidFill>
                  <a:srgbClr val="0563C1"/>
                </a:solidFill>
                <a:hlinkClick r:id="rId6">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https://pixabay.com/illustrations/black-avatar-cute-cheerful-3025348/</a:t>
            </a:r>
            <a:endParaRPr lang="en-US" sz="1800" dirty="0"/>
          </a:p>
          <a:p>
            <a:pPr marL="457200" lvl="0" indent="-457200">
              <a:lnSpc>
                <a:spcPct val="100000"/>
              </a:lnSpc>
              <a:spcBef>
                <a:spcPts val="900"/>
              </a:spcBef>
              <a:buClr>
                <a:srgbClr val="757070"/>
              </a:buClr>
              <a:buSzPts val="1600"/>
            </a:pPr>
            <a:r>
              <a:rPr lang="en-US" sz="1800" dirty="0" err="1"/>
              <a:t>Mohamed_hassan</a:t>
            </a:r>
            <a:r>
              <a:rPr lang="en-US" sz="1800" dirty="0"/>
              <a:t>. </a:t>
            </a:r>
            <a:r>
              <a:rPr lang="en-US" sz="1800" dirty="0" smtClean="0"/>
              <a:t>(2018). </a:t>
            </a:r>
            <a:r>
              <a:rPr lang="en-US" sz="1800" dirty="0"/>
              <a:t>Programmer </a:t>
            </a:r>
            <a:r>
              <a:rPr lang="en-US" sz="1800" dirty="0" smtClean="0"/>
              <a:t>computer woman. </a:t>
            </a:r>
            <a:r>
              <a:rPr lang="en-US" sz="1800" dirty="0" err="1"/>
              <a:t>Pixabay</a:t>
            </a:r>
            <a:r>
              <a:rPr lang="en-US" sz="1800" dirty="0"/>
              <a:t>. </a:t>
            </a:r>
            <a:r>
              <a:rPr lang="en-US" sz="1800" u="sng" dirty="0" smtClean="0">
                <a:solidFill>
                  <a:srgbClr val="0563C1"/>
                </a:solidFill>
                <a:hlinkClick r:id="rId7">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US" sz="1800" u="sng" dirty="0">
                <a:solidFill>
                  <a:srgbClr val="0563C1"/>
                </a:solidFill>
                <a:hlinkClick r:id="rId7">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://pixabay.com/vectors/programmer-computer-woman-support-3607627/</a:t>
            </a:r>
            <a:endParaRPr lang="en-US" sz="1800" dirty="0"/>
          </a:p>
          <a:p>
            <a:pPr marL="457200" indent="-457200">
              <a:spcBef>
                <a:spcPts val="900"/>
              </a:spcBef>
            </a:pPr>
            <a:r>
              <a:rPr lang="en-US" sz="1800" dirty="0" err="1" smtClean="0"/>
              <a:t>Gan</a:t>
            </a:r>
            <a:r>
              <a:rPr lang="en-US" sz="1800" dirty="0" smtClean="0"/>
              <a:t> </a:t>
            </a:r>
            <a:r>
              <a:rPr lang="en-US" sz="1800" dirty="0" err="1" smtClean="0"/>
              <a:t>Khoon</a:t>
            </a:r>
            <a:r>
              <a:rPr lang="en-US" sz="1800" dirty="0" smtClean="0"/>
              <a:t> </a:t>
            </a:r>
            <a:r>
              <a:rPr lang="en-US" sz="1800" dirty="0"/>
              <a:t>Lay. (2018). Boss. </a:t>
            </a:r>
            <a:r>
              <a:rPr lang="en-US" sz="1800" i="1" dirty="0"/>
              <a:t>The Noun Project</a:t>
            </a:r>
            <a:r>
              <a:rPr lang="en-US" sz="1800" dirty="0"/>
              <a:t>. CC BY. </a:t>
            </a:r>
            <a:r>
              <a:rPr lang="en-US" sz="1800" dirty="0">
                <a:hlinkClick r:id="rId8"/>
              </a:rPr>
              <a:t>https://thenounproject.com/icon/boss-1587076</a:t>
            </a:r>
            <a:r>
              <a:rPr lang="en-US" sz="1800" dirty="0" smtClean="0">
                <a:hlinkClick r:id="rId8"/>
              </a:rPr>
              <a:t>/</a:t>
            </a:r>
            <a:endParaRPr lang="en-US" sz="1800" dirty="0"/>
          </a:p>
        </p:txBody>
      </p:sp>
    </p:spTree>
    <p:extLst>
      <p:ext uri="{BB962C8B-B14F-4D97-AF65-F5344CB8AC3E}">
        <p14:creationId xmlns:p14="http://schemas.microsoft.com/office/powerpoint/2010/main" val="5413181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770027"/>
            <a:ext cx="10502608" cy="4500146"/>
          </a:xfrm>
        </p:spPr>
        <p:txBody>
          <a:bodyPr/>
          <a:lstStyle/>
          <a:p>
            <a:pPr marL="457200" lvl="0" indent="-457200">
              <a:lnSpc>
                <a:spcPct val="100000"/>
              </a:lnSpc>
              <a:buClr>
                <a:srgbClr val="757070"/>
              </a:buClr>
              <a:buSzPts val="1600"/>
            </a:pPr>
            <a:r>
              <a:rPr lang="en-US" sz="1800" dirty="0" err="1" smtClean="0"/>
              <a:t>rawpixel</a:t>
            </a:r>
            <a:r>
              <a:rPr lang="en-US" sz="1800" dirty="0"/>
              <a:t>. (</a:t>
            </a:r>
            <a:r>
              <a:rPr lang="en-US" sz="1800" dirty="0" err="1"/>
              <a:t>n.d.</a:t>
            </a:r>
            <a:r>
              <a:rPr lang="en-US" sz="1800" dirty="0"/>
              <a:t>). [Isabelle]. </a:t>
            </a:r>
            <a:r>
              <a:rPr lang="en-US" sz="1800" i="1" dirty="0" err="1"/>
              <a:t>Pixabay</a:t>
            </a:r>
            <a:r>
              <a:rPr lang="en-US" sz="1800" i="1" dirty="0"/>
              <a:t>. </a:t>
            </a:r>
            <a:r>
              <a:rPr lang="en-US" sz="1800" u="sng" dirty="0" smtClean="0">
                <a:solidFill>
                  <a:srgbClr val="0563C1"/>
                </a:solidFill>
                <a:hlinkClick r:id="rId2">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US" sz="1800" u="sng" dirty="0">
                <a:solidFill>
                  <a:srgbClr val="0563C1"/>
                </a:solidFill>
                <a:hlinkClick r:id="rId2">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://pixabay.com/illustrations/cartoon-casual-character-drawing-3685566/</a:t>
            </a:r>
            <a:endParaRPr lang="en-US" sz="1800" dirty="0"/>
          </a:p>
          <a:p>
            <a:pPr marL="457200" lvl="0" indent="-457200">
              <a:lnSpc>
                <a:spcPct val="100000"/>
              </a:lnSpc>
              <a:buClr>
                <a:srgbClr val="757070"/>
              </a:buClr>
              <a:buSzPts val="1600"/>
            </a:pPr>
            <a:r>
              <a:rPr lang="en-US" sz="1800" dirty="0" err="1"/>
              <a:t>parkjisun</a:t>
            </a:r>
            <a:r>
              <a:rPr lang="en-US" sz="1800" dirty="0"/>
              <a:t>. </a:t>
            </a:r>
            <a:r>
              <a:rPr lang="en-US" sz="1800" dirty="0" smtClean="0"/>
              <a:t>(2017). </a:t>
            </a:r>
            <a:r>
              <a:rPr lang="en-US" sz="1800" dirty="0"/>
              <a:t>Goblin. </a:t>
            </a:r>
            <a:r>
              <a:rPr lang="en-US" sz="1800" i="1" dirty="0"/>
              <a:t>The Noun Project</a:t>
            </a:r>
            <a:r>
              <a:rPr lang="en-US" sz="1800" dirty="0"/>
              <a:t>. CC </a:t>
            </a:r>
            <a:r>
              <a:rPr lang="en-US" sz="1800" dirty="0" smtClean="0"/>
              <a:t>BY</a:t>
            </a:r>
            <a:r>
              <a:rPr lang="en-US" sz="1800" dirty="0"/>
              <a:t>. </a:t>
            </a:r>
            <a:r>
              <a:rPr lang="en-US" sz="1800" dirty="0">
                <a:hlinkClick r:id="rId3"/>
              </a:rPr>
              <a:t>https://thenounproject.com/icon/goblin-1005005</a:t>
            </a:r>
            <a:r>
              <a:rPr lang="en-US" sz="1800" dirty="0" smtClean="0">
                <a:hlinkClick r:id="rId3"/>
              </a:rPr>
              <a:t>/</a:t>
            </a:r>
            <a:endParaRPr lang="en-US" sz="1800" dirty="0" smtClean="0"/>
          </a:p>
          <a:p>
            <a:pPr marL="457200" lvl="0" indent="-457200">
              <a:lnSpc>
                <a:spcPct val="100000"/>
              </a:lnSpc>
              <a:buClr>
                <a:srgbClr val="757070"/>
              </a:buClr>
              <a:buSzPts val="1600"/>
            </a:pPr>
            <a:r>
              <a:rPr lang="en-US" sz="1800" dirty="0" smtClean="0"/>
              <a:t>PLOS. (2008). Open Access Logo. </a:t>
            </a:r>
            <a:r>
              <a:rPr lang="en-US" sz="1800" i="1" dirty="0" smtClean="0"/>
              <a:t>Wikimedia Commons</a:t>
            </a:r>
            <a:r>
              <a:rPr lang="en-US" sz="1800" dirty="0" smtClean="0"/>
              <a:t>. CC0. </a:t>
            </a:r>
            <a:r>
              <a:rPr lang="en-US" sz="1800" dirty="0" smtClean="0">
                <a:hlinkClick r:id="rId4"/>
              </a:rPr>
              <a:t>https://commons.wikimedia.org/wiki/File:Open_Access_logo_PLoS_white.svg</a:t>
            </a:r>
            <a:endParaRPr lang="en-US" sz="1800" dirty="0" smtClean="0"/>
          </a:p>
          <a:p>
            <a:pPr marL="457200" lvl="0" indent="-457200">
              <a:lnSpc>
                <a:spcPct val="100000"/>
              </a:lnSpc>
              <a:buClr>
                <a:srgbClr val="757070"/>
              </a:buClr>
              <a:buSzPts val="1600"/>
            </a:pPr>
            <a:r>
              <a:rPr lang="en-US" sz="1800" dirty="0" err="1" smtClean="0"/>
              <a:t>Jonathansmello</a:t>
            </a:r>
            <a:r>
              <a:rPr lang="en-US" sz="1800" dirty="0"/>
              <a:t>. (2012). UNESCO OER Logo. </a:t>
            </a:r>
            <a:r>
              <a:rPr lang="en-US" sz="1800" i="1" dirty="0"/>
              <a:t>Wikimedia Commons</a:t>
            </a:r>
            <a:r>
              <a:rPr lang="en-US" sz="1800" dirty="0"/>
              <a:t>.  CC BY. </a:t>
            </a:r>
            <a:r>
              <a:rPr lang="en-US" sz="1800" dirty="0" smtClean="0">
                <a:hlinkClick r:id="rId5"/>
              </a:rPr>
              <a:t>https</a:t>
            </a:r>
            <a:r>
              <a:rPr lang="en-US" sz="1800" dirty="0">
                <a:hlinkClick r:id="rId5"/>
              </a:rPr>
              <a:t>://</a:t>
            </a:r>
            <a:r>
              <a:rPr lang="en-US" sz="1800" dirty="0" smtClean="0">
                <a:hlinkClick r:id="rId5"/>
              </a:rPr>
              <a:t>commons.wikimedia.org/wiki/File:Global_Open_Educational_Resources_Logo.svg</a:t>
            </a:r>
            <a:endParaRPr lang="en-US" sz="1800" dirty="0" smtClean="0"/>
          </a:p>
          <a:p>
            <a:pPr marL="457200" lvl="0" indent="-457200">
              <a:lnSpc>
                <a:spcPct val="100000"/>
              </a:lnSpc>
              <a:buClr>
                <a:srgbClr val="757070"/>
              </a:buClr>
              <a:buSzPts val="1600"/>
            </a:pPr>
            <a:r>
              <a:rPr lang="en-US" sz="1800" dirty="0" smtClean="0"/>
              <a:t>Creative </a:t>
            </a:r>
            <a:r>
              <a:rPr lang="en-US" sz="1800" dirty="0"/>
              <a:t>Commons. (2006). Creative Commons Logo. </a:t>
            </a:r>
            <a:r>
              <a:rPr lang="en-US" sz="1800" i="1" dirty="0"/>
              <a:t>Wikimedia Commons</a:t>
            </a:r>
            <a:r>
              <a:rPr lang="en-US" sz="1800" dirty="0"/>
              <a:t>. Public Domain. </a:t>
            </a:r>
            <a:r>
              <a:rPr lang="en-US" sz="1800" dirty="0">
                <a:hlinkClick r:id="rId6"/>
              </a:rPr>
              <a:t>https://</a:t>
            </a:r>
            <a:r>
              <a:rPr lang="en-US" sz="1800" dirty="0" smtClean="0">
                <a:hlinkClick r:id="rId6"/>
              </a:rPr>
              <a:t>commons.wikimedia.org/wiki/File:Cc.logo.circle.svg</a:t>
            </a:r>
            <a:endParaRPr lang="en-US" sz="1800" dirty="0" smtClean="0"/>
          </a:p>
          <a:p>
            <a:pPr marL="457200" indent="-457200">
              <a:lnSpc>
                <a:spcPct val="100000"/>
              </a:lnSpc>
              <a:buClr>
                <a:srgbClr val="757070"/>
              </a:buClr>
              <a:buSzPts val="1600"/>
            </a:pPr>
            <a:r>
              <a:rPr lang="en-US" sz="1800" dirty="0"/>
              <a:t>Larry Ewing. (2008). Linux’s Penguin. </a:t>
            </a:r>
            <a:r>
              <a:rPr lang="en-US" sz="1800" i="1" dirty="0"/>
              <a:t>Wikimedia Commons</a:t>
            </a:r>
            <a:r>
              <a:rPr lang="en-US" sz="1800" dirty="0"/>
              <a:t>. CC0. </a:t>
            </a:r>
            <a:r>
              <a:rPr lang="en-US" sz="1800" u="sng" dirty="0">
                <a:solidFill>
                  <a:srgbClr val="0563C1"/>
                </a:solidFill>
                <a:hlinkClick r:id="rId7"/>
              </a:rPr>
              <a:t>https://</a:t>
            </a:r>
            <a:r>
              <a:rPr lang="en-US" sz="1800" u="sng" dirty="0" smtClean="0">
                <a:solidFill>
                  <a:srgbClr val="0563C1"/>
                </a:solidFill>
                <a:hlinkClick r:id="rId7"/>
              </a:rPr>
              <a:t>commons.wikimedia.org/wiki/File:Tux.svg</a:t>
            </a:r>
            <a:endParaRPr lang="en-US" sz="1800" u="sng" dirty="0" smtClean="0">
              <a:solidFill>
                <a:srgbClr val="0563C1"/>
              </a:solidFill>
            </a:endParaRPr>
          </a:p>
          <a:p>
            <a:pPr marL="457200" indent="-457200">
              <a:lnSpc>
                <a:spcPct val="100000"/>
              </a:lnSpc>
              <a:buClr>
                <a:srgbClr val="757070"/>
              </a:buClr>
              <a:buSzPts val="1600"/>
            </a:pPr>
            <a:endParaRPr lang="en-US" sz="1800" u="sng" dirty="0">
              <a:solidFill>
                <a:srgbClr val="0563C1"/>
              </a:solidFill>
            </a:endParaRPr>
          </a:p>
        </p:txBody>
      </p:sp>
    </p:spTree>
    <p:extLst>
      <p:ext uri="{BB962C8B-B14F-4D97-AF65-F5344CB8AC3E}">
        <p14:creationId xmlns:p14="http://schemas.microsoft.com/office/powerpoint/2010/main" val="1782272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lnSpc>
                <a:spcPct val="100000"/>
              </a:lnSpc>
              <a:spcBef>
                <a:spcPts val="1200"/>
              </a:spcBef>
            </a:pPr>
            <a:r>
              <a:rPr lang="en-US" sz="1800" dirty="0">
                <a:cs typeface="Arial" panose="020B0604020202020204" pitchFamily="34" charset="0"/>
              </a:rPr>
              <a:t>Closing Slides Music: </a:t>
            </a:r>
            <a:r>
              <a:rPr lang="en-US" sz="1800" dirty="0" err="1">
                <a:cs typeface="Arial" panose="020B0604020202020204" pitchFamily="34" charset="0"/>
              </a:rPr>
              <a:t>Rybak</a:t>
            </a:r>
            <a:r>
              <a:rPr lang="en-US" sz="1800" dirty="0">
                <a:cs typeface="Arial" panose="020B0604020202020204" pitchFamily="34" charset="0"/>
              </a:rPr>
              <a:t>, </a:t>
            </a:r>
            <a:r>
              <a:rPr lang="en-US" sz="1800" dirty="0" err="1">
                <a:cs typeface="Arial" panose="020B0604020202020204" pitchFamily="34" charset="0"/>
              </a:rPr>
              <a:t>Nazar</a:t>
            </a:r>
            <a:r>
              <a:rPr lang="en-US" sz="1800" dirty="0">
                <a:cs typeface="Arial" panose="020B0604020202020204" pitchFamily="34" charset="0"/>
              </a:rPr>
              <a:t>. (</a:t>
            </a:r>
            <a:r>
              <a:rPr lang="en-US" sz="1800" dirty="0" err="1">
                <a:cs typeface="Arial" panose="020B0604020202020204" pitchFamily="34" charset="0"/>
              </a:rPr>
              <a:t>n.d.</a:t>
            </a:r>
            <a:r>
              <a:rPr lang="en-US" sz="1800" dirty="0">
                <a:cs typeface="Arial" panose="020B0604020202020204" pitchFamily="34" charset="0"/>
              </a:rPr>
              <a:t>). Corporate Inspired. </a:t>
            </a:r>
            <a:r>
              <a:rPr lang="en-US" sz="1800" i="1" dirty="0" err="1">
                <a:cs typeface="Arial" panose="020B0604020202020204" pitchFamily="34" charset="0"/>
              </a:rPr>
              <a:t>HookSounds</a:t>
            </a:r>
            <a:r>
              <a:rPr lang="en-US" sz="1800" dirty="0">
                <a:cs typeface="Arial" panose="020B0604020202020204" pitchFamily="34" charset="0"/>
              </a:rPr>
              <a:t>. CC BY. </a:t>
            </a:r>
            <a:r>
              <a:rPr lang="en-US" sz="1800" dirty="0">
                <a:cs typeface="Arial" panose="020B0604020202020204" pitchFamily="34" charset="0"/>
                <a:hlinkClick r:id="rId2"/>
              </a:rPr>
              <a:t>http://www.hooksounds.com</a:t>
            </a:r>
            <a:endParaRPr lang="en-US" sz="1800" dirty="0">
              <a:solidFill>
                <a:schemeClr val="tx1"/>
              </a:solidFill>
              <a:cs typeface="Arial" panose="020B0604020202020204" pitchFamily="34" charset="0"/>
            </a:endParaRPr>
          </a:p>
          <a:p>
            <a:pPr marL="12700" indent="-457200">
              <a:lnSpc>
                <a:spcPct val="100000"/>
              </a:lnSpc>
              <a:spcBef>
                <a:spcPts val="1200"/>
              </a:spcBef>
            </a:pPr>
            <a:r>
              <a:rPr lang="en-US" sz="1800" dirty="0"/>
              <a:t>Unattributed materials are contributions from the Opening Up Copyright Project Team and placed in the Public Domain</a:t>
            </a:r>
            <a:r>
              <a:rPr lang="en-US" sz="1800" dirty="0" smtClean="0"/>
              <a:t>.</a:t>
            </a:r>
            <a:endParaRPr lang="en-US" sz="1800" dirty="0"/>
          </a:p>
        </p:txBody>
      </p:sp>
    </p:spTree>
    <p:extLst>
      <p:ext uri="{BB962C8B-B14F-4D97-AF65-F5344CB8AC3E}">
        <p14:creationId xmlns:p14="http://schemas.microsoft.com/office/powerpoint/2010/main" val="10461070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spcBef>
                <a:spcPts val="0"/>
              </a:spcBef>
              <a:buClr>
                <a:srgbClr val="757070"/>
              </a:buClr>
              <a:buSzPts val="1800"/>
            </a:pPr>
            <a:r>
              <a:rPr lang="en-US" dirty="0">
                <a:latin typeface="Arial"/>
                <a:ea typeface="Arial"/>
                <a:cs typeface="Arial"/>
                <a:sym typeface="Arial"/>
              </a:rPr>
              <a:t>University of Alberta. 2022. </a:t>
            </a:r>
            <a:r>
              <a:rPr lang="en-US" dirty="0" smtClean="0">
                <a:latin typeface="Arial"/>
                <a:ea typeface="Arial"/>
                <a:cs typeface="Arial"/>
                <a:sym typeface="Arial"/>
              </a:rPr>
              <a:t>Opening </a:t>
            </a:r>
            <a:r>
              <a:rPr lang="en-US" dirty="0">
                <a:latin typeface="Arial"/>
                <a:ea typeface="Arial"/>
                <a:cs typeface="Arial"/>
                <a:sym typeface="Arial"/>
              </a:rPr>
              <a:t>Up Copyright: An Introduction</a:t>
            </a:r>
            <a:r>
              <a:rPr lang="en-US" dirty="0" smtClean="0">
                <a:latin typeface="Arial"/>
                <a:ea typeface="Arial"/>
                <a:cs typeface="Arial"/>
                <a:sym typeface="Arial"/>
              </a:rPr>
              <a:t>. </a:t>
            </a:r>
            <a:r>
              <a:rPr lang="en-US" i="1" dirty="0">
                <a:latin typeface="Arial"/>
                <a:ea typeface="Arial"/>
                <a:cs typeface="Arial"/>
                <a:sym typeface="Arial"/>
              </a:rPr>
              <a:t>Opening Up Copyright Instructional Module</a:t>
            </a:r>
            <a:r>
              <a:rPr lang="en-US" dirty="0">
                <a:latin typeface="Arial"/>
                <a:ea typeface="Arial"/>
                <a:cs typeface="Arial"/>
                <a:sym typeface="Arial"/>
              </a:rPr>
              <a:t>. </a:t>
            </a:r>
            <a:r>
              <a:rPr lang="en-US" u="sng" dirty="0">
                <a:solidFill>
                  <a:srgbClr val="0563C1"/>
                </a:solidFill>
                <a:latin typeface="Arial"/>
                <a:ea typeface="Arial"/>
                <a:cs typeface="Arial"/>
                <a:sym typeface="Arial"/>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val="tx"/>
                    </a:ext>
                  </a:extLst>
                </a:hlinkClick>
              </a:rPr>
              <a:t>https://sites.library.ualberta.ca/copyright/</a:t>
            </a:r>
            <a:r>
              <a:rPr lang="en-US" dirty="0">
                <a:latin typeface="Arial"/>
                <a:ea typeface="Arial"/>
                <a:cs typeface="Arial"/>
                <a:sym typeface="Arial"/>
              </a:rPr>
              <a:t> </a:t>
            </a:r>
            <a:endParaRPr lang="en-US" dirty="0"/>
          </a:p>
          <a:p>
            <a:pPr lvl="0">
              <a:buClr>
                <a:srgbClr val="757070"/>
              </a:buClr>
              <a:buSzPts val="2000"/>
            </a:pPr>
            <a:endParaRPr lang="en-US" dirty="0"/>
          </a:p>
          <a:p>
            <a:endParaRPr lang="en-CA" dirty="0"/>
          </a:p>
        </p:txBody>
      </p:sp>
    </p:spTree>
    <p:extLst>
      <p:ext uri="{BB962C8B-B14F-4D97-AF65-F5344CB8AC3E}">
        <p14:creationId xmlns:p14="http://schemas.microsoft.com/office/powerpoint/2010/main" val="4022011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05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822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useBgFill="1">
        <p:nvSpPr>
          <p:cNvPr id="11" name="Rectangle 10"/>
          <p:cNvSpPr/>
          <p:nvPr/>
        </p:nvSpPr>
        <p:spPr>
          <a:xfrm>
            <a:off x="3934328" y="1583923"/>
            <a:ext cx="8076062" cy="4884414"/>
          </a:xfrm>
          <a:prstGeom prst="rect">
            <a:avLst/>
          </a:prstGeom>
        </p:spPr>
        <p:txBody>
          <a:bodyPr wrap="square">
            <a:spAutoFit/>
          </a:bodyPr>
          <a:lstStyle/>
          <a:p>
            <a:pPr>
              <a:lnSpc>
                <a:spcPct val="90000"/>
              </a:lnSpc>
              <a:spcAft>
                <a:spcPts val="600"/>
              </a:spcAft>
            </a:pPr>
            <a:r>
              <a:rPr lang="en-CA" b="1" dirty="0">
                <a:latin typeface="Helvetica" panose="020B0604020202020204" pitchFamily="34" charset="0"/>
                <a:ea typeface="Times New Roman" panose="02020603050405020304" pitchFamily="18" charset="0"/>
                <a:cs typeface="Times New Roman" panose="02020603050405020304" pitchFamily="18" charset="0"/>
              </a:rPr>
              <a:t>Industrial Designs and Topographies</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CA" sz="12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Interpretation</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840"/>
              </a:spcBef>
              <a:spcAft>
                <a:spcPts val="600"/>
              </a:spcAft>
            </a:pPr>
            <a:r>
              <a:rPr lang="en-CA" b="1" dirty="0">
                <a:latin typeface="Helvetica" panose="020B0604020202020204" pitchFamily="34" charset="0"/>
                <a:ea typeface="Times New Roman" panose="02020603050405020304" pitchFamily="18" charset="0"/>
                <a:cs typeface="Times New Roman" panose="02020603050405020304" pitchFamily="18" charset="0"/>
              </a:rPr>
              <a:t>64</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a:t>
            </a:r>
            <a:r>
              <a:rPr lang="en-CA" b="1" dirty="0">
                <a:latin typeface="Helvetica" panose="020B0604020202020204" pitchFamily="34" charset="0"/>
                <a:ea typeface="Times New Roman" panose="02020603050405020304" pitchFamily="18" charset="0"/>
                <a:cs typeface="Times New Roman" panose="02020603050405020304" pitchFamily="18" charset="0"/>
              </a:rPr>
              <a:t>(1)</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In this section and section 64.1,</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50215">
              <a:lnSpc>
                <a:spcPct val="90000"/>
              </a:lnSpc>
              <a:spcBef>
                <a:spcPts val="600"/>
              </a:spcBef>
              <a:spcAft>
                <a:spcPts val="600"/>
              </a:spcAft>
            </a:pPr>
            <a:r>
              <a:rPr lang="en-CA" b="1"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article</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 means any thing that is made by hand, tool or machine; (</a:t>
            </a:r>
            <a:r>
              <a:rPr lang="fr-FR"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objet</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50215">
              <a:lnSpc>
                <a:spcPct val="90000"/>
              </a:lnSpc>
              <a:spcBef>
                <a:spcPts val="600"/>
              </a:spcBef>
              <a:spcAft>
                <a:spcPts val="600"/>
              </a:spcAft>
            </a:pPr>
            <a:r>
              <a:rPr lang="en-CA" b="1"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design</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 means features of shape, configuration, pattern or ornament and any combination of those features that, in a finished article, appeal to and are judged solely by the eye; (</a:t>
            </a:r>
            <a:r>
              <a:rPr lang="fr-FR"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dessin</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50215">
              <a:lnSpc>
                <a:spcPct val="90000"/>
              </a:lnSpc>
              <a:spcBef>
                <a:spcPts val="600"/>
              </a:spcBef>
              <a:spcAft>
                <a:spcPts val="600"/>
              </a:spcAft>
            </a:pPr>
            <a:r>
              <a:rPr lang="en-CA" b="1"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useful article</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 means an article that has a utilitarian function and includes a model of any such article; (</a:t>
            </a:r>
            <a:r>
              <a:rPr lang="fr-FR"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objet utilitaire</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50215">
              <a:lnSpc>
                <a:spcPct val="90000"/>
              </a:lnSpc>
              <a:spcBef>
                <a:spcPts val="600"/>
              </a:spcBef>
              <a:spcAft>
                <a:spcPts val="600"/>
              </a:spcAft>
            </a:pPr>
            <a:r>
              <a:rPr lang="en-CA" b="1"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utilitarian function</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in respect of an article, means a function other than merely serving as a substrate or carrier for artistic or literary matter. (</a:t>
            </a:r>
            <a:r>
              <a:rPr lang="fr-FR"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fonction utilitaire</a:t>
            </a:r>
            <a:r>
              <a:rPr lang="en-CA"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CA" sz="12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90000"/>
              </a:lnSpc>
              <a:spcAft>
                <a:spcPts val="600"/>
              </a:spcAft>
            </a:pPr>
            <a:endParaRPr lang="en-CA" sz="12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90000"/>
              </a:lnSpc>
            </a:pPr>
            <a:r>
              <a:rPr lang="en-CA" sz="12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Non-infringement </a:t>
            </a:r>
            <a:r>
              <a:rPr lang="en-CA" sz="1200" b="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re certain designs</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840"/>
              </a:spcBef>
              <a:spcAft>
                <a:spcPts val="600"/>
              </a:spcAft>
            </a:pPr>
            <a:r>
              <a:rPr lang="en-CA" b="1" dirty="0">
                <a:latin typeface="Helvetica" panose="020B0604020202020204" pitchFamily="34" charset="0"/>
                <a:ea typeface="Times New Roman" panose="02020603050405020304" pitchFamily="18" charset="0"/>
                <a:cs typeface="Times New Roman" panose="02020603050405020304" pitchFamily="18" charset="0"/>
              </a:rPr>
              <a:t>(2)</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Where copyright subsists in a design applied to a useful article or in an artistic work from which the design is derived and, by or under the authority of any person who owns the copyright in Canada or who owns the copyright elsewhere,</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50215">
              <a:lnSpc>
                <a:spcPct val="90000"/>
              </a:lnSpc>
              <a:spcBef>
                <a:spcPts val="840"/>
              </a:spcBef>
              <a:spcAft>
                <a:spcPts val="600"/>
              </a:spcAft>
            </a:pPr>
            <a:r>
              <a:rPr lang="en-CA" b="1" dirty="0">
                <a:latin typeface="Helvetica" panose="020B0604020202020204" pitchFamily="34" charset="0"/>
                <a:ea typeface="Times New Roman" panose="02020603050405020304" pitchFamily="18" charset="0"/>
                <a:cs typeface="Times New Roman" panose="02020603050405020304" pitchFamily="18" charset="0"/>
              </a:rPr>
              <a:t>(a)</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the article is reproduced in a quantity of more than fifty, or</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44500">
              <a:lnSpc>
                <a:spcPct val="90000"/>
              </a:lnSpc>
              <a:spcAft>
                <a:spcPts val="600"/>
              </a:spcAft>
            </a:pPr>
            <a:r>
              <a:rPr lang="en-CA" b="1" dirty="0" smtClean="0">
                <a:latin typeface="Helvetica" panose="020B0604020202020204" pitchFamily="34" charset="0"/>
                <a:ea typeface="Times New Roman" panose="02020603050405020304" pitchFamily="18" charset="0"/>
              </a:rPr>
              <a:t>(</a:t>
            </a:r>
            <a:r>
              <a:rPr lang="en-CA" b="1" dirty="0">
                <a:latin typeface="Helvetica" panose="020B0604020202020204" pitchFamily="34" charset="0"/>
                <a:ea typeface="Times New Roman" panose="02020603050405020304" pitchFamily="18" charset="0"/>
              </a:rPr>
              <a:t>b)</a:t>
            </a:r>
            <a:r>
              <a:rPr lang="en-CA" dirty="0">
                <a:solidFill>
                  <a:srgbClr val="333333"/>
                </a:solidFill>
                <a:latin typeface="Helvetica" panose="020B0604020202020204" pitchFamily="34" charset="0"/>
                <a:ea typeface="Times New Roman" panose="02020603050405020304" pitchFamily="18" charset="0"/>
              </a:rPr>
              <a:t> where the article is a plate, engraving or cast, the article is used for producing more than fifty useful articles,</a:t>
            </a:r>
            <a:endParaRPr lang="en-CA"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37" y="4486497"/>
            <a:ext cx="2834185" cy="576000"/>
          </a:xfrm>
          <a:prstGeom prst="rect">
            <a:avLst/>
          </a:prstGeom>
        </p:spPr>
      </p:pic>
      <p:sp>
        <p:nvSpPr>
          <p:cNvPr id="250" name="Google Shape;250;p3"/>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COPYRIGHT CONFUSION</a:t>
            </a:r>
            <a:endParaRPr/>
          </a:p>
        </p:txBody>
      </p:sp>
      <p:pic>
        <p:nvPicPr>
          <p:cNvPr id="251" name="Google Shape;251;p3" descr="Image result for canada coat of arm"/>
          <p:cNvPicPr preferRelativeResize="0"/>
          <p:nvPr/>
        </p:nvPicPr>
        <p:blipFill rotWithShape="1">
          <a:blip r:embed="rId4">
            <a:alphaModFix/>
          </a:blip>
          <a:srcRect/>
          <a:stretch/>
        </p:blipFill>
        <p:spPr>
          <a:xfrm>
            <a:off x="1384222" y="2927470"/>
            <a:ext cx="1183931" cy="1499559"/>
          </a:xfrm>
          <a:prstGeom prst="rect">
            <a:avLst/>
          </a:prstGeom>
          <a:noFill/>
          <a:ln>
            <a:noFill/>
          </a:ln>
        </p:spPr>
      </p:pic>
      <p:sp>
        <p:nvSpPr>
          <p:cNvPr id="255" name="Google Shape;255;p3"/>
          <p:cNvSpPr txBox="1"/>
          <p:nvPr/>
        </p:nvSpPr>
        <p:spPr>
          <a:xfrm>
            <a:off x="3995530" y="2136913"/>
            <a:ext cx="2534479" cy="377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900" b="1" dirty="0">
                <a:solidFill>
                  <a:schemeClr val="tx2">
                    <a:lumMod val="10000"/>
                  </a:schemeClr>
                </a:solidFill>
                <a:latin typeface="Arial"/>
                <a:ea typeface="Arial"/>
                <a:cs typeface="Arial"/>
                <a:sym typeface="Arial"/>
              </a:rPr>
              <a:t>?</a:t>
            </a:r>
            <a:endParaRPr sz="23900" b="1" dirty="0">
              <a:solidFill>
                <a:schemeClr val="tx2">
                  <a:lumMod val="10000"/>
                </a:schemeClr>
              </a:solidFill>
              <a:latin typeface="Arial"/>
              <a:ea typeface="Arial"/>
              <a:cs typeface="Arial"/>
              <a:sym typeface="Arial"/>
            </a:endParaRPr>
          </a:p>
        </p:txBody>
      </p:sp>
      <p:sp>
        <p:nvSpPr>
          <p:cNvPr id="256" name="Google Shape;256;p3"/>
          <p:cNvSpPr txBox="1"/>
          <p:nvPr/>
        </p:nvSpPr>
        <p:spPr>
          <a:xfrm>
            <a:off x="6422380" y="1543868"/>
            <a:ext cx="2534479" cy="377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900" b="1" dirty="0">
                <a:solidFill>
                  <a:schemeClr val="tx2">
                    <a:lumMod val="10000"/>
                  </a:schemeClr>
                </a:solidFill>
                <a:latin typeface="Arial"/>
                <a:ea typeface="Arial"/>
                <a:cs typeface="Arial"/>
                <a:sym typeface="Arial"/>
              </a:rPr>
              <a:t>?</a:t>
            </a:r>
            <a:endParaRPr sz="23900" b="1" dirty="0">
              <a:solidFill>
                <a:schemeClr val="tx2">
                  <a:lumMod val="10000"/>
                </a:schemeClr>
              </a:solidFill>
              <a:latin typeface="Arial"/>
              <a:ea typeface="Arial"/>
              <a:cs typeface="Arial"/>
              <a:sym typeface="Arial"/>
            </a:endParaRPr>
          </a:p>
        </p:txBody>
      </p:sp>
      <p:sp>
        <p:nvSpPr>
          <p:cNvPr id="257" name="Google Shape;257;p3"/>
          <p:cNvSpPr txBox="1"/>
          <p:nvPr/>
        </p:nvSpPr>
        <p:spPr>
          <a:xfrm>
            <a:off x="8634915" y="2501950"/>
            <a:ext cx="2534479" cy="377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900" b="1" dirty="0">
                <a:solidFill>
                  <a:schemeClr val="tx2">
                    <a:lumMod val="10000"/>
                  </a:schemeClr>
                </a:solidFill>
                <a:latin typeface="Arial"/>
                <a:ea typeface="Arial"/>
                <a:cs typeface="Arial"/>
                <a:sym typeface="Arial"/>
              </a:rPr>
              <a:t>?</a:t>
            </a:r>
            <a:endParaRPr sz="23900" b="1" dirty="0">
              <a:solidFill>
                <a:schemeClr val="tx2">
                  <a:lumMod val="10000"/>
                </a:schemeClr>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1" nodeType="clickEffect">
                                  <p:stCondLst>
                                    <p:cond delay="0"/>
                                  </p:stCondLst>
                                  <p:childTnLst>
                                    <p:animRot by="21600000">
                                      <p:cBhvr>
                                        <p:cTn id="11" dur="2000" fill="hold"/>
                                        <p:tgtEl>
                                          <p:spTgt spid="11"/>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5"/>
                                        </p:tgtEl>
                                        <p:attrNameLst>
                                          <p:attrName>style.visibility</p:attrName>
                                        </p:attrNameLst>
                                      </p:cBhvr>
                                      <p:to>
                                        <p:strVal val="visible"/>
                                      </p:to>
                                    </p:set>
                                    <p:animEffect transition="in" filter="fade">
                                      <p:cBhvr>
                                        <p:cTn id="16" dur="500"/>
                                        <p:tgtEl>
                                          <p:spTgt spid="25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56"/>
                                        </p:tgtEl>
                                        <p:attrNameLst>
                                          <p:attrName>style.visibility</p:attrName>
                                        </p:attrNameLst>
                                      </p:cBhvr>
                                      <p:to>
                                        <p:strVal val="visible"/>
                                      </p:to>
                                    </p:set>
                                    <p:animEffect transition="in" filter="fade">
                                      <p:cBhvr>
                                        <p:cTn id="20" dur="500"/>
                                        <p:tgtEl>
                                          <p:spTgt spid="2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57"/>
                                        </p:tgtEl>
                                        <p:attrNameLst>
                                          <p:attrName>style.visibility</p:attrName>
                                        </p:attrNameLst>
                                      </p:cBhvr>
                                      <p:to>
                                        <p:strVal val="visible"/>
                                      </p:to>
                                    </p:set>
                                    <p:animEffect transition="in" filter="fade">
                                      <p:cBhvr>
                                        <p:cTn id="24"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useBgFill="1">
        <p:nvSpPr>
          <p:cNvPr id="11" name="Rectangle 10"/>
          <p:cNvSpPr/>
          <p:nvPr/>
        </p:nvSpPr>
        <p:spPr>
          <a:xfrm>
            <a:off x="3934328" y="1583923"/>
            <a:ext cx="8076062" cy="4884414"/>
          </a:xfrm>
          <a:prstGeom prst="rect">
            <a:avLst/>
          </a:prstGeom>
        </p:spPr>
        <p:txBody>
          <a:bodyPr wrap="square">
            <a:spAutoFit/>
          </a:bodyPr>
          <a:lstStyle/>
          <a:p>
            <a:pPr>
              <a:lnSpc>
                <a:spcPct val="90000"/>
              </a:lnSpc>
              <a:spcAft>
                <a:spcPts val="600"/>
              </a:spcAft>
            </a:pPr>
            <a:r>
              <a:rPr lang="en-CA" b="1" dirty="0">
                <a:latin typeface="Helvetica" panose="020B0604020202020204" pitchFamily="34" charset="0"/>
                <a:ea typeface="Times New Roman" panose="02020603050405020304" pitchFamily="18" charset="0"/>
                <a:cs typeface="Times New Roman" panose="02020603050405020304" pitchFamily="18" charset="0"/>
              </a:rPr>
              <a:t>Industrial Designs and Topographies</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CA" sz="12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Interpretation</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840"/>
              </a:spcBef>
              <a:spcAft>
                <a:spcPts val="600"/>
              </a:spcAft>
            </a:pPr>
            <a:r>
              <a:rPr lang="en-CA" b="1" dirty="0">
                <a:latin typeface="Helvetica" panose="020B0604020202020204" pitchFamily="34" charset="0"/>
                <a:ea typeface="Times New Roman" panose="02020603050405020304" pitchFamily="18" charset="0"/>
                <a:cs typeface="Times New Roman" panose="02020603050405020304" pitchFamily="18" charset="0"/>
              </a:rPr>
              <a:t>64</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a:t>
            </a:r>
            <a:r>
              <a:rPr lang="en-CA" b="1" dirty="0">
                <a:latin typeface="Helvetica" panose="020B0604020202020204" pitchFamily="34" charset="0"/>
                <a:ea typeface="Times New Roman" panose="02020603050405020304" pitchFamily="18" charset="0"/>
                <a:cs typeface="Times New Roman" panose="02020603050405020304" pitchFamily="18" charset="0"/>
              </a:rPr>
              <a:t>(1)</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In this section and section 64.1,</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50215">
              <a:lnSpc>
                <a:spcPct val="90000"/>
              </a:lnSpc>
              <a:spcBef>
                <a:spcPts val="600"/>
              </a:spcBef>
              <a:spcAft>
                <a:spcPts val="600"/>
              </a:spcAft>
            </a:pPr>
            <a:r>
              <a:rPr lang="en-CA" b="1"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article</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 means any thing that is made by hand, tool or machine; (</a:t>
            </a:r>
            <a:r>
              <a:rPr lang="fr-FR"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objet</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50215">
              <a:lnSpc>
                <a:spcPct val="90000"/>
              </a:lnSpc>
              <a:spcBef>
                <a:spcPts val="600"/>
              </a:spcBef>
              <a:spcAft>
                <a:spcPts val="600"/>
              </a:spcAft>
            </a:pPr>
            <a:r>
              <a:rPr lang="en-CA" b="1"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design</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 means features of shape, configuration, pattern or ornament and any combination of those features that, in a finished article, appeal to and are judged solely by the eye; (</a:t>
            </a:r>
            <a:r>
              <a:rPr lang="fr-FR"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dessin</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50215">
              <a:lnSpc>
                <a:spcPct val="90000"/>
              </a:lnSpc>
              <a:spcBef>
                <a:spcPts val="600"/>
              </a:spcBef>
              <a:spcAft>
                <a:spcPts val="600"/>
              </a:spcAft>
            </a:pPr>
            <a:r>
              <a:rPr lang="en-CA" b="1"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useful article</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 means an article that has a utilitarian function and includes a model of any such article; (</a:t>
            </a:r>
            <a:r>
              <a:rPr lang="fr-FR"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objet utilitaire</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50215">
              <a:lnSpc>
                <a:spcPct val="90000"/>
              </a:lnSpc>
              <a:spcBef>
                <a:spcPts val="600"/>
              </a:spcBef>
              <a:spcAft>
                <a:spcPts val="600"/>
              </a:spcAft>
            </a:pPr>
            <a:r>
              <a:rPr lang="en-CA" b="1"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utilitarian function</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in respect of an article, means a function other than merely serving as a substrate or carrier for artistic or literary matter. (</a:t>
            </a:r>
            <a:r>
              <a:rPr lang="fr-FR" i="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fonction utilitaire</a:t>
            </a:r>
            <a:r>
              <a:rPr lang="en-CA"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CA" sz="12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90000"/>
              </a:lnSpc>
              <a:spcAft>
                <a:spcPts val="600"/>
              </a:spcAft>
            </a:pPr>
            <a:endParaRPr lang="en-CA" sz="12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90000"/>
              </a:lnSpc>
            </a:pPr>
            <a:r>
              <a:rPr lang="en-CA" sz="1200"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Non-infringement </a:t>
            </a:r>
            <a:r>
              <a:rPr lang="en-CA" sz="1200" b="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re certain designs</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840"/>
              </a:spcBef>
              <a:spcAft>
                <a:spcPts val="600"/>
              </a:spcAft>
            </a:pPr>
            <a:r>
              <a:rPr lang="en-CA" b="1" dirty="0">
                <a:latin typeface="Helvetica" panose="020B0604020202020204" pitchFamily="34" charset="0"/>
                <a:ea typeface="Times New Roman" panose="02020603050405020304" pitchFamily="18" charset="0"/>
                <a:cs typeface="Times New Roman" panose="02020603050405020304" pitchFamily="18" charset="0"/>
              </a:rPr>
              <a:t>(2)</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Where copyright subsists in a design applied to a useful article or in an artistic work from which the design is derived and, by or under the authority of any person who owns the copyright in Canada or who owns the copyright elsewhere,</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50215">
              <a:lnSpc>
                <a:spcPct val="90000"/>
              </a:lnSpc>
              <a:spcBef>
                <a:spcPts val="840"/>
              </a:spcBef>
              <a:spcAft>
                <a:spcPts val="600"/>
              </a:spcAft>
            </a:pPr>
            <a:r>
              <a:rPr lang="en-CA" b="1" dirty="0">
                <a:latin typeface="Helvetica" panose="020B0604020202020204" pitchFamily="34" charset="0"/>
                <a:ea typeface="Times New Roman" panose="02020603050405020304" pitchFamily="18" charset="0"/>
                <a:cs typeface="Times New Roman" panose="02020603050405020304" pitchFamily="18" charset="0"/>
              </a:rPr>
              <a:t>(a)</a:t>
            </a:r>
            <a:r>
              <a:rPr lang="en-CA"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the article is reproduced in a quantity of more than fifty, or</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marL="444500">
              <a:lnSpc>
                <a:spcPct val="90000"/>
              </a:lnSpc>
              <a:spcAft>
                <a:spcPts val="600"/>
              </a:spcAft>
            </a:pPr>
            <a:r>
              <a:rPr lang="en-CA" b="1" dirty="0" smtClean="0">
                <a:latin typeface="Helvetica" panose="020B0604020202020204" pitchFamily="34" charset="0"/>
                <a:ea typeface="Times New Roman" panose="02020603050405020304" pitchFamily="18" charset="0"/>
              </a:rPr>
              <a:t>(</a:t>
            </a:r>
            <a:r>
              <a:rPr lang="en-CA" b="1" dirty="0">
                <a:latin typeface="Helvetica" panose="020B0604020202020204" pitchFamily="34" charset="0"/>
                <a:ea typeface="Times New Roman" panose="02020603050405020304" pitchFamily="18" charset="0"/>
              </a:rPr>
              <a:t>b)</a:t>
            </a:r>
            <a:r>
              <a:rPr lang="en-CA" dirty="0">
                <a:solidFill>
                  <a:srgbClr val="333333"/>
                </a:solidFill>
                <a:latin typeface="Helvetica" panose="020B0604020202020204" pitchFamily="34" charset="0"/>
                <a:ea typeface="Times New Roman" panose="02020603050405020304" pitchFamily="18" charset="0"/>
              </a:rPr>
              <a:t> where the article is a plate, engraving or cast, the article is used for producing more than fifty useful articles,</a:t>
            </a:r>
            <a:endParaRPr lang="en-CA"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37" y="4486497"/>
            <a:ext cx="2834185" cy="576000"/>
          </a:xfrm>
          <a:prstGeom prst="rect">
            <a:avLst/>
          </a:prstGeom>
        </p:spPr>
      </p:pic>
      <p:sp>
        <p:nvSpPr>
          <p:cNvPr id="250" name="Google Shape;250;p3"/>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sz="4000" b="1" i="0" u="none" strike="noStrike" cap="none" dirty="0">
                <a:solidFill>
                  <a:schemeClr val="lt1"/>
                </a:solidFill>
                <a:latin typeface="Arial"/>
                <a:ea typeface="Arial"/>
                <a:cs typeface="Arial"/>
                <a:sym typeface="Arial"/>
              </a:rPr>
              <a:t>COPYRIGHT CONFUSION</a:t>
            </a:r>
            <a:endParaRPr dirty="0"/>
          </a:p>
        </p:txBody>
      </p:sp>
      <p:pic>
        <p:nvPicPr>
          <p:cNvPr id="251" name="Google Shape;251;p3" descr="Image result for canada coat of arm"/>
          <p:cNvPicPr preferRelativeResize="0"/>
          <p:nvPr/>
        </p:nvPicPr>
        <p:blipFill rotWithShape="1">
          <a:blip r:embed="rId4">
            <a:alphaModFix/>
          </a:blip>
          <a:srcRect/>
          <a:stretch/>
        </p:blipFill>
        <p:spPr>
          <a:xfrm>
            <a:off x="1384222" y="2927470"/>
            <a:ext cx="1183931" cy="1499559"/>
          </a:xfrm>
          <a:prstGeom prst="rect">
            <a:avLst/>
          </a:prstGeom>
          <a:noFill/>
          <a:ln>
            <a:noFill/>
          </a:ln>
        </p:spPr>
      </p:pic>
      <p:sp>
        <p:nvSpPr>
          <p:cNvPr id="255" name="Google Shape;255;p3"/>
          <p:cNvSpPr txBox="1"/>
          <p:nvPr/>
        </p:nvSpPr>
        <p:spPr>
          <a:xfrm>
            <a:off x="3995530" y="2136913"/>
            <a:ext cx="2534479" cy="377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900" b="1" dirty="0">
                <a:solidFill>
                  <a:schemeClr val="tx2">
                    <a:lumMod val="10000"/>
                  </a:schemeClr>
                </a:solidFill>
                <a:latin typeface="Arial"/>
                <a:ea typeface="Arial"/>
                <a:cs typeface="Arial"/>
                <a:sym typeface="Arial"/>
              </a:rPr>
              <a:t>?</a:t>
            </a:r>
            <a:endParaRPr sz="23900" b="1" dirty="0">
              <a:solidFill>
                <a:schemeClr val="tx2">
                  <a:lumMod val="10000"/>
                </a:schemeClr>
              </a:solidFill>
              <a:latin typeface="Arial"/>
              <a:ea typeface="Arial"/>
              <a:cs typeface="Arial"/>
              <a:sym typeface="Arial"/>
            </a:endParaRPr>
          </a:p>
        </p:txBody>
      </p:sp>
      <p:sp>
        <p:nvSpPr>
          <p:cNvPr id="256" name="Google Shape;256;p3"/>
          <p:cNvSpPr txBox="1"/>
          <p:nvPr/>
        </p:nvSpPr>
        <p:spPr>
          <a:xfrm>
            <a:off x="6422380" y="1543868"/>
            <a:ext cx="2534479" cy="377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900" b="1" dirty="0">
                <a:solidFill>
                  <a:schemeClr val="tx2">
                    <a:lumMod val="10000"/>
                  </a:schemeClr>
                </a:solidFill>
                <a:latin typeface="Arial"/>
                <a:ea typeface="Arial"/>
                <a:cs typeface="Arial"/>
                <a:sym typeface="Arial"/>
              </a:rPr>
              <a:t>?</a:t>
            </a:r>
            <a:endParaRPr sz="23900" b="1" dirty="0">
              <a:solidFill>
                <a:schemeClr val="tx2">
                  <a:lumMod val="10000"/>
                </a:schemeClr>
              </a:solidFill>
              <a:latin typeface="Arial"/>
              <a:ea typeface="Arial"/>
              <a:cs typeface="Arial"/>
              <a:sym typeface="Arial"/>
            </a:endParaRPr>
          </a:p>
        </p:txBody>
      </p:sp>
      <p:sp>
        <p:nvSpPr>
          <p:cNvPr id="257" name="Google Shape;257;p3"/>
          <p:cNvSpPr txBox="1"/>
          <p:nvPr/>
        </p:nvSpPr>
        <p:spPr>
          <a:xfrm>
            <a:off x="8634915" y="2501950"/>
            <a:ext cx="2534479" cy="377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900" b="1" dirty="0">
                <a:solidFill>
                  <a:schemeClr val="tx2">
                    <a:lumMod val="10000"/>
                  </a:schemeClr>
                </a:solidFill>
                <a:latin typeface="Arial"/>
                <a:ea typeface="Arial"/>
                <a:cs typeface="Arial"/>
                <a:sym typeface="Arial"/>
              </a:rPr>
              <a:t>?</a:t>
            </a:r>
            <a:endParaRPr sz="23900" b="1" dirty="0">
              <a:solidFill>
                <a:schemeClr val="tx2">
                  <a:lumMod val="10000"/>
                </a:schemeClr>
              </a:solidFill>
              <a:latin typeface="Arial"/>
              <a:ea typeface="Arial"/>
              <a:cs typeface="Arial"/>
              <a:sym typeface="Arial"/>
            </a:endParaRPr>
          </a:p>
        </p:txBody>
      </p:sp>
      <p:pic>
        <p:nvPicPr>
          <p:cNvPr id="13" name="Google Shape;272;p4"/>
          <p:cNvPicPr preferRelativeResize="0"/>
          <p:nvPr/>
        </p:nvPicPr>
        <p:blipFill rotWithShape="1">
          <a:blip r:embed="rId5">
            <a:alphaModFix/>
          </a:blip>
          <a:srcRect/>
          <a:stretch/>
        </p:blipFill>
        <p:spPr>
          <a:xfrm>
            <a:off x="7788657" y="4753115"/>
            <a:ext cx="1801904" cy="1948309"/>
          </a:xfrm>
          <a:prstGeom prst="rect">
            <a:avLst/>
          </a:prstGeom>
          <a:noFill/>
          <a:ln>
            <a:noFill/>
          </a:ln>
        </p:spPr>
      </p:pic>
      <p:pic>
        <p:nvPicPr>
          <p:cNvPr id="14" name="Google Shape;273;p4"/>
          <p:cNvPicPr preferRelativeResize="0"/>
          <p:nvPr/>
        </p:nvPicPr>
        <p:blipFill rotWithShape="1">
          <a:blip r:embed="rId6">
            <a:alphaModFix/>
          </a:blip>
          <a:srcRect/>
          <a:stretch/>
        </p:blipFill>
        <p:spPr>
          <a:xfrm>
            <a:off x="533134" y="3226968"/>
            <a:ext cx="1017747" cy="2076840"/>
          </a:xfrm>
          <a:prstGeom prst="rect">
            <a:avLst/>
          </a:prstGeom>
          <a:noFill/>
          <a:ln>
            <a:noFill/>
          </a:ln>
        </p:spPr>
      </p:pic>
      <p:pic>
        <p:nvPicPr>
          <p:cNvPr id="15" name="Google Shape;274;p4" descr="A close up of a logo&#10;&#10;Description automatically generated"/>
          <p:cNvPicPr preferRelativeResize="0"/>
          <p:nvPr/>
        </p:nvPicPr>
        <p:blipFill rotWithShape="1">
          <a:blip r:embed="rId7">
            <a:alphaModFix/>
          </a:blip>
          <a:srcRect/>
          <a:stretch/>
        </p:blipFill>
        <p:spPr>
          <a:xfrm>
            <a:off x="3938972" y="1940232"/>
            <a:ext cx="1333672" cy="1631233"/>
          </a:xfrm>
          <a:prstGeom prst="rect">
            <a:avLst/>
          </a:prstGeom>
          <a:noFill/>
          <a:ln>
            <a:noFill/>
          </a:ln>
        </p:spPr>
      </p:pic>
      <p:pic>
        <p:nvPicPr>
          <p:cNvPr id="16" name="Google Shape;275;p4"/>
          <p:cNvPicPr preferRelativeResize="0"/>
          <p:nvPr/>
        </p:nvPicPr>
        <p:blipFill rotWithShape="1">
          <a:blip r:embed="rId8">
            <a:alphaModFix/>
          </a:blip>
          <a:srcRect b="14615"/>
          <a:stretch/>
        </p:blipFill>
        <p:spPr>
          <a:xfrm>
            <a:off x="9647261" y="4514826"/>
            <a:ext cx="1817513" cy="1551891"/>
          </a:xfrm>
          <a:prstGeom prst="rect">
            <a:avLst/>
          </a:prstGeom>
          <a:noFill/>
          <a:ln>
            <a:noFill/>
          </a:ln>
        </p:spPr>
      </p:pic>
      <p:pic>
        <p:nvPicPr>
          <p:cNvPr id="17" name="Google Shape;276;p4" descr="A drawing of a cartoon character&#10;&#10;Description automatically generated"/>
          <p:cNvPicPr preferRelativeResize="0"/>
          <p:nvPr/>
        </p:nvPicPr>
        <p:blipFill rotWithShape="1">
          <a:blip r:embed="rId9">
            <a:alphaModFix/>
          </a:blip>
          <a:srcRect/>
          <a:stretch/>
        </p:blipFill>
        <p:spPr>
          <a:xfrm flipH="1">
            <a:off x="2040007" y="4545582"/>
            <a:ext cx="790657" cy="1843894"/>
          </a:xfrm>
          <a:prstGeom prst="rect">
            <a:avLst/>
          </a:prstGeom>
          <a:noFill/>
          <a:ln>
            <a:noFill/>
          </a:ln>
        </p:spPr>
      </p:pic>
      <p:pic>
        <p:nvPicPr>
          <p:cNvPr id="18" name="Google Shape;277;p4"/>
          <p:cNvPicPr preferRelativeResize="0"/>
          <p:nvPr/>
        </p:nvPicPr>
        <p:blipFill rotWithShape="1">
          <a:blip r:embed="rId10">
            <a:alphaModFix/>
          </a:blip>
          <a:srcRect b="16734"/>
          <a:stretch/>
        </p:blipFill>
        <p:spPr>
          <a:xfrm>
            <a:off x="7548083" y="1951632"/>
            <a:ext cx="1386593" cy="1154558"/>
          </a:xfrm>
          <a:prstGeom prst="rect">
            <a:avLst/>
          </a:prstGeom>
          <a:noFill/>
          <a:ln>
            <a:noFill/>
          </a:ln>
        </p:spPr>
      </p:pic>
      <p:pic>
        <p:nvPicPr>
          <p:cNvPr id="19" name="Google Shape;278;p4"/>
          <p:cNvPicPr preferRelativeResize="0">
            <a:picLocks noGrp="1"/>
          </p:cNvPicPr>
          <p:nvPr>
            <p:ph type="body" idx="1"/>
          </p:nvPr>
        </p:nvPicPr>
        <p:blipFill rotWithShape="1">
          <a:blip r:embed="rId11">
            <a:alphaModFix/>
          </a:blip>
          <a:srcRect/>
          <a:stretch/>
        </p:blipFill>
        <p:spPr>
          <a:xfrm>
            <a:off x="1623257" y="1674365"/>
            <a:ext cx="1562663" cy="1562663"/>
          </a:xfrm>
          <a:prstGeom prst="rect">
            <a:avLst/>
          </a:prstGeom>
          <a:noFill/>
          <a:ln>
            <a:noFill/>
          </a:ln>
        </p:spPr>
      </p:pic>
      <p:pic>
        <p:nvPicPr>
          <p:cNvPr id="20" name="Google Shape;279;p4" descr="Programmer, Computer, Woman, Support, Website, Work"/>
          <p:cNvPicPr preferRelativeResize="0"/>
          <p:nvPr/>
        </p:nvPicPr>
        <p:blipFill rotWithShape="1">
          <a:blip r:embed="rId12">
            <a:alphaModFix/>
          </a:blip>
          <a:srcRect/>
          <a:stretch/>
        </p:blipFill>
        <p:spPr>
          <a:xfrm>
            <a:off x="3355155" y="4567629"/>
            <a:ext cx="1427168" cy="1220382"/>
          </a:xfrm>
          <a:prstGeom prst="rect">
            <a:avLst/>
          </a:prstGeom>
          <a:noFill/>
          <a:ln>
            <a:noFill/>
          </a:ln>
        </p:spPr>
      </p:pic>
      <p:pic>
        <p:nvPicPr>
          <p:cNvPr id="21" name="Google Shape;280;p4"/>
          <p:cNvPicPr preferRelativeResize="0"/>
          <p:nvPr/>
        </p:nvPicPr>
        <p:blipFill rotWithShape="1">
          <a:blip r:embed="rId13">
            <a:alphaModFix/>
          </a:blip>
          <a:srcRect/>
          <a:stretch/>
        </p:blipFill>
        <p:spPr>
          <a:xfrm>
            <a:off x="9906299" y="1607090"/>
            <a:ext cx="821972" cy="2493817"/>
          </a:xfrm>
          <a:prstGeom prst="rect">
            <a:avLst/>
          </a:prstGeom>
          <a:noFill/>
          <a:ln>
            <a:noFill/>
          </a:ln>
        </p:spPr>
      </p:pic>
    </p:spTree>
    <p:extLst>
      <p:ext uri="{BB962C8B-B14F-4D97-AF65-F5344CB8AC3E}">
        <p14:creationId xmlns:p14="http://schemas.microsoft.com/office/powerpoint/2010/main" val="420490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set>
                                      <p:cBhvr>
                                        <p:cTn id="8" dur="1" fill="hold">
                                          <p:stCondLst>
                                            <p:cond delay="499"/>
                                          </p:stCondLst>
                                        </p:cTn>
                                        <p:tgtEl>
                                          <p:spTgt spid="11"/>
                                        </p:tgtEl>
                                        <p:attrNameLst>
                                          <p:attrName>style.visibility</p:attrName>
                                        </p:attrNameLst>
                                      </p:cBhvr>
                                      <p:to>
                                        <p:strVal val="hidden"/>
                                      </p:to>
                                    </p:set>
                                  </p:childTnLst>
                                </p:cTn>
                              </p:par>
                              <p:par>
                                <p:cTn id="9" presetID="23" presetClass="exit" presetSubtype="32" fill="hold" nodeType="withEffect">
                                  <p:stCondLst>
                                    <p:cond delay="0"/>
                                  </p:stCondLst>
                                  <p:childTnLst>
                                    <p:anim calcmode="lin" valueType="num">
                                      <p:cBhvr>
                                        <p:cTn id="10" dur="500"/>
                                        <p:tgtEl>
                                          <p:spTgt spid="255"/>
                                        </p:tgtEl>
                                        <p:attrNameLst>
                                          <p:attrName>ppt_w</p:attrName>
                                        </p:attrNameLst>
                                      </p:cBhvr>
                                      <p:tavLst>
                                        <p:tav tm="0">
                                          <p:val>
                                            <p:strVal val="ppt_w"/>
                                          </p:val>
                                        </p:tav>
                                        <p:tav tm="100000">
                                          <p:val>
                                            <p:fltVal val="0"/>
                                          </p:val>
                                        </p:tav>
                                      </p:tavLst>
                                    </p:anim>
                                    <p:anim calcmode="lin" valueType="num">
                                      <p:cBhvr>
                                        <p:cTn id="11" dur="500"/>
                                        <p:tgtEl>
                                          <p:spTgt spid="255"/>
                                        </p:tgtEl>
                                        <p:attrNameLst>
                                          <p:attrName>ppt_h</p:attrName>
                                        </p:attrNameLst>
                                      </p:cBhvr>
                                      <p:tavLst>
                                        <p:tav tm="0">
                                          <p:val>
                                            <p:strVal val="ppt_h"/>
                                          </p:val>
                                        </p:tav>
                                        <p:tav tm="100000">
                                          <p:val>
                                            <p:fltVal val="0"/>
                                          </p:val>
                                        </p:tav>
                                      </p:tavLst>
                                    </p:anim>
                                    <p:set>
                                      <p:cBhvr>
                                        <p:cTn id="12" dur="1" fill="hold">
                                          <p:stCondLst>
                                            <p:cond delay="499"/>
                                          </p:stCondLst>
                                        </p:cTn>
                                        <p:tgtEl>
                                          <p:spTgt spid="255"/>
                                        </p:tgtEl>
                                        <p:attrNameLst>
                                          <p:attrName>style.visibility</p:attrName>
                                        </p:attrNameLst>
                                      </p:cBhvr>
                                      <p:to>
                                        <p:strVal val="hidden"/>
                                      </p:to>
                                    </p:set>
                                  </p:childTnLst>
                                </p:cTn>
                              </p:par>
                              <p:par>
                                <p:cTn id="13" presetID="23" presetClass="exit" presetSubtype="32" fill="hold" grpId="0" nodeType="withEffect">
                                  <p:stCondLst>
                                    <p:cond delay="0"/>
                                  </p:stCondLst>
                                  <p:childTnLst>
                                    <p:anim calcmode="lin" valueType="num">
                                      <p:cBhvr>
                                        <p:cTn id="14" dur="500"/>
                                        <p:tgtEl>
                                          <p:spTgt spid="256"/>
                                        </p:tgtEl>
                                        <p:attrNameLst>
                                          <p:attrName>ppt_w</p:attrName>
                                        </p:attrNameLst>
                                      </p:cBhvr>
                                      <p:tavLst>
                                        <p:tav tm="0">
                                          <p:val>
                                            <p:strVal val="ppt_w"/>
                                          </p:val>
                                        </p:tav>
                                        <p:tav tm="100000">
                                          <p:val>
                                            <p:fltVal val="0"/>
                                          </p:val>
                                        </p:tav>
                                      </p:tavLst>
                                    </p:anim>
                                    <p:anim calcmode="lin" valueType="num">
                                      <p:cBhvr>
                                        <p:cTn id="15" dur="500"/>
                                        <p:tgtEl>
                                          <p:spTgt spid="256"/>
                                        </p:tgtEl>
                                        <p:attrNameLst>
                                          <p:attrName>ppt_h</p:attrName>
                                        </p:attrNameLst>
                                      </p:cBhvr>
                                      <p:tavLst>
                                        <p:tav tm="0">
                                          <p:val>
                                            <p:strVal val="ppt_h"/>
                                          </p:val>
                                        </p:tav>
                                        <p:tav tm="100000">
                                          <p:val>
                                            <p:fltVal val="0"/>
                                          </p:val>
                                        </p:tav>
                                      </p:tavLst>
                                    </p:anim>
                                    <p:set>
                                      <p:cBhvr>
                                        <p:cTn id="16" dur="1" fill="hold">
                                          <p:stCondLst>
                                            <p:cond delay="499"/>
                                          </p:stCondLst>
                                        </p:cTn>
                                        <p:tgtEl>
                                          <p:spTgt spid="256"/>
                                        </p:tgtEl>
                                        <p:attrNameLst>
                                          <p:attrName>style.visibility</p:attrName>
                                        </p:attrNameLst>
                                      </p:cBhvr>
                                      <p:to>
                                        <p:strVal val="hidden"/>
                                      </p:to>
                                    </p:set>
                                  </p:childTnLst>
                                </p:cTn>
                              </p:par>
                              <p:par>
                                <p:cTn id="17" presetID="23" presetClass="exit" presetSubtype="32" fill="hold" grpId="0" nodeType="withEffect">
                                  <p:stCondLst>
                                    <p:cond delay="0"/>
                                  </p:stCondLst>
                                  <p:childTnLst>
                                    <p:anim calcmode="lin" valueType="num">
                                      <p:cBhvr>
                                        <p:cTn id="18" dur="500"/>
                                        <p:tgtEl>
                                          <p:spTgt spid="257"/>
                                        </p:tgtEl>
                                        <p:attrNameLst>
                                          <p:attrName>ppt_w</p:attrName>
                                        </p:attrNameLst>
                                      </p:cBhvr>
                                      <p:tavLst>
                                        <p:tav tm="0">
                                          <p:val>
                                            <p:strVal val="ppt_w"/>
                                          </p:val>
                                        </p:tav>
                                        <p:tav tm="100000">
                                          <p:val>
                                            <p:fltVal val="0"/>
                                          </p:val>
                                        </p:tav>
                                      </p:tavLst>
                                    </p:anim>
                                    <p:anim calcmode="lin" valueType="num">
                                      <p:cBhvr>
                                        <p:cTn id="19" dur="500"/>
                                        <p:tgtEl>
                                          <p:spTgt spid="257"/>
                                        </p:tgtEl>
                                        <p:attrNameLst>
                                          <p:attrName>ppt_h</p:attrName>
                                        </p:attrNameLst>
                                      </p:cBhvr>
                                      <p:tavLst>
                                        <p:tav tm="0">
                                          <p:val>
                                            <p:strVal val="ppt_h"/>
                                          </p:val>
                                        </p:tav>
                                        <p:tav tm="100000">
                                          <p:val>
                                            <p:fltVal val="0"/>
                                          </p:val>
                                        </p:tav>
                                      </p:tavLst>
                                    </p:anim>
                                    <p:set>
                                      <p:cBhvr>
                                        <p:cTn id="20" dur="1" fill="hold">
                                          <p:stCondLst>
                                            <p:cond delay="499"/>
                                          </p:stCondLst>
                                        </p:cTn>
                                        <p:tgtEl>
                                          <p:spTgt spid="257"/>
                                        </p:tgtEl>
                                        <p:attrNameLst>
                                          <p:attrName>style.visibility</p:attrName>
                                        </p:attrNameLst>
                                      </p:cBhvr>
                                      <p:to>
                                        <p:strVal val="hidden"/>
                                      </p:to>
                                    </p:set>
                                  </p:child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6.25E-7 -1.11111E-6 L 0.37344 0.00556 " pathEditMode="relative" rAng="0" ptsTypes="AA">
                                      <p:cBhvr>
                                        <p:cTn id="23" dur="2000" fill="hold"/>
                                        <p:tgtEl>
                                          <p:spTgt spid="251"/>
                                        </p:tgtEl>
                                        <p:attrNameLst>
                                          <p:attrName>ppt_x</p:attrName>
                                          <p:attrName>ppt_y</p:attrName>
                                        </p:attrNameLst>
                                      </p:cBhvr>
                                      <p:rCtr x="18672" y="278"/>
                                    </p:animMotion>
                                  </p:childTnLst>
                                </p:cTn>
                              </p:par>
                              <p:par>
                                <p:cTn id="24" presetID="63" presetClass="path" presetSubtype="0" accel="50000" decel="50000" fill="hold" nodeType="withEffect">
                                  <p:stCondLst>
                                    <p:cond delay="0"/>
                                  </p:stCondLst>
                                  <p:childTnLst>
                                    <p:animMotion origin="layout" path="M 1.25E-6 -4.81481E-6 L 0.37383 0.00695 " pathEditMode="relative" rAng="0" ptsTypes="AA">
                                      <p:cBhvr>
                                        <p:cTn id="25" dur="2000" fill="hold"/>
                                        <p:tgtEl>
                                          <p:spTgt spid="2"/>
                                        </p:tgtEl>
                                        <p:attrNameLst>
                                          <p:attrName>ppt_x</p:attrName>
                                          <p:attrName>ppt_y</p:attrName>
                                        </p:attrNameLst>
                                      </p:cBhvr>
                                      <p:rCtr x="18685" y="347"/>
                                    </p:animMotion>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6" grpId="0"/>
      <p:bldP spid="2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OUC GOALS</a:t>
            </a:r>
            <a:endParaRPr/>
          </a:p>
        </p:txBody>
      </p:sp>
      <p:sp>
        <p:nvSpPr>
          <p:cNvPr id="287" name="Google Shape;287;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0000"/>
              </a:buClr>
              <a:buSzPts val="2000"/>
              <a:buFont typeface="Arial"/>
              <a:buChar char="•"/>
            </a:pPr>
            <a:r>
              <a:rPr lang="en-US" sz="2000" b="0" i="0" u="none" strike="noStrike" dirty="0">
                <a:solidFill>
                  <a:srgbClr val="000000"/>
                </a:solidFill>
                <a:latin typeface="Arial"/>
                <a:ea typeface="Arial"/>
                <a:cs typeface="Arial"/>
                <a:sym typeface="Arial"/>
              </a:rPr>
              <a:t>Broaden access to copyright information</a:t>
            </a:r>
            <a:endParaRPr dirty="0"/>
          </a:p>
          <a:p>
            <a:pPr marL="228600" lvl="0" indent="-101600" algn="l" rtl="0">
              <a:lnSpc>
                <a:spcPct val="90000"/>
              </a:lnSpc>
              <a:spcBef>
                <a:spcPts val="1200"/>
              </a:spcBef>
              <a:spcAft>
                <a:spcPts val="0"/>
              </a:spcAft>
              <a:buClr>
                <a:srgbClr val="757070"/>
              </a:buClr>
              <a:buSzPts val="2000"/>
              <a:buFont typeface="Arial"/>
              <a:buNone/>
            </a:pPr>
            <a:endParaRPr sz="2000" b="0" i="0" u="none" strike="noStrike" dirty="0">
              <a:solidFill>
                <a:srgbClr val="000000"/>
              </a:solidFill>
              <a:latin typeface="Arial"/>
              <a:ea typeface="Arial"/>
              <a:cs typeface="Arial"/>
              <a:sym typeface="Arial"/>
            </a:endParaRPr>
          </a:p>
          <a:p>
            <a:pPr marL="228600" lvl="0" indent="-228600" algn="l" rtl="0">
              <a:lnSpc>
                <a:spcPct val="90000"/>
              </a:lnSpc>
              <a:spcBef>
                <a:spcPts val="0"/>
              </a:spcBef>
              <a:spcAft>
                <a:spcPts val="0"/>
              </a:spcAft>
              <a:buClr>
                <a:srgbClr val="000000"/>
              </a:buClr>
              <a:buSzPts val="2000"/>
              <a:buFont typeface="Arial"/>
              <a:buChar char="•"/>
            </a:pPr>
            <a:r>
              <a:rPr lang="en-US" sz="2000" b="0" i="0" u="none" strike="noStrike" dirty="0">
                <a:solidFill>
                  <a:srgbClr val="000000"/>
                </a:solidFill>
                <a:latin typeface="Arial"/>
                <a:ea typeface="Arial"/>
                <a:cs typeface="Arial"/>
                <a:sym typeface="Arial"/>
              </a:rPr>
              <a:t>Advance the values associated with openness and open content</a:t>
            </a:r>
            <a:endParaRPr dirty="0"/>
          </a:p>
          <a:p>
            <a:pPr marL="228600" lvl="0" indent="-101600" algn="l" rtl="0">
              <a:lnSpc>
                <a:spcPct val="90000"/>
              </a:lnSpc>
              <a:spcBef>
                <a:spcPts val="1200"/>
              </a:spcBef>
              <a:spcAft>
                <a:spcPts val="0"/>
              </a:spcAft>
              <a:buClr>
                <a:srgbClr val="757070"/>
              </a:buClr>
              <a:buSzPts val="2000"/>
              <a:buFont typeface="Arial"/>
              <a:buNone/>
            </a:pPr>
            <a:endParaRPr sz="2000" b="0" i="0" u="none" strike="noStrike" dirty="0">
              <a:solidFill>
                <a:srgbClr val="000000"/>
              </a:solidFill>
              <a:latin typeface="Arial"/>
              <a:ea typeface="Arial"/>
              <a:cs typeface="Arial"/>
              <a:sym typeface="Arial"/>
            </a:endParaRPr>
          </a:p>
          <a:p>
            <a:pPr marL="228600" lvl="0" indent="-228600" algn="l" rtl="0">
              <a:lnSpc>
                <a:spcPct val="90000"/>
              </a:lnSpc>
              <a:spcBef>
                <a:spcPts val="0"/>
              </a:spcBef>
              <a:spcAft>
                <a:spcPts val="0"/>
              </a:spcAft>
              <a:buClr>
                <a:srgbClr val="000000"/>
              </a:buClr>
              <a:buSzPts val="2000"/>
              <a:buFont typeface="Arial"/>
              <a:buChar char="•"/>
            </a:pPr>
            <a:r>
              <a:rPr lang="en-US" sz="2000" b="0" i="0" u="none" strike="noStrike" dirty="0">
                <a:solidFill>
                  <a:srgbClr val="000000"/>
                </a:solidFill>
                <a:latin typeface="Arial"/>
                <a:ea typeface="Arial"/>
                <a:cs typeface="Arial"/>
                <a:sym typeface="Arial"/>
              </a:rPr>
              <a:t>Reach multiple audiences and </a:t>
            </a:r>
            <a:r>
              <a:rPr lang="en-US" sz="2000" b="0" i="0" u="none" strike="noStrike" dirty="0" smtClean="0">
                <a:solidFill>
                  <a:srgbClr val="000000"/>
                </a:solidFill>
                <a:latin typeface="Arial"/>
                <a:ea typeface="Arial"/>
                <a:cs typeface="Arial"/>
                <a:sym typeface="Arial"/>
              </a:rPr>
              <a:t>avoid </a:t>
            </a:r>
            <a:r>
              <a:rPr lang="en-US" sz="2000" b="0" i="0" u="none" strike="noStrike" dirty="0">
                <a:solidFill>
                  <a:srgbClr val="000000"/>
                </a:solidFill>
                <a:latin typeface="Arial"/>
                <a:ea typeface="Arial"/>
                <a:cs typeface="Arial"/>
                <a:sym typeface="Arial"/>
              </a:rPr>
              <a:t>duplication in resource development, and</a:t>
            </a:r>
            <a:endParaRPr dirty="0"/>
          </a:p>
          <a:p>
            <a:pPr marL="228600" lvl="0" indent="-101600" algn="l" rtl="0">
              <a:lnSpc>
                <a:spcPct val="90000"/>
              </a:lnSpc>
              <a:spcBef>
                <a:spcPts val="1200"/>
              </a:spcBef>
              <a:spcAft>
                <a:spcPts val="0"/>
              </a:spcAft>
              <a:buClr>
                <a:srgbClr val="757070"/>
              </a:buClr>
              <a:buSzPts val="2000"/>
              <a:buFont typeface="Arial"/>
              <a:buNone/>
            </a:pPr>
            <a:endParaRPr sz="2000" b="0" i="0" u="none" strike="noStrike" dirty="0">
              <a:solidFill>
                <a:srgbClr val="000000"/>
              </a:solidFill>
              <a:latin typeface="Arial"/>
              <a:ea typeface="Arial"/>
              <a:cs typeface="Arial"/>
              <a:sym typeface="Arial"/>
            </a:endParaRPr>
          </a:p>
          <a:p>
            <a:pPr marL="228600" lvl="0" indent="-228600" algn="l" rtl="0">
              <a:lnSpc>
                <a:spcPct val="90000"/>
              </a:lnSpc>
              <a:spcBef>
                <a:spcPts val="0"/>
              </a:spcBef>
              <a:spcAft>
                <a:spcPts val="0"/>
              </a:spcAft>
              <a:buClr>
                <a:srgbClr val="000000"/>
              </a:buClr>
              <a:buSzPts val="2000"/>
              <a:buFont typeface="Arial"/>
              <a:buChar char="•"/>
            </a:pPr>
            <a:r>
              <a:rPr lang="en-US" sz="2000" b="0" i="0" u="none" strike="noStrike" dirty="0">
                <a:solidFill>
                  <a:srgbClr val="000000"/>
                </a:solidFill>
                <a:latin typeface="Arial"/>
                <a:ea typeface="Arial"/>
                <a:cs typeface="Arial"/>
                <a:sym typeface="Arial"/>
              </a:rPr>
              <a:t>Produce open educational resources (OER) about copyright that can serve as an enabler for other open education </a:t>
            </a:r>
            <a:r>
              <a:rPr lang="en-US" sz="2000" b="0" i="0" u="none" strike="noStrike" dirty="0" smtClean="0">
                <a:solidFill>
                  <a:srgbClr val="000000"/>
                </a:solidFill>
                <a:latin typeface="Arial"/>
                <a:ea typeface="Arial"/>
                <a:cs typeface="Arial"/>
                <a:sym typeface="Arial"/>
              </a:rPr>
              <a:t>projects</a:t>
            </a:r>
            <a:endParaRPr dirty="0"/>
          </a:p>
        </p:txBody>
      </p:sp>
      <p:pic>
        <p:nvPicPr>
          <p:cNvPr id="288" name="Google Shape;288;p5"/>
          <p:cNvPicPr preferRelativeResize="0"/>
          <p:nvPr/>
        </p:nvPicPr>
        <p:blipFill rotWithShape="1">
          <a:blip r:embed="rId3">
            <a:alphaModFix/>
          </a:blip>
          <a:srcRect/>
          <a:stretch/>
        </p:blipFill>
        <p:spPr>
          <a:xfrm>
            <a:off x="6944159" y="1825625"/>
            <a:ext cx="3606229" cy="3298224"/>
          </a:xfrm>
          <a:prstGeom prst="rect">
            <a:avLst/>
          </a:prstGeom>
          <a:noFill/>
          <a:ln>
            <a:noFill/>
          </a:ln>
        </p:spPr>
      </p:pic>
      <p:pic>
        <p:nvPicPr>
          <p:cNvPr id="289" name="Google Shape;289;p5"/>
          <p:cNvPicPr preferRelativeResize="0">
            <a:picLocks noGrp="1"/>
          </p:cNvPicPr>
          <p:nvPr>
            <p:ph type="body" idx="1"/>
          </p:nvPr>
        </p:nvPicPr>
        <p:blipFill rotWithShape="1">
          <a:blip r:embed="rId4">
            <a:alphaModFix/>
          </a:blip>
          <a:srcRect/>
          <a:stretch/>
        </p:blipFill>
        <p:spPr>
          <a:xfrm>
            <a:off x="7346523" y="5357190"/>
            <a:ext cx="1624714" cy="1083144"/>
          </a:xfrm>
          <a:prstGeom prst="rect">
            <a:avLst/>
          </a:prstGeom>
          <a:noFill/>
          <a:ln>
            <a:noFill/>
          </a:ln>
        </p:spPr>
      </p:pic>
      <p:pic>
        <p:nvPicPr>
          <p:cNvPr id="290" name="Google Shape;290;p5"/>
          <p:cNvPicPr preferRelativeResize="0"/>
          <p:nvPr/>
        </p:nvPicPr>
        <p:blipFill rotWithShape="1">
          <a:blip r:embed="rId5">
            <a:alphaModFix/>
          </a:blip>
          <a:srcRect/>
          <a:stretch/>
        </p:blipFill>
        <p:spPr>
          <a:xfrm>
            <a:off x="6428167" y="5560943"/>
            <a:ext cx="767157" cy="1198682"/>
          </a:xfrm>
          <a:prstGeom prst="rect">
            <a:avLst/>
          </a:prstGeom>
          <a:noFill/>
          <a:ln>
            <a:noFill/>
          </a:ln>
        </p:spPr>
      </p:pic>
      <p:pic>
        <p:nvPicPr>
          <p:cNvPr id="291" name="Google Shape;291;p5"/>
          <p:cNvPicPr preferRelativeResize="0"/>
          <p:nvPr/>
        </p:nvPicPr>
        <p:blipFill rotWithShape="1">
          <a:blip r:embed="rId6">
            <a:alphaModFix/>
          </a:blip>
          <a:srcRect/>
          <a:stretch/>
        </p:blipFill>
        <p:spPr>
          <a:xfrm>
            <a:off x="10297960" y="5209234"/>
            <a:ext cx="1141551" cy="1379055"/>
          </a:xfrm>
          <a:prstGeom prst="rect">
            <a:avLst/>
          </a:prstGeom>
          <a:noFill/>
          <a:ln>
            <a:noFill/>
          </a:ln>
        </p:spPr>
      </p:pic>
      <p:pic>
        <p:nvPicPr>
          <p:cNvPr id="292" name="Google Shape;292;p5"/>
          <p:cNvPicPr preferRelativeResize="0"/>
          <p:nvPr/>
        </p:nvPicPr>
        <p:blipFill rotWithShape="1">
          <a:blip r:embed="rId7">
            <a:alphaModFix/>
          </a:blip>
          <a:srcRect/>
          <a:stretch/>
        </p:blipFill>
        <p:spPr>
          <a:xfrm>
            <a:off x="9035257" y="5577621"/>
            <a:ext cx="1198683" cy="11986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7">
                                            <p:txEl>
                                              <p:pRg st="0" end="0"/>
                                            </p:txEl>
                                          </p:spTgt>
                                        </p:tgtEl>
                                        <p:attrNameLst>
                                          <p:attrName>style.visibility</p:attrName>
                                        </p:attrNameLst>
                                      </p:cBhvr>
                                      <p:to>
                                        <p:strVal val="visible"/>
                                      </p:to>
                                    </p:set>
                                    <p:animEffect transition="in" filter="fade">
                                      <p:cBhvr>
                                        <p:cTn id="12" dur="500"/>
                                        <p:tgtEl>
                                          <p:spTgt spid="2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7">
                                            <p:txEl>
                                              <p:pRg st="2" end="2"/>
                                            </p:txEl>
                                          </p:spTgt>
                                        </p:tgtEl>
                                        <p:attrNameLst>
                                          <p:attrName>style.visibility</p:attrName>
                                        </p:attrNameLst>
                                      </p:cBhvr>
                                      <p:to>
                                        <p:strVal val="visible"/>
                                      </p:to>
                                    </p:set>
                                    <p:animEffect transition="in" filter="fade">
                                      <p:cBhvr>
                                        <p:cTn id="17" dur="500"/>
                                        <p:tgtEl>
                                          <p:spTgt spid="2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7">
                                            <p:txEl>
                                              <p:pRg st="4" end="4"/>
                                            </p:txEl>
                                          </p:spTgt>
                                        </p:tgtEl>
                                        <p:attrNameLst>
                                          <p:attrName>style.visibility</p:attrName>
                                        </p:attrNameLst>
                                      </p:cBhvr>
                                      <p:to>
                                        <p:strVal val="visible"/>
                                      </p:to>
                                    </p:set>
                                    <p:animEffect transition="in" filter="fade">
                                      <p:cBhvr>
                                        <p:cTn id="22" dur="500"/>
                                        <p:tgtEl>
                                          <p:spTgt spid="2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7">
                                            <p:txEl>
                                              <p:pRg st="6" end="6"/>
                                            </p:txEl>
                                          </p:spTgt>
                                        </p:tgtEl>
                                        <p:attrNameLst>
                                          <p:attrName>style.visibility</p:attrName>
                                        </p:attrNameLst>
                                      </p:cBhvr>
                                      <p:to>
                                        <p:strVal val="visible"/>
                                      </p:to>
                                    </p:set>
                                    <p:animEffect transition="in" filter="fade">
                                      <p:cBhvr>
                                        <p:cTn id="27" dur="500"/>
                                        <p:tgtEl>
                                          <p:spTgt spid="28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1"/>
                                        </p:tgtEl>
                                        <p:attrNameLst>
                                          <p:attrName>style.visibility</p:attrName>
                                        </p:attrNameLst>
                                      </p:cBhvr>
                                      <p:to>
                                        <p:strVal val="visible"/>
                                      </p:to>
                                    </p:set>
                                    <p:animEffect transition="in" filter="fade">
                                      <p:cBhvr>
                                        <p:cTn id="32" dur="500"/>
                                        <p:tgtEl>
                                          <p:spTgt spid="291"/>
                                        </p:tgtEl>
                                      </p:cBhvr>
                                    </p:animEffect>
                                  </p:childTnLst>
                                </p:cTn>
                              </p:par>
                              <p:par>
                                <p:cTn id="33" presetID="10" presetClass="entr" presetSubtype="0" fill="hold" nodeType="withEffect">
                                  <p:stCondLst>
                                    <p:cond delay="0"/>
                                  </p:stCondLst>
                                  <p:childTnLst>
                                    <p:set>
                                      <p:cBhvr>
                                        <p:cTn id="34" dur="1" fill="hold">
                                          <p:stCondLst>
                                            <p:cond delay="0"/>
                                          </p:stCondLst>
                                        </p:cTn>
                                        <p:tgtEl>
                                          <p:spTgt spid="292"/>
                                        </p:tgtEl>
                                        <p:attrNameLst>
                                          <p:attrName>style.visibility</p:attrName>
                                        </p:attrNameLst>
                                      </p:cBhvr>
                                      <p:to>
                                        <p:strVal val="visible"/>
                                      </p:to>
                                    </p:set>
                                    <p:animEffect transition="in" filter="fade">
                                      <p:cBhvr>
                                        <p:cTn id="35" dur="500"/>
                                        <p:tgtEl>
                                          <p:spTgt spid="292"/>
                                        </p:tgtEl>
                                      </p:cBhvr>
                                    </p:animEffect>
                                  </p:childTnLst>
                                </p:cTn>
                              </p:par>
                              <p:par>
                                <p:cTn id="36" presetID="10" presetClass="entr" presetSubtype="0" fill="hold" nodeType="withEffect">
                                  <p:stCondLst>
                                    <p:cond delay="0"/>
                                  </p:stCondLst>
                                  <p:childTnLst>
                                    <p:set>
                                      <p:cBhvr>
                                        <p:cTn id="37" dur="1" fill="hold">
                                          <p:stCondLst>
                                            <p:cond delay="0"/>
                                          </p:stCondLst>
                                        </p:cTn>
                                        <p:tgtEl>
                                          <p:spTgt spid="289"/>
                                        </p:tgtEl>
                                        <p:attrNameLst>
                                          <p:attrName>style.visibility</p:attrName>
                                        </p:attrNameLst>
                                      </p:cBhvr>
                                      <p:to>
                                        <p:strVal val="visible"/>
                                      </p:to>
                                    </p:set>
                                    <p:animEffect transition="in" filter="fade">
                                      <p:cBhvr>
                                        <p:cTn id="38" dur="500"/>
                                        <p:tgtEl>
                                          <p:spTgt spid="289"/>
                                        </p:tgtEl>
                                      </p:cBhvr>
                                    </p:animEffect>
                                  </p:childTnLst>
                                </p:cTn>
                              </p:par>
                              <p:par>
                                <p:cTn id="39" presetID="10" presetClass="entr" presetSubtype="0" fill="hold" nodeType="withEffect">
                                  <p:stCondLst>
                                    <p:cond delay="0"/>
                                  </p:stCondLst>
                                  <p:childTnLst>
                                    <p:set>
                                      <p:cBhvr>
                                        <p:cTn id="40" dur="1" fill="hold">
                                          <p:stCondLst>
                                            <p:cond delay="0"/>
                                          </p:stCondLst>
                                        </p:cTn>
                                        <p:tgtEl>
                                          <p:spTgt spid="290"/>
                                        </p:tgtEl>
                                        <p:attrNameLst>
                                          <p:attrName>style.visibility</p:attrName>
                                        </p:attrNameLst>
                                      </p:cBhvr>
                                      <p:to>
                                        <p:strVal val="visible"/>
                                      </p:to>
                                    </p:set>
                                    <p:animEffect transition="in" filter="fade">
                                      <p:cBhvr>
                                        <p:cTn id="41"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6"/>
          <p:cNvPicPr preferRelativeResize="0">
            <a:picLocks noGrp="1"/>
          </p:cNvPicPr>
          <p:nvPr>
            <p:ph type="body" idx="1"/>
          </p:nvPr>
        </p:nvPicPr>
        <p:blipFill rotWithShape="1">
          <a:blip r:embed="rId5"/>
          <a:srcRect/>
          <a:stretch/>
        </p:blipFill>
        <p:spPr>
          <a:xfrm>
            <a:off x="425106" y="1834663"/>
            <a:ext cx="3735520" cy="2124000"/>
          </a:xfrm>
          <a:prstGeom prst="rect">
            <a:avLst/>
          </a:prstGeom>
          <a:effectLst>
            <a:outerShdw blurRad="50800" dist="38100" dir="5400000" algn="t" rotWithShape="0">
              <a:prstClr val="black">
                <a:alpha val="40000"/>
              </a:prstClr>
            </a:outerShdw>
          </a:effectLst>
        </p:spPr>
      </p:pic>
      <p:sp>
        <p:nvSpPr>
          <p:cNvPr id="299" name="Google Shape;299;p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STRUCTURE OF OUC</a:t>
            </a:r>
            <a:endParaRPr/>
          </a:p>
        </p:txBody>
      </p:sp>
      <p:pic>
        <p:nvPicPr>
          <p:cNvPr id="300" name="Google Shape;300;p6"/>
          <p:cNvPicPr preferRelativeResize="0"/>
          <p:nvPr/>
        </p:nvPicPr>
        <p:blipFill rotWithShape="1">
          <a:blip r:embed="rId6">
            <a:alphaModFix/>
          </a:blip>
          <a:srcRect/>
          <a:stretch/>
        </p:blipFill>
        <p:spPr>
          <a:xfrm>
            <a:off x="745978" y="3895435"/>
            <a:ext cx="3850607" cy="2165966"/>
          </a:xfrm>
          <a:prstGeom prst="rect">
            <a:avLst/>
          </a:prstGeom>
          <a:solidFill>
            <a:srgbClr val="ECECEC"/>
          </a:solidFill>
          <a:ln w="88900" cap="sq" cmpd="sng">
            <a:noFill/>
            <a:prstDash val="solid"/>
            <a:miter lim="800000"/>
            <a:headEnd type="none" w="sm" len="sm"/>
            <a:tailEnd type="none" w="sm" len="sm"/>
          </a:ln>
          <a:effectLst>
            <a:outerShdw blurRad="50800" dist="38100" dir="5400000" algn="t" rotWithShape="0">
              <a:prstClr val="black">
                <a:alpha val="40000"/>
              </a:prstClr>
            </a:outerShdw>
          </a:effectLst>
        </p:spPr>
      </p:pic>
      <p:pic>
        <p:nvPicPr>
          <p:cNvPr id="301" name="Google Shape;301;p6"/>
          <p:cNvPicPr preferRelativeResize="0"/>
          <p:nvPr/>
        </p:nvPicPr>
        <p:blipFill rotWithShape="1">
          <a:blip r:embed="rId7">
            <a:alphaModFix/>
          </a:blip>
          <a:srcRect/>
          <a:stretch/>
        </p:blipFill>
        <p:spPr>
          <a:xfrm>
            <a:off x="4429824" y="1871468"/>
            <a:ext cx="6359037" cy="828000"/>
          </a:xfrm>
          <a:prstGeom prst="rect">
            <a:avLst/>
          </a:prstGeom>
          <a:noFill/>
          <a:ln>
            <a:noFill/>
          </a:ln>
        </p:spPr>
      </p:pic>
      <p:pic>
        <p:nvPicPr>
          <p:cNvPr id="302" name="Google Shape;302;p6"/>
          <p:cNvPicPr preferRelativeResize="0"/>
          <p:nvPr/>
        </p:nvPicPr>
        <p:blipFill rotWithShape="1">
          <a:blip r:embed="rId8">
            <a:alphaModFix/>
          </a:blip>
          <a:srcRect/>
          <a:stretch/>
        </p:blipFill>
        <p:spPr>
          <a:xfrm>
            <a:off x="4744268" y="2781789"/>
            <a:ext cx="6359040" cy="828000"/>
          </a:xfrm>
          <a:prstGeom prst="rect">
            <a:avLst/>
          </a:prstGeom>
          <a:noFill/>
          <a:ln>
            <a:noFill/>
          </a:ln>
        </p:spPr>
      </p:pic>
      <p:pic>
        <p:nvPicPr>
          <p:cNvPr id="303" name="Google Shape;303;p6"/>
          <p:cNvPicPr preferRelativeResize="0"/>
          <p:nvPr/>
        </p:nvPicPr>
        <p:blipFill rotWithShape="1">
          <a:blip r:embed="rId9">
            <a:alphaModFix/>
          </a:blip>
          <a:srcRect/>
          <a:stretch/>
        </p:blipFill>
        <p:spPr>
          <a:xfrm>
            <a:off x="5086982" y="3697923"/>
            <a:ext cx="6359040" cy="828000"/>
          </a:xfrm>
          <a:prstGeom prst="rect">
            <a:avLst/>
          </a:prstGeom>
          <a:noFill/>
          <a:ln>
            <a:noFill/>
          </a:ln>
        </p:spPr>
      </p:pic>
      <p:pic>
        <p:nvPicPr>
          <p:cNvPr id="304" name="Google Shape;304;p6"/>
          <p:cNvPicPr preferRelativeResize="0"/>
          <p:nvPr/>
        </p:nvPicPr>
        <p:blipFill rotWithShape="1">
          <a:blip r:embed="rId10">
            <a:alphaModFix/>
          </a:blip>
          <a:srcRect/>
          <a:stretch/>
        </p:blipFill>
        <p:spPr>
          <a:xfrm>
            <a:off x="5404339" y="4635459"/>
            <a:ext cx="6359040" cy="828000"/>
          </a:xfrm>
          <a:prstGeom prst="rect">
            <a:avLst/>
          </a:prstGeom>
          <a:noFill/>
          <a:ln>
            <a:noFill/>
          </a:ln>
        </p:spPr>
      </p:pic>
      <p:pic>
        <p:nvPicPr>
          <p:cNvPr id="305" name="Google Shape;305;p6"/>
          <p:cNvPicPr preferRelativeResize="0"/>
          <p:nvPr/>
        </p:nvPicPr>
        <p:blipFill rotWithShape="1">
          <a:blip r:embed="rId11">
            <a:alphaModFix/>
          </a:blip>
          <a:srcRect/>
          <a:stretch/>
        </p:blipFill>
        <p:spPr>
          <a:xfrm>
            <a:off x="5750898" y="5572995"/>
            <a:ext cx="6359040" cy="828000"/>
          </a:xfrm>
          <a:prstGeom prst="rect">
            <a:avLst/>
          </a:prstGeom>
          <a:noFill/>
          <a:ln>
            <a:noFill/>
          </a:ln>
        </p:spPr>
      </p:pic>
      <p:pic>
        <p:nvPicPr>
          <p:cNvPr id="4" name="2025-04-01_09-59-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032016" y="1576968"/>
            <a:ext cx="8242300" cy="5130800"/>
          </a:xfrm>
          <a:prstGeom prst="rect">
            <a:avLst/>
          </a:prstGeom>
          <a:ln>
            <a:noFill/>
          </a:ln>
          <a:effectLst>
            <a:outerShdw blurRad="63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md type="call" cmd="stop">
                                      <p:cBhvr>
                                        <p:cTn id="17" dur="1">
                                          <p:stCondLst>
                                            <p:cond delay="499"/>
                                          </p:stCondLst>
                                        </p:cTn>
                                        <p:tgtEl>
                                          <p:spTgt spid="4"/>
                                        </p:tgtEl>
                                      </p:cBhvr>
                                    </p:cmd>
                                  </p:childTnLst>
                                </p:cTn>
                              </p:par>
                              <p:par>
                                <p:cTn id="18" presetID="10" presetClass="entr" presetSubtype="0" fill="hold" nodeType="withEffect">
                                  <p:stCondLst>
                                    <p:cond delay="0"/>
                                  </p:stCondLst>
                                  <p:childTnLst>
                                    <p:set>
                                      <p:cBhvr>
                                        <p:cTn id="19" dur="1" fill="hold">
                                          <p:stCondLst>
                                            <p:cond delay="0"/>
                                          </p:stCondLst>
                                        </p:cTn>
                                        <p:tgtEl>
                                          <p:spTgt spid="298"/>
                                        </p:tgtEl>
                                        <p:attrNameLst>
                                          <p:attrName>style.visibility</p:attrName>
                                        </p:attrNameLst>
                                      </p:cBhvr>
                                      <p:to>
                                        <p:strVal val="visible"/>
                                      </p:to>
                                    </p:set>
                                    <p:animEffect transition="in" filter="fade">
                                      <p:cBhvr>
                                        <p:cTn id="20" dur="500"/>
                                        <p:tgtEl>
                                          <p:spTgt spid="29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0"/>
                                        </p:tgtEl>
                                        <p:attrNameLst>
                                          <p:attrName>style.visibility</p:attrName>
                                        </p:attrNameLst>
                                      </p:cBhvr>
                                      <p:to>
                                        <p:strVal val="visible"/>
                                      </p:to>
                                    </p:set>
                                    <p:animEffect transition="in" filter="fade">
                                      <p:cBhvr>
                                        <p:cTn id="25" dur="500"/>
                                        <p:tgtEl>
                                          <p:spTgt spid="30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1"/>
                                        </p:tgtEl>
                                        <p:attrNameLst>
                                          <p:attrName>style.visibility</p:attrName>
                                        </p:attrNameLst>
                                      </p:cBhvr>
                                      <p:to>
                                        <p:strVal val="visible"/>
                                      </p:to>
                                    </p:set>
                                    <p:animEffect transition="in" filter="fade">
                                      <p:cBhvr>
                                        <p:cTn id="30" dur="500"/>
                                        <p:tgtEl>
                                          <p:spTgt spid="30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500"/>
                                        <p:tgtEl>
                                          <p:spTgt spid="302"/>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03"/>
                                        </p:tgtEl>
                                        <p:attrNameLst>
                                          <p:attrName>style.visibility</p:attrName>
                                        </p:attrNameLst>
                                      </p:cBhvr>
                                      <p:to>
                                        <p:strVal val="visible"/>
                                      </p:to>
                                    </p:set>
                                    <p:animEffect transition="in" filter="fade">
                                      <p:cBhvr>
                                        <p:cTn id="38" dur="500"/>
                                        <p:tgtEl>
                                          <p:spTgt spid="303"/>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304"/>
                                        </p:tgtEl>
                                        <p:attrNameLst>
                                          <p:attrName>style.visibility</p:attrName>
                                        </p:attrNameLst>
                                      </p:cBhvr>
                                      <p:to>
                                        <p:strVal val="visible"/>
                                      </p:to>
                                    </p:set>
                                    <p:animEffect transition="in" filter="fade">
                                      <p:cBhvr>
                                        <p:cTn id="42" dur="500"/>
                                        <p:tgtEl>
                                          <p:spTgt spid="304"/>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305"/>
                                        </p:tgtEl>
                                        <p:attrNameLst>
                                          <p:attrName>style.visibility</p:attrName>
                                        </p:attrNameLst>
                                      </p:cBhvr>
                                      <p:to>
                                        <p:strVal val="visible"/>
                                      </p:to>
                                    </p:set>
                                    <p:animEffect transition="in" filter="fade">
                                      <p:cBhvr>
                                        <p:cTn id="46"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7"/>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STRUCTURE OF OUC</a:t>
            </a:r>
            <a:endParaRPr/>
          </a:p>
        </p:txBody>
      </p:sp>
      <p:pic>
        <p:nvPicPr>
          <p:cNvPr id="313" name="Google Shape;313;p7"/>
          <p:cNvPicPr preferRelativeResize="0"/>
          <p:nvPr/>
        </p:nvPicPr>
        <p:blipFill rotWithShape="1">
          <a:blip r:embed="rId3">
            <a:alphaModFix/>
          </a:blip>
          <a:srcRect/>
          <a:stretch/>
        </p:blipFill>
        <p:spPr>
          <a:xfrm>
            <a:off x="375794" y="1778883"/>
            <a:ext cx="3796186" cy="2135355"/>
          </a:xfrm>
          <a:prstGeom prst="rect">
            <a:avLst/>
          </a:prstGeom>
          <a:ln>
            <a:noFill/>
          </a:ln>
          <a:effectLst>
            <a:outerShdw blurRad="50800" dist="38100" dir="5400000" algn="t" rotWithShape="0">
              <a:prstClr val="black">
                <a:alpha val="40000"/>
              </a:prstClr>
            </a:outerShdw>
          </a:effectLst>
        </p:spPr>
      </p:pic>
      <p:pic>
        <p:nvPicPr>
          <p:cNvPr id="314" name="Google Shape;314;p7"/>
          <p:cNvPicPr preferRelativeResize="0">
            <a:picLocks noChangeAspect="1"/>
          </p:cNvPicPr>
          <p:nvPr/>
        </p:nvPicPr>
        <p:blipFill rotWithShape="1">
          <a:blip r:embed="rId4">
            <a:alphaModFix/>
          </a:blip>
          <a:srcRect/>
          <a:stretch/>
        </p:blipFill>
        <p:spPr>
          <a:xfrm>
            <a:off x="375792" y="4097657"/>
            <a:ext cx="3790800" cy="2132325"/>
          </a:xfrm>
          <a:prstGeom prst="rect">
            <a:avLst/>
          </a:prstGeom>
          <a:solidFill>
            <a:srgbClr val="ECECEC"/>
          </a:solidFill>
          <a:ln w="88900" cap="sq" cmpd="sng">
            <a:noFill/>
            <a:prstDash val="solid"/>
            <a:miter lim="800000"/>
            <a:headEnd type="none" w="sm" len="sm"/>
            <a:tailEnd type="none" w="sm" len="sm"/>
          </a:ln>
          <a:effectLst>
            <a:outerShdw blurRad="50800" dist="38100" dir="5400000" algn="tl" rotWithShape="0">
              <a:srgbClr val="000000">
                <a:alpha val="40000"/>
              </a:srgbClr>
            </a:outerShdw>
          </a:effectLst>
        </p:spPr>
      </p:pic>
      <p:grpSp>
        <p:nvGrpSpPr>
          <p:cNvPr id="315" name="Google Shape;315;p7"/>
          <p:cNvGrpSpPr/>
          <p:nvPr/>
        </p:nvGrpSpPr>
        <p:grpSpPr>
          <a:xfrm>
            <a:off x="4519246" y="2708031"/>
            <a:ext cx="1612987" cy="1066800"/>
            <a:chOff x="4519246" y="2708031"/>
            <a:chExt cx="1612987" cy="1066800"/>
          </a:xfrm>
        </p:grpSpPr>
        <p:cxnSp>
          <p:nvCxnSpPr>
            <p:cNvPr id="316" name="Google Shape;316;p7"/>
            <p:cNvCxnSpPr/>
            <p:nvPr/>
          </p:nvCxnSpPr>
          <p:spPr>
            <a:xfrm>
              <a:off x="4519246" y="3048000"/>
              <a:ext cx="1160585" cy="726831"/>
            </a:xfrm>
            <a:prstGeom prst="straightConnector1">
              <a:avLst/>
            </a:prstGeom>
            <a:noFill/>
            <a:ln w="41275" cap="flat" cmpd="sng">
              <a:solidFill>
                <a:srgbClr val="95263F"/>
              </a:solidFill>
              <a:prstDash val="solid"/>
              <a:miter lim="800000"/>
              <a:headEnd type="none" w="sm" len="sm"/>
              <a:tailEnd type="triangle" w="med" len="med"/>
            </a:ln>
          </p:spPr>
        </p:cxnSp>
        <p:cxnSp>
          <p:nvCxnSpPr>
            <p:cNvPr id="317" name="Google Shape;317;p7"/>
            <p:cNvCxnSpPr/>
            <p:nvPr/>
          </p:nvCxnSpPr>
          <p:spPr>
            <a:xfrm rot="10800000" flipH="1">
              <a:off x="4566138" y="2708031"/>
              <a:ext cx="1160585" cy="339968"/>
            </a:xfrm>
            <a:prstGeom prst="straightConnector1">
              <a:avLst/>
            </a:prstGeom>
            <a:noFill/>
            <a:ln w="41275" cap="flat" cmpd="sng">
              <a:solidFill>
                <a:srgbClr val="95263F"/>
              </a:solidFill>
              <a:prstDash val="solid"/>
              <a:miter lim="800000"/>
              <a:headEnd type="none" w="sm" len="sm"/>
              <a:tailEnd type="triangle" w="med" len="med"/>
            </a:ln>
          </p:spPr>
        </p:cxnSp>
        <p:cxnSp>
          <p:nvCxnSpPr>
            <p:cNvPr id="318" name="Google Shape;318;p7"/>
            <p:cNvCxnSpPr/>
            <p:nvPr/>
          </p:nvCxnSpPr>
          <p:spPr>
            <a:xfrm>
              <a:off x="4531138" y="3047999"/>
              <a:ext cx="1601095" cy="246186"/>
            </a:xfrm>
            <a:prstGeom prst="straightConnector1">
              <a:avLst/>
            </a:prstGeom>
            <a:noFill/>
            <a:ln w="41275" cap="flat" cmpd="sng">
              <a:solidFill>
                <a:srgbClr val="95263F"/>
              </a:solidFill>
              <a:prstDash val="solid"/>
              <a:miter lim="800000"/>
              <a:headEnd type="none" w="sm" len="sm"/>
              <a:tailEnd type="triangle" w="med" len="med"/>
            </a:ln>
          </p:spPr>
        </p:cxnSp>
      </p:grpSp>
      <p:pic>
        <p:nvPicPr>
          <p:cNvPr id="319" name="Google Shape;319;p7"/>
          <p:cNvPicPr preferRelativeResize="0"/>
          <p:nvPr/>
        </p:nvPicPr>
        <p:blipFill rotWithShape="1">
          <a:blip r:embed="rId5">
            <a:alphaModFix/>
          </a:blip>
          <a:srcRect/>
          <a:stretch/>
        </p:blipFill>
        <p:spPr>
          <a:xfrm>
            <a:off x="6318349" y="1884079"/>
            <a:ext cx="2432151" cy="2243208"/>
          </a:xfrm>
          <a:prstGeom prst="rect">
            <a:avLst/>
          </a:prstGeom>
          <a:noFill/>
          <a:ln>
            <a:solidFill>
              <a:schemeClr val="bg1">
                <a:lumMod val="85000"/>
              </a:schemeClr>
            </a:solidFill>
          </a:ln>
        </p:spPr>
      </p:pic>
      <p:pic>
        <p:nvPicPr>
          <p:cNvPr id="320" name="Google Shape;320;p7"/>
          <p:cNvPicPr preferRelativeResize="0"/>
          <p:nvPr/>
        </p:nvPicPr>
        <p:blipFill rotWithShape="1">
          <a:blip r:embed="rId6">
            <a:alphaModFix/>
          </a:blip>
          <a:srcRect/>
          <a:stretch/>
        </p:blipFill>
        <p:spPr>
          <a:xfrm>
            <a:off x="6683779" y="4337933"/>
            <a:ext cx="2432151" cy="2253793"/>
          </a:xfrm>
          <a:prstGeom prst="rect">
            <a:avLst/>
          </a:prstGeom>
          <a:noFill/>
          <a:ln>
            <a:solidFill>
              <a:schemeClr val="bg1">
                <a:lumMod val="85000"/>
              </a:schemeClr>
            </a:solidFill>
          </a:ln>
        </p:spPr>
      </p:pic>
      <p:pic>
        <p:nvPicPr>
          <p:cNvPr id="321" name="Google Shape;321;p7"/>
          <p:cNvPicPr preferRelativeResize="0"/>
          <p:nvPr/>
        </p:nvPicPr>
        <p:blipFill rotWithShape="1">
          <a:blip r:embed="rId7">
            <a:alphaModFix/>
          </a:blip>
          <a:srcRect/>
          <a:stretch/>
        </p:blipFill>
        <p:spPr>
          <a:xfrm>
            <a:off x="9237310" y="2152317"/>
            <a:ext cx="2435749" cy="2423671"/>
          </a:xfrm>
          <a:prstGeom prst="rect">
            <a:avLst/>
          </a:prstGeom>
          <a:noFill/>
          <a:ln>
            <a:solidFill>
              <a:schemeClr val="bg1">
                <a:lumMod val="85000"/>
              </a:schemeClr>
            </a:solidFill>
          </a:ln>
        </p:spPr>
      </p:pic>
      <p:grpSp>
        <p:nvGrpSpPr>
          <p:cNvPr id="322" name="Google Shape;322;p7"/>
          <p:cNvGrpSpPr/>
          <p:nvPr/>
        </p:nvGrpSpPr>
        <p:grpSpPr>
          <a:xfrm>
            <a:off x="4483013" y="4575988"/>
            <a:ext cx="1612987" cy="1066800"/>
            <a:chOff x="4519246" y="2708031"/>
            <a:chExt cx="1612987" cy="1066800"/>
          </a:xfrm>
        </p:grpSpPr>
        <p:cxnSp>
          <p:nvCxnSpPr>
            <p:cNvPr id="323" name="Google Shape;323;p7"/>
            <p:cNvCxnSpPr/>
            <p:nvPr/>
          </p:nvCxnSpPr>
          <p:spPr>
            <a:xfrm>
              <a:off x="4519246" y="3048000"/>
              <a:ext cx="1160585" cy="726831"/>
            </a:xfrm>
            <a:prstGeom prst="straightConnector1">
              <a:avLst/>
            </a:prstGeom>
            <a:noFill/>
            <a:ln w="41275" cap="flat" cmpd="sng">
              <a:solidFill>
                <a:srgbClr val="95263F"/>
              </a:solidFill>
              <a:prstDash val="solid"/>
              <a:miter lim="800000"/>
              <a:headEnd type="none" w="sm" len="sm"/>
              <a:tailEnd type="triangle" w="med" len="med"/>
            </a:ln>
          </p:spPr>
        </p:cxnSp>
        <p:cxnSp>
          <p:nvCxnSpPr>
            <p:cNvPr id="324" name="Google Shape;324;p7"/>
            <p:cNvCxnSpPr/>
            <p:nvPr/>
          </p:nvCxnSpPr>
          <p:spPr>
            <a:xfrm rot="10800000" flipH="1">
              <a:off x="4566138" y="2708031"/>
              <a:ext cx="1160585" cy="339968"/>
            </a:xfrm>
            <a:prstGeom prst="straightConnector1">
              <a:avLst/>
            </a:prstGeom>
            <a:noFill/>
            <a:ln w="41275" cap="flat" cmpd="sng">
              <a:solidFill>
                <a:srgbClr val="95263F"/>
              </a:solidFill>
              <a:prstDash val="solid"/>
              <a:miter lim="800000"/>
              <a:headEnd type="none" w="sm" len="sm"/>
              <a:tailEnd type="triangle" w="med" len="med"/>
            </a:ln>
          </p:spPr>
        </p:cxnSp>
        <p:cxnSp>
          <p:nvCxnSpPr>
            <p:cNvPr id="325" name="Google Shape;325;p7"/>
            <p:cNvCxnSpPr/>
            <p:nvPr/>
          </p:nvCxnSpPr>
          <p:spPr>
            <a:xfrm>
              <a:off x="4531138" y="3047999"/>
              <a:ext cx="1601095" cy="246186"/>
            </a:xfrm>
            <a:prstGeom prst="straightConnector1">
              <a:avLst/>
            </a:prstGeom>
            <a:noFill/>
            <a:ln w="41275" cap="flat" cmpd="sng">
              <a:solidFill>
                <a:srgbClr val="95263F"/>
              </a:solidFill>
              <a:prstDash val="solid"/>
              <a:miter lim="8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1000"/>
                                        <p:tgtEl>
                                          <p:spTgt spid="313"/>
                                        </p:tgtEl>
                                      </p:cBhvr>
                                    </p:animEffect>
                                  </p:childTnLst>
                                </p:cTn>
                              </p:par>
                              <p:par>
                                <p:cTn id="8" presetID="10" presetClass="entr" presetSubtype="0" fill="hold" nodeType="withEffect">
                                  <p:stCondLst>
                                    <p:cond delay="0"/>
                                  </p:stCondLst>
                                  <p:childTnLst>
                                    <p:set>
                                      <p:cBhvr>
                                        <p:cTn id="9" dur="1" fill="hold">
                                          <p:stCondLst>
                                            <p:cond delay="0"/>
                                          </p:stCondLst>
                                        </p:cTn>
                                        <p:tgtEl>
                                          <p:spTgt spid="314"/>
                                        </p:tgtEl>
                                        <p:attrNameLst>
                                          <p:attrName>style.visibility</p:attrName>
                                        </p:attrNameLst>
                                      </p:cBhvr>
                                      <p:to>
                                        <p:strVal val="visible"/>
                                      </p:to>
                                    </p:set>
                                    <p:animEffect transition="in" filter="fade">
                                      <p:cBhvr>
                                        <p:cTn id="10" dur="1000"/>
                                        <p:tgtEl>
                                          <p:spTgt spid="31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13"/>
                                        </p:tgtEl>
                                      </p:cBhvr>
                                    </p:animEffect>
                                    <p:animScale>
                                      <p:cBhvr>
                                        <p:cTn id="15" dur="250" autoRev="1" fill="hold"/>
                                        <p:tgtEl>
                                          <p:spTgt spid="3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314"/>
                                        </p:tgtEl>
                                      </p:cBhvr>
                                    </p:animEffect>
                                    <p:animScale>
                                      <p:cBhvr>
                                        <p:cTn id="20" dur="250" autoRev="1" fill="hold"/>
                                        <p:tgtEl>
                                          <p:spTgt spid="314"/>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5"/>
                                        </p:tgtEl>
                                        <p:attrNameLst>
                                          <p:attrName>style.visibility</p:attrName>
                                        </p:attrNameLst>
                                      </p:cBhvr>
                                      <p:to>
                                        <p:strVal val="visible"/>
                                      </p:to>
                                    </p:set>
                                    <p:animEffect transition="in" filter="fade">
                                      <p:cBhvr>
                                        <p:cTn id="25" dur="500"/>
                                        <p:tgtEl>
                                          <p:spTgt spid="315"/>
                                        </p:tgtEl>
                                      </p:cBhvr>
                                    </p:animEffect>
                                  </p:childTnLst>
                                </p:cTn>
                              </p:par>
                              <p:par>
                                <p:cTn id="26" presetID="10" presetClass="entr" presetSubtype="0" fill="hold" nodeType="withEffect">
                                  <p:stCondLst>
                                    <p:cond delay="0"/>
                                  </p:stCondLst>
                                  <p:childTnLst>
                                    <p:set>
                                      <p:cBhvr>
                                        <p:cTn id="27" dur="1" fill="hold">
                                          <p:stCondLst>
                                            <p:cond delay="0"/>
                                          </p:stCondLst>
                                        </p:cTn>
                                        <p:tgtEl>
                                          <p:spTgt spid="322"/>
                                        </p:tgtEl>
                                        <p:attrNameLst>
                                          <p:attrName>style.visibility</p:attrName>
                                        </p:attrNameLst>
                                      </p:cBhvr>
                                      <p:to>
                                        <p:strVal val="visible"/>
                                      </p:to>
                                    </p:set>
                                    <p:animEffect transition="in" filter="fade">
                                      <p:cBhvr>
                                        <p:cTn id="28" dur="500"/>
                                        <p:tgtEl>
                                          <p:spTgt spid="322"/>
                                        </p:tgtEl>
                                      </p:cBhvr>
                                    </p:animEffect>
                                  </p:childTnLst>
                                </p:cTn>
                              </p:par>
                            </p:childTnLst>
                          </p:cTn>
                        </p:par>
                        <p:par>
                          <p:cTn id="29" fill="hold">
                            <p:stCondLst>
                              <p:cond delay="500"/>
                            </p:stCondLst>
                            <p:childTnLst>
                              <p:par>
                                <p:cTn id="30" presetID="10" presetClass="entr" presetSubtype="0" fill="hold" nodeType="afterEffect">
                                  <p:stCondLst>
                                    <p:cond delay="500"/>
                                  </p:stCondLst>
                                  <p:childTnLst>
                                    <p:set>
                                      <p:cBhvr>
                                        <p:cTn id="31" dur="1" fill="hold">
                                          <p:stCondLst>
                                            <p:cond delay="0"/>
                                          </p:stCondLst>
                                        </p:cTn>
                                        <p:tgtEl>
                                          <p:spTgt spid="319"/>
                                        </p:tgtEl>
                                        <p:attrNameLst>
                                          <p:attrName>style.visibility</p:attrName>
                                        </p:attrNameLst>
                                      </p:cBhvr>
                                      <p:to>
                                        <p:strVal val="visible"/>
                                      </p:to>
                                    </p:set>
                                    <p:animEffect transition="in" filter="fade">
                                      <p:cBhvr>
                                        <p:cTn id="32" dur="500"/>
                                        <p:tgtEl>
                                          <p:spTgt spid="319"/>
                                        </p:tgtEl>
                                      </p:cBhvr>
                                    </p:animEffect>
                                  </p:childTnLst>
                                </p:cTn>
                              </p:par>
                              <p:par>
                                <p:cTn id="33" presetID="10" presetClass="entr" presetSubtype="0" fill="hold" nodeType="withEffect">
                                  <p:stCondLst>
                                    <p:cond delay="500"/>
                                  </p:stCondLst>
                                  <p:childTnLst>
                                    <p:set>
                                      <p:cBhvr>
                                        <p:cTn id="34" dur="1" fill="hold">
                                          <p:stCondLst>
                                            <p:cond delay="0"/>
                                          </p:stCondLst>
                                        </p:cTn>
                                        <p:tgtEl>
                                          <p:spTgt spid="320"/>
                                        </p:tgtEl>
                                        <p:attrNameLst>
                                          <p:attrName>style.visibility</p:attrName>
                                        </p:attrNameLst>
                                      </p:cBhvr>
                                      <p:to>
                                        <p:strVal val="visible"/>
                                      </p:to>
                                    </p:set>
                                    <p:animEffect transition="in" filter="fade">
                                      <p:cBhvr>
                                        <p:cTn id="35" dur="500"/>
                                        <p:tgtEl>
                                          <p:spTgt spid="320"/>
                                        </p:tgtEl>
                                      </p:cBhvr>
                                    </p:animEffect>
                                  </p:childTnLst>
                                </p:cTn>
                              </p:par>
                              <p:par>
                                <p:cTn id="36" presetID="10" presetClass="entr" presetSubtype="0" fill="hold" nodeType="withEffect">
                                  <p:stCondLst>
                                    <p:cond delay="500"/>
                                  </p:stCondLst>
                                  <p:childTnLst>
                                    <p:set>
                                      <p:cBhvr>
                                        <p:cTn id="37" dur="1" fill="hold">
                                          <p:stCondLst>
                                            <p:cond delay="0"/>
                                          </p:stCondLst>
                                        </p:cTn>
                                        <p:tgtEl>
                                          <p:spTgt spid="321"/>
                                        </p:tgtEl>
                                        <p:attrNameLst>
                                          <p:attrName>style.visibility</p:attrName>
                                        </p:attrNameLst>
                                      </p:cBhvr>
                                      <p:to>
                                        <p:strVal val="visible"/>
                                      </p:to>
                                    </p:set>
                                    <p:animEffect transition="in" filter="fade">
                                      <p:cBhvr>
                                        <p:cTn id="38"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8"/>
          <p:cNvSpPr txBox="1">
            <a:spLocks noGrp="1"/>
          </p:cNvSpPr>
          <p:nvPr>
            <p:ph type="title"/>
          </p:nvPr>
        </p:nvSpPr>
        <p:spPr>
          <a:xfrm>
            <a:off x="2671282" y="512064"/>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NAVIGATION AND H5P</a:t>
            </a:r>
            <a:endParaRPr/>
          </a:p>
        </p:txBody>
      </p:sp>
      <p:pic>
        <p:nvPicPr>
          <p:cNvPr id="332" name="Google Shape;332;p8"/>
          <p:cNvPicPr preferRelativeResize="0">
            <a:picLocks noGrp="1"/>
          </p:cNvPicPr>
          <p:nvPr>
            <p:ph type="body" idx="1"/>
          </p:nvPr>
        </p:nvPicPr>
        <p:blipFill rotWithShape="1">
          <a:blip r:embed="rId3">
            <a:alphaModFix/>
          </a:blip>
          <a:srcRect/>
          <a:stretch/>
        </p:blipFill>
        <p:spPr>
          <a:xfrm>
            <a:off x="838800" y="2336400"/>
            <a:ext cx="5086763" cy="3333600"/>
          </a:xfrm>
          <a:prstGeom prst="rect">
            <a:avLst/>
          </a:prstGeom>
          <a:noFill/>
          <a:ln>
            <a:noFill/>
          </a:ln>
        </p:spPr>
      </p:pic>
      <p:sp>
        <p:nvSpPr>
          <p:cNvPr id="333" name="Google Shape;333;p8"/>
          <p:cNvSpPr/>
          <p:nvPr/>
        </p:nvSpPr>
        <p:spPr>
          <a:xfrm>
            <a:off x="2327030" y="4692799"/>
            <a:ext cx="2419031" cy="590104"/>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4" name="Google Shape;334;p8"/>
          <p:cNvPicPr preferRelativeResize="0"/>
          <p:nvPr/>
        </p:nvPicPr>
        <p:blipFill rotWithShape="1">
          <a:blip r:embed="rId4">
            <a:alphaModFix/>
          </a:blip>
          <a:srcRect/>
          <a:stretch/>
        </p:blipFill>
        <p:spPr>
          <a:xfrm>
            <a:off x="6531497" y="1992795"/>
            <a:ext cx="4380314" cy="4012838"/>
          </a:xfrm>
          <a:prstGeom prst="rect">
            <a:avLst/>
          </a:prstGeom>
          <a:noFill/>
          <a:ln>
            <a:solidFill>
              <a:schemeClr val="bg1">
                <a:lumMod val="8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2000"/>
                                        <p:tgtEl>
                                          <p:spTgt spid="33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34"/>
                                        </p:tgtEl>
                                        <p:attrNameLst>
                                          <p:attrName>style.visibility</p:attrName>
                                        </p:attrNameLst>
                                      </p:cBhvr>
                                      <p:to>
                                        <p:strVal val="visible"/>
                                      </p:to>
                                    </p:set>
                                    <p:animEffect transition="in" filter="fade">
                                      <p:cBhvr>
                                        <p:cTn id="11"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9"/>
          <p:cNvSpPr txBox="1">
            <a:spLocks noGrp="1"/>
          </p:cNvSpPr>
          <p:nvPr>
            <p:ph type="title"/>
          </p:nvPr>
        </p:nvSpPr>
        <p:spPr>
          <a:xfrm>
            <a:off x="2671282" y="512064"/>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NAVIGATION AND H5P</a:t>
            </a:r>
            <a:endParaRPr/>
          </a:p>
        </p:txBody>
      </p:sp>
      <p:pic>
        <p:nvPicPr>
          <p:cNvPr id="341" name="Google Shape;341;p9"/>
          <p:cNvPicPr preferRelativeResize="0">
            <a:picLocks noGrp="1"/>
          </p:cNvPicPr>
          <p:nvPr>
            <p:ph type="body" idx="1"/>
          </p:nvPr>
        </p:nvPicPr>
        <p:blipFill rotWithShape="1">
          <a:blip r:embed="rId3">
            <a:alphaModFix/>
          </a:blip>
          <a:srcRect/>
          <a:stretch/>
        </p:blipFill>
        <p:spPr>
          <a:xfrm>
            <a:off x="838200" y="2334517"/>
            <a:ext cx="5181600" cy="3333554"/>
          </a:xfrm>
          <a:prstGeom prst="rect">
            <a:avLst/>
          </a:prstGeom>
          <a:noFill/>
          <a:ln>
            <a:noFill/>
          </a:ln>
        </p:spPr>
      </p:pic>
      <p:pic>
        <p:nvPicPr>
          <p:cNvPr id="343" name="Google Shape;343;p9"/>
          <p:cNvPicPr preferRelativeResize="0"/>
          <p:nvPr/>
        </p:nvPicPr>
        <p:blipFill rotWithShape="1">
          <a:blip r:embed="rId4">
            <a:alphaModFix/>
          </a:blip>
          <a:srcRect/>
          <a:stretch/>
        </p:blipFill>
        <p:spPr>
          <a:xfrm>
            <a:off x="6172200" y="2334517"/>
            <a:ext cx="5399253" cy="3531704"/>
          </a:xfrm>
          <a:prstGeom prst="rect">
            <a:avLst/>
          </a:prstGeom>
          <a:noFill/>
          <a:ln>
            <a:noFill/>
          </a:ln>
        </p:spPr>
      </p:pic>
      <p:sp>
        <p:nvSpPr>
          <p:cNvPr id="344" name="Google Shape;344;p9"/>
          <p:cNvSpPr/>
          <p:nvPr/>
        </p:nvSpPr>
        <p:spPr>
          <a:xfrm>
            <a:off x="4243754" y="3241431"/>
            <a:ext cx="1852246" cy="756138"/>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2000"/>
                                        <p:tgtEl>
                                          <p:spTgt spid="34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43"/>
                                        </p:tgtEl>
                                        <p:attrNameLst>
                                          <p:attrName>style.visibility</p:attrName>
                                        </p:attrNameLst>
                                      </p:cBhvr>
                                      <p:to>
                                        <p:strVal val="visible"/>
                                      </p:to>
                                    </p:set>
                                    <p:animEffect transition="in" filter="fade">
                                      <p:cBhvr>
                                        <p:cTn id="11" dur="5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vel 1">
  <a:themeElements>
    <a:clrScheme name="Custom 1">
      <a:dk1>
        <a:srgbClr val="75707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3.xml><?xml version="1.0" encoding="utf-8"?>
<a:theme xmlns:a="http://schemas.openxmlformats.org/drawingml/2006/main" name="1_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4.xml><?xml version="1.0" encoding="utf-8"?>
<a:theme xmlns:a="http://schemas.openxmlformats.org/drawingml/2006/main" name="1_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5.xml><?xml version="1.0" encoding="utf-8"?>
<a:theme xmlns:a="http://schemas.openxmlformats.org/drawingml/2006/main" name="1_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6.xml><?xml version="1.0" encoding="utf-8"?>
<a:theme xmlns:a="http://schemas.openxmlformats.org/drawingml/2006/main" name="1_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1713</TotalTime>
  <Words>2251</Words>
  <Application>Microsoft Office PowerPoint</Application>
  <PresentationFormat>Widescreen</PresentationFormat>
  <Paragraphs>149</Paragraphs>
  <Slides>26</Slides>
  <Notes>18</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26</vt:i4>
      </vt:variant>
    </vt:vector>
  </HeadingPairs>
  <TitlesOfParts>
    <vt:vector size="36" baseType="lpstr">
      <vt:lpstr>Arial</vt:lpstr>
      <vt:lpstr>Calibri</vt:lpstr>
      <vt:lpstr>Helvetica</vt:lpstr>
      <vt:lpstr>Times New Roman</vt:lpstr>
      <vt:lpstr>Level 1</vt:lpstr>
      <vt:lpstr>1_Level 1</vt:lpstr>
      <vt:lpstr>1_Level 2</vt:lpstr>
      <vt:lpstr>1_Level 3</vt:lpstr>
      <vt:lpstr>1_Level 4</vt:lpstr>
      <vt:lpstr>1_Level 5</vt:lpstr>
      <vt:lpstr>Opening Up Copyright: An Introduction</vt:lpstr>
      <vt:lpstr>WHAT IS OUC?</vt:lpstr>
      <vt:lpstr>COPYRIGHT CONFUSION</vt:lpstr>
      <vt:lpstr>COPYRIGHT CONFUSION</vt:lpstr>
      <vt:lpstr>OUC GOALS</vt:lpstr>
      <vt:lpstr>STRUCTURE OF OUC</vt:lpstr>
      <vt:lpstr>STRUCTURE OF OUC</vt:lpstr>
      <vt:lpstr>NAVIGATION AND H5P</vt:lpstr>
      <vt:lpstr>NAVIGATION AND H5P</vt:lpstr>
      <vt:lpstr>LOST?</vt:lpstr>
      <vt:lpstr>REFERENCES AND RESOURCES</vt:lpstr>
      <vt:lpstr>LEARNING OBJECTIVES</vt:lpstr>
      <vt:lpstr>QUIZZES, SOURCES, ATTRIBUTION AND CONTRIBUTORS</vt:lpstr>
      <vt:lpstr>FACILITATING OPENNESS</vt:lpstr>
      <vt:lpstr>OTHER COPYRIGHT RESOURCES</vt:lpstr>
      <vt:lpstr>CONTRIBUTORS</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Up Copyright: An Introduction</dc:title>
  <dc:creator>Windows User</dc:creator>
  <cp:lastModifiedBy>Mireille Smith</cp:lastModifiedBy>
  <cp:revision>108</cp:revision>
  <dcterms:created xsi:type="dcterms:W3CDTF">2019-10-03T17:13:49Z</dcterms:created>
  <dcterms:modified xsi:type="dcterms:W3CDTF">2025-04-15T17:36:02Z</dcterms:modified>
</cp:coreProperties>
</file>