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14" r:id="rId2"/>
    <p:sldId id="315" r:id="rId3"/>
    <p:sldId id="344" r:id="rId4"/>
    <p:sldId id="316" r:id="rId5"/>
    <p:sldId id="317" r:id="rId6"/>
    <p:sldId id="318" r:id="rId7"/>
    <p:sldId id="319" r:id="rId8"/>
    <p:sldId id="320" r:id="rId9"/>
    <p:sldId id="321" r:id="rId10"/>
    <p:sldId id="322" r:id="rId11"/>
    <p:sldId id="323" r:id="rId12"/>
    <p:sldId id="324" r:id="rId13"/>
    <p:sldId id="325" r:id="rId14"/>
    <p:sldId id="326" r:id="rId15"/>
    <p:sldId id="327" r:id="rId16"/>
    <p:sldId id="264" r:id="rId17"/>
    <p:sldId id="349" r:id="rId18"/>
    <p:sldId id="328" r:id="rId19"/>
    <p:sldId id="294" r:id="rId20"/>
    <p:sldId id="295" r:id="rId21"/>
    <p:sldId id="298" r:id="rId22"/>
    <p:sldId id="299" r:id="rId23"/>
    <p:sldId id="296" r:id="rId24"/>
    <p:sldId id="347" r:id="rId25"/>
    <p:sldId id="348" r:id="rId26"/>
    <p:sldId id="286" r:id="rId27"/>
    <p:sldId id="290" r:id="rId28"/>
    <p:sldId id="265" r:id="rId29"/>
    <p:sldId id="276" r:id="rId30"/>
    <p:sldId id="330" r:id="rId31"/>
    <p:sldId id="345" r:id="rId32"/>
    <p:sldId id="333" r:id="rId33"/>
    <p:sldId id="346" r:id="rId34"/>
    <p:sldId id="273" r:id="rId35"/>
    <p:sldId id="275" r:id="rId36"/>
    <p:sldId id="277" r:id="rId37"/>
    <p:sldId id="274" r:id="rId38"/>
    <p:sldId id="270" r:id="rId39"/>
    <p:sldId id="279"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63">
          <p15:clr>
            <a:srgbClr val="A4A3A4"/>
          </p15:clr>
        </p15:guide>
        <p15:guide id="2" orient="horz" pos="3919">
          <p15:clr>
            <a:srgbClr val="A4A3A4"/>
          </p15:clr>
        </p15:guide>
        <p15:guide id="3" orient="horz">
          <p15:clr>
            <a:srgbClr val="A4A3A4"/>
          </p15:clr>
        </p15:guide>
        <p15:guide id="4" orient="horz" pos="4202">
          <p15:clr>
            <a:srgbClr val="A4A3A4"/>
          </p15:clr>
        </p15:guide>
        <p15:guide id="5" orient="horz" pos="4319">
          <p15:clr>
            <a:srgbClr val="A4A3A4"/>
          </p15:clr>
        </p15:guide>
        <p15:guide id="6" orient="horz" pos="579">
          <p15:clr>
            <a:srgbClr val="A4A3A4"/>
          </p15:clr>
        </p15:guide>
        <p15:guide id="7" orient="horz" pos="2878">
          <p15:clr>
            <a:srgbClr val="A4A3A4"/>
          </p15:clr>
        </p15:guide>
        <p15:guide id="8" orient="horz" pos="1726">
          <p15:clr>
            <a:srgbClr val="A4A3A4"/>
          </p15:clr>
        </p15:guide>
        <p15:guide id="9" pos="2880">
          <p15:clr>
            <a:srgbClr val="A4A3A4"/>
          </p15:clr>
        </p15:guide>
        <p15:guide id="10" pos="5589">
          <p15:clr>
            <a:srgbClr val="A4A3A4"/>
          </p15:clr>
        </p15:guide>
        <p15:guide id="11" pos="178">
          <p15:clr>
            <a:srgbClr val="A4A3A4"/>
          </p15:clr>
        </p15:guide>
        <p15:guide id="12" pos="366">
          <p15:clr>
            <a:srgbClr val="A4A3A4"/>
          </p15:clr>
        </p15:guide>
        <p15:guide id="13" pos="54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02"/>
    <a:srgbClr val="315161"/>
    <a:srgbClr val="263E4A"/>
    <a:srgbClr val="548AA5"/>
    <a:srgbClr val="FFF6CA"/>
    <a:srgbClr val="E2F5A6"/>
    <a:srgbClr val="E9F1F2"/>
    <a:srgbClr val="B6E625"/>
    <a:srgbClr val="C2C4C5"/>
    <a:srgbClr val="A81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23" autoAdjust="0"/>
  </p:normalViewPr>
  <p:slideViewPr>
    <p:cSldViewPr snapToGrid="0">
      <p:cViewPr>
        <p:scale>
          <a:sx n="139" d="100"/>
          <a:sy n="139" d="100"/>
        </p:scale>
        <p:origin x="-320" y="3000"/>
      </p:cViewPr>
      <p:guideLst>
        <p:guide orient="horz" pos="4063"/>
        <p:guide orient="horz" pos="3919"/>
        <p:guide orient="horz"/>
        <p:guide orient="horz" pos="4202"/>
        <p:guide orient="horz" pos="4319"/>
        <p:guide orient="horz" pos="579"/>
        <p:guide orient="horz" pos="2878"/>
        <p:guide orient="horz" pos="1726"/>
        <p:guide pos="2880"/>
        <p:guide pos="5589"/>
        <p:guide pos="178"/>
        <p:guide pos="366"/>
        <p:guide pos="54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783D251-2438-42AF-ACDA-0FE696283991}" type="datetimeFigureOut">
              <a:rPr lang="en-US" smtClean="0"/>
              <a:t>08/02/21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FFEE91D-E81B-4E4B-9E91-FDC5F9F232F0}" type="slidenum">
              <a:rPr lang="en-US" smtClean="0"/>
              <a:t>‹#›</a:t>
            </a:fld>
            <a:endParaRPr lang="en-US"/>
          </a:p>
        </p:txBody>
      </p:sp>
    </p:spTree>
    <p:extLst>
      <p:ext uri="{BB962C8B-B14F-4D97-AF65-F5344CB8AC3E}">
        <p14:creationId xmlns:p14="http://schemas.microsoft.com/office/powerpoint/2010/main" val="2726156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848D40-1DE9-4A05-ADFE-7DBBB50B1A39}" type="datetimeFigureOut">
              <a:rPr lang="en-US" smtClean="0"/>
              <a:t>08/02/21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763E1C-A932-4894-9538-884B3F8B1FE8}" type="slidenum">
              <a:rPr lang="en-US" smtClean="0"/>
              <a:t>‹#›</a:t>
            </a:fld>
            <a:endParaRPr lang="en-US"/>
          </a:p>
        </p:txBody>
      </p:sp>
    </p:spTree>
    <p:extLst>
      <p:ext uri="{BB962C8B-B14F-4D97-AF65-F5344CB8AC3E}">
        <p14:creationId xmlns:p14="http://schemas.microsoft.com/office/powerpoint/2010/main" val="26447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creativecommons.org/licenses/by/4.0/"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SK</a:t>
            </a:r>
          </a:p>
          <a:p>
            <a:endParaRPr lang="en-US" dirty="0"/>
          </a:p>
        </p:txBody>
      </p:sp>
      <p:sp>
        <p:nvSpPr>
          <p:cNvPr id="4" name="Slide Number Placeholder 3"/>
          <p:cNvSpPr>
            <a:spLocks noGrp="1"/>
          </p:cNvSpPr>
          <p:nvPr>
            <p:ph type="sldNum" sz="quarter" idx="10"/>
          </p:nvPr>
        </p:nvSpPr>
        <p:spPr/>
        <p:txBody>
          <a:bodyPr/>
          <a:lstStyle/>
          <a:p>
            <a:fld id="{65C3D064-EA60-4B8E-8FED-8CB61BBFEFC3}" type="slidenum">
              <a:rPr lang="en-US" smtClean="0"/>
              <a:pPr/>
              <a:t>1</a:t>
            </a:fld>
            <a:endParaRPr lang="en-US"/>
          </a:p>
        </p:txBody>
      </p:sp>
    </p:spTree>
    <p:extLst>
      <p:ext uri="{BB962C8B-B14F-4D97-AF65-F5344CB8AC3E}">
        <p14:creationId xmlns:p14="http://schemas.microsoft.com/office/powerpoint/2010/main" val="1239599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SK</a:t>
            </a:r>
          </a:p>
          <a:p>
            <a:endParaRPr lang="en-US" dirty="0"/>
          </a:p>
          <a:p>
            <a:r>
              <a:rPr lang="en-US" dirty="0"/>
              <a:t>These</a:t>
            </a:r>
            <a:r>
              <a:rPr lang="en-US" baseline="0" dirty="0"/>
              <a:t> are some important definitions to keep in mind when reviewing copyright transfer agreements (CTAs). Often these agreements will stipulate different rights for different versions of your article. Unfortunately, the terms for these versions are not completely standardized across publishers, but most will recognize three distinct versions of the article which correspond to different stages in the publication process.</a:t>
            </a:r>
          </a:p>
          <a:p>
            <a:endParaRPr lang="en-US" baseline="0" dirty="0"/>
          </a:p>
          <a:p>
            <a:r>
              <a:rPr lang="en-US" baseline="0" dirty="0"/>
              <a:t>For example, most CTAs will permit you to post a pre-print of your article to your personal website. However, few will permit this for the publisher PDF. </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10</a:t>
            </a:fld>
            <a:endParaRPr lang="en-US"/>
          </a:p>
        </p:txBody>
      </p:sp>
    </p:spTree>
    <p:extLst>
      <p:ext uri="{BB962C8B-B14F-4D97-AF65-F5344CB8AC3E}">
        <p14:creationId xmlns:p14="http://schemas.microsoft.com/office/powerpoint/2010/main" val="267022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SK</a:t>
            </a:r>
          </a:p>
          <a:p>
            <a:endParaRPr lang="en-CA" dirty="0"/>
          </a:p>
        </p:txBody>
      </p:sp>
      <p:sp>
        <p:nvSpPr>
          <p:cNvPr id="4" name="Slide Number Placeholder 3"/>
          <p:cNvSpPr>
            <a:spLocks noGrp="1"/>
          </p:cNvSpPr>
          <p:nvPr>
            <p:ph type="sldNum" sz="quarter" idx="10"/>
          </p:nvPr>
        </p:nvSpPr>
        <p:spPr/>
        <p:txBody>
          <a:bodyPr/>
          <a:lstStyle/>
          <a:p>
            <a:fld id="{D8916C51-F003-EB40-9F3F-7A9D9F8251CE}" type="slidenum">
              <a:rPr lang="en-US" smtClean="0"/>
              <a:t>11</a:t>
            </a:fld>
            <a:endParaRPr lang="en-US"/>
          </a:p>
        </p:txBody>
      </p:sp>
    </p:spTree>
    <p:extLst>
      <p:ext uri="{BB962C8B-B14F-4D97-AF65-F5344CB8AC3E}">
        <p14:creationId xmlns:p14="http://schemas.microsoft.com/office/powerpoint/2010/main" val="3742378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SK</a:t>
            </a:r>
          </a:p>
          <a:p>
            <a:pPr defTabSz="931774">
              <a:defRPr/>
            </a:pPr>
            <a:r>
              <a:rPr lang="en-US" dirty="0" smtClean="0"/>
              <a:t>Remember </a:t>
            </a:r>
            <a:r>
              <a:rPr lang="en-US" dirty="0"/>
              <a:t>to save (and appropriately name) the different</a:t>
            </a:r>
            <a:r>
              <a:rPr lang="en-US" baseline="0" dirty="0"/>
              <a:t> versions of your article.</a:t>
            </a:r>
            <a:endParaRPr lang="en-US" dirty="0"/>
          </a:p>
          <a:p>
            <a:endParaRPr lang="en-CA" dirty="0"/>
          </a:p>
        </p:txBody>
      </p:sp>
      <p:sp>
        <p:nvSpPr>
          <p:cNvPr id="4" name="Slide Number Placeholder 3"/>
          <p:cNvSpPr>
            <a:spLocks noGrp="1"/>
          </p:cNvSpPr>
          <p:nvPr>
            <p:ph type="sldNum" sz="quarter" idx="10"/>
          </p:nvPr>
        </p:nvSpPr>
        <p:spPr/>
        <p:txBody>
          <a:bodyPr/>
          <a:lstStyle/>
          <a:p>
            <a:fld id="{D8916C51-F003-EB40-9F3F-7A9D9F8251CE}" type="slidenum">
              <a:rPr lang="en-US" smtClean="0"/>
              <a:t>12</a:t>
            </a:fld>
            <a:endParaRPr lang="en-US"/>
          </a:p>
        </p:txBody>
      </p:sp>
    </p:spTree>
    <p:extLst>
      <p:ext uri="{BB962C8B-B14F-4D97-AF65-F5344CB8AC3E}">
        <p14:creationId xmlns:p14="http://schemas.microsoft.com/office/powerpoint/2010/main" val="33396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SK</a:t>
            </a:r>
          </a:p>
          <a:p>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13</a:t>
            </a:fld>
            <a:endParaRPr lang="en-US"/>
          </a:p>
        </p:txBody>
      </p:sp>
    </p:spTree>
    <p:extLst>
      <p:ext uri="{BB962C8B-B14F-4D97-AF65-F5344CB8AC3E}">
        <p14:creationId xmlns:p14="http://schemas.microsoft.com/office/powerpoint/2010/main" val="3917530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SK</a:t>
            </a:r>
          </a:p>
          <a:p>
            <a:endParaRPr lang="en-US" dirty="0"/>
          </a:p>
          <a:p>
            <a:r>
              <a:rPr lang="en-US" dirty="0"/>
              <a:t>An exclusive license means the rights that are being given can only be used exclusively by that</a:t>
            </a:r>
            <a:r>
              <a:rPr lang="en-US" baseline="0" dirty="0"/>
              <a:t> publisher/person. For example, if you signed an exclusive publishing agreement with Sage, that means you cannot  license anyone else to publish your article. </a:t>
            </a:r>
          </a:p>
          <a:p>
            <a:endParaRPr lang="en-US" baseline="0" dirty="0"/>
          </a:p>
          <a:p>
            <a:r>
              <a:rPr lang="en-US" baseline="0" dirty="0"/>
              <a:t>A non-exclusive license is the opposite. You can elect to license those rights to other publishers/persons as well. For example, if you signed a non-exclusive license with Sage to publish your article, you can also license that article to Cambridge. </a:t>
            </a:r>
            <a:r>
              <a:rPr lang="en-US" dirty="0"/>
              <a:t> </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14</a:t>
            </a:fld>
            <a:endParaRPr lang="en-US"/>
          </a:p>
        </p:txBody>
      </p:sp>
    </p:spTree>
    <p:extLst>
      <p:ext uri="{BB962C8B-B14F-4D97-AF65-F5344CB8AC3E}">
        <p14:creationId xmlns:p14="http://schemas.microsoft.com/office/powerpoint/2010/main" val="3575517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SK</a:t>
            </a:r>
          </a:p>
          <a:p>
            <a:pPr defTabSz="931774">
              <a:defRPr/>
            </a:pPr>
            <a:r>
              <a:rPr lang="en-US" dirty="0" smtClean="0"/>
              <a:t>Creative </a:t>
            </a:r>
            <a:r>
              <a:rPr lang="en-US" dirty="0"/>
              <a:t>Commons licenses are an example of a non-exclusive license. </a:t>
            </a:r>
          </a:p>
          <a:p>
            <a:pPr defTabSz="931774">
              <a:defRPr/>
            </a:pPr>
            <a:r>
              <a:rPr lang="en-US" dirty="0"/>
              <a:t>For example, </a:t>
            </a:r>
            <a:r>
              <a:rPr lang="en-CA" dirty="0"/>
              <a:t>PLOS applies the </a:t>
            </a:r>
            <a:r>
              <a:rPr lang="en-CA" dirty="0">
                <a:hlinkClick r:id="rId3"/>
              </a:rPr>
              <a:t>Creative Commons Attribution (CC BY) license</a:t>
            </a:r>
            <a:r>
              <a:rPr lang="en-CA" dirty="0"/>
              <a:t> to articles and other works they publish. If you submit your paper for publication by PLOS, you agree to have the CC BY license applied to your work. Under this Open Access license, you as the author agree that anyone can reuse your article in whole or part for any purpose, for free, even for commercial purposes. Anyone may copy, distribute, or reuse the content as long as the author and original source are properly cited. (http://journals.plos.org/plosone/s/licenses-and-copyright) </a:t>
            </a:r>
          </a:p>
          <a:p>
            <a:pPr defTabSz="931774">
              <a:defRPr/>
            </a:pPr>
            <a:endParaRPr lang="en-US" dirty="0"/>
          </a:p>
          <a:p>
            <a:pPr defTabSz="931774">
              <a:defRPr/>
            </a:pPr>
            <a:endParaRPr lang="en-US" dirty="0"/>
          </a:p>
          <a:p>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15</a:t>
            </a:fld>
            <a:endParaRPr lang="en-US"/>
          </a:p>
        </p:txBody>
      </p:sp>
    </p:spTree>
    <p:extLst>
      <p:ext uri="{BB962C8B-B14F-4D97-AF65-F5344CB8AC3E}">
        <p14:creationId xmlns:p14="http://schemas.microsoft.com/office/powerpoint/2010/main" val="3160811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JL</a:t>
            </a:r>
            <a:endParaRPr lang="en-US" dirty="0"/>
          </a:p>
        </p:txBody>
      </p:sp>
      <p:sp>
        <p:nvSpPr>
          <p:cNvPr id="4" name="Slide Number Placeholder 3"/>
          <p:cNvSpPr>
            <a:spLocks noGrp="1"/>
          </p:cNvSpPr>
          <p:nvPr>
            <p:ph type="sldNum" sz="quarter" idx="10"/>
          </p:nvPr>
        </p:nvSpPr>
        <p:spPr/>
        <p:txBody>
          <a:bodyPr/>
          <a:lstStyle/>
          <a:p>
            <a:fld id="{51763E1C-A932-4894-9538-884B3F8B1FE8}" type="slidenum">
              <a:rPr lang="en-US" smtClean="0"/>
              <a:t>16</a:t>
            </a:fld>
            <a:endParaRPr lang="en-US"/>
          </a:p>
        </p:txBody>
      </p:sp>
    </p:spTree>
    <p:extLst>
      <p:ext uri="{BB962C8B-B14F-4D97-AF65-F5344CB8AC3E}">
        <p14:creationId xmlns:p14="http://schemas.microsoft.com/office/powerpoint/2010/main" val="1401523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JL</a:t>
            </a:r>
            <a:endParaRPr lang="en-US" dirty="0"/>
          </a:p>
        </p:txBody>
      </p:sp>
      <p:sp>
        <p:nvSpPr>
          <p:cNvPr id="4" name="Slide Number Placeholder 3"/>
          <p:cNvSpPr>
            <a:spLocks noGrp="1"/>
          </p:cNvSpPr>
          <p:nvPr>
            <p:ph type="sldNum" sz="quarter" idx="10"/>
          </p:nvPr>
        </p:nvSpPr>
        <p:spPr/>
        <p:txBody>
          <a:bodyPr/>
          <a:lstStyle/>
          <a:p>
            <a:fld id="{51763E1C-A932-4894-9538-884B3F8B1FE8}" type="slidenum">
              <a:rPr lang="en-US" smtClean="0"/>
              <a:t>17</a:t>
            </a:fld>
            <a:endParaRPr lang="en-US"/>
          </a:p>
        </p:txBody>
      </p:sp>
    </p:spTree>
    <p:extLst>
      <p:ext uri="{BB962C8B-B14F-4D97-AF65-F5344CB8AC3E}">
        <p14:creationId xmlns:p14="http://schemas.microsoft.com/office/powerpoint/2010/main" val="1141438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JL</a:t>
            </a:r>
            <a:endParaRPr lang="en-US" dirty="0"/>
          </a:p>
        </p:txBody>
      </p:sp>
      <p:sp>
        <p:nvSpPr>
          <p:cNvPr id="4" name="Slide Number Placeholder 3"/>
          <p:cNvSpPr>
            <a:spLocks noGrp="1"/>
          </p:cNvSpPr>
          <p:nvPr>
            <p:ph type="sldNum" sz="quarter" idx="10"/>
          </p:nvPr>
        </p:nvSpPr>
        <p:spPr/>
        <p:txBody>
          <a:bodyPr/>
          <a:lstStyle/>
          <a:p>
            <a:fld id="{51763E1C-A932-4894-9538-884B3F8B1FE8}" type="slidenum">
              <a:rPr lang="en-US" smtClean="0"/>
              <a:t>18</a:t>
            </a:fld>
            <a:endParaRPr lang="en-US"/>
          </a:p>
        </p:txBody>
      </p:sp>
    </p:spTree>
    <p:extLst>
      <p:ext uri="{BB962C8B-B14F-4D97-AF65-F5344CB8AC3E}">
        <p14:creationId xmlns:p14="http://schemas.microsoft.com/office/powerpoint/2010/main" val="4192331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JL</a:t>
            </a:r>
          </a:p>
          <a:p>
            <a:r>
              <a:rPr lang="en-US" dirty="0" smtClean="0"/>
              <a:t> </a:t>
            </a:r>
            <a:r>
              <a:rPr lang="en-US" dirty="0"/>
              <a:t>Page </a:t>
            </a:r>
            <a:r>
              <a:rPr lang="en-US" baseline="0" dirty="0"/>
              <a:t>1 in this case is just going over author status and affiliation. This is included because the work done by U.S. government employees falls under a different set of copyright rules.</a:t>
            </a:r>
            <a:r>
              <a:rPr lang="en-US" dirty="0"/>
              <a:t> </a:t>
            </a:r>
            <a:endParaRPr lang="en-US" baseline="0" dirty="0"/>
          </a:p>
          <a:p>
            <a:r>
              <a:rPr lang="en-US" baseline="0" dirty="0"/>
              <a:t>Otherwise, this first page isn’t particularly interesting.</a:t>
            </a:r>
            <a:r>
              <a:rPr lang="en-US" dirty="0"/>
              <a:t> </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19</a:t>
            </a:fld>
            <a:endParaRPr lang="en-US"/>
          </a:p>
        </p:txBody>
      </p:sp>
    </p:spTree>
    <p:extLst>
      <p:ext uri="{BB962C8B-B14F-4D97-AF65-F5344CB8AC3E}">
        <p14:creationId xmlns:p14="http://schemas.microsoft.com/office/powerpoint/2010/main" val="346278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SK</a:t>
            </a:r>
            <a:endParaRPr lang="en-US" dirty="0"/>
          </a:p>
          <a:p>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2</a:t>
            </a:fld>
            <a:endParaRPr lang="en-US"/>
          </a:p>
        </p:txBody>
      </p:sp>
    </p:spTree>
    <p:extLst>
      <p:ext uri="{BB962C8B-B14F-4D97-AF65-F5344CB8AC3E}">
        <p14:creationId xmlns:p14="http://schemas.microsoft.com/office/powerpoint/2010/main" val="488156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JL</a:t>
            </a:r>
          </a:p>
          <a:p>
            <a:r>
              <a:rPr lang="en-US" dirty="0" smtClean="0"/>
              <a:t> </a:t>
            </a:r>
            <a:r>
              <a:rPr lang="en-US" dirty="0"/>
              <a:t>Page 2 gets more into the nitty gritty of the actual agreement. It includes a fairly standard copyright</a:t>
            </a:r>
            <a:r>
              <a:rPr lang="en-US" baseline="0" dirty="0"/>
              <a:t> assignment clause (see Assignment of Copyright).</a:t>
            </a:r>
            <a:r>
              <a:rPr lang="en-US" dirty="0"/>
              <a:t> </a:t>
            </a:r>
            <a:r>
              <a:rPr lang="en-US" baseline="0" dirty="0"/>
              <a:t> Additionally it includes information on what rights you retain as author ( see Author Rights for Scholarly Purposes).</a:t>
            </a:r>
            <a:r>
              <a:rPr lang="en-US" dirty="0"/>
              <a:t> </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20</a:t>
            </a:fld>
            <a:endParaRPr lang="en-US"/>
          </a:p>
        </p:txBody>
      </p:sp>
    </p:spTree>
    <p:extLst>
      <p:ext uri="{BB962C8B-B14F-4D97-AF65-F5344CB8AC3E}">
        <p14:creationId xmlns:p14="http://schemas.microsoft.com/office/powerpoint/2010/main" val="350371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JL</a:t>
            </a:r>
          </a:p>
          <a:p>
            <a:r>
              <a:rPr lang="en-US" dirty="0" smtClean="0"/>
              <a:t>If </a:t>
            </a:r>
            <a:r>
              <a:rPr lang="en-US" dirty="0"/>
              <a:t>we parse the Assignment</a:t>
            </a:r>
            <a:r>
              <a:rPr lang="en-US" baseline="0" dirty="0"/>
              <a:t> of copyright section further we see it includes not only the article (aka manuscript) but also any tables, illustrations or other material submitted for publication. The copyright for all these items will now lie with this publisher.</a:t>
            </a:r>
            <a:r>
              <a:rPr lang="en-US" dirty="0"/>
              <a:t> </a:t>
            </a:r>
          </a:p>
          <a:p>
            <a:endParaRPr lang="en-US" baseline="0" dirty="0"/>
          </a:p>
          <a:p>
            <a:r>
              <a:rPr lang="en-US" baseline="0" dirty="0"/>
              <a:t>This is also an exclusive license. Meaning you cannot enter into another agreement with another publisher regarding the right to publish and reproduce the article. This also means the publisher now has the right to license your article to other publishers/persons (e.g. license a translation of your work).</a:t>
            </a:r>
            <a:r>
              <a:rPr lang="en-US" dirty="0"/>
              <a:t> </a:t>
            </a:r>
          </a:p>
          <a:p>
            <a:endParaRPr lang="en-US" dirty="0"/>
          </a:p>
          <a:p>
            <a:r>
              <a:rPr lang="en-US" baseline="0" dirty="0"/>
              <a:t>Finally, it states that the publisher has the right to enforce any of these rights. So for example, if someone was found to breaking copyright with regards to this article, the publisher could pursue them.</a:t>
            </a:r>
            <a:r>
              <a:rPr lang="en-US" dirty="0"/>
              <a:t> </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21</a:t>
            </a:fld>
            <a:endParaRPr lang="en-US"/>
          </a:p>
        </p:txBody>
      </p:sp>
    </p:spTree>
    <p:extLst>
      <p:ext uri="{BB962C8B-B14F-4D97-AF65-F5344CB8AC3E}">
        <p14:creationId xmlns:p14="http://schemas.microsoft.com/office/powerpoint/2010/main" val="2938622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JL</a:t>
            </a:r>
          </a:p>
          <a:p>
            <a:r>
              <a:rPr lang="en-US" dirty="0"/>
              <a:t> </a:t>
            </a:r>
          </a:p>
          <a:p>
            <a:endParaRPr lang="en-US" dirty="0"/>
          </a:p>
          <a:p>
            <a:r>
              <a:rPr lang="en-US" dirty="0"/>
              <a:t>This section outlines what rights are maintained.</a:t>
            </a:r>
            <a:r>
              <a:rPr lang="en-US" baseline="0" dirty="0"/>
              <a:t> For example, intellectual property rights remain with the author. Furthermore, the author maintains rights for personal use, internal institutional use and for scholarly sharing (see p.3 for definitions of what those mean).</a:t>
            </a:r>
            <a:r>
              <a:rPr lang="en-US" dirty="0"/>
              <a:t> </a:t>
            </a:r>
            <a:r>
              <a:rPr lang="en-US" baseline="0" dirty="0"/>
              <a:t> The agreement also permits the author to use the work in a future compilation of the author’s work (provided acknowledge is provided of the original publication).</a:t>
            </a:r>
            <a:r>
              <a:rPr lang="en-US" dirty="0"/>
              <a:t> </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22</a:t>
            </a:fld>
            <a:endParaRPr lang="en-US"/>
          </a:p>
        </p:txBody>
      </p:sp>
    </p:spTree>
    <p:extLst>
      <p:ext uri="{BB962C8B-B14F-4D97-AF65-F5344CB8AC3E}">
        <p14:creationId xmlns:p14="http://schemas.microsoft.com/office/powerpoint/2010/main" val="2317694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JL</a:t>
            </a:r>
          </a:p>
          <a:p>
            <a:r>
              <a:rPr lang="en-US" dirty="0" smtClean="0"/>
              <a:t>: </a:t>
            </a:r>
            <a:r>
              <a:rPr lang="en-US" dirty="0"/>
              <a:t>Page 3 is where all the details are.</a:t>
            </a:r>
            <a:r>
              <a:rPr lang="en-US" baseline="0" dirty="0"/>
              <a:t> On the previous slide we mentioned that Personal Use, Institutional Use, and Scholarly Sharing are defined herein. This page provides all the details of what that means.</a:t>
            </a:r>
            <a:r>
              <a:rPr lang="en-US" dirty="0"/>
              <a:t> </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23</a:t>
            </a:fld>
            <a:endParaRPr lang="en-US"/>
          </a:p>
        </p:txBody>
      </p:sp>
    </p:spTree>
    <p:extLst>
      <p:ext uri="{BB962C8B-B14F-4D97-AF65-F5344CB8AC3E}">
        <p14:creationId xmlns:p14="http://schemas.microsoft.com/office/powerpoint/2010/main" val="2098938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JL</a:t>
            </a:r>
          </a:p>
          <a:p>
            <a:pPr>
              <a:defRPr/>
            </a:pPr>
            <a:r>
              <a:rPr lang="en-US" dirty="0" smtClean="0"/>
              <a:t>There’s </a:t>
            </a:r>
            <a:r>
              <a:rPr lang="en-US" dirty="0"/>
              <a:t>no “standard” copyright</a:t>
            </a:r>
            <a:r>
              <a:rPr lang="en-US" baseline="0" dirty="0"/>
              <a:t> transfer agreement although often you’ll see similar language. However, rights of the author vary publisher to publisher and the agreements often change so it’s important to keep track of what you sign.</a:t>
            </a:r>
            <a:r>
              <a:rPr lang="en-US" dirty="0"/>
              <a:t> </a:t>
            </a:r>
          </a:p>
        </p:txBody>
      </p:sp>
      <p:sp>
        <p:nvSpPr>
          <p:cNvPr id="4" name="Slide Number Placeholder 3"/>
          <p:cNvSpPr>
            <a:spLocks noGrp="1"/>
          </p:cNvSpPr>
          <p:nvPr>
            <p:ph type="sldNum" sz="quarter" idx="10"/>
          </p:nvPr>
        </p:nvSpPr>
        <p:spPr/>
        <p:txBody>
          <a:bodyPr/>
          <a:lstStyle/>
          <a:p>
            <a:fld id="{51763E1C-A932-4894-9538-884B3F8B1FE8}" type="slidenum">
              <a:rPr lang="en-US" smtClean="0"/>
              <a:t>24</a:t>
            </a:fld>
            <a:endParaRPr lang="en-US"/>
          </a:p>
        </p:txBody>
      </p:sp>
    </p:spTree>
    <p:extLst>
      <p:ext uri="{BB962C8B-B14F-4D97-AF65-F5344CB8AC3E}">
        <p14:creationId xmlns:p14="http://schemas.microsoft.com/office/powerpoint/2010/main" val="3583281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JL</a:t>
            </a:r>
          </a:p>
          <a:p>
            <a:pPr>
              <a:defRPr/>
            </a:pPr>
            <a:r>
              <a:rPr lang="en-US" dirty="0" smtClean="0"/>
              <a:t>: </a:t>
            </a:r>
            <a:r>
              <a:rPr lang="en-US" dirty="0"/>
              <a:t>There’s no “standard” copyright</a:t>
            </a:r>
            <a:r>
              <a:rPr lang="en-US" baseline="0" dirty="0"/>
              <a:t> transfer agreement although often you’ll see similar language. However, rights of the author vary publisher to publisher and the agreements often change so it’s important to keep track of what you sign.</a:t>
            </a:r>
            <a:r>
              <a:rPr lang="en-US" dirty="0"/>
              <a:t> </a:t>
            </a:r>
          </a:p>
        </p:txBody>
      </p:sp>
      <p:sp>
        <p:nvSpPr>
          <p:cNvPr id="4" name="Slide Number Placeholder 3"/>
          <p:cNvSpPr>
            <a:spLocks noGrp="1"/>
          </p:cNvSpPr>
          <p:nvPr>
            <p:ph type="sldNum" sz="quarter" idx="10"/>
          </p:nvPr>
        </p:nvSpPr>
        <p:spPr/>
        <p:txBody>
          <a:bodyPr/>
          <a:lstStyle/>
          <a:p>
            <a:fld id="{51763E1C-A932-4894-9538-884B3F8B1FE8}" type="slidenum">
              <a:rPr lang="en-US" smtClean="0"/>
              <a:t>25</a:t>
            </a:fld>
            <a:endParaRPr lang="en-US"/>
          </a:p>
        </p:txBody>
      </p:sp>
    </p:spTree>
    <p:extLst>
      <p:ext uri="{BB962C8B-B14F-4D97-AF65-F5344CB8AC3E}">
        <p14:creationId xmlns:p14="http://schemas.microsoft.com/office/powerpoint/2010/main" val="2747849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JL</a:t>
            </a:r>
          </a:p>
          <a:p>
            <a:pPr>
              <a:defRPr/>
            </a:pPr>
            <a:r>
              <a:rPr lang="en-US" dirty="0" smtClean="0"/>
              <a:t>There’s </a:t>
            </a:r>
            <a:r>
              <a:rPr lang="en-US" dirty="0"/>
              <a:t>no “standard” copyright</a:t>
            </a:r>
            <a:r>
              <a:rPr lang="en-US" baseline="0" dirty="0"/>
              <a:t> transfer agreement although often you’ll see similar language. However, rights of the author vary publisher to publisher and the agreements often change so it’s important to keep track of what you sign.</a:t>
            </a:r>
            <a:r>
              <a:rPr lang="en-US" dirty="0"/>
              <a:t> </a:t>
            </a:r>
          </a:p>
        </p:txBody>
      </p:sp>
      <p:sp>
        <p:nvSpPr>
          <p:cNvPr id="4" name="Slide Number Placeholder 3"/>
          <p:cNvSpPr>
            <a:spLocks noGrp="1"/>
          </p:cNvSpPr>
          <p:nvPr>
            <p:ph type="sldNum" sz="quarter" idx="10"/>
          </p:nvPr>
        </p:nvSpPr>
        <p:spPr/>
        <p:txBody>
          <a:bodyPr/>
          <a:lstStyle/>
          <a:p>
            <a:fld id="{51763E1C-A932-4894-9538-884B3F8B1FE8}" type="slidenum">
              <a:rPr lang="en-US" smtClean="0"/>
              <a:t>26</a:t>
            </a:fld>
            <a:endParaRPr lang="en-US"/>
          </a:p>
        </p:txBody>
      </p:sp>
    </p:spTree>
    <p:extLst>
      <p:ext uri="{BB962C8B-B14F-4D97-AF65-F5344CB8AC3E}">
        <p14:creationId xmlns:p14="http://schemas.microsoft.com/office/powerpoint/2010/main" val="4262755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JL</a:t>
            </a:r>
          </a:p>
          <a:p>
            <a:r>
              <a:rPr lang="en-US" dirty="0" smtClean="0"/>
              <a:t>: </a:t>
            </a:r>
            <a:r>
              <a:rPr lang="en-US" dirty="0"/>
              <a:t>For example, in comparison to the sample Elsevier</a:t>
            </a:r>
            <a:r>
              <a:rPr lang="en-US" baseline="0" dirty="0"/>
              <a:t> agreement we saw earlier, this agreement from Emerald is much shorter and less specific.</a:t>
            </a:r>
            <a:r>
              <a:rPr lang="en-US" dirty="0"/>
              <a:t> </a:t>
            </a:r>
            <a:endParaRPr lang="en-US" baseline="0" dirty="0"/>
          </a:p>
          <a:p>
            <a:endParaRPr lang="en-US" baseline="0" dirty="0"/>
          </a:p>
          <a:p>
            <a:r>
              <a:rPr lang="en-US" baseline="0" dirty="0"/>
              <a:t>However, it does provide some similar language. The underlined paragraph above notes what rights are maintained by the author (such as using the article in teaching or using it in future works published/edited by the author etc. ).</a:t>
            </a:r>
            <a:r>
              <a:rPr lang="en-US" dirty="0"/>
              <a:t> </a:t>
            </a:r>
          </a:p>
          <a:p>
            <a:endParaRPr lang="en-US" dirty="0"/>
          </a:p>
          <a:p>
            <a:r>
              <a:rPr lang="en-US" baseline="0" dirty="0"/>
              <a:t>Note the last sentence references an Emerald Author Charter where there’s more information about additional rights. Thus, you may be granted more rights than what’s apparent in this document, however you must go and seek them from the publisher’s website.</a:t>
            </a:r>
            <a:r>
              <a:rPr lang="en-US" dirty="0"/>
              <a:t> </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27</a:t>
            </a:fld>
            <a:endParaRPr lang="en-US"/>
          </a:p>
        </p:txBody>
      </p:sp>
    </p:spTree>
    <p:extLst>
      <p:ext uri="{BB962C8B-B14F-4D97-AF65-F5344CB8AC3E}">
        <p14:creationId xmlns:p14="http://schemas.microsoft.com/office/powerpoint/2010/main" val="2946780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JL</a:t>
            </a:r>
          </a:p>
          <a:p>
            <a:pPr>
              <a:defRPr/>
            </a:pPr>
            <a:r>
              <a:rPr lang="en-US" dirty="0" smtClean="0"/>
              <a:t>There’s </a:t>
            </a:r>
            <a:r>
              <a:rPr lang="en-US" dirty="0"/>
              <a:t>lots</a:t>
            </a:r>
            <a:r>
              <a:rPr lang="en-US" baseline="0" dirty="0"/>
              <a:t> of resources to help you understand publisher policies. SHERPA/ROMEO is a handy tool for understand publisher’s self-archiving policies (i.e. the right to post your article/work to a repository or website). Note however it doesn’t look at the full suite of rights</a:t>
            </a:r>
            <a:r>
              <a:rPr lang="en-US" dirty="0"/>
              <a:t> </a:t>
            </a:r>
            <a:r>
              <a:rPr lang="en-US" baseline="0" dirty="0"/>
              <a:t> - just those specific to self-archiving. This tool is handy if you’ve received funding that has an open access requirement.</a:t>
            </a:r>
            <a:r>
              <a:rPr lang="en-US" dirty="0"/>
              <a:t> </a:t>
            </a:r>
            <a:endParaRPr lang="en-US" baseline="0" dirty="0"/>
          </a:p>
          <a:p>
            <a:pPr defTabSz="931774">
              <a:defRPr/>
            </a:pPr>
            <a:endParaRPr lang="en-US" baseline="0" dirty="0"/>
          </a:p>
          <a:p>
            <a:pPr>
              <a:defRPr/>
            </a:pPr>
            <a:r>
              <a:rPr lang="en-US" baseline="0" dirty="0"/>
              <a:t>Otherwise, the publisher’s website is the best source of information. Locating the copyright agreement information can be tricky sometimes. Depending on the publisher it will appear in various sections (as listed above). You can also always write the editor or the journal publisher if you have questions.</a:t>
            </a:r>
            <a:r>
              <a:rPr lang="en-US" dirty="0"/>
              <a:t> </a:t>
            </a:r>
          </a:p>
          <a:p>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28</a:t>
            </a:fld>
            <a:endParaRPr lang="en-US"/>
          </a:p>
        </p:txBody>
      </p:sp>
    </p:spTree>
    <p:extLst>
      <p:ext uri="{BB962C8B-B14F-4D97-AF65-F5344CB8AC3E}">
        <p14:creationId xmlns:p14="http://schemas.microsoft.com/office/powerpoint/2010/main" val="929393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JL</a:t>
            </a:r>
            <a:endParaRPr lang="en-US" dirty="0"/>
          </a:p>
        </p:txBody>
      </p:sp>
      <p:sp>
        <p:nvSpPr>
          <p:cNvPr id="4" name="Slide Number Placeholder 3"/>
          <p:cNvSpPr>
            <a:spLocks noGrp="1"/>
          </p:cNvSpPr>
          <p:nvPr>
            <p:ph type="sldNum" sz="quarter" idx="10"/>
          </p:nvPr>
        </p:nvSpPr>
        <p:spPr/>
        <p:txBody>
          <a:bodyPr/>
          <a:lstStyle/>
          <a:p>
            <a:fld id="{51763E1C-A932-4894-9538-884B3F8B1FE8}" type="slidenum">
              <a:rPr lang="en-US" smtClean="0"/>
              <a:t>29</a:t>
            </a:fld>
            <a:endParaRPr lang="en-US"/>
          </a:p>
        </p:txBody>
      </p:sp>
    </p:spTree>
    <p:extLst>
      <p:ext uri="{BB962C8B-B14F-4D97-AF65-F5344CB8AC3E}">
        <p14:creationId xmlns:p14="http://schemas.microsoft.com/office/powerpoint/2010/main" val="178381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a:t>
            </a:r>
            <a:endParaRPr lang="en-US" dirty="0"/>
          </a:p>
        </p:txBody>
      </p:sp>
      <p:sp>
        <p:nvSpPr>
          <p:cNvPr id="4" name="Slide Number Placeholder 3"/>
          <p:cNvSpPr>
            <a:spLocks noGrp="1"/>
          </p:cNvSpPr>
          <p:nvPr>
            <p:ph type="sldNum" sz="quarter" idx="10"/>
          </p:nvPr>
        </p:nvSpPr>
        <p:spPr/>
        <p:txBody>
          <a:bodyPr/>
          <a:lstStyle/>
          <a:p>
            <a:fld id="{51763E1C-A932-4894-9538-884B3F8B1FE8}" type="slidenum">
              <a:rPr lang="en-US" smtClean="0"/>
              <a:t>3</a:t>
            </a:fld>
            <a:endParaRPr lang="en-US"/>
          </a:p>
        </p:txBody>
      </p:sp>
    </p:spTree>
    <p:extLst>
      <p:ext uri="{BB962C8B-B14F-4D97-AF65-F5344CB8AC3E}">
        <p14:creationId xmlns:p14="http://schemas.microsoft.com/office/powerpoint/2010/main" val="863047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3E1C-A932-4894-9538-884B3F8B1FE8}" type="slidenum">
              <a:rPr lang="en-US" smtClean="0"/>
              <a:t>30</a:t>
            </a:fld>
            <a:endParaRPr lang="en-US"/>
          </a:p>
        </p:txBody>
      </p:sp>
    </p:spTree>
    <p:extLst>
      <p:ext uri="{BB962C8B-B14F-4D97-AF65-F5344CB8AC3E}">
        <p14:creationId xmlns:p14="http://schemas.microsoft.com/office/powerpoint/2010/main" val="1012308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JL</a:t>
            </a:r>
          </a:p>
          <a:p>
            <a:endParaRPr lang="en-US" dirty="0"/>
          </a:p>
        </p:txBody>
      </p:sp>
      <p:sp>
        <p:nvSpPr>
          <p:cNvPr id="4" name="Slide Number Placeholder 3"/>
          <p:cNvSpPr>
            <a:spLocks noGrp="1"/>
          </p:cNvSpPr>
          <p:nvPr>
            <p:ph type="sldNum" sz="quarter" idx="10"/>
          </p:nvPr>
        </p:nvSpPr>
        <p:spPr/>
        <p:txBody>
          <a:bodyPr/>
          <a:lstStyle/>
          <a:p>
            <a:fld id="{51763E1C-A932-4894-9538-884B3F8B1FE8}" type="slidenum">
              <a:rPr lang="en-US" smtClean="0"/>
              <a:t>31</a:t>
            </a:fld>
            <a:endParaRPr lang="en-US"/>
          </a:p>
        </p:txBody>
      </p:sp>
    </p:spTree>
    <p:extLst>
      <p:ext uri="{BB962C8B-B14F-4D97-AF65-F5344CB8AC3E}">
        <p14:creationId xmlns:p14="http://schemas.microsoft.com/office/powerpoint/2010/main" val="829775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JL</a:t>
            </a:r>
          </a:p>
          <a:p>
            <a:endParaRPr lang="en-US" dirty="0"/>
          </a:p>
        </p:txBody>
      </p:sp>
      <p:sp>
        <p:nvSpPr>
          <p:cNvPr id="4" name="Slide Number Placeholder 3"/>
          <p:cNvSpPr>
            <a:spLocks noGrp="1"/>
          </p:cNvSpPr>
          <p:nvPr>
            <p:ph type="sldNum" sz="quarter" idx="10"/>
          </p:nvPr>
        </p:nvSpPr>
        <p:spPr/>
        <p:txBody>
          <a:bodyPr/>
          <a:lstStyle/>
          <a:p>
            <a:fld id="{E3CFB6AB-48CB-1946-9E92-2D135DE0F9B6}" type="slidenum">
              <a:rPr lang="en-US" smtClean="0"/>
              <a:t>32</a:t>
            </a:fld>
            <a:endParaRPr lang="en-US"/>
          </a:p>
        </p:txBody>
      </p:sp>
    </p:spTree>
    <p:extLst>
      <p:ext uri="{BB962C8B-B14F-4D97-AF65-F5344CB8AC3E}">
        <p14:creationId xmlns:p14="http://schemas.microsoft.com/office/powerpoint/2010/main" val="40073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JL</a:t>
            </a:r>
          </a:p>
          <a:p>
            <a:endParaRPr lang="en-US" dirty="0"/>
          </a:p>
        </p:txBody>
      </p:sp>
      <p:sp>
        <p:nvSpPr>
          <p:cNvPr id="4" name="Slide Number Placeholder 3"/>
          <p:cNvSpPr>
            <a:spLocks noGrp="1"/>
          </p:cNvSpPr>
          <p:nvPr>
            <p:ph type="sldNum" sz="quarter" idx="10"/>
          </p:nvPr>
        </p:nvSpPr>
        <p:spPr/>
        <p:txBody>
          <a:bodyPr/>
          <a:lstStyle/>
          <a:p>
            <a:fld id="{E3CFB6AB-48CB-1946-9E92-2D135DE0F9B6}" type="slidenum">
              <a:rPr lang="en-US" smtClean="0"/>
              <a:t>33</a:t>
            </a:fld>
            <a:endParaRPr lang="en-US"/>
          </a:p>
        </p:txBody>
      </p:sp>
    </p:spTree>
    <p:extLst>
      <p:ext uri="{BB962C8B-B14F-4D97-AF65-F5344CB8AC3E}">
        <p14:creationId xmlns:p14="http://schemas.microsoft.com/office/powerpoint/2010/main" val="151703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JL</a:t>
            </a:r>
          </a:p>
          <a:p>
            <a:r>
              <a:rPr lang="en-US" dirty="0" smtClean="0"/>
              <a:t>Negotiating </a:t>
            </a:r>
            <a:r>
              <a:rPr lang="en-US" baseline="0" dirty="0"/>
              <a:t>these contracts is an option although it’s perhaps more common if you’re publishing a book than an article. If you’re interested in trying to engage with the publisher the above resources and tips are available to you.</a:t>
            </a:r>
            <a:r>
              <a:rPr lang="en-US" dirty="0"/>
              <a:t> </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34</a:t>
            </a:fld>
            <a:endParaRPr lang="en-US"/>
          </a:p>
        </p:txBody>
      </p:sp>
    </p:spTree>
    <p:extLst>
      <p:ext uri="{BB962C8B-B14F-4D97-AF65-F5344CB8AC3E}">
        <p14:creationId xmlns:p14="http://schemas.microsoft.com/office/powerpoint/2010/main" val="37178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35</a:t>
            </a:fld>
            <a:endParaRPr lang="en-US"/>
          </a:p>
        </p:txBody>
      </p:sp>
    </p:spTree>
    <p:extLst>
      <p:ext uri="{BB962C8B-B14F-4D97-AF65-F5344CB8AC3E}">
        <p14:creationId xmlns:p14="http://schemas.microsoft.com/office/powerpoint/2010/main" val="1842549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36</a:t>
            </a:fld>
            <a:endParaRPr lang="en-US"/>
          </a:p>
        </p:txBody>
      </p:sp>
    </p:spTree>
    <p:extLst>
      <p:ext uri="{BB962C8B-B14F-4D97-AF65-F5344CB8AC3E}">
        <p14:creationId xmlns:p14="http://schemas.microsoft.com/office/powerpoint/2010/main" val="2323488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1763E1C-A932-4894-9538-884B3F8B1FE8}" type="slidenum">
              <a:rPr lang="en-US" smtClean="0"/>
              <a:t>37</a:t>
            </a:fld>
            <a:endParaRPr lang="en-US"/>
          </a:p>
        </p:txBody>
      </p:sp>
    </p:spTree>
    <p:extLst>
      <p:ext uri="{BB962C8B-B14F-4D97-AF65-F5344CB8AC3E}">
        <p14:creationId xmlns:p14="http://schemas.microsoft.com/office/powerpoint/2010/main" val="2630116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a:t>
            </a:r>
            <a:r>
              <a:rPr lang="en-US" baseline="0" dirty="0"/>
              <a:t> are both available if you have any additional questions. We are very happy to review any copyright agreements or assist you in determining a publisher’s/journal’s policies.</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38</a:t>
            </a:fld>
            <a:endParaRPr lang="en-US"/>
          </a:p>
        </p:txBody>
      </p:sp>
    </p:spTree>
    <p:extLst>
      <p:ext uri="{BB962C8B-B14F-4D97-AF65-F5344CB8AC3E}">
        <p14:creationId xmlns:p14="http://schemas.microsoft.com/office/powerpoint/2010/main" val="1421418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464FEFA-C3DC-3B47-8D50-7364489F8532}" type="slidenum">
              <a:rPr lang="en-US" smtClean="0"/>
              <a:t>39</a:t>
            </a:fld>
            <a:endParaRPr lang="en-US"/>
          </a:p>
        </p:txBody>
      </p:sp>
    </p:spTree>
    <p:extLst>
      <p:ext uri="{BB962C8B-B14F-4D97-AF65-F5344CB8AC3E}">
        <p14:creationId xmlns:p14="http://schemas.microsoft.com/office/powerpoint/2010/main" val="62385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SK</a:t>
            </a:r>
            <a:endParaRPr lang="en-US" dirty="0"/>
          </a:p>
          <a:p>
            <a:pPr rtl="0"/>
            <a:endParaRPr lang="en-US" dirty="0"/>
          </a:p>
          <a:p>
            <a:pPr rtl="0"/>
            <a:r>
              <a:rPr lang="en-US" dirty="0"/>
              <a:t>Introduction + background (5-10 min) </a:t>
            </a:r>
          </a:p>
          <a:p>
            <a:pPr rtl="0"/>
            <a:r>
              <a:rPr lang="en-US" dirty="0"/>
              <a:t>Brainstorming (5-7 minutes)</a:t>
            </a:r>
            <a:endParaRPr lang="en-US" b="0" dirty="0">
              <a:effectLst/>
            </a:endParaRPr>
          </a:p>
          <a:p>
            <a:pPr rtl="0"/>
            <a:r>
              <a:rPr lang="en-US" dirty="0"/>
              <a:t>·         What kinds of ‘things’ do you want to know if you can do with your article? (e.g. post to website, deposit in an IR etc.) &lt;JL and AK write on board&gt;</a:t>
            </a:r>
            <a:endParaRPr lang="en-US" b="0" dirty="0">
              <a:effectLst/>
            </a:endParaRPr>
          </a:p>
          <a:p>
            <a:pPr rtl="0"/>
            <a:r>
              <a:rPr lang="en-US" dirty="0"/>
              <a:t>·         Discussion of versioning &lt;provide handout/slide of commonly-used terms&gt;</a:t>
            </a:r>
            <a:endParaRPr lang="en-US" b="0" dirty="0">
              <a:effectLst/>
            </a:endParaRPr>
          </a:p>
          <a:p>
            <a:pPr rtl="0"/>
            <a:r>
              <a:rPr lang="en-US" b="1" dirty="0"/>
              <a:t>Group activity</a:t>
            </a:r>
            <a:endParaRPr lang="en-US" b="0" dirty="0">
              <a:effectLst/>
            </a:endParaRPr>
          </a:p>
          <a:p>
            <a:pPr rtl="0"/>
            <a:r>
              <a:rPr lang="en-US" dirty="0"/>
              <a:t>1.       </a:t>
            </a:r>
            <a:r>
              <a:rPr lang="en-US" b="1" dirty="0"/>
              <a:t>CTA handouts</a:t>
            </a:r>
            <a:r>
              <a:rPr lang="en-US" dirty="0"/>
              <a:t> (10-15 minutes for activity + 5 minutes to debrief)</a:t>
            </a:r>
            <a:endParaRPr lang="en-US" b="0" dirty="0">
              <a:effectLst/>
            </a:endParaRPr>
          </a:p>
          <a:p>
            <a:r>
              <a:rPr lang="en-US" dirty="0"/>
              <a:t/>
            </a:r>
            <a:br>
              <a:rPr lang="en-US" dirty="0"/>
            </a:b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4</a:t>
            </a:fld>
            <a:endParaRPr lang="en-US"/>
          </a:p>
        </p:txBody>
      </p:sp>
    </p:spTree>
    <p:extLst>
      <p:ext uri="{BB962C8B-B14F-4D97-AF65-F5344CB8AC3E}">
        <p14:creationId xmlns:p14="http://schemas.microsoft.com/office/powerpoint/2010/main" val="256773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SK</a:t>
            </a:r>
          </a:p>
          <a:p>
            <a:endParaRPr lang="en-US" dirty="0"/>
          </a:p>
          <a:p>
            <a:pPr defTabSz="931774">
              <a:defRPr/>
            </a:pPr>
            <a:r>
              <a:rPr lang="en-US" dirty="0"/>
              <a:t>A copyright transfe</a:t>
            </a:r>
            <a:r>
              <a:rPr lang="en-US" baseline="0" dirty="0"/>
              <a:t>r agreement is a contract you sign with a publisher. It usually entails you signing over copyright to your work (e.g. book, article etc.). </a:t>
            </a:r>
            <a:r>
              <a:rPr lang="en-US" i="0" baseline="0" dirty="0"/>
              <a:t>Copyright means the r</a:t>
            </a:r>
            <a:r>
              <a:rPr lang="en-US" i="0" dirty="0"/>
              <a:t>ight to publish, copy, translate, and distribute the work</a:t>
            </a:r>
            <a:r>
              <a:rPr lang="en-US" i="0" baseline="0" dirty="0"/>
              <a:t> </a:t>
            </a:r>
            <a:r>
              <a:rPr lang="is-IS" i="0" dirty="0"/>
              <a:t>and the right to authorize others to do so. Basically these transfer agreements mean publishers now have</a:t>
            </a:r>
            <a:r>
              <a:rPr lang="is-IS" i="0" baseline="0" dirty="0"/>
              <a:t> (in many cases) the sole right to publish, translate, and distribute your work. By signing these agreements you are transferring those rights to them and thus no longer maintain those rights yourself. </a:t>
            </a:r>
          </a:p>
          <a:p>
            <a:pPr defTabSz="931774">
              <a:defRPr/>
            </a:pPr>
            <a:endParaRPr lang="is-IS" i="0" baseline="0" dirty="0"/>
          </a:p>
          <a:p>
            <a:pPr defTabSz="931774">
              <a:defRPr/>
            </a:pPr>
            <a:r>
              <a:rPr lang="is-IS" i="0" baseline="0" dirty="0"/>
              <a:t>Copyright agreements vary widely by publisher. It‘s important to be aware of what rights you are tranferring/maintaining when you enter these agreements. For example, many authors are surprised to learn they often no longer have the rights to images/graphs/figures they produced and thus have to request permission from the publisher in order to use them in future works. </a:t>
            </a:r>
          </a:p>
          <a:p>
            <a:pPr defTabSz="931774">
              <a:defRPr/>
            </a:pPr>
            <a:endParaRPr lang="is-IS" i="0" baseline="0" dirty="0"/>
          </a:p>
          <a:p>
            <a:pPr defTabSz="931774">
              <a:defRPr/>
            </a:pPr>
            <a:r>
              <a:rPr lang="is-IS" i="0" baseline="0" dirty="0"/>
              <a:t>Author rights have been a growing subject of debate within the publishing community. With the advent of the open access movement, many journals, particularly open access journals, permit authors to retain their copyrights. </a:t>
            </a:r>
          </a:p>
          <a:p>
            <a:pPr defTabSz="931774">
              <a:defRPr/>
            </a:pPr>
            <a:endParaRPr lang="is-IS" i="0" baseline="0" dirty="0"/>
          </a:p>
          <a:p>
            <a:pPr defTabSz="931774">
              <a:defRPr/>
            </a:pPr>
            <a:r>
              <a:rPr lang="is-IS" i="0" baseline="0" dirty="0"/>
              <a:t>It‘s also important to be aware of any funding agency requirements. Some funding agencies are now requiring the results of grant-funded research to be made open access. Some publisher agreements permit this while others do not. </a:t>
            </a:r>
            <a:endParaRPr lang="en-CA" i="0" dirty="0"/>
          </a:p>
          <a:p>
            <a:endParaRPr lang="en-US" dirty="0"/>
          </a:p>
          <a:p>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5</a:t>
            </a:fld>
            <a:endParaRPr lang="en-US"/>
          </a:p>
        </p:txBody>
      </p:sp>
    </p:spTree>
    <p:extLst>
      <p:ext uri="{BB962C8B-B14F-4D97-AF65-F5344CB8AC3E}">
        <p14:creationId xmlns:p14="http://schemas.microsoft.com/office/powerpoint/2010/main" val="151409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SK</a:t>
            </a:r>
          </a:p>
          <a:p>
            <a:endParaRPr lang="en-US" dirty="0"/>
          </a:p>
          <a:p>
            <a:pPr defTabSz="931774">
              <a:defRPr/>
            </a:pPr>
            <a:r>
              <a:rPr lang="en-US" dirty="0"/>
              <a:t>A copyright transfe</a:t>
            </a:r>
            <a:r>
              <a:rPr lang="en-US" baseline="0" dirty="0"/>
              <a:t>r agreement is a contract you sign with a publisher. It usually entails you signing over copyright to your work (e.g. book, article etc.). </a:t>
            </a:r>
            <a:r>
              <a:rPr lang="en-US" i="0" baseline="0" dirty="0"/>
              <a:t>Copyright means the r</a:t>
            </a:r>
            <a:r>
              <a:rPr lang="en-US" i="0" dirty="0"/>
              <a:t>ight to publish, copy, translate, and distribute the work</a:t>
            </a:r>
            <a:r>
              <a:rPr lang="en-US" i="0" baseline="0" dirty="0"/>
              <a:t> </a:t>
            </a:r>
            <a:r>
              <a:rPr lang="is-IS" i="0" dirty="0"/>
              <a:t>and the right to authorize others to do so. Basically these transfer agreements mean publishers now have</a:t>
            </a:r>
            <a:r>
              <a:rPr lang="is-IS" i="0" baseline="0" dirty="0"/>
              <a:t> (in many cases) the sole right to publish, translate, and distribute your work. By signing these agreements you are transferring those rights to them and thus no longer maintain those rights yourself. </a:t>
            </a:r>
          </a:p>
          <a:p>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6</a:t>
            </a:fld>
            <a:endParaRPr lang="en-US"/>
          </a:p>
        </p:txBody>
      </p:sp>
    </p:spTree>
    <p:extLst>
      <p:ext uri="{BB962C8B-B14F-4D97-AF65-F5344CB8AC3E}">
        <p14:creationId xmlns:p14="http://schemas.microsoft.com/office/powerpoint/2010/main" val="412690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SK</a:t>
            </a:r>
          </a:p>
          <a:p>
            <a:pPr defTabSz="931774">
              <a:defRPr/>
            </a:pPr>
            <a:endParaRPr lang="en-US" dirty="0"/>
          </a:p>
          <a:p>
            <a:r>
              <a:rPr lang="en-US" dirty="0"/>
              <a:t>It’s sometimes easier</a:t>
            </a:r>
            <a:r>
              <a:rPr lang="en-US" baseline="0" dirty="0"/>
              <a:t> to think of copyright as a bundle of rights. You as author may maintain one ‘slice’  while another component goes to the journal. For example, you may retain the right to republish the article in an edited book but other rights (like translation, electronic distribution etc.) may go to the publisher. </a:t>
            </a:r>
          </a:p>
          <a:p>
            <a:endParaRPr lang="en-US" baseline="0" dirty="0"/>
          </a:p>
          <a:p>
            <a:r>
              <a:rPr lang="en-US" baseline="0" dirty="0"/>
              <a:t>This will vary by publisher. Some agreements will ask for all your copyrights but more commonly, you will get to retain a certain set of rights. </a:t>
            </a:r>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7</a:t>
            </a:fld>
            <a:endParaRPr lang="en-US"/>
          </a:p>
        </p:txBody>
      </p:sp>
    </p:spTree>
    <p:extLst>
      <p:ext uri="{BB962C8B-B14F-4D97-AF65-F5344CB8AC3E}">
        <p14:creationId xmlns:p14="http://schemas.microsoft.com/office/powerpoint/2010/main" val="408895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SK</a:t>
            </a:r>
          </a:p>
          <a:p>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8</a:t>
            </a:fld>
            <a:endParaRPr lang="en-US"/>
          </a:p>
        </p:txBody>
      </p:sp>
    </p:spTree>
    <p:extLst>
      <p:ext uri="{BB962C8B-B14F-4D97-AF65-F5344CB8AC3E}">
        <p14:creationId xmlns:p14="http://schemas.microsoft.com/office/powerpoint/2010/main" val="245102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SK</a:t>
            </a:r>
          </a:p>
          <a:p>
            <a:endParaRPr lang="en-CA" dirty="0"/>
          </a:p>
        </p:txBody>
      </p:sp>
      <p:sp>
        <p:nvSpPr>
          <p:cNvPr id="4" name="Slide Number Placeholder 3"/>
          <p:cNvSpPr>
            <a:spLocks noGrp="1"/>
          </p:cNvSpPr>
          <p:nvPr>
            <p:ph type="sldNum" sz="quarter" idx="10"/>
          </p:nvPr>
        </p:nvSpPr>
        <p:spPr/>
        <p:txBody>
          <a:bodyPr/>
          <a:lstStyle/>
          <a:p>
            <a:fld id="{51763E1C-A932-4894-9538-884B3F8B1FE8}" type="slidenum">
              <a:rPr lang="en-US" smtClean="0"/>
              <a:t>9</a:t>
            </a:fld>
            <a:endParaRPr lang="en-US"/>
          </a:p>
        </p:txBody>
      </p:sp>
    </p:spTree>
    <p:extLst>
      <p:ext uri="{BB962C8B-B14F-4D97-AF65-F5344CB8AC3E}">
        <p14:creationId xmlns:p14="http://schemas.microsoft.com/office/powerpoint/2010/main" val="102466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0" y="-1"/>
            <a:ext cx="9144000" cy="4568826"/>
          </a:xfrm>
          <a:prstGeom prst="rect">
            <a:avLst/>
          </a:prstGeom>
          <a:solidFill>
            <a:srgbClr val="E9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2" name="Title 1"/>
          <p:cNvSpPr>
            <a:spLocks noGrp="1"/>
          </p:cNvSpPr>
          <p:nvPr>
            <p:ph type="ctrTitle"/>
          </p:nvPr>
        </p:nvSpPr>
        <p:spPr>
          <a:xfrm>
            <a:off x="530225" y="1901825"/>
            <a:ext cx="8083550" cy="1676400"/>
          </a:xfrm>
        </p:spPr>
        <p:txBody>
          <a:bodyPr lIns="0" rIns="0">
            <a:normAutofit/>
          </a:bodyPr>
          <a:lstStyle>
            <a:lvl1pPr algn="l">
              <a:defRPr sz="4400" b="0">
                <a:solidFill>
                  <a:srgbClr val="263E4A"/>
                </a:solidFill>
                <a:latin typeface="Calibri" pitchFamily="34" charset="0"/>
                <a:ea typeface="Verdana" pitchFamily="34" charset="0"/>
                <a:cs typeface="Verdana" pitchFamily="34" charset="0"/>
              </a:defRPr>
            </a:lvl1pPr>
          </a:lstStyle>
          <a:p>
            <a:r>
              <a:rPr lang="en-US"/>
              <a:t>Click to edit Master title style</a:t>
            </a:r>
          </a:p>
        </p:txBody>
      </p:sp>
      <p:pic>
        <p:nvPicPr>
          <p:cNvPr id="1026" name="Picture 2"/>
          <p:cNvPicPr>
            <a:picLocks noChangeAspect="1" noChangeArrowheads="1"/>
          </p:cNvPicPr>
          <p:nvPr userDrawn="1"/>
        </p:nvPicPr>
        <p:blipFill>
          <a:blip r:embed="rId2" cstate="print"/>
          <a:srcRect/>
          <a:stretch>
            <a:fillRect/>
          </a:stretch>
        </p:blipFill>
        <p:spPr bwMode="auto">
          <a:xfrm>
            <a:off x="6141510" y="6253435"/>
            <a:ext cx="2731028" cy="41724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4763"/>
            <a:ext cx="9144000" cy="914400"/>
          </a:xfrm>
          <a:prstGeom prst="rect">
            <a:avLst/>
          </a:prstGeom>
          <a:solidFill>
            <a:srgbClr val="E9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282575" cy="914400"/>
          </a:xfrm>
          <a:prstGeom prst="rect">
            <a:avLst/>
          </a:prstGeom>
          <a:solidFill>
            <a:srgbClr val="548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514" y="914401"/>
            <a:ext cx="8872538" cy="5307012"/>
          </a:xfrm>
        </p:spPr>
        <p:txBody>
          <a:bodyPr lIns="274320" tIns="274320" rIns="274320" bIns="274320">
            <a:normAutofit/>
          </a:bodyPr>
          <a:lstStyle>
            <a:lvl1pPr marL="282575" indent="-282575">
              <a:spcBef>
                <a:spcPts val="1200"/>
              </a:spcBef>
              <a:spcAft>
                <a:spcPts val="600"/>
              </a:spcAft>
              <a:buClr>
                <a:srgbClr val="548AA5"/>
              </a:buClr>
              <a:buFont typeface="Wingdings" pitchFamily="2" charset="2"/>
              <a:buChar char="§"/>
              <a:defRPr sz="2400">
                <a:solidFill>
                  <a:schemeClr val="tx1">
                    <a:lumMod val="75000"/>
                    <a:lumOff val="25000"/>
                  </a:schemeClr>
                </a:solidFill>
                <a:latin typeface="Calibri" pitchFamily="34" charset="0"/>
              </a:defRPr>
            </a:lvl1pPr>
            <a:lvl2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2pPr>
            <a:lvl3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3pPr>
            <a:lvl4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4pPr>
            <a:lvl5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82576" y="0"/>
            <a:ext cx="8861424" cy="914400"/>
          </a:xfrm>
          <a:noFill/>
        </p:spPr>
        <p:txBody>
          <a:bodyPr lIns="274320" rIns="274320">
            <a:normAutofit/>
          </a:bodyPr>
          <a:lstStyle>
            <a:lvl1pPr marL="0" indent="0" algn="l">
              <a:defRPr sz="2800" b="0">
                <a:solidFill>
                  <a:srgbClr val="263E4A"/>
                </a:solidFill>
                <a:latin typeface="Calibri" pitchFamily="34" charset="0"/>
              </a:defRPr>
            </a:lvl1pPr>
          </a:lstStyle>
          <a:p>
            <a:r>
              <a:rPr lang="en-US"/>
              <a:t>Click to edit Master title style</a:t>
            </a:r>
          </a:p>
        </p:txBody>
      </p:sp>
      <p:grpSp>
        <p:nvGrpSpPr>
          <p:cNvPr id="12" name="Group 11"/>
          <p:cNvGrpSpPr/>
          <p:nvPr userDrawn="1"/>
        </p:nvGrpSpPr>
        <p:grpSpPr>
          <a:xfrm>
            <a:off x="6325716" y="6524789"/>
            <a:ext cx="2561336" cy="191808"/>
            <a:chOff x="323805" y="6453704"/>
            <a:chExt cx="2561336" cy="191808"/>
          </a:xfrm>
        </p:grpSpPr>
        <p:pic>
          <p:nvPicPr>
            <p:cNvPr id="2051" name="Picture 3"/>
            <p:cNvPicPr>
              <a:picLocks noChangeAspect="1" noChangeArrowheads="1"/>
            </p:cNvPicPr>
            <p:nvPr userDrawn="1"/>
          </p:nvPicPr>
          <p:blipFill>
            <a:blip r:embed="rId2" cstate="print"/>
            <a:srcRect/>
            <a:stretch>
              <a:fillRect/>
            </a:stretch>
          </p:blipFill>
          <p:spPr bwMode="auto">
            <a:xfrm>
              <a:off x="561447" y="6453705"/>
              <a:ext cx="2323694" cy="191807"/>
            </a:xfrm>
            <a:prstGeom prst="rect">
              <a:avLst/>
            </a:prstGeom>
            <a:noFill/>
            <a:ln w="9525">
              <a:noFill/>
              <a:miter lim="800000"/>
              <a:headEnd/>
              <a:tailEnd/>
            </a:ln>
          </p:spPr>
        </p:pic>
        <p:pic>
          <p:nvPicPr>
            <p:cNvPr id="2052" name="Picture 4"/>
            <p:cNvPicPr>
              <a:picLocks noChangeAspect="1" noChangeArrowheads="1"/>
            </p:cNvPicPr>
            <p:nvPr userDrawn="1"/>
          </p:nvPicPr>
          <p:blipFill>
            <a:blip r:embed="rId3" cstate="print"/>
            <a:srcRect/>
            <a:stretch>
              <a:fillRect/>
            </a:stretch>
          </p:blipFill>
          <p:spPr bwMode="auto">
            <a:xfrm>
              <a:off x="323805" y="6453704"/>
              <a:ext cx="225370" cy="166407"/>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0" y="4763"/>
            <a:ext cx="9144000" cy="914400"/>
          </a:xfrm>
          <a:prstGeom prst="rect">
            <a:avLst/>
          </a:prstGeom>
          <a:solidFill>
            <a:srgbClr val="E9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282575" cy="914400"/>
          </a:xfrm>
          <a:prstGeom prst="rect">
            <a:avLst/>
          </a:prstGeom>
          <a:solidFill>
            <a:srgbClr val="548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82574" y="1427163"/>
            <a:ext cx="4148137" cy="4794250"/>
          </a:xfrm>
        </p:spPr>
        <p:txBody>
          <a:bodyPr>
            <a:normAutofit/>
          </a:bodyPr>
          <a:lstStyle>
            <a:lvl1pPr>
              <a:spcBef>
                <a:spcPts val="1200"/>
              </a:spcBef>
              <a:spcAft>
                <a:spcPts val="600"/>
              </a:spcAft>
              <a:buClr>
                <a:srgbClr val="548AA5"/>
              </a:buClr>
              <a:buFont typeface="Wingdings" pitchFamily="2" charset="2"/>
              <a:buChar char="§"/>
              <a:defRPr sz="2400">
                <a:solidFill>
                  <a:schemeClr val="tx1">
                    <a:lumMod val="75000"/>
                    <a:lumOff val="25000"/>
                  </a:schemeClr>
                </a:solidFill>
                <a:latin typeface="Calibri" pitchFamily="34" charset="0"/>
              </a:defRPr>
            </a:lvl1pPr>
            <a:lvl2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2pPr>
            <a:lvl3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3pPr>
            <a:lvl4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4pPr>
            <a:lvl5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286" y="1427163"/>
            <a:ext cx="4159251" cy="4794250"/>
          </a:xfrm>
        </p:spPr>
        <p:txBody>
          <a:bodyPr>
            <a:normAutofit/>
          </a:bodyPr>
          <a:lstStyle>
            <a:lvl1pPr>
              <a:spcBef>
                <a:spcPts val="1200"/>
              </a:spcBef>
              <a:spcAft>
                <a:spcPts val="600"/>
              </a:spcAft>
              <a:buClr>
                <a:srgbClr val="548AA5"/>
              </a:buClr>
              <a:buFont typeface="Wingdings" pitchFamily="2" charset="2"/>
              <a:buChar char="§"/>
              <a:defRPr sz="2400">
                <a:solidFill>
                  <a:schemeClr val="tx1">
                    <a:lumMod val="75000"/>
                    <a:lumOff val="25000"/>
                  </a:schemeClr>
                </a:solidFill>
                <a:latin typeface="Calibri" pitchFamily="34" charset="0"/>
              </a:defRPr>
            </a:lvl1pPr>
            <a:lvl2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2pPr>
            <a:lvl3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3pPr>
            <a:lvl4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4pPr>
            <a:lvl5pPr>
              <a:spcBef>
                <a:spcPts val="600"/>
              </a:spcBef>
              <a:buClr>
                <a:srgbClr val="B6E625"/>
              </a:buClr>
              <a:buFont typeface="Wingdings" pitchFamily="2" charset="2"/>
              <a:buChar char="§"/>
              <a:defRPr sz="1800">
                <a:solidFill>
                  <a:schemeClr val="tx1">
                    <a:lumMod val="75000"/>
                    <a:lumOff val="25000"/>
                  </a:schemeClr>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82574" y="0"/>
            <a:ext cx="8861426" cy="914400"/>
          </a:xfrm>
        </p:spPr>
        <p:txBody>
          <a:bodyPr lIns="274320" rIns="274320">
            <a:normAutofit/>
          </a:bodyPr>
          <a:lstStyle>
            <a:lvl1pPr algn="l">
              <a:defRPr sz="2800">
                <a:solidFill>
                  <a:srgbClr val="263E4A"/>
                </a:solidFill>
                <a:latin typeface="Calibri" pitchFamily="34" charset="0"/>
              </a:defRPr>
            </a:lvl1pPr>
          </a:lstStyle>
          <a:p>
            <a:r>
              <a:rPr lang="en-US"/>
              <a:t>Click to edit Master title style</a:t>
            </a:r>
          </a:p>
        </p:txBody>
      </p:sp>
      <p:grpSp>
        <p:nvGrpSpPr>
          <p:cNvPr id="14" name="Group 13"/>
          <p:cNvGrpSpPr/>
          <p:nvPr userDrawn="1"/>
        </p:nvGrpSpPr>
        <p:grpSpPr>
          <a:xfrm>
            <a:off x="6325716" y="6524789"/>
            <a:ext cx="2561336" cy="191808"/>
            <a:chOff x="323805" y="6453704"/>
            <a:chExt cx="2561336" cy="191808"/>
          </a:xfrm>
        </p:grpSpPr>
        <p:pic>
          <p:nvPicPr>
            <p:cNvPr id="15" name="Picture 3"/>
            <p:cNvPicPr>
              <a:picLocks noChangeAspect="1" noChangeArrowheads="1"/>
            </p:cNvPicPr>
            <p:nvPr userDrawn="1"/>
          </p:nvPicPr>
          <p:blipFill>
            <a:blip r:embed="rId2" cstate="print"/>
            <a:srcRect/>
            <a:stretch>
              <a:fillRect/>
            </a:stretch>
          </p:blipFill>
          <p:spPr bwMode="auto">
            <a:xfrm>
              <a:off x="561447" y="6453705"/>
              <a:ext cx="2323694" cy="191807"/>
            </a:xfrm>
            <a:prstGeom prst="rect">
              <a:avLst/>
            </a:prstGeom>
            <a:noFill/>
            <a:ln w="9525">
              <a:noFill/>
              <a:miter lim="800000"/>
              <a:headEnd/>
              <a:tailEnd/>
            </a:ln>
          </p:spPr>
        </p:pic>
        <p:pic>
          <p:nvPicPr>
            <p:cNvPr id="16" name="Picture 4"/>
            <p:cNvPicPr>
              <a:picLocks noChangeAspect="1" noChangeArrowheads="1"/>
            </p:cNvPicPr>
            <p:nvPr userDrawn="1"/>
          </p:nvPicPr>
          <p:blipFill>
            <a:blip r:embed="rId3" cstate="print"/>
            <a:srcRect/>
            <a:stretch>
              <a:fillRect/>
            </a:stretch>
          </p:blipFill>
          <p:spPr bwMode="auto">
            <a:xfrm>
              <a:off x="323805" y="6453704"/>
              <a:ext cx="225370" cy="166407"/>
            </a:xfrm>
            <a:prstGeom prst="rect">
              <a:avLst/>
            </a:prstGeom>
            <a:noFill/>
            <a:ln w="9525">
              <a:noFill/>
              <a:miter lim="800000"/>
              <a:headEnd/>
              <a:tailEnd/>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4763"/>
            <a:ext cx="9144000" cy="914400"/>
          </a:xfrm>
          <a:prstGeom prst="rect">
            <a:avLst/>
          </a:prstGeom>
          <a:solidFill>
            <a:srgbClr val="E9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282575" cy="914400"/>
          </a:xfrm>
          <a:prstGeom prst="rect">
            <a:avLst/>
          </a:prstGeom>
          <a:solidFill>
            <a:srgbClr val="548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282574" y="0"/>
            <a:ext cx="8861426" cy="914400"/>
          </a:xfrm>
        </p:spPr>
        <p:txBody>
          <a:bodyPr lIns="274320" rIns="274320">
            <a:normAutofit/>
          </a:bodyPr>
          <a:lstStyle>
            <a:lvl1pPr algn="l">
              <a:defRPr sz="2800">
                <a:solidFill>
                  <a:srgbClr val="263E4A"/>
                </a:solidFill>
                <a:latin typeface="Calibri" pitchFamily="34" charset="0"/>
              </a:defRPr>
            </a:lvl1pPr>
          </a:lstStyle>
          <a:p>
            <a:r>
              <a:rPr lang="en-US"/>
              <a:t>Click to edit Master title style</a:t>
            </a:r>
          </a:p>
        </p:txBody>
      </p:sp>
      <p:grpSp>
        <p:nvGrpSpPr>
          <p:cNvPr id="13" name="Group 12"/>
          <p:cNvGrpSpPr/>
          <p:nvPr userDrawn="1"/>
        </p:nvGrpSpPr>
        <p:grpSpPr>
          <a:xfrm>
            <a:off x="6325716" y="6524789"/>
            <a:ext cx="2561336" cy="191808"/>
            <a:chOff x="323805" y="6453704"/>
            <a:chExt cx="2561336" cy="191808"/>
          </a:xfrm>
        </p:grpSpPr>
        <p:pic>
          <p:nvPicPr>
            <p:cNvPr id="14" name="Picture 3"/>
            <p:cNvPicPr>
              <a:picLocks noChangeAspect="1" noChangeArrowheads="1"/>
            </p:cNvPicPr>
            <p:nvPr userDrawn="1"/>
          </p:nvPicPr>
          <p:blipFill>
            <a:blip r:embed="rId2" cstate="print"/>
            <a:srcRect/>
            <a:stretch>
              <a:fillRect/>
            </a:stretch>
          </p:blipFill>
          <p:spPr bwMode="auto">
            <a:xfrm>
              <a:off x="561447" y="6453705"/>
              <a:ext cx="2323694" cy="191807"/>
            </a:xfrm>
            <a:prstGeom prst="rect">
              <a:avLst/>
            </a:prstGeom>
            <a:noFill/>
            <a:ln w="9525">
              <a:noFill/>
              <a:miter lim="800000"/>
              <a:headEnd/>
              <a:tailEnd/>
            </a:ln>
          </p:spPr>
        </p:pic>
        <p:pic>
          <p:nvPicPr>
            <p:cNvPr id="15" name="Picture 4"/>
            <p:cNvPicPr>
              <a:picLocks noChangeAspect="1" noChangeArrowheads="1"/>
            </p:cNvPicPr>
            <p:nvPr userDrawn="1"/>
          </p:nvPicPr>
          <p:blipFill>
            <a:blip r:embed="rId3" cstate="print"/>
            <a:srcRect/>
            <a:stretch>
              <a:fillRect/>
            </a:stretch>
          </p:blipFill>
          <p:spPr bwMode="auto">
            <a:xfrm>
              <a:off x="323805" y="6453704"/>
              <a:ext cx="225370" cy="166407"/>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4" name="Group 3"/>
          <p:cNvGrpSpPr/>
          <p:nvPr userDrawn="1"/>
        </p:nvGrpSpPr>
        <p:grpSpPr>
          <a:xfrm>
            <a:off x="6325716" y="6524789"/>
            <a:ext cx="2561336" cy="191808"/>
            <a:chOff x="323805" y="6453704"/>
            <a:chExt cx="2561336" cy="191808"/>
          </a:xfrm>
        </p:grpSpPr>
        <p:pic>
          <p:nvPicPr>
            <p:cNvPr id="7" name="Picture 3"/>
            <p:cNvPicPr>
              <a:picLocks noChangeAspect="1" noChangeArrowheads="1"/>
            </p:cNvPicPr>
            <p:nvPr userDrawn="1"/>
          </p:nvPicPr>
          <p:blipFill>
            <a:blip r:embed="rId2" cstate="print"/>
            <a:srcRect/>
            <a:stretch>
              <a:fillRect/>
            </a:stretch>
          </p:blipFill>
          <p:spPr bwMode="auto">
            <a:xfrm>
              <a:off x="561447" y="6453705"/>
              <a:ext cx="2323694" cy="191807"/>
            </a:xfrm>
            <a:prstGeom prst="rect">
              <a:avLst/>
            </a:prstGeom>
            <a:noFill/>
            <a:ln w="9525">
              <a:noFill/>
              <a:miter lim="800000"/>
              <a:headEnd/>
              <a:tailEnd/>
            </a:ln>
          </p:spPr>
        </p:pic>
        <p:pic>
          <p:nvPicPr>
            <p:cNvPr id="8" name="Picture 4"/>
            <p:cNvPicPr>
              <a:picLocks noChangeAspect="1" noChangeArrowheads="1"/>
            </p:cNvPicPr>
            <p:nvPr userDrawn="1"/>
          </p:nvPicPr>
          <p:blipFill>
            <a:blip r:embed="rId3" cstate="print"/>
            <a:srcRect/>
            <a:stretch>
              <a:fillRect/>
            </a:stretch>
          </p:blipFill>
          <p:spPr bwMode="auto">
            <a:xfrm>
              <a:off x="323805" y="6453704"/>
              <a:ext cx="225370" cy="166407"/>
            </a:xfrm>
            <a:prstGeom prst="rect">
              <a:avLst/>
            </a:prstGeom>
            <a:noFill/>
            <a:ln w="9525">
              <a:noFill/>
              <a:miter lim="800000"/>
              <a:headEnd/>
              <a:tailEnd/>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F10F3-C5B5-44F9-BA60-59D5A2883247}" type="datetimeFigureOut">
              <a:rPr lang="en-US" smtClean="0"/>
              <a:pPr/>
              <a:t>08/02/21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95E8-451D-49FB-B6B8-965C20C4FF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F10F3-C5B5-44F9-BA60-59D5A2883247}" type="datetimeFigureOut">
              <a:rPr lang="en-US" smtClean="0"/>
              <a:pPr/>
              <a:t>08/02/21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795E8-451D-49FB-B6B8-965C20C4FF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F10F3-C5B5-44F9-BA60-59D5A2883247}" type="datetimeFigureOut">
              <a:rPr lang="en-US" smtClean="0"/>
              <a:pPr/>
              <a:t>08/02/21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795E8-451D-49FB-B6B8-965C20C4FF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8" r:id="rId6"/>
    <p:sldLayoutId id="2147483659"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hefce.ac.uk/rsrch/oa/FAQ/%23deposit4"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hyperlink" Target="https://creativecommons.org/licenses/by/4.0/"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sherpa.ac.uk/romeo/index.ph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science.gc.ca/eic/site/063.nsf/eng/h_F6765465.html?OpenDocumen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frqsc.gouv.qc.ca/en/science-ouvert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escholarship.library@mcgill.ca" TargetMode="External"/><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hyperlink" Target="http://libguides.asu.edu/c.php?g=263877&amp;p=1765373" TargetMode="External"/><Relationship Id="rId4" Type="http://schemas.openxmlformats.org/officeDocument/2006/relationships/hyperlink" Target="http://sparcopen.org/our-work/author-rights/%23addendum" TargetMode="External"/><Relationship Id="rId5" Type="http://schemas.openxmlformats.org/officeDocument/2006/relationships/hyperlink" Target="http://scholars.sciencecommons.org/" TargetMode="External"/><Relationship Id="rId6" Type="http://schemas.openxmlformats.org/officeDocument/2006/relationships/hyperlink" Target="http://scholarworks.umass.edu/cbc/14"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hyperlink" Target="http://libraryguides.mcgill.ca/authorright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hyperlink" Target="https://thenounproject.com/" TargetMode="Externa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225" y="1230021"/>
            <a:ext cx="8083550" cy="1676400"/>
          </a:xfrm>
        </p:spPr>
        <p:txBody>
          <a:bodyPr>
            <a:noAutofit/>
          </a:bodyPr>
          <a:lstStyle/>
          <a:p>
            <a:r>
              <a:rPr lang="en-US" sz="5400" b="1">
                <a:latin typeface="+mj-lt"/>
              </a:rPr>
              <a:t>Know your rights</a:t>
            </a:r>
          </a:p>
        </p:txBody>
      </p:sp>
      <p:sp>
        <p:nvSpPr>
          <p:cNvPr id="8" name="TextBox 7"/>
          <p:cNvSpPr txBox="1"/>
          <p:nvPr/>
        </p:nvSpPr>
        <p:spPr>
          <a:xfrm>
            <a:off x="530225" y="4720590"/>
            <a:ext cx="8260702" cy="1354217"/>
          </a:xfrm>
          <a:prstGeom prst="rect">
            <a:avLst/>
          </a:prstGeom>
          <a:noFill/>
        </p:spPr>
        <p:txBody>
          <a:bodyPr wrap="square" rtlCol="0" anchor="t">
            <a:spAutoFit/>
          </a:bodyPr>
          <a:lstStyle/>
          <a:p>
            <a:r>
              <a:rPr lang="en-CA" sz="2000" dirty="0" smtClean="0">
                <a:solidFill>
                  <a:schemeClr val="tx1">
                    <a:lumMod val="65000"/>
                    <a:lumOff val="35000"/>
                  </a:schemeClr>
                </a:solidFill>
              </a:rPr>
              <a:t>Jessica </a:t>
            </a:r>
            <a:r>
              <a:rPr lang="en-CA" sz="2000" dirty="0">
                <a:solidFill>
                  <a:schemeClr val="tx1">
                    <a:lumMod val="65000"/>
                    <a:lumOff val="35000"/>
                  </a:schemeClr>
                </a:solidFill>
              </a:rPr>
              <a:t>Lange | Scholarly Communications </a:t>
            </a:r>
            <a:r>
              <a:rPr lang="en-CA" sz="2000" dirty="0" smtClean="0">
                <a:solidFill>
                  <a:schemeClr val="tx1">
                    <a:lumMod val="65000"/>
                    <a:lumOff val="35000"/>
                  </a:schemeClr>
                </a:solidFill>
              </a:rPr>
              <a:t>Librarian</a:t>
            </a:r>
          </a:p>
          <a:p>
            <a:r>
              <a:rPr lang="en-CA" sz="2000" dirty="0" smtClean="0">
                <a:solidFill>
                  <a:schemeClr val="tx1">
                    <a:lumMod val="65000"/>
                    <a:lumOff val="35000"/>
                  </a:schemeClr>
                </a:solidFill>
              </a:rPr>
              <a:t>Alexandra Kohn Head | </a:t>
            </a:r>
            <a:r>
              <a:rPr lang="en-CA" sz="2000" dirty="0">
                <a:solidFill>
                  <a:schemeClr val="tx1">
                    <a:lumMod val="65000"/>
                    <a:lumOff val="35000"/>
                  </a:schemeClr>
                </a:solidFill>
              </a:rPr>
              <a:t>Head, Office of Copyright Compliance</a:t>
            </a:r>
            <a:endParaRPr lang="en-CA" sz="2000" dirty="0" smtClean="0">
              <a:solidFill>
                <a:schemeClr val="tx1">
                  <a:lumMod val="65000"/>
                  <a:lumOff val="35000"/>
                </a:schemeClr>
              </a:solidFill>
            </a:endParaRPr>
          </a:p>
          <a:p>
            <a:r>
              <a:rPr lang="en-US" dirty="0">
                <a:latin typeface="+mn-ea"/>
                <a:cs typeface="+mn-ea"/>
              </a:rPr>
              <a:t/>
            </a:r>
            <a:br>
              <a:rPr lang="en-US" dirty="0">
                <a:latin typeface="+mn-ea"/>
                <a:cs typeface="+mn-ea"/>
              </a:rPr>
            </a:br>
            <a:endParaRPr lang="en-US" sz="2400" dirty="0">
              <a:solidFill>
                <a:srgbClr val="315161"/>
              </a:solidFill>
              <a:latin typeface="Verdana" pitchFamily="34" charset="0"/>
              <a:ea typeface="Verdana" pitchFamily="34" charset="0"/>
              <a:cs typeface="Verdana" pitchFamily="34" charset="0"/>
            </a:endParaRPr>
          </a:p>
        </p:txBody>
      </p:sp>
      <p:sp>
        <p:nvSpPr>
          <p:cNvPr id="3" name="Rectangle 2"/>
          <p:cNvSpPr/>
          <p:nvPr/>
        </p:nvSpPr>
        <p:spPr>
          <a:xfrm>
            <a:off x="530225" y="2588381"/>
            <a:ext cx="7718036" cy="1107996"/>
          </a:xfrm>
          <a:prstGeom prst="rect">
            <a:avLst/>
          </a:prstGeom>
        </p:spPr>
        <p:txBody>
          <a:bodyPr wrap="square">
            <a:spAutoFit/>
          </a:bodyPr>
          <a:lstStyle/>
          <a:p>
            <a:r>
              <a:rPr lang="en-CA" sz="2400" i="1" dirty="0">
                <a:solidFill>
                  <a:schemeClr val="tx1">
                    <a:lumMod val="65000"/>
                    <a:lumOff val="35000"/>
                  </a:schemeClr>
                </a:solidFill>
              </a:rPr>
              <a:t>What to consider before you submit to a journal and sign a copyright transfer agreement</a:t>
            </a:r>
            <a:r>
              <a:rPr lang="en-US" dirty="0">
                <a:solidFill>
                  <a:schemeClr val="tx1">
                    <a:lumMod val="65000"/>
                    <a:lumOff val="35000"/>
                  </a:schemeClr>
                </a:solidFill>
                <a:latin typeface="+mj-lt"/>
              </a:rPr>
              <a:t/>
            </a:r>
            <a:br>
              <a:rPr lang="en-US" dirty="0">
                <a:solidFill>
                  <a:schemeClr val="tx1">
                    <a:lumMod val="65000"/>
                    <a:lumOff val="35000"/>
                  </a:schemeClr>
                </a:solidFill>
                <a:latin typeface="+mj-lt"/>
              </a:rPr>
            </a:br>
            <a:endParaRPr lang="en-CA" dirty="0">
              <a:solidFill>
                <a:schemeClr val="tx1">
                  <a:lumMod val="65000"/>
                  <a:lumOff val="35000"/>
                </a:schemeClr>
              </a:solidFill>
              <a:latin typeface="+mj-lt"/>
            </a:endParaRPr>
          </a:p>
        </p:txBody>
      </p:sp>
      <p:pic>
        <p:nvPicPr>
          <p:cNvPr id="5" name="Picture 4">
            <a:extLst>
              <a:ext uri="{FF2B5EF4-FFF2-40B4-BE49-F238E27FC236}">
                <a16:creationId xmlns:a16="http://schemas.microsoft.com/office/drawing/2014/main" xmlns="" id="{B67A5F21-6AAF-4A16-B2DA-CB8CBF647550}"/>
              </a:ext>
            </a:extLst>
          </p:cNvPr>
          <p:cNvPicPr>
            <a:picLocks noChangeAspect="1"/>
          </p:cNvPicPr>
          <p:nvPr/>
        </p:nvPicPr>
        <p:blipFill>
          <a:blip r:embed="rId3"/>
          <a:stretch>
            <a:fillRect/>
          </a:stretch>
        </p:blipFill>
        <p:spPr>
          <a:xfrm>
            <a:off x="529806" y="6243099"/>
            <a:ext cx="838200" cy="295275"/>
          </a:xfrm>
          <a:prstGeom prst="rect">
            <a:avLst/>
          </a:prstGeom>
        </p:spPr>
      </p:pic>
      <p:sp>
        <p:nvSpPr>
          <p:cNvPr id="4" name="TextBox 3"/>
          <p:cNvSpPr txBox="1"/>
          <p:nvPr/>
        </p:nvSpPr>
        <p:spPr>
          <a:xfrm>
            <a:off x="1452806" y="6242680"/>
            <a:ext cx="4458468" cy="338554"/>
          </a:xfrm>
          <a:prstGeom prst="rect">
            <a:avLst/>
          </a:prstGeom>
          <a:noFill/>
        </p:spPr>
        <p:txBody>
          <a:bodyPr wrap="square" rtlCol="0">
            <a:spAutoFit/>
          </a:bodyPr>
          <a:lstStyle/>
          <a:p>
            <a:r>
              <a:rPr lang="en-US" sz="800" dirty="0"/>
              <a:t>Please note that all logos, screenshots and publisher content are used here under fair dealing and do not fall under the terms of the Creative Commons </a:t>
            </a:r>
            <a:r>
              <a:rPr lang="en-US" sz="800" dirty="0" err="1"/>
              <a:t>licence</a:t>
            </a:r>
            <a:r>
              <a:rPr lang="en-US" sz="800" dirty="0"/>
              <a:t> </a:t>
            </a:r>
            <a:endParaRPr lang="en-US" sz="800" dirty="0"/>
          </a:p>
        </p:txBody>
      </p:sp>
    </p:spTree>
    <p:extLst>
      <p:ext uri="{BB962C8B-B14F-4D97-AF65-F5344CB8AC3E}">
        <p14:creationId xmlns:p14="http://schemas.microsoft.com/office/powerpoint/2010/main" val="5940779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CA"/>
              <a:t>Pre-print</a:t>
            </a:r>
          </a:p>
          <a:p>
            <a:pPr lvl="1" fontAlgn="base"/>
            <a:r>
              <a:rPr lang="en-CA"/>
              <a:t>Author’s original, submitted version</a:t>
            </a:r>
          </a:p>
          <a:p>
            <a:pPr fontAlgn="base"/>
            <a:r>
              <a:rPr lang="en-CA"/>
              <a:t>Author’s accepted manuscript (AAM)</a:t>
            </a:r>
          </a:p>
          <a:p>
            <a:pPr lvl="1" fontAlgn="base"/>
            <a:r>
              <a:rPr lang="en-CA"/>
              <a:t>Accepted version</a:t>
            </a:r>
          </a:p>
          <a:p>
            <a:pPr lvl="1" fontAlgn="base"/>
            <a:r>
              <a:rPr lang="en-CA"/>
              <a:t>Post-print </a:t>
            </a:r>
          </a:p>
          <a:p>
            <a:pPr fontAlgn="base"/>
            <a:r>
              <a:rPr lang="en-CA"/>
              <a:t>Publisher’s final version</a:t>
            </a:r>
          </a:p>
          <a:p>
            <a:pPr lvl="1" fontAlgn="base"/>
            <a:r>
              <a:rPr lang="en-CA"/>
              <a:t>Publisher’s PDF</a:t>
            </a:r>
          </a:p>
          <a:p>
            <a:pPr lvl="1" fontAlgn="base"/>
            <a:r>
              <a:rPr lang="en-CA"/>
              <a:t>Version of Record (</a:t>
            </a:r>
            <a:r>
              <a:rPr lang="en-CA" err="1"/>
              <a:t>VoR</a:t>
            </a:r>
            <a:r>
              <a:rPr lang="en-CA"/>
              <a:t>)</a:t>
            </a:r>
          </a:p>
          <a:p>
            <a:pPr lvl="1" fontAlgn="base"/>
            <a:endParaRPr lang="en-US"/>
          </a:p>
          <a:p>
            <a:pPr marL="457200" lvl="1" indent="0" fontAlgn="base">
              <a:buNone/>
            </a:pPr>
            <a:endParaRPr lang="en-US"/>
          </a:p>
        </p:txBody>
      </p:sp>
      <p:sp>
        <p:nvSpPr>
          <p:cNvPr id="3" name="Title 2"/>
          <p:cNvSpPr>
            <a:spLocks noGrp="1"/>
          </p:cNvSpPr>
          <p:nvPr>
            <p:ph type="title"/>
          </p:nvPr>
        </p:nvSpPr>
        <p:spPr>
          <a:xfrm>
            <a:off x="358735" y="237237"/>
            <a:ext cx="5715494" cy="450832"/>
          </a:xfrm>
        </p:spPr>
        <p:txBody>
          <a:bodyPr>
            <a:noAutofit/>
          </a:bodyPr>
          <a:lstStyle/>
          <a:p>
            <a:r>
              <a:rPr lang="en-US"/>
              <a:t>Key terms: Versions</a:t>
            </a:r>
            <a:endParaRPr lang="en-CA"/>
          </a:p>
        </p:txBody>
      </p:sp>
      <p:pic>
        <p:nvPicPr>
          <p:cNvPr id="1026" name="Picture 2" descr="https://lh3.googleusercontent.com/asm8rWTy78NhKLOrDWuRb0bGv3d7bAf8mReglB3EP4Ec-ZcRZJgA6e0CKmXsOQR-u5bX6ptO8XNNjeCQmrKLCzzAyhNG3zVEmQmIawBGHm-MuXC_Z-3Wod_eccZxAzVcPL6pGGIF3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857" y="1378122"/>
            <a:ext cx="3964143" cy="45770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0533" y="5955176"/>
            <a:ext cx="7468845" cy="461665"/>
          </a:xfrm>
          <a:prstGeom prst="rect">
            <a:avLst/>
          </a:prstGeom>
          <a:noFill/>
        </p:spPr>
        <p:txBody>
          <a:bodyPr wrap="square" rtlCol="0">
            <a:spAutoFit/>
          </a:bodyPr>
          <a:lstStyle/>
          <a:p>
            <a:r>
              <a:rPr lang="en-US" sz="1200"/>
              <a:t>Source: </a:t>
            </a:r>
            <a:r>
              <a:rPr lang="en-CA" sz="1200"/>
              <a:t>"Open Access Research FAQ.” </a:t>
            </a:r>
            <a:r>
              <a:rPr lang="en-CA" sz="1200" i="1"/>
              <a:t>Higher Education Funding Council for England</a:t>
            </a:r>
            <a:r>
              <a:rPr lang="en-CA" sz="1200"/>
              <a:t>. </a:t>
            </a:r>
            <a:r>
              <a:rPr lang="en-CA" sz="1200" u="sng">
                <a:hlinkClick r:id="rId4"/>
              </a:rPr>
              <a:t>http://www.hefce.ac.uk/rsrch/oa/FAQ/#deposit4</a:t>
            </a:r>
            <a:r>
              <a:rPr lang="en-CA" sz="1200"/>
              <a:t> </a:t>
            </a:r>
          </a:p>
        </p:txBody>
      </p:sp>
    </p:spTree>
    <p:extLst>
      <p:ext uri="{BB962C8B-B14F-4D97-AF65-F5344CB8AC3E}">
        <p14:creationId xmlns:p14="http://schemas.microsoft.com/office/powerpoint/2010/main" val="7742843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43749" y="1238215"/>
            <a:ext cx="3800901" cy="4781368"/>
          </a:xfrm>
          <a:prstGeom prst="rect">
            <a:avLst/>
          </a:prstGeom>
          <a:ln>
            <a:solidFill>
              <a:schemeClr val="accent1"/>
            </a:solidFill>
          </a:ln>
        </p:spPr>
      </p:pic>
      <p:sp>
        <p:nvSpPr>
          <p:cNvPr id="2" name="Title 1"/>
          <p:cNvSpPr>
            <a:spLocks noGrp="1"/>
          </p:cNvSpPr>
          <p:nvPr>
            <p:ph type="title"/>
          </p:nvPr>
        </p:nvSpPr>
        <p:spPr/>
        <p:txBody>
          <a:bodyPr/>
          <a:lstStyle/>
          <a:p>
            <a:r>
              <a:rPr lang="en-US" sz="2800"/>
              <a:t>Archive your versions and your author agreements!</a:t>
            </a:r>
            <a:endParaRPr lang="en-CA" sz="2800"/>
          </a:p>
        </p:txBody>
      </p:sp>
      <p:sp>
        <p:nvSpPr>
          <p:cNvPr id="7" name="TextBox 6"/>
          <p:cNvSpPr txBox="1"/>
          <p:nvPr/>
        </p:nvSpPr>
        <p:spPr>
          <a:xfrm>
            <a:off x="143747" y="6025644"/>
            <a:ext cx="2585805" cy="307777"/>
          </a:xfrm>
          <a:prstGeom prst="rect">
            <a:avLst/>
          </a:prstGeom>
          <a:noFill/>
        </p:spPr>
        <p:txBody>
          <a:bodyPr wrap="square" rtlCol="0">
            <a:spAutoFit/>
          </a:bodyPr>
          <a:lstStyle/>
          <a:p>
            <a:r>
              <a:rPr lang="en-US" sz="1400"/>
              <a:t>Pre-print = Initial submission</a:t>
            </a:r>
            <a:endParaRPr lang="en-CA" sz="1400"/>
          </a:p>
        </p:txBody>
      </p:sp>
      <p:pic>
        <p:nvPicPr>
          <p:cNvPr id="10" name="Picture 9"/>
          <p:cNvPicPr>
            <a:picLocks noChangeAspect="1"/>
          </p:cNvPicPr>
          <p:nvPr/>
        </p:nvPicPr>
        <p:blipFill>
          <a:blip r:embed="rId4"/>
          <a:stretch>
            <a:fillRect/>
          </a:stretch>
        </p:blipFill>
        <p:spPr>
          <a:xfrm>
            <a:off x="2911156" y="1263957"/>
            <a:ext cx="3604263" cy="4693497"/>
          </a:xfrm>
          <a:prstGeom prst="rect">
            <a:avLst/>
          </a:prstGeom>
          <a:ln>
            <a:solidFill>
              <a:schemeClr val="tx2"/>
            </a:solidFill>
          </a:ln>
        </p:spPr>
      </p:pic>
      <p:pic>
        <p:nvPicPr>
          <p:cNvPr id="6" name="Picture 5"/>
          <p:cNvPicPr>
            <a:picLocks noChangeAspect="1"/>
          </p:cNvPicPr>
          <p:nvPr/>
        </p:nvPicPr>
        <p:blipFill>
          <a:blip r:embed="rId5"/>
          <a:stretch>
            <a:fillRect/>
          </a:stretch>
        </p:blipFill>
        <p:spPr>
          <a:xfrm>
            <a:off x="5339481" y="1169737"/>
            <a:ext cx="3844637" cy="4784687"/>
          </a:xfrm>
          <a:prstGeom prst="rect">
            <a:avLst/>
          </a:prstGeom>
          <a:ln>
            <a:solidFill>
              <a:schemeClr val="accent1"/>
            </a:solidFill>
          </a:ln>
        </p:spPr>
      </p:pic>
      <p:sp>
        <p:nvSpPr>
          <p:cNvPr id="11" name="TextBox 10"/>
          <p:cNvSpPr txBox="1"/>
          <p:nvPr/>
        </p:nvSpPr>
        <p:spPr>
          <a:xfrm>
            <a:off x="2814490" y="6019583"/>
            <a:ext cx="2347847" cy="523220"/>
          </a:xfrm>
          <a:prstGeom prst="rect">
            <a:avLst/>
          </a:prstGeom>
          <a:noFill/>
        </p:spPr>
        <p:txBody>
          <a:bodyPr wrap="square" rtlCol="0">
            <a:spAutoFit/>
          </a:bodyPr>
          <a:lstStyle/>
          <a:p>
            <a:r>
              <a:rPr lang="en-US" sz="1400"/>
              <a:t>Post-print = Final version without layout</a:t>
            </a:r>
            <a:endParaRPr lang="en-CA" sz="1400"/>
          </a:p>
        </p:txBody>
      </p:sp>
      <p:sp>
        <p:nvSpPr>
          <p:cNvPr id="3" name="Rectangle 2"/>
          <p:cNvSpPr/>
          <p:nvPr/>
        </p:nvSpPr>
        <p:spPr>
          <a:xfrm>
            <a:off x="5292232" y="6013047"/>
            <a:ext cx="3480700" cy="307777"/>
          </a:xfrm>
          <a:prstGeom prst="rect">
            <a:avLst/>
          </a:prstGeom>
        </p:spPr>
        <p:txBody>
          <a:bodyPr wrap="square">
            <a:spAutoFit/>
          </a:bodyPr>
          <a:lstStyle/>
          <a:p>
            <a:r>
              <a:rPr lang="en-US" sz="1400"/>
              <a:t>Publisher’s version = Final copy with layout</a:t>
            </a:r>
            <a:endParaRPr lang="en-CA" sz="1400"/>
          </a:p>
        </p:txBody>
      </p:sp>
      <p:sp>
        <p:nvSpPr>
          <p:cNvPr id="13" name="Slide Number Placeholder 5"/>
          <p:cNvSpPr>
            <a:spLocks noGrp="1"/>
          </p:cNvSpPr>
          <p:nvPr>
            <p:ph type="sldNum" sz="quarter" idx="4294967295"/>
          </p:nvPr>
        </p:nvSpPr>
        <p:spPr>
          <a:xfrm>
            <a:off x="79377" y="6381738"/>
            <a:ext cx="406487" cy="365125"/>
          </a:xfrm>
          <a:prstGeom prst="rect">
            <a:avLst/>
          </a:prstGeom>
          <a:noFill/>
          <a:ln>
            <a:noFill/>
          </a:ln>
        </p:spPr>
        <p:txBody>
          <a:bodyPr anchor="ctr" anchorCtr="0"/>
          <a:lstStyle>
            <a:lvl1pPr algn="ctr">
              <a:defRPr sz="1200" b="1">
                <a:solidFill>
                  <a:schemeClr val="bg1"/>
                </a:solidFill>
                <a:latin typeface="Candara"/>
                <a:cs typeface="Candara"/>
              </a:defRPr>
            </a:lvl1pPr>
          </a:lstStyle>
          <a:p>
            <a:fld id="{0A4FEB13-65A6-E049-A68F-AB47E3C524BE}" type="slidenum">
              <a:rPr lang="en-US" smtClean="0"/>
              <a:pPr/>
              <a:t>11</a:t>
            </a:fld>
            <a:endParaRPr lang="en-US"/>
          </a:p>
        </p:txBody>
      </p:sp>
    </p:spTree>
    <p:extLst>
      <p:ext uri="{BB962C8B-B14F-4D97-AF65-F5344CB8AC3E}">
        <p14:creationId xmlns:p14="http://schemas.microsoft.com/office/powerpoint/2010/main" val="3623673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3"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post-print (cont’d)?</a:t>
            </a:r>
            <a:endParaRPr lang="en-CA"/>
          </a:p>
        </p:txBody>
      </p:sp>
      <p:sp>
        <p:nvSpPr>
          <p:cNvPr id="8" name="TextBox 7"/>
          <p:cNvSpPr txBox="1"/>
          <p:nvPr/>
        </p:nvSpPr>
        <p:spPr>
          <a:xfrm>
            <a:off x="4713288" y="5514940"/>
            <a:ext cx="4074682" cy="738664"/>
          </a:xfrm>
          <a:prstGeom prst="rect">
            <a:avLst/>
          </a:prstGeom>
          <a:solidFill>
            <a:schemeClr val="bg1"/>
          </a:solidFill>
        </p:spPr>
        <p:txBody>
          <a:bodyPr wrap="square" rtlCol="0">
            <a:spAutoFit/>
          </a:bodyPr>
          <a:lstStyle/>
          <a:p>
            <a:pPr algn="ctr"/>
            <a:r>
              <a:rPr lang="en-US" sz="1400" b="1"/>
              <a:t>Publisher’s version </a:t>
            </a:r>
          </a:p>
          <a:p>
            <a:pPr algn="ctr"/>
            <a:r>
              <a:rPr lang="en-US" sz="1400"/>
              <a:t>Created by PUBLISHER</a:t>
            </a:r>
          </a:p>
          <a:p>
            <a:pPr algn="ctr"/>
            <a:r>
              <a:rPr lang="en-US" sz="1400"/>
              <a:t>Typically CANNOT be posted to repositories</a:t>
            </a:r>
            <a:endParaRPr lang="en-CA" sz="1400"/>
          </a:p>
        </p:txBody>
      </p:sp>
      <p:sp>
        <p:nvSpPr>
          <p:cNvPr id="11" name="TextBox 10"/>
          <p:cNvSpPr txBox="1"/>
          <p:nvPr/>
        </p:nvSpPr>
        <p:spPr>
          <a:xfrm>
            <a:off x="133614" y="5413466"/>
            <a:ext cx="3794444" cy="1169551"/>
          </a:xfrm>
          <a:prstGeom prst="rect">
            <a:avLst/>
          </a:prstGeom>
          <a:noFill/>
        </p:spPr>
        <p:txBody>
          <a:bodyPr wrap="square" rtlCol="0">
            <a:spAutoFit/>
          </a:bodyPr>
          <a:lstStyle/>
          <a:p>
            <a:pPr algn="ctr"/>
            <a:r>
              <a:rPr lang="en-US" sz="1400" b="1"/>
              <a:t>Post-print</a:t>
            </a:r>
            <a:r>
              <a:rPr lang="en-US" sz="1400"/>
              <a:t> </a:t>
            </a:r>
          </a:p>
          <a:p>
            <a:pPr algn="ctr"/>
            <a:r>
              <a:rPr lang="en-US" sz="1400"/>
              <a:t>Saved by RESEARCHER</a:t>
            </a:r>
          </a:p>
          <a:p>
            <a:pPr algn="ctr"/>
            <a:r>
              <a:rPr lang="en-US" sz="1400"/>
              <a:t>Typically CAN be posted to repositories</a:t>
            </a:r>
          </a:p>
          <a:p>
            <a:pPr algn="ctr"/>
            <a:r>
              <a:rPr lang="en-US" sz="1400"/>
              <a:t>Usually must include DOI/link/citation to original article</a:t>
            </a:r>
            <a:endParaRPr lang="en-CA" sz="1400"/>
          </a:p>
        </p:txBody>
      </p:sp>
      <p:sp>
        <p:nvSpPr>
          <p:cNvPr id="3" name="Oval 2"/>
          <p:cNvSpPr>
            <a:spLocks noChangeArrowheads="1"/>
          </p:cNvSpPr>
          <p:nvPr/>
        </p:nvSpPr>
        <p:spPr bwMode="auto">
          <a:xfrm>
            <a:off x="4076589" y="2982617"/>
            <a:ext cx="900113" cy="833438"/>
          </a:xfrm>
          <a:prstGeom prst="ellipse">
            <a:avLst/>
          </a:prstGeom>
          <a:solidFill>
            <a:srgbClr val="D34C4C"/>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p:cNvSpPr txBox="1">
            <a:spLocks noChangeArrowheads="1"/>
          </p:cNvSpPr>
          <p:nvPr/>
        </p:nvSpPr>
        <p:spPr bwMode="auto">
          <a:xfrm>
            <a:off x="4197239" y="3171530"/>
            <a:ext cx="646113" cy="4159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a:ln>
                  <a:noFill/>
                </a:ln>
                <a:solidFill>
                  <a:srgbClr val="FFFFFF"/>
                </a:solidFill>
                <a:effectLst/>
                <a:latin typeface="Calibri" panose="020F0502020204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375805" y="1140018"/>
            <a:ext cx="3366933" cy="4181068"/>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5310553" y="1097332"/>
            <a:ext cx="3212123" cy="4316134"/>
          </a:xfrm>
          <a:prstGeom prst="rect">
            <a:avLst/>
          </a:prstGeom>
          <a:ln>
            <a:solidFill>
              <a:schemeClr val="accent1"/>
            </a:solidFill>
          </a:ln>
        </p:spPr>
      </p:pic>
      <p:sp>
        <p:nvSpPr>
          <p:cNvPr id="15" name="Right Arrow 14"/>
          <p:cNvSpPr/>
          <p:nvPr/>
        </p:nvSpPr>
        <p:spPr>
          <a:xfrm rot="10800000">
            <a:off x="3352408" y="5034982"/>
            <a:ext cx="802734" cy="299768"/>
          </a:xfrm>
          <a:prstGeom prst="rightArrow">
            <a:avLst/>
          </a:prstGeom>
          <a:solidFill>
            <a:srgbClr val="9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err="1">
              <a:latin typeface="Calibri" panose="020F0502020204030204" pitchFamily="34" charset="0"/>
            </a:endParaRPr>
          </a:p>
        </p:txBody>
      </p:sp>
      <p:sp>
        <p:nvSpPr>
          <p:cNvPr id="16" name="Rectangle 15"/>
          <p:cNvSpPr/>
          <p:nvPr/>
        </p:nvSpPr>
        <p:spPr>
          <a:xfrm>
            <a:off x="4023056" y="5171202"/>
            <a:ext cx="132085" cy="1138329"/>
          </a:xfrm>
          <a:prstGeom prst="rect">
            <a:avLst/>
          </a:prstGeom>
          <a:solidFill>
            <a:srgbClr val="9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err="1">
              <a:latin typeface="Calibri" panose="020F0502020204030204" pitchFamily="34" charset="0"/>
            </a:endParaRPr>
          </a:p>
        </p:txBody>
      </p:sp>
      <p:sp>
        <p:nvSpPr>
          <p:cNvPr id="18" name="Rectangle 17"/>
          <p:cNvSpPr/>
          <p:nvPr/>
        </p:nvSpPr>
        <p:spPr>
          <a:xfrm>
            <a:off x="3742738" y="6154615"/>
            <a:ext cx="412403" cy="154916"/>
          </a:xfrm>
          <a:prstGeom prst="rect">
            <a:avLst/>
          </a:prstGeom>
          <a:solidFill>
            <a:srgbClr val="90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err="1">
              <a:latin typeface="Calibri" panose="020F0502020204030204" pitchFamily="34" charset="0"/>
            </a:endParaRPr>
          </a:p>
        </p:txBody>
      </p:sp>
    </p:spTree>
    <p:extLst>
      <p:ext uri="{BB962C8B-B14F-4D97-AF65-F5344CB8AC3E}">
        <p14:creationId xmlns:p14="http://schemas.microsoft.com/office/powerpoint/2010/main" val="15912922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Assignment/transfer</a:t>
            </a:r>
          </a:p>
          <a:p>
            <a:pPr lvl="1"/>
            <a:r>
              <a:rPr lang="en-CA"/>
              <a:t>Transfer of some or all of your rights to another party (e.g. a publisher). </a:t>
            </a:r>
          </a:p>
          <a:p>
            <a:pPr lvl="1"/>
            <a:endParaRPr lang="en-US"/>
          </a:p>
          <a:p>
            <a:r>
              <a:rPr lang="en-US"/>
              <a:t>License</a:t>
            </a:r>
          </a:p>
          <a:p>
            <a:pPr lvl="1"/>
            <a:r>
              <a:rPr lang="en-CA"/>
              <a:t>Permission for another party to use your work under certain conditions</a:t>
            </a:r>
          </a:p>
          <a:p>
            <a:pPr lvl="1"/>
            <a:r>
              <a:rPr lang="en-US"/>
              <a:t>You maintain copyright ownership</a:t>
            </a:r>
            <a:br>
              <a:rPr lang="en-US"/>
            </a:br>
            <a:r>
              <a:rPr lang="en-US"/>
              <a:t> </a:t>
            </a:r>
            <a:endParaRPr lang="en-CA"/>
          </a:p>
          <a:p>
            <a:pPr marL="0" indent="0">
              <a:buNone/>
            </a:pPr>
            <a:r>
              <a:rPr lang="en-CA" b="1"/>
              <a:t>Note</a:t>
            </a:r>
            <a:r>
              <a:rPr lang="en-CA"/>
              <a:t>: In many agreements, you transfer copyright to the publisher and they license certain rights back to you. </a:t>
            </a:r>
          </a:p>
        </p:txBody>
      </p:sp>
      <p:sp>
        <p:nvSpPr>
          <p:cNvPr id="3" name="Title 2"/>
          <p:cNvSpPr>
            <a:spLocks noGrp="1"/>
          </p:cNvSpPr>
          <p:nvPr>
            <p:ph type="title"/>
          </p:nvPr>
        </p:nvSpPr>
        <p:spPr/>
        <p:txBody>
          <a:bodyPr/>
          <a:lstStyle/>
          <a:p>
            <a:r>
              <a:rPr lang="en-US"/>
              <a:t>Key terms: Assigning vs. licensing</a:t>
            </a:r>
            <a:endParaRPr lang="en-CA"/>
          </a:p>
        </p:txBody>
      </p:sp>
    </p:spTree>
    <p:extLst>
      <p:ext uri="{BB962C8B-B14F-4D97-AF65-F5344CB8AC3E}">
        <p14:creationId xmlns:p14="http://schemas.microsoft.com/office/powerpoint/2010/main" val="4429203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2576" y="0"/>
            <a:ext cx="8861424" cy="914400"/>
          </a:xfrm>
        </p:spPr>
        <p:txBody>
          <a:bodyPr/>
          <a:lstStyle/>
          <a:p>
            <a:r>
              <a:rPr lang="en-US"/>
              <a:t>Key terms: Exclusive vs. non-exclusive license</a:t>
            </a:r>
            <a:endParaRPr lang="en-CA"/>
          </a:p>
        </p:txBody>
      </p:sp>
      <p:pic>
        <p:nvPicPr>
          <p:cNvPr id="1026" name="Picture 2" descr="Élève écrivant / Student writing by lmproul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382" y="2074012"/>
            <a:ext cx="1489815" cy="22803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756110" y="2465992"/>
            <a:ext cx="1626951" cy="750205"/>
          </a:xfrm>
          <a:prstGeom prst="rect">
            <a:avLst/>
          </a:prstGeom>
        </p:spPr>
      </p:pic>
      <p:sp>
        <p:nvSpPr>
          <p:cNvPr id="5" name="TextBox 4"/>
          <p:cNvSpPr txBox="1"/>
          <p:nvPr/>
        </p:nvSpPr>
        <p:spPr>
          <a:xfrm>
            <a:off x="5848212" y="1603841"/>
            <a:ext cx="2439754" cy="369332"/>
          </a:xfrm>
          <a:prstGeom prst="rect">
            <a:avLst/>
          </a:prstGeom>
          <a:noFill/>
        </p:spPr>
        <p:txBody>
          <a:bodyPr wrap="square" rtlCol="0">
            <a:spAutoFit/>
          </a:bodyPr>
          <a:lstStyle/>
          <a:p>
            <a:pPr algn="ctr"/>
            <a:r>
              <a:rPr lang="en-US" b="1"/>
              <a:t>Non-Exclusive</a:t>
            </a:r>
            <a:endParaRPr lang="en-CA" b="1"/>
          </a:p>
        </p:txBody>
      </p:sp>
      <p:pic>
        <p:nvPicPr>
          <p:cNvPr id="6" name="Picture 5"/>
          <p:cNvPicPr>
            <a:picLocks noChangeAspect="1"/>
          </p:cNvPicPr>
          <p:nvPr/>
        </p:nvPicPr>
        <p:blipFill>
          <a:blip r:embed="rId5"/>
          <a:stretch>
            <a:fillRect/>
          </a:stretch>
        </p:blipFill>
        <p:spPr>
          <a:xfrm>
            <a:off x="1673157" y="3214177"/>
            <a:ext cx="2790825" cy="942975"/>
          </a:xfrm>
          <a:prstGeom prst="rect">
            <a:avLst/>
          </a:prstGeom>
        </p:spPr>
      </p:pic>
      <p:sp>
        <p:nvSpPr>
          <p:cNvPr id="7" name="Multiply 6"/>
          <p:cNvSpPr/>
          <p:nvPr/>
        </p:nvSpPr>
        <p:spPr>
          <a:xfrm>
            <a:off x="1891522" y="3328776"/>
            <a:ext cx="2354093" cy="715797"/>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TextBox 8"/>
          <p:cNvSpPr txBox="1"/>
          <p:nvPr/>
        </p:nvSpPr>
        <p:spPr>
          <a:xfrm>
            <a:off x="267173" y="1603841"/>
            <a:ext cx="1641337" cy="369332"/>
          </a:xfrm>
          <a:prstGeom prst="rect">
            <a:avLst/>
          </a:prstGeom>
          <a:noFill/>
        </p:spPr>
        <p:txBody>
          <a:bodyPr wrap="square" rtlCol="0">
            <a:spAutoFit/>
          </a:bodyPr>
          <a:lstStyle/>
          <a:p>
            <a:pPr algn="ctr"/>
            <a:r>
              <a:rPr lang="en-US" b="1"/>
              <a:t>Exclusive</a:t>
            </a:r>
            <a:endParaRPr lang="en-CA" b="1"/>
          </a:p>
        </p:txBody>
      </p:sp>
      <p:pic>
        <p:nvPicPr>
          <p:cNvPr id="10" name="Picture 2" descr="Élève écrivant / Student writing by lmproul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2347" y="2076032"/>
            <a:ext cx="1489815" cy="22803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6257075" y="2468012"/>
            <a:ext cx="1626951" cy="750205"/>
          </a:xfrm>
          <a:prstGeom prst="rect">
            <a:avLst/>
          </a:prstGeom>
        </p:spPr>
      </p:pic>
      <p:pic>
        <p:nvPicPr>
          <p:cNvPr id="12" name="Picture 11"/>
          <p:cNvPicPr>
            <a:picLocks noChangeAspect="1"/>
          </p:cNvPicPr>
          <p:nvPr/>
        </p:nvPicPr>
        <p:blipFill>
          <a:blip r:embed="rId5"/>
          <a:stretch>
            <a:fillRect/>
          </a:stretch>
        </p:blipFill>
        <p:spPr>
          <a:xfrm>
            <a:off x="6174122" y="3216197"/>
            <a:ext cx="2790825" cy="942975"/>
          </a:xfrm>
          <a:prstGeom prst="rect">
            <a:avLst/>
          </a:prstGeom>
        </p:spPr>
      </p:pic>
      <p:sp>
        <p:nvSpPr>
          <p:cNvPr id="8" name="Rectangle 7"/>
          <p:cNvSpPr/>
          <p:nvPr/>
        </p:nvSpPr>
        <p:spPr>
          <a:xfrm>
            <a:off x="7310025" y="3214177"/>
            <a:ext cx="990977" cy="1323439"/>
          </a:xfrm>
          <a:prstGeom prst="rect">
            <a:avLst/>
          </a:prstGeom>
        </p:spPr>
        <p:txBody>
          <a:bodyPr wrap="none">
            <a:spAutoFit/>
          </a:bodyPr>
          <a:lstStyle/>
          <a:p>
            <a:r>
              <a:rPr lang="en-US" sz="8000" b="1">
                <a:solidFill>
                  <a:srgbClr val="00B050"/>
                </a:solidFill>
                <a:sym typeface="Wingdings" panose="05000000000000000000" pitchFamily="2" charset="2"/>
              </a:rPr>
              <a:t></a:t>
            </a:r>
            <a:endParaRPr lang="en-CA" sz="8000">
              <a:solidFill>
                <a:srgbClr val="00B050"/>
              </a:solidFill>
            </a:endParaRPr>
          </a:p>
        </p:txBody>
      </p:sp>
    </p:spTree>
    <p:extLst>
      <p:ext uri="{BB962C8B-B14F-4D97-AF65-F5344CB8AC3E}">
        <p14:creationId xmlns:p14="http://schemas.microsoft.com/office/powerpoint/2010/main" val="24885232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Exclusive and Non-exclusive cont’d</a:t>
            </a:r>
            <a:endParaRPr lang="en-CA"/>
          </a:p>
        </p:txBody>
      </p:sp>
      <p:pic>
        <p:nvPicPr>
          <p:cNvPr id="4" name="Picture 2" descr="Élève écrivant / Student writing by lmproul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088" y="2076032"/>
            <a:ext cx="1489815" cy="22803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2138796" y="2076032"/>
            <a:ext cx="2131002" cy="2092156"/>
          </a:xfrm>
          <a:prstGeom prst="rect">
            <a:avLst/>
          </a:prstGeom>
        </p:spPr>
      </p:pic>
      <p:pic>
        <p:nvPicPr>
          <p:cNvPr id="2052" name="Picture 4" descr="Image result for creative commons licen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1567" y="4168188"/>
            <a:ext cx="1234433" cy="4318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4438136" y="2017210"/>
            <a:ext cx="4095750" cy="2209800"/>
          </a:xfrm>
          <a:prstGeom prst="rect">
            <a:avLst/>
          </a:prstGeom>
        </p:spPr>
      </p:pic>
      <p:sp>
        <p:nvSpPr>
          <p:cNvPr id="8" name="AutoShape 6" descr="Image result for pl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 name="Picture 9"/>
          <p:cNvPicPr>
            <a:picLocks noChangeAspect="1"/>
          </p:cNvPicPr>
          <p:nvPr/>
        </p:nvPicPr>
        <p:blipFill rotWithShape="1">
          <a:blip r:embed="rId7"/>
          <a:srcRect t="-1270" r="26969"/>
          <a:stretch/>
        </p:blipFill>
        <p:spPr>
          <a:xfrm>
            <a:off x="2483600" y="1481659"/>
            <a:ext cx="1552400" cy="535551"/>
          </a:xfrm>
          <a:prstGeom prst="rect">
            <a:avLst/>
          </a:prstGeom>
        </p:spPr>
      </p:pic>
      <p:sp>
        <p:nvSpPr>
          <p:cNvPr id="2" name="Rectangle 1"/>
          <p:cNvSpPr/>
          <p:nvPr/>
        </p:nvSpPr>
        <p:spPr>
          <a:xfrm>
            <a:off x="326738" y="5517994"/>
            <a:ext cx="8628433" cy="1200329"/>
          </a:xfrm>
          <a:prstGeom prst="rect">
            <a:avLst/>
          </a:prstGeom>
        </p:spPr>
        <p:txBody>
          <a:bodyPr wrap="square">
            <a:spAutoFit/>
          </a:bodyPr>
          <a:lstStyle/>
          <a:p>
            <a:pPr algn="ctr"/>
            <a:r>
              <a:rPr lang="en-US" dirty="0"/>
              <a:t>For example, </a:t>
            </a:r>
            <a:r>
              <a:rPr lang="en-CA" dirty="0"/>
              <a:t>PLOS applies the </a:t>
            </a:r>
            <a:r>
              <a:rPr lang="en-CA" dirty="0">
                <a:hlinkClick r:id="rId8"/>
              </a:rPr>
              <a:t>Creative Commons Attribution (CC BY) license</a:t>
            </a:r>
            <a:r>
              <a:rPr lang="en-CA" dirty="0"/>
              <a:t> to articles and other works they publish. If you submit your paper for publication by PLOS, you agree to have the CC BY license applied to your work. </a:t>
            </a:r>
            <a:endParaRPr lang="en-US" dirty="0"/>
          </a:p>
        </p:txBody>
      </p:sp>
    </p:spTree>
    <p:extLst>
      <p:ext uri="{BB962C8B-B14F-4D97-AF65-F5344CB8AC3E}">
        <p14:creationId xmlns:p14="http://schemas.microsoft.com/office/powerpoint/2010/main" val="1080750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a:t>At your table, review the copyright transfer agreements provided (~5-10 minutes)</a:t>
            </a:r>
          </a:p>
          <a:p>
            <a:pPr lvl="1" fontAlgn="base"/>
            <a:r>
              <a:rPr lang="en-US"/>
              <a:t>Highlight anything that’s unclear/confusing</a:t>
            </a:r>
          </a:p>
          <a:p>
            <a:pPr fontAlgn="base"/>
            <a:r>
              <a:rPr lang="en-US"/>
              <a:t>Fill in the chart on your handout</a:t>
            </a:r>
          </a:p>
          <a:p>
            <a:endParaRPr lang="en-CA"/>
          </a:p>
        </p:txBody>
      </p:sp>
      <p:sp>
        <p:nvSpPr>
          <p:cNvPr id="3" name="Title 2"/>
          <p:cNvSpPr>
            <a:spLocks noGrp="1"/>
          </p:cNvSpPr>
          <p:nvPr>
            <p:ph type="title"/>
          </p:nvPr>
        </p:nvSpPr>
        <p:spPr/>
        <p:txBody>
          <a:bodyPr/>
          <a:lstStyle/>
          <a:p>
            <a:r>
              <a:rPr lang="en-US"/>
              <a:t>Group Activity: Copyright Transfer Agreements</a:t>
            </a:r>
            <a:endParaRPr lang="en-CA"/>
          </a:p>
        </p:txBody>
      </p:sp>
    </p:spTree>
    <p:extLst>
      <p:ext uri="{BB962C8B-B14F-4D97-AF65-F5344CB8AC3E}">
        <p14:creationId xmlns:p14="http://schemas.microsoft.com/office/powerpoint/2010/main" val="15080341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CTA debrief</a:t>
            </a:r>
            <a:endParaRPr lang="en-CA"/>
          </a:p>
        </p:txBody>
      </p:sp>
      <p:graphicFrame>
        <p:nvGraphicFramePr>
          <p:cNvPr id="2" name="Table 1">
            <a:extLst>
              <a:ext uri="{FF2B5EF4-FFF2-40B4-BE49-F238E27FC236}">
                <a16:creationId xmlns:a16="http://schemas.microsoft.com/office/drawing/2014/main" xmlns="" id="{CFB70D43-2BED-4BBA-998D-E13620BEC98B}"/>
              </a:ext>
            </a:extLst>
          </p:cNvPr>
          <p:cNvGraphicFramePr>
            <a:graphicFrameLocks noGrp="1"/>
          </p:cNvGraphicFramePr>
          <p:nvPr>
            <p:extLst>
              <p:ext uri="{D42A27DB-BD31-4B8C-83A1-F6EECF244321}">
                <p14:modId xmlns:p14="http://schemas.microsoft.com/office/powerpoint/2010/main" val="1676944117"/>
              </p:ext>
            </p:extLst>
          </p:nvPr>
        </p:nvGraphicFramePr>
        <p:xfrm>
          <a:off x="108155" y="914400"/>
          <a:ext cx="8964534" cy="5319742"/>
        </p:xfrm>
        <a:graphic>
          <a:graphicData uri="http://schemas.openxmlformats.org/drawingml/2006/table">
            <a:tbl>
              <a:tblPr firstRow="1" firstCol="1" bandRow="1">
                <a:tableStyleId>{5940675A-B579-460E-94D1-54222C63F5DA}</a:tableStyleId>
              </a:tblPr>
              <a:tblGrid>
                <a:gridCol w="1912967">
                  <a:extLst>
                    <a:ext uri="{9D8B030D-6E8A-4147-A177-3AD203B41FA5}">
                      <a16:colId xmlns:a16="http://schemas.microsoft.com/office/drawing/2014/main" xmlns="" val="20000"/>
                    </a:ext>
                  </a:extLst>
                </a:gridCol>
                <a:gridCol w="743318">
                  <a:extLst>
                    <a:ext uri="{9D8B030D-6E8A-4147-A177-3AD203B41FA5}">
                      <a16:colId xmlns:a16="http://schemas.microsoft.com/office/drawing/2014/main" xmlns="" val="20002"/>
                    </a:ext>
                  </a:extLst>
                </a:gridCol>
                <a:gridCol w="1343781">
                  <a:extLst>
                    <a:ext uri="{9D8B030D-6E8A-4147-A177-3AD203B41FA5}">
                      <a16:colId xmlns:a16="http://schemas.microsoft.com/office/drawing/2014/main" xmlns="" val="1711823091"/>
                    </a:ext>
                  </a:extLst>
                </a:gridCol>
                <a:gridCol w="882879">
                  <a:extLst>
                    <a:ext uri="{9D8B030D-6E8A-4147-A177-3AD203B41FA5}">
                      <a16:colId xmlns:a16="http://schemas.microsoft.com/office/drawing/2014/main" xmlns="" val="3973172783"/>
                    </a:ext>
                  </a:extLst>
                </a:gridCol>
                <a:gridCol w="4081589">
                  <a:extLst>
                    <a:ext uri="{9D8B030D-6E8A-4147-A177-3AD203B41FA5}">
                      <a16:colId xmlns:a16="http://schemas.microsoft.com/office/drawing/2014/main" xmlns="" val="2442036486"/>
                    </a:ext>
                  </a:extLst>
                </a:gridCol>
              </a:tblGrid>
              <a:tr h="475952">
                <a:tc>
                  <a:txBody>
                    <a:bodyPr/>
                    <a:lstStyle/>
                    <a:p>
                      <a:pPr marL="0" marR="0">
                        <a:lnSpc>
                          <a:spcPct val="107000"/>
                        </a:lnSpc>
                        <a:spcBef>
                          <a:spcPts val="0"/>
                        </a:spcBef>
                        <a:spcAft>
                          <a:spcPts val="0"/>
                        </a:spcAft>
                      </a:pPr>
                      <a:r>
                        <a:rPr lang="en-CA" sz="1100" b="1" dirty="0">
                          <a:effectLst/>
                          <a:latin typeface="+mn-lt"/>
                        </a:rPr>
                        <a:t>Permitted uses</a:t>
                      </a:r>
                      <a:endParaRPr lang="en-CA" sz="1100" b="1" dirty="0">
                        <a:effectLst/>
                        <a:latin typeface="+mn-lt"/>
                        <a:ea typeface="Calibri" panose="020F0502020204030204" pitchFamily="34" charset="0"/>
                        <a:cs typeface="Times New Roman" panose="02020603050405020304" pitchFamily="18" charset="0"/>
                      </a:endParaRPr>
                    </a:p>
                  </a:txBody>
                  <a:tcPr marL="66675" marR="66675" marT="66675" marB="66675"/>
                </a:tc>
                <a:tc>
                  <a:txBody>
                    <a:bodyPr/>
                    <a:lstStyle/>
                    <a:p>
                      <a:pPr marL="0" marR="0">
                        <a:lnSpc>
                          <a:spcPct val="107000"/>
                        </a:lnSpc>
                        <a:spcBef>
                          <a:spcPts val="0"/>
                        </a:spcBef>
                        <a:spcAft>
                          <a:spcPts val="0"/>
                        </a:spcAft>
                      </a:pPr>
                      <a:r>
                        <a:rPr lang="en-CA" sz="1100" b="1" dirty="0" smtClean="0">
                          <a:effectLst/>
                          <a:latin typeface="+mn-lt"/>
                        </a:rPr>
                        <a:t>Pre-print</a:t>
                      </a:r>
                      <a:endParaRPr lang="en-CA" sz="1100" b="1" dirty="0">
                        <a:effectLst/>
                        <a:latin typeface="+mn-lt"/>
                        <a:ea typeface="Calibri" panose="020F0502020204030204" pitchFamily="34" charset="0"/>
                        <a:cs typeface="Times New Roman" panose="02020603050405020304" pitchFamily="18" charset="0"/>
                      </a:endParaRPr>
                    </a:p>
                  </a:txBody>
                  <a:tcPr marL="66675" marR="66675" marT="66675" marB="66675"/>
                </a:tc>
                <a:tc>
                  <a:txBody>
                    <a:bodyPr/>
                    <a:lstStyle/>
                    <a:p>
                      <a:pPr marL="0" marR="0">
                        <a:lnSpc>
                          <a:spcPct val="107000"/>
                        </a:lnSpc>
                        <a:spcBef>
                          <a:spcPts val="0"/>
                        </a:spcBef>
                        <a:spcAft>
                          <a:spcPts val="0"/>
                        </a:spcAft>
                      </a:pPr>
                      <a:r>
                        <a:rPr lang="en-CA" sz="1100" b="1" dirty="0" smtClean="0">
                          <a:effectLst/>
                          <a:latin typeface="+mn-lt"/>
                          <a:ea typeface="Calibri" panose="020F0502020204030204" pitchFamily="34" charset="0"/>
                          <a:cs typeface="Times New Roman" panose="02020603050405020304" pitchFamily="18" charset="0"/>
                        </a:rPr>
                        <a:t>Post-Print/Accepted manuscript</a:t>
                      </a:r>
                      <a:endParaRPr lang="en-CA" sz="1100" b="1" dirty="0">
                        <a:effectLst/>
                        <a:latin typeface="+mn-lt"/>
                        <a:ea typeface="Calibri" panose="020F0502020204030204" pitchFamily="34" charset="0"/>
                        <a:cs typeface="Times New Roman" panose="02020603050405020304" pitchFamily="18" charset="0"/>
                      </a:endParaRPr>
                    </a:p>
                  </a:txBody>
                  <a:tcPr marL="66675" marR="66675" marT="66675" marB="66675"/>
                </a:tc>
                <a:tc>
                  <a:txBody>
                    <a:bodyPr/>
                    <a:lstStyle/>
                    <a:p>
                      <a:pPr marL="0" marR="0">
                        <a:lnSpc>
                          <a:spcPct val="107000"/>
                        </a:lnSpc>
                        <a:spcBef>
                          <a:spcPts val="0"/>
                        </a:spcBef>
                        <a:spcAft>
                          <a:spcPts val="0"/>
                        </a:spcAft>
                      </a:pPr>
                      <a:r>
                        <a:rPr lang="en-CA" sz="1100" b="1" dirty="0" smtClean="0">
                          <a:effectLst/>
                          <a:latin typeface="+mn-lt"/>
                          <a:ea typeface="Calibri" panose="020F0502020204030204" pitchFamily="34" charset="0"/>
                          <a:cs typeface="Times New Roman" panose="02020603050405020304" pitchFamily="18" charset="0"/>
                        </a:rPr>
                        <a:t>Publisher</a:t>
                      </a:r>
                      <a:r>
                        <a:rPr lang="en-CA" sz="1100" b="1" baseline="0" dirty="0" smtClean="0">
                          <a:effectLst/>
                          <a:latin typeface="+mn-lt"/>
                          <a:ea typeface="Calibri" panose="020F0502020204030204" pitchFamily="34" charset="0"/>
                          <a:cs typeface="Times New Roman" panose="02020603050405020304" pitchFamily="18" charset="0"/>
                        </a:rPr>
                        <a:t> PDF</a:t>
                      </a:r>
                      <a:endParaRPr lang="en-CA" sz="1100" b="1" dirty="0">
                        <a:effectLst/>
                        <a:latin typeface="+mn-lt"/>
                        <a:ea typeface="Calibri" panose="020F0502020204030204" pitchFamily="34" charset="0"/>
                        <a:cs typeface="Times New Roman" panose="02020603050405020304" pitchFamily="18" charset="0"/>
                      </a:endParaRPr>
                    </a:p>
                  </a:txBody>
                  <a:tcPr marL="66675" marR="66675" marT="66675" marB="66675"/>
                </a:tc>
                <a:tc>
                  <a:txBody>
                    <a:bodyPr/>
                    <a:lstStyle/>
                    <a:p>
                      <a:pPr marL="0" marR="0">
                        <a:lnSpc>
                          <a:spcPct val="107000"/>
                        </a:lnSpc>
                        <a:spcBef>
                          <a:spcPts val="0"/>
                        </a:spcBef>
                        <a:spcAft>
                          <a:spcPts val="0"/>
                        </a:spcAft>
                      </a:pPr>
                      <a:r>
                        <a:rPr lang="en-CA" sz="1100" b="1" dirty="0" smtClean="0">
                          <a:effectLst/>
                          <a:latin typeface="+mn-lt"/>
                          <a:ea typeface="Calibri" panose="020F0502020204030204" pitchFamily="34" charset="0"/>
                          <a:cs typeface="Times New Roman" panose="02020603050405020304" pitchFamily="18" charset="0"/>
                        </a:rPr>
                        <a:t>Conditions</a:t>
                      </a:r>
                      <a:endParaRPr lang="en-CA" sz="1100" b="1" dirty="0">
                        <a:effectLst/>
                        <a:latin typeface="+mn-lt"/>
                        <a:ea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xmlns="" val="10000"/>
                  </a:ext>
                </a:extLst>
              </a:tr>
              <a:tr h="709173">
                <a:tc>
                  <a:txBody>
                    <a:bodyPr/>
                    <a:lstStyle/>
                    <a:p>
                      <a:pPr marL="0" marR="0">
                        <a:lnSpc>
                          <a:spcPct val="107000"/>
                        </a:lnSpc>
                        <a:spcBef>
                          <a:spcPts val="0"/>
                        </a:spcBef>
                        <a:spcAft>
                          <a:spcPts val="0"/>
                        </a:spcAft>
                      </a:pPr>
                      <a:r>
                        <a:rPr lang="en-CA" sz="1100" dirty="0">
                          <a:effectLst/>
                          <a:latin typeface="+mn-lt"/>
                        </a:rPr>
                        <a:t>Ex. Post to personal website</a:t>
                      </a:r>
                      <a:endParaRPr lang="en-CA" sz="1100" dirty="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CA" sz="1100" dirty="0">
                        <a:effectLst/>
                        <a:latin typeface="+mn-lt"/>
                        <a:ea typeface="Calibri" panose="020F0502020204030204" pitchFamily="34" charset="0"/>
                        <a:cs typeface="Times New Roman"/>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CA" sz="1100" dirty="0" smtClean="0">
                        <a:effectLst/>
                        <a:latin typeface="+mn-lt"/>
                        <a:ea typeface="Calibri" panose="020F0502020204030204" pitchFamily="34" charset="0"/>
                        <a:cs typeface="Times New Roman"/>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CA" sz="1100" dirty="0">
                        <a:effectLst/>
                        <a:latin typeface="+mn-lt"/>
                        <a:ea typeface="Calibri" panose="020F0502020204030204" pitchFamily="34" charset="0"/>
                        <a:cs typeface="Times New Roman"/>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CA" sz="1100" dirty="0">
                        <a:effectLst/>
                        <a:latin typeface="+mn-lt"/>
                        <a:ea typeface="Calibri" panose="020F0502020204030204" pitchFamily="34" charset="0"/>
                        <a:cs typeface="Times New Roman"/>
                      </a:endParaRPr>
                    </a:p>
                  </a:txBody>
                  <a:tcPr marL="66675" marR="66675" marT="66675" marB="66675">
                    <a:solidFill>
                      <a:schemeClr val="bg1"/>
                    </a:solidFill>
                  </a:tcPr>
                </a:tc>
                <a:extLst>
                  <a:ext uri="{0D108BD9-81ED-4DB2-BD59-A6C34878D82A}">
                    <a16:rowId xmlns:a16="http://schemas.microsoft.com/office/drawing/2014/main" xmlns="" val="10001"/>
                  </a:ext>
                </a:extLst>
              </a:tr>
              <a:tr h="415192">
                <a:tc>
                  <a:txBody>
                    <a:bodyPr/>
                    <a:lstStyle/>
                    <a:p>
                      <a:pPr marL="0" marR="0">
                        <a:lnSpc>
                          <a:spcPct val="107000"/>
                        </a:lnSpc>
                        <a:spcBef>
                          <a:spcPts val="0"/>
                        </a:spcBef>
                        <a:spcAft>
                          <a:spcPts val="0"/>
                        </a:spcAft>
                      </a:pPr>
                      <a:r>
                        <a:rPr lang="en-CA" sz="1100" dirty="0">
                          <a:effectLst/>
                          <a:latin typeface="+mn-lt"/>
                        </a:rPr>
                        <a:t>Reuse</a:t>
                      </a:r>
                      <a:r>
                        <a:rPr lang="en-CA" sz="1100" baseline="0" dirty="0">
                          <a:effectLst/>
                          <a:latin typeface="+mn-lt"/>
                        </a:rPr>
                        <a:t> of images</a:t>
                      </a:r>
                      <a:endParaRPr lang="en-CA" sz="1100" dirty="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tc>
                  <a:txBody>
                    <a:bodyPr/>
                    <a:lstStyle/>
                    <a:p>
                      <a:pPr>
                        <a:lnSpc>
                          <a:spcPct val="107000"/>
                        </a:lnSpc>
                      </a:pPr>
                      <a:endParaRPr lang="en-US" sz="1100" dirty="0">
                        <a:effectLst/>
                        <a:latin typeface="+mn-lt"/>
                      </a:endParaRPr>
                    </a:p>
                  </a:txBody>
                  <a:tcPr marL="66675" marR="66675" marT="66675" marB="66675">
                    <a:solidFill>
                      <a:schemeClr val="bg1"/>
                    </a:solidFill>
                  </a:tcPr>
                </a:tc>
                <a:tc>
                  <a:txBody>
                    <a:bodyPr/>
                    <a:lstStyle/>
                    <a:p>
                      <a:pPr>
                        <a:lnSpc>
                          <a:spcPct val="107000"/>
                        </a:lnSpc>
                      </a:pPr>
                      <a:endParaRPr lang="en-US" sz="1100" dirty="0">
                        <a:effectLst/>
                        <a:latin typeface="+mn-lt"/>
                      </a:endParaRPr>
                    </a:p>
                  </a:txBody>
                  <a:tcPr marL="66675" marR="66675" marT="66675" marB="66675">
                    <a:solidFill>
                      <a:schemeClr val="bg1"/>
                    </a:solidFill>
                  </a:tcPr>
                </a:tc>
                <a:tc>
                  <a:txBody>
                    <a:bodyPr/>
                    <a:lstStyle/>
                    <a:p>
                      <a:pPr>
                        <a:lnSpc>
                          <a:spcPct val="107000"/>
                        </a:lnSpc>
                      </a:pPr>
                      <a:endParaRPr lang="en-US" sz="1100" dirty="0">
                        <a:effectLst/>
                        <a:latin typeface="+mn-lt"/>
                      </a:endParaRPr>
                    </a:p>
                  </a:txBody>
                  <a:tcPr marL="66675" marR="66675" marT="66675" marB="66675">
                    <a:solidFill>
                      <a:schemeClr val="bg1"/>
                    </a:solidFill>
                  </a:tcPr>
                </a:tc>
                <a:tc>
                  <a:txBody>
                    <a:bodyPr/>
                    <a:lstStyle/>
                    <a:p>
                      <a:pPr>
                        <a:lnSpc>
                          <a:spcPct val="107000"/>
                        </a:lnSpc>
                      </a:pPr>
                      <a:endParaRPr lang="en-US" sz="1100" dirty="0">
                        <a:effectLst/>
                        <a:latin typeface="+mn-lt"/>
                      </a:endParaRPr>
                    </a:p>
                  </a:txBody>
                  <a:tcPr marL="66675" marR="66675" marT="66675" marB="66675">
                    <a:solidFill>
                      <a:schemeClr val="bg1"/>
                    </a:solidFill>
                  </a:tcPr>
                </a:tc>
                <a:extLst>
                  <a:ext uri="{0D108BD9-81ED-4DB2-BD59-A6C34878D82A}">
                    <a16:rowId xmlns:a16="http://schemas.microsoft.com/office/drawing/2014/main" xmlns="" val="10002"/>
                  </a:ext>
                </a:extLst>
              </a:tr>
              <a:tr h="793736">
                <a:tc>
                  <a:txBody>
                    <a:bodyPr/>
                    <a:lstStyle/>
                    <a:p>
                      <a:pPr marL="0" marR="0">
                        <a:lnSpc>
                          <a:spcPct val="107000"/>
                        </a:lnSpc>
                        <a:spcBef>
                          <a:spcPts val="0"/>
                        </a:spcBef>
                        <a:spcAft>
                          <a:spcPts val="0"/>
                        </a:spcAft>
                      </a:pPr>
                      <a:r>
                        <a:rPr lang="en-CA" sz="1100" dirty="0">
                          <a:effectLst/>
                          <a:latin typeface="+mn-lt"/>
                        </a:rPr>
                        <a:t>Deposit in an institutional repository</a:t>
                      </a:r>
                      <a:endParaRPr lang="en-CA" sz="1100" dirty="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CA" sz="1100" dirty="0">
                        <a:effectLst/>
                        <a:latin typeface="+mn-lt"/>
                      </a:endParaRPr>
                    </a:p>
                  </a:txBody>
                  <a:tcPr marL="66675" marR="66675" marT="66675" marB="66675">
                    <a:solidFill>
                      <a:schemeClr val="bg1"/>
                    </a:solidFill>
                  </a:tcPr>
                </a:tc>
                <a:tc>
                  <a:txBody>
                    <a:bodyPr/>
                    <a:lstStyle/>
                    <a:p>
                      <a:pPr>
                        <a:lnSpc>
                          <a:spcPct val="107000"/>
                        </a:lnSpc>
                      </a:pPr>
                      <a:endParaRPr lang="en-CA" sz="1100" dirty="0">
                        <a:effectLst/>
                        <a:latin typeface="+mn-lt"/>
                      </a:endParaRPr>
                    </a:p>
                  </a:txBody>
                  <a:tcPr marL="66675" marR="66675" marT="66675" marB="66675">
                    <a:solidFill>
                      <a:schemeClr val="bg1"/>
                    </a:solidFill>
                  </a:tcPr>
                </a:tc>
                <a:tc>
                  <a:txBody>
                    <a:bodyPr/>
                    <a:lstStyle/>
                    <a:p>
                      <a:pPr>
                        <a:lnSpc>
                          <a:spcPct val="107000"/>
                        </a:lnSpc>
                      </a:pPr>
                      <a:endParaRPr lang="en-CA" sz="1100" dirty="0">
                        <a:effectLst/>
                        <a:latin typeface="+mn-lt"/>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CA" sz="1100" dirty="0" smtClean="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extLst>
                  <a:ext uri="{0D108BD9-81ED-4DB2-BD59-A6C34878D82A}">
                    <a16:rowId xmlns:a16="http://schemas.microsoft.com/office/drawing/2014/main" xmlns="" val="10003"/>
                  </a:ext>
                </a:extLst>
              </a:tr>
              <a:tr h="588415">
                <a:tc>
                  <a:txBody>
                    <a:bodyPr/>
                    <a:lstStyle/>
                    <a:p>
                      <a:pPr marL="0" marR="0">
                        <a:lnSpc>
                          <a:spcPct val="107000"/>
                        </a:lnSpc>
                        <a:spcBef>
                          <a:spcPts val="0"/>
                        </a:spcBef>
                        <a:spcAft>
                          <a:spcPts val="0"/>
                        </a:spcAft>
                      </a:pPr>
                      <a:r>
                        <a:rPr lang="en-CA" sz="1100" dirty="0">
                          <a:effectLst/>
                          <a:latin typeface="+mn-lt"/>
                        </a:rPr>
                        <a:t>Deposit in a subject repository</a:t>
                      </a:r>
                      <a:endParaRPr lang="en-CA" sz="1100" dirty="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CA" sz="1100" baseline="0" dirty="0">
                        <a:effectLst/>
                        <a:latin typeface="+mn-lt"/>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CA" sz="1100" baseline="0" dirty="0" smtClean="0">
                        <a:effectLst/>
                        <a:latin typeface="+mn-lt"/>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CA" sz="1100" baseline="0" dirty="0">
                        <a:effectLst/>
                        <a:latin typeface="+mn-lt"/>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CA" sz="1100" baseline="0" dirty="0" smtClean="0">
                        <a:effectLst/>
                        <a:latin typeface="+mn-lt"/>
                      </a:endParaRPr>
                    </a:p>
                  </a:txBody>
                  <a:tcPr marL="66675" marR="66675" marT="66675" marB="66675">
                    <a:solidFill>
                      <a:schemeClr val="bg1"/>
                    </a:solidFill>
                  </a:tcPr>
                </a:tc>
                <a:extLst>
                  <a:ext uri="{0D108BD9-81ED-4DB2-BD59-A6C34878D82A}">
                    <a16:rowId xmlns:a16="http://schemas.microsoft.com/office/drawing/2014/main" xmlns="" val="10004"/>
                  </a:ext>
                </a:extLst>
              </a:tr>
              <a:tr h="468891">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a:rPr>
                        <a:t>Classroom</a:t>
                      </a:r>
                      <a:r>
                        <a:rPr lang="en-US" sz="1100" baseline="0" dirty="0">
                          <a:effectLst/>
                          <a:latin typeface="+mn-lt"/>
                          <a:ea typeface="Calibri" panose="020F0502020204030204" pitchFamily="34" charset="0"/>
                          <a:cs typeface="Times New Roman"/>
                        </a:rPr>
                        <a:t> teaching and internal distribution</a:t>
                      </a:r>
                      <a:endParaRPr lang="en-CA" sz="1100" dirty="0">
                        <a:effectLst/>
                        <a:latin typeface="+mn-lt"/>
                        <a:ea typeface="Calibri" panose="020F0502020204030204" pitchFamily="34" charset="0"/>
                        <a:cs typeface="Times New Roman"/>
                      </a:endParaRPr>
                    </a:p>
                  </a:txBody>
                  <a:tcPr marL="66675" marR="66675" marT="66675" marB="66675">
                    <a:solidFill>
                      <a:schemeClr val="bg1"/>
                    </a:solidFill>
                  </a:tcPr>
                </a:tc>
                <a:tc>
                  <a:txBody>
                    <a:bodyPr/>
                    <a:lstStyle/>
                    <a:p>
                      <a:pPr>
                        <a:lnSpc>
                          <a:spcPct val="107000"/>
                        </a:lnSpc>
                      </a:pPr>
                      <a:endParaRPr lang="en-US" sz="1100" baseline="0" dirty="0">
                        <a:effectLst/>
                        <a:latin typeface="+mn-lt"/>
                      </a:endParaRPr>
                    </a:p>
                  </a:txBody>
                  <a:tcPr marL="66675" marR="66675" marT="66675" marB="66675">
                    <a:solidFill>
                      <a:schemeClr val="bg1"/>
                    </a:solidFill>
                  </a:tcPr>
                </a:tc>
                <a:tc>
                  <a:txBody>
                    <a:bodyPr/>
                    <a:lstStyle/>
                    <a:p>
                      <a:pPr>
                        <a:lnSpc>
                          <a:spcPct val="107000"/>
                        </a:lnSpc>
                      </a:pPr>
                      <a:endParaRPr lang="en-US" sz="1100" baseline="0" dirty="0">
                        <a:effectLst/>
                        <a:latin typeface="+mn-lt"/>
                      </a:endParaRPr>
                    </a:p>
                  </a:txBody>
                  <a:tcPr marL="66675" marR="66675" marT="66675" marB="66675">
                    <a:solidFill>
                      <a:schemeClr val="bg1"/>
                    </a:solidFill>
                  </a:tcPr>
                </a:tc>
                <a:tc>
                  <a:txBody>
                    <a:bodyPr/>
                    <a:lstStyle/>
                    <a:p>
                      <a:pPr>
                        <a:lnSpc>
                          <a:spcPct val="107000"/>
                        </a:lnSpc>
                      </a:pPr>
                      <a:endParaRPr lang="en-US" sz="1100" baseline="0" dirty="0">
                        <a:effectLst/>
                        <a:latin typeface="+mn-lt"/>
                      </a:endParaRPr>
                    </a:p>
                  </a:txBody>
                  <a:tcPr marL="66675" marR="66675" marT="66675" marB="66675">
                    <a:solidFill>
                      <a:schemeClr val="bg1"/>
                    </a:solidFill>
                  </a:tcPr>
                </a:tc>
                <a:tc>
                  <a:txBody>
                    <a:bodyPr/>
                    <a:lstStyle/>
                    <a:p>
                      <a:pPr lvl="0">
                        <a:lnSpc>
                          <a:spcPct val="107000"/>
                        </a:lnSpc>
                        <a:buNone/>
                      </a:pPr>
                      <a:endParaRPr lang="en-CA" sz="1100" dirty="0" smtClean="0">
                        <a:effectLst/>
                        <a:latin typeface="+mn-lt"/>
                      </a:endParaRPr>
                    </a:p>
                  </a:txBody>
                  <a:tcPr marL="66675" marR="66675" marT="66675" marB="66675">
                    <a:solidFill>
                      <a:schemeClr val="bg1"/>
                    </a:solidFill>
                  </a:tcPr>
                </a:tc>
                <a:extLst>
                  <a:ext uri="{0D108BD9-81ED-4DB2-BD59-A6C34878D82A}">
                    <a16:rowId xmlns:a16="http://schemas.microsoft.com/office/drawing/2014/main" xmlns="" val="10005"/>
                  </a:ext>
                </a:extLst>
              </a:tr>
              <a:tr h="486078">
                <a:tc>
                  <a:txBody>
                    <a:bodyPr/>
                    <a:lstStyle/>
                    <a:p>
                      <a:pPr marL="0" marR="0">
                        <a:lnSpc>
                          <a:spcPct val="107000"/>
                        </a:lnSpc>
                        <a:spcBef>
                          <a:spcPts val="0"/>
                        </a:spcBef>
                        <a:spcAft>
                          <a:spcPts val="0"/>
                        </a:spcAft>
                      </a:pPr>
                      <a:r>
                        <a:rPr lang="en-CA" sz="1100" dirty="0" smtClean="0">
                          <a:effectLst/>
                          <a:latin typeface="+mn-lt"/>
                        </a:rPr>
                        <a:t>Sharing</a:t>
                      </a:r>
                      <a:r>
                        <a:rPr lang="en-CA" sz="1100" baseline="0" dirty="0" smtClean="0">
                          <a:effectLst/>
                          <a:latin typeface="+mn-lt"/>
                        </a:rPr>
                        <a:t> </a:t>
                      </a:r>
                      <a:r>
                        <a:rPr lang="en-CA" sz="1100" baseline="0" dirty="0">
                          <a:effectLst/>
                          <a:latin typeface="+mn-lt"/>
                        </a:rPr>
                        <a:t>link / DOI</a:t>
                      </a:r>
                      <a:endParaRPr lang="en-CA" sz="1100" dirty="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tc>
                  <a:txBody>
                    <a:bodyPr/>
                    <a:lstStyle/>
                    <a:p>
                      <a:pPr>
                        <a:lnSpc>
                          <a:spcPct val="107000"/>
                        </a:lnSpc>
                      </a:pPr>
                      <a:endParaRPr lang="en-US" sz="1100" dirty="0">
                        <a:effectLst/>
                        <a:latin typeface="+mn-lt"/>
                      </a:endParaRPr>
                    </a:p>
                  </a:txBody>
                  <a:tcPr marL="66675" marR="66675" marT="66675" marB="66675">
                    <a:solidFill>
                      <a:schemeClr val="bg1"/>
                    </a:solidFill>
                  </a:tcPr>
                </a:tc>
                <a:tc>
                  <a:txBody>
                    <a:bodyPr/>
                    <a:lstStyle/>
                    <a:p>
                      <a:pPr>
                        <a:lnSpc>
                          <a:spcPct val="107000"/>
                        </a:lnSpc>
                      </a:pPr>
                      <a:endParaRPr lang="en-US" sz="1100" dirty="0">
                        <a:effectLst/>
                        <a:latin typeface="+mn-lt"/>
                      </a:endParaRPr>
                    </a:p>
                  </a:txBody>
                  <a:tcPr marL="66675" marR="66675" marT="66675" marB="66675">
                    <a:solidFill>
                      <a:schemeClr val="bg1"/>
                    </a:solidFill>
                  </a:tcPr>
                </a:tc>
                <a:tc>
                  <a:txBody>
                    <a:bodyPr/>
                    <a:lstStyle/>
                    <a:p>
                      <a:pPr>
                        <a:lnSpc>
                          <a:spcPct val="107000"/>
                        </a:lnSpc>
                      </a:pPr>
                      <a:endParaRPr lang="en-US" sz="1100" dirty="0">
                        <a:effectLst/>
                        <a:latin typeface="+mn-lt"/>
                      </a:endParaRPr>
                    </a:p>
                  </a:txBody>
                  <a:tcPr marL="66675" marR="66675" marT="66675" marB="66675">
                    <a:solidFill>
                      <a:schemeClr val="bg1"/>
                    </a:solidFill>
                  </a:tcPr>
                </a:tc>
                <a:tc>
                  <a:txBody>
                    <a:bodyPr/>
                    <a:lstStyle/>
                    <a:p>
                      <a:pPr>
                        <a:lnSpc>
                          <a:spcPct val="107000"/>
                        </a:lnSpc>
                      </a:pPr>
                      <a:endParaRPr lang="en-US" sz="1100" dirty="0">
                        <a:effectLst/>
                        <a:latin typeface="+mn-lt"/>
                      </a:endParaRPr>
                    </a:p>
                  </a:txBody>
                  <a:tcPr marL="66675" marR="66675" marT="66675" marB="66675">
                    <a:solidFill>
                      <a:schemeClr val="bg1"/>
                    </a:solidFill>
                  </a:tcPr>
                </a:tc>
                <a:extLst>
                  <a:ext uri="{0D108BD9-81ED-4DB2-BD59-A6C34878D82A}">
                    <a16:rowId xmlns:a16="http://schemas.microsoft.com/office/drawing/2014/main" xmlns="" val="10006"/>
                  </a:ext>
                </a:extLst>
              </a:tr>
              <a:tr h="486078">
                <a:tc>
                  <a:txBody>
                    <a:bodyPr/>
                    <a:lstStyle/>
                    <a:p>
                      <a:pPr marL="0" marR="0">
                        <a:lnSpc>
                          <a:spcPct val="107000"/>
                        </a:lnSpc>
                        <a:spcBef>
                          <a:spcPts val="0"/>
                        </a:spcBef>
                        <a:spcAft>
                          <a:spcPts val="0"/>
                        </a:spcAft>
                      </a:pPr>
                      <a:r>
                        <a:rPr lang="en-CA" sz="1100" dirty="0" smtClean="0">
                          <a:effectLst/>
                          <a:latin typeface="+mn-lt"/>
                        </a:rPr>
                        <a:t>Post </a:t>
                      </a:r>
                      <a:r>
                        <a:rPr lang="en-CA" sz="1100" dirty="0">
                          <a:effectLst/>
                          <a:latin typeface="+mn-lt"/>
                        </a:rPr>
                        <a:t>to social </a:t>
                      </a:r>
                      <a:r>
                        <a:rPr lang="en-CA" sz="1100" dirty="0" smtClean="0">
                          <a:effectLst/>
                          <a:latin typeface="+mn-lt"/>
                        </a:rPr>
                        <a:t>networking</a:t>
                      </a:r>
                      <a:r>
                        <a:rPr lang="en-CA" sz="1100" baseline="0" dirty="0" smtClean="0">
                          <a:effectLst/>
                          <a:latin typeface="+mn-lt"/>
                        </a:rPr>
                        <a:t> site (e.g. </a:t>
                      </a:r>
                      <a:r>
                        <a:rPr lang="en-CA" sz="1100" baseline="0" dirty="0" err="1" smtClean="0">
                          <a:effectLst/>
                          <a:latin typeface="+mn-lt"/>
                        </a:rPr>
                        <a:t>ResearchGate</a:t>
                      </a:r>
                      <a:r>
                        <a:rPr lang="en-CA" sz="1100" baseline="0" dirty="0" smtClean="0">
                          <a:effectLst/>
                          <a:latin typeface="+mn-lt"/>
                        </a:rPr>
                        <a:t>)</a:t>
                      </a:r>
                      <a:endParaRPr lang="en-CA" sz="1100" dirty="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tc>
                  <a:txBody>
                    <a:bodyPr/>
                    <a:lstStyle/>
                    <a:p>
                      <a:pPr>
                        <a:lnSpc>
                          <a:spcPct val="107000"/>
                        </a:lnSpc>
                      </a:pPr>
                      <a:endParaRPr lang="en-US" sz="1100" dirty="0">
                        <a:effectLst/>
                        <a:latin typeface="+mn-lt"/>
                      </a:endParaRPr>
                    </a:p>
                  </a:txBody>
                  <a:tcPr marL="66675" marR="66675" marT="66675" marB="66675">
                    <a:solidFill>
                      <a:schemeClr val="bg1"/>
                    </a:solidFill>
                  </a:tcPr>
                </a:tc>
                <a:tc>
                  <a:txBody>
                    <a:bodyPr/>
                    <a:lstStyle/>
                    <a:p>
                      <a:pPr>
                        <a:lnSpc>
                          <a:spcPct val="107000"/>
                        </a:lnSpc>
                      </a:pPr>
                      <a:endParaRPr lang="en-US" sz="1100" dirty="0">
                        <a:effectLst/>
                        <a:latin typeface="+mn-lt"/>
                      </a:endParaRPr>
                    </a:p>
                  </a:txBody>
                  <a:tcPr marL="66675" marR="66675" marT="66675" marB="66675">
                    <a:solidFill>
                      <a:schemeClr val="bg1"/>
                    </a:solidFill>
                  </a:tcPr>
                </a:tc>
                <a:tc>
                  <a:txBody>
                    <a:bodyPr/>
                    <a:lstStyle/>
                    <a:p>
                      <a:pPr>
                        <a:lnSpc>
                          <a:spcPct val="107000"/>
                        </a:lnSpc>
                      </a:pPr>
                      <a:endParaRPr lang="en-US" sz="1100" dirty="0">
                        <a:effectLst/>
                        <a:latin typeface="+mn-lt"/>
                      </a:endParaRPr>
                    </a:p>
                  </a:txBody>
                  <a:tcPr marL="66675" marR="66675" marT="66675" marB="66675">
                    <a:solidFill>
                      <a:schemeClr val="bg1"/>
                    </a:solidFill>
                  </a:tcPr>
                </a:tc>
                <a:tc>
                  <a:txBody>
                    <a:bodyPr/>
                    <a:lstStyle/>
                    <a:p>
                      <a:pPr>
                        <a:lnSpc>
                          <a:spcPct val="107000"/>
                        </a:lnSpc>
                      </a:pPr>
                      <a:endParaRPr lang="en-US" sz="1100" dirty="0">
                        <a:effectLst/>
                        <a:latin typeface="+mn-lt"/>
                      </a:endParaRPr>
                    </a:p>
                  </a:txBody>
                  <a:tcPr marL="66675" marR="66675" marT="66675" marB="66675">
                    <a:solidFill>
                      <a:schemeClr val="bg1"/>
                    </a:solidFill>
                  </a:tcPr>
                </a:tc>
                <a:extLst>
                  <a:ext uri="{0D108BD9-81ED-4DB2-BD59-A6C34878D82A}">
                    <a16:rowId xmlns:a16="http://schemas.microsoft.com/office/drawing/2014/main" xmlns="" val="10007"/>
                  </a:ext>
                </a:extLst>
              </a:tr>
              <a:tr h="486078">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a:rPr>
                        <a:t>Reuse in a later publication (e.g. edited</a:t>
                      </a:r>
                      <a:r>
                        <a:rPr lang="en-US" sz="1100" baseline="0" dirty="0">
                          <a:effectLst/>
                          <a:latin typeface="+mn-lt"/>
                          <a:ea typeface="Calibri" panose="020F0502020204030204" pitchFamily="34" charset="0"/>
                          <a:cs typeface="Times New Roman"/>
                        </a:rPr>
                        <a:t> book)</a:t>
                      </a:r>
                      <a:endParaRPr lang="en-CA" sz="1100" dirty="0">
                        <a:effectLst/>
                        <a:latin typeface="+mn-lt"/>
                        <a:ea typeface="Calibri" panose="020F0502020204030204" pitchFamily="34" charset="0"/>
                        <a:cs typeface="Times New Roman"/>
                      </a:endParaRPr>
                    </a:p>
                  </a:txBody>
                  <a:tcPr marL="66675" marR="66675" marT="66675" marB="66675">
                    <a:solidFill>
                      <a:schemeClr val="bg1"/>
                    </a:solidFill>
                  </a:tcPr>
                </a:tc>
                <a:tc>
                  <a:txBody>
                    <a:bodyPr/>
                    <a:lstStyle/>
                    <a:p>
                      <a:pPr>
                        <a:lnSpc>
                          <a:spcPct val="107000"/>
                        </a:lnSpc>
                      </a:pPr>
                      <a:endParaRPr lang="en-US" sz="1100" baseline="0" dirty="0">
                        <a:effectLst/>
                        <a:latin typeface="+mn-lt"/>
                      </a:endParaRPr>
                    </a:p>
                  </a:txBody>
                  <a:tcPr marL="66675" marR="66675" marT="66675" marB="66675">
                    <a:solidFill>
                      <a:schemeClr val="bg1"/>
                    </a:solidFill>
                  </a:tcPr>
                </a:tc>
                <a:tc>
                  <a:txBody>
                    <a:bodyPr/>
                    <a:lstStyle/>
                    <a:p>
                      <a:pPr>
                        <a:lnSpc>
                          <a:spcPct val="107000"/>
                        </a:lnSpc>
                      </a:pPr>
                      <a:endParaRPr lang="en-US" sz="1100" baseline="0" dirty="0">
                        <a:effectLst/>
                        <a:latin typeface="+mn-lt"/>
                      </a:endParaRPr>
                    </a:p>
                  </a:txBody>
                  <a:tcPr marL="66675" marR="66675" marT="66675" marB="66675">
                    <a:solidFill>
                      <a:schemeClr val="bg1"/>
                    </a:solidFill>
                  </a:tcPr>
                </a:tc>
                <a:tc>
                  <a:txBody>
                    <a:bodyPr/>
                    <a:lstStyle/>
                    <a:p>
                      <a:pPr>
                        <a:lnSpc>
                          <a:spcPct val="107000"/>
                        </a:lnSpc>
                      </a:pPr>
                      <a:endParaRPr lang="en-US" sz="1100" baseline="0" dirty="0">
                        <a:effectLst/>
                        <a:latin typeface="+mn-lt"/>
                      </a:endParaRPr>
                    </a:p>
                  </a:txBody>
                  <a:tcPr marL="66675" marR="66675" marT="66675" marB="66675">
                    <a:solidFill>
                      <a:schemeClr val="bg1"/>
                    </a:solidFill>
                  </a:tcPr>
                </a:tc>
                <a:tc>
                  <a:txBody>
                    <a:bodyPr/>
                    <a:lstStyle/>
                    <a:p>
                      <a:pPr>
                        <a:lnSpc>
                          <a:spcPct val="107000"/>
                        </a:lnSpc>
                      </a:pPr>
                      <a:endParaRPr lang="en-US" sz="1100" baseline="0" dirty="0">
                        <a:effectLst/>
                        <a:latin typeface="+mn-lt"/>
                      </a:endParaRPr>
                    </a:p>
                  </a:txBody>
                  <a:tcPr marL="66675" marR="66675" marT="66675" marB="66675">
                    <a:solidFill>
                      <a:schemeClr val="bg1"/>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2390558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CTA debrief</a:t>
            </a:r>
            <a:endParaRPr lang="en-CA"/>
          </a:p>
        </p:txBody>
      </p:sp>
      <p:graphicFrame>
        <p:nvGraphicFramePr>
          <p:cNvPr id="2" name="Table 1">
            <a:extLst>
              <a:ext uri="{FF2B5EF4-FFF2-40B4-BE49-F238E27FC236}">
                <a16:creationId xmlns:a16="http://schemas.microsoft.com/office/drawing/2014/main" xmlns="" id="{CFB70D43-2BED-4BBA-998D-E13620BEC98B}"/>
              </a:ext>
            </a:extLst>
          </p:cNvPr>
          <p:cNvGraphicFramePr>
            <a:graphicFrameLocks noGrp="1"/>
          </p:cNvGraphicFramePr>
          <p:nvPr>
            <p:extLst>
              <p:ext uri="{D42A27DB-BD31-4B8C-83A1-F6EECF244321}">
                <p14:modId xmlns:p14="http://schemas.microsoft.com/office/powerpoint/2010/main" val="1274175088"/>
              </p:ext>
            </p:extLst>
          </p:nvPr>
        </p:nvGraphicFramePr>
        <p:xfrm>
          <a:off x="108155" y="914400"/>
          <a:ext cx="8964534" cy="5824686"/>
        </p:xfrm>
        <a:graphic>
          <a:graphicData uri="http://schemas.openxmlformats.org/drawingml/2006/table">
            <a:tbl>
              <a:tblPr firstRow="1" firstCol="1" bandRow="1">
                <a:tableStyleId>{5940675A-B579-460E-94D1-54222C63F5DA}</a:tableStyleId>
              </a:tblPr>
              <a:tblGrid>
                <a:gridCol w="1912967">
                  <a:extLst>
                    <a:ext uri="{9D8B030D-6E8A-4147-A177-3AD203B41FA5}">
                      <a16:colId xmlns:a16="http://schemas.microsoft.com/office/drawing/2014/main" xmlns="" val="20000"/>
                    </a:ext>
                  </a:extLst>
                </a:gridCol>
                <a:gridCol w="743318">
                  <a:extLst>
                    <a:ext uri="{9D8B030D-6E8A-4147-A177-3AD203B41FA5}">
                      <a16:colId xmlns:a16="http://schemas.microsoft.com/office/drawing/2014/main" xmlns="" val="20002"/>
                    </a:ext>
                  </a:extLst>
                </a:gridCol>
                <a:gridCol w="1343781">
                  <a:extLst>
                    <a:ext uri="{9D8B030D-6E8A-4147-A177-3AD203B41FA5}">
                      <a16:colId xmlns:a16="http://schemas.microsoft.com/office/drawing/2014/main" xmlns="" val="1711823091"/>
                    </a:ext>
                  </a:extLst>
                </a:gridCol>
                <a:gridCol w="882879">
                  <a:extLst>
                    <a:ext uri="{9D8B030D-6E8A-4147-A177-3AD203B41FA5}">
                      <a16:colId xmlns:a16="http://schemas.microsoft.com/office/drawing/2014/main" xmlns="" val="3973172783"/>
                    </a:ext>
                  </a:extLst>
                </a:gridCol>
                <a:gridCol w="4081589">
                  <a:extLst>
                    <a:ext uri="{9D8B030D-6E8A-4147-A177-3AD203B41FA5}">
                      <a16:colId xmlns:a16="http://schemas.microsoft.com/office/drawing/2014/main" xmlns="" val="2442036486"/>
                    </a:ext>
                  </a:extLst>
                </a:gridCol>
              </a:tblGrid>
              <a:tr h="475952">
                <a:tc>
                  <a:txBody>
                    <a:bodyPr/>
                    <a:lstStyle/>
                    <a:p>
                      <a:pPr marL="0" marR="0">
                        <a:lnSpc>
                          <a:spcPct val="107000"/>
                        </a:lnSpc>
                        <a:spcBef>
                          <a:spcPts val="0"/>
                        </a:spcBef>
                        <a:spcAft>
                          <a:spcPts val="0"/>
                        </a:spcAft>
                      </a:pPr>
                      <a:r>
                        <a:rPr lang="en-CA" sz="1100" b="1" dirty="0">
                          <a:effectLst/>
                          <a:latin typeface="+mn-lt"/>
                        </a:rPr>
                        <a:t>Permitted uses</a:t>
                      </a:r>
                      <a:endParaRPr lang="en-CA" sz="1100" b="1" dirty="0">
                        <a:effectLst/>
                        <a:latin typeface="+mn-lt"/>
                        <a:ea typeface="Calibri" panose="020F0502020204030204" pitchFamily="34" charset="0"/>
                        <a:cs typeface="Times New Roman" panose="02020603050405020304" pitchFamily="18" charset="0"/>
                      </a:endParaRPr>
                    </a:p>
                  </a:txBody>
                  <a:tcPr marL="66675" marR="66675" marT="66675" marB="66675"/>
                </a:tc>
                <a:tc>
                  <a:txBody>
                    <a:bodyPr/>
                    <a:lstStyle/>
                    <a:p>
                      <a:pPr marL="0" marR="0">
                        <a:lnSpc>
                          <a:spcPct val="107000"/>
                        </a:lnSpc>
                        <a:spcBef>
                          <a:spcPts val="0"/>
                        </a:spcBef>
                        <a:spcAft>
                          <a:spcPts val="0"/>
                        </a:spcAft>
                      </a:pPr>
                      <a:r>
                        <a:rPr lang="en-CA" sz="1100" b="1" dirty="0" smtClean="0">
                          <a:effectLst/>
                          <a:latin typeface="+mn-lt"/>
                        </a:rPr>
                        <a:t>Pre-print</a:t>
                      </a:r>
                      <a:endParaRPr lang="en-CA" sz="1100" b="1" dirty="0">
                        <a:effectLst/>
                        <a:latin typeface="+mn-lt"/>
                        <a:ea typeface="Calibri" panose="020F0502020204030204" pitchFamily="34" charset="0"/>
                        <a:cs typeface="Times New Roman" panose="02020603050405020304" pitchFamily="18" charset="0"/>
                      </a:endParaRPr>
                    </a:p>
                  </a:txBody>
                  <a:tcPr marL="66675" marR="66675" marT="66675" marB="66675"/>
                </a:tc>
                <a:tc>
                  <a:txBody>
                    <a:bodyPr/>
                    <a:lstStyle/>
                    <a:p>
                      <a:pPr marL="0" marR="0">
                        <a:lnSpc>
                          <a:spcPct val="107000"/>
                        </a:lnSpc>
                        <a:spcBef>
                          <a:spcPts val="0"/>
                        </a:spcBef>
                        <a:spcAft>
                          <a:spcPts val="0"/>
                        </a:spcAft>
                      </a:pPr>
                      <a:r>
                        <a:rPr lang="en-CA" sz="1100" b="1" dirty="0" smtClean="0">
                          <a:effectLst/>
                          <a:latin typeface="+mn-lt"/>
                          <a:ea typeface="Calibri" panose="020F0502020204030204" pitchFamily="34" charset="0"/>
                          <a:cs typeface="Times New Roman" panose="02020603050405020304" pitchFamily="18" charset="0"/>
                        </a:rPr>
                        <a:t>Post-Print/Accepted manuscript</a:t>
                      </a:r>
                      <a:endParaRPr lang="en-CA" sz="1100" b="1" dirty="0">
                        <a:effectLst/>
                        <a:latin typeface="+mn-lt"/>
                        <a:ea typeface="Calibri" panose="020F0502020204030204" pitchFamily="34" charset="0"/>
                        <a:cs typeface="Times New Roman" panose="02020603050405020304" pitchFamily="18" charset="0"/>
                      </a:endParaRPr>
                    </a:p>
                  </a:txBody>
                  <a:tcPr marL="66675" marR="66675" marT="66675" marB="66675"/>
                </a:tc>
                <a:tc>
                  <a:txBody>
                    <a:bodyPr/>
                    <a:lstStyle/>
                    <a:p>
                      <a:pPr marL="0" marR="0">
                        <a:lnSpc>
                          <a:spcPct val="107000"/>
                        </a:lnSpc>
                        <a:spcBef>
                          <a:spcPts val="0"/>
                        </a:spcBef>
                        <a:spcAft>
                          <a:spcPts val="0"/>
                        </a:spcAft>
                      </a:pPr>
                      <a:r>
                        <a:rPr lang="en-CA" sz="1100" b="1" dirty="0" smtClean="0">
                          <a:effectLst/>
                          <a:latin typeface="+mn-lt"/>
                          <a:ea typeface="Calibri" panose="020F0502020204030204" pitchFamily="34" charset="0"/>
                          <a:cs typeface="Times New Roman" panose="02020603050405020304" pitchFamily="18" charset="0"/>
                        </a:rPr>
                        <a:t>Publisher</a:t>
                      </a:r>
                      <a:r>
                        <a:rPr lang="en-CA" sz="1100" b="1" baseline="0" dirty="0" smtClean="0">
                          <a:effectLst/>
                          <a:latin typeface="+mn-lt"/>
                          <a:ea typeface="Calibri" panose="020F0502020204030204" pitchFamily="34" charset="0"/>
                          <a:cs typeface="Times New Roman" panose="02020603050405020304" pitchFamily="18" charset="0"/>
                        </a:rPr>
                        <a:t> PDF</a:t>
                      </a:r>
                      <a:endParaRPr lang="en-CA" sz="1100" b="1" dirty="0">
                        <a:effectLst/>
                        <a:latin typeface="+mn-lt"/>
                        <a:ea typeface="Calibri" panose="020F0502020204030204" pitchFamily="34" charset="0"/>
                        <a:cs typeface="Times New Roman" panose="02020603050405020304" pitchFamily="18" charset="0"/>
                      </a:endParaRPr>
                    </a:p>
                  </a:txBody>
                  <a:tcPr marL="66675" marR="66675" marT="66675" marB="66675"/>
                </a:tc>
                <a:tc>
                  <a:txBody>
                    <a:bodyPr/>
                    <a:lstStyle/>
                    <a:p>
                      <a:pPr marL="0" marR="0">
                        <a:lnSpc>
                          <a:spcPct val="107000"/>
                        </a:lnSpc>
                        <a:spcBef>
                          <a:spcPts val="0"/>
                        </a:spcBef>
                        <a:spcAft>
                          <a:spcPts val="0"/>
                        </a:spcAft>
                      </a:pPr>
                      <a:r>
                        <a:rPr lang="en-CA" sz="1100" b="1" dirty="0" smtClean="0">
                          <a:effectLst/>
                          <a:latin typeface="+mn-lt"/>
                          <a:ea typeface="Calibri" panose="020F0502020204030204" pitchFamily="34" charset="0"/>
                          <a:cs typeface="Times New Roman" panose="02020603050405020304" pitchFamily="18" charset="0"/>
                        </a:rPr>
                        <a:t>Conditions</a:t>
                      </a:r>
                      <a:endParaRPr lang="en-CA" sz="1100" b="1" dirty="0">
                        <a:effectLst/>
                        <a:latin typeface="+mn-lt"/>
                        <a:ea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xmlns="" val="10000"/>
                  </a:ext>
                </a:extLst>
              </a:tr>
              <a:tr h="709173">
                <a:tc>
                  <a:txBody>
                    <a:bodyPr/>
                    <a:lstStyle/>
                    <a:p>
                      <a:pPr marL="0" marR="0">
                        <a:lnSpc>
                          <a:spcPct val="107000"/>
                        </a:lnSpc>
                        <a:spcBef>
                          <a:spcPts val="0"/>
                        </a:spcBef>
                        <a:spcAft>
                          <a:spcPts val="0"/>
                        </a:spcAft>
                      </a:pPr>
                      <a:r>
                        <a:rPr lang="en-CA" sz="1100" dirty="0">
                          <a:effectLst/>
                          <a:latin typeface="+mn-lt"/>
                        </a:rPr>
                        <a:t>Ex. Post to personal website</a:t>
                      </a:r>
                      <a:endParaRPr lang="en-CA" sz="1100" dirty="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smtClean="0">
                          <a:effectLst/>
                          <a:latin typeface="+mn-lt"/>
                        </a:rPr>
                        <a:t>YES</a:t>
                      </a:r>
                      <a:endParaRPr lang="en-CA" sz="1100" dirty="0">
                        <a:effectLst/>
                        <a:latin typeface="+mn-lt"/>
                        <a:ea typeface="Calibri" panose="020F0502020204030204" pitchFamily="34" charset="0"/>
                        <a:cs typeface="Times New Roman"/>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100" dirty="0" smtClean="0">
                          <a:effectLst/>
                          <a:latin typeface="+mn-lt"/>
                          <a:ea typeface="Calibri" panose="020F0502020204030204" pitchFamily="34" charset="0"/>
                          <a:cs typeface="Times New Roman"/>
                        </a:rPr>
                        <a:t>YES</a:t>
                      </a: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100" dirty="0" smtClean="0">
                          <a:effectLst/>
                          <a:latin typeface="+mn-lt"/>
                          <a:ea typeface="Calibri" panose="020F0502020204030204" pitchFamily="34" charset="0"/>
                          <a:cs typeface="Times New Roman"/>
                        </a:rPr>
                        <a:t>NO</a:t>
                      </a:r>
                      <a:endParaRPr lang="en-CA" sz="1100" dirty="0">
                        <a:effectLst/>
                        <a:latin typeface="+mn-lt"/>
                        <a:ea typeface="Calibri" panose="020F0502020204030204" pitchFamily="34" charset="0"/>
                        <a:cs typeface="Times New Roman"/>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100" dirty="0" smtClean="0">
                          <a:effectLst/>
                          <a:latin typeface="+mn-lt"/>
                        </a:rPr>
                        <a:t>Immediately;</a:t>
                      </a:r>
                      <a:r>
                        <a:rPr lang="en-CA" sz="1100" baseline="0" dirty="0" smtClean="0">
                          <a:effectLst/>
                          <a:latin typeface="+mn-lt"/>
                        </a:rPr>
                        <a:t> </a:t>
                      </a:r>
                      <a:r>
                        <a:rPr lang="en-CA" sz="1100" dirty="0" smtClean="0">
                          <a:effectLst/>
                          <a:latin typeface="+mn-lt"/>
                        </a:rPr>
                        <a:t>link</a:t>
                      </a:r>
                      <a:r>
                        <a:rPr lang="en-CA" sz="1100" baseline="0" dirty="0" smtClean="0">
                          <a:effectLst/>
                          <a:latin typeface="+mn-lt"/>
                        </a:rPr>
                        <a:t> to final publication (DOI) and have license CC BY NC ND</a:t>
                      </a:r>
                      <a:endParaRPr lang="en-CA" sz="1100" dirty="0" smtClean="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CA" sz="1100" dirty="0">
                        <a:effectLst/>
                        <a:latin typeface="+mn-lt"/>
                        <a:ea typeface="Calibri" panose="020F0502020204030204" pitchFamily="34" charset="0"/>
                        <a:cs typeface="Times New Roman"/>
                      </a:endParaRPr>
                    </a:p>
                  </a:txBody>
                  <a:tcPr marL="66675" marR="66675" marT="66675" marB="66675">
                    <a:solidFill>
                      <a:schemeClr val="bg1"/>
                    </a:solidFill>
                  </a:tcPr>
                </a:tc>
                <a:extLst>
                  <a:ext uri="{0D108BD9-81ED-4DB2-BD59-A6C34878D82A}">
                    <a16:rowId xmlns:a16="http://schemas.microsoft.com/office/drawing/2014/main" xmlns="" val="10001"/>
                  </a:ext>
                </a:extLst>
              </a:tr>
              <a:tr h="415192">
                <a:tc>
                  <a:txBody>
                    <a:bodyPr/>
                    <a:lstStyle/>
                    <a:p>
                      <a:pPr marL="0" marR="0">
                        <a:lnSpc>
                          <a:spcPct val="107000"/>
                        </a:lnSpc>
                        <a:spcBef>
                          <a:spcPts val="0"/>
                        </a:spcBef>
                        <a:spcAft>
                          <a:spcPts val="0"/>
                        </a:spcAft>
                      </a:pPr>
                      <a:r>
                        <a:rPr lang="en-CA" sz="1100" dirty="0">
                          <a:effectLst/>
                          <a:latin typeface="+mn-lt"/>
                        </a:rPr>
                        <a:t>Reuse</a:t>
                      </a:r>
                      <a:r>
                        <a:rPr lang="en-CA" sz="1100" baseline="0" dirty="0">
                          <a:effectLst/>
                          <a:latin typeface="+mn-lt"/>
                        </a:rPr>
                        <a:t> of images</a:t>
                      </a:r>
                      <a:endParaRPr lang="en-CA" sz="1100" dirty="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tc>
                  <a:txBody>
                    <a:bodyPr/>
                    <a:lstStyle/>
                    <a:p>
                      <a:pPr>
                        <a:lnSpc>
                          <a:spcPct val="107000"/>
                        </a:lnSpc>
                      </a:pPr>
                      <a:r>
                        <a:rPr lang="en-US" sz="1100" dirty="0" smtClean="0">
                          <a:effectLst/>
                          <a:latin typeface="+mn-lt"/>
                        </a:rPr>
                        <a:t>NO</a:t>
                      </a:r>
                      <a:endParaRPr lang="en-US" sz="1100" dirty="0">
                        <a:effectLst/>
                        <a:latin typeface="+mn-lt"/>
                      </a:endParaRPr>
                    </a:p>
                  </a:txBody>
                  <a:tcPr marL="66675" marR="66675" marT="66675" marB="66675">
                    <a:solidFill>
                      <a:schemeClr val="bg1"/>
                    </a:solidFill>
                  </a:tcPr>
                </a:tc>
                <a:tc>
                  <a:txBody>
                    <a:bodyPr/>
                    <a:lstStyle/>
                    <a:p>
                      <a:pPr>
                        <a:lnSpc>
                          <a:spcPct val="107000"/>
                        </a:lnSpc>
                      </a:pPr>
                      <a:r>
                        <a:rPr lang="en-US" sz="1100" dirty="0" smtClean="0">
                          <a:effectLst/>
                          <a:latin typeface="+mn-lt"/>
                        </a:rPr>
                        <a:t>NO</a:t>
                      </a:r>
                      <a:endParaRPr lang="en-US" sz="1100" dirty="0">
                        <a:effectLst/>
                        <a:latin typeface="+mn-lt"/>
                      </a:endParaRPr>
                    </a:p>
                  </a:txBody>
                  <a:tcPr marL="66675" marR="66675" marT="66675" marB="66675">
                    <a:solidFill>
                      <a:schemeClr val="bg1"/>
                    </a:solidFill>
                  </a:tcPr>
                </a:tc>
                <a:tc>
                  <a:txBody>
                    <a:bodyPr/>
                    <a:lstStyle/>
                    <a:p>
                      <a:pPr>
                        <a:lnSpc>
                          <a:spcPct val="107000"/>
                        </a:lnSpc>
                      </a:pPr>
                      <a:r>
                        <a:rPr lang="en-US" sz="1100" dirty="0" smtClean="0">
                          <a:effectLst/>
                          <a:latin typeface="+mn-lt"/>
                        </a:rPr>
                        <a:t>NO</a:t>
                      </a:r>
                      <a:endParaRPr lang="en-US" sz="1100" dirty="0">
                        <a:effectLst/>
                        <a:latin typeface="+mn-lt"/>
                      </a:endParaRPr>
                    </a:p>
                  </a:txBody>
                  <a:tcPr marL="66675" marR="66675" marT="66675" marB="66675">
                    <a:solidFill>
                      <a:schemeClr val="bg1"/>
                    </a:solidFill>
                  </a:tcPr>
                </a:tc>
                <a:tc>
                  <a:txBody>
                    <a:bodyPr/>
                    <a:lstStyle/>
                    <a:p>
                      <a:pPr>
                        <a:lnSpc>
                          <a:spcPct val="107000"/>
                        </a:lnSpc>
                      </a:pPr>
                      <a:r>
                        <a:rPr lang="en-US" sz="1100" dirty="0" smtClean="0">
                          <a:effectLst/>
                          <a:latin typeface="+mn-lt"/>
                        </a:rPr>
                        <a:t>See:</a:t>
                      </a:r>
                      <a:r>
                        <a:rPr lang="en-US" sz="1100" baseline="0" dirty="0" smtClean="0">
                          <a:effectLst/>
                          <a:latin typeface="+mn-lt"/>
                        </a:rPr>
                        <a:t> Supplemental Materials</a:t>
                      </a:r>
                      <a:endParaRPr lang="en-US" sz="1100" dirty="0">
                        <a:effectLst/>
                        <a:latin typeface="+mn-lt"/>
                      </a:endParaRPr>
                    </a:p>
                  </a:txBody>
                  <a:tcPr marL="66675" marR="66675" marT="66675" marB="66675">
                    <a:solidFill>
                      <a:schemeClr val="bg1"/>
                    </a:solidFill>
                  </a:tcPr>
                </a:tc>
                <a:extLst>
                  <a:ext uri="{0D108BD9-81ED-4DB2-BD59-A6C34878D82A}">
                    <a16:rowId xmlns:a16="http://schemas.microsoft.com/office/drawing/2014/main" xmlns="" val="10002"/>
                  </a:ext>
                </a:extLst>
              </a:tr>
              <a:tr h="793736">
                <a:tc>
                  <a:txBody>
                    <a:bodyPr/>
                    <a:lstStyle/>
                    <a:p>
                      <a:pPr marL="0" marR="0">
                        <a:lnSpc>
                          <a:spcPct val="107000"/>
                        </a:lnSpc>
                        <a:spcBef>
                          <a:spcPts val="0"/>
                        </a:spcBef>
                        <a:spcAft>
                          <a:spcPts val="0"/>
                        </a:spcAft>
                      </a:pPr>
                      <a:r>
                        <a:rPr lang="en-CA" sz="1100" dirty="0">
                          <a:effectLst/>
                          <a:latin typeface="+mn-lt"/>
                        </a:rPr>
                        <a:t>Deposit in an institutional repository</a:t>
                      </a:r>
                      <a:endParaRPr lang="en-CA" sz="1100" dirty="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100" baseline="0" dirty="0" smtClean="0">
                          <a:effectLst/>
                          <a:latin typeface="+mn-lt"/>
                        </a:rPr>
                        <a:t>YES</a:t>
                      </a:r>
                      <a:endParaRPr lang="en-CA" sz="1100" dirty="0">
                        <a:effectLst/>
                        <a:latin typeface="+mn-lt"/>
                      </a:endParaRPr>
                    </a:p>
                  </a:txBody>
                  <a:tcPr marL="66675" marR="66675" marT="66675" marB="66675">
                    <a:solidFill>
                      <a:schemeClr val="bg1"/>
                    </a:solidFill>
                  </a:tcPr>
                </a:tc>
                <a:tc>
                  <a:txBody>
                    <a:bodyPr/>
                    <a:lstStyle/>
                    <a:p>
                      <a:pPr>
                        <a:lnSpc>
                          <a:spcPct val="107000"/>
                        </a:lnSpc>
                      </a:pPr>
                      <a:r>
                        <a:rPr lang="en-CA" sz="1100" dirty="0" smtClean="0">
                          <a:effectLst/>
                          <a:latin typeface="+mn-lt"/>
                        </a:rPr>
                        <a:t>YES</a:t>
                      </a:r>
                    </a:p>
                    <a:p>
                      <a:pPr>
                        <a:lnSpc>
                          <a:spcPct val="107000"/>
                        </a:lnSpc>
                      </a:pPr>
                      <a:endParaRPr lang="en-CA" sz="1100" dirty="0">
                        <a:effectLst/>
                        <a:latin typeface="+mn-lt"/>
                      </a:endParaRPr>
                    </a:p>
                  </a:txBody>
                  <a:tcPr marL="66675" marR="66675" marT="66675" marB="66675">
                    <a:solidFill>
                      <a:schemeClr val="bg1"/>
                    </a:solidFill>
                  </a:tcPr>
                </a:tc>
                <a:tc>
                  <a:txBody>
                    <a:bodyPr/>
                    <a:lstStyle/>
                    <a:p>
                      <a:pPr>
                        <a:lnSpc>
                          <a:spcPct val="107000"/>
                        </a:lnSpc>
                      </a:pPr>
                      <a:r>
                        <a:rPr lang="en-CA" sz="1100" dirty="0" smtClean="0">
                          <a:effectLst/>
                          <a:latin typeface="+mn-lt"/>
                        </a:rPr>
                        <a:t>NO</a:t>
                      </a:r>
                      <a:endParaRPr lang="en-CA" sz="1100" dirty="0">
                        <a:effectLst/>
                        <a:latin typeface="+mn-lt"/>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100" dirty="0" smtClean="0">
                          <a:effectLst/>
                          <a:latin typeface="+mn-lt"/>
                        </a:rPr>
                        <a:t>Immediately for preprint; after embargo period</a:t>
                      </a:r>
                      <a:r>
                        <a:rPr lang="en-CA" sz="1100" baseline="0" dirty="0" smtClean="0">
                          <a:effectLst/>
                          <a:latin typeface="+mn-lt"/>
                        </a:rPr>
                        <a:t> for post-print</a:t>
                      </a:r>
                      <a:r>
                        <a:rPr lang="en-CA" sz="1100" dirty="0" smtClean="0">
                          <a:effectLst/>
                          <a:latin typeface="+mn-lt"/>
                        </a:rPr>
                        <a:t>; link</a:t>
                      </a:r>
                      <a:r>
                        <a:rPr lang="en-CA" sz="1100" baseline="0" dirty="0" smtClean="0">
                          <a:effectLst/>
                          <a:latin typeface="+mn-lt"/>
                        </a:rPr>
                        <a:t> to final publication (DOI) and have license CC BY NC ND; should not be enhanced to look like publisher version</a:t>
                      </a:r>
                      <a:endParaRPr lang="en-CA" sz="1100" dirty="0" smtClean="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extLst>
                  <a:ext uri="{0D108BD9-81ED-4DB2-BD59-A6C34878D82A}">
                    <a16:rowId xmlns:a16="http://schemas.microsoft.com/office/drawing/2014/main" xmlns="" val="10003"/>
                  </a:ext>
                </a:extLst>
              </a:tr>
              <a:tr h="588415">
                <a:tc>
                  <a:txBody>
                    <a:bodyPr/>
                    <a:lstStyle/>
                    <a:p>
                      <a:pPr marL="0" marR="0">
                        <a:lnSpc>
                          <a:spcPct val="107000"/>
                        </a:lnSpc>
                        <a:spcBef>
                          <a:spcPts val="0"/>
                        </a:spcBef>
                        <a:spcAft>
                          <a:spcPts val="0"/>
                        </a:spcAft>
                      </a:pPr>
                      <a:r>
                        <a:rPr lang="en-CA" sz="1100" dirty="0">
                          <a:effectLst/>
                          <a:latin typeface="+mn-lt"/>
                        </a:rPr>
                        <a:t>Deposit in a subject repository</a:t>
                      </a:r>
                      <a:endParaRPr lang="en-CA" sz="1100" dirty="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100" baseline="0" dirty="0" smtClean="0">
                          <a:effectLst/>
                          <a:latin typeface="+mn-lt"/>
                        </a:rPr>
                        <a:t>YES</a:t>
                      </a:r>
                      <a:endParaRPr lang="en-CA" sz="1100" baseline="0" dirty="0">
                        <a:effectLst/>
                        <a:latin typeface="+mn-lt"/>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100" baseline="0" dirty="0" smtClean="0">
                          <a:effectLst/>
                          <a:latin typeface="+mn-lt"/>
                        </a:rPr>
                        <a:t>YES</a:t>
                      </a: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100" baseline="0" dirty="0" smtClean="0">
                          <a:effectLst/>
                          <a:latin typeface="+mn-lt"/>
                        </a:rPr>
                        <a:t>NO</a:t>
                      </a:r>
                      <a:endParaRPr lang="en-CA" sz="1100" baseline="0" dirty="0">
                        <a:effectLst/>
                        <a:latin typeface="+mn-lt"/>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100" dirty="0" smtClean="0">
                          <a:effectLst/>
                          <a:latin typeface="+mn-lt"/>
                        </a:rPr>
                        <a:t>Immediately for preprint; after embargo period</a:t>
                      </a:r>
                      <a:r>
                        <a:rPr lang="en-CA" sz="1100" baseline="0" dirty="0" smtClean="0">
                          <a:effectLst/>
                          <a:latin typeface="+mn-lt"/>
                        </a:rPr>
                        <a:t> for post-print</a:t>
                      </a:r>
                      <a:r>
                        <a:rPr lang="en-CA" sz="1100" dirty="0" smtClean="0">
                          <a:effectLst/>
                          <a:latin typeface="+mn-lt"/>
                        </a:rPr>
                        <a:t>; link</a:t>
                      </a:r>
                      <a:r>
                        <a:rPr lang="en-CA" sz="1100" baseline="0" dirty="0" smtClean="0">
                          <a:effectLst/>
                          <a:latin typeface="+mn-lt"/>
                        </a:rPr>
                        <a:t> to final publication (DOI) and have license CC BY NC ND; should not be enhanced to look like publisher version</a:t>
                      </a:r>
                      <a:r>
                        <a:rPr lang="en-CA" sz="1100" baseline="0" dirty="0" smtClean="0">
                          <a:effectLst/>
                          <a:latin typeface="+mn-lt"/>
                          <a:cs typeface="Times New Roman" panose="02020603050405020304" pitchFamily="18" charset="0"/>
                        </a:rPr>
                        <a:t>; </a:t>
                      </a:r>
                      <a:r>
                        <a:rPr lang="en-CA" sz="1100" baseline="0" dirty="0" smtClean="0">
                          <a:effectLst/>
                          <a:latin typeface="+mn-lt"/>
                          <a:cs typeface="+mn-cs"/>
                        </a:rPr>
                        <a:t>n</a:t>
                      </a:r>
                      <a:r>
                        <a:rPr lang="en-CA" sz="1100" baseline="0" dirty="0" smtClean="0">
                          <a:effectLst/>
                          <a:latin typeface="+mn-lt"/>
                        </a:rPr>
                        <a:t>on-commercial repositories only</a:t>
                      </a:r>
                    </a:p>
                  </a:txBody>
                  <a:tcPr marL="66675" marR="66675" marT="66675" marB="66675">
                    <a:solidFill>
                      <a:schemeClr val="bg1"/>
                    </a:solidFill>
                  </a:tcPr>
                </a:tc>
                <a:extLst>
                  <a:ext uri="{0D108BD9-81ED-4DB2-BD59-A6C34878D82A}">
                    <a16:rowId xmlns:a16="http://schemas.microsoft.com/office/drawing/2014/main" xmlns="" val="10004"/>
                  </a:ext>
                </a:extLst>
              </a:tr>
              <a:tr h="468891">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a:rPr>
                        <a:t>Classroom</a:t>
                      </a:r>
                      <a:r>
                        <a:rPr lang="en-US" sz="1100" baseline="0" dirty="0">
                          <a:effectLst/>
                          <a:latin typeface="+mn-lt"/>
                          <a:ea typeface="Calibri" panose="020F0502020204030204" pitchFamily="34" charset="0"/>
                          <a:cs typeface="Times New Roman"/>
                        </a:rPr>
                        <a:t> teaching and internal distribution</a:t>
                      </a:r>
                      <a:endParaRPr lang="en-CA" sz="1100" dirty="0">
                        <a:effectLst/>
                        <a:latin typeface="+mn-lt"/>
                        <a:ea typeface="Calibri" panose="020F0502020204030204" pitchFamily="34" charset="0"/>
                        <a:cs typeface="Times New Roman"/>
                      </a:endParaRPr>
                    </a:p>
                  </a:txBody>
                  <a:tcPr marL="66675" marR="66675" marT="66675" marB="66675">
                    <a:solidFill>
                      <a:schemeClr val="bg1"/>
                    </a:solidFill>
                  </a:tcPr>
                </a:tc>
                <a:tc>
                  <a:txBody>
                    <a:bodyPr/>
                    <a:lstStyle/>
                    <a:p>
                      <a:pPr>
                        <a:lnSpc>
                          <a:spcPct val="107000"/>
                        </a:lnSpc>
                      </a:pPr>
                      <a:r>
                        <a:rPr lang="en-US" sz="1100" baseline="0" dirty="0" smtClean="0">
                          <a:effectLst/>
                          <a:latin typeface="+mn-lt"/>
                        </a:rPr>
                        <a:t>YES</a:t>
                      </a:r>
                      <a:endParaRPr lang="en-US" sz="1100" baseline="0" dirty="0">
                        <a:effectLst/>
                        <a:latin typeface="+mn-lt"/>
                      </a:endParaRPr>
                    </a:p>
                  </a:txBody>
                  <a:tcPr marL="66675" marR="66675" marT="66675" marB="66675">
                    <a:solidFill>
                      <a:schemeClr val="bg1"/>
                    </a:solidFill>
                  </a:tcPr>
                </a:tc>
                <a:tc>
                  <a:txBody>
                    <a:bodyPr/>
                    <a:lstStyle/>
                    <a:p>
                      <a:pPr>
                        <a:lnSpc>
                          <a:spcPct val="107000"/>
                        </a:lnSpc>
                      </a:pPr>
                      <a:r>
                        <a:rPr lang="en-US" sz="1100" baseline="0" dirty="0" smtClean="0">
                          <a:effectLst/>
                          <a:latin typeface="+mn-lt"/>
                        </a:rPr>
                        <a:t>YES</a:t>
                      </a:r>
                      <a:endParaRPr lang="en-US" sz="1100" baseline="0" dirty="0">
                        <a:effectLst/>
                        <a:latin typeface="+mn-lt"/>
                      </a:endParaRPr>
                    </a:p>
                  </a:txBody>
                  <a:tcPr marL="66675" marR="66675" marT="66675" marB="66675">
                    <a:solidFill>
                      <a:schemeClr val="bg1"/>
                    </a:solidFill>
                  </a:tcPr>
                </a:tc>
                <a:tc>
                  <a:txBody>
                    <a:bodyPr/>
                    <a:lstStyle/>
                    <a:p>
                      <a:pPr>
                        <a:lnSpc>
                          <a:spcPct val="107000"/>
                        </a:lnSpc>
                      </a:pPr>
                      <a:r>
                        <a:rPr lang="en-US" sz="1100" baseline="0" dirty="0" smtClean="0">
                          <a:effectLst/>
                          <a:latin typeface="+mn-lt"/>
                        </a:rPr>
                        <a:t>YES</a:t>
                      </a:r>
                      <a:endParaRPr lang="en-US" sz="1100" baseline="0" dirty="0">
                        <a:effectLst/>
                        <a:latin typeface="+mn-lt"/>
                      </a:endParaRPr>
                    </a:p>
                  </a:txBody>
                  <a:tcPr marL="66675" marR="66675" marT="66675" marB="66675">
                    <a:solidFill>
                      <a:schemeClr val="bg1"/>
                    </a:solidFill>
                  </a:tcPr>
                </a:tc>
                <a:tc>
                  <a:txBody>
                    <a:bodyPr/>
                    <a:lstStyle/>
                    <a:p>
                      <a:pPr lvl="0">
                        <a:lnSpc>
                          <a:spcPct val="107000"/>
                        </a:lnSpc>
                        <a:buNone/>
                      </a:pPr>
                      <a:r>
                        <a:rPr lang="en-US" sz="1100" dirty="0" smtClean="0">
                          <a:effectLst/>
                          <a:latin typeface="+mn-lt"/>
                        </a:rPr>
                        <a:t>Not for MOOCs; paper or</a:t>
                      </a:r>
                      <a:r>
                        <a:rPr lang="en-US" sz="1100" baseline="0" dirty="0" smtClean="0">
                          <a:effectLst/>
                          <a:latin typeface="+mn-lt"/>
                        </a:rPr>
                        <a:t> electronic distribution permitted to known colleagues</a:t>
                      </a:r>
                      <a:endParaRPr lang="en-CA" sz="1100" dirty="0" smtClean="0">
                        <a:effectLst/>
                        <a:latin typeface="+mn-lt"/>
                      </a:endParaRPr>
                    </a:p>
                  </a:txBody>
                  <a:tcPr marL="66675" marR="66675" marT="66675" marB="66675">
                    <a:solidFill>
                      <a:schemeClr val="bg1"/>
                    </a:solidFill>
                  </a:tcPr>
                </a:tc>
                <a:extLst>
                  <a:ext uri="{0D108BD9-81ED-4DB2-BD59-A6C34878D82A}">
                    <a16:rowId xmlns:a16="http://schemas.microsoft.com/office/drawing/2014/main" xmlns="" val="10005"/>
                  </a:ext>
                </a:extLst>
              </a:tr>
              <a:tr h="486078">
                <a:tc>
                  <a:txBody>
                    <a:bodyPr/>
                    <a:lstStyle/>
                    <a:p>
                      <a:pPr marL="0" marR="0">
                        <a:lnSpc>
                          <a:spcPct val="107000"/>
                        </a:lnSpc>
                        <a:spcBef>
                          <a:spcPts val="0"/>
                        </a:spcBef>
                        <a:spcAft>
                          <a:spcPts val="0"/>
                        </a:spcAft>
                      </a:pPr>
                      <a:r>
                        <a:rPr lang="en-CA" sz="1100" dirty="0" smtClean="0">
                          <a:effectLst/>
                          <a:latin typeface="+mn-lt"/>
                        </a:rPr>
                        <a:t>Sharing</a:t>
                      </a:r>
                      <a:r>
                        <a:rPr lang="en-CA" sz="1100" baseline="0" dirty="0" smtClean="0">
                          <a:effectLst/>
                          <a:latin typeface="+mn-lt"/>
                        </a:rPr>
                        <a:t> </a:t>
                      </a:r>
                      <a:r>
                        <a:rPr lang="en-CA" sz="1100" baseline="0" dirty="0">
                          <a:effectLst/>
                          <a:latin typeface="+mn-lt"/>
                        </a:rPr>
                        <a:t>link / DOI</a:t>
                      </a:r>
                      <a:endParaRPr lang="en-CA" sz="1100" dirty="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tc>
                  <a:txBody>
                    <a:bodyPr/>
                    <a:lstStyle/>
                    <a:p>
                      <a:pPr>
                        <a:lnSpc>
                          <a:spcPct val="107000"/>
                        </a:lnSpc>
                      </a:pPr>
                      <a:r>
                        <a:rPr lang="en-US" sz="1100" dirty="0" smtClean="0">
                          <a:effectLst/>
                          <a:latin typeface="+mn-lt"/>
                        </a:rPr>
                        <a:t>Unclear/YES</a:t>
                      </a:r>
                      <a:endParaRPr lang="en-US" sz="1100" dirty="0">
                        <a:effectLst/>
                        <a:latin typeface="+mn-lt"/>
                      </a:endParaRPr>
                    </a:p>
                  </a:txBody>
                  <a:tcPr marL="66675" marR="66675" marT="66675" marB="66675">
                    <a:solidFill>
                      <a:schemeClr val="bg1"/>
                    </a:solidFill>
                  </a:tcPr>
                </a:tc>
                <a:tc>
                  <a:txBody>
                    <a:bodyPr/>
                    <a:lstStyle/>
                    <a:p>
                      <a:pPr>
                        <a:lnSpc>
                          <a:spcPct val="107000"/>
                        </a:lnSpc>
                      </a:pPr>
                      <a:r>
                        <a:rPr lang="en-US" sz="1100" smtClean="0">
                          <a:effectLst/>
                          <a:latin typeface="+mn-lt"/>
                        </a:rPr>
                        <a:t>Unclear/YES</a:t>
                      </a:r>
                      <a:endParaRPr lang="en-US" sz="1100" dirty="0">
                        <a:effectLst/>
                        <a:latin typeface="+mn-lt"/>
                      </a:endParaRPr>
                    </a:p>
                  </a:txBody>
                  <a:tcPr marL="66675" marR="66675" marT="66675" marB="66675">
                    <a:solidFill>
                      <a:schemeClr val="bg1"/>
                    </a:solidFill>
                  </a:tcPr>
                </a:tc>
                <a:tc>
                  <a:txBody>
                    <a:bodyPr/>
                    <a:lstStyle/>
                    <a:p>
                      <a:pPr>
                        <a:lnSpc>
                          <a:spcPct val="107000"/>
                        </a:lnSpc>
                      </a:pPr>
                      <a:r>
                        <a:rPr lang="en-US" sz="1100" dirty="0" smtClean="0">
                          <a:effectLst/>
                          <a:latin typeface="+mn-lt"/>
                        </a:rPr>
                        <a:t>YES</a:t>
                      </a:r>
                      <a:endParaRPr lang="en-US" sz="1100" dirty="0">
                        <a:effectLst/>
                        <a:latin typeface="+mn-lt"/>
                      </a:endParaRPr>
                    </a:p>
                  </a:txBody>
                  <a:tcPr marL="66675" marR="66675" marT="66675" marB="66675">
                    <a:solidFill>
                      <a:schemeClr val="bg1"/>
                    </a:solidFill>
                  </a:tcPr>
                </a:tc>
                <a:tc>
                  <a:txBody>
                    <a:bodyPr/>
                    <a:lstStyle/>
                    <a:p>
                      <a:pPr>
                        <a:lnSpc>
                          <a:spcPct val="107000"/>
                        </a:lnSpc>
                      </a:pPr>
                      <a:endParaRPr lang="en-US" sz="1100" dirty="0">
                        <a:effectLst/>
                        <a:latin typeface="+mn-lt"/>
                      </a:endParaRPr>
                    </a:p>
                  </a:txBody>
                  <a:tcPr marL="66675" marR="66675" marT="66675" marB="66675">
                    <a:solidFill>
                      <a:schemeClr val="bg1"/>
                    </a:solidFill>
                  </a:tcPr>
                </a:tc>
                <a:extLst>
                  <a:ext uri="{0D108BD9-81ED-4DB2-BD59-A6C34878D82A}">
                    <a16:rowId xmlns:a16="http://schemas.microsoft.com/office/drawing/2014/main" xmlns="" val="10006"/>
                  </a:ext>
                </a:extLst>
              </a:tr>
              <a:tr h="486078">
                <a:tc>
                  <a:txBody>
                    <a:bodyPr/>
                    <a:lstStyle/>
                    <a:p>
                      <a:pPr marL="0" marR="0">
                        <a:lnSpc>
                          <a:spcPct val="107000"/>
                        </a:lnSpc>
                        <a:spcBef>
                          <a:spcPts val="0"/>
                        </a:spcBef>
                        <a:spcAft>
                          <a:spcPts val="0"/>
                        </a:spcAft>
                      </a:pPr>
                      <a:r>
                        <a:rPr lang="en-CA" sz="1100" dirty="0" smtClean="0">
                          <a:effectLst/>
                          <a:latin typeface="+mn-lt"/>
                        </a:rPr>
                        <a:t>Post </a:t>
                      </a:r>
                      <a:r>
                        <a:rPr lang="en-CA" sz="1100" dirty="0">
                          <a:effectLst/>
                          <a:latin typeface="+mn-lt"/>
                        </a:rPr>
                        <a:t>to social </a:t>
                      </a:r>
                      <a:r>
                        <a:rPr lang="en-CA" sz="1100" dirty="0" smtClean="0">
                          <a:effectLst/>
                          <a:latin typeface="+mn-lt"/>
                        </a:rPr>
                        <a:t>networking</a:t>
                      </a:r>
                      <a:r>
                        <a:rPr lang="en-CA" sz="1100" baseline="0" dirty="0" smtClean="0">
                          <a:effectLst/>
                          <a:latin typeface="+mn-lt"/>
                        </a:rPr>
                        <a:t> site (e.g. </a:t>
                      </a:r>
                      <a:r>
                        <a:rPr lang="en-CA" sz="1100" baseline="0" dirty="0" err="1" smtClean="0">
                          <a:effectLst/>
                          <a:latin typeface="+mn-lt"/>
                        </a:rPr>
                        <a:t>ResearchGate</a:t>
                      </a:r>
                      <a:r>
                        <a:rPr lang="en-CA" sz="1100" baseline="0" dirty="0" smtClean="0">
                          <a:effectLst/>
                          <a:latin typeface="+mn-lt"/>
                        </a:rPr>
                        <a:t>)</a:t>
                      </a:r>
                      <a:endParaRPr lang="en-CA" sz="1100" dirty="0">
                        <a:effectLst/>
                        <a:latin typeface="+mn-lt"/>
                        <a:ea typeface="Calibri" panose="020F0502020204030204" pitchFamily="34" charset="0"/>
                        <a:cs typeface="Times New Roman" panose="02020603050405020304" pitchFamily="18" charset="0"/>
                      </a:endParaRPr>
                    </a:p>
                  </a:txBody>
                  <a:tcPr marL="66675" marR="66675" marT="66675" marB="66675">
                    <a:solidFill>
                      <a:schemeClr val="bg1"/>
                    </a:solidFill>
                  </a:tcPr>
                </a:tc>
                <a:tc>
                  <a:txBody>
                    <a:bodyPr/>
                    <a:lstStyle/>
                    <a:p>
                      <a:pPr>
                        <a:lnSpc>
                          <a:spcPct val="107000"/>
                        </a:lnSpc>
                      </a:pPr>
                      <a:r>
                        <a:rPr lang="en-US" sz="1100" dirty="0" smtClean="0">
                          <a:effectLst/>
                          <a:latin typeface="+mn-lt"/>
                        </a:rPr>
                        <a:t>Unclear/Yes</a:t>
                      </a:r>
                      <a:endParaRPr lang="en-US" sz="1100" dirty="0">
                        <a:effectLst/>
                        <a:latin typeface="+mn-lt"/>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smtClean="0">
                          <a:effectLst/>
                          <a:latin typeface="+mn-lt"/>
                        </a:rPr>
                        <a:t>NO</a:t>
                      </a:r>
                    </a:p>
                    <a:p>
                      <a:pPr>
                        <a:lnSpc>
                          <a:spcPct val="107000"/>
                        </a:lnSpc>
                      </a:pPr>
                      <a:endParaRPr lang="en-US" sz="1100" dirty="0">
                        <a:effectLst/>
                        <a:latin typeface="+mn-lt"/>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smtClean="0">
                          <a:effectLst/>
                          <a:latin typeface="+mn-lt"/>
                        </a:rPr>
                        <a:t>NO</a:t>
                      </a:r>
                    </a:p>
                    <a:p>
                      <a:pPr>
                        <a:lnSpc>
                          <a:spcPct val="107000"/>
                        </a:lnSpc>
                      </a:pPr>
                      <a:endParaRPr lang="en-US" sz="1100" dirty="0">
                        <a:effectLst/>
                        <a:latin typeface="+mn-lt"/>
                      </a:endParaRPr>
                    </a:p>
                  </a:txBody>
                  <a:tcPr marL="66675" marR="66675" marT="66675" marB="66675">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smtClean="0">
                          <a:effectLst/>
                          <a:latin typeface="+mn-lt"/>
                        </a:rPr>
                        <a:t>Prohibits commercial</a:t>
                      </a:r>
                      <a:r>
                        <a:rPr lang="en-US" sz="1100" baseline="0" dirty="0" smtClean="0">
                          <a:effectLst/>
                          <a:latin typeface="+mn-lt"/>
                        </a:rPr>
                        <a:t> use for post-print and publisher version</a:t>
                      </a:r>
                      <a:endParaRPr lang="en-CA" sz="1100" dirty="0" smtClean="0">
                        <a:effectLst/>
                        <a:latin typeface="+mn-lt"/>
                      </a:endParaRPr>
                    </a:p>
                    <a:p>
                      <a:pPr>
                        <a:lnSpc>
                          <a:spcPct val="107000"/>
                        </a:lnSpc>
                      </a:pPr>
                      <a:endParaRPr lang="en-US" sz="1100" dirty="0">
                        <a:effectLst/>
                        <a:latin typeface="+mn-lt"/>
                      </a:endParaRPr>
                    </a:p>
                  </a:txBody>
                  <a:tcPr marL="66675" marR="66675" marT="66675" marB="66675">
                    <a:solidFill>
                      <a:schemeClr val="bg1"/>
                    </a:solidFill>
                  </a:tcPr>
                </a:tc>
                <a:extLst>
                  <a:ext uri="{0D108BD9-81ED-4DB2-BD59-A6C34878D82A}">
                    <a16:rowId xmlns:a16="http://schemas.microsoft.com/office/drawing/2014/main" xmlns="" val="10007"/>
                  </a:ext>
                </a:extLst>
              </a:tr>
              <a:tr h="486078">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a:rPr>
                        <a:t>Reuse in a later publication (e.g. edited</a:t>
                      </a:r>
                      <a:r>
                        <a:rPr lang="en-US" sz="1100" baseline="0" dirty="0">
                          <a:effectLst/>
                          <a:latin typeface="+mn-lt"/>
                          <a:ea typeface="Calibri" panose="020F0502020204030204" pitchFamily="34" charset="0"/>
                          <a:cs typeface="Times New Roman"/>
                        </a:rPr>
                        <a:t> book)</a:t>
                      </a:r>
                      <a:endParaRPr lang="en-CA" sz="1100" dirty="0">
                        <a:effectLst/>
                        <a:latin typeface="+mn-lt"/>
                        <a:ea typeface="Calibri" panose="020F0502020204030204" pitchFamily="34" charset="0"/>
                        <a:cs typeface="Times New Roman"/>
                      </a:endParaRPr>
                    </a:p>
                  </a:txBody>
                  <a:tcPr marL="66675" marR="66675" marT="66675" marB="66675">
                    <a:solidFill>
                      <a:schemeClr val="bg1"/>
                    </a:solidFill>
                  </a:tcPr>
                </a:tc>
                <a:tc>
                  <a:txBody>
                    <a:bodyPr/>
                    <a:lstStyle/>
                    <a:p>
                      <a:pPr>
                        <a:lnSpc>
                          <a:spcPct val="107000"/>
                        </a:lnSpc>
                      </a:pPr>
                      <a:r>
                        <a:rPr lang="en-US" sz="1100" baseline="0" dirty="0" smtClean="0">
                          <a:effectLst/>
                          <a:latin typeface="+mn-lt"/>
                        </a:rPr>
                        <a:t>YES</a:t>
                      </a:r>
                      <a:endParaRPr lang="en-US" sz="1100" baseline="0" dirty="0">
                        <a:effectLst/>
                        <a:latin typeface="+mn-lt"/>
                      </a:endParaRPr>
                    </a:p>
                  </a:txBody>
                  <a:tcPr marL="66675" marR="66675" marT="66675" marB="66675">
                    <a:solidFill>
                      <a:schemeClr val="bg1"/>
                    </a:solidFill>
                  </a:tcPr>
                </a:tc>
                <a:tc>
                  <a:txBody>
                    <a:bodyPr/>
                    <a:lstStyle/>
                    <a:p>
                      <a:pPr>
                        <a:lnSpc>
                          <a:spcPct val="107000"/>
                        </a:lnSpc>
                      </a:pPr>
                      <a:r>
                        <a:rPr lang="en-US" sz="1100" baseline="0" dirty="0" smtClean="0">
                          <a:effectLst/>
                          <a:latin typeface="+mn-lt"/>
                        </a:rPr>
                        <a:t>YES</a:t>
                      </a:r>
                      <a:endParaRPr lang="en-US" sz="1100" baseline="0" dirty="0">
                        <a:effectLst/>
                        <a:latin typeface="+mn-lt"/>
                      </a:endParaRPr>
                    </a:p>
                  </a:txBody>
                  <a:tcPr marL="66675" marR="66675" marT="66675" marB="66675">
                    <a:solidFill>
                      <a:schemeClr val="bg1"/>
                    </a:solidFill>
                  </a:tcPr>
                </a:tc>
                <a:tc>
                  <a:txBody>
                    <a:bodyPr/>
                    <a:lstStyle/>
                    <a:p>
                      <a:pPr>
                        <a:lnSpc>
                          <a:spcPct val="107000"/>
                        </a:lnSpc>
                      </a:pPr>
                      <a:r>
                        <a:rPr lang="en-US" sz="1100" baseline="0" dirty="0" smtClean="0">
                          <a:effectLst/>
                          <a:latin typeface="+mn-lt"/>
                        </a:rPr>
                        <a:t>YES</a:t>
                      </a:r>
                      <a:endParaRPr lang="en-US" sz="1100" baseline="0" dirty="0">
                        <a:effectLst/>
                        <a:latin typeface="+mn-lt"/>
                      </a:endParaRPr>
                    </a:p>
                  </a:txBody>
                  <a:tcPr marL="66675" marR="66675" marT="66675" marB="66675">
                    <a:solidFill>
                      <a:schemeClr val="bg1"/>
                    </a:solidFill>
                  </a:tcPr>
                </a:tc>
                <a:tc>
                  <a:txBody>
                    <a:bodyPr/>
                    <a:lstStyle/>
                    <a:p>
                      <a:pPr>
                        <a:lnSpc>
                          <a:spcPct val="107000"/>
                        </a:lnSpc>
                      </a:pPr>
                      <a:r>
                        <a:rPr lang="en-US" sz="1100" dirty="0" smtClean="0">
                          <a:effectLst/>
                          <a:latin typeface="+mn-lt"/>
                        </a:rPr>
                        <a:t>Provide</a:t>
                      </a:r>
                      <a:r>
                        <a:rPr lang="en-US" sz="1100" baseline="0" dirty="0" smtClean="0">
                          <a:effectLst/>
                          <a:latin typeface="+mn-lt"/>
                        </a:rPr>
                        <a:t> full acknowledge of original publication.</a:t>
                      </a:r>
                      <a:endParaRPr lang="en-US" sz="1100" baseline="0" dirty="0">
                        <a:effectLst/>
                        <a:latin typeface="+mn-lt"/>
                      </a:endParaRPr>
                    </a:p>
                  </a:txBody>
                  <a:tcPr marL="66675" marR="66675" marT="66675" marB="66675">
                    <a:solidFill>
                      <a:schemeClr val="bg1"/>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4459986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45915"/>
            <a:ext cx="5467821" cy="6632564"/>
          </a:xfrm>
          <a:prstGeom prst="rect">
            <a:avLst/>
          </a:prstGeom>
          <a:ln>
            <a:solidFill>
              <a:schemeClr val="tx1">
                <a:lumMod val="50000"/>
                <a:lumOff val="50000"/>
              </a:schemeClr>
            </a:solidFill>
          </a:ln>
        </p:spPr>
      </p:pic>
      <p:sp>
        <p:nvSpPr>
          <p:cNvPr id="4" name="TextBox 3"/>
          <p:cNvSpPr txBox="1"/>
          <p:nvPr/>
        </p:nvSpPr>
        <p:spPr>
          <a:xfrm>
            <a:off x="5972783" y="2529191"/>
            <a:ext cx="2704290" cy="923330"/>
          </a:xfrm>
          <a:prstGeom prst="rect">
            <a:avLst/>
          </a:prstGeom>
          <a:noFill/>
        </p:spPr>
        <p:txBody>
          <a:bodyPr wrap="square" rtlCol="0">
            <a:spAutoFit/>
          </a:bodyPr>
          <a:lstStyle/>
          <a:p>
            <a:pPr algn="ctr"/>
            <a:r>
              <a:rPr lang="en-US"/>
              <a:t>p. 1 </a:t>
            </a:r>
          </a:p>
          <a:p>
            <a:pPr algn="ctr"/>
            <a:r>
              <a:rPr lang="en-US"/>
              <a:t>Overview of author status and affiliation </a:t>
            </a:r>
            <a:endParaRPr lang="en-CA"/>
          </a:p>
        </p:txBody>
      </p:sp>
    </p:spTree>
    <p:extLst>
      <p:ext uri="{BB962C8B-B14F-4D97-AF65-F5344CB8AC3E}">
        <p14:creationId xmlns:p14="http://schemas.microsoft.com/office/powerpoint/2010/main" val="15997265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274320" tIns="274320" rIns="274320" bIns="274320" rtlCol="0" anchor="t">
            <a:normAutofit/>
          </a:bodyPr>
          <a:lstStyle/>
          <a:p>
            <a:pPr fontAlgn="base"/>
            <a:r>
              <a:rPr lang="en-US" dirty="0">
                <a:solidFill>
                  <a:srgbClr val="000000"/>
                </a:solidFill>
              </a:rPr>
              <a:t>Identify and compare copyright transfer agreements in academic journals</a:t>
            </a:r>
          </a:p>
          <a:p>
            <a:pPr fontAlgn="base"/>
            <a:r>
              <a:rPr lang="en-US" dirty="0">
                <a:solidFill>
                  <a:srgbClr val="000000"/>
                </a:solidFill>
              </a:rPr>
              <a:t>Evaluate journals based on their author rights agreements</a:t>
            </a:r>
          </a:p>
          <a:p>
            <a:pPr fontAlgn="base"/>
            <a:r>
              <a:rPr lang="en-US" dirty="0">
                <a:solidFill>
                  <a:srgbClr val="000000"/>
                </a:solidFill>
              </a:rPr>
              <a:t>Describe which rights are retained/revoked in these agreements</a:t>
            </a:r>
          </a:p>
          <a:p>
            <a:r>
              <a:rPr lang="en-US" dirty="0">
                <a:solidFill>
                  <a:srgbClr val="0C0C0C"/>
                </a:solidFill>
              </a:rPr>
              <a:t>Determine whether a journal’s policies allow you to comply with the Tri-Agency Open Access Policy on Publications </a:t>
            </a:r>
          </a:p>
          <a:p>
            <a:endParaRPr lang="en-CA" dirty="0"/>
          </a:p>
        </p:txBody>
      </p:sp>
      <p:sp>
        <p:nvSpPr>
          <p:cNvPr id="3" name="Title 2"/>
          <p:cNvSpPr>
            <a:spLocks noGrp="1"/>
          </p:cNvSpPr>
          <p:nvPr>
            <p:ph type="title"/>
          </p:nvPr>
        </p:nvSpPr>
        <p:spPr/>
        <p:txBody>
          <a:bodyPr/>
          <a:lstStyle/>
          <a:p>
            <a:r>
              <a:rPr lang="en-US"/>
              <a:t>Objectives</a:t>
            </a:r>
            <a:endParaRPr lang="en-CA"/>
          </a:p>
        </p:txBody>
      </p:sp>
    </p:spTree>
    <p:extLst>
      <p:ext uri="{BB962C8B-B14F-4D97-AF65-F5344CB8AC3E}">
        <p14:creationId xmlns:p14="http://schemas.microsoft.com/office/powerpoint/2010/main" val="2363167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5250"/>
            <a:ext cx="5311302" cy="6924364"/>
          </a:xfrm>
          <a:prstGeom prst="rect">
            <a:avLst/>
          </a:prstGeom>
          <a:solidFill>
            <a:schemeClr val="bg1"/>
          </a:solidFill>
          <a:ln>
            <a:solidFill>
              <a:schemeClr val="tx1">
                <a:lumMod val="50000"/>
                <a:lumOff val="50000"/>
              </a:schemeClr>
            </a:solidFill>
          </a:ln>
        </p:spPr>
      </p:pic>
      <p:sp>
        <p:nvSpPr>
          <p:cNvPr id="3" name="TextBox 2"/>
          <p:cNvSpPr txBox="1"/>
          <p:nvPr/>
        </p:nvSpPr>
        <p:spPr>
          <a:xfrm>
            <a:off x="5447489" y="3119337"/>
            <a:ext cx="3511686" cy="1477328"/>
          </a:xfrm>
          <a:prstGeom prst="rect">
            <a:avLst/>
          </a:prstGeom>
          <a:noFill/>
        </p:spPr>
        <p:txBody>
          <a:bodyPr wrap="square" rtlCol="0">
            <a:spAutoFit/>
          </a:bodyPr>
          <a:lstStyle/>
          <a:p>
            <a:pPr algn="ctr"/>
            <a:r>
              <a:rPr lang="en-US"/>
              <a:t>p. 2 </a:t>
            </a:r>
          </a:p>
          <a:p>
            <a:pPr marL="285750" indent="-285750">
              <a:buFont typeface="Arial" panose="020B0604020202020204" pitchFamily="34" charset="0"/>
              <a:buChar char="•"/>
            </a:pPr>
            <a:r>
              <a:rPr lang="en-US"/>
              <a:t>Standard copyright assignment </a:t>
            </a:r>
          </a:p>
          <a:p>
            <a:pPr marL="285750" indent="-285750">
              <a:buFont typeface="Arial" panose="020B0604020202020204" pitchFamily="34" charset="0"/>
              <a:buChar char="•"/>
            </a:pPr>
            <a:r>
              <a:rPr lang="en-US"/>
              <a:t>Author representations</a:t>
            </a:r>
          </a:p>
          <a:p>
            <a:pPr marL="285750" indent="-285750">
              <a:buFont typeface="Arial" panose="020B0604020202020204" pitchFamily="34" charset="0"/>
              <a:buChar char="•"/>
            </a:pPr>
            <a:endParaRPr lang="en-CA"/>
          </a:p>
        </p:txBody>
      </p:sp>
      <p:sp>
        <p:nvSpPr>
          <p:cNvPr id="5" name="5-Point Star 4"/>
          <p:cNvSpPr/>
          <p:nvPr/>
        </p:nvSpPr>
        <p:spPr>
          <a:xfrm>
            <a:off x="5243208" y="466928"/>
            <a:ext cx="700391" cy="593387"/>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5-Point Star 5"/>
          <p:cNvSpPr/>
          <p:nvPr/>
        </p:nvSpPr>
        <p:spPr>
          <a:xfrm>
            <a:off x="5311302" y="2506494"/>
            <a:ext cx="700391" cy="593387"/>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59482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7822" y="2289845"/>
            <a:ext cx="8968902" cy="1271029"/>
          </a:xfrm>
          <a:prstGeom prst="rect">
            <a:avLst/>
          </a:prstGeom>
        </p:spPr>
      </p:pic>
      <p:sp>
        <p:nvSpPr>
          <p:cNvPr id="9" name="Rectangle 8"/>
          <p:cNvSpPr/>
          <p:nvPr/>
        </p:nvSpPr>
        <p:spPr>
          <a:xfrm>
            <a:off x="4523362" y="2431915"/>
            <a:ext cx="4601183" cy="25292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77823" y="2672438"/>
            <a:ext cx="2908569" cy="14858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77823" y="2824838"/>
            <a:ext cx="719847" cy="14858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8861899" y="2828656"/>
            <a:ext cx="359924" cy="14858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230223" y="2824838"/>
            <a:ext cx="2824263" cy="15240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a:off x="5781473" y="2961585"/>
            <a:ext cx="308042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43585" y="3532242"/>
            <a:ext cx="380351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68377" y="3169076"/>
            <a:ext cx="16861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60973" y="3321476"/>
            <a:ext cx="231842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7824" y="2663844"/>
            <a:ext cx="434826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05265" y="2828656"/>
            <a:ext cx="31631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372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3762" y="2153022"/>
            <a:ext cx="9008073" cy="1796408"/>
          </a:xfrm>
          <a:prstGeom prst="rect">
            <a:avLst/>
          </a:prstGeom>
        </p:spPr>
      </p:pic>
      <p:cxnSp>
        <p:nvCxnSpPr>
          <p:cNvPr id="5" name="Straight Connector 4"/>
          <p:cNvCxnSpPr>
            <a:endCxn id="3" idx="3"/>
          </p:cNvCxnSpPr>
          <p:nvPr/>
        </p:nvCxnSpPr>
        <p:spPr>
          <a:xfrm>
            <a:off x="7730247" y="3051226"/>
            <a:ext cx="138158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07524" y="3203626"/>
            <a:ext cx="254216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53328" y="3511669"/>
            <a:ext cx="14559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78604" y="2710758"/>
            <a:ext cx="495786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09217" y="3664069"/>
            <a:ext cx="478600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02221" y="3874835"/>
            <a:ext cx="380351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733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408" r="42"/>
          <a:stretch/>
        </p:blipFill>
        <p:spPr>
          <a:xfrm>
            <a:off x="0" y="0"/>
            <a:ext cx="5573949" cy="6927673"/>
          </a:xfrm>
          <a:prstGeom prst="rect">
            <a:avLst/>
          </a:prstGeom>
          <a:ln>
            <a:solidFill>
              <a:schemeClr val="tx1">
                <a:lumMod val="50000"/>
                <a:lumOff val="50000"/>
              </a:schemeClr>
            </a:solidFill>
          </a:ln>
        </p:spPr>
      </p:pic>
      <p:sp>
        <p:nvSpPr>
          <p:cNvPr id="3" name="TextBox 2"/>
          <p:cNvSpPr txBox="1"/>
          <p:nvPr/>
        </p:nvSpPr>
        <p:spPr>
          <a:xfrm>
            <a:off x="5632314" y="2258094"/>
            <a:ext cx="3511686" cy="923330"/>
          </a:xfrm>
          <a:prstGeom prst="rect">
            <a:avLst/>
          </a:prstGeom>
          <a:noFill/>
        </p:spPr>
        <p:txBody>
          <a:bodyPr wrap="square" rtlCol="0">
            <a:spAutoFit/>
          </a:bodyPr>
          <a:lstStyle/>
          <a:p>
            <a:pPr algn="ctr"/>
            <a:r>
              <a:rPr lang="en-US"/>
              <a:t>p. 3 </a:t>
            </a:r>
          </a:p>
          <a:p>
            <a:pPr marL="285750" indent="-285750">
              <a:buFont typeface="Arial" panose="020B0604020202020204" pitchFamily="34" charset="0"/>
              <a:buChar char="•"/>
            </a:pPr>
            <a:r>
              <a:rPr lang="en-US"/>
              <a:t>Details of author rights and definitions</a:t>
            </a:r>
          </a:p>
        </p:txBody>
      </p:sp>
    </p:spTree>
    <p:extLst>
      <p:ext uri="{BB962C8B-B14F-4D97-AF65-F5344CB8AC3E}">
        <p14:creationId xmlns:p14="http://schemas.microsoft.com/office/powerpoint/2010/main" val="36957973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i="1" dirty="0"/>
              <a:t>The copyright to this article, including any graphic elements therein (e.g. illustrations, </a:t>
            </a:r>
            <a:r>
              <a:rPr lang="en-US" i="1" dirty="0" smtClean="0"/>
              <a:t>charts, moving </a:t>
            </a:r>
            <a:r>
              <a:rPr lang="en-US" i="1" dirty="0"/>
              <a:t>images), is hereby assigned for good and valuable consideration to Springer </a:t>
            </a:r>
            <a:r>
              <a:rPr lang="en-US" i="1" dirty="0" smtClean="0"/>
              <a:t>effective if </a:t>
            </a:r>
            <a:r>
              <a:rPr lang="en-US" i="1" dirty="0"/>
              <a:t>and when the article is accepted for </a:t>
            </a:r>
            <a:r>
              <a:rPr lang="en-US" i="1" dirty="0" smtClean="0"/>
              <a:t>publication…</a:t>
            </a:r>
          </a:p>
          <a:p>
            <a:pPr marL="0" indent="0">
              <a:buNone/>
            </a:pPr>
            <a:endParaRPr lang="en-US" i="1" dirty="0"/>
          </a:p>
          <a:p>
            <a:pPr marL="0" indent="0">
              <a:buNone/>
            </a:pPr>
            <a:r>
              <a:rPr lang="en-US" i="1" dirty="0"/>
              <a:t>Authors may self-archive the Author’s accepted manuscript of their articles on their own </a:t>
            </a:r>
            <a:r>
              <a:rPr lang="en-US" i="1" dirty="0" smtClean="0"/>
              <a:t>websites. Authors </a:t>
            </a:r>
            <a:r>
              <a:rPr lang="en-US" i="1" dirty="0"/>
              <a:t>may also deposit this version of the article in any repository, provided it is only </a:t>
            </a:r>
            <a:r>
              <a:rPr lang="en-US" i="1" dirty="0" smtClean="0"/>
              <a:t>made publicly </a:t>
            </a:r>
            <a:r>
              <a:rPr lang="en-US" i="1" dirty="0"/>
              <a:t>available 12 months after official publication or later. He/she may not use the </a:t>
            </a:r>
            <a:r>
              <a:rPr lang="en-US" i="1" dirty="0" smtClean="0"/>
              <a:t>publisher‘s version </a:t>
            </a:r>
            <a:r>
              <a:rPr lang="en-US" i="1" dirty="0"/>
              <a:t>(the final article</a:t>
            </a:r>
            <a:r>
              <a:rPr lang="en-US" i="1" dirty="0" smtClean="0"/>
              <a:t>)…</a:t>
            </a:r>
            <a:endParaRPr lang="en-US" i="1" dirty="0"/>
          </a:p>
        </p:txBody>
      </p:sp>
      <p:sp>
        <p:nvSpPr>
          <p:cNvPr id="3" name="Title 2"/>
          <p:cNvSpPr>
            <a:spLocks noGrp="1"/>
          </p:cNvSpPr>
          <p:nvPr>
            <p:ph type="title"/>
          </p:nvPr>
        </p:nvSpPr>
        <p:spPr/>
        <p:txBody>
          <a:bodyPr/>
          <a:lstStyle/>
          <a:p>
            <a:r>
              <a:rPr lang="en-US" dirty="0"/>
              <a:t>Lots of </a:t>
            </a:r>
            <a:r>
              <a:rPr lang="en-US" dirty="0" smtClean="0"/>
              <a:t>variation (Springer article)</a:t>
            </a:r>
            <a:endParaRPr lang="en-CA" dirty="0"/>
          </a:p>
        </p:txBody>
      </p:sp>
    </p:spTree>
    <p:extLst>
      <p:ext uri="{BB962C8B-B14F-4D97-AF65-F5344CB8AC3E}">
        <p14:creationId xmlns:p14="http://schemas.microsoft.com/office/powerpoint/2010/main" val="1141304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i="1" dirty="0"/>
              <a:t>Author retains, in addition to uses permitted by law, the right to communicate the content of the Contribution to other research colleagues, to share the Contribution with them in manuscript form, to perform or present the Contribution or to use the content for non-commercial internal and educational purposes, provided the original source of publication is cited according to current citation standards. </a:t>
            </a:r>
          </a:p>
        </p:txBody>
      </p:sp>
      <p:sp>
        <p:nvSpPr>
          <p:cNvPr id="3" name="Title 2"/>
          <p:cNvSpPr>
            <a:spLocks noGrp="1"/>
          </p:cNvSpPr>
          <p:nvPr>
            <p:ph type="title"/>
          </p:nvPr>
        </p:nvSpPr>
        <p:spPr/>
        <p:txBody>
          <a:bodyPr/>
          <a:lstStyle/>
          <a:p>
            <a:r>
              <a:rPr lang="en-US" dirty="0"/>
              <a:t>Lots of </a:t>
            </a:r>
            <a:r>
              <a:rPr lang="en-US" dirty="0" smtClean="0"/>
              <a:t>variation (book)</a:t>
            </a:r>
            <a:endParaRPr lang="en-CA" dirty="0"/>
          </a:p>
        </p:txBody>
      </p:sp>
    </p:spTree>
    <p:extLst>
      <p:ext uri="{BB962C8B-B14F-4D97-AF65-F5344CB8AC3E}">
        <p14:creationId xmlns:p14="http://schemas.microsoft.com/office/powerpoint/2010/main" val="4247902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a:t>“</a:t>
            </a:r>
            <a:r>
              <a:rPr lang="en-US" i="1"/>
              <a:t>Contributors may re-use figures, tables, artwork, and selected text up to 250 words from their Contributions” </a:t>
            </a:r>
          </a:p>
          <a:p>
            <a:pPr marL="0" indent="0">
              <a:buNone/>
            </a:pPr>
            <a:r>
              <a:rPr lang="en-US"/>
              <a:t>(Wiley)</a:t>
            </a:r>
          </a:p>
          <a:p>
            <a:pPr marL="0" indent="0">
              <a:buNone/>
            </a:pPr>
            <a:r>
              <a:rPr lang="en-US"/>
              <a:t>“..</a:t>
            </a:r>
            <a:r>
              <a:rPr lang="en-US" i="1" err="1"/>
              <a:t>agreement..does</a:t>
            </a:r>
            <a:r>
              <a:rPr lang="en-US" i="1"/>
              <a:t> not allow full articles to be posted on SSRN, or other such commercial networks.”</a:t>
            </a:r>
          </a:p>
          <a:p>
            <a:pPr marL="0" indent="0">
              <a:buNone/>
            </a:pPr>
            <a:r>
              <a:rPr lang="en-US"/>
              <a:t>(Cambridge University Press)</a:t>
            </a:r>
          </a:p>
          <a:p>
            <a:pPr marL="0" indent="0">
              <a:buNone/>
            </a:pPr>
            <a:r>
              <a:rPr lang="en-US" i="1"/>
              <a:t>“…you agree to have the CC BY license applied to your work…you as the author agree that anyone can reuse your article... even for commercial purposes. Anyone may copy, distribute, or reuse the content as long as the author and original source are properly cited”</a:t>
            </a:r>
          </a:p>
          <a:p>
            <a:pPr marL="0" indent="0">
              <a:buNone/>
            </a:pPr>
            <a:r>
              <a:rPr lang="en-US"/>
              <a:t>(PLOS)</a:t>
            </a:r>
          </a:p>
        </p:txBody>
      </p:sp>
      <p:sp>
        <p:nvSpPr>
          <p:cNvPr id="3" name="Title 2"/>
          <p:cNvSpPr>
            <a:spLocks noGrp="1"/>
          </p:cNvSpPr>
          <p:nvPr>
            <p:ph type="title"/>
          </p:nvPr>
        </p:nvSpPr>
        <p:spPr/>
        <p:txBody>
          <a:bodyPr/>
          <a:lstStyle/>
          <a:p>
            <a:r>
              <a:rPr lang="en-US"/>
              <a:t>Lots of variation</a:t>
            </a:r>
            <a:endParaRPr lang="en-CA"/>
          </a:p>
        </p:txBody>
      </p:sp>
    </p:spTree>
    <p:extLst>
      <p:ext uri="{BB962C8B-B14F-4D97-AF65-F5344CB8AC3E}">
        <p14:creationId xmlns:p14="http://schemas.microsoft.com/office/powerpoint/2010/main" val="813582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18558" y="623089"/>
            <a:ext cx="512465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Copyright Transfer Agreement</a:t>
            </a:r>
            <a:endParaRPr kumimoji="0" lang="en-CA" altLang="en-US" sz="1800" b="0" i="0" u="none" strike="noStrike" cap="none" normalizeH="0" baseline="0">
              <a:ln>
                <a:noFill/>
              </a:ln>
              <a:solidFill>
                <a:schemeClr val="tx1"/>
              </a:solidFill>
              <a:effectLst/>
              <a:latin typeface="Arial" panose="020B0604020202020204" pitchFamily="34" charset="0"/>
            </a:endParaRPr>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217" y="78337"/>
            <a:ext cx="398833" cy="9424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836579" y="1328621"/>
            <a:ext cx="690663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"In consideration of Emerald agreeing to consider the above-named previously unpublished original Work for publication (both parties agree that such consideration shall be deemed sufficient), I/We, by signing this form hereby assign worldwide copyright of the Work in all forms and media (whether now known, or hereafter developed), in all languages for the full term of copyright and all extensions and renewals thereof.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4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I/We understand that Emerald will act on my/our behalf to publish, reproduce, distribute and transmit the Work and will authorise other reputable third parties (such as document delivery services) to do the same, ensuring access to and maximum dissemination of the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4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400" b="1"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Licence to Author: </a:t>
            </a:r>
            <a:r>
              <a:rPr kumimoji="0" lang="en-CA" altLang="en-US" sz="1400" b="0" i="0" u="none" strike="noStrike" cap="none" normalizeH="0" baseline="0">
                <a:ln>
                  <a:noFill/>
                </a:ln>
                <a:solidFill>
                  <a:schemeClr val="tx1"/>
                </a:solidFill>
                <a:effectLst/>
                <a:latin typeface="+mj-lt"/>
                <a:ea typeface="Calibri" panose="020F0502020204030204" pitchFamily="34" charset="0"/>
                <a:cs typeface="Times New Roman" panose="02020603050405020304" pitchFamily="18" charset="0"/>
              </a:rPr>
              <a:t>Emerald grants to Author a non-exclusive licence to use and reproduce in printed form all or part of the Work (after first publication by the Journal): as photocopies for an Author’s use for classroom teaching to be distributed to students free of charge, and in any literary work written or edited by the Author. This licence is granted providing that all such copies include full attribution to the Journal and the appropriate copyright line. For further information about additional Author rights, please see Emerald’s Author Charter.</a:t>
            </a:r>
            <a:endParaRPr kumimoji="0" lang="en-CA" altLang="en-US" sz="1400" b="0" i="0" u="none" strike="noStrike" cap="none" normalizeH="0" baseline="0">
              <a:ln>
                <a:noFill/>
              </a:ln>
              <a:solidFill>
                <a:schemeClr val="tx1"/>
              </a:solidFill>
              <a:effectLst/>
              <a:latin typeface="+mj-lt"/>
            </a:endParaRPr>
          </a:p>
        </p:txBody>
      </p:sp>
      <p:sp>
        <p:nvSpPr>
          <p:cNvPr id="5" name="Rectangle 4"/>
          <p:cNvSpPr/>
          <p:nvPr/>
        </p:nvSpPr>
        <p:spPr>
          <a:xfrm>
            <a:off x="729575" y="1328620"/>
            <a:ext cx="4834646" cy="72391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5476671" y="1028583"/>
            <a:ext cx="2798323" cy="80173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836579" y="3540868"/>
            <a:ext cx="7305471" cy="301558"/>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2991256" y="3341451"/>
            <a:ext cx="4207212" cy="199417"/>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200400" y="2497576"/>
            <a:ext cx="4276928" cy="199417"/>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p:cNvCxnSpPr/>
          <p:nvPr/>
        </p:nvCxnSpPr>
        <p:spPr>
          <a:xfrm>
            <a:off x="5264285" y="4160180"/>
            <a:ext cx="221304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2779" y="4400129"/>
            <a:ext cx="170577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2515" y="4604410"/>
            <a:ext cx="345494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2779" y="4803827"/>
            <a:ext cx="170577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670243" y="4610911"/>
            <a:ext cx="3934838" cy="19291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Connector 18"/>
          <p:cNvCxnSpPr/>
          <p:nvPr/>
        </p:nvCxnSpPr>
        <p:spPr>
          <a:xfrm>
            <a:off x="912779" y="5003196"/>
            <a:ext cx="398023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13043" y="5252034"/>
            <a:ext cx="46644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325238" y="5459947"/>
            <a:ext cx="415209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6579" y="5700130"/>
            <a:ext cx="39786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89853" y="5264421"/>
            <a:ext cx="2616742" cy="19552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50273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8"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14" y="914400"/>
            <a:ext cx="8872538" cy="5943599"/>
          </a:xfrm>
        </p:spPr>
        <p:txBody>
          <a:bodyPr>
            <a:normAutofit/>
          </a:bodyPr>
          <a:lstStyle/>
          <a:p>
            <a:pPr marL="0" indent="0">
              <a:buNone/>
            </a:pPr>
            <a:r>
              <a:rPr lang="en-US" b="1" i="1"/>
              <a:t>How can I know the policies before I submit?</a:t>
            </a:r>
          </a:p>
          <a:p>
            <a:r>
              <a:rPr lang="en-US"/>
              <a:t>SHERPA/ROMEO	</a:t>
            </a:r>
          </a:p>
          <a:p>
            <a:pPr lvl="1"/>
            <a:r>
              <a:rPr lang="en-US"/>
              <a:t>Database of publisher policies</a:t>
            </a:r>
          </a:p>
          <a:p>
            <a:pPr lvl="1"/>
            <a:r>
              <a:rPr lang="en-US">
                <a:hlinkClick r:id="rId3"/>
              </a:rPr>
              <a:t>http://www.sherpa.ac.uk/romeo/index.php</a:t>
            </a:r>
            <a:r>
              <a:rPr lang="en-US"/>
              <a:t> </a:t>
            </a:r>
          </a:p>
          <a:p>
            <a:r>
              <a:rPr lang="en-US"/>
              <a:t>Publisher website</a:t>
            </a:r>
          </a:p>
          <a:p>
            <a:pPr lvl="1"/>
            <a:r>
              <a:rPr lang="en-US"/>
              <a:t>See Sections:</a:t>
            </a:r>
          </a:p>
          <a:p>
            <a:pPr lvl="2"/>
            <a:r>
              <a:rPr lang="en-US" i="1"/>
              <a:t>Copyright</a:t>
            </a:r>
          </a:p>
          <a:p>
            <a:pPr lvl="2"/>
            <a:r>
              <a:rPr lang="en-US" i="1"/>
              <a:t>Author guidelines</a:t>
            </a:r>
          </a:p>
          <a:p>
            <a:pPr lvl="2"/>
            <a:r>
              <a:rPr lang="en-US" i="1"/>
              <a:t>Permissions</a:t>
            </a:r>
          </a:p>
          <a:p>
            <a:pPr lvl="2"/>
            <a:r>
              <a:rPr lang="en-US" i="1"/>
              <a:t>Author services</a:t>
            </a:r>
          </a:p>
          <a:p>
            <a:pPr lvl="2"/>
            <a:r>
              <a:rPr lang="en-US" i="1"/>
              <a:t>Submission guidelines</a:t>
            </a:r>
          </a:p>
          <a:p>
            <a:pPr lvl="2"/>
            <a:r>
              <a:rPr lang="en-US" i="1"/>
              <a:t>Instructions for authors</a:t>
            </a:r>
          </a:p>
          <a:p>
            <a:pPr lvl="2"/>
            <a:r>
              <a:rPr lang="en-US" i="1"/>
              <a:t>Etc. </a:t>
            </a:r>
          </a:p>
          <a:p>
            <a:endParaRPr lang="en-CA"/>
          </a:p>
        </p:txBody>
      </p:sp>
      <p:sp>
        <p:nvSpPr>
          <p:cNvPr id="3" name="Title 2"/>
          <p:cNvSpPr>
            <a:spLocks noGrp="1"/>
          </p:cNvSpPr>
          <p:nvPr>
            <p:ph type="title"/>
          </p:nvPr>
        </p:nvSpPr>
        <p:spPr/>
        <p:txBody>
          <a:bodyPr/>
          <a:lstStyle/>
          <a:p>
            <a:r>
              <a:rPr lang="en-US"/>
              <a:t>Publisher Websites</a:t>
            </a:r>
            <a:endParaRPr lang="en-CA"/>
          </a:p>
        </p:txBody>
      </p:sp>
    </p:spTree>
    <p:extLst>
      <p:ext uri="{BB962C8B-B14F-4D97-AF65-F5344CB8AC3E}">
        <p14:creationId xmlns:p14="http://schemas.microsoft.com/office/powerpoint/2010/main" val="168898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0" y="1787458"/>
            <a:ext cx="6350868" cy="5053109"/>
          </a:xfrm>
          <a:prstGeom prst="rect">
            <a:avLst/>
          </a:prstGeom>
        </p:spPr>
      </p:pic>
      <p:sp>
        <p:nvSpPr>
          <p:cNvPr id="3" name="Title 2"/>
          <p:cNvSpPr>
            <a:spLocks noGrp="1"/>
          </p:cNvSpPr>
          <p:nvPr>
            <p:ph type="title"/>
          </p:nvPr>
        </p:nvSpPr>
        <p:spPr/>
        <p:txBody>
          <a:bodyPr/>
          <a:lstStyle/>
          <a:p>
            <a:r>
              <a:rPr lang="en-US"/>
              <a:t>Websites</a:t>
            </a:r>
            <a:endParaRPr lang="en-CA"/>
          </a:p>
        </p:txBody>
      </p:sp>
      <p:sp>
        <p:nvSpPr>
          <p:cNvPr id="6" name="Right Arrow 5"/>
          <p:cNvSpPr/>
          <p:nvPr/>
        </p:nvSpPr>
        <p:spPr>
          <a:xfrm rot="19816609">
            <a:off x="858818" y="3673644"/>
            <a:ext cx="1245140" cy="5739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4"/>
          <a:stretch>
            <a:fillRect/>
          </a:stretch>
        </p:blipFill>
        <p:spPr>
          <a:xfrm>
            <a:off x="2021742" y="1487722"/>
            <a:ext cx="5495062" cy="4779523"/>
          </a:xfrm>
          <a:prstGeom prst="rect">
            <a:avLst/>
          </a:prstGeom>
          <a:ln>
            <a:solidFill>
              <a:schemeClr val="accent1">
                <a:lumMod val="75000"/>
              </a:schemeClr>
            </a:solidFill>
          </a:ln>
        </p:spPr>
      </p:pic>
      <p:sp>
        <p:nvSpPr>
          <p:cNvPr id="8" name="Right Arrow 7"/>
          <p:cNvSpPr/>
          <p:nvPr/>
        </p:nvSpPr>
        <p:spPr>
          <a:xfrm rot="19816609">
            <a:off x="3160601" y="2286533"/>
            <a:ext cx="1245140" cy="5739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9" name="Oval 8"/>
          <p:cNvSpPr/>
          <p:nvPr/>
        </p:nvSpPr>
        <p:spPr>
          <a:xfrm>
            <a:off x="2250617" y="2983933"/>
            <a:ext cx="1079770" cy="2949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178961" y="4406628"/>
            <a:ext cx="1669294" cy="2949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p:nvPicPr>
        <p:blipFill>
          <a:blip r:embed="rId5"/>
          <a:stretch>
            <a:fillRect/>
          </a:stretch>
        </p:blipFill>
        <p:spPr>
          <a:xfrm>
            <a:off x="4468818" y="0"/>
            <a:ext cx="4904057" cy="4108136"/>
          </a:xfrm>
          <a:prstGeom prst="rect">
            <a:avLst/>
          </a:prstGeom>
          <a:ln>
            <a:solidFill>
              <a:schemeClr val="accent1">
                <a:lumMod val="75000"/>
              </a:schemeClr>
            </a:solidFill>
          </a:ln>
        </p:spPr>
      </p:pic>
    </p:spTree>
    <p:extLst>
      <p:ext uri="{BB962C8B-B14F-4D97-AF65-F5344CB8AC3E}">
        <p14:creationId xmlns:p14="http://schemas.microsoft.com/office/powerpoint/2010/main" val="2845362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6175" y="1818969"/>
            <a:ext cx="7134225" cy="3490451"/>
          </a:xfrm>
        </p:spPr>
        <p:txBody>
          <a:bodyPr>
            <a:normAutofit/>
          </a:bodyPr>
          <a:lstStyle/>
          <a:p>
            <a:pPr marL="0" indent="0" algn="ctr">
              <a:buNone/>
            </a:pPr>
            <a:r>
              <a:rPr lang="en-US" sz="4000" dirty="0"/>
              <a:t>Content in this presentation is provided for informational purposes only and should not be relied on for legal advice</a:t>
            </a:r>
          </a:p>
        </p:txBody>
      </p:sp>
      <p:sp>
        <p:nvSpPr>
          <p:cNvPr id="3" name="Title 2"/>
          <p:cNvSpPr>
            <a:spLocks noGrp="1"/>
          </p:cNvSpPr>
          <p:nvPr>
            <p:ph type="title"/>
          </p:nvPr>
        </p:nvSpPr>
        <p:spPr/>
        <p:txBody>
          <a:bodyPr/>
          <a:lstStyle/>
          <a:p>
            <a:r>
              <a:rPr lang="en-US" dirty="0" smtClean="0"/>
              <a:t>Disclaimer</a:t>
            </a:r>
            <a:endParaRPr lang="en-US" dirty="0"/>
          </a:p>
        </p:txBody>
      </p:sp>
      <p:sp>
        <p:nvSpPr>
          <p:cNvPr id="4" name="Action Button: Information 3">
            <a:hlinkClick r:id="" action="ppaction://noaction" highlightClick="1"/>
          </p:cNvPr>
          <p:cNvSpPr/>
          <p:nvPr/>
        </p:nvSpPr>
        <p:spPr>
          <a:xfrm>
            <a:off x="3716594" y="4847305"/>
            <a:ext cx="1779639" cy="1366684"/>
          </a:xfrm>
          <a:prstGeom prst="actionButtonInformation">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8136036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761E717-D7EC-4CEA-BC89-3C54D213AC26}"/>
              </a:ext>
            </a:extLst>
          </p:cNvPr>
          <p:cNvSpPr>
            <a:spLocks noGrp="1"/>
          </p:cNvSpPr>
          <p:nvPr>
            <p:ph idx="1"/>
          </p:nvPr>
        </p:nvSpPr>
        <p:spPr/>
        <p:txBody>
          <a:bodyPr vert="horz" lIns="274320" tIns="274320" rIns="274320" bIns="274320" rtlCol="0" anchor="t">
            <a:normAutofit/>
          </a:bodyPr>
          <a:lstStyle/>
          <a:p>
            <a:r>
              <a:rPr lang="en-US" dirty="0"/>
              <a:t>Grant recipients are required to have their peer-reviewed journal publications </a:t>
            </a:r>
            <a:r>
              <a:rPr lang="en-US" b="1" dirty="0"/>
              <a:t>freely accessible online within 12 months of publication</a:t>
            </a:r>
            <a:r>
              <a:rPr lang="en-US" dirty="0"/>
              <a:t>.</a:t>
            </a:r>
          </a:p>
          <a:p>
            <a:pPr marL="283210">
              <a:buFont typeface="Wingdings"/>
            </a:pPr>
            <a:r>
              <a:rPr lang="en-US" dirty="0"/>
              <a:t>Harmonized for all 3 agencies</a:t>
            </a:r>
            <a:r>
              <a:rPr lang="en-US" dirty="0">
                <a:solidFill>
                  <a:srgbClr val="404040"/>
                </a:solidFill>
              </a:rPr>
              <a:t> (SSHRC, NSERC, CIHR)</a:t>
            </a:r>
            <a:endParaRPr lang="en-US" dirty="0">
              <a:solidFill>
                <a:schemeClr val="tx1"/>
              </a:solidFill>
            </a:endParaRPr>
          </a:p>
          <a:p>
            <a:pPr marL="283210">
              <a:buFont typeface="Wingdings"/>
            </a:pPr>
            <a:r>
              <a:rPr lang="en-US" dirty="0"/>
              <a:t>All grants awarded </a:t>
            </a:r>
            <a:r>
              <a:rPr lang="en-US" b="1" dirty="0"/>
              <a:t>after</a:t>
            </a:r>
            <a:r>
              <a:rPr lang="en-US" dirty="0"/>
              <a:t> </a:t>
            </a:r>
            <a:r>
              <a:rPr lang="en-US" b="1" dirty="0"/>
              <a:t>May 1, 2015 </a:t>
            </a:r>
            <a:endParaRPr lang="en-US" dirty="0">
              <a:solidFill>
                <a:schemeClr val="tx1"/>
              </a:solidFill>
            </a:endParaRPr>
          </a:p>
          <a:p>
            <a:pPr lvl="1">
              <a:buFont typeface="Wingdings"/>
            </a:pPr>
            <a:r>
              <a:rPr lang="en-US" i="1" dirty="0"/>
              <a:t>For CIHR, policy applies to grants awarded January 1, </a:t>
            </a:r>
            <a:r>
              <a:rPr lang="en-US" i="1" dirty="0" smtClean="0"/>
              <a:t>2008</a:t>
            </a:r>
          </a:p>
          <a:p>
            <a:pPr lvl="1">
              <a:buFont typeface="Wingdings"/>
            </a:pPr>
            <a:endParaRPr lang="en-US" i="1" dirty="0">
              <a:solidFill>
                <a:schemeClr val="tx1"/>
              </a:solidFill>
            </a:endParaRPr>
          </a:p>
          <a:p>
            <a:pPr marL="0" indent="0">
              <a:buNone/>
            </a:pPr>
            <a:r>
              <a:rPr lang="en-US" sz="1800" dirty="0">
                <a:hlinkClick r:id="rId3"/>
              </a:rPr>
              <a:t>http://www.science.gc.ca/eic/site/063.nsf/eng/h_F6765465.html?OpenDocument</a:t>
            </a:r>
            <a:endParaRPr lang="en-US" sz="1800" dirty="0">
              <a:solidFill>
                <a:schemeClr val="tx1"/>
              </a:solidFill>
            </a:endParaRPr>
          </a:p>
        </p:txBody>
      </p:sp>
      <p:sp>
        <p:nvSpPr>
          <p:cNvPr id="3" name="Title 2">
            <a:extLst>
              <a:ext uri="{FF2B5EF4-FFF2-40B4-BE49-F238E27FC236}">
                <a16:creationId xmlns:a16="http://schemas.microsoft.com/office/drawing/2014/main" xmlns="" id="{6E8E0067-2ECF-4E72-853D-93B3FD01CCB8}"/>
              </a:ext>
            </a:extLst>
          </p:cNvPr>
          <p:cNvSpPr>
            <a:spLocks noGrp="1"/>
          </p:cNvSpPr>
          <p:nvPr>
            <p:ph type="title"/>
          </p:nvPr>
        </p:nvSpPr>
        <p:spPr/>
        <p:txBody>
          <a:bodyPr/>
          <a:lstStyle/>
          <a:p>
            <a:r>
              <a:rPr lang="en-US" dirty="0"/>
              <a:t>Compliance with Tri-Agency Open </a:t>
            </a:r>
            <a:r>
              <a:rPr lang="en-US" dirty="0" smtClean="0"/>
              <a:t>Access policy</a:t>
            </a:r>
            <a:endParaRPr lang="en-US" dirty="0"/>
          </a:p>
        </p:txBody>
      </p:sp>
    </p:spTree>
    <p:extLst>
      <p:ext uri="{BB962C8B-B14F-4D97-AF65-F5344CB8AC3E}">
        <p14:creationId xmlns:p14="http://schemas.microsoft.com/office/powerpoint/2010/main" val="17182495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761E717-D7EC-4CEA-BC89-3C54D213AC26}"/>
              </a:ext>
            </a:extLst>
          </p:cNvPr>
          <p:cNvSpPr>
            <a:spLocks noGrp="1"/>
          </p:cNvSpPr>
          <p:nvPr>
            <p:ph idx="1"/>
          </p:nvPr>
        </p:nvSpPr>
        <p:spPr/>
        <p:txBody>
          <a:bodyPr vert="horz" lIns="274320" tIns="274320" rIns="274320" bIns="274320" rtlCol="0" anchor="t">
            <a:normAutofit/>
          </a:bodyPr>
          <a:lstStyle/>
          <a:p>
            <a:r>
              <a:rPr lang="en-US" dirty="0"/>
              <a:t>Grant recipients are required to have their peer-reviewed journal publications </a:t>
            </a:r>
            <a:r>
              <a:rPr lang="en-US" b="1" dirty="0"/>
              <a:t>freely accessible online within 12 months of publication</a:t>
            </a:r>
            <a:r>
              <a:rPr lang="en-US" dirty="0"/>
              <a:t>.</a:t>
            </a:r>
          </a:p>
          <a:p>
            <a:pPr marL="283210">
              <a:buFont typeface="Wingdings"/>
            </a:pPr>
            <a:r>
              <a:rPr lang="en-US" dirty="0" smtClean="0"/>
              <a:t>All </a:t>
            </a:r>
            <a:r>
              <a:rPr lang="en-US" dirty="0"/>
              <a:t>grants awarded </a:t>
            </a:r>
            <a:r>
              <a:rPr lang="en-US" b="1" dirty="0"/>
              <a:t>after</a:t>
            </a:r>
            <a:r>
              <a:rPr lang="en-US" dirty="0"/>
              <a:t> </a:t>
            </a:r>
            <a:r>
              <a:rPr lang="en-US" b="1" dirty="0" smtClean="0"/>
              <a:t>April 1, 2019</a:t>
            </a:r>
          </a:p>
          <a:p>
            <a:pPr marL="283210">
              <a:buFont typeface="Wingdings"/>
            </a:pPr>
            <a:r>
              <a:rPr lang="en-US" dirty="0" smtClean="0"/>
              <a:t>Applies to all peer-reviewed article publications</a:t>
            </a:r>
          </a:p>
          <a:p>
            <a:pPr marL="283210">
              <a:buFont typeface="Wingdings"/>
            </a:pPr>
            <a:r>
              <a:rPr lang="en-US" dirty="0" smtClean="0"/>
              <a:t>Applies to student grants</a:t>
            </a:r>
          </a:p>
          <a:p>
            <a:pPr marL="283210">
              <a:buFont typeface="Wingdings"/>
            </a:pPr>
            <a:endParaRPr lang="en-US" dirty="0">
              <a:solidFill>
                <a:schemeClr val="tx1"/>
              </a:solidFill>
            </a:endParaRPr>
          </a:p>
          <a:p>
            <a:pPr marL="635" indent="0">
              <a:buNone/>
            </a:pPr>
            <a:r>
              <a:rPr lang="en-US" sz="1800" dirty="0">
                <a:hlinkClick r:id="rId3"/>
              </a:rPr>
              <a:t>http://www.frqsc.gouv.qc.ca/en/science-ouverte</a:t>
            </a:r>
            <a:endParaRPr lang="en-US" sz="1800" dirty="0" smtClean="0">
              <a:solidFill>
                <a:schemeClr val="tx1"/>
              </a:solidFill>
            </a:endParaRPr>
          </a:p>
        </p:txBody>
      </p:sp>
      <p:sp>
        <p:nvSpPr>
          <p:cNvPr id="3" name="Title 2">
            <a:extLst>
              <a:ext uri="{FF2B5EF4-FFF2-40B4-BE49-F238E27FC236}">
                <a16:creationId xmlns:a16="http://schemas.microsoft.com/office/drawing/2014/main" xmlns="" id="{6E8E0067-2ECF-4E72-853D-93B3FD01CCB8}"/>
              </a:ext>
            </a:extLst>
          </p:cNvPr>
          <p:cNvSpPr>
            <a:spLocks noGrp="1"/>
          </p:cNvSpPr>
          <p:nvPr>
            <p:ph type="title"/>
          </p:nvPr>
        </p:nvSpPr>
        <p:spPr/>
        <p:txBody>
          <a:bodyPr/>
          <a:lstStyle/>
          <a:p>
            <a:r>
              <a:rPr lang="en-US" dirty="0"/>
              <a:t>Compliance with </a:t>
            </a:r>
            <a:r>
              <a:rPr lang="en-US" dirty="0" smtClean="0"/>
              <a:t>FRQ </a:t>
            </a:r>
            <a:r>
              <a:rPr lang="en-US" dirty="0"/>
              <a:t>Open </a:t>
            </a:r>
            <a:r>
              <a:rPr lang="en-US" dirty="0" smtClean="0"/>
              <a:t>Access policy</a:t>
            </a:r>
            <a:endParaRPr lang="en-US" dirty="0"/>
          </a:p>
        </p:txBody>
      </p:sp>
      <p:sp>
        <p:nvSpPr>
          <p:cNvPr id="5" name="5-Point Star 4"/>
          <p:cNvSpPr/>
          <p:nvPr/>
        </p:nvSpPr>
        <p:spPr>
          <a:xfrm>
            <a:off x="3814354" y="3567908"/>
            <a:ext cx="562758" cy="468516"/>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92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14" y="922337"/>
            <a:ext cx="8872538" cy="5299075"/>
          </a:xfrm>
        </p:spPr>
        <p:txBody>
          <a:bodyPr/>
          <a:lstStyle/>
          <a:p>
            <a:pPr marL="0" indent="0">
              <a:buNone/>
            </a:pPr>
            <a:r>
              <a:rPr lang="en-US" dirty="0"/>
              <a:t>Example:</a:t>
            </a:r>
          </a:p>
          <a:p>
            <a:r>
              <a:rPr lang="en-US" dirty="0"/>
              <a:t>You publish in </a:t>
            </a:r>
            <a:r>
              <a:rPr lang="en-CA" i="1" dirty="0" smtClean="0"/>
              <a:t>Molecular Astrophysics</a:t>
            </a:r>
            <a:r>
              <a:rPr lang="en-US" dirty="0" smtClean="0"/>
              <a:t>.</a:t>
            </a:r>
          </a:p>
          <a:p>
            <a:pPr marL="0" indent="0">
              <a:buNone/>
            </a:pPr>
            <a:endParaRPr lang="en-US" dirty="0" smtClean="0"/>
          </a:p>
          <a:p>
            <a:pPr>
              <a:spcBef>
                <a:spcPts val="0"/>
              </a:spcBef>
              <a:spcAft>
                <a:spcPts val="0"/>
              </a:spcAft>
            </a:pPr>
            <a:r>
              <a:rPr lang="en-US" dirty="0" smtClean="0"/>
              <a:t>Email accepted manuscript</a:t>
            </a:r>
            <a:r>
              <a:rPr lang="en-US" b="1" dirty="0"/>
              <a:t> </a:t>
            </a:r>
            <a:r>
              <a:rPr lang="en-US" dirty="0" smtClean="0"/>
              <a:t>to </a:t>
            </a:r>
            <a:r>
              <a:rPr lang="en-CA" u="sng" dirty="0" smtClean="0">
                <a:hlinkClick r:id="rId3"/>
              </a:rPr>
              <a:t>escholarship.library@mcgill.ca</a:t>
            </a:r>
            <a:r>
              <a:rPr lang="en-CA" u="sng" dirty="0" smtClean="0"/>
              <a:t> </a:t>
            </a:r>
            <a:endParaRPr lang="en-US" u="sng" dirty="0"/>
          </a:p>
          <a:p>
            <a:pPr marL="0" indent="0">
              <a:spcBef>
                <a:spcPts val="0"/>
              </a:spcBef>
              <a:spcAft>
                <a:spcPts val="0"/>
              </a:spcAft>
              <a:buNone/>
            </a:pPr>
            <a:endParaRPr lang="en-CA" u="sng" dirty="0"/>
          </a:p>
          <a:p>
            <a:pPr>
              <a:spcBef>
                <a:spcPts val="0"/>
              </a:spcBef>
              <a:spcAft>
                <a:spcPts val="0"/>
              </a:spcAft>
            </a:pPr>
            <a:r>
              <a:rPr lang="en-US" dirty="0"/>
              <a:t>A second copy now lives in the </a:t>
            </a:r>
            <a:r>
              <a:rPr lang="en-US" dirty="0" smtClean="0"/>
              <a:t>repository (after 12 month embargo)</a:t>
            </a:r>
            <a:endParaRPr lang="en-CA" dirty="0"/>
          </a:p>
          <a:p>
            <a:pPr>
              <a:spcBef>
                <a:spcPts val="0"/>
              </a:spcBef>
              <a:spcAft>
                <a:spcPts val="0"/>
              </a:spcAft>
            </a:pPr>
            <a:endParaRPr lang="en-CA" dirty="0"/>
          </a:p>
        </p:txBody>
      </p:sp>
      <p:sp>
        <p:nvSpPr>
          <p:cNvPr id="3" name="Title 2"/>
          <p:cNvSpPr>
            <a:spLocks noGrp="1"/>
          </p:cNvSpPr>
          <p:nvPr>
            <p:ph type="title"/>
          </p:nvPr>
        </p:nvSpPr>
        <p:spPr/>
        <p:txBody>
          <a:bodyPr>
            <a:normAutofit/>
          </a:bodyPr>
          <a:lstStyle/>
          <a:p>
            <a:r>
              <a:rPr lang="en-US" dirty="0" smtClean="0"/>
              <a:t>Option 1: Deposit </a:t>
            </a:r>
            <a:r>
              <a:rPr lang="en-US" dirty="0"/>
              <a:t>in a repository</a:t>
            </a:r>
            <a:endParaRPr lang="en-CA" dirty="0"/>
          </a:p>
        </p:txBody>
      </p:sp>
      <p:sp>
        <p:nvSpPr>
          <p:cNvPr id="7" name="Down Arrow 6"/>
          <p:cNvSpPr/>
          <p:nvPr/>
        </p:nvSpPr>
        <p:spPr>
          <a:xfrm>
            <a:off x="2402006" y="2251881"/>
            <a:ext cx="504967" cy="532262"/>
          </a:xfrm>
          <a:prstGeom prst="downArrow">
            <a:avLst/>
          </a:prstGeom>
          <a:solidFill>
            <a:srgbClr val="90B4C6"/>
          </a:solidFill>
          <a:ln>
            <a:solidFill>
              <a:srgbClr val="548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err="1">
              <a:latin typeface="Calibri" panose="020F0502020204030204" pitchFamily="34" charset="0"/>
            </a:endParaRPr>
          </a:p>
        </p:txBody>
      </p:sp>
      <p:sp>
        <p:nvSpPr>
          <p:cNvPr id="9" name="Down Arrow 8"/>
          <p:cNvSpPr/>
          <p:nvPr/>
        </p:nvSpPr>
        <p:spPr>
          <a:xfrm>
            <a:off x="2402006" y="4045537"/>
            <a:ext cx="504967" cy="532262"/>
          </a:xfrm>
          <a:prstGeom prst="downArrow">
            <a:avLst/>
          </a:prstGeom>
          <a:solidFill>
            <a:srgbClr val="90B4C6"/>
          </a:solidFill>
          <a:ln>
            <a:solidFill>
              <a:srgbClr val="548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err="1">
              <a:latin typeface="Calibri" panose="020F0502020204030204" pitchFamily="34" charset="0"/>
            </a:endParaRPr>
          </a:p>
        </p:txBody>
      </p:sp>
      <p:pic>
        <p:nvPicPr>
          <p:cNvPr id="10" name="Picture 9"/>
          <p:cNvPicPr>
            <a:picLocks noChangeAspect="1"/>
          </p:cNvPicPr>
          <p:nvPr/>
        </p:nvPicPr>
        <p:blipFill>
          <a:blip r:embed="rId4"/>
          <a:stretch>
            <a:fillRect/>
          </a:stretch>
        </p:blipFill>
        <p:spPr>
          <a:xfrm>
            <a:off x="2100434" y="4709550"/>
            <a:ext cx="6786618" cy="1653882"/>
          </a:xfrm>
          <a:prstGeom prst="rect">
            <a:avLst/>
          </a:prstGeom>
        </p:spPr>
      </p:pic>
      <p:sp>
        <p:nvSpPr>
          <p:cNvPr id="4" name="AutoShape 2" descr="View Articles published in Remote Sensing of Environ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View Articles published in Remote Sensing of Environ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5"/>
          <a:stretch>
            <a:fillRect/>
          </a:stretch>
        </p:blipFill>
        <p:spPr>
          <a:xfrm>
            <a:off x="6331894" y="832087"/>
            <a:ext cx="1752600" cy="1685925"/>
          </a:xfrm>
          <a:prstGeom prst="rect">
            <a:avLst/>
          </a:prstGeom>
        </p:spPr>
      </p:pic>
      <p:pic>
        <p:nvPicPr>
          <p:cNvPr id="8" name="Picture 7"/>
          <p:cNvPicPr>
            <a:picLocks noChangeAspect="1"/>
          </p:cNvPicPr>
          <p:nvPr/>
        </p:nvPicPr>
        <p:blipFill>
          <a:blip r:embed="rId6"/>
          <a:stretch>
            <a:fillRect/>
          </a:stretch>
        </p:blipFill>
        <p:spPr>
          <a:xfrm>
            <a:off x="7455334" y="1328734"/>
            <a:ext cx="1258320" cy="1455409"/>
          </a:xfrm>
          <a:prstGeom prst="rect">
            <a:avLst/>
          </a:prstGeom>
          <a:ln w="15875">
            <a:solidFill>
              <a:schemeClr val="tx1"/>
            </a:solidFill>
          </a:ln>
        </p:spPr>
      </p:pic>
    </p:spTree>
    <p:extLst>
      <p:ext uri="{BB962C8B-B14F-4D97-AF65-F5344CB8AC3E}">
        <p14:creationId xmlns:p14="http://schemas.microsoft.com/office/powerpoint/2010/main" val="1175153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14" y="922337"/>
            <a:ext cx="6946725" cy="4416594"/>
          </a:xfrm>
        </p:spPr>
        <p:txBody>
          <a:bodyPr wrap="square">
            <a:spAutoFit/>
          </a:bodyPr>
          <a:lstStyle/>
          <a:p>
            <a:pPr marL="0" indent="0">
              <a:buNone/>
            </a:pPr>
            <a:r>
              <a:rPr lang="en-US" dirty="0"/>
              <a:t>Example:</a:t>
            </a:r>
          </a:p>
          <a:p>
            <a:r>
              <a:rPr lang="en-US" dirty="0"/>
              <a:t>You publish in </a:t>
            </a:r>
            <a:r>
              <a:rPr lang="en-CA" i="1" dirty="0" smtClean="0"/>
              <a:t>International Journal of Qualitative Methods</a:t>
            </a:r>
            <a:r>
              <a:rPr lang="en-US" dirty="0" smtClean="0"/>
              <a:t>.</a:t>
            </a:r>
          </a:p>
          <a:p>
            <a:pPr marL="0" indent="0">
              <a:buNone/>
            </a:pPr>
            <a:endParaRPr lang="en-US" dirty="0" smtClean="0"/>
          </a:p>
          <a:p>
            <a:pPr>
              <a:spcBef>
                <a:spcPts val="0"/>
              </a:spcBef>
              <a:spcAft>
                <a:spcPts val="0"/>
              </a:spcAft>
            </a:pPr>
            <a:r>
              <a:rPr lang="en-US" dirty="0" smtClean="0"/>
              <a:t>Pay $1300 APC (Canadian dollars)</a:t>
            </a:r>
            <a:endParaRPr lang="en-US" u="sng" dirty="0"/>
          </a:p>
          <a:p>
            <a:pPr marL="0" indent="0">
              <a:spcBef>
                <a:spcPts val="0"/>
              </a:spcBef>
              <a:spcAft>
                <a:spcPts val="0"/>
              </a:spcAft>
              <a:buNone/>
            </a:pPr>
            <a:endParaRPr lang="en-CA" u="sng" dirty="0"/>
          </a:p>
          <a:p>
            <a:pPr>
              <a:spcBef>
                <a:spcPts val="0"/>
              </a:spcBef>
              <a:spcAft>
                <a:spcPts val="0"/>
              </a:spcAft>
            </a:pPr>
            <a:endParaRPr lang="en-US" dirty="0" smtClean="0"/>
          </a:p>
          <a:p>
            <a:pPr>
              <a:spcBef>
                <a:spcPts val="0"/>
              </a:spcBef>
              <a:spcAft>
                <a:spcPts val="0"/>
              </a:spcAft>
            </a:pPr>
            <a:r>
              <a:rPr lang="en-US" dirty="0" smtClean="0"/>
              <a:t>Article is now freely available to everyone on the journal’s website.</a:t>
            </a:r>
            <a:endParaRPr lang="en-CA" dirty="0"/>
          </a:p>
        </p:txBody>
      </p:sp>
      <p:sp>
        <p:nvSpPr>
          <p:cNvPr id="3" name="Title 2"/>
          <p:cNvSpPr>
            <a:spLocks noGrp="1"/>
          </p:cNvSpPr>
          <p:nvPr>
            <p:ph type="title"/>
          </p:nvPr>
        </p:nvSpPr>
        <p:spPr/>
        <p:txBody>
          <a:bodyPr>
            <a:normAutofit/>
          </a:bodyPr>
          <a:lstStyle/>
          <a:p>
            <a:r>
              <a:rPr lang="en-US" dirty="0" smtClean="0"/>
              <a:t>Option 2: Publish in an open access journal</a:t>
            </a:r>
            <a:endParaRPr lang="en-CA" dirty="0"/>
          </a:p>
        </p:txBody>
      </p:sp>
      <p:sp>
        <p:nvSpPr>
          <p:cNvPr id="7" name="Down Arrow 6"/>
          <p:cNvSpPr/>
          <p:nvPr/>
        </p:nvSpPr>
        <p:spPr>
          <a:xfrm>
            <a:off x="2402006" y="2438694"/>
            <a:ext cx="504967" cy="532262"/>
          </a:xfrm>
          <a:prstGeom prst="downArrow">
            <a:avLst/>
          </a:prstGeom>
          <a:solidFill>
            <a:srgbClr val="90B4C6"/>
          </a:solidFill>
          <a:ln>
            <a:solidFill>
              <a:srgbClr val="548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err="1">
              <a:latin typeface="Calibri" panose="020F0502020204030204" pitchFamily="34" charset="0"/>
            </a:endParaRPr>
          </a:p>
        </p:txBody>
      </p:sp>
      <p:sp>
        <p:nvSpPr>
          <p:cNvPr id="9" name="Down Arrow 8"/>
          <p:cNvSpPr/>
          <p:nvPr/>
        </p:nvSpPr>
        <p:spPr>
          <a:xfrm>
            <a:off x="2402005" y="3732955"/>
            <a:ext cx="504967" cy="532262"/>
          </a:xfrm>
          <a:prstGeom prst="downArrow">
            <a:avLst/>
          </a:prstGeom>
          <a:solidFill>
            <a:srgbClr val="90B4C6"/>
          </a:solidFill>
          <a:ln>
            <a:solidFill>
              <a:srgbClr val="548A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err="1">
              <a:latin typeface="Calibri" panose="020F0502020204030204" pitchFamily="34" charset="0"/>
            </a:endParaRPr>
          </a:p>
        </p:txBody>
      </p:sp>
      <p:sp>
        <p:nvSpPr>
          <p:cNvPr id="4" name="AutoShape 2" descr="View Articles published in Remote Sensing of Environ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View Articles published in Remote Sensing of Environ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nternational Journal of Qualitative Method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155" y="936292"/>
            <a:ext cx="142875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7511845" y="1585292"/>
            <a:ext cx="1455174" cy="1699347"/>
          </a:xfrm>
          <a:prstGeom prst="rect">
            <a:avLst/>
          </a:prstGeom>
        </p:spPr>
      </p:pic>
    </p:spTree>
    <p:extLst>
      <p:ext uri="{BB962C8B-B14F-4D97-AF65-F5344CB8AC3E}">
        <p14:creationId xmlns:p14="http://schemas.microsoft.com/office/powerpoint/2010/main" val="2002560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514" y="914401"/>
            <a:ext cx="8872538" cy="5833640"/>
          </a:xfrm>
        </p:spPr>
        <p:txBody>
          <a:bodyPr>
            <a:normAutofit fontScale="92500" lnSpcReduction="10000"/>
          </a:bodyPr>
          <a:lstStyle/>
          <a:p>
            <a:pPr fontAlgn="base"/>
            <a:r>
              <a:rPr lang="en-US"/>
              <a:t>Determine what matters to you</a:t>
            </a:r>
          </a:p>
          <a:p>
            <a:pPr lvl="1" fontAlgn="base"/>
            <a:r>
              <a:rPr lang="en-US"/>
              <a:t>E.g. Reusing images; depositing in a repository, etc.</a:t>
            </a:r>
          </a:p>
          <a:p>
            <a:pPr fontAlgn="base"/>
            <a:r>
              <a:rPr lang="en-US"/>
              <a:t>Engage in back and forth with publisher/ editor</a:t>
            </a:r>
          </a:p>
          <a:p>
            <a:pPr lvl="1" fontAlgn="base"/>
            <a:r>
              <a:rPr lang="en-US"/>
              <a:t>Send an email ; provide an addendum ; strike out material, etc.</a:t>
            </a:r>
          </a:p>
          <a:p>
            <a:pPr marL="282575" lvl="1" indent="-282575" fontAlgn="base">
              <a:spcBef>
                <a:spcPts val="1200"/>
              </a:spcBef>
              <a:spcAft>
                <a:spcPts val="600"/>
              </a:spcAft>
              <a:buClr>
                <a:srgbClr val="548AA5"/>
              </a:buClr>
            </a:pPr>
            <a:r>
              <a:rPr lang="en-US" sz="2600"/>
              <a:t>Same as negotiating for any other matter</a:t>
            </a:r>
          </a:p>
          <a:p>
            <a:pPr marL="682625" lvl="2" indent="-282575" fontAlgn="base">
              <a:spcBef>
                <a:spcPts val="1200"/>
              </a:spcBef>
              <a:spcAft>
                <a:spcPts val="600"/>
              </a:spcAft>
              <a:buClr>
                <a:srgbClr val="548AA5"/>
              </a:buClr>
            </a:pPr>
            <a:r>
              <a:rPr lang="en-US"/>
              <a:t>e.g. mortgage, car etc. </a:t>
            </a:r>
          </a:p>
          <a:p>
            <a:pPr marL="457200" lvl="1" indent="0" fontAlgn="base">
              <a:buNone/>
            </a:pPr>
            <a:endParaRPr lang="en-US"/>
          </a:p>
          <a:p>
            <a:pPr lvl="1" fontAlgn="base"/>
            <a:endParaRPr lang="en-US"/>
          </a:p>
          <a:p>
            <a:pPr fontAlgn="base"/>
            <a:r>
              <a:rPr lang="en-US"/>
              <a:t>Negotiation Resources</a:t>
            </a:r>
          </a:p>
          <a:p>
            <a:pPr lvl="1" fontAlgn="base"/>
            <a:r>
              <a:rPr lang="en-US">
                <a:hlinkClick r:id="rId3"/>
              </a:rPr>
              <a:t>Arizona State Negotiation Guide</a:t>
            </a:r>
            <a:endParaRPr lang="en-US"/>
          </a:p>
          <a:p>
            <a:pPr lvl="1" fontAlgn="base"/>
            <a:r>
              <a:rPr lang="en-US">
                <a:hlinkClick r:id="rId4"/>
              </a:rPr>
              <a:t>SPARC author addendum</a:t>
            </a:r>
            <a:endParaRPr lang="en-US"/>
          </a:p>
          <a:p>
            <a:pPr lvl="1" fontAlgn="base"/>
            <a:r>
              <a:rPr lang="en-US">
                <a:hlinkClick r:id="rId5"/>
              </a:rPr>
              <a:t>Science Commons sample addendums</a:t>
            </a:r>
            <a:endParaRPr lang="en-US"/>
          </a:p>
          <a:p>
            <a:pPr lvl="1" fontAlgn="base"/>
            <a:r>
              <a:rPr lang="en-US"/>
              <a:t>Quilter, Laura, "2I Negotiating Author Agreements" (2015). New England Copyright Boot Camp. Paper 14. </a:t>
            </a:r>
            <a:r>
              <a:rPr lang="en-US">
                <a:hlinkClick r:id="rId6"/>
              </a:rPr>
              <a:t>http://scholarworks.umass.edu/cbc/14</a:t>
            </a:r>
            <a:endParaRPr lang="en-CA"/>
          </a:p>
        </p:txBody>
      </p:sp>
      <p:sp>
        <p:nvSpPr>
          <p:cNvPr id="3" name="Title 2"/>
          <p:cNvSpPr>
            <a:spLocks noGrp="1"/>
          </p:cNvSpPr>
          <p:nvPr>
            <p:ph type="title"/>
          </p:nvPr>
        </p:nvSpPr>
        <p:spPr/>
        <p:txBody>
          <a:bodyPr/>
          <a:lstStyle/>
          <a:p>
            <a:r>
              <a:rPr lang="en-US"/>
              <a:t>Negotiation tips</a:t>
            </a:r>
            <a:endParaRPr lang="en-CA"/>
          </a:p>
        </p:txBody>
      </p:sp>
    </p:spTree>
    <p:extLst>
      <p:ext uri="{BB962C8B-B14F-4D97-AF65-F5344CB8AC3E}">
        <p14:creationId xmlns:p14="http://schemas.microsoft.com/office/powerpoint/2010/main" val="683858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See the guide!</a:t>
            </a:r>
            <a:br>
              <a:rPr lang="en-US"/>
            </a:br>
            <a:r>
              <a:rPr lang="en-CA" sz="3600" u="sng">
                <a:hlinkClick r:id="rId3"/>
              </a:rPr>
              <a:t>http://libraryguides.mcgill.ca/authorrights</a:t>
            </a:r>
            <a:r>
              <a:rPr lang="en-CA" sz="3600"/>
              <a:t> </a:t>
            </a:r>
            <a:r>
              <a:rPr lang="en-CA"/>
              <a:t/>
            </a:r>
            <a:br>
              <a:rPr lang="en-CA"/>
            </a:br>
            <a:endParaRPr lang="en-CA"/>
          </a:p>
        </p:txBody>
      </p:sp>
    </p:spTree>
    <p:extLst>
      <p:ext uri="{BB962C8B-B14F-4D97-AF65-F5344CB8AC3E}">
        <p14:creationId xmlns:p14="http://schemas.microsoft.com/office/powerpoint/2010/main" val="14586732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lead author signed the agreement without telling me about the license conditions. Am I bound to those conditions? </a:t>
            </a:r>
          </a:p>
          <a:p>
            <a:r>
              <a:rPr lang="en-US" dirty="0"/>
              <a:t>What if I want to do something that’s not permitted by my agreement? </a:t>
            </a:r>
          </a:p>
          <a:p>
            <a:r>
              <a:rPr lang="en-US" dirty="0"/>
              <a:t>What if the copyright transfer agreement doesn’t match what’s on the publisher’s website?</a:t>
            </a:r>
          </a:p>
          <a:p>
            <a:r>
              <a:rPr lang="en-US" dirty="0"/>
              <a:t>What happens if I breach the agreement? </a:t>
            </a:r>
          </a:p>
          <a:p>
            <a:endParaRPr lang="en-CA" dirty="0"/>
          </a:p>
        </p:txBody>
      </p:sp>
      <p:sp>
        <p:nvSpPr>
          <p:cNvPr id="3" name="Title 2"/>
          <p:cNvSpPr>
            <a:spLocks noGrp="1"/>
          </p:cNvSpPr>
          <p:nvPr>
            <p:ph type="title"/>
          </p:nvPr>
        </p:nvSpPr>
        <p:spPr/>
        <p:txBody>
          <a:bodyPr/>
          <a:lstStyle/>
          <a:p>
            <a:r>
              <a:rPr lang="en-US" dirty="0"/>
              <a:t>FAQs</a:t>
            </a:r>
            <a:endParaRPr lang="en-CA" dirty="0"/>
          </a:p>
        </p:txBody>
      </p:sp>
    </p:spTree>
    <p:extLst>
      <p:ext uri="{BB962C8B-B14F-4D97-AF65-F5344CB8AC3E}">
        <p14:creationId xmlns:p14="http://schemas.microsoft.com/office/powerpoint/2010/main" val="18197417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Questions? </a:t>
            </a:r>
            <a:endParaRPr lang="en-CA"/>
          </a:p>
        </p:txBody>
      </p:sp>
    </p:spTree>
    <p:extLst>
      <p:ext uri="{BB962C8B-B14F-4D97-AF65-F5344CB8AC3E}">
        <p14:creationId xmlns:p14="http://schemas.microsoft.com/office/powerpoint/2010/main" val="314456429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274320" tIns="274320" rIns="274320" bIns="274320" rtlCol="0" anchor="t">
            <a:normAutofit/>
          </a:bodyPr>
          <a:lstStyle/>
          <a:p>
            <a:pPr>
              <a:buNone/>
            </a:pPr>
            <a:endParaRPr lang="en-CA" dirty="0">
              <a:cs typeface="Calibri"/>
            </a:endParaRPr>
          </a:p>
        </p:txBody>
      </p:sp>
      <p:sp>
        <p:nvSpPr>
          <p:cNvPr id="3" name="Title 2"/>
          <p:cNvSpPr>
            <a:spLocks noGrp="1"/>
          </p:cNvSpPr>
          <p:nvPr>
            <p:ph type="title"/>
          </p:nvPr>
        </p:nvSpPr>
        <p:spPr/>
        <p:txBody>
          <a:bodyPr/>
          <a:lstStyle/>
          <a:p>
            <a:r>
              <a:rPr lang="en-US"/>
              <a:t>Contact</a:t>
            </a:r>
            <a:endParaRPr lang="en-CA"/>
          </a:p>
        </p:txBody>
      </p:sp>
    </p:spTree>
    <p:extLst>
      <p:ext uri="{BB962C8B-B14F-4D97-AF65-F5344CB8AC3E}">
        <p14:creationId xmlns:p14="http://schemas.microsoft.com/office/powerpoint/2010/main" val="207908703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31" y="-106054"/>
            <a:ext cx="8229600" cy="1143000"/>
          </a:xfrm>
        </p:spPr>
        <p:txBody>
          <a:bodyPr/>
          <a:lstStyle/>
          <a:p>
            <a:r>
              <a:rPr lang="en-US"/>
              <a:t>Image Credits</a:t>
            </a:r>
          </a:p>
        </p:txBody>
      </p:sp>
      <p:pic>
        <p:nvPicPr>
          <p:cNvPr id="12" name="Picture 11" descr="Screen Shot 2015-11-23 at 9.15.19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88" y="3259607"/>
            <a:ext cx="877081" cy="961259"/>
          </a:xfrm>
          <a:prstGeom prst="rect">
            <a:avLst/>
          </a:prstGeom>
        </p:spPr>
      </p:pic>
      <p:sp>
        <p:nvSpPr>
          <p:cNvPr id="13" name="Rectangle 12"/>
          <p:cNvSpPr/>
          <p:nvPr/>
        </p:nvSpPr>
        <p:spPr>
          <a:xfrm>
            <a:off x="1620582" y="3259607"/>
            <a:ext cx="4572000" cy="1200329"/>
          </a:xfrm>
          <a:prstGeom prst="rect">
            <a:avLst/>
          </a:prstGeom>
        </p:spPr>
        <p:txBody>
          <a:bodyPr>
            <a:spAutoFit/>
          </a:bodyPr>
          <a:lstStyle/>
          <a:p>
            <a:r>
              <a:rPr lang="en-US"/>
              <a:t>student by </a:t>
            </a:r>
            <a:r>
              <a:rPr lang="en-US" err="1"/>
              <a:t>Mourad</a:t>
            </a:r>
            <a:r>
              <a:rPr lang="en-US"/>
              <a:t> </a:t>
            </a:r>
            <a:r>
              <a:rPr lang="en-US" err="1"/>
              <a:t>Mokrane</a:t>
            </a:r>
            <a:r>
              <a:rPr lang="en-US"/>
              <a:t> from the Noun Project: </a:t>
            </a:r>
            <a:r>
              <a:rPr lang="en-US">
                <a:hlinkClick r:id="rId4"/>
              </a:rPr>
              <a:t>https://thenounproject.com/</a:t>
            </a:r>
            <a:r>
              <a:rPr lang="en-US"/>
              <a:t> </a:t>
            </a:r>
          </a:p>
          <a:p>
            <a:endParaRPr lang="en-US"/>
          </a:p>
        </p:txBody>
      </p:sp>
      <p:pic>
        <p:nvPicPr>
          <p:cNvPr id="3" name="Picture 2"/>
          <p:cNvPicPr>
            <a:picLocks noChangeAspect="1"/>
          </p:cNvPicPr>
          <p:nvPr/>
        </p:nvPicPr>
        <p:blipFill>
          <a:blip r:embed="rId5"/>
          <a:stretch>
            <a:fillRect/>
          </a:stretch>
        </p:blipFill>
        <p:spPr>
          <a:xfrm>
            <a:off x="163746" y="1239215"/>
            <a:ext cx="1181766" cy="1394805"/>
          </a:xfrm>
          <a:prstGeom prst="rect">
            <a:avLst/>
          </a:prstGeom>
        </p:spPr>
      </p:pic>
      <p:sp>
        <p:nvSpPr>
          <p:cNvPr id="14" name="Rectangle 13"/>
          <p:cNvSpPr/>
          <p:nvPr/>
        </p:nvSpPr>
        <p:spPr>
          <a:xfrm>
            <a:off x="1620582" y="1505303"/>
            <a:ext cx="4572000" cy="1200329"/>
          </a:xfrm>
          <a:prstGeom prst="rect">
            <a:avLst/>
          </a:prstGeom>
        </p:spPr>
        <p:txBody>
          <a:bodyPr>
            <a:spAutoFit/>
          </a:bodyPr>
          <a:lstStyle/>
          <a:p>
            <a:r>
              <a:rPr lang="en-US"/>
              <a:t>Resume by Nicholas </a:t>
            </a:r>
            <a:r>
              <a:rPr lang="en-US" err="1"/>
              <a:t>Menghini</a:t>
            </a:r>
            <a:r>
              <a:rPr lang="en-US"/>
              <a:t> from the Noun Project: </a:t>
            </a:r>
            <a:r>
              <a:rPr lang="en-US">
                <a:hlinkClick r:id="rId4"/>
              </a:rPr>
              <a:t>https://thenounproject.com/</a:t>
            </a:r>
            <a:r>
              <a:rPr lang="en-US"/>
              <a:t> </a:t>
            </a:r>
          </a:p>
          <a:p>
            <a:endParaRPr lang="en-US"/>
          </a:p>
        </p:txBody>
      </p:sp>
    </p:spTree>
    <p:extLst>
      <p:ext uri="{BB962C8B-B14F-4D97-AF65-F5344CB8AC3E}">
        <p14:creationId xmlns:p14="http://schemas.microsoft.com/office/powerpoint/2010/main" val="171757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a:t>Introduction + background</a:t>
            </a:r>
          </a:p>
          <a:p>
            <a:pPr fontAlgn="base"/>
            <a:r>
              <a:rPr lang="en-US"/>
              <a:t>Brainstorming activity</a:t>
            </a:r>
          </a:p>
          <a:p>
            <a:pPr fontAlgn="base"/>
            <a:r>
              <a:rPr lang="en-US"/>
              <a:t>Key terminology and phrasing in agreements</a:t>
            </a:r>
          </a:p>
          <a:p>
            <a:pPr fontAlgn="base"/>
            <a:r>
              <a:rPr lang="en-US"/>
              <a:t>Group activity</a:t>
            </a:r>
          </a:p>
          <a:p>
            <a:pPr lvl="1" fontAlgn="base"/>
            <a:r>
              <a:rPr lang="en-US"/>
              <a:t>Copyright transfer agreements</a:t>
            </a:r>
          </a:p>
          <a:p>
            <a:pPr lvl="1" fontAlgn="base"/>
            <a:r>
              <a:rPr lang="en-US"/>
              <a:t>Debrief</a:t>
            </a:r>
          </a:p>
          <a:p>
            <a:pPr fontAlgn="base"/>
            <a:r>
              <a:rPr lang="en-US"/>
              <a:t>Wrap-up and discussion</a:t>
            </a:r>
          </a:p>
          <a:p>
            <a:endParaRPr lang="en-CA"/>
          </a:p>
        </p:txBody>
      </p:sp>
      <p:sp>
        <p:nvSpPr>
          <p:cNvPr id="3" name="Title 2"/>
          <p:cNvSpPr>
            <a:spLocks noGrp="1"/>
          </p:cNvSpPr>
          <p:nvPr>
            <p:ph type="title"/>
          </p:nvPr>
        </p:nvSpPr>
        <p:spPr/>
        <p:txBody>
          <a:bodyPr/>
          <a:lstStyle/>
          <a:p>
            <a:r>
              <a:rPr lang="en-US"/>
              <a:t>Workshop Outline</a:t>
            </a:r>
            <a:endParaRPr lang="en-CA"/>
          </a:p>
        </p:txBody>
      </p:sp>
    </p:spTree>
    <p:extLst>
      <p:ext uri="{BB962C8B-B14F-4D97-AF65-F5344CB8AC3E}">
        <p14:creationId xmlns:p14="http://schemas.microsoft.com/office/powerpoint/2010/main" val="21109492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a:t>What are copyright transfer agreements? </a:t>
            </a:r>
          </a:p>
          <a:p>
            <a:pPr fontAlgn="base"/>
            <a:r>
              <a:rPr lang="en-US"/>
              <a:t>Why do they matter?</a:t>
            </a:r>
          </a:p>
          <a:p>
            <a:pPr fontAlgn="base"/>
            <a:r>
              <a:rPr lang="en-US"/>
              <a:t>Shifting landscape</a:t>
            </a:r>
          </a:p>
          <a:p>
            <a:pPr lvl="1" fontAlgn="base"/>
            <a:r>
              <a:rPr lang="en-US"/>
              <a:t>Open access movement</a:t>
            </a:r>
          </a:p>
          <a:p>
            <a:pPr lvl="1" fontAlgn="base"/>
            <a:r>
              <a:rPr lang="en-US"/>
              <a:t>Funding requirements</a:t>
            </a:r>
          </a:p>
          <a:p>
            <a:endParaRPr lang="en-CA"/>
          </a:p>
        </p:txBody>
      </p:sp>
      <p:sp>
        <p:nvSpPr>
          <p:cNvPr id="3" name="Title 2"/>
          <p:cNvSpPr>
            <a:spLocks noGrp="1"/>
          </p:cNvSpPr>
          <p:nvPr>
            <p:ph type="title"/>
          </p:nvPr>
        </p:nvSpPr>
        <p:spPr/>
        <p:txBody>
          <a:bodyPr/>
          <a:lstStyle/>
          <a:p>
            <a:r>
              <a:rPr lang="en-US"/>
              <a:t>Introduction</a:t>
            </a:r>
            <a:endParaRPr lang="en-CA"/>
          </a:p>
        </p:txBody>
      </p:sp>
    </p:spTree>
    <p:extLst>
      <p:ext uri="{BB962C8B-B14F-4D97-AF65-F5344CB8AC3E}">
        <p14:creationId xmlns:p14="http://schemas.microsoft.com/office/powerpoint/2010/main" val="33719322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What is a copyright transfer agreement?</a:t>
            </a:r>
            <a:endParaRPr lang="en-CA"/>
          </a:p>
        </p:txBody>
      </p:sp>
      <p:pic>
        <p:nvPicPr>
          <p:cNvPr id="4" name="Picture 3" descr="Screen Shot 2015-11-23 at 9.1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06" y="2731596"/>
            <a:ext cx="1974586" cy="2164098"/>
          </a:xfrm>
          <a:prstGeom prst="rect">
            <a:avLst/>
          </a:prstGeom>
        </p:spPr>
      </p:pic>
      <p:pic>
        <p:nvPicPr>
          <p:cNvPr id="5" name="Picture 4" descr="Screen Shot 2015-11-24 at 9.16.3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1546" y="1851144"/>
            <a:ext cx="951358" cy="903897"/>
          </a:xfrm>
          <a:prstGeom prst="rect">
            <a:avLst/>
          </a:prstGeom>
        </p:spPr>
      </p:pic>
      <p:pic>
        <p:nvPicPr>
          <p:cNvPr id="6" name="Picture 5"/>
          <p:cNvPicPr>
            <a:picLocks noChangeAspect="1"/>
          </p:cNvPicPr>
          <p:nvPr/>
        </p:nvPicPr>
        <p:blipFill>
          <a:blip r:embed="rId5"/>
          <a:stretch>
            <a:fillRect/>
          </a:stretch>
        </p:blipFill>
        <p:spPr>
          <a:xfrm>
            <a:off x="2052250" y="3152262"/>
            <a:ext cx="1181766" cy="1394805"/>
          </a:xfrm>
          <a:prstGeom prst="rect">
            <a:avLst/>
          </a:prstGeom>
        </p:spPr>
      </p:pic>
      <p:sp>
        <p:nvSpPr>
          <p:cNvPr id="13" name="Rectangle 12"/>
          <p:cNvSpPr/>
          <p:nvPr/>
        </p:nvSpPr>
        <p:spPr>
          <a:xfrm>
            <a:off x="82037" y="6096491"/>
            <a:ext cx="6040230" cy="646331"/>
          </a:xfrm>
          <a:prstGeom prst="rect">
            <a:avLst/>
          </a:prstGeom>
        </p:spPr>
        <p:txBody>
          <a:bodyPr wrap="square">
            <a:spAutoFit/>
          </a:bodyPr>
          <a:lstStyle/>
          <a:p>
            <a:pPr algn="ctr"/>
            <a:r>
              <a:rPr lang="en-US" sz="1600" i="1" baseline="30000"/>
              <a:t>1</a:t>
            </a:r>
            <a:r>
              <a:rPr lang="en-US" i="1"/>
              <a:t>Right to publish, copy, translate, and distribute the work</a:t>
            </a:r>
            <a:r>
              <a:rPr lang="is-IS" i="1"/>
              <a:t>…and authorize others to do so</a:t>
            </a:r>
            <a:endParaRPr lang="en-CA" i="1"/>
          </a:p>
        </p:txBody>
      </p:sp>
      <p:sp>
        <p:nvSpPr>
          <p:cNvPr id="14" name="Rectangle 13"/>
          <p:cNvSpPr/>
          <p:nvPr/>
        </p:nvSpPr>
        <p:spPr>
          <a:xfrm>
            <a:off x="2501908" y="1841158"/>
            <a:ext cx="282450" cy="369332"/>
          </a:xfrm>
          <a:prstGeom prst="rect">
            <a:avLst/>
          </a:prstGeom>
        </p:spPr>
        <p:txBody>
          <a:bodyPr wrap="none">
            <a:spAutoFit/>
          </a:bodyPr>
          <a:lstStyle/>
          <a:p>
            <a:r>
              <a:rPr lang="en-US" i="1" baseline="30000"/>
              <a:t>1</a:t>
            </a:r>
            <a:endParaRPr lang="en-CA"/>
          </a:p>
        </p:txBody>
      </p:sp>
      <p:pic>
        <p:nvPicPr>
          <p:cNvPr id="1032" name="Picture 8" descr="http://www.bmv.bz.it/j/images/stories/thelanc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221" y="2830692"/>
            <a:ext cx="1643973" cy="21985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e/e7/Elsevier.svg/931px-Elsevier.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8194" y="3502242"/>
            <a:ext cx="949934" cy="1044825"/>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3453319" y="3152262"/>
            <a:ext cx="1634247" cy="981993"/>
          </a:xfrm>
          <a:prstGeom prst="rightArrow">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54954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88889E-6 7.40741E-7 L 0.11128 -0.10185 C 0.13489 -0.12523 0.16961 -0.13704 0.20607 -0.13704 C 0.24791 -0.13704 0.2809 -0.12523 0.30434 -0.10185 L 0.41614 7.40741E-7 " pathEditMode="relative" rAng="0" ptsTypes="AAAAA">
                                      <p:cBhvr>
                                        <p:cTn id="6" dur="2000" fill="hold"/>
                                        <p:tgtEl>
                                          <p:spTgt spid="5"/>
                                        </p:tgtEl>
                                        <p:attrNameLst>
                                          <p:attrName>ppt_x</p:attrName>
                                          <p:attrName>ppt_y</p:attrName>
                                        </p:attrNameLst>
                                      </p:cBhvr>
                                      <p:rCtr x="20799" y="-6852"/>
                                    </p:animMotion>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is a copyright transfer agreement?</a:t>
            </a:r>
            <a:endParaRPr lang="en-CA"/>
          </a:p>
        </p:txBody>
      </p:sp>
      <p:pic>
        <p:nvPicPr>
          <p:cNvPr id="4" name="Picture 3" descr="Screen Shot 2015-11-23 at 9.1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06" y="2731596"/>
            <a:ext cx="1974586" cy="2164098"/>
          </a:xfrm>
          <a:prstGeom prst="rect">
            <a:avLst/>
          </a:prstGeom>
        </p:spPr>
      </p:pic>
      <p:pic>
        <p:nvPicPr>
          <p:cNvPr id="5" name="Picture 4" descr="Screen Shot 2015-11-24 at 9.16.3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1546" y="1851144"/>
            <a:ext cx="951358" cy="903897"/>
          </a:xfrm>
          <a:prstGeom prst="rect">
            <a:avLst/>
          </a:prstGeom>
        </p:spPr>
      </p:pic>
      <p:pic>
        <p:nvPicPr>
          <p:cNvPr id="6" name="Picture 5"/>
          <p:cNvPicPr>
            <a:picLocks noChangeAspect="1"/>
          </p:cNvPicPr>
          <p:nvPr/>
        </p:nvPicPr>
        <p:blipFill>
          <a:blip r:embed="rId5"/>
          <a:stretch>
            <a:fillRect/>
          </a:stretch>
        </p:blipFill>
        <p:spPr>
          <a:xfrm>
            <a:off x="2052250" y="3152262"/>
            <a:ext cx="1181766" cy="1394805"/>
          </a:xfrm>
          <a:prstGeom prst="rect">
            <a:avLst/>
          </a:prstGeom>
        </p:spPr>
      </p:pic>
      <p:sp>
        <p:nvSpPr>
          <p:cNvPr id="16" name="Right Arrow 15"/>
          <p:cNvSpPr/>
          <p:nvPr/>
        </p:nvSpPr>
        <p:spPr>
          <a:xfrm>
            <a:off x="3453319" y="3152262"/>
            <a:ext cx="1634247" cy="981993"/>
          </a:xfrm>
          <a:prstGeom prst="rightArrow">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2" name="Picture 8" descr="http://www.bmv.bz.it/j/images/stories/thelanc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221" y="2830692"/>
            <a:ext cx="1643973" cy="21985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e/e7/Elsevier.svg/931px-Elsevier.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8194" y="3502242"/>
            <a:ext cx="949934" cy="10448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8"/>
          <a:stretch>
            <a:fillRect/>
          </a:stretch>
        </p:blipFill>
        <p:spPr>
          <a:xfrm>
            <a:off x="1581473" y="1595532"/>
            <a:ext cx="1390650" cy="1209675"/>
          </a:xfrm>
          <a:prstGeom prst="rect">
            <a:avLst/>
          </a:prstGeom>
        </p:spPr>
      </p:pic>
      <p:pic>
        <p:nvPicPr>
          <p:cNvPr id="8" name="Picture 7"/>
          <p:cNvPicPr>
            <a:picLocks noChangeAspect="1"/>
          </p:cNvPicPr>
          <p:nvPr/>
        </p:nvPicPr>
        <p:blipFill>
          <a:blip r:embed="rId9"/>
          <a:stretch>
            <a:fillRect/>
          </a:stretch>
        </p:blipFill>
        <p:spPr>
          <a:xfrm rot="10800000">
            <a:off x="1891671" y="1405911"/>
            <a:ext cx="1502923" cy="1240508"/>
          </a:xfrm>
          <a:prstGeom prst="rect">
            <a:avLst/>
          </a:prstGeom>
        </p:spPr>
      </p:pic>
      <p:pic>
        <p:nvPicPr>
          <p:cNvPr id="10" name="Picture 9"/>
          <p:cNvPicPr>
            <a:picLocks noChangeAspect="1"/>
          </p:cNvPicPr>
          <p:nvPr/>
        </p:nvPicPr>
        <p:blipFill>
          <a:blip r:embed="rId10"/>
          <a:stretch>
            <a:fillRect/>
          </a:stretch>
        </p:blipFill>
        <p:spPr>
          <a:xfrm rot="5400000">
            <a:off x="1640406" y="2235933"/>
            <a:ext cx="597971" cy="606276"/>
          </a:xfrm>
          <a:prstGeom prst="rect">
            <a:avLst/>
          </a:prstGeom>
        </p:spPr>
      </p:pic>
    </p:spTree>
    <p:extLst>
      <p:ext uri="{BB962C8B-B14F-4D97-AF65-F5344CB8AC3E}">
        <p14:creationId xmlns:p14="http://schemas.microsoft.com/office/powerpoint/2010/main" val="4043865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What is a copyright transfer agreement?</a:t>
            </a:r>
            <a:endParaRPr lang="en-CA"/>
          </a:p>
        </p:txBody>
      </p:sp>
      <p:pic>
        <p:nvPicPr>
          <p:cNvPr id="4" name="Picture 3" descr="Screen Shot 2015-11-23 at 9.15.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06" y="2731596"/>
            <a:ext cx="1974586" cy="2164098"/>
          </a:xfrm>
          <a:prstGeom prst="rect">
            <a:avLst/>
          </a:prstGeom>
        </p:spPr>
      </p:pic>
      <p:pic>
        <p:nvPicPr>
          <p:cNvPr id="6" name="Picture 5"/>
          <p:cNvPicPr>
            <a:picLocks noChangeAspect="1"/>
          </p:cNvPicPr>
          <p:nvPr/>
        </p:nvPicPr>
        <p:blipFill>
          <a:blip r:embed="rId4"/>
          <a:stretch>
            <a:fillRect/>
          </a:stretch>
        </p:blipFill>
        <p:spPr>
          <a:xfrm>
            <a:off x="2052250" y="3152262"/>
            <a:ext cx="1181766" cy="1394805"/>
          </a:xfrm>
          <a:prstGeom prst="rect">
            <a:avLst/>
          </a:prstGeom>
        </p:spPr>
      </p:pic>
      <p:sp>
        <p:nvSpPr>
          <p:cNvPr id="16" name="Right Arrow 15"/>
          <p:cNvSpPr/>
          <p:nvPr/>
        </p:nvSpPr>
        <p:spPr>
          <a:xfrm>
            <a:off x="3453319" y="3152262"/>
            <a:ext cx="1634247" cy="981993"/>
          </a:xfrm>
          <a:prstGeom prst="rightArrow">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2" name="Picture 8" descr="http://www.bmv.bz.it/j/images/stories/thelanc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4221" y="2830692"/>
            <a:ext cx="1643973" cy="21985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e/e7/Elsevier.svg/931px-Elsevier.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8194" y="3502242"/>
            <a:ext cx="949934" cy="1044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rot="10800000">
            <a:off x="1891671" y="1405911"/>
            <a:ext cx="1502923" cy="1240508"/>
          </a:xfrm>
          <a:prstGeom prst="rect">
            <a:avLst/>
          </a:prstGeom>
        </p:spPr>
      </p:pic>
      <p:pic>
        <p:nvPicPr>
          <p:cNvPr id="10" name="Picture 9"/>
          <p:cNvPicPr>
            <a:picLocks noChangeAspect="1"/>
          </p:cNvPicPr>
          <p:nvPr/>
        </p:nvPicPr>
        <p:blipFill>
          <a:blip r:embed="rId8"/>
          <a:stretch>
            <a:fillRect/>
          </a:stretch>
        </p:blipFill>
        <p:spPr>
          <a:xfrm rot="5400000">
            <a:off x="1640406" y="2235933"/>
            <a:ext cx="597971" cy="606276"/>
          </a:xfrm>
          <a:prstGeom prst="rect">
            <a:avLst/>
          </a:prstGeom>
        </p:spPr>
      </p:pic>
    </p:spTree>
    <p:extLst>
      <p:ext uri="{BB962C8B-B14F-4D97-AF65-F5344CB8AC3E}">
        <p14:creationId xmlns:p14="http://schemas.microsoft.com/office/powerpoint/2010/main" val="2379119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5E-6 -3.7037E-7 L 0.09219 -0.04583 C 0.11146 -0.05602 0.14028 -0.06134 0.17049 -0.06134 C 0.20486 -0.06134 0.23229 -0.05602 0.25157 -0.04583 L 0.34393 -3.7037E-7 " pathEditMode="relative" rAng="0" ptsTypes="AAAAA">
                                      <p:cBhvr>
                                        <p:cTn id="6" dur="2000" fill="hold"/>
                                        <p:tgtEl>
                                          <p:spTgt spid="8"/>
                                        </p:tgtEl>
                                        <p:attrNameLst>
                                          <p:attrName>ppt_x</p:attrName>
                                          <p:attrName>ppt_y</p:attrName>
                                        </p:attrNameLst>
                                      </p:cBhvr>
                                      <p:rCtr x="17188" y="-3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Brainstorming activity</a:t>
            </a:r>
            <a:endParaRPr lang="en-CA"/>
          </a:p>
        </p:txBody>
      </p:sp>
      <p:sp>
        <p:nvSpPr>
          <p:cNvPr id="4" name="Rectangle 3"/>
          <p:cNvSpPr/>
          <p:nvPr/>
        </p:nvSpPr>
        <p:spPr>
          <a:xfrm>
            <a:off x="541176" y="2623652"/>
            <a:ext cx="8024326" cy="1938992"/>
          </a:xfrm>
          <a:prstGeom prst="rect">
            <a:avLst/>
          </a:prstGeom>
        </p:spPr>
        <p:txBody>
          <a:bodyPr wrap="square">
            <a:spAutoFit/>
          </a:bodyPr>
          <a:lstStyle/>
          <a:p>
            <a:pPr algn="ctr"/>
            <a:r>
              <a:rPr lang="en-US" sz="2400" i="1" dirty="0">
                <a:solidFill>
                  <a:schemeClr val="tx1">
                    <a:lumMod val="75000"/>
                    <a:lumOff val="25000"/>
                  </a:schemeClr>
                </a:solidFill>
                <a:latin typeface="Calibri" panose="020F0502020204030204" pitchFamily="34" charset="0"/>
              </a:rPr>
              <a:t>What kinds of activities do you want to know </a:t>
            </a:r>
            <a:endParaRPr lang="en-US" sz="2400" dirty="0">
              <a:solidFill>
                <a:schemeClr val="tx1">
                  <a:lumMod val="75000"/>
                  <a:lumOff val="25000"/>
                </a:schemeClr>
              </a:solidFill>
            </a:endParaRPr>
          </a:p>
          <a:p>
            <a:pPr algn="ctr"/>
            <a:r>
              <a:rPr lang="en-US" sz="2400" i="1" dirty="0">
                <a:solidFill>
                  <a:schemeClr val="tx1">
                    <a:lumMod val="75000"/>
                    <a:lumOff val="25000"/>
                  </a:schemeClr>
                </a:solidFill>
                <a:latin typeface="Calibri" panose="020F0502020204030204" pitchFamily="34" charset="0"/>
              </a:rPr>
              <a:t>if you can do with your article </a:t>
            </a:r>
          </a:p>
          <a:p>
            <a:pPr algn="ctr"/>
            <a:r>
              <a:rPr lang="en-US" sz="2400" i="1" dirty="0">
                <a:solidFill>
                  <a:schemeClr val="tx1">
                    <a:lumMod val="75000"/>
                    <a:lumOff val="25000"/>
                  </a:schemeClr>
                </a:solidFill>
                <a:latin typeface="Calibri" panose="020F0502020204030204" pitchFamily="34" charset="0"/>
              </a:rPr>
              <a:t>(e.g. share with colleagues, post to a website etc.)?  </a:t>
            </a:r>
            <a:endParaRPr lang="en-US" sz="2400" dirty="0">
              <a:solidFill>
                <a:schemeClr val="tx1">
                  <a:lumMod val="75000"/>
                  <a:lumOff val="25000"/>
                </a:schemeClr>
              </a:solidFill>
            </a:endParaRPr>
          </a:p>
          <a:p>
            <a:r>
              <a:rPr lang="en-US" sz="2400" dirty="0">
                <a:solidFill>
                  <a:schemeClr val="tx1">
                    <a:lumMod val="75000"/>
                    <a:lumOff val="25000"/>
                  </a:schemeClr>
                </a:solidFill>
              </a:rPr>
              <a:t/>
            </a:r>
            <a:br>
              <a:rPr lang="en-US" sz="2400" dirty="0">
                <a:solidFill>
                  <a:schemeClr val="tx1">
                    <a:lumMod val="75000"/>
                    <a:lumOff val="25000"/>
                  </a:schemeClr>
                </a:solidFill>
              </a:rPr>
            </a:br>
            <a:endParaRPr lang="en-CA" sz="2400" dirty="0">
              <a:solidFill>
                <a:schemeClr val="tx1">
                  <a:lumMod val="75000"/>
                  <a:lumOff val="25000"/>
                </a:schemeClr>
              </a:solidFill>
            </a:endParaRPr>
          </a:p>
        </p:txBody>
      </p:sp>
    </p:spTree>
    <p:extLst>
      <p:ext uri="{BB962C8B-B14F-4D97-AF65-F5344CB8AC3E}">
        <p14:creationId xmlns:p14="http://schemas.microsoft.com/office/powerpoint/2010/main" val="17738916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 template 2013">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ri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2196</TotalTime>
  <Words>2901</Words>
  <Application>Microsoft Macintosh PowerPoint</Application>
  <PresentationFormat>On-screen Show (4:3)</PresentationFormat>
  <Paragraphs>371</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presentation template 2013</vt:lpstr>
      <vt:lpstr>Know your rights</vt:lpstr>
      <vt:lpstr>Objectives</vt:lpstr>
      <vt:lpstr>Disclaimer</vt:lpstr>
      <vt:lpstr>Workshop Outline</vt:lpstr>
      <vt:lpstr>Introduction</vt:lpstr>
      <vt:lpstr>What is a copyright transfer agreement?</vt:lpstr>
      <vt:lpstr>What is a copyright transfer agreement?</vt:lpstr>
      <vt:lpstr>What is a copyright transfer agreement?</vt:lpstr>
      <vt:lpstr>Brainstorming activity</vt:lpstr>
      <vt:lpstr>Key terms: Versions</vt:lpstr>
      <vt:lpstr>Archive your versions and your author agreements!</vt:lpstr>
      <vt:lpstr>What is a post-print (cont’d)?</vt:lpstr>
      <vt:lpstr>Key terms: Assigning vs. licensing</vt:lpstr>
      <vt:lpstr>Key terms: Exclusive vs. non-exclusive license</vt:lpstr>
      <vt:lpstr>Exclusive and Non-exclusive cont’d</vt:lpstr>
      <vt:lpstr>Group Activity: Copyright Transfer Agreements</vt:lpstr>
      <vt:lpstr>CTA debrief</vt:lpstr>
      <vt:lpstr>CTA debrief</vt:lpstr>
      <vt:lpstr>PowerPoint Presentation</vt:lpstr>
      <vt:lpstr>PowerPoint Presentation</vt:lpstr>
      <vt:lpstr>PowerPoint Presentation</vt:lpstr>
      <vt:lpstr>PowerPoint Presentation</vt:lpstr>
      <vt:lpstr>PowerPoint Presentation</vt:lpstr>
      <vt:lpstr>Lots of variation (Springer article)</vt:lpstr>
      <vt:lpstr>Lots of variation (book)</vt:lpstr>
      <vt:lpstr>Lots of variation</vt:lpstr>
      <vt:lpstr>PowerPoint Presentation</vt:lpstr>
      <vt:lpstr>Publisher Websites</vt:lpstr>
      <vt:lpstr>Websites</vt:lpstr>
      <vt:lpstr>Compliance with Tri-Agency Open Access policy</vt:lpstr>
      <vt:lpstr>Compliance with FRQ Open Access policy</vt:lpstr>
      <vt:lpstr>Option 1: Deposit in a repository</vt:lpstr>
      <vt:lpstr>Option 2: Publish in an open access journal</vt:lpstr>
      <vt:lpstr>Negotiation tips</vt:lpstr>
      <vt:lpstr>See the guide! http://libraryguides.mcgill.ca/authorrights  </vt:lpstr>
      <vt:lpstr>FAQs</vt:lpstr>
      <vt:lpstr>Questions? </vt:lpstr>
      <vt:lpstr>Contact</vt:lpstr>
      <vt:lpstr>Image 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rights</dc:title>
  <dc:creator>Jessica Lange, Ms.</dc:creator>
  <cp:lastModifiedBy>LSE LSE</cp:lastModifiedBy>
  <cp:revision>80</cp:revision>
  <cp:lastPrinted>2018-10-22T13:38:19Z</cp:lastPrinted>
  <dcterms:modified xsi:type="dcterms:W3CDTF">2021-02-09T20:25:06Z</dcterms:modified>
</cp:coreProperties>
</file>