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9" r:id="rId5"/>
    <p:sldId id="272" r:id="rId6"/>
    <p:sldId id="270" r:id="rId7"/>
    <p:sldId id="262" r:id="rId8"/>
    <p:sldId id="264" r:id="rId9"/>
    <p:sldId id="265"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9" d="100"/>
          <a:sy n="99" d="100"/>
        </p:scale>
        <p:origin x="72"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2/4/2016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2/4/2016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oralhistorycentre.ca/what-oral-histo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oralhistory.nypl.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metismuseum.ca/browse/index.php/57" TargetMode="External"/><Relationship Id="rId2" Type="http://schemas.openxmlformats.org/officeDocument/2006/relationships/hyperlink" Target="http://www.lifestoriesmontreal.ca/" TargetMode="External"/><Relationship Id="rId1" Type="http://schemas.openxmlformats.org/officeDocument/2006/relationships/slideLayout" Target="../slideLayouts/slideLayout2.xml"/><Relationship Id="rId4" Type="http://schemas.openxmlformats.org/officeDocument/2006/relationships/hyperlink" Target="http://www.saskarchives.com/using-archives/family-history-research/first-nations-and-metis-record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lj.libraryjournal.com/2015/03/litigation/boston-college-oral-history-project-faces-ongoing-legal-issu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Oral Histories and the Library</a:t>
            </a:r>
            <a:endParaRPr lang="en-CA" dirty="0"/>
          </a:p>
        </p:txBody>
      </p:sp>
      <p:sp>
        <p:nvSpPr>
          <p:cNvPr id="3" name="Subtitle 2"/>
          <p:cNvSpPr>
            <a:spLocks noGrp="1"/>
          </p:cNvSpPr>
          <p:nvPr>
            <p:ph type="subTitle" idx="1"/>
          </p:nvPr>
        </p:nvSpPr>
        <p:spPr/>
        <p:txBody>
          <a:bodyPr/>
          <a:lstStyle/>
          <a:p>
            <a:r>
              <a:rPr lang="en-CA" dirty="0" smtClean="0"/>
              <a:t>Presented by Richard Bee</a:t>
            </a:r>
            <a:endParaRPr lang="en-CA" dirty="0"/>
          </a:p>
        </p:txBody>
      </p:sp>
    </p:spTree>
    <p:extLst>
      <p:ext uri="{BB962C8B-B14F-4D97-AF65-F5344CB8AC3E}">
        <p14:creationId xmlns:p14="http://schemas.microsoft.com/office/powerpoint/2010/main" val="481810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Resources</a:t>
            </a:r>
            <a:endParaRPr lang="en-CA"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smtClean="0"/>
              <a:t>Periodicals</a:t>
            </a:r>
          </a:p>
          <a:p>
            <a:pPr lvl="1">
              <a:buFont typeface="Arial" panose="020B0604020202020204" pitchFamily="34" charset="0"/>
              <a:buChar char="•"/>
            </a:pPr>
            <a:r>
              <a:rPr lang="en-CA" i="1" dirty="0" smtClean="0"/>
              <a:t>Oral History Review</a:t>
            </a:r>
          </a:p>
          <a:p>
            <a:pPr lvl="1">
              <a:buFont typeface="Arial" panose="020B0604020202020204" pitchFamily="34" charset="0"/>
              <a:buChar char="•"/>
            </a:pPr>
            <a:r>
              <a:rPr lang="en-CA" i="1" dirty="0" smtClean="0"/>
              <a:t>Oral History Forum</a:t>
            </a:r>
            <a:r>
              <a:rPr lang="en-CA" dirty="0" smtClean="0"/>
              <a:t>, published by Canadian Oral History Association</a:t>
            </a:r>
            <a:endParaRPr lang="en-CA" i="1" dirty="0" smtClean="0"/>
          </a:p>
          <a:p>
            <a:pPr>
              <a:buFont typeface="Arial" panose="020B0604020202020204" pitchFamily="34" charset="0"/>
              <a:buChar char="•"/>
            </a:pPr>
            <a:r>
              <a:rPr lang="en-CA" dirty="0" smtClean="0"/>
              <a:t>Books</a:t>
            </a:r>
          </a:p>
          <a:p>
            <a:pPr lvl="1">
              <a:buFont typeface="Arial" panose="020B0604020202020204" pitchFamily="34" charset="0"/>
              <a:buChar char="•"/>
            </a:pPr>
            <a:r>
              <a:rPr lang="en-CA" dirty="0"/>
              <a:t>MacKay, </a:t>
            </a:r>
            <a:r>
              <a:rPr lang="en-CA" dirty="0" smtClean="0"/>
              <a:t>Nancy. </a:t>
            </a:r>
            <a:r>
              <a:rPr lang="en-CA" i="1" dirty="0" smtClean="0"/>
              <a:t>Curating Oral Histories: From Interview to Archive</a:t>
            </a:r>
            <a:r>
              <a:rPr lang="en-CA" dirty="0" smtClean="0"/>
              <a:t> </a:t>
            </a:r>
            <a:endParaRPr lang="en-CA" i="1" dirty="0" smtClean="0"/>
          </a:p>
          <a:p>
            <a:pPr lvl="1">
              <a:buFont typeface="Arial" panose="020B0604020202020204" pitchFamily="34" charset="0"/>
              <a:buChar char="•"/>
            </a:pPr>
            <a:r>
              <a:rPr lang="en-CA" dirty="0"/>
              <a:t>Llewellyn, Kristina R.; Freund, Alexander; Reilly, </a:t>
            </a:r>
            <a:r>
              <a:rPr lang="en-CA" dirty="0" smtClean="0"/>
              <a:t>Nolan. </a:t>
            </a:r>
            <a:r>
              <a:rPr lang="en-CA" i="1" dirty="0" smtClean="0"/>
              <a:t>The Canadian Oral History Reader </a:t>
            </a:r>
          </a:p>
          <a:p>
            <a:pPr>
              <a:buFont typeface="Arial" panose="020B0604020202020204" pitchFamily="34" charset="0"/>
              <a:buChar char="•"/>
            </a:pPr>
            <a:r>
              <a:rPr lang="en-CA" dirty="0" smtClean="0"/>
              <a:t>Organizations</a:t>
            </a:r>
          </a:p>
          <a:p>
            <a:pPr lvl="1">
              <a:buFont typeface="Arial" panose="020B0604020202020204" pitchFamily="34" charset="0"/>
              <a:buChar char="•"/>
            </a:pPr>
            <a:r>
              <a:rPr lang="en-CA" dirty="0" smtClean="0"/>
              <a:t>Oral History Centre, University of Winnipeg</a:t>
            </a:r>
          </a:p>
          <a:p>
            <a:pPr lvl="1">
              <a:buFont typeface="Arial" panose="020B0604020202020204" pitchFamily="34" charset="0"/>
              <a:buChar char="•"/>
            </a:pPr>
            <a:endParaRPr lang="en-CA" i="1" dirty="0" smtClean="0"/>
          </a:p>
          <a:p>
            <a:pPr marL="457200" lvl="1" indent="0">
              <a:buNone/>
            </a:pPr>
            <a:endParaRPr lang="en-CA" dirty="0" smtClean="0"/>
          </a:p>
          <a:p>
            <a:pPr>
              <a:buFont typeface="Arial" panose="020B0604020202020204" pitchFamily="34" charset="0"/>
              <a:buChar char="•"/>
            </a:pPr>
            <a:endParaRPr lang="en-CA" i="1" dirty="0"/>
          </a:p>
        </p:txBody>
      </p:sp>
    </p:spTree>
    <p:extLst>
      <p:ext uri="{BB962C8B-B14F-4D97-AF65-F5344CB8AC3E}">
        <p14:creationId xmlns:p14="http://schemas.microsoft.com/office/powerpoint/2010/main" val="17789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a:t>
            </a:r>
            <a:endParaRPr lang="en-CA" dirty="0"/>
          </a:p>
        </p:txBody>
      </p:sp>
      <p:sp>
        <p:nvSpPr>
          <p:cNvPr id="3" name="Content Placeholder 2"/>
          <p:cNvSpPr>
            <a:spLocks noGrp="1"/>
          </p:cNvSpPr>
          <p:nvPr>
            <p:ph idx="1"/>
          </p:nvPr>
        </p:nvSpPr>
        <p:spPr/>
        <p:txBody>
          <a:bodyPr/>
          <a:lstStyle/>
          <a:p>
            <a:pPr marL="457200" indent="-457200">
              <a:buFont typeface="+mj-lt"/>
              <a:buAutoNum type="arabicPeriod"/>
            </a:pPr>
            <a:r>
              <a:rPr lang="en-CA" dirty="0"/>
              <a:t>My </a:t>
            </a:r>
            <a:r>
              <a:rPr lang="en-CA" dirty="0" smtClean="0"/>
              <a:t>History With </a:t>
            </a:r>
            <a:r>
              <a:rPr lang="en-CA" dirty="0"/>
              <a:t>Oral </a:t>
            </a:r>
            <a:r>
              <a:rPr lang="en-CA" dirty="0" smtClean="0"/>
              <a:t>History</a:t>
            </a:r>
          </a:p>
          <a:p>
            <a:pPr marL="457200" indent="-457200">
              <a:buFont typeface="+mj-lt"/>
              <a:buAutoNum type="arabicPeriod"/>
            </a:pPr>
            <a:r>
              <a:rPr lang="en-CA" dirty="0" smtClean="0"/>
              <a:t>What is Oral History?</a:t>
            </a:r>
          </a:p>
          <a:p>
            <a:pPr marL="457200" indent="-457200">
              <a:buFont typeface="+mj-lt"/>
              <a:buAutoNum type="arabicPeriod"/>
            </a:pPr>
            <a:r>
              <a:rPr lang="en-CA" dirty="0" smtClean="0"/>
              <a:t>Why Libraries Should Have Oral History Collections</a:t>
            </a:r>
          </a:p>
          <a:p>
            <a:pPr marL="457200" indent="-457200">
              <a:buFont typeface="+mj-lt"/>
              <a:buAutoNum type="arabicPeriod"/>
            </a:pPr>
            <a:r>
              <a:rPr lang="en-CA" dirty="0" smtClean="0"/>
              <a:t>Issues Regarding Oral History Collections</a:t>
            </a:r>
          </a:p>
          <a:p>
            <a:pPr marL="457200" indent="-457200">
              <a:buFont typeface="+mj-lt"/>
              <a:buAutoNum type="arabicPeriod"/>
            </a:pPr>
            <a:r>
              <a:rPr lang="en-CA" dirty="0" smtClean="0"/>
              <a:t>Summary</a:t>
            </a:r>
          </a:p>
        </p:txBody>
      </p:sp>
    </p:spTree>
    <p:extLst>
      <p:ext uri="{BB962C8B-B14F-4D97-AF65-F5344CB8AC3E}">
        <p14:creationId xmlns:p14="http://schemas.microsoft.com/office/powerpoint/2010/main" val="3147828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My History With Oral History</a:t>
            </a:r>
            <a:endParaRPr lang="en-CA"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smtClean="0"/>
              <a:t>2011, John E. Robbins Library/S.J. McKee Archives</a:t>
            </a:r>
          </a:p>
          <a:p>
            <a:pPr lvl="1">
              <a:buFont typeface="Arial" panose="020B0604020202020204" pitchFamily="34" charset="0"/>
              <a:buChar char="•"/>
            </a:pPr>
            <a:r>
              <a:rPr lang="en-CA" dirty="0" smtClean="0"/>
              <a:t>Digitizing the “</a:t>
            </a:r>
            <a:r>
              <a:rPr lang="en-CA" dirty="0" err="1" smtClean="0"/>
              <a:t>Westman</a:t>
            </a:r>
            <a:r>
              <a:rPr lang="en-CA" dirty="0" smtClean="0"/>
              <a:t> Oral History Association” collection</a:t>
            </a:r>
          </a:p>
          <a:p>
            <a:pPr lvl="2">
              <a:buFont typeface="Arial" panose="020B0604020202020204" pitchFamily="34" charset="0"/>
              <a:buChar char="•"/>
            </a:pPr>
            <a:r>
              <a:rPr lang="en-CA" dirty="0" smtClean="0"/>
              <a:t>Cassette to MP3, paper to PDF</a:t>
            </a:r>
          </a:p>
          <a:p>
            <a:pPr>
              <a:buFont typeface="Arial" panose="020B0604020202020204" pitchFamily="34" charset="0"/>
              <a:buChar char="•"/>
            </a:pPr>
            <a:r>
              <a:rPr lang="en-CA" dirty="0" smtClean="0"/>
              <a:t>2014-2015, Brandon University</a:t>
            </a:r>
          </a:p>
          <a:p>
            <a:pPr lvl="1">
              <a:buFont typeface="Arial" panose="020B0604020202020204" pitchFamily="34" charset="0"/>
              <a:buChar char="•"/>
            </a:pPr>
            <a:r>
              <a:rPr lang="en-CA" dirty="0" smtClean="0"/>
              <a:t>HIST-371 Oral History</a:t>
            </a:r>
          </a:p>
          <a:p>
            <a:pPr lvl="1">
              <a:buFont typeface="Arial" panose="020B0604020202020204" pitchFamily="34" charset="0"/>
              <a:buChar char="•"/>
            </a:pPr>
            <a:r>
              <a:rPr lang="en-CA" dirty="0" smtClean="0"/>
              <a:t>HIST-499 Topics: Oral History</a:t>
            </a:r>
          </a:p>
          <a:p>
            <a:pPr lvl="2">
              <a:buFont typeface="Arial" panose="020B0604020202020204" pitchFamily="34" charset="0"/>
              <a:buChar char="•"/>
            </a:pPr>
            <a:r>
              <a:rPr lang="en-CA" dirty="0" smtClean="0"/>
              <a:t>Classes taught by Dr. Rhonda </a:t>
            </a:r>
            <a:r>
              <a:rPr lang="en-CA" dirty="0" err="1" smtClean="0"/>
              <a:t>Hinther</a:t>
            </a:r>
            <a:endParaRPr lang="en-CA" dirty="0" smtClean="0"/>
          </a:p>
          <a:p>
            <a:pPr marL="1371600" lvl="3" indent="0">
              <a:buNone/>
            </a:pPr>
            <a:endParaRPr lang="en-CA" dirty="0"/>
          </a:p>
        </p:txBody>
      </p:sp>
    </p:spTree>
    <p:extLst>
      <p:ext uri="{BB962C8B-B14F-4D97-AF65-F5344CB8AC3E}">
        <p14:creationId xmlns:p14="http://schemas.microsoft.com/office/powerpoint/2010/main" val="93855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Oral History?</a:t>
            </a:r>
            <a:endParaRPr lang="en-CA" dirty="0"/>
          </a:p>
        </p:txBody>
      </p:sp>
      <p:sp>
        <p:nvSpPr>
          <p:cNvPr id="3" name="Content Placeholder 2"/>
          <p:cNvSpPr>
            <a:spLocks noGrp="1"/>
          </p:cNvSpPr>
          <p:nvPr>
            <p:ph idx="1"/>
          </p:nvPr>
        </p:nvSpPr>
        <p:spPr/>
        <p:txBody>
          <a:bodyPr>
            <a:normAutofit/>
          </a:bodyPr>
          <a:lstStyle/>
          <a:p>
            <a:pPr marL="0" indent="0">
              <a:buNone/>
            </a:pPr>
            <a:r>
              <a:rPr lang="en-CA" dirty="0"/>
              <a:t>“Oral </a:t>
            </a:r>
            <a:r>
              <a:rPr lang="en-CA" dirty="0" smtClean="0"/>
              <a:t>History is </a:t>
            </a:r>
            <a:r>
              <a:rPr lang="en-CA" dirty="0"/>
              <a:t>a history built around people. It thrusts life into history itself and widens its scope. It allows heroes not just from the leaders, but also from the unknown majority of the people. It encourages teachers and students to become fellow-workers. It brings history into, and out of, the community. It helps the less privileged […] towards dignity and self-confidence. It makes for contact – and hence understanding – between social classes, and between generations. […] In short it makes for fuller human beings</a:t>
            </a:r>
            <a:r>
              <a:rPr lang="en-CA" dirty="0" smtClean="0"/>
              <a:t>.”*</a:t>
            </a:r>
            <a:endParaRPr lang="en-CA" dirty="0" smtClean="0">
              <a:hlinkClick r:id="rId2"/>
            </a:endParaRPr>
          </a:p>
          <a:p>
            <a:pPr marL="0" indent="0">
              <a:buNone/>
            </a:pPr>
            <a:endParaRPr lang="en-CA" dirty="0">
              <a:hlinkClick r:id="rId2"/>
            </a:endParaRPr>
          </a:p>
          <a:p>
            <a:pPr marL="0" indent="0">
              <a:buNone/>
            </a:pPr>
            <a:r>
              <a:rPr lang="en-CA" sz="1600" dirty="0" smtClean="0"/>
              <a:t>*Thompson</a:t>
            </a:r>
            <a:r>
              <a:rPr lang="en-CA" sz="1600" dirty="0"/>
              <a:t>, Paul. 2000. </a:t>
            </a:r>
            <a:r>
              <a:rPr lang="en-CA" sz="1600" i="1" dirty="0"/>
              <a:t>The </a:t>
            </a:r>
            <a:r>
              <a:rPr lang="en-CA" sz="1600" i="1" dirty="0" smtClean="0"/>
              <a:t>Voice </a:t>
            </a:r>
            <a:r>
              <a:rPr lang="en-CA" sz="1600" i="1" dirty="0"/>
              <a:t>O</a:t>
            </a:r>
            <a:r>
              <a:rPr lang="en-CA" sz="1600" i="1" dirty="0" smtClean="0"/>
              <a:t>f </a:t>
            </a:r>
            <a:r>
              <a:rPr lang="en-CA" sz="1600" i="1" dirty="0"/>
              <a:t>T</a:t>
            </a:r>
            <a:r>
              <a:rPr lang="en-CA" sz="1600" i="1" dirty="0" smtClean="0"/>
              <a:t>he Past: Oral </a:t>
            </a:r>
            <a:r>
              <a:rPr lang="en-CA" sz="1600" i="1" dirty="0"/>
              <a:t>H</a:t>
            </a:r>
            <a:r>
              <a:rPr lang="en-CA" sz="1600" i="1" dirty="0" smtClean="0"/>
              <a:t>istory</a:t>
            </a:r>
            <a:r>
              <a:rPr lang="en-CA" sz="1600" dirty="0" smtClean="0"/>
              <a:t>.</a:t>
            </a:r>
            <a:r>
              <a:rPr lang="en-CA" sz="1600" i="1" dirty="0"/>
              <a:t> [electronic resource</a:t>
            </a:r>
            <a:r>
              <a:rPr lang="en-CA" sz="1600" i="1" dirty="0" smtClean="0"/>
              <a:t>].</a:t>
            </a:r>
            <a:r>
              <a:rPr lang="en-CA" sz="1600" dirty="0" smtClean="0"/>
              <a:t> </a:t>
            </a:r>
            <a:r>
              <a:rPr lang="en-CA" sz="1600" dirty="0" err="1"/>
              <a:t>n.p</a:t>
            </a:r>
            <a:r>
              <a:rPr lang="en-CA" sz="1600" dirty="0"/>
              <a:t>.: Oxford [England] ; New York : Oxford University Press, </a:t>
            </a:r>
            <a:r>
              <a:rPr lang="en-CA" sz="1600" dirty="0" smtClean="0"/>
              <a:t>2000</a:t>
            </a:r>
            <a:r>
              <a:rPr lang="en-CA" sz="1600" dirty="0"/>
              <a:t>. </a:t>
            </a:r>
            <a:r>
              <a:rPr lang="en-CA" sz="1600" i="1" dirty="0"/>
              <a:t>University of Alberta Library</a:t>
            </a:r>
            <a:r>
              <a:rPr lang="en-CA" sz="1600" dirty="0"/>
              <a:t>, EBSCO</a:t>
            </a:r>
            <a:r>
              <a:rPr lang="en-CA" sz="1600" i="1" dirty="0"/>
              <a:t>host</a:t>
            </a:r>
            <a:r>
              <a:rPr lang="en-CA" sz="1600" dirty="0"/>
              <a:t> (accessed </a:t>
            </a:r>
            <a:r>
              <a:rPr lang="en-CA" sz="1600" dirty="0" smtClean="0"/>
              <a:t>January 19, </a:t>
            </a:r>
            <a:r>
              <a:rPr lang="en-CA" sz="1600" dirty="0"/>
              <a:t>2016).</a:t>
            </a:r>
            <a:endParaRPr lang="en-CA" sz="1600" dirty="0" smtClean="0"/>
          </a:p>
          <a:p>
            <a:pPr marL="0" indent="0">
              <a:buNone/>
            </a:pPr>
            <a:endParaRPr lang="en-CA" dirty="0"/>
          </a:p>
        </p:txBody>
      </p:sp>
    </p:spTree>
    <p:extLst>
      <p:ext uri="{BB962C8B-B14F-4D97-AF65-F5344CB8AC3E}">
        <p14:creationId xmlns:p14="http://schemas.microsoft.com/office/powerpoint/2010/main" val="2473377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Why Libraries Should Have Oral History Collections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Oral histories can be utilized by a </a:t>
            </a:r>
            <a:r>
              <a:rPr lang="en-CA" dirty="0" smtClean="0"/>
              <a:t>range </a:t>
            </a:r>
            <a:r>
              <a:rPr lang="en-CA" dirty="0"/>
              <a:t>of academic disciplines</a:t>
            </a:r>
          </a:p>
          <a:p>
            <a:pPr lvl="1">
              <a:buFont typeface="Arial" panose="020B0604020202020204" pitchFamily="34" charset="0"/>
              <a:buChar char="•"/>
            </a:pPr>
            <a:r>
              <a:rPr lang="en-CA" dirty="0" smtClean="0"/>
              <a:t>Prato</a:t>
            </a:r>
            <a:r>
              <a:rPr lang="en-CA" dirty="0"/>
              <a:t>, Greg. 2009. </a:t>
            </a:r>
            <a:r>
              <a:rPr lang="en-CA" i="1" dirty="0"/>
              <a:t>Grunge is </a:t>
            </a:r>
            <a:r>
              <a:rPr lang="en-CA" i="1" dirty="0" smtClean="0"/>
              <a:t>Dead</a:t>
            </a:r>
            <a:r>
              <a:rPr lang="en-CA" i="1" dirty="0"/>
              <a:t>. [electronic resource] : </a:t>
            </a:r>
            <a:r>
              <a:rPr lang="en-CA" i="1" dirty="0" smtClean="0"/>
              <a:t>The </a:t>
            </a:r>
            <a:r>
              <a:rPr lang="en-CA" i="1" dirty="0"/>
              <a:t>O</a:t>
            </a:r>
            <a:r>
              <a:rPr lang="en-CA" i="1" dirty="0" smtClean="0"/>
              <a:t>ral </a:t>
            </a:r>
            <a:r>
              <a:rPr lang="en-CA" i="1" dirty="0"/>
              <a:t>H</a:t>
            </a:r>
            <a:r>
              <a:rPr lang="en-CA" i="1" dirty="0" smtClean="0"/>
              <a:t>istory </a:t>
            </a:r>
            <a:r>
              <a:rPr lang="en-CA" i="1" dirty="0"/>
              <a:t>of Seattle </a:t>
            </a:r>
            <a:r>
              <a:rPr lang="en-CA" i="1" dirty="0" smtClean="0"/>
              <a:t>Rock </a:t>
            </a:r>
            <a:r>
              <a:rPr lang="en-CA" i="1" dirty="0"/>
              <a:t>M</a:t>
            </a:r>
            <a:r>
              <a:rPr lang="en-CA" i="1" dirty="0" smtClean="0"/>
              <a:t>usic</a:t>
            </a:r>
            <a:r>
              <a:rPr lang="en-CA" dirty="0"/>
              <a:t>. </a:t>
            </a:r>
            <a:r>
              <a:rPr lang="en-CA" dirty="0" err="1"/>
              <a:t>n.p</a:t>
            </a:r>
            <a:r>
              <a:rPr lang="en-CA" dirty="0"/>
              <a:t>.: Toronto [Ont.] : ECW Press, </a:t>
            </a:r>
            <a:r>
              <a:rPr lang="en-CA" dirty="0" smtClean="0"/>
              <a:t>2009</a:t>
            </a:r>
            <a:r>
              <a:rPr lang="en-CA" dirty="0"/>
              <a:t>. </a:t>
            </a:r>
            <a:r>
              <a:rPr lang="en-CA" i="1" dirty="0"/>
              <a:t>University of Alberta Library</a:t>
            </a:r>
            <a:r>
              <a:rPr lang="en-CA" dirty="0"/>
              <a:t>, EBSCO</a:t>
            </a:r>
            <a:r>
              <a:rPr lang="en-CA" i="1" dirty="0"/>
              <a:t>host</a:t>
            </a:r>
            <a:r>
              <a:rPr lang="en-CA" dirty="0"/>
              <a:t> (accessed January 30, 2016</a:t>
            </a:r>
            <a:r>
              <a:rPr lang="en-CA" dirty="0" smtClean="0"/>
              <a:t>).</a:t>
            </a:r>
          </a:p>
          <a:p>
            <a:pPr lvl="1">
              <a:buFont typeface="Arial" panose="020B0604020202020204" pitchFamily="34" charset="0"/>
              <a:buChar char="•"/>
            </a:pPr>
            <a:r>
              <a:rPr lang="en-CA" dirty="0"/>
              <a:t>Field, Sean. 2012. </a:t>
            </a:r>
            <a:r>
              <a:rPr lang="en-CA" i="1" dirty="0"/>
              <a:t>Oral </a:t>
            </a:r>
            <a:r>
              <a:rPr lang="en-CA" i="1" dirty="0" smtClean="0"/>
              <a:t>History</a:t>
            </a:r>
            <a:r>
              <a:rPr lang="en-CA" i="1" dirty="0"/>
              <a:t>, </a:t>
            </a:r>
            <a:r>
              <a:rPr lang="en-CA" i="1" dirty="0" smtClean="0"/>
              <a:t>Community </a:t>
            </a:r>
            <a:r>
              <a:rPr lang="en-CA" i="1" dirty="0"/>
              <a:t>and </a:t>
            </a:r>
            <a:r>
              <a:rPr lang="en-CA" i="1" dirty="0" smtClean="0"/>
              <a:t>Displacement</a:t>
            </a:r>
            <a:r>
              <a:rPr lang="en-CA" i="1" dirty="0"/>
              <a:t>. [electronic resource] : </a:t>
            </a:r>
            <a:r>
              <a:rPr lang="en-CA" i="1" dirty="0" smtClean="0"/>
              <a:t>Imagining </a:t>
            </a:r>
            <a:r>
              <a:rPr lang="en-CA" i="1" dirty="0"/>
              <a:t>M</a:t>
            </a:r>
            <a:r>
              <a:rPr lang="en-CA" i="1" dirty="0" smtClean="0"/>
              <a:t>emories </a:t>
            </a:r>
            <a:r>
              <a:rPr lang="en-CA" i="1" dirty="0"/>
              <a:t>in </a:t>
            </a:r>
            <a:r>
              <a:rPr lang="en-CA" i="1" dirty="0" smtClean="0"/>
              <a:t>Post-Apartheid </a:t>
            </a:r>
            <a:r>
              <a:rPr lang="en-CA" i="1" dirty="0"/>
              <a:t>South Africa</a:t>
            </a:r>
            <a:r>
              <a:rPr lang="en-CA" dirty="0"/>
              <a:t>. </a:t>
            </a:r>
            <a:r>
              <a:rPr lang="en-CA" dirty="0" err="1"/>
              <a:t>n.p</a:t>
            </a:r>
            <a:r>
              <a:rPr lang="en-CA" dirty="0"/>
              <a:t>.: New York : Palgrave Macmillan, </a:t>
            </a:r>
            <a:r>
              <a:rPr lang="en-CA" dirty="0" smtClean="0"/>
              <a:t>2012</a:t>
            </a:r>
            <a:r>
              <a:rPr lang="en-CA" dirty="0"/>
              <a:t>. </a:t>
            </a:r>
            <a:r>
              <a:rPr lang="en-CA" i="1" dirty="0"/>
              <a:t>University of Alberta Library</a:t>
            </a:r>
            <a:r>
              <a:rPr lang="en-CA" dirty="0"/>
              <a:t>, EBSCO</a:t>
            </a:r>
            <a:r>
              <a:rPr lang="en-CA" i="1" dirty="0"/>
              <a:t>host</a:t>
            </a:r>
            <a:r>
              <a:rPr lang="en-CA" dirty="0"/>
              <a:t> (accessed January </a:t>
            </a:r>
            <a:r>
              <a:rPr lang="en-CA" dirty="0" smtClean="0"/>
              <a:t>24, </a:t>
            </a:r>
            <a:r>
              <a:rPr lang="en-CA" dirty="0"/>
              <a:t>2016).</a:t>
            </a:r>
          </a:p>
          <a:p>
            <a:pPr marL="0" indent="0">
              <a:buNone/>
            </a:pPr>
            <a:endParaRPr lang="en-CA" dirty="0"/>
          </a:p>
        </p:txBody>
      </p:sp>
    </p:spTree>
    <p:extLst>
      <p:ext uri="{BB962C8B-B14F-4D97-AF65-F5344CB8AC3E}">
        <p14:creationId xmlns:p14="http://schemas.microsoft.com/office/powerpoint/2010/main" val="3792875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Why Libraries Should Have Oral History Collections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CA" sz="2200" dirty="0" smtClean="0"/>
              <a:t>A Source of Engagement With </a:t>
            </a:r>
            <a:r>
              <a:rPr lang="en-CA" sz="2200" dirty="0"/>
              <a:t>t</a:t>
            </a:r>
            <a:r>
              <a:rPr lang="en-CA" sz="2200" dirty="0" smtClean="0"/>
              <a:t>he </a:t>
            </a:r>
            <a:r>
              <a:rPr lang="en-CA" sz="2200" dirty="0" smtClean="0"/>
              <a:t>Community</a:t>
            </a:r>
            <a:endParaRPr lang="en-CA" sz="1900" dirty="0">
              <a:solidFill>
                <a:schemeClr val="bg1"/>
              </a:solidFill>
            </a:endParaRPr>
          </a:p>
          <a:p>
            <a:pPr lvl="1">
              <a:buFont typeface="Arial" panose="020B0604020202020204" pitchFamily="34" charset="0"/>
              <a:buChar char="•"/>
            </a:pPr>
            <a:r>
              <a:rPr lang="en-CA" sz="1900" dirty="0"/>
              <a:t>Oral histories are “valuable resources and can be particularly successful in capturing [a] community’s social history” (27).* </a:t>
            </a:r>
            <a:endParaRPr lang="en-CA" sz="1900" dirty="0" smtClean="0"/>
          </a:p>
          <a:p>
            <a:pPr lvl="1">
              <a:buFont typeface="Arial" panose="020B0604020202020204" pitchFamily="34" charset="0"/>
              <a:buChar char="•"/>
            </a:pPr>
            <a:r>
              <a:rPr lang="en-CA" dirty="0"/>
              <a:t>New York Public Library Oral History</a:t>
            </a:r>
          </a:p>
          <a:p>
            <a:pPr marL="857250" lvl="2" indent="0">
              <a:buNone/>
            </a:pPr>
            <a:r>
              <a:rPr lang="en-CA" dirty="0">
                <a:hlinkClick r:id="rId2"/>
              </a:rPr>
              <a:t>http://oralhistory.nypl.org/</a:t>
            </a:r>
            <a:endParaRPr lang="en-CA" dirty="0"/>
          </a:p>
          <a:p>
            <a:pPr lvl="1">
              <a:buFont typeface="Arial" panose="020B0604020202020204" pitchFamily="34" charset="0"/>
              <a:buChar char="•"/>
            </a:pPr>
            <a:r>
              <a:rPr lang="en-CA" dirty="0"/>
              <a:t>U.S. National Library of Medicine Oral Histories</a:t>
            </a:r>
          </a:p>
          <a:p>
            <a:pPr marL="857250" lvl="2" indent="0">
              <a:buNone/>
            </a:pPr>
            <a:r>
              <a:rPr lang="en-CA" dirty="0"/>
              <a:t>https://www.nlm.nih.gov/hmd/manuscripts/oh.htmlInstitutional </a:t>
            </a:r>
            <a:r>
              <a:rPr lang="en-CA" dirty="0" smtClean="0"/>
              <a:t>memories</a:t>
            </a:r>
            <a:endParaRPr lang="en-CA" dirty="0"/>
          </a:p>
          <a:p>
            <a:pPr marL="57150" indent="0">
              <a:buNone/>
            </a:pPr>
            <a:endParaRPr lang="en-CA" dirty="0" smtClean="0"/>
          </a:p>
          <a:p>
            <a:pPr marL="57150" indent="0">
              <a:buNone/>
            </a:pPr>
            <a:r>
              <a:rPr lang="en-CA" sz="1700" dirty="0" smtClean="0"/>
              <a:t>*</a:t>
            </a:r>
            <a:r>
              <a:rPr lang="en-CA" sz="1700" dirty="0"/>
              <a:t>Marquis, Kathy, and Leslie Waggener. 2015. "What to Collect?: Building a Local History Reference Collection at your Library." </a:t>
            </a:r>
            <a:r>
              <a:rPr lang="en-CA" sz="1700" i="1" dirty="0"/>
              <a:t>American Libraries</a:t>
            </a:r>
            <a:r>
              <a:rPr lang="en-CA" sz="1700" dirty="0"/>
              <a:t>, 2015. 26. </a:t>
            </a:r>
            <a:r>
              <a:rPr lang="en-CA" sz="1700" i="1" dirty="0"/>
              <a:t>Academic OneFile</a:t>
            </a:r>
            <a:r>
              <a:rPr lang="en-CA" sz="1700" dirty="0"/>
              <a:t>, EBSCO</a:t>
            </a:r>
            <a:r>
              <a:rPr lang="en-CA" sz="1700" i="1" dirty="0"/>
              <a:t>host</a:t>
            </a:r>
            <a:r>
              <a:rPr lang="en-CA" sz="1700" dirty="0"/>
              <a:t> (accessed December 12, 2015</a:t>
            </a:r>
            <a:r>
              <a:rPr lang="en-CA" sz="1700" dirty="0" smtClean="0"/>
              <a:t>).</a:t>
            </a:r>
          </a:p>
          <a:p>
            <a:pPr marL="914400" lvl="2" indent="0">
              <a:buNone/>
            </a:pPr>
            <a:endParaRPr lang="en-CA" dirty="0"/>
          </a:p>
          <a:p>
            <a:pPr lvl="2">
              <a:buFont typeface="Arial" panose="020B0604020202020204" pitchFamily="34" charset="0"/>
              <a:buChar char="•"/>
            </a:pPr>
            <a:endParaRPr lang="en-CA" dirty="0"/>
          </a:p>
          <a:p>
            <a:pPr marL="0" indent="0">
              <a:buNone/>
            </a:pPr>
            <a:endParaRPr lang="en-CA" dirty="0"/>
          </a:p>
        </p:txBody>
      </p:sp>
    </p:spTree>
    <p:extLst>
      <p:ext uri="{BB962C8B-B14F-4D97-AF65-F5344CB8AC3E}">
        <p14:creationId xmlns:p14="http://schemas.microsoft.com/office/powerpoint/2010/main" val="167940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Libraries Should Have Oral History Collections</a:t>
            </a:r>
            <a:endParaRPr lang="en-CA"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Create a voice for marginalized </a:t>
            </a:r>
            <a:r>
              <a:rPr lang="en-CA" dirty="0" smtClean="0"/>
              <a:t>groups</a:t>
            </a:r>
          </a:p>
          <a:p>
            <a:pPr lvl="1">
              <a:buFont typeface="Arial" panose="020B0604020202020204" pitchFamily="34" charset="0"/>
              <a:buChar char="•"/>
            </a:pPr>
            <a:r>
              <a:rPr lang="en-CA" dirty="0" smtClean="0"/>
              <a:t>Montreal </a:t>
            </a:r>
            <a:r>
              <a:rPr lang="en-CA" dirty="0" smtClean="0"/>
              <a:t>Life Stories</a:t>
            </a:r>
          </a:p>
          <a:p>
            <a:pPr marL="914400" lvl="2" indent="0">
              <a:buNone/>
            </a:pPr>
            <a:r>
              <a:rPr lang="en-CA" dirty="0">
                <a:hlinkClick r:id="rId2"/>
              </a:rPr>
              <a:t>http://www.lifestoriesmontreal.ca</a:t>
            </a:r>
            <a:r>
              <a:rPr lang="en-CA" dirty="0" smtClean="0">
                <a:hlinkClick r:id="rId2"/>
              </a:rPr>
              <a:t>/</a:t>
            </a:r>
            <a:endParaRPr lang="en-CA" dirty="0" smtClean="0"/>
          </a:p>
          <a:p>
            <a:pPr lvl="1">
              <a:buFont typeface="Arial" panose="020B0604020202020204" pitchFamily="34" charset="0"/>
              <a:buChar char="•"/>
            </a:pPr>
            <a:r>
              <a:rPr lang="en-CA" dirty="0" smtClean="0"/>
              <a:t>First Nations and Aboriginal oral histories</a:t>
            </a:r>
          </a:p>
          <a:p>
            <a:pPr marL="914400" lvl="2" indent="0">
              <a:buNone/>
            </a:pPr>
            <a:r>
              <a:rPr lang="en-CA" dirty="0" smtClean="0">
                <a:hlinkClick r:id="rId3"/>
              </a:rPr>
              <a:t>http://www.metismuseum.ca/browse/index.php/57</a:t>
            </a:r>
            <a:endParaRPr lang="en-CA" dirty="0" smtClean="0"/>
          </a:p>
          <a:p>
            <a:pPr marL="914400" lvl="2" indent="0">
              <a:buNone/>
            </a:pPr>
            <a:r>
              <a:rPr lang="en-CA" dirty="0" smtClean="0">
                <a:hlinkClick r:id="rId4"/>
              </a:rPr>
              <a:t>http</a:t>
            </a:r>
            <a:r>
              <a:rPr lang="en-CA" dirty="0">
                <a:hlinkClick r:id="rId4"/>
              </a:rPr>
              <a:t>://www.saskarchives.com/using-archives/family-history-research/first-nations-and-metis-</a:t>
            </a:r>
            <a:r>
              <a:rPr lang="en-CA" dirty="0" smtClean="0">
                <a:hlinkClick r:id="rId4"/>
              </a:rPr>
              <a:t>records</a:t>
            </a:r>
            <a:endParaRPr lang="en-CA" dirty="0" smtClean="0"/>
          </a:p>
          <a:p>
            <a:pPr lvl="2">
              <a:buFont typeface="Arial"/>
              <a:buChar char="•"/>
            </a:pPr>
            <a:r>
              <a:rPr lang="en-CA" dirty="0" smtClean="0"/>
              <a:t>Supreme Court of Canada ruling for </a:t>
            </a:r>
            <a:r>
              <a:rPr lang="en-CA" i="1" dirty="0" err="1" smtClean="0"/>
              <a:t>Delgamuukw</a:t>
            </a:r>
            <a:r>
              <a:rPr lang="en-CA" i="1" dirty="0" smtClean="0"/>
              <a:t> v. British Columbia</a:t>
            </a:r>
          </a:p>
          <a:p>
            <a:pPr marL="1371600" lvl="3" indent="0">
              <a:buNone/>
            </a:pPr>
            <a:endParaRPr lang="en-CA" dirty="0" smtClean="0"/>
          </a:p>
          <a:p>
            <a:pPr lvl="2">
              <a:buFont typeface="Arial" panose="020B0604020202020204" pitchFamily="34" charset="0"/>
              <a:buChar char="•"/>
            </a:pPr>
            <a:endParaRPr lang="en-CA" dirty="0"/>
          </a:p>
          <a:p>
            <a:pPr marL="457200" lvl="1" indent="0">
              <a:buNone/>
            </a:pPr>
            <a:endParaRPr lang="en-CA" dirty="0"/>
          </a:p>
          <a:p>
            <a:pPr marL="0" indent="0">
              <a:buNone/>
            </a:pPr>
            <a:endParaRPr lang="en-CA" dirty="0"/>
          </a:p>
        </p:txBody>
      </p:sp>
    </p:spTree>
    <p:extLst>
      <p:ext uri="{BB962C8B-B14F-4D97-AF65-F5344CB8AC3E}">
        <p14:creationId xmlns:p14="http://schemas.microsoft.com/office/powerpoint/2010/main" val="227551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Issues Regarding Oral History Collections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smtClean="0"/>
              <a:t>Boston College Belfast Project Fiasco</a:t>
            </a:r>
          </a:p>
          <a:p>
            <a:pPr lvl="1">
              <a:buFont typeface="Arial" panose="020B0604020202020204" pitchFamily="34" charset="0"/>
              <a:buChar char="•"/>
            </a:pPr>
            <a:r>
              <a:rPr lang="en-CA" dirty="0" smtClean="0"/>
              <a:t>Oral History collection of IRA and Loyalist members</a:t>
            </a:r>
          </a:p>
          <a:p>
            <a:pPr lvl="1">
              <a:buFont typeface="Arial" panose="020B0604020202020204" pitchFamily="34" charset="0"/>
              <a:buChar char="•"/>
            </a:pPr>
            <a:r>
              <a:rPr lang="en-CA" dirty="0" smtClean="0"/>
              <a:t>No legal council was sought before project began</a:t>
            </a:r>
          </a:p>
          <a:p>
            <a:pPr lvl="1">
              <a:buFont typeface="Arial" panose="020B0604020202020204" pitchFamily="34" charset="0"/>
              <a:buChar char="•"/>
            </a:pPr>
            <a:r>
              <a:rPr lang="en-CA" dirty="0" smtClean="0"/>
              <a:t>All interviewees were promised confidentiality</a:t>
            </a:r>
          </a:p>
          <a:p>
            <a:pPr lvl="1">
              <a:buFont typeface="Arial" panose="020B0604020202020204" pitchFamily="34" charset="0"/>
              <a:buChar char="•"/>
            </a:pPr>
            <a:r>
              <a:rPr lang="en-CA" dirty="0" smtClean="0"/>
              <a:t>A confession of murder from an interview saw many of the interviews confiscated by US and UK authorities</a:t>
            </a:r>
          </a:p>
          <a:p>
            <a:pPr lvl="1">
              <a:buFont typeface="Arial" panose="020B0604020202020204" pitchFamily="34" charset="0"/>
              <a:buChar char="•"/>
            </a:pPr>
            <a:endParaRPr lang="en-CA" dirty="0"/>
          </a:p>
          <a:p>
            <a:pPr marL="457200" lvl="1" indent="0">
              <a:buNone/>
            </a:pPr>
            <a:endParaRPr lang="en-CA" dirty="0" smtClean="0"/>
          </a:p>
          <a:p>
            <a:pPr marL="457200" lvl="1" indent="0">
              <a:buNone/>
            </a:pPr>
            <a:r>
              <a:rPr lang="en-CA" dirty="0">
                <a:hlinkClick r:id="rId2"/>
              </a:rPr>
              <a:t>http://lj.libraryjournal.com/2015/03/litigation/boston-college-oral-history-project-faces-ongoing-legal-issues</a:t>
            </a:r>
            <a:r>
              <a:rPr lang="en-CA" dirty="0" smtClean="0">
                <a:hlinkClick r:id="rId2"/>
              </a:rPr>
              <a:t>/</a:t>
            </a:r>
            <a:endParaRPr lang="en-CA" dirty="0" smtClean="0"/>
          </a:p>
          <a:p>
            <a:pPr marL="457200" lvl="1" indent="0">
              <a:buNone/>
            </a:pPr>
            <a:endParaRPr lang="en-CA" dirty="0"/>
          </a:p>
        </p:txBody>
      </p:sp>
    </p:spTree>
    <p:extLst>
      <p:ext uri="{BB962C8B-B14F-4D97-AF65-F5344CB8AC3E}">
        <p14:creationId xmlns:p14="http://schemas.microsoft.com/office/powerpoint/2010/main" val="2400460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 Summary</a:t>
            </a:r>
            <a:endParaRPr lang="en-CA"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smtClean="0"/>
              <a:t>Unique collection</a:t>
            </a:r>
          </a:p>
          <a:p>
            <a:pPr>
              <a:buFont typeface="Arial" panose="020B0604020202020204" pitchFamily="34" charset="0"/>
              <a:buChar char="•"/>
            </a:pPr>
            <a:r>
              <a:rPr lang="en-CA" dirty="0" smtClean="0"/>
              <a:t>Community engagement</a:t>
            </a:r>
          </a:p>
          <a:p>
            <a:pPr>
              <a:buFont typeface="Arial" panose="020B0604020202020204" pitchFamily="34" charset="0"/>
              <a:buChar char="•"/>
            </a:pPr>
            <a:r>
              <a:rPr lang="en-CA" dirty="0" smtClean="0"/>
              <a:t>Multi-faceted resource</a:t>
            </a:r>
            <a:endParaRPr lang="en-CA" dirty="0" smtClean="0"/>
          </a:p>
          <a:p>
            <a:pPr>
              <a:buFont typeface="Arial" panose="020B0604020202020204" pitchFamily="34" charset="0"/>
              <a:buChar char="•"/>
            </a:pPr>
            <a:r>
              <a:rPr lang="en-CA" dirty="0" smtClean="0"/>
              <a:t>Challenging but rewarding work</a:t>
            </a:r>
          </a:p>
          <a:p>
            <a:pPr>
              <a:buFont typeface="Arial" panose="020B0604020202020204" pitchFamily="34" charset="0"/>
              <a:buChar char="•"/>
            </a:pPr>
            <a:endParaRPr lang="en-CA" dirty="0"/>
          </a:p>
        </p:txBody>
      </p:sp>
    </p:spTree>
    <p:extLst>
      <p:ext uri="{BB962C8B-B14F-4D97-AF65-F5344CB8AC3E}">
        <p14:creationId xmlns:p14="http://schemas.microsoft.com/office/powerpoint/2010/main" val="28576165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1575</TotalTime>
  <Words>465</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Oral Histories and the Library</vt:lpstr>
      <vt:lpstr>Introduction</vt:lpstr>
      <vt:lpstr>My History With Oral History</vt:lpstr>
      <vt:lpstr>What is Oral History?</vt:lpstr>
      <vt:lpstr>Why Libraries Should Have Oral History Collections</vt:lpstr>
      <vt:lpstr>Why Libraries Should Have Oral History Collections</vt:lpstr>
      <vt:lpstr>Why Libraries Should Have Oral History Collections</vt:lpstr>
      <vt:lpstr>Issues Regarding Oral History Collections</vt:lpstr>
      <vt:lpstr>In Summary</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Histories and the Library</dc:title>
  <dc:creator>User</dc:creator>
  <cp:lastModifiedBy>Richard Bee</cp:lastModifiedBy>
  <cp:revision>53</cp:revision>
  <dcterms:created xsi:type="dcterms:W3CDTF">2016-01-17T01:56:24Z</dcterms:created>
  <dcterms:modified xsi:type="dcterms:W3CDTF">2016-02-05T07:14:55Z</dcterms:modified>
</cp:coreProperties>
</file>