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2" r:id="rId2"/>
    <p:sldId id="297" r:id="rId3"/>
    <p:sldId id="294" r:id="rId4"/>
    <p:sldId id="296" r:id="rId5"/>
    <p:sldId id="273" r:id="rId6"/>
    <p:sldId id="287" r:id="rId7"/>
    <p:sldId id="302" r:id="rId8"/>
    <p:sldId id="292" r:id="rId9"/>
    <p:sldId id="289" r:id="rId10"/>
    <p:sldId id="275" r:id="rId11"/>
    <p:sldId id="288" r:id="rId12"/>
    <p:sldId id="291" r:id="rId13"/>
    <p:sldId id="299" r:id="rId14"/>
    <p:sldId id="301" r:id="rId15"/>
    <p:sldId id="300" r:id="rId16"/>
    <p:sldId id="283" r:id="rId17"/>
    <p:sldId id="280" r:id="rId18"/>
    <p:sldId id="285" r:id="rId19"/>
    <p:sldId id="295" r:id="rId20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35" autoAdjust="0"/>
    <p:restoredTop sz="68614" autoAdjust="0"/>
  </p:normalViewPr>
  <p:slideViewPr>
    <p:cSldViewPr snapToGrid="0">
      <p:cViewPr varScale="1">
        <p:scale>
          <a:sx n="79" d="100"/>
          <a:sy n="79" d="100"/>
        </p:scale>
        <p:origin x="183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EC6E0A5-E2D1-4EF2-A9D2-0365705C6437}" type="datetimeFigureOut">
              <a:rPr lang="en-CA" smtClean="0"/>
              <a:t>2019/12/03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CF361D2D-3165-4150-85DD-12A48F5FA7C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856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61D2D-3165-4150-85DD-12A48F5FA7CD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28493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61D2D-3165-4150-85DD-12A48F5FA7CD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8680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61D2D-3165-4150-85DD-12A48F5FA7CD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118980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CA" dirty="0"/>
          </a:p>
          <a:p>
            <a:r>
              <a:rPr lang="en-CA" dirty="0"/>
              <a:t/>
            </a:r>
            <a:br>
              <a:rPr lang="en-CA" dirty="0"/>
            </a:b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61D2D-3165-4150-85DD-12A48F5FA7CD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3681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/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61D2D-3165-4150-85DD-12A48F5FA7CD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9694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/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61D2D-3165-4150-85DD-12A48F5FA7CD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37116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61D2D-3165-4150-85DD-12A48F5FA7CD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46482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61D2D-3165-4150-85DD-12A48F5FA7CD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73451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61D2D-3165-4150-85DD-12A48F5FA7CD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005793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61D2D-3165-4150-85DD-12A48F5FA7CD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11247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61D2D-3165-4150-85DD-12A48F5FA7CD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4957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/>
            <a:endParaRPr lang="en-CA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61D2D-3165-4150-85DD-12A48F5FA7CD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7899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61D2D-3165-4150-85DD-12A48F5FA7CD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1163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61D2D-3165-4150-85DD-12A48F5FA7CD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2342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61D2D-3165-4150-85DD-12A48F5FA7CD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4300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61D2D-3165-4150-85DD-12A48F5FA7CD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0655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61D2D-3165-4150-85DD-12A48F5FA7CD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8152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61D2D-3165-4150-85DD-12A48F5FA7CD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9439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61D2D-3165-4150-85DD-12A48F5FA7CD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7236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creativecommons.org/licenses/by/4.0/legalcode" TargetMode="Externa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6CA8-FFEE-48D2-8AD8-EFD38B1E4F55}" type="datetimeFigureOut">
              <a:rPr lang="en-US" smtClean="0"/>
              <a:t>12/3/2019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031D2-6788-41A9-9F20-263881059D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0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6CA8-FFEE-48D2-8AD8-EFD38B1E4F55}" type="datetimeFigureOut">
              <a:rPr lang="en-US" smtClean="0"/>
              <a:t>12/3/2019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031D2-6788-41A9-9F20-263881059D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737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6CA8-FFEE-48D2-8AD8-EFD38B1E4F55}" type="datetimeFigureOut">
              <a:rPr lang="en-US" smtClean="0"/>
              <a:t>12/3/2019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031D2-6788-41A9-9F20-263881059D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531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 i="0" baseline="0">
                <a:solidFill>
                  <a:srgbClr val="95263F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Level 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79D63F-D0B5-E141-ACCF-9BA1FF3390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36474" y="4396582"/>
            <a:ext cx="2719052" cy="640135"/>
          </a:xfrm>
          <a:prstGeom prst="rect">
            <a:avLst/>
          </a:prstGeom>
        </p:spPr>
      </p:pic>
      <p:pic>
        <p:nvPicPr>
          <p:cNvPr id="5" name="Picture 2" descr="Image result for cc-by">
            <a:hlinkClick r:id="rId4"/>
            <a:extLst>
              <a:ext uri="{FF2B5EF4-FFF2-40B4-BE49-F238E27FC236}">
                <a16:creationId xmlns:a16="http://schemas.microsoft.com/office/drawing/2014/main" id="{8A1D796D-C3F4-644D-AFE2-C1D569F25E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127" y="5880819"/>
            <a:ext cx="1106542" cy="39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59AE153-4C4A-6144-9B44-62D21BBF29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80663" y="6270625"/>
            <a:ext cx="1428750" cy="3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Month Year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888714" y="6134784"/>
            <a:ext cx="6414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instructional module is not intended as legal advice.  All Opening Up Copyright modules are made available under a </a:t>
            </a:r>
            <a:r>
              <a:rPr lang="en-US" sz="11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Creative Commons Attribution 4.0 (CC-BY-4.0) International license</a:t>
            </a:r>
            <a:r>
              <a:rPr lang="en-US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77892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71282" y="512064"/>
            <a:ext cx="8682518" cy="938785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70000"/>
              </a:lnSpc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Level 1</a:t>
            </a:r>
            <a:br>
              <a:rPr lang="en-US" dirty="0"/>
            </a:br>
            <a:r>
              <a:rPr lang="en-US" dirty="0"/>
              <a:t>Title Placeholder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b="0" i="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defRPr>
            </a:lvl1pPr>
            <a:lvl2pPr>
              <a:defRPr b="0" i="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defRPr>
            </a:lvl2pPr>
            <a:lvl3pPr>
              <a:defRPr b="0" i="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defRPr>
            </a:lvl3pPr>
            <a:lvl4pPr>
              <a:defRPr b="0" i="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defRPr>
            </a:lvl4pPr>
            <a:lvl5pPr>
              <a:defRPr b="0" i="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b="0" i="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defRPr>
            </a:lvl1pPr>
            <a:lvl2pPr>
              <a:defRPr b="0" i="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defRPr>
            </a:lvl2pPr>
            <a:lvl3pPr>
              <a:defRPr b="0" i="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defRPr>
            </a:lvl3pPr>
            <a:lvl4pPr>
              <a:defRPr b="0" i="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defRPr>
            </a:lvl4pPr>
            <a:lvl5pPr>
              <a:defRPr b="0" i="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403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6CA8-FFEE-48D2-8AD8-EFD38B1E4F55}" type="datetimeFigureOut">
              <a:rPr lang="en-US" smtClean="0"/>
              <a:t>12/3/2019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031D2-6788-41A9-9F20-263881059D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835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6CA8-FFEE-48D2-8AD8-EFD38B1E4F55}" type="datetimeFigureOut">
              <a:rPr lang="en-US" smtClean="0"/>
              <a:t>12/3/2019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031D2-6788-41A9-9F20-263881059D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965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6CA8-FFEE-48D2-8AD8-EFD38B1E4F55}" type="datetimeFigureOut">
              <a:rPr lang="en-US" smtClean="0"/>
              <a:t>12/3/2019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031D2-6788-41A9-9F20-263881059D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728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6CA8-FFEE-48D2-8AD8-EFD38B1E4F55}" type="datetimeFigureOut">
              <a:rPr lang="en-US" smtClean="0"/>
              <a:t>12/3/2019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031D2-6788-41A9-9F20-263881059D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161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6CA8-FFEE-48D2-8AD8-EFD38B1E4F55}" type="datetimeFigureOut">
              <a:rPr lang="en-US" smtClean="0"/>
              <a:t>12/3/2019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031D2-6788-41A9-9F20-263881059D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005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6CA8-FFEE-48D2-8AD8-EFD38B1E4F55}" type="datetimeFigureOut">
              <a:rPr lang="en-US" smtClean="0"/>
              <a:t>12/3/2019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031D2-6788-41A9-9F20-263881059D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572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6CA8-FFEE-48D2-8AD8-EFD38B1E4F55}" type="datetimeFigureOut">
              <a:rPr lang="en-US" smtClean="0"/>
              <a:t>12/3/2019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031D2-6788-41A9-9F20-263881059D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750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6CA8-FFEE-48D2-8AD8-EFD38B1E4F55}" type="datetimeFigureOut">
              <a:rPr lang="en-US" smtClean="0"/>
              <a:t>12/3/2019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031D2-6788-41A9-9F20-263881059D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232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16CA8-FFEE-48D2-8AD8-EFD38B1E4F55}" type="datetimeFigureOut">
              <a:rPr lang="en-US" smtClean="0"/>
              <a:t>12/3/2019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031D2-6788-41A9-9F20-263881059D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326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library.ualberta.ca/copyright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hyperlink" Target="mailto:amanda.wakaruk@ualberta.ca" TargetMode="External"/><Relationship Id="rId4" Type="http://schemas.openxmlformats.org/officeDocument/2006/relationships/hyperlink" Target="mailto:copyright@ualberta.ca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hyperlink" Target="https://sites.library.ualberta.ca/copyright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5210/fm.v24i6.9180" TargetMode="External"/><Relationship Id="rId3" Type="http://schemas.openxmlformats.org/officeDocument/2006/relationships/hyperlink" Target="https://doi.org/10.1016/S0263-7863(98)00069-6" TargetMode="External"/><Relationship Id="rId7" Type="http://schemas.openxmlformats.org/officeDocument/2006/relationships/hyperlink" Target="https://doi.org/10.1016/S0360-1315(98)00041-4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digitalcommons.law.uga.edu/law_lib_artchop/32" TargetMode="External"/><Relationship Id="rId5" Type="http://schemas.openxmlformats.org/officeDocument/2006/relationships/hyperlink" Target="https://doi.org/10.5195/PALRAP.2014.43" TargetMode="External"/><Relationship Id="rId10" Type="http://schemas.openxmlformats.org/officeDocument/2006/relationships/hyperlink" Target="https://doi.org/10.17161/jcel.v3i1.9751" TargetMode="External"/><Relationship Id="rId4" Type="http://schemas.openxmlformats.org/officeDocument/2006/relationships/hyperlink" Target="https://doi.org/10.7939/r3-3p3b-h251" TargetMode="External"/><Relationship Id="rId9" Type="http://schemas.openxmlformats.org/officeDocument/2006/relationships/hyperlink" Target="https://doi.org/10.1080/1533290X.2016.1226592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illustrations/black-avatar-cute-cheerful-3025348/" TargetMode="External"/><Relationship Id="rId3" Type="http://schemas.openxmlformats.org/officeDocument/2006/relationships/hyperlink" Target="https://pixabay.com/vectors/programmer-computer-woman-support-3607627/" TargetMode="External"/><Relationship Id="rId7" Type="http://schemas.openxmlformats.org/officeDocument/2006/relationships/hyperlink" Target="https://commons.wikimedia.org/wiki/File:Charming_Cartoon_Businessman.svg" TargetMode="External"/><Relationship Id="rId12" Type="http://schemas.openxmlformats.org/officeDocument/2006/relationships/hyperlink" Target="https://sites.library.ualberta.ca/copyright/photocopying-at-the-library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pixabay.com/illustrations/teacher-bookworm-glasses-professor-359311/" TargetMode="External"/><Relationship Id="rId11" Type="http://schemas.openxmlformats.org/officeDocument/2006/relationships/hyperlink" Target="https://pixabay.com/de/illustrations/cartoon-l%C3%A4ssig-charakter-zeichnung-3685566/" TargetMode="External"/><Relationship Id="rId5" Type="http://schemas.openxmlformats.org/officeDocument/2006/relationships/hyperlink" Target="https://thenounproject.com/icon/1587076" TargetMode="External"/><Relationship Id="rId10" Type="http://schemas.openxmlformats.org/officeDocument/2006/relationships/hyperlink" Target="https://commons.wikimedia.org/w/index.php?title=Special:Search&amp;limit=50&amp;offset=500&amp;profile=default&amp;search=man+cartoon&amp;advancedSearch-current=%7b%22namespaces%22:%5b6,12,14,100,106,0%5d%7d#/media/File:Senior_Guy_At_The_Office_Cartoon.svg" TargetMode="External"/><Relationship Id="rId4" Type="http://schemas.openxmlformats.org/officeDocument/2006/relationships/hyperlink" Target="https://pixabay.com/en/arabian-arab-girl-female-ethnic-1456184/" TargetMode="External"/><Relationship Id="rId9" Type="http://schemas.openxmlformats.org/officeDocument/2006/relationships/hyperlink" Target="https://thenounproject.com/icon/1005005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Amanda.wakaruk@ualberta.ca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laws-lois.justice.gc.ca/eng/acts/C-42/index.html" TargetMode="External"/><Relationship Id="rId5" Type="http://schemas.openxmlformats.org/officeDocument/2006/relationships/image" Target="../media/image7.png"/><Relationship Id="rId4" Type="http://schemas.openxmlformats.org/officeDocument/2006/relationships/hyperlink" Target="https://info.umkc.edu/oer/2019/02/22/day-2-the-o-of-oer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ei-ie.org/en/detail/16097/slow-progress-on-copyright-in-education-and-research-at-the-world-intellectual-property-organisation" TargetMode="Externa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hyperlink" Target="https://sites.library.ualberta.ca/copyright/" TargetMode="Externa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524000" y="644569"/>
            <a:ext cx="9144000" cy="2387600"/>
          </a:xfrm>
        </p:spPr>
        <p:txBody>
          <a:bodyPr>
            <a:normAutofit/>
          </a:bodyPr>
          <a:lstStyle/>
          <a:p>
            <a:r>
              <a:rPr lang="en-US" sz="4400" dirty="0"/>
              <a:t>Copyright OER as Open Education Enabler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999743" y="2724065"/>
            <a:ext cx="10192512" cy="1655762"/>
          </a:xfrm>
        </p:spPr>
        <p:txBody>
          <a:bodyPr>
            <a:normAutofit/>
          </a:bodyPr>
          <a:lstStyle/>
          <a:p>
            <a:r>
              <a:rPr lang="en-US" sz="1800" dirty="0"/>
              <a:t>Amanda Wakaruk, Julia Guy, Kris Joseph, </a:t>
            </a:r>
            <a:r>
              <a:rPr lang="en-US" sz="1800" dirty="0" smtClean="0"/>
              <a:t>Luc </a:t>
            </a:r>
            <a:r>
              <a:rPr lang="en-US" sz="1800" dirty="0" err="1" smtClean="0"/>
              <a:t>Fagnan</a:t>
            </a:r>
            <a:r>
              <a:rPr lang="en-US" sz="1800" dirty="0" smtClean="0"/>
              <a:t>, Adrian </a:t>
            </a:r>
            <a:r>
              <a:rPr lang="en-US" sz="1800" dirty="0"/>
              <a:t>Sheppard, and Michael B. McNally</a:t>
            </a:r>
          </a:p>
          <a:p>
            <a:r>
              <a:rPr lang="en-US" sz="1800" dirty="0">
                <a:hlinkClick r:id="rId3"/>
              </a:rPr>
              <a:t>https://sites.library.ualberta.ca/copyright/</a:t>
            </a:r>
            <a:r>
              <a:rPr lang="en-US" sz="1800" dirty="0"/>
              <a:t> / </a:t>
            </a:r>
            <a:r>
              <a:rPr lang="en-US" sz="1800" dirty="0">
                <a:hlinkClick r:id="rId4"/>
              </a:rPr>
              <a:t>copyright@ualberta.ca</a:t>
            </a:r>
            <a:r>
              <a:rPr lang="en-US" sz="1800" dirty="0"/>
              <a:t> / </a:t>
            </a:r>
            <a:r>
              <a:rPr lang="en-US" sz="1800" dirty="0">
                <a:hlinkClick r:id="rId5"/>
              </a:rPr>
              <a:t>amanda.wakaruk@ualberta.ca</a:t>
            </a:r>
            <a:r>
              <a:rPr lang="en-US" sz="1800" dirty="0"/>
              <a:t> </a:t>
            </a:r>
          </a:p>
          <a:p>
            <a:r>
              <a:rPr lang="en-US" sz="1800" dirty="0"/>
              <a:t>Open Education Global 2019, Milan, Italy, Nov. 27, 2019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020" y="4379827"/>
            <a:ext cx="8723959" cy="218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89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Achieving Inclusivity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DD6C1F-8A78-D846-9FC5-D86B2DAE2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632" y="1706423"/>
            <a:ext cx="1801904" cy="1948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7C992D-B9E9-3543-A3FC-D015CD7DF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86" y="3392749"/>
            <a:ext cx="1017747" cy="2076840"/>
          </a:xfrm>
          <a:prstGeom prst="rect">
            <a:avLst/>
          </a:prstGeom>
        </p:spPr>
      </p:pic>
      <p:pic>
        <p:nvPicPr>
          <p:cNvPr id="7" name="Andre" descr="A close up of a logo&#10;&#10;Description automatically generated">
            <a:extLst>
              <a:ext uri="{FF2B5EF4-FFF2-40B4-BE49-F238E27FC236}">
                <a16:creationId xmlns:a16="http://schemas.microsoft.com/office/drawing/2014/main" id="{6857CA24-6F4C-5E45-B6C0-0FBC20C7B0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0449" y="4978946"/>
            <a:ext cx="1333672" cy="1631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5E5199-E8DB-4FDE-BC6E-6098681E22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4615"/>
          <a:stretch/>
        </p:blipFill>
        <p:spPr>
          <a:xfrm>
            <a:off x="10374487" y="4175379"/>
            <a:ext cx="1817513" cy="1551891"/>
          </a:xfrm>
          <a:prstGeom prst="rect">
            <a:avLst/>
          </a:prstGeom>
        </p:spPr>
      </p:pic>
      <p:pic>
        <p:nvPicPr>
          <p:cNvPr id="9" name="Grad student (Ayra)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A778CA1D-87B2-7844-99CA-BBC0FEDF05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703244" y="3005914"/>
            <a:ext cx="790657" cy="1843894"/>
          </a:xfrm>
          <a:prstGeom prst="rect">
            <a:avLst/>
          </a:prstGeom>
        </p:spPr>
      </p:pic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BDD6EAF5-8032-467E-9FFB-A35515449CD2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8"/>
          <a:srcRect b="16734"/>
          <a:stretch/>
        </p:blipFill>
        <p:spPr>
          <a:xfrm>
            <a:off x="9522120" y="1722219"/>
            <a:ext cx="1386593" cy="1154558"/>
          </a:xfrm>
          <a:prstGeom prst="rect">
            <a:avLst/>
          </a:prstGeom>
        </p:spPr>
      </p:pic>
      <p:pic>
        <p:nvPicPr>
          <p:cNvPr id="11" name="Content Placeholder 9">
            <a:extLst>
              <a:ext uri="{FF2B5EF4-FFF2-40B4-BE49-F238E27FC236}">
                <a16:creationId xmlns:a16="http://schemas.microsoft.com/office/drawing/2014/main" id="{F30A6BA3-B478-9D45-8C51-BAABCAA9F9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-134333" y="1681562"/>
            <a:ext cx="1562663" cy="1562663"/>
          </a:xfrm>
          <a:prstGeom prst="rect">
            <a:avLst/>
          </a:prstGeom>
        </p:spPr>
      </p:pic>
      <p:pic>
        <p:nvPicPr>
          <p:cNvPr id="12" name="Picture 2" descr="Programmer, Computer, Woman, Support, Website, Wor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568" y="3475368"/>
            <a:ext cx="1427168" cy="122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70572" y="4951324"/>
            <a:ext cx="1979154" cy="14531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920" y="1681562"/>
            <a:ext cx="821972" cy="2493817"/>
          </a:xfrm>
          <a:prstGeom prst="rect">
            <a:avLst/>
          </a:prstGeom>
        </p:spPr>
      </p:pic>
      <p:sp>
        <p:nvSpPr>
          <p:cNvPr id="15" name="Content Placeholder 3"/>
          <p:cNvSpPr>
            <a:spLocks noGrp="1"/>
          </p:cNvSpPr>
          <p:nvPr>
            <p:ph sz="half" idx="13"/>
          </p:nvPr>
        </p:nvSpPr>
        <p:spPr>
          <a:xfrm>
            <a:off x="3600830" y="1909890"/>
            <a:ext cx="5637411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Diversity a focus casting characters for narratives</a:t>
            </a:r>
          </a:p>
          <a:p>
            <a:endParaRPr lang="en-US" dirty="0"/>
          </a:p>
          <a:p>
            <a:r>
              <a:rPr lang="en-US" dirty="0"/>
              <a:t>Aim for diversity in:</a:t>
            </a:r>
          </a:p>
          <a:p>
            <a:pPr lvl="1"/>
            <a:r>
              <a:rPr lang="en-US" dirty="0"/>
              <a:t>Copyright users and creators</a:t>
            </a:r>
          </a:p>
          <a:p>
            <a:pPr lvl="1"/>
            <a:r>
              <a:rPr lang="en-US" dirty="0"/>
              <a:t>Occupation/social role</a:t>
            </a:r>
          </a:p>
          <a:p>
            <a:pPr lvl="1"/>
            <a:r>
              <a:rPr lang="en-US" dirty="0"/>
              <a:t>Racial and gender diversity</a:t>
            </a:r>
          </a:p>
          <a:p>
            <a:pPr lvl="1"/>
            <a:endParaRPr lang="en-US" dirty="0"/>
          </a:p>
          <a:p>
            <a:r>
              <a:rPr lang="en-US" dirty="0"/>
              <a:t>Aim to balance engagement and reusability</a:t>
            </a:r>
          </a:p>
          <a:p>
            <a:pPr marL="457200" lvl="1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2315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Modelling Use of Open Content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75" y="1821115"/>
            <a:ext cx="4007688" cy="2455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9897" y="4019550"/>
            <a:ext cx="4119828" cy="25471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2541" y="1450849"/>
            <a:ext cx="4950312" cy="30415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1432" y="4276725"/>
            <a:ext cx="2972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OUC Module – “Finding Open and Creative Commons Content” (screenshot)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47591" y="5920333"/>
            <a:ext cx="1997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OUC Module – “Including Third Party Content in Your Work” (screenshot)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075" y="4560056"/>
            <a:ext cx="2878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OUC Module – “Moral Rights” (screenshot)</a:t>
            </a:r>
          </a:p>
        </p:txBody>
      </p:sp>
    </p:spTree>
    <p:extLst>
      <p:ext uri="{BB962C8B-B14F-4D97-AF65-F5344CB8AC3E}">
        <p14:creationId xmlns:p14="http://schemas.microsoft.com/office/powerpoint/2010/main" val="969987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10FAE2F-7CF1-FF46-B622-5CBD6D1E6A7B}"/>
              </a:ext>
            </a:extLst>
          </p:cNvPr>
          <p:cNvSpPr/>
          <p:nvPr/>
        </p:nvSpPr>
        <p:spPr>
          <a:xfrm>
            <a:off x="934260" y="1828800"/>
            <a:ext cx="2743200" cy="718782"/>
          </a:xfrm>
          <a:prstGeom prst="rect">
            <a:avLst/>
          </a:prstGeom>
          <a:solidFill>
            <a:srgbClr val="9526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Copyright Office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5F79D7-5F90-F749-B30D-50505C1E4BE7}"/>
              </a:ext>
            </a:extLst>
          </p:cNvPr>
          <p:cNvSpPr/>
          <p:nvPr/>
        </p:nvSpPr>
        <p:spPr>
          <a:xfrm>
            <a:off x="8610600" y="1830200"/>
            <a:ext cx="2743200" cy="718782"/>
          </a:xfrm>
          <a:prstGeom prst="rect">
            <a:avLst/>
          </a:prstGeom>
          <a:solidFill>
            <a:srgbClr val="9526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Technologies in Education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83A11A-29A3-EF40-A968-DAB629BF172E}"/>
              </a:ext>
            </a:extLst>
          </p:cNvPr>
          <p:cNvSpPr/>
          <p:nvPr/>
        </p:nvSpPr>
        <p:spPr>
          <a:xfrm>
            <a:off x="4772430" y="1830200"/>
            <a:ext cx="2743200" cy="718782"/>
          </a:xfrm>
          <a:prstGeom prst="rect">
            <a:avLst/>
          </a:prstGeom>
          <a:solidFill>
            <a:srgbClr val="9526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Centre for Teaching and Learning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BB9845-E88A-4F4A-BE3F-659CCD2DB4A4}"/>
              </a:ext>
            </a:extLst>
          </p:cNvPr>
          <p:cNvSpPr/>
          <p:nvPr/>
        </p:nvSpPr>
        <p:spPr>
          <a:xfrm>
            <a:off x="2862356" y="4154355"/>
            <a:ext cx="2743200" cy="718782"/>
          </a:xfrm>
          <a:prstGeom prst="rect">
            <a:avLst/>
          </a:prstGeom>
          <a:solidFill>
            <a:srgbClr val="9526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University of Alberta Libraries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CBBED0-00DE-524C-B384-A7EA4F5F6B30}"/>
              </a:ext>
            </a:extLst>
          </p:cNvPr>
          <p:cNvSpPr/>
          <p:nvPr/>
        </p:nvSpPr>
        <p:spPr>
          <a:xfrm>
            <a:off x="6698995" y="4154355"/>
            <a:ext cx="2743200" cy="718782"/>
          </a:xfrm>
          <a:prstGeom prst="rect">
            <a:avLst/>
          </a:prstGeom>
          <a:solidFill>
            <a:srgbClr val="9526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School of Library and Information Studies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E2F271-6045-CF41-8359-10D2A65DA420}"/>
              </a:ext>
            </a:extLst>
          </p:cNvPr>
          <p:cNvSpPr txBox="1"/>
          <p:nvPr/>
        </p:nvSpPr>
        <p:spPr>
          <a:xfrm>
            <a:off x="1268630" y="2590961"/>
            <a:ext cx="207446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Adrian Sheppard</a:t>
            </a:r>
          </a:p>
          <a:p>
            <a:pPr algn="ctr">
              <a:lnSpc>
                <a:spcPct val="120000"/>
              </a:lnSpc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Amanda Wakaruk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6FBA01-6A42-D54A-BEDF-3A388A42417B}"/>
              </a:ext>
            </a:extLst>
          </p:cNvPr>
          <p:cNvSpPr txBox="1"/>
          <p:nvPr/>
        </p:nvSpPr>
        <p:spPr>
          <a:xfrm>
            <a:off x="8944970" y="2585367"/>
            <a:ext cx="207446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Anwen Burk</a:t>
            </a:r>
          </a:p>
          <a:p>
            <a:pPr algn="ctr">
              <a:lnSpc>
                <a:spcPct val="120000"/>
              </a:lnSpc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 Cheung</a:t>
            </a:r>
          </a:p>
          <a:p>
            <a:pPr algn="ctr">
              <a:lnSpc>
                <a:spcPct val="120000"/>
              </a:lnSpc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Jamie Stewart</a:t>
            </a:r>
          </a:p>
          <a:p>
            <a:pPr algn="ctr">
              <a:lnSpc>
                <a:spcPct val="120000"/>
              </a:lnSpc>
            </a:pPr>
            <a:endParaRPr lang="en-US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7E7EE5-ABF5-0044-9A8D-2C4BC63E9478}"/>
              </a:ext>
            </a:extLst>
          </p:cNvPr>
          <p:cNvSpPr txBox="1"/>
          <p:nvPr/>
        </p:nvSpPr>
        <p:spPr>
          <a:xfrm>
            <a:off x="4929098" y="2585367"/>
            <a:ext cx="2191049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Cosette Lemelin   </a:t>
            </a:r>
          </a:p>
          <a:p>
            <a:pPr algn="ctr">
              <a:lnSpc>
                <a:spcPct val="120000"/>
              </a:lnSpc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Graeme Pate</a:t>
            </a:r>
          </a:p>
          <a:p>
            <a:pPr algn="ctr">
              <a:lnSpc>
                <a:spcPct val="120000"/>
              </a:lnSpc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Krysta McNutt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7CF573-89CA-234D-BECE-37B476FDC351}"/>
              </a:ext>
            </a:extLst>
          </p:cNvPr>
          <p:cNvSpPr txBox="1"/>
          <p:nvPr/>
        </p:nvSpPr>
        <p:spPr>
          <a:xfrm>
            <a:off x="3196726" y="4873752"/>
            <a:ext cx="2074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Michelle Brailey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7B8E0D-0B6F-9D47-AF0C-F6151E7CAAD2}"/>
              </a:ext>
            </a:extLst>
          </p:cNvPr>
          <p:cNvSpPr txBox="1"/>
          <p:nvPr/>
        </p:nvSpPr>
        <p:spPr>
          <a:xfrm>
            <a:off x="7033365" y="4870679"/>
            <a:ext cx="2215138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Jesse Carson</a:t>
            </a:r>
          </a:p>
          <a:p>
            <a:pPr algn="ctr">
              <a:lnSpc>
                <a:spcPct val="120000"/>
              </a:lnSpc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 Fagnan</a:t>
            </a:r>
          </a:p>
          <a:p>
            <a:pPr algn="ctr">
              <a:lnSpc>
                <a:spcPct val="120000"/>
              </a:lnSpc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Toby Grant</a:t>
            </a:r>
          </a:p>
          <a:p>
            <a:pPr algn="ctr">
              <a:lnSpc>
                <a:spcPct val="120000"/>
              </a:lnSpc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Julia Guy</a:t>
            </a:r>
          </a:p>
          <a:p>
            <a:pPr algn="ctr">
              <a:lnSpc>
                <a:spcPct val="120000"/>
              </a:lnSpc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 Joseph</a:t>
            </a:r>
          </a:p>
          <a:p>
            <a:pPr algn="ctr">
              <a:lnSpc>
                <a:spcPct val="120000"/>
              </a:lnSpc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Michael B. McNally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52F126-933A-FA43-9035-32C425EA391C}"/>
              </a:ext>
            </a:extLst>
          </p:cNvPr>
          <p:cNvSpPr txBox="1"/>
          <p:nvPr/>
        </p:nvSpPr>
        <p:spPr>
          <a:xfrm>
            <a:off x="2671282" y="701898"/>
            <a:ext cx="8682518" cy="550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CA" sz="4000" b="1" dirty="0">
                <a:solidFill>
                  <a:schemeClr val="bg1"/>
                </a:solidFill>
              </a:rPr>
              <a:t>Community and Collaboration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9EEAD43-96CA-9648-BF3D-5576835BA1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60" y="5577222"/>
            <a:ext cx="2478798" cy="70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79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852F126-933A-FA43-9035-32C425EA391C}"/>
              </a:ext>
            </a:extLst>
          </p:cNvPr>
          <p:cNvSpPr txBox="1"/>
          <p:nvPr/>
        </p:nvSpPr>
        <p:spPr>
          <a:xfrm>
            <a:off x="2671282" y="701898"/>
            <a:ext cx="8682518" cy="550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CA" sz="4000" b="1" dirty="0">
                <a:solidFill>
                  <a:schemeClr val="bg1"/>
                </a:solidFill>
              </a:rPr>
              <a:t>Community and Collaboration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9EEAD43-96CA-9648-BF3D-5576835BA1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60" y="5577222"/>
            <a:ext cx="2478798" cy="7024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897" y="1595078"/>
            <a:ext cx="6040906" cy="4920521"/>
          </a:xfrm>
          <a:prstGeom prst="rect">
            <a:avLst/>
          </a:prstGeom>
        </p:spPr>
      </p:pic>
      <p:sp>
        <p:nvSpPr>
          <p:cNvPr id="16" name="Content Placeholder 1"/>
          <p:cNvSpPr>
            <a:spLocks noGrp="1"/>
          </p:cNvSpPr>
          <p:nvPr>
            <p:ph sz="half" idx="1"/>
          </p:nvPr>
        </p:nvSpPr>
        <p:spPr>
          <a:xfrm>
            <a:off x="361951" y="1825625"/>
            <a:ext cx="3985984" cy="4459428"/>
          </a:xfrm>
        </p:spPr>
        <p:txBody>
          <a:bodyPr>
            <a:normAutofit/>
          </a:bodyPr>
          <a:lstStyle/>
          <a:p>
            <a:pPr lvl="1">
              <a:spcBef>
                <a:spcPts val="1200"/>
              </a:spcBef>
            </a:pPr>
            <a:r>
              <a:rPr lang="en-US" dirty="0"/>
              <a:t>Conference presentations (8 and counting) 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Peer-reviewed papers (2 and counting)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Posters (1)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Dedicated web space for non-module content is in progress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7935" y="1845051"/>
            <a:ext cx="5329211" cy="35476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4588" y="1951068"/>
            <a:ext cx="5064968" cy="44346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3852" y="4644782"/>
            <a:ext cx="4328683" cy="199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13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852F126-933A-FA43-9035-32C425EA391C}"/>
              </a:ext>
            </a:extLst>
          </p:cNvPr>
          <p:cNvSpPr txBox="1"/>
          <p:nvPr/>
        </p:nvSpPr>
        <p:spPr>
          <a:xfrm>
            <a:off x="2671282" y="701898"/>
            <a:ext cx="8682518" cy="550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CA" sz="4000" b="1" dirty="0">
                <a:solidFill>
                  <a:schemeClr val="bg1"/>
                </a:solidFill>
              </a:rPr>
              <a:t>Module Community Page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9EEAD43-96CA-9648-BF3D-5576835BA1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60" y="5577222"/>
            <a:ext cx="2478798" cy="7024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902" y="1191118"/>
            <a:ext cx="4011757" cy="438610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665" y="2364993"/>
            <a:ext cx="4117751" cy="391471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2544" y="4225230"/>
            <a:ext cx="4168449" cy="170323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7783000" y="6449343"/>
            <a:ext cx="5020552" cy="327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OUC Website: </a:t>
            </a:r>
            <a:r>
              <a:rPr lang="en-US" sz="1400" dirty="0">
                <a:hlinkClick r:id="rId7"/>
              </a:rPr>
              <a:t>https://sites.library.ualberta.ca/copyright/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2804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Summary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3"/>
          </p:nvPr>
        </p:nvSpPr>
        <p:spPr>
          <a:xfrm>
            <a:off x="2115135" y="3796532"/>
            <a:ext cx="8537787" cy="28054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Series of instructional modules improving access to knowledge about copyright: </a:t>
            </a:r>
          </a:p>
          <a:p>
            <a:pPr lvl="1"/>
            <a:r>
              <a:rPr lang="en-CA" sz="2800" dirty="0"/>
              <a:t>through content creation and delivery</a:t>
            </a:r>
          </a:p>
          <a:p>
            <a:pPr lvl="1"/>
            <a:r>
              <a:rPr lang="en-CA" sz="2800" dirty="0"/>
              <a:t>by modeling best practices</a:t>
            </a:r>
          </a:p>
          <a:p>
            <a:pPr lvl="1"/>
            <a:r>
              <a:rPr lang="en-CA" sz="2800" dirty="0"/>
              <a:t>by incorporating community engagement into design</a:t>
            </a:r>
          </a:p>
          <a:p>
            <a:endParaRPr lang="en-CA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135" y="1553802"/>
            <a:ext cx="8537787" cy="213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24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597152"/>
            <a:ext cx="10848975" cy="462076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CA" dirty="0"/>
              <a:t>Atkinson, Roger. (1999). Project management: Cost, time and quality, two best guesses and a phenomenon, its time to accept other success criteria. </a:t>
            </a:r>
            <a:r>
              <a:rPr lang="en-CA" i="1" dirty="0"/>
              <a:t>International Journal of Project Management,</a:t>
            </a:r>
            <a:r>
              <a:rPr lang="en-CA" dirty="0"/>
              <a:t> </a:t>
            </a:r>
            <a:r>
              <a:rPr lang="en-CA" i="1" dirty="0"/>
              <a:t>17</a:t>
            </a:r>
            <a:r>
              <a:rPr lang="en-CA" dirty="0"/>
              <a:t>(6), (December 1999): 337–42. </a:t>
            </a:r>
            <a:r>
              <a:rPr lang="en-CA" u="sng" dirty="0">
                <a:hlinkClick r:id="rId3"/>
              </a:rPr>
              <a:t>https://doi.org/10.1016/S0263-7863(98)00069-6</a:t>
            </a:r>
            <a:r>
              <a:rPr lang="en-CA" dirty="0"/>
              <a:t> </a:t>
            </a:r>
            <a:endParaRPr lang="en-US" dirty="0"/>
          </a:p>
          <a:p>
            <a:pPr marL="0" indent="0">
              <a:buNone/>
            </a:pPr>
            <a:r>
              <a:rPr lang="en-CA" dirty="0" smtClean="0"/>
              <a:t>Brunet, </a:t>
            </a:r>
            <a:r>
              <a:rPr lang="en-CA" dirty="0" err="1" smtClean="0"/>
              <a:t>Mélanie</a:t>
            </a:r>
            <a:r>
              <a:rPr lang="en-CA" dirty="0" smtClean="0"/>
              <a:t> &amp; </a:t>
            </a:r>
            <a:r>
              <a:rPr lang="en-CA" dirty="0"/>
              <a:t>Amanda </a:t>
            </a:r>
            <a:r>
              <a:rPr lang="en-CA" dirty="0" err="1"/>
              <a:t>Wakaruk</a:t>
            </a:r>
            <a:r>
              <a:rPr lang="en-CA" dirty="0"/>
              <a:t>. </a:t>
            </a:r>
            <a:r>
              <a:rPr lang="en-CA" dirty="0" smtClean="0"/>
              <a:t>(2019). “An </a:t>
            </a:r>
            <a:r>
              <a:rPr lang="en-CA" dirty="0"/>
              <a:t>Exercise in Contradiction? The Role of Academic Copyright Librarians,” in </a:t>
            </a:r>
            <a:r>
              <a:rPr lang="en-CA" i="1" dirty="0"/>
              <a:t>Copyright Conversations: Rights Literacy in a Digital World</a:t>
            </a:r>
            <a:r>
              <a:rPr lang="en-CA" dirty="0"/>
              <a:t>, edited by Sara Benson. ACRL Publications / American Library </a:t>
            </a:r>
            <a:r>
              <a:rPr lang="en-CA" dirty="0" smtClean="0"/>
              <a:t>Association.</a:t>
            </a:r>
            <a:r>
              <a:rPr lang="en-CA" dirty="0"/>
              <a:t> </a:t>
            </a:r>
            <a:r>
              <a:rPr lang="en-CA" dirty="0">
                <a:hlinkClick r:id="rId4"/>
              </a:rPr>
              <a:t>https://doi.org/10.7939/r3-3p3b-h251</a:t>
            </a:r>
            <a:endParaRPr lang="en-CA" dirty="0"/>
          </a:p>
          <a:p>
            <a:pPr marL="0" indent="0">
              <a:buNone/>
            </a:pPr>
            <a:r>
              <a:rPr lang="en-CA" dirty="0" err="1" smtClean="0"/>
              <a:t>Clossen</a:t>
            </a:r>
            <a:r>
              <a:rPr lang="en-CA" dirty="0"/>
              <a:t>, A. S. (2014). Beyond the Letter of the Law: Accessibility, Universal Design, and Human-Centered Design in Video Tutorials. </a:t>
            </a:r>
            <a:r>
              <a:rPr lang="en-CA" i="1" dirty="0"/>
              <a:t>Pennsylvania Libraries: Research &amp; Practice, 2</a:t>
            </a:r>
            <a:r>
              <a:rPr lang="en-CA" dirty="0"/>
              <a:t>(1), 27–37.</a:t>
            </a:r>
            <a:r>
              <a:rPr lang="en-CA" u="sng" dirty="0">
                <a:hlinkClick r:id="rId5"/>
              </a:rPr>
              <a:t> https://doi.org/10.5195/PALRAP.2014.43</a:t>
            </a:r>
            <a:endParaRPr lang="en-US" dirty="0"/>
          </a:p>
          <a:p>
            <a:pPr marL="0" indent="0">
              <a:buNone/>
            </a:pPr>
            <a:r>
              <a:rPr lang="en-CA" dirty="0"/>
              <a:t>Evans, R. (2014). Cooking up cauldrons of content: Recipes for video tutorials.</a:t>
            </a:r>
            <a:r>
              <a:rPr lang="en-CA" i="1" dirty="0"/>
              <a:t> Articles, Chapters and Online Publications. 32</a:t>
            </a:r>
            <a:r>
              <a:rPr lang="en-CA" dirty="0"/>
              <a:t>. Retrieved from </a:t>
            </a:r>
            <a:r>
              <a:rPr lang="en-CA" u="sng" dirty="0">
                <a:hlinkClick r:id="rId6"/>
              </a:rPr>
              <a:t>https://digitalcommons.law.uga.edu/law_lib_artchop/32</a:t>
            </a:r>
            <a:r>
              <a:rPr lang="en-CA" dirty="0"/>
              <a:t> </a:t>
            </a:r>
            <a:endParaRPr lang="en-US" dirty="0"/>
          </a:p>
          <a:p>
            <a:pPr marL="0" indent="0">
              <a:buNone/>
            </a:pPr>
            <a:r>
              <a:rPr lang="en-CA" dirty="0"/>
              <a:t>Laurillard, D. (1998). Multimedia and the learner’s experience of narrative. </a:t>
            </a:r>
            <a:r>
              <a:rPr lang="en-CA" i="1" dirty="0"/>
              <a:t>Computers &amp; Education, 31</a:t>
            </a:r>
            <a:r>
              <a:rPr lang="en-CA" dirty="0"/>
              <a:t>(2), 229–242.</a:t>
            </a:r>
            <a:r>
              <a:rPr lang="en-CA" u="sng" dirty="0">
                <a:hlinkClick r:id="rId7"/>
              </a:rPr>
              <a:t> https://doi.org/10.1016/S0360-1315(98)00041-4</a:t>
            </a:r>
            <a:endParaRPr lang="en-US" dirty="0"/>
          </a:p>
          <a:p>
            <a:pPr marL="0" indent="0">
              <a:buNone/>
            </a:pPr>
            <a:r>
              <a:rPr lang="en-CA" dirty="0"/>
              <a:t>Lo, L. S., and Dale, J. M. (2009). Information literacy ‘learning’ via online tutorials: A collaboration between subject specialist and instructional design librarian.” </a:t>
            </a:r>
            <a:r>
              <a:rPr lang="en-CA" i="1" dirty="0"/>
              <a:t>Journal of Library and Information Services in Distance Learning, 3</a:t>
            </a:r>
            <a:r>
              <a:rPr lang="en-CA" dirty="0"/>
              <a:t>: 148-158.</a:t>
            </a:r>
            <a:endParaRPr lang="en-US" dirty="0"/>
          </a:p>
          <a:p>
            <a:pPr marL="0" indent="0">
              <a:buNone/>
            </a:pPr>
            <a:r>
              <a:rPr lang="en-CA" dirty="0"/>
              <a:t>Martin, N. A., and Martin, R. (2015). </a:t>
            </a:r>
            <a:r>
              <a:rPr lang="en-CA" dirty="0" smtClean="0"/>
              <a:t>“Would </a:t>
            </a:r>
            <a:r>
              <a:rPr lang="en-CA" dirty="0"/>
              <a:t>you watch it? Creating effective and engaging video tutorials.” </a:t>
            </a:r>
            <a:r>
              <a:rPr lang="en-CA" i="1" dirty="0"/>
              <a:t>Journal of Library and Information Services in Distance Learning, 9</a:t>
            </a:r>
            <a:r>
              <a:rPr lang="en-CA" dirty="0"/>
              <a:t>: 40-56.</a:t>
            </a:r>
            <a:endParaRPr lang="en-US" dirty="0"/>
          </a:p>
          <a:p>
            <a:pPr marL="0" indent="0">
              <a:buNone/>
            </a:pPr>
            <a:r>
              <a:rPr lang="en-CA" dirty="0"/>
              <a:t>McNally, M. B., &amp; Christiansen, E. G. (2019). Open enough? Eight factors to consider when transitioning from closed to open resources and courses: A conceptual framework. F</a:t>
            </a:r>
            <a:r>
              <a:rPr lang="en-CA" i="1" dirty="0"/>
              <a:t>irst Monday, 24</a:t>
            </a:r>
            <a:r>
              <a:rPr lang="en-CA" dirty="0"/>
              <a:t>(6).</a:t>
            </a:r>
            <a:r>
              <a:rPr lang="en-CA" u="sng" dirty="0">
                <a:hlinkClick r:id="rId8"/>
              </a:rPr>
              <a:t> https://doi.org/10.5210/fm.v24i6.9180</a:t>
            </a:r>
            <a:endParaRPr lang="en-US" dirty="0"/>
          </a:p>
          <a:p>
            <a:pPr marL="0" indent="0">
              <a:buNone/>
            </a:pPr>
            <a:r>
              <a:rPr lang="en-CA" dirty="0"/>
              <a:t>Smith, B., &amp; Lee, L. (2017). Librarians and OER: Cultivating a Community of Practice To Be More Effective Advocates. </a:t>
            </a:r>
            <a:r>
              <a:rPr lang="en-CA" i="1" dirty="0"/>
              <a:t>Journal of Library &amp; Information Services in Distance Learning</a:t>
            </a:r>
            <a:r>
              <a:rPr lang="en-CA" dirty="0"/>
              <a:t>, 11(1–2), 106–122. </a:t>
            </a:r>
            <a:r>
              <a:rPr lang="en-CA" dirty="0">
                <a:hlinkClick r:id="rId9"/>
              </a:rPr>
              <a:t>https://doi.org/10.1080/1533290X.2016.1226592</a:t>
            </a:r>
            <a:r>
              <a:rPr lang="en-CA" dirty="0"/>
              <a:t> </a:t>
            </a:r>
            <a:endParaRPr lang="en-US" dirty="0"/>
          </a:p>
          <a:p>
            <a:pPr marL="0" indent="0">
              <a:buNone/>
            </a:pPr>
            <a:r>
              <a:rPr lang="en-CA" dirty="0" err="1" smtClean="0"/>
              <a:t>Weeramuni</a:t>
            </a:r>
            <a:r>
              <a:rPr lang="en-CA" dirty="0"/>
              <a:t>,  L., (2019).  How to Fight  Fair Use Fear,  Uncertainty, and Doubt: The  Experience  of One Open  Educational Resource.  Journal of Copyright in Education and Librarianship, 3(1), 1-21. </a:t>
            </a:r>
            <a:r>
              <a:rPr lang="en-CA" dirty="0">
                <a:hlinkClick r:id="rId10"/>
              </a:rPr>
              <a:t>https://doi.org/10.17161/jcel.v3i1.9751</a:t>
            </a: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Weeks</a:t>
            </a:r>
            <a:r>
              <a:rPr lang="en-CA" dirty="0"/>
              <a:t>, T., and Davis, J. P. (2017). Evaluating best practices for video tutorials: A case study.” </a:t>
            </a:r>
            <a:r>
              <a:rPr lang="en-CA" i="1" dirty="0"/>
              <a:t>Journal of Library and Information Services in Distance Learning, 11</a:t>
            </a:r>
            <a:r>
              <a:rPr lang="en-CA" dirty="0"/>
              <a:t>(1-2): 183-195</a:t>
            </a:r>
            <a:r>
              <a:rPr lang="en-CA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830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782300" cy="4351338"/>
          </a:xfrm>
        </p:spPr>
        <p:txBody>
          <a:bodyPr>
            <a:normAutofit/>
          </a:bodyPr>
          <a:lstStyle/>
          <a:p>
            <a:pPr lvl="1"/>
            <a:r>
              <a:rPr lang="en-US" sz="1400" dirty="0" err="1"/>
              <a:t>Mohamed_hassan</a:t>
            </a:r>
            <a:r>
              <a:rPr lang="en-US" sz="1400" dirty="0"/>
              <a:t>. (n.d.). Programmer Computer Woman Support. Pixabay. CC0. </a:t>
            </a:r>
            <a:r>
              <a:rPr lang="en-US" sz="1400" dirty="0">
                <a:hlinkClick r:id="rId3"/>
              </a:rPr>
              <a:t>https://pixabay.com/vectors/programmer-computer-woman-support-3607627/</a:t>
            </a:r>
            <a:endParaRPr lang="en-US" sz="1400" dirty="0"/>
          </a:p>
          <a:p>
            <a:pPr lvl="1"/>
            <a:r>
              <a:rPr lang="en-CA" sz="1400" dirty="0"/>
              <a:t>GraphicMama-team. (2016) Arab girl. </a:t>
            </a:r>
            <a:r>
              <a:rPr lang="en-CA" sz="1400" i="1" dirty="0"/>
              <a:t>Pixabay</a:t>
            </a:r>
            <a:r>
              <a:rPr lang="en-CA" sz="1400" dirty="0"/>
              <a:t>. CC0  </a:t>
            </a:r>
            <a:r>
              <a:rPr lang="en-CA" sz="1400" dirty="0">
                <a:hlinkClick r:id="rId4"/>
              </a:rPr>
              <a:t>https://pixabay.com/en/arabian-arab-girl-female-ethnic-1456184/</a:t>
            </a:r>
            <a:endParaRPr lang="en-CA" sz="1400" dirty="0"/>
          </a:p>
          <a:p>
            <a:pPr lvl="1"/>
            <a:r>
              <a:rPr lang="en-CA" sz="1400" dirty="0"/>
              <a:t>Boss: </a:t>
            </a:r>
            <a:r>
              <a:rPr lang="en-CA" sz="1400" dirty="0">
                <a:cs typeface="Arial" panose="020B0604020202020204" pitchFamily="34" charset="0"/>
              </a:rPr>
              <a:t>Ghan Koon Lay. (n.d). Boss. </a:t>
            </a:r>
            <a:r>
              <a:rPr lang="en-CA" sz="1400" i="1" dirty="0">
                <a:cs typeface="Arial" panose="020B0604020202020204" pitchFamily="34" charset="0"/>
              </a:rPr>
              <a:t>The Noun Project</a:t>
            </a:r>
            <a:r>
              <a:rPr lang="en-CA" sz="1400" dirty="0">
                <a:cs typeface="Arial" panose="020B0604020202020204" pitchFamily="34" charset="0"/>
              </a:rPr>
              <a:t>. CC0. </a:t>
            </a:r>
            <a:r>
              <a:rPr lang="en-CA" sz="1400" dirty="0">
                <a:cs typeface="Arial" panose="020B0604020202020204" pitchFamily="34" charset="0"/>
                <a:hlinkClick r:id="rId5"/>
              </a:rPr>
              <a:t>https://thenounproject.com/icon/1587076</a:t>
            </a:r>
            <a:endParaRPr lang="en-CA" sz="1400" dirty="0">
              <a:cs typeface="Arial" panose="020B0604020202020204" pitchFamily="34" charset="0"/>
            </a:endParaRPr>
          </a:p>
          <a:p>
            <a:pPr lvl="1"/>
            <a:r>
              <a:rPr lang="en-CA" sz="1400" dirty="0">
                <a:cs typeface="Arial" panose="020B0604020202020204" pitchFamily="34" charset="0"/>
              </a:rPr>
              <a:t>Chrystalelizabeth. (2014) Teacher-bookworm-glasses-professor. </a:t>
            </a:r>
            <a:r>
              <a:rPr lang="en-CA" sz="1400" i="1" dirty="0">
                <a:cs typeface="Arial" panose="020B0604020202020204" pitchFamily="34" charset="0"/>
              </a:rPr>
              <a:t>Pixabay</a:t>
            </a:r>
            <a:r>
              <a:rPr lang="en-CA" sz="1400" dirty="0">
                <a:cs typeface="Arial" panose="020B0604020202020204" pitchFamily="34" charset="0"/>
              </a:rPr>
              <a:t>. CC0. </a:t>
            </a:r>
            <a:r>
              <a:rPr lang="en-CA" sz="1400" dirty="0">
                <a:cs typeface="Arial" panose="020B0604020202020204" pitchFamily="34" charset="0"/>
                <a:hlinkClick r:id="rId6"/>
              </a:rPr>
              <a:t>https://pixabay.com/illustrations/teacher-bookworm-glasses-professor-359311/</a:t>
            </a:r>
            <a:r>
              <a:rPr lang="en-CA" sz="1400" dirty="0"/>
              <a:t>  </a:t>
            </a:r>
          </a:p>
          <a:p>
            <a:pPr lvl="1"/>
            <a:r>
              <a:rPr lang="en-CA" sz="1400" dirty="0">
                <a:cs typeface="Arial" panose="020B0604020202020204" pitchFamily="34" charset="0"/>
              </a:rPr>
              <a:t>Clip Art by Vector Toons. (2018). Charming Cartoon Businessman. </a:t>
            </a:r>
            <a:r>
              <a:rPr lang="en-CA" sz="1400" i="1" dirty="0">
                <a:cs typeface="Arial" panose="020B0604020202020204" pitchFamily="34" charset="0"/>
              </a:rPr>
              <a:t>Wikimedia Commons</a:t>
            </a:r>
            <a:r>
              <a:rPr lang="en-CA" sz="1400" dirty="0">
                <a:cs typeface="Arial" panose="020B0604020202020204" pitchFamily="34" charset="0"/>
              </a:rPr>
              <a:t>. CC BY. </a:t>
            </a:r>
            <a:r>
              <a:rPr lang="en-CA" sz="1400" dirty="0">
                <a:cs typeface="Arial" panose="020B0604020202020204" pitchFamily="34" charset="0"/>
                <a:hlinkClick r:id="rId7"/>
              </a:rPr>
              <a:t>https://commons.wikimedia.org/wiki/File:Charming_Cartoon_Businessman.svg</a:t>
            </a:r>
            <a:endParaRPr lang="en-CA" sz="1400" dirty="0">
              <a:cs typeface="Arial" panose="020B0604020202020204" pitchFamily="34" charset="0"/>
            </a:endParaRPr>
          </a:p>
          <a:p>
            <a:pPr lvl="1"/>
            <a:r>
              <a:rPr lang="en-CA" sz="1400" dirty="0">
                <a:cs typeface="Arial" panose="020B0604020202020204" pitchFamily="34" charset="0"/>
              </a:rPr>
              <a:t>Basadev4 (n.d.). [Andre]. </a:t>
            </a:r>
            <a:r>
              <a:rPr lang="en-CA" sz="1400" i="1" dirty="0">
                <a:cs typeface="Arial" panose="020B0604020202020204" pitchFamily="34" charset="0"/>
              </a:rPr>
              <a:t>Pixabay. </a:t>
            </a:r>
            <a:r>
              <a:rPr lang="en-CA" sz="1400" dirty="0">
                <a:hlinkClick r:id="rId8"/>
              </a:rPr>
              <a:t>https://pixabay.com/illustrations/black-avatar-cute-cheerful-3025348/</a:t>
            </a:r>
            <a:endParaRPr lang="en-CA" sz="1400" dirty="0"/>
          </a:p>
          <a:p>
            <a:pPr lvl="1"/>
            <a:r>
              <a:rPr lang="en-CA" sz="1400" dirty="0">
                <a:cs typeface="Arial" panose="020B0604020202020204" pitchFamily="34" charset="0"/>
              </a:rPr>
              <a:t>Parkjisun. (n.d.). Goblin. </a:t>
            </a:r>
            <a:r>
              <a:rPr lang="en-CA" sz="1400" i="1" dirty="0">
                <a:cs typeface="Arial" panose="020B0604020202020204" pitchFamily="34" charset="0"/>
              </a:rPr>
              <a:t>The Noun Project</a:t>
            </a:r>
            <a:r>
              <a:rPr lang="en-CA" sz="1400" dirty="0">
                <a:cs typeface="Arial" panose="020B0604020202020204" pitchFamily="34" charset="0"/>
              </a:rPr>
              <a:t>. CC BY </a:t>
            </a:r>
            <a:r>
              <a:rPr lang="en-CA" sz="1400" dirty="0">
                <a:cs typeface="Arial" panose="020B0604020202020204" pitchFamily="34" charset="0"/>
                <a:hlinkClick r:id="rId9"/>
              </a:rPr>
              <a:t>https://thenounproject.com/icon/1005005</a:t>
            </a:r>
            <a:endParaRPr lang="en-CA" sz="1400" dirty="0">
              <a:cs typeface="Arial" panose="020B0604020202020204" pitchFamily="34" charset="0"/>
            </a:endParaRPr>
          </a:p>
          <a:p>
            <a:pPr lvl="1"/>
            <a:r>
              <a:rPr lang="en-CA" sz="1400" dirty="0">
                <a:cs typeface="Arial" panose="020B0604020202020204" pitchFamily="34" charset="0"/>
              </a:rPr>
              <a:t>Free Clip Art. (2018). Senior guy at the office. </a:t>
            </a:r>
            <a:r>
              <a:rPr lang="en-CA" sz="1400" i="1" dirty="0">
                <a:cs typeface="Arial" panose="020B0604020202020204" pitchFamily="34" charset="0"/>
              </a:rPr>
              <a:t>Wikimedia Commons</a:t>
            </a:r>
            <a:r>
              <a:rPr lang="en-CA" sz="1400" dirty="0">
                <a:cs typeface="Arial" panose="020B0604020202020204" pitchFamily="34" charset="0"/>
              </a:rPr>
              <a:t>. CC BY SA.</a:t>
            </a:r>
            <a:r>
              <a:rPr lang="en-US" sz="1400" dirty="0">
                <a:cs typeface="Arial" panose="020B0604020202020204" pitchFamily="34" charset="0"/>
                <a:hlinkClick r:id="rId10"/>
              </a:rPr>
              <a:t>https://commons.wikimedia.org/w/index.php?title=Special:Search&amp;limit=50&amp;offset=500&amp;profile=default&amp;search=man+cartoon&amp;advancedSearch-current={%22namespaces%22:[6,12,14,100,106,0]}#/media/File:Senior_Guy_At_The_Office_Cartoon.svg</a:t>
            </a:r>
            <a:endParaRPr lang="en-US" sz="1400" dirty="0">
              <a:cs typeface="Arial" panose="020B0604020202020204" pitchFamily="34" charset="0"/>
            </a:endParaRPr>
          </a:p>
          <a:p>
            <a:pPr lvl="1"/>
            <a:r>
              <a:rPr lang="en-US" sz="1400" dirty="0">
                <a:cs typeface="Arial" panose="020B0604020202020204" pitchFamily="34" charset="0"/>
              </a:rPr>
              <a:t>Rawpixel/3254 Bilder. (2018). Cartoon Lassig Charackter Zeichnung. </a:t>
            </a:r>
            <a:r>
              <a:rPr lang="en-US" sz="1400" i="1" dirty="0">
                <a:cs typeface="Arial" panose="020B0604020202020204" pitchFamily="34" charset="0"/>
              </a:rPr>
              <a:t>Pixabay</a:t>
            </a:r>
            <a:r>
              <a:rPr lang="en-US" sz="1400" dirty="0">
                <a:cs typeface="Arial" panose="020B0604020202020204" pitchFamily="34" charset="0"/>
              </a:rPr>
              <a:t>. CC 0. </a:t>
            </a:r>
            <a:r>
              <a:rPr lang="en-US" sz="1400" dirty="0">
                <a:cs typeface="Arial" panose="020B0604020202020204" pitchFamily="34" charset="0"/>
                <a:hlinkClick r:id="rId11"/>
              </a:rPr>
              <a:t>https://pixabay.com/de/illustrations/cartoon-l%C3%A4ssig-charakter-zeichnung-3685566/</a:t>
            </a:r>
            <a:r>
              <a:rPr lang="en-US" sz="1400" dirty="0">
                <a:cs typeface="Arial" panose="020B0604020202020204" pitchFamily="34" charset="0"/>
              </a:rPr>
              <a:t> </a:t>
            </a:r>
            <a:endParaRPr lang="en-CA" sz="1400" dirty="0">
              <a:cs typeface="Arial" panose="020B0604020202020204" pitchFamily="34" charset="0"/>
            </a:endParaRPr>
          </a:p>
          <a:p>
            <a:pPr lvl="1"/>
            <a:r>
              <a:rPr lang="en-CA" sz="1400" dirty="0">
                <a:cs typeface="Arial" panose="020B0604020202020204" pitchFamily="34" charset="0"/>
              </a:rPr>
              <a:t>Animal and Goodbrarian –  OUC. (2019). OUC Module “Photocopying in the Library Module” (screenshot). CC BY. </a:t>
            </a:r>
            <a:r>
              <a:rPr lang="en-US" sz="1400" dirty="0">
                <a:hlinkClick r:id="rId12"/>
              </a:rPr>
              <a:t>https://sites.library.ualberta.ca/copyright/photocopying-at-the-library/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73095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Acknowledgements and Affiliations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848975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The Opening Up Copyright Instructional Module Series is funded through a Teaching and Learning Enhancement Fund (TLEF) grant from the Centre for Teaching and Learning at the University of Alberta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-457200">
              <a:buNone/>
            </a:pPr>
            <a:r>
              <a:rPr lang="en-US" b="1" dirty="0"/>
              <a:t>Luc </a:t>
            </a:r>
            <a:r>
              <a:rPr lang="en-US" b="1" dirty="0" err="1"/>
              <a:t>Fagnan</a:t>
            </a:r>
            <a:r>
              <a:rPr lang="en-US" dirty="0"/>
              <a:t> – Master of Library and Information Studies Student, University of Alberta</a:t>
            </a:r>
          </a:p>
          <a:p>
            <a:pPr marL="457200" lvl="1" indent="-457200">
              <a:buNone/>
            </a:pPr>
            <a:r>
              <a:rPr lang="en-US" b="1" dirty="0"/>
              <a:t>Julia Guy</a:t>
            </a:r>
            <a:r>
              <a:rPr lang="en-US" dirty="0"/>
              <a:t> – Master of Arts in Digital Humanities, and Master of Library and Information Studies Student, University of Alberta</a:t>
            </a:r>
          </a:p>
          <a:p>
            <a:pPr marL="457200" lvl="1" indent="-457200">
              <a:buNone/>
            </a:pPr>
            <a:r>
              <a:rPr lang="en-US" b="1" dirty="0"/>
              <a:t>Amanda Wakaruk </a:t>
            </a:r>
            <a:r>
              <a:rPr lang="en-US" dirty="0"/>
              <a:t>– Copyright Librarian, Copyright Office, University of Alberta</a:t>
            </a:r>
          </a:p>
          <a:p>
            <a:pPr marL="457200" lvl="1" indent="-457200">
              <a:buNone/>
            </a:pPr>
            <a:r>
              <a:rPr lang="en-US" b="1" dirty="0"/>
              <a:t>Adrian Sheppard</a:t>
            </a:r>
            <a:r>
              <a:rPr lang="en-US" dirty="0"/>
              <a:t> – Director, Copyright Office, University of Alberta</a:t>
            </a:r>
          </a:p>
          <a:p>
            <a:pPr marL="457200" lvl="1" indent="-457200">
              <a:buNone/>
            </a:pPr>
            <a:r>
              <a:rPr lang="en-US" b="1" dirty="0"/>
              <a:t>Michael B. McNally </a:t>
            </a:r>
            <a:r>
              <a:rPr lang="en-US" dirty="0"/>
              <a:t>–  Associate Professor, Faculty of Education, University of Alberta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448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1991B45-66D5-9A45-A17B-FC5673D3C5C1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lnSpc>
                <a:spcPct val="70000"/>
              </a:lnSpc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61950" y="2627453"/>
            <a:ext cx="5076825" cy="354951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dirty="0"/>
              <a:t>Presenter:</a:t>
            </a:r>
          </a:p>
          <a:p>
            <a:pPr marL="457200" lvl="1" indent="0">
              <a:buNone/>
            </a:pPr>
            <a:r>
              <a:rPr lang="en-US" dirty="0"/>
              <a:t>Amanda Wakaruk, MLIS, MES</a:t>
            </a:r>
            <a:br>
              <a:rPr lang="en-US" dirty="0"/>
            </a:br>
            <a:r>
              <a:rPr lang="en-US" dirty="0"/>
              <a:t>Copyright Librarian</a:t>
            </a:r>
            <a:br>
              <a:rPr lang="en-US" dirty="0"/>
            </a:br>
            <a:r>
              <a:rPr lang="en-US" dirty="0"/>
              <a:t>University of Alberta</a:t>
            </a:r>
            <a:br>
              <a:rPr lang="en-US" dirty="0"/>
            </a:br>
            <a:r>
              <a:rPr lang="en-US" dirty="0">
                <a:hlinkClick r:id="rId3"/>
              </a:rPr>
              <a:t>amanda.wakaruk@ualberta.ca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@</a:t>
            </a:r>
            <a:r>
              <a:rPr lang="en-US" dirty="0" err="1"/>
              <a:t>awakaruk</a:t>
            </a:r>
            <a:r>
              <a:rPr lang="en-US" dirty="0"/>
              <a:t> (personal)</a:t>
            </a:r>
          </a:p>
          <a:p>
            <a:pPr lvl="1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40" y="2149612"/>
            <a:ext cx="585216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84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1991B45-66D5-9A45-A17B-FC5673D3C5C1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lnSpc>
                <a:spcPct val="70000"/>
              </a:lnSpc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Why focus on copyright?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61951" y="1825625"/>
            <a:ext cx="4348946" cy="4459428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Copyright is an intentional barrier to the reuse of content; it is a policy that mediates the relationship between rights holder and user</a:t>
            </a:r>
          </a:p>
          <a:p>
            <a:pPr marL="684000" lvl="1">
              <a:spcBef>
                <a:spcPts val="1200"/>
              </a:spcBef>
            </a:pPr>
            <a:r>
              <a:rPr lang="en-US" dirty="0"/>
              <a:t>Ability to reuse, remix content is at the heart of OE; these rights are largely held by the copyright owner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388129" y="1450849"/>
            <a:ext cx="5965671" cy="2596353"/>
            <a:chOff x="5450167" y="3968866"/>
            <a:chExt cx="6090142" cy="265078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0167" y="3968866"/>
              <a:ext cx="6090142" cy="239940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492017" y="6368269"/>
              <a:ext cx="4363938" cy="251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000" dirty="0">
                  <a:hlinkClick r:id="rId4"/>
                </a:rPr>
                <a:t>UMKC. https://info.umkc.edu/oer/2019/02/22/day-2-the-o-of-oer/</a:t>
              </a:r>
              <a:r>
                <a:rPr lang="en-CA" sz="1000" dirty="0"/>
                <a:t> CC BY 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585706" y="3800981"/>
            <a:ext cx="6606294" cy="2900690"/>
            <a:chOff x="5585706" y="3800981"/>
            <a:chExt cx="6606294" cy="2900690"/>
          </a:xfrm>
        </p:grpSpPr>
        <p:grpSp>
          <p:nvGrpSpPr>
            <p:cNvPr id="13" name="Group 12"/>
            <p:cNvGrpSpPr/>
            <p:nvPr/>
          </p:nvGrpSpPr>
          <p:grpSpPr>
            <a:xfrm>
              <a:off x="5585706" y="4739766"/>
              <a:ext cx="6606294" cy="1961905"/>
              <a:chOff x="5350354" y="4481938"/>
              <a:chExt cx="6606294" cy="196190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50354" y="4481938"/>
                <a:ext cx="6409524" cy="1961905"/>
              </a:xfrm>
              <a:prstGeom prst="rect">
                <a:avLst/>
              </a:prstGeom>
              <a:ln w="25400">
                <a:solidFill>
                  <a:srgbClr val="C00000"/>
                </a:solidFill>
              </a:ln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6742757" y="4728159"/>
                <a:ext cx="521389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200" dirty="0"/>
                  <a:t>Canada. Copyright Act. </a:t>
                </a:r>
                <a:r>
                  <a:rPr lang="en-CA" sz="1200" dirty="0">
                    <a:hlinkClick r:id="rId6"/>
                  </a:rPr>
                  <a:t>https://laws-lois.justice.gc.ca/eng/acts/C-42/index.html</a:t>
                </a:r>
                <a:endParaRPr lang="en-CA" sz="1200" dirty="0"/>
              </a:p>
            </p:txBody>
          </p:sp>
        </p:grpSp>
        <p:cxnSp>
          <p:nvCxnSpPr>
            <p:cNvPr id="15" name="Straight Arrow Connector 14"/>
            <p:cNvCxnSpPr/>
            <p:nvPr/>
          </p:nvCxnSpPr>
          <p:spPr>
            <a:xfrm>
              <a:off x="6082748" y="3800981"/>
              <a:ext cx="225287" cy="810776"/>
            </a:xfrm>
            <a:prstGeom prst="straightConnector1">
              <a:avLst/>
            </a:prstGeom>
            <a:ln w="508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7252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1991B45-66D5-9A45-A17B-FC5673D3C5C1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lnSpc>
                <a:spcPct val="70000"/>
              </a:lnSpc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Why focus on copyright?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61951" y="1825625"/>
            <a:ext cx="4348946" cy="4351338"/>
          </a:xfrm>
        </p:spPr>
        <p:txBody>
          <a:bodyPr>
            <a:normAutofit/>
          </a:bodyPr>
          <a:lstStyle/>
          <a:p>
            <a:pPr lvl="1">
              <a:spcBef>
                <a:spcPts val="1200"/>
              </a:spcBef>
            </a:pPr>
            <a:r>
              <a:rPr lang="en-US" dirty="0"/>
              <a:t>Low level of copyright literacy, especially around user rights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Educators are hesitant to rely on exceptions to infringement (e.g., educational exceptions)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Exceptions to infringement are not universal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973113" y="1679558"/>
            <a:ext cx="6580909" cy="4643472"/>
            <a:chOff x="5264661" y="1825625"/>
            <a:chExt cx="6580909" cy="464347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4661" y="1825625"/>
              <a:ext cx="6580909" cy="447419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30424" y="5431404"/>
              <a:ext cx="2304762" cy="73333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153155" y="6130543"/>
              <a:ext cx="448203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CA" sz="800" dirty="0">
                  <a:hlinkClick r:id="rId5"/>
                </a:rPr>
                <a:t>https://ei-ie.org/en/detail/16097/slow-progress-on-copyright-in-education-and-research-at-the-world-intellectual-property-organisation</a:t>
              </a:r>
              <a:endParaRPr lang="en-CA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85926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1991B45-66D5-9A45-A17B-FC5673D3C5C1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lnSpc>
                <a:spcPct val="70000"/>
              </a:lnSpc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Why focus on copyright?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4266235" cy="447100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CA" sz="2400" dirty="0"/>
              <a:t>UNESCO Recommendation on Open </a:t>
            </a:r>
            <a:r>
              <a:rPr lang="en-CA" sz="2400" dirty="0" smtClean="0"/>
              <a:t>Educational </a:t>
            </a:r>
            <a:r>
              <a:rPr lang="en-CA" sz="2400" dirty="0"/>
              <a:t>Resources unanimously adopted at 40</a:t>
            </a:r>
            <a:r>
              <a:rPr lang="en-CA" sz="2400" baseline="30000" dirty="0"/>
              <a:t>th</a:t>
            </a:r>
            <a:r>
              <a:rPr lang="en-CA" sz="2400" dirty="0"/>
              <a:t> General Conference (November 2019)</a:t>
            </a:r>
          </a:p>
          <a:p>
            <a:pPr>
              <a:spcBef>
                <a:spcPts val="1200"/>
              </a:spcBef>
            </a:pPr>
            <a:r>
              <a:rPr lang="en-CA" sz="2400" dirty="0"/>
              <a:t>Recommendation recognizes the infrastructural element of open copyright licences and identifies copyright literacy as an area of </a:t>
            </a:r>
            <a:r>
              <a:rPr lang="en-CA" sz="2400" dirty="0" smtClean="0"/>
              <a:t>action</a:t>
            </a:r>
            <a:endParaRPr lang="en-CA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278" y="1450849"/>
            <a:ext cx="6650302" cy="49846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12541" y="2212848"/>
            <a:ext cx="4660392" cy="378565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CA" sz="2400" dirty="0"/>
              <a:t>11. Member States </a:t>
            </a:r>
            <a:r>
              <a:rPr lang="en-CA" sz="2400" dirty="0" smtClean="0"/>
              <a:t>are recommended to strategically plan… </a:t>
            </a:r>
            <a:r>
              <a:rPr lang="en-CA" sz="2400" dirty="0" smtClean="0"/>
              <a:t>[and] are encouraged to </a:t>
            </a:r>
            <a:r>
              <a:rPr lang="en-CA" sz="2400" dirty="0" smtClean="0"/>
              <a:t>consider the </a:t>
            </a:r>
            <a:r>
              <a:rPr lang="en-CA" sz="2400" dirty="0"/>
              <a:t>following: </a:t>
            </a:r>
          </a:p>
          <a:p>
            <a:r>
              <a:rPr lang="en-CA" sz="2400" dirty="0"/>
              <a:t>… </a:t>
            </a:r>
            <a:r>
              <a:rPr lang="en-CA" sz="2400" dirty="0" smtClean="0"/>
              <a:t>(e) making available easily accessible resources that provide </a:t>
            </a:r>
            <a:r>
              <a:rPr lang="en-CA" sz="2400" dirty="0" smtClean="0"/>
              <a:t>information </a:t>
            </a:r>
            <a:r>
              <a:rPr lang="en-CA" sz="2400" dirty="0" smtClean="0"/>
              <a:t>and </a:t>
            </a:r>
            <a:r>
              <a:rPr lang="en-CA" sz="2400" dirty="0"/>
              <a:t>assistance to </a:t>
            </a:r>
            <a:r>
              <a:rPr lang="en-CA" sz="2400" dirty="0" smtClean="0"/>
              <a:t>all OER stakeholders on OER related topics including copyright </a:t>
            </a:r>
            <a:r>
              <a:rPr lang="en-CA" sz="2400" dirty="0"/>
              <a:t>and open licensing of educational </a:t>
            </a:r>
            <a:r>
              <a:rPr lang="en-CA" sz="2400" dirty="0" smtClean="0"/>
              <a:t>material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214157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46310" y="5688220"/>
            <a:ext cx="3515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</a:t>
            </a:r>
            <a:r>
              <a:rPr lang="en-US" sz="1400" dirty="0">
                <a:hlinkClick r:id="rId5"/>
              </a:rPr>
              <a:t>https://sites.library.ualberta.ca/copyright/</a:t>
            </a:r>
            <a:endParaRPr lang="en-US" sz="1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991B45-66D5-9A45-A17B-FC5673D3C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1281" y="512064"/>
            <a:ext cx="8772573" cy="938785"/>
          </a:xfrm>
          <a:prstGeom prst="rect">
            <a:avLst/>
          </a:prstGeom>
        </p:spPr>
        <p:txBody>
          <a:bodyPr anchor="ctr" anchorCtr="0">
            <a:normAutofit fontScale="90000"/>
          </a:bodyPr>
          <a:lstStyle>
            <a:lvl1pPr algn="ctr">
              <a:lnSpc>
                <a:spcPct val="70000"/>
              </a:lnSpc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About Opening Up Copyright (OUC)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690360" y="1843849"/>
            <a:ext cx="5044440" cy="5014151"/>
          </a:xfrm>
        </p:spPr>
        <p:txBody>
          <a:bodyPr>
            <a:normAutofit/>
          </a:bodyPr>
          <a:lstStyle/>
          <a:p>
            <a:pPr lvl="1">
              <a:spcBef>
                <a:spcPts val="1200"/>
              </a:spcBef>
            </a:pPr>
            <a:r>
              <a:rPr lang="en-US" sz="2800" dirty="0" smtClean="0"/>
              <a:t>Grant-funded </a:t>
            </a:r>
            <a:r>
              <a:rPr lang="en-US" sz="2800" dirty="0"/>
              <a:t>copyright literacy instructional video series</a:t>
            </a:r>
          </a:p>
          <a:p>
            <a:pPr lvl="1">
              <a:spcBef>
                <a:spcPts val="1200"/>
              </a:spcBef>
            </a:pPr>
            <a:r>
              <a:rPr lang="en-US" sz="2800" dirty="0"/>
              <a:t>Currently 19 modules, mostly ~6-8 minutes</a:t>
            </a:r>
          </a:p>
          <a:p>
            <a:pPr lvl="1">
              <a:spcBef>
                <a:spcPts val="1200"/>
              </a:spcBef>
            </a:pPr>
            <a:r>
              <a:rPr lang="en-US" sz="2800" dirty="0"/>
              <a:t>Modules range from introductory subjects to focus on the </a:t>
            </a:r>
            <a:r>
              <a:rPr lang="en-US" sz="2800" i="1" dirty="0"/>
              <a:t>Copyright Act </a:t>
            </a:r>
            <a:r>
              <a:rPr lang="en-US" sz="2800" dirty="0"/>
              <a:t>and key cases</a:t>
            </a:r>
          </a:p>
          <a:p>
            <a:pPr lvl="1">
              <a:spcBef>
                <a:spcPts val="1200"/>
              </a:spcBef>
            </a:pPr>
            <a:r>
              <a:rPr lang="en-US" sz="2800" dirty="0"/>
              <a:t>All modules CC-BY 4.0</a:t>
            </a:r>
          </a:p>
        </p:txBody>
      </p:sp>
      <p:pic>
        <p:nvPicPr>
          <p:cNvPr id="4" name="OUC- new">
            <a:hlinkClick r:id="" action="ppaction://media"/>
            <a:extLst>
              <a:ext uri="{FF2B5EF4-FFF2-40B4-BE49-F238E27FC236}">
                <a16:creationId xmlns:a16="http://schemas.microsoft.com/office/drawing/2014/main" id="{E719C894-85F8-496C-816B-F20547DF52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4273" y="1843849"/>
            <a:ext cx="6231807" cy="350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3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OUC Audiences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848975" cy="1543651"/>
          </a:xfrm>
        </p:spPr>
        <p:txBody>
          <a:bodyPr numCol="2">
            <a:normAutofit/>
          </a:bodyPr>
          <a:lstStyle/>
          <a:p>
            <a:r>
              <a:rPr lang="en-US" dirty="0"/>
              <a:t>Library studies grad students</a:t>
            </a:r>
          </a:p>
          <a:p>
            <a:r>
              <a:rPr lang="en-US" dirty="0"/>
              <a:t>Staff, students and faculty at UofA</a:t>
            </a:r>
          </a:p>
          <a:p>
            <a:r>
              <a:rPr lang="en-US" dirty="0"/>
              <a:t>General public</a:t>
            </a:r>
          </a:p>
          <a:p>
            <a:r>
              <a:rPr lang="en-US" dirty="0"/>
              <a:t>OER community (adopters/adapters)</a:t>
            </a:r>
          </a:p>
        </p:txBody>
      </p:sp>
      <p:sp>
        <p:nvSpPr>
          <p:cNvPr id="4" name="AutoShape 2" descr="https://lh3.googleusercontent.com/OPdzrIwejldvXewMQ5kPGVZvOCsD3AEyCPGLVIxFferO8SaQVETBwvdA2KoxcTqk2OxSEKdRM9B0CWxrpLkSy6dN20P3YiNh45t1gXFmQUvjWMkcUzgb-kN-i_khgKxtEAqYIX8bbU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41" y="3223306"/>
            <a:ext cx="9841960" cy="3085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77513" y="6302868"/>
            <a:ext cx="9135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OUC Planning Document Showing Module Levels and Learner Pathways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8005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Multi-jurisdictional content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869" y="1692229"/>
            <a:ext cx="4375835" cy="323354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071" y="1692066"/>
            <a:ext cx="4381436" cy="315952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3471" y="3309003"/>
            <a:ext cx="4588105" cy="330075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4107" y="3309003"/>
            <a:ext cx="4499693" cy="328077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91118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Engagement and Instructional Videos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7056121" cy="4351338"/>
          </a:xfrm>
        </p:spPr>
        <p:txBody>
          <a:bodyPr>
            <a:normAutofit/>
          </a:bodyPr>
          <a:lstStyle/>
          <a:p>
            <a:r>
              <a:rPr lang="en-US" dirty="0"/>
              <a:t>Have learning objectives</a:t>
            </a:r>
            <a:r>
              <a:rPr lang="en-US" baseline="30000" dirty="0"/>
              <a:t>1, 2, 3</a:t>
            </a:r>
          </a:p>
          <a:p>
            <a:r>
              <a:rPr lang="en-US" dirty="0"/>
              <a:t>Use scripts</a:t>
            </a:r>
            <a:r>
              <a:rPr lang="en-US" baseline="30000" dirty="0"/>
              <a:t> 2, 4</a:t>
            </a:r>
            <a:r>
              <a:rPr lang="en-US" dirty="0"/>
              <a:t> </a:t>
            </a:r>
          </a:p>
          <a:p>
            <a:r>
              <a:rPr lang="en-US" dirty="0"/>
              <a:t>Include interactivity</a:t>
            </a:r>
            <a:r>
              <a:rPr lang="en-US" baseline="30000" dirty="0"/>
              <a:t> 3, 5, 6</a:t>
            </a:r>
            <a:endParaRPr lang="en-US" dirty="0"/>
          </a:p>
          <a:p>
            <a:r>
              <a:rPr lang="en-US" dirty="0"/>
              <a:t>Avoid jargon and chunk content</a:t>
            </a:r>
            <a:r>
              <a:rPr lang="en-US" baseline="30000" dirty="0"/>
              <a:t>2, 3, 4,</a:t>
            </a:r>
            <a:r>
              <a:rPr lang="en-US" dirty="0"/>
              <a:t> </a:t>
            </a:r>
            <a:r>
              <a:rPr lang="en-US" baseline="30000" dirty="0"/>
              <a:t>5, 6</a:t>
            </a:r>
            <a:endParaRPr lang="en-US" dirty="0"/>
          </a:p>
          <a:p>
            <a:r>
              <a:rPr lang="en-US" dirty="0"/>
              <a:t>Avoid text filled blocks</a:t>
            </a:r>
            <a:r>
              <a:rPr lang="en-US" baseline="30000" dirty="0"/>
              <a:t>4</a:t>
            </a:r>
            <a:endParaRPr lang="en-US" dirty="0"/>
          </a:p>
          <a:p>
            <a:r>
              <a:rPr lang="en-US" dirty="0"/>
              <a:t>Use conversational narrative</a:t>
            </a:r>
            <a:r>
              <a:rPr lang="en-US" baseline="30000" dirty="0"/>
              <a:t>5</a:t>
            </a:r>
            <a:endParaRPr lang="en-US" dirty="0"/>
          </a:p>
          <a:p>
            <a:endParaRPr lang="en-US" u="sng" dirty="0"/>
          </a:p>
          <a:p>
            <a:r>
              <a:rPr lang="en-US" u="sng" dirty="0"/>
              <a:t>Keep videos short (~3-4 min)</a:t>
            </a:r>
            <a:r>
              <a:rPr lang="en-US" baseline="30000" dirty="0"/>
              <a:t> 1, 2,</a:t>
            </a:r>
            <a:r>
              <a:rPr lang="en-US" dirty="0"/>
              <a:t> </a:t>
            </a:r>
            <a:r>
              <a:rPr lang="en-US" baseline="30000" dirty="0"/>
              <a:t>5</a:t>
            </a:r>
            <a:endParaRPr lang="en-US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7633" y="2828586"/>
            <a:ext cx="3957637" cy="19244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33832" y="2182255"/>
            <a:ext cx="3577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“Photocopying in the Library” [OUC Module] – Audience Retention. (27, Oct. 2019). </a:t>
            </a:r>
          </a:p>
          <a:p>
            <a:r>
              <a:rPr lang="en-US" sz="1200" i="1" dirty="0"/>
              <a:t>YouTube Analytics.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57633" y="5351410"/>
            <a:ext cx="2100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 – Evans (2014)</a:t>
            </a:r>
          </a:p>
          <a:p>
            <a:r>
              <a:rPr lang="en-US" sz="1200" dirty="0"/>
              <a:t>2 – Weeks and Davis (2017)</a:t>
            </a:r>
          </a:p>
          <a:p>
            <a:r>
              <a:rPr lang="en-US" sz="1200" dirty="0"/>
              <a:t>3 – Lo and Dale (2009)</a:t>
            </a:r>
          </a:p>
          <a:p>
            <a:r>
              <a:rPr lang="en-US" sz="1200" dirty="0"/>
              <a:t>4 – Clossen (2014)</a:t>
            </a:r>
          </a:p>
          <a:p>
            <a:r>
              <a:rPr lang="en-US" sz="1200" dirty="0"/>
              <a:t>5 – Martin and Martin (2015)</a:t>
            </a:r>
          </a:p>
          <a:p>
            <a:r>
              <a:rPr lang="en-US" sz="1200" dirty="0"/>
              <a:t>6 – Smith (2010)</a:t>
            </a:r>
          </a:p>
        </p:txBody>
      </p:sp>
    </p:spTree>
    <p:extLst>
      <p:ext uri="{BB962C8B-B14F-4D97-AF65-F5344CB8AC3E}">
        <p14:creationId xmlns:p14="http://schemas.microsoft.com/office/powerpoint/2010/main" val="3210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Narratives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71900" cy="4351338"/>
          </a:xfrm>
        </p:spPr>
        <p:txBody>
          <a:bodyPr/>
          <a:lstStyle/>
          <a:p>
            <a:r>
              <a:rPr lang="en-US" dirty="0"/>
              <a:t>Narratives drive engagement (Laurillard, 1998)</a:t>
            </a:r>
          </a:p>
          <a:p>
            <a:pPr lvl="1"/>
            <a:r>
              <a:rPr lang="en-US" dirty="0"/>
              <a:t>Though narrativization needs to be balanced with precision</a:t>
            </a:r>
          </a:p>
          <a:p>
            <a:pPr lvl="1"/>
            <a:endParaRPr lang="en-US" dirty="0"/>
          </a:p>
          <a:p>
            <a:r>
              <a:rPr lang="en-US" dirty="0"/>
              <a:t>Two common approaches:</a:t>
            </a:r>
          </a:p>
          <a:p>
            <a:pPr lvl="1"/>
            <a:r>
              <a:rPr lang="en-US" dirty="0"/>
              <a:t>Character facing an issue/situation</a:t>
            </a:r>
          </a:p>
          <a:p>
            <a:pPr lvl="1"/>
            <a:r>
              <a:rPr lang="en-US" dirty="0"/>
              <a:t>Find relevant and notable court cases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5725" y="1534686"/>
            <a:ext cx="4145800" cy="2575246"/>
          </a:xfrm>
          <a:prstGeom prst="rect">
            <a:avLst/>
          </a:prstGeom>
        </p:spPr>
      </p:pic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10100" y="3844657"/>
            <a:ext cx="4645429" cy="28646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05591" y="6063007"/>
            <a:ext cx="1997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OUC Module – “Publishing Agreements” (screenshot)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162950" y="4174719"/>
            <a:ext cx="10701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OUC Module – “Section 13: Ownership of Copyright” (screenshot)</a:t>
            </a:r>
          </a:p>
        </p:txBody>
      </p:sp>
    </p:spTree>
    <p:extLst>
      <p:ext uri="{BB962C8B-B14F-4D97-AF65-F5344CB8AC3E}">
        <p14:creationId xmlns:p14="http://schemas.microsoft.com/office/powerpoint/2010/main" val="15728593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3252</TotalTime>
  <Words>1062</Words>
  <Application>Microsoft Office PowerPoint</Application>
  <PresentationFormat>Widescreen</PresentationFormat>
  <Paragraphs>161</Paragraphs>
  <Slides>19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Copyright OER as Open Education Enabler </vt:lpstr>
      <vt:lpstr>Why focus on copyright?</vt:lpstr>
      <vt:lpstr>Why focus on copyright?</vt:lpstr>
      <vt:lpstr>Why focus on copyright?</vt:lpstr>
      <vt:lpstr>About Opening Up Copyright (OUC)</vt:lpstr>
      <vt:lpstr>OUC Audiences</vt:lpstr>
      <vt:lpstr>Multi-jurisdictional content</vt:lpstr>
      <vt:lpstr>Engagement and Instructional Videos</vt:lpstr>
      <vt:lpstr>Creating Narratives</vt:lpstr>
      <vt:lpstr>Achieving Inclusivity</vt:lpstr>
      <vt:lpstr>Modelling Use of Open Content</vt:lpstr>
      <vt:lpstr>PowerPoint Presentation</vt:lpstr>
      <vt:lpstr>PowerPoint Presentation</vt:lpstr>
      <vt:lpstr>PowerPoint Presentation</vt:lpstr>
      <vt:lpstr>Summary</vt:lpstr>
      <vt:lpstr>References</vt:lpstr>
      <vt:lpstr>Image Sources</vt:lpstr>
      <vt:lpstr>Acknowledgements and Affiliations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Micheal</dc:creator>
  <cp:lastModifiedBy>Wakaruk, Amanda</cp:lastModifiedBy>
  <cp:revision>95</cp:revision>
  <cp:lastPrinted>2019-11-21T20:38:18Z</cp:lastPrinted>
  <dcterms:created xsi:type="dcterms:W3CDTF">2019-10-25T16:03:45Z</dcterms:created>
  <dcterms:modified xsi:type="dcterms:W3CDTF">2019-12-03T18:10:55Z</dcterms:modified>
</cp:coreProperties>
</file>