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70" r:id="rId12"/>
    <p:sldId id="271" r:id="rId13"/>
    <p:sldId id="266" r:id="rId14"/>
    <p:sldId id="267" r:id="rId15"/>
    <p:sldId id="268" r:id="rId16"/>
    <p:sldId id="26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 y="-10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0495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38761D"/>
                </a:solidFill>
              </a:rPr>
              <a:t>Amanda</a:t>
            </a:r>
            <a:r>
              <a:rPr lang="en"/>
              <a:t> to make opening statement here… outline / goals of the presentation</a:t>
            </a:r>
            <a:endParaRPr/>
          </a:p>
          <a:p>
            <a:pPr marL="457200" lvl="0" indent="-298450" rtl="0">
              <a:spcBef>
                <a:spcPts val="0"/>
              </a:spcBef>
              <a:spcAft>
                <a:spcPts val="0"/>
              </a:spcAft>
              <a:buSzPts val="1100"/>
              <a:buChar char="●"/>
            </a:pPr>
            <a:r>
              <a:rPr lang="en"/>
              <a:t>First: discuss how the tutorials are being developed</a:t>
            </a:r>
            <a:endParaRPr/>
          </a:p>
          <a:p>
            <a:pPr marL="457200" lvl="0" indent="-298450" rtl="0">
              <a:spcBef>
                <a:spcPts val="0"/>
              </a:spcBef>
              <a:spcAft>
                <a:spcPts val="0"/>
              </a:spcAft>
              <a:buSzPts val="1100"/>
              <a:buChar char="●"/>
            </a:pPr>
            <a:r>
              <a:rPr lang="en"/>
              <a:t>Second: demonstrate some of the developed tutorials</a:t>
            </a:r>
            <a:endParaRPr/>
          </a:p>
          <a:p>
            <a:pPr marL="457200" lvl="0" indent="-298450" rtl="0">
              <a:spcBef>
                <a:spcPts val="0"/>
              </a:spcBef>
              <a:spcAft>
                <a:spcPts val="0"/>
              </a:spcAft>
              <a:buSzPts val="1100"/>
              <a:buChar char="●"/>
            </a:pPr>
            <a:r>
              <a:rPr lang="en"/>
              <a:t>Third: talk about how we are working with colleagues around the country  </a:t>
            </a:r>
            <a:endParaRPr/>
          </a:p>
          <a:p>
            <a:pPr marL="0" lvl="0" indent="0" rtl="0">
              <a:spcBef>
                <a:spcPts val="0"/>
              </a:spcBef>
              <a:spcAft>
                <a:spcPts val="0"/>
              </a:spcAft>
              <a:buNone/>
            </a:pPr>
            <a:endParaRPr/>
          </a:p>
          <a:p>
            <a:pPr marL="0" lvl="0" indent="0" rtl="0">
              <a:spcBef>
                <a:spcPts val="0"/>
              </a:spcBef>
              <a:spcAft>
                <a:spcPts val="0"/>
              </a:spcAft>
              <a:buNone/>
            </a:pPr>
            <a:r>
              <a:rPr lang="en" sz="1200" b="1">
                <a:solidFill>
                  <a:schemeClr val="dk1"/>
                </a:solidFill>
              </a:rPr>
              <a:t>Why do we need copyright tutorials that are OER?</a:t>
            </a:r>
            <a:endParaRPr sz="1200" b="1">
              <a:solidFill>
                <a:schemeClr val="dk1"/>
              </a:solidFill>
            </a:endParaRPr>
          </a:p>
          <a:p>
            <a:pPr marL="457200" lvl="0" indent="-298450" rtl="0">
              <a:spcBef>
                <a:spcPts val="0"/>
              </a:spcBef>
              <a:spcAft>
                <a:spcPts val="0"/>
              </a:spcAft>
              <a:buSzPts val="1100"/>
              <a:buChar char="-"/>
            </a:pPr>
            <a:r>
              <a:rPr lang="en"/>
              <a:t>Lack of course materials or offerings that address the needs of the Canadian post secondary sector</a:t>
            </a:r>
            <a:endParaRPr/>
          </a:p>
          <a:p>
            <a:pPr marL="457200" lvl="0" indent="-298450" rtl="0">
              <a:spcBef>
                <a:spcPts val="0"/>
              </a:spcBef>
              <a:spcAft>
                <a:spcPts val="0"/>
              </a:spcAft>
              <a:buSzPts val="1100"/>
              <a:buChar char="-"/>
            </a:pPr>
            <a:r>
              <a:rPr lang="en"/>
              <a:t>Tutorials that are available have barriers; fee-based, geographically bound</a:t>
            </a:r>
            <a:endParaRPr/>
          </a:p>
          <a:p>
            <a:pPr marL="457200" lvl="0" indent="-298450" rtl="0">
              <a:spcBef>
                <a:spcPts val="0"/>
              </a:spcBef>
              <a:spcAft>
                <a:spcPts val="0"/>
              </a:spcAft>
              <a:buSzPts val="1100"/>
              <a:buChar char="-"/>
            </a:pPr>
            <a:r>
              <a:rPr lang="en"/>
              <a:t>Evidence of copyright chill… current and recent “high profile” cases serve to confuse and scare the vast majority… part of this is because the structure of Act and resulting litigation focuses on the rights of creators and owners, not users. [INDU MPs are probably feeling the full weight of this right about now] For the non-expert and probably many experts, it’s going to feel safer to do less than rely on rights we don’t fully understand. This copyright chill...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2"/>
                </a:solidFill>
              </a:rPr>
              <a:t>Amanda to work on May 28, 29</a:t>
            </a:r>
            <a:endParaRPr>
              <a:solidFill>
                <a:schemeClr val="dk2"/>
              </a:solidFill>
            </a:endParaRPr>
          </a:p>
          <a:p>
            <a:pPr marL="457200" lvl="0" indent="-298450" rtl="0">
              <a:spcBef>
                <a:spcPts val="0"/>
              </a:spcBef>
              <a:spcAft>
                <a:spcPts val="0"/>
              </a:spcAft>
              <a:buSzPts val="1100"/>
              <a:buChar char="●"/>
            </a:pPr>
            <a:r>
              <a:rPr lang="en"/>
              <a:t>Mid term feedback (can’t please everyone)/Project has no project manager</a:t>
            </a:r>
            <a:endParaRPr/>
          </a:p>
          <a:p>
            <a:pPr marL="457200" lvl="0" indent="-298450" rtl="0">
              <a:spcBef>
                <a:spcPts val="0"/>
              </a:spcBef>
              <a:spcAft>
                <a:spcPts val="0"/>
              </a:spcAft>
              <a:buSzPts val="1100"/>
              <a:buChar char="●"/>
            </a:pPr>
            <a:r>
              <a:rPr lang="en"/>
              <a:t>Summary of OLA feedback</a:t>
            </a:r>
            <a:endParaRPr/>
          </a:p>
          <a:p>
            <a:pPr marL="0" lvl="0" indent="0">
              <a:spcBef>
                <a:spcPts val="0"/>
              </a:spcBef>
              <a:spcAft>
                <a:spcPts val="0"/>
              </a:spcAft>
              <a:buNone/>
            </a:pPr>
            <a:endParaRPr>
              <a:solidFill>
                <a:schemeClr val="dk2"/>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Michael to source some snappy pics?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2"/>
                </a:solidFill>
              </a:rPr>
              <a:t>Amanda</a:t>
            </a:r>
            <a:endParaRPr>
              <a:solidFill>
                <a:schemeClr val="dk2"/>
              </a:solidFill>
            </a:endParaRPr>
          </a:p>
          <a:p>
            <a:pPr marL="0" lvl="0" indent="0" rtl="0">
              <a:spcBef>
                <a:spcPts val="0"/>
              </a:spcBef>
              <a:spcAft>
                <a:spcPts val="0"/>
              </a:spcAft>
              <a:buNone/>
            </a:pPr>
            <a:r>
              <a:rPr lang="en"/>
              <a:t>...comes with collateral damage.</a:t>
            </a:r>
            <a:endParaRPr/>
          </a:p>
          <a:p>
            <a:pPr marL="0" lvl="0" indent="0" rtl="0">
              <a:spcBef>
                <a:spcPts val="0"/>
              </a:spcBef>
              <a:spcAft>
                <a:spcPts val="0"/>
              </a:spcAft>
              <a:buNone/>
            </a:pPr>
            <a:r>
              <a:rPr lang="en"/>
              <a:t>Evidence of collateral damage of copyright chill:</a:t>
            </a:r>
            <a:endParaRPr/>
          </a:p>
          <a:p>
            <a:pPr marL="457200" lvl="0" indent="-298450" rtl="0">
              <a:spcBef>
                <a:spcPts val="0"/>
              </a:spcBef>
              <a:spcAft>
                <a:spcPts val="0"/>
              </a:spcAft>
              <a:buSzPts val="1100"/>
              <a:buChar char="-"/>
            </a:pPr>
            <a:r>
              <a:rPr lang="en"/>
              <a:t>Instructors that can’t be bothered with FD assessment, even if it’s just against institutional guidelines: students suffer</a:t>
            </a:r>
            <a:endParaRPr/>
          </a:p>
          <a:p>
            <a:pPr marL="457200" lvl="0" indent="-298450" rtl="0">
              <a:spcBef>
                <a:spcPts val="0"/>
              </a:spcBef>
              <a:spcAft>
                <a:spcPts val="0"/>
              </a:spcAft>
              <a:buSzPts val="1100"/>
              <a:buChar char="-"/>
            </a:pPr>
            <a:r>
              <a:rPr lang="en"/>
              <a:t>Removal of third party content from theses: public at large and future academics suffer</a:t>
            </a:r>
            <a:endParaRPr/>
          </a:p>
          <a:p>
            <a:pPr marL="457200" lvl="0" indent="-298450">
              <a:spcBef>
                <a:spcPts val="0"/>
              </a:spcBef>
              <a:spcAft>
                <a:spcPts val="0"/>
              </a:spcAft>
              <a:buSzPts val="1100"/>
              <a:buChar cha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2"/>
                </a:solidFill>
              </a:rPr>
              <a:t>Amanda</a:t>
            </a:r>
            <a:endParaRPr>
              <a:solidFill>
                <a:schemeClr val="dk2"/>
              </a:solidFill>
            </a:endParaRPr>
          </a:p>
          <a:p>
            <a:pPr marL="457200" lvl="0" indent="-298450" rtl="0">
              <a:spcBef>
                <a:spcPts val="0"/>
              </a:spcBef>
              <a:spcAft>
                <a:spcPts val="0"/>
              </a:spcAft>
              <a:buSzPts val="1100"/>
              <a:buChar char="●"/>
            </a:pPr>
            <a:r>
              <a:rPr lang="en"/>
              <a:t>Pilot/proof of concept (OE Week 2017)</a:t>
            </a:r>
            <a:endParaRPr/>
          </a:p>
          <a:p>
            <a:pPr marL="914400" lvl="1" indent="-298450" rtl="0">
              <a:spcBef>
                <a:spcPts val="0"/>
              </a:spcBef>
              <a:spcAft>
                <a:spcPts val="0"/>
              </a:spcAft>
              <a:buSzPts val="1100"/>
              <a:buChar char="○"/>
            </a:pPr>
            <a:r>
              <a:rPr lang="en"/>
              <a:t>Demonstrated the amount of labour, challenges</a:t>
            </a:r>
            <a:endParaRPr/>
          </a:p>
          <a:p>
            <a:pPr marL="914400" lvl="1" indent="-298450" rtl="0">
              <a:spcBef>
                <a:spcPts val="0"/>
              </a:spcBef>
              <a:spcAft>
                <a:spcPts val="0"/>
              </a:spcAft>
              <a:buSzPts val="1100"/>
              <a:buChar char="○"/>
            </a:pPr>
            <a:r>
              <a:rPr lang="en"/>
              <a:t>Not entirely satisfactory</a:t>
            </a:r>
            <a:endParaRPr/>
          </a:p>
          <a:p>
            <a:pPr marL="457200" lvl="0" indent="-298450" rtl="0">
              <a:spcBef>
                <a:spcPts val="0"/>
              </a:spcBef>
              <a:spcAft>
                <a:spcPts val="0"/>
              </a:spcAft>
              <a:buSzPts val="1100"/>
              <a:buChar char="●"/>
            </a:pPr>
            <a:r>
              <a:rPr lang="en"/>
              <a:t>LIS 598 Info Policy (as OCW)</a:t>
            </a:r>
            <a:endParaRPr/>
          </a:p>
          <a:p>
            <a:pPr marL="914400" lvl="1" indent="-298450" rtl="0">
              <a:spcBef>
                <a:spcPts val="0"/>
              </a:spcBef>
              <a:spcAft>
                <a:spcPts val="0"/>
              </a:spcAft>
              <a:buSzPts val="1100"/>
              <a:buChar char="○"/>
            </a:pPr>
            <a:r>
              <a:rPr lang="en"/>
              <a:t>“Super boring, but high volume of content” -- AW quoting Michael</a:t>
            </a:r>
            <a:endParaRPr/>
          </a:p>
          <a:p>
            <a:pPr marL="0" lvl="0" indent="0" rtl="0">
              <a:lnSpc>
                <a:spcPct val="115000"/>
              </a:lnSpc>
              <a:spcBef>
                <a:spcPts val="0"/>
              </a:spcBef>
              <a:spcAft>
                <a:spcPts val="0"/>
              </a:spcAft>
              <a:buClr>
                <a:schemeClr val="dk1"/>
              </a:buClr>
              <a:buSzPts val="1100"/>
              <a:buFont typeface="Arial"/>
              <a:buNone/>
            </a:pPr>
            <a:endParaRPr sz="1200">
              <a:solidFill>
                <a:srgbClr val="7A7C84"/>
              </a:solidFill>
              <a:highlight>
                <a:srgbClr val="FFFFFF"/>
              </a:highlight>
            </a:endParaRPr>
          </a:p>
          <a:p>
            <a:pPr marL="0" lvl="0" indent="0">
              <a:spcBef>
                <a:spcPts val="0"/>
              </a:spcBef>
              <a:spcAft>
                <a:spcPts val="0"/>
              </a:spcAft>
              <a:buNone/>
            </a:pPr>
            <a:r>
              <a:rPr lang="en"/>
              <a:t>This work and lessons learned helped inform the eventual grant proposal for the current project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Michael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2"/>
                </a:solidFill>
              </a:rPr>
              <a:t>Amanda</a:t>
            </a:r>
            <a:endParaRPr>
              <a:solidFill>
                <a:schemeClr val="dk2"/>
              </a:solidFill>
            </a:endParaRPr>
          </a:p>
          <a:p>
            <a:pPr marL="457200" lvl="0" indent="-298450" rtl="0">
              <a:spcBef>
                <a:spcPts val="0"/>
              </a:spcBef>
              <a:spcAft>
                <a:spcPts val="0"/>
              </a:spcAft>
              <a:buSzPts val="1100"/>
              <a:buChar char="●"/>
            </a:pPr>
            <a:r>
              <a:rPr lang="en"/>
              <a:t>Flagship</a:t>
            </a:r>
            <a:endParaRPr/>
          </a:p>
          <a:p>
            <a:pPr marL="914400" lvl="1" indent="-298450" rtl="0">
              <a:spcBef>
                <a:spcPts val="0"/>
              </a:spcBef>
              <a:spcAft>
                <a:spcPts val="0"/>
              </a:spcAft>
              <a:buSzPts val="1100"/>
              <a:buChar char="○"/>
            </a:pPr>
            <a:r>
              <a:rPr lang="en"/>
              <a:t>Initially Go Animate - fancy, not open at all (not even a sense of open)</a:t>
            </a:r>
            <a:endParaRPr/>
          </a:p>
          <a:p>
            <a:pPr marL="914400" lvl="1" indent="-298450" rtl="0">
              <a:spcBef>
                <a:spcPts val="0"/>
              </a:spcBef>
              <a:spcAft>
                <a:spcPts val="0"/>
              </a:spcAft>
              <a:buSzPts val="1100"/>
              <a:buChar char="○"/>
            </a:pPr>
            <a:r>
              <a:rPr lang="en"/>
              <a:t>PowToons - less fancy, “open enough”</a:t>
            </a:r>
            <a:endParaRPr/>
          </a:p>
          <a:p>
            <a:pPr marL="1371600" lvl="2" indent="-298450" rtl="0">
              <a:spcBef>
                <a:spcPts val="0"/>
              </a:spcBef>
              <a:spcAft>
                <a:spcPts val="0"/>
              </a:spcAft>
              <a:buSzPts val="1100"/>
              <a:buChar char="■"/>
            </a:pPr>
            <a:r>
              <a:rPr lang="en"/>
              <a:t>Open (AW/MM as open maximalist relative to most)</a:t>
            </a:r>
            <a:endParaRPr/>
          </a:p>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2"/>
                </a:solidFill>
              </a:rPr>
              <a:t>Amanda</a:t>
            </a:r>
            <a:endParaRPr>
              <a:solidFill>
                <a:schemeClr val="dk2"/>
              </a:solidFill>
            </a:endParaRPr>
          </a:p>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ommons.wikimedia.org/wiki/File:Alliierte_1948_970_Hannover_Exportmesse.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commons.wikimedia.org/wiki/File:Das_J%C3%BCngste_Gericht_(Memling).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goo.gl/GKctGo"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www.copyright.ualberta.c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mailto:mmcnally@ualberta.ca" TargetMode="External"/><Relationship Id="rId4" Type="http://schemas.openxmlformats.org/officeDocument/2006/relationships/hyperlink" Target="mailto:amanda.wakaruk@ualberta.c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Corrupt-Legislation-Vedder-Highsmith-detail-1.jpe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creativecommons.org/licenses/by/3.0/deed.en" TargetMode="External"/><Relationship Id="rId4" Type="http://schemas.openxmlformats.org/officeDocument/2006/relationships/hyperlink" Target="https://commons.wikimedia.org/wiki/File:Temple_of_Deir_el-Medina_20.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commons.wikimedia.org/wiki/File:Codex_Manesse_305r_Der_tugendhafte_Schreiber.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commons.wikimedia.org/wiki/File:Henning,_Archibald_S._-_painting;_oil_on_canvas_-_Portrait_of_Renton_Nicholson_with_Allegorical_Scenes_and_Figures_-_Google_Art_Project.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commons.wikimedia.org/wiki/File:Raffael_053.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commons.wikimedia.org/wiki/File:Fotothek_df_tg_0000211_Waage_%5e_Mathematik_%5e_Hebelwirkung.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subTitle" idx="1"/>
          </p:nvPr>
        </p:nvSpPr>
        <p:spPr>
          <a:xfrm>
            <a:off x="311700" y="396477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dirty="0"/>
              <a:t>Michael B. McNally and Amanda Wakaruk</a:t>
            </a:r>
            <a:endParaRPr sz="1400" dirty="0"/>
          </a:p>
          <a:p>
            <a:pPr marL="0" lvl="0" indent="0">
              <a:spcBef>
                <a:spcPts val="0"/>
              </a:spcBef>
              <a:spcAft>
                <a:spcPts val="0"/>
              </a:spcAft>
              <a:buNone/>
            </a:pPr>
            <a:endParaRPr dirty="0"/>
          </a:p>
        </p:txBody>
      </p:sp>
      <p:sp>
        <p:nvSpPr>
          <p:cNvPr id="55" name="Shape 55"/>
          <p:cNvSpPr txBox="1">
            <a:spLocks noGrp="1"/>
          </p:cNvSpPr>
          <p:nvPr>
            <p:ph type="ctrTitle"/>
          </p:nvPr>
        </p:nvSpPr>
        <p:spPr>
          <a:xfrm>
            <a:off x="227650" y="744575"/>
            <a:ext cx="8741700" cy="79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a:solidFill>
                  <a:srgbClr val="000000"/>
                </a:solidFill>
              </a:rPr>
              <a:t>Design, Demonstration and Discussion of</a:t>
            </a:r>
            <a:endParaRPr sz="3600">
              <a:solidFill>
                <a:srgbClr val="000000"/>
              </a:solidFill>
            </a:endParaRPr>
          </a:p>
        </p:txBody>
      </p:sp>
      <p:pic>
        <p:nvPicPr>
          <p:cNvPr id="56" name="Shape 56"/>
          <p:cNvPicPr preferRelativeResize="0"/>
          <p:nvPr/>
        </p:nvPicPr>
        <p:blipFill>
          <a:blip r:embed="rId3">
            <a:alphaModFix/>
          </a:blip>
          <a:stretch>
            <a:fillRect/>
          </a:stretch>
        </p:blipFill>
        <p:spPr>
          <a:xfrm>
            <a:off x="739863" y="1613700"/>
            <a:ext cx="7664274" cy="1916075"/>
          </a:xfrm>
          <a:prstGeom prst="rect">
            <a:avLst/>
          </a:prstGeom>
          <a:noFill/>
          <a:ln>
            <a:noFill/>
          </a:ln>
        </p:spPr>
      </p:pic>
      <p:pic>
        <p:nvPicPr>
          <p:cNvPr id="2050" name="Picture 2" descr="https://lh6.googleusercontent.com/yn_wDUmWiKRJKohC2eyY7g7giL0d1Ig53pN548fzsbqq1AibwYKDoaIndj4FJVLtTaIdGR6vGHhKEuP2OC8DKaJ58lftEZVRv5WeYR5DUA9-w67tQMvKU1pSB6jJYN1DV7ZvEWBvI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519" y="4462529"/>
            <a:ext cx="996618" cy="348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Work to </a:t>
            </a:r>
            <a:r>
              <a:rPr lang="en" dirty="0" smtClean="0"/>
              <a:t>Date – Images Module</a:t>
            </a:r>
            <a:endParaRPr dirty="0"/>
          </a:p>
        </p:txBody>
      </p:sp>
      <p:sp>
        <p:nvSpPr>
          <p:cNvPr id="126" name="Shape 1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US" dirty="0" smtClean="0">
                <a:solidFill>
                  <a:schemeClr val="tx1"/>
                </a:solidFill>
              </a:rPr>
              <a:t>Idealized Flagship module (not actually released/used)</a:t>
            </a:r>
            <a:endParaRPr dirty="0">
              <a:solidFill>
                <a:schemeClr val="tx1"/>
              </a:solidFill>
            </a:endParaRPr>
          </a:p>
        </p:txBody>
      </p:sp>
      <p:pic>
        <p:nvPicPr>
          <p:cNvPr id="2" name="Images - first c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5179" y="1679006"/>
            <a:ext cx="5133622" cy="327399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Work to </a:t>
            </a:r>
            <a:r>
              <a:rPr lang="en" dirty="0" smtClean="0"/>
              <a:t>Date – Images Module</a:t>
            </a:r>
            <a:endParaRPr lang="en-US" dirty="0"/>
          </a:p>
        </p:txBody>
      </p:sp>
      <p:sp>
        <p:nvSpPr>
          <p:cNvPr id="3" name="Text Placeholder 2"/>
          <p:cNvSpPr>
            <a:spLocks noGrp="1"/>
          </p:cNvSpPr>
          <p:nvPr>
            <p:ph type="body" idx="1"/>
          </p:nvPr>
        </p:nvSpPr>
        <p:spPr/>
        <p:txBody>
          <a:bodyPr/>
          <a:lstStyle/>
          <a:p>
            <a:pPr marL="114300" indent="0">
              <a:buNone/>
            </a:pPr>
            <a:r>
              <a:rPr lang="en-US" dirty="0" smtClean="0">
                <a:solidFill>
                  <a:schemeClr val="tx1"/>
                </a:solidFill>
              </a:rPr>
              <a:t>Actual Flagship Module (Images)</a:t>
            </a:r>
            <a:endParaRPr lang="en-US" dirty="0">
              <a:solidFill>
                <a:schemeClr val="tx1"/>
              </a:solidFill>
            </a:endParaRPr>
          </a:p>
        </p:txBody>
      </p:sp>
      <p:pic>
        <p:nvPicPr>
          <p:cNvPr id="4" name="Images PowToons Samp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2176" y="1591105"/>
            <a:ext cx="5040136" cy="3383062"/>
          </a:xfrm>
          <a:prstGeom prst="rect">
            <a:avLst/>
          </a:prstGeom>
        </p:spPr>
      </p:pic>
    </p:spTree>
    <p:extLst>
      <p:ext uri="{BB962C8B-B14F-4D97-AF65-F5344CB8AC3E}">
        <p14:creationId xmlns:p14="http://schemas.microsoft.com/office/powerpoint/2010/main" val="1561628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Work to Date – </a:t>
            </a:r>
            <a:r>
              <a:rPr lang="en" dirty="0" smtClean="0"/>
              <a:t>SOCAN v. Bell Module</a:t>
            </a:r>
            <a:endParaRPr lang="en-US" dirty="0"/>
          </a:p>
        </p:txBody>
      </p:sp>
      <p:sp>
        <p:nvSpPr>
          <p:cNvPr id="3" name="Text Placeholder 2"/>
          <p:cNvSpPr>
            <a:spLocks noGrp="1"/>
          </p:cNvSpPr>
          <p:nvPr>
            <p:ph type="body" idx="1"/>
          </p:nvPr>
        </p:nvSpPr>
        <p:spPr/>
        <p:txBody>
          <a:bodyPr/>
          <a:lstStyle/>
          <a:p>
            <a:pPr marL="114300" indent="0">
              <a:buNone/>
            </a:pPr>
            <a:r>
              <a:rPr lang="en-US" dirty="0" smtClean="0"/>
              <a:t>Current Module in Production (with standard design)</a:t>
            </a:r>
            <a:endParaRPr lang="en-US" dirty="0"/>
          </a:p>
        </p:txBody>
      </p:sp>
      <p:pic>
        <p:nvPicPr>
          <p:cNvPr id="4" name="SOCAN v Bell -sample c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7128" y="1807634"/>
            <a:ext cx="5656072" cy="3181541"/>
          </a:xfrm>
          <a:prstGeom prst="rect">
            <a:avLst/>
          </a:prstGeom>
        </p:spPr>
      </p:pic>
    </p:spTree>
    <p:extLst>
      <p:ext uri="{BB962C8B-B14F-4D97-AF65-F5344CB8AC3E}">
        <p14:creationId xmlns:p14="http://schemas.microsoft.com/office/powerpoint/2010/main" val="3131126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Challenges</a:t>
            </a:r>
            <a:endParaRPr/>
          </a:p>
        </p:txBody>
      </p:sp>
      <p:sp>
        <p:nvSpPr>
          <p:cNvPr id="132" name="Shape 132"/>
          <p:cNvSpPr txBox="1">
            <a:spLocks noGrp="1"/>
          </p:cNvSpPr>
          <p:nvPr>
            <p:ph type="body" idx="1"/>
          </p:nvPr>
        </p:nvSpPr>
        <p:spPr>
          <a:xfrm>
            <a:off x="311700" y="1152475"/>
            <a:ext cx="36873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a:solidFill>
                  <a:schemeClr val="tx1"/>
                </a:solidFill>
              </a:rPr>
              <a:t>Audience diversity</a:t>
            </a:r>
            <a:endParaRPr dirty="0">
              <a:solidFill>
                <a:schemeClr val="tx1"/>
              </a:solidFill>
            </a:endParaRPr>
          </a:p>
          <a:p>
            <a:pPr marL="0" lvl="0" indent="0" rtl="0">
              <a:spcBef>
                <a:spcPts val="1600"/>
              </a:spcBef>
              <a:spcAft>
                <a:spcPts val="0"/>
              </a:spcAft>
              <a:buNone/>
            </a:pPr>
            <a:endParaRPr dirty="0">
              <a:solidFill>
                <a:schemeClr val="tx1"/>
              </a:solidFill>
            </a:endParaRPr>
          </a:p>
          <a:p>
            <a:pPr marL="457200" lvl="0" indent="-342900" rtl="0">
              <a:spcBef>
                <a:spcPts val="1600"/>
              </a:spcBef>
              <a:spcAft>
                <a:spcPts val="0"/>
              </a:spcAft>
              <a:buSzPts val="1800"/>
              <a:buChar char="●"/>
            </a:pPr>
            <a:r>
              <a:rPr lang="en" dirty="0">
                <a:solidFill>
                  <a:schemeClr val="tx1"/>
                </a:solidFill>
              </a:rPr>
              <a:t>Openness</a:t>
            </a:r>
            <a:endParaRPr dirty="0">
              <a:solidFill>
                <a:schemeClr val="tx1"/>
              </a:solidFill>
            </a:endParaRPr>
          </a:p>
          <a:p>
            <a:pPr marL="0" lvl="0" indent="0" rtl="0">
              <a:spcBef>
                <a:spcPts val="1600"/>
              </a:spcBef>
              <a:spcAft>
                <a:spcPts val="0"/>
              </a:spcAft>
              <a:buNone/>
            </a:pPr>
            <a:endParaRPr dirty="0">
              <a:solidFill>
                <a:schemeClr val="tx1"/>
              </a:solidFill>
            </a:endParaRPr>
          </a:p>
          <a:p>
            <a:pPr marL="457200" lvl="0" indent="-342900" rtl="0">
              <a:spcBef>
                <a:spcPts val="1600"/>
              </a:spcBef>
              <a:spcAft>
                <a:spcPts val="0"/>
              </a:spcAft>
              <a:buSzPts val="1800"/>
              <a:buChar char="●"/>
            </a:pPr>
            <a:r>
              <a:rPr lang="en" dirty="0">
                <a:solidFill>
                  <a:schemeClr val="tx1"/>
                </a:solidFill>
              </a:rPr>
              <a:t>Visualization</a:t>
            </a:r>
            <a:endParaRPr dirty="0">
              <a:solidFill>
                <a:schemeClr val="tx1"/>
              </a:solidFill>
            </a:endParaRPr>
          </a:p>
          <a:p>
            <a:pPr marL="914400" lvl="1" indent="-317500">
              <a:spcBef>
                <a:spcPts val="0"/>
              </a:spcBef>
              <a:spcAft>
                <a:spcPts val="0"/>
              </a:spcAft>
              <a:buSzPts val="1400"/>
              <a:buChar char="○"/>
            </a:pPr>
            <a:r>
              <a:rPr lang="en" dirty="0">
                <a:solidFill>
                  <a:schemeClr val="tx1"/>
                </a:solidFill>
              </a:rPr>
              <a:t>E.g. “Nature of the Work”</a:t>
            </a:r>
            <a:endParaRPr dirty="0">
              <a:solidFill>
                <a:schemeClr val="tx1"/>
              </a:solidFill>
            </a:endParaRPr>
          </a:p>
        </p:txBody>
      </p:sp>
      <p:pic>
        <p:nvPicPr>
          <p:cNvPr id="133" name="Shape 133"/>
          <p:cNvPicPr preferRelativeResize="0"/>
          <p:nvPr/>
        </p:nvPicPr>
        <p:blipFill>
          <a:blip r:embed="rId3">
            <a:alphaModFix/>
          </a:blip>
          <a:stretch>
            <a:fillRect/>
          </a:stretch>
        </p:blipFill>
        <p:spPr>
          <a:xfrm>
            <a:off x="3938925" y="1170263"/>
            <a:ext cx="4840201" cy="2802982"/>
          </a:xfrm>
          <a:prstGeom prst="rect">
            <a:avLst/>
          </a:prstGeom>
          <a:noFill/>
          <a:ln>
            <a:noFill/>
          </a:ln>
        </p:spPr>
      </p:pic>
      <p:sp>
        <p:nvSpPr>
          <p:cNvPr id="134" name="Shape 134"/>
          <p:cNvSpPr txBox="1"/>
          <p:nvPr/>
        </p:nvSpPr>
        <p:spPr>
          <a:xfrm>
            <a:off x="5402350" y="4065100"/>
            <a:ext cx="3247800" cy="19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a:t>Hoepner. 1948. </a:t>
            </a:r>
            <a:r>
              <a:rPr lang="en" sz="800" u="sng">
                <a:solidFill>
                  <a:schemeClr val="hlink"/>
                </a:solidFill>
                <a:hlinkClick r:id="rId4"/>
              </a:rPr>
              <a:t>“Exhibition Hannover.” </a:t>
            </a:r>
            <a:endParaRPr sz="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Challenges</a:t>
            </a:r>
            <a:endParaRPr/>
          </a:p>
        </p:txBody>
      </p:sp>
      <p:sp>
        <p:nvSpPr>
          <p:cNvPr id="140" name="Shape 140"/>
          <p:cNvSpPr txBox="1">
            <a:spLocks noGrp="1"/>
          </p:cNvSpPr>
          <p:nvPr>
            <p:ph type="body" idx="1"/>
          </p:nvPr>
        </p:nvSpPr>
        <p:spPr>
          <a:xfrm>
            <a:off x="311700" y="1152475"/>
            <a:ext cx="4191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a:solidFill>
                  <a:schemeClr val="tx1"/>
                </a:solidFill>
              </a:rPr>
              <a:t>Balancing perspectives</a:t>
            </a:r>
            <a:endParaRPr dirty="0">
              <a:solidFill>
                <a:schemeClr val="tx1"/>
              </a:solidFill>
            </a:endParaRPr>
          </a:p>
          <a:p>
            <a:pPr marL="0" lvl="0" indent="0" rtl="0">
              <a:spcBef>
                <a:spcPts val="1600"/>
              </a:spcBef>
              <a:spcAft>
                <a:spcPts val="0"/>
              </a:spcAft>
              <a:buNone/>
            </a:pPr>
            <a:endParaRPr dirty="0">
              <a:solidFill>
                <a:schemeClr val="tx1"/>
              </a:solidFill>
            </a:endParaRPr>
          </a:p>
          <a:p>
            <a:pPr marL="457200" lvl="0" indent="-342900" rtl="0">
              <a:spcBef>
                <a:spcPts val="1600"/>
              </a:spcBef>
              <a:spcAft>
                <a:spcPts val="0"/>
              </a:spcAft>
              <a:buSzPts val="1800"/>
              <a:buChar char="●"/>
            </a:pPr>
            <a:r>
              <a:rPr lang="en" dirty="0">
                <a:solidFill>
                  <a:schemeClr val="tx1"/>
                </a:solidFill>
              </a:rPr>
              <a:t>Domain vs. Design knowledge</a:t>
            </a:r>
            <a:endParaRPr dirty="0">
              <a:solidFill>
                <a:schemeClr val="tx1"/>
              </a:solidFill>
            </a:endParaRPr>
          </a:p>
          <a:p>
            <a:pPr marL="0" lvl="0" indent="0" rtl="0">
              <a:spcBef>
                <a:spcPts val="1600"/>
              </a:spcBef>
              <a:spcAft>
                <a:spcPts val="0"/>
              </a:spcAft>
              <a:buNone/>
            </a:pPr>
            <a:endParaRPr dirty="0">
              <a:solidFill>
                <a:schemeClr val="tx1"/>
              </a:solidFill>
            </a:endParaRPr>
          </a:p>
          <a:p>
            <a:pPr marL="457200" lvl="0" indent="-342900" rtl="0">
              <a:spcBef>
                <a:spcPts val="1600"/>
              </a:spcBef>
              <a:spcAft>
                <a:spcPts val="0"/>
              </a:spcAft>
              <a:buSzPts val="1800"/>
              <a:buChar char="●"/>
            </a:pPr>
            <a:r>
              <a:rPr lang="en" dirty="0">
                <a:solidFill>
                  <a:schemeClr val="tx1"/>
                </a:solidFill>
              </a:rPr>
              <a:t>Time</a:t>
            </a:r>
            <a:endParaRPr dirty="0">
              <a:solidFill>
                <a:schemeClr val="tx1"/>
              </a:solidFill>
            </a:endParaRPr>
          </a:p>
          <a:p>
            <a:pPr marL="0" lvl="0" indent="0">
              <a:spcBef>
                <a:spcPts val="1600"/>
              </a:spcBef>
              <a:spcAft>
                <a:spcPts val="1600"/>
              </a:spcAft>
              <a:buNone/>
            </a:pPr>
            <a:endParaRPr dirty="0"/>
          </a:p>
        </p:txBody>
      </p:sp>
      <p:pic>
        <p:nvPicPr>
          <p:cNvPr id="141" name="Shape 141"/>
          <p:cNvPicPr preferRelativeResize="0"/>
          <p:nvPr/>
        </p:nvPicPr>
        <p:blipFill>
          <a:blip r:embed="rId3">
            <a:alphaModFix/>
          </a:blip>
          <a:stretch>
            <a:fillRect/>
          </a:stretch>
        </p:blipFill>
        <p:spPr>
          <a:xfrm>
            <a:off x="4738500" y="1152475"/>
            <a:ext cx="4256773" cy="3561624"/>
          </a:xfrm>
          <a:prstGeom prst="rect">
            <a:avLst/>
          </a:prstGeom>
          <a:noFill/>
          <a:ln>
            <a:noFill/>
          </a:ln>
        </p:spPr>
      </p:pic>
      <p:sp>
        <p:nvSpPr>
          <p:cNvPr id="142" name="Shape 142"/>
          <p:cNvSpPr txBox="1"/>
          <p:nvPr/>
        </p:nvSpPr>
        <p:spPr>
          <a:xfrm>
            <a:off x="5463075" y="4781925"/>
            <a:ext cx="3247800" cy="19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a:t>Hans Memling. ~1466-1473. </a:t>
            </a:r>
            <a:r>
              <a:rPr lang="en" sz="800" u="sng">
                <a:solidFill>
                  <a:schemeClr val="hlink"/>
                </a:solidFill>
                <a:hlinkClick r:id="rId4"/>
              </a:rPr>
              <a:t>“The Last Judgement.</a:t>
            </a:r>
            <a:r>
              <a:rPr lang="en" sz="800"/>
              <a:t>”</a:t>
            </a:r>
            <a:endParaRPr sz="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Community Pages</a:t>
            </a:r>
            <a:endParaRPr/>
          </a:p>
        </p:txBody>
      </p:sp>
      <p:sp>
        <p:nvSpPr>
          <p:cNvPr id="148" name="Shape 148"/>
          <p:cNvSpPr txBox="1">
            <a:spLocks noGrp="1"/>
          </p:cNvSpPr>
          <p:nvPr>
            <p:ph type="body" idx="1"/>
          </p:nvPr>
        </p:nvSpPr>
        <p:spPr>
          <a:xfrm>
            <a:off x="3000778" y="4455906"/>
            <a:ext cx="2978851" cy="50246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dirty="0">
                <a:solidFill>
                  <a:schemeClr val="tx1"/>
                </a:solidFill>
              </a:rPr>
              <a:t>[</a:t>
            </a:r>
            <a:r>
              <a:rPr lang="en" u="sng" dirty="0">
                <a:solidFill>
                  <a:schemeClr val="tx1"/>
                </a:solidFill>
                <a:hlinkClick r:id="rId3"/>
              </a:rPr>
              <a:t>goo.gl/GKctGo</a:t>
            </a:r>
            <a:r>
              <a:rPr lang="en" dirty="0">
                <a:solidFill>
                  <a:schemeClr val="tx1"/>
                </a:solidFill>
              </a:rPr>
              <a:t>]</a:t>
            </a:r>
            <a:endParaRPr dirty="0">
              <a:solidFill>
                <a:schemeClr val="tx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2" y="991671"/>
            <a:ext cx="2992987" cy="346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319" y="991671"/>
            <a:ext cx="2337795" cy="332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542" y="991671"/>
            <a:ext cx="2277684" cy="338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Questions?</a:t>
            </a:r>
            <a:endParaRPr dirty="0"/>
          </a:p>
        </p:txBody>
      </p:sp>
      <p:sp>
        <p:nvSpPr>
          <p:cNvPr id="154" name="Shape 154"/>
          <p:cNvSpPr txBox="1">
            <a:spLocks noGrp="1"/>
          </p:cNvSpPr>
          <p:nvPr>
            <p:ph type="body" idx="1"/>
          </p:nvPr>
        </p:nvSpPr>
        <p:spPr>
          <a:xfrm>
            <a:off x="311700" y="1188720"/>
            <a:ext cx="3944211" cy="347472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dirty="0" smtClean="0">
                <a:solidFill>
                  <a:schemeClr val="tx1"/>
                </a:solidFill>
              </a:rPr>
              <a:t>Amanda </a:t>
            </a:r>
            <a:r>
              <a:rPr lang="en-US" dirty="0" err="1" smtClean="0">
                <a:solidFill>
                  <a:schemeClr val="tx1"/>
                </a:solidFill>
              </a:rPr>
              <a:t>Wakaruk</a:t>
            </a:r>
            <a:r>
              <a:rPr lang="en-US" dirty="0">
                <a:solidFill>
                  <a:schemeClr val="tx1"/>
                </a:solidFill>
              </a:rPr>
              <a:t>:</a:t>
            </a:r>
            <a:endParaRPr lang="en-US" dirty="0" smtClean="0">
              <a:solidFill>
                <a:schemeClr val="tx1"/>
              </a:solidFill>
            </a:endParaRPr>
          </a:p>
          <a:p>
            <a:pPr marL="114300" indent="0">
              <a:buNone/>
            </a:pPr>
            <a:r>
              <a:rPr lang="en-US" dirty="0"/>
              <a:t>Copyright Librarian, </a:t>
            </a:r>
            <a:endParaRPr lang="en-US" dirty="0" smtClean="0"/>
          </a:p>
          <a:p>
            <a:pPr marL="114300" indent="0">
              <a:buNone/>
            </a:pPr>
            <a:r>
              <a:rPr lang="en-US" dirty="0" smtClean="0">
                <a:hlinkClick r:id="rId3"/>
              </a:rPr>
              <a:t>Copyright </a:t>
            </a:r>
            <a:r>
              <a:rPr lang="en-US" dirty="0">
                <a:hlinkClick r:id="rId3"/>
              </a:rPr>
              <a:t>Office</a:t>
            </a:r>
            <a:endParaRPr lang="en-US" dirty="0"/>
          </a:p>
          <a:p>
            <a:pPr marL="114300" indent="0">
              <a:buNone/>
            </a:pPr>
            <a:r>
              <a:rPr lang="en-US" dirty="0" smtClean="0"/>
              <a:t>University </a:t>
            </a:r>
            <a:r>
              <a:rPr lang="en-US" dirty="0"/>
              <a:t>of Alberta </a:t>
            </a:r>
            <a:endParaRPr lang="en-US" dirty="0" smtClean="0"/>
          </a:p>
          <a:p>
            <a:pPr marL="114300" indent="0">
              <a:buNone/>
            </a:pPr>
            <a:r>
              <a:rPr lang="en-US" dirty="0" smtClean="0">
                <a:hlinkClick r:id="rId4"/>
              </a:rPr>
              <a:t>amanda.wakaruk@ualberta.ca</a:t>
            </a:r>
            <a:endParaRPr lang="en-US" dirty="0"/>
          </a:p>
          <a:p>
            <a:pPr marL="0" lvl="0" indent="0" rtl="0">
              <a:spcBef>
                <a:spcPts val="0"/>
              </a:spcBef>
              <a:spcAft>
                <a:spcPts val="1600"/>
              </a:spcAft>
              <a:buNone/>
            </a:pPr>
            <a:endParaRPr dirty="0">
              <a:solidFill>
                <a:srgbClr val="FF0000"/>
              </a:solidFill>
            </a:endParaRPr>
          </a:p>
        </p:txBody>
      </p:sp>
      <p:sp>
        <p:nvSpPr>
          <p:cNvPr id="4" name="Shape 154"/>
          <p:cNvSpPr txBox="1">
            <a:spLocks/>
          </p:cNvSpPr>
          <p:nvPr/>
        </p:nvSpPr>
        <p:spPr>
          <a:xfrm>
            <a:off x="4408311" y="1188720"/>
            <a:ext cx="4566356" cy="34747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Font typeface="Arial"/>
              <a:buNone/>
            </a:pPr>
            <a:r>
              <a:rPr lang="en-US" dirty="0" smtClean="0">
                <a:solidFill>
                  <a:schemeClr val="tx1"/>
                </a:solidFill>
              </a:rPr>
              <a:t>Michael B. McNally</a:t>
            </a:r>
          </a:p>
          <a:p>
            <a:pPr marL="114300" indent="0">
              <a:buFont typeface="Arial"/>
              <a:buNone/>
            </a:pPr>
            <a:r>
              <a:rPr lang="en-US" dirty="0" smtClean="0"/>
              <a:t>Assistant Professor, </a:t>
            </a:r>
          </a:p>
          <a:p>
            <a:pPr marL="114300" indent="0">
              <a:buFont typeface="Arial"/>
              <a:buNone/>
            </a:pPr>
            <a:r>
              <a:rPr lang="en-US" dirty="0" smtClean="0"/>
              <a:t>School of Library and Information Studies</a:t>
            </a:r>
          </a:p>
          <a:p>
            <a:pPr marL="114300" indent="0">
              <a:buFont typeface="Arial"/>
              <a:buNone/>
            </a:pPr>
            <a:r>
              <a:rPr lang="en-US" dirty="0" smtClean="0"/>
              <a:t>University of Alberta </a:t>
            </a:r>
          </a:p>
          <a:p>
            <a:pPr marL="114300" indent="0">
              <a:buFont typeface="Arial"/>
              <a:buNone/>
            </a:pPr>
            <a:r>
              <a:rPr lang="en-US" dirty="0" smtClean="0">
                <a:hlinkClick r:id="rId5"/>
              </a:rPr>
              <a:t>mmcnally@ualberta.ca</a:t>
            </a:r>
            <a:r>
              <a:rPr lang="en-US" dirty="0" smtClean="0"/>
              <a:t> </a:t>
            </a:r>
          </a:p>
          <a:p>
            <a:pPr marL="0" indent="0">
              <a:spcAft>
                <a:spcPts val="1600"/>
              </a:spcAft>
              <a:buFont typeface="Arial"/>
              <a:buNone/>
            </a:pPr>
            <a:endParaRPr lang="en-US" dirty="0">
              <a:solidFill>
                <a:srgbClr val="FF0000"/>
              </a:solidFill>
            </a:endParaRPr>
          </a:p>
        </p:txBody>
      </p:sp>
      <p:pic>
        <p:nvPicPr>
          <p:cNvPr id="5" name="Shape 56"/>
          <p:cNvPicPr preferRelativeResize="0"/>
          <p:nvPr/>
        </p:nvPicPr>
        <p:blipFill>
          <a:blip r:embed="rId6">
            <a:alphaModFix/>
          </a:blip>
          <a:stretch>
            <a:fillRect/>
          </a:stretch>
        </p:blipFill>
        <p:spPr>
          <a:xfrm>
            <a:off x="1476240" y="3197401"/>
            <a:ext cx="5864137" cy="1466039"/>
          </a:xfrm>
          <a:prstGeom prst="rect">
            <a:avLst/>
          </a:prstGeom>
          <a:noFill/>
          <a:ln>
            <a:noFill/>
          </a:ln>
        </p:spPr>
      </p:pic>
      <p:sp>
        <p:nvSpPr>
          <p:cNvPr id="2" name="TextBox 1"/>
          <p:cNvSpPr txBox="1"/>
          <p:nvPr/>
        </p:nvSpPr>
        <p:spPr>
          <a:xfrm>
            <a:off x="1061156" y="4663440"/>
            <a:ext cx="7428088" cy="307777"/>
          </a:xfrm>
          <a:prstGeom prst="rect">
            <a:avLst/>
          </a:prstGeom>
          <a:noFill/>
        </p:spPr>
        <p:txBody>
          <a:bodyPr wrap="square" rtlCol="0">
            <a:spAutoFit/>
          </a:bodyPr>
          <a:lstStyle/>
          <a:p>
            <a:r>
              <a:rPr lang="en-US" dirty="0"/>
              <a:t>https://www.ualberta.ca/copyright/resources/opening-up-copyright-instructional-modules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Collateral Damage of Copyright Chill</a:t>
            </a:r>
            <a:endParaRPr/>
          </a:p>
        </p:txBody>
      </p:sp>
      <p:sp>
        <p:nvSpPr>
          <p:cNvPr id="62" name="Shape 62"/>
          <p:cNvSpPr txBox="1">
            <a:spLocks noGrp="1"/>
          </p:cNvSpPr>
          <p:nvPr>
            <p:ph type="body" idx="1"/>
          </p:nvPr>
        </p:nvSpPr>
        <p:spPr>
          <a:xfrm>
            <a:off x="311700" y="1152475"/>
            <a:ext cx="4097100" cy="3416400"/>
          </a:xfrm>
          <a:prstGeom prst="rect">
            <a:avLst/>
          </a:prstGeom>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dk1"/>
              </a:buClr>
              <a:buSzPts val="1100"/>
              <a:buFont typeface="Arial"/>
              <a:buNone/>
            </a:pPr>
            <a:r>
              <a:rPr lang="en" sz="2000">
                <a:solidFill>
                  <a:schemeClr val="dk1"/>
                </a:solidFill>
              </a:rPr>
              <a:t>In a legal context, chill is the inhibition or discouragement of the legitimate exercise of an individual’s rights by the threat (perceived or otherwise) of legal sanction.</a:t>
            </a:r>
            <a:endParaRPr sz="2000">
              <a:solidFill>
                <a:schemeClr val="dk1"/>
              </a:solidFill>
            </a:endParaRPr>
          </a:p>
          <a:p>
            <a:pPr marL="0" lvl="0" indent="0">
              <a:spcBef>
                <a:spcPts val="0"/>
              </a:spcBef>
              <a:spcAft>
                <a:spcPts val="1600"/>
              </a:spcAft>
              <a:buNone/>
            </a:pPr>
            <a:endParaRPr sz="2800">
              <a:solidFill>
                <a:srgbClr val="000000"/>
              </a:solidFill>
            </a:endParaRPr>
          </a:p>
        </p:txBody>
      </p:sp>
      <p:sp>
        <p:nvSpPr>
          <p:cNvPr id="64" name="Shape 64"/>
          <p:cNvSpPr txBox="1"/>
          <p:nvPr/>
        </p:nvSpPr>
        <p:spPr>
          <a:xfrm>
            <a:off x="5414000" y="4314175"/>
            <a:ext cx="3247800" cy="19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Mural: Elihu Vedder. 1896. </a:t>
            </a:r>
            <a:r>
              <a:rPr lang="en" sz="800" u="sng">
                <a:solidFill>
                  <a:schemeClr val="hlink"/>
                </a:solidFill>
                <a:hlinkClick r:id="rId3"/>
              </a:rPr>
              <a:t>“Corrupt Legislation.”</a:t>
            </a:r>
            <a:r>
              <a:rPr lang="en" sz="800"/>
              <a:t> </a:t>
            </a:r>
            <a:endParaRPr sz="800"/>
          </a:p>
          <a:p>
            <a:pPr marL="0" lvl="0" indent="0" rtl="0">
              <a:spcBef>
                <a:spcPts val="0"/>
              </a:spcBef>
              <a:spcAft>
                <a:spcPts val="0"/>
              </a:spcAft>
              <a:buNone/>
            </a:pPr>
            <a:r>
              <a:rPr lang="en" sz="800"/>
              <a:t>Photo: Carol Highsmhit n.d. </a:t>
            </a:r>
            <a:endParaRPr sz="800"/>
          </a:p>
        </p:txBody>
      </p:sp>
      <p:pic>
        <p:nvPicPr>
          <p:cNvPr id="1026" name="Picture 2" descr="https://lh5.googleusercontent.com/D_pfMCX4vcKXEt0jGO-TB60fcexDEL8vSQHEEI9FuOewFsFqrSXs-bPmDi73tQyHip55qPLcqo8NSG-THlpM1GseUQEmei_pREvVLBhui7jM4_BarAMp2qc9tz9Tjb-1SN0kmQkd4z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332" y="1231463"/>
            <a:ext cx="4488024" cy="3082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First Attempts: Previous Open Copyright Work</a:t>
            </a:r>
            <a:endParaRPr/>
          </a:p>
        </p:txBody>
      </p:sp>
      <p:sp>
        <p:nvSpPr>
          <p:cNvPr id="70" name="Shape 70"/>
          <p:cNvSpPr txBox="1">
            <a:spLocks noGrp="1"/>
          </p:cNvSpPr>
          <p:nvPr>
            <p:ph type="body" idx="1"/>
          </p:nvPr>
        </p:nvSpPr>
        <p:spPr>
          <a:xfrm>
            <a:off x="311700" y="1131150"/>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1600"/>
              </a:spcBef>
              <a:spcAft>
                <a:spcPts val="0"/>
              </a:spcAft>
              <a:buNone/>
            </a:pPr>
            <a:r>
              <a:rPr lang="en" dirty="0">
                <a:solidFill>
                  <a:schemeClr val="tx1"/>
                </a:solidFill>
              </a:rPr>
              <a:t>Open Education Week 2017 Modules</a:t>
            </a:r>
            <a:endParaRPr dirty="0">
              <a:solidFill>
                <a:schemeClr val="tx1"/>
              </a:solidFill>
            </a:endParaRPr>
          </a:p>
          <a:p>
            <a:pPr marL="0" lvl="0" indent="0">
              <a:spcBef>
                <a:spcPts val="1600"/>
              </a:spcBef>
              <a:spcAft>
                <a:spcPts val="0"/>
              </a:spcAft>
              <a:buNone/>
            </a:pPr>
            <a:endParaRPr dirty="0"/>
          </a:p>
          <a:p>
            <a:pPr marL="0" lvl="0" indent="0">
              <a:spcBef>
                <a:spcPts val="1600"/>
              </a:spcBef>
              <a:spcAft>
                <a:spcPts val="0"/>
              </a:spcAft>
              <a:buNone/>
            </a:pPr>
            <a:endParaRPr dirty="0"/>
          </a:p>
          <a:p>
            <a:pPr marL="0" lvl="0" indent="0">
              <a:spcBef>
                <a:spcPts val="1600"/>
              </a:spcBef>
              <a:spcAft>
                <a:spcPts val="0"/>
              </a:spcAft>
              <a:buNone/>
            </a:pPr>
            <a:endParaRPr dirty="0"/>
          </a:p>
          <a:p>
            <a:pPr marL="0" lvl="0" indent="0">
              <a:spcBef>
                <a:spcPts val="1600"/>
              </a:spcBef>
              <a:spcAft>
                <a:spcPts val="0"/>
              </a:spcAft>
              <a:buNone/>
            </a:pPr>
            <a:r>
              <a:rPr lang="en" dirty="0"/>
              <a:t>									</a:t>
            </a:r>
            <a:endParaRPr dirty="0"/>
          </a:p>
          <a:p>
            <a:pPr marL="0" lvl="0" indent="0">
              <a:spcBef>
                <a:spcPts val="1600"/>
              </a:spcBef>
              <a:spcAft>
                <a:spcPts val="0"/>
              </a:spcAft>
              <a:buNone/>
            </a:pPr>
            <a:r>
              <a:rPr lang="en" dirty="0">
                <a:solidFill>
                  <a:schemeClr val="tx1"/>
                </a:solidFill>
              </a:rPr>
              <a:t>					        LIS 598 “Information Policy”</a:t>
            </a:r>
            <a:endParaRPr dirty="0">
              <a:solidFill>
                <a:schemeClr val="tx1"/>
              </a:solidFill>
            </a:endParaRPr>
          </a:p>
          <a:p>
            <a:pPr marL="0" lvl="0" indent="0">
              <a:spcBef>
                <a:spcPts val="1600"/>
              </a:spcBef>
              <a:spcAft>
                <a:spcPts val="1600"/>
              </a:spcAft>
              <a:buNone/>
            </a:pPr>
            <a:endParaRPr dirty="0"/>
          </a:p>
        </p:txBody>
      </p:sp>
      <p:pic>
        <p:nvPicPr>
          <p:cNvPr id="71" name="Shape 71"/>
          <p:cNvPicPr preferRelativeResize="0"/>
          <p:nvPr/>
        </p:nvPicPr>
        <p:blipFill>
          <a:blip r:embed="rId3">
            <a:alphaModFix/>
          </a:blip>
          <a:stretch>
            <a:fillRect/>
          </a:stretch>
        </p:blipFill>
        <p:spPr>
          <a:xfrm>
            <a:off x="311700" y="2217050"/>
            <a:ext cx="3925550" cy="2668425"/>
          </a:xfrm>
          <a:prstGeom prst="rect">
            <a:avLst/>
          </a:prstGeom>
          <a:noFill/>
          <a:ln>
            <a:noFill/>
          </a:ln>
        </p:spPr>
      </p:pic>
      <p:pic>
        <p:nvPicPr>
          <p:cNvPr id="72" name="Shape 72"/>
          <p:cNvPicPr preferRelativeResize="0"/>
          <p:nvPr/>
        </p:nvPicPr>
        <p:blipFill>
          <a:blip r:embed="rId4">
            <a:alphaModFix/>
          </a:blip>
          <a:stretch>
            <a:fillRect/>
          </a:stretch>
        </p:blipFill>
        <p:spPr>
          <a:xfrm>
            <a:off x="4963271" y="1420062"/>
            <a:ext cx="3779348" cy="280564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7597175" y="1251725"/>
            <a:ext cx="13881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1600"/>
              </a:spcBef>
              <a:spcAft>
                <a:spcPts val="0"/>
              </a:spcAft>
              <a:buNone/>
            </a:pPr>
            <a:r>
              <a:rPr lang="en" dirty="0">
                <a:solidFill>
                  <a:schemeClr val="tx1"/>
                </a:solidFill>
              </a:rPr>
              <a:t>Pragmatic:</a:t>
            </a:r>
            <a:endParaRPr dirty="0">
              <a:solidFill>
                <a:schemeClr val="tx1"/>
              </a:solidFill>
            </a:endParaRPr>
          </a:p>
          <a:p>
            <a:pPr marL="0" lvl="0" indent="0" rtl="0">
              <a:spcBef>
                <a:spcPts val="1600"/>
              </a:spcBef>
              <a:spcAft>
                <a:spcPts val="1600"/>
              </a:spcAft>
              <a:buNone/>
            </a:pPr>
            <a:r>
              <a:rPr lang="en" dirty="0">
                <a:solidFill>
                  <a:schemeClr val="tx1"/>
                </a:solidFill>
              </a:rPr>
              <a:t>Multiple audiences/avoid duplication</a:t>
            </a:r>
            <a:endParaRPr dirty="0">
              <a:solidFill>
                <a:schemeClr val="tx1"/>
              </a:solidFill>
            </a:endParaRPr>
          </a:p>
        </p:txBody>
      </p:sp>
      <p:sp>
        <p:nvSpPr>
          <p:cNvPr id="78" name="Shape 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Considerations and Origins</a:t>
            </a:r>
            <a:endParaRPr baseline="-25000"/>
          </a:p>
        </p:txBody>
      </p:sp>
      <p:sp>
        <p:nvSpPr>
          <p:cNvPr id="79" name="Shape 79"/>
          <p:cNvSpPr txBox="1">
            <a:spLocks noGrp="1"/>
          </p:cNvSpPr>
          <p:nvPr>
            <p:ph type="body" idx="1"/>
          </p:nvPr>
        </p:nvSpPr>
        <p:spPr>
          <a:xfrm>
            <a:off x="311700" y="1152475"/>
            <a:ext cx="13881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a:spcBef>
                <a:spcPts val="1600"/>
              </a:spcBef>
              <a:spcAft>
                <a:spcPts val="0"/>
              </a:spcAft>
              <a:buNone/>
            </a:pPr>
            <a:r>
              <a:rPr lang="en" dirty="0">
                <a:solidFill>
                  <a:schemeClr val="tx1"/>
                </a:solidFill>
              </a:rPr>
              <a:t>Normative:</a:t>
            </a:r>
            <a:endParaRPr dirty="0">
              <a:solidFill>
                <a:schemeClr val="tx1"/>
              </a:solidFill>
            </a:endParaRPr>
          </a:p>
          <a:p>
            <a:pPr marL="0" lvl="0" indent="0">
              <a:spcBef>
                <a:spcPts val="1600"/>
              </a:spcBef>
              <a:spcAft>
                <a:spcPts val="1600"/>
              </a:spcAft>
              <a:buNone/>
            </a:pPr>
            <a:r>
              <a:rPr lang="en" dirty="0">
                <a:solidFill>
                  <a:schemeClr val="tx1"/>
                </a:solidFill>
              </a:rPr>
              <a:t>Open up copyright education</a:t>
            </a:r>
            <a:endParaRPr dirty="0">
              <a:solidFill>
                <a:schemeClr val="tx1"/>
              </a:solidFill>
            </a:endParaRPr>
          </a:p>
        </p:txBody>
      </p:sp>
      <p:pic>
        <p:nvPicPr>
          <p:cNvPr id="80" name="Shape 80"/>
          <p:cNvPicPr preferRelativeResize="0"/>
          <p:nvPr/>
        </p:nvPicPr>
        <p:blipFill>
          <a:blip r:embed="rId3">
            <a:alphaModFix/>
          </a:blip>
          <a:stretch>
            <a:fillRect/>
          </a:stretch>
        </p:blipFill>
        <p:spPr>
          <a:xfrm>
            <a:off x="1808463" y="1035475"/>
            <a:ext cx="5527070" cy="3650399"/>
          </a:xfrm>
          <a:prstGeom prst="rect">
            <a:avLst/>
          </a:prstGeom>
          <a:noFill/>
          <a:ln>
            <a:noFill/>
          </a:ln>
        </p:spPr>
      </p:pic>
      <p:sp>
        <p:nvSpPr>
          <p:cNvPr id="81" name="Shape 81"/>
          <p:cNvSpPr txBox="1"/>
          <p:nvPr/>
        </p:nvSpPr>
        <p:spPr>
          <a:xfrm>
            <a:off x="2267450" y="4668125"/>
            <a:ext cx="5106900" cy="35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Photo: Olaf Tausch. 2011. “</a:t>
            </a:r>
            <a:r>
              <a:rPr lang="en" sz="800" u="sng">
                <a:solidFill>
                  <a:schemeClr val="hlink"/>
                </a:solidFill>
                <a:hlinkClick r:id="rId4"/>
              </a:rPr>
              <a:t>Relief im Innenraum des Hathor-Tempels von </a:t>
            </a:r>
            <a:r>
              <a:rPr lang="en" sz="800" i="1" u="sng">
                <a:solidFill>
                  <a:schemeClr val="hlink"/>
                </a:solidFill>
                <a:hlinkClick r:id="rId4"/>
              </a:rPr>
              <a:t>Deir el-Medina.</a:t>
            </a:r>
            <a:r>
              <a:rPr lang="en" sz="800" i="1">
                <a:solidFill>
                  <a:schemeClr val="dk1"/>
                </a:solidFill>
              </a:rPr>
              <a:t>” </a:t>
            </a:r>
            <a:r>
              <a:rPr lang="en" sz="800" u="sng">
                <a:solidFill>
                  <a:schemeClr val="hlink"/>
                </a:solidFill>
                <a:hlinkClick r:id="rId5"/>
              </a:rPr>
              <a:t>CC-BY-3.0</a:t>
            </a:r>
            <a:r>
              <a:rPr lang="en" sz="800">
                <a:solidFill>
                  <a:schemeClr val="dk1"/>
                </a:solidFill>
              </a:rPr>
              <a:t>.</a:t>
            </a:r>
            <a:r>
              <a:rPr lang="en" sz="900">
                <a:solidFill>
                  <a:schemeClr val="dk1"/>
                </a:solidFill>
              </a:rPr>
              <a:t> </a:t>
            </a:r>
            <a:endParaRPr sz="9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Project Structure</a:t>
            </a:r>
            <a:endParaRPr/>
          </a:p>
        </p:txBody>
      </p:sp>
      <p:sp>
        <p:nvSpPr>
          <p:cNvPr id="87" name="Shape 87"/>
          <p:cNvSpPr txBox="1">
            <a:spLocks noGrp="1"/>
          </p:cNvSpPr>
          <p:nvPr>
            <p:ph type="body" idx="1"/>
          </p:nvPr>
        </p:nvSpPr>
        <p:spPr>
          <a:xfrm>
            <a:off x="311700" y="1152475"/>
            <a:ext cx="3804000" cy="3416400"/>
          </a:xfrm>
          <a:prstGeom prst="rect">
            <a:avLst/>
          </a:prstGeom>
        </p:spPr>
        <p:txBody>
          <a:bodyPr spcFirstLastPara="1" wrap="square" lIns="91425" tIns="91425" rIns="91425" bIns="91425" anchor="t" anchorCtr="0">
            <a:noAutofit/>
          </a:bodyPr>
          <a:lstStyle/>
          <a:p>
            <a:pPr marL="139700" lvl="0" indent="0" rtl="0">
              <a:spcBef>
                <a:spcPts val="0"/>
              </a:spcBef>
              <a:spcAft>
                <a:spcPts val="0"/>
              </a:spcAft>
              <a:buSzPts val="1400"/>
              <a:buNone/>
            </a:pPr>
            <a:r>
              <a:rPr lang="en" sz="1400" dirty="0">
                <a:solidFill>
                  <a:schemeClr val="tx1"/>
                </a:solidFill>
              </a:rPr>
              <a:t>U of A Centre for Teaching and Learning (CTL) Teaching and Learning Enhancement funded</a:t>
            </a:r>
            <a:endParaRPr sz="1400" dirty="0">
              <a:solidFill>
                <a:schemeClr val="tx1"/>
              </a:solidFill>
            </a:endParaRPr>
          </a:p>
          <a:p>
            <a:pPr marL="0" lvl="0" indent="0" rtl="0">
              <a:spcBef>
                <a:spcPts val="1600"/>
              </a:spcBef>
              <a:spcAft>
                <a:spcPts val="0"/>
              </a:spcAft>
              <a:buNone/>
            </a:pPr>
            <a:r>
              <a:rPr lang="en" sz="1400" dirty="0">
                <a:solidFill>
                  <a:schemeClr val="tx1"/>
                </a:solidFill>
              </a:rPr>
              <a:t>Project </a:t>
            </a:r>
            <a:r>
              <a:rPr lang="en" sz="1400" dirty="0" smtClean="0">
                <a:solidFill>
                  <a:schemeClr val="tx1"/>
                </a:solidFill>
              </a:rPr>
              <a:t>Partners:</a:t>
            </a:r>
            <a:endParaRPr sz="1400" dirty="0">
              <a:solidFill>
                <a:schemeClr val="tx1"/>
              </a:solidFill>
            </a:endParaRPr>
          </a:p>
          <a:p>
            <a:pPr marL="457200" lvl="0" indent="-317500" rtl="0">
              <a:spcBef>
                <a:spcPts val="1600"/>
              </a:spcBef>
              <a:spcAft>
                <a:spcPts val="0"/>
              </a:spcAft>
              <a:buSzPts val="1400"/>
              <a:buChar char="●"/>
            </a:pPr>
            <a:r>
              <a:rPr lang="en" sz="1400" dirty="0">
                <a:solidFill>
                  <a:schemeClr val="tx1"/>
                </a:solidFill>
              </a:rPr>
              <a:t>Copyright Office</a:t>
            </a:r>
            <a:endParaRPr sz="1400" dirty="0">
              <a:solidFill>
                <a:schemeClr val="tx1"/>
              </a:solidFill>
            </a:endParaRPr>
          </a:p>
          <a:p>
            <a:pPr marL="457200" lvl="0" indent="-317500" rtl="0">
              <a:spcBef>
                <a:spcPts val="0"/>
              </a:spcBef>
              <a:spcAft>
                <a:spcPts val="0"/>
              </a:spcAft>
              <a:buSzPts val="1400"/>
              <a:buChar char="●"/>
            </a:pPr>
            <a:r>
              <a:rPr lang="en" sz="1400" dirty="0">
                <a:solidFill>
                  <a:schemeClr val="tx1"/>
                </a:solidFill>
              </a:rPr>
              <a:t>School of Library and Information Studies</a:t>
            </a:r>
            <a:endParaRPr sz="1400" dirty="0">
              <a:solidFill>
                <a:schemeClr val="tx1"/>
              </a:solidFill>
            </a:endParaRPr>
          </a:p>
          <a:p>
            <a:pPr marL="457200" lvl="0" indent="-317500" rtl="0">
              <a:spcBef>
                <a:spcPts val="0"/>
              </a:spcBef>
              <a:spcAft>
                <a:spcPts val="0"/>
              </a:spcAft>
              <a:buSzPts val="1400"/>
              <a:buChar char="●"/>
            </a:pPr>
            <a:r>
              <a:rPr lang="en" sz="1400" dirty="0">
                <a:solidFill>
                  <a:schemeClr val="tx1"/>
                </a:solidFill>
              </a:rPr>
              <a:t>Technologies in Education</a:t>
            </a:r>
            <a:endParaRPr sz="1400" dirty="0">
              <a:solidFill>
                <a:schemeClr val="tx1"/>
              </a:solidFill>
            </a:endParaRPr>
          </a:p>
          <a:p>
            <a:pPr marL="457200" lvl="0" indent="-317500" rtl="0">
              <a:spcBef>
                <a:spcPts val="0"/>
              </a:spcBef>
              <a:spcAft>
                <a:spcPts val="0"/>
              </a:spcAft>
              <a:buSzPts val="1400"/>
              <a:buChar char="●"/>
            </a:pPr>
            <a:r>
              <a:rPr lang="en" sz="1400" dirty="0">
                <a:solidFill>
                  <a:schemeClr val="tx1"/>
                </a:solidFill>
              </a:rPr>
              <a:t>Centre for Teaching and Learning</a:t>
            </a:r>
            <a:endParaRPr sz="1400" dirty="0">
              <a:solidFill>
                <a:schemeClr val="tx1"/>
              </a:solidFill>
            </a:endParaRPr>
          </a:p>
          <a:p>
            <a:pPr marL="457200" lvl="0" indent="-317500" rtl="0">
              <a:spcBef>
                <a:spcPts val="0"/>
              </a:spcBef>
              <a:spcAft>
                <a:spcPts val="0"/>
              </a:spcAft>
              <a:buSzPts val="1400"/>
              <a:buChar char="●"/>
            </a:pPr>
            <a:r>
              <a:rPr lang="en" sz="1400" dirty="0">
                <a:solidFill>
                  <a:schemeClr val="tx1"/>
                </a:solidFill>
              </a:rPr>
              <a:t>U of A Libraries</a:t>
            </a:r>
            <a:endParaRPr sz="1400" dirty="0">
              <a:solidFill>
                <a:schemeClr val="tx1"/>
              </a:solidFill>
            </a:endParaRPr>
          </a:p>
          <a:p>
            <a:pPr marL="0" lvl="0" indent="0">
              <a:spcBef>
                <a:spcPts val="1600"/>
              </a:spcBef>
              <a:spcAft>
                <a:spcPts val="1600"/>
              </a:spcAft>
              <a:buNone/>
            </a:pPr>
            <a:endParaRPr sz="1400" dirty="0"/>
          </a:p>
        </p:txBody>
      </p:sp>
      <p:pic>
        <p:nvPicPr>
          <p:cNvPr id="88" name="Shape 88"/>
          <p:cNvPicPr preferRelativeResize="0"/>
          <p:nvPr/>
        </p:nvPicPr>
        <p:blipFill>
          <a:blip r:embed="rId3">
            <a:alphaModFix/>
          </a:blip>
          <a:stretch>
            <a:fillRect/>
          </a:stretch>
        </p:blipFill>
        <p:spPr>
          <a:xfrm>
            <a:off x="4115700" y="304825"/>
            <a:ext cx="4845549" cy="4664626"/>
          </a:xfrm>
          <a:prstGeom prst="rect">
            <a:avLst/>
          </a:prstGeom>
          <a:noFill/>
          <a:ln>
            <a:noFill/>
          </a:ln>
        </p:spPr>
      </p:pic>
      <p:sp>
        <p:nvSpPr>
          <p:cNvPr id="89" name="Shape 89"/>
          <p:cNvSpPr txBox="1"/>
          <p:nvPr/>
        </p:nvSpPr>
        <p:spPr>
          <a:xfrm>
            <a:off x="5584500" y="4910950"/>
            <a:ext cx="3247800" cy="19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800"/>
              <a:t>Meister des Codex Manesse. ~1310. </a:t>
            </a:r>
            <a:r>
              <a:rPr lang="en" sz="800" u="sng">
                <a:solidFill>
                  <a:schemeClr val="hlink"/>
                </a:solidFill>
                <a:hlinkClick r:id="rId4"/>
              </a:rPr>
              <a:t>“Codex Manesse.”</a:t>
            </a:r>
            <a:r>
              <a:rPr lang="en" sz="800"/>
              <a:t> </a:t>
            </a:r>
            <a:endParaRPr sz="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Scope</a:t>
            </a:r>
            <a:endParaRPr/>
          </a:p>
        </p:txBody>
      </p:sp>
      <p:sp>
        <p:nvSpPr>
          <p:cNvPr id="95" name="Shape 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tx1"/>
                </a:solidFill>
              </a:rPr>
              <a:t>Goal: 60+ modules at five different levels</a:t>
            </a:r>
            <a:endParaRPr dirty="0">
              <a:solidFill>
                <a:schemeClr val="tx1"/>
              </a:solidFill>
            </a:endParaRPr>
          </a:p>
          <a:p>
            <a:pPr marL="0" lvl="0" indent="0">
              <a:spcBef>
                <a:spcPts val="1600"/>
              </a:spcBef>
              <a:spcAft>
                <a:spcPts val="1600"/>
              </a:spcAft>
              <a:buNone/>
            </a:pPr>
            <a:r>
              <a:rPr lang="en" dirty="0">
                <a:solidFill>
                  <a:schemeClr val="tx1"/>
                </a:solidFill>
              </a:rPr>
              <a:t>Multiple learning pathways</a:t>
            </a:r>
            <a:endParaRPr dirty="0">
              <a:solidFill>
                <a:schemeClr val="tx1"/>
              </a:solidFill>
            </a:endParaRPr>
          </a:p>
        </p:txBody>
      </p:sp>
      <p:pic>
        <p:nvPicPr>
          <p:cNvPr id="96" name="Shape 96"/>
          <p:cNvPicPr preferRelativeResize="0"/>
          <p:nvPr/>
        </p:nvPicPr>
        <p:blipFill>
          <a:blip r:embed="rId3">
            <a:alphaModFix/>
          </a:blip>
          <a:stretch>
            <a:fillRect/>
          </a:stretch>
        </p:blipFill>
        <p:spPr>
          <a:xfrm>
            <a:off x="311700" y="2272725"/>
            <a:ext cx="8316851" cy="26359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Design</a:t>
            </a:r>
            <a:endParaRPr/>
          </a:p>
        </p:txBody>
      </p:sp>
      <p:sp>
        <p:nvSpPr>
          <p:cNvPr id="102" name="Shape 102"/>
          <p:cNvSpPr txBox="1">
            <a:spLocks noGrp="1"/>
          </p:cNvSpPr>
          <p:nvPr>
            <p:ph type="body" idx="1"/>
          </p:nvPr>
        </p:nvSpPr>
        <p:spPr>
          <a:xfrm>
            <a:off x="5607825" y="1152475"/>
            <a:ext cx="32247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tx1"/>
                </a:solidFill>
              </a:rPr>
              <a:t>Competing design priorities:</a:t>
            </a:r>
            <a:endParaRPr dirty="0">
              <a:solidFill>
                <a:schemeClr val="tx1"/>
              </a:solidFill>
            </a:endParaRPr>
          </a:p>
          <a:p>
            <a:pPr marL="457200" lvl="0" indent="-342900" rtl="0">
              <a:spcBef>
                <a:spcPts val="1600"/>
              </a:spcBef>
              <a:spcAft>
                <a:spcPts val="0"/>
              </a:spcAft>
              <a:buSzPts val="1800"/>
              <a:buChar char="●"/>
            </a:pPr>
            <a:r>
              <a:rPr lang="en" dirty="0">
                <a:solidFill>
                  <a:schemeClr val="tx1"/>
                </a:solidFill>
              </a:rPr>
              <a:t>Engaging</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Informative</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Interactive</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High Quality</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Open/editable</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Retrievable</a:t>
            </a:r>
            <a:endParaRPr dirty="0">
              <a:solidFill>
                <a:schemeClr val="tx1"/>
              </a:solidFill>
            </a:endParaRPr>
          </a:p>
          <a:p>
            <a:pPr marL="457200" lvl="0" indent="-342900" rtl="0">
              <a:spcBef>
                <a:spcPts val="0"/>
              </a:spcBef>
              <a:spcAft>
                <a:spcPts val="0"/>
              </a:spcAft>
              <a:buSzPts val="1800"/>
              <a:buChar char="●"/>
            </a:pPr>
            <a:r>
              <a:rPr lang="en" dirty="0">
                <a:solidFill>
                  <a:schemeClr val="tx1"/>
                </a:solidFill>
              </a:rPr>
              <a:t>Not to technical</a:t>
            </a:r>
            <a:endParaRPr dirty="0">
              <a:solidFill>
                <a:schemeClr val="tx1"/>
              </a:solidFill>
            </a:endParaRPr>
          </a:p>
          <a:p>
            <a:pPr marL="457200" lvl="0" indent="-342900">
              <a:spcBef>
                <a:spcPts val="0"/>
              </a:spcBef>
              <a:spcAft>
                <a:spcPts val="0"/>
              </a:spcAft>
              <a:buSzPts val="1800"/>
              <a:buChar char="●"/>
            </a:pPr>
            <a:r>
              <a:rPr lang="en" dirty="0">
                <a:solidFill>
                  <a:schemeClr val="tx1"/>
                </a:solidFill>
              </a:rPr>
              <a:t>Multiple Audiences </a:t>
            </a:r>
            <a:endParaRPr dirty="0">
              <a:solidFill>
                <a:schemeClr val="tx1"/>
              </a:solidFill>
            </a:endParaRPr>
          </a:p>
        </p:txBody>
      </p:sp>
      <p:pic>
        <p:nvPicPr>
          <p:cNvPr id="103" name="Shape 103"/>
          <p:cNvPicPr preferRelativeResize="0"/>
          <p:nvPr/>
        </p:nvPicPr>
        <p:blipFill>
          <a:blip r:embed="rId3">
            <a:alphaModFix/>
          </a:blip>
          <a:stretch>
            <a:fillRect/>
          </a:stretch>
        </p:blipFill>
        <p:spPr>
          <a:xfrm>
            <a:off x="311699" y="1372225"/>
            <a:ext cx="5141097" cy="2976898"/>
          </a:xfrm>
          <a:prstGeom prst="rect">
            <a:avLst/>
          </a:prstGeom>
          <a:noFill/>
          <a:ln>
            <a:noFill/>
          </a:ln>
        </p:spPr>
      </p:pic>
      <p:sp>
        <p:nvSpPr>
          <p:cNvPr id="104" name="Shape 104"/>
          <p:cNvSpPr txBox="1"/>
          <p:nvPr/>
        </p:nvSpPr>
        <p:spPr>
          <a:xfrm>
            <a:off x="311688" y="4463225"/>
            <a:ext cx="4841400" cy="352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a:t>Archibald S. Henning. 1864. “</a:t>
            </a:r>
            <a:r>
              <a:rPr lang="en" sz="800" u="sng">
                <a:solidFill>
                  <a:schemeClr val="hlink"/>
                </a:solidFill>
                <a:hlinkClick r:id="rId4"/>
              </a:rPr>
              <a:t>Portrait of Renton Nicholson with Allegorical Scenes and Figures.”</a:t>
            </a:r>
            <a:endParaRPr sz="9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Flagship Modules</a:t>
            </a:r>
            <a:endParaRPr/>
          </a:p>
        </p:txBody>
      </p:sp>
      <p:sp>
        <p:nvSpPr>
          <p:cNvPr id="110" name="Shape 110"/>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00"/>
                </a:solidFill>
              </a:rPr>
              <a:t>Certain high demand modules to receive ‘flagship’ treatment, e.g.:</a:t>
            </a:r>
            <a:endParaRPr>
              <a:solidFill>
                <a:srgbClr val="000000"/>
              </a:solidFill>
            </a:endParaRPr>
          </a:p>
          <a:p>
            <a:pPr marL="457200" lvl="0" indent="-342900" rtl="0">
              <a:spcBef>
                <a:spcPts val="1600"/>
              </a:spcBef>
              <a:spcAft>
                <a:spcPts val="0"/>
              </a:spcAft>
              <a:buClr>
                <a:srgbClr val="000000"/>
              </a:buClr>
              <a:buSzPts val="1800"/>
              <a:buChar char="●"/>
            </a:pPr>
            <a:r>
              <a:rPr lang="en">
                <a:solidFill>
                  <a:srgbClr val="000000"/>
                </a:solidFill>
              </a:rPr>
              <a:t>Images</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Fair Dealing</a:t>
            </a:r>
            <a:endParaRPr>
              <a:solidFill>
                <a:srgbClr val="000000"/>
              </a:solidFill>
            </a:endParaRPr>
          </a:p>
          <a:p>
            <a:pPr marL="0" lvl="0" indent="0" rtl="0">
              <a:spcBef>
                <a:spcPts val="1600"/>
              </a:spcBef>
              <a:spcAft>
                <a:spcPts val="0"/>
              </a:spcAft>
              <a:buNone/>
            </a:pPr>
            <a:endParaRPr>
              <a:solidFill>
                <a:srgbClr val="000000"/>
              </a:solidFill>
            </a:endParaRPr>
          </a:p>
          <a:p>
            <a:pPr marL="0" lvl="0" indent="0">
              <a:spcBef>
                <a:spcPts val="1600"/>
              </a:spcBef>
              <a:spcAft>
                <a:spcPts val="1600"/>
              </a:spcAft>
              <a:buNone/>
            </a:pPr>
            <a:r>
              <a:rPr lang="en">
                <a:solidFill>
                  <a:srgbClr val="000000"/>
                </a:solidFill>
              </a:rPr>
              <a:t>However, current ‘flagship’ treatment conflicts with openness</a:t>
            </a:r>
            <a:endParaRPr>
              <a:solidFill>
                <a:srgbClr val="000000"/>
              </a:solidFill>
            </a:endParaRPr>
          </a:p>
        </p:txBody>
      </p:sp>
      <p:pic>
        <p:nvPicPr>
          <p:cNvPr id="111" name="Shape 111"/>
          <p:cNvPicPr preferRelativeResize="0"/>
          <p:nvPr/>
        </p:nvPicPr>
        <p:blipFill>
          <a:blip r:embed="rId3">
            <a:alphaModFix/>
          </a:blip>
          <a:stretch>
            <a:fillRect/>
          </a:stretch>
        </p:blipFill>
        <p:spPr>
          <a:xfrm>
            <a:off x="4369200" y="766501"/>
            <a:ext cx="4072348" cy="3890333"/>
          </a:xfrm>
          <a:prstGeom prst="rect">
            <a:avLst/>
          </a:prstGeom>
          <a:noFill/>
          <a:ln>
            <a:noFill/>
          </a:ln>
        </p:spPr>
      </p:pic>
      <p:sp>
        <p:nvSpPr>
          <p:cNvPr id="112" name="Shape 112"/>
          <p:cNvSpPr txBox="1"/>
          <p:nvPr/>
        </p:nvSpPr>
        <p:spPr>
          <a:xfrm>
            <a:off x="5222175" y="4726225"/>
            <a:ext cx="3247800" cy="19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a:t>Raphael. 1508. </a:t>
            </a:r>
            <a:r>
              <a:rPr lang="en" sz="800" u="sng">
                <a:solidFill>
                  <a:schemeClr val="hlink"/>
                </a:solidFill>
                <a:hlinkClick r:id="rId4"/>
              </a:rPr>
              <a:t>“Stanza della Segnatura im Vatikan.”</a:t>
            </a:r>
            <a:endParaRPr sz="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Community Engagement</a:t>
            </a:r>
            <a:endParaRPr/>
          </a:p>
        </p:txBody>
      </p:sp>
      <p:sp>
        <p:nvSpPr>
          <p:cNvPr id="118" name="Shape 118"/>
          <p:cNvSpPr txBox="1">
            <a:spLocks noGrp="1"/>
          </p:cNvSpPr>
          <p:nvPr>
            <p:ph type="body" idx="1"/>
          </p:nvPr>
        </p:nvSpPr>
        <p:spPr>
          <a:xfrm>
            <a:off x="311700" y="1152475"/>
            <a:ext cx="4206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tx1"/>
                </a:solidFill>
              </a:rPr>
              <a:t>Never intended as solely U of A project</a:t>
            </a:r>
            <a:endParaRPr dirty="0">
              <a:solidFill>
                <a:schemeClr val="tx1"/>
              </a:solidFill>
            </a:endParaRPr>
          </a:p>
          <a:p>
            <a:pPr marL="0" lvl="0" indent="0">
              <a:spcBef>
                <a:spcPts val="1600"/>
              </a:spcBef>
              <a:spcAft>
                <a:spcPts val="0"/>
              </a:spcAft>
              <a:buNone/>
            </a:pPr>
            <a:endParaRPr dirty="0">
              <a:solidFill>
                <a:schemeClr val="tx1"/>
              </a:solidFill>
            </a:endParaRPr>
          </a:p>
          <a:p>
            <a:pPr marL="0" lvl="0" indent="0">
              <a:spcBef>
                <a:spcPts val="1600"/>
              </a:spcBef>
              <a:spcAft>
                <a:spcPts val="0"/>
              </a:spcAft>
              <a:buNone/>
            </a:pPr>
            <a:r>
              <a:rPr lang="en" dirty="0">
                <a:solidFill>
                  <a:schemeClr val="tx1"/>
                </a:solidFill>
              </a:rPr>
              <a:t>Modules revised after 4-6 month initial launch</a:t>
            </a:r>
            <a:endParaRPr dirty="0">
              <a:solidFill>
                <a:schemeClr val="tx1"/>
              </a:solidFill>
            </a:endParaRPr>
          </a:p>
          <a:p>
            <a:pPr marL="0" lvl="0" indent="0">
              <a:spcBef>
                <a:spcPts val="1600"/>
              </a:spcBef>
              <a:spcAft>
                <a:spcPts val="0"/>
              </a:spcAft>
              <a:buNone/>
            </a:pPr>
            <a:endParaRPr dirty="0">
              <a:solidFill>
                <a:schemeClr val="tx1"/>
              </a:solidFill>
            </a:endParaRPr>
          </a:p>
          <a:p>
            <a:pPr marL="0" lvl="0" indent="0">
              <a:spcBef>
                <a:spcPts val="1600"/>
              </a:spcBef>
              <a:spcAft>
                <a:spcPts val="1600"/>
              </a:spcAft>
              <a:buNone/>
            </a:pPr>
            <a:r>
              <a:rPr lang="en" dirty="0">
                <a:solidFill>
                  <a:schemeClr val="tx1"/>
                </a:solidFill>
              </a:rPr>
              <a:t>Contributions can vary</a:t>
            </a:r>
            <a:endParaRPr dirty="0">
              <a:solidFill>
                <a:schemeClr val="tx1"/>
              </a:solidFill>
            </a:endParaRPr>
          </a:p>
        </p:txBody>
      </p:sp>
      <p:pic>
        <p:nvPicPr>
          <p:cNvPr id="119" name="Shape 119"/>
          <p:cNvPicPr preferRelativeResize="0"/>
          <p:nvPr/>
        </p:nvPicPr>
        <p:blipFill>
          <a:blip r:embed="rId3">
            <a:alphaModFix/>
          </a:blip>
          <a:stretch>
            <a:fillRect/>
          </a:stretch>
        </p:blipFill>
        <p:spPr>
          <a:xfrm>
            <a:off x="4670700" y="1269063"/>
            <a:ext cx="4320900" cy="3183231"/>
          </a:xfrm>
          <a:prstGeom prst="rect">
            <a:avLst/>
          </a:prstGeom>
          <a:noFill/>
          <a:ln>
            <a:noFill/>
          </a:ln>
        </p:spPr>
      </p:pic>
      <p:sp>
        <p:nvSpPr>
          <p:cNvPr id="120" name="Shape 120"/>
          <p:cNvSpPr txBox="1"/>
          <p:nvPr/>
        </p:nvSpPr>
        <p:spPr>
          <a:xfrm>
            <a:off x="5072450" y="4491800"/>
            <a:ext cx="3594900" cy="19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800"/>
              <a:t>Walter Hermann Ryff. 1547. </a:t>
            </a:r>
            <a:r>
              <a:rPr lang="en" sz="800" u="sng">
                <a:solidFill>
                  <a:schemeClr val="hlink"/>
                </a:solidFill>
                <a:hlinkClick r:id="rId4"/>
              </a:rPr>
              <a:t>“Waage &amp; Mathematik &amp; Hebelwirkung.</a:t>
            </a:r>
            <a:r>
              <a:rPr lang="en" sz="800"/>
              <a:t>” </a:t>
            </a:r>
            <a:endParaRPr sz="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746</Words>
  <Application>Microsoft Office PowerPoint</Application>
  <PresentationFormat>On-screen Show (16:9)</PresentationFormat>
  <Paragraphs>133</Paragraphs>
  <Slides>16</Slides>
  <Notes>14</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Simple Light</vt:lpstr>
      <vt:lpstr>Design, Demonstration and Discussion of</vt:lpstr>
      <vt:lpstr>Collateral Damage of Copyright Chill</vt:lpstr>
      <vt:lpstr>First Attempts: Previous Open Copyright Work</vt:lpstr>
      <vt:lpstr>Considerations and Origins</vt:lpstr>
      <vt:lpstr>Project Structure</vt:lpstr>
      <vt:lpstr>Scope</vt:lpstr>
      <vt:lpstr>Design</vt:lpstr>
      <vt:lpstr>Flagship Modules</vt:lpstr>
      <vt:lpstr>Community Engagement</vt:lpstr>
      <vt:lpstr>Work to Date – Images Module</vt:lpstr>
      <vt:lpstr>Work to Date – Images Module</vt:lpstr>
      <vt:lpstr>Work to Date – SOCAN v. Bell Module</vt:lpstr>
      <vt:lpstr>Challenges</vt:lpstr>
      <vt:lpstr>Challenges</vt:lpstr>
      <vt:lpstr>Community Pages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Demonstration and Discussion of</dc:title>
  <dc:creator>Micheal</dc:creator>
  <cp:lastModifiedBy>Micheal</cp:lastModifiedBy>
  <cp:revision>6</cp:revision>
  <dcterms:modified xsi:type="dcterms:W3CDTF">2018-05-29T16:18:14Z</dcterms:modified>
</cp:coreProperties>
</file>