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 id="2147483681" r:id="rId3"/>
    <p:sldMasterId id="2147483682" r:id="rId4"/>
  </p:sldMasterIdLst>
  <p:notesMasterIdLst>
    <p:notesMasterId r:id="rId69"/>
  </p:notesMasterIdLst>
  <p:sldIdLst>
    <p:sldId id="256" r:id="rId5"/>
    <p:sldId id="321" r:id="rId6"/>
    <p:sldId id="258" r:id="rId7"/>
    <p:sldId id="259" r:id="rId8"/>
    <p:sldId id="260" r:id="rId9"/>
    <p:sldId id="261" r:id="rId10"/>
    <p:sldId id="262" r:id="rId11"/>
    <p:sldId id="263" r:id="rId12"/>
    <p:sldId id="264" r:id="rId13"/>
    <p:sldId id="265" r:id="rId14"/>
    <p:sldId id="312" r:id="rId15"/>
    <p:sldId id="317" r:id="rId16"/>
    <p:sldId id="266" r:id="rId17"/>
    <p:sldId id="267" r:id="rId18"/>
    <p:sldId id="268" r:id="rId19"/>
    <p:sldId id="270" r:id="rId20"/>
    <p:sldId id="271" r:id="rId21"/>
    <p:sldId id="272" r:id="rId22"/>
    <p:sldId id="273" r:id="rId23"/>
    <p:sldId id="274" r:id="rId24"/>
    <p:sldId id="275" r:id="rId25"/>
    <p:sldId id="276" r:id="rId26"/>
    <p:sldId id="277" r:id="rId27"/>
    <p:sldId id="278" r:id="rId28"/>
    <p:sldId id="279" r:id="rId29"/>
    <p:sldId id="324" r:id="rId30"/>
    <p:sldId id="325" r:id="rId31"/>
    <p:sldId id="281" r:id="rId32"/>
    <p:sldId id="282" r:id="rId33"/>
    <p:sldId id="283" r:id="rId34"/>
    <p:sldId id="284" r:id="rId35"/>
    <p:sldId id="285" r:id="rId36"/>
    <p:sldId id="286" r:id="rId37"/>
    <p:sldId id="326" r:id="rId38"/>
    <p:sldId id="290" r:id="rId39"/>
    <p:sldId id="327" r:id="rId40"/>
    <p:sldId id="291" r:id="rId41"/>
    <p:sldId id="329" r:id="rId42"/>
    <p:sldId id="294" r:id="rId43"/>
    <p:sldId id="295" r:id="rId44"/>
    <p:sldId id="296" r:id="rId45"/>
    <p:sldId id="297" r:id="rId46"/>
    <p:sldId id="298" r:id="rId47"/>
    <p:sldId id="299" r:id="rId48"/>
    <p:sldId id="300" r:id="rId49"/>
    <p:sldId id="314" r:id="rId50"/>
    <p:sldId id="315" r:id="rId51"/>
    <p:sldId id="304" r:id="rId52"/>
    <p:sldId id="305" r:id="rId53"/>
    <p:sldId id="306" r:id="rId54"/>
    <p:sldId id="318" r:id="rId55"/>
    <p:sldId id="322" r:id="rId56"/>
    <p:sldId id="331" r:id="rId57"/>
    <p:sldId id="332" r:id="rId58"/>
    <p:sldId id="330" r:id="rId59"/>
    <p:sldId id="307" r:id="rId60"/>
    <p:sldId id="319" r:id="rId61"/>
    <p:sldId id="316" r:id="rId62"/>
    <p:sldId id="308" r:id="rId63"/>
    <p:sldId id="302" r:id="rId64"/>
    <p:sldId id="303" r:id="rId65"/>
    <p:sldId id="310" r:id="rId66"/>
    <p:sldId id="333" r:id="rId67"/>
    <p:sldId id="311" r:id="rId6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F34CEFF-9909-40E4-AC7A-984A3A83C419}">
  <a:tblStyle styleId="{EF34CEFF-9909-40E4-AC7A-984A3A83C419}" styleName="Table_0">
    <a:wholeTbl>
      <a:tcTxStyle b="off" i="off">
        <a:font>
          <a:latin typeface="Verdana"/>
          <a:ea typeface="Verdana"/>
          <a:cs typeface="Verdana"/>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4" d="100"/>
          <a:sy n="104" d="100"/>
        </p:scale>
        <p:origin x="-1368"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notesMaster" Target="notesMasters/notesMaster1.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53617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s://creativecommons.org/licenses/by/4.0/"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48f14ad15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a48f14ad15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9e8685baa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9e8685baa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402d392f0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402d392f0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9e8685baaf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9e8685baa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9e8685baaf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9e8685baaf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a402d392f0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a402d392f0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a402d392f0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a402d392f0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a3bbf8f6b3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a3bbf8f6b3_1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GB" smtClean="0"/>
              <a:t>75 -</a:t>
            </a:r>
            <a:r>
              <a:rPr lang="en-GB" baseline="0" smtClean="0"/>
              <a:t> </a:t>
            </a:r>
            <a:r>
              <a:rPr lang="en-GB" baseline="0" dirty="0" smtClean="0"/>
              <a:t>minutes</a:t>
            </a:r>
          </a:p>
          <a:p>
            <a:pPr marL="171450" lvl="0" indent="-171450" algn="l" rtl="0">
              <a:spcBef>
                <a:spcPts val="0"/>
              </a:spcBef>
              <a:spcAft>
                <a:spcPts val="0"/>
              </a:spcAft>
              <a:buFontTx/>
              <a:buChar char="-"/>
            </a:pPr>
            <a:endParaRPr lang="en-GB" baseline="0" dirty="0" smtClean="0"/>
          </a:p>
          <a:p>
            <a:pPr marL="0" lvl="0" indent="0" algn="l" rtl="0">
              <a:spcBef>
                <a:spcPts val="0"/>
              </a:spcBef>
              <a:spcAft>
                <a:spcPts val="0"/>
              </a:spcAft>
              <a:buNone/>
            </a:pPr>
            <a:endParaRPr dirty="0"/>
          </a:p>
        </p:txBody>
      </p:sp>
      <p:sp>
        <p:nvSpPr>
          <p:cNvPr id="266" name="Google Shape;266;ga3bbf8f6b3_1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a3bbf8f6b3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a3bbf8f6b3_1_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a:t>We give three handouts - a copy of an actual CTA, an activity sheet and a list of key terms</a:t>
            </a:r>
            <a:endParaRPr/>
          </a:p>
        </p:txBody>
      </p:sp>
      <p:sp>
        <p:nvSpPr>
          <p:cNvPr id="274" name="Google Shape;274;ga3bbf8f6b3_1_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a3bbf8f6b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a3bbf8f6b3_1_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Introduction + background (5-10 min)  - we allow 75 minutes (trial and error)</a:t>
            </a:r>
            <a:endParaRPr/>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Brainstorming (5-7 minutes)</a:t>
            </a:r>
            <a:endParaRPr b="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         What kinds of ‘things’ do you want to know if you can do with your article? (e.g. post to website, deposit in an IR etc.) &lt;JL and AK write on board&gt;</a:t>
            </a:r>
            <a:endParaRPr b="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         Discussion of versioning &lt;provide handout/slide of commonly-used terms&gt;</a:t>
            </a:r>
            <a:endParaRPr b="0"/>
          </a:p>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Group activity</a:t>
            </a:r>
            <a:endParaRPr b="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1.       </a:t>
            </a:r>
            <a:r>
              <a:rPr lang="en" sz="1200" b="1" i="0" u="none" strike="noStrike">
                <a:solidFill>
                  <a:schemeClr val="dk1"/>
                </a:solidFill>
                <a:latin typeface="Calibri"/>
                <a:ea typeface="Calibri"/>
                <a:cs typeface="Calibri"/>
                <a:sym typeface="Calibri"/>
              </a:rPr>
              <a:t>CTA handouts</a:t>
            </a:r>
            <a:r>
              <a:rPr lang="en" sz="1200" b="0" i="0" u="none" strike="noStrike">
                <a:solidFill>
                  <a:schemeClr val="dk1"/>
                </a:solidFill>
                <a:latin typeface="Calibri"/>
                <a:ea typeface="Calibri"/>
                <a:cs typeface="Calibri"/>
                <a:sym typeface="Calibri"/>
              </a:rPr>
              <a:t> (10-15 minutes for activity + 5 minutes to debrief)</a:t>
            </a:r>
            <a:endParaRPr b="0"/>
          </a:p>
          <a:p>
            <a:pPr marL="0" lvl="0" indent="0" algn="l" rtl="0">
              <a:spcBef>
                <a:spcPts val="0"/>
              </a:spcBef>
              <a:spcAft>
                <a:spcPts val="0"/>
              </a:spcAft>
              <a:buNone/>
            </a:pPr>
            <a:r>
              <a:rPr lang="en"/>
              <a:t/>
            </a:r>
            <a:br>
              <a:rPr lang="en"/>
            </a:br>
            <a:endParaRPr/>
          </a:p>
        </p:txBody>
      </p:sp>
      <p:sp>
        <p:nvSpPr>
          <p:cNvPr id="281" name="Google Shape;281;ga3bbf8f6b3_1_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a3bbf8f6b3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a3bbf8f6b3_1_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 dirty="0"/>
              <a:t>A copyright transfer agreement is a contract you sign with a publisher. It usually entails you signing over copyright to your work (e.g. book, article etc.). </a:t>
            </a:r>
            <a:r>
              <a:rPr lang="en" i="0" dirty="0"/>
              <a:t>Copyright means the right to publish, copy, translate, and distribute the work and the right to authorize others to do so. Basically these transfer agreements mean publishers now have (in many cases) the sole right to publish, translate, and distribute your work. By signing these agreements you are transferring those rights to them and thus no longer maintain those rights yourself. </a:t>
            </a:r>
            <a:endParaRPr dirty="0"/>
          </a:p>
          <a:p>
            <a:pPr marL="0" marR="0" lvl="0" indent="0" algn="l" rtl="0">
              <a:lnSpc>
                <a:spcPct val="100000"/>
              </a:lnSpc>
              <a:spcBef>
                <a:spcPts val="0"/>
              </a:spcBef>
              <a:spcAft>
                <a:spcPts val="0"/>
              </a:spcAft>
              <a:buClr>
                <a:schemeClr val="dk1"/>
              </a:buClr>
              <a:buSzPts val="1200"/>
              <a:buFont typeface="Calibri"/>
              <a:buNone/>
            </a:pPr>
            <a:endParaRPr i="0" dirty="0"/>
          </a:p>
          <a:p>
            <a:pPr marL="0" marR="0" lvl="0" indent="0" algn="l" rtl="0">
              <a:lnSpc>
                <a:spcPct val="100000"/>
              </a:lnSpc>
              <a:spcBef>
                <a:spcPts val="0"/>
              </a:spcBef>
              <a:spcAft>
                <a:spcPts val="0"/>
              </a:spcAft>
              <a:buClr>
                <a:schemeClr val="dk1"/>
              </a:buClr>
              <a:buSzPts val="1200"/>
              <a:buFont typeface="Calibri"/>
              <a:buNone/>
            </a:pPr>
            <a:r>
              <a:rPr lang="en" i="0" dirty="0"/>
              <a:t>Copyright agreements vary widely by publisher. It‘s important to be aware of what rights you are tranferring/maintaining when you enter these agreements. For example, many authors are surprised to learn they often no longer have the rights to images/graphs/figures they produced and thus have to request permission from the publisher in order to use them in future works. </a:t>
            </a:r>
            <a:endParaRPr dirty="0"/>
          </a:p>
          <a:p>
            <a:pPr marL="0" marR="0" lvl="0" indent="0" algn="l" rtl="0">
              <a:lnSpc>
                <a:spcPct val="100000"/>
              </a:lnSpc>
              <a:spcBef>
                <a:spcPts val="0"/>
              </a:spcBef>
              <a:spcAft>
                <a:spcPts val="0"/>
              </a:spcAft>
              <a:buClr>
                <a:schemeClr val="dk1"/>
              </a:buClr>
              <a:buSzPts val="1200"/>
              <a:buFont typeface="Calibri"/>
              <a:buNone/>
            </a:pPr>
            <a:endParaRPr i="0" dirty="0"/>
          </a:p>
          <a:p>
            <a:pPr marL="0" marR="0" lvl="0" indent="0" algn="l" rtl="0">
              <a:lnSpc>
                <a:spcPct val="100000"/>
              </a:lnSpc>
              <a:spcBef>
                <a:spcPts val="0"/>
              </a:spcBef>
              <a:spcAft>
                <a:spcPts val="0"/>
              </a:spcAft>
              <a:buClr>
                <a:schemeClr val="dk1"/>
              </a:buClr>
              <a:buSzPts val="1200"/>
              <a:buFont typeface="Calibri"/>
              <a:buNone/>
            </a:pPr>
            <a:r>
              <a:rPr lang="en" i="0" dirty="0"/>
              <a:t>Author rights have been a growing subject of debate within the publishing community. With the advent of the open access movement, many journals, particularly open access journals, permit authors to retain their copyrights. </a:t>
            </a:r>
            <a:endParaRPr dirty="0"/>
          </a:p>
          <a:p>
            <a:pPr marL="0" marR="0" lvl="0" indent="0" algn="l" rtl="0">
              <a:lnSpc>
                <a:spcPct val="100000"/>
              </a:lnSpc>
              <a:spcBef>
                <a:spcPts val="0"/>
              </a:spcBef>
              <a:spcAft>
                <a:spcPts val="0"/>
              </a:spcAft>
              <a:buClr>
                <a:schemeClr val="dk1"/>
              </a:buClr>
              <a:buSzPts val="1200"/>
              <a:buFont typeface="Calibri"/>
              <a:buNone/>
            </a:pPr>
            <a:endParaRPr i="0" dirty="0"/>
          </a:p>
          <a:p>
            <a:pPr marL="0" marR="0" lvl="0" indent="0" algn="l" rtl="0">
              <a:lnSpc>
                <a:spcPct val="100000"/>
              </a:lnSpc>
              <a:spcBef>
                <a:spcPts val="0"/>
              </a:spcBef>
              <a:spcAft>
                <a:spcPts val="0"/>
              </a:spcAft>
              <a:buClr>
                <a:schemeClr val="dk1"/>
              </a:buClr>
              <a:buSzPts val="1200"/>
              <a:buFont typeface="Calibri"/>
              <a:buNone/>
            </a:pPr>
            <a:r>
              <a:rPr lang="en" i="0" dirty="0"/>
              <a:t>It‘s also important to be aware of any funding agency requirements. Some funding agencies are now requiring the results of grant-funded research to be made open access. Some publisher agreements permit this while others do not. </a:t>
            </a:r>
            <a:endParaRPr i="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88" name="Google Shape;288;ga3bbf8f6b3_1_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 talking mostly about</a:t>
            </a:r>
            <a:r>
              <a:rPr lang="en-US" baseline="0" dirty="0" smtClean="0"/>
              <a:t> journal copyright transfer agreements</a:t>
            </a:r>
            <a:endParaRPr lang="en-US" dirty="0"/>
          </a:p>
        </p:txBody>
      </p:sp>
    </p:spTree>
    <p:extLst>
      <p:ext uri="{BB962C8B-B14F-4D97-AF65-F5344CB8AC3E}">
        <p14:creationId xmlns:p14="http://schemas.microsoft.com/office/powerpoint/2010/main" val="3905607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3bbf8f6b3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a3bbf8f6b3_1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
              <a:t>A copyright transfer agreement is a contract you sign with a publisher. It usually entails you signing over copyright to your work (e.g. book, article etc.). </a:t>
            </a:r>
            <a:r>
              <a:rPr lang="en" i="0"/>
              <a:t>Copyright means the right to publish, copy, translate, and distribute the work and the right to authorize others to do so. Basically these transfer agreements mean publishers now have (in many cases) the sole right to publish, translate, and distribute your work. By signing these agreements you are transferring those rights to them and thus no longer maintain those rights yourself. </a:t>
            </a:r>
            <a:endParaRPr/>
          </a:p>
          <a:p>
            <a:pPr marL="0" lvl="0" indent="0" algn="l" rtl="0">
              <a:spcBef>
                <a:spcPts val="0"/>
              </a:spcBef>
              <a:spcAft>
                <a:spcPts val="0"/>
              </a:spcAft>
              <a:buNone/>
            </a:pPr>
            <a:endParaRPr/>
          </a:p>
        </p:txBody>
      </p:sp>
      <p:sp>
        <p:nvSpPr>
          <p:cNvPr id="295" name="Google Shape;295;ga3bbf8f6b3_1_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a3bbf8f6b3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a3bbf8f6b3_1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a3bbf8f6b3_1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a3bbf8f6b3_1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a3bbf8f6b3_1_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
              <a:t>Get them to take an active approach to considering what they might want to do with their article</a:t>
            </a:r>
            <a:endParaRPr/>
          </a:p>
          <a:p>
            <a:pPr marL="0" lvl="0" indent="0" algn="l" rtl="0">
              <a:spcBef>
                <a:spcPts val="0"/>
              </a:spcBef>
              <a:spcAft>
                <a:spcPts val="0"/>
              </a:spcAft>
              <a:buNone/>
            </a:pPr>
            <a:r>
              <a:rPr lang="en"/>
              <a:t>Brings up interesting examples that we haven’t considered before</a:t>
            </a:r>
            <a:endParaRPr/>
          </a:p>
        </p:txBody>
      </p:sp>
      <p:sp>
        <p:nvSpPr>
          <p:cNvPr id="322" name="Google Shape;322;ga3bbf8f6b3_1_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a3bbf8f6b3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a3bbf8f6b3_1_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These are some important definitions to keep in mind when reviewing copyright transfer agreements (CTAs). Often these agreements will stipulate different rights for different versions of your article. Unfortunately, the terms for these versions are not completely standardized across publishers, but most will recognize three distinct versions of the article which correspond to different stages in the publication process.</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most CTAs will permit you to post a pre-print of your article to your personal website. However, few will permit this for the publisher PDF. </a:t>
            </a:r>
            <a:endParaRPr/>
          </a:p>
        </p:txBody>
      </p:sp>
      <p:sp>
        <p:nvSpPr>
          <p:cNvPr id="329" name="Google Shape;329;ga3bbf8f6b3_1_1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algn="l" rtl="0">
              <a:spcBef>
                <a:spcPts val="0"/>
              </a:spcBef>
              <a:spcAft>
                <a:spcPts val="0"/>
              </a:spcAft>
              <a:buSzPts val="1100"/>
              <a:buChar char="-"/>
            </a:pPr>
            <a:r>
              <a:rPr lang="en" dirty="0" smtClean="0"/>
              <a:t>Important for authors to be able to identify the different versions since different rights are associated with each of these</a:t>
            </a:r>
          </a:p>
          <a:p>
            <a:pPr marL="457200" lvl="0" indent="-298450" algn="l" rtl="0">
              <a:spcBef>
                <a:spcPts val="0"/>
              </a:spcBef>
              <a:spcAft>
                <a:spcPts val="0"/>
              </a:spcAft>
              <a:buSzPts val="1100"/>
              <a:buChar char="-"/>
            </a:pPr>
            <a:r>
              <a:rPr lang="en" dirty="0" smtClean="0"/>
              <a:t>Important reminder to keep the different versions, especially your accepted manuscript and to name them something you will recognize</a:t>
            </a:r>
          </a:p>
          <a:p>
            <a:endParaRPr lang="en-US" dirty="0"/>
          </a:p>
        </p:txBody>
      </p:sp>
    </p:spTree>
    <p:extLst>
      <p:ext uri="{BB962C8B-B14F-4D97-AF65-F5344CB8AC3E}">
        <p14:creationId xmlns:p14="http://schemas.microsoft.com/office/powerpoint/2010/main" val="476005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Remember to save (and appropriately name) the different</a:t>
            </a:r>
            <a:r>
              <a:rPr lang="en-US" baseline="0" dirty="0" smtClean="0"/>
              <a:t> versions of your article.</a:t>
            </a:r>
            <a:endParaRPr lang="en-US" dirty="0" smtClean="0"/>
          </a:p>
          <a:p>
            <a:endParaRPr lang="en-CA"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8916C51-F003-EB40-9F3F-7A9D9F8251CE}" type="slidenum">
              <a:rPr lang="en-US" smtClean="0"/>
              <a:t>27</a:t>
            </a:fld>
            <a:endParaRPr lang="en-US"/>
          </a:p>
        </p:txBody>
      </p:sp>
    </p:spTree>
    <p:extLst>
      <p:ext uri="{BB962C8B-B14F-4D97-AF65-F5344CB8AC3E}">
        <p14:creationId xmlns:p14="http://schemas.microsoft.com/office/powerpoint/2010/main" val="333964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a3bbf8f6b3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a3bbf8f6b3_1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ga3bbf8f6b3_1_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3bbf8f6b3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a3bbf8f6b3_1_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Explain the difference between an exclusive and a non-exclusive licence and also point out that sometimes an exclusive licence is so extensive that there is little difference between that an full transfer or assignment of copyright </a:t>
            </a:r>
            <a:endParaRPr/>
          </a:p>
        </p:txBody>
      </p:sp>
      <p:sp>
        <p:nvSpPr>
          <p:cNvPr id="358" name="Google Shape;358;ga3bbf8f6b3_1_1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a3bbf8f6b3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a3bbf8f6b3_1_1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Creative Commons licenses are an example of a non-exclusive license. </a:t>
            </a:r>
            <a:endParaRPr/>
          </a:p>
          <a:p>
            <a:pPr marL="0" marR="0" lvl="0" indent="0" algn="l" rtl="0">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For example, PLOS applies the </a:t>
            </a:r>
            <a:r>
              <a:rPr lang="en" sz="1200" u="sng" strike="noStrike">
                <a:solidFill>
                  <a:schemeClr val="hlink"/>
                </a:solidFill>
                <a:latin typeface="Calibri"/>
                <a:ea typeface="Calibri"/>
                <a:cs typeface="Calibri"/>
                <a:sym typeface="Calibri"/>
                <a:hlinkClick r:id="rId3"/>
              </a:rPr>
              <a:t>Creative Commons Attribution (CC BY) license</a:t>
            </a:r>
            <a:r>
              <a:rPr lang="en" sz="1200">
                <a:solidFill>
                  <a:schemeClr val="dk1"/>
                </a:solidFill>
                <a:latin typeface="Calibri"/>
                <a:ea typeface="Calibri"/>
                <a:cs typeface="Calibri"/>
                <a:sym typeface="Calibri"/>
              </a:rPr>
              <a:t> to articles and other works they publish. If you submit your paper for publication by PLOS, you agree to have the CC BY license applied to your work. Under this Open Access license, you as the author agree that anyone can reuse your article in whole or part for any purpose, for free, even for commercial purposes. Anyone may copy, distribute, or reuse the content as long as the author and original source are properly cited. (http://journals.plos.org/plosone/s/licenses-and-copyright)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74" name="Google Shape;374;ga3bbf8f6b3_1_1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a3bbf8f6b3_1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a3bbf8f6b3_1_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ga3bbf8f6b3_1_1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a402d392f0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a402d392f0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9f7e6589c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9f7e6589c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a3bbf8f6b3_1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a3bbf8f6b3_1_1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Page 1 in this case is just going over author status and affiliation. This is included because the work done by U.S. government employees falls under a different set of copyright rules. </a:t>
            </a:r>
            <a:endParaRPr/>
          </a:p>
          <a:p>
            <a:pPr marL="0" lvl="0" indent="0" algn="l" rtl="0">
              <a:spcBef>
                <a:spcPts val="0"/>
              </a:spcBef>
              <a:spcAft>
                <a:spcPts val="0"/>
              </a:spcAft>
              <a:buNone/>
            </a:pPr>
            <a:r>
              <a:rPr lang="en"/>
              <a:t>Otherwise, this first page isn’t particularly interesting. </a:t>
            </a:r>
            <a:endParaRPr/>
          </a:p>
        </p:txBody>
      </p:sp>
      <p:sp>
        <p:nvSpPr>
          <p:cNvPr id="398" name="Google Shape;398;ga3bbf8f6b3_1_1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Page 2 gets more into the nitty gritty of the actual agreement. It includes a fairly standard copyright</a:t>
            </a:r>
            <a:r>
              <a:rPr lang="en-US" baseline="0" dirty="0" smtClean="0"/>
              <a:t> assignment clause (see Assignment of Copyright).  Additionally it includes information on what rights you retain as author ( see Author Rights for Scholarly Purposes). </a:t>
            </a:r>
            <a:endParaRPr lang="en-CA"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1763E1C-A932-4894-9538-884B3F8B1FE8}" type="slidenum">
              <a:rPr lang="en-US" smtClean="0"/>
              <a:t>34</a:t>
            </a:fld>
            <a:endParaRPr lang="en-US"/>
          </a:p>
        </p:txBody>
      </p:sp>
    </p:spTree>
    <p:extLst>
      <p:ext uri="{BB962C8B-B14F-4D97-AF65-F5344CB8AC3E}">
        <p14:creationId xmlns:p14="http://schemas.microsoft.com/office/powerpoint/2010/main" val="3503714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a3bbf8f6b3_1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a3bbf8f6b3_1_2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Page 3 is where all the details are. On the previous slide we mentioned that Personal Use, Institutional Use, and Scholarly Sharing are defined herein. This page provides all the details of what that means. </a:t>
            </a:r>
            <a:endParaRPr/>
          </a:p>
        </p:txBody>
      </p:sp>
      <p:sp>
        <p:nvSpPr>
          <p:cNvPr id="443" name="Google Shape;443;ga3bbf8f6b3_1_2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section outlines what rights are maintained.</a:t>
            </a:r>
            <a:r>
              <a:rPr lang="en-US" baseline="0" dirty="0" smtClean="0"/>
              <a:t> For example, intellectual property rights remain with the author. Furthermore, the author maintains rights for personal use, internal institutional use and for scholarly sharing (see p.3 for definitions of what those mean).  The agreement also permits the author to use the work in a future compilation of the author’s work (provided acknowledge is provided of the original publication). </a:t>
            </a:r>
            <a:endParaRPr lang="en-CA"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1763E1C-A932-4894-9538-884B3F8B1FE8}" type="slidenum">
              <a:rPr lang="en-US" smtClean="0"/>
              <a:t>36</a:t>
            </a:fld>
            <a:endParaRPr lang="en-US"/>
          </a:p>
        </p:txBody>
      </p:sp>
    </p:spTree>
    <p:extLst>
      <p:ext uri="{BB962C8B-B14F-4D97-AF65-F5344CB8AC3E}">
        <p14:creationId xmlns:p14="http://schemas.microsoft.com/office/powerpoint/2010/main" val="2317694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a3bbf8f6b3_1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a3bbf8f6b3_1_2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ga3bbf8f6b3_1_2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There’s no “standard” copyright</a:t>
            </a:r>
            <a:r>
              <a:rPr lang="en-US" baseline="0" dirty="0" smtClean="0"/>
              <a:t> transfer agreement although often you’ll see similar language. However, rights of the author vary publisher to publisher and the agreements often change so it’s important to keep track of what you sign. </a:t>
            </a: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1763E1C-A932-4894-9538-884B3F8B1FE8}" type="slidenum">
              <a:rPr lang="en-US" smtClean="0"/>
              <a:t>38</a:t>
            </a:fld>
            <a:endParaRPr lang="en-US"/>
          </a:p>
        </p:txBody>
      </p:sp>
    </p:spTree>
    <p:extLst>
      <p:ext uri="{BB962C8B-B14F-4D97-AF65-F5344CB8AC3E}">
        <p14:creationId xmlns:p14="http://schemas.microsoft.com/office/powerpoint/2010/main" val="4262755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a3bbf8f6b3_1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a3bbf8f6b3_1_2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
              <a:t>There’s lots of resources to help you understand publisher policies. SHERPA/ROMEO is a handy tool for understand publisher’s self-archiving policies (i.e. the right to post your article/work to a repository or website). Note however it doesn’t look at the full suite of rights  - just those specific to self-archiving. This tool is handy if you’ve received funding that has an open access requirement.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
              <a:t>Otherwise, the publisher’s website is the best source of information. Locating the copyright agreement information can be tricky sometimes. Depending on the publisher it will appear in various sections (as listed above). You can also always write the editor or the journal publisher if you have questions. </a:t>
            </a:r>
            <a:endParaRPr/>
          </a:p>
          <a:p>
            <a:pPr marL="0" lvl="0" indent="0" algn="l" rtl="0">
              <a:spcBef>
                <a:spcPts val="0"/>
              </a:spcBef>
              <a:spcAft>
                <a:spcPts val="0"/>
              </a:spcAft>
              <a:buNone/>
            </a:pPr>
            <a:endParaRPr/>
          </a:p>
        </p:txBody>
      </p:sp>
      <p:sp>
        <p:nvSpPr>
          <p:cNvPr id="487" name="Google Shape;487;ga3bbf8f6b3_1_2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a3bbf8f6b3_1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a3bbf8f6b3_1_2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ga3bbf8f6b3_1_2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a3bbf8f6b3_1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a3bbf8f6b3_1_2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Negotiating these contracts is an option although it’s perhaps more common if you’re publishing a book than an article. If you’re interested in trying to engage with the publisher the above resources and tips are available to you. </a:t>
            </a:r>
            <a:endParaRPr/>
          </a:p>
        </p:txBody>
      </p:sp>
      <p:sp>
        <p:nvSpPr>
          <p:cNvPr id="507" name="Google Shape;507;ga3bbf8f6b3_1_2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a402d392f0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a402d392f0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Acknowledge that there is a wider systemic issue </a:t>
            </a:r>
            <a:endParaRPr dirty="0"/>
          </a:p>
          <a:p>
            <a:pPr marL="457200" lvl="0" indent="-298450" algn="l" rtl="0">
              <a:spcBef>
                <a:spcPts val="0"/>
              </a:spcBef>
              <a:spcAft>
                <a:spcPts val="0"/>
              </a:spcAft>
              <a:buSzPts val="1100"/>
              <a:buChar char="-"/>
            </a:pPr>
            <a:r>
              <a:rPr lang="en" dirty="0"/>
              <a:t>Wish i didn’t have to talk about this at all and that all journals simply asked for a license to publish and distribute and authors retained all their other rights without having to pay 11,000 for a Creative Commons licence</a:t>
            </a:r>
            <a:endParaRPr dirty="0"/>
          </a:p>
          <a:p>
            <a:pPr marL="457200" lvl="0" indent="-298450" algn="l" rtl="0">
              <a:spcBef>
                <a:spcPts val="0"/>
              </a:spcBef>
              <a:spcAft>
                <a:spcPts val="0"/>
              </a:spcAft>
              <a:buSzPts val="1100"/>
              <a:buChar char="-"/>
            </a:pPr>
            <a:r>
              <a:rPr lang="en" dirty="0"/>
              <a:t>Or that tenure, promotion and scholarly validity were not tied to publishing in certain journals, but unfortunately we’re not there yet </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a3bbf8f6b3_1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a3bbf8f6b3_1_2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a3bbf8f6b3_1_2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a3bbf8f6b3_1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ga3bbf8f6b3_1_2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ga3bbf8f6b3_1_2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a3bbf8f6b3_1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a3bbf8f6b3_1_2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27" name="Google Shape;527;ga3bbf8f6b3_1_2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a4bc192aa6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ga4bc192aa6_1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ga4bc192aa6_1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9e8685baa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9e8685baa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9e8685baaf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9e8685baaf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9e9cb00bdf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9e9cb00bdf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a402d392f0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a402d392f0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a402d392f0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a402d392f0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a402d392f0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a402d392f0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50155d0a9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50155d0a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a402d392f0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a402d392f0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a402d392f0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a402d392f0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a402d392f0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a402d392f0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402d392f0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a402d392f0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a402d392f0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a402d392f0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Use the data we got from our paper to back up the anecdotal evidence from our workshop and job experience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402d392f0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402d392f0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402d392f0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a402d392f0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1"/>
            <a:ext cx="9144000" cy="3426600"/>
          </a:xfrm>
          <a:prstGeom prst="rect">
            <a:avLst/>
          </a:prstGeom>
          <a:solidFill>
            <a:srgbClr val="E9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52" name="Google Shape;52;p13"/>
          <p:cNvSpPr txBox="1">
            <a:spLocks noGrp="1"/>
          </p:cNvSpPr>
          <p:nvPr>
            <p:ph type="ctrTitle"/>
          </p:nvPr>
        </p:nvSpPr>
        <p:spPr>
          <a:xfrm>
            <a:off x="530225" y="1426369"/>
            <a:ext cx="8083500" cy="1257300"/>
          </a:xfrm>
          <a:prstGeom prst="rect">
            <a:avLst/>
          </a:prstGeom>
          <a:noFill/>
          <a:ln>
            <a:noFill/>
          </a:ln>
        </p:spPr>
        <p:txBody>
          <a:bodyPr spcFirstLastPara="1" wrap="square" lIns="0" tIns="45700" rIns="0" bIns="45700" anchor="ctr" anchorCtr="0">
            <a:noAutofit/>
          </a:bodyPr>
          <a:lstStyle>
            <a:lvl1pPr lvl="0" algn="l" rtl="0">
              <a:spcBef>
                <a:spcPts val="0"/>
              </a:spcBef>
              <a:spcAft>
                <a:spcPts val="0"/>
              </a:spcAft>
              <a:buClr>
                <a:srgbClr val="263E4A"/>
              </a:buClr>
              <a:buSzPts val="4400"/>
              <a:buFont typeface="Calibri"/>
              <a:buNone/>
              <a:defRPr sz="4400" b="0">
                <a:solidFill>
                  <a:srgbClr val="263E4A"/>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3" name="Google Shape;53;p13"/>
          <p:cNvPicPr preferRelativeResize="0"/>
          <p:nvPr/>
        </p:nvPicPr>
        <p:blipFill rotWithShape="1">
          <a:blip r:embed="rId2">
            <a:alphaModFix/>
          </a:blip>
          <a:srcRect/>
          <a:stretch/>
        </p:blipFill>
        <p:spPr>
          <a:xfrm>
            <a:off x="6141512" y="4690076"/>
            <a:ext cx="2048271" cy="31293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54"/>
        <p:cNvGrpSpPr/>
        <p:nvPr/>
      </p:nvGrpSpPr>
      <p:grpSpPr>
        <a:xfrm>
          <a:off x="0" y="0"/>
          <a:ext cx="0" cy="0"/>
          <a:chOff x="0" y="0"/>
          <a:chExt cx="0" cy="0"/>
        </a:xfrm>
      </p:grpSpPr>
      <p:sp>
        <p:nvSpPr>
          <p:cNvPr id="55" name="Google Shape;55;p14"/>
          <p:cNvSpPr/>
          <p:nvPr/>
        </p:nvSpPr>
        <p:spPr>
          <a:xfrm>
            <a:off x="0" y="3572"/>
            <a:ext cx="9144000" cy="685800"/>
          </a:xfrm>
          <a:prstGeom prst="rect">
            <a:avLst/>
          </a:prstGeom>
          <a:solidFill>
            <a:srgbClr val="E9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56" name="Google Shape;56;p14"/>
          <p:cNvSpPr/>
          <p:nvPr/>
        </p:nvSpPr>
        <p:spPr>
          <a:xfrm>
            <a:off x="0" y="0"/>
            <a:ext cx="282600" cy="685800"/>
          </a:xfrm>
          <a:prstGeom prst="rect">
            <a:avLst/>
          </a:prstGeom>
          <a:solidFill>
            <a:srgbClr val="548A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57" name="Google Shape;57;p14"/>
          <p:cNvSpPr txBox="1">
            <a:spLocks noGrp="1"/>
          </p:cNvSpPr>
          <p:nvPr>
            <p:ph type="body" idx="1"/>
          </p:nvPr>
        </p:nvSpPr>
        <p:spPr>
          <a:xfrm>
            <a:off x="14514" y="685801"/>
            <a:ext cx="8872500" cy="3980400"/>
          </a:xfrm>
          <a:prstGeom prst="rect">
            <a:avLst/>
          </a:prstGeom>
          <a:noFill/>
          <a:ln>
            <a:noFill/>
          </a:ln>
        </p:spPr>
        <p:txBody>
          <a:bodyPr spcFirstLastPara="1" wrap="square" lIns="274300" tIns="274300" rIns="274300" bIns="274300" anchor="t" anchorCtr="0">
            <a:noAutofit/>
          </a:bodyPr>
          <a:lstStyle>
            <a:lvl1pPr marL="457200" lvl="0" indent="-381000" algn="l" rtl="0">
              <a:spcBef>
                <a:spcPts val="1200"/>
              </a:spcBef>
              <a:spcAft>
                <a:spcPts val="0"/>
              </a:spcAft>
              <a:buClr>
                <a:srgbClr val="548AA5"/>
              </a:buClr>
              <a:buSzPts val="2400"/>
              <a:buFont typeface="Noto Sans Symbols"/>
              <a:buChar char="▪"/>
              <a:defRPr sz="2400">
                <a:solidFill>
                  <a:srgbClr val="3F3F3F"/>
                </a:solidFill>
                <a:latin typeface="Calibri"/>
                <a:ea typeface="Calibri"/>
                <a:cs typeface="Calibri"/>
                <a:sym typeface="Calibri"/>
              </a:defRPr>
            </a:lvl1pPr>
            <a:lvl2pPr marL="914400" lvl="1" indent="-342900" algn="l" rtl="0">
              <a:spcBef>
                <a:spcPts val="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2pPr>
            <a:lvl3pPr marL="1371600" lvl="2" indent="-342900" algn="l" rtl="0">
              <a:spcBef>
                <a:spcPts val="1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3pPr>
            <a:lvl4pPr marL="1828800" lvl="3" indent="-342900" algn="l" rtl="0">
              <a:spcBef>
                <a:spcPts val="1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4pPr>
            <a:lvl5pPr marL="2286000" lvl="4" indent="-342900" algn="l" rtl="0">
              <a:spcBef>
                <a:spcPts val="1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58" name="Google Shape;58;p14"/>
          <p:cNvSpPr txBox="1">
            <a:spLocks noGrp="1"/>
          </p:cNvSpPr>
          <p:nvPr>
            <p:ph type="title"/>
          </p:nvPr>
        </p:nvSpPr>
        <p:spPr>
          <a:xfrm>
            <a:off x="282576" y="0"/>
            <a:ext cx="8861400" cy="685800"/>
          </a:xfrm>
          <a:prstGeom prst="rect">
            <a:avLst/>
          </a:prstGeom>
          <a:noFill/>
          <a:ln>
            <a:noFill/>
          </a:ln>
        </p:spPr>
        <p:txBody>
          <a:bodyPr spcFirstLastPara="1" wrap="square" lIns="274300" tIns="45700" rIns="274300" bIns="45700" anchor="ctr" anchorCtr="0">
            <a:noAutofit/>
          </a:bodyPr>
          <a:lstStyle>
            <a:lvl1pPr lvl="0" algn="l" rtl="0">
              <a:spcBef>
                <a:spcPts val="0"/>
              </a:spcBef>
              <a:spcAft>
                <a:spcPts val="0"/>
              </a:spcAft>
              <a:buClr>
                <a:srgbClr val="263E4A"/>
              </a:buClr>
              <a:buSzPts val="2800"/>
              <a:buFont typeface="Calibri"/>
              <a:buNone/>
              <a:defRPr sz="2800" b="0">
                <a:solidFill>
                  <a:srgbClr val="263E4A"/>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9" name="Google Shape;59;p14"/>
          <p:cNvGrpSpPr/>
          <p:nvPr/>
        </p:nvGrpSpPr>
        <p:grpSpPr>
          <a:xfrm>
            <a:off x="6325717" y="4893592"/>
            <a:ext cx="1921001" cy="143856"/>
            <a:chOff x="323805" y="6453704"/>
            <a:chExt cx="2561335" cy="191808"/>
          </a:xfrm>
        </p:grpSpPr>
        <p:pic>
          <p:nvPicPr>
            <p:cNvPr id="60" name="Google Shape;60;p14"/>
            <p:cNvPicPr preferRelativeResize="0"/>
            <p:nvPr/>
          </p:nvPicPr>
          <p:blipFill rotWithShape="1">
            <a:blip r:embed="rId2">
              <a:alphaModFix/>
            </a:blip>
            <a:srcRect/>
            <a:stretch/>
          </p:blipFill>
          <p:spPr>
            <a:xfrm>
              <a:off x="561447" y="6453705"/>
              <a:ext cx="2323693" cy="191807"/>
            </a:xfrm>
            <a:prstGeom prst="rect">
              <a:avLst/>
            </a:prstGeom>
            <a:noFill/>
            <a:ln>
              <a:noFill/>
            </a:ln>
          </p:spPr>
        </p:pic>
        <p:pic>
          <p:nvPicPr>
            <p:cNvPr id="61" name="Google Shape;61;p14"/>
            <p:cNvPicPr preferRelativeResize="0"/>
            <p:nvPr/>
          </p:nvPicPr>
          <p:blipFill rotWithShape="1">
            <a:blip r:embed="rId3">
              <a:alphaModFix/>
            </a:blip>
            <a:srcRect/>
            <a:stretch/>
          </p:blipFill>
          <p:spPr>
            <a:xfrm>
              <a:off x="323805" y="6453704"/>
              <a:ext cx="225370" cy="166407"/>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6"/>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6"/>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6"/>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70" name="Google Shape;70;p16"/>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71" name="Google Shape;7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75" name="Google Shape;7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6"/>
        <p:cNvGrpSpPr/>
        <p:nvPr/>
      </p:nvGrpSpPr>
      <p:grpSpPr>
        <a:xfrm>
          <a:off x="0" y="0"/>
          <a:ext cx="0" cy="0"/>
          <a:chOff x="0" y="0"/>
          <a:chExt cx="0" cy="0"/>
        </a:xfrm>
      </p:grpSpPr>
      <p:cxnSp>
        <p:nvCxnSpPr>
          <p:cNvPr id="77" name="Google Shape;77;p18"/>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78" name="Google Shape;78;p1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 name="Google Shape;79;p1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cxnSp>
        <p:nvCxnSpPr>
          <p:cNvPr id="82" name="Google Shape;82;p19"/>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83" name="Google Shape;83;p1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19"/>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5" name="Google Shape;85;p19"/>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Google Shape;8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9" name="Google Shape;8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cxnSp>
        <p:nvCxnSpPr>
          <p:cNvPr id="91" name="Google Shape;91;p21"/>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92" name="Google Shape;92;p21"/>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3" name="Google Shape;93;p21"/>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4" name="Google Shape;9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97" name="Google Shape;9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98"/>
        <p:cNvGrpSpPr/>
        <p:nvPr/>
      </p:nvGrpSpPr>
      <p:grpSpPr>
        <a:xfrm>
          <a:off x="0" y="0"/>
          <a:ext cx="0" cy="0"/>
          <a:chOff x="0" y="0"/>
          <a:chExt cx="0" cy="0"/>
        </a:xfrm>
      </p:grpSpPr>
      <p:sp>
        <p:nvSpPr>
          <p:cNvPr id="99" name="Google Shape;99;p23"/>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 name="Google Shape;100;p23"/>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101" name="Google Shape;101;p23"/>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endParaRPr/>
          </a:p>
        </p:txBody>
      </p:sp>
      <p:sp>
        <p:nvSpPr>
          <p:cNvPr id="102" name="Google Shape;102;p23"/>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103" name="Google Shape;103;p2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4" name="Google Shape;10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2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107" name="Google Shape;10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cxnSp>
        <p:nvCxnSpPr>
          <p:cNvPr id="109" name="Google Shape;109;p25"/>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110" name="Google Shape;110;p2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11" name="Google Shape;111;p2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2" name="Google Shape;11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1"/>
        <p:cNvGrpSpPr/>
        <p:nvPr/>
      </p:nvGrpSpPr>
      <p:grpSpPr>
        <a:xfrm>
          <a:off x="0" y="0"/>
          <a:ext cx="0" cy="0"/>
          <a:chOff x="0" y="0"/>
          <a:chExt cx="0" cy="0"/>
        </a:xfrm>
      </p:grpSpPr>
      <p:sp>
        <p:nvSpPr>
          <p:cNvPr id="122" name="Google Shape;122;p28"/>
          <p:cNvSpPr/>
          <p:nvPr/>
        </p:nvSpPr>
        <p:spPr>
          <a:xfrm>
            <a:off x="0" y="-1"/>
            <a:ext cx="9144000" cy="3426600"/>
          </a:xfrm>
          <a:prstGeom prst="rect">
            <a:avLst/>
          </a:prstGeom>
          <a:solidFill>
            <a:srgbClr val="E9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23" name="Google Shape;123;p28"/>
          <p:cNvSpPr txBox="1">
            <a:spLocks noGrp="1"/>
          </p:cNvSpPr>
          <p:nvPr>
            <p:ph type="ctrTitle"/>
          </p:nvPr>
        </p:nvSpPr>
        <p:spPr>
          <a:xfrm>
            <a:off x="530225" y="1426369"/>
            <a:ext cx="8083500" cy="1257300"/>
          </a:xfrm>
          <a:prstGeom prst="rect">
            <a:avLst/>
          </a:prstGeom>
          <a:noFill/>
          <a:ln>
            <a:noFill/>
          </a:ln>
        </p:spPr>
        <p:txBody>
          <a:bodyPr spcFirstLastPara="1" wrap="square" lIns="0" tIns="45700" rIns="0" bIns="45700" anchor="ctr" anchorCtr="0">
            <a:noAutofit/>
          </a:bodyPr>
          <a:lstStyle>
            <a:lvl1pPr lvl="0" algn="l" rtl="0">
              <a:spcBef>
                <a:spcPts val="0"/>
              </a:spcBef>
              <a:spcAft>
                <a:spcPts val="0"/>
              </a:spcAft>
              <a:buClr>
                <a:srgbClr val="263E4A"/>
              </a:buClr>
              <a:buSzPts val="4400"/>
              <a:buFont typeface="Calibri"/>
              <a:buNone/>
              <a:defRPr sz="4400" b="0">
                <a:solidFill>
                  <a:srgbClr val="263E4A"/>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24" name="Google Shape;124;p28"/>
          <p:cNvPicPr preferRelativeResize="0"/>
          <p:nvPr/>
        </p:nvPicPr>
        <p:blipFill rotWithShape="1">
          <a:blip r:embed="rId2">
            <a:alphaModFix/>
          </a:blip>
          <a:srcRect/>
          <a:stretch/>
        </p:blipFill>
        <p:spPr>
          <a:xfrm>
            <a:off x="6141512" y="4690076"/>
            <a:ext cx="2048271" cy="31293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grpSp>
        <p:nvGrpSpPr>
          <p:cNvPr id="126" name="Google Shape;126;p29"/>
          <p:cNvGrpSpPr/>
          <p:nvPr/>
        </p:nvGrpSpPr>
        <p:grpSpPr>
          <a:xfrm>
            <a:off x="6325717" y="4893592"/>
            <a:ext cx="1921001" cy="143856"/>
            <a:chOff x="323805" y="6453704"/>
            <a:chExt cx="2561335" cy="191808"/>
          </a:xfrm>
        </p:grpSpPr>
        <p:pic>
          <p:nvPicPr>
            <p:cNvPr id="127" name="Google Shape;127;p29"/>
            <p:cNvPicPr preferRelativeResize="0"/>
            <p:nvPr/>
          </p:nvPicPr>
          <p:blipFill rotWithShape="1">
            <a:blip r:embed="rId2">
              <a:alphaModFix/>
            </a:blip>
            <a:srcRect/>
            <a:stretch/>
          </p:blipFill>
          <p:spPr>
            <a:xfrm>
              <a:off x="561447" y="6453705"/>
              <a:ext cx="2323693" cy="191807"/>
            </a:xfrm>
            <a:prstGeom prst="rect">
              <a:avLst/>
            </a:prstGeom>
            <a:noFill/>
            <a:ln>
              <a:noFill/>
            </a:ln>
          </p:spPr>
        </p:pic>
        <p:pic>
          <p:nvPicPr>
            <p:cNvPr id="128" name="Google Shape;128;p29"/>
            <p:cNvPicPr preferRelativeResize="0"/>
            <p:nvPr/>
          </p:nvPicPr>
          <p:blipFill rotWithShape="1">
            <a:blip r:embed="rId3">
              <a:alphaModFix/>
            </a:blip>
            <a:srcRect/>
            <a:stretch/>
          </p:blipFill>
          <p:spPr>
            <a:xfrm>
              <a:off x="323805" y="6453704"/>
              <a:ext cx="225370" cy="166407"/>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9"/>
        <p:cNvGrpSpPr/>
        <p:nvPr/>
      </p:nvGrpSpPr>
      <p:grpSpPr>
        <a:xfrm>
          <a:off x="0" y="0"/>
          <a:ext cx="0" cy="0"/>
          <a:chOff x="0" y="0"/>
          <a:chExt cx="0" cy="0"/>
        </a:xfrm>
      </p:grpSpPr>
      <p:sp>
        <p:nvSpPr>
          <p:cNvPr id="130" name="Google Shape;130;p30"/>
          <p:cNvSpPr/>
          <p:nvPr/>
        </p:nvSpPr>
        <p:spPr>
          <a:xfrm>
            <a:off x="0" y="3572"/>
            <a:ext cx="9144000" cy="685800"/>
          </a:xfrm>
          <a:prstGeom prst="rect">
            <a:avLst/>
          </a:prstGeom>
          <a:solidFill>
            <a:srgbClr val="E9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31" name="Google Shape;131;p30"/>
          <p:cNvSpPr/>
          <p:nvPr/>
        </p:nvSpPr>
        <p:spPr>
          <a:xfrm>
            <a:off x="0" y="0"/>
            <a:ext cx="282600" cy="685800"/>
          </a:xfrm>
          <a:prstGeom prst="rect">
            <a:avLst/>
          </a:prstGeom>
          <a:solidFill>
            <a:srgbClr val="548A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32" name="Google Shape;132;p30"/>
          <p:cNvSpPr txBox="1">
            <a:spLocks noGrp="1"/>
          </p:cNvSpPr>
          <p:nvPr>
            <p:ph type="body" idx="1"/>
          </p:nvPr>
        </p:nvSpPr>
        <p:spPr>
          <a:xfrm>
            <a:off x="14514" y="685801"/>
            <a:ext cx="8872500" cy="3980400"/>
          </a:xfrm>
          <a:prstGeom prst="rect">
            <a:avLst/>
          </a:prstGeom>
          <a:noFill/>
          <a:ln>
            <a:noFill/>
          </a:ln>
        </p:spPr>
        <p:txBody>
          <a:bodyPr spcFirstLastPara="1" wrap="square" lIns="274300" tIns="274300" rIns="274300" bIns="274300" anchor="t" anchorCtr="0">
            <a:noAutofit/>
          </a:bodyPr>
          <a:lstStyle>
            <a:lvl1pPr marL="457200" lvl="0" indent="-381000" algn="l" rtl="0">
              <a:spcBef>
                <a:spcPts val="1200"/>
              </a:spcBef>
              <a:spcAft>
                <a:spcPts val="0"/>
              </a:spcAft>
              <a:buClr>
                <a:srgbClr val="548AA5"/>
              </a:buClr>
              <a:buSzPts val="2400"/>
              <a:buFont typeface="Noto Sans Symbols"/>
              <a:buChar char="▪"/>
              <a:defRPr sz="2400">
                <a:solidFill>
                  <a:srgbClr val="3F3F3F"/>
                </a:solidFill>
                <a:latin typeface="Calibri"/>
                <a:ea typeface="Calibri"/>
                <a:cs typeface="Calibri"/>
                <a:sym typeface="Calibri"/>
              </a:defRPr>
            </a:lvl1pPr>
            <a:lvl2pPr marL="914400" lvl="1" indent="-342900" algn="l" rtl="0">
              <a:spcBef>
                <a:spcPts val="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2pPr>
            <a:lvl3pPr marL="1371600" lvl="2" indent="-342900" algn="l" rtl="0">
              <a:spcBef>
                <a:spcPts val="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3pPr>
            <a:lvl4pPr marL="1828800" lvl="3" indent="-342900" algn="l" rtl="0">
              <a:spcBef>
                <a:spcPts val="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4pPr>
            <a:lvl5pPr marL="2286000" lvl="4" indent="-342900" algn="l" rtl="0">
              <a:spcBef>
                <a:spcPts val="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3" name="Google Shape;133;p30"/>
          <p:cNvSpPr txBox="1">
            <a:spLocks noGrp="1"/>
          </p:cNvSpPr>
          <p:nvPr>
            <p:ph type="title"/>
          </p:nvPr>
        </p:nvSpPr>
        <p:spPr>
          <a:xfrm>
            <a:off x="282576" y="0"/>
            <a:ext cx="8861400" cy="685800"/>
          </a:xfrm>
          <a:prstGeom prst="rect">
            <a:avLst/>
          </a:prstGeom>
          <a:noFill/>
          <a:ln>
            <a:noFill/>
          </a:ln>
        </p:spPr>
        <p:txBody>
          <a:bodyPr spcFirstLastPara="1" wrap="square" lIns="274300" tIns="45700" rIns="274300" bIns="45700" anchor="ctr" anchorCtr="0">
            <a:noAutofit/>
          </a:bodyPr>
          <a:lstStyle>
            <a:lvl1pPr lvl="0" algn="l" rtl="0">
              <a:spcBef>
                <a:spcPts val="0"/>
              </a:spcBef>
              <a:spcAft>
                <a:spcPts val="0"/>
              </a:spcAft>
              <a:buClr>
                <a:srgbClr val="263E4A"/>
              </a:buClr>
              <a:buSzPts val="2800"/>
              <a:buFont typeface="Calibri"/>
              <a:buNone/>
              <a:defRPr sz="2800" b="0">
                <a:solidFill>
                  <a:srgbClr val="263E4A"/>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34" name="Google Shape;134;p30"/>
          <p:cNvGrpSpPr/>
          <p:nvPr/>
        </p:nvGrpSpPr>
        <p:grpSpPr>
          <a:xfrm>
            <a:off x="6325717" y="4893592"/>
            <a:ext cx="1921001" cy="143856"/>
            <a:chOff x="323805" y="6453704"/>
            <a:chExt cx="2561335" cy="191808"/>
          </a:xfrm>
        </p:grpSpPr>
        <p:pic>
          <p:nvPicPr>
            <p:cNvPr id="135" name="Google Shape;135;p30"/>
            <p:cNvPicPr preferRelativeResize="0"/>
            <p:nvPr/>
          </p:nvPicPr>
          <p:blipFill rotWithShape="1">
            <a:blip r:embed="rId2">
              <a:alphaModFix/>
            </a:blip>
            <a:srcRect/>
            <a:stretch/>
          </p:blipFill>
          <p:spPr>
            <a:xfrm>
              <a:off x="561447" y="6453705"/>
              <a:ext cx="2323693" cy="191807"/>
            </a:xfrm>
            <a:prstGeom prst="rect">
              <a:avLst/>
            </a:prstGeom>
            <a:noFill/>
            <a:ln>
              <a:noFill/>
            </a:ln>
          </p:spPr>
        </p:pic>
        <p:pic>
          <p:nvPicPr>
            <p:cNvPr id="136" name="Google Shape;136;p30"/>
            <p:cNvPicPr preferRelativeResize="0"/>
            <p:nvPr/>
          </p:nvPicPr>
          <p:blipFill rotWithShape="1">
            <a:blip r:embed="rId3">
              <a:alphaModFix/>
            </a:blip>
            <a:srcRect/>
            <a:stretch/>
          </p:blipFill>
          <p:spPr>
            <a:xfrm>
              <a:off x="323805" y="6453704"/>
              <a:ext cx="225370" cy="166407"/>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7"/>
        <p:cNvGrpSpPr/>
        <p:nvPr/>
      </p:nvGrpSpPr>
      <p:grpSpPr>
        <a:xfrm>
          <a:off x="0" y="0"/>
          <a:ext cx="0" cy="0"/>
          <a:chOff x="0" y="0"/>
          <a:chExt cx="0" cy="0"/>
        </a:xfrm>
      </p:grpSpPr>
      <p:sp>
        <p:nvSpPr>
          <p:cNvPr id="138" name="Google Shape;138;p31"/>
          <p:cNvSpPr/>
          <p:nvPr/>
        </p:nvSpPr>
        <p:spPr>
          <a:xfrm>
            <a:off x="0" y="3572"/>
            <a:ext cx="9144000" cy="685800"/>
          </a:xfrm>
          <a:prstGeom prst="rect">
            <a:avLst/>
          </a:prstGeom>
          <a:solidFill>
            <a:srgbClr val="E9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39" name="Google Shape;139;p31"/>
          <p:cNvSpPr/>
          <p:nvPr/>
        </p:nvSpPr>
        <p:spPr>
          <a:xfrm>
            <a:off x="0" y="0"/>
            <a:ext cx="282600" cy="685800"/>
          </a:xfrm>
          <a:prstGeom prst="rect">
            <a:avLst/>
          </a:prstGeom>
          <a:solidFill>
            <a:srgbClr val="548A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40" name="Google Shape;140;p31"/>
          <p:cNvSpPr txBox="1">
            <a:spLocks noGrp="1"/>
          </p:cNvSpPr>
          <p:nvPr>
            <p:ph type="body" idx="1"/>
          </p:nvPr>
        </p:nvSpPr>
        <p:spPr>
          <a:xfrm>
            <a:off x="282574" y="1070372"/>
            <a:ext cx="4148100" cy="3595800"/>
          </a:xfrm>
          <a:prstGeom prst="rect">
            <a:avLst/>
          </a:prstGeom>
          <a:noFill/>
          <a:ln>
            <a:noFill/>
          </a:ln>
        </p:spPr>
        <p:txBody>
          <a:bodyPr spcFirstLastPara="1" wrap="square" lIns="91425" tIns="45700" rIns="91425" bIns="45700" anchor="t" anchorCtr="0">
            <a:noAutofit/>
          </a:bodyPr>
          <a:lstStyle>
            <a:lvl1pPr marL="457200" lvl="0" indent="-381000" algn="l" rtl="0">
              <a:spcBef>
                <a:spcPts val="1200"/>
              </a:spcBef>
              <a:spcAft>
                <a:spcPts val="0"/>
              </a:spcAft>
              <a:buClr>
                <a:srgbClr val="548AA5"/>
              </a:buClr>
              <a:buSzPts val="2400"/>
              <a:buFont typeface="Noto Sans Symbols"/>
              <a:buChar char="▪"/>
              <a:defRPr sz="2400">
                <a:solidFill>
                  <a:srgbClr val="3F3F3F"/>
                </a:solidFill>
                <a:latin typeface="Calibri"/>
                <a:ea typeface="Calibri"/>
                <a:cs typeface="Calibri"/>
                <a:sym typeface="Calibri"/>
              </a:defRPr>
            </a:lvl1pPr>
            <a:lvl2pPr marL="914400" lvl="1" indent="-342900" algn="l" rtl="0">
              <a:spcBef>
                <a:spcPts val="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2pPr>
            <a:lvl3pPr marL="1371600" lvl="2" indent="-342900" algn="l" rtl="0">
              <a:spcBef>
                <a:spcPts val="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3pPr>
            <a:lvl4pPr marL="1828800" lvl="3" indent="-342900" algn="l" rtl="0">
              <a:spcBef>
                <a:spcPts val="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4pPr>
            <a:lvl5pPr marL="2286000" lvl="4" indent="-342900" algn="l" rtl="0">
              <a:spcBef>
                <a:spcPts val="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41" name="Google Shape;141;p31"/>
          <p:cNvSpPr txBox="1">
            <a:spLocks noGrp="1"/>
          </p:cNvSpPr>
          <p:nvPr>
            <p:ph type="body" idx="2"/>
          </p:nvPr>
        </p:nvSpPr>
        <p:spPr>
          <a:xfrm>
            <a:off x="4713286" y="1070372"/>
            <a:ext cx="4159200" cy="3595800"/>
          </a:xfrm>
          <a:prstGeom prst="rect">
            <a:avLst/>
          </a:prstGeom>
          <a:noFill/>
          <a:ln>
            <a:noFill/>
          </a:ln>
        </p:spPr>
        <p:txBody>
          <a:bodyPr spcFirstLastPara="1" wrap="square" lIns="91425" tIns="45700" rIns="91425" bIns="45700" anchor="t" anchorCtr="0">
            <a:noAutofit/>
          </a:bodyPr>
          <a:lstStyle>
            <a:lvl1pPr marL="457200" lvl="0" indent="-381000" algn="l" rtl="0">
              <a:spcBef>
                <a:spcPts val="1200"/>
              </a:spcBef>
              <a:spcAft>
                <a:spcPts val="0"/>
              </a:spcAft>
              <a:buClr>
                <a:srgbClr val="548AA5"/>
              </a:buClr>
              <a:buSzPts val="2400"/>
              <a:buFont typeface="Noto Sans Symbols"/>
              <a:buChar char="▪"/>
              <a:defRPr sz="2400">
                <a:solidFill>
                  <a:srgbClr val="3F3F3F"/>
                </a:solidFill>
                <a:latin typeface="Calibri"/>
                <a:ea typeface="Calibri"/>
                <a:cs typeface="Calibri"/>
                <a:sym typeface="Calibri"/>
              </a:defRPr>
            </a:lvl1pPr>
            <a:lvl2pPr marL="914400" lvl="1" indent="-342900" algn="l" rtl="0">
              <a:spcBef>
                <a:spcPts val="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2pPr>
            <a:lvl3pPr marL="1371600" lvl="2" indent="-342900" algn="l" rtl="0">
              <a:spcBef>
                <a:spcPts val="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3pPr>
            <a:lvl4pPr marL="1828800" lvl="3" indent="-342900" algn="l" rtl="0">
              <a:spcBef>
                <a:spcPts val="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4pPr>
            <a:lvl5pPr marL="2286000" lvl="4" indent="-342900" algn="l" rtl="0">
              <a:spcBef>
                <a:spcPts val="600"/>
              </a:spcBef>
              <a:spcAft>
                <a:spcPts val="0"/>
              </a:spcAft>
              <a:buClr>
                <a:srgbClr val="B6E625"/>
              </a:buClr>
              <a:buSzPts val="1800"/>
              <a:buFont typeface="Noto Sans Symbols"/>
              <a:buChar char="▪"/>
              <a:defRPr sz="1800">
                <a:solidFill>
                  <a:srgbClr val="3F3F3F"/>
                </a:solidFill>
                <a:latin typeface="Calibri"/>
                <a:ea typeface="Calibri"/>
                <a:cs typeface="Calibri"/>
                <a:sym typeface="Calibri"/>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42" name="Google Shape;142;p31"/>
          <p:cNvSpPr txBox="1">
            <a:spLocks noGrp="1"/>
          </p:cNvSpPr>
          <p:nvPr>
            <p:ph type="title"/>
          </p:nvPr>
        </p:nvSpPr>
        <p:spPr>
          <a:xfrm>
            <a:off x="282574" y="0"/>
            <a:ext cx="8861400" cy="685800"/>
          </a:xfrm>
          <a:prstGeom prst="rect">
            <a:avLst/>
          </a:prstGeom>
          <a:noFill/>
          <a:ln>
            <a:noFill/>
          </a:ln>
        </p:spPr>
        <p:txBody>
          <a:bodyPr spcFirstLastPara="1" wrap="square" lIns="274300" tIns="45700" rIns="274300" bIns="45700" anchor="ctr" anchorCtr="0">
            <a:noAutofit/>
          </a:bodyPr>
          <a:lstStyle>
            <a:lvl1pPr lvl="0" algn="l" rtl="0">
              <a:spcBef>
                <a:spcPts val="0"/>
              </a:spcBef>
              <a:spcAft>
                <a:spcPts val="0"/>
              </a:spcAft>
              <a:buClr>
                <a:srgbClr val="263E4A"/>
              </a:buClr>
              <a:buSzPts val="2800"/>
              <a:buFont typeface="Calibri"/>
              <a:buNone/>
              <a:defRPr sz="2800">
                <a:solidFill>
                  <a:srgbClr val="263E4A"/>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43" name="Google Shape;143;p31"/>
          <p:cNvGrpSpPr/>
          <p:nvPr/>
        </p:nvGrpSpPr>
        <p:grpSpPr>
          <a:xfrm>
            <a:off x="6325717" y="4893592"/>
            <a:ext cx="1921001" cy="143856"/>
            <a:chOff x="323805" y="6453704"/>
            <a:chExt cx="2561335" cy="191808"/>
          </a:xfrm>
        </p:grpSpPr>
        <p:pic>
          <p:nvPicPr>
            <p:cNvPr id="144" name="Google Shape;144;p31"/>
            <p:cNvPicPr preferRelativeResize="0"/>
            <p:nvPr/>
          </p:nvPicPr>
          <p:blipFill rotWithShape="1">
            <a:blip r:embed="rId2">
              <a:alphaModFix/>
            </a:blip>
            <a:srcRect/>
            <a:stretch/>
          </p:blipFill>
          <p:spPr>
            <a:xfrm>
              <a:off x="561447" y="6453705"/>
              <a:ext cx="2323693" cy="191807"/>
            </a:xfrm>
            <a:prstGeom prst="rect">
              <a:avLst/>
            </a:prstGeom>
            <a:noFill/>
            <a:ln>
              <a:noFill/>
            </a:ln>
          </p:spPr>
        </p:pic>
        <p:pic>
          <p:nvPicPr>
            <p:cNvPr id="145" name="Google Shape;145;p31"/>
            <p:cNvPicPr preferRelativeResize="0"/>
            <p:nvPr/>
          </p:nvPicPr>
          <p:blipFill rotWithShape="1">
            <a:blip r:embed="rId3">
              <a:alphaModFix/>
            </a:blip>
            <a:srcRect/>
            <a:stretch/>
          </p:blipFill>
          <p:spPr>
            <a:xfrm>
              <a:off x="323805" y="6453704"/>
              <a:ext cx="225370" cy="166407"/>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6"/>
        <p:cNvGrpSpPr/>
        <p:nvPr/>
      </p:nvGrpSpPr>
      <p:grpSpPr>
        <a:xfrm>
          <a:off x="0" y="0"/>
          <a:ext cx="0" cy="0"/>
          <a:chOff x="0" y="0"/>
          <a:chExt cx="0" cy="0"/>
        </a:xfrm>
      </p:grpSpPr>
      <p:sp>
        <p:nvSpPr>
          <p:cNvPr id="147" name="Google Shape;147;p32"/>
          <p:cNvSpPr/>
          <p:nvPr/>
        </p:nvSpPr>
        <p:spPr>
          <a:xfrm>
            <a:off x="0" y="3572"/>
            <a:ext cx="9144000" cy="685800"/>
          </a:xfrm>
          <a:prstGeom prst="rect">
            <a:avLst/>
          </a:prstGeom>
          <a:solidFill>
            <a:srgbClr val="E9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48" name="Google Shape;148;p32"/>
          <p:cNvSpPr/>
          <p:nvPr/>
        </p:nvSpPr>
        <p:spPr>
          <a:xfrm>
            <a:off x="0" y="0"/>
            <a:ext cx="282600" cy="685800"/>
          </a:xfrm>
          <a:prstGeom prst="rect">
            <a:avLst/>
          </a:prstGeom>
          <a:solidFill>
            <a:srgbClr val="548A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49" name="Google Shape;149;p32"/>
          <p:cNvSpPr txBox="1">
            <a:spLocks noGrp="1"/>
          </p:cNvSpPr>
          <p:nvPr>
            <p:ph type="title"/>
          </p:nvPr>
        </p:nvSpPr>
        <p:spPr>
          <a:xfrm>
            <a:off x="282574" y="0"/>
            <a:ext cx="8861400" cy="685800"/>
          </a:xfrm>
          <a:prstGeom prst="rect">
            <a:avLst/>
          </a:prstGeom>
          <a:noFill/>
          <a:ln>
            <a:noFill/>
          </a:ln>
        </p:spPr>
        <p:txBody>
          <a:bodyPr spcFirstLastPara="1" wrap="square" lIns="274300" tIns="45700" rIns="274300" bIns="45700" anchor="ctr" anchorCtr="0">
            <a:noAutofit/>
          </a:bodyPr>
          <a:lstStyle>
            <a:lvl1pPr lvl="0" algn="l" rtl="0">
              <a:spcBef>
                <a:spcPts val="0"/>
              </a:spcBef>
              <a:spcAft>
                <a:spcPts val="0"/>
              </a:spcAft>
              <a:buClr>
                <a:srgbClr val="263E4A"/>
              </a:buClr>
              <a:buSzPts val="2800"/>
              <a:buFont typeface="Calibri"/>
              <a:buNone/>
              <a:defRPr sz="2800">
                <a:solidFill>
                  <a:srgbClr val="263E4A"/>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50" name="Google Shape;150;p32"/>
          <p:cNvGrpSpPr/>
          <p:nvPr/>
        </p:nvGrpSpPr>
        <p:grpSpPr>
          <a:xfrm>
            <a:off x="6325717" y="4893592"/>
            <a:ext cx="1921001" cy="143856"/>
            <a:chOff x="323805" y="6453704"/>
            <a:chExt cx="2561335" cy="191808"/>
          </a:xfrm>
        </p:grpSpPr>
        <p:pic>
          <p:nvPicPr>
            <p:cNvPr id="151" name="Google Shape;151;p32"/>
            <p:cNvPicPr preferRelativeResize="0"/>
            <p:nvPr/>
          </p:nvPicPr>
          <p:blipFill rotWithShape="1">
            <a:blip r:embed="rId2">
              <a:alphaModFix/>
            </a:blip>
            <a:srcRect/>
            <a:stretch/>
          </p:blipFill>
          <p:spPr>
            <a:xfrm>
              <a:off x="561447" y="6453705"/>
              <a:ext cx="2323693" cy="191807"/>
            </a:xfrm>
            <a:prstGeom prst="rect">
              <a:avLst/>
            </a:prstGeom>
            <a:noFill/>
            <a:ln>
              <a:noFill/>
            </a:ln>
          </p:spPr>
        </p:pic>
        <p:pic>
          <p:nvPicPr>
            <p:cNvPr id="152" name="Google Shape;152;p32"/>
            <p:cNvPicPr preferRelativeResize="0"/>
            <p:nvPr/>
          </p:nvPicPr>
          <p:blipFill rotWithShape="1">
            <a:blip r:embed="rId3">
              <a:alphaModFix/>
            </a:blip>
            <a:srcRect/>
            <a:stretch/>
          </p:blipFill>
          <p:spPr>
            <a:xfrm>
              <a:off x="323805" y="6453704"/>
              <a:ext cx="225370" cy="166407"/>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3"/>
        <p:cNvGrpSpPr/>
        <p:nvPr/>
      </p:nvGrpSpPr>
      <p:grpSpPr>
        <a:xfrm>
          <a:off x="0" y="0"/>
          <a:ext cx="0" cy="0"/>
          <a:chOff x="0" y="0"/>
          <a:chExt cx="0" cy="0"/>
        </a:xfrm>
      </p:grpSpPr>
      <p:sp>
        <p:nvSpPr>
          <p:cNvPr id="154" name="Google Shape;154;p3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33"/>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6" name="Google Shape;156;p3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3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p34"/>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1" name="Google Shape;161;p34"/>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62" name="Google Shape;162;p3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3" name="Google Shape;163;p3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B928381-A60B-AA4A-8FF6-5803C3BC6316}" type="datetimeFigureOut">
              <a:rPr lang="en-US" smtClean="0"/>
              <a:t>27/10/20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69940095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B928381-A60B-AA4A-8FF6-5803C3BC6316}" type="datetimeFigureOut">
              <a:rPr lang="en-US" smtClean="0"/>
              <a:t>27/10/20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45032823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B928381-A60B-AA4A-8FF6-5803C3BC6316}" type="datetimeFigureOut">
              <a:rPr lang="en-US" smtClean="0"/>
              <a:t>27/10/20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18627730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B928381-A60B-AA4A-8FF6-5803C3BC6316}" type="datetimeFigureOut">
              <a:rPr lang="en-US" smtClean="0"/>
              <a:t>27/10/20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03359807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B928381-A60B-AA4A-8FF6-5803C3BC6316}" type="datetimeFigureOut">
              <a:rPr lang="en-US" smtClean="0"/>
              <a:t>27/10/20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6789647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B928381-A60B-AA4A-8FF6-5803C3BC6316}" type="datetimeFigureOut">
              <a:rPr lang="en-US" smtClean="0"/>
              <a:t>27/10/20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457353726"/>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28381-A60B-AA4A-8FF6-5803C3BC6316}" type="datetimeFigureOut">
              <a:rPr lang="en-US" smtClean="0"/>
              <a:t>27/10/20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4218369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B928381-A60B-AA4A-8FF6-5803C3BC6316}" type="datetimeFigureOut">
              <a:rPr lang="en-US" smtClean="0"/>
              <a:t>27/10/20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20319771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B928381-A60B-AA4A-8FF6-5803C3BC6316}" type="datetimeFigureOut">
              <a:rPr lang="en-US" smtClean="0"/>
              <a:t>27/10/20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4093557144"/>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B928381-A60B-AA4A-8FF6-5803C3BC6316}" type="datetimeFigureOut">
              <a:rPr lang="en-US" smtClean="0"/>
              <a:t>27/10/20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93685991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B928381-A60B-AA4A-8FF6-5803C3BC6316}" type="datetimeFigureOut">
              <a:rPr lang="en-US" smtClean="0"/>
              <a:t>27/10/20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048421139"/>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6"/>
        <p:cNvGrpSpPr/>
        <p:nvPr/>
      </p:nvGrpSpPr>
      <p:grpSpPr>
        <a:xfrm>
          <a:off x="0" y="0"/>
          <a:ext cx="0" cy="0"/>
          <a:chOff x="0" y="0"/>
          <a:chExt cx="0" cy="0"/>
        </a:xfrm>
      </p:grpSpPr>
      <p:sp>
        <p:nvSpPr>
          <p:cNvPr id="78" name="Google Shape;78;p1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 name="Google Shape;79;p1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theme" Target="../theme/theme4.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64" name="Google Shape;64;p15"/>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65" name="Google Shape;65;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115"/>
        <p:cNvGrpSpPr/>
        <p:nvPr/>
      </p:nvGrpSpPr>
      <p:grpSpPr>
        <a:xfrm>
          <a:off x="0" y="0"/>
          <a:ext cx="0" cy="0"/>
          <a:chOff x="0" y="0"/>
          <a:chExt cx="0" cy="0"/>
        </a:xfrm>
      </p:grpSpPr>
      <p:sp>
        <p:nvSpPr>
          <p:cNvPr id="116" name="Google Shape;116;p2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Verdana"/>
              <a:buNone/>
              <a:defRPr sz="4400" b="0" i="0" u="none" strike="noStrike" cap="none">
                <a:solidFill>
                  <a:schemeClr val="dk1"/>
                </a:solidFill>
                <a:latin typeface="Verdana"/>
                <a:ea typeface="Verdana"/>
                <a:cs typeface="Verdana"/>
                <a:sym typeface="Verdan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7" name="Google Shape;117;p27"/>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18" name="Google Shape;118;p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19" name="Google Shape;119;p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20" name="Google Shape;120;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Verdana"/>
                <a:ea typeface="Verdana"/>
                <a:cs typeface="Verdana"/>
                <a:sym typeface="Verdana"/>
              </a:defRPr>
            </a:lvl1pPr>
            <a:lvl2pPr marL="0" marR="0" lvl="1" indent="0" algn="r" rtl="0">
              <a:spcBef>
                <a:spcPts val="0"/>
              </a:spcBef>
              <a:buNone/>
              <a:defRPr sz="1200" b="0" i="0" u="none" strike="noStrike" cap="none">
                <a:solidFill>
                  <a:srgbClr val="888888"/>
                </a:solidFill>
                <a:latin typeface="Verdana"/>
                <a:ea typeface="Verdana"/>
                <a:cs typeface="Verdana"/>
                <a:sym typeface="Verdana"/>
              </a:defRPr>
            </a:lvl2pPr>
            <a:lvl3pPr marL="0" marR="0" lvl="2" indent="0" algn="r" rtl="0">
              <a:spcBef>
                <a:spcPts val="0"/>
              </a:spcBef>
              <a:buNone/>
              <a:defRPr sz="1200" b="0" i="0" u="none" strike="noStrike" cap="none">
                <a:solidFill>
                  <a:srgbClr val="888888"/>
                </a:solidFill>
                <a:latin typeface="Verdana"/>
                <a:ea typeface="Verdana"/>
                <a:cs typeface="Verdana"/>
                <a:sym typeface="Verdana"/>
              </a:defRPr>
            </a:lvl3pPr>
            <a:lvl4pPr marL="0" marR="0" lvl="3" indent="0" algn="r" rtl="0">
              <a:spcBef>
                <a:spcPts val="0"/>
              </a:spcBef>
              <a:buNone/>
              <a:defRPr sz="1200" b="0" i="0" u="none" strike="noStrike" cap="none">
                <a:solidFill>
                  <a:srgbClr val="888888"/>
                </a:solidFill>
                <a:latin typeface="Verdana"/>
                <a:ea typeface="Verdana"/>
                <a:cs typeface="Verdana"/>
                <a:sym typeface="Verdana"/>
              </a:defRPr>
            </a:lvl4pPr>
            <a:lvl5pPr marL="0" marR="0" lvl="4" indent="0" algn="r" rtl="0">
              <a:spcBef>
                <a:spcPts val="0"/>
              </a:spcBef>
              <a:buNone/>
              <a:defRPr sz="1200" b="0" i="0" u="none" strike="noStrike" cap="none">
                <a:solidFill>
                  <a:srgbClr val="888888"/>
                </a:solidFill>
                <a:latin typeface="Verdana"/>
                <a:ea typeface="Verdana"/>
                <a:cs typeface="Verdana"/>
                <a:sym typeface="Verdana"/>
              </a:defRPr>
            </a:lvl5pPr>
            <a:lvl6pPr marL="0" marR="0" lvl="5" indent="0" algn="r" rtl="0">
              <a:spcBef>
                <a:spcPts val="0"/>
              </a:spcBef>
              <a:buNone/>
              <a:defRPr sz="1200" b="0" i="0" u="none" strike="noStrike" cap="none">
                <a:solidFill>
                  <a:srgbClr val="888888"/>
                </a:solidFill>
                <a:latin typeface="Verdana"/>
                <a:ea typeface="Verdana"/>
                <a:cs typeface="Verdana"/>
                <a:sym typeface="Verdana"/>
              </a:defRPr>
            </a:lvl6pPr>
            <a:lvl7pPr marL="0" marR="0" lvl="6" indent="0" algn="r" rtl="0">
              <a:spcBef>
                <a:spcPts val="0"/>
              </a:spcBef>
              <a:buNone/>
              <a:defRPr sz="1200" b="0" i="0" u="none" strike="noStrike" cap="none">
                <a:solidFill>
                  <a:srgbClr val="888888"/>
                </a:solidFill>
                <a:latin typeface="Verdana"/>
                <a:ea typeface="Verdana"/>
                <a:cs typeface="Verdana"/>
                <a:sym typeface="Verdana"/>
              </a:defRPr>
            </a:lvl7pPr>
            <a:lvl8pPr marL="0" marR="0" lvl="7" indent="0" algn="r" rtl="0">
              <a:spcBef>
                <a:spcPts val="0"/>
              </a:spcBef>
              <a:buNone/>
              <a:defRPr sz="1200" b="0" i="0" u="none" strike="noStrike" cap="none">
                <a:solidFill>
                  <a:srgbClr val="888888"/>
                </a:solidFill>
                <a:latin typeface="Verdana"/>
                <a:ea typeface="Verdana"/>
                <a:cs typeface="Verdana"/>
                <a:sym typeface="Verdana"/>
              </a:defRPr>
            </a:lvl8pPr>
            <a:lvl9pPr marL="0" marR="0" lvl="8" indent="0" algn="r" rtl="0">
              <a:spcBef>
                <a:spcPts val="0"/>
              </a:spcBef>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a:t>
            </a:fld>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B928381-A60B-AA4A-8FF6-5803C3BC6316}" type="datetimeFigureOut">
              <a:rPr lang="en-US" smtClean="0"/>
              <a:t>26/10/20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92662684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doi.org/10.1353/pla.0.010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g"/><Relationship Id="rId7"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jp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www.hefce.ac.uk/rsrch/oa/FAQ/%23deposit4" TargetMode="External"/><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slideLayout" Target="../slideLayouts/slideLayout29.xml"/><Relationship Id="rId9" Type="http://schemas.openxmlformats.org/officeDocument/2006/relationships/notesSlide" Target="../notesSlides/notesSlide24.xml"/><Relationship Id="rId10"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7.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s://pixabay.com/users/allenrobert-342408/?utm_source=link-attribution&amp;utm_medium=referral&amp;utm_campaign=image&amp;utm_content=396263" TargetMode="External"/><Relationship Id="rId5" Type="http://schemas.openxmlformats.org/officeDocument/2006/relationships/hyperlink" Target="https://pixabay.com/?utm_source=link-attribution&amp;utm_medium=referral&amp;utm_campaign=image&amp;utm_content=396263" TargetMode="External"/><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hyperlink" Target="http://libguides.asu.edu/c.php?g=263877&amp;p=1765373" TargetMode="External"/><Relationship Id="rId4" Type="http://schemas.openxmlformats.org/officeDocument/2006/relationships/hyperlink" Target="http://sparcopen.org/our-work/author-rights/%23addendum" TargetMode="External"/><Relationship Id="rId5" Type="http://schemas.openxmlformats.org/officeDocument/2006/relationships/hyperlink" Target="http://scholars.sciencecommons.org/" TargetMode="External"/><Relationship Id="rId6" Type="http://schemas.openxmlformats.org/officeDocument/2006/relationships/hyperlink" Target="http://scholarworks.umass.edu/cbc/14" TargetMode="External"/><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hyperlink" Target="http://libraryguides.mcgill.ca/authorright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hyperlink" Target="http://www.science.gc.ca/default.asp?lang=En&amp;n=F6765465-1"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users/geralt-9301/?utm_source=link-attribution&amp;utm_medium=referral&amp;utm_campaign=image&amp;utm_content=1011738" TargetMode="External"/><Relationship Id="rId4" Type="http://schemas.openxmlformats.org/officeDocument/2006/relationships/hyperlink" Target="https://pixabay.com/?utm_source=link-attribution&amp;utm_medium=referral&amp;utm_campaign=image&amp;utm_content=1011738" TargetMode="External"/><Relationship Id="rId5" Type="http://schemas.openxmlformats.org/officeDocument/2006/relationships/image" Target="../media/image5.jp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hyperlink" Target="https://hookandeye.ca/2019/01/18/on-being-published-and-having-no-idea-again/" TargetMode="External"/><Relationship Id="rId1" Type="http://schemas.openxmlformats.org/officeDocument/2006/relationships/slideLayout" Target="../slideLayouts/slideLayout11.xml"/><Relationship Id="rId2" Type="http://schemas.openxmlformats.org/officeDocument/2006/relationships/notesSlide" Target="../notesSlides/notesSlide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docs.google.com/document/d/1bDfzvOO6t9F-gKFskCbpEye5uKsRbuxg1hvUrp8Q8cA/edit?usp=shar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5"/>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dirty="0"/>
              <a:t>How can we make this better?</a:t>
            </a:r>
            <a:endParaRPr sz="3600" b="1" dirty="0"/>
          </a:p>
          <a:p>
            <a:pPr marL="0" lvl="0" indent="0" algn="ctr" rtl="0">
              <a:spcBef>
                <a:spcPts val="0"/>
              </a:spcBef>
              <a:spcAft>
                <a:spcPts val="0"/>
              </a:spcAft>
              <a:buNone/>
            </a:pPr>
            <a:r>
              <a:rPr lang="en" sz="3600" dirty="0"/>
              <a:t>Understanding and improving the copyright transfer agreement experience</a:t>
            </a:r>
            <a:endParaRPr sz="3600" dirty="0"/>
          </a:p>
        </p:txBody>
      </p:sp>
      <p:sp>
        <p:nvSpPr>
          <p:cNvPr id="170" name="Google Shape;170;p35"/>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r>
              <a:rPr lang="en" sz="2400"/>
              <a:t>Alexandra Kohn |  McGill University</a:t>
            </a:r>
            <a:endParaRPr sz="2400"/>
          </a:p>
          <a:p>
            <a:pPr marL="0" lvl="0" indent="0" algn="ctr" rtl="0">
              <a:spcBef>
                <a:spcPts val="0"/>
              </a:spcBef>
              <a:spcAft>
                <a:spcPts val="0"/>
              </a:spcAft>
              <a:buNone/>
            </a:pPr>
            <a:r>
              <a:rPr lang="en" sz="2400"/>
              <a:t>ABC Fall Speakers Series</a:t>
            </a:r>
            <a:endParaRPr sz="2400"/>
          </a:p>
          <a:p>
            <a:pPr marL="0" lvl="0" indent="0" algn="ctr" rtl="0">
              <a:spcBef>
                <a:spcPts val="0"/>
              </a:spcBef>
              <a:spcAft>
                <a:spcPts val="0"/>
              </a:spcAft>
              <a:buNone/>
            </a:pPr>
            <a:r>
              <a:rPr lang="en" sz="2400"/>
              <a:t>October 28, 2020</a:t>
            </a:r>
            <a:endParaRPr sz="2400"/>
          </a:p>
          <a:p>
            <a:pPr marL="0" lvl="0" indent="0" algn="ctr" rtl="0">
              <a:spcBef>
                <a:spcPts val="0"/>
              </a:spcBef>
              <a:spcAft>
                <a:spcPts val="0"/>
              </a:spcAft>
              <a:buNone/>
            </a:pPr>
            <a:endParaRPr sz="2400"/>
          </a:p>
          <a:p>
            <a:pPr marL="0" lvl="0" indent="0" algn="ctr" rtl="0">
              <a:spcBef>
                <a:spcPts val="0"/>
              </a:spcBef>
              <a:spcAft>
                <a:spcPts val="0"/>
              </a:spcAft>
              <a:buNone/>
            </a:pPr>
            <a:endParaRPr sz="240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many </a:t>
            </a:r>
            <a:r>
              <a:rPr lang="en" dirty="0" smtClean="0"/>
              <a:t>questions</a:t>
            </a:r>
            <a:r>
              <a:rPr lang="en-GB" dirty="0" smtClean="0"/>
              <a:t>:</a:t>
            </a:r>
            <a:endParaRPr dirty="0"/>
          </a:p>
        </p:txBody>
      </p:sp>
      <p:sp>
        <p:nvSpPr>
          <p:cNvPr id="228" name="Google Shape;228;p44"/>
          <p:cNvSpPr txBox="1">
            <a:spLocks noGrp="1"/>
          </p:cNvSpPr>
          <p:nvPr>
            <p:ph type="body" idx="1"/>
          </p:nvPr>
        </p:nvSpPr>
        <p:spPr>
          <a:xfrm>
            <a:off x="311700" y="1152475"/>
            <a:ext cx="8648100" cy="38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sz="2000" dirty="0" smtClean="0">
              <a:solidFill>
                <a:srgbClr val="000000"/>
              </a:solidFill>
            </a:endParaRPr>
          </a:p>
          <a:p>
            <a:pPr marL="0" lvl="0" indent="0" algn="l" rtl="0">
              <a:spcBef>
                <a:spcPts val="0"/>
              </a:spcBef>
              <a:spcAft>
                <a:spcPts val="0"/>
              </a:spcAft>
              <a:buNone/>
            </a:pPr>
            <a:endParaRPr lang="en-GB" sz="2000" dirty="0">
              <a:solidFill>
                <a:srgbClr val="000000"/>
              </a:solidFill>
            </a:endParaRPr>
          </a:p>
          <a:p>
            <a:pPr marL="0" lvl="0" indent="0" algn="l" rtl="0">
              <a:spcBef>
                <a:spcPts val="0"/>
              </a:spcBef>
              <a:spcAft>
                <a:spcPts val="0"/>
              </a:spcAft>
              <a:buNone/>
            </a:pPr>
            <a:r>
              <a:rPr lang="en" sz="2000" dirty="0" smtClean="0">
                <a:solidFill>
                  <a:srgbClr val="000000"/>
                </a:solidFill>
              </a:rPr>
              <a:t>“</a:t>
            </a:r>
            <a:r>
              <a:rPr lang="en" sz="2000" dirty="0">
                <a:solidFill>
                  <a:srgbClr val="000000"/>
                </a:solidFill>
              </a:rPr>
              <a:t>I want to send by email and post on our website … [a published figure from one our faculty members]..Is it ok if I send the [figure] with the correct source by email? Is it also ok if I post it on the web with the source?”</a:t>
            </a:r>
            <a:endParaRPr sz="2000" dirty="0">
              <a:solidFill>
                <a:srgbClr val="000000"/>
              </a:solidFill>
            </a:endParaRPr>
          </a:p>
          <a:p>
            <a:pPr marL="0" lvl="0" indent="0" algn="l" rtl="0">
              <a:spcBef>
                <a:spcPts val="1600"/>
              </a:spcBef>
              <a:spcAft>
                <a:spcPts val="0"/>
              </a:spcAft>
              <a:buNone/>
            </a:pPr>
            <a:endParaRPr sz="1500" dirty="0">
              <a:solidFill>
                <a:srgbClr val="000000"/>
              </a:solidFill>
            </a:endParaRPr>
          </a:p>
          <a:p>
            <a:pPr marL="0" lvl="0" indent="0" algn="l" rtl="0">
              <a:spcBef>
                <a:spcPts val="1600"/>
              </a:spcBef>
              <a:spcAft>
                <a:spcPts val="1600"/>
              </a:spcAft>
              <a:buNone/>
            </a:pPr>
            <a:endParaRPr sz="15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 y="171450"/>
            <a:ext cx="9012717" cy="4798056"/>
          </a:xfrm>
        </p:spPr>
        <p:txBody>
          <a:bodyPr/>
          <a:lstStyle/>
          <a:p>
            <a:pPr marL="0" lvl="0" indent="0">
              <a:spcBef>
                <a:spcPts val="1600"/>
              </a:spcBef>
              <a:buNone/>
            </a:pPr>
            <a:endParaRPr lang="en-GB" dirty="0" smtClean="0">
              <a:solidFill>
                <a:srgbClr val="000000"/>
              </a:solidFill>
            </a:endParaRPr>
          </a:p>
          <a:p>
            <a:pPr marL="0" lvl="0" indent="0">
              <a:spcBef>
                <a:spcPts val="1600"/>
              </a:spcBef>
              <a:buNone/>
            </a:pPr>
            <a:endParaRPr lang="en-GB" sz="2000" dirty="0" smtClean="0">
              <a:solidFill>
                <a:srgbClr val="000000"/>
              </a:solidFill>
            </a:endParaRPr>
          </a:p>
          <a:p>
            <a:pPr marL="0" lvl="0" indent="0">
              <a:spcBef>
                <a:spcPts val="1600"/>
              </a:spcBef>
              <a:buNone/>
            </a:pPr>
            <a:endParaRPr lang="en-GB" sz="2000" dirty="0">
              <a:solidFill>
                <a:srgbClr val="000000"/>
              </a:solidFill>
            </a:endParaRPr>
          </a:p>
          <a:p>
            <a:pPr marL="0" lvl="0" indent="0">
              <a:spcBef>
                <a:spcPts val="1600"/>
              </a:spcBef>
              <a:buNone/>
            </a:pPr>
            <a:r>
              <a:rPr lang="en" sz="2000" dirty="0" smtClean="0">
                <a:solidFill>
                  <a:srgbClr val="000000"/>
                </a:solidFill>
              </a:rPr>
              <a:t>“</a:t>
            </a:r>
            <a:r>
              <a:rPr lang="en" sz="2000" dirty="0">
                <a:solidFill>
                  <a:srgbClr val="000000"/>
                </a:solidFill>
              </a:rPr>
              <a:t>A professor in Australia has asked if I can send them a copy of my published article. Am I allowed to do this?”</a:t>
            </a:r>
          </a:p>
          <a:p>
            <a:pPr marL="0" lvl="0" indent="0">
              <a:spcBef>
                <a:spcPts val="1600"/>
              </a:spcBef>
              <a:buClr>
                <a:schemeClr val="dk1"/>
              </a:buClr>
              <a:buSzPts val="1100"/>
              <a:buNone/>
            </a:pPr>
            <a:endParaRPr lang="en-GB" dirty="0" smtClean="0">
              <a:solidFill>
                <a:srgbClr val="000000"/>
              </a:solidFill>
            </a:endParaRPr>
          </a:p>
          <a:p>
            <a:endParaRPr lang="en-US" dirty="0"/>
          </a:p>
        </p:txBody>
      </p:sp>
    </p:spTree>
    <p:extLst>
      <p:ext uri="{BB962C8B-B14F-4D97-AF65-F5344CB8AC3E}">
        <p14:creationId xmlns:p14="http://schemas.microsoft.com/office/powerpoint/2010/main" val="18266812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4777" y="720396"/>
            <a:ext cx="7339625" cy="3170099"/>
          </a:xfrm>
          <a:prstGeom prst="rect">
            <a:avLst/>
          </a:prstGeom>
        </p:spPr>
        <p:txBody>
          <a:bodyPr wrap="square">
            <a:spAutoFit/>
          </a:bodyPr>
          <a:lstStyle/>
          <a:p>
            <a:pPr marL="0" lvl="0" indent="0">
              <a:spcBef>
                <a:spcPts val="1600"/>
              </a:spcBef>
              <a:buClr>
                <a:schemeClr val="dk1"/>
              </a:buClr>
              <a:buSzPts val="1100"/>
              <a:buNone/>
            </a:pPr>
            <a:r>
              <a:rPr lang="en" sz="2000" dirty="0"/>
              <a:t>“I was wondering if you could help me clarify some things about posting my published work on ResearchGate. My article...is published in the [redacted] Journal. Based on the SHERPA/RoMEO website, it says that the publisher's vision I currently have posted online should not be done. However, if I don't publish that, what other complete version should I post? It doesn't seem like most journals offer an "author's post-print" copy in a proper format. To follow the guidelines, is it best for me to copy and paste the text in a blank word document and then upload that onto ResearchGate or Academia.edu?”</a:t>
            </a:r>
            <a:endParaRPr lang="en" sz="2000" dirty="0"/>
          </a:p>
        </p:txBody>
      </p:sp>
    </p:spTree>
    <p:extLst>
      <p:ext uri="{BB962C8B-B14F-4D97-AF65-F5344CB8AC3E}">
        <p14:creationId xmlns:p14="http://schemas.microsoft.com/office/powerpoint/2010/main" val="37052151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Who is asking? </a:t>
            </a:r>
            <a:endParaRPr b="1" dirty="0"/>
          </a:p>
        </p:txBody>
      </p:sp>
      <p:sp>
        <p:nvSpPr>
          <p:cNvPr id="234" name="Google Shape;234;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lvl="1">
              <a:spcBef>
                <a:spcPts val="0"/>
              </a:spcBef>
              <a:buFont typeface="Arial"/>
              <a:buChar char="•"/>
            </a:pPr>
            <a:r>
              <a:rPr lang="en-GB" sz="2000" dirty="0">
                <a:solidFill>
                  <a:srgbClr val="000000"/>
                </a:solidFill>
              </a:rPr>
              <a:t>G</a:t>
            </a:r>
            <a:r>
              <a:rPr lang="en" sz="2000" dirty="0" smtClean="0">
                <a:solidFill>
                  <a:srgbClr val="000000"/>
                </a:solidFill>
              </a:rPr>
              <a:t>rad </a:t>
            </a:r>
            <a:r>
              <a:rPr lang="en" sz="2000" dirty="0">
                <a:solidFill>
                  <a:srgbClr val="000000"/>
                </a:solidFill>
              </a:rPr>
              <a:t>students, ECRs, experienced faculty (basically everyone)</a:t>
            </a:r>
            <a:endParaRPr sz="2000" dirty="0">
              <a:solidFill>
                <a:srgbClr val="000000"/>
              </a:solidFill>
            </a:endParaRPr>
          </a:p>
          <a:p>
            <a:pPr lvl="1" algn="l" rtl="0">
              <a:spcBef>
                <a:spcPts val="0"/>
              </a:spcBef>
              <a:spcAft>
                <a:spcPts val="0"/>
              </a:spcAft>
              <a:buSzPts val="1400"/>
              <a:buFont typeface="Arial"/>
              <a:buChar char="•"/>
            </a:pPr>
            <a:r>
              <a:rPr lang="en" sz="2000" dirty="0">
                <a:solidFill>
                  <a:srgbClr val="000000"/>
                </a:solidFill>
              </a:rPr>
              <a:t>Librarians (benchmarking survey)</a:t>
            </a:r>
            <a:endParaRPr sz="2000" dirty="0">
              <a:solidFill>
                <a:srgbClr val="000000"/>
              </a:solidFill>
            </a:endParaRPr>
          </a:p>
          <a:p>
            <a:pPr marL="114300" lvl="0" indent="0" algn="l" rtl="0">
              <a:lnSpc>
                <a:spcPct val="100000"/>
              </a:lnSpc>
              <a:spcBef>
                <a:spcPts val="0"/>
              </a:spcBef>
              <a:spcAft>
                <a:spcPts val="0"/>
              </a:spcAft>
              <a:buSzPts val="1800"/>
              <a:buNone/>
            </a:pPr>
            <a:endParaRPr lang="en-GB" sz="2800" dirty="0" smtClean="0">
              <a:solidFill>
                <a:schemeClr val="dk1"/>
              </a:solidFill>
            </a:endParaRPr>
          </a:p>
          <a:p>
            <a:pPr marL="114300" lvl="0" indent="0" algn="l" rtl="0">
              <a:lnSpc>
                <a:spcPct val="100000"/>
              </a:lnSpc>
              <a:spcBef>
                <a:spcPts val="0"/>
              </a:spcBef>
              <a:spcAft>
                <a:spcPts val="0"/>
              </a:spcAft>
              <a:buSzPts val="1800"/>
              <a:buNone/>
            </a:pPr>
            <a:r>
              <a:rPr lang="en" sz="2800" b="1" dirty="0" smtClean="0">
                <a:solidFill>
                  <a:schemeClr val="dk1"/>
                </a:solidFill>
              </a:rPr>
              <a:t>What </a:t>
            </a:r>
            <a:r>
              <a:rPr lang="en" sz="2800" b="1" dirty="0">
                <a:solidFill>
                  <a:schemeClr val="dk1"/>
                </a:solidFill>
              </a:rPr>
              <a:t>do they want to </a:t>
            </a:r>
            <a:r>
              <a:rPr lang="en" sz="2800" b="1" dirty="0" smtClean="0">
                <a:solidFill>
                  <a:schemeClr val="dk1"/>
                </a:solidFill>
              </a:rPr>
              <a:t>know?</a:t>
            </a:r>
            <a:endParaRPr lang="en-GB" sz="2800" b="1" dirty="0">
              <a:solidFill>
                <a:schemeClr val="dk1"/>
              </a:solidFill>
            </a:endParaRPr>
          </a:p>
          <a:p>
            <a:pPr lvl="1">
              <a:spcBef>
                <a:spcPts val="0"/>
              </a:spcBef>
              <a:buFont typeface="Arial"/>
              <a:buChar char="•"/>
            </a:pPr>
            <a:r>
              <a:rPr lang="en" sz="2000" dirty="0">
                <a:solidFill>
                  <a:srgbClr val="000000"/>
                </a:solidFill>
              </a:rPr>
              <a:t>What </a:t>
            </a:r>
            <a:r>
              <a:rPr lang="en" sz="2000" dirty="0">
                <a:solidFill>
                  <a:srgbClr val="000000"/>
                </a:solidFill>
              </a:rPr>
              <a:t>can I </a:t>
            </a:r>
            <a:r>
              <a:rPr lang="en" sz="2000" dirty="0">
                <a:solidFill>
                  <a:srgbClr val="000000"/>
                </a:solidFill>
              </a:rPr>
              <a:t>do?</a:t>
            </a:r>
            <a:endParaRPr lang="en-GB" sz="2000" dirty="0">
              <a:solidFill>
                <a:srgbClr val="000000"/>
              </a:solidFill>
            </a:endParaRPr>
          </a:p>
          <a:p>
            <a:pPr lvl="1">
              <a:spcBef>
                <a:spcPts val="0"/>
              </a:spcBef>
              <a:buFont typeface="Arial"/>
              <a:buChar char="•"/>
            </a:pPr>
            <a:r>
              <a:rPr lang="en" sz="2000" dirty="0">
                <a:solidFill>
                  <a:srgbClr val="000000"/>
                </a:solidFill>
              </a:rPr>
              <a:t>Where </a:t>
            </a:r>
            <a:r>
              <a:rPr lang="en" sz="2000" dirty="0">
                <a:solidFill>
                  <a:srgbClr val="000000"/>
                </a:solidFill>
              </a:rPr>
              <a:t>do I find the information?</a:t>
            </a:r>
            <a:endParaRPr sz="2000" dirty="0">
              <a:solidFill>
                <a:srgbClr val="000000"/>
              </a:solidFill>
            </a:endParaRPr>
          </a:p>
          <a:p>
            <a:pPr lvl="1">
              <a:spcBef>
                <a:spcPts val="0"/>
              </a:spcBef>
              <a:buFont typeface="Arial"/>
              <a:buChar char="•"/>
            </a:pPr>
            <a:r>
              <a:rPr lang="en" sz="2000" dirty="0">
                <a:solidFill>
                  <a:srgbClr val="000000"/>
                </a:solidFill>
              </a:rPr>
              <a:t>How do I interpret the information I can find?</a:t>
            </a:r>
            <a:endParaRPr sz="2000" dirty="0">
              <a:solidFill>
                <a:srgbClr val="000000"/>
              </a:solidFill>
            </a:endParaRPr>
          </a:p>
          <a:p>
            <a:pPr lvl="1">
              <a:spcBef>
                <a:spcPts val="0"/>
              </a:spcBef>
              <a:buFont typeface="Arial"/>
              <a:buChar char="•"/>
            </a:pPr>
            <a:r>
              <a:rPr lang="en-GB" sz="2000" dirty="0" smtClean="0">
                <a:solidFill>
                  <a:srgbClr val="000000"/>
                </a:solidFill>
              </a:rPr>
              <a:t>How to deal with c</a:t>
            </a:r>
            <a:r>
              <a:rPr lang="en" sz="2000" dirty="0" smtClean="0">
                <a:solidFill>
                  <a:srgbClr val="000000"/>
                </a:solidFill>
              </a:rPr>
              <a:t>onflicting </a:t>
            </a:r>
            <a:r>
              <a:rPr lang="en" sz="2000" dirty="0">
                <a:solidFill>
                  <a:srgbClr val="000000"/>
                </a:solidFill>
              </a:rPr>
              <a:t>information in CTA and publishers’ website</a:t>
            </a:r>
            <a:endParaRPr sz="2000" dirty="0">
              <a:solidFill>
                <a:srgbClr val="000000"/>
              </a:solidFill>
            </a:endParaRP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endParaRPr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literature confirms copyright confusion....</a:t>
            </a:r>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7"/>
          <p:cNvSpPr txBox="1">
            <a:spLocks noGrp="1"/>
          </p:cNvSpPr>
          <p:nvPr>
            <p:ph type="title"/>
          </p:nvPr>
        </p:nvSpPr>
        <p:spPr>
          <a:xfrm>
            <a:off x="348337" y="139773"/>
            <a:ext cx="8520600" cy="5727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b="1" dirty="0"/>
              <a:t>A major obstacle to self-archiving</a:t>
            </a:r>
            <a:endParaRPr b="1" dirty="0"/>
          </a:p>
        </p:txBody>
      </p:sp>
      <p:sp>
        <p:nvSpPr>
          <p:cNvPr id="245" name="Google Shape;245;p47"/>
          <p:cNvSpPr txBox="1">
            <a:spLocks noGrp="1"/>
          </p:cNvSpPr>
          <p:nvPr>
            <p:ph type="body" idx="1"/>
          </p:nvPr>
        </p:nvSpPr>
        <p:spPr>
          <a:xfrm>
            <a:off x="170974" y="854707"/>
            <a:ext cx="8661326" cy="3714169"/>
          </a:xfrm>
          <a:prstGeom prst="rect">
            <a:avLst/>
          </a:prstGeom>
        </p:spPr>
        <p:txBody>
          <a:bodyPr spcFirstLastPara="1" wrap="square" lIns="91425" tIns="91425" rIns="91425" bIns="91425" anchor="t" anchorCtr="0">
            <a:noAutofit/>
          </a:bodyPr>
          <a:lstStyle/>
          <a:p>
            <a:pPr marL="469900">
              <a:lnSpc>
                <a:spcPct val="100000"/>
              </a:lnSpc>
              <a:buClr>
                <a:schemeClr val="dk1"/>
              </a:buClr>
              <a:buSzPts val="1600"/>
            </a:pPr>
            <a:r>
              <a:rPr lang="en" sz="2000" dirty="0" smtClean="0">
                <a:solidFill>
                  <a:schemeClr val="dk1"/>
                </a:solidFill>
              </a:rPr>
              <a:t>Increasing </a:t>
            </a:r>
            <a:r>
              <a:rPr lang="en" sz="2000" dirty="0">
                <a:solidFill>
                  <a:schemeClr val="dk1"/>
                </a:solidFill>
              </a:rPr>
              <a:t>complexity: between 2004 and 2015, </a:t>
            </a:r>
            <a:r>
              <a:rPr lang="en" sz="2000" dirty="0">
                <a:solidFill>
                  <a:schemeClr val="dk1"/>
                </a:solidFill>
                <a:highlight>
                  <a:srgbClr val="FFFFFF"/>
                </a:highlight>
              </a:rPr>
              <a:t>“the volume of restrictions around </a:t>
            </a:r>
            <a:r>
              <a:rPr lang="en" sz="2000" i="1" dirty="0">
                <a:solidFill>
                  <a:schemeClr val="dk1"/>
                </a:solidFill>
                <a:highlight>
                  <a:srgbClr val="FFFFFF"/>
                </a:highlight>
              </a:rPr>
              <a:t>how, where</a:t>
            </a:r>
            <a:r>
              <a:rPr lang="en" sz="2000" dirty="0">
                <a:solidFill>
                  <a:schemeClr val="dk1"/>
                </a:solidFill>
                <a:highlight>
                  <a:srgbClr val="FFFFFF"/>
                </a:highlight>
              </a:rPr>
              <a:t> and </a:t>
            </a:r>
            <a:r>
              <a:rPr lang="en" sz="2000" i="1" dirty="0">
                <a:solidFill>
                  <a:schemeClr val="dk1"/>
                </a:solidFill>
                <a:highlight>
                  <a:srgbClr val="FFFFFF"/>
                </a:highlight>
              </a:rPr>
              <a:t>when</a:t>
            </a:r>
            <a:r>
              <a:rPr lang="en" sz="2000" dirty="0">
                <a:solidFill>
                  <a:schemeClr val="dk1"/>
                </a:solidFill>
                <a:highlight>
                  <a:srgbClr val="FFFFFF"/>
                </a:highlight>
              </a:rPr>
              <a:t> self-archiving may take place has increased 119%, 190% and 1000% respectively” </a:t>
            </a:r>
            <a:r>
              <a:rPr lang="en" sz="2000" dirty="0">
                <a:solidFill>
                  <a:schemeClr val="dk1"/>
                </a:solidFill>
              </a:rPr>
              <a:t>(Gadd &amp; Troll Covey, 2016).</a:t>
            </a:r>
            <a:endParaRPr sz="2000" dirty="0">
              <a:solidFill>
                <a:schemeClr val="dk1"/>
              </a:solidFill>
            </a:endParaRPr>
          </a:p>
          <a:p>
            <a:pPr marL="457200" lvl="0" indent="0" algn="l" rtl="0">
              <a:lnSpc>
                <a:spcPct val="100000"/>
              </a:lnSpc>
              <a:spcBef>
                <a:spcPts val="0"/>
              </a:spcBef>
              <a:spcAft>
                <a:spcPts val="0"/>
              </a:spcAft>
              <a:buNone/>
            </a:pPr>
            <a:endParaRPr sz="2000" dirty="0">
              <a:solidFill>
                <a:schemeClr val="dk1"/>
              </a:solidFill>
            </a:endParaRPr>
          </a:p>
          <a:p>
            <a:pPr marL="457200" lvl="0" indent="-330200" algn="l" rtl="0">
              <a:lnSpc>
                <a:spcPct val="100000"/>
              </a:lnSpc>
              <a:spcBef>
                <a:spcPts val="0"/>
              </a:spcBef>
              <a:spcAft>
                <a:spcPts val="0"/>
              </a:spcAft>
              <a:buClr>
                <a:schemeClr val="dk1"/>
              </a:buClr>
              <a:buSzPts val="1600"/>
              <a:buChar char="●"/>
            </a:pPr>
            <a:r>
              <a:rPr lang="en" sz="2000" dirty="0">
                <a:solidFill>
                  <a:schemeClr val="dk1"/>
                </a:solidFill>
              </a:rPr>
              <a:t>In one survey: 63% of respondents indicated a lack of understanding of publisher policy as an important or very important factor in failing to deposit an article in an IR (Frass et al., 2014)</a:t>
            </a:r>
            <a:endParaRPr sz="2000" dirty="0">
              <a:solidFill>
                <a:schemeClr val="dk1"/>
              </a:solidFill>
            </a:endParaRPr>
          </a:p>
          <a:p>
            <a:pPr marL="457200" lvl="0" indent="0" algn="l" rtl="0">
              <a:lnSpc>
                <a:spcPct val="100000"/>
              </a:lnSpc>
              <a:spcBef>
                <a:spcPts val="0"/>
              </a:spcBef>
              <a:spcAft>
                <a:spcPts val="0"/>
              </a:spcAft>
              <a:buNone/>
            </a:pPr>
            <a:endParaRPr sz="2000" dirty="0">
              <a:solidFill>
                <a:schemeClr val="dk1"/>
              </a:solidFill>
            </a:endParaRPr>
          </a:p>
          <a:p>
            <a:pPr marL="457200" lvl="0" indent="-330200" algn="l" rtl="0">
              <a:lnSpc>
                <a:spcPct val="100000"/>
              </a:lnSpc>
              <a:spcBef>
                <a:spcPts val="0"/>
              </a:spcBef>
              <a:spcAft>
                <a:spcPts val="0"/>
              </a:spcAft>
              <a:buClr>
                <a:schemeClr val="dk1"/>
              </a:buClr>
              <a:buSzPts val="1600"/>
              <a:buChar char="●"/>
            </a:pPr>
            <a:r>
              <a:rPr lang="en" sz="2000" dirty="0">
                <a:solidFill>
                  <a:schemeClr val="dk1"/>
                </a:solidFill>
              </a:rPr>
              <a:t>Respondents in another international survey (Spezi, Fry, Creaser, Probets, &amp; White, 2013) reported that determining their rights regarding self-archiving was the most challenging part of the process, with 2/3 reporting some degree of difficulty in doing so.</a:t>
            </a:r>
            <a:endParaRPr sz="2000" dirty="0">
              <a:solidFill>
                <a:schemeClr val="dk1"/>
              </a:solidFill>
            </a:endParaRPr>
          </a:p>
          <a:p>
            <a:pPr marL="0" lvl="0" indent="0" algn="l" rtl="0">
              <a:lnSpc>
                <a:spcPct val="200000"/>
              </a:lnSpc>
              <a:spcBef>
                <a:spcPts val="0"/>
              </a:spcBef>
              <a:spcAft>
                <a:spcPts val="0"/>
              </a:spcAft>
              <a:buClr>
                <a:schemeClr val="dk1"/>
              </a:buClr>
              <a:buSzPts val="1100"/>
              <a:buFont typeface="Arial"/>
              <a:buNone/>
            </a:pPr>
            <a:endParaRPr sz="2000" dirty="0">
              <a:solidFill>
                <a:schemeClr val="dk1"/>
              </a:solidFill>
            </a:endParaRPr>
          </a:p>
          <a:p>
            <a:pPr marL="0" lvl="0" indent="0" algn="l" rtl="0">
              <a:spcBef>
                <a:spcPts val="0"/>
              </a:spcBef>
              <a:spcAft>
                <a:spcPts val="1600"/>
              </a:spcAft>
              <a:buNone/>
            </a:pPr>
            <a:endParaRPr sz="20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smtClean="0"/>
              <a:t>WORKSHOP</a:t>
            </a:r>
            <a:endParaRPr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t>Workshop </a:t>
            </a:r>
            <a:r>
              <a:rPr lang="en-GB" sz="3600" b="1" dirty="0" smtClean="0"/>
              <a:t>Background</a:t>
            </a:r>
            <a:endParaRPr sz="3600" b="1" dirty="0"/>
          </a:p>
        </p:txBody>
      </p:sp>
      <p:sp>
        <p:nvSpPr>
          <p:cNvPr id="262" name="Google Shape;262;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SzPts val="1800"/>
              <a:buNone/>
            </a:pPr>
            <a:endParaRPr lang="en-GB" dirty="0" smtClean="0">
              <a:solidFill>
                <a:srgbClr val="000000"/>
              </a:solidFill>
            </a:endParaRPr>
          </a:p>
          <a:p>
            <a:pPr>
              <a:spcAft>
                <a:spcPts val="114"/>
              </a:spcAft>
              <a:buFont typeface="Arial"/>
              <a:buChar char="•"/>
            </a:pPr>
            <a:r>
              <a:rPr lang="en" sz="2000" dirty="0" smtClean="0">
                <a:solidFill>
                  <a:srgbClr val="000000"/>
                </a:solidFill>
              </a:rPr>
              <a:t>Inspired </a:t>
            </a:r>
            <a:r>
              <a:rPr lang="en" sz="2000" dirty="0">
                <a:solidFill>
                  <a:srgbClr val="000000"/>
                </a:solidFill>
              </a:rPr>
              <a:t>by: </a:t>
            </a:r>
            <a:r>
              <a:rPr lang="en-US" sz="2000" dirty="0">
                <a:solidFill>
                  <a:srgbClr val="000000"/>
                </a:solidFill>
              </a:rPr>
              <a:t>Wirth, A.A., &amp; </a:t>
            </a:r>
            <a:r>
              <a:rPr lang="en-US" sz="2000" dirty="0" err="1">
                <a:solidFill>
                  <a:srgbClr val="000000"/>
                </a:solidFill>
              </a:rPr>
              <a:t>Chadwell</a:t>
            </a:r>
            <a:r>
              <a:rPr lang="en-US" sz="2000" dirty="0">
                <a:solidFill>
                  <a:srgbClr val="000000"/>
                </a:solidFill>
              </a:rPr>
              <a:t>, F.A. (2010). Rights Well: An Authors’ Rights Workshop for Librarians. </a:t>
            </a:r>
            <a:r>
              <a:rPr lang="en-US" sz="2000" i="1" dirty="0">
                <a:solidFill>
                  <a:srgbClr val="000000"/>
                </a:solidFill>
              </a:rPr>
              <a:t>portal: Libraries and the Academy</a:t>
            </a:r>
            <a:r>
              <a:rPr lang="en-US" sz="2000" dirty="0">
                <a:solidFill>
                  <a:srgbClr val="000000"/>
                </a:solidFill>
              </a:rPr>
              <a:t> </a:t>
            </a:r>
            <a:r>
              <a:rPr lang="en-US" sz="2000" i="1" dirty="0">
                <a:solidFill>
                  <a:srgbClr val="000000"/>
                </a:solidFill>
              </a:rPr>
              <a:t>10</a:t>
            </a:r>
            <a:r>
              <a:rPr lang="en-US" sz="2000" dirty="0">
                <a:solidFill>
                  <a:srgbClr val="000000"/>
                </a:solidFill>
              </a:rPr>
              <a:t>(3), 337-354</a:t>
            </a:r>
            <a:r>
              <a:rPr lang="en-US" sz="2000" dirty="0"/>
              <a:t>. </a:t>
            </a:r>
            <a:r>
              <a:rPr lang="en-US" sz="2000" dirty="0">
                <a:hlinkClick r:id="rId3"/>
              </a:rPr>
              <a:t>doi:10.1353/pla.0.0105</a:t>
            </a:r>
            <a:r>
              <a:rPr lang="en-US" sz="2000" dirty="0"/>
              <a:t> </a:t>
            </a:r>
            <a:endParaRPr lang="en-GB" sz="2000" dirty="0" smtClean="0">
              <a:solidFill>
                <a:srgbClr val="000000"/>
              </a:solidFill>
            </a:endParaRPr>
          </a:p>
          <a:p>
            <a:pPr>
              <a:spcAft>
                <a:spcPts val="114"/>
              </a:spcAft>
              <a:buFont typeface="Arial"/>
              <a:buChar char="•"/>
            </a:pPr>
            <a:r>
              <a:rPr lang="en" sz="2000" dirty="0" smtClean="0">
                <a:solidFill>
                  <a:srgbClr val="000000"/>
                </a:solidFill>
              </a:rPr>
              <a:t>First </a:t>
            </a:r>
            <a:r>
              <a:rPr lang="en" sz="2000" dirty="0">
                <a:solidFill>
                  <a:srgbClr val="000000"/>
                </a:solidFill>
              </a:rPr>
              <a:t>given for librarians and library </a:t>
            </a:r>
            <a:r>
              <a:rPr lang="en" sz="2000" dirty="0" smtClean="0">
                <a:solidFill>
                  <a:srgbClr val="000000"/>
                </a:solidFill>
              </a:rPr>
              <a:t>staff</a:t>
            </a:r>
            <a:r>
              <a:rPr lang="en-GB" sz="2000" dirty="0" smtClean="0">
                <a:solidFill>
                  <a:srgbClr val="000000"/>
                </a:solidFill>
              </a:rPr>
              <a:t> in 2016</a:t>
            </a:r>
            <a:r>
              <a:rPr lang="en-GB" sz="2000" dirty="0">
                <a:solidFill>
                  <a:srgbClr val="000000"/>
                </a:solidFill>
              </a:rPr>
              <a:t> </a:t>
            </a:r>
            <a:r>
              <a:rPr lang="en-GB" sz="2000" dirty="0" smtClean="0">
                <a:solidFill>
                  <a:srgbClr val="000000"/>
                </a:solidFill>
              </a:rPr>
              <a:t>with </a:t>
            </a:r>
            <a:r>
              <a:rPr lang="en-GB" sz="2000" dirty="0">
                <a:solidFill>
                  <a:srgbClr val="000000"/>
                </a:solidFill>
              </a:rPr>
              <a:t>d</a:t>
            </a:r>
            <a:r>
              <a:rPr lang="en" sz="2000" dirty="0" smtClean="0">
                <a:solidFill>
                  <a:srgbClr val="000000"/>
                </a:solidFill>
              </a:rPr>
              <a:t>ual function</a:t>
            </a:r>
            <a:r>
              <a:rPr lang="en-GB" sz="2000" dirty="0" smtClean="0">
                <a:solidFill>
                  <a:srgbClr val="000000"/>
                </a:solidFill>
              </a:rPr>
              <a:t>:</a:t>
            </a:r>
            <a:r>
              <a:rPr lang="en" sz="2000" dirty="0" smtClean="0">
                <a:solidFill>
                  <a:srgbClr val="000000"/>
                </a:solidFill>
              </a:rPr>
              <a:t> </a:t>
            </a:r>
            <a:r>
              <a:rPr lang="en" sz="2000" dirty="0">
                <a:solidFill>
                  <a:srgbClr val="000000"/>
                </a:solidFill>
              </a:rPr>
              <a:t>train the trainer and guinea pigs for other participants</a:t>
            </a:r>
            <a:endParaRPr sz="2000" dirty="0">
              <a:solidFill>
                <a:srgbClr val="000000"/>
              </a:solidFill>
            </a:endParaRPr>
          </a:p>
          <a:p>
            <a:pPr lvl="0" algn="l" rtl="0">
              <a:spcBef>
                <a:spcPts val="0"/>
              </a:spcBef>
              <a:spcAft>
                <a:spcPts val="114"/>
              </a:spcAft>
              <a:buSzPts val="1800"/>
              <a:buFont typeface="Arial"/>
              <a:buChar char="•"/>
            </a:pPr>
            <a:r>
              <a:rPr lang="en-GB" sz="2000" dirty="0" smtClean="0">
                <a:solidFill>
                  <a:srgbClr val="000000"/>
                </a:solidFill>
              </a:rPr>
              <a:t>General </a:t>
            </a:r>
            <a:r>
              <a:rPr lang="en" sz="2000" dirty="0" smtClean="0">
                <a:solidFill>
                  <a:srgbClr val="000000"/>
                </a:solidFill>
              </a:rPr>
              <a:t>workshop</a:t>
            </a:r>
            <a:r>
              <a:rPr lang="en-GB" sz="2000" dirty="0" smtClean="0">
                <a:solidFill>
                  <a:srgbClr val="000000"/>
                </a:solidFill>
              </a:rPr>
              <a:t>, offered to all grad students, researchers and faculty</a:t>
            </a:r>
            <a:endParaRPr sz="2000" dirty="0">
              <a:solidFill>
                <a:srgbClr val="000000"/>
              </a:solidFill>
            </a:endParaRPr>
          </a:p>
          <a:p>
            <a:pPr lvl="0" algn="l" rtl="0">
              <a:spcBef>
                <a:spcPts val="0"/>
              </a:spcBef>
              <a:spcAft>
                <a:spcPts val="114"/>
              </a:spcAft>
              <a:buSzPts val="1800"/>
              <a:buFont typeface="Arial"/>
              <a:buChar char="•"/>
            </a:pPr>
            <a:r>
              <a:rPr lang="en" sz="2000" dirty="0">
                <a:solidFill>
                  <a:srgbClr val="000000"/>
                </a:solidFill>
              </a:rPr>
              <a:t>Partnered with liaison librarians to give targeted for particular departments, classes or research groups</a:t>
            </a:r>
            <a:endParaRPr sz="20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1"/>
          <p:cNvSpPr txBox="1">
            <a:spLocks noGrp="1"/>
          </p:cNvSpPr>
          <p:nvPr>
            <p:ph type="ctrTitle"/>
          </p:nvPr>
        </p:nvSpPr>
        <p:spPr>
          <a:xfrm>
            <a:off x="530225" y="922516"/>
            <a:ext cx="8083550" cy="12573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rgbClr val="263E4A"/>
              </a:buClr>
              <a:buSzPts val="5400"/>
              <a:buFont typeface="Verdana"/>
              <a:buNone/>
            </a:pPr>
            <a:r>
              <a:rPr lang="en" sz="5400" b="1">
                <a:latin typeface="Verdana"/>
                <a:ea typeface="Verdana"/>
                <a:cs typeface="Verdana"/>
                <a:sym typeface="Verdana"/>
              </a:rPr>
              <a:t>Know your rights</a:t>
            </a:r>
            <a:endParaRPr sz="5400" b="1">
              <a:latin typeface="Verdana"/>
              <a:ea typeface="Verdana"/>
              <a:cs typeface="Verdana"/>
              <a:sym typeface="Verdana"/>
            </a:endParaRPr>
          </a:p>
        </p:txBody>
      </p:sp>
      <p:sp>
        <p:nvSpPr>
          <p:cNvPr id="269" name="Google Shape;269;p51"/>
          <p:cNvSpPr txBox="1"/>
          <p:nvPr/>
        </p:nvSpPr>
        <p:spPr>
          <a:xfrm>
            <a:off x="530225" y="3540443"/>
            <a:ext cx="8260702" cy="11772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0" i="0" u="none" strike="noStrike" cap="none">
                <a:solidFill>
                  <a:schemeClr val="dk1"/>
                </a:solidFill>
                <a:latin typeface="Verdana"/>
                <a:ea typeface="Verdana"/>
                <a:cs typeface="Verdana"/>
                <a:sym typeface="Verdana"/>
              </a:rPr>
              <a:t>Alex Kohn | Copyright Librarian</a:t>
            </a:r>
            <a:endParaRPr/>
          </a:p>
          <a:p>
            <a:pPr marL="0" marR="0" lvl="0" indent="0" algn="l" rtl="0">
              <a:spcBef>
                <a:spcPts val="0"/>
              </a:spcBef>
              <a:spcAft>
                <a:spcPts val="0"/>
              </a:spcAft>
              <a:buNone/>
            </a:pPr>
            <a:r>
              <a:rPr lang="en" sz="2400">
                <a:solidFill>
                  <a:schemeClr val="dk1"/>
                </a:solidFill>
                <a:latin typeface="Verdana"/>
                <a:ea typeface="Verdana"/>
                <a:cs typeface="Verdana"/>
                <a:sym typeface="Verdana"/>
              </a:rPr>
              <a:t>Jessica Lange | Scholarly Communications Librarian</a:t>
            </a:r>
            <a:endParaRPr/>
          </a:p>
          <a:p>
            <a:pPr marL="0" marR="0" lvl="0" indent="0" algn="l" rtl="0">
              <a:spcBef>
                <a:spcPts val="0"/>
              </a:spcBef>
              <a:spcAft>
                <a:spcPts val="0"/>
              </a:spcAft>
              <a:buNone/>
            </a:pPr>
            <a:r>
              <a:rPr lang="en" sz="2400">
                <a:solidFill>
                  <a:schemeClr val="dk1"/>
                </a:solidFill>
                <a:latin typeface="Verdana"/>
                <a:ea typeface="Verdana"/>
                <a:cs typeface="Verdana"/>
                <a:sym typeface="Verdana"/>
              </a:rPr>
              <a:t/>
            </a:r>
            <a:br>
              <a:rPr lang="en" sz="2400">
                <a:solidFill>
                  <a:schemeClr val="dk1"/>
                </a:solidFill>
                <a:latin typeface="Verdana"/>
                <a:ea typeface="Verdana"/>
                <a:cs typeface="Verdana"/>
                <a:sym typeface="Verdana"/>
              </a:rPr>
            </a:br>
            <a:endParaRPr sz="2400">
              <a:solidFill>
                <a:srgbClr val="315161"/>
              </a:solidFill>
              <a:latin typeface="Verdana"/>
              <a:ea typeface="Verdana"/>
              <a:cs typeface="Verdana"/>
              <a:sym typeface="Verdana"/>
            </a:endParaRPr>
          </a:p>
        </p:txBody>
      </p:sp>
      <p:sp>
        <p:nvSpPr>
          <p:cNvPr id="270" name="Google Shape;270;p51"/>
          <p:cNvSpPr/>
          <p:nvPr/>
        </p:nvSpPr>
        <p:spPr>
          <a:xfrm>
            <a:off x="530225" y="1913879"/>
            <a:ext cx="7718036"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i="1">
                <a:solidFill>
                  <a:schemeClr val="dk1"/>
                </a:solidFill>
                <a:latin typeface="Verdana"/>
                <a:ea typeface="Verdana"/>
                <a:cs typeface="Verdana"/>
                <a:sym typeface="Verdana"/>
              </a:rPr>
              <a:t>What to consider before you submit to a journal and sign a copyright transfer agreement</a:t>
            </a:r>
            <a:r>
              <a:rPr lang="en" sz="1800">
                <a:solidFill>
                  <a:schemeClr val="dk1"/>
                </a:solidFill>
                <a:latin typeface="Verdana"/>
                <a:ea typeface="Verdana"/>
                <a:cs typeface="Verdana"/>
                <a:sym typeface="Verdana"/>
              </a:rPr>
              <a:t/>
            </a:r>
            <a:br>
              <a:rPr lang="en" sz="1800">
                <a:solidFill>
                  <a:schemeClr val="dk1"/>
                </a:solidFill>
                <a:latin typeface="Verdana"/>
                <a:ea typeface="Verdana"/>
                <a:cs typeface="Verdana"/>
                <a:sym typeface="Verdana"/>
              </a:rPr>
            </a:br>
            <a:endParaRPr sz="1800">
              <a:solidFill>
                <a:schemeClr val="dk1"/>
              </a:solidFill>
              <a:latin typeface="Verdana"/>
              <a:ea typeface="Verdana"/>
              <a:cs typeface="Verdana"/>
              <a:sym typeface="Verdana"/>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2"/>
          <p:cNvSpPr txBox="1">
            <a:spLocks noGrp="1"/>
          </p:cNvSpPr>
          <p:nvPr>
            <p:ph type="body" idx="1"/>
          </p:nvPr>
        </p:nvSpPr>
        <p:spPr>
          <a:xfrm>
            <a:off x="14514" y="685801"/>
            <a:ext cx="8872538" cy="3980259"/>
          </a:xfrm>
          <a:prstGeom prst="rect">
            <a:avLst/>
          </a:prstGeom>
          <a:noFill/>
          <a:ln>
            <a:noFill/>
          </a:ln>
        </p:spPr>
        <p:txBody>
          <a:bodyPr spcFirstLastPara="1" wrap="square" lIns="274300" tIns="274300" rIns="274300" bIns="274300" anchor="t" anchorCtr="0">
            <a:noAutofit/>
          </a:bodyPr>
          <a:lstStyle/>
          <a:p>
            <a:pPr marL="282575" lvl="0" indent="-282575" algn="l" rtl="0">
              <a:spcBef>
                <a:spcPts val="0"/>
              </a:spcBef>
              <a:spcAft>
                <a:spcPts val="0"/>
              </a:spcAft>
              <a:buSzPts val="2400"/>
              <a:buChar char="▪"/>
            </a:pPr>
            <a:r>
              <a:rPr lang="en"/>
              <a:t>Identify and compare copyright transfer agreements in academic journals</a:t>
            </a:r>
            <a:endParaRPr/>
          </a:p>
          <a:p>
            <a:pPr marL="282575" lvl="0" indent="-282575" algn="l" rtl="0">
              <a:spcBef>
                <a:spcPts val="1800"/>
              </a:spcBef>
              <a:spcAft>
                <a:spcPts val="0"/>
              </a:spcAft>
              <a:buSzPts val="2400"/>
              <a:buChar char="▪"/>
            </a:pPr>
            <a:r>
              <a:rPr lang="en"/>
              <a:t>Evaluate journals based on their author rights agreements</a:t>
            </a:r>
            <a:endParaRPr/>
          </a:p>
          <a:p>
            <a:pPr marL="282575" lvl="0" indent="-282575" algn="l" rtl="0">
              <a:spcBef>
                <a:spcPts val="1800"/>
              </a:spcBef>
              <a:spcAft>
                <a:spcPts val="0"/>
              </a:spcAft>
              <a:buSzPts val="2400"/>
              <a:buChar char="▪"/>
            </a:pPr>
            <a:r>
              <a:rPr lang="en"/>
              <a:t>Describe which rights are retained/revoked in these agreements</a:t>
            </a:r>
            <a:endParaRPr/>
          </a:p>
          <a:p>
            <a:pPr marL="282575" lvl="0" indent="-130175" algn="l" rtl="0">
              <a:spcBef>
                <a:spcPts val="1800"/>
              </a:spcBef>
              <a:spcAft>
                <a:spcPts val="0"/>
              </a:spcAft>
              <a:buClr>
                <a:srgbClr val="548AA5"/>
              </a:buClr>
              <a:buSzPts val="2400"/>
              <a:buFont typeface="Noto Sans Symbols"/>
              <a:buNone/>
            </a:pPr>
            <a:endParaRPr/>
          </a:p>
        </p:txBody>
      </p:sp>
      <p:sp>
        <p:nvSpPr>
          <p:cNvPr id="277" name="Google Shape;277;p52"/>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
              <a:t>Objectives</a:t>
            </a:r>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academic authors experience CTAs and how can we make this better?</a:t>
            </a:r>
            <a:endParaRPr lang="en-US" dirty="0"/>
          </a:p>
        </p:txBody>
      </p:sp>
    </p:spTree>
    <p:extLst>
      <p:ext uri="{BB962C8B-B14F-4D97-AF65-F5344CB8AC3E}">
        <p14:creationId xmlns:p14="http://schemas.microsoft.com/office/powerpoint/2010/main" val="39164760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3"/>
          <p:cNvSpPr txBox="1">
            <a:spLocks noGrp="1"/>
          </p:cNvSpPr>
          <p:nvPr>
            <p:ph type="body" idx="1"/>
          </p:nvPr>
        </p:nvSpPr>
        <p:spPr>
          <a:xfrm>
            <a:off x="14514" y="685801"/>
            <a:ext cx="8872538" cy="3980259"/>
          </a:xfrm>
          <a:prstGeom prst="rect">
            <a:avLst/>
          </a:prstGeom>
          <a:noFill/>
          <a:ln>
            <a:noFill/>
          </a:ln>
        </p:spPr>
        <p:txBody>
          <a:bodyPr spcFirstLastPara="1" wrap="square" lIns="274300" tIns="274300" rIns="274300" bIns="274300" anchor="t" anchorCtr="0">
            <a:noAutofit/>
          </a:bodyPr>
          <a:lstStyle/>
          <a:p>
            <a:pPr marL="282575" lvl="0" indent="-282575" algn="l" rtl="0">
              <a:spcBef>
                <a:spcPts val="0"/>
              </a:spcBef>
              <a:spcAft>
                <a:spcPts val="0"/>
              </a:spcAft>
              <a:buSzPts val="2400"/>
              <a:buChar char="▪"/>
            </a:pPr>
            <a:r>
              <a:rPr lang="en"/>
              <a:t>Introduction + background</a:t>
            </a:r>
            <a:endParaRPr/>
          </a:p>
          <a:p>
            <a:pPr marL="282575" lvl="0" indent="-282575" algn="l" rtl="0">
              <a:spcBef>
                <a:spcPts val="1800"/>
              </a:spcBef>
              <a:spcAft>
                <a:spcPts val="0"/>
              </a:spcAft>
              <a:buSzPts val="2400"/>
              <a:buChar char="▪"/>
            </a:pPr>
            <a:r>
              <a:rPr lang="en"/>
              <a:t>Brainstorming activity</a:t>
            </a:r>
            <a:endParaRPr/>
          </a:p>
          <a:p>
            <a:pPr marL="282575" lvl="0" indent="-282575" algn="l" rtl="0">
              <a:spcBef>
                <a:spcPts val="1800"/>
              </a:spcBef>
              <a:spcAft>
                <a:spcPts val="0"/>
              </a:spcAft>
              <a:buSzPts val="2400"/>
              <a:buChar char="▪"/>
            </a:pPr>
            <a:r>
              <a:rPr lang="en"/>
              <a:t>Key terminology and phrasing in agreements</a:t>
            </a:r>
            <a:endParaRPr/>
          </a:p>
          <a:p>
            <a:pPr marL="282575" lvl="0" indent="-282575" algn="l" rtl="0">
              <a:spcBef>
                <a:spcPts val="1800"/>
              </a:spcBef>
              <a:spcAft>
                <a:spcPts val="0"/>
              </a:spcAft>
              <a:buSzPts val="2400"/>
              <a:buChar char="▪"/>
            </a:pPr>
            <a:r>
              <a:rPr lang="en"/>
              <a:t>Group activity</a:t>
            </a:r>
            <a:endParaRPr/>
          </a:p>
          <a:p>
            <a:pPr marL="742950" lvl="1" indent="-285750" algn="l" rtl="0">
              <a:spcBef>
                <a:spcPts val="1200"/>
              </a:spcBef>
              <a:spcAft>
                <a:spcPts val="0"/>
              </a:spcAft>
              <a:buSzPts val="1800"/>
              <a:buChar char="▪"/>
            </a:pPr>
            <a:r>
              <a:rPr lang="en"/>
              <a:t>Copyright transfer agreements</a:t>
            </a:r>
            <a:endParaRPr/>
          </a:p>
          <a:p>
            <a:pPr marL="742950" lvl="1" indent="-285750" algn="l" rtl="0">
              <a:spcBef>
                <a:spcPts val="600"/>
              </a:spcBef>
              <a:spcAft>
                <a:spcPts val="0"/>
              </a:spcAft>
              <a:buSzPts val="1800"/>
              <a:buChar char="▪"/>
            </a:pPr>
            <a:r>
              <a:rPr lang="en"/>
              <a:t>Debrief</a:t>
            </a:r>
            <a:endParaRPr/>
          </a:p>
          <a:p>
            <a:pPr marL="282575" lvl="0" indent="-282575" algn="l" rtl="0">
              <a:spcBef>
                <a:spcPts val="1200"/>
              </a:spcBef>
              <a:spcAft>
                <a:spcPts val="0"/>
              </a:spcAft>
              <a:buSzPts val="2400"/>
              <a:buChar char="▪"/>
            </a:pPr>
            <a:r>
              <a:rPr lang="en"/>
              <a:t>Wrap-up and discussion</a:t>
            </a:r>
            <a:endParaRPr/>
          </a:p>
          <a:p>
            <a:pPr marL="282575" lvl="0" indent="-130175" algn="l" rtl="0">
              <a:spcBef>
                <a:spcPts val="1800"/>
              </a:spcBef>
              <a:spcAft>
                <a:spcPts val="0"/>
              </a:spcAft>
              <a:buClr>
                <a:srgbClr val="548AA5"/>
              </a:buClr>
              <a:buSzPts val="2400"/>
              <a:buFont typeface="Noto Sans Symbols"/>
              <a:buNone/>
            </a:pPr>
            <a:endParaRPr/>
          </a:p>
        </p:txBody>
      </p:sp>
      <p:sp>
        <p:nvSpPr>
          <p:cNvPr id="284" name="Google Shape;284;p53"/>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
              <a:t>Workshop Outline</a:t>
            </a:r>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4"/>
          <p:cNvSpPr txBox="1">
            <a:spLocks noGrp="1"/>
          </p:cNvSpPr>
          <p:nvPr>
            <p:ph type="body" idx="1"/>
          </p:nvPr>
        </p:nvSpPr>
        <p:spPr>
          <a:xfrm>
            <a:off x="14514" y="685801"/>
            <a:ext cx="8872538" cy="3980259"/>
          </a:xfrm>
          <a:prstGeom prst="rect">
            <a:avLst/>
          </a:prstGeom>
          <a:noFill/>
          <a:ln>
            <a:noFill/>
          </a:ln>
        </p:spPr>
        <p:txBody>
          <a:bodyPr spcFirstLastPara="1" wrap="square" lIns="274300" tIns="274300" rIns="274300" bIns="274300" anchor="t" anchorCtr="0">
            <a:noAutofit/>
          </a:bodyPr>
          <a:lstStyle/>
          <a:p>
            <a:pPr marL="282575" lvl="0" indent="-282575" algn="l" rtl="0">
              <a:spcBef>
                <a:spcPts val="0"/>
              </a:spcBef>
              <a:spcAft>
                <a:spcPts val="0"/>
              </a:spcAft>
              <a:buSzPts val="2400"/>
              <a:buChar char="▪"/>
            </a:pPr>
            <a:r>
              <a:rPr lang="en"/>
              <a:t>What are copyright transfer agreements? </a:t>
            </a:r>
            <a:endParaRPr/>
          </a:p>
          <a:p>
            <a:pPr marL="282575" lvl="0" indent="-282575" algn="l" rtl="0">
              <a:spcBef>
                <a:spcPts val="1800"/>
              </a:spcBef>
              <a:spcAft>
                <a:spcPts val="0"/>
              </a:spcAft>
              <a:buSzPts val="2400"/>
              <a:buChar char="▪"/>
            </a:pPr>
            <a:r>
              <a:rPr lang="en"/>
              <a:t>Why do they matter?</a:t>
            </a:r>
            <a:endParaRPr/>
          </a:p>
          <a:p>
            <a:pPr marL="282575" lvl="0" indent="-282575" algn="l" rtl="0">
              <a:spcBef>
                <a:spcPts val="1800"/>
              </a:spcBef>
              <a:spcAft>
                <a:spcPts val="0"/>
              </a:spcAft>
              <a:buSzPts val="2400"/>
              <a:buChar char="▪"/>
            </a:pPr>
            <a:r>
              <a:rPr lang="en"/>
              <a:t>Shifting landscape</a:t>
            </a:r>
            <a:endParaRPr/>
          </a:p>
          <a:p>
            <a:pPr marL="742950" lvl="1" indent="-285750" algn="l" rtl="0">
              <a:spcBef>
                <a:spcPts val="1200"/>
              </a:spcBef>
              <a:spcAft>
                <a:spcPts val="0"/>
              </a:spcAft>
              <a:buSzPts val="1800"/>
              <a:buChar char="▪"/>
            </a:pPr>
            <a:r>
              <a:rPr lang="en"/>
              <a:t>Open access movement</a:t>
            </a:r>
            <a:endParaRPr/>
          </a:p>
          <a:p>
            <a:pPr marL="742950" lvl="1" indent="-285750" algn="l" rtl="0">
              <a:spcBef>
                <a:spcPts val="600"/>
              </a:spcBef>
              <a:spcAft>
                <a:spcPts val="0"/>
              </a:spcAft>
              <a:buSzPts val="1800"/>
              <a:buChar char="▪"/>
            </a:pPr>
            <a:r>
              <a:rPr lang="en"/>
              <a:t>Funding requirements</a:t>
            </a:r>
            <a:endParaRPr/>
          </a:p>
          <a:p>
            <a:pPr marL="282575" lvl="0" indent="-130175" algn="l" rtl="0">
              <a:spcBef>
                <a:spcPts val="1200"/>
              </a:spcBef>
              <a:spcAft>
                <a:spcPts val="0"/>
              </a:spcAft>
              <a:buClr>
                <a:srgbClr val="548AA5"/>
              </a:buClr>
              <a:buSzPts val="2400"/>
              <a:buFont typeface="Noto Sans Symbols"/>
              <a:buNone/>
            </a:pPr>
            <a:endParaRPr/>
          </a:p>
        </p:txBody>
      </p:sp>
      <p:sp>
        <p:nvSpPr>
          <p:cNvPr id="291" name="Google Shape;291;p54"/>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
              <a:t>Introduction</a:t>
            </a:r>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5"/>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
              <a:t>What is a copyright transfer agreement?</a:t>
            </a:r>
            <a:endParaRPr/>
          </a:p>
        </p:txBody>
      </p:sp>
      <p:pic>
        <p:nvPicPr>
          <p:cNvPr id="298" name="Google Shape;298;p55" descr="Screen Shot 2015-11-23 at 9.15.19 PM.png"/>
          <p:cNvPicPr preferRelativeResize="0"/>
          <p:nvPr/>
        </p:nvPicPr>
        <p:blipFill rotWithShape="1">
          <a:blip r:embed="rId3">
            <a:alphaModFix/>
          </a:blip>
          <a:srcRect/>
          <a:stretch/>
        </p:blipFill>
        <p:spPr>
          <a:xfrm>
            <a:off x="117206" y="2048698"/>
            <a:ext cx="1480940" cy="1623074"/>
          </a:xfrm>
          <a:prstGeom prst="rect">
            <a:avLst/>
          </a:prstGeom>
          <a:noFill/>
          <a:ln>
            <a:noFill/>
          </a:ln>
        </p:spPr>
      </p:pic>
      <p:pic>
        <p:nvPicPr>
          <p:cNvPr id="299" name="Google Shape;299;p55" descr="Screen Shot 2015-11-24 at 9.16.33 PM.png"/>
          <p:cNvPicPr preferRelativeResize="0"/>
          <p:nvPr/>
        </p:nvPicPr>
        <p:blipFill rotWithShape="1">
          <a:blip r:embed="rId4">
            <a:alphaModFix/>
          </a:blip>
          <a:srcRect/>
          <a:stretch/>
        </p:blipFill>
        <p:spPr>
          <a:xfrm>
            <a:off x="1711548" y="1388359"/>
            <a:ext cx="713519" cy="677923"/>
          </a:xfrm>
          <a:prstGeom prst="rect">
            <a:avLst/>
          </a:prstGeom>
          <a:noFill/>
          <a:ln>
            <a:noFill/>
          </a:ln>
        </p:spPr>
      </p:pic>
      <p:pic>
        <p:nvPicPr>
          <p:cNvPr id="300" name="Google Shape;300;p55"/>
          <p:cNvPicPr preferRelativeResize="0"/>
          <p:nvPr/>
        </p:nvPicPr>
        <p:blipFill rotWithShape="1">
          <a:blip r:embed="rId5">
            <a:alphaModFix/>
          </a:blip>
          <a:srcRect/>
          <a:stretch/>
        </p:blipFill>
        <p:spPr>
          <a:xfrm>
            <a:off x="2052250" y="2364197"/>
            <a:ext cx="886324" cy="1046104"/>
          </a:xfrm>
          <a:prstGeom prst="rect">
            <a:avLst/>
          </a:prstGeom>
          <a:noFill/>
          <a:ln>
            <a:noFill/>
          </a:ln>
        </p:spPr>
      </p:pic>
      <p:sp>
        <p:nvSpPr>
          <p:cNvPr id="301" name="Google Shape;301;p55"/>
          <p:cNvSpPr/>
          <p:nvPr/>
        </p:nvSpPr>
        <p:spPr>
          <a:xfrm>
            <a:off x="82037" y="4572369"/>
            <a:ext cx="6040230" cy="4847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600" i="1" baseline="30000">
                <a:solidFill>
                  <a:schemeClr val="dk1"/>
                </a:solidFill>
                <a:latin typeface="Verdana"/>
                <a:ea typeface="Verdana"/>
                <a:cs typeface="Verdana"/>
                <a:sym typeface="Verdana"/>
              </a:rPr>
              <a:t>1</a:t>
            </a:r>
            <a:r>
              <a:rPr lang="en" sz="1800" i="1">
                <a:solidFill>
                  <a:schemeClr val="dk1"/>
                </a:solidFill>
                <a:latin typeface="Verdana"/>
                <a:ea typeface="Verdana"/>
                <a:cs typeface="Verdana"/>
                <a:sym typeface="Verdana"/>
              </a:rPr>
              <a:t>Right to publish, copy, translate, and distribute the work…and authorize others to do so</a:t>
            </a:r>
            <a:endParaRPr sz="1800" i="1">
              <a:solidFill>
                <a:schemeClr val="dk1"/>
              </a:solidFill>
              <a:latin typeface="Verdana"/>
              <a:ea typeface="Verdana"/>
              <a:cs typeface="Verdana"/>
              <a:sym typeface="Verdana"/>
            </a:endParaRPr>
          </a:p>
        </p:txBody>
      </p:sp>
      <p:sp>
        <p:nvSpPr>
          <p:cNvPr id="302" name="Google Shape;302;p55"/>
          <p:cNvSpPr/>
          <p:nvPr/>
        </p:nvSpPr>
        <p:spPr>
          <a:xfrm>
            <a:off x="2501908" y="1380869"/>
            <a:ext cx="28245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i="1" baseline="30000">
                <a:solidFill>
                  <a:schemeClr val="dk1"/>
                </a:solidFill>
                <a:latin typeface="Verdana"/>
                <a:ea typeface="Verdana"/>
                <a:cs typeface="Verdana"/>
                <a:sym typeface="Verdana"/>
              </a:rPr>
              <a:t>1</a:t>
            </a:r>
            <a:endParaRPr sz="1800">
              <a:solidFill>
                <a:schemeClr val="dk1"/>
              </a:solidFill>
              <a:latin typeface="Verdana"/>
              <a:ea typeface="Verdana"/>
              <a:cs typeface="Verdana"/>
              <a:sym typeface="Verdana"/>
            </a:endParaRPr>
          </a:p>
        </p:txBody>
      </p:sp>
      <p:pic>
        <p:nvPicPr>
          <p:cNvPr id="303" name="Google Shape;303;p55" descr="http://www.bmv.bz.it/j/images/stories/thelancet.jpg"/>
          <p:cNvPicPr preferRelativeResize="0"/>
          <p:nvPr/>
        </p:nvPicPr>
        <p:blipFill rotWithShape="1">
          <a:blip r:embed="rId6">
            <a:alphaModFix/>
          </a:blip>
          <a:srcRect/>
          <a:stretch/>
        </p:blipFill>
        <p:spPr>
          <a:xfrm>
            <a:off x="5564221" y="2123020"/>
            <a:ext cx="1232980" cy="1648925"/>
          </a:xfrm>
          <a:prstGeom prst="rect">
            <a:avLst/>
          </a:prstGeom>
          <a:noFill/>
          <a:ln>
            <a:noFill/>
          </a:ln>
        </p:spPr>
      </p:pic>
      <p:pic>
        <p:nvPicPr>
          <p:cNvPr id="304" name="Google Shape;304;p55" descr="https://upload.wikimedia.org/wikipedia/commons/thumb/e/e7/Elsevier.svg/931px-Elsevier.svg.png"/>
          <p:cNvPicPr preferRelativeResize="0"/>
          <p:nvPr/>
        </p:nvPicPr>
        <p:blipFill rotWithShape="1">
          <a:blip r:embed="rId7">
            <a:alphaModFix/>
          </a:blip>
          <a:srcRect/>
          <a:stretch/>
        </p:blipFill>
        <p:spPr>
          <a:xfrm>
            <a:off x="7208196" y="2626683"/>
            <a:ext cx="712451" cy="783619"/>
          </a:xfrm>
          <a:prstGeom prst="rect">
            <a:avLst/>
          </a:prstGeom>
          <a:noFill/>
          <a:ln>
            <a:noFill/>
          </a:ln>
        </p:spPr>
      </p:pic>
      <p:sp>
        <p:nvSpPr>
          <p:cNvPr id="305" name="Google Shape;305;p55"/>
          <p:cNvSpPr/>
          <p:nvPr/>
        </p:nvSpPr>
        <p:spPr>
          <a:xfrm>
            <a:off x="3453321" y="2364197"/>
            <a:ext cx="1634247" cy="736495"/>
          </a:xfrm>
          <a:prstGeom prst="rightArrow">
            <a:avLst>
              <a:gd name="adj1" fmla="val 50000"/>
              <a:gd name="adj2" fmla="val 50000"/>
            </a:avLst>
          </a:prstGeom>
          <a:noFill/>
          <a:ln w="2540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6"/>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
              <a:t>What is a copyright transfer agreement?</a:t>
            </a:r>
            <a:endParaRPr/>
          </a:p>
        </p:txBody>
      </p:sp>
      <p:pic>
        <p:nvPicPr>
          <p:cNvPr id="312" name="Google Shape;312;p56" descr="Screen Shot 2015-11-23 at 9.15.19 PM.png"/>
          <p:cNvPicPr preferRelativeResize="0"/>
          <p:nvPr/>
        </p:nvPicPr>
        <p:blipFill rotWithShape="1">
          <a:blip r:embed="rId3">
            <a:alphaModFix/>
          </a:blip>
          <a:srcRect/>
          <a:stretch/>
        </p:blipFill>
        <p:spPr>
          <a:xfrm>
            <a:off x="117206" y="2048698"/>
            <a:ext cx="1480940" cy="1623074"/>
          </a:xfrm>
          <a:prstGeom prst="rect">
            <a:avLst/>
          </a:prstGeom>
          <a:noFill/>
          <a:ln>
            <a:noFill/>
          </a:ln>
        </p:spPr>
      </p:pic>
      <p:pic>
        <p:nvPicPr>
          <p:cNvPr id="313" name="Google Shape;313;p56"/>
          <p:cNvPicPr preferRelativeResize="0"/>
          <p:nvPr/>
        </p:nvPicPr>
        <p:blipFill rotWithShape="1">
          <a:blip r:embed="rId4">
            <a:alphaModFix/>
          </a:blip>
          <a:srcRect/>
          <a:stretch/>
        </p:blipFill>
        <p:spPr>
          <a:xfrm>
            <a:off x="2052250" y="2364197"/>
            <a:ext cx="886324" cy="1046104"/>
          </a:xfrm>
          <a:prstGeom prst="rect">
            <a:avLst/>
          </a:prstGeom>
          <a:noFill/>
          <a:ln>
            <a:noFill/>
          </a:ln>
        </p:spPr>
      </p:pic>
      <p:sp>
        <p:nvSpPr>
          <p:cNvPr id="314" name="Google Shape;314;p56"/>
          <p:cNvSpPr/>
          <p:nvPr/>
        </p:nvSpPr>
        <p:spPr>
          <a:xfrm>
            <a:off x="3453321" y="2364197"/>
            <a:ext cx="1634247" cy="736495"/>
          </a:xfrm>
          <a:prstGeom prst="rightArrow">
            <a:avLst>
              <a:gd name="adj1" fmla="val 50000"/>
              <a:gd name="adj2" fmla="val 50000"/>
            </a:avLst>
          </a:prstGeom>
          <a:noFill/>
          <a:ln w="2540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315" name="Google Shape;315;p56" descr="http://www.bmv.bz.it/j/images/stories/thelancet.jpg"/>
          <p:cNvPicPr preferRelativeResize="0"/>
          <p:nvPr/>
        </p:nvPicPr>
        <p:blipFill rotWithShape="1">
          <a:blip r:embed="rId5">
            <a:alphaModFix/>
          </a:blip>
          <a:srcRect/>
          <a:stretch/>
        </p:blipFill>
        <p:spPr>
          <a:xfrm>
            <a:off x="5564221" y="2123020"/>
            <a:ext cx="1232980" cy="1648925"/>
          </a:xfrm>
          <a:prstGeom prst="rect">
            <a:avLst/>
          </a:prstGeom>
          <a:noFill/>
          <a:ln>
            <a:noFill/>
          </a:ln>
        </p:spPr>
      </p:pic>
      <p:pic>
        <p:nvPicPr>
          <p:cNvPr id="316" name="Google Shape;316;p56" descr="https://upload.wikimedia.org/wikipedia/commons/thumb/e/e7/Elsevier.svg/931px-Elsevier.svg.png"/>
          <p:cNvPicPr preferRelativeResize="0"/>
          <p:nvPr/>
        </p:nvPicPr>
        <p:blipFill rotWithShape="1">
          <a:blip r:embed="rId6">
            <a:alphaModFix/>
          </a:blip>
          <a:srcRect/>
          <a:stretch/>
        </p:blipFill>
        <p:spPr>
          <a:xfrm>
            <a:off x="7208196" y="2626683"/>
            <a:ext cx="712451" cy="783619"/>
          </a:xfrm>
          <a:prstGeom prst="rect">
            <a:avLst/>
          </a:prstGeom>
          <a:noFill/>
          <a:ln>
            <a:noFill/>
          </a:ln>
        </p:spPr>
      </p:pic>
      <p:pic>
        <p:nvPicPr>
          <p:cNvPr id="317" name="Google Shape;317;p56"/>
          <p:cNvPicPr preferRelativeResize="0"/>
          <p:nvPr/>
        </p:nvPicPr>
        <p:blipFill rotWithShape="1">
          <a:blip r:embed="rId7">
            <a:alphaModFix/>
          </a:blip>
          <a:srcRect/>
          <a:stretch/>
        </p:blipFill>
        <p:spPr>
          <a:xfrm rot="10800000">
            <a:off x="2267402" y="1054433"/>
            <a:ext cx="1127192" cy="930381"/>
          </a:xfrm>
          <a:prstGeom prst="rect">
            <a:avLst/>
          </a:prstGeom>
          <a:noFill/>
          <a:ln>
            <a:noFill/>
          </a:ln>
        </p:spPr>
      </p:pic>
      <p:pic>
        <p:nvPicPr>
          <p:cNvPr id="318" name="Google Shape;318;p56"/>
          <p:cNvPicPr preferRelativeResize="0"/>
          <p:nvPr/>
        </p:nvPicPr>
        <p:blipFill rotWithShape="1">
          <a:blip r:embed="rId8">
            <a:alphaModFix/>
          </a:blip>
          <a:srcRect/>
          <a:stretch/>
        </p:blipFill>
        <p:spPr>
          <a:xfrm rot="5400000">
            <a:off x="1790938" y="1676951"/>
            <a:ext cx="448478" cy="45470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7"/>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
              <a:t>Brainstorming activity</a:t>
            </a:r>
            <a:endParaRPr/>
          </a:p>
        </p:txBody>
      </p:sp>
      <p:sp>
        <p:nvSpPr>
          <p:cNvPr id="325" name="Google Shape;325;p57"/>
          <p:cNvSpPr/>
          <p:nvPr/>
        </p:nvSpPr>
        <p:spPr>
          <a:xfrm>
            <a:off x="541176" y="1967739"/>
            <a:ext cx="8024326" cy="14542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i="1">
                <a:solidFill>
                  <a:srgbClr val="000000"/>
                </a:solidFill>
                <a:latin typeface="Calibri"/>
                <a:ea typeface="Calibri"/>
                <a:cs typeface="Calibri"/>
                <a:sym typeface="Calibri"/>
              </a:rPr>
              <a:t>What kinds of activities do you want to know </a:t>
            </a:r>
            <a:endParaRPr sz="2400">
              <a:solidFill>
                <a:schemeClr val="dk1"/>
              </a:solidFill>
              <a:latin typeface="Verdana"/>
              <a:ea typeface="Verdana"/>
              <a:cs typeface="Verdana"/>
              <a:sym typeface="Verdana"/>
            </a:endParaRPr>
          </a:p>
          <a:p>
            <a:pPr marL="0" marR="0" lvl="0" indent="0" algn="ctr" rtl="0">
              <a:spcBef>
                <a:spcPts val="0"/>
              </a:spcBef>
              <a:spcAft>
                <a:spcPts val="0"/>
              </a:spcAft>
              <a:buNone/>
            </a:pPr>
            <a:r>
              <a:rPr lang="en" sz="2400" i="1">
                <a:solidFill>
                  <a:srgbClr val="000000"/>
                </a:solidFill>
                <a:latin typeface="Calibri"/>
                <a:ea typeface="Calibri"/>
                <a:cs typeface="Calibri"/>
                <a:sym typeface="Calibri"/>
              </a:rPr>
              <a:t>if you can do with your article </a:t>
            </a:r>
            <a:endParaRPr/>
          </a:p>
          <a:p>
            <a:pPr marL="0" marR="0" lvl="0" indent="0" algn="ctr" rtl="0">
              <a:spcBef>
                <a:spcPts val="0"/>
              </a:spcBef>
              <a:spcAft>
                <a:spcPts val="0"/>
              </a:spcAft>
              <a:buNone/>
            </a:pPr>
            <a:r>
              <a:rPr lang="en" sz="2400" i="1">
                <a:solidFill>
                  <a:srgbClr val="000000"/>
                </a:solidFill>
                <a:latin typeface="Calibri"/>
                <a:ea typeface="Calibri"/>
                <a:cs typeface="Calibri"/>
                <a:sym typeface="Calibri"/>
              </a:rPr>
              <a:t>(e.g. share with colleagues, post to a website etc.)?  </a:t>
            </a:r>
            <a:endParaRPr sz="2400">
              <a:solidFill>
                <a:schemeClr val="dk1"/>
              </a:solidFill>
              <a:latin typeface="Verdana"/>
              <a:ea typeface="Verdana"/>
              <a:cs typeface="Verdana"/>
              <a:sym typeface="Verdana"/>
            </a:endParaRPr>
          </a:p>
          <a:p>
            <a:pPr marL="0" marR="0" lvl="0" indent="0" algn="l" rtl="0">
              <a:spcBef>
                <a:spcPts val="0"/>
              </a:spcBef>
              <a:spcAft>
                <a:spcPts val="0"/>
              </a:spcAft>
              <a:buNone/>
            </a:pPr>
            <a:r>
              <a:rPr lang="en" sz="2400">
                <a:solidFill>
                  <a:schemeClr val="dk1"/>
                </a:solidFill>
                <a:latin typeface="Verdana"/>
                <a:ea typeface="Verdana"/>
                <a:cs typeface="Verdana"/>
                <a:sym typeface="Verdana"/>
              </a:rPr>
              <a:t/>
            </a:r>
            <a:br>
              <a:rPr lang="en" sz="2400">
                <a:solidFill>
                  <a:schemeClr val="dk1"/>
                </a:solidFill>
                <a:latin typeface="Verdana"/>
                <a:ea typeface="Verdana"/>
                <a:cs typeface="Verdana"/>
                <a:sym typeface="Verdana"/>
              </a:rPr>
            </a:br>
            <a:endParaRPr sz="2400">
              <a:solidFill>
                <a:schemeClr val="dk1"/>
              </a:solidFill>
              <a:latin typeface="Verdana"/>
              <a:ea typeface="Verdana"/>
              <a:cs typeface="Verdana"/>
              <a:sym typeface="Verdana"/>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8"/>
          <p:cNvSpPr txBox="1">
            <a:spLocks noGrp="1"/>
          </p:cNvSpPr>
          <p:nvPr>
            <p:ph type="body" idx="1"/>
          </p:nvPr>
        </p:nvSpPr>
        <p:spPr>
          <a:xfrm>
            <a:off x="14514" y="685801"/>
            <a:ext cx="8872538" cy="3980259"/>
          </a:xfrm>
          <a:prstGeom prst="rect">
            <a:avLst/>
          </a:prstGeom>
          <a:noFill/>
          <a:ln>
            <a:noFill/>
          </a:ln>
        </p:spPr>
        <p:txBody>
          <a:bodyPr spcFirstLastPara="1" wrap="square" lIns="274300" tIns="274300" rIns="274300" bIns="274300" anchor="t" anchorCtr="0">
            <a:noAutofit/>
          </a:bodyPr>
          <a:lstStyle/>
          <a:p>
            <a:pPr marL="282575" lvl="0" indent="-282575" algn="l" rtl="0">
              <a:spcBef>
                <a:spcPts val="0"/>
              </a:spcBef>
              <a:spcAft>
                <a:spcPts val="0"/>
              </a:spcAft>
              <a:buSzPts val="2400"/>
              <a:buChar char="▪"/>
            </a:pPr>
            <a:r>
              <a:rPr lang="en" dirty="0"/>
              <a:t>Pre-print</a:t>
            </a:r>
            <a:endParaRPr dirty="0"/>
          </a:p>
          <a:p>
            <a:pPr marL="742950" lvl="1" indent="-285750" algn="l" rtl="0">
              <a:spcBef>
                <a:spcPts val="1200"/>
              </a:spcBef>
              <a:spcAft>
                <a:spcPts val="0"/>
              </a:spcAft>
              <a:buSzPts val="1800"/>
              <a:buChar char="▪"/>
            </a:pPr>
            <a:r>
              <a:rPr lang="en" dirty="0"/>
              <a:t>Author’s original, submitted version</a:t>
            </a:r>
            <a:endParaRPr dirty="0"/>
          </a:p>
          <a:p>
            <a:pPr marL="282575" lvl="0" indent="-282575" algn="l" rtl="0">
              <a:spcBef>
                <a:spcPts val="1200"/>
              </a:spcBef>
              <a:spcAft>
                <a:spcPts val="0"/>
              </a:spcAft>
              <a:buSzPts val="2400"/>
              <a:buChar char="▪"/>
            </a:pPr>
            <a:r>
              <a:rPr lang="en" dirty="0"/>
              <a:t>Author’s accepted manuscript (AAM)</a:t>
            </a:r>
            <a:endParaRPr dirty="0"/>
          </a:p>
          <a:p>
            <a:pPr marL="742950" lvl="1" indent="-285750" algn="l" rtl="0">
              <a:spcBef>
                <a:spcPts val="1200"/>
              </a:spcBef>
              <a:spcAft>
                <a:spcPts val="0"/>
              </a:spcAft>
              <a:buSzPts val="1800"/>
              <a:buChar char="▪"/>
            </a:pPr>
            <a:r>
              <a:rPr lang="en" dirty="0"/>
              <a:t>Accepted version</a:t>
            </a:r>
            <a:endParaRPr dirty="0"/>
          </a:p>
          <a:p>
            <a:pPr marL="742950" lvl="1" indent="-285750" algn="l" rtl="0">
              <a:spcBef>
                <a:spcPts val="600"/>
              </a:spcBef>
              <a:spcAft>
                <a:spcPts val="0"/>
              </a:spcAft>
              <a:buSzPts val="1800"/>
              <a:buChar char="▪"/>
            </a:pPr>
            <a:r>
              <a:rPr lang="en" dirty="0"/>
              <a:t>Post-print </a:t>
            </a:r>
            <a:endParaRPr dirty="0"/>
          </a:p>
          <a:p>
            <a:pPr marL="282575" lvl="0" indent="-282575" algn="l" rtl="0">
              <a:spcBef>
                <a:spcPts val="1200"/>
              </a:spcBef>
              <a:spcAft>
                <a:spcPts val="0"/>
              </a:spcAft>
              <a:buSzPts val="2400"/>
              <a:buChar char="▪"/>
            </a:pPr>
            <a:r>
              <a:rPr lang="en" dirty="0"/>
              <a:t>Publisher’s final version</a:t>
            </a:r>
            <a:endParaRPr dirty="0"/>
          </a:p>
          <a:p>
            <a:pPr marL="742950" lvl="1" indent="-285750" algn="l" rtl="0">
              <a:spcBef>
                <a:spcPts val="1200"/>
              </a:spcBef>
              <a:spcAft>
                <a:spcPts val="0"/>
              </a:spcAft>
              <a:buSzPts val="1800"/>
              <a:buChar char="▪"/>
            </a:pPr>
            <a:r>
              <a:rPr lang="en" dirty="0"/>
              <a:t>Publisher’s PDF</a:t>
            </a:r>
            <a:endParaRPr dirty="0"/>
          </a:p>
          <a:p>
            <a:pPr marL="742950" lvl="1" indent="-285750" algn="l" rtl="0">
              <a:spcBef>
                <a:spcPts val="600"/>
              </a:spcBef>
              <a:spcAft>
                <a:spcPts val="0"/>
              </a:spcAft>
              <a:buSzPts val="1800"/>
              <a:buChar char="▪"/>
            </a:pPr>
            <a:r>
              <a:rPr lang="en" dirty="0"/>
              <a:t>Version of Record (VoR)</a:t>
            </a:r>
            <a:endParaRPr dirty="0"/>
          </a:p>
          <a:p>
            <a:pPr marL="742950" lvl="1" indent="-171450" algn="l" rtl="0">
              <a:spcBef>
                <a:spcPts val="600"/>
              </a:spcBef>
              <a:spcAft>
                <a:spcPts val="0"/>
              </a:spcAft>
              <a:buSzPts val="1800"/>
              <a:buNone/>
            </a:pPr>
            <a:endParaRPr dirty="0"/>
          </a:p>
          <a:p>
            <a:pPr marL="457200" lvl="1" indent="0" algn="l" rtl="0">
              <a:spcBef>
                <a:spcPts val="600"/>
              </a:spcBef>
              <a:spcAft>
                <a:spcPts val="1600"/>
              </a:spcAft>
              <a:buSzPts val="1800"/>
              <a:buNone/>
            </a:pPr>
            <a:endParaRPr dirty="0"/>
          </a:p>
        </p:txBody>
      </p:sp>
      <p:sp>
        <p:nvSpPr>
          <p:cNvPr id="332" name="Google Shape;332;p58"/>
          <p:cNvSpPr txBox="1">
            <a:spLocks noGrp="1"/>
          </p:cNvSpPr>
          <p:nvPr>
            <p:ph type="title"/>
          </p:nvPr>
        </p:nvSpPr>
        <p:spPr>
          <a:xfrm>
            <a:off x="358735" y="177928"/>
            <a:ext cx="5715494" cy="338124"/>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
              <a:t>Key terms: Versions</a:t>
            </a:r>
            <a:endParaRPr/>
          </a:p>
        </p:txBody>
      </p:sp>
      <p:pic>
        <p:nvPicPr>
          <p:cNvPr id="333" name="Google Shape;333;p58" descr="https://lh3.googleusercontent.com/asm8rWTy78NhKLOrDWuRb0bGv3d7bAf8mReglB3EP4Ec-ZcRZJgA6e0CKmXsOQR-u5bX6ptO8XNNjeCQmrKLCzzAyhNG3zVEmQmIawBGHm-MuXC_Z-3Wod_eccZxAzVcPL6pGGIF3yk"/>
          <p:cNvPicPr preferRelativeResize="0"/>
          <p:nvPr/>
        </p:nvPicPr>
        <p:blipFill rotWithShape="1">
          <a:blip r:embed="rId3">
            <a:alphaModFix/>
          </a:blip>
          <a:srcRect/>
          <a:stretch/>
        </p:blipFill>
        <p:spPr>
          <a:xfrm>
            <a:off x="5179859" y="1033592"/>
            <a:ext cx="2973107" cy="3432791"/>
          </a:xfrm>
          <a:prstGeom prst="rect">
            <a:avLst/>
          </a:prstGeom>
          <a:noFill/>
          <a:ln>
            <a:noFill/>
          </a:ln>
        </p:spPr>
      </p:pic>
      <p:sp>
        <p:nvSpPr>
          <p:cNvPr id="334" name="Google Shape;334;p58"/>
          <p:cNvSpPr txBox="1"/>
          <p:nvPr/>
        </p:nvSpPr>
        <p:spPr>
          <a:xfrm>
            <a:off x="2459899" y="4682382"/>
            <a:ext cx="7257300" cy="22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100" dirty="0">
                <a:solidFill>
                  <a:schemeClr val="dk1"/>
                </a:solidFill>
                <a:latin typeface="Verdana"/>
                <a:ea typeface="Verdana"/>
                <a:cs typeface="Verdana"/>
                <a:sym typeface="Verdana"/>
              </a:rPr>
              <a:t>Source: "Open Access Research FAQ.” </a:t>
            </a:r>
            <a:r>
              <a:rPr lang="en" sz="1100" i="1" dirty="0">
                <a:solidFill>
                  <a:schemeClr val="dk1"/>
                </a:solidFill>
                <a:latin typeface="Verdana"/>
                <a:ea typeface="Verdana"/>
                <a:cs typeface="Verdana"/>
                <a:sym typeface="Verdana"/>
              </a:rPr>
              <a:t>Higher Education Funding Council for England</a:t>
            </a:r>
            <a:r>
              <a:rPr lang="en" sz="1100" dirty="0">
                <a:solidFill>
                  <a:schemeClr val="dk1"/>
                </a:solidFill>
                <a:latin typeface="Verdana"/>
                <a:ea typeface="Verdana"/>
                <a:cs typeface="Verdana"/>
                <a:sym typeface="Verdana"/>
              </a:rPr>
              <a:t>. </a:t>
            </a:r>
            <a:r>
              <a:rPr lang="en" sz="1100" u="sng" dirty="0">
                <a:solidFill>
                  <a:schemeClr val="hlink"/>
                </a:solidFill>
                <a:latin typeface="Verdana"/>
                <a:ea typeface="Verdana"/>
                <a:cs typeface="Verdana"/>
                <a:sym typeface="Verdana"/>
                <a:hlinkClick r:id="rId4"/>
              </a:rPr>
              <a:t>http://www.hefce.ac.uk/rsrch/oa/FAQ/#deposit4</a:t>
            </a:r>
            <a:r>
              <a:rPr lang="en" sz="1100" dirty="0">
                <a:solidFill>
                  <a:schemeClr val="dk1"/>
                </a:solidFill>
                <a:latin typeface="Verdana"/>
                <a:ea typeface="Verdana"/>
                <a:cs typeface="Verdana"/>
                <a:sym typeface="Verdana"/>
              </a:rPr>
              <a:t> </a:t>
            </a:r>
            <a:endParaRPr sz="11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155E3E-3767-4748-B6B8-326171391ECC}"/>
              </a:ext>
            </a:extLst>
          </p:cNvPr>
          <p:cNvSpPr>
            <a:spLocks noGrp="1"/>
          </p:cNvSpPr>
          <p:nvPr>
            <p:ph type="title"/>
            <p:custDataLst>
              <p:tags r:id="rId1"/>
            </p:custDataLst>
          </p:nvPr>
        </p:nvSpPr>
        <p:spPr>
          <a:xfrm>
            <a:off x="573983" y="1"/>
            <a:ext cx="7941369" cy="708185"/>
          </a:xfrm>
        </p:spPr>
        <p:txBody>
          <a:bodyPr>
            <a:normAutofit/>
          </a:bodyPr>
          <a:lstStyle/>
          <a:p>
            <a:r>
              <a:rPr lang="en-US" dirty="0">
                <a:cs typeface="Calibri Light"/>
              </a:rPr>
              <a:t>A</a:t>
            </a:r>
            <a:r>
              <a:rPr lang="en-US" dirty="0" smtClean="0">
                <a:cs typeface="Calibri Light"/>
              </a:rPr>
              <a:t>rticle </a:t>
            </a:r>
            <a:r>
              <a:rPr lang="en-US" dirty="0">
                <a:cs typeface="Calibri Light"/>
              </a:rPr>
              <a:t>versioning</a:t>
            </a:r>
            <a:endParaRPr lang="en-US" dirty="0"/>
          </a:p>
        </p:txBody>
      </p:sp>
      <p:pic>
        <p:nvPicPr>
          <p:cNvPr id="3" name="Picture 3" descr="A screenshot of a cell phone&#10;&#10;Description generated with very high confidence">
            <a:extLst>
              <a:ext uri="{FF2B5EF4-FFF2-40B4-BE49-F238E27FC236}">
                <a16:creationId xmlns="" xmlns:a16="http://schemas.microsoft.com/office/drawing/2014/main" id="{4B8CED94-CE10-482C-ADE3-403B9BEE378B}"/>
              </a:ext>
            </a:extLst>
          </p:cNvPr>
          <p:cNvPicPr>
            <a:picLocks noChangeAspect="1"/>
          </p:cNvPicPr>
          <p:nvPr>
            <p:custDataLst>
              <p:tags r:id="rId2"/>
            </p:custDataLst>
          </p:nvPr>
        </p:nvPicPr>
        <p:blipFill>
          <a:blip r:embed="rId10"/>
          <a:stretch>
            <a:fillRect/>
          </a:stretch>
        </p:blipFill>
        <p:spPr>
          <a:xfrm>
            <a:off x="728663" y="1267751"/>
            <a:ext cx="2537222" cy="3201591"/>
          </a:xfrm>
          <a:prstGeom prst="rect">
            <a:avLst/>
          </a:prstGeom>
        </p:spPr>
      </p:pic>
      <p:pic>
        <p:nvPicPr>
          <p:cNvPr id="5" name="Picture 5" descr="A screenshot of a social media post&#10;&#10;Description generated with very high confidence">
            <a:extLst>
              <a:ext uri="{FF2B5EF4-FFF2-40B4-BE49-F238E27FC236}">
                <a16:creationId xmlns="" xmlns:a16="http://schemas.microsoft.com/office/drawing/2014/main" id="{62178DF0-9266-4DF6-9D21-4840458EEEA6}"/>
              </a:ext>
            </a:extLst>
          </p:cNvPr>
          <p:cNvPicPr>
            <a:picLocks noChangeAspect="1"/>
          </p:cNvPicPr>
          <p:nvPr>
            <p:custDataLst>
              <p:tags r:id="rId3"/>
            </p:custDataLst>
          </p:nvPr>
        </p:nvPicPr>
        <p:blipFill>
          <a:blip r:embed="rId11"/>
          <a:stretch>
            <a:fillRect/>
          </a:stretch>
        </p:blipFill>
        <p:spPr>
          <a:xfrm>
            <a:off x="3327797" y="1267751"/>
            <a:ext cx="2452688" cy="3201591"/>
          </a:xfrm>
          <a:prstGeom prst="rect">
            <a:avLst/>
          </a:prstGeom>
        </p:spPr>
      </p:pic>
      <p:pic>
        <p:nvPicPr>
          <p:cNvPr id="7" name="Picture 7" descr="A screenshot of a cell phone&#10;&#10;Description generated with very high confidence">
            <a:extLst>
              <a:ext uri="{FF2B5EF4-FFF2-40B4-BE49-F238E27FC236}">
                <a16:creationId xmlns="" xmlns:a16="http://schemas.microsoft.com/office/drawing/2014/main" id="{CEC47BB5-6B2A-4296-B51B-33EE07803931}"/>
              </a:ext>
            </a:extLst>
          </p:cNvPr>
          <p:cNvPicPr>
            <a:picLocks noChangeAspect="1"/>
          </p:cNvPicPr>
          <p:nvPr>
            <p:custDataLst>
              <p:tags r:id="rId4"/>
            </p:custDataLst>
          </p:nvPr>
        </p:nvPicPr>
        <p:blipFill>
          <a:blip r:embed="rId12"/>
          <a:stretch>
            <a:fillRect/>
          </a:stretch>
        </p:blipFill>
        <p:spPr>
          <a:xfrm>
            <a:off x="5843588" y="1267751"/>
            <a:ext cx="2563416" cy="3201591"/>
          </a:xfrm>
          <a:prstGeom prst="rect">
            <a:avLst/>
          </a:prstGeom>
        </p:spPr>
      </p:pic>
      <p:sp>
        <p:nvSpPr>
          <p:cNvPr id="9" name="TextBox 8">
            <a:extLst>
              <a:ext uri="{FF2B5EF4-FFF2-40B4-BE49-F238E27FC236}">
                <a16:creationId xmlns="" xmlns:a16="http://schemas.microsoft.com/office/drawing/2014/main" id="{9AC8F53B-9E7B-4450-969E-3C03B20CD5F5}"/>
              </a:ext>
            </a:extLst>
          </p:cNvPr>
          <p:cNvSpPr txBox="1"/>
          <p:nvPr>
            <p:custDataLst>
              <p:tags r:id="rId5"/>
            </p:custDataLst>
          </p:nvPr>
        </p:nvSpPr>
        <p:spPr>
          <a:xfrm>
            <a:off x="969434" y="4470401"/>
            <a:ext cx="2057400" cy="7155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a:cs typeface="Calibri"/>
              </a:rPr>
              <a:t>Pre-print – initial submission, no peer review</a:t>
            </a:r>
          </a:p>
        </p:txBody>
      </p:sp>
      <p:sp>
        <p:nvSpPr>
          <p:cNvPr id="10" name="TextBox 9">
            <a:extLst>
              <a:ext uri="{FF2B5EF4-FFF2-40B4-BE49-F238E27FC236}">
                <a16:creationId xmlns="" xmlns:a16="http://schemas.microsoft.com/office/drawing/2014/main" id="{D75F6FF3-9DB4-472C-B1AA-1D9C81FFEA3D}"/>
              </a:ext>
            </a:extLst>
          </p:cNvPr>
          <p:cNvSpPr txBox="1"/>
          <p:nvPr>
            <p:custDataLst>
              <p:tags r:id="rId6"/>
            </p:custDataLst>
          </p:nvPr>
        </p:nvSpPr>
        <p:spPr>
          <a:xfrm>
            <a:off x="3526367" y="4470400"/>
            <a:ext cx="2225652" cy="7155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dirty="0">
                <a:cs typeface="Calibri"/>
              </a:rPr>
              <a:t>Post-print – final </a:t>
            </a:r>
            <a:r>
              <a:rPr lang="en-US" dirty="0" smtClean="0">
                <a:cs typeface="Calibri"/>
              </a:rPr>
              <a:t>accepted version </a:t>
            </a:r>
            <a:r>
              <a:rPr lang="en-US" dirty="0">
                <a:cs typeface="Calibri"/>
              </a:rPr>
              <a:t>without layout, peer reviewed</a:t>
            </a:r>
          </a:p>
        </p:txBody>
      </p:sp>
      <p:sp>
        <p:nvSpPr>
          <p:cNvPr id="11" name="TextBox 10">
            <a:extLst>
              <a:ext uri="{FF2B5EF4-FFF2-40B4-BE49-F238E27FC236}">
                <a16:creationId xmlns="" xmlns:a16="http://schemas.microsoft.com/office/drawing/2014/main" id="{B7FEBF62-7C81-45BF-BB64-20D3CD915F8F}"/>
              </a:ext>
            </a:extLst>
          </p:cNvPr>
          <p:cNvSpPr txBox="1"/>
          <p:nvPr>
            <p:custDataLst>
              <p:tags r:id="rId7"/>
            </p:custDataLst>
          </p:nvPr>
        </p:nvSpPr>
        <p:spPr>
          <a:xfrm>
            <a:off x="6096001" y="4470400"/>
            <a:ext cx="2057400" cy="7155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dirty="0">
                <a:cs typeface="Calibri"/>
              </a:rPr>
              <a:t>Publisher's version/version of record – final copy with layout</a:t>
            </a:r>
          </a:p>
        </p:txBody>
      </p:sp>
    </p:spTree>
    <p:extLst>
      <p:ext uri="{BB962C8B-B14F-4D97-AF65-F5344CB8AC3E}">
        <p14:creationId xmlns:p14="http://schemas.microsoft.com/office/powerpoint/2010/main" val="8623554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dirty="0" smtClean="0"/>
              <a:t>post-print (cont’d)?</a:t>
            </a:r>
            <a:endParaRPr lang="en-CA" dirty="0"/>
          </a:p>
        </p:txBody>
      </p:sp>
      <p:sp>
        <p:nvSpPr>
          <p:cNvPr id="8" name="TextBox 7"/>
          <p:cNvSpPr txBox="1"/>
          <p:nvPr/>
        </p:nvSpPr>
        <p:spPr>
          <a:xfrm>
            <a:off x="4713288" y="4136205"/>
            <a:ext cx="4074682" cy="738664"/>
          </a:xfrm>
          <a:prstGeom prst="rect">
            <a:avLst/>
          </a:prstGeom>
          <a:solidFill>
            <a:schemeClr val="bg1"/>
          </a:solidFill>
        </p:spPr>
        <p:txBody>
          <a:bodyPr wrap="square" rtlCol="0">
            <a:spAutoFit/>
          </a:bodyPr>
          <a:lstStyle/>
          <a:p>
            <a:pPr algn="ctr"/>
            <a:r>
              <a:rPr lang="en-US" sz="1400" b="1" dirty="0" smtClean="0"/>
              <a:t>Publisher’s version </a:t>
            </a:r>
          </a:p>
          <a:p>
            <a:pPr algn="ctr"/>
            <a:r>
              <a:rPr lang="en-US" sz="1400" dirty="0" smtClean="0"/>
              <a:t>Created by PUBLISHER</a:t>
            </a:r>
          </a:p>
          <a:p>
            <a:pPr algn="ctr"/>
            <a:r>
              <a:rPr lang="en-US" sz="1400" dirty="0" smtClean="0"/>
              <a:t>Typically CANNOT be posted to repositories</a:t>
            </a:r>
            <a:endParaRPr lang="en-CA" sz="1400" dirty="0"/>
          </a:p>
        </p:txBody>
      </p:sp>
      <p:sp>
        <p:nvSpPr>
          <p:cNvPr id="11" name="TextBox 10"/>
          <p:cNvSpPr txBox="1"/>
          <p:nvPr/>
        </p:nvSpPr>
        <p:spPr>
          <a:xfrm>
            <a:off x="133614" y="4060102"/>
            <a:ext cx="3794444" cy="1169551"/>
          </a:xfrm>
          <a:prstGeom prst="rect">
            <a:avLst/>
          </a:prstGeom>
          <a:noFill/>
        </p:spPr>
        <p:txBody>
          <a:bodyPr wrap="square" rtlCol="0">
            <a:spAutoFit/>
          </a:bodyPr>
          <a:lstStyle/>
          <a:p>
            <a:pPr algn="ctr"/>
            <a:r>
              <a:rPr lang="en-US" sz="1400" b="1" dirty="0" smtClean="0"/>
              <a:t>Post-print</a:t>
            </a:r>
            <a:r>
              <a:rPr lang="en-US" sz="1400" dirty="0" smtClean="0"/>
              <a:t> </a:t>
            </a:r>
          </a:p>
          <a:p>
            <a:pPr algn="ctr"/>
            <a:r>
              <a:rPr lang="en-US" sz="1400" dirty="0" smtClean="0"/>
              <a:t>Saved by RESEARCHER</a:t>
            </a:r>
          </a:p>
          <a:p>
            <a:pPr algn="ctr"/>
            <a:r>
              <a:rPr lang="en-US" sz="1400" dirty="0" smtClean="0"/>
              <a:t>Typically CAN be posted to repositories</a:t>
            </a:r>
          </a:p>
          <a:p>
            <a:pPr algn="ctr"/>
            <a:r>
              <a:rPr lang="en-US" sz="1400" dirty="0" smtClean="0"/>
              <a:t>Usually must include DOI/link/citation to original article</a:t>
            </a:r>
            <a:endParaRPr lang="en-CA" sz="1400" dirty="0"/>
          </a:p>
        </p:txBody>
      </p:sp>
      <p:sp>
        <p:nvSpPr>
          <p:cNvPr id="3" name="Oval 2"/>
          <p:cNvSpPr>
            <a:spLocks noChangeArrowheads="1"/>
          </p:cNvSpPr>
          <p:nvPr/>
        </p:nvSpPr>
        <p:spPr bwMode="auto">
          <a:xfrm>
            <a:off x="4076592" y="2236964"/>
            <a:ext cx="900113" cy="625079"/>
          </a:xfrm>
          <a:prstGeom prst="ellipse">
            <a:avLst/>
          </a:prstGeom>
          <a:solidFill>
            <a:srgbClr val="D34C4C"/>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Text Box 3"/>
          <p:cNvSpPr txBox="1">
            <a:spLocks noChangeArrowheads="1"/>
          </p:cNvSpPr>
          <p:nvPr/>
        </p:nvSpPr>
        <p:spPr bwMode="auto">
          <a:xfrm>
            <a:off x="4197242" y="2378649"/>
            <a:ext cx="646113" cy="3119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smtClean="0">
                <a:ln>
                  <a:noFill/>
                </a:ln>
                <a:solidFill>
                  <a:srgbClr val="FFFFFF"/>
                </a:solidFill>
                <a:effectLst/>
                <a:latin typeface="Calibri" panose="020F0502020204030204" pitchFamily="34" charset="0"/>
              </a:rPr>
              <a:t>VS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3"/>
          <a:stretch>
            <a:fillRect/>
          </a:stretch>
        </p:blipFill>
        <p:spPr>
          <a:xfrm>
            <a:off x="375808" y="855014"/>
            <a:ext cx="3366933" cy="3135801"/>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5310556" y="823000"/>
            <a:ext cx="3212123" cy="3237101"/>
          </a:xfrm>
          <a:prstGeom prst="rect">
            <a:avLst/>
          </a:prstGeom>
          <a:ln>
            <a:solidFill>
              <a:schemeClr val="accent1"/>
            </a:solidFill>
          </a:ln>
        </p:spPr>
      </p:pic>
      <p:sp>
        <p:nvSpPr>
          <p:cNvPr id="15" name="Right Arrow 14"/>
          <p:cNvSpPr/>
          <p:nvPr/>
        </p:nvSpPr>
        <p:spPr>
          <a:xfrm rot="10800000">
            <a:off x="3352408" y="3776237"/>
            <a:ext cx="802734" cy="224826"/>
          </a:xfrm>
          <a:prstGeom prst="rightArrow">
            <a:avLst/>
          </a:prstGeom>
          <a:solidFill>
            <a:srgbClr val="90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err="1" smtClean="0">
              <a:latin typeface="Calibri" panose="020F0502020204030204" pitchFamily="34" charset="0"/>
            </a:endParaRPr>
          </a:p>
        </p:txBody>
      </p:sp>
      <p:sp>
        <p:nvSpPr>
          <p:cNvPr id="16" name="Rectangle 15"/>
          <p:cNvSpPr/>
          <p:nvPr/>
        </p:nvSpPr>
        <p:spPr>
          <a:xfrm>
            <a:off x="4023059" y="3878403"/>
            <a:ext cx="132085" cy="853747"/>
          </a:xfrm>
          <a:prstGeom prst="rect">
            <a:avLst/>
          </a:prstGeom>
          <a:solidFill>
            <a:srgbClr val="90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err="1" smtClean="0">
              <a:latin typeface="Calibri" panose="020F0502020204030204" pitchFamily="34" charset="0"/>
            </a:endParaRPr>
          </a:p>
        </p:txBody>
      </p:sp>
      <p:sp>
        <p:nvSpPr>
          <p:cNvPr id="18" name="Rectangle 17"/>
          <p:cNvSpPr/>
          <p:nvPr/>
        </p:nvSpPr>
        <p:spPr>
          <a:xfrm>
            <a:off x="3742741" y="4615961"/>
            <a:ext cx="412403" cy="116187"/>
          </a:xfrm>
          <a:prstGeom prst="rect">
            <a:avLst/>
          </a:prstGeom>
          <a:solidFill>
            <a:srgbClr val="90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err="1" smtClean="0">
              <a:latin typeface="Calibri" panose="020F0502020204030204" pitchFamily="34" charset="0"/>
            </a:endParaRPr>
          </a:p>
        </p:txBody>
      </p:sp>
    </p:spTree>
    <p:extLst>
      <p:ext uri="{BB962C8B-B14F-4D97-AF65-F5344CB8AC3E}">
        <p14:creationId xmlns:p14="http://schemas.microsoft.com/office/powerpoint/2010/main" val="8999193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0"/>
          <p:cNvSpPr txBox="1">
            <a:spLocks noGrp="1"/>
          </p:cNvSpPr>
          <p:nvPr>
            <p:ph type="body" idx="1"/>
          </p:nvPr>
        </p:nvSpPr>
        <p:spPr>
          <a:xfrm>
            <a:off x="14514" y="685801"/>
            <a:ext cx="8872538" cy="3980259"/>
          </a:xfrm>
          <a:prstGeom prst="rect">
            <a:avLst/>
          </a:prstGeom>
          <a:noFill/>
          <a:ln>
            <a:noFill/>
          </a:ln>
        </p:spPr>
        <p:txBody>
          <a:bodyPr spcFirstLastPara="1" wrap="square" lIns="274300" tIns="274300" rIns="274300" bIns="274300" anchor="t" anchorCtr="0">
            <a:noAutofit/>
          </a:bodyPr>
          <a:lstStyle/>
          <a:p>
            <a:pPr marL="282575" lvl="0" indent="-282575" algn="l" rtl="0">
              <a:spcBef>
                <a:spcPts val="0"/>
              </a:spcBef>
              <a:spcAft>
                <a:spcPts val="0"/>
              </a:spcAft>
              <a:buClr>
                <a:srgbClr val="548AA5"/>
              </a:buClr>
              <a:buSzPts val="2400"/>
              <a:buFont typeface="Noto Sans Symbols"/>
              <a:buChar char="▪"/>
            </a:pPr>
            <a:r>
              <a:rPr lang="en"/>
              <a:t>Assignment/transfer</a:t>
            </a:r>
            <a:endParaRPr/>
          </a:p>
          <a:p>
            <a:pPr marL="742950" lvl="1" indent="-285750" algn="l" rtl="0">
              <a:spcBef>
                <a:spcPts val="1200"/>
              </a:spcBef>
              <a:spcAft>
                <a:spcPts val="0"/>
              </a:spcAft>
              <a:buSzPts val="1800"/>
              <a:buChar char="▪"/>
            </a:pPr>
            <a:r>
              <a:rPr lang="en"/>
              <a:t>Transfer of some or all of your rights to another party (e.g. a publisher). </a:t>
            </a:r>
            <a:endParaRPr/>
          </a:p>
          <a:p>
            <a:pPr marL="742950" lvl="1" indent="-171450" algn="l" rtl="0">
              <a:spcBef>
                <a:spcPts val="600"/>
              </a:spcBef>
              <a:spcAft>
                <a:spcPts val="0"/>
              </a:spcAft>
              <a:buSzPts val="1800"/>
              <a:buNone/>
            </a:pPr>
            <a:endParaRPr/>
          </a:p>
          <a:p>
            <a:pPr marL="282575" lvl="0" indent="-282575" algn="l" rtl="0">
              <a:spcBef>
                <a:spcPts val="1200"/>
              </a:spcBef>
              <a:spcAft>
                <a:spcPts val="0"/>
              </a:spcAft>
              <a:buClr>
                <a:srgbClr val="548AA5"/>
              </a:buClr>
              <a:buSzPts val="2400"/>
              <a:buFont typeface="Noto Sans Symbols"/>
              <a:buChar char="▪"/>
            </a:pPr>
            <a:r>
              <a:rPr lang="en"/>
              <a:t>License</a:t>
            </a:r>
            <a:endParaRPr/>
          </a:p>
          <a:p>
            <a:pPr marL="742950" lvl="1" indent="-285750" algn="l" rtl="0">
              <a:spcBef>
                <a:spcPts val="1200"/>
              </a:spcBef>
              <a:spcAft>
                <a:spcPts val="0"/>
              </a:spcAft>
              <a:buSzPts val="1800"/>
              <a:buChar char="▪"/>
            </a:pPr>
            <a:r>
              <a:rPr lang="en"/>
              <a:t>Permission for another party to use your work under certain conditions</a:t>
            </a:r>
            <a:endParaRPr/>
          </a:p>
          <a:p>
            <a:pPr marL="742950" lvl="1" indent="-285750" algn="l" rtl="0">
              <a:spcBef>
                <a:spcPts val="600"/>
              </a:spcBef>
              <a:spcAft>
                <a:spcPts val="0"/>
              </a:spcAft>
              <a:buSzPts val="1800"/>
              <a:buChar char="▪"/>
            </a:pPr>
            <a:r>
              <a:rPr lang="en"/>
              <a:t>You maintain copyright ownership</a:t>
            </a:r>
            <a:br>
              <a:rPr lang="en"/>
            </a:br>
            <a:r>
              <a:rPr lang="en"/>
              <a:t> </a:t>
            </a:r>
            <a:endParaRPr/>
          </a:p>
          <a:p>
            <a:pPr marL="0" lvl="0" indent="0" algn="l" rtl="0">
              <a:spcBef>
                <a:spcPts val="1200"/>
              </a:spcBef>
              <a:spcAft>
                <a:spcPts val="0"/>
              </a:spcAft>
              <a:buSzPts val="2400"/>
              <a:buNone/>
            </a:pPr>
            <a:r>
              <a:rPr lang="en" b="1"/>
              <a:t>Note</a:t>
            </a:r>
            <a:r>
              <a:rPr lang="en"/>
              <a:t>: In many agreements, you transfer copyright to the publisher and they license certain rights back to you. </a:t>
            </a:r>
            <a:endParaRPr/>
          </a:p>
        </p:txBody>
      </p:sp>
      <p:sp>
        <p:nvSpPr>
          <p:cNvPr id="354" name="Google Shape;354;p60"/>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
              <a:t>Key terms: Assigning vs. licensing</a:t>
            </a:r>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1"/>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
              <a:t>Key terms: Exclusive vs. non-exclusive license</a:t>
            </a:r>
            <a:endParaRPr/>
          </a:p>
        </p:txBody>
      </p:sp>
      <p:pic>
        <p:nvPicPr>
          <p:cNvPr id="361" name="Google Shape;361;p61" descr="Élève écrivant / Student writing by lmproulx"/>
          <p:cNvPicPr preferRelativeResize="0"/>
          <p:nvPr/>
        </p:nvPicPr>
        <p:blipFill rotWithShape="1">
          <a:blip r:embed="rId3">
            <a:alphaModFix/>
          </a:blip>
          <a:srcRect/>
          <a:stretch/>
        </p:blipFill>
        <p:spPr>
          <a:xfrm>
            <a:off x="181384" y="1555510"/>
            <a:ext cx="1117361" cy="1710247"/>
          </a:xfrm>
          <a:prstGeom prst="rect">
            <a:avLst/>
          </a:prstGeom>
          <a:noFill/>
          <a:ln>
            <a:noFill/>
          </a:ln>
        </p:spPr>
      </p:pic>
      <p:pic>
        <p:nvPicPr>
          <p:cNvPr id="362" name="Google Shape;362;p61"/>
          <p:cNvPicPr preferRelativeResize="0"/>
          <p:nvPr/>
        </p:nvPicPr>
        <p:blipFill rotWithShape="1">
          <a:blip r:embed="rId4">
            <a:alphaModFix/>
          </a:blip>
          <a:srcRect/>
          <a:stretch/>
        </p:blipFill>
        <p:spPr>
          <a:xfrm>
            <a:off x="1756112" y="1849494"/>
            <a:ext cx="1220213" cy="562654"/>
          </a:xfrm>
          <a:prstGeom prst="rect">
            <a:avLst/>
          </a:prstGeom>
          <a:noFill/>
          <a:ln>
            <a:noFill/>
          </a:ln>
        </p:spPr>
      </p:pic>
      <p:sp>
        <p:nvSpPr>
          <p:cNvPr id="363" name="Google Shape;363;p61"/>
          <p:cNvSpPr txBox="1"/>
          <p:nvPr/>
        </p:nvSpPr>
        <p:spPr>
          <a:xfrm>
            <a:off x="5848212" y="1202882"/>
            <a:ext cx="2439754"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b="1">
                <a:solidFill>
                  <a:schemeClr val="dk1"/>
                </a:solidFill>
                <a:latin typeface="Verdana"/>
                <a:ea typeface="Verdana"/>
                <a:cs typeface="Verdana"/>
                <a:sym typeface="Verdana"/>
              </a:rPr>
              <a:t>Non-Exclusive</a:t>
            </a:r>
            <a:endParaRPr sz="1800" b="1">
              <a:solidFill>
                <a:schemeClr val="dk1"/>
              </a:solidFill>
              <a:latin typeface="Verdana"/>
              <a:ea typeface="Verdana"/>
              <a:cs typeface="Verdana"/>
              <a:sym typeface="Verdana"/>
            </a:endParaRPr>
          </a:p>
        </p:txBody>
      </p:sp>
      <p:pic>
        <p:nvPicPr>
          <p:cNvPr id="364" name="Google Shape;364;p61"/>
          <p:cNvPicPr preferRelativeResize="0"/>
          <p:nvPr/>
        </p:nvPicPr>
        <p:blipFill rotWithShape="1">
          <a:blip r:embed="rId5">
            <a:alphaModFix/>
          </a:blip>
          <a:srcRect/>
          <a:stretch/>
        </p:blipFill>
        <p:spPr>
          <a:xfrm>
            <a:off x="1673159" y="2410634"/>
            <a:ext cx="2093119" cy="707231"/>
          </a:xfrm>
          <a:prstGeom prst="rect">
            <a:avLst/>
          </a:prstGeom>
          <a:noFill/>
          <a:ln>
            <a:noFill/>
          </a:ln>
        </p:spPr>
      </p:pic>
      <p:sp>
        <p:nvSpPr>
          <p:cNvPr id="365" name="Google Shape;365;p61"/>
          <p:cNvSpPr/>
          <p:nvPr/>
        </p:nvSpPr>
        <p:spPr>
          <a:xfrm>
            <a:off x="1891524" y="2496582"/>
            <a:ext cx="2354093" cy="536848"/>
          </a:xfrm>
          <a:prstGeom prst="mathMultiply">
            <a:avLst>
              <a:gd name="adj1" fmla="val 23520"/>
            </a:avLst>
          </a:prstGeom>
          <a:solidFill>
            <a:srgbClr val="C0504D"/>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366" name="Google Shape;366;p61"/>
          <p:cNvSpPr txBox="1"/>
          <p:nvPr/>
        </p:nvSpPr>
        <p:spPr>
          <a:xfrm>
            <a:off x="267175" y="1202882"/>
            <a:ext cx="1641337"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b="1">
                <a:solidFill>
                  <a:schemeClr val="dk1"/>
                </a:solidFill>
                <a:latin typeface="Verdana"/>
                <a:ea typeface="Verdana"/>
                <a:cs typeface="Verdana"/>
                <a:sym typeface="Verdana"/>
              </a:rPr>
              <a:t>Exclusive</a:t>
            </a:r>
            <a:endParaRPr sz="1800" b="1">
              <a:solidFill>
                <a:schemeClr val="dk1"/>
              </a:solidFill>
              <a:latin typeface="Verdana"/>
              <a:ea typeface="Verdana"/>
              <a:cs typeface="Verdana"/>
              <a:sym typeface="Verdana"/>
            </a:endParaRPr>
          </a:p>
        </p:txBody>
      </p:sp>
      <p:pic>
        <p:nvPicPr>
          <p:cNvPr id="367" name="Google Shape;367;p61" descr="Élève écrivant / Student writing by lmproulx"/>
          <p:cNvPicPr preferRelativeResize="0"/>
          <p:nvPr/>
        </p:nvPicPr>
        <p:blipFill rotWithShape="1">
          <a:blip r:embed="rId3">
            <a:alphaModFix/>
          </a:blip>
          <a:srcRect/>
          <a:stretch/>
        </p:blipFill>
        <p:spPr>
          <a:xfrm>
            <a:off x="4682349" y="1557025"/>
            <a:ext cx="1117361" cy="1710247"/>
          </a:xfrm>
          <a:prstGeom prst="rect">
            <a:avLst/>
          </a:prstGeom>
          <a:noFill/>
          <a:ln>
            <a:noFill/>
          </a:ln>
        </p:spPr>
      </p:pic>
      <p:pic>
        <p:nvPicPr>
          <p:cNvPr id="368" name="Google Shape;368;p61"/>
          <p:cNvPicPr preferRelativeResize="0"/>
          <p:nvPr/>
        </p:nvPicPr>
        <p:blipFill rotWithShape="1">
          <a:blip r:embed="rId4">
            <a:alphaModFix/>
          </a:blip>
          <a:srcRect/>
          <a:stretch/>
        </p:blipFill>
        <p:spPr>
          <a:xfrm>
            <a:off x="6257076" y="1851009"/>
            <a:ext cx="1220213" cy="562654"/>
          </a:xfrm>
          <a:prstGeom prst="rect">
            <a:avLst/>
          </a:prstGeom>
          <a:noFill/>
          <a:ln>
            <a:noFill/>
          </a:ln>
        </p:spPr>
      </p:pic>
      <p:pic>
        <p:nvPicPr>
          <p:cNvPr id="369" name="Google Shape;369;p61"/>
          <p:cNvPicPr preferRelativeResize="0"/>
          <p:nvPr/>
        </p:nvPicPr>
        <p:blipFill rotWithShape="1">
          <a:blip r:embed="rId5">
            <a:alphaModFix/>
          </a:blip>
          <a:srcRect/>
          <a:stretch/>
        </p:blipFill>
        <p:spPr>
          <a:xfrm>
            <a:off x="6174124" y="2412149"/>
            <a:ext cx="2093119" cy="707231"/>
          </a:xfrm>
          <a:prstGeom prst="rect">
            <a:avLst/>
          </a:prstGeom>
          <a:noFill/>
          <a:ln>
            <a:noFill/>
          </a:ln>
        </p:spPr>
      </p:pic>
      <p:sp>
        <p:nvSpPr>
          <p:cNvPr id="370" name="Google Shape;370;p61"/>
          <p:cNvSpPr/>
          <p:nvPr/>
        </p:nvSpPr>
        <p:spPr>
          <a:xfrm>
            <a:off x="7310027" y="2410634"/>
            <a:ext cx="990977" cy="992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000" b="1">
                <a:solidFill>
                  <a:srgbClr val="00B050"/>
                </a:solidFill>
                <a:latin typeface="Verdana"/>
                <a:ea typeface="Verdana"/>
                <a:cs typeface="Verdana"/>
                <a:sym typeface="Verdana"/>
              </a:rPr>
              <a:t>✔</a:t>
            </a:r>
            <a:endParaRPr sz="8000">
              <a:solidFill>
                <a:srgbClr val="00B050"/>
              </a:solidFill>
              <a:latin typeface="Verdana"/>
              <a:ea typeface="Verdana"/>
              <a:cs typeface="Verdana"/>
              <a:sym typeface="Verdana"/>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7"/>
          <p:cNvSpPr txBox="1">
            <a:spLocks noGrp="1"/>
          </p:cNvSpPr>
          <p:nvPr>
            <p:ph type="title"/>
          </p:nvPr>
        </p:nvSpPr>
        <p:spPr>
          <a:xfrm>
            <a:off x="293096" y="146522"/>
            <a:ext cx="8539204" cy="871204"/>
          </a:xfrm>
          <a:prstGeom prst="rect">
            <a:avLst/>
          </a:prstGeom>
        </p:spPr>
        <p:txBody>
          <a:bodyPr spcFirstLastPara="1" wrap="square" lIns="91425" tIns="91425" rIns="91425" bIns="91425" anchor="t" anchorCtr="0">
            <a:noAutofit/>
          </a:bodyPr>
          <a:lstStyle/>
          <a:p>
            <a:pPr marL="158750" lvl="0"/>
            <a:r>
              <a:rPr lang="en-GB" b="1" dirty="0" smtClean="0"/>
              <a:t>P</a:t>
            </a:r>
            <a:r>
              <a:rPr lang="en" b="1" dirty="0" smtClean="0"/>
              <a:t>ublishers</a:t>
            </a:r>
            <a:r>
              <a:rPr lang="en" b="1" dirty="0"/>
              <a:t>’ CTAs and the information they provide </a:t>
            </a:r>
            <a:r>
              <a:rPr lang="en" b="1" dirty="0" smtClean="0"/>
              <a:t>about </a:t>
            </a:r>
            <a:r>
              <a:rPr lang="en" b="1" dirty="0"/>
              <a:t>author rights are:</a:t>
            </a:r>
            <a:endParaRPr lang="en" b="1" dirty="0"/>
          </a:p>
        </p:txBody>
      </p:sp>
      <p:sp>
        <p:nvSpPr>
          <p:cNvPr id="182" name="Google Shape;182;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615950" lvl="1" indent="0" algn="l" rtl="0">
              <a:spcBef>
                <a:spcPts val="0"/>
              </a:spcBef>
              <a:spcAft>
                <a:spcPts val="0"/>
              </a:spcAft>
              <a:buClr>
                <a:srgbClr val="000000"/>
              </a:buClr>
              <a:buSzPts val="1100"/>
              <a:buNone/>
            </a:pPr>
            <a:endParaRPr lang="en-GB" sz="1800" dirty="0" smtClean="0">
              <a:solidFill>
                <a:srgbClr val="000000"/>
              </a:solidFill>
            </a:endParaRPr>
          </a:p>
          <a:p>
            <a:pPr marL="958850" lvl="1" indent="-342900">
              <a:lnSpc>
                <a:spcPct val="150000"/>
              </a:lnSpc>
              <a:spcBef>
                <a:spcPts val="0"/>
              </a:spcBef>
              <a:buClr>
                <a:srgbClr val="000000"/>
              </a:buClr>
              <a:buSzPct val="100000"/>
              <a:buFont typeface="Arial"/>
              <a:buChar char="•"/>
            </a:pPr>
            <a:r>
              <a:rPr lang="en" sz="2200" dirty="0" smtClean="0">
                <a:solidFill>
                  <a:srgbClr val="000000"/>
                </a:solidFill>
              </a:rPr>
              <a:t>Hard </a:t>
            </a:r>
            <a:r>
              <a:rPr lang="en" sz="2200" dirty="0">
                <a:solidFill>
                  <a:srgbClr val="000000"/>
                </a:solidFill>
              </a:rPr>
              <a:t>to find</a:t>
            </a:r>
            <a:endParaRPr sz="2200" dirty="0">
              <a:solidFill>
                <a:srgbClr val="000000"/>
              </a:solidFill>
            </a:endParaRPr>
          </a:p>
          <a:p>
            <a:pPr marL="958850" lvl="1" indent="-342900">
              <a:lnSpc>
                <a:spcPct val="150000"/>
              </a:lnSpc>
              <a:spcBef>
                <a:spcPts val="0"/>
              </a:spcBef>
              <a:buClr>
                <a:srgbClr val="000000"/>
              </a:buClr>
              <a:buSzPct val="100000"/>
              <a:buFont typeface="Arial"/>
              <a:buChar char="•"/>
            </a:pPr>
            <a:r>
              <a:rPr lang="en" sz="2200" dirty="0">
                <a:solidFill>
                  <a:srgbClr val="000000"/>
                </a:solidFill>
              </a:rPr>
              <a:t>Hard to understand</a:t>
            </a:r>
            <a:endParaRPr sz="2200" dirty="0">
              <a:solidFill>
                <a:srgbClr val="000000"/>
              </a:solidFill>
            </a:endParaRPr>
          </a:p>
          <a:p>
            <a:pPr marL="958850" lvl="1" indent="-342900">
              <a:lnSpc>
                <a:spcPct val="150000"/>
              </a:lnSpc>
              <a:spcBef>
                <a:spcPts val="0"/>
              </a:spcBef>
              <a:buClr>
                <a:srgbClr val="000000"/>
              </a:buClr>
              <a:buSzPct val="100000"/>
              <a:buFont typeface="Arial"/>
              <a:buChar char="•"/>
            </a:pPr>
            <a:r>
              <a:rPr lang="en" sz="2200" dirty="0">
                <a:solidFill>
                  <a:srgbClr val="000000"/>
                </a:solidFill>
              </a:rPr>
              <a:t>Often leave out critical information about what authors care about</a:t>
            </a:r>
            <a:endParaRPr sz="2200" dirty="0">
              <a:solidFill>
                <a:srgbClr val="000000"/>
              </a:solidFill>
            </a:endParaRPr>
          </a:p>
          <a:p>
            <a:pPr marL="958850" lvl="1" indent="-342900">
              <a:lnSpc>
                <a:spcPct val="150000"/>
              </a:lnSpc>
              <a:spcBef>
                <a:spcPts val="0"/>
              </a:spcBef>
              <a:buClr>
                <a:srgbClr val="000000"/>
              </a:buClr>
              <a:buSzPct val="100000"/>
              <a:buFont typeface="Arial"/>
              <a:buChar char="•"/>
            </a:pPr>
            <a:r>
              <a:rPr lang="en" sz="2200" dirty="0">
                <a:solidFill>
                  <a:srgbClr val="000000"/>
                </a:solidFill>
              </a:rPr>
              <a:t>Often seem intentionally obtuse </a:t>
            </a:r>
            <a:endParaRPr sz="2200" dirty="0">
              <a:solidFill>
                <a:srgbClr val="000000"/>
              </a:solidFill>
            </a:endParaRPr>
          </a:p>
          <a:p>
            <a:pPr marL="914400" lvl="1" indent="-317500" algn="l" rtl="0">
              <a:spcBef>
                <a:spcPts val="0"/>
              </a:spcBef>
              <a:spcAft>
                <a:spcPts val="0"/>
              </a:spcAft>
              <a:buSzPts val="1400"/>
              <a:buChar char="-"/>
            </a:pPr>
            <a:endParaRPr dirty="0"/>
          </a:p>
          <a:p>
            <a:pPr marL="457200" lvl="0" indent="0" algn="l" rtl="0">
              <a:spcBef>
                <a:spcPts val="1600"/>
              </a:spcBef>
              <a:spcAft>
                <a:spcPts val="1600"/>
              </a:spcAft>
              <a:buNone/>
            </a:pPr>
            <a:endParaRPr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2"/>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GB" dirty="0" smtClean="0"/>
              <a:t>A special kind of </a:t>
            </a:r>
            <a:r>
              <a:rPr lang="en-GB" dirty="0"/>
              <a:t>n</a:t>
            </a:r>
            <a:r>
              <a:rPr lang="en" dirty="0" smtClean="0"/>
              <a:t>on-exclusive</a:t>
            </a:r>
            <a:r>
              <a:rPr lang="en-GB" dirty="0" smtClean="0"/>
              <a:t>: Creative Commons</a:t>
            </a:r>
            <a:endParaRPr dirty="0"/>
          </a:p>
        </p:txBody>
      </p:sp>
      <p:pic>
        <p:nvPicPr>
          <p:cNvPr id="377" name="Google Shape;377;p62" descr="Élève écrivant / Student writing by lmproulx"/>
          <p:cNvPicPr preferRelativeResize="0"/>
          <p:nvPr/>
        </p:nvPicPr>
        <p:blipFill rotWithShape="1">
          <a:blip r:embed="rId3">
            <a:alphaModFix/>
          </a:blip>
          <a:srcRect/>
          <a:stretch/>
        </p:blipFill>
        <p:spPr>
          <a:xfrm>
            <a:off x="441090" y="1557025"/>
            <a:ext cx="1117361" cy="1710247"/>
          </a:xfrm>
          <a:prstGeom prst="rect">
            <a:avLst/>
          </a:prstGeom>
          <a:noFill/>
          <a:ln>
            <a:noFill/>
          </a:ln>
        </p:spPr>
      </p:pic>
      <p:pic>
        <p:nvPicPr>
          <p:cNvPr id="378" name="Google Shape;378;p62"/>
          <p:cNvPicPr preferRelativeResize="0"/>
          <p:nvPr/>
        </p:nvPicPr>
        <p:blipFill rotWithShape="1">
          <a:blip r:embed="rId4">
            <a:alphaModFix/>
          </a:blip>
          <a:srcRect/>
          <a:stretch/>
        </p:blipFill>
        <p:spPr>
          <a:xfrm>
            <a:off x="2138798" y="1557025"/>
            <a:ext cx="1598251" cy="1569117"/>
          </a:xfrm>
          <a:prstGeom prst="rect">
            <a:avLst/>
          </a:prstGeom>
          <a:noFill/>
          <a:ln>
            <a:noFill/>
          </a:ln>
        </p:spPr>
      </p:pic>
      <p:pic>
        <p:nvPicPr>
          <p:cNvPr id="379" name="Google Shape;379;p62" descr="Image result for creative commons license"/>
          <p:cNvPicPr preferRelativeResize="0"/>
          <p:nvPr/>
        </p:nvPicPr>
        <p:blipFill rotWithShape="1">
          <a:blip r:embed="rId5">
            <a:alphaModFix/>
          </a:blip>
          <a:srcRect/>
          <a:stretch/>
        </p:blipFill>
        <p:spPr>
          <a:xfrm>
            <a:off x="2801569" y="3126142"/>
            <a:ext cx="925825" cy="323924"/>
          </a:xfrm>
          <a:prstGeom prst="rect">
            <a:avLst/>
          </a:prstGeom>
          <a:noFill/>
          <a:ln>
            <a:noFill/>
          </a:ln>
        </p:spPr>
      </p:pic>
      <p:pic>
        <p:nvPicPr>
          <p:cNvPr id="380" name="Google Shape;380;p62"/>
          <p:cNvPicPr preferRelativeResize="0"/>
          <p:nvPr/>
        </p:nvPicPr>
        <p:blipFill rotWithShape="1">
          <a:blip r:embed="rId6">
            <a:alphaModFix/>
          </a:blip>
          <a:srcRect/>
          <a:stretch/>
        </p:blipFill>
        <p:spPr>
          <a:xfrm>
            <a:off x="4438138" y="1512907"/>
            <a:ext cx="3071813" cy="1657350"/>
          </a:xfrm>
          <a:prstGeom prst="rect">
            <a:avLst/>
          </a:prstGeom>
          <a:noFill/>
          <a:ln>
            <a:noFill/>
          </a:ln>
        </p:spPr>
      </p:pic>
      <p:sp>
        <p:nvSpPr>
          <p:cNvPr id="381" name="Google Shape;381;p62" descr="Image result for plos"/>
          <p:cNvSpPr/>
          <p:nvPr/>
        </p:nvSpPr>
        <p:spPr>
          <a:xfrm>
            <a:off x="155575" y="-108346"/>
            <a:ext cx="304800" cy="2286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382" name="Google Shape;382;p62"/>
          <p:cNvPicPr preferRelativeResize="0"/>
          <p:nvPr/>
        </p:nvPicPr>
        <p:blipFill rotWithShape="1">
          <a:blip r:embed="rId7">
            <a:alphaModFix/>
          </a:blip>
          <a:srcRect t="-1270" r="26969"/>
          <a:stretch/>
        </p:blipFill>
        <p:spPr>
          <a:xfrm>
            <a:off x="2483600" y="1111245"/>
            <a:ext cx="1552400" cy="401663"/>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3"/>
          <p:cNvSpPr txBox="1">
            <a:spLocks noGrp="1"/>
          </p:cNvSpPr>
          <p:nvPr>
            <p:ph type="body" idx="1"/>
          </p:nvPr>
        </p:nvSpPr>
        <p:spPr>
          <a:xfrm>
            <a:off x="14514" y="685801"/>
            <a:ext cx="8872538" cy="3980259"/>
          </a:xfrm>
          <a:prstGeom prst="rect">
            <a:avLst/>
          </a:prstGeom>
          <a:noFill/>
          <a:ln>
            <a:noFill/>
          </a:ln>
        </p:spPr>
        <p:txBody>
          <a:bodyPr spcFirstLastPara="1" wrap="square" lIns="274300" tIns="274300" rIns="274300" bIns="274300" anchor="t" anchorCtr="0">
            <a:noAutofit/>
          </a:bodyPr>
          <a:lstStyle/>
          <a:p>
            <a:pPr marL="282575" lvl="0" indent="-282575" algn="l" rtl="0">
              <a:spcBef>
                <a:spcPts val="0"/>
              </a:spcBef>
              <a:spcAft>
                <a:spcPts val="0"/>
              </a:spcAft>
              <a:buSzPts val="2400"/>
              <a:buChar char="▪"/>
            </a:pPr>
            <a:r>
              <a:rPr lang="en"/>
              <a:t>At your table, review the copyright transfer agreements provided (~10 minutes)</a:t>
            </a:r>
            <a:endParaRPr/>
          </a:p>
          <a:p>
            <a:pPr marL="742950" lvl="1" indent="-285750" algn="l" rtl="0">
              <a:spcBef>
                <a:spcPts val="1200"/>
              </a:spcBef>
              <a:spcAft>
                <a:spcPts val="0"/>
              </a:spcAft>
              <a:buSzPts val="1800"/>
              <a:buChar char="▪"/>
            </a:pPr>
            <a:r>
              <a:rPr lang="en"/>
              <a:t>Highlight anything that’s unclear/confusing</a:t>
            </a:r>
            <a:endParaRPr/>
          </a:p>
          <a:p>
            <a:pPr marL="282575" lvl="0" indent="-282575" algn="l" rtl="0">
              <a:spcBef>
                <a:spcPts val="1200"/>
              </a:spcBef>
              <a:spcAft>
                <a:spcPts val="0"/>
              </a:spcAft>
              <a:buSzPts val="2400"/>
              <a:buChar char="▪"/>
            </a:pPr>
            <a:r>
              <a:rPr lang="en"/>
              <a:t>Fill in the chart on your handout</a:t>
            </a:r>
            <a:endParaRPr/>
          </a:p>
          <a:p>
            <a:pPr marL="282575" lvl="0" indent="-130175" algn="l" rtl="0">
              <a:spcBef>
                <a:spcPts val="1800"/>
              </a:spcBef>
              <a:spcAft>
                <a:spcPts val="0"/>
              </a:spcAft>
              <a:buClr>
                <a:srgbClr val="548AA5"/>
              </a:buClr>
              <a:buSzPts val="2400"/>
              <a:buFont typeface="Noto Sans Symbols"/>
              <a:buNone/>
            </a:pPr>
            <a:endParaRPr/>
          </a:p>
        </p:txBody>
      </p:sp>
      <p:sp>
        <p:nvSpPr>
          <p:cNvPr id="389" name="Google Shape;389;p63"/>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
              <a:t>Group Activity: Copyright Transfer Agreements</a:t>
            </a:r>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64"/>
          <p:cNvPicPr preferRelativeResize="0"/>
          <p:nvPr/>
        </p:nvPicPr>
        <p:blipFill rotWithShape="1">
          <a:blip r:embed="rId3">
            <a:alphaModFix/>
          </a:blip>
          <a:srcRect/>
          <a:stretch/>
        </p:blipFill>
        <p:spPr>
          <a:xfrm>
            <a:off x="1502065" y="170515"/>
            <a:ext cx="4657727" cy="497298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65"/>
          <p:cNvPicPr preferRelativeResize="0"/>
          <p:nvPr/>
        </p:nvPicPr>
        <p:blipFill rotWithShape="1">
          <a:blip r:embed="rId3">
            <a:alphaModFix/>
          </a:blip>
          <a:srcRect/>
          <a:stretch/>
        </p:blipFill>
        <p:spPr>
          <a:xfrm>
            <a:off x="0" y="109436"/>
            <a:ext cx="4100866" cy="4974423"/>
          </a:xfrm>
          <a:prstGeom prst="rect">
            <a:avLst/>
          </a:prstGeom>
          <a:noFill/>
          <a:ln w="9525" cap="flat" cmpd="sng">
            <a:solidFill>
              <a:srgbClr val="7F7F7F"/>
            </a:solidFill>
            <a:prstDash val="solid"/>
            <a:round/>
            <a:headEnd type="none" w="sm" len="sm"/>
            <a:tailEnd type="none" w="sm" len="sm"/>
          </a:ln>
        </p:spPr>
      </p:pic>
      <p:sp>
        <p:nvSpPr>
          <p:cNvPr id="401" name="Google Shape;401;p65"/>
          <p:cNvSpPr txBox="1"/>
          <p:nvPr/>
        </p:nvSpPr>
        <p:spPr>
          <a:xfrm>
            <a:off x="5972783" y="1896894"/>
            <a:ext cx="2704290"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a:solidFill>
                  <a:schemeClr val="dk1"/>
                </a:solidFill>
                <a:latin typeface="Verdana"/>
                <a:ea typeface="Verdana"/>
                <a:cs typeface="Verdana"/>
                <a:sym typeface="Verdana"/>
              </a:rPr>
              <a:t>p. 1 </a:t>
            </a:r>
            <a:endParaRPr/>
          </a:p>
          <a:p>
            <a:pPr marL="0" marR="0" lvl="0" indent="0" algn="ctr" rtl="0">
              <a:spcBef>
                <a:spcPts val="0"/>
              </a:spcBef>
              <a:spcAft>
                <a:spcPts val="0"/>
              </a:spcAft>
              <a:buNone/>
            </a:pPr>
            <a:r>
              <a:rPr lang="en" sz="1800">
                <a:solidFill>
                  <a:schemeClr val="dk1"/>
                </a:solidFill>
                <a:latin typeface="Verdana"/>
                <a:ea typeface="Verdana"/>
                <a:cs typeface="Verdana"/>
                <a:sym typeface="Verdana"/>
              </a:rPr>
              <a:t>Overview of author status and affiliation </a:t>
            </a:r>
            <a:endParaRPr sz="1800">
              <a:solidFill>
                <a:schemeClr val="dk1"/>
              </a:solidFill>
              <a:latin typeface="Verdana"/>
              <a:ea typeface="Verdana"/>
              <a:cs typeface="Verdana"/>
              <a:sym typeface="Verdana"/>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9772"/>
            <a:ext cx="5311302" cy="5193273"/>
          </a:xfrm>
          <a:prstGeom prst="rect">
            <a:avLst/>
          </a:prstGeom>
          <a:solidFill>
            <a:schemeClr val="bg1"/>
          </a:solidFill>
          <a:ln>
            <a:solidFill>
              <a:schemeClr val="tx1">
                <a:lumMod val="50000"/>
                <a:lumOff val="50000"/>
              </a:schemeClr>
            </a:solidFill>
          </a:ln>
        </p:spPr>
      </p:pic>
      <p:sp>
        <p:nvSpPr>
          <p:cNvPr id="3" name="TextBox 2"/>
          <p:cNvSpPr txBox="1"/>
          <p:nvPr/>
        </p:nvSpPr>
        <p:spPr>
          <a:xfrm>
            <a:off x="5447489" y="2339504"/>
            <a:ext cx="3511686" cy="954107"/>
          </a:xfrm>
          <a:prstGeom prst="rect">
            <a:avLst/>
          </a:prstGeom>
          <a:noFill/>
        </p:spPr>
        <p:txBody>
          <a:bodyPr wrap="square" rtlCol="0">
            <a:spAutoFit/>
          </a:bodyPr>
          <a:lstStyle/>
          <a:p>
            <a:pPr algn="ctr"/>
            <a:r>
              <a:rPr lang="en-US" dirty="0" smtClean="0"/>
              <a:t>p. 2 </a:t>
            </a:r>
          </a:p>
          <a:p>
            <a:pPr marL="285750" indent="-285750">
              <a:buFont typeface="Arial" panose="020B0604020202020204" pitchFamily="34" charset="0"/>
              <a:buChar char="•"/>
            </a:pPr>
            <a:r>
              <a:rPr lang="en-US" dirty="0" smtClean="0"/>
              <a:t>Standard copyright assignment </a:t>
            </a:r>
          </a:p>
          <a:p>
            <a:pPr marL="285750" indent="-285750">
              <a:buFont typeface="Arial" panose="020B0604020202020204" pitchFamily="34" charset="0"/>
              <a:buChar char="•"/>
            </a:pPr>
            <a:r>
              <a:rPr lang="en-US" dirty="0" smtClean="0"/>
              <a:t>Author representations</a:t>
            </a:r>
          </a:p>
          <a:p>
            <a:pPr marL="285750" indent="-285750">
              <a:buFont typeface="Arial" panose="020B0604020202020204" pitchFamily="34" charset="0"/>
              <a:buChar char="•"/>
            </a:pPr>
            <a:endParaRPr lang="en-CA" dirty="0"/>
          </a:p>
        </p:txBody>
      </p:sp>
      <p:sp>
        <p:nvSpPr>
          <p:cNvPr id="5" name="5-Point Star 4"/>
          <p:cNvSpPr/>
          <p:nvPr/>
        </p:nvSpPr>
        <p:spPr>
          <a:xfrm>
            <a:off x="5243208" y="350197"/>
            <a:ext cx="700391" cy="44504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5-Point Star 5"/>
          <p:cNvSpPr/>
          <p:nvPr/>
        </p:nvSpPr>
        <p:spPr>
          <a:xfrm>
            <a:off x="5299093" y="3320663"/>
            <a:ext cx="700391" cy="44504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0963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69"/>
          <p:cNvPicPr preferRelativeResize="0"/>
          <p:nvPr/>
        </p:nvPicPr>
        <p:blipFill rotWithShape="1">
          <a:blip r:embed="rId3">
            <a:alphaModFix/>
          </a:blip>
          <a:srcRect t="2408" r="41"/>
          <a:stretch/>
        </p:blipFill>
        <p:spPr>
          <a:xfrm>
            <a:off x="2" y="1"/>
            <a:ext cx="5573949" cy="5195755"/>
          </a:xfrm>
          <a:prstGeom prst="rect">
            <a:avLst/>
          </a:prstGeom>
          <a:noFill/>
          <a:ln w="9525" cap="flat" cmpd="sng">
            <a:solidFill>
              <a:srgbClr val="7F7F7F"/>
            </a:solidFill>
            <a:prstDash val="solid"/>
            <a:round/>
            <a:headEnd type="none" w="sm" len="sm"/>
            <a:tailEnd type="none" w="sm" len="sm"/>
          </a:ln>
        </p:spPr>
      </p:pic>
      <p:sp>
        <p:nvSpPr>
          <p:cNvPr id="446" name="Google Shape;446;p69"/>
          <p:cNvSpPr txBox="1"/>
          <p:nvPr/>
        </p:nvSpPr>
        <p:spPr>
          <a:xfrm>
            <a:off x="5632314" y="1693571"/>
            <a:ext cx="3511686"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a:solidFill>
                  <a:schemeClr val="dk1"/>
                </a:solidFill>
                <a:latin typeface="Verdana"/>
                <a:ea typeface="Verdana"/>
                <a:cs typeface="Verdana"/>
                <a:sym typeface="Verdana"/>
              </a:rPr>
              <a:t>p. 3 </a:t>
            </a:r>
            <a:endParaRPr/>
          </a:p>
          <a:p>
            <a:pPr marL="285750" marR="0" lvl="0" indent="-285750" algn="l" rtl="0">
              <a:spcBef>
                <a:spcPts val="0"/>
              </a:spcBef>
              <a:spcAft>
                <a:spcPts val="0"/>
              </a:spcAft>
              <a:buClr>
                <a:schemeClr val="dk1"/>
              </a:buClr>
              <a:buSzPts val="1800"/>
              <a:buFont typeface="Arial"/>
              <a:buChar char="•"/>
            </a:pPr>
            <a:r>
              <a:rPr lang="en" sz="1800">
                <a:solidFill>
                  <a:schemeClr val="dk1"/>
                </a:solidFill>
                <a:latin typeface="Verdana"/>
                <a:ea typeface="Verdana"/>
                <a:cs typeface="Verdana"/>
                <a:sym typeface="Verdana"/>
              </a:rPr>
              <a:t>Details of author rights and definitions</a:t>
            </a:r>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3765" y="1614767"/>
            <a:ext cx="9008073" cy="1347306"/>
          </a:xfrm>
          <a:prstGeom prst="rect">
            <a:avLst/>
          </a:prstGeom>
        </p:spPr>
      </p:pic>
      <p:cxnSp>
        <p:nvCxnSpPr>
          <p:cNvPr id="5" name="Straight Connector 4"/>
          <p:cNvCxnSpPr>
            <a:endCxn id="3" idx="3"/>
          </p:cNvCxnSpPr>
          <p:nvPr/>
        </p:nvCxnSpPr>
        <p:spPr>
          <a:xfrm>
            <a:off x="7730247" y="2288420"/>
            <a:ext cx="138158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07527" y="2402720"/>
            <a:ext cx="254216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53328" y="2633752"/>
            <a:ext cx="14559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78604" y="2033069"/>
            <a:ext cx="49578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09220" y="2748052"/>
            <a:ext cx="478600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02224" y="2906126"/>
            <a:ext cx="380351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248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0"/>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
              <a:t>CTA debrief</a:t>
            </a:r>
            <a:endParaRPr/>
          </a:p>
        </p:txBody>
      </p:sp>
      <p:graphicFrame>
        <p:nvGraphicFramePr>
          <p:cNvPr id="453" name="Google Shape;453;p70"/>
          <p:cNvGraphicFramePr/>
          <p:nvPr/>
        </p:nvGraphicFramePr>
        <p:xfrm>
          <a:off x="420925" y="853209"/>
          <a:ext cx="8003225" cy="3322700"/>
        </p:xfrm>
        <a:graphic>
          <a:graphicData uri="http://schemas.openxmlformats.org/drawingml/2006/table">
            <a:tbl>
              <a:tblPr firstRow="1" firstCol="1" bandRow="1">
                <a:noFill/>
                <a:tableStyleId>{EF34CEFF-9909-40E4-AC7A-984A3A83C419}</a:tableStyleId>
              </a:tblPr>
              <a:tblGrid>
                <a:gridCol w="3246400"/>
                <a:gridCol w="2089075"/>
                <a:gridCol w="2667750"/>
              </a:tblGrid>
              <a:tr h="298650">
                <a:tc>
                  <a:txBody>
                    <a:bodyPr/>
                    <a:lstStyle/>
                    <a:p>
                      <a:pPr marL="0" marR="0" lvl="0" indent="0" algn="l" rtl="0">
                        <a:lnSpc>
                          <a:spcPct val="107000"/>
                        </a:lnSpc>
                        <a:spcBef>
                          <a:spcPts val="0"/>
                        </a:spcBef>
                        <a:spcAft>
                          <a:spcPts val="0"/>
                        </a:spcAft>
                        <a:buNone/>
                      </a:pPr>
                      <a:r>
                        <a:rPr lang="en" sz="800" b="1" u="none" strike="noStrike" cap="none"/>
                        <a:t>Permitted uses</a:t>
                      </a:r>
                      <a:endParaRPr sz="800" b="1"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r>
                        <a:rPr lang="en" sz="800" b="1" u="none" strike="noStrike" cap="none"/>
                        <a:t>Yes/No/Unclear</a:t>
                      </a:r>
                      <a:endParaRPr sz="800" b="1"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r>
                        <a:rPr lang="en" sz="800" b="1" u="none" strike="noStrike" cap="none"/>
                        <a:t>Version allowed (if applicable)</a:t>
                      </a:r>
                      <a:endParaRPr sz="800" b="1" u="none" strike="noStrike" cap="none">
                        <a:latin typeface="Calibri"/>
                        <a:ea typeface="Calibri"/>
                        <a:cs typeface="Calibri"/>
                        <a:sym typeface="Calibri"/>
                      </a:endParaRPr>
                    </a:p>
                  </a:txBody>
                  <a:tcPr marL="66675" marR="66675" marT="50000" marB="50000"/>
                </a:tc>
              </a:tr>
              <a:tr h="307250">
                <a:tc>
                  <a:txBody>
                    <a:bodyPr/>
                    <a:lstStyle/>
                    <a:p>
                      <a:pPr marL="0" marR="0" lvl="0" indent="0" algn="l" rtl="0">
                        <a:lnSpc>
                          <a:spcPct val="107000"/>
                        </a:lnSpc>
                        <a:spcBef>
                          <a:spcPts val="0"/>
                        </a:spcBef>
                        <a:spcAft>
                          <a:spcPts val="0"/>
                        </a:spcAft>
                        <a:buNone/>
                      </a:pPr>
                      <a:r>
                        <a:rPr lang="en" sz="800" u="none" strike="noStrike" cap="none"/>
                        <a:t>Ex. Post to personal website</a:t>
                      </a: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r>
                        <a:rPr lang="en" sz="800" u="none" strike="noStrike" cap="none"/>
                        <a:t>YES</a:t>
                      </a: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r>
                        <a:rPr lang="en" sz="800" u="none" strike="noStrike" cap="none"/>
                        <a:t>post-print</a:t>
                      </a:r>
                      <a:endParaRPr sz="800" u="none" strike="noStrike" cap="none">
                        <a:latin typeface="Calibri"/>
                        <a:ea typeface="Calibri"/>
                        <a:cs typeface="Calibri"/>
                        <a:sym typeface="Calibri"/>
                      </a:endParaRPr>
                    </a:p>
                  </a:txBody>
                  <a:tcPr marL="66675" marR="66675" marT="50000" marB="50000"/>
                </a:tc>
              </a:tr>
              <a:tr h="262650">
                <a:tc>
                  <a:txBody>
                    <a:bodyPr/>
                    <a:lstStyle/>
                    <a:p>
                      <a:pPr marL="0" marR="0" lvl="0" indent="0" algn="l" rtl="0">
                        <a:lnSpc>
                          <a:spcPct val="107000"/>
                        </a:lnSpc>
                        <a:spcBef>
                          <a:spcPts val="0"/>
                        </a:spcBef>
                        <a:spcAft>
                          <a:spcPts val="0"/>
                        </a:spcAft>
                        <a:buNone/>
                      </a:pPr>
                      <a:r>
                        <a:rPr lang="en" sz="800" u="none" strike="noStrike" cap="none"/>
                        <a:t>Reuse of images</a:t>
                      </a: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r>
                        <a:rPr lang="en" sz="800" u="none" strike="noStrike" cap="none">
                          <a:latin typeface="Calibri"/>
                          <a:ea typeface="Calibri"/>
                          <a:cs typeface="Calibri"/>
                          <a:sym typeface="Calibri"/>
                        </a:rPr>
                        <a:t>NO</a:t>
                      </a: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r>
                        <a:rPr lang="en" sz="800" u="none" strike="noStrike" cap="none"/>
                        <a:t>n/a</a:t>
                      </a:r>
                      <a:endParaRPr sz="800" u="none" strike="noStrike" cap="none">
                        <a:latin typeface="Calibri"/>
                        <a:ea typeface="Calibri"/>
                        <a:cs typeface="Calibri"/>
                        <a:sym typeface="Calibri"/>
                      </a:endParaRPr>
                    </a:p>
                  </a:txBody>
                  <a:tcPr marL="66675" marR="66675" marT="50000" marB="50000"/>
                </a:tc>
              </a:tr>
              <a:tr h="262650">
                <a:tc>
                  <a:txBody>
                    <a:bodyPr/>
                    <a:lstStyle/>
                    <a:p>
                      <a:pPr marL="0" marR="0" lvl="0" indent="0" algn="l" rtl="0">
                        <a:lnSpc>
                          <a:spcPct val="107000"/>
                        </a:lnSpc>
                        <a:spcBef>
                          <a:spcPts val="0"/>
                        </a:spcBef>
                        <a:spcAft>
                          <a:spcPts val="0"/>
                        </a:spcAft>
                        <a:buNone/>
                      </a:pPr>
                      <a:r>
                        <a:rPr lang="en" sz="800" u="none" strike="noStrike" cap="none"/>
                        <a:t>Deposit in an institutional repository</a:t>
                      </a: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r>
              <a:tr h="342900">
                <a:tc>
                  <a:txBody>
                    <a:bodyPr/>
                    <a:lstStyle/>
                    <a:p>
                      <a:pPr marL="0" marR="0" lvl="0" indent="0" algn="l" rtl="0">
                        <a:lnSpc>
                          <a:spcPct val="107000"/>
                        </a:lnSpc>
                        <a:spcBef>
                          <a:spcPts val="0"/>
                        </a:spcBef>
                        <a:spcAft>
                          <a:spcPts val="0"/>
                        </a:spcAft>
                        <a:buNone/>
                      </a:pPr>
                      <a:r>
                        <a:rPr lang="en" sz="800" u="none" strike="noStrike" cap="none"/>
                        <a:t>Deposit in a subject repository</a:t>
                      </a: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r>
              <a:tr h="308100">
                <a:tc>
                  <a:txBody>
                    <a:bodyPr/>
                    <a:lstStyle/>
                    <a:p>
                      <a:pPr marL="0" marR="0" lvl="0" indent="0" algn="l" rtl="0">
                        <a:lnSpc>
                          <a:spcPct val="107000"/>
                        </a:lnSpc>
                        <a:spcBef>
                          <a:spcPts val="0"/>
                        </a:spcBef>
                        <a:spcAft>
                          <a:spcPts val="0"/>
                        </a:spcAft>
                        <a:buNone/>
                      </a:pPr>
                      <a:r>
                        <a:rPr lang="en" sz="800" u="none" strike="noStrike" cap="none">
                          <a:latin typeface="Calibri"/>
                          <a:ea typeface="Calibri"/>
                          <a:cs typeface="Calibri"/>
                          <a:sym typeface="Calibri"/>
                        </a:rPr>
                        <a:t>…</a:t>
                      </a: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r>
              <a:tr h="308100">
                <a:tc>
                  <a:txBody>
                    <a:bodyPr/>
                    <a:lstStyle/>
                    <a:p>
                      <a:pPr marL="0" marR="0" lvl="0" indent="0" algn="l" rtl="0">
                        <a:lnSpc>
                          <a:spcPct val="107000"/>
                        </a:lnSpc>
                        <a:spcBef>
                          <a:spcPts val="0"/>
                        </a:spcBef>
                        <a:spcAft>
                          <a:spcPts val="0"/>
                        </a:spcAft>
                        <a:buNone/>
                      </a:pPr>
                      <a:r>
                        <a:rPr lang="en" sz="800" u="none" strike="noStrike" cap="none"/>
                        <a:t> </a:t>
                      </a: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r>
              <a:tr h="308100">
                <a:tc>
                  <a:txBody>
                    <a:bodyPr/>
                    <a:lstStyle/>
                    <a:p>
                      <a:pPr marL="0" marR="0" lvl="0" indent="0" algn="l" rtl="0">
                        <a:lnSpc>
                          <a:spcPct val="107000"/>
                        </a:lnSpc>
                        <a:spcBef>
                          <a:spcPts val="0"/>
                        </a:spcBef>
                        <a:spcAft>
                          <a:spcPts val="0"/>
                        </a:spcAft>
                        <a:buNone/>
                      </a:pPr>
                      <a:r>
                        <a:rPr lang="en" sz="800" u="none" strike="noStrike" cap="none"/>
                        <a:t> </a:t>
                      </a: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r>
              <a:tr h="308100">
                <a:tc>
                  <a:txBody>
                    <a:bodyPr/>
                    <a:lstStyle/>
                    <a:p>
                      <a:pPr marL="0" marR="0" lvl="0" indent="0" algn="l" rtl="0">
                        <a:lnSpc>
                          <a:spcPct val="107000"/>
                        </a:lnSpc>
                        <a:spcBef>
                          <a:spcPts val="0"/>
                        </a:spcBef>
                        <a:spcAft>
                          <a:spcPts val="0"/>
                        </a:spcAft>
                        <a:buNone/>
                      </a:pPr>
                      <a:r>
                        <a:rPr lang="en" sz="800" u="none" strike="noStrike" cap="none"/>
                        <a:t> </a:t>
                      </a: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r>
              <a:tr h="308100">
                <a:tc>
                  <a:txBody>
                    <a:bodyPr/>
                    <a:lstStyle/>
                    <a:p>
                      <a:pPr marL="0" marR="0" lvl="0" indent="0" algn="l" rtl="0">
                        <a:lnSpc>
                          <a:spcPct val="107000"/>
                        </a:lnSpc>
                        <a:spcBef>
                          <a:spcPts val="0"/>
                        </a:spcBef>
                        <a:spcAft>
                          <a:spcPts val="0"/>
                        </a:spcAft>
                        <a:buNone/>
                      </a:pPr>
                      <a:r>
                        <a:rPr lang="en" sz="800" u="none" strike="noStrike" cap="none"/>
                        <a:t> </a:t>
                      </a: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r>
              <a:tr h="308100">
                <a:tc>
                  <a:txBody>
                    <a:bodyPr/>
                    <a:lstStyle/>
                    <a:p>
                      <a:pPr marL="0" marR="0" lvl="0" indent="0" algn="l" rtl="0">
                        <a:lnSpc>
                          <a:spcPct val="107000"/>
                        </a:lnSpc>
                        <a:spcBef>
                          <a:spcPts val="0"/>
                        </a:spcBef>
                        <a:spcAft>
                          <a:spcPts val="0"/>
                        </a:spcAft>
                        <a:buNone/>
                      </a:pPr>
                      <a:r>
                        <a:rPr lang="en" sz="800" u="none" strike="noStrike" cap="none"/>
                        <a:t> </a:t>
                      </a: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6675" marR="66675" marT="50000" marB="5000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dirty="0" smtClean="0"/>
              <a:t>“</a:t>
            </a:r>
            <a:r>
              <a:rPr lang="en-US" i="1" dirty="0"/>
              <a:t>Contributors may re-use figures, tables, artwork, and selected text up to 250 words from their </a:t>
            </a:r>
            <a:r>
              <a:rPr lang="en-US" i="1" dirty="0" smtClean="0"/>
              <a:t>Contributions” </a:t>
            </a:r>
          </a:p>
          <a:p>
            <a:pPr marL="0" indent="0">
              <a:buNone/>
            </a:pPr>
            <a:r>
              <a:rPr lang="en-US" dirty="0" smtClean="0"/>
              <a:t>(Wiley)</a:t>
            </a:r>
          </a:p>
          <a:p>
            <a:pPr marL="0" indent="0">
              <a:buNone/>
            </a:pPr>
            <a:r>
              <a:rPr lang="en-US" dirty="0"/>
              <a:t>“..</a:t>
            </a:r>
            <a:r>
              <a:rPr lang="en-US" i="1" dirty="0"/>
              <a:t>agreement.</a:t>
            </a:r>
            <a:r>
              <a:rPr lang="en-US" i="1" dirty="0" smtClean="0"/>
              <a:t>. does </a:t>
            </a:r>
            <a:r>
              <a:rPr lang="en-US" i="1" dirty="0"/>
              <a:t>not allow full articles to be posted on SSRN, or other such commercial networks.”</a:t>
            </a:r>
          </a:p>
          <a:p>
            <a:pPr marL="0" indent="0">
              <a:buNone/>
            </a:pPr>
            <a:r>
              <a:rPr lang="en-US" dirty="0"/>
              <a:t>(Cambridge University Press</a:t>
            </a:r>
            <a:r>
              <a:rPr lang="en-US" dirty="0" smtClean="0"/>
              <a:t>)</a:t>
            </a:r>
          </a:p>
          <a:p>
            <a:pPr marL="0" indent="0">
              <a:buNone/>
            </a:pPr>
            <a:r>
              <a:rPr lang="en-US" i="1" dirty="0" smtClean="0"/>
              <a:t>“…you agree </a:t>
            </a:r>
            <a:r>
              <a:rPr lang="en-US" i="1" dirty="0"/>
              <a:t>to have the CC BY license applied to your </a:t>
            </a:r>
            <a:r>
              <a:rPr lang="en-US" i="1" dirty="0" smtClean="0"/>
              <a:t>work…you </a:t>
            </a:r>
            <a:r>
              <a:rPr lang="en-US" i="1" dirty="0"/>
              <a:t>as the author agree that anyone can reuse your </a:t>
            </a:r>
            <a:r>
              <a:rPr lang="en-US" i="1" dirty="0" smtClean="0"/>
              <a:t>article... even </a:t>
            </a:r>
            <a:r>
              <a:rPr lang="en-US" i="1" dirty="0"/>
              <a:t>for commercial purposes. Anyone may copy, distribute, or reuse the content as long as the author and original source are properly </a:t>
            </a:r>
            <a:r>
              <a:rPr lang="en-US" i="1" dirty="0" smtClean="0"/>
              <a:t>cited”</a:t>
            </a:r>
          </a:p>
          <a:p>
            <a:pPr marL="0" indent="0">
              <a:buNone/>
            </a:pPr>
            <a:r>
              <a:rPr lang="en-US" dirty="0" smtClean="0"/>
              <a:t>(PLOS)</a:t>
            </a:r>
          </a:p>
        </p:txBody>
      </p:sp>
      <p:sp>
        <p:nvSpPr>
          <p:cNvPr id="3" name="Title 2"/>
          <p:cNvSpPr>
            <a:spLocks noGrp="1"/>
          </p:cNvSpPr>
          <p:nvPr>
            <p:ph type="title"/>
          </p:nvPr>
        </p:nvSpPr>
        <p:spPr/>
        <p:txBody>
          <a:bodyPr/>
          <a:lstStyle/>
          <a:p>
            <a:r>
              <a:rPr lang="en-US" dirty="0" smtClean="0"/>
              <a:t>Lots of variation</a:t>
            </a:r>
            <a:endParaRPr lang="en-CA" dirty="0"/>
          </a:p>
        </p:txBody>
      </p:sp>
    </p:spTree>
    <p:extLst>
      <p:ext uri="{BB962C8B-B14F-4D97-AF65-F5344CB8AC3E}">
        <p14:creationId xmlns:p14="http://schemas.microsoft.com/office/powerpoint/2010/main" val="349477053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73"/>
          <p:cNvSpPr txBox="1">
            <a:spLocks noGrp="1"/>
          </p:cNvSpPr>
          <p:nvPr>
            <p:ph type="body" idx="1"/>
          </p:nvPr>
        </p:nvSpPr>
        <p:spPr>
          <a:xfrm>
            <a:off x="14514" y="685801"/>
            <a:ext cx="8872538" cy="4457699"/>
          </a:xfrm>
          <a:prstGeom prst="rect">
            <a:avLst/>
          </a:prstGeom>
          <a:noFill/>
          <a:ln>
            <a:noFill/>
          </a:ln>
        </p:spPr>
        <p:txBody>
          <a:bodyPr spcFirstLastPara="1" wrap="square" lIns="274300" tIns="274300" rIns="274300" bIns="274300" anchor="t" anchorCtr="0">
            <a:noAutofit/>
          </a:bodyPr>
          <a:lstStyle/>
          <a:p>
            <a:pPr marL="282575" lvl="0" indent="-282575" algn="l" rtl="0">
              <a:lnSpc>
                <a:spcPct val="64000"/>
              </a:lnSpc>
              <a:spcBef>
                <a:spcPts val="1800"/>
              </a:spcBef>
              <a:spcAft>
                <a:spcPts val="0"/>
              </a:spcAft>
              <a:buClr>
                <a:srgbClr val="548AA5"/>
              </a:buClr>
              <a:buSzPts val="2400"/>
              <a:buFont typeface="Noto Sans Symbols"/>
              <a:buChar char="▪"/>
            </a:pPr>
            <a:r>
              <a:rPr lang="en" dirty="0" smtClean="0"/>
              <a:t>SHERPA/ROMEO</a:t>
            </a:r>
            <a:r>
              <a:rPr lang="en" dirty="0"/>
              <a:t>	</a:t>
            </a:r>
            <a:endParaRPr dirty="0"/>
          </a:p>
          <a:p>
            <a:pPr marL="742950" lvl="1" indent="-285750" algn="l" rtl="0">
              <a:lnSpc>
                <a:spcPct val="64000"/>
              </a:lnSpc>
              <a:spcBef>
                <a:spcPts val="1200"/>
              </a:spcBef>
              <a:spcAft>
                <a:spcPts val="0"/>
              </a:spcAft>
              <a:buSzPts val="1800"/>
              <a:buChar char="▪"/>
            </a:pPr>
            <a:r>
              <a:rPr lang="en" dirty="0"/>
              <a:t>Database of publisher policies</a:t>
            </a:r>
            <a:endParaRPr dirty="0"/>
          </a:p>
          <a:p>
            <a:pPr marL="742950" lvl="1" indent="-285750">
              <a:lnSpc>
                <a:spcPct val="64000"/>
              </a:lnSpc>
            </a:pPr>
            <a:r>
              <a:rPr lang="en-US" u="sng" dirty="0">
                <a:solidFill>
                  <a:schemeClr val="hlink"/>
                </a:solidFill>
              </a:rPr>
              <a:t>https://v2.sherpa.ac.uk/</a:t>
            </a:r>
            <a:r>
              <a:rPr lang="en-US" u="sng" dirty="0" err="1">
                <a:solidFill>
                  <a:schemeClr val="hlink"/>
                </a:solidFill>
              </a:rPr>
              <a:t>romeo</a:t>
            </a:r>
            <a:r>
              <a:rPr lang="en-US" u="sng" dirty="0" smtClean="0">
                <a:solidFill>
                  <a:schemeClr val="hlink"/>
                </a:solidFill>
              </a:rPr>
              <a:t>/</a:t>
            </a:r>
            <a:r>
              <a:rPr lang="en" dirty="0" smtClean="0"/>
              <a:t> </a:t>
            </a:r>
            <a:endParaRPr dirty="0" smtClean="0"/>
          </a:p>
          <a:p>
            <a:pPr marL="282575" lvl="0" indent="-282575" algn="l" rtl="0">
              <a:spcBef>
                <a:spcPts val="1200"/>
              </a:spcBef>
              <a:spcAft>
                <a:spcPts val="0"/>
              </a:spcAft>
              <a:buClr>
                <a:srgbClr val="548AA5"/>
              </a:buClr>
              <a:buSzPts val="2400"/>
              <a:buFont typeface="Noto Sans Symbols"/>
              <a:buChar char="▪"/>
            </a:pPr>
            <a:r>
              <a:rPr lang="en" dirty="0" smtClean="0"/>
              <a:t>Publisher website</a:t>
            </a:r>
            <a:endParaRPr dirty="0" smtClean="0"/>
          </a:p>
          <a:p>
            <a:pPr marL="742950" lvl="1" indent="-285750" algn="l" rtl="0">
              <a:lnSpc>
                <a:spcPct val="64000"/>
              </a:lnSpc>
              <a:spcBef>
                <a:spcPts val="1200"/>
              </a:spcBef>
              <a:spcAft>
                <a:spcPts val="0"/>
              </a:spcAft>
              <a:buSzPts val="1800"/>
              <a:buChar char="▪"/>
            </a:pPr>
            <a:r>
              <a:rPr lang="en" dirty="0" smtClean="0"/>
              <a:t>See </a:t>
            </a:r>
            <a:r>
              <a:rPr lang="en" dirty="0"/>
              <a:t>Sections:</a:t>
            </a:r>
            <a:endParaRPr dirty="0"/>
          </a:p>
          <a:p>
            <a:pPr marL="1143000" lvl="2" indent="-228600" algn="l" rtl="0">
              <a:lnSpc>
                <a:spcPct val="64000"/>
              </a:lnSpc>
              <a:spcBef>
                <a:spcPts val="600"/>
              </a:spcBef>
              <a:spcAft>
                <a:spcPts val="0"/>
              </a:spcAft>
              <a:buSzPts val="1800"/>
              <a:buChar char="▪"/>
            </a:pPr>
            <a:r>
              <a:rPr lang="en" i="1" dirty="0"/>
              <a:t>Copyright</a:t>
            </a:r>
            <a:endParaRPr dirty="0"/>
          </a:p>
          <a:p>
            <a:pPr marL="1143000" lvl="2" indent="-228600" algn="l" rtl="0">
              <a:lnSpc>
                <a:spcPct val="64000"/>
              </a:lnSpc>
              <a:spcBef>
                <a:spcPts val="600"/>
              </a:spcBef>
              <a:spcAft>
                <a:spcPts val="0"/>
              </a:spcAft>
              <a:buSzPts val="1800"/>
              <a:buChar char="▪"/>
            </a:pPr>
            <a:r>
              <a:rPr lang="en" i="1" dirty="0"/>
              <a:t>Author guidelines</a:t>
            </a:r>
            <a:endParaRPr dirty="0"/>
          </a:p>
          <a:p>
            <a:pPr marL="1143000" lvl="2" indent="-228600" algn="l" rtl="0">
              <a:lnSpc>
                <a:spcPct val="64000"/>
              </a:lnSpc>
              <a:spcBef>
                <a:spcPts val="600"/>
              </a:spcBef>
              <a:spcAft>
                <a:spcPts val="0"/>
              </a:spcAft>
              <a:buSzPts val="1800"/>
              <a:buChar char="▪"/>
            </a:pPr>
            <a:r>
              <a:rPr lang="en" i="1" dirty="0"/>
              <a:t>Permissions</a:t>
            </a:r>
            <a:endParaRPr dirty="0"/>
          </a:p>
          <a:p>
            <a:pPr marL="1143000" lvl="2" indent="-228600" algn="l" rtl="0">
              <a:lnSpc>
                <a:spcPct val="64000"/>
              </a:lnSpc>
              <a:spcBef>
                <a:spcPts val="600"/>
              </a:spcBef>
              <a:spcAft>
                <a:spcPts val="0"/>
              </a:spcAft>
              <a:buSzPts val="1800"/>
              <a:buChar char="▪"/>
            </a:pPr>
            <a:r>
              <a:rPr lang="en" i="1" dirty="0"/>
              <a:t>Author services</a:t>
            </a:r>
            <a:endParaRPr dirty="0"/>
          </a:p>
          <a:p>
            <a:pPr marL="1143000" lvl="2" indent="-228600" algn="l" rtl="0">
              <a:lnSpc>
                <a:spcPct val="64000"/>
              </a:lnSpc>
              <a:spcBef>
                <a:spcPts val="600"/>
              </a:spcBef>
              <a:spcAft>
                <a:spcPts val="0"/>
              </a:spcAft>
              <a:buSzPts val="1800"/>
              <a:buChar char="▪"/>
            </a:pPr>
            <a:r>
              <a:rPr lang="en" i="1" dirty="0"/>
              <a:t>Submission guidelines</a:t>
            </a:r>
            <a:endParaRPr dirty="0"/>
          </a:p>
          <a:p>
            <a:pPr marL="1143000" lvl="2" indent="-228600" algn="l" rtl="0">
              <a:lnSpc>
                <a:spcPct val="64000"/>
              </a:lnSpc>
              <a:spcBef>
                <a:spcPts val="600"/>
              </a:spcBef>
              <a:spcAft>
                <a:spcPts val="0"/>
              </a:spcAft>
              <a:buSzPts val="1800"/>
              <a:buChar char="▪"/>
            </a:pPr>
            <a:r>
              <a:rPr lang="en" i="1" dirty="0"/>
              <a:t>Instructions for authors</a:t>
            </a:r>
            <a:endParaRPr dirty="0"/>
          </a:p>
          <a:p>
            <a:pPr marL="1143000" lvl="2" indent="-228600" algn="l" rtl="0">
              <a:lnSpc>
                <a:spcPct val="64000"/>
              </a:lnSpc>
              <a:spcBef>
                <a:spcPts val="600"/>
              </a:spcBef>
              <a:spcAft>
                <a:spcPts val="0"/>
              </a:spcAft>
              <a:buSzPts val="1800"/>
              <a:buChar char="▪"/>
            </a:pPr>
            <a:r>
              <a:rPr lang="en" i="1" dirty="0"/>
              <a:t>Etc. </a:t>
            </a:r>
            <a:endParaRPr dirty="0"/>
          </a:p>
          <a:p>
            <a:pPr marL="282575" lvl="0" indent="-130175" algn="l" rtl="0">
              <a:spcBef>
                <a:spcPts val="1200"/>
              </a:spcBef>
              <a:spcAft>
                <a:spcPts val="0"/>
              </a:spcAft>
              <a:buClr>
                <a:srgbClr val="548AA5"/>
              </a:buClr>
              <a:buSzPts val="2400"/>
              <a:buFont typeface="Noto Sans Symbols"/>
              <a:buNone/>
            </a:pPr>
            <a:endParaRPr dirty="0"/>
          </a:p>
        </p:txBody>
      </p:sp>
      <p:sp>
        <p:nvSpPr>
          <p:cNvPr id="490" name="Google Shape;490;p73"/>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lvl="0"/>
            <a:r>
              <a:rPr lang="en" dirty="0"/>
              <a:t>How can I know the policies before I submit?</a:t>
            </a:r>
            <a:endParaRPr lang="en"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8"/>
          <p:cNvPicPr preferRelativeResize="0"/>
          <p:nvPr/>
        </p:nvPicPr>
        <p:blipFill>
          <a:blip r:embed="rId3">
            <a:alphaModFix/>
          </a:blip>
          <a:stretch>
            <a:fillRect/>
          </a:stretch>
        </p:blipFill>
        <p:spPr>
          <a:xfrm>
            <a:off x="975452" y="152400"/>
            <a:ext cx="6699875" cy="4838700"/>
          </a:xfrm>
          <a:prstGeom prst="rect">
            <a:avLst/>
          </a:prstGeom>
          <a:noFill/>
          <a:ln>
            <a:noFill/>
          </a:ln>
        </p:spPr>
      </p:pic>
      <p:sp>
        <p:nvSpPr>
          <p:cNvPr id="188" name="Google Shape;188;p38"/>
          <p:cNvSpPr txBox="1"/>
          <p:nvPr/>
        </p:nvSpPr>
        <p:spPr>
          <a:xfrm>
            <a:off x="7785850" y="4501025"/>
            <a:ext cx="1215300" cy="4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191B26"/>
                </a:solidFill>
              </a:rPr>
              <a:t>Image by </a:t>
            </a:r>
            <a:r>
              <a:rPr lang="en" sz="800" u="sng">
                <a:solidFill>
                  <a:srgbClr val="191B26"/>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allenrobert</a:t>
            </a:r>
            <a:r>
              <a:rPr lang="en" sz="800">
                <a:solidFill>
                  <a:srgbClr val="191B26"/>
                </a:solidFill>
              </a:rPr>
              <a:t> from </a:t>
            </a:r>
            <a:r>
              <a:rPr lang="en" sz="800" u="sng">
                <a:solidFill>
                  <a:srgbClr val="191B26"/>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Pixabay</a:t>
            </a:r>
            <a:r>
              <a:rPr lang="en" sz="800">
                <a:solidFill>
                  <a:srgbClr val="191B26"/>
                </a:solidFill>
                <a:highlight>
                  <a:srgbClr val="FFFFFF"/>
                </a:highlight>
              </a:rPr>
              <a:t> </a:t>
            </a:r>
            <a:endParaRPr sz="80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74"/>
          <p:cNvPicPr preferRelativeResize="0"/>
          <p:nvPr/>
        </p:nvPicPr>
        <p:blipFill rotWithShape="1">
          <a:blip r:embed="rId3">
            <a:alphaModFix/>
          </a:blip>
          <a:srcRect/>
          <a:stretch/>
        </p:blipFill>
        <p:spPr>
          <a:xfrm>
            <a:off x="2" y="1340595"/>
            <a:ext cx="4763151" cy="3789832"/>
          </a:xfrm>
          <a:prstGeom prst="rect">
            <a:avLst/>
          </a:prstGeom>
          <a:noFill/>
          <a:ln>
            <a:noFill/>
          </a:ln>
        </p:spPr>
      </p:pic>
      <p:sp>
        <p:nvSpPr>
          <p:cNvPr id="497" name="Google Shape;497;p74"/>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 dirty="0"/>
              <a:t>Websites</a:t>
            </a:r>
            <a:endParaRPr dirty="0"/>
          </a:p>
        </p:txBody>
      </p:sp>
      <p:sp>
        <p:nvSpPr>
          <p:cNvPr id="498" name="Google Shape;498;p74"/>
          <p:cNvSpPr/>
          <p:nvPr/>
        </p:nvSpPr>
        <p:spPr>
          <a:xfrm rot="-1390821">
            <a:off x="893251" y="2735558"/>
            <a:ext cx="1176279" cy="469801"/>
          </a:xfrm>
          <a:prstGeom prst="rightArrow">
            <a:avLst>
              <a:gd name="adj1" fmla="val 50000"/>
              <a:gd name="adj2" fmla="val 50000"/>
            </a:avLst>
          </a:prstGeom>
          <a:solidFill>
            <a:srgbClr val="C0504D"/>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499" name="Google Shape;499;p74"/>
          <p:cNvPicPr preferRelativeResize="0"/>
          <p:nvPr/>
        </p:nvPicPr>
        <p:blipFill rotWithShape="1">
          <a:blip r:embed="rId4">
            <a:alphaModFix/>
          </a:blip>
          <a:srcRect/>
          <a:stretch/>
        </p:blipFill>
        <p:spPr>
          <a:xfrm>
            <a:off x="2021744" y="1115791"/>
            <a:ext cx="4121297" cy="3584642"/>
          </a:xfrm>
          <a:prstGeom prst="rect">
            <a:avLst/>
          </a:prstGeom>
          <a:noFill/>
          <a:ln w="9525" cap="flat" cmpd="sng">
            <a:solidFill>
              <a:srgbClr val="366092"/>
            </a:solidFill>
            <a:prstDash val="solid"/>
            <a:round/>
            <a:headEnd type="none" w="sm" len="sm"/>
            <a:tailEnd type="none" w="sm" len="sm"/>
          </a:ln>
        </p:spPr>
      </p:pic>
      <p:sp>
        <p:nvSpPr>
          <p:cNvPr id="500" name="Google Shape;500;p74"/>
          <p:cNvSpPr/>
          <p:nvPr/>
        </p:nvSpPr>
        <p:spPr>
          <a:xfrm rot="-1390821">
            <a:off x="3195034" y="1695225"/>
            <a:ext cx="1176279" cy="469801"/>
          </a:xfrm>
          <a:prstGeom prst="rightArrow">
            <a:avLst>
              <a:gd name="adj1" fmla="val 50000"/>
              <a:gd name="adj2" fmla="val 50000"/>
            </a:avLst>
          </a:prstGeom>
          <a:solidFill>
            <a:srgbClr val="C0504D"/>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501" name="Google Shape;501;p74"/>
          <p:cNvSpPr/>
          <p:nvPr/>
        </p:nvSpPr>
        <p:spPr>
          <a:xfrm>
            <a:off x="2250617" y="2237950"/>
            <a:ext cx="1079770" cy="221178"/>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502" name="Google Shape;502;p74"/>
          <p:cNvSpPr/>
          <p:nvPr/>
        </p:nvSpPr>
        <p:spPr>
          <a:xfrm>
            <a:off x="178961" y="3304971"/>
            <a:ext cx="1669294" cy="221178"/>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503" name="Google Shape;503;p74"/>
          <p:cNvPicPr preferRelativeResize="0"/>
          <p:nvPr/>
        </p:nvPicPr>
        <p:blipFill rotWithShape="1">
          <a:blip r:embed="rId5">
            <a:alphaModFix/>
          </a:blip>
          <a:srcRect/>
          <a:stretch/>
        </p:blipFill>
        <p:spPr>
          <a:xfrm>
            <a:off x="4468820" y="0"/>
            <a:ext cx="3678043" cy="3081102"/>
          </a:xfrm>
          <a:prstGeom prst="rect">
            <a:avLst/>
          </a:prstGeom>
          <a:noFill/>
          <a:ln w="9525" cap="flat" cmpd="sng">
            <a:solidFill>
              <a:srgbClr val="366092"/>
            </a:solidFill>
            <a:prstDash val="solid"/>
            <a:round/>
            <a:headEnd type="none" w="sm" len="sm"/>
            <a:tailEnd type="none" w="sm" len="sm"/>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5"/>
          <p:cNvSpPr txBox="1">
            <a:spLocks noGrp="1"/>
          </p:cNvSpPr>
          <p:nvPr>
            <p:ph type="body" idx="1"/>
          </p:nvPr>
        </p:nvSpPr>
        <p:spPr>
          <a:xfrm>
            <a:off x="14514" y="685801"/>
            <a:ext cx="8872538" cy="4375230"/>
          </a:xfrm>
          <a:prstGeom prst="rect">
            <a:avLst/>
          </a:prstGeom>
          <a:noFill/>
          <a:ln>
            <a:noFill/>
          </a:ln>
        </p:spPr>
        <p:txBody>
          <a:bodyPr spcFirstLastPara="1" wrap="square" lIns="274300" tIns="274300" rIns="274300" bIns="274300" anchor="t" anchorCtr="0">
            <a:noAutofit/>
          </a:bodyPr>
          <a:lstStyle/>
          <a:p>
            <a:pPr marL="282575" lvl="0" indent="-282575" algn="l" rtl="0">
              <a:lnSpc>
                <a:spcPct val="70000"/>
              </a:lnSpc>
              <a:spcBef>
                <a:spcPts val="0"/>
              </a:spcBef>
              <a:spcAft>
                <a:spcPts val="0"/>
              </a:spcAft>
              <a:buSzPts val="2220"/>
              <a:buChar char="▪"/>
            </a:pPr>
            <a:r>
              <a:rPr lang="en" sz="2220" dirty="0"/>
              <a:t>Determine what matters to you</a:t>
            </a:r>
            <a:endParaRPr dirty="0"/>
          </a:p>
          <a:p>
            <a:pPr marL="742950" lvl="1" indent="-285750" algn="l" rtl="0">
              <a:lnSpc>
                <a:spcPct val="70000"/>
              </a:lnSpc>
              <a:spcBef>
                <a:spcPts val="1200"/>
              </a:spcBef>
              <a:spcAft>
                <a:spcPts val="0"/>
              </a:spcAft>
              <a:buSzPts val="1665"/>
              <a:buChar char="▪"/>
            </a:pPr>
            <a:r>
              <a:rPr lang="en" sz="1665" dirty="0"/>
              <a:t>E.g. Reusing images; depositing in a repository, etc.</a:t>
            </a:r>
            <a:endParaRPr dirty="0"/>
          </a:p>
          <a:p>
            <a:pPr marL="282575" lvl="0" indent="-282575" algn="l" rtl="0">
              <a:lnSpc>
                <a:spcPct val="70000"/>
              </a:lnSpc>
              <a:spcBef>
                <a:spcPts val="1200"/>
              </a:spcBef>
              <a:spcAft>
                <a:spcPts val="0"/>
              </a:spcAft>
              <a:buSzPts val="2220"/>
              <a:buChar char="▪"/>
            </a:pPr>
            <a:r>
              <a:rPr lang="en" sz="2220" dirty="0"/>
              <a:t>Engage in back and forth with publisher/ editor</a:t>
            </a:r>
            <a:endParaRPr dirty="0"/>
          </a:p>
          <a:p>
            <a:pPr marL="742950" lvl="1" indent="-285750" algn="l" rtl="0">
              <a:lnSpc>
                <a:spcPct val="70000"/>
              </a:lnSpc>
              <a:spcBef>
                <a:spcPts val="1200"/>
              </a:spcBef>
              <a:spcAft>
                <a:spcPts val="0"/>
              </a:spcAft>
              <a:buSzPts val="1665"/>
              <a:buChar char="▪"/>
            </a:pPr>
            <a:r>
              <a:rPr lang="en" sz="1665" dirty="0"/>
              <a:t>Send an email ; provide an addendum ; strike out material, etc.</a:t>
            </a:r>
            <a:endParaRPr dirty="0"/>
          </a:p>
          <a:p>
            <a:pPr marL="282575" lvl="1" indent="-282575" algn="l" rtl="0">
              <a:lnSpc>
                <a:spcPct val="70000"/>
              </a:lnSpc>
              <a:spcBef>
                <a:spcPts val="1200"/>
              </a:spcBef>
              <a:spcAft>
                <a:spcPts val="0"/>
              </a:spcAft>
              <a:buClr>
                <a:srgbClr val="548AA5"/>
              </a:buClr>
              <a:buSzPts val="2405"/>
              <a:buChar char="▪"/>
            </a:pPr>
            <a:r>
              <a:rPr lang="en" sz="2405" dirty="0"/>
              <a:t>Same as negotiating for any other matter</a:t>
            </a:r>
            <a:endParaRPr dirty="0"/>
          </a:p>
          <a:p>
            <a:pPr marL="682625" lvl="2" indent="-282575" algn="l" rtl="0">
              <a:lnSpc>
                <a:spcPct val="70000"/>
              </a:lnSpc>
              <a:spcBef>
                <a:spcPts val="1800"/>
              </a:spcBef>
              <a:spcAft>
                <a:spcPts val="0"/>
              </a:spcAft>
              <a:buClr>
                <a:srgbClr val="548AA5"/>
              </a:buClr>
              <a:buSzPts val="1665"/>
              <a:buChar char="▪"/>
            </a:pPr>
            <a:r>
              <a:rPr lang="en" sz="1665" dirty="0"/>
              <a:t>e.g. mortgage, car etc. </a:t>
            </a:r>
            <a:endParaRPr sz="1665" dirty="0"/>
          </a:p>
          <a:p>
            <a:pPr marL="282575" lvl="0" indent="-282575" algn="l" rtl="0">
              <a:lnSpc>
                <a:spcPct val="90000"/>
              </a:lnSpc>
              <a:spcBef>
                <a:spcPts val="1200"/>
              </a:spcBef>
              <a:spcAft>
                <a:spcPts val="0"/>
              </a:spcAft>
              <a:buSzPts val="2220"/>
              <a:buChar char="▪"/>
            </a:pPr>
            <a:r>
              <a:rPr lang="en" sz="2220" dirty="0"/>
              <a:t>Negotiation Resources</a:t>
            </a:r>
            <a:endParaRPr sz="2220" dirty="0"/>
          </a:p>
          <a:p>
            <a:pPr marL="742950" lvl="1" indent="-285750" algn="l" rtl="0">
              <a:lnSpc>
                <a:spcPct val="90000"/>
              </a:lnSpc>
              <a:spcBef>
                <a:spcPts val="1200"/>
              </a:spcBef>
              <a:spcAft>
                <a:spcPts val="0"/>
              </a:spcAft>
              <a:buSzPts val="1665"/>
              <a:buChar char="▪"/>
            </a:pPr>
            <a:r>
              <a:rPr lang="en" sz="1665" u="sng" dirty="0">
                <a:solidFill>
                  <a:schemeClr val="hlink"/>
                </a:solidFill>
                <a:hlinkClick r:id="rId3"/>
              </a:rPr>
              <a:t>Arizona State Negotiation Guide</a:t>
            </a:r>
            <a:endParaRPr sz="1665" dirty="0"/>
          </a:p>
          <a:p>
            <a:pPr marL="742950" lvl="1" indent="-285750" algn="l" rtl="0">
              <a:lnSpc>
                <a:spcPct val="90000"/>
              </a:lnSpc>
              <a:spcBef>
                <a:spcPts val="600"/>
              </a:spcBef>
              <a:spcAft>
                <a:spcPts val="0"/>
              </a:spcAft>
              <a:buSzPts val="1665"/>
              <a:buChar char="▪"/>
            </a:pPr>
            <a:r>
              <a:rPr lang="en" sz="1665" u="sng" dirty="0">
                <a:solidFill>
                  <a:schemeClr val="hlink"/>
                </a:solidFill>
                <a:hlinkClick r:id="rId4"/>
              </a:rPr>
              <a:t>SPARC author addendum</a:t>
            </a:r>
            <a:endParaRPr sz="1665" dirty="0"/>
          </a:p>
          <a:p>
            <a:pPr marL="742950" lvl="1" indent="-285750" algn="l" rtl="0">
              <a:lnSpc>
                <a:spcPct val="90000"/>
              </a:lnSpc>
              <a:spcBef>
                <a:spcPts val="600"/>
              </a:spcBef>
              <a:spcAft>
                <a:spcPts val="0"/>
              </a:spcAft>
              <a:buSzPts val="1665"/>
              <a:buChar char="▪"/>
            </a:pPr>
            <a:r>
              <a:rPr lang="en" sz="1665" u="sng" dirty="0">
                <a:solidFill>
                  <a:schemeClr val="hlink"/>
                </a:solidFill>
                <a:hlinkClick r:id="rId5"/>
              </a:rPr>
              <a:t>Science Commons sample addendums</a:t>
            </a:r>
            <a:endParaRPr sz="1665" dirty="0"/>
          </a:p>
          <a:p>
            <a:pPr marL="742950" lvl="1" indent="-285750" algn="l" rtl="0">
              <a:lnSpc>
                <a:spcPct val="90000"/>
              </a:lnSpc>
              <a:spcBef>
                <a:spcPts val="600"/>
              </a:spcBef>
              <a:spcAft>
                <a:spcPts val="1600"/>
              </a:spcAft>
              <a:buSzPts val="1665"/>
              <a:buChar char="▪"/>
            </a:pPr>
            <a:r>
              <a:rPr lang="en" sz="1665" dirty="0"/>
              <a:t>Quilter, Laura, "2I Negotiating Author Agreements" (2015). New England Copyright Boot Camp. Paper 14. </a:t>
            </a:r>
            <a:r>
              <a:rPr lang="en" sz="1665" u="sng" dirty="0">
                <a:solidFill>
                  <a:schemeClr val="hlink"/>
                </a:solidFill>
                <a:hlinkClick r:id="rId6"/>
              </a:rPr>
              <a:t>http://scholarworks.umass.edu/cbc/14</a:t>
            </a:r>
            <a:endParaRPr sz="1665" dirty="0"/>
          </a:p>
        </p:txBody>
      </p:sp>
      <p:sp>
        <p:nvSpPr>
          <p:cNvPr id="510" name="Google Shape;510;p75"/>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
              <a:t>Negotiation tips</a:t>
            </a:r>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6"/>
          <p:cNvSpPr txBox="1">
            <a:spLocks noGrp="1"/>
          </p:cNvSpPr>
          <p:nvPr>
            <p:ph type="ctrTitle"/>
          </p:nvPr>
        </p:nvSpPr>
        <p:spPr>
          <a:xfrm>
            <a:off x="530225" y="1426369"/>
            <a:ext cx="8083550" cy="12573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rgbClr val="263E4A"/>
              </a:buClr>
              <a:buSzPts val="3959"/>
              <a:buFont typeface="Calibri"/>
              <a:buNone/>
            </a:pPr>
            <a:r>
              <a:rPr lang="en" sz="3959"/>
              <a:t>See the guide!</a:t>
            </a:r>
            <a:br>
              <a:rPr lang="en" sz="3959"/>
            </a:br>
            <a:r>
              <a:rPr lang="en" sz="3240" u="sng">
                <a:solidFill>
                  <a:schemeClr val="hlink"/>
                </a:solidFill>
                <a:hlinkClick r:id="rId3"/>
              </a:rPr>
              <a:t>http://libraryguides.mcgill.ca/authorrights</a:t>
            </a:r>
            <a:r>
              <a:rPr lang="en" sz="3240"/>
              <a:t> </a:t>
            </a:r>
            <a:r>
              <a:rPr lang="en" sz="3959"/>
              <a:t/>
            </a:r>
            <a:br>
              <a:rPr lang="en" sz="3959"/>
            </a:br>
            <a:endParaRPr sz="3959"/>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7"/>
          <p:cNvSpPr txBox="1">
            <a:spLocks noGrp="1"/>
          </p:cNvSpPr>
          <p:nvPr>
            <p:ph type="body" idx="1"/>
          </p:nvPr>
        </p:nvSpPr>
        <p:spPr>
          <a:xfrm>
            <a:off x="14514" y="685801"/>
            <a:ext cx="8872538" cy="3980259"/>
          </a:xfrm>
          <a:prstGeom prst="rect">
            <a:avLst/>
          </a:prstGeom>
          <a:noFill/>
          <a:ln>
            <a:noFill/>
          </a:ln>
        </p:spPr>
        <p:txBody>
          <a:bodyPr spcFirstLastPara="1" wrap="square" lIns="274300" tIns="274300" rIns="274300" bIns="274300" anchor="t" anchorCtr="0">
            <a:noAutofit/>
          </a:bodyPr>
          <a:lstStyle/>
          <a:p>
            <a:pPr marL="282575" lvl="0" indent="-282575" algn="l" rtl="0">
              <a:spcBef>
                <a:spcPts val="0"/>
              </a:spcBef>
              <a:spcAft>
                <a:spcPts val="0"/>
              </a:spcAft>
              <a:buClr>
                <a:srgbClr val="548AA5"/>
              </a:buClr>
              <a:buSzPts val="2400"/>
              <a:buFont typeface="Noto Sans Symbols"/>
              <a:buChar char="▪"/>
            </a:pPr>
            <a:r>
              <a:rPr lang="en">
                <a:solidFill>
                  <a:schemeClr val="dk1"/>
                </a:solidFill>
              </a:rPr>
              <a:t>The lead author signed the agreement without telling me about the license conditions. Am I bound to those conditions? </a:t>
            </a:r>
            <a:endParaRPr/>
          </a:p>
          <a:p>
            <a:pPr marL="282575" lvl="0" indent="-282575" algn="l" rtl="0">
              <a:spcBef>
                <a:spcPts val="1800"/>
              </a:spcBef>
              <a:spcAft>
                <a:spcPts val="0"/>
              </a:spcAft>
              <a:buClr>
                <a:srgbClr val="548AA5"/>
              </a:buClr>
              <a:buSzPts val="2400"/>
              <a:buFont typeface="Noto Sans Symbols"/>
              <a:buChar char="▪"/>
            </a:pPr>
            <a:r>
              <a:rPr lang="en">
                <a:solidFill>
                  <a:schemeClr val="dk1"/>
                </a:solidFill>
              </a:rPr>
              <a:t>What if I want to do something that’s not permitted by my agreement? </a:t>
            </a:r>
            <a:endParaRPr/>
          </a:p>
          <a:p>
            <a:pPr marL="282575" lvl="0" indent="-282575" algn="l" rtl="0">
              <a:spcBef>
                <a:spcPts val="1800"/>
              </a:spcBef>
              <a:spcAft>
                <a:spcPts val="0"/>
              </a:spcAft>
              <a:buClr>
                <a:srgbClr val="548AA5"/>
              </a:buClr>
              <a:buSzPts val="2400"/>
              <a:buFont typeface="Noto Sans Symbols"/>
              <a:buChar char="▪"/>
            </a:pPr>
            <a:r>
              <a:rPr lang="en">
                <a:solidFill>
                  <a:schemeClr val="dk1"/>
                </a:solidFill>
              </a:rPr>
              <a:t>What if the copyright transfer agreement doesn’t match what’s on the publisher’s website?</a:t>
            </a:r>
            <a:endParaRPr/>
          </a:p>
          <a:p>
            <a:pPr marL="282575" lvl="0" indent="-282575" algn="l" rtl="0">
              <a:spcBef>
                <a:spcPts val="1800"/>
              </a:spcBef>
              <a:spcAft>
                <a:spcPts val="0"/>
              </a:spcAft>
              <a:buClr>
                <a:srgbClr val="548AA5"/>
              </a:buClr>
              <a:buSzPts val="2400"/>
              <a:buFont typeface="Noto Sans Symbols"/>
              <a:buChar char="▪"/>
            </a:pPr>
            <a:r>
              <a:rPr lang="en">
                <a:solidFill>
                  <a:schemeClr val="dk1"/>
                </a:solidFill>
              </a:rPr>
              <a:t>What happens if I breach the agreement? </a:t>
            </a:r>
            <a:endParaRPr/>
          </a:p>
          <a:p>
            <a:pPr marL="282575" lvl="0" indent="-130175" algn="l" rtl="0">
              <a:spcBef>
                <a:spcPts val="1800"/>
              </a:spcBef>
              <a:spcAft>
                <a:spcPts val="0"/>
              </a:spcAft>
              <a:buClr>
                <a:srgbClr val="548AA5"/>
              </a:buClr>
              <a:buSzPts val="2400"/>
              <a:buFont typeface="Noto Sans Symbols"/>
              <a:buNone/>
            </a:pPr>
            <a:endParaRPr/>
          </a:p>
        </p:txBody>
      </p:sp>
      <p:sp>
        <p:nvSpPr>
          <p:cNvPr id="523" name="Google Shape;523;p77"/>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
              <a:t>FAQs</a:t>
            </a:r>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8"/>
          <p:cNvSpPr txBox="1">
            <a:spLocks noGrp="1"/>
          </p:cNvSpPr>
          <p:nvPr>
            <p:ph type="body" idx="1"/>
          </p:nvPr>
        </p:nvSpPr>
        <p:spPr>
          <a:xfrm>
            <a:off x="14514" y="685801"/>
            <a:ext cx="8872538" cy="3980259"/>
          </a:xfrm>
          <a:prstGeom prst="rect">
            <a:avLst/>
          </a:prstGeom>
          <a:noFill/>
          <a:ln>
            <a:noFill/>
          </a:ln>
        </p:spPr>
        <p:txBody>
          <a:bodyPr spcFirstLastPara="1" wrap="square" lIns="274300" tIns="274300" rIns="274300" bIns="274300" anchor="t" anchorCtr="0">
            <a:noAutofit/>
          </a:bodyPr>
          <a:lstStyle/>
          <a:p>
            <a:pPr marL="282575" lvl="0" indent="-282575" algn="l" rtl="0">
              <a:spcBef>
                <a:spcPts val="0"/>
              </a:spcBef>
              <a:spcAft>
                <a:spcPts val="0"/>
              </a:spcAft>
              <a:buSzPts val="2400"/>
              <a:buChar char="▪"/>
            </a:pPr>
            <a:r>
              <a:rPr lang="en" dirty="0"/>
              <a:t>Funding and author requirements </a:t>
            </a:r>
            <a:endParaRPr dirty="0"/>
          </a:p>
          <a:p>
            <a:pPr marL="742950" lvl="1" indent="-285750" algn="l" rtl="0">
              <a:spcBef>
                <a:spcPts val="1200"/>
              </a:spcBef>
              <a:spcAft>
                <a:spcPts val="0"/>
              </a:spcAft>
              <a:buSzPts val="1800"/>
              <a:buChar char="▪"/>
            </a:pPr>
            <a:r>
              <a:rPr lang="en" dirty="0"/>
              <a:t>E.g. </a:t>
            </a:r>
            <a:r>
              <a:rPr lang="en" u="sng" dirty="0">
                <a:solidFill>
                  <a:schemeClr val="hlink"/>
                </a:solidFill>
                <a:hlinkClick r:id="rId3"/>
              </a:rPr>
              <a:t>Tri-Agency Open Access Policy on Publications</a:t>
            </a:r>
            <a:endParaRPr dirty="0"/>
          </a:p>
          <a:p>
            <a:pPr marL="1143000" lvl="2" indent="-228600" algn="l" rtl="0">
              <a:spcBef>
                <a:spcPts val="600"/>
              </a:spcBef>
              <a:spcAft>
                <a:spcPts val="0"/>
              </a:spcAft>
              <a:buSzPts val="1800"/>
              <a:buChar char="▪"/>
            </a:pPr>
            <a:r>
              <a:rPr lang="en" dirty="0"/>
              <a:t>Grant recipients must make any peer-reviewed articles open access within12 months of publication. </a:t>
            </a:r>
            <a:endParaRPr dirty="0"/>
          </a:p>
          <a:p>
            <a:pPr marL="282575" lvl="0" indent="-282575" algn="l" rtl="0">
              <a:spcBef>
                <a:spcPts val="1200"/>
              </a:spcBef>
              <a:spcAft>
                <a:spcPts val="0"/>
              </a:spcAft>
              <a:buSzPts val="2400"/>
              <a:buChar char="▪"/>
            </a:pPr>
            <a:r>
              <a:rPr lang="en" dirty="0"/>
              <a:t>CTAs often change </a:t>
            </a:r>
            <a:r>
              <a:rPr lang="en" dirty="0" smtClean="0"/>
              <a:t>-</a:t>
            </a:r>
            <a:r>
              <a:rPr lang="en-GB" dirty="0" smtClean="0"/>
              <a:t> </a:t>
            </a:r>
            <a:r>
              <a:rPr lang="en" dirty="0" smtClean="0"/>
              <a:t>keep </a:t>
            </a:r>
            <a:r>
              <a:rPr lang="en" dirty="0"/>
              <a:t>your copy!</a:t>
            </a:r>
            <a:endParaRPr dirty="0"/>
          </a:p>
          <a:p>
            <a:pPr marL="1143000" lvl="2" indent="-114300" algn="l" rtl="0">
              <a:spcBef>
                <a:spcPts val="600"/>
              </a:spcBef>
              <a:spcAft>
                <a:spcPts val="0"/>
              </a:spcAft>
              <a:buSzPts val="1800"/>
              <a:buNone/>
            </a:pPr>
            <a:endParaRPr dirty="0"/>
          </a:p>
          <a:p>
            <a:pPr marL="742950" lvl="1" indent="-171450" algn="l" rtl="0">
              <a:spcBef>
                <a:spcPts val="600"/>
              </a:spcBef>
              <a:spcAft>
                <a:spcPts val="0"/>
              </a:spcAft>
              <a:buSzPts val="1800"/>
              <a:buNone/>
            </a:pPr>
            <a:endParaRPr dirty="0"/>
          </a:p>
          <a:p>
            <a:pPr marL="282575" lvl="0" indent="-130175" algn="l" rtl="0">
              <a:spcBef>
                <a:spcPts val="1200"/>
              </a:spcBef>
              <a:spcAft>
                <a:spcPts val="0"/>
              </a:spcAft>
              <a:buClr>
                <a:srgbClr val="548AA5"/>
              </a:buClr>
              <a:buSzPts val="2400"/>
              <a:buFont typeface="Noto Sans Symbols"/>
              <a:buNone/>
            </a:pPr>
            <a:endParaRPr dirty="0"/>
          </a:p>
        </p:txBody>
      </p:sp>
      <p:sp>
        <p:nvSpPr>
          <p:cNvPr id="530" name="Google Shape;530;p78"/>
          <p:cNvSpPr txBox="1">
            <a:spLocks noGrp="1"/>
          </p:cNvSpPr>
          <p:nvPr>
            <p:ph type="title"/>
          </p:nvPr>
        </p:nvSpPr>
        <p:spPr>
          <a:xfrm>
            <a:off x="282576" y="0"/>
            <a:ext cx="8861424" cy="685800"/>
          </a:xfrm>
          <a:prstGeom prst="rect">
            <a:avLst/>
          </a:prstGeom>
          <a:noFill/>
          <a:ln>
            <a:noFill/>
          </a:ln>
        </p:spPr>
        <p:txBody>
          <a:bodyPr spcFirstLastPara="1" wrap="square" lIns="274300" tIns="45700" rIns="274300" bIns="45700" anchor="ctr" anchorCtr="0">
            <a:noAutofit/>
          </a:bodyPr>
          <a:lstStyle/>
          <a:p>
            <a:pPr marL="0" lvl="0" indent="0" algn="l" rtl="0">
              <a:spcBef>
                <a:spcPts val="0"/>
              </a:spcBef>
              <a:spcAft>
                <a:spcPts val="0"/>
              </a:spcAft>
              <a:buClr>
                <a:srgbClr val="263E4A"/>
              </a:buClr>
              <a:buSzPts val="2800"/>
              <a:buFont typeface="Calibri"/>
              <a:buNone/>
            </a:pPr>
            <a:r>
              <a:rPr lang="en"/>
              <a:t>Additional points to consider</a:t>
            </a:r>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9"/>
          <p:cNvSpPr txBox="1">
            <a:spLocks noGrp="1"/>
          </p:cNvSpPr>
          <p:nvPr>
            <p:ph type="ctrTitle"/>
          </p:nvPr>
        </p:nvSpPr>
        <p:spPr>
          <a:xfrm>
            <a:off x="530225" y="1426369"/>
            <a:ext cx="8083550" cy="12573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rgbClr val="263E4A"/>
              </a:buClr>
              <a:buSzPts val="4400"/>
              <a:buFont typeface="Calibri"/>
              <a:buNone/>
            </a:pPr>
            <a:r>
              <a:rPr lang="en"/>
              <a:t>Questions? </a:t>
            </a:r>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FEEDBACK &amp; EVIDENCE FROM OUR RESEARCH</a:t>
            </a:r>
            <a:endParaRPr lang="en-US" dirty="0"/>
          </a:p>
        </p:txBody>
      </p:sp>
    </p:spTree>
    <p:extLst>
      <p:ext uri="{BB962C8B-B14F-4D97-AF65-F5344CB8AC3E}">
        <p14:creationId xmlns:p14="http://schemas.microsoft.com/office/powerpoint/2010/main" val="418193990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Participant Feedback</a:t>
            </a:r>
            <a:endParaRPr lang="en-US" b="1" dirty="0"/>
          </a:p>
        </p:txBody>
      </p:sp>
      <p:sp>
        <p:nvSpPr>
          <p:cNvPr id="3" name="Text Placeholder 2"/>
          <p:cNvSpPr>
            <a:spLocks noGrp="1"/>
          </p:cNvSpPr>
          <p:nvPr>
            <p:ph type="body" idx="1"/>
          </p:nvPr>
        </p:nvSpPr>
        <p:spPr/>
        <p:txBody>
          <a:bodyPr/>
          <a:lstStyle/>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Participants tended to be mostly PhD students, postdocs and ECRs, but some more experienced faculty too</a:t>
            </a:r>
          </a:p>
          <a:p>
            <a:r>
              <a:rPr lang="en-US" dirty="0" smtClean="0">
                <a:solidFill>
                  <a:srgbClr val="000000"/>
                </a:solidFill>
              </a:rPr>
              <a:t>From a wide cross-section of disciplines</a:t>
            </a:r>
          </a:p>
          <a:p>
            <a:r>
              <a:rPr lang="en-US" dirty="0">
                <a:solidFill>
                  <a:srgbClr val="000000"/>
                </a:solidFill>
              </a:rPr>
              <a:t>A</a:t>
            </a:r>
            <a:r>
              <a:rPr lang="en-US" dirty="0" smtClean="0">
                <a:solidFill>
                  <a:srgbClr val="000000"/>
                </a:solidFill>
              </a:rPr>
              <a:t>cross the board, </a:t>
            </a:r>
            <a:r>
              <a:rPr lang="en-US" b="1" dirty="0" smtClean="0">
                <a:solidFill>
                  <a:srgbClr val="000000"/>
                </a:solidFill>
              </a:rPr>
              <a:t>they said they found the CTAs very difficult to understand</a:t>
            </a:r>
            <a:endParaRPr lang="en-US" dirty="0">
              <a:solidFill>
                <a:srgbClr val="000000"/>
              </a:solidFill>
            </a:endParaRPr>
          </a:p>
        </p:txBody>
      </p:sp>
    </p:spTree>
    <p:extLst>
      <p:ext uri="{BB962C8B-B14F-4D97-AF65-F5344CB8AC3E}">
        <p14:creationId xmlns:p14="http://schemas.microsoft.com/office/powerpoint/2010/main" val="286865066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Is this just anecdotal</a:t>
            </a:r>
            <a:r>
              <a:rPr lang="en" b="1" dirty="0" smtClean="0"/>
              <a:t>?</a:t>
            </a:r>
            <a:r>
              <a:rPr lang="en-GB" b="1" dirty="0" smtClean="0"/>
              <a:t> We investigated</a:t>
            </a:r>
            <a:endParaRPr b="1" dirty="0"/>
          </a:p>
        </p:txBody>
      </p:sp>
      <p:sp>
        <p:nvSpPr>
          <p:cNvPr id="563" name="Google Shape;563;p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r>
              <a:rPr lang="en-GB" dirty="0" smtClean="0">
                <a:solidFill>
                  <a:srgbClr val="000000"/>
                </a:solidFill>
              </a:rPr>
              <a:t>T</a:t>
            </a:r>
            <a:r>
              <a:rPr lang="en" dirty="0" smtClean="0">
                <a:solidFill>
                  <a:srgbClr val="000000"/>
                </a:solidFill>
              </a:rPr>
              <a:t>o </a:t>
            </a:r>
            <a:r>
              <a:rPr lang="en" dirty="0">
                <a:solidFill>
                  <a:srgbClr val="000000"/>
                </a:solidFill>
              </a:rPr>
              <a:t>what extent do authors understand the terms of publisher policies as expressed in publishers’ copyright transfer agreements (CTAs), taking into account such factors as the authors’ disciplines, publishing experience and the wording and structure of these agreements?</a:t>
            </a:r>
            <a:endParaRPr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Online survey experiment: </a:t>
            </a:r>
            <a:endParaRPr sz="1800" b="1" dirty="0"/>
          </a:p>
          <a:p>
            <a:pPr marL="0" lvl="0" indent="0" algn="l" rtl="0">
              <a:spcBef>
                <a:spcPts val="0"/>
              </a:spcBef>
              <a:spcAft>
                <a:spcPts val="0"/>
              </a:spcAft>
              <a:buNone/>
            </a:pPr>
            <a:endParaRPr dirty="0"/>
          </a:p>
        </p:txBody>
      </p:sp>
      <p:sp>
        <p:nvSpPr>
          <p:cNvPr id="569" name="Google Shape;569;p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dirty="0">
                <a:solidFill>
                  <a:schemeClr val="dk1"/>
                </a:solidFill>
              </a:rPr>
              <a:t>Distributed to corresponding authors of academic research articles indexed in Scopus</a:t>
            </a:r>
            <a:r>
              <a:rPr lang="en" dirty="0" smtClean="0">
                <a:solidFill>
                  <a:schemeClr val="dk1"/>
                </a:solidFill>
              </a:rPr>
              <a:t>.</a:t>
            </a:r>
            <a:endParaRPr lang="en-GB" dirty="0" smtClean="0">
              <a:solidFill>
                <a:schemeClr val="dk1"/>
              </a:solidFill>
            </a:endParaRPr>
          </a:p>
          <a:p>
            <a:pPr marL="457200" lvl="0" indent="-342900" algn="l" rtl="0">
              <a:spcBef>
                <a:spcPts val="0"/>
              </a:spcBef>
              <a:spcAft>
                <a:spcPts val="0"/>
              </a:spcAft>
              <a:buClr>
                <a:schemeClr val="dk1"/>
              </a:buClr>
              <a:buSzPts val="1800"/>
              <a:buChar char="●"/>
            </a:pPr>
            <a:endParaRPr dirty="0">
              <a:solidFill>
                <a:schemeClr val="dk1"/>
              </a:solidFill>
            </a:endParaRPr>
          </a:p>
          <a:p>
            <a:pPr marL="457200" lvl="0" indent="-342900" algn="l" rtl="0">
              <a:spcBef>
                <a:spcPts val="0"/>
              </a:spcBef>
              <a:spcAft>
                <a:spcPts val="0"/>
              </a:spcAft>
              <a:buClr>
                <a:schemeClr val="dk1"/>
              </a:buClr>
              <a:buSzPts val="1800"/>
              <a:buChar char="●"/>
            </a:pPr>
            <a:r>
              <a:rPr lang="en" dirty="0">
                <a:solidFill>
                  <a:schemeClr val="dk1"/>
                </a:solidFill>
              </a:rPr>
              <a:t>Participants randomly assigned to read one of two CTAs and were subsequently asked to answer a series of questions about these agreements to determine their level of comprehension. </a:t>
            </a:r>
            <a:endParaRPr lang="en-GB" dirty="0" smtClean="0">
              <a:solidFill>
                <a:schemeClr val="dk1"/>
              </a:solidFill>
            </a:endParaRPr>
          </a:p>
          <a:p>
            <a:pPr marL="457200" lvl="0" indent="-342900" algn="l" rtl="0">
              <a:spcBef>
                <a:spcPts val="0"/>
              </a:spcBef>
              <a:spcAft>
                <a:spcPts val="0"/>
              </a:spcAft>
              <a:buClr>
                <a:schemeClr val="dk1"/>
              </a:buClr>
              <a:buSzPts val="1800"/>
              <a:buChar char="●"/>
            </a:pPr>
            <a:endParaRPr dirty="0">
              <a:solidFill>
                <a:schemeClr val="dk1"/>
              </a:solidFill>
            </a:endParaRPr>
          </a:p>
          <a:p>
            <a:pPr marL="457200" lvl="0" indent="-342900" algn="l" rtl="0">
              <a:spcBef>
                <a:spcPts val="0"/>
              </a:spcBef>
              <a:spcAft>
                <a:spcPts val="0"/>
              </a:spcAft>
              <a:buClr>
                <a:schemeClr val="dk1"/>
              </a:buClr>
              <a:buSzPts val="1800"/>
              <a:buChar char="●"/>
            </a:pPr>
            <a:r>
              <a:rPr lang="en" dirty="0">
                <a:solidFill>
                  <a:schemeClr val="dk1"/>
                </a:solidFill>
              </a:rPr>
              <a:t>Basic demographic information as well as information about participants’ previous publishing experience was also collected.  </a:t>
            </a:r>
            <a:endParaRPr dirty="0">
              <a:solidFill>
                <a:schemeClr val="dk1"/>
              </a:solidFill>
            </a:endParaRPr>
          </a:p>
          <a:p>
            <a:pPr marL="0" lvl="0" indent="0" algn="l" rtl="0">
              <a:spcBef>
                <a:spcPts val="1600"/>
              </a:spcBef>
              <a:spcAft>
                <a:spcPts val="0"/>
              </a:spcAft>
              <a:buNone/>
            </a:pPr>
            <a:endParaRPr sz="1400" dirty="0">
              <a:solidFill>
                <a:schemeClr val="dk1"/>
              </a:solidFill>
            </a:endParaRPr>
          </a:p>
          <a:p>
            <a:pPr marL="0" lvl="0" indent="0" algn="l" rtl="0">
              <a:spcBef>
                <a:spcPts val="1600"/>
              </a:spcBef>
              <a:spcAft>
                <a:spcPts val="1600"/>
              </a:spcAft>
              <a:buNone/>
            </a:pPr>
            <a:endParaRPr sz="1200" dirty="0">
              <a:solidFill>
                <a:schemeClr val="dk1"/>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9"/>
          <p:cNvSpPr txBox="1">
            <a:spLocks noGrp="1"/>
          </p:cNvSpPr>
          <p:nvPr>
            <p:ph type="body" idx="1"/>
          </p:nvPr>
        </p:nvSpPr>
        <p:spPr>
          <a:xfrm>
            <a:off x="0" y="4249112"/>
            <a:ext cx="6310500" cy="58656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00" dirty="0">
                <a:solidFill>
                  <a:srgbClr val="191B26"/>
                </a:solidFill>
              </a:rPr>
              <a:t>Image by </a:t>
            </a:r>
            <a:r>
              <a:rPr lang="en" sz="900" u="sng" dirty="0">
                <a:solidFill>
                  <a:srgbClr val="191B2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Gerd Altmann</a:t>
            </a:r>
            <a:r>
              <a:rPr lang="en" sz="900" dirty="0">
                <a:solidFill>
                  <a:srgbClr val="191B26"/>
                </a:solidFill>
              </a:rPr>
              <a:t> from </a:t>
            </a:r>
            <a:r>
              <a:rPr lang="en" sz="900" u="sng" dirty="0">
                <a:solidFill>
                  <a:srgbClr val="191B26"/>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Pixabay</a:t>
            </a:r>
            <a:r>
              <a:rPr lang="en" sz="900" dirty="0">
                <a:solidFill>
                  <a:srgbClr val="191B26"/>
                </a:solidFill>
                <a:highlight>
                  <a:srgbClr val="FFFFFF"/>
                </a:highlight>
              </a:rPr>
              <a:t> </a:t>
            </a:r>
            <a:endParaRPr sz="900" dirty="0"/>
          </a:p>
        </p:txBody>
      </p:sp>
      <p:pic>
        <p:nvPicPr>
          <p:cNvPr id="194" name="Google Shape;194;p39"/>
          <p:cNvPicPr preferRelativeResize="0"/>
          <p:nvPr/>
        </p:nvPicPr>
        <p:blipFill>
          <a:blip r:embed="rId5">
            <a:alphaModFix/>
          </a:blip>
          <a:stretch>
            <a:fillRect/>
          </a:stretch>
        </p:blipFill>
        <p:spPr>
          <a:xfrm>
            <a:off x="2036927" y="1"/>
            <a:ext cx="5237237" cy="506917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Results</a:t>
            </a:r>
            <a:endParaRPr b="1" dirty="0"/>
          </a:p>
        </p:txBody>
      </p:sp>
      <p:sp>
        <p:nvSpPr>
          <p:cNvPr id="575" name="Google Shape;575;p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dirty="0">
                <a:solidFill>
                  <a:srgbClr val="000000"/>
                </a:solidFill>
              </a:rPr>
              <a:t>Overall scores:</a:t>
            </a:r>
            <a:endParaRPr dirty="0">
              <a:solidFill>
                <a:srgbClr val="000000"/>
              </a:solidFill>
            </a:endParaRPr>
          </a:p>
          <a:p>
            <a:pPr marL="914400" lvl="1" indent="-317500" algn="l" rtl="0">
              <a:spcBef>
                <a:spcPts val="0"/>
              </a:spcBef>
              <a:spcAft>
                <a:spcPts val="0"/>
              </a:spcAft>
              <a:buClr>
                <a:srgbClr val="000000"/>
              </a:buClr>
              <a:buSzPts val="1400"/>
              <a:buChar char="○"/>
            </a:pPr>
            <a:r>
              <a:rPr lang="en" sz="1800" dirty="0">
                <a:solidFill>
                  <a:srgbClr val="000000"/>
                </a:solidFill>
              </a:rPr>
              <a:t>33% </a:t>
            </a:r>
            <a:r>
              <a:rPr lang="en-GB" sz="1800" dirty="0" smtClean="0">
                <a:solidFill>
                  <a:srgbClr val="000000"/>
                </a:solidFill>
              </a:rPr>
              <a:t>likely to answer correctly to questions about Agreement </a:t>
            </a:r>
            <a:r>
              <a:rPr lang="en" sz="1800" dirty="0" smtClean="0">
                <a:solidFill>
                  <a:srgbClr val="000000"/>
                </a:solidFill>
              </a:rPr>
              <a:t>X</a:t>
            </a:r>
            <a:endParaRPr sz="1800" dirty="0">
              <a:solidFill>
                <a:srgbClr val="000000"/>
              </a:solidFill>
            </a:endParaRPr>
          </a:p>
          <a:p>
            <a:pPr lvl="1">
              <a:spcBef>
                <a:spcPts val="0"/>
              </a:spcBef>
              <a:buClr>
                <a:srgbClr val="000000"/>
              </a:buClr>
            </a:pPr>
            <a:r>
              <a:rPr lang="en" sz="1800" dirty="0">
                <a:solidFill>
                  <a:srgbClr val="000000"/>
                </a:solidFill>
              </a:rPr>
              <a:t>34% </a:t>
            </a:r>
            <a:r>
              <a:rPr lang="en-GB" sz="1800" dirty="0">
                <a:solidFill>
                  <a:srgbClr val="000000"/>
                </a:solidFill>
              </a:rPr>
              <a:t> likely to answer correctly to questions about Agreement </a:t>
            </a:r>
            <a:r>
              <a:rPr lang="en" sz="1800" dirty="0" smtClean="0">
                <a:solidFill>
                  <a:srgbClr val="000000"/>
                </a:solidFill>
              </a:rPr>
              <a:t>Y </a:t>
            </a:r>
            <a:endParaRPr lang="en-GB" sz="1800" dirty="0" smtClean="0">
              <a:solidFill>
                <a:srgbClr val="000000"/>
              </a:solidFill>
            </a:endParaRPr>
          </a:p>
          <a:p>
            <a:pPr marL="596900" lvl="1" indent="0" algn="l" rtl="0">
              <a:spcBef>
                <a:spcPts val="0"/>
              </a:spcBef>
              <a:spcAft>
                <a:spcPts val="0"/>
              </a:spcAft>
              <a:buClr>
                <a:srgbClr val="000000"/>
              </a:buClr>
              <a:buSzPts val="1400"/>
              <a:buNone/>
            </a:pPr>
            <a:r>
              <a:rPr lang="en-GB" sz="1800" dirty="0" smtClean="0">
                <a:solidFill>
                  <a:srgbClr val="000000"/>
                </a:solidFill>
              </a:rPr>
              <a:t>(about the same as if they had chosen answers at random!)</a:t>
            </a:r>
          </a:p>
          <a:p>
            <a:pPr marL="596900" lvl="1" indent="0" algn="l" rtl="0">
              <a:spcBef>
                <a:spcPts val="0"/>
              </a:spcBef>
              <a:spcAft>
                <a:spcPts val="0"/>
              </a:spcAft>
              <a:buClr>
                <a:srgbClr val="000000"/>
              </a:buClr>
              <a:buSzPts val="1400"/>
              <a:buNone/>
            </a:pPr>
            <a:endParaRPr sz="1800"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No variable affected ability to respond </a:t>
            </a:r>
            <a:r>
              <a:rPr lang="en" dirty="0" smtClean="0">
                <a:solidFill>
                  <a:srgbClr val="000000"/>
                </a:solidFill>
              </a:rPr>
              <a:t>correctly</a:t>
            </a:r>
            <a:r>
              <a:rPr lang="en-GB" dirty="0" smtClean="0">
                <a:solidFill>
                  <a:srgbClr val="000000"/>
                </a:solidFill>
              </a:rPr>
              <a:t>:</a:t>
            </a:r>
            <a:endParaRPr dirty="0">
              <a:solidFill>
                <a:srgbClr val="000000"/>
              </a:solidFill>
            </a:endParaRPr>
          </a:p>
          <a:p>
            <a:pPr marL="914400" lvl="1" indent="-317500" algn="l" rtl="0">
              <a:spcBef>
                <a:spcPts val="0"/>
              </a:spcBef>
              <a:spcAft>
                <a:spcPts val="0"/>
              </a:spcAft>
              <a:buClr>
                <a:srgbClr val="000000"/>
              </a:buClr>
              <a:buSzPts val="1400"/>
              <a:buChar char="○"/>
            </a:pPr>
            <a:r>
              <a:rPr lang="en" sz="1800" dirty="0">
                <a:solidFill>
                  <a:srgbClr val="000000"/>
                </a:solidFill>
              </a:rPr>
              <a:t>Discipline</a:t>
            </a:r>
            <a:endParaRPr sz="1800" dirty="0">
              <a:solidFill>
                <a:srgbClr val="000000"/>
              </a:solidFill>
            </a:endParaRPr>
          </a:p>
          <a:p>
            <a:pPr marL="914400" lvl="1" indent="-317500" algn="l" rtl="0">
              <a:spcBef>
                <a:spcPts val="0"/>
              </a:spcBef>
              <a:spcAft>
                <a:spcPts val="0"/>
              </a:spcAft>
              <a:buClr>
                <a:srgbClr val="000000"/>
              </a:buClr>
              <a:buSzPts val="1400"/>
              <a:buChar char="○"/>
            </a:pPr>
            <a:r>
              <a:rPr lang="en" sz="1800" dirty="0">
                <a:solidFill>
                  <a:srgbClr val="000000"/>
                </a:solidFill>
              </a:rPr>
              <a:t>How many papers published</a:t>
            </a:r>
            <a:endParaRPr sz="1800" dirty="0">
              <a:solidFill>
                <a:srgbClr val="000000"/>
              </a:solidFill>
            </a:endParaRPr>
          </a:p>
          <a:p>
            <a:pPr marL="914400" lvl="1" indent="-317500" algn="l" rtl="0">
              <a:spcBef>
                <a:spcPts val="0"/>
              </a:spcBef>
              <a:spcAft>
                <a:spcPts val="0"/>
              </a:spcAft>
              <a:buClr>
                <a:srgbClr val="000000"/>
              </a:buClr>
              <a:buSzPts val="1400"/>
              <a:buChar char="○"/>
            </a:pPr>
            <a:r>
              <a:rPr lang="en" sz="1800" dirty="0">
                <a:solidFill>
                  <a:srgbClr val="000000"/>
                </a:solidFill>
              </a:rPr>
              <a:t>Even if they had published with that publisher previously</a:t>
            </a:r>
            <a:r>
              <a:rPr lang="en" sz="1800" dirty="0" smtClean="0">
                <a:solidFill>
                  <a:srgbClr val="000000"/>
                </a:solidFill>
              </a:rPr>
              <a:t>!</a:t>
            </a:r>
            <a:endParaRPr sz="18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0000"/>
                </a:solidFill>
              </a:rPr>
              <a:t>Education </a:t>
            </a:r>
            <a:r>
              <a:rPr lang="en-US" b="1" dirty="0" smtClean="0">
                <a:solidFill>
                  <a:srgbClr val="000000"/>
                </a:solidFill>
              </a:rPr>
              <a:t>does help</a:t>
            </a:r>
            <a:endParaRPr lang="en-US" dirty="0"/>
          </a:p>
        </p:txBody>
      </p:sp>
      <p:sp>
        <p:nvSpPr>
          <p:cNvPr id="3" name="Text Placeholder 2"/>
          <p:cNvSpPr>
            <a:spLocks noGrp="1"/>
          </p:cNvSpPr>
          <p:nvPr>
            <p:ph type="body" idx="1"/>
          </p:nvPr>
        </p:nvSpPr>
        <p:spPr/>
        <p:txBody>
          <a:bodyPr/>
          <a:lstStyle/>
          <a:p>
            <a:pPr marL="114300" indent="0">
              <a:buNone/>
            </a:pPr>
            <a:r>
              <a:rPr lang="en-US" sz="2000" dirty="0" smtClean="0">
                <a:solidFill>
                  <a:srgbClr val="000000"/>
                </a:solidFill>
              </a:rPr>
              <a:t>Workshop participants </a:t>
            </a:r>
            <a:r>
              <a:rPr lang="en-US" sz="2000" dirty="0">
                <a:solidFill>
                  <a:srgbClr val="000000"/>
                </a:solidFill>
              </a:rPr>
              <a:t>reported feeling much more confident in their ability to assess &amp; understand CTAs </a:t>
            </a:r>
            <a:r>
              <a:rPr lang="en-US" sz="2000" dirty="0" smtClean="0">
                <a:solidFill>
                  <a:srgbClr val="000000"/>
                </a:solidFill>
              </a:rPr>
              <a:t>post-workshop. They particularly valued:</a:t>
            </a:r>
            <a:endParaRPr lang="en-US" sz="2000" dirty="0">
              <a:solidFill>
                <a:srgbClr val="000000"/>
              </a:solidFill>
            </a:endParaRPr>
          </a:p>
          <a:p>
            <a:pPr lvl="1"/>
            <a:r>
              <a:rPr lang="en-US" sz="1800" dirty="0">
                <a:solidFill>
                  <a:srgbClr val="000000"/>
                </a:solidFill>
              </a:rPr>
              <a:t>Defining common terminology (exclusive vs. non-exclusive, etc.</a:t>
            </a:r>
            <a:r>
              <a:rPr lang="en-US" sz="1800" dirty="0" smtClean="0">
                <a:solidFill>
                  <a:srgbClr val="000000"/>
                </a:solidFill>
              </a:rPr>
              <a:t>)</a:t>
            </a:r>
          </a:p>
          <a:p>
            <a:pPr lvl="1"/>
            <a:r>
              <a:rPr lang="en-US" sz="1800" dirty="0" smtClean="0">
                <a:solidFill>
                  <a:srgbClr val="000000"/>
                </a:solidFill>
              </a:rPr>
              <a:t>Distinguishing among different versions of the paper (pre-print, accepted)</a:t>
            </a:r>
            <a:endParaRPr lang="en-US" sz="1800" dirty="0">
              <a:solidFill>
                <a:srgbClr val="000000"/>
              </a:solidFill>
            </a:endParaRPr>
          </a:p>
          <a:p>
            <a:pPr lvl="1"/>
            <a:r>
              <a:rPr lang="en-US" sz="1800" dirty="0" smtClean="0">
                <a:solidFill>
                  <a:srgbClr val="000000"/>
                </a:solidFill>
              </a:rPr>
              <a:t>Knowing to look </a:t>
            </a:r>
            <a:r>
              <a:rPr lang="en-US" sz="1800" dirty="0">
                <a:solidFill>
                  <a:srgbClr val="000000"/>
                </a:solidFill>
              </a:rPr>
              <a:t>for capitalized terms</a:t>
            </a:r>
          </a:p>
          <a:p>
            <a:pPr lvl="1"/>
            <a:r>
              <a:rPr lang="en-US" sz="1800" dirty="0">
                <a:solidFill>
                  <a:srgbClr val="000000"/>
                </a:solidFill>
              </a:rPr>
              <a:t>Being proactive about what rights you want to keep</a:t>
            </a:r>
          </a:p>
          <a:p>
            <a:pPr lvl="1"/>
            <a:r>
              <a:rPr lang="en-US" sz="1800" dirty="0" smtClean="0">
                <a:solidFill>
                  <a:srgbClr val="000000"/>
                </a:solidFill>
              </a:rPr>
              <a:t>Being aware </a:t>
            </a:r>
            <a:r>
              <a:rPr lang="en-US" sz="1800" dirty="0">
                <a:solidFill>
                  <a:srgbClr val="000000"/>
                </a:solidFill>
              </a:rPr>
              <a:t>of sneaky rights grabs</a:t>
            </a:r>
          </a:p>
          <a:p>
            <a:endParaRPr lang="en-US" dirty="0"/>
          </a:p>
        </p:txBody>
      </p:sp>
    </p:spTree>
    <p:extLst>
      <p:ext uri="{BB962C8B-B14F-4D97-AF65-F5344CB8AC3E}">
        <p14:creationId xmlns:p14="http://schemas.microsoft.com/office/powerpoint/2010/main" val="423398566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86" y="445025"/>
            <a:ext cx="8832300" cy="572700"/>
          </a:xfrm>
        </p:spPr>
        <p:txBody>
          <a:bodyPr/>
          <a:lstStyle/>
          <a:p>
            <a:r>
              <a:rPr lang="en-US" b="1" dirty="0" smtClean="0"/>
              <a:t>So is there such thing as a better (or worse) CTA?</a:t>
            </a:r>
            <a:endParaRPr lang="en-US" b="1" dirty="0"/>
          </a:p>
        </p:txBody>
      </p:sp>
      <p:sp>
        <p:nvSpPr>
          <p:cNvPr id="3" name="Text Placeholder 2"/>
          <p:cNvSpPr>
            <a:spLocks noGrp="1"/>
          </p:cNvSpPr>
          <p:nvPr>
            <p:ph type="body" idx="1"/>
          </p:nvPr>
        </p:nvSpPr>
        <p:spPr/>
        <p:txBody>
          <a:bodyPr/>
          <a:lstStyle/>
          <a:p>
            <a:pPr marL="114300" lvl="0" indent="0">
              <a:buNone/>
            </a:pPr>
            <a:endParaRPr lang="en-GB" sz="2000" dirty="0" smtClean="0">
              <a:solidFill>
                <a:srgbClr val="000000"/>
              </a:solidFill>
            </a:endParaRPr>
          </a:p>
          <a:p>
            <a:pPr marL="114300" lvl="0" indent="0">
              <a:buNone/>
            </a:pPr>
            <a:r>
              <a:rPr lang="en-GB" sz="2000" b="1" dirty="0" smtClean="0">
                <a:solidFill>
                  <a:srgbClr val="000000"/>
                </a:solidFill>
              </a:rPr>
              <a:t>Maybe. </a:t>
            </a:r>
            <a:r>
              <a:rPr lang="en-GB" sz="2000" dirty="0" smtClean="0">
                <a:solidFill>
                  <a:srgbClr val="000000"/>
                </a:solidFill>
              </a:rPr>
              <a:t>In our research</a:t>
            </a:r>
            <a:r>
              <a:rPr lang="en" sz="2000" dirty="0" smtClean="0">
                <a:solidFill>
                  <a:srgbClr val="000000"/>
                </a:solidFill>
              </a:rPr>
              <a:t>, </a:t>
            </a:r>
            <a:r>
              <a:rPr lang="en-GB" sz="2000" dirty="0" smtClean="0">
                <a:solidFill>
                  <a:srgbClr val="000000"/>
                </a:solidFill>
              </a:rPr>
              <a:t>there </a:t>
            </a:r>
            <a:r>
              <a:rPr lang="en-GB" sz="2000" b="1" dirty="0" smtClean="0">
                <a:solidFill>
                  <a:srgbClr val="000000"/>
                </a:solidFill>
              </a:rPr>
              <a:t>was</a:t>
            </a:r>
            <a:r>
              <a:rPr lang="en-GB" sz="2000" dirty="0" smtClean="0">
                <a:solidFill>
                  <a:srgbClr val="000000"/>
                </a:solidFill>
              </a:rPr>
              <a:t> </a:t>
            </a:r>
            <a:r>
              <a:rPr lang="en" sz="2000" dirty="0" smtClean="0">
                <a:solidFill>
                  <a:srgbClr val="000000"/>
                </a:solidFill>
              </a:rPr>
              <a:t>some </a:t>
            </a:r>
            <a:r>
              <a:rPr lang="en" sz="2000" dirty="0">
                <a:solidFill>
                  <a:srgbClr val="000000"/>
                </a:solidFill>
              </a:rPr>
              <a:t>variation between agreements for individual </a:t>
            </a:r>
            <a:r>
              <a:rPr lang="en" sz="2000" dirty="0" smtClean="0">
                <a:solidFill>
                  <a:srgbClr val="000000"/>
                </a:solidFill>
              </a:rPr>
              <a:t>questions</a:t>
            </a:r>
            <a:r>
              <a:rPr lang="en-GB" sz="2000" dirty="0" smtClean="0">
                <a:solidFill>
                  <a:srgbClr val="000000"/>
                </a:solidFill>
              </a:rPr>
              <a:t>: </a:t>
            </a:r>
          </a:p>
          <a:p>
            <a:pPr marL="114300" lvl="0" indent="0">
              <a:buNone/>
            </a:pPr>
            <a:endParaRPr lang="en-GB" sz="2000" dirty="0">
              <a:solidFill>
                <a:srgbClr val="000000"/>
              </a:solidFill>
            </a:endParaRPr>
          </a:p>
          <a:p>
            <a:r>
              <a:rPr lang="en-GB" sz="2000" dirty="0" smtClean="0">
                <a:solidFill>
                  <a:srgbClr val="000000"/>
                </a:solidFill>
              </a:rPr>
              <a:t>Respondents were more likely to answer the questions correctly if the specific activity they wanted to undertake was mentioned. </a:t>
            </a:r>
          </a:p>
          <a:p>
            <a:pPr marL="114300" lvl="0" indent="0">
              <a:buNone/>
            </a:pPr>
            <a:endParaRPr lang="en-GB" sz="2000" dirty="0">
              <a:solidFill>
                <a:srgbClr val="000000"/>
              </a:solidFill>
            </a:endParaRPr>
          </a:p>
          <a:p>
            <a:r>
              <a:rPr lang="en-GB" sz="2000" dirty="0" smtClean="0">
                <a:solidFill>
                  <a:srgbClr val="000000"/>
                </a:solidFill>
              </a:rPr>
              <a:t>If it was unclear whether an activity was permitted, respondents often assumed permissions</a:t>
            </a:r>
            <a:endParaRPr lang="en" sz="2000" dirty="0">
              <a:solidFill>
                <a:srgbClr val="000000"/>
              </a:solidFill>
            </a:endParaRPr>
          </a:p>
          <a:p>
            <a:endParaRPr lang="en-US" dirty="0"/>
          </a:p>
        </p:txBody>
      </p:sp>
    </p:spTree>
    <p:extLst>
      <p:ext uri="{BB962C8B-B14F-4D97-AF65-F5344CB8AC3E}">
        <p14:creationId xmlns:p14="http://schemas.microsoft.com/office/powerpoint/2010/main" val="159469147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Questions the authors were </a:t>
            </a:r>
            <a:r>
              <a:rPr lang="en-GB" b="1" u="sng" dirty="0" smtClean="0"/>
              <a:t>less</a:t>
            </a:r>
            <a:r>
              <a:rPr lang="en" b="1" dirty="0" smtClean="0"/>
              <a:t> </a:t>
            </a:r>
            <a:r>
              <a:rPr lang="en" b="1" dirty="0"/>
              <a:t>likely to answer correctly</a:t>
            </a:r>
            <a:r>
              <a:rPr lang="en-GB" b="1" dirty="0"/>
              <a:t>:</a:t>
            </a:r>
            <a:endParaRPr lang="en-US" dirty="0"/>
          </a:p>
        </p:txBody>
      </p:sp>
    </p:spTree>
    <p:extLst>
      <p:ext uri="{BB962C8B-B14F-4D97-AF65-F5344CB8AC3E}">
        <p14:creationId xmlns:p14="http://schemas.microsoft.com/office/powerpoint/2010/main" val="31830469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24" y="109892"/>
            <a:ext cx="8915018" cy="4524316"/>
          </a:xfrm>
          <a:prstGeom prst="rect">
            <a:avLst/>
          </a:prstGeom>
        </p:spPr>
        <p:txBody>
          <a:bodyPr wrap="square">
            <a:spAutoFit/>
          </a:bodyPr>
          <a:lstStyle/>
          <a:p>
            <a:endParaRPr lang="en-US" sz="1800" b="1" dirty="0" smtClean="0">
              <a:latin typeface="+mn-lt"/>
            </a:endParaRPr>
          </a:p>
          <a:p>
            <a:r>
              <a:rPr lang="en-US" sz="1800" b="1" dirty="0" smtClean="0">
                <a:latin typeface="+mn-lt"/>
              </a:rPr>
              <a:t>Q. </a:t>
            </a:r>
            <a:r>
              <a:rPr lang="en-US" sz="1800" dirty="0" smtClean="0">
                <a:latin typeface="+mn-lt"/>
              </a:rPr>
              <a:t>According </a:t>
            </a:r>
            <a:r>
              <a:rPr lang="en-US" sz="1800" dirty="0">
                <a:latin typeface="+mn-lt"/>
              </a:rPr>
              <a:t>to the agreement you just viewed, you can post which </a:t>
            </a:r>
            <a:r>
              <a:rPr lang="en-US" sz="1800" i="1" dirty="0">
                <a:latin typeface="+mn-lt"/>
              </a:rPr>
              <a:t>version of the article </a:t>
            </a:r>
            <a:r>
              <a:rPr lang="en-US" sz="1800" dirty="0">
                <a:latin typeface="+mn-lt"/>
              </a:rPr>
              <a:t>to which of the following sites without seeking further approval or information: </a:t>
            </a:r>
            <a:r>
              <a:rPr lang="en-US" sz="1800" dirty="0" smtClean="0">
                <a:latin typeface="+mn-lt"/>
                <a:ea typeface="Lucida Grande"/>
                <a:cs typeface="Lucida Grande"/>
              </a:rPr>
              <a:t>Social </a:t>
            </a:r>
            <a:r>
              <a:rPr lang="en-US" sz="1800" dirty="0">
                <a:latin typeface="+mn-lt"/>
                <a:ea typeface="Lucida Grande"/>
                <a:cs typeface="Lucida Grande"/>
              </a:rPr>
              <a:t>networking sites (e.g. </a:t>
            </a:r>
            <a:r>
              <a:rPr lang="en-US" sz="1800" dirty="0" err="1">
                <a:latin typeface="+mn-lt"/>
                <a:ea typeface="Lucida Grande"/>
                <a:cs typeface="Lucida Grande"/>
              </a:rPr>
              <a:t>ResearchGate</a:t>
            </a:r>
            <a:r>
              <a:rPr lang="en-US" sz="1800" dirty="0">
                <a:latin typeface="+mn-lt"/>
                <a:ea typeface="Lucida Grande"/>
                <a:cs typeface="Lucida Grande"/>
              </a:rPr>
              <a:t>, </a:t>
            </a:r>
            <a:r>
              <a:rPr lang="en-US" sz="1800" dirty="0" err="1">
                <a:latin typeface="+mn-lt"/>
                <a:ea typeface="Lucida Grande"/>
                <a:cs typeface="Lucida Grande"/>
              </a:rPr>
              <a:t>Academia.edu</a:t>
            </a:r>
            <a:r>
              <a:rPr lang="en-US" sz="1800" dirty="0">
                <a:latin typeface="+mn-lt"/>
                <a:ea typeface="Lucida Grande"/>
                <a:cs typeface="Lucida Grande"/>
              </a:rPr>
              <a:t>, etc.</a:t>
            </a:r>
            <a:r>
              <a:rPr lang="en-US" sz="1800" dirty="0" smtClean="0">
                <a:latin typeface="+mn-lt"/>
                <a:ea typeface="Lucida Grande"/>
                <a:cs typeface="Lucida Grande"/>
              </a:rPr>
              <a:t>) </a:t>
            </a:r>
            <a:r>
              <a:rPr lang="en-US" sz="1800" dirty="0" smtClean="0">
                <a:latin typeface="+mn-lt"/>
              </a:rPr>
              <a:t>(</a:t>
            </a:r>
            <a:r>
              <a:rPr lang="en-US" sz="1800" dirty="0">
                <a:latin typeface="+mn-lt"/>
              </a:rPr>
              <a:t>Possible responses: Publisher version</a:t>
            </a:r>
            <a:r>
              <a:rPr lang="en-US" sz="1800" dirty="0" smtClean="0">
                <a:latin typeface="+mn-lt"/>
              </a:rPr>
              <a:t>; Accepted </a:t>
            </a:r>
            <a:r>
              <a:rPr lang="en-US" sz="1800" dirty="0">
                <a:latin typeface="+mn-lt"/>
              </a:rPr>
              <a:t>version; Submitted/Prior Version; </a:t>
            </a:r>
            <a:r>
              <a:rPr lang="en-US" sz="1800" dirty="0">
                <a:solidFill>
                  <a:schemeClr val="tx1"/>
                </a:solidFill>
                <a:latin typeface="+mn-lt"/>
              </a:rPr>
              <a:t>Not permitted for any </a:t>
            </a:r>
            <a:r>
              <a:rPr lang="en-US" sz="1800" dirty="0" smtClean="0">
                <a:solidFill>
                  <a:schemeClr val="tx1"/>
                </a:solidFill>
                <a:latin typeface="+mn-lt"/>
              </a:rPr>
              <a:t>version, Unclear which version</a:t>
            </a:r>
            <a:r>
              <a:rPr lang="en-US" sz="1800" dirty="0" smtClean="0">
                <a:latin typeface="+mn-lt"/>
              </a:rPr>
              <a:t>).</a:t>
            </a:r>
          </a:p>
          <a:p>
            <a:pPr marL="114300" indent="0">
              <a:buNone/>
            </a:pPr>
            <a:endParaRPr lang="en-US" sz="1800" dirty="0">
              <a:latin typeface="+mn-lt"/>
            </a:endParaRPr>
          </a:p>
          <a:p>
            <a:pPr marL="114300"/>
            <a:r>
              <a:rPr lang="en-US" sz="1800" i="1" dirty="0" smtClean="0">
                <a:latin typeface="+mn-lt"/>
              </a:rPr>
              <a:t>“Prior </a:t>
            </a:r>
            <a:r>
              <a:rPr lang="en-US" sz="1800" i="1" dirty="0">
                <a:latin typeface="+mn-lt"/>
              </a:rPr>
              <a:t>versions of the article published on non-commercial pre-print servers like </a:t>
            </a:r>
            <a:r>
              <a:rPr lang="en-US" sz="1800" i="1" dirty="0" err="1">
                <a:latin typeface="+mn-lt"/>
              </a:rPr>
              <a:t>arXiv.org</a:t>
            </a:r>
            <a:r>
              <a:rPr lang="en-US" sz="1800" i="1" dirty="0">
                <a:latin typeface="+mn-lt"/>
              </a:rPr>
              <a:t> can remain on these servers and/or can be updated with the author’s accepted version. The final published version (in PDF or HTML/XML format) cannot be used for this purpose</a:t>
            </a:r>
            <a:r>
              <a:rPr lang="en-US" sz="1800" i="1" dirty="0" smtClean="0">
                <a:latin typeface="+mn-lt"/>
              </a:rPr>
              <a:t>.”</a:t>
            </a:r>
            <a:r>
              <a:rPr lang="en-US" sz="1800" dirty="0">
                <a:latin typeface="+mn-lt"/>
              </a:rPr>
              <a:t> </a:t>
            </a:r>
          </a:p>
          <a:p>
            <a:pPr marL="114300" indent="0">
              <a:buNone/>
            </a:pPr>
            <a:endParaRPr lang="en-US" sz="1800" dirty="0" smtClean="0">
              <a:latin typeface="+mn-lt"/>
            </a:endParaRPr>
          </a:p>
          <a:p>
            <a:pPr marL="114300" indent="0">
              <a:buNone/>
            </a:pPr>
            <a:endParaRPr lang="en-US" sz="1800" dirty="0" smtClean="0">
              <a:latin typeface="+mn-lt"/>
            </a:endParaRPr>
          </a:p>
          <a:p>
            <a:pPr marL="114300" indent="0">
              <a:buNone/>
            </a:pPr>
            <a:r>
              <a:rPr lang="en-US" sz="1800" dirty="0" smtClean="0">
                <a:latin typeface="+mn-lt"/>
              </a:rPr>
              <a:t>(Roughly 80% of respondents said Publisher Version, Accepted Version or Submitted/Prior Version)</a:t>
            </a:r>
            <a:endParaRPr lang="en-US" sz="1800" dirty="0">
              <a:latin typeface="+mn-lt"/>
            </a:endParaRPr>
          </a:p>
          <a:p>
            <a:endParaRPr lang="en-US" sz="1800" dirty="0">
              <a:latin typeface="+mn-lt"/>
            </a:endParaRPr>
          </a:p>
        </p:txBody>
      </p:sp>
    </p:spTree>
    <p:extLst>
      <p:ext uri="{BB962C8B-B14F-4D97-AF65-F5344CB8AC3E}">
        <p14:creationId xmlns:p14="http://schemas.microsoft.com/office/powerpoint/2010/main" val="4194616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Questions the authors were </a:t>
            </a:r>
            <a:r>
              <a:rPr lang="en" b="1" u="sng" dirty="0"/>
              <a:t>more</a:t>
            </a:r>
            <a:r>
              <a:rPr lang="en" b="1" dirty="0"/>
              <a:t> likely to answer correctly</a:t>
            </a:r>
            <a:r>
              <a:rPr lang="en-GB" b="1" dirty="0"/>
              <a:t>:</a:t>
            </a:r>
            <a:endParaRPr lang="en-US" dirty="0"/>
          </a:p>
        </p:txBody>
      </p:sp>
    </p:spTree>
    <p:extLst>
      <p:ext uri="{BB962C8B-B14F-4D97-AF65-F5344CB8AC3E}">
        <p14:creationId xmlns:p14="http://schemas.microsoft.com/office/powerpoint/2010/main" val="83772652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1" name="Google Shape;581;p86"/>
          <p:cNvSpPr txBox="1">
            <a:spLocks noGrp="1"/>
          </p:cNvSpPr>
          <p:nvPr>
            <p:ph type="body" idx="4294967295"/>
          </p:nvPr>
        </p:nvSpPr>
        <p:spPr>
          <a:xfrm>
            <a:off x="158761" y="134311"/>
            <a:ext cx="8985239" cy="4788527"/>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GB" dirty="0" smtClean="0">
              <a:solidFill>
                <a:srgbClr val="000000"/>
              </a:solidFill>
            </a:endParaRPr>
          </a:p>
          <a:p>
            <a:pPr marL="457200" lvl="0" indent="0" algn="l" rtl="0">
              <a:spcBef>
                <a:spcPts val="0"/>
              </a:spcBef>
              <a:spcAft>
                <a:spcPts val="0"/>
              </a:spcAft>
              <a:buNone/>
            </a:pPr>
            <a:endParaRPr lang="en-GB" b="1" dirty="0" smtClean="0">
              <a:solidFill>
                <a:srgbClr val="000000"/>
              </a:solidFill>
            </a:endParaRPr>
          </a:p>
          <a:p>
            <a:pPr marL="457200" lvl="0" indent="0" algn="l" rtl="0">
              <a:spcBef>
                <a:spcPts val="0"/>
              </a:spcBef>
              <a:spcAft>
                <a:spcPts val="0"/>
              </a:spcAft>
              <a:buNone/>
            </a:pPr>
            <a:r>
              <a:rPr lang="en-GB" b="1" dirty="0" smtClean="0">
                <a:solidFill>
                  <a:srgbClr val="000000"/>
                </a:solidFill>
              </a:rPr>
              <a:t>Q. </a:t>
            </a:r>
            <a:r>
              <a:rPr lang="en" dirty="0" smtClean="0">
                <a:solidFill>
                  <a:srgbClr val="000000"/>
                </a:solidFill>
              </a:rPr>
              <a:t>According </a:t>
            </a:r>
            <a:r>
              <a:rPr lang="en" dirty="0">
                <a:solidFill>
                  <a:srgbClr val="000000"/>
                </a:solidFill>
              </a:rPr>
              <a:t>to the agreement you just viewed you can post the article in a course management system.” </a:t>
            </a:r>
            <a:endParaRPr lang="en-GB" dirty="0" smtClean="0">
              <a:solidFill>
                <a:srgbClr val="000000"/>
              </a:solidFill>
            </a:endParaRPr>
          </a:p>
          <a:p>
            <a:pPr marL="457200" lvl="0" indent="0" algn="l" rtl="0">
              <a:spcBef>
                <a:spcPts val="0"/>
              </a:spcBef>
              <a:spcAft>
                <a:spcPts val="0"/>
              </a:spcAft>
              <a:buNone/>
            </a:pPr>
            <a:r>
              <a:rPr lang="en" dirty="0" smtClean="0">
                <a:solidFill>
                  <a:srgbClr val="000000"/>
                </a:solidFill>
              </a:rPr>
              <a:t>(</a:t>
            </a:r>
            <a:r>
              <a:rPr lang="en" dirty="0">
                <a:solidFill>
                  <a:srgbClr val="000000"/>
                </a:solidFill>
              </a:rPr>
              <a:t>Possible responses: Yes, absolutely; </a:t>
            </a:r>
            <a:r>
              <a:rPr lang="en" dirty="0">
                <a:solidFill>
                  <a:srgbClr val="008000"/>
                </a:solidFill>
              </a:rPr>
              <a:t>Yes, with conditions</a:t>
            </a:r>
            <a:r>
              <a:rPr lang="en" dirty="0">
                <a:solidFill>
                  <a:srgbClr val="000000"/>
                </a:solidFill>
              </a:rPr>
              <a:t>; No; Unclear):</a:t>
            </a:r>
            <a:endParaRPr dirty="0">
              <a:solidFill>
                <a:srgbClr val="000000"/>
              </a:solidFill>
            </a:endParaRPr>
          </a:p>
          <a:p>
            <a:pPr marL="457200" lvl="0" indent="0" algn="l" rtl="0">
              <a:spcBef>
                <a:spcPts val="1600"/>
              </a:spcBef>
              <a:spcAft>
                <a:spcPts val="1600"/>
              </a:spcAft>
              <a:buNone/>
            </a:pPr>
            <a:endParaRPr lang="en-GB" i="1" dirty="0" smtClean="0">
              <a:solidFill>
                <a:srgbClr val="000000"/>
              </a:solidFill>
            </a:endParaRPr>
          </a:p>
          <a:p>
            <a:pPr marL="457200" lvl="0" indent="0" algn="l" rtl="0">
              <a:spcBef>
                <a:spcPts val="1600"/>
              </a:spcBef>
              <a:spcAft>
                <a:spcPts val="1600"/>
              </a:spcAft>
              <a:buNone/>
            </a:pPr>
            <a:r>
              <a:rPr lang="en" i="1" dirty="0" smtClean="0">
                <a:solidFill>
                  <a:srgbClr val="000000"/>
                </a:solidFill>
              </a:rPr>
              <a:t>“</a:t>
            </a:r>
            <a:r>
              <a:rPr lang="en" i="1" dirty="0">
                <a:solidFill>
                  <a:srgbClr val="000000"/>
                </a:solidFill>
              </a:rPr>
              <a:t>Electronic posting of the Final Published Version in connection with teaching/training at the Contributor’s company/institution is permitted subject to the implementation of reasonable access control mechanisms, such as user name and password.”</a:t>
            </a:r>
            <a:endParaRPr i="1"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56459" y="231992"/>
            <a:ext cx="9012717" cy="4410094"/>
          </a:xfrm>
        </p:spPr>
        <p:txBody>
          <a:bodyPr/>
          <a:lstStyle/>
          <a:p>
            <a:pPr marL="114300" indent="0">
              <a:buNone/>
            </a:pPr>
            <a:endParaRPr lang="en-US" b="1" dirty="0" smtClean="0">
              <a:solidFill>
                <a:srgbClr val="000000"/>
              </a:solidFill>
            </a:endParaRPr>
          </a:p>
          <a:p>
            <a:pPr marL="114300" indent="0">
              <a:buNone/>
            </a:pPr>
            <a:endParaRPr lang="en-US" b="1" dirty="0">
              <a:solidFill>
                <a:srgbClr val="000000"/>
              </a:solidFill>
            </a:endParaRPr>
          </a:p>
          <a:p>
            <a:pPr marL="114300" indent="0">
              <a:buNone/>
            </a:pPr>
            <a:r>
              <a:rPr lang="en-US" b="1" dirty="0" smtClean="0">
                <a:solidFill>
                  <a:srgbClr val="000000"/>
                </a:solidFill>
              </a:rPr>
              <a:t>Q. </a:t>
            </a:r>
            <a:r>
              <a:rPr lang="en-US" dirty="0" smtClean="0">
                <a:solidFill>
                  <a:srgbClr val="000000"/>
                </a:solidFill>
              </a:rPr>
              <a:t>According </a:t>
            </a:r>
            <a:r>
              <a:rPr lang="en-US" dirty="0">
                <a:solidFill>
                  <a:srgbClr val="000000"/>
                </a:solidFill>
              </a:rPr>
              <a:t>to the agreement you just viewed, you can post which version</a:t>
            </a:r>
          </a:p>
          <a:p>
            <a:pPr marL="114300" indent="0">
              <a:buNone/>
            </a:pPr>
            <a:r>
              <a:rPr lang="en-US" dirty="0">
                <a:solidFill>
                  <a:srgbClr val="000000"/>
                </a:solidFill>
              </a:rPr>
              <a:t>of the article to which of the following sites without seeking further approval</a:t>
            </a:r>
          </a:p>
          <a:p>
            <a:pPr marL="114300" indent="0">
              <a:buNone/>
            </a:pPr>
            <a:r>
              <a:rPr lang="en-US" dirty="0">
                <a:solidFill>
                  <a:srgbClr val="000000"/>
                </a:solidFill>
              </a:rPr>
              <a:t>or information: Institutional repository.</a:t>
            </a:r>
            <a:r>
              <a:rPr lang="en-US" dirty="0" smtClean="0">
                <a:solidFill>
                  <a:srgbClr val="000000"/>
                </a:solidFill>
              </a:rPr>
              <a:t>”</a:t>
            </a:r>
          </a:p>
          <a:p>
            <a:pPr marL="114300" indent="0">
              <a:buNone/>
            </a:pPr>
            <a:r>
              <a:rPr lang="en-US" dirty="0" smtClean="0">
                <a:solidFill>
                  <a:srgbClr val="000000"/>
                </a:solidFill>
              </a:rPr>
              <a:t> </a:t>
            </a:r>
            <a:r>
              <a:rPr lang="en-US" dirty="0">
                <a:solidFill>
                  <a:srgbClr val="000000"/>
                </a:solidFill>
              </a:rPr>
              <a:t>(Possible responses: Publisher version</a:t>
            </a:r>
            <a:r>
              <a:rPr lang="en-US" dirty="0" smtClean="0">
                <a:solidFill>
                  <a:srgbClr val="000000"/>
                </a:solidFill>
              </a:rPr>
              <a:t>; </a:t>
            </a:r>
            <a:r>
              <a:rPr lang="en-US" dirty="0" smtClean="0">
                <a:solidFill>
                  <a:srgbClr val="008000"/>
                </a:solidFill>
              </a:rPr>
              <a:t>Accepted </a:t>
            </a:r>
            <a:r>
              <a:rPr lang="en-US" dirty="0">
                <a:solidFill>
                  <a:srgbClr val="008000"/>
                </a:solidFill>
              </a:rPr>
              <a:t>version</a:t>
            </a:r>
            <a:r>
              <a:rPr lang="en-US" dirty="0">
                <a:solidFill>
                  <a:srgbClr val="000000"/>
                </a:solidFill>
              </a:rPr>
              <a:t>; Submitted/Prior Version; Not permitted for any version)</a:t>
            </a:r>
          </a:p>
          <a:p>
            <a:pPr marL="114300" indent="0">
              <a:buNone/>
            </a:pPr>
            <a:endParaRPr lang="en-US" dirty="0">
              <a:solidFill>
                <a:srgbClr val="000000"/>
              </a:solidFill>
            </a:endParaRPr>
          </a:p>
          <a:p>
            <a:pPr marL="114300" indent="0">
              <a:buNone/>
            </a:pPr>
            <a:endParaRPr lang="en-US" i="1" dirty="0" smtClean="0">
              <a:solidFill>
                <a:srgbClr val="000000"/>
              </a:solidFill>
            </a:endParaRPr>
          </a:p>
          <a:p>
            <a:pPr marL="114300" indent="0">
              <a:buNone/>
            </a:pPr>
            <a:r>
              <a:rPr lang="en-US" i="1" dirty="0" smtClean="0">
                <a:solidFill>
                  <a:srgbClr val="000000"/>
                </a:solidFill>
              </a:rPr>
              <a:t>“</a:t>
            </a:r>
            <a:r>
              <a:rPr lang="en-US" i="1" dirty="0">
                <a:solidFill>
                  <a:srgbClr val="000000"/>
                </a:solidFill>
              </a:rPr>
              <a:t>Authors may self-archive the author's accepted manuscript of their articles on their own </a:t>
            </a:r>
            <a:r>
              <a:rPr lang="en-US" i="1" dirty="0" smtClean="0">
                <a:solidFill>
                  <a:srgbClr val="000000"/>
                </a:solidFill>
              </a:rPr>
              <a:t>websites.</a:t>
            </a:r>
            <a:r>
              <a:rPr lang="en-US" dirty="0">
                <a:solidFill>
                  <a:srgbClr val="000000"/>
                </a:solidFill>
              </a:rPr>
              <a:t> </a:t>
            </a:r>
            <a:r>
              <a:rPr lang="en-US" i="1" dirty="0" smtClean="0">
                <a:solidFill>
                  <a:srgbClr val="000000"/>
                </a:solidFill>
              </a:rPr>
              <a:t>Authors </a:t>
            </a:r>
            <a:r>
              <a:rPr lang="en-US" i="1" dirty="0">
                <a:solidFill>
                  <a:srgbClr val="000000"/>
                </a:solidFill>
              </a:rPr>
              <a:t>may also deposit this version of the article in </a:t>
            </a:r>
            <a:r>
              <a:rPr lang="en-US" i="1" dirty="0" smtClean="0">
                <a:solidFill>
                  <a:srgbClr val="000000"/>
                </a:solidFill>
              </a:rPr>
              <a:t>any repository</a:t>
            </a:r>
            <a:r>
              <a:rPr lang="en-US" i="1" dirty="0">
                <a:solidFill>
                  <a:srgbClr val="000000"/>
                </a:solidFill>
              </a:rPr>
              <a:t>, provided it is only made publicly available 12 </a:t>
            </a:r>
            <a:r>
              <a:rPr lang="en-US" i="1" dirty="0" smtClean="0">
                <a:solidFill>
                  <a:srgbClr val="000000"/>
                </a:solidFill>
              </a:rPr>
              <a:t>months after </a:t>
            </a:r>
            <a:r>
              <a:rPr lang="en-US" i="1" dirty="0">
                <a:solidFill>
                  <a:srgbClr val="000000"/>
                </a:solidFill>
              </a:rPr>
              <a:t>official publication or later.</a:t>
            </a:r>
            <a:r>
              <a:rPr lang="en-US" dirty="0">
                <a:solidFill>
                  <a:srgbClr val="000000"/>
                </a:solidFill>
              </a:rPr>
              <a:t>”</a:t>
            </a:r>
          </a:p>
          <a:p>
            <a:pPr marL="114300" indent="0">
              <a:buNone/>
            </a:pPr>
            <a:endParaRPr lang="en-US" dirty="0">
              <a:solidFill>
                <a:srgbClr val="000000"/>
              </a:solidFill>
            </a:endParaRPr>
          </a:p>
        </p:txBody>
      </p:sp>
    </p:spTree>
    <p:extLst>
      <p:ext uri="{BB962C8B-B14F-4D97-AF65-F5344CB8AC3E}">
        <p14:creationId xmlns:p14="http://schemas.microsoft.com/office/powerpoint/2010/main" val="110514160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1152525"/>
            <a:ext cx="8521700" cy="3416300"/>
          </a:xfrm>
        </p:spPr>
        <p:txBody>
          <a:bodyPr/>
          <a:lstStyle/>
          <a:p>
            <a:endParaRPr lang="en-US" dirty="0" smtClean="0">
              <a:solidFill>
                <a:srgbClr val="000000"/>
              </a:solidFill>
              <a:latin typeface="Lucida Grande"/>
              <a:ea typeface="Lucida Grande"/>
              <a:cs typeface="Lucida Grande"/>
            </a:endParaRPr>
          </a:p>
          <a:p>
            <a:endParaRPr lang="en-US" dirty="0"/>
          </a:p>
        </p:txBody>
      </p:sp>
      <p:sp>
        <p:nvSpPr>
          <p:cNvPr id="2" name="Title 1"/>
          <p:cNvSpPr>
            <a:spLocks noGrp="1"/>
          </p:cNvSpPr>
          <p:nvPr>
            <p:ph type="title" idx="4294967295"/>
          </p:nvPr>
        </p:nvSpPr>
        <p:spPr>
          <a:xfrm>
            <a:off x="1783004" y="499691"/>
            <a:ext cx="6367463" cy="4089400"/>
          </a:xfrm>
        </p:spPr>
        <p:txBody>
          <a:bodyPr/>
          <a:lstStyle/>
          <a:p>
            <a:r>
              <a:rPr lang="en-US" b="1" dirty="0" smtClean="0"/>
              <a:t/>
            </a:r>
            <a:br>
              <a:rPr lang="en-US" b="1" dirty="0" smtClean="0"/>
            </a:br>
            <a:r>
              <a:rPr lang="en-US" b="1" dirty="0" smtClean="0"/>
              <a:t> </a:t>
            </a:r>
            <a:r>
              <a:rPr lang="en-US" sz="4000" dirty="0" smtClean="0"/>
              <a:t>“</a:t>
            </a:r>
            <a:r>
              <a:rPr lang="en-US" sz="4000" dirty="0">
                <a:solidFill>
                  <a:srgbClr val="000000"/>
                </a:solidFill>
                <a:ea typeface="Lucida Grande"/>
                <a:cs typeface="Lucida Grande"/>
              </a:rPr>
              <a:t>It would help if they discuss</a:t>
            </a:r>
            <a:r>
              <a:rPr lang="is-IS" sz="4000" dirty="0">
                <a:solidFill>
                  <a:srgbClr val="000000"/>
                </a:solidFill>
                <a:ea typeface="Lucida Grande"/>
                <a:cs typeface="Lucida Grande"/>
              </a:rPr>
              <a:t>…</a:t>
            </a:r>
            <a:r>
              <a:rPr lang="en-US" sz="4000" dirty="0">
                <a:solidFill>
                  <a:srgbClr val="000000"/>
                </a:solidFill>
                <a:ea typeface="Lucida Grande"/>
                <a:cs typeface="Lucida Grande"/>
              </a:rPr>
              <a:t>more details and with easier language specific examples of the things that actually researchers do.”</a:t>
            </a:r>
            <a:br>
              <a:rPr lang="en-US" sz="4000" dirty="0">
                <a:solidFill>
                  <a:srgbClr val="000000"/>
                </a:solidFill>
                <a:ea typeface="Lucida Grande"/>
                <a:cs typeface="Lucida Grande"/>
              </a:rPr>
            </a:br>
            <a:endParaRPr lang="en-US" b="1" dirty="0"/>
          </a:p>
        </p:txBody>
      </p:sp>
    </p:spTree>
    <p:extLst>
      <p:ext uri="{BB962C8B-B14F-4D97-AF65-F5344CB8AC3E}">
        <p14:creationId xmlns:p14="http://schemas.microsoft.com/office/powerpoint/2010/main" val="234809168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7"/>
          <p:cNvSpPr txBox="1">
            <a:spLocks noGrp="1"/>
          </p:cNvSpPr>
          <p:nvPr>
            <p:ph type="title"/>
          </p:nvPr>
        </p:nvSpPr>
        <p:spPr>
          <a:xfrm>
            <a:off x="0" y="445025"/>
            <a:ext cx="9144000" cy="572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b="1" dirty="0"/>
              <a:t>What authors actually want to do with their work: </a:t>
            </a:r>
            <a:endParaRPr b="1" dirty="0"/>
          </a:p>
        </p:txBody>
      </p:sp>
      <p:sp>
        <p:nvSpPr>
          <p:cNvPr id="587" name="Google Shape;587;p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742950" indent="-285750"/>
            <a:r>
              <a:rPr lang="en" sz="2000" dirty="0">
                <a:solidFill>
                  <a:srgbClr val="000000"/>
                </a:solidFill>
              </a:rPr>
              <a:t>Post on their </a:t>
            </a:r>
            <a:r>
              <a:rPr lang="en-GB" sz="2000" dirty="0" smtClean="0">
                <a:solidFill>
                  <a:srgbClr val="000000"/>
                </a:solidFill>
              </a:rPr>
              <a:t>personal </a:t>
            </a:r>
            <a:r>
              <a:rPr lang="en" sz="2000" dirty="0" smtClean="0">
                <a:solidFill>
                  <a:srgbClr val="000000"/>
                </a:solidFill>
              </a:rPr>
              <a:t>website</a:t>
            </a:r>
            <a:endParaRPr lang="en-GB" sz="2000" dirty="0">
              <a:solidFill>
                <a:srgbClr val="000000"/>
              </a:solidFill>
            </a:endParaRPr>
          </a:p>
          <a:p>
            <a:pPr marL="742950" indent="-285750"/>
            <a:r>
              <a:rPr lang="en" sz="2000" dirty="0" smtClean="0">
                <a:solidFill>
                  <a:srgbClr val="000000"/>
                </a:solidFill>
              </a:rPr>
              <a:t>Deposit </a:t>
            </a:r>
            <a:r>
              <a:rPr lang="en" sz="2000" dirty="0">
                <a:solidFill>
                  <a:srgbClr val="000000"/>
                </a:solidFill>
              </a:rPr>
              <a:t>in an IR (esp. </a:t>
            </a:r>
            <a:r>
              <a:rPr lang="en-GB" sz="2000" dirty="0" smtClean="0">
                <a:solidFill>
                  <a:srgbClr val="000000"/>
                </a:solidFill>
              </a:rPr>
              <a:t>t</a:t>
            </a:r>
            <a:r>
              <a:rPr lang="en" sz="2000" dirty="0" smtClean="0">
                <a:solidFill>
                  <a:srgbClr val="000000"/>
                </a:solidFill>
              </a:rPr>
              <a:t>o </a:t>
            </a:r>
            <a:r>
              <a:rPr lang="en" sz="2000" dirty="0">
                <a:solidFill>
                  <a:srgbClr val="000000"/>
                </a:solidFill>
              </a:rPr>
              <a:t>fulfill Tri-Agency and other funder OA </a:t>
            </a:r>
            <a:r>
              <a:rPr lang="en" sz="2000" dirty="0" smtClean="0">
                <a:solidFill>
                  <a:srgbClr val="000000"/>
                </a:solidFill>
              </a:rPr>
              <a:t>requirements)</a:t>
            </a:r>
            <a:endParaRPr lang="en-GB" sz="2000" dirty="0">
              <a:solidFill>
                <a:srgbClr val="000000"/>
              </a:solidFill>
            </a:endParaRPr>
          </a:p>
          <a:p>
            <a:pPr marL="742950" indent="-285750"/>
            <a:r>
              <a:rPr lang="en" sz="2000" dirty="0" smtClean="0">
                <a:solidFill>
                  <a:srgbClr val="000000"/>
                </a:solidFill>
              </a:rPr>
              <a:t>Republish </a:t>
            </a:r>
            <a:r>
              <a:rPr lang="en" sz="2000" dirty="0">
                <a:solidFill>
                  <a:srgbClr val="000000"/>
                </a:solidFill>
              </a:rPr>
              <a:t>in a </a:t>
            </a:r>
            <a:r>
              <a:rPr lang="en" sz="2000" dirty="0" smtClean="0">
                <a:solidFill>
                  <a:srgbClr val="000000"/>
                </a:solidFill>
              </a:rPr>
              <a:t>book</a:t>
            </a:r>
            <a:endParaRPr lang="en-GB" sz="2000" dirty="0">
              <a:solidFill>
                <a:srgbClr val="000000"/>
              </a:solidFill>
            </a:endParaRPr>
          </a:p>
          <a:p>
            <a:pPr marL="742950" indent="-285750"/>
            <a:r>
              <a:rPr lang="en" sz="2000" dirty="0" smtClean="0">
                <a:solidFill>
                  <a:srgbClr val="000000"/>
                </a:solidFill>
              </a:rPr>
              <a:t>Inclu</a:t>
            </a:r>
            <a:r>
              <a:rPr lang="en-GB" sz="2000" dirty="0" smtClean="0">
                <a:solidFill>
                  <a:srgbClr val="000000"/>
                </a:solidFill>
              </a:rPr>
              <a:t>de articles </a:t>
            </a:r>
            <a:r>
              <a:rPr lang="en" sz="2000" dirty="0" smtClean="0">
                <a:solidFill>
                  <a:srgbClr val="000000"/>
                </a:solidFill>
              </a:rPr>
              <a:t>(</a:t>
            </a:r>
            <a:r>
              <a:rPr lang="en" sz="2000" dirty="0">
                <a:solidFill>
                  <a:srgbClr val="000000"/>
                </a:solidFill>
              </a:rPr>
              <a:t>at various </a:t>
            </a:r>
            <a:r>
              <a:rPr lang="en" sz="2000" dirty="0" smtClean="0">
                <a:solidFill>
                  <a:srgbClr val="000000"/>
                </a:solidFill>
              </a:rPr>
              <a:t>stages)</a:t>
            </a:r>
            <a:r>
              <a:rPr lang="en-GB" sz="2000" dirty="0" smtClean="0">
                <a:solidFill>
                  <a:srgbClr val="000000"/>
                </a:solidFill>
              </a:rPr>
              <a:t> </a:t>
            </a:r>
            <a:r>
              <a:rPr lang="en" sz="2000" dirty="0">
                <a:solidFill>
                  <a:srgbClr val="000000"/>
                </a:solidFill>
              </a:rPr>
              <a:t>in thesis </a:t>
            </a:r>
            <a:endParaRPr lang="en-GB" sz="2000" dirty="0">
              <a:solidFill>
                <a:srgbClr val="000000"/>
              </a:solidFill>
            </a:endParaRPr>
          </a:p>
          <a:p>
            <a:pPr marL="742950" indent="-285750"/>
            <a:r>
              <a:rPr lang="en" sz="2000" dirty="0" smtClean="0">
                <a:solidFill>
                  <a:srgbClr val="000000"/>
                </a:solidFill>
              </a:rPr>
              <a:t>Sharing </a:t>
            </a:r>
            <a:r>
              <a:rPr lang="en" sz="2000" dirty="0">
                <a:solidFill>
                  <a:srgbClr val="000000"/>
                </a:solidFill>
              </a:rPr>
              <a:t>to social networking sites (Researchgate, Academia.edu, etc</a:t>
            </a:r>
            <a:r>
              <a:rPr lang="en" sz="2000" dirty="0" smtClean="0">
                <a:solidFill>
                  <a:srgbClr val="000000"/>
                </a:solidFill>
              </a:rPr>
              <a:t>.)</a:t>
            </a:r>
            <a:endParaRPr lang="en-GB" sz="2000" dirty="0">
              <a:solidFill>
                <a:srgbClr val="000000"/>
              </a:solidFill>
            </a:endParaRPr>
          </a:p>
          <a:p>
            <a:pPr marL="742950" indent="-285750"/>
            <a:r>
              <a:rPr lang="en-GB" sz="2000" dirty="0" smtClean="0">
                <a:solidFill>
                  <a:srgbClr val="000000"/>
                </a:solidFill>
              </a:rPr>
              <a:t>Use for t</a:t>
            </a:r>
            <a:r>
              <a:rPr lang="en" sz="2000" dirty="0" smtClean="0">
                <a:solidFill>
                  <a:srgbClr val="000000"/>
                </a:solidFill>
              </a:rPr>
              <a:t>eaching duties</a:t>
            </a:r>
            <a:r>
              <a:rPr lang="en-GB" sz="2000" dirty="0" smtClean="0">
                <a:solidFill>
                  <a:srgbClr val="000000"/>
                </a:solidFill>
              </a:rPr>
              <a:t> (emailed, </a:t>
            </a:r>
            <a:r>
              <a:rPr lang="en" sz="2000" dirty="0" smtClean="0">
                <a:solidFill>
                  <a:srgbClr val="000000"/>
                </a:solidFill>
              </a:rPr>
              <a:t>put </a:t>
            </a:r>
            <a:r>
              <a:rPr lang="en" sz="2000" dirty="0">
                <a:solidFill>
                  <a:srgbClr val="000000"/>
                </a:solidFill>
              </a:rPr>
              <a:t>on an institutional intranet, distributed in a </a:t>
            </a:r>
            <a:r>
              <a:rPr lang="en" sz="2000" dirty="0" smtClean="0">
                <a:solidFill>
                  <a:srgbClr val="000000"/>
                </a:solidFill>
              </a:rPr>
              <a:t>coursepack</a:t>
            </a:r>
            <a:r>
              <a:rPr lang="en-GB" sz="2000" dirty="0" smtClean="0">
                <a:solidFill>
                  <a:srgbClr val="000000"/>
                </a:solidFill>
              </a:rPr>
              <a:t>)</a:t>
            </a:r>
            <a:endParaRPr lang="en-GB" sz="2000" dirty="0">
              <a:solidFill>
                <a:srgbClr val="000000"/>
              </a:solidFill>
            </a:endParaRPr>
          </a:p>
          <a:p>
            <a:pPr marL="742950" indent="-285750"/>
            <a:r>
              <a:rPr lang="en" sz="2000" dirty="0" smtClean="0">
                <a:solidFill>
                  <a:srgbClr val="000000"/>
                </a:solidFill>
              </a:rPr>
              <a:t>Retain </a:t>
            </a:r>
            <a:r>
              <a:rPr lang="en" sz="2000" dirty="0">
                <a:solidFill>
                  <a:srgbClr val="000000"/>
                </a:solidFill>
              </a:rPr>
              <a:t>rights to supplemental materials: data, illustrations, photography, etc. </a:t>
            </a:r>
            <a:endParaRPr sz="20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latin typeface="Arial"/>
                <a:cs typeface="Arial"/>
              </a:rPr>
              <a:t>Can we make it (a little bit) better?</a:t>
            </a:r>
            <a:endParaRPr sz="3600" b="1" dirty="0">
              <a:latin typeface="Arial"/>
              <a:cs typeface="Arial"/>
            </a:endParaRPr>
          </a:p>
        </p:txBody>
      </p:sp>
      <p:sp>
        <p:nvSpPr>
          <p:cNvPr id="200" name="Google Shape;200;p40"/>
          <p:cNvSpPr txBox="1">
            <a:spLocks noGrp="1"/>
          </p:cNvSpPr>
          <p:nvPr>
            <p:ph type="body" idx="1"/>
          </p:nvPr>
        </p:nvSpPr>
        <p:spPr>
          <a:xfrm>
            <a:off x="-103521" y="1481035"/>
            <a:ext cx="8957477" cy="3099900"/>
          </a:xfrm>
          <a:prstGeom prst="rect">
            <a:avLst/>
          </a:prstGeom>
        </p:spPr>
        <p:txBody>
          <a:bodyPr spcFirstLastPara="1" wrap="square" lIns="91425" tIns="91425" rIns="91425" bIns="91425" anchor="t" anchorCtr="0">
            <a:noAutofit/>
          </a:bodyPr>
          <a:lstStyle/>
          <a:p>
            <a:pPr marL="971550" lvl="0" indent="-514350" algn="l" rtl="0">
              <a:spcBef>
                <a:spcPts val="0"/>
              </a:spcBef>
              <a:spcAft>
                <a:spcPts val="0"/>
              </a:spcAft>
              <a:buFont typeface="+mj-ea"/>
              <a:buAutoNum type="circleNumDbPlain"/>
            </a:pPr>
            <a:r>
              <a:rPr lang="en" dirty="0" smtClean="0">
                <a:solidFill>
                  <a:srgbClr val="000000"/>
                </a:solidFill>
                <a:latin typeface="Arial"/>
                <a:ea typeface="Arial"/>
                <a:cs typeface="Arial"/>
                <a:sym typeface="Arial"/>
              </a:rPr>
              <a:t>Education</a:t>
            </a:r>
            <a:r>
              <a:rPr lang="en-GB" dirty="0" smtClean="0">
                <a:solidFill>
                  <a:srgbClr val="000000"/>
                </a:solidFill>
                <a:latin typeface="Arial"/>
                <a:ea typeface="Arial"/>
                <a:cs typeface="Arial"/>
                <a:sym typeface="Arial"/>
              </a:rPr>
              <a:t>:</a:t>
            </a:r>
            <a:r>
              <a:rPr lang="en" dirty="0" smtClean="0">
                <a:solidFill>
                  <a:srgbClr val="000000"/>
                </a:solidFill>
                <a:latin typeface="Arial"/>
                <a:ea typeface="Arial"/>
                <a:cs typeface="Arial"/>
                <a:sym typeface="Arial"/>
              </a:rPr>
              <a:t> </a:t>
            </a:r>
            <a:r>
              <a:rPr lang="en" dirty="0">
                <a:solidFill>
                  <a:srgbClr val="000000"/>
                </a:solidFill>
                <a:latin typeface="Arial"/>
                <a:ea typeface="Arial"/>
                <a:cs typeface="Arial"/>
                <a:sym typeface="Arial"/>
              </a:rPr>
              <a:t>empower our users to with </a:t>
            </a:r>
            <a:r>
              <a:rPr lang="en" dirty="0" smtClean="0">
                <a:solidFill>
                  <a:srgbClr val="000000"/>
                </a:solidFill>
                <a:latin typeface="Arial"/>
                <a:ea typeface="Arial"/>
                <a:cs typeface="Arial"/>
                <a:sym typeface="Arial"/>
              </a:rPr>
              <a:t>the </a:t>
            </a:r>
            <a:r>
              <a:rPr lang="en" dirty="0">
                <a:solidFill>
                  <a:srgbClr val="000000"/>
                </a:solidFill>
                <a:latin typeface="Arial"/>
                <a:ea typeface="Arial"/>
                <a:cs typeface="Arial"/>
                <a:sym typeface="Arial"/>
              </a:rPr>
              <a:t>tools to </a:t>
            </a:r>
            <a:r>
              <a:rPr lang="en" dirty="0" smtClean="0">
                <a:solidFill>
                  <a:srgbClr val="000000"/>
                </a:solidFill>
                <a:latin typeface="Arial"/>
                <a:ea typeface="Arial"/>
                <a:cs typeface="Arial"/>
                <a:sym typeface="Arial"/>
              </a:rPr>
              <a:t>understand</a:t>
            </a:r>
            <a:r>
              <a:rPr lang="en-GB" dirty="0" smtClean="0">
                <a:solidFill>
                  <a:srgbClr val="000000"/>
                </a:solidFill>
                <a:latin typeface="Arial"/>
                <a:ea typeface="Arial"/>
                <a:cs typeface="Arial"/>
                <a:sym typeface="Arial"/>
              </a:rPr>
              <a:t> CTAs</a:t>
            </a:r>
          </a:p>
          <a:p>
            <a:pPr marL="971550" lvl="0" indent="-514350" algn="l" rtl="0">
              <a:spcBef>
                <a:spcPts val="0"/>
              </a:spcBef>
              <a:spcAft>
                <a:spcPts val="0"/>
              </a:spcAft>
              <a:buFont typeface="+mj-ea"/>
              <a:buAutoNum type="circleNumDbPlain"/>
            </a:pPr>
            <a:endParaRPr lang="en-GB" dirty="0" smtClean="0">
              <a:solidFill>
                <a:srgbClr val="000000"/>
              </a:solidFill>
              <a:latin typeface="Arial"/>
              <a:ea typeface="Arial"/>
              <a:cs typeface="Arial"/>
              <a:sym typeface="Arial"/>
            </a:endParaRPr>
          </a:p>
          <a:p>
            <a:pPr marL="971550" lvl="0" indent="-514350" algn="l" rtl="0">
              <a:spcBef>
                <a:spcPts val="0"/>
              </a:spcBef>
              <a:spcAft>
                <a:spcPts val="0"/>
              </a:spcAft>
              <a:buFont typeface="+mj-ea"/>
              <a:buAutoNum type="circleNumDbPlain"/>
            </a:pPr>
            <a:r>
              <a:rPr lang="en-GB" dirty="0" smtClean="0">
                <a:solidFill>
                  <a:srgbClr val="000000"/>
                </a:solidFill>
                <a:latin typeface="Arial"/>
                <a:ea typeface="Arial"/>
                <a:cs typeface="Arial"/>
                <a:sym typeface="Arial"/>
              </a:rPr>
              <a:t>Improving: t</a:t>
            </a:r>
            <a:r>
              <a:rPr lang="en-GB" dirty="0" smtClean="0">
                <a:solidFill>
                  <a:srgbClr val="000000"/>
                </a:solidFill>
                <a:latin typeface="Arial"/>
                <a:ea typeface="Arial"/>
                <a:cs typeface="Arial"/>
                <a:sym typeface="Arial"/>
              </a:rPr>
              <a:t>hink about what would make</a:t>
            </a:r>
            <a:r>
              <a:rPr lang="en" dirty="0" smtClean="0">
                <a:solidFill>
                  <a:srgbClr val="000000"/>
                </a:solidFill>
                <a:latin typeface="Arial"/>
                <a:ea typeface="Arial"/>
                <a:cs typeface="Arial"/>
                <a:sym typeface="Arial"/>
              </a:rPr>
              <a:t> </a:t>
            </a:r>
            <a:r>
              <a:rPr lang="en" dirty="0">
                <a:solidFill>
                  <a:srgbClr val="000000"/>
                </a:solidFill>
                <a:latin typeface="Arial"/>
                <a:ea typeface="Arial"/>
                <a:cs typeface="Arial"/>
                <a:sym typeface="Arial"/>
              </a:rPr>
              <a:t>a better </a:t>
            </a:r>
            <a:r>
              <a:rPr lang="en" dirty="0" smtClean="0">
                <a:solidFill>
                  <a:srgbClr val="000000"/>
                </a:solidFill>
                <a:latin typeface="Arial"/>
                <a:ea typeface="Arial"/>
                <a:cs typeface="Arial"/>
                <a:sym typeface="Arial"/>
              </a:rPr>
              <a:t>CTA</a:t>
            </a:r>
            <a:endParaRPr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Be aware (beware?) of unanticipated rights grabs</a:t>
            </a:r>
            <a:endParaRPr b="1" dirty="0"/>
          </a:p>
        </p:txBody>
      </p:sp>
      <p:sp>
        <p:nvSpPr>
          <p:cNvPr id="548" name="Google Shape;548;p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GB" i="1" dirty="0" smtClean="0">
              <a:solidFill>
                <a:schemeClr val="tx1"/>
              </a:solidFill>
            </a:endParaRPr>
          </a:p>
          <a:p>
            <a:pPr marL="0" lvl="0" indent="0" algn="l" rtl="0">
              <a:spcBef>
                <a:spcPts val="0"/>
              </a:spcBef>
              <a:spcAft>
                <a:spcPts val="0"/>
              </a:spcAft>
              <a:buClr>
                <a:schemeClr val="dk1"/>
              </a:buClr>
              <a:buSzPts val="1100"/>
              <a:buFont typeface="Arial"/>
              <a:buNone/>
            </a:pPr>
            <a:r>
              <a:rPr lang="en" i="1" dirty="0" smtClean="0">
                <a:solidFill>
                  <a:schemeClr val="tx1"/>
                </a:solidFill>
              </a:rPr>
              <a:t>“</a:t>
            </a:r>
            <a:r>
              <a:rPr lang="en" i="1" dirty="0">
                <a:solidFill>
                  <a:schemeClr val="tx1"/>
                </a:solidFill>
              </a:rPr>
              <a:t>Supplemental Materials” shall mean materials published as a supplemental part of the Article, including but not limited to graphical, illustrative, video and audio material. With respect to any Supplemental Materials that I submit, the Copyright Owner shall have a perpetual worldwide non-exclusive right and license to publish, extract, reformat, adapt, build upon, index, redistribute, link to and otherwise use all or any part of the Supplemental Materials in all forms and media (whether now known or later developed), and to permit others to do so.</a:t>
            </a:r>
            <a:endParaRPr i="1" dirty="0">
              <a:solidFill>
                <a:schemeClr val="tx1"/>
              </a:solidFill>
            </a:endParaRPr>
          </a:p>
          <a:p>
            <a:pPr marL="0" lvl="0" indent="0" algn="l" rtl="0">
              <a:spcBef>
                <a:spcPts val="1600"/>
              </a:spcBef>
              <a:spcAft>
                <a:spcPts val="1600"/>
              </a:spcAft>
              <a:buNone/>
            </a:pPr>
            <a:endParaRPr i="1"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5" name="Google Shape;555;p82"/>
          <p:cNvPicPr preferRelativeResize="0"/>
          <p:nvPr/>
        </p:nvPicPr>
        <p:blipFill>
          <a:blip r:embed="rId3">
            <a:alphaModFix/>
          </a:blip>
          <a:stretch>
            <a:fillRect/>
          </a:stretch>
        </p:blipFill>
        <p:spPr>
          <a:xfrm>
            <a:off x="2490983" y="97680"/>
            <a:ext cx="3297673" cy="3690500"/>
          </a:xfrm>
          <a:prstGeom prst="rect">
            <a:avLst/>
          </a:prstGeom>
          <a:noFill/>
          <a:ln>
            <a:noFill/>
          </a:ln>
        </p:spPr>
      </p:pic>
      <p:pic>
        <p:nvPicPr>
          <p:cNvPr id="2" name="Picture 1"/>
          <p:cNvPicPr>
            <a:picLocks noChangeAspect="1"/>
          </p:cNvPicPr>
          <p:nvPr/>
        </p:nvPicPr>
        <p:blipFill>
          <a:blip r:embed="rId4"/>
          <a:stretch>
            <a:fillRect/>
          </a:stretch>
        </p:blipFill>
        <p:spPr>
          <a:xfrm>
            <a:off x="0" y="3878664"/>
            <a:ext cx="9144000" cy="915315"/>
          </a:xfrm>
          <a:prstGeom prst="rect">
            <a:avLst/>
          </a:prstGeom>
        </p:spPr>
      </p:pic>
      <p:sp>
        <p:nvSpPr>
          <p:cNvPr id="8" name="Google Shape;556;p82"/>
          <p:cNvSpPr txBox="1"/>
          <p:nvPr/>
        </p:nvSpPr>
        <p:spPr>
          <a:xfrm>
            <a:off x="5715381" y="1538471"/>
            <a:ext cx="3175213" cy="35977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u="sng" dirty="0">
                <a:solidFill>
                  <a:schemeClr val="hlink"/>
                </a:solidFill>
                <a:hlinkClick r:id="rId5"/>
              </a:rPr>
              <a:t>https://hookandeye.ca/2019/01/18/on-being-published-and-having-no-idea-again/</a:t>
            </a:r>
            <a:r>
              <a:rPr lang="en" sz="1600" dirty="0">
                <a:solidFill>
                  <a:schemeClr val="dk2"/>
                </a:solidFill>
              </a:rPr>
              <a:t> </a:t>
            </a:r>
            <a:endParaRPr sz="1600" dirty="0">
              <a:solidFill>
                <a:schemeClr val="dk2"/>
              </a:solidFill>
            </a:endParaRPr>
          </a:p>
          <a:p>
            <a:pPr marL="0" lvl="0" indent="0" algn="l" rtl="0">
              <a:spcBef>
                <a:spcPts val="1600"/>
              </a:spcBef>
              <a:spcAft>
                <a:spcPts val="0"/>
              </a:spcAft>
              <a:buNone/>
            </a:pPr>
            <a:endParaRPr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dirty="0" smtClean="0"/>
              <a:t>Some ideas for</a:t>
            </a:r>
            <a:r>
              <a:rPr lang="en" b="1" dirty="0" smtClean="0"/>
              <a:t> improvement</a:t>
            </a:r>
            <a:endParaRPr b="1" dirty="0"/>
          </a:p>
        </p:txBody>
      </p:sp>
      <p:sp>
        <p:nvSpPr>
          <p:cNvPr id="599" name="Google Shape;599;p89"/>
          <p:cNvSpPr txBox="1">
            <a:spLocks noGrp="1"/>
          </p:cNvSpPr>
          <p:nvPr>
            <p:ph type="body" idx="1"/>
          </p:nvPr>
        </p:nvSpPr>
        <p:spPr>
          <a:xfrm>
            <a:off x="311700" y="1018164"/>
            <a:ext cx="8520600" cy="3416400"/>
          </a:xfrm>
          <a:prstGeom prst="rect">
            <a:avLst/>
          </a:prstGeom>
        </p:spPr>
        <p:txBody>
          <a:bodyPr spcFirstLastPara="1" wrap="square" lIns="91425" tIns="91425" rIns="91425" bIns="91425" anchor="t" anchorCtr="0">
            <a:noAutofit/>
          </a:bodyPr>
          <a:lstStyle/>
          <a:p>
            <a:endParaRPr lang="en-GB" dirty="0" smtClean="0">
              <a:solidFill>
                <a:schemeClr val="tx1"/>
              </a:solidFill>
            </a:endParaRPr>
          </a:p>
          <a:p>
            <a:r>
              <a:rPr lang="en-GB" dirty="0">
                <a:solidFill>
                  <a:schemeClr val="tx1"/>
                </a:solidFill>
              </a:rPr>
              <a:t>Explicitly anticipate the most common activities that authors care about: </a:t>
            </a:r>
            <a:r>
              <a:rPr lang="en-US" dirty="0" smtClean="0">
                <a:solidFill>
                  <a:schemeClr val="tx1"/>
                </a:solidFill>
              </a:rPr>
              <a:t>(</a:t>
            </a:r>
            <a:r>
              <a:rPr lang="en-US" i="1" dirty="0" err="1" smtClean="0">
                <a:solidFill>
                  <a:schemeClr val="tx1"/>
                </a:solidFill>
              </a:rPr>
              <a:t>e.g</a:t>
            </a:r>
            <a:r>
              <a:rPr lang="en-US" i="1" dirty="0" smtClean="0">
                <a:solidFill>
                  <a:schemeClr val="tx1"/>
                </a:solidFill>
              </a:rPr>
              <a:t> "You may not post to </a:t>
            </a:r>
            <a:r>
              <a:rPr lang="en-US" i="1" dirty="0" err="1" smtClean="0">
                <a:solidFill>
                  <a:schemeClr val="tx1"/>
                </a:solidFill>
              </a:rPr>
              <a:t>ResearchGate</a:t>
            </a:r>
            <a:r>
              <a:rPr lang="en-US" i="1" dirty="0" smtClean="0">
                <a:solidFill>
                  <a:schemeClr val="tx1"/>
                </a:solidFill>
              </a:rPr>
              <a:t>"; rather than “you may post to electronic websites that are non-commercial in nature.”</a:t>
            </a:r>
            <a:r>
              <a:rPr lang="en-US" dirty="0" smtClean="0">
                <a:solidFill>
                  <a:schemeClr val="tx1"/>
                </a:solidFill>
              </a:rPr>
              <a:t>)</a:t>
            </a:r>
          </a:p>
          <a:p>
            <a:endParaRPr lang="en-US" dirty="0">
              <a:solidFill>
                <a:schemeClr val="tx1"/>
              </a:solidFill>
            </a:endParaRPr>
          </a:p>
          <a:p>
            <a:r>
              <a:rPr lang="en" dirty="0" smtClean="0">
                <a:solidFill>
                  <a:schemeClr val="tx1"/>
                </a:solidFill>
              </a:rPr>
              <a:t>Plain </a:t>
            </a:r>
            <a:r>
              <a:rPr lang="en" dirty="0">
                <a:solidFill>
                  <a:schemeClr val="tx1"/>
                </a:solidFill>
              </a:rPr>
              <a:t>language to the extent </a:t>
            </a:r>
            <a:r>
              <a:rPr lang="en" dirty="0" smtClean="0">
                <a:solidFill>
                  <a:schemeClr val="tx1"/>
                </a:solidFill>
              </a:rPr>
              <a:t>possible</a:t>
            </a:r>
            <a:endParaRPr lang="en-GB" dirty="0" smtClean="0">
              <a:solidFill>
                <a:schemeClr val="tx1"/>
              </a:solidFill>
            </a:endParaRPr>
          </a:p>
          <a:p>
            <a:endParaRPr dirty="0">
              <a:solidFill>
                <a:schemeClr val="tx1"/>
              </a:solidFill>
            </a:endParaRPr>
          </a:p>
          <a:p>
            <a:r>
              <a:rPr lang="en" dirty="0">
                <a:solidFill>
                  <a:schemeClr val="tx1"/>
                </a:solidFill>
              </a:rPr>
              <a:t>Have a clear </a:t>
            </a:r>
            <a:r>
              <a:rPr lang="en-GB" dirty="0" smtClean="0">
                <a:solidFill>
                  <a:schemeClr val="tx1"/>
                </a:solidFill>
              </a:rPr>
              <a:t>d</a:t>
            </a:r>
            <a:r>
              <a:rPr lang="en" dirty="0" smtClean="0">
                <a:solidFill>
                  <a:schemeClr val="tx1"/>
                </a:solidFill>
              </a:rPr>
              <a:t>efined </a:t>
            </a:r>
            <a:r>
              <a:rPr lang="en-GB" dirty="0">
                <a:solidFill>
                  <a:schemeClr val="tx1"/>
                </a:solidFill>
              </a:rPr>
              <a:t>t</a:t>
            </a:r>
            <a:r>
              <a:rPr lang="en" dirty="0" smtClean="0">
                <a:solidFill>
                  <a:schemeClr val="tx1"/>
                </a:solidFill>
              </a:rPr>
              <a:t>erms section</a:t>
            </a:r>
            <a:r>
              <a:rPr lang="en-GB" dirty="0" smtClean="0">
                <a:solidFill>
                  <a:schemeClr val="tx1"/>
                </a:solidFill>
              </a:rPr>
              <a:t> </a:t>
            </a:r>
          </a:p>
          <a:p>
            <a:endParaRPr dirty="0">
              <a:solidFill>
                <a:schemeClr val="tx1"/>
              </a:solidFill>
            </a:endParaRPr>
          </a:p>
          <a:p>
            <a:r>
              <a:rPr lang="en" dirty="0">
                <a:solidFill>
                  <a:schemeClr val="tx1"/>
                </a:solidFill>
              </a:rPr>
              <a:t>Include relevant information in the CTA or as an appendix - e.g. have an embargo period? List it in the text</a:t>
            </a:r>
            <a:r>
              <a:rPr lang="en" dirty="0" smtClean="0">
                <a:solidFill>
                  <a:schemeClr val="tx1"/>
                </a:solidFill>
              </a:rPr>
              <a:t>!</a:t>
            </a:r>
            <a:endParaRPr lang="en-GB" dirty="0" smtClean="0">
              <a:solidFill>
                <a:schemeClr val="tx1"/>
              </a:solidFill>
            </a:endParaRPr>
          </a:p>
          <a:p>
            <a:endParaRPr lang="en-GB" dirty="0" smtClean="0">
              <a:solidFill>
                <a:schemeClr val="tx1"/>
              </a:solidFill>
            </a:endParaRPr>
          </a:p>
          <a:p>
            <a:pPr lvl="0" algn="l" rtl="0">
              <a:spcBef>
                <a:spcPts val="0"/>
              </a:spcBef>
              <a:spcAft>
                <a:spcPts val="0"/>
              </a:spcAft>
              <a:buSzPts val="1800"/>
              <a:buFont typeface="Arial"/>
              <a:buChar char="•"/>
            </a:pPr>
            <a:endParaRPr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 </a:t>
            </a:r>
            <a:br>
              <a:rPr lang="en-US" dirty="0" smtClean="0"/>
            </a:br>
            <a:r>
              <a:rPr lang="en-US" dirty="0" smtClean="0"/>
              <a:t>WHAT DO YOU THINK?</a:t>
            </a:r>
            <a:endParaRPr lang="en-US" dirty="0"/>
          </a:p>
        </p:txBody>
      </p:sp>
    </p:spTree>
    <p:extLst>
      <p:ext uri="{BB962C8B-B14F-4D97-AF65-F5344CB8AC3E}">
        <p14:creationId xmlns:p14="http://schemas.microsoft.com/office/powerpoint/2010/main" val="42219678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What do you think?</a:t>
            </a:r>
            <a:endParaRPr b="1" dirty="0"/>
          </a:p>
        </p:txBody>
      </p:sp>
      <p:sp>
        <p:nvSpPr>
          <p:cNvPr id="2" name="Rectangle 1"/>
          <p:cNvSpPr/>
          <p:nvPr/>
        </p:nvSpPr>
        <p:spPr>
          <a:xfrm>
            <a:off x="940351" y="3308934"/>
            <a:ext cx="7596084" cy="119658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05" name="Google Shape;605;p9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14300" indent="0">
              <a:buNone/>
            </a:pPr>
            <a:endParaRPr lang="en-GB" sz="2000" dirty="0">
              <a:solidFill>
                <a:srgbClr val="000000"/>
              </a:solidFill>
            </a:endParaRPr>
          </a:p>
          <a:p>
            <a:r>
              <a:rPr lang="en-GB" sz="2000" dirty="0" smtClean="0">
                <a:solidFill>
                  <a:srgbClr val="000000"/>
                </a:solidFill>
              </a:rPr>
              <a:t>Are there e</a:t>
            </a:r>
            <a:r>
              <a:rPr lang="en" sz="2000" dirty="0" smtClean="0">
                <a:solidFill>
                  <a:srgbClr val="000000"/>
                </a:solidFill>
              </a:rPr>
              <a:t>ducational initiatives</a:t>
            </a:r>
            <a:r>
              <a:rPr lang="en-GB" sz="2000" dirty="0" smtClean="0">
                <a:solidFill>
                  <a:srgbClr val="000000"/>
                </a:solidFill>
              </a:rPr>
              <a:t> or approaches</a:t>
            </a:r>
            <a:r>
              <a:rPr lang="en" sz="2000" dirty="0" smtClean="0">
                <a:solidFill>
                  <a:srgbClr val="000000"/>
                </a:solidFill>
              </a:rPr>
              <a:t> </a:t>
            </a:r>
            <a:r>
              <a:rPr lang="en" sz="2000" dirty="0">
                <a:solidFill>
                  <a:srgbClr val="000000"/>
                </a:solidFill>
              </a:rPr>
              <a:t>you think are particularly helpful</a:t>
            </a:r>
            <a:r>
              <a:rPr lang="en" sz="2000" dirty="0" smtClean="0">
                <a:solidFill>
                  <a:srgbClr val="000000"/>
                </a:solidFill>
              </a:rPr>
              <a:t>?</a:t>
            </a:r>
            <a:endParaRPr lang="en-GB" sz="2000" dirty="0" smtClean="0">
              <a:solidFill>
                <a:srgbClr val="000000"/>
              </a:solidFill>
            </a:endParaRPr>
          </a:p>
          <a:p>
            <a:endParaRPr sz="2000" dirty="0">
              <a:solidFill>
                <a:srgbClr val="000000"/>
              </a:solidFill>
            </a:endParaRPr>
          </a:p>
          <a:p>
            <a:r>
              <a:rPr lang="en" sz="2000" dirty="0">
                <a:solidFill>
                  <a:srgbClr val="000000"/>
                </a:solidFill>
              </a:rPr>
              <a:t>What elements do you think can improve a CTA</a:t>
            </a:r>
            <a:r>
              <a:rPr lang="en" sz="2000" dirty="0" smtClean="0">
                <a:solidFill>
                  <a:srgbClr val="000000"/>
                </a:solidFill>
              </a:rPr>
              <a:t>?</a:t>
            </a:r>
            <a:endParaRPr lang="en-GB" sz="2000" dirty="0" smtClean="0">
              <a:solidFill>
                <a:srgbClr val="000000"/>
              </a:solidFill>
            </a:endParaRPr>
          </a:p>
          <a:p>
            <a:endParaRPr lang="en-GB" sz="2000" dirty="0" smtClean="0">
              <a:solidFill>
                <a:srgbClr val="000000"/>
              </a:solidFill>
            </a:endParaRPr>
          </a:p>
          <a:p>
            <a:pPr marL="114300" indent="0" algn="ctr">
              <a:buNone/>
            </a:pPr>
            <a:r>
              <a:rPr lang="en-GB" sz="2000" dirty="0" smtClean="0">
                <a:solidFill>
                  <a:srgbClr val="000000"/>
                </a:solidFill>
              </a:rPr>
              <a:t>Type your answers into the Q&amp;A or the Google Doc:</a:t>
            </a:r>
          </a:p>
          <a:p>
            <a:pPr marL="114300" indent="0" algn="ctr">
              <a:buNone/>
            </a:pPr>
            <a:r>
              <a:rPr lang="en-GB" sz="2000" dirty="0">
                <a:solidFill>
                  <a:srgbClr val="000000"/>
                </a:solidFill>
                <a:hlinkClick r:id="rId3"/>
              </a:rPr>
              <a:t>https://docs.google.com/document/d/1bDfzvOO6t9F-gKFskCbpEye5uKsRbuxg1hvUrp8Q8cA/edit?usp=</a:t>
            </a:r>
            <a:r>
              <a:rPr lang="en-GB" sz="2000" dirty="0" smtClean="0">
                <a:solidFill>
                  <a:srgbClr val="000000"/>
                </a:solidFill>
                <a:hlinkClick r:id="rId3"/>
              </a:rPr>
              <a:t>sharing</a:t>
            </a:r>
            <a:r>
              <a:rPr lang="en-GB" sz="2000" dirty="0" smtClean="0">
                <a:solidFill>
                  <a:srgbClr val="000000"/>
                </a:solidFill>
              </a:rPr>
              <a:t> </a:t>
            </a:r>
            <a:endParaRPr sz="20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Our experience</a:t>
            </a:r>
            <a:endParaRPr/>
          </a:p>
        </p:txBody>
      </p:sp>
      <p:sp>
        <p:nvSpPr>
          <p:cNvPr id="206" name="Google Shape;206;p4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Ran workshops</a:t>
            </a:r>
            <a:endParaRPr/>
          </a:p>
          <a:p>
            <a:pPr marL="457200" lvl="0" indent="0" algn="l" rtl="0">
              <a:spcBef>
                <a:spcPts val="1600"/>
              </a:spcBef>
              <a:spcAft>
                <a:spcPts val="1600"/>
              </a:spcAft>
              <a:buNone/>
            </a:pPr>
            <a:endParaRPr/>
          </a:p>
        </p:txBody>
      </p:sp>
      <p:pic>
        <p:nvPicPr>
          <p:cNvPr id="207" name="Google Shape;207;p41"/>
          <p:cNvPicPr preferRelativeResize="0"/>
          <p:nvPr/>
        </p:nvPicPr>
        <p:blipFill>
          <a:blip r:embed="rId3">
            <a:alphaModFix/>
          </a:blip>
          <a:stretch>
            <a:fillRect/>
          </a:stretch>
        </p:blipFill>
        <p:spPr>
          <a:xfrm>
            <a:off x="144827" y="513050"/>
            <a:ext cx="4924867" cy="3099900"/>
          </a:xfrm>
          <a:prstGeom prst="rect">
            <a:avLst/>
          </a:prstGeom>
          <a:ln/>
        </p:spPr>
        <p:style>
          <a:lnRef idx="2">
            <a:schemeClr val="accent1"/>
          </a:lnRef>
          <a:fillRef idx="1">
            <a:schemeClr val="lt1"/>
          </a:fillRef>
          <a:effectRef idx="0">
            <a:schemeClr val="accent1"/>
          </a:effectRef>
          <a:fontRef idx="minor">
            <a:schemeClr val="dk1"/>
          </a:fontRef>
        </p:style>
      </p:pic>
      <p:pic>
        <p:nvPicPr>
          <p:cNvPr id="208" name="Google Shape;208;p41"/>
          <p:cNvPicPr preferRelativeResize="0"/>
          <p:nvPr/>
        </p:nvPicPr>
        <p:blipFill>
          <a:blip r:embed="rId4">
            <a:alphaModFix/>
          </a:blip>
          <a:stretch>
            <a:fillRect/>
          </a:stretch>
        </p:blipFill>
        <p:spPr>
          <a:xfrm>
            <a:off x="5488877" y="207076"/>
            <a:ext cx="3394925" cy="3807375"/>
          </a:xfrm>
          <a:prstGeom prst="rect">
            <a:avLst/>
          </a:prstGeom>
          <a:ln/>
        </p:spPr>
        <p:style>
          <a:lnRef idx="2">
            <a:schemeClr val="accent1"/>
          </a:lnRef>
          <a:fillRef idx="1">
            <a:schemeClr val="lt1"/>
          </a:fillRef>
          <a:effectRef idx="0">
            <a:schemeClr val="accent1"/>
          </a:effectRef>
          <a:fontRef idx="minor">
            <a:schemeClr val="dk1"/>
          </a:fontRef>
        </p:style>
      </p:pic>
      <p:sp>
        <p:nvSpPr>
          <p:cNvPr id="209" name="Google Shape;209;p41"/>
          <p:cNvSpPr txBox="1"/>
          <p:nvPr/>
        </p:nvSpPr>
        <p:spPr>
          <a:xfrm>
            <a:off x="123900" y="3704675"/>
            <a:ext cx="4534800" cy="53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210" name="Google Shape;210;p41"/>
          <p:cNvSpPr txBox="1"/>
          <p:nvPr/>
        </p:nvSpPr>
        <p:spPr>
          <a:xfrm>
            <a:off x="5402150" y="4138350"/>
            <a:ext cx="3481500" cy="733500"/>
          </a:xfrm>
          <a:prstGeom prst="rect">
            <a:avLst/>
          </a:prstGeom>
          <a:noFill/>
          <a:ln>
            <a:noFill/>
          </a:ln>
        </p:spPr>
        <p:txBody>
          <a:bodyPr spcFirstLastPara="1" wrap="square" lIns="91425" tIns="91425" rIns="91425" bIns="91425" anchor="t" anchorCtr="0">
            <a:noAutofit/>
          </a:bodyPr>
          <a:lstStyle/>
          <a:p>
            <a:pPr marL="114300" lvl="0" algn="l" rtl="0">
              <a:lnSpc>
                <a:spcPct val="115000"/>
              </a:lnSpc>
              <a:spcBef>
                <a:spcPts val="0"/>
              </a:spcBef>
              <a:spcAft>
                <a:spcPts val="0"/>
              </a:spcAft>
              <a:buClr>
                <a:schemeClr val="dk2"/>
              </a:buClr>
              <a:buSzPts val="1800"/>
            </a:pPr>
            <a:r>
              <a:rPr lang="en-GB" sz="1600" dirty="0">
                <a:latin typeface="Source Code Pro"/>
                <a:ea typeface="Source Code Pro"/>
                <a:cs typeface="Source Code Pro"/>
                <a:sym typeface="Source Code Pro"/>
              </a:rPr>
              <a:t>S</a:t>
            </a:r>
            <a:r>
              <a:rPr lang="en" sz="1600" dirty="0" smtClean="0">
                <a:latin typeface="Source Code Pro"/>
                <a:ea typeface="Source Code Pro"/>
                <a:cs typeface="Source Code Pro"/>
                <a:sym typeface="Source Code Pro"/>
              </a:rPr>
              <a:t>urvey </a:t>
            </a:r>
            <a:r>
              <a:rPr lang="en" sz="1600" dirty="0">
                <a:latin typeface="Source Code Pro"/>
                <a:ea typeface="Source Code Pro"/>
                <a:cs typeface="Source Code Pro"/>
                <a:sym typeface="Source Code Pro"/>
              </a:rPr>
              <a:t>experiment designed to gauge how well authors understand </a:t>
            </a:r>
            <a:r>
              <a:rPr lang="en" sz="1600" dirty="0" smtClean="0">
                <a:latin typeface="Source Code Pro"/>
                <a:ea typeface="Source Code Pro"/>
                <a:cs typeface="Source Code Pro"/>
                <a:sym typeface="Source Code Pro"/>
              </a:rPr>
              <a:t>CTA</a:t>
            </a:r>
            <a:r>
              <a:rPr lang="en-GB" sz="1600" dirty="0" smtClean="0">
                <a:latin typeface="Source Code Pro"/>
                <a:ea typeface="Source Code Pro"/>
                <a:cs typeface="Source Code Pro"/>
                <a:sym typeface="Source Code Pro"/>
              </a:rPr>
              <a:t>s</a:t>
            </a:r>
            <a:r>
              <a:rPr lang="en" sz="1600" dirty="0" smtClean="0">
                <a:latin typeface="Source Code Pro"/>
                <a:ea typeface="Source Code Pro"/>
                <a:cs typeface="Source Code Pro"/>
                <a:sym typeface="Source Code Pro"/>
              </a:rPr>
              <a:t>  </a:t>
            </a:r>
            <a:endParaRPr sz="1600" dirty="0">
              <a:latin typeface="Source Code Pro"/>
              <a:ea typeface="Source Code Pro"/>
              <a:cs typeface="Source Code Pro"/>
              <a:sym typeface="Source Code Pro"/>
            </a:endParaRPr>
          </a:p>
        </p:txBody>
      </p:sp>
      <p:sp>
        <p:nvSpPr>
          <p:cNvPr id="211" name="Google Shape;211;p41"/>
          <p:cNvSpPr txBox="1"/>
          <p:nvPr/>
        </p:nvSpPr>
        <p:spPr>
          <a:xfrm>
            <a:off x="247800" y="3717075"/>
            <a:ext cx="45348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latin typeface="Source Code Pro"/>
                <a:ea typeface="Source Code Pro"/>
                <a:cs typeface="Source Code Pro"/>
                <a:sym typeface="Source Code Pro"/>
              </a:rPr>
              <a:t>W</a:t>
            </a:r>
            <a:r>
              <a:rPr lang="en" sz="1600" dirty="0" smtClean="0">
                <a:latin typeface="Source Code Pro"/>
                <a:ea typeface="Source Code Pro"/>
                <a:cs typeface="Source Code Pro"/>
                <a:sym typeface="Source Code Pro"/>
              </a:rPr>
              <a:t>orkshop </a:t>
            </a:r>
            <a:r>
              <a:rPr lang="en" sz="1600" dirty="0">
                <a:latin typeface="Source Code Pro"/>
                <a:ea typeface="Source Code Pro"/>
                <a:cs typeface="Source Code Pro"/>
                <a:sym typeface="Source Code Pro"/>
              </a:rPr>
              <a:t>designed to help academic authors understand CTAs</a:t>
            </a:r>
            <a:endParaRPr sz="1600" dirty="0">
              <a:latin typeface="Source Code Pro"/>
              <a:ea typeface="Source Code Pro"/>
              <a:cs typeface="Source Code Pro"/>
              <a:sym typeface="Source Code Pro"/>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smtClean="0"/>
              <a:t>Plan</a:t>
            </a:r>
            <a:r>
              <a:rPr lang="en-GB" sz="3600" b="1" dirty="0" smtClean="0"/>
              <a:t> for today</a:t>
            </a:r>
            <a:endParaRPr sz="3600" b="1" dirty="0"/>
          </a:p>
        </p:txBody>
      </p:sp>
      <p:sp>
        <p:nvSpPr>
          <p:cNvPr id="217" name="Google Shape;217;p42"/>
          <p:cNvSpPr txBox="1">
            <a:spLocks noGrp="1"/>
          </p:cNvSpPr>
          <p:nvPr>
            <p:ph type="body" idx="1"/>
          </p:nvPr>
        </p:nvSpPr>
        <p:spPr>
          <a:xfrm>
            <a:off x="-134336" y="1152475"/>
            <a:ext cx="9278336" cy="3416400"/>
          </a:xfrm>
          <a:prstGeom prst="rect">
            <a:avLst/>
          </a:prstGeom>
        </p:spPr>
        <p:txBody>
          <a:bodyPr spcFirstLastPara="1" wrap="square" lIns="91425" tIns="91425" rIns="91425" bIns="91425" anchor="t" anchorCtr="0">
            <a:noAutofit/>
          </a:bodyPr>
          <a:lstStyle/>
          <a:p>
            <a:pPr lvl="0" algn="l" rtl="0">
              <a:lnSpc>
                <a:spcPct val="150000"/>
              </a:lnSpc>
              <a:spcBef>
                <a:spcPts val="0"/>
              </a:spcBef>
              <a:spcAft>
                <a:spcPts val="0"/>
              </a:spcAft>
              <a:buSzPts val="1800"/>
              <a:buFont typeface="Arial"/>
              <a:buChar char="•"/>
            </a:pPr>
            <a:r>
              <a:rPr lang="en" sz="2000" dirty="0" smtClean="0">
                <a:solidFill>
                  <a:srgbClr val="000000"/>
                </a:solidFill>
                <a:latin typeface="+mn-lt"/>
              </a:rPr>
              <a:t>Context</a:t>
            </a:r>
            <a:endParaRPr sz="2000" dirty="0">
              <a:solidFill>
                <a:srgbClr val="000000"/>
              </a:solidFill>
              <a:latin typeface="+mn-lt"/>
            </a:endParaRPr>
          </a:p>
          <a:p>
            <a:pPr lvl="0" algn="l" rtl="0">
              <a:lnSpc>
                <a:spcPct val="150000"/>
              </a:lnSpc>
              <a:spcBef>
                <a:spcPts val="0"/>
              </a:spcBef>
              <a:spcAft>
                <a:spcPts val="0"/>
              </a:spcAft>
              <a:buSzPts val="1800"/>
              <a:buFont typeface="Arial"/>
              <a:buChar char="•"/>
            </a:pPr>
            <a:r>
              <a:rPr lang="en" sz="2000" dirty="0">
                <a:solidFill>
                  <a:srgbClr val="000000"/>
                </a:solidFill>
                <a:latin typeface="+mn-lt"/>
              </a:rPr>
              <a:t>Description and run-through of </a:t>
            </a:r>
            <a:r>
              <a:rPr lang="en" sz="2000" dirty="0" smtClean="0">
                <a:solidFill>
                  <a:srgbClr val="000000"/>
                </a:solidFill>
                <a:latin typeface="+mn-lt"/>
              </a:rPr>
              <a:t>workshop</a:t>
            </a:r>
            <a:endParaRPr lang="en-GB" sz="2000" dirty="0" smtClean="0">
              <a:solidFill>
                <a:srgbClr val="000000"/>
              </a:solidFill>
              <a:latin typeface="+mn-lt"/>
            </a:endParaRPr>
          </a:p>
          <a:p>
            <a:pPr lvl="0" algn="l" rtl="0">
              <a:lnSpc>
                <a:spcPct val="150000"/>
              </a:lnSpc>
              <a:spcBef>
                <a:spcPts val="0"/>
              </a:spcBef>
              <a:spcAft>
                <a:spcPts val="0"/>
              </a:spcAft>
              <a:buSzPts val="1800"/>
              <a:buFont typeface="Arial"/>
              <a:buChar char="•"/>
            </a:pPr>
            <a:r>
              <a:rPr lang="en-GB" sz="2000" dirty="0" smtClean="0">
                <a:solidFill>
                  <a:srgbClr val="000000"/>
                </a:solidFill>
                <a:latin typeface="+mn-lt"/>
              </a:rPr>
              <a:t>Workshop feedback and l</a:t>
            </a:r>
            <a:r>
              <a:rPr lang="en" sz="2000" dirty="0" smtClean="0">
                <a:solidFill>
                  <a:srgbClr val="000000"/>
                </a:solidFill>
                <a:latin typeface="+mn-lt"/>
              </a:rPr>
              <a:t>essons </a:t>
            </a:r>
            <a:r>
              <a:rPr lang="en" sz="2000" dirty="0">
                <a:solidFill>
                  <a:srgbClr val="000000"/>
                </a:solidFill>
                <a:latin typeface="+mn-lt"/>
              </a:rPr>
              <a:t>learned</a:t>
            </a:r>
            <a:endParaRPr sz="2000" dirty="0">
              <a:solidFill>
                <a:srgbClr val="000000"/>
              </a:solidFill>
              <a:latin typeface="+mn-lt"/>
            </a:endParaRPr>
          </a:p>
          <a:p>
            <a:pPr>
              <a:lnSpc>
                <a:spcPct val="150000"/>
              </a:lnSpc>
              <a:buFont typeface="Arial"/>
              <a:buChar char="•"/>
            </a:pPr>
            <a:r>
              <a:rPr lang="en" sz="2000" dirty="0">
                <a:solidFill>
                  <a:srgbClr val="000000"/>
                </a:solidFill>
                <a:latin typeface="+mn-lt"/>
              </a:rPr>
              <a:t>How does our experience </a:t>
            </a:r>
            <a:r>
              <a:rPr lang="en" sz="2000" dirty="0">
                <a:solidFill>
                  <a:srgbClr val="000000"/>
                </a:solidFill>
                <a:latin typeface="+mn-lt"/>
              </a:rPr>
              <a:t>match up with our </a:t>
            </a:r>
            <a:r>
              <a:rPr lang="en" sz="2000" dirty="0">
                <a:solidFill>
                  <a:srgbClr val="000000"/>
                </a:solidFill>
                <a:latin typeface="+mn-lt"/>
              </a:rPr>
              <a:t>research</a:t>
            </a:r>
            <a:endParaRPr lang="en-GB" sz="2000" dirty="0">
              <a:solidFill>
                <a:srgbClr val="000000"/>
              </a:solidFill>
              <a:latin typeface="+mn-lt"/>
            </a:endParaRPr>
          </a:p>
          <a:p>
            <a:pPr>
              <a:lnSpc>
                <a:spcPct val="150000"/>
              </a:lnSpc>
              <a:buFont typeface="Arial"/>
              <a:buChar char="•"/>
            </a:pPr>
            <a:r>
              <a:rPr lang="en" sz="2000" dirty="0">
                <a:solidFill>
                  <a:srgbClr val="000000"/>
                </a:solidFill>
                <a:latin typeface="+mn-lt"/>
                <a:sym typeface="Source Code Pro"/>
              </a:rPr>
              <a:t>How </a:t>
            </a:r>
            <a:r>
              <a:rPr lang="en" sz="2000" dirty="0">
                <a:solidFill>
                  <a:srgbClr val="000000"/>
                </a:solidFill>
                <a:latin typeface="+mn-lt"/>
                <a:sym typeface="Source Code Pro"/>
              </a:rPr>
              <a:t>can CTAs be improved </a:t>
            </a:r>
            <a:r>
              <a:rPr lang="en-GB" sz="2000" dirty="0" smtClean="0">
                <a:solidFill>
                  <a:srgbClr val="000000"/>
                </a:solidFill>
                <a:latin typeface="+mn-lt"/>
                <a:sym typeface="Source Code Pro"/>
              </a:rPr>
              <a:t>to be </a:t>
            </a:r>
            <a:r>
              <a:rPr lang="en" sz="2000" dirty="0" smtClean="0">
                <a:solidFill>
                  <a:srgbClr val="000000"/>
                </a:solidFill>
                <a:latin typeface="+mn-lt"/>
                <a:ea typeface="Source Code Pro"/>
                <a:cs typeface="Source Code Pro"/>
                <a:sym typeface="Source Code Pro"/>
              </a:rPr>
              <a:t>more </a:t>
            </a:r>
            <a:r>
              <a:rPr lang="en" sz="2000" dirty="0">
                <a:solidFill>
                  <a:srgbClr val="000000"/>
                </a:solidFill>
                <a:latin typeface="+mn-lt"/>
                <a:ea typeface="Source Code Pro"/>
                <a:cs typeface="Source Code Pro"/>
                <a:sym typeface="Source Code Pro"/>
              </a:rPr>
              <a:t>useful and easier </a:t>
            </a:r>
            <a:r>
              <a:rPr lang="en" sz="2000" dirty="0" smtClean="0">
                <a:solidFill>
                  <a:srgbClr val="000000"/>
                </a:solidFill>
                <a:latin typeface="+mn-lt"/>
                <a:ea typeface="Source Code Pro"/>
                <a:cs typeface="Source Code Pro"/>
                <a:sym typeface="Source Code Pro"/>
              </a:rPr>
              <a:t>to</a:t>
            </a:r>
            <a:r>
              <a:rPr lang="en-GB" sz="2000" dirty="0" smtClean="0">
                <a:solidFill>
                  <a:srgbClr val="000000"/>
                </a:solidFill>
                <a:latin typeface="+mn-lt"/>
                <a:ea typeface="Source Code Pro"/>
                <a:cs typeface="Source Code Pro"/>
                <a:sym typeface="Source Code Pro"/>
              </a:rPr>
              <a:t> </a:t>
            </a:r>
            <a:r>
              <a:rPr lang="en" sz="2000" dirty="0" smtClean="0">
                <a:solidFill>
                  <a:srgbClr val="000000"/>
                </a:solidFill>
                <a:latin typeface="+mn-lt"/>
                <a:ea typeface="Source Code Pro"/>
                <a:cs typeface="Source Code Pro"/>
                <a:sym typeface="Source Code Pro"/>
              </a:rPr>
              <a:t>understand</a:t>
            </a:r>
            <a:endParaRPr sz="2000" dirty="0">
              <a:solidFill>
                <a:srgbClr val="000000"/>
              </a:solidFill>
              <a:latin typeface="+mn-lt"/>
            </a:endParaRPr>
          </a:p>
          <a:p>
            <a:pPr lvl="0" algn="l" rtl="0">
              <a:lnSpc>
                <a:spcPct val="150000"/>
              </a:lnSpc>
              <a:spcBef>
                <a:spcPts val="0"/>
              </a:spcBef>
              <a:spcAft>
                <a:spcPts val="0"/>
              </a:spcAft>
              <a:buSzPts val="1800"/>
              <a:buFont typeface="Arial"/>
              <a:buChar char="•"/>
            </a:pPr>
            <a:r>
              <a:rPr lang="en-GB" sz="2000" dirty="0" smtClean="0">
                <a:solidFill>
                  <a:srgbClr val="000000"/>
                </a:solidFill>
                <a:latin typeface="+mn-lt"/>
              </a:rPr>
              <a:t>What do you think?</a:t>
            </a:r>
            <a:endParaRPr sz="2000" dirty="0">
              <a:solidFill>
                <a:srgbClr val="000000"/>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smtClean="0"/>
              <a:t>CONTEXT</a:t>
            </a:r>
            <a:endParaRPr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on template 2013">
  <a:themeElements>
    <a:clrScheme name="Custom 7">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2556</TotalTime>
  <Words>3561</Words>
  <Application>Microsoft Macintosh PowerPoint</Application>
  <PresentationFormat>On-screen Show (16:9)</PresentationFormat>
  <Paragraphs>381</Paragraphs>
  <Slides>64</Slides>
  <Notes>52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64</vt:i4>
      </vt:variant>
    </vt:vector>
  </HeadingPairs>
  <TitlesOfParts>
    <vt:vector size="71" baseType="lpstr">
      <vt:lpstr>Source Code Pro</vt:lpstr>
      <vt:lpstr>Candara</vt:lpstr>
      <vt:lpstr>Oswald</vt:lpstr>
      <vt:lpstr>Simple Light</vt:lpstr>
      <vt:lpstr>Modern Writer</vt:lpstr>
      <vt:lpstr>presentation template 2013</vt:lpstr>
      <vt:lpstr>Office Theme</vt:lpstr>
      <vt:lpstr>How can we make this better? Understanding and improving the copyright transfer agreement experience</vt:lpstr>
      <vt:lpstr>How do academic authors experience CTAs and how can we make this better?</vt:lpstr>
      <vt:lpstr>Publishers’ CTAs and the information they provide about author rights are:</vt:lpstr>
      <vt:lpstr>PowerPoint Presentation</vt:lpstr>
      <vt:lpstr>PowerPoint Presentation</vt:lpstr>
      <vt:lpstr>Can we make it (a little bit) better?</vt:lpstr>
      <vt:lpstr>Our experience</vt:lpstr>
      <vt:lpstr>Plan for today</vt:lpstr>
      <vt:lpstr>CONTEXT</vt:lpstr>
      <vt:lpstr>So many questions:</vt:lpstr>
      <vt:lpstr>PowerPoint Presentation</vt:lpstr>
      <vt:lpstr>PowerPoint Presentation</vt:lpstr>
      <vt:lpstr>Who is asking? </vt:lpstr>
      <vt:lpstr>The literature confirms copyright confusion....</vt:lpstr>
      <vt:lpstr>A major obstacle to self-archiving</vt:lpstr>
      <vt:lpstr>WORKSHOP</vt:lpstr>
      <vt:lpstr>Workshop Background</vt:lpstr>
      <vt:lpstr>Know your rights</vt:lpstr>
      <vt:lpstr>Objectives</vt:lpstr>
      <vt:lpstr>Workshop Outline</vt:lpstr>
      <vt:lpstr>Introduction</vt:lpstr>
      <vt:lpstr>What is a copyright transfer agreement?</vt:lpstr>
      <vt:lpstr>What is a copyright transfer agreement?</vt:lpstr>
      <vt:lpstr>Brainstorming activity</vt:lpstr>
      <vt:lpstr>Key terms: Versions</vt:lpstr>
      <vt:lpstr>Article versioning</vt:lpstr>
      <vt:lpstr>What is a post-print (cont’d)?</vt:lpstr>
      <vt:lpstr>Key terms: Assigning vs. licensing</vt:lpstr>
      <vt:lpstr>Key terms: Exclusive vs. non-exclusive license</vt:lpstr>
      <vt:lpstr>A special kind of non-exclusive: Creative Commons</vt:lpstr>
      <vt:lpstr>Group Activity: Copyright Transfer Agreements</vt:lpstr>
      <vt:lpstr>PowerPoint Presentation</vt:lpstr>
      <vt:lpstr>PowerPoint Presentation</vt:lpstr>
      <vt:lpstr>PowerPoint Presentation</vt:lpstr>
      <vt:lpstr>PowerPoint Presentation</vt:lpstr>
      <vt:lpstr>PowerPoint Presentation</vt:lpstr>
      <vt:lpstr>CTA debrief</vt:lpstr>
      <vt:lpstr>Lots of variation</vt:lpstr>
      <vt:lpstr>How can I know the policies before I submit?</vt:lpstr>
      <vt:lpstr>Websites</vt:lpstr>
      <vt:lpstr>Negotiation tips</vt:lpstr>
      <vt:lpstr>See the guide! http://libraryguides.mcgill.ca/authorrights  </vt:lpstr>
      <vt:lpstr>FAQs</vt:lpstr>
      <vt:lpstr>Additional points to consider</vt:lpstr>
      <vt:lpstr>Questions? </vt:lpstr>
      <vt:lpstr>WORKSHOP FEEDBACK &amp; EVIDENCE FROM OUR RESEARCH</vt:lpstr>
      <vt:lpstr>Participant Feedback</vt:lpstr>
      <vt:lpstr>Is this just anecdotal? We investigated</vt:lpstr>
      <vt:lpstr>Online survey experiment:  </vt:lpstr>
      <vt:lpstr>Results</vt:lpstr>
      <vt:lpstr>Education does help</vt:lpstr>
      <vt:lpstr>So is there such thing as a better (or worse) CTA?</vt:lpstr>
      <vt:lpstr>Questions the authors were less likely to answer correctly:</vt:lpstr>
      <vt:lpstr>PowerPoint Presentation</vt:lpstr>
      <vt:lpstr>Questions the authors were more likely to answer correctly:</vt:lpstr>
      <vt:lpstr>PowerPoint Presentation</vt:lpstr>
      <vt:lpstr>PowerPoint Presentation</vt:lpstr>
      <vt:lpstr>  “It would help if they discuss…more details and with easier language specific examples of the things that actually researchers do.” </vt:lpstr>
      <vt:lpstr>What authors actually want to do with their work: </vt:lpstr>
      <vt:lpstr>Be aware (beware?) of unanticipated rights grabs</vt:lpstr>
      <vt:lpstr>PowerPoint Presentation</vt:lpstr>
      <vt:lpstr>Some ideas for improvement</vt:lpstr>
      <vt:lpstr>THANK YOU!  WHAT DO YOU THINK?</vt:lpstr>
      <vt:lpstr>What do you think?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we make this better? Understanding and improving the copyright transfer agreement experience</dc:title>
  <cp:lastModifiedBy>LSE LSE</cp:lastModifiedBy>
  <cp:revision>30</cp:revision>
  <dcterms:modified xsi:type="dcterms:W3CDTF">2020-10-28T13:39:20Z</dcterms:modified>
</cp:coreProperties>
</file>