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96" r:id="rId2"/>
    <p:sldId id="510" r:id="rId3"/>
    <p:sldId id="520" r:id="rId4"/>
    <p:sldId id="489" r:id="rId5"/>
    <p:sldId id="507" r:id="rId6"/>
    <p:sldId id="508" r:id="rId7"/>
    <p:sldId id="505" r:id="rId8"/>
    <p:sldId id="516" r:id="rId9"/>
    <p:sldId id="521" r:id="rId10"/>
    <p:sldId id="522" r:id="rId11"/>
    <p:sldId id="497" r:id="rId12"/>
    <p:sldId id="517" r:id="rId13"/>
    <p:sldId id="490" r:id="rId14"/>
    <p:sldId id="499" r:id="rId15"/>
    <p:sldId id="498" r:id="rId16"/>
    <p:sldId id="501" r:id="rId17"/>
    <p:sldId id="500" r:id="rId18"/>
    <p:sldId id="519" r:id="rId19"/>
    <p:sldId id="494" r:id="rId20"/>
    <p:sldId id="518" r:id="rId21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99" autoAdjust="0"/>
    <p:restoredTop sz="52366" autoAdjust="0"/>
  </p:normalViewPr>
  <p:slideViewPr>
    <p:cSldViewPr snapToGrid="0">
      <p:cViewPr>
        <p:scale>
          <a:sx n="40" d="100"/>
          <a:sy n="40" d="100"/>
        </p:scale>
        <p:origin x="-132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62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1278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6A0B4-4FB1-4D6F-B4F6-A0083839143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34509EE-B263-4025-9D4B-EDC99EE9638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dirty="0" smtClean="0"/>
            <a:t>Read-aloud activity</a:t>
          </a:r>
          <a:endParaRPr lang="en-CA" dirty="0"/>
        </a:p>
      </dgm:t>
    </dgm:pt>
    <dgm:pt modelId="{92514982-8ACD-4708-A253-3AF33A416D96}" type="parTrans" cxnId="{B6309520-EBC8-4A86-B750-A6B67DA427E3}">
      <dgm:prSet/>
      <dgm:spPr/>
      <dgm:t>
        <a:bodyPr/>
        <a:lstStyle/>
        <a:p>
          <a:endParaRPr lang="en-CA"/>
        </a:p>
      </dgm:t>
    </dgm:pt>
    <dgm:pt modelId="{CB40F498-C005-4B9E-BC13-4A3CAC4D42BE}" type="sibTrans" cxnId="{B6309520-EBC8-4A86-B750-A6B67DA427E3}">
      <dgm:prSet/>
      <dgm:spPr/>
      <dgm:t>
        <a:bodyPr/>
        <a:lstStyle/>
        <a:p>
          <a:endParaRPr lang="en-CA"/>
        </a:p>
      </dgm:t>
    </dgm:pt>
    <dgm:pt modelId="{251B15C1-1B24-4153-92D5-4A0A92F757B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/>
            <a:t>Guided group discussion</a:t>
          </a:r>
          <a:endParaRPr lang="en-CA" dirty="0"/>
        </a:p>
      </dgm:t>
    </dgm:pt>
    <dgm:pt modelId="{68F512E3-C658-43C8-A8F7-C562211326E6}" type="parTrans" cxnId="{7DA493F3-90BD-4DD8-B7CF-F64FE9491904}">
      <dgm:prSet/>
      <dgm:spPr/>
      <dgm:t>
        <a:bodyPr/>
        <a:lstStyle/>
        <a:p>
          <a:endParaRPr lang="en-CA"/>
        </a:p>
      </dgm:t>
    </dgm:pt>
    <dgm:pt modelId="{23D40026-1F78-450E-AD75-8086FF7E5530}" type="sibTrans" cxnId="{7DA493F3-90BD-4DD8-B7CF-F64FE9491904}">
      <dgm:prSet/>
      <dgm:spPr/>
      <dgm:t>
        <a:bodyPr/>
        <a:lstStyle/>
        <a:p>
          <a:endParaRPr lang="en-CA"/>
        </a:p>
      </dgm:t>
    </dgm:pt>
    <dgm:pt modelId="{0D6938F6-C852-4E09-9E78-1E6467C9EDA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CA" dirty="0" smtClean="0"/>
            <a:t>Closure</a:t>
          </a:r>
          <a:endParaRPr lang="en-CA" dirty="0"/>
        </a:p>
      </dgm:t>
    </dgm:pt>
    <dgm:pt modelId="{5624B2AE-BAEF-4B41-BD8E-A8C1E10E1965}" type="parTrans" cxnId="{9B7E4CFF-4ED2-4CC8-AAA9-3FA5EBEF78D7}">
      <dgm:prSet/>
      <dgm:spPr/>
      <dgm:t>
        <a:bodyPr/>
        <a:lstStyle/>
        <a:p>
          <a:endParaRPr lang="en-CA"/>
        </a:p>
      </dgm:t>
    </dgm:pt>
    <dgm:pt modelId="{FDCF5EDA-B914-4ED1-BD38-50E335C3D17E}" type="sibTrans" cxnId="{9B7E4CFF-4ED2-4CC8-AAA9-3FA5EBEF78D7}">
      <dgm:prSet/>
      <dgm:spPr/>
      <dgm:t>
        <a:bodyPr/>
        <a:lstStyle/>
        <a:p>
          <a:endParaRPr lang="en-CA"/>
        </a:p>
      </dgm:t>
    </dgm:pt>
    <dgm:pt modelId="{D6D7BCAD-DF1C-4FEF-A232-2AD7E305BA67}">
      <dgm:prSet phldrT="[Text]"/>
      <dgm:spPr>
        <a:solidFill>
          <a:schemeClr val="accent5"/>
        </a:solidFill>
      </dgm:spPr>
      <dgm:t>
        <a:bodyPr/>
        <a:lstStyle/>
        <a:p>
          <a:r>
            <a:rPr lang="en-CA" dirty="0" smtClean="0"/>
            <a:t>Check-in</a:t>
          </a:r>
          <a:endParaRPr lang="en-CA" dirty="0"/>
        </a:p>
      </dgm:t>
    </dgm:pt>
    <dgm:pt modelId="{2CBCB870-FC5A-409B-BFC0-CA9F1283F2FD}" type="parTrans" cxnId="{E2B1BCFD-FC8D-4D5D-BB2B-E4D17D6E7E72}">
      <dgm:prSet/>
      <dgm:spPr/>
      <dgm:t>
        <a:bodyPr/>
        <a:lstStyle/>
        <a:p>
          <a:endParaRPr lang="en-US"/>
        </a:p>
      </dgm:t>
    </dgm:pt>
    <dgm:pt modelId="{854C8C70-9D12-4C60-9C79-9A7AE341C25E}" type="sibTrans" cxnId="{E2B1BCFD-FC8D-4D5D-BB2B-E4D17D6E7E72}">
      <dgm:prSet/>
      <dgm:spPr/>
      <dgm:t>
        <a:bodyPr/>
        <a:lstStyle/>
        <a:p>
          <a:endParaRPr lang="en-US"/>
        </a:p>
      </dgm:t>
    </dgm:pt>
    <dgm:pt modelId="{60307ED9-B3B3-43A0-92F0-28B49A3B367F}" type="pres">
      <dgm:prSet presAssocID="{9E46A0B4-4FB1-4D6F-B4F6-A008383914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3BC1A03-A852-4B0C-AC81-9906ED97F190}" type="pres">
      <dgm:prSet presAssocID="{9E46A0B4-4FB1-4D6F-B4F6-A00838391436}" presName="dummyMaxCanvas" presStyleCnt="0">
        <dgm:presLayoutVars/>
      </dgm:prSet>
      <dgm:spPr/>
    </dgm:pt>
    <dgm:pt modelId="{1B28D50E-DD23-4DE6-A4D4-11600DD41051}" type="pres">
      <dgm:prSet presAssocID="{9E46A0B4-4FB1-4D6F-B4F6-A0083839143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FA89D-BAA7-4603-BB10-8D651E227331}" type="pres">
      <dgm:prSet presAssocID="{9E46A0B4-4FB1-4D6F-B4F6-A0083839143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4E22-F9F3-4140-BA23-E98D41DAEEDA}" type="pres">
      <dgm:prSet presAssocID="{9E46A0B4-4FB1-4D6F-B4F6-A0083839143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C2A2-8419-4A39-A9E2-638CADB5DD7A}" type="pres">
      <dgm:prSet presAssocID="{9E46A0B4-4FB1-4D6F-B4F6-A0083839143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4478D-28E7-4A5B-89D9-C684D2DE187F}" type="pres">
      <dgm:prSet presAssocID="{9E46A0B4-4FB1-4D6F-B4F6-A0083839143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5364F-9834-4FFE-BE1F-B0F2BA3F43EE}" type="pres">
      <dgm:prSet presAssocID="{9E46A0B4-4FB1-4D6F-B4F6-A0083839143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10BA5-F6AC-4E89-B216-065C344446CD}" type="pres">
      <dgm:prSet presAssocID="{9E46A0B4-4FB1-4D6F-B4F6-A0083839143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4362-FBDB-44FD-94D6-A6617E13140D}" type="pres">
      <dgm:prSet presAssocID="{9E46A0B4-4FB1-4D6F-B4F6-A0083839143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0DAF2-9AD0-4353-BFA7-151E9727D79F}" type="pres">
      <dgm:prSet presAssocID="{9E46A0B4-4FB1-4D6F-B4F6-A0083839143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93868-1BEB-42A7-A21A-FC78AF0A4AB9}" type="pres">
      <dgm:prSet presAssocID="{9E46A0B4-4FB1-4D6F-B4F6-A0083839143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F0B54-5D3A-468E-9799-0C7FD382FB44}" type="pres">
      <dgm:prSet presAssocID="{9E46A0B4-4FB1-4D6F-B4F6-A0083839143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F9385-2C5B-4838-8B63-8990E7F20CAF}" type="presOf" srcId="{534509EE-B263-4025-9D4B-EDC99EE96382}" destId="{EEAFA89D-BAA7-4603-BB10-8D651E227331}" srcOrd="0" destOrd="0" presId="urn:microsoft.com/office/officeart/2005/8/layout/vProcess5"/>
    <dgm:cxn modelId="{5852312F-88B9-4DE6-8060-792EED248858}" type="presOf" srcId="{23D40026-1F78-450E-AD75-8086FF7E5530}" destId="{16610BA5-F6AC-4E89-B216-065C344446CD}" srcOrd="0" destOrd="0" presId="urn:microsoft.com/office/officeart/2005/8/layout/vProcess5"/>
    <dgm:cxn modelId="{BDC11F4A-5970-4AC7-97C5-F79791F7D934}" type="presOf" srcId="{0D6938F6-C852-4E09-9E78-1E6467C9EDAB}" destId="{649F0B54-5D3A-468E-9799-0C7FD382FB44}" srcOrd="1" destOrd="0" presId="urn:microsoft.com/office/officeart/2005/8/layout/vProcess5"/>
    <dgm:cxn modelId="{7F4DC5CB-6257-40AE-9507-66B0DEAD9855}" type="presOf" srcId="{D6D7BCAD-DF1C-4FEF-A232-2AD7E305BA67}" destId="{1B28D50E-DD23-4DE6-A4D4-11600DD41051}" srcOrd="0" destOrd="0" presId="urn:microsoft.com/office/officeart/2005/8/layout/vProcess5"/>
    <dgm:cxn modelId="{886768CA-B0DC-4162-AE31-8320D7DACD66}" type="presOf" srcId="{9E46A0B4-4FB1-4D6F-B4F6-A00838391436}" destId="{60307ED9-B3B3-43A0-92F0-28B49A3B367F}" srcOrd="0" destOrd="0" presId="urn:microsoft.com/office/officeart/2005/8/layout/vProcess5"/>
    <dgm:cxn modelId="{A4E63B02-641E-4683-9D7D-2DA787DB2625}" type="presOf" srcId="{0D6938F6-C852-4E09-9E78-1E6467C9EDAB}" destId="{9F06C2A2-8419-4A39-A9E2-638CADB5DD7A}" srcOrd="0" destOrd="0" presId="urn:microsoft.com/office/officeart/2005/8/layout/vProcess5"/>
    <dgm:cxn modelId="{70A7BE3A-E442-42E7-89D6-1E81416719A8}" type="presOf" srcId="{D6D7BCAD-DF1C-4FEF-A232-2AD7E305BA67}" destId="{CD304362-FBDB-44FD-94D6-A6617E13140D}" srcOrd="1" destOrd="0" presId="urn:microsoft.com/office/officeart/2005/8/layout/vProcess5"/>
    <dgm:cxn modelId="{9B7E4CFF-4ED2-4CC8-AAA9-3FA5EBEF78D7}" srcId="{9E46A0B4-4FB1-4D6F-B4F6-A00838391436}" destId="{0D6938F6-C852-4E09-9E78-1E6467C9EDAB}" srcOrd="3" destOrd="0" parTransId="{5624B2AE-BAEF-4B41-BD8E-A8C1E10E1965}" sibTransId="{FDCF5EDA-B914-4ED1-BD38-50E335C3D17E}"/>
    <dgm:cxn modelId="{B6309520-EBC8-4A86-B750-A6B67DA427E3}" srcId="{9E46A0B4-4FB1-4D6F-B4F6-A00838391436}" destId="{534509EE-B263-4025-9D4B-EDC99EE96382}" srcOrd="1" destOrd="0" parTransId="{92514982-8ACD-4708-A253-3AF33A416D96}" sibTransId="{CB40F498-C005-4B9E-BC13-4A3CAC4D42BE}"/>
    <dgm:cxn modelId="{83BEA4A2-2742-4D90-AAA6-84E18A11D3F8}" type="presOf" srcId="{534509EE-B263-4025-9D4B-EDC99EE96382}" destId="{EF90DAF2-9AD0-4353-BFA7-151E9727D79F}" srcOrd="1" destOrd="0" presId="urn:microsoft.com/office/officeart/2005/8/layout/vProcess5"/>
    <dgm:cxn modelId="{E2B1BCFD-FC8D-4D5D-BB2B-E4D17D6E7E72}" srcId="{9E46A0B4-4FB1-4D6F-B4F6-A00838391436}" destId="{D6D7BCAD-DF1C-4FEF-A232-2AD7E305BA67}" srcOrd="0" destOrd="0" parTransId="{2CBCB870-FC5A-409B-BFC0-CA9F1283F2FD}" sibTransId="{854C8C70-9D12-4C60-9C79-9A7AE341C25E}"/>
    <dgm:cxn modelId="{401B7088-F19A-4FD5-844E-77569365A652}" type="presOf" srcId="{CB40F498-C005-4B9E-BC13-4A3CAC4D42BE}" destId="{0325364F-9834-4FFE-BE1F-B0F2BA3F43EE}" srcOrd="0" destOrd="0" presId="urn:microsoft.com/office/officeart/2005/8/layout/vProcess5"/>
    <dgm:cxn modelId="{3FA2A702-19C8-45CD-9B1F-AA5C33D9723C}" type="presOf" srcId="{251B15C1-1B24-4153-92D5-4A0A92F757B9}" destId="{F7B54E22-F9F3-4140-BA23-E98D41DAEEDA}" srcOrd="0" destOrd="0" presId="urn:microsoft.com/office/officeart/2005/8/layout/vProcess5"/>
    <dgm:cxn modelId="{7DA493F3-90BD-4DD8-B7CF-F64FE9491904}" srcId="{9E46A0B4-4FB1-4D6F-B4F6-A00838391436}" destId="{251B15C1-1B24-4153-92D5-4A0A92F757B9}" srcOrd="2" destOrd="0" parTransId="{68F512E3-C658-43C8-A8F7-C562211326E6}" sibTransId="{23D40026-1F78-450E-AD75-8086FF7E5530}"/>
    <dgm:cxn modelId="{912A75E5-1317-4410-883F-27C253F6B3CC}" type="presOf" srcId="{854C8C70-9D12-4C60-9C79-9A7AE341C25E}" destId="{57F4478D-28E7-4A5B-89D9-C684D2DE187F}" srcOrd="0" destOrd="0" presId="urn:microsoft.com/office/officeart/2005/8/layout/vProcess5"/>
    <dgm:cxn modelId="{FBFD6BB1-C41C-4E4A-A457-30FE32AA728A}" type="presOf" srcId="{251B15C1-1B24-4153-92D5-4A0A92F757B9}" destId="{90693868-1BEB-42A7-A21A-FC78AF0A4AB9}" srcOrd="1" destOrd="0" presId="urn:microsoft.com/office/officeart/2005/8/layout/vProcess5"/>
    <dgm:cxn modelId="{970E906F-4834-44C7-BB78-90460E76B9B8}" type="presParOf" srcId="{60307ED9-B3B3-43A0-92F0-28B49A3B367F}" destId="{73BC1A03-A852-4B0C-AC81-9906ED97F190}" srcOrd="0" destOrd="0" presId="urn:microsoft.com/office/officeart/2005/8/layout/vProcess5"/>
    <dgm:cxn modelId="{ED20E229-613B-42AB-B5A8-7715295E8BE0}" type="presParOf" srcId="{60307ED9-B3B3-43A0-92F0-28B49A3B367F}" destId="{1B28D50E-DD23-4DE6-A4D4-11600DD41051}" srcOrd="1" destOrd="0" presId="urn:microsoft.com/office/officeart/2005/8/layout/vProcess5"/>
    <dgm:cxn modelId="{CB890F75-8EBE-4DB8-AF7A-3CA0A4F918DA}" type="presParOf" srcId="{60307ED9-B3B3-43A0-92F0-28B49A3B367F}" destId="{EEAFA89D-BAA7-4603-BB10-8D651E227331}" srcOrd="2" destOrd="0" presId="urn:microsoft.com/office/officeart/2005/8/layout/vProcess5"/>
    <dgm:cxn modelId="{0123FE5F-CD63-4890-9A3A-911567946148}" type="presParOf" srcId="{60307ED9-B3B3-43A0-92F0-28B49A3B367F}" destId="{F7B54E22-F9F3-4140-BA23-E98D41DAEEDA}" srcOrd="3" destOrd="0" presId="urn:microsoft.com/office/officeart/2005/8/layout/vProcess5"/>
    <dgm:cxn modelId="{C3A85BAE-4BCA-4E10-9B65-00E68769A15C}" type="presParOf" srcId="{60307ED9-B3B3-43A0-92F0-28B49A3B367F}" destId="{9F06C2A2-8419-4A39-A9E2-638CADB5DD7A}" srcOrd="4" destOrd="0" presId="urn:microsoft.com/office/officeart/2005/8/layout/vProcess5"/>
    <dgm:cxn modelId="{E7FC7E54-FDB2-4B6B-A32F-875D7D392171}" type="presParOf" srcId="{60307ED9-B3B3-43A0-92F0-28B49A3B367F}" destId="{57F4478D-28E7-4A5B-89D9-C684D2DE187F}" srcOrd="5" destOrd="0" presId="urn:microsoft.com/office/officeart/2005/8/layout/vProcess5"/>
    <dgm:cxn modelId="{BE9EF92E-80C5-45A3-836A-0226C58A9AA5}" type="presParOf" srcId="{60307ED9-B3B3-43A0-92F0-28B49A3B367F}" destId="{0325364F-9834-4FFE-BE1F-B0F2BA3F43EE}" srcOrd="6" destOrd="0" presId="urn:microsoft.com/office/officeart/2005/8/layout/vProcess5"/>
    <dgm:cxn modelId="{BB8BB4BF-517C-4F38-A9A1-37E74EDB5B22}" type="presParOf" srcId="{60307ED9-B3B3-43A0-92F0-28B49A3B367F}" destId="{16610BA5-F6AC-4E89-B216-065C344446CD}" srcOrd="7" destOrd="0" presId="urn:microsoft.com/office/officeart/2005/8/layout/vProcess5"/>
    <dgm:cxn modelId="{EABD389D-0E42-4C86-9287-2927058D24E4}" type="presParOf" srcId="{60307ED9-B3B3-43A0-92F0-28B49A3B367F}" destId="{CD304362-FBDB-44FD-94D6-A6617E13140D}" srcOrd="8" destOrd="0" presId="urn:microsoft.com/office/officeart/2005/8/layout/vProcess5"/>
    <dgm:cxn modelId="{B1D13077-AF63-43CB-9FC2-6A7938DFE647}" type="presParOf" srcId="{60307ED9-B3B3-43A0-92F0-28B49A3B367F}" destId="{EF90DAF2-9AD0-4353-BFA7-151E9727D79F}" srcOrd="9" destOrd="0" presId="urn:microsoft.com/office/officeart/2005/8/layout/vProcess5"/>
    <dgm:cxn modelId="{52A745CD-E02E-4A07-908A-A6C3CD296786}" type="presParOf" srcId="{60307ED9-B3B3-43A0-92F0-28B49A3B367F}" destId="{90693868-1BEB-42A7-A21A-FC78AF0A4AB9}" srcOrd="10" destOrd="0" presId="urn:microsoft.com/office/officeart/2005/8/layout/vProcess5"/>
    <dgm:cxn modelId="{BC736162-D30C-4DB3-A005-8957A622FC62}" type="presParOf" srcId="{60307ED9-B3B3-43A0-92F0-28B49A3B367F}" destId="{649F0B54-5D3A-468E-9799-0C7FD382FB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8D50E-DD23-4DE6-A4D4-11600DD41051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Check-in</a:t>
          </a:r>
          <a:endParaRPr lang="en-CA" sz="3900" kern="1200" dirty="0"/>
        </a:p>
      </dsp:txBody>
      <dsp:txXfrm>
        <a:off x="29163" y="29163"/>
        <a:ext cx="5425092" cy="937385"/>
      </dsp:txXfrm>
    </dsp:sp>
    <dsp:sp modelId="{EEAFA89D-BAA7-4603-BB10-8D651E227331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Read-aloud activity</a:t>
          </a:r>
          <a:endParaRPr lang="en-CA" sz="3900" kern="1200" dirty="0"/>
        </a:p>
      </dsp:txBody>
      <dsp:txXfrm>
        <a:off x="580546" y="1205913"/>
        <a:ext cx="5326758" cy="937385"/>
      </dsp:txXfrm>
    </dsp:sp>
    <dsp:sp modelId="{F7B54E22-F9F3-4140-BA23-E98D41DAEEDA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Guided group discussion</a:t>
          </a:r>
          <a:endParaRPr lang="en-CA" sz="3900" kern="1200" dirty="0"/>
        </a:p>
      </dsp:txBody>
      <dsp:txXfrm>
        <a:off x="1123699" y="2382663"/>
        <a:ext cx="5334987" cy="937385"/>
      </dsp:txXfrm>
    </dsp:sp>
    <dsp:sp modelId="{9F06C2A2-8419-4A39-A9E2-638CADB5DD7A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900" kern="1200" dirty="0" smtClean="0"/>
            <a:t>Closure</a:t>
          </a:r>
          <a:endParaRPr lang="en-CA" sz="3900" kern="1200" dirty="0"/>
        </a:p>
      </dsp:txBody>
      <dsp:txXfrm>
        <a:off x="1675083" y="3559414"/>
        <a:ext cx="5326758" cy="937385"/>
      </dsp:txXfrm>
    </dsp:sp>
    <dsp:sp modelId="{57F4478D-28E7-4A5B-89D9-C684D2DE187F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82090" y="762624"/>
        <a:ext cx="355966" cy="487027"/>
      </dsp:txXfrm>
    </dsp:sp>
    <dsp:sp modelId="{0325364F-9834-4FFE-BE1F-B0F2BA3F43EE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900" kern="1200"/>
        </a:p>
      </dsp:txBody>
      <dsp:txXfrm>
        <a:off x="6633473" y="1939375"/>
        <a:ext cx="355966" cy="487027"/>
      </dsp:txXfrm>
    </dsp:sp>
    <dsp:sp modelId="{16610BA5-F6AC-4E89-B216-065C344446CD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900" kern="1200"/>
        </a:p>
      </dsp:txBody>
      <dsp:txXfrm>
        <a:off x="7176627" y="3116125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l">
              <a:defRPr sz="1300"/>
            </a:lvl1pPr>
          </a:lstStyle>
          <a:p>
            <a:r>
              <a:rPr lang="en-US" sz="1100">
                <a:latin typeface="Arial" pitchFamily="34" charset="0"/>
                <a:cs typeface="Arial" pitchFamily="34" charset="0"/>
              </a:rPr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r">
              <a:defRPr sz="13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3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87738" y="696913"/>
            <a:ext cx="2317750" cy="1739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7" tIns="46514" rIns="93027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2561021"/>
            <a:ext cx="5598160" cy="6026402"/>
          </a:xfrm>
          <a:prstGeom prst="rect">
            <a:avLst/>
          </a:prstGeom>
        </p:spPr>
        <p:txBody>
          <a:bodyPr vert="horz" lIns="93027" tIns="46514" rIns="93027" bIns="465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r">
              <a:defRPr sz="13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lvl1pPr algn="l">
              <a:defRPr sz="1300"/>
            </a:lvl1pPr>
          </a:lstStyle>
          <a:p>
            <a:r>
              <a:rPr lang="en-US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45AE85-CB98-494C-BFC7-17D3AF582F0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9988" y="696913"/>
            <a:ext cx="2109787" cy="15827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8B88-5A5B-44CB-B0BB-71A61AE47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BE4DA1-79D4-48A3-9ED7-165C43FD4789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8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BDAF03-2D2E-41F0-B593-2FDF0C2BC0E2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2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1" indent="-285731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24" indent="-228584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94" indent="-228584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64" indent="-228584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33" indent="-228584" defTabSz="45717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02" indent="-228584" defTabSz="45717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72" indent="-228584" defTabSz="45717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42" indent="-228584" defTabSz="45717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C1EF18-202E-44F3-9A39-0434E868EB0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0DAB0D-D6B1-4ADD-9CD2-6D5FEF317E1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1B9B44-CC1B-49AC-9502-3CF81E28783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599" indent="-2904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3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7080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2186" indent="-2317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935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652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369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0865" indent="-231759" defTabSz="4571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C10606-448F-4C29-B071-0DBD89FE4A6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0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5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8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6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8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8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14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9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4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706438"/>
            <a:ext cx="8174038" cy="158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4450"/>
            <a:ext cx="488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5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1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6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prstClr val="white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0" y="730250"/>
            <a:ext cx="914400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" y="6350"/>
            <a:ext cx="171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8239" y="1143000"/>
            <a:ext cx="75311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endParaRPr lang="en-US" altLang="en-US" sz="3200" dirty="0" smtClean="0">
              <a:solidFill>
                <a:srgbClr val="4060A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2235200" y="349250"/>
            <a:ext cx="652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0070C0"/>
                </a:solidFill>
              </a:rPr>
              <a:t>CHLA/ABSC</a:t>
            </a:r>
            <a:r>
              <a:rPr lang="en-US" altLang="en-US" sz="1200" baseline="0" dirty="0" smtClean="0">
                <a:solidFill>
                  <a:srgbClr val="0070C0"/>
                </a:solidFill>
              </a:rPr>
              <a:t> 2017</a:t>
            </a:r>
            <a:endParaRPr lang="en-US" altLang="en-US" sz="1200" dirty="0">
              <a:solidFill>
                <a:srgbClr val="0070C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2819400"/>
            <a:ext cx="6400800" cy="2667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2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prstClr val="white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8239" y="1143000"/>
            <a:ext cx="75311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endParaRPr lang="en-US" altLang="en-US" sz="3200" dirty="0" smtClean="0">
              <a:solidFill>
                <a:srgbClr val="4060A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2819400"/>
            <a:ext cx="6400800" cy="2667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white">
          <a:xfrm>
            <a:off x="6019800" y="6356350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900" smtClean="0">
              <a:solidFill>
                <a:prstClr val="white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 userDrawn="1"/>
        </p:nvSpPr>
        <p:spPr bwMode="auto">
          <a:xfrm>
            <a:off x="365125" y="274638"/>
            <a:ext cx="822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2F50A1"/>
              </a:solidFill>
            </a:endParaRPr>
          </a:p>
        </p:txBody>
      </p:sp>
      <p:pic>
        <p:nvPicPr>
          <p:cNvPr id="5" name="Picture 3" descr="SMH_Footer_bar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9147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13" y="6715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ig_Fac_Medic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413" y="887413"/>
            <a:ext cx="55038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93663" y="34305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4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3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0A7C-15AC-4700-A68A-1FCD6A9DB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9AF7-F8CE-4A51-81A4-92C55B439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2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ading-well.org.uk/abou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3389/fnhum.2010.0016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6" y="830610"/>
            <a:ext cx="4409791" cy="296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" y="899160"/>
            <a:ext cx="4434840" cy="295656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Reading for Resilience: 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Bibliotherapy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lights the road to recovery for mental health patients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" y="3779089"/>
            <a:ext cx="7027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Sharon Bailey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MI, AHIP</a:t>
            </a:r>
            <a:endParaRPr lang="en-US" sz="2400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Sandy Iverson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MEd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, MLIS,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Psychotherapist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Carolyn Ziegler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MA, MIS</a:t>
            </a:r>
            <a:endParaRPr lang="en-US" sz="2400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Centre for Addiction &amp; Mental Health, Toronto</a:t>
            </a:r>
          </a:p>
          <a:p>
            <a:r>
              <a:rPr lang="en-US" sz="16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St. Michael’s Hospital, Toronto</a:t>
            </a:r>
          </a:p>
        </p:txBody>
      </p:sp>
    </p:spTree>
    <p:extLst>
      <p:ext uri="{BB962C8B-B14F-4D97-AF65-F5344CB8AC3E}">
        <p14:creationId xmlns:p14="http://schemas.microsoft.com/office/powerpoint/2010/main" val="28439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" y="845783"/>
            <a:ext cx="7459579" cy="498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57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531100" cy="114141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St. Michael’s Hospital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6400800" cy="3429000"/>
          </a:xfrm>
        </p:spPr>
        <p:txBody>
          <a:bodyPr/>
          <a:lstStyle/>
          <a:p>
            <a:r>
              <a:rPr lang="en-US" dirty="0" smtClean="0"/>
              <a:t>Inner city hospital</a:t>
            </a:r>
          </a:p>
          <a:p>
            <a:r>
              <a:rPr lang="en-US" dirty="0" smtClean="0"/>
              <a:t>5000 + staff</a:t>
            </a:r>
          </a:p>
          <a:p>
            <a:r>
              <a:rPr lang="en-US" dirty="0" smtClean="0"/>
              <a:t>Trauma &amp; critical care</a:t>
            </a:r>
          </a:p>
          <a:p>
            <a:r>
              <a:rPr lang="en-US" dirty="0" smtClean="0"/>
              <a:t>Inner city health</a:t>
            </a:r>
          </a:p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33" y="1800846"/>
            <a:ext cx="3145520" cy="204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46" y="3185544"/>
            <a:ext cx="2353734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26" y="4168324"/>
            <a:ext cx="2667000" cy="17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44500" y="726145"/>
            <a:ext cx="772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 dirty="0">
                <a:solidFill>
                  <a:srgbClr val="4060AF"/>
                </a:solidFill>
              </a:rPr>
              <a:t>Shared Reading Group Session</a:t>
            </a:r>
            <a:endParaRPr lang="en-US" altLang="en-US" sz="2400" dirty="0">
              <a:solidFill>
                <a:srgbClr val="4060A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2827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7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3145" y="993190"/>
            <a:ext cx="795737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Supporting Transitions and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Recovery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(STAR) Learning Centre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903" y="2593628"/>
            <a:ext cx="3900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STAR Learning Centre </a:t>
            </a:r>
            <a:r>
              <a:rPr lang="en-US" sz="3200" b="1" dirty="0" smtClean="0">
                <a:solidFill>
                  <a:schemeClr val="accent1"/>
                </a:solidFill>
              </a:rPr>
              <a:t>was </a:t>
            </a:r>
            <a:r>
              <a:rPr lang="en-US" sz="3200" b="1" dirty="0">
                <a:solidFill>
                  <a:schemeClr val="accent1"/>
                </a:solidFill>
              </a:rPr>
              <a:t>the first initiative of St. Michael’s </a:t>
            </a:r>
            <a:r>
              <a:rPr lang="en-US" sz="3200" b="1" dirty="0" smtClean="0">
                <a:solidFill>
                  <a:schemeClr val="accent1"/>
                </a:solidFill>
              </a:rPr>
              <a:t>Urban </a:t>
            </a:r>
            <a:r>
              <a:rPr lang="en-US" sz="3200" b="1" dirty="0">
                <a:solidFill>
                  <a:schemeClr val="accent1"/>
                </a:solidFill>
              </a:rPr>
              <a:t>Angel Fund for Homeless People. 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44" y="2845877"/>
            <a:ext cx="4833120" cy="256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1307" y="1562625"/>
            <a:ext cx="2877108" cy="366758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Reading for Resilience – Working with psychiatric  in-patients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47" y="1627789"/>
            <a:ext cx="4803228" cy="360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355" y="2499838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[Loneliness]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907" y="4327406"/>
            <a:ext cx="2937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[Forgiveness]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355" y="4241954"/>
            <a:ext cx="2236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[Courage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0450" y="2446894"/>
            <a:ext cx="3375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[Responsibility]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881094" y="1030212"/>
            <a:ext cx="7781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Participants explore their own problems </a:t>
            </a:r>
          </a:p>
          <a:p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through discussing themes in literature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86182" y="755004"/>
            <a:ext cx="7531100" cy="863748"/>
          </a:xfrm>
        </p:spPr>
        <p:txBody>
          <a:bodyPr/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81" y="5303783"/>
            <a:ext cx="391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[Positive thinking]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157" y="3339514"/>
            <a:ext cx="2485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[Gratitude]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751" y="3520275"/>
            <a:ext cx="2570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[Resilience]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1590" y="5339616"/>
            <a:ext cx="334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[Love &amp; Giving]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8421" y="496318"/>
            <a:ext cx="7531100" cy="11414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Participant Evaluative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eedback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54592" y="4465093"/>
            <a:ext cx="4981433" cy="1678675"/>
          </a:xfrm>
          <a:prstGeom prst="wedgeEllipseCallout">
            <a:avLst>
              <a:gd name="adj1" fmla="val 30948"/>
              <a:gd name="adj2" fmla="val 706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 enjoyed the readings.  It was a good time. I would like topics of depression and tackling challenges</a:t>
            </a:r>
            <a:r>
              <a:rPr lang="en-US" dirty="0">
                <a:noFill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4592" y="1349991"/>
            <a:ext cx="3129886" cy="2140424"/>
          </a:xfrm>
          <a:prstGeom prst="wedgeEllipseCallout">
            <a:avLst>
              <a:gd name="adj1" fmla="val -25629"/>
              <a:gd name="adj2" fmla="val 6760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 am very impressed with the selection of poems and essays</a:t>
            </a:r>
            <a:r>
              <a:rPr lang="en-US" dirty="0">
                <a:noFill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036025" y="4285396"/>
            <a:ext cx="3598460" cy="16786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Thank you.  Awesome!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Forgiveness,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gratitude and appreciation is great.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766783" y="1637731"/>
            <a:ext cx="5622878" cy="2647665"/>
          </a:xfrm>
          <a:prstGeom prst="wedgeEllipseCallout">
            <a:avLst>
              <a:gd name="adj1" fmla="val -26416"/>
              <a:gd name="adj2" fmla="val 6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 enjoyed being a part of the group.  It was nice and the readings were warm.  I feel at peace with much of my past.  I’m lucky I have so much love in my life, both at home and here at St. Mikes.  Thanks for your time.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915237" y="2786418"/>
            <a:ext cx="2838734" cy="1678675"/>
          </a:xfrm>
          <a:prstGeom prst="wedgeEllipseCallout">
            <a:avLst>
              <a:gd name="adj1" fmla="val 45032"/>
              <a:gd name="adj2" fmla="val 673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Very enjoyable topics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7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14857"/>
            <a:ext cx="8229600" cy="1143000"/>
          </a:xfrm>
        </p:spPr>
        <p:txBody>
          <a:bodyPr/>
          <a:lstStyle/>
          <a:p>
            <a:r>
              <a:rPr lang="en-US" dirty="0" smtClean="0"/>
              <a:t>Reflective Evaluation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r="28463"/>
          <a:stretch/>
        </p:blipFill>
        <p:spPr bwMode="auto">
          <a:xfrm>
            <a:off x="450378" y="1600200"/>
            <a:ext cx="280461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707"/>
          <a:stretch/>
        </p:blipFill>
        <p:spPr bwMode="auto">
          <a:xfrm>
            <a:off x="3254994" y="1947043"/>
            <a:ext cx="279778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28777"/>
          <a:stretch/>
        </p:blipFill>
        <p:spPr bwMode="auto">
          <a:xfrm>
            <a:off x="6052777" y="2415654"/>
            <a:ext cx="27568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0" y="21336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4" name="Content Placeholder 3" descr="Alice munro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 rot="20556721">
            <a:off x="2588223" y="1952905"/>
            <a:ext cx="1668463" cy="23653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epres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3823">
            <a:off x="1211975" y="3331643"/>
            <a:ext cx="1689100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nna Karen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4728">
            <a:off x="6939566" y="1407400"/>
            <a:ext cx="1558925" cy="24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Rum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6939">
            <a:off x="3979763" y="3337200"/>
            <a:ext cx="1728787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Dalai Lam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2241">
            <a:off x="6364287" y="3679560"/>
            <a:ext cx="1511300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0" name="Rectangle 4"/>
          <p:cNvSpPr txBox="1">
            <a:spLocks noChangeArrowheads="1"/>
          </p:cNvSpPr>
          <p:nvPr/>
        </p:nvSpPr>
        <p:spPr bwMode="auto">
          <a:xfrm>
            <a:off x="729356" y="989504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</a:rPr>
              <a:t>Material selection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598709">
            <a:off x="4982857" y="1313657"/>
            <a:ext cx="1554162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82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74775"/>
            <a:ext cx="8193087" cy="410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06450" y="903274"/>
            <a:ext cx="75311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104166" y="2222205"/>
            <a:ext cx="4359350" cy="32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What is Bibliotherapy?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Brief History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Types of Bibliotherapy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Exploring effectiveness 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Bibliotherapy @ St. Mikes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STAR Program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Psychiatric In-Patients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rgbClr val="4060AF"/>
                </a:solidFill>
              </a:rPr>
              <a:t>Evaluation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1745">
            <a:off x="892052" y="1748207"/>
            <a:ext cx="2398712" cy="351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 txBox="1">
            <a:spLocks noChangeArrowheads="1"/>
          </p:cNvSpPr>
          <p:nvPr/>
        </p:nvSpPr>
        <p:spPr bwMode="auto">
          <a:xfrm>
            <a:off x="430213" y="115888"/>
            <a:ext cx="8229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solidFill>
                <a:srgbClr val="4060AF"/>
              </a:solidFill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266" y="5535570"/>
            <a:ext cx="378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by Robert Burdock; CC. </a:t>
            </a:r>
            <a:r>
              <a:rPr lang="en-US" sz="1200" dirty="0"/>
              <a:t>2.0 [https://</a:t>
            </a:r>
            <a:r>
              <a:rPr lang="en-US" sz="1200" dirty="0" smtClean="0"/>
              <a:t>www.flickr.com/photos/robaround/5274209090]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3816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6450" y="827691"/>
            <a:ext cx="7531100" cy="8097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References &amp; Further Reading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5311" y="1608083"/>
            <a:ext cx="8071944" cy="449500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“About | Reading Well”. </a:t>
            </a:r>
            <a:r>
              <a:rPr lang="en-US" i="1" dirty="0"/>
              <a:t>Reading-well.org.uk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2017. </a:t>
            </a:r>
            <a:r>
              <a:rPr lang="en-US" dirty="0">
                <a:hlinkClick r:id="rId3"/>
              </a:rPr>
              <a:t>http://reading-well.org.uk/about</a:t>
            </a:r>
            <a:endParaRPr lang="en-US" dirty="0"/>
          </a:p>
          <a:p>
            <a:r>
              <a:rPr lang="en-US" dirty="0" smtClean="0"/>
              <a:t>Berthoud</a:t>
            </a:r>
            <a:r>
              <a:rPr lang="en-US" dirty="0"/>
              <a:t>, Ella, and Susan </a:t>
            </a:r>
            <a:r>
              <a:rPr lang="en-US" dirty="0" err="1"/>
              <a:t>Elderkin</a:t>
            </a:r>
            <a:r>
              <a:rPr lang="en-US" dirty="0"/>
              <a:t>. 2013. The novel cure: an A-Z of literary remedies</a:t>
            </a:r>
            <a:r>
              <a:rPr lang="en-US" dirty="0" smtClean="0"/>
              <a:t>.</a:t>
            </a:r>
          </a:p>
          <a:p>
            <a:pPr lvl="0"/>
            <a:r>
              <a:rPr lang="en-CA" dirty="0"/>
              <a:t>Davis J. Enjoying and enduring: groups reading aloud for wellbeing. Lancet. 2009 Feb; </a:t>
            </a:r>
            <a:r>
              <a:rPr lang="en-CA" dirty="0" smtClean="0"/>
              <a:t>373:714-5.</a:t>
            </a:r>
            <a:endParaRPr lang="en-CA" dirty="0"/>
          </a:p>
          <a:p>
            <a:pPr lvl="0"/>
            <a:r>
              <a:rPr lang="en-US" dirty="0"/>
              <a:t>Gold, J. Read for your life. Toronto (ON): Fitzhenry &amp; Whiteside; 2001.</a:t>
            </a:r>
          </a:p>
          <a:p>
            <a:pPr lvl="0"/>
            <a:r>
              <a:rPr lang="en-US" dirty="0"/>
              <a:t>Gold, J. The story species: Our life-literature connection. Toronto (ON): Fitzhenry &amp; Whiteside; 2003.</a:t>
            </a:r>
          </a:p>
          <a:p>
            <a:pPr lvl="0"/>
            <a:r>
              <a:rPr lang="en-CA" dirty="0"/>
              <a:t>Hodge S, Robinson J, Davis P. Reading between the lines: The experiences of taking part in a community reading project. J Med Ethics. 2007: 33:100-104.</a:t>
            </a:r>
            <a:endParaRPr lang="en-US" dirty="0"/>
          </a:p>
          <a:p>
            <a:pPr lvl="0"/>
            <a:r>
              <a:rPr lang="en-US" dirty="0" err="1"/>
              <a:t>McCulliss</a:t>
            </a:r>
            <a:r>
              <a:rPr lang="en-US" dirty="0"/>
              <a:t>, D. 2012. “Bibliotherapy: Historical and research perspectives” Journal of poetry therapy. Vol. 25. </a:t>
            </a:r>
          </a:p>
          <a:p>
            <a:pPr lvl="0"/>
            <a:r>
              <a:rPr lang="en-CA" dirty="0" smtClean="0"/>
              <a:t>Tukhareli </a:t>
            </a:r>
            <a:r>
              <a:rPr lang="en-CA" dirty="0"/>
              <a:t>N. Healing through books: The evolution and diversification of bibliotherapy. Lewiston (NY): Edwin </a:t>
            </a:r>
            <a:r>
              <a:rPr lang="en-CA" dirty="0" err="1"/>
              <a:t>Mellen</a:t>
            </a:r>
            <a:r>
              <a:rPr lang="en-CA" dirty="0"/>
              <a:t> Press; 2014</a:t>
            </a:r>
            <a:r>
              <a:rPr lang="en-CA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4582" y="4506432"/>
            <a:ext cx="8394836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Books and reading as “Medicine for the soul”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432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68" y="1401097"/>
            <a:ext cx="6535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to assist in the process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f coping with life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913" y="549786"/>
            <a:ext cx="988219" cy="733691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400" b="1" kern="900" spc="-3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READING</a:t>
            </a:r>
            <a:endParaRPr lang="en-US" sz="4400" b="1" kern="900" spc="-3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178">
            <a:off x="4555598" y="3421641"/>
            <a:ext cx="2386052" cy="30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164"/>
            <a:ext cx="82296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6450" y="701566"/>
            <a:ext cx="7531100" cy="114141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Is it effective?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2" y="1765736"/>
            <a:ext cx="8667295" cy="425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17" y="1670378"/>
            <a:ext cx="2768600" cy="39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975" y="1634244"/>
            <a:ext cx="45706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Transformational </a:t>
            </a:r>
          </a:p>
          <a:p>
            <a:r>
              <a:rPr lang="en-US" sz="4800" dirty="0" smtClean="0">
                <a:solidFill>
                  <a:schemeClr val="accent1"/>
                </a:solidFill>
              </a:rPr>
              <a:t>power </a:t>
            </a:r>
          </a:p>
          <a:p>
            <a:r>
              <a:rPr lang="en-US" sz="4800" dirty="0" smtClean="0">
                <a:solidFill>
                  <a:schemeClr val="accent1"/>
                </a:solidFill>
              </a:rPr>
              <a:t>of </a:t>
            </a:r>
          </a:p>
          <a:p>
            <a:r>
              <a:rPr lang="en-US" sz="4800" dirty="0" smtClean="0">
                <a:solidFill>
                  <a:schemeClr val="accent1"/>
                </a:solidFill>
              </a:rPr>
              <a:t>words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762250" y="5530412"/>
            <a:ext cx="604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 dirty="0">
                <a:solidFill>
                  <a:srgbClr val="4060AF"/>
                </a:solidFill>
              </a:rPr>
              <a:t>Re-wiring our experience through reading</a:t>
            </a:r>
            <a:endParaRPr lang="en-US" altLang="en-US" sz="2400" dirty="0">
              <a:solidFill>
                <a:srgbClr val="4060A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2293" r="2293"/>
          <a:stretch>
            <a:fillRect/>
          </a:stretch>
        </p:blipFill>
        <p:spPr bwMode="auto">
          <a:xfrm>
            <a:off x="599089" y="1127125"/>
            <a:ext cx="5722938" cy="434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79265" y="4614529"/>
            <a:ext cx="218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</a:t>
            </a:r>
            <a:r>
              <a:rPr lang="fr-FR" sz="1200" dirty="0"/>
              <a:t>Front. Hum. </a:t>
            </a:r>
            <a:r>
              <a:rPr lang="fr-FR" sz="1200" dirty="0" err="1"/>
              <a:t>Neurosci</a:t>
            </a:r>
            <a:r>
              <a:rPr lang="fr-FR" sz="1200" dirty="0"/>
              <a:t>., 01 </a:t>
            </a:r>
            <a:r>
              <a:rPr lang="fr-FR" sz="1200" dirty="0" err="1"/>
              <a:t>October</a:t>
            </a:r>
            <a:r>
              <a:rPr lang="fr-FR" sz="1200" dirty="0"/>
              <a:t> 2010 | </a:t>
            </a:r>
            <a:r>
              <a:rPr lang="fr-FR" sz="1200" dirty="0">
                <a:hlinkClick r:id="rId4"/>
              </a:rPr>
              <a:t>https://doi.org/10.3389/fnhum.2010.00168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9627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5"/>
          <a:stretch>
            <a:fillRect/>
          </a:stretch>
        </p:blipFill>
        <p:spPr bwMode="auto">
          <a:xfrm>
            <a:off x="1058779" y="1286177"/>
            <a:ext cx="7083652" cy="432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2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Office PowerPoint</Application>
  <PresentationFormat>On-screen Show (4:3)</PresentationFormat>
  <Paragraphs>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Reading for Resilience:  Bibliotherapy lights the road to recovery for mental health patients</vt:lpstr>
      <vt:lpstr>Overview</vt:lpstr>
      <vt:lpstr>Books and reading as “Medicine for the soul”</vt:lpstr>
      <vt:lpstr>PowerPoint Presentation</vt:lpstr>
      <vt:lpstr>PowerPoint Presentation</vt:lpstr>
      <vt:lpstr>Is it effective?</vt:lpstr>
      <vt:lpstr>PowerPoint Presentation</vt:lpstr>
      <vt:lpstr>PowerPoint Presentation</vt:lpstr>
      <vt:lpstr>PowerPoint Presentation</vt:lpstr>
      <vt:lpstr>PowerPoint Presentation</vt:lpstr>
      <vt:lpstr>St. Michael’s Hospital</vt:lpstr>
      <vt:lpstr>PowerPoint Presentation</vt:lpstr>
      <vt:lpstr>PowerPoint Presentation</vt:lpstr>
      <vt:lpstr>Reading for Resilience – Working with psychiatric  in-patients</vt:lpstr>
      <vt:lpstr>PowerPoint Presentation</vt:lpstr>
      <vt:lpstr>Participant Evaluative Feedback</vt:lpstr>
      <vt:lpstr>Reflective Evaluation</vt:lpstr>
      <vt:lpstr>PowerPoint Presentation</vt:lpstr>
      <vt:lpstr>PowerPoint Presentation</vt:lpstr>
      <vt:lpstr>References &amp; 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2015-09-11T19:15:17Z</dcterms:created>
  <dcterms:modified xsi:type="dcterms:W3CDTF">2017-05-15T16:11:30Z</dcterms:modified>
</cp:coreProperties>
</file>