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380" r:id="rId2"/>
    <p:sldId id="424" r:id="rId3"/>
    <p:sldId id="387" r:id="rId4"/>
    <p:sldId id="385" r:id="rId5"/>
    <p:sldId id="388" r:id="rId6"/>
    <p:sldId id="423" r:id="rId7"/>
    <p:sldId id="421" r:id="rId8"/>
    <p:sldId id="417" r:id="rId9"/>
    <p:sldId id="416" r:id="rId10"/>
    <p:sldId id="422" r:id="rId11"/>
    <p:sldId id="394" r:id="rId12"/>
    <p:sldId id="425" r:id="rId13"/>
    <p:sldId id="426" r:id="rId14"/>
    <p:sldId id="427" r:id="rId15"/>
    <p:sldId id="411" r:id="rId16"/>
    <p:sldId id="428" r:id="rId17"/>
    <p:sldId id="429" r:id="rId18"/>
    <p:sldId id="430" r:id="rId19"/>
    <p:sldId id="405" r:id="rId20"/>
    <p:sldId id="406" r:id="rId21"/>
    <p:sldId id="407" r:id="rId22"/>
    <p:sldId id="431" r:id="rId23"/>
    <p:sldId id="40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02" autoAdjust="0"/>
  </p:normalViewPr>
  <p:slideViewPr>
    <p:cSldViewPr>
      <p:cViewPr>
        <p:scale>
          <a:sx n="118" d="100"/>
          <a:sy n="118" d="100"/>
        </p:scale>
        <p:origin x="-135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181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109D8-2495-44A5-AF61-B8C9588F910B}" type="datetimeFigureOut">
              <a:rPr lang="en-CA" smtClean="0"/>
              <a:pPr/>
              <a:t>28/05/2014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46AE9-6AAB-44BE-80AC-9CC159D1FAE7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17996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78% of undergrads report not purchasing a required course textbook due to cost (Billings et al. 2012)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UMass Amherst calculates that its OER initiative has resulted in an average savings of $128 per student per course (Billings et al. 2012)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Billings,</a:t>
            </a:r>
            <a:r>
              <a:rPr lang="en-US" baseline="0" dirty="0" smtClean="0"/>
              <a:t> M.S., et al. 2012. “Open Educational Resources as Learning Materials: Prospects and Strategies for University Libraries” </a:t>
            </a:r>
            <a:r>
              <a:rPr lang="en-US" i="1" baseline="0" dirty="0" smtClean="0"/>
              <a:t>Research Library Issues</a:t>
            </a:r>
            <a:r>
              <a:rPr lang="en-US" baseline="0" dirty="0" smtClean="0"/>
              <a:t>, Sept 2012, p. 2-10.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46AE9-6AAB-44BE-80AC-9CC159D1FAE7}" type="slidenum">
              <a:rPr lang="en-CA" smtClean="0"/>
              <a:pPr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4901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28/05/2014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28/05/2014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28/05/2014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28/05/2014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28/05/2014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28/05/2014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28/05/2014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28/05/2014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28/05/2014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28/05/2014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28/05/2014</a:t>
            </a:fld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C7A8FBB-53CF-4B03-BB5D-E77C1ED28C8F}" type="datetimeFigureOut">
              <a:rPr lang="en-CA" smtClean="0"/>
              <a:pPr/>
              <a:t>28/05/2014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mmcnally@ualberta.c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rcommons.org/" TargetMode="External"/><Relationship Id="rId2" Type="http://schemas.openxmlformats.org/officeDocument/2006/relationships/hyperlink" Target="http://www.ocwconsortium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rlot.org/merlot/index.htm?action=find" TargetMode="External"/><Relationship Id="rId5" Type="http://schemas.openxmlformats.org/officeDocument/2006/relationships/hyperlink" Target="http://www.apple.com/education/itunes-u/" TargetMode="External"/><Relationship Id="rId4" Type="http://schemas.openxmlformats.org/officeDocument/2006/relationships/hyperlink" Target="http://www.google.com/cse/home?cx=000793406067725335231%3Afm2ncznoswy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iki.creativecommons.org/Frequently_Asked_Question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esco.org/new/fileadmin/MULTIMEDIA/HQ/CI/CI/pdf/Events/global_oer_logo_manual_en.pdf" TargetMode="External"/><Relationship Id="rId3" Type="http://schemas.openxmlformats.org/officeDocument/2006/relationships/hyperlink" Target="http://hdl.handle.net/10402/era.38224" TargetMode="External"/><Relationship Id="rId7" Type="http://schemas.openxmlformats.org/officeDocument/2006/relationships/hyperlink" Target="http://www.unesco.org/new/en/communication-and-information/access-to-knowledge/open-educational-resources/global-oer-logo/" TargetMode="External"/><Relationship Id="rId12" Type="http://schemas.openxmlformats.org/officeDocument/2006/relationships/hyperlink" Target="http://wiki.creativecommons.org/Frequently_Asked_Questions" TargetMode="External"/><Relationship Id="rId2" Type="http://schemas.openxmlformats.org/officeDocument/2006/relationships/hyperlink" Target="http://ir.lib.uwo.ca/wlevents/1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uides.library.umass.edu/oer" TargetMode="External"/><Relationship Id="rId11" Type="http://schemas.openxmlformats.org/officeDocument/2006/relationships/hyperlink" Target="http://www.library.ualberta.ca/tutorials/supplementary/index.cfm" TargetMode="External"/><Relationship Id="rId5" Type="http://schemas.openxmlformats.org/officeDocument/2006/relationships/hyperlink" Target="https://era.library.ualberta.ca/public/home" TargetMode="External"/><Relationship Id="rId10" Type="http://schemas.openxmlformats.org/officeDocument/2006/relationships/hyperlink" Target="http://www.oercommons.org/courses/energyville" TargetMode="External"/><Relationship Id="rId4" Type="http://schemas.openxmlformats.org/officeDocument/2006/relationships/hyperlink" Target="mailto:mmcnally@ualberta.ca" TargetMode="External"/><Relationship Id="rId9" Type="http://schemas.openxmlformats.org/officeDocument/2006/relationships/hyperlink" Target="http://www.oercommons.org/advanced-search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-ilibrary.org/education/giving-knowledge-for-free_9789264032125-en" TargetMode="External"/><Relationship Id="rId2" Type="http://schemas.openxmlformats.org/officeDocument/2006/relationships/hyperlink" Target="http://portal.unesco.org/ci/en/ev.php-URL_ID=2492&amp;URL_DO=DO_TOPIC&amp;URL_SECTION=201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ocw.mit.edu/ans7870/global/09_Eval_Summary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guides.emich.edu/content.php?pid=521731&amp;sid=4292801" TargetMode="External"/><Relationship Id="rId3" Type="http://schemas.openxmlformats.org/officeDocument/2006/relationships/hyperlink" Target="http://mohawkcollege.ca.libguides.com/Learningobjects" TargetMode="External"/><Relationship Id="rId7" Type="http://schemas.openxmlformats.org/officeDocument/2006/relationships/hyperlink" Target="http://libguides.wsulibs.wsu.edu/content.php?pid=444272&amp;sid=3638617" TargetMode="External"/><Relationship Id="rId2" Type="http://schemas.openxmlformats.org/officeDocument/2006/relationships/hyperlink" Target="http://nclibraries.niagaracollege.ca/o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ibguides.asu.edu/OEResources" TargetMode="External"/><Relationship Id="rId5" Type="http://schemas.openxmlformats.org/officeDocument/2006/relationships/hyperlink" Target="http://guides.library.umass.edu/oer" TargetMode="External"/><Relationship Id="rId4" Type="http://schemas.openxmlformats.org/officeDocument/2006/relationships/hyperlink" Target="http://www.algonquincollege.com/oer/oers.htm" TargetMode="External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-540000"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</a:rPr>
              <a:t>Open Educational Resources in Higher Education and the Role of the Academic Library</a:t>
            </a:r>
            <a:br>
              <a:rPr lang="en-US" sz="4000" dirty="0" smtClean="0">
                <a:solidFill>
                  <a:schemeClr val="tx1"/>
                </a:solidFill>
              </a:rPr>
            </a:br>
            <a:endParaRPr lang="en-CA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293096"/>
            <a:ext cx="7630616" cy="1953344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Presentation for University of Alberta Libraries, May 28, 2014</a:t>
            </a:r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5085183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Michael B. McNally</a:t>
            </a:r>
          </a:p>
          <a:p>
            <a:r>
              <a:rPr lang="en-US" dirty="0" smtClean="0"/>
              <a:t>Assistant Professor, School of Library and Information Studies</a:t>
            </a:r>
          </a:p>
          <a:p>
            <a:r>
              <a:rPr lang="en-US" dirty="0" smtClean="0"/>
              <a:t>University of Alberta</a:t>
            </a:r>
          </a:p>
          <a:p>
            <a:r>
              <a:rPr lang="en-US" dirty="0" smtClean="0">
                <a:hlinkClick r:id="rId2"/>
              </a:rPr>
              <a:t>mmcnally@ualberta.ca</a:t>
            </a:r>
            <a:r>
              <a:rPr lang="en-US" dirty="0" smtClean="0"/>
              <a:t> </a:t>
            </a:r>
            <a:endParaRPr lang="en-CA" dirty="0"/>
          </a:p>
        </p:txBody>
      </p:sp>
      <p:pic>
        <p:nvPicPr>
          <p:cNvPr id="1026" name="Picture 2" descr="http://www.lib.umich.edu/files/services/copyright/cc-b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5" y="5787016"/>
            <a:ext cx="1491199" cy="521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16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OER Advocacy and Promotion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OER align with other ‘open’ movements, particularly open data, open source software, and open access</a:t>
            </a:r>
          </a:p>
          <a:p>
            <a:endParaRPr lang="en-US" dirty="0"/>
          </a:p>
          <a:p>
            <a:r>
              <a:rPr lang="en-US" dirty="0" smtClean="0"/>
              <a:t>Open Education Week is in early March</a:t>
            </a:r>
          </a:p>
          <a:p>
            <a:endParaRPr lang="en-US" dirty="0"/>
          </a:p>
          <a:p>
            <a:r>
              <a:rPr lang="en-US" dirty="0" smtClean="0"/>
              <a:t>Serials pricing crisis is mirrored by a textbook pricing</a:t>
            </a:r>
          </a:p>
          <a:p>
            <a:pPr lvl="1"/>
            <a:r>
              <a:rPr lang="en-US" dirty="0" smtClean="0"/>
              <a:t>78% of undergrads report not purchasing a required course textbook due to cost (Billings et al. 2012)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UMass Amherst calculates that its OER initiative has resulted in an average savings of $128 per student per course (Billings et al. 2012)</a:t>
            </a:r>
            <a:endParaRPr lang="en-CA" dirty="0"/>
          </a:p>
        </p:txBody>
      </p:sp>
      <p:pic>
        <p:nvPicPr>
          <p:cNvPr id="3074" name="Picture 2" descr="File:Global Open Educational Resources Logo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276872"/>
            <a:ext cx="1686757" cy="112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475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Locating OER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General OER Repositories, Directions and Search Engines:</a:t>
            </a:r>
          </a:p>
          <a:p>
            <a:pPr lvl="1"/>
            <a:r>
              <a:rPr lang="en-US" dirty="0" smtClean="0"/>
              <a:t>Open CourseWare Consortium: </a:t>
            </a:r>
            <a:r>
              <a:rPr lang="en-CA" u="sng" dirty="0" smtClean="0">
                <a:hlinkClick r:id="rId2"/>
              </a:rPr>
              <a:t>http://www.ocwconsortium.org</a:t>
            </a:r>
            <a:r>
              <a:rPr lang="en-CA" u="sng" dirty="0" smtClean="0">
                <a:hlinkClick r:id="rId2"/>
              </a:rPr>
              <a:t>/</a:t>
            </a:r>
            <a:endParaRPr lang="en-CA" u="sng" dirty="0" smtClean="0"/>
          </a:p>
          <a:p>
            <a:pPr lvl="1"/>
            <a:endParaRPr lang="en-CA" u="sng" dirty="0" smtClean="0"/>
          </a:p>
          <a:p>
            <a:pPr lvl="1"/>
            <a:r>
              <a:rPr lang="en-US" dirty="0" smtClean="0"/>
              <a:t>OER Commons: </a:t>
            </a:r>
            <a:r>
              <a:rPr lang="en-CA" u="sng" dirty="0">
                <a:hlinkClick r:id="rId3"/>
              </a:rPr>
              <a:t>http://www.oercommons.org/</a:t>
            </a:r>
            <a:r>
              <a:rPr lang="en-CA" dirty="0"/>
              <a:t> </a:t>
            </a:r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US" dirty="0" smtClean="0"/>
              <a:t>Google </a:t>
            </a:r>
            <a:r>
              <a:rPr lang="en-US" dirty="0" smtClean="0"/>
              <a:t>OCW/OER Search: </a:t>
            </a:r>
            <a:r>
              <a:rPr lang="en-CA" u="sng" dirty="0">
                <a:hlinkClick r:id="rId4"/>
              </a:rPr>
              <a:t>http://</a:t>
            </a:r>
            <a:r>
              <a:rPr lang="en-CA" u="sng" dirty="0" smtClean="0">
                <a:hlinkClick r:id="rId4"/>
              </a:rPr>
              <a:t>www.google.com/cse/home?cx=000793406067725335231%3Afm2ncznoswy</a:t>
            </a:r>
            <a:endParaRPr lang="en-CA" u="sng" dirty="0" smtClean="0"/>
          </a:p>
          <a:p>
            <a:pPr lvl="1"/>
            <a:endParaRPr lang="en-CA" u="sng" dirty="0" smtClean="0"/>
          </a:p>
          <a:p>
            <a:pPr lvl="1"/>
            <a:r>
              <a:rPr lang="en-US" dirty="0" smtClean="0"/>
              <a:t>iTunes U: </a:t>
            </a:r>
            <a:r>
              <a:rPr lang="en-CA" u="sng" dirty="0">
                <a:hlinkClick r:id="rId5"/>
              </a:rPr>
              <a:t>http://</a:t>
            </a:r>
            <a:r>
              <a:rPr lang="en-CA" u="sng" dirty="0" smtClean="0">
                <a:hlinkClick r:id="rId5"/>
              </a:rPr>
              <a:t>www.apple.com/education/itunes-u</a:t>
            </a:r>
            <a:r>
              <a:rPr lang="en-CA" u="sng" dirty="0">
                <a:hlinkClick r:id="rId5"/>
              </a:rPr>
              <a:t>/</a:t>
            </a:r>
            <a:r>
              <a:rPr lang="en-CA" dirty="0"/>
              <a:t>  </a:t>
            </a:r>
            <a:endParaRPr lang="en-CA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Multimedia Educational Resource for Learning </a:t>
            </a:r>
            <a:r>
              <a:rPr lang="en-US" dirty="0"/>
              <a:t>and Online </a:t>
            </a:r>
            <a:r>
              <a:rPr lang="en-US" dirty="0" smtClean="0"/>
              <a:t>Teaching:  </a:t>
            </a:r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www.merlot.org/merlot/index.htm?action=find</a:t>
            </a:r>
            <a:r>
              <a:rPr lang="en-US" dirty="0" smtClean="0"/>
              <a:t> </a:t>
            </a:r>
            <a:endParaRPr lang="en-CA" dirty="0" smtClean="0"/>
          </a:p>
          <a:p>
            <a:pPr lvl="1"/>
            <a:endParaRPr lang="en-US" dirty="0"/>
          </a:p>
          <a:p>
            <a:r>
              <a:rPr lang="en-US" dirty="0" smtClean="0"/>
              <a:t>There are also numerous subject/discipline repositories, national repositories, institutional repositories and other OER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68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Locating OER and IL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800600"/>
          </a:xfrm>
        </p:spPr>
        <p:txBody>
          <a:bodyPr/>
          <a:lstStyle/>
          <a:p>
            <a:r>
              <a:rPr lang="en-US" dirty="0" smtClean="0"/>
              <a:t>Some OER repositories have very well developed search functionality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These could possibly serve as a platform for some instruction on searching/search skills </a:t>
            </a:r>
          </a:p>
          <a:p>
            <a:pPr marL="411480" lvl="1" indent="0">
              <a:buNone/>
            </a:pPr>
            <a:endParaRPr lang="en-C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330" y="836712"/>
            <a:ext cx="2682091" cy="5423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96136" y="6260257"/>
            <a:ext cx="28403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OER Commons Advanced Search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2366198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OER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Librarian expertise on evaluating information sources is also relevant to OER</a:t>
            </a:r>
          </a:p>
          <a:p>
            <a:endParaRPr lang="en-US" dirty="0"/>
          </a:p>
          <a:p>
            <a:r>
              <a:rPr lang="en-US" dirty="0" smtClean="0"/>
              <a:t>Even top quality repositories have resources that range considerably</a:t>
            </a:r>
            <a:endParaRPr lang="en-C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049" y="3284984"/>
            <a:ext cx="5436096" cy="3276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0016" y="4509120"/>
            <a:ext cx="17281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example the </a:t>
            </a:r>
            <a:r>
              <a:rPr lang="en-US" i="1" dirty="0" smtClean="0"/>
              <a:t>Energyville</a:t>
            </a:r>
            <a:r>
              <a:rPr lang="en-US" dirty="0" smtClean="0"/>
              <a:t> OER suffers from some bias as its creator is Chevron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67924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Disseminating OER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Institutional Repository is a key element of the library’s role in OER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Maximizing the potential of the repository includes</a:t>
            </a:r>
          </a:p>
          <a:p>
            <a:pPr lvl="1"/>
            <a:r>
              <a:rPr lang="en-US" dirty="0" smtClean="0"/>
              <a:t>Encouraging deposit</a:t>
            </a:r>
          </a:p>
          <a:p>
            <a:pPr lvl="1"/>
            <a:r>
              <a:rPr lang="en-US" dirty="0" smtClean="0"/>
              <a:t>Ensuring high quality metadata</a:t>
            </a:r>
          </a:p>
          <a:p>
            <a:pPr lvl="1"/>
            <a:r>
              <a:rPr lang="en-US" dirty="0" smtClean="0"/>
              <a:t>Making repository content discoverable</a:t>
            </a:r>
          </a:p>
          <a:p>
            <a:pPr lvl="2"/>
            <a:r>
              <a:rPr lang="en-US" dirty="0" smtClean="0"/>
              <a:t>Getting in into the catalogue/discovery system</a:t>
            </a:r>
          </a:p>
          <a:p>
            <a:pPr lvl="2"/>
            <a:r>
              <a:rPr lang="en-US" dirty="0" smtClean="0"/>
              <a:t>Getting index by search engines and/or linking it to other OER repositories</a:t>
            </a:r>
          </a:p>
          <a:p>
            <a:pPr lvl="1"/>
            <a:endParaRPr lang="en-US" dirty="0"/>
          </a:p>
          <a:p>
            <a:r>
              <a:rPr lang="en-US" dirty="0" smtClean="0"/>
              <a:t>OER from a local institutional repository come with one huge benefit from the potential of faculty – guest speakers</a:t>
            </a:r>
            <a:endParaRPr lang="en-US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94503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 as Model OER User/Creator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Librarians are already great at sharing – and as such we make great model users</a:t>
            </a:r>
            <a:endParaRPr lang="en-C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7200800" cy="4236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4829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and Licensing Instruction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Concerns over copyright and licensing are one of the biggest barriers to use and creation of OER</a:t>
            </a:r>
          </a:p>
          <a:p>
            <a:endParaRPr lang="en-US" dirty="0"/>
          </a:p>
          <a:p>
            <a:r>
              <a:rPr lang="en-US" dirty="0" smtClean="0"/>
              <a:t>Numerous issues including:</a:t>
            </a:r>
          </a:p>
          <a:p>
            <a:pPr lvl="1"/>
            <a:r>
              <a:rPr lang="en-US" dirty="0" smtClean="0"/>
              <a:t>Lack of knowledge/understanding of copyright </a:t>
            </a:r>
          </a:p>
          <a:p>
            <a:pPr lvl="1"/>
            <a:r>
              <a:rPr lang="en-US" dirty="0" smtClean="0"/>
              <a:t>Lack of understanding on copyright exceptions – particularly </a:t>
            </a:r>
            <a:r>
              <a:rPr lang="en-US" i="1" dirty="0" smtClean="0"/>
              <a:t>de </a:t>
            </a:r>
            <a:r>
              <a:rPr lang="en-US" i="1" dirty="0" smtClean="0"/>
              <a:t>minimus</a:t>
            </a:r>
            <a:r>
              <a:rPr lang="en-US" dirty="0" smtClean="0"/>
              <a:t> use and fair dealing</a:t>
            </a:r>
          </a:p>
          <a:p>
            <a:pPr lvl="1"/>
            <a:r>
              <a:rPr lang="en-US" dirty="0" smtClean="0"/>
              <a:t>Lack of knowledge/understanding on licensing</a:t>
            </a:r>
          </a:p>
          <a:p>
            <a:pPr lvl="1"/>
            <a:r>
              <a:rPr lang="en-US" dirty="0" smtClean="0"/>
              <a:t>Challenges in working with materials with various licenses</a:t>
            </a:r>
          </a:p>
          <a:p>
            <a:pPr lvl="1"/>
            <a:r>
              <a:rPr lang="en-US" dirty="0" smtClean="0"/>
              <a:t>Institutional exceptions to copyright may not exist elsewhere</a:t>
            </a:r>
          </a:p>
          <a:p>
            <a:pPr lvl="2"/>
            <a:r>
              <a:rPr lang="en-US" dirty="0" smtClean="0"/>
              <a:t>There are specific copyright exceptions for educational institutions in Canada</a:t>
            </a:r>
          </a:p>
          <a:p>
            <a:pPr lvl="1"/>
            <a:r>
              <a:rPr lang="en-US" dirty="0" smtClean="0"/>
              <a:t>National differences in fair dealing/use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78662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Copyright and Licensing Instruction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a minimum libraries can point to Creative Commons compatibility tables  (</a:t>
            </a:r>
            <a:r>
              <a:rPr lang="en-US" sz="1800" dirty="0" smtClean="0"/>
              <a:t>found in the </a:t>
            </a:r>
            <a:r>
              <a:rPr lang="en-US" sz="1800" dirty="0"/>
              <a:t>Creative Commons FAQ - 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wiki.creativecommons.org/Frequently_Asked_Questions</a:t>
            </a:r>
            <a:r>
              <a:rPr lang="en-US" sz="1800" dirty="0" smtClean="0"/>
              <a:t>) </a:t>
            </a:r>
            <a:endParaRPr lang="en-CA" sz="1800" dirty="0"/>
          </a:p>
        </p:txBody>
      </p:sp>
      <p:pic>
        <p:nvPicPr>
          <p:cNvPr id="4" name="Picture 2" descr="File:CC License Compatibility Char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11548"/>
            <a:ext cx="6118448" cy="3617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4005064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Creative Commons Compatibility </a:t>
            </a:r>
            <a:r>
              <a:rPr lang="en-US" dirty="0"/>
              <a:t>T</a:t>
            </a:r>
            <a:r>
              <a:rPr lang="en-US" dirty="0" smtClean="0"/>
              <a:t>able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34112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Copyright and Licensing Instruction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Libraries can also encourage OER creation with more permissive licenses (or even surrender to the public domain)</a:t>
            </a:r>
          </a:p>
          <a:p>
            <a:endParaRPr lang="en-US" dirty="0"/>
          </a:p>
          <a:p>
            <a:r>
              <a:rPr lang="en-US" dirty="0" smtClean="0"/>
              <a:t>Libraries should also play a role in insuring institutional copyright policies are up-to-date and reflective of current law and jurisprudence</a:t>
            </a:r>
            <a:endParaRPr lang="en-C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933056"/>
            <a:ext cx="5895975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5576" y="4941168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Creative Commons Adapter’s License Chart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26207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OER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 though extensive OER exist, there are still gaps to be filled</a:t>
            </a:r>
          </a:p>
          <a:p>
            <a:endParaRPr lang="en-US" dirty="0"/>
          </a:p>
          <a:p>
            <a:r>
              <a:rPr lang="en-US" dirty="0" smtClean="0"/>
              <a:t>OER are best developed collaboratively</a:t>
            </a:r>
          </a:p>
          <a:p>
            <a:endParaRPr lang="en-US" dirty="0"/>
          </a:p>
          <a:p>
            <a:r>
              <a:rPr lang="en-US" dirty="0" smtClean="0"/>
              <a:t>Ask for feedback from both peers and students</a:t>
            </a:r>
          </a:p>
          <a:p>
            <a:endParaRPr lang="en-US" dirty="0"/>
          </a:p>
          <a:p>
            <a:r>
              <a:rPr lang="en-US" dirty="0" smtClean="0"/>
              <a:t>Seek institutional support for both space to publish materials and recognition for OER work</a:t>
            </a:r>
          </a:p>
          <a:p>
            <a:endParaRPr lang="en-US" dirty="0"/>
          </a:p>
          <a:p>
            <a:r>
              <a:rPr lang="en-US" dirty="0" smtClean="0"/>
              <a:t>Be mindful of copyright and other intellectual property rules as well as privacy policies and legislation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61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Brief overview of OER</a:t>
            </a:r>
          </a:p>
          <a:p>
            <a:endParaRPr lang="en-US" dirty="0"/>
          </a:p>
          <a:p>
            <a:r>
              <a:rPr lang="en-US" dirty="0" smtClean="0"/>
              <a:t>Librarians’ role in OER</a:t>
            </a:r>
          </a:p>
          <a:p>
            <a:pPr lvl="1"/>
            <a:r>
              <a:rPr lang="en-US" dirty="0" smtClean="0"/>
              <a:t>Advocacy and promotion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Locating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Evaluating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Disseminating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Copyright and licensing help</a:t>
            </a:r>
          </a:p>
          <a:p>
            <a:pPr lvl="1"/>
            <a:endParaRPr lang="en-US" dirty="0"/>
          </a:p>
          <a:p>
            <a:r>
              <a:rPr lang="en-US" dirty="0" smtClean="0"/>
              <a:t>OER creation considerations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8161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 Considerations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 an OER creator you have two means to control how open the resources is:</a:t>
            </a:r>
          </a:p>
          <a:p>
            <a:pPr lvl="1"/>
            <a:r>
              <a:rPr lang="en-US" dirty="0" smtClean="0"/>
              <a:t>The licensing terms, and</a:t>
            </a:r>
          </a:p>
          <a:p>
            <a:pPr lvl="1"/>
            <a:r>
              <a:rPr lang="en-US" dirty="0" smtClean="0"/>
              <a:t>The format of the file(s)</a:t>
            </a:r>
          </a:p>
          <a:p>
            <a:pPr lvl="1"/>
            <a:endParaRPr lang="en-US" dirty="0"/>
          </a:p>
          <a:p>
            <a:r>
              <a:rPr lang="en-US" dirty="0" smtClean="0"/>
              <a:t>Surrender to the public domain, a CC Attribution (CC BY) license, and a CC Attribution, Share-Alike (CC BY-SA) licenses grant other users the greatest amount of freedom</a:t>
            </a:r>
          </a:p>
          <a:p>
            <a:endParaRPr lang="en-US" dirty="0"/>
          </a:p>
          <a:p>
            <a:r>
              <a:rPr lang="en-US" dirty="0" smtClean="0"/>
              <a:t>Editable file formats (such as HTML, RTF and PNG) allow for much easier modification, while formats such as PDF fetter alteration</a:t>
            </a:r>
          </a:p>
          <a:p>
            <a:endParaRPr lang="en-US" dirty="0"/>
          </a:p>
          <a:p>
            <a:r>
              <a:rPr lang="en-US" dirty="0" smtClean="0"/>
              <a:t>Logically, if the license allows modification of the OER, it makes sense to disseminate the file in an editable format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11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Creation Considerations</a:t>
            </a:r>
            <a:endParaRPr lang="en-CA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Consideration should also be given to proprietary file formats – many users may not be able to use the most current versions of major commercial </a:t>
            </a:r>
            <a:r>
              <a:rPr lang="en-US" dirty="0" smtClean="0"/>
              <a:t>software</a:t>
            </a:r>
          </a:p>
          <a:p>
            <a:endParaRPr lang="en-US" dirty="0"/>
          </a:p>
          <a:p>
            <a:r>
              <a:rPr lang="en-US" dirty="0" smtClean="0"/>
              <a:t>Hyperlinks are most useful when they are both linked and have the URL provided as potential users may print materials rather than use them in electronic form</a:t>
            </a:r>
          </a:p>
          <a:p>
            <a:endParaRPr lang="en-US" dirty="0"/>
          </a:p>
          <a:p>
            <a:r>
              <a:rPr lang="en-US" dirty="0" smtClean="0"/>
              <a:t>Large fonts, captions for audio materials and clear contrasts between colours make works more accessible</a:t>
            </a:r>
          </a:p>
          <a:p>
            <a:endParaRPr lang="en-US" dirty="0"/>
          </a:p>
          <a:p>
            <a:r>
              <a:rPr lang="en-US" dirty="0" smtClean="0"/>
              <a:t>Localized or obscure cultural references, slang and neologisms can impede learning by users who are not familiar with the author’s language and culture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926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D-III. Pedagogical Concerns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Ideally OER creation should not undermine teaching, but</a:t>
            </a:r>
          </a:p>
          <a:p>
            <a:endParaRPr lang="en-CA" dirty="0"/>
          </a:p>
          <a:p>
            <a:pPr lvl="1"/>
            <a:r>
              <a:rPr lang="en-CA" dirty="0" smtClean="0"/>
              <a:t>In class room techniques may not necessarily translate to OER</a:t>
            </a:r>
          </a:p>
          <a:p>
            <a:pPr lvl="1"/>
            <a:endParaRPr lang="en-CA" dirty="0"/>
          </a:p>
          <a:p>
            <a:pPr lvl="1"/>
            <a:r>
              <a:rPr lang="en-CA" dirty="0" smtClean="0"/>
              <a:t>Recording of class time for outside consumption may supress discussion</a:t>
            </a:r>
          </a:p>
          <a:p>
            <a:pPr lvl="1"/>
            <a:endParaRPr lang="en-CA" dirty="0"/>
          </a:p>
          <a:p>
            <a:pPr lvl="1"/>
            <a:r>
              <a:rPr lang="en-CA" dirty="0" smtClean="0"/>
              <a:t>Quantitative assignments and open access readings are ideal for OER but not all classes</a:t>
            </a:r>
          </a:p>
          <a:p>
            <a:pPr lvl="1"/>
            <a:endParaRPr lang="en-CA" dirty="0"/>
          </a:p>
          <a:p>
            <a:pPr lvl="1"/>
            <a:r>
              <a:rPr lang="en-CA" dirty="0" smtClean="0"/>
              <a:t>Designing for global audience may mean not utilizing domestic fair dealing rights</a:t>
            </a:r>
          </a:p>
          <a:p>
            <a:pPr lvl="1"/>
            <a:endParaRPr lang="en-CA" dirty="0"/>
          </a:p>
          <a:p>
            <a:pPr lvl="1"/>
            <a:endParaRPr lang="en-CA" dirty="0" smtClean="0"/>
          </a:p>
          <a:p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62049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and License Information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1" dirty="0" smtClean="0"/>
              <a:t>Previous OER Resources</a:t>
            </a:r>
          </a:p>
          <a:p>
            <a:pPr lvl="1"/>
            <a:r>
              <a:rPr lang="en-US" dirty="0" smtClean="0"/>
              <a:t>If you are interested in other OER resources I have prepared please see:</a:t>
            </a:r>
          </a:p>
          <a:p>
            <a:pPr lvl="2"/>
            <a:r>
              <a:rPr lang="en-US" dirty="0" smtClean="0"/>
              <a:t>Democratizing Access </a:t>
            </a:r>
            <a:r>
              <a:rPr lang="en-US" dirty="0"/>
              <a:t>to Knowledge: </a:t>
            </a:r>
            <a:r>
              <a:rPr lang="en-US" dirty="0">
                <a:hlinkClick r:id="rId2"/>
              </a:rPr>
              <a:t>http://ir.lib.uwo.ca/wlevents/10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2"/>
            <a:r>
              <a:rPr lang="en-US" dirty="0" smtClean="0"/>
              <a:t>Broadening Access to Knowledge: </a:t>
            </a:r>
            <a:r>
              <a:rPr lang="en-CA" dirty="0">
                <a:hlinkClick r:id="rId3"/>
              </a:rPr>
              <a:t>http://hdl.handle.net/10402/era.38224</a:t>
            </a:r>
            <a:endParaRPr lang="en-US" dirty="0" smtClean="0"/>
          </a:p>
          <a:p>
            <a:endParaRPr lang="en-US" b="1" dirty="0"/>
          </a:p>
          <a:p>
            <a:r>
              <a:rPr lang="en-US" b="1" dirty="0" smtClean="0"/>
              <a:t>Feedback</a:t>
            </a:r>
          </a:p>
          <a:p>
            <a:pPr lvl="1"/>
            <a:r>
              <a:rPr lang="en-US" dirty="0" smtClean="0"/>
              <a:t>Feedback, including criticism, on this presentation is welcomed and can be sent to: </a:t>
            </a:r>
            <a:r>
              <a:rPr lang="en-US" dirty="0" smtClean="0">
                <a:hlinkClick r:id="rId4"/>
              </a:rPr>
              <a:t>mmcnally@ualberta.ca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References</a:t>
            </a:r>
          </a:p>
          <a:p>
            <a:pPr lvl="1"/>
            <a:r>
              <a:rPr lang="en-US" dirty="0" smtClean="0"/>
              <a:t>For references to non hyper linked documents, please see the note section of relevant slides</a:t>
            </a:r>
          </a:p>
          <a:p>
            <a:endParaRPr lang="en-US" dirty="0" smtClean="0"/>
          </a:p>
          <a:p>
            <a:r>
              <a:rPr lang="en-US" b="1" dirty="0" smtClean="0"/>
              <a:t>Copyright and Licensing Information</a:t>
            </a:r>
            <a:endParaRPr lang="en-CA" b="1" dirty="0"/>
          </a:p>
          <a:p>
            <a:pPr lvl="1"/>
            <a:r>
              <a:rPr lang="en-CA" dirty="0" smtClean="0"/>
              <a:t>On </a:t>
            </a:r>
            <a:r>
              <a:rPr lang="en-CA" dirty="0" smtClean="0"/>
              <a:t>slide </a:t>
            </a:r>
            <a:r>
              <a:rPr lang="en-CA" dirty="0" smtClean="0"/>
              <a:t>5, </a:t>
            </a:r>
            <a:r>
              <a:rPr lang="en-CA" dirty="0" smtClean="0"/>
              <a:t>the screenshot of the University of Alberta Libraries Education &amp; Research Archive </a:t>
            </a:r>
            <a:r>
              <a:rPr lang="en-CA" dirty="0"/>
              <a:t>webpage originates from: </a:t>
            </a:r>
            <a:r>
              <a:rPr lang="en-CA" dirty="0">
                <a:hlinkClick r:id="rId5"/>
              </a:rPr>
              <a:t>https://</a:t>
            </a:r>
            <a:r>
              <a:rPr lang="en-CA" dirty="0" smtClean="0">
                <a:hlinkClick r:id="rId5"/>
              </a:rPr>
              <a:t>era.library.ualberta.ca/public/home</a:t>
            </a:r>
            <a:r>
              <a:rPr lang="en-CA" dirty="0" smtClean="0"/>
              <a:t> </a:t>
            </a:r>
            <a:r>
              <a:rPr lang="en-CA" dirty="0" smtClean="0"/>
              <a:t>- copyright University of Alberta Libraries</a:t>
            </a:r>
          </a:p>
          <a:p>
            <a:pPr lvl="1"/>
            <a:r>
              <a:rPr lang="en-US" dirty="0" smtClean="0"/>
              <a:t>On slide 8, the screenshot of the UMass Amherst Libraries OER Library Guide originates from</a:t>
            </a:r>
            <a:r>
              <a:rPr lang="en-US" dirty="0"/>
              <a:t>: </a:t>
            </a:r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guides.library.umass.edu/oer</a:t>
            </a:r>
            <a:r>
              <a:rPr lang="en-US" dirty="0" smtClean="0"/>
              <a:t> - copyright University of Massachusetts Amherst</a:t>
            </a:r>
          </a:p>
          <a:p>
            <a:pPr lvl="1"/>
            <a:r>
              <a:rPr lang="en-US" dirty="0" smtClean="0"/>
              <a:t>On slide 10, the Open </a:t>
            </a:r>
            <a:r>
              <a:rPr lang="en-US" dirty="0"/>
              <a:t>Educational Resources logo originates from: </a:t>
            </a:r>
            <a:r>
              <a:rPr lang="en-US" dirty="0">
                <a:hlinkClick r:id="rId7"/>
              </a:rPr>
              <a:t>http://www.unesco.org/new/en/communication-and-information/access-to-knowledge/open-educational-resources/global-oer-logo</a:t>
            </a:r>
            <a:r>
              <a:rPr lang="en-US" dirty="0" smtClean="0">
                <a:hlinkClick r:id="rId7"/>
              </a:rPr>
              <a:t>/</a:t>
            </a:r>
            <a:r>
              <a:rPr lang="en-US" dirty="0" smtClean="0"/>
              <a:t> - used under a CC-BY 3.0 Attribution license – original author </a:t>
            </a:r>
            <a:r>
              <a:rPr lang="en-US" dirty="0" smtClean="0"/>
              <a:t>Jonathas</a:t>
            </a:r>
            <a:r>
              <a:rPr lang="en-US" dirty="0" smtClean="0"/>
              <a:t> </a:t>
            </a:r>
            <a:r>
              <a:rPr lang="en-US" dirty="0" smtClean="0"/>
              <a:t>Mellos</a:t>
            </a:r>
            <a:r>
              <a:rPr lang="en-US" dirty="0"/>
              <a:t> </a:t>
            </a:r>
            <a:r>
              <a:rPr lang="en-US" dirty="0">
                <a:hlinkClick r:id="rId8"/>
              </a:rPr>
              <a:t>http://</a:t>
            </a:r>
            <a:r>
              <a:rPr lang="en-US" dirty="0" smtClean="0">
                <a:hlinkClick r:id="rId8"/>
              </a:rPr>
              <a:t>www.unesco.org/new/fileadmin/MULTIMEDIA/HQ/CI/CI/pdf/Events/global_oer_logo_manual_en.pdf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On slide 12, the OER Commons Advanced Search webpage </a:t>
            </a:r>
            <a:r>
              <a:rPr lang="en-US" dirty="0"/>
              <a:t>originates from: </a:t>
            </a:r>
            <a:r>
              <a:rPr lang="en-US" dirty="0">
                <a:hlinkClick r:id="rId9"/>
              </a:rPr>
              <a:t>http://</a:t>
            </a:r>
            <a:r>
              <a:rPr lang="en-US" dirty="0" smtClean="0">
                <a:hlinkClick r:id="rId9"/>
              </a:rPr>
              <a:t>www.oercommons.org/advanced-search</a:t>
            </a:r>
            <a:r>
              <a:rPr lang="en-US" dirty="0" smtClean="0"/>
              <a:t> - used under a CC-BY-NC-SA 3.0 license – original author OER Commons</a:t>
            </a:r>
          </a:p>
          <a:p>
            <a:pPr lvl="1"/>
            <a:r>
              <a:rPr lang="en-US" dirty="0"/>
              <a:t>On slide </a:t>
            </a:r>
            <a:r>
              <a:rPr lang="en-US" dirty="0" smtClean="0"/>
              <a:t>13, </a:t>
            </a:r>
            <a:r>
              <a:rPr lang="en-US" dirty="0"/>
              <a:t>the OER Commons </a:t>
            </a:r>
            <a:r>
              <a:rPr lang="en-US" dirty="0" smtClean="0"/>
              <a:t>record page for “</a:t>
            </a:r>
            <a:r>
              <a:rPr lang="en-US" dirty="0" smtClean="0"/>
              <a:t>Energyville</a:t>
            </a:r>
            <a:r>
              <a:rPr lang="en-US" dirty="0" smtClean="0"/>
              <a:t>” </a:t>
            </a:r>
            <a:r>
              <a:rPr lang="en-US" dirty="0"/>
              <a:t>originates from: </a:t>
            </a:r>
            <a:r>
              <a:rPr lang="en-US" dirty="0">
                <a:hlinkClick r:id="rId10"/>
              </a:rPr>
              <a:t>http://</a:t>
            </a:r>
            <a:r>
              <a:rPr lang="en-US" dirty="0" smtClean="0">
                <a:hlinkClick r:id="rId10"/>
              </a:rPr>
              <a:t>www.oercommons.org/courses/energyville</a:t>
            </a:r>
            <a:r>
              <a:rPr lang="en-US" dirty="0" smtClean="0"/>
              <a:t> - </a:t>
            </a:r>
            <a:r>
              <a:rPr lang="en-US" dirty="0"/>
              <a:t>used under a CC-BY-NC-SA 3.0 license – original author OER </a:t>
            </a:r>
            <a:r>
              <a:rPr lang="en-US" dirty="0" smtClean="0"/>
              <a:t>Commons</a:t>
            </a:r>
          </a:p>
          <a:p>
            <a:pPr lvl="1"/>
            <a:r>
              <a:rPr lang="en-US" dirty="0" smtClean="0"/>
              <a:t>On slide 15, the University of Alberta Libraries Information Literacy Tutorials Supplementary Materials </a:t>
            </a:r>
            <a:r>
              <a:rPr lang="en-US" dirty="0"/>
              <a:t>webpage originates </a:t>
            </a:r>
            <a:r>
              <a:rPr lang="en-US" dirty="0" smtClean="0"/>
              <a:t>from: </a:t>
            </a:r>
            <a:r>
              <a:rPr lang="en-US" dirty="0">
                <a:hlinkClick r:id="rId11"/>
              </a:rPr>
              <a:t>http://</a:t>
            </a:r>
            <a:r>
              <a:rPr lang="en-US" dirty="0" smtClean="0">
                <a:hlinkClick r:id="rId11"/>
              </a:rPr>
              <a:t>www.library.ualberta.ca/tutorials/supplementary/index.cfm</a:t>
            </a:r>
            <a:r>
              <a:rPr lang="en-US" dirty="0" smtClean="0"/>
              <a:t> - copyright University of Alberta Libraries</a:t>
            </a:r>
            <a:endParaRPr lang="en-CA" dirty="0"/>
          </a:p>
          <a:p>
            <a:pPr lvl="1"/>
            <a:r>
              <a:rPr lang="en-US" dirty="0" smtClean="0"/>
              <a:t>On slides 17 and 18, the two Creative Commons License Compatibility </a:t>
            </a:r>
            <a:r>
              <a:rPr lang="en-US" dirty="0"/>
              <a:t>tables originate from: </a:t>
            </a:r>
            <a:r>
              <a:rPr lang="en-US" dirty="0">
                <a:hlinkClick r:id="rId12"/>
              </a:rPr>
              <a:t>http://</a:t>
            </a:r>
            <a:r>
              <a:rPr lang="en-US" dirty="0" smtClean="0">
                <a:hlinkClick r:id="rId12"/>
              </a:rPr>
              <a:t>wiki.creativecommons.org/Frequently_Asked_Questions</a:t>
            </a:r>
            <a:r>
              <a:rPr lang="en-US" dirty="0" smtClean="0"/>
              <a:t> - used under a CC-BY 4.0 license  - original author Creative Commons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57515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Open Educational Resources (OER)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 “Open Educational Resources” coined at a 2002 UNESCO </a:t>
            </a:r>
            <a:r>
              <a:rPr lang="en-US" dirty="0"/>
              <a:t>conference </a:t>
            </a:r>
            <a:r>
              <a:rPr lang="en-US" sz="1100" dirty="0"/>
              <a:t>(</a:t>
            </a:r>
            <a:r>
              <a:rPr lang="en-US" sz="1100" dirty="0">
                <a:hlinkClick r:id="rId2"/>
              </a:rPr>
              <a:t>http://</a:t>
            </a:r>
            <a:r>
              <a:rPr lang="en-US" sz="1100" dirty="0" smtClean="0">
                <a:hlinkClick r:id="rId2"/>
              </a:rPr>
              <a:t>portal.unesco.org/ci/en/ev.php-URL_ID=2492&amp;URL_DO=DO_TOPIC&amp;URL_SECTION=201.html</a:t>
            </a:r>
            <a:r>
              <a:rPr lang="en-US" sz="1100" dirty="0" smtClean="0"/>
              <a:t>)</a:t>
            </a:r>
            <a:endParaRPr lang="en-US" sz="1100" dirty="0" smtClean="0"/>
          </a:p>
          <a:p>
            <a:pPr lvl="1"/>
            <a:r>
              <a:rPr lang="en-US" dirty="0" smtClean="0"/>
              <a:t>OER defined as, “</a:t>
            </a:r>
            <a:r>
              <a:rPr lang="en-US" dirty="0"/>
              <a:t>the open provision of educational resources, enabled by information and communications technologies, for consultation, use and adaption by a community of users for non-commercial </a:t>
            </a:r>
            <a:r>
              <a:rPr lang="en-US" dirty="0" smtClean="0"/>
              <a:t>purposes”</a:t>
            </a:r>
          </a:p>
          <a:p>
            <a:endParaRPr lang="en-US" dirty="0"/>
          </a:p>
          <a:p>
            <a:r>
              <a:rPr lang="en-US" dirty="0" smtClean="0"/>
              <a:t>OECD in </a:t>
            </a:r>
            <a:r>
              <a:rPr lang="en-US" i="1" dirty="0" smtClean="0"/>
              <a:t>Giving Knowledge for Free </a:t>
            </a:r>
            <a:r>
              <a:rPr lang="en-US" dirty="0" smtClean="0"/>
              <a:t>(2007</a:t>
            </a:r>
            <a:r>
              <a:rPr lang="en-US" dirty="0"/>
              <a:t>) </a:t>
            </a:r>
            <a:r>
              <a:rPr lang="en-US" sz="1100" dirty="0"/>
              <a:t>(</a:t>
            </a:r>
            <a:r>
              <a:rPr lang="en-US" sz="1100" dirty="0">
                <a:hlinkClick r:id="rId3"/>
              </a:rPr>
              <a:t>http://</a:t>
            </a:r>
            <a:r>
              <a:rPr lang="en-US" sz="1100" dirty="0" smtClean="0">
                <a:hlinkClick r:id="rId3"/>
              </a:rPr>
              <a:t>www.oecd-ilibrary.org/education/giving-knowledge-for-free_9789264032125-en</a:t>
            </a:r>
            <a:r>
              <a:rPr lang="en-US" sz="1100" dirty="0" smtClean="0"/>
              <a:t>)</a:t>
            </a:r>
            <a:r>
              <a:rPr lang="en-US" dirty="0" smtClean="0"/>
              <a:t> </a:t>
            </a:r>
            <a:r>
              <a:rPr lang="en-US" dirty="0" smtClean="0"/>
              <a:t>defined OER as:</a:t>
            </a:r>
          </a:p>
          <a:p>
            <a:pPr lvl="1"/>
            <a:r>
              <a:rPr lang="en-US" dirty="0" smtClean="0"/>
              <a:t>“digitised materials offered freely and openly for educators, students and self-learners to use and reuse for teaching, learning and research”</a:t>
            </a:r>
            <a:endParaRPr lang="en-US" dirty="0"/>
          </a:p>
          <a:p>
            <a:endParaRPr lang="en-US" dirty="0" smtClean="0"/>
          </a:p>
          <a:p>
            <a:pPr marL="411480" lvl="1" indent="0">
              <a:buNone/>
            </a:pPr>
            <a:endParaRPr lang="en-US" dirty="0"/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87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584" y="260648"/>
            <a:ext cx="7620000" cy="1143000"/>
          </a:xfrm>
        </p:spPr>
        <p:txBody>
          <a:bodyPr/>
          <a:lstStyle/>
          <a:p>
            <a:r>
              <a:rPr lang="en-US" dirty="0" smtClean="0"/>
              <a:t>Openness and the Academy</a:t>
            </a:r>
            <a:endParaRPr lang="en-CA" dirty="0"/>
          </a:p>
        </p:txBody>
      </p:sp>
      <p:grpSp>
        <p:nvGrpSpPr>
          <p:cNvPr id="23" name="Group 22"/>
          <p:cNvGrpSpPr/>
          <p:nvPr/>
        </p:nvGrpSpPr>
        <p:grpSpPr>
          <a:xfrm>
            <a:off x="297901" y="2018704"/>
            <a:ext cx="4075986" cy="4014229"/>
            <a:chOff x="1907704" y="1700808"/>
            <a:chExt cx="4752528" cy="468052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" name="Oval 3"/>
            <p:cNvSpPr/>
            <p:nvPr/>
          </p:nvSpPr>
          <p:spPr>
            <a:xfrm>
              <a:off x="1907704" y="1700808"/>
              <a:ext cx="4752528" cy="4680520"/>
            </a:xfrm>
            <a:prstGeom prst="ellipse">
              <a:avLst/>
            </a:prstGeom>
            <a:grpFill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cxnSp>
          <p:nvCxnSpPr>
            <p:cNvPr id="8" name="Straight Connector 7"/>
            <p:cNvCxnSpPr>
              <a:stCxn id="4" idx="0"/>
            </p:cNvCxnSpPr>
            <p:nvPr/>
          </p:nvCxnSpPr>
          <p:spPr>
            <a:xfrm>
              <a:off x="4283968" y="1700808"/>
              <a:ext cx="36004" cy="4680520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4" idx="2"/>
            </p:cNvCxnSpPr>
            <p:nvPr/>
          </p:nvCxnSpPr>
          <p:spPr>
            <a:xfrm>
              <a:off x="1907704" y="4041068"/>
              <a:ext cx="4752528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463988" y="2708330"/>
              <a:ext cx="1692188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Teaching:</a:t>
              </a:r>
            </a:p>
            <a:p>
              <a:pPr algn="ctr"/>
              <a:r>
                <a:rPr lang="en-US" sz="1600" dirty="0" smtClean="0"/>
                <a:t>Open Educational Resources</a:t>
              </a:r>
              <a:endParaRPr lang="en-CA" sz="16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431750" y="2708330"/>
              <a:ext cx="182782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Research (Output) :</a:t>
              </a:r>
            </a:p>
            <a:p>
              <a:pPr algn="ctr"/>
              <a:r>
                <a:rPr lang="en-US" sz="1600" dirty="0" smtClean="0"/>
                <a:t>Open Access Publishing</a:t>
              </a:r>
              <a:endParaRPr lang="en-CA" sz="16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63988" y="4163675"/>
              <a:ext cx="1404156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Technology:</a:t>
              </a:r>
            </a:p>
            <a:p>
              <a:pPr algn="ctr"/>
              <a:r>
                <a:rPr lang="en-US" sz="1600" dirty="0" smtClean="0"/>
                <a:t>Open Source Software</a:t>
              </a:r>
              <a:endParaRPr lang="en-CA" sz="16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201564" y="4159851"/>
              <a:ext cx="2082404" cy="68183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Research (Input) :</a:t>
              </a:r>
            </a:p>
            <a:p>
              <a:pPr algn="ctr"/>
              <a:r>
                <a:rPr lang="en-US" sz="1600" dirty="0" smtClean="0"/>
                <a:t>Open Data</a:t>
              </a:r>
              <a:endParaRPr lang="en-CA" sz="1600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716016" y="1916832"/>
            <a:ext cx="338437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 smtClean="0"/>
              <a:t>OER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Open Course Ware (OCW)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Open Textbooks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Conference and research presentation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Assessment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Educational audio/visual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Individual learning objects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307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than Content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Content not the only facet of OER</a:t>
            </a:r>
          </a:p>
          <a:p>
            <a:endParaRPr lang="en-US" dirty="0"/>
          </a:p>
          <a:p>
            <a:r>
              <a:rPr lang="en-US" dirty="0" smtClean="0"/>
              <a:t>Also includes tools for creation and distribution and implementation resources (such as licensing systems)</a:t>
            </a:r>
          </a:p>
          <a:p>
            <a:endParaRPr lang="en-US" dirty="0"/>
          </a:p>
          <a:p>
            <a:r>
              <a:rPr lang="en-US" dirty="0" smtClean="0"/>
              <a:t>Library has a particularly important role to play in the areas of tools and implementations </a:t>
            </a:r>
            <a:r>
              <a:rPr lang="en-US" dirty="0" smtClean="0"/>
              <a:t>resources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OER discussions should also be focused on both sides of the equation – use and creation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293096"/>
            <a:ext cx="64389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754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Benefits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MIT (2009) reports numerous institutional and community benefits to its OCW initiative:</a:t>
            </a:r>
          </a:p>
          <a:p>
            <a:pPr lvl="1"/>
            <a:r>
              <a:rPr lang="en-US" dirty="0" smtClean="0"/>
              <a:t>Global use – 54% of OCW traffic is non US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Recruitment – 35% of freshmen aware of the OCW initiative were influenced to attend MIT because of it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Little impact on class levels – fewer than 4% of participating faculty report drops in in-class attendance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Positive student experience – 94% of MIT students say OCW has positively impacted student experience</a:t>
            </a:r>
          </a:p>
          <a:p>
            <a:pPr lvl="2"/>
            <a:r>
              <a:rPr lang="en-US" dirty="0" smtClean="0"/>
              <a:t>MIT, (2009), </a:t>
            </a:r>
            <a:r>
              <a:rPr lang="en-US" i="1" dirty="0" smtClean="0"/>
              <a:t>2009 Program Evaluation </a:t>
            </a:r>
            <a:r>
              <a:rPr lang="en-US" i="1" dirty="0"/>
              <a:t>Findings Summary, </a:t>
            </a:r>
            <a:r>
              <a:rPr lang="en-US" i="1" dirty="0">
                <a:hlinkClick r:id="rId2"/>
              </a:rPr>
              <a:t>http://</a:t>
            </a:r>
            <a:r>
              <a:rPr lang="en-US" i="1" dirty="0" smtClean="0">
                <a:hlinkClick r:id="rId2"/>
              </a:rPr>
              <a:t>ocw.mit.edu/ans7870/global/09_Eval_Summary.pdf</a:t>
            </a:r>
            <a:r>
              <a:rPr lang="en-US" i="1" dirty="0" smtClean="0"/>
              <a:t> </a:t>
            </a: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2681964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OER and Academic Libraries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Libraries and librarians have several roles to play in relation to OER</a:t>
            </a:r>
          </a:p>
          <a:p>
            <a:pPr lvl="1"/>
            <a:r>
              <a:rPr lang="en-CA" dirty="0" smtClean="0"/>
              <a:t>Advocacy and promotion</a:t>
            </a:r>
          </a:p>
          <a:p>
            <a:pPr lvl="1"/>
            <a:endParaRPr lang="en-CA" dirty="0" smtClean="0"/>
          </a:p>
          <a:p>
            <a:pPr lvl="1"/>
            <a:r>
              <a:rPr lang="en-US" dirty="0" smtClean="0"/>
              <a:t>Assist in locating OER</a:t>
            </a:r>
          </a:p>
          <a:p>
            <a:pPr lvl="1"/>
            <a:endParaRPr lang="en-CA" dirty="0" smtClean="0"/>
          </a:p>
          <a:p>
            <a:pPr lvl="1"/>
            <a:r>
              <a:rPr lang="en-US" dirty="0" smtClean="0"/>
              <a:t>Instruct on evaluating OER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Disseminate OER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Address copyright and licensing concerns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342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OER Lib Guides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240486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Niagara </a:t>
            </a:r>
            <a:r>
              <a:rPr lang="en-US" dirty="0" smtClean="0"/>
              <a:t>College </a:t>
            </a:r>
            <a:r>
              <a:rPr lang="en-US" dirty="0" smtClean="0"/>
              <a:t>  </a:t>
            </a:r>
            <a:r>
              <a:rPr lang="en-US" sz="1300" dirty="0" smtClean="0">
                <a:hlinkClick r:id="rId2"/>
              </a:rPr>
              <a:t>http</a:t>
            </a:r>
            <a:r>
              <a:rPr lang="en-US" sz="1300" dirty="0" smtClean="0">
                <a:hlinkClick r:id="rId2"/>
              </a:rPr>
              <a:t>://nclibraries.niagaracollege.ca/oer</a:t>
            </a:r>
            <a:r>
              <a:rPr lang="en-US" sz="1300" dirty="0" smtClean="0"/>
              <a:t> </a:t>
            </a:r>
            <a:endParaRPr lang="en-US" sz="1300" dirty="0" smtClean="0"/>
          </a:p>
          <a:p>
            <a:r>
              <a:rPr lang="en-US" dirty="0" smtClean="0"/>
              <a:t>Mohawk College </a:t>
            </a:r>
            <a:r>
              <a:rPr lang="en-US" sz="1200" dirty="0" smtClean="0">
                <a:hlinkClick r:id="rId3"/>
              </a:rPr>
              <a:t>http</a:t>
            </a:r>
            <a:r>
              <a:rPr lang="en-US" sz="1200" dirty="0" smtClean="0">
                <a:hlinkClick r:id="rId3"/>
              </a:rPr>
              <a:t>://mohawkcollege.ca.libguides.com/Learningobjects</a:t>
            </a:r>
            <a:r>
              <a:rPr lang="en-US" sz="1200" dirty="0" smtClean="0"/>
              <a:t> </a:t>
            </a:r>
            <a:endParaRPr lang="en-US" sz="1200" dirty="0" smtClean="0"/>
          </a:p>
          <a:p>
            <a:r>
              <a:rPr lang="en-US" sz="2400" dirty="0"/>
              <a:t>Algonquin College </a:t>
            </a:r>
            <a:r>
              <a:rPr lang="en-US" sz="1200" dirty="0">
                <a:hlinkClick r:id="rId4"/>
              </a:rPr>
              <a:t>http://www.algonquincollege.com/oer/oers.htm</a:t>
            </a:r>
            <a:r>
              <a:rPr lang="en-US" sz="1200" dirty="0"/>
              <a:t> </a:t>
            </a:r>
          </a:p>
          <a:p>
            <a:r>
              <a:rPr lang="en-US" dirty="0" smtClean="0"/>
              <a:t>UMass </a:t>
            </a:r>
            <a:r>
              <a:rPr lang="en-US" dirty="0"/>
              <a:t>Amherst </a:t>
            </a:r>
            <a:r>
              <a:rPr lang="en-US" dirty="0" smtClean="0"/>
              <a:t>     </a:t>
            </a:r>
            <a:r>
              <a:rPr lang="en-US" sz="1300" dirty="0" smtClean="0">
                <a:hlinkClick r:id="rId5"/>
              </a:rPr>
              <a:t>http</a:t>
            </a:r>
            <a:r>
              <a:rPr lang="en-US" sz="1300" dirty="0">
                <a:hlinkClick r:id="rId5"/>
              </a:rPr>
              <a:t>://</a:t>
            </a:r>
            <a:r>
              <a:rPr lang="en-US" sz="1300" dirty="0" smtClean="0">
                <a:hlinkClick r:id="rId5"/>
              </a:rPr>
              <a:t>guides.library.umass.edu/oer</a:t>
            </a:r>
            <a:endParaRPr lang="en-US" sz="1300" dirty="0" smtClean="0"/>
          </a:p>
          <a:p>
            <a:r>
              <a:rPr lang="en-US" dirty="0" smtClean="0"/>
              <a:t>Arizona </a:t>
            </a:r>
            <a:r>
              <a:rPr lang="en-US" dirty="0"/>
              <a:t>State University </a:t>
            </a:r>
            <a:r>
              <a:rPr lang="en-US" sz="1300" dirty="0">
                <a:hlinkClick r:id="rId6"/>
              </a:rPr>
              <a:t>http://libguides.asu.edu/OEResources</a:t>
            </a:r>
            <a:r>
              <a:rPr lang="en-US" sz="1300" dirty="0"/>
              <a:t> </a:t>
            </a:r>
          </a:p>
          <a:p>
            <a:r>
              <a:rPr lang="en-US" dirty="0" smtClean="0"/>
              <a:t>Washington </a:t>
            </a:r>
            <a:r>
              <a:rPr lang="en-US" dirty="0" smtClean="0"/>
              <a:t>State University </a:t>
            </a:r>
            <a:r>
              <a:rPr lang="en-US" sz="1200" dirty="0" smtClean="0">
                <a:hlinkClick r:id="rId7"/>
              </a:rPr>
              <a:t>http</a:t>
            </a:r>
            <a:r>
              <a:rPr lang="en-US" sz="1200" dirty="0" smtClean="0">
                <a:hlinkClick r:id="rId7"/>
              </a:rPr>
              <a:t>://libguides.wsulibs.wsu.edu/content.php?pid=444272&amp;sid=3638617</a:t>
            </a:r>
            <a:r>
              <a:rPr lang="en-US" sz="1200" dirty="0" smtClean="0"/>
              <a:t> </a:t>
            </a:r>
          </a:p>
          <a:p>
            <a:r>
              <a:rPr lang="en-US" dirty="0" smtClean="0"/>
              <a:t>Eastern </a:t>
            </a:r>
            <a:r>
              <a:rPr lang="en-US" dirty="0" smtClean="0"/>
              <a:t>Michigan University Library </a:t>
            </a:r>
            <a:r>
              <a:rPr lang="en-US" sz="1200" dirty="0" smtClean="0">
                <a:hlinkClick r:id="rId8"/>
              </a:rPr>
              <a:t>http</a:t>
            </a:r>
            <a:r>
              <a:rPr lang="en-US" sz="1200" dirty="0" smtClean="0">
                <a:hlinkClick r:id="rId8"/>
              </a:rPr>
              <a:t>://guides.emich.edu/content.php?pid=521731&amp;sid=4292801</a:t>
            </a:r>
            <a:r>
              <a:rPr lang="en-US" sz="1200" dirty="0" smtClean="0"/>
              <a:t> </a:t>
            </a:r>
            <a:endParaRPr lang="en-US" sz="1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947294"/>
            <a:ext cx="3923927" cy="258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9744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Canada’s Big 4 and OER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much from Canada’s leading university libraries on OERs</a:t>
            </a:r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148" y="4221088"/>
            <a:ext cx="376237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297" y="5428997"/>
            <a:ext cx="36480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028" y="4792588"/>
            <a:ext cx="3895725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501426"/>
            <a:ext cx="3245134" cy="1637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41656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BD600"/>
      </a:accent1>
      <a:accent2>
        <a:srgbClr val="B2B2B2"/>
      </a:accent2>
      <a:accent3>
        <a:srgbClr val="CC9900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5440</TotalTime>
  <Words>1588</Words>
  <Application>Microsoft Office PowerPoint</Application>
  <PresentationFormat>On-screen Show (4:3)</PresentationFormat>
  <Paragraphs>227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Adjacency</vt:lpstr>
      <vt:lpstr>Open Educational Resources in Higher Education and the Role of the Academic Library </vt:lpstr>
      <vt:lpstr>Outline</vt:lpstr>
      <vt:lpstr>Defining Open Educational Resources (OER)</vt:lpstr>
      <vt:lpstr>Openness and the Academy</vt:lpstr>
      <vt:lpstr>More than Content</vt:lpstr>
      <vt:lpstr>Institutional Benefits</vt:lpstr>
      <vt:lpstr>OER and Academic Libraries</vt:lpstr>
      <vt:lpstr>OER Lib Guides</vt:lpstr>
      <vt:lpstr>Canada’s Big 4 and OER</vt:lpstr>
      <vt:lpstr>OER Advocacy and Promotion</vt:lpstr>
      <vt:lpstr>Locating OER</vt:lpstr>
      <vt:lpstr>Locating OER and IL</vt:lpstr>
      <vt:lpstr>Evaluating OER</vt:lpstr>
      <vt:lpstr>Disseminating OER</vt:lpstr>
      <vt:lpstr>Library as Model OER User/Creator</vt:lpstr>
      <vt:lpstr>Copyright and Licensing Instruction</vt:lpstr>
      <vt:lpstr>Copyright and Licensing Instruction</vt:lpstr>
      <vt:lpstr>Copyright and Licensing Instruction</vt:lpstr>
      <vt:lpstr>Creating OER</vt:lpstr>
      <vt:lpstr>Creation Considerations</vt:lpstr>
      <vt:lpstr>Creation Considerations</vt:lpstr>
      <vt:lpstr>D-III. Pedagogical Concerns</vt:lpstr>
      <vt:lpstr>Feedback and License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Policy Overview</dc:title>
  <dc:creator>Michael McNally</dc:creator>
  <cp:lastModifiedBy>M McNally</cp:lastModifiedBy>
  <cp:revision>263</cp:revision>
  <dcterms:created xsi:type="dcterms:W3CDTF">2011-01-13T14:12:52Z</dcterms:created>
  <dcterms:modified xsi:type="dcterms:W3CDTF">2014-05-28T15:36:50Z</dcterms:modified>
</cp:coreProperties>
</file>