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 id="2147483657" r:id="rId2"/>
  </p:sldMasterIdLst>
  <p:notesMasterIdLst>
    <p:notesMasterId r:id="rId25"/>
  </p:notesMasterIdLst>
  <p:handoutMasterIdLst>
    <p:handoutMasterId r:id="rId26"/>
  </p:handoutMasterIdLst>
  <p:sldIdLst>
    <p:sldId id="273" r:id="rId3"/>
    <p:sldId id="256" r:id="rId4"/>
    <p:sldId id="257" r:id="rId5"/>
    <p:sldId id="258" r:id="rId6"/>
    <p:sldId id="259" r:id="rId7"/>
    <p:sldId id="260" r:id="rId8"/>
    <p:sldId id="275" r:id="rId9"/>
    <p:sldId id="261" r:id="rId10"/>
    <p:sldId id="267" r:id="rId11"/>
    <p:sldId id="262" r:id="rId12"/>
    <p:sldId id="263" r:id="rId13"/>
    <p:sldId id="264" r:id="rId14"/>
    <p:sldId id="265" r:id="rId15"/>
    <p:sldId id="274" r:id="rId16"/>
    <p:sldId id="276" r:id="rId17"/>
    <p:sldId id="277" r:id="rId18"/>
    <p:sldId id="278" r:id="rId19"/>
    <p:sldId id="280" r:id="rId20"/>
    <p:sldId id="282" r:id="rId21"/>
    <p:sldId id="272" r:id="rId22"/>
    <p:sldId id="281" r:id="rId23"/>
    <p:sldId id="283" r:id="rId2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7"/>
  </p:normalViewPr>
  <p:slideViewPr>
    <p:cSldViewPr snapToGrid="0" snapToObjects="1">
      <p:cViewPr varScale="1">
        <p:scale>
          <a:sx n="108" d="100"/>
          <a:sy n="108" d="100"/>
        </p:scale>
        <p:origin x="176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31A14F-7EC3-9145-88E3-8C69FDFD0A4A}" type="datetimeFigureOut">
              <a:rPr lang="en-US" smtClean="0"/>
              <a:t>5/22/17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F1B7AD-85C0-374E-80E3-7B88185E46B1}" type="slidenum">
              <a:rPr lang="en-US" smtClean="0"/>
              <a:t>‹#›</a:t>
            </a:fld>
            <a:endParaRPr lang="en-US"/>
          </a:p>
        </p:txBody>
      </p:sp>
    </p:spTree>
    <p:extLst>
      <p:ext uri="{BB962C8B-B14F-4D97-AF65-F5344CB8AC3E}">
        <p14:creationId xmlns:p14="http://schemas.microsoft.com/office/powerpoint/2010/main" val="25882885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defRPr sz="1200" b="0" i="0" u="none" strike="noStrike" cap="none">
                <a:latin typeface="Calibri"/>
                <a:ea typeface="Calibri"/>
                <a:cs typeface="Calibri"/>
                <a:sym typeface="Calibri"/>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lIns="91425" tIns="91425" rIns="91425" bIns="91425" anchor="b" anchorCtr="0">
            <a:noAutofit/>
          </a:bodyPr>
          <a:lstStyle/>
          <a:p>
            <a:pPr marL="0" marR="0" lvl="0" indent="0" algn="r" rtl="0">
              <a:spcBef>
                <a:spcPts val="0"/>
              </a:spcBef>
            </a:pPr>
            <a:endParaRPr sz="1200" b="0" i="0" u="none" strike="noStrike" cap="none">
              <a:latin typeface="Calibri"/>
              <a:ea typeface="Calibri"/>
              <a:cs typeface="Calibri"/>
              <a:sym typeface="Calibri"/>
            </a:endParaRPr>
          </a:p>
          <a:p>
            <a:pPr lvl="1">
              <a:spcBef>
                <a:spcPts val="0"/>
              </a:spcBef>
            </a:pPr>
            <a:endParaRPr/>
          </a:p>
          <a:p>
            <a:pPr lvl="2">
              <a:spcBef>
                <a:spcPts val="0"/>
              </a:spcBef>
            </a:pPr>
            <a:endParaRPr/>
          </a:p>
          <a:p>
            <a:pPr lvl="3">
              <a:spcBef>
                <a:spcPts val="0"/>
              </a:spcBef>
            </a:pPr>
            <a:endParaRPr/>
          </a:p>
          <a:p>
            <a:pPr lvl="4">
              <a:spcBef>
                <a:spcPts val="0"/>
              </a:spcBef>
            </a:pPr>
            <a:endParaRPr/>
          </a:p>
          <a:p>
            <a:pPr lvl="5">
              <a:spcBef>
                <a:spcPts val="0"/>
              </a:spcBef>
            </a:pPr>
            <a:endParaRPr/>
          </a:p>
          <a:p>
            <a:pPr lvl="6">
              <a:spcBef>
                <a:spcPts val="0"/>
              </a:spcBef>
            </a:pPr>
            <a:endParaRPr/>
          </a:p>
          <a:p>
            <a:pPr lvl="7">
              <a:spcBef>
                <a:spcPts val="0"/>
              </a:spcBef>
            </a:pPr>
            <a:endParaRPr/>
          </a:p>
          <a:p>
            <a:pPr lvl="8">
              <a:spcBef>
                <a:spcPts val="0"/>
              </a:spcBef>
            </a:pPr>
            <a:endParaRPr/>
          </a:p>
        </p:txBody>
      </p:sp>
    </p:spTree>
    <p:extLst>
      <p:ext uri="{BB962C8B-B14F-4D97-AF65-F5344CB8AC3E}">
        <p14:creationId xmlns:p14="http://schemas.microsoft.com/office/powerpoint/2010/main" val="3577946853"/>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8" name="Shape 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pPr>
            <a:endParaRPr lang="en-US" sz="1200" b="0" i="0" u="none" strike="noStrike" cap="none" smtClean="0">
              <a:latin typeface="Calibri"/>
              <a:ea typeface="Calibri"/>
              <a:cs typeface="Calibri"/>
              <a:sym typeface="Calibri"/>
            </a:endParaRPr>
          </a:p>
          <a:p>
            <a:pPr lvl="1">
              <a:spcBef>
                <a:spcPts val="0"/>
              </a:spcBef>
            </a:pPr>
            <a:endParaRPr lang="en-US" smtClean="0"/>
          </a:p>
          <a:p>
            <a:pPr lvl="2">
              <a:spcBef>
                <a:spcPts val="0"/>
              </a:spcBef>
            </a:pPr>
            <a:endParaRPr lang="en-US" smtClean="0"/>
          </a:p>
          <a:p>
            <a:pPr lvl="3">
              <a:spcBef>
                <a:spcPts val="0"/>
              </a:spcBef>
            </a:pPr>
            <a:endParaRPr lang="en-US" smtClean="0"/>
          </a:p>
          <a:p>
            <a:pPr lvl="4">
              <a:spcBef>
                <a:spcPts val="0"/>
              </a:spcBef>
            </a:pPr>
            <a:endParaRPr lang="en-US" smtClean="0"/>
          </a:p>
          <a:p>
            <a:pPr lvl="5">
              <a:spcBef>
                <a:spcPts val="0"/>
              </a:spcBef>
            </a:pPr>
            <a:endParaRPr lang="en-US" smtClean="0"/>
          </a:p>
          <a:p>
            <a:pPr lvl="6">
              <a:spcBef>
                <a:spcPts val="0"/>
              </a:spcBef>
            </a:pPr>
            <a:endParaRPr lang="en-US" smtClean="0"/>
          </a:p>
          <a:p>
            <a:pPr lvl="7">
              <a:spcBef>
                <a:spcPts val="0"/>
              </a:spcBef>
            </a:pPr>
            <a:endParaRPr lang="en-US" smtClean="0"/>
          </a:p>
          <a:p>
            <a:pPr lvl="8">
              <a:spcBef>
                <a:spcPts val="0"/>
              </a:spcBef>
            </a:pPr>
            <a:endParaRPr lang="en-US"/>
          </a:p>
        </p:txBody>
      </p:sp>
    </p:spTree>
    <p:extLst>
      <p:ext uri="{BB962C8B-B14F-4D97-AF65-F5344CB8AC3E}">
        <p14:creationId xmlns:p14="http://schemas.microsoft.com/office/powerpoint/2010/main" val="625820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8" name="Shape 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8312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rkA-V1 Title Slide">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278342" y="565429"/>
            <a:ext cx="8541647" cy="338554"/>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Clr>
                <a:srgbClr val="7F7F7F"/>
              </a:buClr>
              <a:buFont typeface="Arial"/>
              <a:buNone/>
              <a:defRPr sz="1600" b="1" i="0" u="none" strike="noStrike" cap="small">
                <a:solidFill>
                  <a:srgbClr val="7F7F7F"/>
                </a:solidFill>
                <a:latin typeface="Arial"/>
                <a:ea typeface="Arial"/>
                <a:cs typeface="Arial"/>
                <a:sym typeface="Arial"/>
              </a:defRPr>
            </a:lvl1pPr>
            <a:lvl2pPr lvl="1" rtl="0">
              <a:spcBef>
                <a:spcPts val="0"/>
              </a:spcBef>
              <a:buNone/>
              <a:defRPr b="0" i="0"/>
            </a:lvl2pPr>
            <a:lvl3pPr lvl="2" rtl="0">
              <a:spcBef>
                <a:spcPts val="0"/>
              </a:spcBef>
              <a:buNone/>
              <a:defRPr b="0" i="0"/>
            </a:lvl3pPr>
            <a:lvl4pPr lvl="3" rtl="0">
              <a:spcBef>
                <a:spcPts val="0"/>
              </a:spcBef>
              <a:buNone/>
              <a:defRPr b="0" i="0"/>
            </a:lvl4pPr>
            <a:lvl5pPr lvl="4" rtl="0">
              <a:spcBef>
                <a:spcPts val="0"/>
              </a:spcBef>
              <a:buNone/>
              <a:defRPr b="0" i="0"/>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ext 13">
    <p:spTree>
      <p:nvGrpSpPr>
        <p:cNvPr id="1" name="Shape 23"/>
        <p:cNvGrpSpPr/>
        <p:nvPr/>
      </p:nvGrpSpPr>
      <p:grpSpPr>
        <a:xfrm>
          <a:off x="0" y="0"/>
          <a:ext cx="0" cy="0"/>
          <a:chOff x="0" y="0"/>
          <a:chExt cx="0" cy="0"/>
        </a:xfrm>
      </p:grpSpPr>
      <p:sp>
        <p:nvSpPr>
          <p:cNvPr id="24" name="Shape 24"/>
          <p:cNvSpPr txBox="1">
            <a:spLocks noGrp="1"/>
          </p:cNvSpPr>
          <p:nvPr>
            <p:ph type="body" idx="1"/>
          </p:nvPr>
        </p:nvSpPr>
        <p:spPr>
          <a:xfrm>
            <a:off x="814387" y="1608667"/>
            <a:ext cx="7562850" cy="4133271"/>
          </a:xfrm>
          <a:prstGeom prst="rect">
            <a:avLst/>
          </a:prstGeom>
          <a:noFill/>
          <a:ln>
            <a:noFill/>
          </a:ln>
        </p:spPr>
        <p:txBody>
          <a:bodyPr lIns="91425" tIns="91425" rIns="91425" bIns="91425" anchor="t" anchorCtr="0"/>
          <a:lstStyle>
            <a:lvl1pPr marL="0" lvl="0" indent="0" rtl="0">
              <a:spcBef>
                <a:spcPts val="1200"/>
              </a:spcBef>
              <a:spcAft>
                <a:spcPts val="600"/>
              </a:spcAft>
              <a:buFont typeface="Arial"/>
              <a:buNone/>
              <a:defRPr sz="2400" b="1"/>
            </a:lvl1pPr>
            <a:lvl2pPr marL="3175" lvl="1" indent="-3175" rtl="0">
              <a:spcBef>
                <a:spcPts val="0"/>
              </a:spcBef>
              <a:spcAft>
                <a:spcPts val="1200"/>
              </a:spcAft>
              <a:buFont typeface="Arial"/>
              <a:buNone/>
              <a:defRPr sz="1800" b="1"/>
            </a:lvl2pPr>
            <a:lvl3pPr marL="228600" lvl="2" indent="-228600" rtl="0">
              <a:spcBef>
                <a:spcPts val="0"/>
              </a:spcBef>
              <a:defRPr sz="1800"/>
            </a:lvl3pPr>
            <a:lvl4pPr marL="514350" lvl="3" indent="-165100" rtl="0">
              <a:spcBef>
                <a:spcPts val="0"/>
              </a:spcBef>
              <a:buFont typeface="Arial"/>
              <a:buChar char="●"/>
              <a:defRPr sz="1800"/>
            </a:lvl4pPr>
            <a:lvl5pPr marL="747713" lvl="4" indent="-169862" rtl="0">
              <a:spcBef>
                <a:spcPts val="0"/>
              </a:spcBef>
              <a:buFont typeface="Arial"/>
              <a:buChar char="●"/>
              <a:defRPr sz="1800"/>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title"/>
          </p:nvPr>
        </p:nvSpPr>
        <p:spPr>
          <a:xfrm>
            <a:off x="2432241" y="340903"/>
            <a:ext cx="6387748" cy="272733"/>
          </a:xfrm>
          <a:prstGeom prst="rect">
            <a:avLst/>
          </a:prstGeom>
          <a:noFill/>
          <a:ln>
            <a:noFill/>
          </a:ln>
        </p:spPr>
        <p:txBody>
          <a:bodyPr lIns="91425" tIns="91425" rIns="91425" bIns="91425" anchor="t" anchorCtr="0"/>
          <a:lstStyle>
            <a:lvl1pPr lvl="0" algn="r" rtl="0">
              <a:spcBef>
                <a:spcPts val="0"/>
              </a:spcBef>
              <a:defRPr sz="1400">
                <a:solidFill>
                  <a:srgbClr val="A5A5A5"/>
                </a:solidFil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DDF889C-725C-CE4D-88B6-D3D754C03B9B}" type="datetimeFigureOut">
              <a:rPr lang="en-US" smtClean="0"/>
              <a:t>5/22/17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6CDF386-DD3E-5C49-AE97-BD2FA1BD0752}" type="slidenum">
              <a:rPr lang="en-US" smtClean="0"/>
              <a:t>‹#›</a:t>
            </a:fld>
            <a:endParaRPr lang="en-US"/>
          </a:p>
        </p:txBody>
      </p:sp>
    </p:spTree>
    <p:extLst>
      <p:ext uri="{BB962C8B-B14F-4D97-AF65-F5344CB8AC3E}">
        <p14:creationId xmlns:p14="http://schemas.microsoft.com/office/powerpoint/2010/main" val="17181726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
        <p:cNvGrpSpPr/>
        <p:nvPr/>
      </p:nvGrpSpPr>
      <p:grpSpPr>
        <a:xfrm>
          <a:off x="0" y="0"/>
          <a:ext cx="0" cy="0"/>
          <a:chOff x="0" y="0"/>
          <a:chExt cx="0" cy="0"/>
        </a:xfrm>
      </p:grpSpPr>
      <p:pic>
        <p:nvPicPr>
          <p:cNvPr id="16" name="Shape 16"/>
          <p:cNvPicPr preferRelativeResize="0"/>
          <p:nvPr/>
        </p:nvPicPr>
        <p:blipFill>
          <a:blip r:embed="rId3">
            <a:alphaModFix/>
          </a:blip>
          <a:stretch>
            <a:fillRect/>
          </a:stretch>
        </p:blipFill>
        <p:spPr>
          <a:xfrm>
            <a:off x="0" y="0"/>
            <a:ext cx="9144000" cy="6858000"/>
          </a:xfrm>
          <a:prstGeom prst="rect">
            <a:avLst/>
          </a:prstGeom>
          <a:noFill/>
          <a:ln>
            <a:noFill/>
          </a:ln>
        </p:spPr>
      </p:pic>
      <p:pic>
        <p:nvPicPr>
          <p:cNvPr id="17" name="Shape 17"/>
          <p:cNvPicPr preferRelativeResize="0"/>
          <p:nvPr/>
        </p:nvPicPr>
        <p:blipFill>
          <a:blip r:embed="rId4">
            <a:alphaModFix/>
          </a:blip>
          <a:stretch>
            <a:fillRect/>
          </a:stretch>
        </p:blipFill>
        <p:spPr>
          <a:xfrm>
            <a:off x="0" y="4572000"/>
            <a:ext cx="9143999" cy="2285999"/>
          </a:xfrm>
          <a:prstGeom prst="rect">
            <a:avLst/>
          </a:prstGeom>
          <a:noFill/>
          <a:ln>
            <a:noFill/>
          </a:ln>
        </p:spPr>
      </p:pic>
      <p:pic>
        <p:nvPicPr>
          <p:cNvPr id="18" name="Shape 18"/>
          <p:cNvPicPr preferRelativeResize="0"/>
          <p:nvPr/>
        </p:nvPicPr>
        <p:blipFill>
          <a:blip r:embed="rId5">
            <a:alphaModFix/>
          </a:blip>
          <a:stretch>
            <a:fillRect/>
          </a:stretch>
        </p:blipFill>
        <p:spPr>
          <a:xfrm>
            <a:off x="0" y="5738812"/>
            <a:ext cx="5300662" cy="109855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
        <p:cNvGrpSpPr/>
        <p:nvPr/>
      </p:nvGrpSpPr>
      <p:grpSpPr>
        <a:xfrm>
          <a:off x="0" y="0"/>
          <a:ext cx="0" cy="0"/>
          <a:chOff x="0" y="0"/>
          <a:chExt cx="0" cy="0"/>
        </a:xfrm>
      </p:grpSpPr>
      <p:pic>
        <p:nvPicPr>
          <p:cNvPr id="22" name="Shape 22"/>
          <p:cNvPicPr preferRelativeResize="0"/>
          <p:nvPr/>
        </p:nvPicPr>
        <p:blipFill>
          <a:blip r:embed="rId4">
            <a:alphaModFix/>
          </a:blip>
          <a:stretch>
            <a:fillRect/>
          </a:stretch>
        </p:blipFill>
        <p:spPr>
          <a:xfrm>
            <a:off x="5119687" y="6019800"/>
            <a:ext cx="4040186" cy="83819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2" r:id="rId1"/>
    <p:sldLayoutId id="2147483658"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hyperlink" Target="https://docs.google.com/a/ualberta.ca/document/d/1auBJwtJAXTvTswlciP3dM21V54k8_TqGLrgY-melnk0/edit?usp=sharing" TargetMode="External"/><Relationship Id="rId1" Type="http://schemas.openxmlformats.org/officeDocument/2006/relationships/slideLayout" Target="../slideLayouts/slideLayout2.xml"/><Relationship Id="rId2" Type="http://schemas.openxmlformats.org/officeDocument/2006/relationships/hyperlink" Target="https://docs.google.com/a/ualberta.ca/document/d/1u_WRRXkJFcK8A6g1XjxL-OWzFvQQXx-csIwDyrtGLQw/edit?usp=sharin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 Id="rId3" Type="http://schemas.openxmlformats.org/officeDocument/2006/relationships/hyperlink" Target="https://docs.google.com/drawings/d/1CEl5OQ9SaZK6Oq1ez8GanksI6wM17W_smHkGvwDVF9c/edit?usp=shar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webquest.org/search/index.php" TargetMode="External"/><Relationship Id="rId3" Type="http://schemas.openxmlformats.org/officeDocument/2006/relationships/hyperlink" Target="http://questgarden.com/117/46/7/110125102317/index.ht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hyperlink" Target="https://getkahoot.com/" TargetMode="External"/><Relationship Id="rId4" Type="http://schemas.openxmlformats.org/officeDocument/2006/relationships/hyperlink" Target="https://play.kahoot.it/#/k/0a4a2a2c-cb35-46f0-b931-77065188d7d8" TargetMode="External"/><Relationship Id="rId5" Type="http://schemas.openxmlformats.org/officeDocument/2006/relationships/hyperlink" Target="https://play.kahoot.it/#/k/48a25182-7cfb-4b6d-836d-2fbec297f0cd" TargetMode="External"/><Relationship Id="rId1" Type="http://schemas.openxmlformats.org/officeDocument/2006/relationships/slideLayout" Target="../slideLayouts/slideLayout3.xml"/><Relationship Id="rId2" Type="http://schemas.openxmlformats.org/officeDocument/2006/relationships/hyperlink" Target="https://youtu.be/pAfnia7-rM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carla.peck@ualberta.c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mailto:carla.peck@ualberta.c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www.crlt.umich.edu/tstrategies/tsa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274638"/>
            <a:ext cx="8432800" cy="711014"/>
          </a:xfrm>
        </p:spPr>
        <p:txBody>
          <a:bodyPr/>
          <a:lstStyle/>
          <a:p>
            <a:r>
              <a:rPr lang="en-US" sz="3600" b="1" dirty="0" smtClean="0"/>
              <a:t>Good </a:t>
            </a:r>
            <a:r>
              <a:rPr lang="en-US" sz="3600" b="1" dirty="0" smtClean="0"/>
              <a:t>morning! As </a:t>
            </a:r>
            <a:r>
              <a:rPr lang="en-US" sz="3600" b="1" dirty="0" smtClean="0"/>
              <a:t>you settle in….</a:t>
            </a:r>
            <a:endParaRPr lang="en-US" sz="3600" b="1" dirty="0"/>
          </a:p>
        </p:txBody>
      </p:sp>
      <p:sp>
        <p:nvSpPr>
          <p:cNvPr id="3" name="Content Placeholder 2"/>
          <p:cNvSpPr>
            <a:spLocks noGrp="1"/>
          </p:cNvSpPr>
          <p:nvPr>
            <p:ph idx="1"/>
          </p:nvPr>
        </p:nvSpPr>
        <p:spPr>
          <a:xfrm>
            <a:off x="253999" y="985652"/>
            <a:ext cx="8624589" cy="5140511"/>
          </a:xfrm>
        </p:spPr>
        <p:txBody>
          <a:bodyPr/>
          <a:lstStyle/>
          <a:p>
            <a:r>
              <a:rPr lang="en-US" sz="2200" b="1" dirty="0" smtClean="0">
                <a:solidFill>
                  <a:srgbClr val="FF0000"/>
                </a:solidFill>
              </a:rPr>
              <a:t>Begin to think about:</a:t>
            </a:r>
          </a:p>
          <a:p>
            <a:endParaRPr lang="en-US" sz="2200" dirty="0" smtClean="0"/>
          </a:p>
          <a:p>
            <a:pPr marL="342900" indent="-342900">
              <a:buFont typeface="Arial"/>
              <a:buChar char="•"/>
            </a:pPr>
            <a:r>
              <a:rPr lang="en-US" sz="2200" dirty="0" smtClean="0"/>
              <a:t>What do you already </a:t>
            </a:r>
            <a:r>
              <a:rPr lang="en-US" sz="2200" b="1" dirty="0" smtClean="0"/>
              <a:t>know</a:t>
            </a:r>
            <a:r>
              <a:rPr lang="en-US" sz="2200" dirty="0" smtClean="0"/>
              <a:t> about “Active Learning”</a:t>
            </a:r>
          </a:p>
          <a:p>
            <a:pPr marL="342900" indent="-342900">
              <a:buFont typeface="Arial"/>
              <a:buChar char="•"/>
            </a:pPr>
            <a:r>
              <a:rPr lang="en-US" sz="2200" dirty="0" smtClean="0"/>
              <a:t>What do you want to </a:t>
            </a:r>
            <a:r>
              <a:rPr lang="en-US" sz="2200" b="1" dirty="0" smtClean="0"/>
              <a:t>learn</a:t>
            </a:r>
            <a:r>
              <a:rPr lang="en-US" sz="2200" dirty="0" smtClean="0"/>
              <a:t> about “Active Learning”</a:t>
            </a:r>
          </a:p>
          <a:p>
            <a:pPr marL="342900" indent="-342900">
              <a:buFont typeface="Arial"/>
              <a:buChar char="•"/>
            </a:pPr>
            <a:endParaRPr lang="en-US" sz="2200" dirty="0" smtClean="0"/>
          </a:p>
          <a:p>
            <a:r>
              <a:rPr lang="en-US" sz="2200" b="1" dirty="0" smtClean="0">
                <a:solidFill>
                  <a:srgbClr val="FF0000"/>
                </a:solidFill>
              </a:rPr>
              <a:t>Connect to </a:t>
            </a:r>
            <a:r>
              <a:rPr lang="en-US" sz="2200" b="1" dirty="0" err="1" smtClean="0">
                <a:solidFill>
                  <a:srgbClr val="FF0000"/>
                </a:solidFill>
              </a:rPr>
              <a:t>wifi</a:t>
            </a:r>
            <a:r>
              <a:rPr lang="en-US" sz="2200" b="1" dirty="0" smtClean="0">
                <a:solidFill>
                  <a:srgbClr val="FF0000"/>
                </a:solidFill>
              </a:rPr>
              <a:t> </a:t>
            </a:r>
            <a:r>
              <a:rPr lang="en-US" sz="2200" b="1" dirty="0" smtClean="0">
                <a:solidFill>
                  <a:schemeClr val="tx1"/>
                </a:solidFill>
              </a:rPr>
              <a:t>(</a:t>
            </a:r>
            <a:r>
              <a:rPr lang="en-US" sz="2200" b="1" dirty="0" err="1" smtClean="0">
                <a:solidFill>
                  <a:schemeClr val="tx1"/>
                </a:solidFill>
              </a:rPr>
              <a:t>Guest@UofA</a:t>
            </a:r>
            <a:r>
              <a:rPr lang="en-US" sz="2200" b="1" dirty="0" smtClean="0">
                <a:solidFill>
                  <a:schemeClr val="tx1"/>
                </a:solidFill>
              </a:rPr>
              <a:t>), </a:t>
            </a:r>
            <a:r>
              <a:rPr lang="en-US" sz="2200" b="1" dirty="0" smtClean="0">
                <a:solidFill>
                  <a:srgbClr val="FF0000"/>
                </a:solidFill>
              </a:rPr>
              <a:t>o</a:t>
            </a:r>
            <a:r>
              <a:rPr lang="en-US" sz="2200" b="1" dirty="0" smtClean="0">
                <a:solidFill>
                  <a:srgbClr val="FF0000"/>
                </a:solidFill>
              </a:rPr>
              <a:t>pen up a browser and type in: </a:t>
            </a:r>
          </a:p>
          <a:p>
            <a:pPr marL="342900" indent="-342900">
              <a:buFont typeface="Arial" charset="0"/>
              <a:buChar char="•"/>
            </a:pPr>
            <a:r>
              <a:rPr lang="en-US" sz="2200" dirty="0" err="1" smtClean="0"/>
              <a:t>kahoot.it</a:t>
            </a:r>
            <a:r>
              <a:rPr lang="en-US" sz="2200" dirty="0" smtClean="0"/>
              <a:t> (we will use this later)</a:t>
            </a:r>
          </a:p>
          <a:p>
            <a:pPr marL="342900" indent="-342900">
              <a:buFont typeface="Arial"/>
              <a:buChar char="•"/>
            </a:pPr>
            <a:endParaRPr lang="en-US" sz="2200" dirty="0"/>
          </a:p>
          <a:p>
            <a:r>
              <a:rPr lang="en-US" sz="2200" b="1" dirty="0" smtClean="0">
                <a:solidFill>
                  <a:srgbClr val="FF0000"/>
                </a:solidFill>
              </a:rPr>
              <a:t>Log in to your (or create a) Twitter account</a:t>
            </a:r>
          </a:p>
          <a:p>
            <a:pPr marL="342900" indent="-342900">
              <a:buFont typeface="Arial"/>
              <a:buChar char="•"/>
            </a:pPr>
            <a:endParaRPr lang="en-US" sz="2200" dirty="0"/>
          </a:p>
          <a:p>
            <a:pPr marL="342900" indent="-342900">
              <a:buFont typeface="Arial"/>
              <a:buChar char="•"/>
            </a:pPr>
            <a:r>
              <a:rPr lang="en-US" sz="2200" dirty="0" smtClean="0"/>
              <a:t>Hashtags </a:t>
            </a:r>
            <a:r>
              <a:rPr lang="en-US" sz="2200" dirty="0" smtClean="0"/>
              <a:t>for this morning’s work: </a:t>
            </a:r>
            <a:r>
              <a:rPr lang="en-US" sz="2200" dirty="0" smtClean="0"/>
              <a:t>#</a:t>
            </a:r>
            <a:r>
              <a:rPr lang="en-US" sz="2200" dirty="0" err="1" smtClean="0"/>
              <a:t>activelearning</a:t>
            </a:r>
            <a:r>
              <a:rPr lang="en-US" sz="2200" dirty="0" smtClean="0"/>
              <a:t> #WILU2017</a:t>
            </a:r>
            <a:endParaRPr lang="en-US" sz="2200" dirty="0"/>
          </a:p>
        </p:txBody>
      </p:sp>
      <p:pic>
        <p:nvPicPr>
          <p:cNvPr id="7" name="Picture 6" descr="twitt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8416" y="4849531"/>
            <a:ext cx="3788634" cy="1276632"/>
          </a:xfrm>
          <a:prstGeom prst="rect">
            <a:avLst/>
          </a:prstGeom>
        </p:spPr>
      </p:pic>
    </p:spTree>
    <p:extLst>
      <p:ext uri="{BB962C8B-B14F-4D97-AF65-F5344CB8AC3E}">
        <p14:creationId xmlns:p14="http://schemas.microsoft.com/office/powerpoint/2010/main" val="3546308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46956" y="1376010"/>
            <a:ext cx="8749311" cy="4992448"/>
          </a:xfrm>
        </p:spPr>
        <p:txBody>
          <a:bodyPr/>
          <a:lstStyle/>
          <a:p>
            <a:pPr marL="342900" indent="-342900">
              <a:buFont typeface="Arial"/>
              <a:buChar char="•"/>
            </a:pPr>
            <a:r>
              <a:rPr lang="en-US" sz="2300" dirty="0" smtClean="0">
                <a:solidFill>
                  <a:srgbClr val="FF0000"/>
                </a:solidFill>
              </a:rPr>
              <a:t>3-2-1:</a:t>
            </a:r>
            <a:r>
              <a:rPr lang="en-US" sz="2300" dirty="0" smtClean="0"/>
              <a:t> </a:t>
            </a:r>
            <a:r>
              <a:rPr lang="en-US" sz="2300" b="0" dirty="0" smtClean="0"/>
              <a:t>List </a:t>
            </a:r>
            <a:r>
              <a:rPr lang="en-US" sz="2300" dirty="0" smtClean="0"/>
              <a:t>3</a:t>
            </a:r>
            <a:r>
              <a:rPr lang="en-US" sz="2300" b="0" dirty="0" smtClean="0"/>
              <a:t> things you </a:t>
            </a:r>
            <a:r>
              <a:rPr lang="en-US" sz="2300" dirty="0" smtClean="0"/>
              <a:t>already know </a:t>
            </a:r>
            <a:r>
              <a:rPr lang="en-US" sz="2300" b="0" dirty="0" smtClean="0"/>
              <a:t>about the topic, </a:t>
            </a:r>
            <a:r>
              <a:rPr lang="en-US" sz="2300" dirty="0" smtClean="0"/>
              <a:t>2</a:t>
            </a:r>
            <a:r>
              <a:rPr lang="en-US" sz="2300" b="0" dirty="0" smtClean="0"/>
              <a:t> things you’d </a:t>
            </a:r>
            <a:r>
              <a:rPr lang="en-US" sz="2300" dirty="0" smtClean="0"/>
              <a:t>like to know </a:t>
            </a:r>
            <a:r>
              <a:rPr lang="en-US" sz="2300" b="0" dirty="0" smtClean="0"/>
              <a:t>or learn more about, and </a:t>
            </a:r>
            <a:r>
              <a:rPr lang="en-US" sz="2300" dirty="0" smtClean="0"/>
              <a:t>1</a:t>
            </a:r>
            <a:r>
              <a:rPr lang="en-US" sz="2300" b="0" dirty="0" smtClean="0"/>
              <a:t> </a:t>
            </a:r>
            <a:r>
              <a:rPr lang="en-US" sz="2300" dirty="0" smtClean="0"/>
              <a:t>question</a:t>
            </a:r>
            <a:r>
              <a:rPr lang="en-US" sz="2300" b="0" dirty="0" smtClean="0"/>
              <a:t> related to the key concept. </a:t>
            </a:r>
          </a:p>
          <a:p>
            <a:pPr marL="342900" indent="-342900">
              <a:buFont typeface="Arial"/>
              <a:buChar char="•"/>
            </a:pPr>
            <a:r>
              <a:rPr lang="en-US" sz="2300" dirty="0" smtClean="0">
                <a:solidFill>
                  <a:srgbClr val="FF0000"/>
                </a:solidFill>
              </a:rPr>
              <a:t>KWL Chart: </a:t>
            </a:r>
            <a:r>
              <a:rPr lang="en-US" sz="2300" b="0" dirty="0" smtClean="0"/>
              <a:t>3 column chart: What I </a:t>
            </a:r>
            <a:r>
              <a:rPr lang="en-US" sz="2300" dirty="0" smtClean="0"/>
              <a:t>KNOW</a:t>
            </a:r>
            <a:r>
              <a:rPr lang="en-US" sz="2300" b="0" dirty="0" smtClean="0"/>
              <a:t>, what I </a:t>
            </a:r>
            <a:r>
              <a:rPr lang="en-US" sz="2300" dirty="0" smtClean="0"/>
              <a:t>WANT</a:t>
            </a:r>
            <a:r>
              <a:rPr lang="en-US" sz="2300" b="0" dirty="0" smtClean="0"/>
              <a:t> to know, What I’ve </a:t>
            </a:r>
            <a:r>
              <a:rPr lang="en-US" sz="2300" dirty="0" smtClean="0"/>
              <a:t>LEARNED. </a:t>
            </a:r>
            <a:r>
              <a:rPr lang="en-US" sz="2300" b="0" dirty="0" smtClean="0"/>
              <a:t>Students fill in first 2 columns at the beginning of the lesson and the last column at the end of the lesson. </a:t>
            </a:r>
          </a:p>
          <a:p>
            <a:pPr marL="342900" indent="-342900">
              <a:buFont typeface="Arial"/>
              <a:buChar char="•"/>
            </a:pPr>
            <a:r>
              <a:rPr lang="en-US" sz="2300" dirty="0" smtClean="0">
                <a:solidFill>
                  <a:srgbClr val="FF0000"/>
                </a:solidFill>
              </a:rPr>
              <a:t>Carousel Brainstorming:</a:t>
            </a:r>
            <a:r>
              <a:rPr lang="en-US" sz="2300" b="0" dirty="0" smtClean="0">
                <a:solidFill>
                  <a:srgbClr val="FF0000"/>
                </a:solidFill>
              </a:rPr>
              <a:t> </a:t>
            </a:r>
            <a:r>
              <a:rPr lang="en-US" sz="2300" b="0" dirty="0" smtClean="0"/>
              <a:t>Place chart paper around the room, each one with a different question or prompt on it. Distribute students in small groups (3-4 per group) to each piece of paper. Students discuss and respond to prompt. After a few minutes, all students circulate to next paper. </a:t>
            </a:r>
            <a:endParaRPr lang="en-US" sz="2300" dirty="0" smtClean="0"/>
          </a:p>
        </p:txBody>
      </p:sp>
      <p:sp>
        <p:nvSpPr>
          <p:cNvPr id="4" name="Title 3"/>
          <p:cNvSpPr>
            <a:spLocks noGrp="1"/>
          </p:cNvSpPr>
          <p:nvPr>
            <p:ph type="title"/>
          </p:nvPr>
        </p:nvSpPr>
        <p:spPr>
          <a:xfrm>
            <a:off x="814387" y="70564"/>
            <a:ext cx="7562850" cy="1305445"/>
          </a:xfrm>
        </p:spPr>
        <p:txBody>
          <a:bodyPr/>
          <a:lstStyle/>
          <a:p>
            <a:pPr algn="ctr"/>
            <a:r>
              <a:rPr lang="en-US" sz="3600" b="1" dirty="0" smtClean="0">
                <a:solidFill>
                  <a:schemeClr val="tx1"/>
                </a:solidFill>
              </a:rPr>
              <a:t>Strategies to Assess &amp; Activate Students’ Prior Knowledge</a:t>
            </a:r>
            <a:endParaRPr lang="en-US" sz="3600" b="1" dirty="0">
              <a:solidFill>
                <a:schemeClr val="tx1"/>
              </a:solidFill>
            </a:endParaRPr>
          </a:p>
        </p:txBody>
      </p:sp>
      <p:pic>
        <p:nvPicPr>
          <p:cNvPr id="3" name="Picture 2" descr="k4565580.jpg">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6029" y="2116939"/>
            <a:ext cx="670029" cy="565732"/>
          </a:xfrm>
          <a:prstGeom prst="rect">
            <a:avLst/>
          </a:prstGeom>
        </p:spPr>
      </p:pic>
      <p:pic>
        <p:nvPicPr>
          <p:cNvPr id="5" name="Picture 4" descr="k4565580.jpg">
            <a:hlinkClick r:id="rId4"/>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7189" y="3804120"/>
            <a:ext cx="670029" cy="565732"/>
          </a:xfrm>
          <a:prstGeom prst="rect">
            <a:avLst/>
          </a:prstGeom>
        </p:spPr>
      </p:pic>
    </p:spTree>
    <p:extLst>
      <p:ext uri="{BB962C8B-B14F-4D97-AF65-F5344CB8AC3E}">
        <p14:creationId xmlns:p14="http://schemas.microsoft.com/office/powerpoint/2010/main" val="905698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11677" y="299900"/>
            <a:ext cx="8766950" cy="6350816"/>
          </a:xfrm>
        </p:spPr>
        <p:txBody>
          <a:bodyPr/>
          <a:lstStyle/>
          <a:p>
            <a:pPr marL="342900" indent="-342900">
              <a:buFont typeface="Arial"/>
              <a:buChar char="•"/>
            </a:pPr>
            <a:r>
              <a:rPr lang="en-US" dirty="0" smtClean="0">
                <a:solidFill>
                  <a:srgbClr val="FF0000"/>
                </a:solidFill>
              </a:rPr>
              <a:t>Think-Pair-Share</a:t>
            </a:r>
            <a:r>
              <a:rPr lang="en-US" b="0" dirty="0" smtClean="0">
                <a:solidFill>
                  <a:srgbClr val="FF0000"/>
                </a:solidFill>
              </a:rPr>
              <a:t>: </a:t>
            </a:r>
            <a:r>
              <a:rPr lang="en-US" b="0" dirty="0" smtClean="0"/>
              <a:t>Pose a question or topic to class. Give students 1-2 minutes to </a:t>
            </a:r>
            <a:r>
              <a:rPr lang="en-US" dirty="0" smtClean="0"/>
              <a:t>THINK</a:t>
            </a:r>
            <a:r>
              <a:rPr lang="en-US" b="0" dirty="0" smtClean="0"/>
              <a:t> about the question/topic, then have them </a:t>
            </a:r>
            <a:r>
              <a:rPr lang="en-US" dirty="0" smtClean="0"/>
              <a:t>PAIR</a:t>
            </a:r>
            <a:r>
              <a:rPr lang="en-US" b="0" dirty="0" smtClean="0"/>
              <a:t> up and </a:t>
            </a:r>
            <a:r>
              <a:rPr lang="en-US" dirty="0" smtClean="0"/>
              <a:t>SHARE</a:t>
            </a:r>
            <a:r>
              <a:rPr lang="en-US" b="0" dirty="0" smtClean="0"/>
              <a:t> their ideas. Variations: </a:t>
            </a:r>
            <a:r>
              <a:rPr lang="en-US" dirty="0" smtClean="0"/>
              <a:t>Think</a:t>
            </a:r>
            <a:r>
              <a:rPr lang="en-US" dirty="0"/>
              <a:t>-Pair-</a:t>
            </a:r>
            <a:r>
              <a:rPr lang="en-US" dirty="0" smtClean="0"/>
              <a:t>Write, Think</a:t>
            </a:r>
            <a:r>
              <a:rPr lang="en-US" dirty="0"/>
              <a:t>-Write-</a:t>
            </a:r>
            <a:r>
              <a:rPr lang="en-US" dirty="0" smtClean="0"/>
              <a:t>Share. </a:t>
            </a:r>
          </a:p>
          <a:p>
            <a:pPr marL="342900" indent="-342900">
              <a:buFont typeface="Arial"/>
              <a:buChar char="•"/>
            </a:pPr>
            <a:r>
              <a:rPr lang="en-US" dirty="0" smtClean="0">
                <a:solidFill>
                  <a:srgbClr val="FF0000"/>
                </a:solidFill>
              </a:rPr>
              <a:t>4 Corners:</a:t>
            </a:r>
            <a:r>
              <a:rPr lang="en-US" b="0" dirty="0" smtClean="0">
                <a:solidFill>
                  <a:srgbClr val="FF0000"/>
                </a:solidFill>
              </a:rPr>
              <a:t> </a:t>
            </a:r>
            <a:r>
              <a:rPr lang="en-US" b="0" dirty="0" smtClean="0"/>
              <a:t>Have 4 topics, questions, or answers posted in 4 corners of classroom and have students move to one based on a prompt.</a:t>
            </a:r>
            <a:endParaRPr lang="en-US" dirty="0" smtClean="0"/>
          </a:p>
          <a:p>
            <a:pPr marL="342900" indent="-342900">
              <a:buFont typeface="Arial"/>
              <a:buChar char="•"/>
            </a:pPr>
            <a:r>
              <a:rPr lang="en-US" dirty="0" smtClean="0">
                <a:solidFill>
                  <a:srgbClr val="FF0000"/>
                </a:solidFill>
              </a:rPr>
              <a:t>Concept Mapping: </a:t>
            </a:r>
            <a:r>
              <a:rPr lang="en-US" b="0" dirty="0" smtClean="0"/>
              <a:t>Have students make a simple concept map to identify everything they know about a topic. Return to concept map at the end of the lesson so students can refine their thinking based on new knowledge. </a:t>
            </a:r>
          </a:p>
          <a:p>
            <a:pPr marL="857250" lvl="3" indent="-342900">
              <a:buFont typeface="Arial"/>
              <a:buChar char="•"/>
            </a:pPr>
            <a:r>
              <a:rPr lang="en-US" sz="2400" b="0" dirty="0" smtClean="0"/>
              <a:t>Can use text and drawings. </a:t>
            </a:r>
          </a:p>
          <a:p>
            <a:pPr marL="857250" lvl="3" indent="-342900">
              <a:buFont typeface="Arial"/>
              <a:buChar char="•"/>
            </a:pPr>
            <a:r>
              <a:rPr lang="en-US" sz="2400" b="0" dirty="0" smtClean="0"/>
              <a:t>Can be done individually or collaboratively.</a:t>
            </a:r>
          </a:p>
          <a:p>
            <a:pPr marL="857250" lvl="3" indent="-342900">
              <a:buFont typeface="Arial"/>
              <a:buChar char="•"/>
            </a:pPr>
            <a:r>
              <a:rPr lang="en-US" sz="2400" dirty="0" smtClean="0"/>
              <a:t>Can be more complex, </a:t>
            </a:r>
            <a:r>
              <a:rPr lang="en-US" sz="2400" dirty="0"/>
              <a:t>using lines between map bubbles to explain connections.</a:t>
            </a:r>
          </a:p>
        </p:txBody>
      </p:sp>
      <p:pic>
        <p:nvPicPr>
          <p:cNvPr id="5" name="Picture 4" descr="k456558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1555" y="1534780"/>
            <a:ext cx="670029" cy="565732"/>
          </a:xfrm>
          <a:prstGeom prst="rect">
            <a:avLst/>
          </a:prstGeom>
        </p:spPr>
      </p:pic>
      <p:pic>
        <p:nvPicPr>
          <p:cNvPr id="6" name="Picture 5" descr="k4565580.jpg">
            <a:hlinkClick r:id="rId3"/>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3062" y="4464427"/>
            <a:ext cx="670029" cy="565732"/>
          </a:xfrm>
          <a:prstGeom prst="rect">
            <a:avLst/>
          </a:prstGeom>
        </p:spPr>
      </p:pic>
    </p:spTree>
    <p:extLst>
      <p:ext uri="{BB962C8B-B14F-4D97-AF65-F5344CB8AC3E}">
        <p14:creationId xmlns:p14="http://schemas.microsoft.com/office/powerpoint/2010/main" val="3468702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natural-selection-concept-map.jpg"/>
          <p:cNvPicPr>
            <a:picLocks noChangeAspect="1"/>
          </p:cNvPicPr>
          <p:nvPr/>
        </p:nvPicPr>
        <p:blipFill rotWithShape="1">
          <a:blip r:embed="rId2">
            <a:extLst>
              <a:ext uri="{28A0092B-C50C-407E-A947-70E740481C1C}">
                <a14:useLocalDpi xmlns:a14="http://schemas.microsoft.com/office/drawing/2010/main" val="0"/>
              </a:ext>
            </a:extLst>
          </a:blip>
          <a:srcRect t="7955"/>
          <a:stretch/>
        </p:blipFill>
        <p:spPr>
          <a:xfrm>
            <a:off x="622300" y="688004"/>
            <a:ext cx="7899400" cy="5716307"/>
          </a:xfrm>
          <a:prstGeom prst="rect">
            <a:avLst/>
          </a:prstGeom>
        </p:spPr>
      </p:pic>
      <p:sp>
        <p:nvSpPr>
          <p:cNvPr id="10" name="Title 3"/>
          <p:cNvSpPr>
            <a:spLocks noGrp="1"/>
          </p:cNvSpPr>
          <p:nvPr>
            <p:ph type="title"/>
          </p:nvPr>
        </p:nvSpPr>
        <p:spPr>
          <a:xfrm>
            <a:off x="814387" y="70565"/>
            <a:ext cx="7562850" cy="617440"/>
          </a:xfrm>
        </p:spPr>
        <p:txBody>
          <a:bodyPr/>
          <a:lstStyle/>
          <a:p>
            <a:pPr algn="ctr"/>
            <a:r>
              <a:rPr lang="en-US" sz="3600" b="1" dirty="0" smtClean="0">
                <a:solidFill>
                  <a:schemeClr val="tx1"/>
                </a:solidFill>
              </a:rPr>
              <a:t>Simple Concept Map</a:t>
            </a:r>
            <a:endParaRPr lang="en-US" sz="3600" b="1" dirty="0">
              <a:solidFill>
                <a:schemeClr val="tx1"/>
              </a:solidFill>
            </a:endParaRPr>
          </a:p>
        </p:txBody>
      </p:sp>
    </p:spTree>
    <p:extLst>
      <p:ext uri="{BB962C8B-B14F-4D97-AF65-F5344CB8AC3E}">
        <p14:creationId xmlns:p14="http://schemas.microsoft.com/office/powerpoint/2010/main" val="826863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14387" y="82006"/>
            <a:ext cx="7562850" cy="876337"/>
          </a:xfrm>
        </p:spPr>
        <p:txBody>
          <a:bodyPr/>
          <a:lstStyle/>
          <a:p>
            <a:pPr algn="ctr"/>
            <a:r>
              <a:rPr lang="en-US" sz="3600" b="1" dirty="0" smtClean="0">
                <a:solidFill>
                  <a:schemeClr val="tx1"/>
                </a:solidFill>
              </a:rPr>
              <a:t>Complex Concept Map</a:t>
            </a:r>
            <a:endParaRPr lang="en-US" sz="3600" b="1" dirty="0">
              <a:solidFill>
                <a:schemeClr val="tx1"/>
              </a:solidFill>
            </a:endParaRPr>
          </a:p>
        </p:txBody>
      </p:sp>
      <p:pic>
        <p:nvPicPr>
          <p:cNvPr id="5" name="Picture 4" descr="d5fb8c7fafa0f65a714fa543e9a8d7e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670" y="752677"/>
            <a:ext cx="7971523" cy="5447930"/>
          </a:xfrm>
          <a:prstGeom prst="rect">
            <a:avLst/>
          </a:prstGeom>
        </p:spPr>
      </p:pic>
    </p:spTree>
    <p:extLst>
      <p:ext uri="{BB962C8B-B14F-4D97-AF65-F5344CB8AC3E}">
        <p14:creationId xmlns:p14="http://schemas.microsoft.com/office/powerpoint/2010/main" val="42268773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Application (5 minutes)</a:t>
            </a:r>
            <a:endParaRPr lang="en-US" sz="3600" b="1" dirty="0"/>
          </a:p>
        </p:txBody>
      </p:sp>
      <p:sp>
        <p:nvSpPr>
          <p:cNvPr id="3" name="Content Placeholder 2"/>
          <p:cNvSpPr>
            <a:spLocks noGrp="1"/>
          </p:cNvSpPr>
          <p:nvPr>
            <p:ph idx="1"/>
          </p:nvPr>
        </p:nvSpPr>
        <p:spPr>
          <a:xfrm>
            <a:off x="457200" y="1600200"/>
            <a:ext cx="8432800" cy="4525963"/>
          </a:xfrm>
        </p:spPr>
        <p:txBody>
          <a:bodyPr/>
          <a:lstStyle/>
          <a:p>
            <a:pPr marL="342900" indent="-342900">
              <a:buFont typeface="Arial"/>
              <a:buChar char="•"/>
            </a:pPr>
            <a:r>
              <a:rPr lang="en-US" sz="2400" dirty="0" smtClean="0"/>
              <a:t>Identify one lesson or workshop where you could integrate one of these quick strategies to assess learners’ prior knowledge.</a:t>
            </a:r>
          </a:p>
          <a:p>
            <a:pPr marL="342900" indent="-342900">
              <a:buFont typeface="Arial"/>
              <a:buChar char="•"/>
            </a:pPr>
            <a:endParaRPr lang="en-US" sz="2400" dirty="0"/>
          </a:p>
          <a:p>
            <a:pPr marL="342900" indent="-342900">
              <a:buFont typeface="Arial"/>
              <a:buChar char="•"/>
            </a:pPr>
            <a:r>
              <a:rPr lang="en-US" sz="2400" dirty="0" smtClean="0"/>
              <a:t>Which strategy will you use?</a:t>
            </a:r>
          </a:p>
          <a:p>
            <a:pPr marL="342900" indent="-342900">
              <a:buFont typeface="Arial"/>
              <a:buChar char="•"/>
            </a:pPr>
            <a:endParaRPr lang="en-US" sz="2400" dirty="0"/>
          </a:p>
          <a:p>
            <a:pPr marL="342900" indent="-342900">
              <a:buFont typeface="Arial"/>
              <a:buChar char="•"/>
            </a:pPr>
            <a:r>
              <a:rPr lang="en-US" sz="2400" dirty="0" smtClean="0"/>
              <a:t>How will you implement it?</a:t>
            </a:r>
          </a:p>
          <a:p>
            <a:pPr marL="342900" indent="-342900">
              <a:buFont typeface="Arial"/>
              <a:buChar char="•"/>
            </a:pPr>
            <a:endParaRPr lang="en-US" sz="2400" dirty="0"/>
          </a:p>
          <a:p>
            <a:pPr marL="342900" indent="-342900">
              <a:buFont typeface="Arial"/>
              <a:buChar char="•"/>
            </a:pPr>
            <a:r>
              <a:rPr lang="en-US" sz="2400" dirty="0" smtClean="0"/>
              <a:t>How will their responses inform what you do next?</a:t>
            </a:r>
          </a:p>
        </p:txBody>
      </p:sp>
    </p:spTree>
    <p:extLst>
      <p:ext uri="{BB962C8B-B14F-4D97-AF65-F5344CB8AC3E}">
        <p14:creationId xmlns:p14="http://schemas.microsoft.com/office/powerpoint/2010/main" val="3490574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le-play.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0666" y="54505"/>
            <a:ext cx="1693334" cy="1490134"/>
          </a:xfrm>
          <a:prstGeom prst="rect">
            <a:avLst/>
          </a:prstGeom>
        </p:spPr>
      </p:pic>
      <p:sp>
        <p:nvSpPr>
          <p:cNvPr id="2" name="Title 1"/>
          <p:cNvSpPr>
            <a:spLocks noGrp="1"/>
          </p:cNvSpPr>
          <p:nvPr>
            <p:ph type="title"/>
          </p:nvPr>
        </p:nvSpPr>
        <p:spPr>
          <a:xfrm>
            <a:off x="457200" y="54505"/>
            <a:ext cx="8229600" cy="1143000"/>
          </a:xfrm>
        </p:spPr>
        <p:txBody>
          <a:bodyPr/>
          <a:lstStyle/>
          <a:p>
            <a:r>
              <a:rPr lang="en-US" sz="3600" b="1" dirty="0" smtClean="0"/>
              <a:t>Active learning strategies </a:t>
            </a:r>
            <a:br>
              <a:rPr lang="en-US" sz="3600" b="1" dirty="0" smtClean="0"/>
            </a:br>
            <a:r>
              <a:rPr lang="en-US" sz="3600" b="1" dirty="0" smtClean="0"/>
              <a:t>to use DURING a lesson</a:t>
            </a:r>
            <a:endParaRPr lang="en-US" sz="3600" b="1" dirty="0"/>
          </a:p>
        </p:txBody>
      </p:sp>
      <p:sp>
        <p:nvSpPr>
          <p:cNvPr id="3" name="Content Placeholder 2"/>
          <p:cNvSpPr>
            <a:spLocks noGrp="1"/>
          </p:cNvSpPr>
          <p:nvPr>
            <p:ph idx="1"/>
          </p:nvPr>
        </p:nvSpPr>
        <p:spPr>
          <a:xfrm>
            <a:off x="457200" y="1417638"/>
            <a:ext cx="8415867" cy="4708525"/>
          </a:xfrm>
        </p:spPr>
        <p:txBody>
          <a:bodyPr/>
          <a:lstStyle/>
          <a:p>
            <a:pPr marL="342900" lvl="1" indent="-342900">
              <a:buFont typeface="Arial"/>
              <a:buChar char="•"/>
            </a:pPr>
            <a:r>
              <a:rPr lang="en-US" sz="2200" dirty="0"/>
              <a:t>When done mid-way or near the end of a unit of study, can </a:t>
            </a:r>
            <a:r>
              <a:rPr lang="en-US" sz="2200" dirty="0">
                <a:solidFill>
                  <a:srgbClr val="FF0000"/>
                </a:solidFill>
              </a:rPr>
              <a:t>assess students’ understanding </a:t>
            </a:r>
            <a:r>
              <a:rPr lang="en-US" sz="2200" dirty="0"/>
              <a:t>of major course concepts/topics. </a:t>
            </a:r>
          </a:p>
          <a:p>
            <a:pPr marL="342900" indent="-342900">
              <a:buFont typeface="Arial"/>
              <a:buChar char="•"/>
            </a:pPr>
            <a:endParaRPr lang="en-US" sz="2200" b="1" dirty="0" smtClean="0">
              <a:solidFill>
                <a:srgbClr val="FF0000"/>
              </a:solidFill>
            </a:endParaRPr>
          </a:p>
          <a:p>
            <a:pPr marL="342900" indent="-342900">
              <a:buFont typeface="Arial"/>
              <a:buChar char="•"/>
            </a:pPr>
            <a:r>
              <a:rPr lang="en-US" sz="2200" b="1" dirty="0" smtClean="0">
                <a:solidFill>
                  <a:srgbClr val="FF0000"/>
                </a:solidFill>
              </a:rPr>
              <a:t>Role play: </a:t>
            </a:r>
            <a:r>
              <a:rPr lang="en-US" sz="2200" dirty="0" smtClean="0"/>
              <a:t>Group students into groups of 2-4 people and have them role play a scenario related to what you are teaching them.</a:t>
            </a:r>
            <a:r>
              <a:rPr lang="en-US" sz="2200" b="1" dirty="0" smtClean="0"/>
              <a:t> </a:t>
            </a:r>
          </a:p>
          <a:p>
            <a:pPr marL="342900" indent="-342900">
              <a:buFont typeface="Arial"/>
              <a:buChar char="•"/>
            </a:pPr>
            <a:endParaRPr lang="en-US" sz="2200" b="1" dirty="0" smtClean="0"/>
          </a:p>
          <a:p>
            <a:pPr marL="342900" indent="-342900">
              <a:buFont typeface="Arial"/>
              <a:buChar char="•"/>
            </a:pPr>
            <a:r>
              <a:rPr lang="en-US" sz="2200" b="1" dirty="0" smtClean="0"/>
              <a:t>For example:</a:t>
            </a:r>
            <a:r>
              <a:rPr lang="en-US" sz="2200" dirty="0" smtClean="0"/>
              <a:t> Person 1 approaches Person 2 to ask for help researching a topic. Person 1 has to use their understanding of library research to teach/demo Person 2 how to do it. </a:t>
            </a:r>
          </a:p>
          <a:p>
            <a:endParaRPr lang="en-US" sz="2200" dirty="0" smtClean="0"/>
          </a:p>
          <a:p>
            <a:pPr marL="342900" indent="-342900">
              <a:buFont typeface="Arial"/>
              <a:buChar char="•"/>
            </a:pPr>
            <a:r>
              <a:rPr lang="en-US" sz="2200" b="1" dirty="0" smtClean="0"/>
              <a:t>Take </a:t>
            </a:r>
            <a:r>
              <a:rPr lang="en-US" sz="2200" b="1" dirty="0" smtClean="0">
                <a:solidFill>
                  <a:srgbClr val="FF0000"/>
                </a:solidFill>
              </a:rPr>
              <a:t>90 seconds </a:t>
            </a:r>
            <a:r>
              <a:rPr lang="en-US" sz="2200" b="1" dirty="0" smtClean="0"/>
              <a:t>to </a:t>
            </a:r>
            <a:r>
              <a:rPr lang="en-US" sz="2200" b="1" dirty="0" smtClean="0">
                <a:solidFill>
                  <a:srgbClr val="FF0000"/>
                </a:solidFill>
              </a:rPr>
              <a:t>brainstorm</a:t>
            </a:r>
            <a:r>
              <a:rPr lang="en-US" sz="2200" b="1" dirty="0" smtClean="0"/>
              <a:t> with your table-mates other topics students could role play.</a:t>
            </a:r>
          </a:p>
          <a:p>
            <a:pPr marL="342900" indent="-342900">
              <a:buFont typeface="Arial"/>
              <a:buChar char="•"/>
            </a:pPr>
            <a:endParaRPr lang="en-US" sz="2200" dirty="0" smtClean="0"/>
          </a:p>
        </p:txBody>
      </p:sp>
    </p:spTree>
    <p:extLst>
      <p:ext uri="{BB962C8B-B14F-4D97-AF65-F5344CB8AC3E}">
        <p14:creationId xmlns:p14="http://schemas.microsoft.com/office/powerpoint/2010/main" val="34710265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 y="338667"/>
            <a:ext cx="8839200" cy="5787497"/>
          </a:xfrm>
        </p:spPr>
        <p:txBody>
          <a:bodyPr/>
          <a:lstStyle/>
          <a:p>
            <a:pPr marL="342900" indent="-342900">
              <a:buFont typeface="Arial"/>
              <a:buChar char="•"/>
            </a:pPr>
            <a:r>
              <a:rPr lang="en-US" sz="2200" b="1" dirty="0" smtClean="0">
                <a:solidFill>
                  <a:srgbClr val="FF0000"/>
                </a:solidFill>
              </a:rPr>
              <a:t>Pro- and Con- Grid:</a:t>
            </a:r>
            <a:r>
              <a:rPr lang="en-US" sz="2200" b="1" dirty="0" smtClean="0"/>
              <a:t> </a:t>
            </a:r>
            <a:r>
              <a:rPr lang="en-US" sz="2200" dirty="0" smtClean="0"/>
              <a:t>Students list advantages and disadvantages of any issue or topic (can be done individually or in groups). This helps students think critically about the topic and pushes them to go beyond their initial reaction. </a:t>
            </a:r>
            <a:r>
              <a:rPr lang="en-US" sz="2200" b="1" dirty="0" smtClean="0"/>
              <a:t>For example: </a:t>
            </a:r>
            <a:r>
              <a:rPr lang="en-US" sz="2200" i="1" dirty="0" smtClean="0"/>
              <a:t>What are the pros and cons for students (or instructors) of</a:t>
            </a:r>
            <a:r>
              <a:rPr lang="en-US" sz="2200" dirty="0" smtClean="0"/>
              <a:t> </a:t>
            </a:r>
            <a:r>
              <a:rPr lang="en-US" sz="2200" i="1" dirty="0" smtClean="0"/>
              <a:t>a university using plagiarism-checking software?</a:t>
            </a:r>
            <a:endParaRPr lang="en-US" sz="2200" dirty="0" smtClean="0"/>
          </a:p>
          <a:p>
            <a:pPr marL="342900" indent="-342900">
              <a:buFont typeface="Arial"/>
              <a:buChar char="•"/>
            </a:pPr>
            <a:endParaRPr lang="en-US" sz="2200" i="1" dirty="0"/>
          </a:p>
          <a:p>
            <a:pPr marL="342900" indent="-342900">
              <a:buFont typeface="Arial"/>
              <a:buChar char="•"/>
            </a:pPr>
            <a:r>
              <a:rPr lang="en-US" sz="2200" b="1" dirty="0" smtClean="0">
                <a:solidFill>
                  <a:srgbClr val="FF0000"/>
                </a:solidFill>
              </a:rPr>
              <a:t>Modeling Skills: </a:t>
            </a:r>
            <a:r>
              <a:rPr lang="en-US" sz="2200" dirty="0" smtClean="0">
                <a:solidFill>
                  <a:schemeClr val="tx1"/>
                </a:solidFill>
              </a:rPr>
              <a:t>Similar to Role Playing but may be less formal. You model a skill to students and then have them practice the skill with a partner. Break skills into small pieces throughout the lesson – save time at the end to put all of the pieces together and have students work through the entire skill.</a:t>
            </a:r>
          </a:p>
          <a:p>
            <a:pPr marL="342900" indent="-342900">
              <a:buFont typeface="Arial"/>
              <a:buChar char="•"/>
            </a:pPr>
            <a:endParaRPr lang="en-US" sz="2200" b="1" dirty="0">
              <a:solidFill>
                <a:schemeClr val="tx1"/>
              </a:solidFill>
            </a:endParaRPr>
          </a:p>
          <a:p>
            <a:pPr marL="342900" indent="-342900">
              <a:buFont typeface="Arial"/>
              <a:buChar char="•"/>
            </a:pPr>
            <a:r>
              <a:rPr lang="en-US" sz="2200" b="1" dirty="0">
                <a:solidFill>
                  <a:srgbClr val="FF0000"/>
                </a:solidFill>
              </a:rPr>
              <a:t>One-Minute Paper: </a:t>
            </a:r>
            <a:r>
              <a:rPr lang="en-US" sz="2200" dirty="0"/>
              <a:t>Have students respond to a prompt and tell them they have one minute to write a response. You can provide paper (or students use their own paper), or you could do this in a Google Doc</a:t>
            </a:r>
            <a:r>
              <a:rPr lang="en-US" sz="2200" dirty="0" smtClean="0"/>
              <a:t>.</a:t>
            </a:r>
            <a:endParaRPr lang="en-US" sz="2200" dirty="0"/>
          </a:p>
        </p:txBody>
      </p:sp>
    </p:spTree>
    <p:extLst>
      <p:ext uri="{BB962C8B-B14F-4D97-AF65-F5344CB8AC3E}">
        <p14:creationId xmlns:p14="http://schemas.microsoft.com/office/powerpoint/2010/main" val="1892270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53" y="142504"/>
            <a:ext cx="8906713" cy="6715495"/>
          </a:xfrm>
        </p:spPr>
        <p:txBody>
          <a:bodyPr/>
          <a:lstStyle/>
          <a:p>
            <a:pPr marL="342900" indent="-342900">
              <a:buFont typeface="Arial"/>
              <a:buChar char="•"/>
            </a:pPr>
            <a:r>
              <a:rPr lang="en-US" sz="2300" b="1" dirty="0" smtClean="0">
                <a:solidFill>
                  <a:srgbClr val="FF0000"/>
                </a:solidFill>
              </a:rPr>
              <a:t>Skits: </a:t>
            </a:r>
            <a:r>
              <a:rPr lang="en-US" sz="2300" dirty="0" smtClean="0"/>
              <a:t>Give groups of students a topic or issue that you’ve been working on and tell them they have to act out in a 2 minute skit. Give them 5-7 minutes to plan their skit, 2 minutes to do it, and then other students have to guess the topic or issue</a:t>
            </a:r>
            <a:r>
              <a:rPr lang="en-US" sz="2300" dirty="0" smtClean="0"/>
              <a:t>.</a:t>
            </a:r>
          </a:p>
          <a:p>
            <a:pPr marL="342900" indent="-342900">
              <a:buFont typeface="Arial"/>
              <a:buChar char="•"/>
            </a:pPr>
            <a:endParaRPr lang="en-US" sz="2300" b="1" dirty="0">
              <a:solidFill>
                <a:srgbClr val="FF0000"/>
              </a:solidFill>
            </a:endParaRPr>
          </a:p>
          <a:p>
            <a:pPr marL="342900" indent="-342900">
              <a:buFont typeface="Arial"/>
              <a:buChar char="•"/>
            </a:pPr>
            <a:r>
              <a:rPr lang="en-US" sz="2300" b="1" dirty="0" smtClean="0">
                <a:solidFill>
                  <a:srgbClr val="FF0000"/>
                </a:solidFill>
              </a:rPr>
              <a:t>Placemat Activity:</a:t>
            </a:r>
            <a:r>
              <a:rPr lang="en-US" sz="2300" dirty="0" smtClean="0">
                <a:solidFill>
                  <a:srgbClr val="FF0000"/>
                </a:solidFill>
              </a:rPr>
              <a:t> </a:t>
            </a:r>
            <a:r>
              <a:rPr lang="en-US" sz="2300" dirty="0" smtClean="0">
                <a:solidFill>
                  <a:schemeClr val="tx1"/>
                </a:solidFill>
              </a:rPr>
              <a:t>Good for problem-solving and consensus building. Students work in groups of 4 to consider an issue and write their individual response on the outside of the placemat, then work together to come to consensus </a:t>
            </a:r>
            <a:r>
              <a:rPr lang="mr-IN" sz="2300" dirty="0" smtClean="0">
                <a:solidFill>
                  <a:schemeClr val="tx1"/>
                </a:solidFill>
              </a:rPr>
              <a:t>–</a:t>
            </a:r>
            <a:r>
              <a:rPr lang="en-US" sz="2300" dirty="0" smtClean="0">
                <a:solidFill>
                  <a:schemeClr val="tx1"/>
                </a:solidFill>
              </a:rPr>
              <a:t> which is what is written in the middle.</a:t>
            </a:r>
            <a:endParaRPr lang="en-US" sz="2300" b="1" dirty="0" smtClean="0">
              <a:solidFill>
                <a:srgbClr val="FF0000"/>
              </a:solidFill>
            </a:endParaRPr>
          </a:p>
          <a:p>
            <a:pPr marL="342900" indent="-342900">
              <a:buFont typeface="Arial"/>
              <a:buChar char="•"/>
            </a:pPr>
            <a:endParaRPr lang="en-US" sz="2300" b="1" dirty="0">
              <a:solidFill>
                <a:srgbClr val="FF0000"/>
              </a:solidFill>
            </a:endParaRPr>
          </a:p>
          <a:p>
            <a:pPr marL="342900" indent="-342900">
              <a:buFont typeface="Arial"/>
              <a:buChar char="•"/>
            </a:pPr>
            <a:r>
              <a:rPr lang="en-US" sz="2300" b="1" dirty="0" smtClean="0">
                <a:solidFill>
                  <a:srgbClr val="FF0000"/>
                </a:solidFill>
              </a:rPr>
              <a:t>Games: </a:t>
            </a:r>
            <a:r>
              <a:rPr lang="en-US" sz="2300" dirty="0" smtClean="0">
                <a:solidFill>
                  <a:schemeClr val="tx1"/>
                </a:solidFill>
              </a:rPr>
              <a:t>Create a game for students to play to learn some of the content or skill you want them to learn!</a:t>
            </a:r>
            <a:r>
              <a:rPr lang="en-US" sz="2300" b="1" dirty="0" smtClean="0">
                <a:solidFill>
                  <a:schemeClr val="tx1"/>
                </a:solidFill>
              </a:rPr>
              <a:t> For example: </a:t>
            </a:r>
          </a:p>
          <a:p>
            <a:endParaRPr lang="en-US" sz="2300" b="1" dirty="0" smtClean="0">
              <a:solidFill>
                <a:schemeClr val="tx1"/>
              </a:solidFill>
            </a:endParaRPr>
          </a:p>
          <a:p>
            <a:pPr marL="342900" indent="-342900">
              <a:buFont typeface="Arial"/>
              <a:buChar char="•"/>
            </a:pPr>
            <a:r>
              <a:rPr lang="en-US" sz="2300" b="1" i="1" dirty="0" err="1" smtClean="0"/>
              <a:t>Webquests</a:t>
            </a:r>
            <a:r>
              <a:rPr lang="en-US" sz="2300" b="1" dirty="0"/>
              <a:t>:</a:t>
            </a:r>
            <a:r>
              <a:rPr lang="en-US" sz="2300" b="1" dirty="0">
                <a:solidFill>
                  <a:srgbClr val="FF0000"/>
                </a:solidFill>
              </a:rPr>
              <a:t> </a:t>
            </a:r>
            <a:r>
              <a:rPr lang="en-US" sz="2300" dirty="0">
                <a:solidFill>
                  <a:schemeClr val="tx1"/>
                </a:solidFill>
                <a:hlinkClick r:id="rId2"/>
              </a:rPr>
              <a:t>http://webquest.org/search/</a:t>
            </a:r>
            <a:r>
              <a:rPr lang="en-US" sz="2300" dirty="0" smtClean="0">
                <a:solidFill>
                  <a:schemeClr val="tx1"/>
                </a:solidFill>
                <a:hlinkClick r:id="rId2"/>
              </a:rPr>
              <a:t>index.php</a:t>
            </a:r>
            <a:endParaRPr lang="en-US" sz="2300" dirty="0" smtClean="0">
              <a:solidFill>
                <a:schemeClr val="tx1"/>
              </a:solidFill>
            </a:endParaRPr>
          </a:p>
          <a:p>
            <a:endParaRPr lang="en-US" sz="2300" dirty="0" smtClean="0">
              <a:solidFill>
                <a:schemeClr val="tx1"/>
              </a:solidFill>
            </a:endParaRPr>
          </a:p>
          <a:p>
            <a:pPr algn="ctr"/>
            <a:r>
              <a:rPr lang="en-US" sz="2300" i="1" dirty="0" smtClean="0">
                <a:solidFill>
                  <a:schemeClr val="tx1"/>
                </a:solidFill>
                <a:hlinkClick r:id="rId3"/>
              </a:rPr>
              <a:t>Why do I need to learn this? I already know how to search</a:t>
            </a:r>
            <a:r>
              <a:rPr lang="en-US" sz="2300" i="1" dirty="0" smtClean="0">
                <a:solidFill>
                  <a:schemeClr val="tx1"/>
                </a:solidFill>
              </a:rPr>
              <a:t>.</a:t>
            </a:r>
            <a:endParaRPr lang="en-US" sz="2300" i="1" dirty="0" smtClean="0">
              <a:solidFill>
                <a:schemeClr val="tx1"/>
              </a:solidFill>
            </a:endParaRPr>
          </a:p>
        </p:txBody>
      </p:sp>
    </p:spTree>
    <p:extLst>
      <p:ext uri="{BB962C8B-B14F-4D97-AF65-F5344CB8AC3E}">
        <p14:creationId xmlns:p14="http://schemas.microsoft.com/office/powerpoint/2010/main" val="25360149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33" y="50801"/>
            <a:ext cx="8839200" cy="1083734"/>
          </a:xfrm>
        </p:spPr>
        <p:txBody>
          <a:bodyPr/>
          <a:lstStyle/>
          <a:p>
            <a:r>
              <a:rPr lang="en-US" sz="3400" b="1" dirty="0">
                <a:solidFill>
                  <a:schemeClr val="tx1"/>
                </a:solidFill>
              </a:rPr>
              <a:t>At the </a:t>
            </a:r>
            <a:r>
              <a:rPr lang="en-US" sz="3400" b="1" dirty="0" smtClean="0">
                <a:solidFill>
                  <a:schemeClr val="tx1"/>
                </a:solidFill>
              </a:rPr>
              <a:t>END of </a:t>
            </a:r>
            <a:r>
              <a:rPr lang="en-US" sz="3400" b="1" dirty="0">
                <a:solidFill>
                  <a:schemeClr val="tx1"/>
                </a:solidFill>
              </a:rPr>
              <a:t>a lesson: </a:t>
            </a:r>
            <a:r>
              <a:rPr lang="en-US" sz="3400" b="1" dirty="0" smtClean="0">
                <a:solidFill>
                  <a:schemeClr val="tx1"/>
                </a:solidFill>
              </a:rPr>
              <a:t>Assessing learning &amp; promoting meta-cognition</a:t>
            </a:r>
            <a:endParaRPr lang="en-US" sz="3400" dirty="0"/>
          </a:p>
        </p:txBody>
      </p:sp>
      <p:pic>
        <p:nvPicPr>
          <p:cNvPr id="7" name="Picture 6" descr="images.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4267" y="1945381"/>
            <a:ext cx="643466" cy="675786"/>
          </a:xfrm>
          <a:prstGeom prst="rect">
            <a:avLst/>
          </a:prstGeom>
        </p:spPr>
      </p:pic>
      <p:sp>
        <p:nvSpPr>
          <p:cNvPr id="5" name="Content Placeholder 2"/>
          <p:cNvSpPr>
            <a:spLocks noGrp="1"/>
          </p:cNvSpPr>
          <p:nvPr>
            <p:ph idx="1"/>
          </p:nvPr>
        </p:nvSpPr>
        <p:spPr>
          <a:xfrm>
            <a:off x="169332" y="1221118"/>
            <a:ext cx="8974667" cy="5243714"/>
          </a:xfrm>
        </p:spPr>
        <p:txBody>
          <a:bodyPr>
            <a:normAutofit fontScale="92500" lnSpcReduction="10000"/>
          </a:bodyPr>
          <a:lstStyle/>
          <a:p>
            <a:pPr marL="342900" indent="-342900">
              <a:lnSpc>
                <a:spcPct val="110000"/>
              </a:lnSpc>
              <a:buFont typeface="Arial"/>
              <a:buChar char="•"/>
            </a:pPr>
            <a:r>
              <a:rPr lang="en-US" sz="2600" dirty="0" smtClean="0">
                <a:solidFill>
                  <a:schemeClr val="tx1"/>
                </a:solidFill>
              </a:rPr>
              <a:t>Enables you to </a:t>
            </a:r>
            <a:r>
              <a:rPr lang="en-US" sz="2600" b="1" dirty="0" smtClean="0">
                <a:solidFill>
                  <a:srgbClr val="FF0000"/>
                </a:solidFill>
              </a:rPr>
              <a:t>assess</a:t>
            </a:r>
            <a:r>
              <a:rPr lang="en-US" sz="2600" dirty="0" smtClean="0">
                <a:solidFill>
                  <a:schemeClr val="tx1"/>
                </a:solidFill>
              </a:rPr>
              <a:t> student learning. Encourages students to </a:t>
            </a:r>
            <a:r>
              <a:rPr lang="en-US" sz="2600" b="1" dirty="0" smtClean="0">
                <a:solidFill>
                  <a:srgbClr val="FF0000"/>
                </a:solidFill>
              </a:rPr>
              <a:t>internalize</a:t>
            </a:r>
            <a:r>
              <a:rPr lang="en-US" sz="2600" dirty="0" smtClean="0">
                <a:solidFill>
                  <a:schemeClr val="tx1"/>
                </a:solidFill>
              </a:rPr>
              <a:t> their learning. </a:t>
            </a:r>
          </a:p>
          <a:p>
            <a:pPr>
              <a:lnSpc>
                <a:spcPct val="110000"/>
              </a:lnSpc>
            </a:pPr>
            <a:endParaRPr lang="en-US" sz="2200" b="1" dirty="0" smtClean="0">
              <a:solidFill>
                <a:srgbClr val="FF0000"/>
              </a:solidFill>
            </a:endParaRPr>
          </a:p>
          <a:p>
            <a:pPr>
              <a:lnSpc>
                <a:spcPct val="110000"/>
              </a:lnSpc>
            </a:pPr>
            <a:r>
              <a:rPr lang="en-US" sz="2200" b="1" dirty="0" smtClean="0">
                <a:solidFill>
                  <a:srgbClr val="FF0000"/>
                </a:solidFill>
              </a:rPr>
              <a:t>“Ticket out the door”:</a:t>
            </a:r>
          </a:p>
          <a:p>
            <a:pPr marL="285750" indent="-285750">
              <a:lnSpc>
                <a:spcPct val="110000"/>
              </a:lnSpc>
              <a:buFont typeface="Arial"/>
              <a:buChar char="•"/>
            </a:pPr>
            <a:r>
              <a:rPr lang="en-US" sz="2200" dirty="0" smtClean="0">
                <a:solidFill>
                  <a:srgbClr val="000000"/>
                </a:solidFill>
              </a:rPr>
              <a:t>Similar to the “one minute paper” idea, except this happens at the end of the class.</a:t>
            </a:r>
          </a:p>
          <a:p>
            <a:pPr marL="285750" indent="-285750">
              <a:lnSpc>
                <a:spcPct val="110000"/>
              </a:lnSpc>
              <a:buFont typeface="Arial"/>
              <a:buChar char="•"/>
            </a:pPr>
            <a:r>
              <a:rPr lang="en-US" sz="2200" dirty="0" smtClean="0">
                <a:solidFill>
                  <a:srgbClr val="000000"/>
                </a:solidFill>
              </a:rPr>
              <a:t>Students have to give you their “ticket” to “get out the door”</a:t>
            </a:r>
          </a:p>
          <a:p>
            <a:pPr marL="285750" indent="-285750">
              <a:lnSpc>
                <a:spcPct val="110000"/>
              </a:lnSpc>
              <a:buFont typeface="Arial"/>
              <a:buChar char="•"/>
            </a:pPr>
            <a:r>
              <a:rPr lang="en-US" sz="2200" dirty="0" smtClean="0">
                <a:solidFill>
                  <a:srgbClr val="000000"/>
                </a:solidFill>
              </a:rPr>
              <a:t>Can be anonymous – some advantages to this</a:t>
            </a:r>
          </a:p>
          <a:p>
            <a:pPr marL="285750" indent="-285750">
              <a:lnSpc>
                <a:spcPct val="110000"/>
              </a:lnSpc>
              <a:buFont typeface="Arial"/>
              <a:buChar char="•"/>
            </a:pPr>
            <a:r>
              <a:rPr lang="en-US" sz="2200" dirty="0" smtClean="0">
                <a:solidFill>
                  <a:srgbClr val="FF0000"/>
                </a:solidFill>
              </a:rPr>
              <a:t>Ask students to write down, on a piece of paper, something you want to know:</a:t>
            </a:r>
          </a:p>
          <a:p>
            <a:pPr marL="285750" lvl="1" indent="-285750">
              <a:lnSpc>
                <a:spcPct val="110000"/>
              </a:lnSpc>
              <a:buFont typeface="Arial"/>
              <a:buChar char="•"/>
            </a:pPr>
            <a:r>
              <a:rPr lang="en-US" sz="2200" i="1" dirty="0" smtClean="0">
                <a:solidFill>
                  <a:srgbClr val="000000"/>
                </a:solidFill>
              </a:rPr>
              <a:t>What was the most surprising thing you learned in today’s class and why did it surprise you?</a:t>
            </a:r>
          </a:p>
          <a:p>
            <a:pPr marL="285750" lvl="5" indent="-285750">
              <a:buFont typeface="Arial"/>
              <a:buChar char="•"/>
            </a:pPr>
            <a:r>
              <a:rPr lang="en-US" sz="2200" i="1" dirty="0" smtClean="0">
                <a:solidFill>
                  <a:srgbClr val="000000"/>
                </a:solidFill>
              </a:rPr>
              <a:t>How has your thinking about ______ changed or grown?</a:t>
            </a:r>
          </a:p>
          <a:p>
            <a:pPr marL="285750" lvl="5" indent="-285750">
              <a:buFont typeface="Arial"/>
              <a:buChar char="•"/>
            </a:pPr>
            <a:r>
              <a:rPr lang="en-US" sz="2200" i="1" dirty="0" smtClean="0">
                <a:solidFill>
                  <a:srgbClr val="000000"/>
                </a:solidFill>
              </a:rPr>
              <a:t>How would you explain ______ to someone else?</a:t>
            </a:r>
          </a:p>
          <a:p>
            <a:pPr marL="285750" lvl="5" indent="-285750">
              <a:buFont typeface="Arial"/>
              <a:buChar char="•"/>
            </a:pPr>
            <a:r>
              <a:rPr lang="en-US" sz="2200" i="1" dirty="0" smtClean="0">
                <a:solidFill>
                  <a:srgbClr val="000000"/>
                </a:solidFill>
              </a:rPr>
              <a:t>What topics did you find confusing or difficult to understand?</a:t>
            </a:r>
          </a:p>
          <a:p>
            <a:pPr marL="285750" lvl="5" indent="-285750">
              <a:buFont typeface="Arial"/>
              <a:buChar char="•"/>
            </a:pPr>
            <a:r>
              <a:rPr lang="en-US" sz="2200" i="1" dirty="0" smtClean="0">
                <a:solidFill>
                  <a:srgbClr val="000000"/>
                </a:solidFill>
              </a:rPr>
              <a:t>List 3 ways this topic is relevant for society</a:t>
            </a:r>
            <a:r>
              <a:rPr lang="en-US" sz="2200" i="1" dirty="0">
                <a:solidFill>
                  <a:srgbClr val="000000"/>
                </a:solidFill>
              </a:rPr>
              <a:t> </a:t>
            </a:r>
            <a:r>
              <a:rPr lang="en-US" sz="2200" i="1" dirty="0" smtClean="0">
                <a:solidFill>
                  <a:srgbClr val="000000"/>
                </a:solidFill>
              </a:rPr>
              <a:t>today.</a:t>
            </a:r>
          </a:p>
        </p:txBody>
      </p:sp>
    </p:spTree>
    <p:extLst>
      <p:ext uri="{BB962C8B-B14F-4D97-AF65-F5344CB8AC3E}">
        <p14:creationId xmlns:p14="http://schemas.microsoft.com/office/powerpoint/2010/main" val="23954693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33" y="50801"/>
            <a:ext cx="8839200" cy="1083734"/>
          </a:xfrm>
        </p:spPr>
        <p:txBody>
          <a:bodyPr/>
          <a:lstStyle/>
          <a:p>
            <a:r>
              <a:rPr lang="en-US" sz="3400" b="1" dirty="0">
                <a:solidFill>
                  <a:schemeClr val="tx1"/>
                </a:solidFill>
              </a:rPr>
              <a:t>At the </a:t>
            </a:r>
            <a:r>
              <a:rPr lang="en-US" sz="3400" b="1" dirty="0" smtClean="0">
                <a:solidFill>
                  <a:schemeClr val="tx1"/>
                </a:solidFill>
              </a:rPr>
              <a:t>END of </a:t>
            </a:r>
            <a:r>
              <a:rPr lang="en-US" sz="3400" b="1" dirty="0">
                <a:solidFill>
                  <a:schemeClr val="tx1"/>
                </a:solidFill>
              </a:rPr>
              <a:t>a lesson: </a:t>
            </a:r>
            <a:r>
              <a:rPr lang="en-US" sz="3400" b="1" dirty="0" smtClean="0">
                <a:solidFill>
                  <a:schemeClr val="tx1"/>
                </a:solidFill>
              </a:rPr>
              <a:t>Assessing learning &amp; promoting meta-cognition</a:t>
            </a:r>
            <a:endParaRPr lang="en-US" sz="3400" dirty="0"/>
          </a:p>
        </p:txBody>
      </p:sp>
      <p:sp>
        <p:nvSpPr>
          <p:cNvPr id="3" name="Rectangle 2"/>
          <p:cNvSpPr/>
          <p:nvPr/>
        </p:nvSpPr>
        <p:spPr>
          <a:xfrm>
            <a:off x="169333" y="1420873"/>
            <a:ext cx="8701535" cy="4401205"/>
          </a:xfrm>
          <a:prstGeom prst="rect">
            <a:avLst/>
          </a:prstGeom>
        </p:spPr>
        <p:txBody>
          <a:bodyPr wrap="square">
            <a:spAutoFit/>
          </a:bodyPr>
          <a:lstStyle/>
          <a:p>
            <a:pPr marL="342900" indent="-342900">
              <a:buFont typeface="Arial"/>
              <a:buChar char="•"/>
            </a:pPr>
            <a:r>
              <a:rPr lang="en-US" sz="2800" dirty="0" smtClean="0"/>
              <a:t>Let’s play </a:t>
            </a:r>
            <a:r>
              <a:rPr lang="en-US" sz="2800" dirty="0" err="1" smtClean="0"/>
              <a:t>Kahoot</a:t>
            </a:r>
            <a:r>
              <a:rPr lang="en-US" sz="2800" dirty="0" smtClean="0"/>
              <a:t>!</a:t>
            </a:r>
            <a:r>
              <a:rPr lang="en-US" sz="2800" dirty="0" smtClean="0">
                <a:solidFill>
                  <a:srgbClr val="FF0000"/>
                </a:solidFill>
              </a:rPr>
              <a:t>                 GO TO: </a:t>
            </a:r>
            <a:r>
              <a:rPr lang="en-US" sz="2800" b="1" dirty="0" err="1" smtClean="0">
                <a:solidFill>
                  <a:srgbClr val="FF0000"/>
                </a:solidFill>
              </a:rPr>
              <a:t>kahoot.it</a:t>
            </a:r>
            <a:endParaRPr lang="en-US" sz="2800" b="1" dirty="0">
              <a:solidFill>
                <a:schemeClr val="tx1"/>
              </a:solidFill>
            </a:endParaRPr>
          </a:p>
          <a:p>
            <a:pPr marL="342900" indent="-342900">
              <a:buFont typeface="Arial"/>
              <a:buChar char="•"/>
            </a:pPr>
            <a:endParaRPr lang="en-US" sz="2800" dirty="0">
              <a:solidFill>
                <a:schemeClr val="tx1"/>
              </a:solidFill>
            </a:endParaRPr>
          </a:p>
          <a:p>
            <a:pPr marL="342900" indent="-342900">
              <a:buFont typeface="Arial"/>
              <a:buChar char="•"/>
            </a:pPr>
            <a:r>
              <a:rPr lang="en-US" sz="2800" dirty="0" err="1">
                <a:solidFill>
                  <a:schemeClr val="tx1"/>
                </a:solidFill>
              </a:rPr>
              <a:t>Kahoot</a:t>
            </a:r>
            <a:r>
              <a:rPr lang="en-US" sz="2800" dirty="0">
                <a:solidFill>
                  <a:schemeClr val="tx1"/>
                </a:solidFill>
              </a:rPr>
              <a:t> </a:t>
            </a:r>
            <a:r>
              <a:rPr lang="en-US" sz="2800" dirty="0" smtClean="0">
                <a:solidFill>
                  <a:schemeClr val="tx1"/>
                </a:solidFill>
              </a:rPr>
              <a:t>is a web-based game much like what you play at the movies (if you go to the movies!)</a:t>
            </a:r>
          </a:p>
          <a:p>
            <a:pPr marL="342900" indent="-342900">
              <a:buFont typeface="Arial"/>
              <a:buChar char="•"/>
            </a:pPr>
            <a:endParaRPr lang="en-US" sz="2800" dirty="0">
              <a:solidFill>
                <a:schemeClr val="tx1"/>
              </a:solidFill>
            </a:endParaRPr>
          </a:p>
          <a:p>
            <a:pPr marL="342900" indent="-342900">
              <a:buFont typeface="Arial"/>
              <a:buChar char="•"/>
            </a:pPr>
            <a:r>
              <a:rPr lang="en-US" sz="2800" dirty="0" smtClean="0">
                <a:solidFill>
                  <a:schemeClr val="tx1"/>
                </a:solidFill>
              </a:rPr>
              <a:t>All you need is a web browser to play</a:t>
            </a:r>
            <a:endParaRPr lang="en-US" sz="2800" dirty="0" smtClean="0">
              <a:solidFill>
                <a:srgbClr val="FF0000"/>
              </a:solidFill>
            </a:endParaRPr>
          </a:p>
          <a:p>
            <a:pPr marL="342900" indent="-342900">
              <a:buFont typeface="Arial"/>
              <a:buChar char="•"/>
            </a:pPr>
            <a:endParaRPr lang="en-US" sz="2800" b="1" i="1" dirty="0">
              <a:solidFill>
                <a:schemeClr val="tx1"/>
              </a:solidFill>
              <a:hlinkClick r:id="rId2"/>
            </a:endParaRPr>
          </a:p>
          <a:p>
            <a:pPr marL="342900" indent="-342900">
              <a:buFont typeface="Arial"/>
              <a:buChar char="•"/>
            </a:pPr>
            <a:r>
              <a:rPr lang="en-US" sz="2800" dirty="0" smtClean="0">
                <a:hlinkClick r:id="rId2"/>
              </a:rPr>
              <a:t>Video </a:t>
            </a:r>
            <a:r>
              <a:rPr lang="en-US" sz="2800" dirty="0">
                <a:hlinkClick r:id="rId2"/>
              </a:rPr>
              <a:t>tutorial</a:t>
            </a:r>
            <a:r>
              <a:rPr lang="en-US" sz="2800" dirty="0"/>
              <a:t>, </a:t>
            </a:r>
            <a:r>
              <a:rPr lang="en-US" sz="2800" dirty="0">
                <a:solidFill>
                  <a:srgbClr val="FF0000"/>
                </a:solidFill>
                <a:hlinkClick r:id="rId3"/>
              </a:rPr>
              <a:t>https://getkahoot.com</a:t>
            </a:r>
            <a:r>
              <a:rPr lang="en-US" sz="2800" dirty="0">
                <a:solidFill>
                  <a:srgbClr val="FF0000"/>
                </a:solidFill>
              </a:rPr>
              <a:t> </a:t>
            </a:r>
          </a:p>
          <a:p>
            <a:pPr marL="342900" indent="-342900">
              <a:buFont typeface="Arial"/>
              <a:buChar char="•"/>
            </a:pPr>
            <a:endParaRPr lang="en-US" sz="2800" dirty="0">
              <a:hlinkClick r:id="rId4"/>
            </a:endParaRPr>
          </a:p>
          <a:p>
            <a:pPr marL="342900" indent="-342900">
              <a:buFont typeface="Arial"/>
              <a:buChar char="•"/>
            </a:pPr>
            <a:r>
              <a:rPr lang="en-US" sz="2800" dirty="0">
                <a:hlinkClick r:id="rId4"/>
              </a:rPr>
              <a:t>Active </a:t>
            </a:r>
            <a:r>
              <a:rPr lang="en-US" sz="2800" dirty="0">
                <a:hlinkClick r:id="rId5"/>
              </a:rPr>
              <a:t>Learning </a:t>
            </a:r>
            <a:r>
              <a:rPr lang="en-US" sz="2800" dirty="0">
                <a:hlinkClick r:id="rId4"/>
              </a:rPr>
              <a:t>Kahoot</a:t>
            </a:r>
            <a:endParaRPr lang="en-US" sz="2800" dirty="0"/>
          </a:p>
        </p:txBody>
      </p:sp>
      <p:sp>
        <p:nvSpPr>
          <p:cNvPr id="4" name="Right Arrow 3"/>
          <p:cNvSpPr/>
          <p:nvPr/>
        </p:nvSpPr>
        <p:spPr>
          <a:xfrm>
            <a:off x="3895106" y="1318160"/>
            <a:ext cx="961902" cy="676893"/>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8625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p:nvPr/>
        </p:nvSpPr>
        <p:spPr>
          <a:xfrm>
            <a:off x="228599" y="636675"/>
            <a:ext cx="8730889" cy="2297871"/>
          </a:xfrm>
          <a:prstGeom prst="rect">
            <a:avLst/>
          </a:prstGeom>
          <a:noFill/>
          <a:ln>
            <a:noFill/>
          </a:ln>
        </p:spPr>
        <p:txBody>
          <a:bodyPr lIns="91425" tIns="91425" rIns="91425" bIns="91425" anchor="ctr" anchorCtr="0">
            <a:noAutofit/>
          </a:bodyPr>
          <a:lstStyle/>
          <a:p>
            <a:pPr lvl="0" rtl="0">
              <a:spcBef>
                <a:spcPts val="0"/>
              </a:spcBef>
              <a:buNone/>
            </a:pPr>
            <a:endParaRPr sz="1600" cap="small" dirty="0">
              <a:solidFill>
                <a:srgbClr val="B7B7B7"/>
              </a:solidFill>
            </a:endParaRPr>
          </a:p>
          <a:p>
            <a:pPr lvl="0" rtl="0">
              <a:spcBef>
                <a:spcPts val="0"/>
              </a:spcBef>
              <a:buNone/>
            </a:pPr>
            <a:endParaRPr sz="1600" cap="small" dirty="0">
              <a:solidFill>
                <a:srgbClr val="999999"/>
              </a:solidFill>
            </a:endParaRPr>
          </a:p>
          <a:p>
            <a:pPr lvl="0" algn="r" rtl="0">
              <a:spcBef>
                <a:spcPts val="600"/>
              </a:spcBef>
              <a:buNone/>
            </a:pPr>
            <a:endParaRPr sz="3200" dirty="0">
              <a:solidFill>
                <a:srgbClr val="FFFFFF"/>
              </a:solidFill>
            </a:endParaRPr>
          </a:p>
          <a:p>
            <a:pPr lvl="0" algn="r" rtl="0">
              <a:spcBef>
                <a:spcPts val="600"/>
              </a:spcBef>
              <a:buNone/>
            </a:pPr>
            <a:r>
              <a:rPr lang="en-US" sz="4000" b="1" dirty="0" smtClean="0">
                <a:solidFill>
                  <a:srgbClr val="FFFFFF"/>
                </a:solidFill>
              </a:rPr>
              <a:t>Active Learning </a:t>
            </a:r>
            <a:r>
              <a:rPr lang="en-US" sz="4000" b="1" dirty="0" err="1" smtClean="0">
                <a:solidFill>
                  <a:srgbClr val="FFFFFF"/>
                </a:solidFill>
              </a:rPr>
              <a:t>Bootcamp</a:t>
            </a:r>
            <a:endParaRPr lang="en-US" sz="4000" b="1" dirty="0">
              <a:solidFill>
                <a:srgbClr val="FFFFFF"/>
              </a:solidFill>
            </a:endParaRPr>
          </a:p>
          <a:p>
            <a:pPr lvl="0" rtl="0">
              <a:spcBef>
                <a:spcPts val="0"/>
              </a:spcBef>
              <a:buClr>
                <a:srgbClr val="000000"/>
              </a:buClr>
              <a:buFont typeface="Arial"/>
              <a:buNone/>
            </a:pPr>
            <a:endParaRPr sz="1600" cap="small" dirty="0">
              <a:solidFill>
                <a:srgbClr val="999999"/>
              </a:solidFill>
            </a:endParaRPr>
          </a:p>
          <a:p>
            <a:pPr lvl="0" algn="r" rtl="0">
              <a:spcBef>
                <a:spcPts val="0"/>
              </a:spcBef>
              <a:buNone/>
            </a:pPr>
            <a:endParaRPr sz="1600" cap="small" dirty="0">
              <a:solidFill>
                <a:srgbClr val="FFFFFF"/>
              </a:solidFill>
            </a:endParaRPr>
          </a:p>
        </p:txBody>
      </p:sp>
      <p:sp>
        <p:nvSpPr>
          <p:cNvPr id="3" name="Text Placeholder 2"/>
          <p:cNvSpPr>
            <a:spLocks noGrp="1"/>
          </p:cNvSpPr>
          <p:nvPr>
            <p:ph type="body" sz="quarter" idx="4294967295"/>
          </p:nvPr>
        </p:nvSpPr>
        <p:spPr>
          <a:xfrm>
            <a:off x="452633" y="3360312"/>
            <a:ext cx="8506855" cy="1461070"/>
          </a:xfrm>
          <a:prstGeom prst="rect">
            <a:avLst/>
          </a:prstGeom>
        </p:spPr>
        <p:txBody>
          <a:bodyPr/>
          <a:lstStyle/>
          <a:p>
            <a:pPr algn="r"/>
            <a:r>
              <a:rPr lang="en-US" sz="2000" dirty="0" smtClean="0">
                <a:solidFill>
                  <a:schemeClr val="bg1"/>
                </a:solidFill>
              </a:rPr>
              <a:t>Carla L. Peck, Associate Director (Curriculum)</a:t>
            </a:r>
          </a:p>
          <a:p>
            <a:pPr algn="r"/>
            <a:r>
              <a:rPr lang="en-US" sz="2000" dirty="0" smtClean="0">
                <a:solidFill>
                  <a:schemeClr val="bg1"/>
                </a:solidFill>
              </a:rPr>
              <a:t>Centre for Teaching &amp; Learning</a:t>
            </a:r>
          </a:p>
          <a:p>
            <a:pPr algn="r"/>
            <a:r>
              <a:rPr lang="en-US" sz="2000" dirty="0" smtClean="0">
                <a:solidFill>
                  <a:schemeClr val="bg1"/>
                </a:solidFill>
                <a:hlinkClick r:id="rId3"/>
              </a:rPr>
              <a:t>carla.peck@ualberta.ca</a:t>
            </a:r>
            <a:endParaRPr lang="en-US" sz="2000" dirty="0" smtClean="0">
              <a:solidFill>
                <a:schemeClr val="bg1"/>
              </a:solidFill>
            </a:endParaRPr>
          </a:p>
          <a:p>
            <a:pPr algn="r"/>
            <a:r>
              <a:rPr lang="en-US" sz="2000" dirty="0" smtClean="0">
                <a:solidFill>
                  <a:schemeClr val="bg1"/>
                </a:solidFill>
              </a:rPr>
              <a:t>@cpeck3 on Twitter</a:t>
            </a:r>
            <a:r>
              <a:rPr lang="en-US" sz="2000" dirty="0" smtClean="0">
                <a:solidFill>
                  <a:schemeClr val="bg1"/>
                </a:solidFill>
              </a:rPr>
              <a:t> </a:t>
            </a:r>
            <a:endParaRPr lang="en-US" sz="2000" dirty="0">
              <a:solidFill>
                <a:schemeClr val="bg1"/>
              </a:solidFill>
            </a:endParaRPr>
          </a:p>
        </p:txBody>
      </p:sp>
      <p:sp>
        <p:nvSpPr>
          <p:cNvPr id="4" name="TextBox 3"/>
          <p:cNvSpPr txBox="1"/>
          <p:nvPr/>
        </p:nvSpPr>
        <p:spPr>
          <a:xfrm>
            <a:off x="69586" y="2376827"/>
            <a:ext cx="8750405" cy="400110"/>
          </a:xfrm>
          <a:prstGeom prst="rect">
            <a:avLst/>
          </a:prstGeom>
          <a:noFill/>
        </p:spPr>
        <p:txBody>
          <a:bodyPr wrap="square" rtlCol="0">
            <a:spAutoFit/>
          </a:bodyPr>
          <a:lstStyle/>
          <a:p>
            <a:pPr algn="r"/>
            <a:r>
              <a:rPr lang="en-US" sz="2000" dirty="0" smtClean="0">
                <a:solidFill>
                  <a:schemeClr val="bg1"/>
                </a:solidFill>
              </a:rPr>
              <a:t>WILU 2017</a:t>
            </a:r>
            <a:endParaRPr lang="en-US" sz="2000" dirty="0">
              <a:solidFill>
                <a:schemeClr val="bg1"/>
              </a:solidFill>
            </a:endParaRP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56" y="217250"/>
            <a:ext cx="7021460" cy="1219943"/>
          </a:xfrm>
        </p:spPr>
        <p:txBody>
          <a:bodyPr/>
          <a:lstStyle/>
          <a:p>
            <a:r>
              <a:rPr lang="en-US" sz="3600" b="1" dirty="0" smtClean="0"/>
              <a:t>Application</a:t>
            </a:r>
            <a:endParaRPr lang="en-US" sz="3600" b="1" dirty="0"/>
          </a:p>
        </p:txBody>
      </p:sp>
      <p:sp>
        <p:nvSpPr>
          <p:cNvPr id="3" name="Content Placeholder 2"/>
          <p:cNvSpPr>
            <a:spLocks noGrp="1"/>
          </p:cNvSpPr>
          <p:nvPr>
            <p:ph idx="1"/>
          </p:nvPr>
        </p:nvSpPr>
        <p:spPr>
          <a:xfrm>
            <a:off x="246956" y="1270164"/>
            <a:ext cx="8508560" cy="5086490"/>
          </a:xfrm>
        </p:spPr>
        <p:txBody>
          <a:bodyPr>
            <a:noAutofit/>
          </a:bodyPr>
          <a:lstStyle/>
          <a:p>
            <a:r>
              <a:rPr lang="en-US" sz="2400" b="1" dirty="0" smtClean="0">
                <a:solidFill>
                  <a:srgbClr val="FF0000"/>
                </a:solidFill>
              </a:rPr>
              <a:t>What Active Learning Strategies will you try?</a:t>
            </a:r>
          </a:p>
          <a:p>
            <a:endParaRPr lang="en-US" sz="2400" dirty="0">
              <a:solidFill>
                <a:srgbClr val="000000"/>
              </a:solidFill>
            </a:endParaRPr>
          </a:p>
          <a:p>
            <a:pPr marL="342900" indent="-342900">
              <a:buFont typeface="Arial"/>
              <a:buChar char="•"/>
            </a:pPr>
            <a:r>
              <a:rPr lang="en-US" sz="2400" dirty="0" smtClean="0"/>
              <a:t>Identify </a:t>
            </a:r>
            <a:r>
              <a:rPr lang="en-US" sz="2400" dirty="0" smtClean="0"/>
              <a:t>one </a:t>
            </a:r>
            <a:r>
              <a:rPr lang="en-US" sz="2400" dirty="0" smtClean="0"/>
              <a:t>Active Learning </a:t>
            </a:r>
            <a:r>
              <a:rPr lang="en-US" sz="2400" dirty="0" smtClean="0"/>
              <a:t>strategy </a:t>
            </a:r>
            <a:r>
              <a:rPr lang="en-US" sz="2400" dirty="0" smtClean="0"/>
              <a:t>that you could use at the beginning, middle, and end of a class.</a:t>
            </a:r>
          </a:p>
          <a:p>
            <a:pPr marL="342900" indent="-342900">
              <a:buFont typeface="Arial"/>
              <a:buChar char="•"/>
            </a:pPr>
            <a:endParaRPr lang="en-US" sz="2400" dirty="0"/>
          </a:p>
          <a:p>
            <a:pPr marL="342900" indent="-342900">
              <a:buFont typeface="Arial"/>
              <a:buChar char="•"/>
            </a:pPr>
            <a:r>
              <a:rPr lang="en-US" sz="2400" dirty="0" smtClean="0"/>
              <a:t>Start to map out what you will do.</a:t>
            </a:r>
          </a:p>
          <a:p>
            <a:pPr marL="342900" indent="-342900">
              <a:buFont typeface="Arial"/>
              <a:buChar char="•"/>
            </a:pPr>
            <a:endParaRPr lang="en-US" sz="2400" dirty="0"/>
          </a:p>
          <a:p>
            <a:pPr marL="342900" indent="-342900">
              <a:buFont typeface="Arial"/>
              <a:buChar char="•"/>
            </a:pPr>
            <a:r>
              <a:rPr lang="en-US" sz="2400" dirty="0" smtClean="0"/>
              <a:t>Get ready to share your ideas with us!</a:t>
            </a:r>
          </a:p>
        </p:txBody>
      </p:sp>
    </p:spTree>
    <p:extLst>
      <p:ext uri="{BB962C8B-B14F-4D97-AF65-F5344CB8AC3E}">
        <p14:creationId xmlns:p14="http://schemas.microsoft.com/office/powerpoint/2010/main" val="2035318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74638"/>
            <a:ext cx="8483600" cy="673630"/>
          </a:xfrm>
        </p:spPr>
        <p:txBody>
          <a:bodyPr/>
          <a:lstStyle/>
          <a:p>
            <a:r>
              <a:rPr lang="en-US" sz="3600" b="1" dirty="0" smtClean="0"/>
              <a:t>Final Thoughts</a:t>
            </a:r>
            <a:endParaRPr lang="en-US" sz="3600" b="1" dirty="0"/>
          </a:p>
        </p:txBody>
      </p:sp>
      <p:sp>
        <p:nvSpPr>
          <p:cNvPr id="3" name="Content Placeholder 2"/>
          <p:cNvSpPr>
            <a:spLocks noGrp="1"/>
          </p:cNvSpPr>
          <p:nvPr>
            <p:ph idx="1"/>
          </p:nvPr>
        </p:nvSpPr>
        <p:spPr>
          <a:xfrm>
            <a:off x="203200" y="948268"/>
            <a:ext cx="8737600" cy="5435600"/>
          </a:xfrm>
        </p:spPr>
        <p:txBody>
          <a:bodyPr/>
          <a:lstStyle/>
          <a:p>
            <a:r>
              <a:rPr lang="en-US" sz="2400" b="1" dirty="0">
                <a:solidFill>
                  <a:srgbClr val="FF0000"/>
                </a:solidFill>
              </a:rPr>
              <a:t>IMPORTANT: </a:t>
            </a:r>
          </a:p>
          <a:p>
            <a:pPr lvl="1"/>
            <a:r>
              <a:rPr lang="en-US" sz="2400" dirty="0" smtClean="0"/>
              <a:t>Be </a:t>
            </a:r>
            <a:r>
              <a:rPr lang="en-US" sz="2400" dirty="0"/>
              <a:t>willing to try things more than once – </a:t>
            </a:r>
            <a:r>
              <a:rPr lang="en-US" sz="2400" dirty="0" smtClean="0"/>
              <a:t>you and your students will </a:t>
            </a:r>
            <a:r>
              <a:rPr lang="en-US" sz="2400" dirty="0"/>
              <a:t>need time to learn how to </a:t>
            </a:r>
            <a:r>
              <a:rPr lang="en-US" sz="2400" dirty="0" smtClean="0"/>
              <a:t>use these strategies.</a:t>
            </a:r>
            <a:endParaRPr lang="en-US" sz="2400" dirty="0"/>
          </a:p>
          <a:p>
            <a:pPr marL="329184" lvl="1"/>
            <a:endParaRPr lang="en-US" sz="2400" dirty="0"/>
          </a:p>
          <a:p>
            <a:pPr lvl="1"/>
            <a:r>
              <a:rPr lang="en-US" sz="2400" dirty="0"/>
              <a:t>Investing time at the start of the term </a:t>
            </a:r>
            <a:r>
              <a:rPr lang="en-US" sz="2400" dirty="0" smtClean="0"/>
              <a:t>to incorporate these strategies into your teaching </a:t>
            </a:r>
            <a:r>
              <a:rPr lang="en-US" sz="2400" dirty="0"/>
              <a:t>will pay off in dividends during the rest of the term:</a:t>
            </a:r>
          </a:p>
          <a:p>
            <a:pPr lvl="1"/>
            <a:endParaRPr lang="en-US" sz="2400" dirty="0"/>
          </a:p>
          <a:p>
            <a:pPr marL="342900" lvl="2" indent="-342900">
              <a:buFont typeface="Arial"/>
              <a:buChar char="•"/>
            </a:pPr>
            <a:r>
              <a:rPr lang="en-US" sz="2400" dirty="0"/>
              <a:t>More active classes</a:t>
            </a:r>
          </a:p>
          <a:p>
            <a:pPr marL="342900" lvl="2" indent="-342900">
              <a:buFont typeface="Arial"/>
              <a:buChar char="•"/>
            </a:pPr>
            <a:r>
              <a:rPr lang="en-US" sz="2400" dirty="0"/>
              <a:t>More </a:t>
            </a:r>
            <a:r>
              <a:rPr lang="en-US" sz="2400" dirty="0" smtClean="0"/>
              <a:t>engagement for everyone!</a:t>
            </a:r>
            <a:endParaRPr lang="en-US" sz="2400" dirty="0"/>
          </a:p>
          <a:p>
            <a:pPr marL="342900" lvl="2" indent="-342900">
              <a:buFont typeface="Arial"/>
              <a:buChar char="•"/>
            </a:pPr>
            <a:r>
              <a:rPr lang="en-US" sz="2400" dirty="0"/>
              <a:t>Deeper learning, that is both challenging &amp; </a:t>
            </a:r>
            <a:r>
              <a:rPr lang="en-US" sz="2400" dirty="0" smtClean="0"/>
              <a:t>meaningful</a:t>
            </a:r>
          </a:p>
          <a:p>
            <a:pPr marL="342900" lvl="2" indent="-342900">
              <a:buFont typeface="Arial"/>
              <a:buChar char="•"/>
            </a:pPr>
            <a:endParaRPr lang="en-US" sz="2400" dirty="0"/>
          </a:p>
          <a:p>
            <a:pPr lvl="2"/>
            <a:r>
              <a:rPr lang="en-US" sz="2400" dirty="0"/>
              <a:t>Think about how you can collaborate with your colleagues to support one another</a:t>
            </a:r>
            <a:r>
              <a:rPr lang="en-US" sz="2400" dirty="0" smtClean="0"/>
              <a:t>! Start a shared Google Doc folder!</a:t>
            </a:r>
            <a:endParaRPr lang="en-US" sz="2400" dirty="0"/>
          </a:p>
          <a:p>
            <a:pPr marL="342900" lvl="2" indent="-342900">
              <a:buFont typeface="Arial"/>
              <a:buChar char="•"/>
            </a:pPr>
            <a:endParaRPr lang="en-US" sz="2400" dirty="0"/>
          </a:p>
          <a:p>
            <a:endParaRPr lang="en-US" dirty="0"/>
          </a:p>
        </p:txBody>
      </p:sp>
    </p:spTree>
    <p:extLst>
      <p:ext uri="{BB962C8B-B14F-4D97-AF65-F5344CB8AC3E}">
        <p14:creationId xmlns:p14="http://schemas.microsoft.com/office/powerpoint/2010/main" val="39997870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p:nvPr/>
        </p:nvSpPr>
        <p:spPr>
          <a:xfrm>
            <a:off x="228599" y="636675"/>
            <a:ext cx="8730889" cy="2297871"/>
          </a:xfrm>
          <a:prstGeom prst="rect">
            <a:avLst/>
          </a:prstGeom>
          <a:noFill/>
          <a:ln>
            <a:noFill/>
          </a:ln>
        </p:spPr>
        <p:txBody>
          <a:bodyPr lIns="91425" tIns="91425" rIns="91425" bIns="91425" anchor="ctr" anchorCtr="0">
            <a:noAutofit/>
          </a:bodyPr>
          <a:lstStyle/>
          <a:p>
            <a:pPr lvl="0" rtl="0">
              <a:spcBef>
                <a:spcPts val="0"/>
              </a:spcBef>
              <a:buNone/>
            </a:pPr>
            <a:endParaRPr sz="1600" cap="small" dirty="0">
              <a:solidFill>
                <a:srgbClr val="B7B7B7"/>
              </a:solidFill>
            </a:endParaRPr>
          </a:p>
          <a:p>
            <a:pPr lvl="0" rtl="0">
              <a:spcBef>
                <a:spcPts val="0"/>
              </a:spcBef>
              <a:buNone/>
            </a:pPr>
            <a:endParaRPr sz="1600" cap="small" dirty="0">
              <a:solidFill>
                <a:srgbClr val="999999"/>
              </a:solidFill>
            </a:endParaRPr>
          </a:p>
          <a:p>
            <a:pPr lvl="0" algn="r" rtl="0">
              <a:spcBef>
                <a:spcPts val="600"/>
              </a:spcBef>
              <a:buNone/>
            </a:pPr>
            <a:endParaRPr sz="3200" dirty="0">
              <a:solidFill>
                <a:srgbClr val="FFFFFF"/>
              </a:solidFill>
            </a:endParaRPr>
          </a:p>
          <a:p>
            <a:pPr lvl="0" algn="r" rtl="0">
              <a:spcBef>
                <a:spcPts val="600"/>
              </a:spcBef>
              <a:buNone/>
            </a:pPr>
            <a:r>
              <a:rPr lang="en-US" sz="4000" b="1" dirty="0" smtClean="0">
                <a:solidFill>
                  <a:srgbClr val="FFFFFF"/>
                </a:solidFill>
              </a:rPr>
              <a:t>Active Learning </a:t>
            </a:r>
            <a:r>
              <a:rPr lang="en-US" sz="4000" b="1" dirty="0" err="1" smtClean="0">
                <a:solidFill>
                  <a:srgbClr val="FFFFFF"/>
                </a:solidFill>
              </a:rPr>
              <a:t>Bootcamp</a:t>
            </a:r>
            <a:endParaRPr lang="en-US" sz="4000" b="1" dirty="0">
              <a:solidFill>
                <a:srgbClr val="FFFFFF"/>
              </a:solidFill>
            </a:endParaRPr>
          </a:p>
          <a:p>
            <a:pPr lvl="0" rtl="0">
              <a:spcBef>
                <a:spcPts val="0"/>
              </a:spcBef>
              <a:buClr>
                <a:srgbClr val="000000"/>
              </a:buClr>
              <a:buFont typeface="Arial"/>
              <a:buNone/>
            </a:pPr>
            <a:endParaRPr sz="1600" cap="small" dirty="0">
              <a:solidFill>
                <a:srgbClr val="999999"/>
              </a:solidFill>
            </a:endParaRPr>
          </a:p>
          <a:p>
            <a:pPr lvl="0" algn="r" rtl="0">
              <a:spcBef>
                <a:spcPts val="0"/>
              </a:spcBef>
              <a:buNone/>
            </a:pPr>
            <a:endParaRPr sz="1600" cap="small" dirty="0">
              <a:solidFill>
                <a:srgbClr val="FFFFFF"/>
              </a:solidFill>
            </a:endParaRPr>
          </a:p>
        </p:txBody>
      </p:sp>
      <p:sp>
        <p:nvSpPr>
          <p:cNvPr id="3" name="Text Placeholder 2"/>
          <p:cNvSpPr>
            <a:spLocks noGrp="1"/>
          </p:cNvSpPr>
          <p:nvPr>
            <p:ph type="body" sz="quarter" idx="4294967295"/>
          </p:nvPr>
        </p:nvSpPr>
        <p:spPr>
          <a:xfrm>
            <a:off x="452633" y="3360312"/>
            <a:ext cx="8506855" cy="1461070"/>
          </a:xfrm>
          <a:prstGeom prst="rect">
            <a:avLst/>
          </a:prstGeom>
        </p:spPr>
        <p:txBody>
          <a:bodyPr/>
          <a:lstStyle/>
          <a:p>
            <a:pPr algn="r"/>
            <a:r>
              <a:rPr lang="en-US" sz="2000" dirty="0" smtClean="0">
                <a:solidFill>
                  <a:schemeClr val="bg1"/>
                </a:solidFill>
              </a:rPr>
              <a:t>Carla L. Peck, Associate Director (Curriculum)</a:t>
            </a:r>
          </a:p>
          <a:p>
            <a:pPr algn="r"/>
            <a:r>
              <a:rPr lang="en-US" sz="2000" dirty="0" smtClean="0">
                <a:solidFill>
                  <a:schemeClr val="bg1"/>
                </a:solidFill>
              </a:rPr>
              <a:t>Centre for Teaching &amp; Learning</a:t>
            </a:r>
          </a:p>
          <a:p>
            <a:pPr algn="r"/>
            <a:r>
              <a:rPr lang="en-US" sz="2000" dirty="0" smtClean="0">
                <a:solidFill>
                  <a:schemeClr val="bg1"/>
                </a:solidFill>
                <a:hlinkClick r:id="rId3"/>
              </a:rPr>
              <a:t>carla.peck@ualberta.ca</a:t>
            </a:r>
            <a:endParaRPr lang="en-US" sz="2000" dirty="0" smtClean="0">
              <a:solidFill>
                <a:schemeClr val="bg1"/>
              </a:solidFill>
            </a:endParaRPr>
          </a:p>
          <a:p>
            <a:pPr algn="r"/>
            <a:r>
              <a:rPr lang="en-US" sz="2000" dirty="0" smtClean="0">
                <a:solidFill>
                  <a:schemeClr val="bg1"/>
                </a:solidFill>
              </a:rPr>
              <a:t>@cpeck3 on Twitter</a:t>
            </a:r>
            <a:r>
              <a:rPr lang="en-US" sz="2000" dirty="0" smtClean="0">
                <a:solidFill>
                  <a:schemeClr val="bg1"/>
                </a:solidFill>
              </a:rPr>
              <a:t> </a:t>
            </a:r>
            <a:endParaRPr lang="en-US" sz="2000" dirty="0">
              <a:solidFill>
                <a:schemeClr val="bg1"/>
              </a:solidFill>
            </a:endParaRPr>
          </a:p>
        </p:txBody>
      </p:sp>
      <p:sp>
        <p:nvSpPr>
          <p:cNvPr id="4" name="TextBox 3"/>
          <p:cNvSpPr txBox="1"/>
          <p:nvPr/>
        </p:nvSpPr>
        <p:spPr>
          <a:xfrm>
            <a:off x="69586" y="2376827"/>
            <a:ext cx="8750405" cy="400110"/>
          </a:xfrm>
          <a:prstGeom prst="rect">
            <a:avLst/>
          </a:prstGeom>
          <a:noFill/>
        </p:spPr>
        <p:txBody>
          <a:bodyPr wrap="square" rtlCol="0">
            <a:spAutoFit/>
          </a:bodyPr>
          <a:lstStyle/>
          <a:p>
            <a:pPr algn="r"/>
            <a:r>
              <a:rPr lang="en-US" sz="2000" dirty="0" smtClean="0">
                <a:solidFill>
                  <a:schemeClr val="bg1"/>
                </a:solidFill>
              </a:rPr>
              <a:t>WILU 2017</a:t>
            </a:r>
            <a:endParaRPr lang="en-US" sz="2000" dirty="0">
              <a:solidFill>
                <a:schemeClr val="bg1"/>
              </a:solidFill>
            </a:endParaRPr>
          </a:p>
        </p:txBody>
      </p:sp>
    </p:spTree>
    <p:extLst>
      <p:ext uri="{BB962C8B-B14F-4D97-AF65-F5344CB8AC3E}">
        <p14:creationId xmlns:p14="http://schemas.microsoft.com/office/powerpoint/2010/main" val="694410332"/>
      </p:ext>
    </p:extLst>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457200" indent="-457200">
              <a:buFont typeface="+mj-lt"/>
              <a:buAutoNum type="arabicPeriod"/>
            </a:pPr>
            <a:r>
              <a:rPr lang="en-US" b="0" dirty="0" smtClean="0"/>
              <a:t>What is Active Learning?</a:t>
            </a:r>
          </a:p>
          <a:p>
            <a:pPr marL="457200" indent="-457200">
              <a:buFont typeface="+mj-lt"/>
              <a:buAutoNum type="arabicPeriod"/>
            </a:pPr>
            <a:r>
              <a:rPr lang="en-US" b="0" dirty="0" smtClean="0"/>
              <a:t>Why should I build Active Learning strategies into my teaching?</a:t>
            </a:r>
          </a:p>
          <a:p>
            <a:pPr marL="457200" indent="-457200">
              <a:buFont typeface="+mj-lt"/>
              <a:buAutoNum type="arabicPeriod"/>
            </a:pPr>
            <a:r>
              <a:rPr lang="en-US" b="0" dirty="0" smtClean="0"/>
              <a:t>Looking </a:t>
            </a:r>
            <a:r>
              <a:rPr lang="en-US" b="0" dirty="0" smtClean="0"/>
              <a:t>closely at some Active Learning </a:t>
            </a:r>
            <a:r>
              <a:rPr lang="en-US" b="0" dirty="0" smtClean="0"/>
              <a:t>strategies (and how technology can be integrated into some strategies)</a:t>
            </a:r>
            <a:endParaRPr lang="en-US" b="0" dirty="0" smtClean="0"/>
          </a:p>
          <a:p>
            <a:pPr marL="457200" indent="-457200">
              <a:buFont typeface="+mj-lt"/>
              <a:buAutoNum type="arabicPeriod"/>
            </a:pPr>
            <a:r>
              <a:rPr lang="en-US" b="0" dirty="0" smtClean="0"/>
              <a:t>Selecting and personalizing Active Learning strategies</a:t>
            </a:r>
            <a:endParaRPr lang="en-US" b="0" dirty="0"/>
          </a:p>
        </p:txBody>
      </p:sp>
      <p:sp>
        <p:nvSpPr>
          <p:cNvPr id="4" name="Title 3"/>
          <p:cNvSpPr>
            <a:spLocks noGrp="1"/>
          </p:cNvSpPr>
          <p:nvPr>
            <p:ph type="title"/>
          </p:nvPr>
        </p:nvSpPr>
        <p:spPr>
          <a:xfrm>
            <a:off x="814387" y="364265"/>
            <a:ext cx="7562850" cy="876337"/>
          </a:xfrm>
        </p:spPr>
        <p:txBody>
          <a:bodyPr/>
          <a:lstStyle/>
          <a:p>
            <a:pPr algn="ctr"/>
            <a:r>
              <a:rPr lang="en-US" sz="3600" b="1" dirty="0" smtClean="0">
                <a:solidFill>
                  <a:schemeClr val="tx1"/>
                </a:solidFill>
              </a:rPr>
              <a:t>Today’s Plan</a:t>
            </a:r>
            <a:endParaRPr lang="en-US" sz="3600" b="1" dirty="0">
              <a:solidFill>
                <a:schemeClr val="tx1"/>
              </a:solidFill>
            </a:endParaRPr>
          </a:p>
        </p:txBody>
      </p:sp>
    </p:spTree>
    <p:extLst>
      <p:ext uri="{BB962C8B-B14F-4D97-AF65-F5344CB8AC3E}">
        <p14:creationId xmlns:p14="http://schemas.microsoft.com/office/powerpoint/2010/main" val="1810308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38666" y="1240602"/>
            <a:ext cx="8551333" cy="5267076"/>
          </a:xfrm>
        </p:spPr>
        <p:txBody>
          <a:bodyPr/>
          <a:lstStyle/>
          <a:p>
            <a:pPr marL="342900" indent="-342900">
              <a:buFont typeface="Arial"/>
              <a:buChar char="•"/>
            </a:pPr>
            <a:r>
              <a:rPr lang="en-US" b="0" dirty="0" smtClean="0"/>
              <a:t>Get into groups </a:t>
            </a:r>
            <a:r>
              <a:rPr lang="en-US" b="0" dirty="0" smtClean="0"/>
              <a:t>of 5 or 6 people</a:t>
            </a:r>
            <a:endParaRPr lang="en-US" b="0" dirty="0" smtClean="0"/>
          </a:p>
          <a:p>
            <a:pPr marL="342900" indent="-342900">
              <a:buFont typeface="Arial"/>
              <a:buChar char="•"/>
            </a:pPr>
            <a:endParaRPr lang="en-US" b="0" dirty="0"/>
          </a:p>
          <a:p>
            <a:pPr marL="342900" indent="-342900">
              <a:buFont typeface="Arial"/>
              <a:buChar char="•"/>
            </a:pPr>
            <a:r>
              <a:rPr lang="en-US" b="0" dirty="0" smtClean="0"/>
              <a:t>Choose a piece of chart paper (on the wall) as your starting point.</a:t>
            </a:r>
          </a:p>
          <a:p>
            <a:pPr marL="342900" indent="-342900">
              <a:buFont typeface="Arial"/>
              <a:buChar char="•"/>
            </a:pPr>
            <a:endParaRPr lang="en-US" b="0" dirty="0"/>
          </a:p>
          <a:p>
            <a:pPr marL="342900" indent="-342900">
              <a:buFont typeface="Arial"/>
              <a:buChar char="•"/>
            </a:pPr>
            <a:r>
              <a:rPr lang="en-US" b="0" dirty="0" smtClean="0"/>
              <a:t>Discuss the question and write down 1 or 2 answers (can be point form).</a:t>
            </a:r>
          </a:p>
          <a:p>
            <a:pPr marL="342900" indent="-342900">
              <a:buFont typeface="Arial"/>
              <a:buChar char="•"/>
            </a:pPr>
            <a:endParaRPr lang="en-US" b="0" dirty="0"/>
          </a:p>
          <a:p>
            <a:pPr marL="342900" indent="-342900">
              <a:buFont typeface="Arial"/>
              <a:buChar char="•"/>
            </a:pPr>
            <a:r>
              <a:rPr lang="en-US" b="0" dirty="0" smtClean="0"/>
              <a:t>In 90 seconds, move to the next piece of chart paper and repeat the process.</a:t>
            </a:r>
          </a:p>
        </p:txBody>
      </p:sp>
      <p:sp>
        <p:nvSpPr>
          <p:cNvPr id="4" name="Title 3"/>
          <p:cNvSpPr>
            <a:spLocks noGrp="1"/>
          </p:cNvSpPr>
          <p:nvPr>
            <p:ph type="title"/>
          </p:nvPr>
        </p:nvSpPr>
        <p:spPr>
          <a:xfrm>
            <a:off x="814387" y="364265"/>
            <a:ext cx="7562850" cy="876337"/>
          </a:xfrm>
        </p:spPr>
        <p:txBody>
          <a:bodyPr/>
          <a:lstStyle/>
          <a:p>
            <a:pPr algn="ctr"/>
            <a:r>
              <a:rPr lang="en-US" sz="3600" b="1" dirty="0" smtClean="0">
                <a:solidFill>
                  <a:srgbClr val="000000"/>
                </a:solidFill>
              </a:rPr>
              <a:t>Let’s get active!</a:t>
            </a:r>
            <a:endParaRPr lang="en-US" sz="3600" b="1" dirty="0">
              <a:solidFill>
                <a:srgbClr val="000000"/>
              </a:solidFill>
            </a:endParaRPr>
          </a:p>
        </p:txBody>
      </p:sp>
    </p:spTree>
    <p:extLst>
      <p:ext uri="{BB962C8B-B14F-4D97-AF65-F5344CB8AC3E}">
        <p14:creationId xmlns:p14="http://schemas.microsoft.com/office/powerpoint/2010/main" val="514428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64596" y="1409935"/>
            <a:ext cx="8661112" cy="4501336"/>
          </a:xfrm>
        </p:spPr>
        <p:txBody>
          <a:bodyPr/>
          <a:lstStyle/>
          <a:p>
            <a:pPr marL="342900" indent="-342900">
              <a:buFont typeface="Arial"/>
              <a:buChar char="•"/>
            </a:pPr>
            <a:r>
              <a:rPr lang="en-US" b="0" dirty="0"/>
              <a:t>“Active learning is a process whereby students engage in activities, such as reading, writing, discussion, or problem solving that promote </a:t>
            </a:r>
            <a:r>
              <a:rPr lang="en-US" dirty="0">
                <a:solidFill>
                  <a:srgbClr val="FF0000"/>
                </a:solidFill>
              </a:rPr>
              <a:t>analysis</a:t>
            </a:r>
            <a:r>
              <a:rPr lang="en-US" b="0" dirty="0"/>
              <a:t>, </a:t>
            </a:r>
            <a:r>
              <a:rPr lang="en-US" dirty="0">
                <a:solidFill>
                  <a:srgbClr val="FF0000"/>
                </a:solidFill>
              </a:rPr>
              <a:t>synthesis</a:t>
            </a:r>
            <a:r>
              <a:rPr lang="en-US" b="0" dirty="0"/>
              <a:t>, and </a:t>
            </a:r>
            <a:r>
              <a:rPr lang="en-US" dirty="0">
                <a:solidFill>
                  <a:srgbClr val="FF0000"/>
                </a:solidFill>
              </a:rPr>
              <a:t>evaluation</a:t>
            </a:r>
            <a:r>
              <a:rPr lang="en-US" b="0" dirty="0">
                <a:solidFill>
                  <a:srgbClr val="FF0000"/>
                </a:solidFill>
              </a:rPr>
              <a:t> </a:t>
            </a:r>
            <a:r>
              <a:rPr lang="en-US" b="0" dirty="0"/>
              <a:t>of class content.” </a:t>
            </a:r>
            <a:r>
              <a:rPr lang="en-US" sz="1200" b="0" dirty="0"/>
              <a:t>– University of Michigan CRTL (</a:t>
            </a:r>
            <a:r>
              <a:rPr lang="en-US" sz="1200" b="0" dirty="0">
                <a:hlinkClick r:id="rId3"/>
              </a:rPr>
              <a:t>http://www.crlt.umich.edu/tstrategies/tsal</a:t>
            </a:r>
            <a:r>
              <a:rPr lang="en-US" sz="1200" b="0" dirty="0"/>
              <a:t>) </a:t>
            </a:r>
          </a:p>
          <a:p>
            <a:pPr marL="342900" indent="-342900">
              <a:buFont typeface="Arial"/>
              <a:buChar char="•"/>
            </a:pPr>
            <a:r>
              <a:rPr lang="en-US" b="0" dirty="0"/>
              <a:t>Responsibility for learning is transformed from a </a:t>
            </a:r>
            <a:r>
              <a:rPr lang="en-US" dirty="0">
                <a:solidFill>
                  <a:srgbClr val="FF0000"/>
                </a:solidFill>
              </a:rPr>
              <a:t>one-way </a:t>
            </a:r>
            <a:r>
              <a:rPr lang="en-US" b="0" dirty="0"/>
              <a:t>responsibility (“the teacher teaches me so I should learn”) to a </a:t>
            </a:r>
            <a:r>
              <a:rPr lang="en-US" dirty="0">
                <a:solidFill>
                  <a:srgbClr val="FF0000"/>
                </a:solidFill>
              </a:rPr>
              <a:t>two-way </a:t>
            </a:r>
            <a:r>
              <a:rPr lang="en-US" b="0" dirty="0"/>
              <a:t>responsibility (“the teacher teaches me but I also need to actively engage in order to understand and learn.”</a:t>
            </a:r>
            <a:r>
              <a:rPr lang="en-US" b="0" dirty="0" smtClean="0"/>
              <a:t>)</a:t>
            </a:r>
            <a:endParaRPr lang="en-US" b="0" dirty="0"/>
          </a:p>
          <a:p>
            <a:pPr marL="342900" indent="-342900">
              <a:buFont typeface="Arial"/>
              <a:buChar char="•"/>
            </a:pPr>
            <a:r>
              <a:rPr lang="en-US" b="0" dirty="0"/>
              <a:t>Promotes </a:t>
            </a:r>
            <a:r>
              <a:rPr lang="en-US" dirty="0">
                <a:solidFill>
                  <a:srgbClr val="FF0000"/>
                </a:solidFill>
              </a:rPr>
              <a:t>higher-order </a:t>
            </a:r>
            <a:r>
              <a:rPr lang="en-US" b="0" dirty="0"/>
              <a:t>thinking (beyond content memorization</a:t>
            </a:r>
            <a:r>
              <a:rPr lang="en-US" b="0" dirty="0" smtClean="0"/>
              <a:t>)</a:t>
            </a:r>
            <a:endParaRPr lang="en-US" b="0" dirty="0"/>
          </a:p>
        </p:txBody>
      </p:sp>
      <p:sp>
        <p:nvSpPr>
          <p:cNvPr id="4" name="Title 3"/>
          <p:cNvSpPr>
            <a:spLocks noGrp="1"/>
          </p:cNvSpPr>
          <p:nvPr>
            <p:ph type="title"/>
          </p:nvPr>
        </p:nvSpPr>
        <p:spPr>
          <a:xfrm>
            <a:off x="264596" y="152400"/>
            <a:ext cx="8523803" cy="1219199"/>
          </a:xfrm>
        </p:spPr>
        <p:txBody>
          <a:bodyPr/>
          <a:lstStyle/>
          <a:p>
            <a:pPr algn="ctr"/>
            <a:r>
              <a:rPr lang="en-US" sz="3600" b="1" dirty="0" smtClean="0">
                <a:solidFill>
                  <a:schemeClr val="tx1"/>
                </a:solidFill>
              </a:rPr>
              <a:t>What is Active Learning and why should I use it?</a:t>
            </a:r>
            <a:endParaRPr lang="en-US" sz="3600" b="1" dirty="0">
              <a:solidFill>
                <a:schemeClr val="tx1"/>
              </a:solidFill>
            </a:endParaRPr>
          </a:p>
        </p:txBody>
      </p:sp>
    </p:spTree>
    <p:extLst>
      <p:ext uri="{BB962C8B-B14F-4D97-AF65-F5344CB8AC3E}">
        <p14:creationId xmlns:p14="http://schemas.microsoft.com/office/powerpoint/2010/main" val="2179442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loomtaxonomy-e144543549537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31568"/>
            <a:ext cx="9144000" cy="4813390"/>
          </a:xfrm>
          <a:prstGeom prst="rect">
            <a:avLst/>
          </a:prstGeom>
        </p:spPr>
      </p:pic>
    </p:spTree>
    <p:extLst>
      <p:ext uri="{BB962C8B-B14F-4D97-AF65-F5344CB8AC3E}">
        <p14:creationId xmlns:p14="http://schemas.microsoft.com/office/powerpoint/2010/main" val="3528909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6-08-10 at 11.46.36 PM.png"/>
          <p:cNvPicPr>
            <a:picLocks noChangeAspect="1"/>
          </p:cNvPicPr>
          <p:nvPr/>
        </p:nvPicPr>
        <p:blipFill rotWithShape="1">
          <a:blip r:embed="rId2">
            <a:extLst>
              <a:ext uri="{28A0092B-C50C-407E-A947-70E740481C1C}">
                <a14:useLocalDpi xmlns:a14="http://schemas.microsoft.com/office/drawing/2010/main" val="0"/>
              </a:ext>
            </a:extLst>
          </a:blip>
          <a:srcRect b="2500"/>
          <a:stretch/>
        </p:blipFill>
        <p:spPr>
          <a:xfrm>
            <a:off x="0" y="0"/>
            <a:ext cx="9144000" cy="6163733"/>
          </a:xfrm>
          <a:prstGeom prst="rect">
            <a:avLst/>
          </a:prstGeom>
        </p:spPr>
      </p:pic>
    </p:spTree>
    <p:extLst>
      <p:ext uri="{BB962C8B-B14F-4D97-AF65-F5344CB8AC3E}">
        <p14:creationId xmlns:p14="http://schemas.microsoft.com/office/powerpoint/2010/main" val="528253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3798" y="46724"/>
            <a:ext cx="8960201" cy="1241081"/>
          </a:xfrm>
        </p:spPr>
        <p:txBody>
          <a:bodyPr/>
          <a:lstStyle/>
          <a:p>
            <a:pPr algn="ctr"/>
            <a:r>
              <a:rPr lang="en-US" sz="3600" b="1" dirty="0" smtClean="0">
                <a:solidFill>
                  <a:schemeClr val="tx1"/>
                </a:solidFill>
              </a:rPr>
              <a:t>At the BEGINNING of a lesson: Assessing &amp; </a:t>
            </a:r>
            <a:r>
              <a:rPr lang="en-US" sz="3600" b="1" dirty="0">
                <a:solidFill>
                  <a:schemeClr val="tx1"/>
                </a:solidFill>
              </a:rPr>
              <a:t>a</a:t>
            </a:r>
            <a:r>
              <a:rPr lang="en-US" sz="3600" b="1" dirty="0" smtClean="0">
                <a:solidFill>
                  <a:schemeClr val="tx1"/>
                </a:solidFill>
              </a:rPr>
              <a:t>ctivating </a:t>
            </a:r>
            <a:r>
              <a:rPr lang="en-US" sz="3600" b="1" dirty="0">
                <a:solidFill>
                  <a:schemeClr val="tx1"/>
                </a:solidFill>
              </a:rPr>
              <a:t>p</a:t>
            </a:r>
            <a:r>
              <a:rPr lang="en-US" sz="3600" b="1" dirty="0" smtClean="0">
                <a:solidFill>
                  <a:schemeClr val="tx1"/>
                </a:solidFill>
              </a:rPr>
              <a:t>rior </a:t>
            </a:r>
            <a:r>
              <a:rPr lang="en-US" sz="3600" b="1" dirty="0">
                <a:solidFill>
                  <a:schemeClr val="tx1"/>
                </a:solidFill>
              </a:rPr>
              <a:t>k</a:t>
            </a:r>
            <a:r>
              <a:rPr lang="en-US" sz="3600" b="1" dirty="0" smtClean="0">
                <a:solidFill>
                  <a:schemeClr val="tx1"/>
                </a:solidFill>
              </a:rPr>
              <a:t>nowledge</a:t>
            </a:r>
            <a:endParaRPr lang="en-US" sz="3600" b="1" dirty="0">
              <a:solidFill>
                <a:schemeClr val="tx1"/>
              </a:solidFill>
            </a:endParaRPr>
          </a:p>
        </p:txBody>
      </p:sp>
      <p:sp>
        <p:nvSpPr>
          <p:cNvPr id="5" name="Content Placeholder 2"/>
          <p:cNvSpPr txBox="1">
            <a:spLocks/>
          </p:cNvSpPr>
          <p:nvPr/>
        </p:nvSpPr>
        <p:spPr>
          <a:xfrm>
            <a:off x="183799" y="1523999"/>
            <a:ext cx="8777189" cy="4943367"/>
          </a:xfrm>
          <a:prstGeom prst="rect">
            <a:avLst/>
          </a:prstGeom>
          <a:noFill/>
          <a:ln>
            <a:noFill/>
          </a:ln>
        </p:spPr>
        <p:txBody>
          <a:bodyPr lIns="91425" tIns="91425" rIns="91425" bIns="91425" anchor="t" anchorCtr="0">
            <a:normAutofit lnSpcReduction="10000"/>
          </a:bodyPr>
          <a:lstStyle>
            <a:defPPr marR="0" lvl="0" algn="l" rtl="0">
              <a:lnSpc>
                <a:spcPct val="100000"/>
              </a:lnSpc>
              <a:spcBef>
                <a:spcPts val="0"/>
              </a:spcBef>
              <a:spcAft>
                <a:spcPts val="0"/>
              </a:spcAft>
            </a:defPPr>
            <a:lvl1pPr marL="0" marR="0" lvl="0" indent="0" algn="l" rtl="0">
              <a:lnSpc>
                <a:spcPct val="100000"/>
              </a:lnSpc>
              <a:spcBef>
                <a:spcPts val="1200"/>
              </a:spcBef>
              <a:spcAft>
                <a:spcPts val="600"/>
              </a:spcAft>
              <a:buFont typeface="Arial"/>
              <a:buNone/>
              <a:defRPr sz="2400" b="1" i="0" u="none" strike="noStrike" cap="none">
                <a:solidFill>
                  <a:srgbClr val="000000"/>
                </a:solidFill>
                <a:latin typeface="Arial"/>
                <a:ea typeface="Arial"/>
                <a:cs typeface="Arial"/>
                <a:sym typeface="Arial"/>
              </a:defRPr>
            </a:lvl1pPr>
            <a:lvl2pPr marL="3175" marR="0" lvl="1" indent="-3175" algn="l" rtl="0">
              <a:lnSpc>
                <a:spcPct val="100000"/>
              </a:lnSpc>
              <a:spcBef>
                <a:spcPts val="0"/>
              </a:spcBef>
              <a:spcAft>
                <a:spcPts val="1200"/>
              </a:spcAft>
              <a:buFont typeface="Arial"/>
              <a:buNone/>
              <a:defRPr sz="1800" b="1" i="0" u="none" strike="noStrike" cap="none">
                <a:solidFill>
                  <a:srgbClr val="000000"/>
                </a:solidFill>
                <a:latin typeface="Arial"/>
                <a:ea typeface="Arial"/>
                <a:cs typeface="Arial"/>
                <a:sym typeface="Arial"/>
              </a:defRPr>
            </a:lvl2pPr>
            <a:lvl3pPr marL="228600" marR="0" lvl="2" indent="-22860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3pPr>
            <a:lvl4pPr marL="514350" marR="0" lvl="3" indent="-165100" algn="l" rtl="0">
              <a:lnSpc>
                <a:spcPct val="100000"/>
              </a:lnSpc>
              <a:spcBef>
                <a:spcPts val="0"/>
              </a:spcBef>
              <a:spcAft>
                <a:spcPts val="0"/>
              </a:spcAft>
              <a:buFont typeface="Arial"/>
              <a:buChar char="●"/>
              <a:defRPr sz="1800" b="0" i="0" u="none" strike="noStrike" cap="none">
                <a:solidFill>
                  <a:srgbClr val="000000"/>
                </a:solidFill>
                <a:latin typeface="Arial"/>
                <a:ea typeface="Arial"/>
                <a:cs typeface="Arial"/>
                <a:sym typeface="Arial"/>
              </a:defRPr>
            </a:lvl4pPr>
            <a:lvl5pPr marL="747713" marR="0" lvl="4" indent="-169862" algn="l" rtl="0">
              <a:lnSpc>
                <a:spcPct val="100000"/>
              </a:lnSpc>
              <a:spcBef>
                <a:spcPts val="0"/>
              </a:spcBef>
              <a:spcAft>
                <a:spcPts val="0"/>
              </a:spcAft>
              <a:buFont typeface="Arial"/>
              <a:buChar char="●"/>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dirty="0" smtClean="0">
                <a:solidFill>
                  <a:srgbClr val="FF0000"/>
                </a:solidFill>
              </a:rPr>
              <a:t>Pedagogical benefits:</a:t>
            </a:r>
          </a:p>
          <a:p>
            <a:endParaRPr lang="en-US" sz="2800" dirty="0" smtClean="0">
              <a:solidFill>
                <a:srgbClr val="FF0000"/>
              </a:solidFill>
            </a:endParaRPr>
          </a:p>
          <a:p>
            <a:pPr marL="342900" lvl="1" indent="-342900">
              <a:buFont typeface="Arial"/>
              <a:buChar char="•"/>
            </a:pPr>
            <a:r>
              <a:rPr lang="en-US" sz="2800" b="0" dirty="0" smtClean="0"/>
              <a:t>When done at the beginning of a new unit of study/course, this </a:t>
            </a:r>
            <a:r>
              <a:rPr lang="en-US" sz="2800" dirty="0" smtClean="0">
                <a:solidFill>
                  <a:srgbClr val="FF0000"/>
                </a:solidFill>
              </a:rPr>
              <a:t>activates</a:t>
            </a:r>
            <a:r>
              <a:rPr lang="en-US" sz="2800" b="0" dirty="0" smtClean="0">
                <a:solidFill>
                  <a:srgbClr val="FF0000"/>
                </a:solidFill>
              </a:rPr>
              <a:t> </a:t>
            </a:r>
            <a:r>
              <a:rPr lang="en-US" sz="2800" b="0" dirty="0" smtClean="0"/>
              <a:t>students’ prior knowledge of a topic or concept (VELCRO)</a:t>
            </a:r>
          </a:p>
          <a:p>
            <a:pPr marL="342900" lvl="1" indent="-342900">
              <a:buFont typeface="Arial"/>
              <a:buChar char="•"/>
            </a:pPr>
            <a:r>
              <a:rPr lang="en-US" sz="2800" b="0" dirty="0" smtClean="0"/>
              <a:t>By revealing students’ prior knowledge, instructor can </a:t>
            </a:r>
            <a:r>
              <a:rPr lang="en-US" sz="2800" dirty="0" smtClean="0">
                <a:solidFill>
                  <a:srgbClr val="FF0000"/>
                </a:solidFill>
              </a:rPr>
              <a:t>assess students’ thinking </a:t>
            </a:r>
            <a:r>
              <a:rPr lang="en-US" sz="2800" b="0" dirty="0" smtClean="0"/>
              <a:t>– areas of strength, but also misconceptions, naïve conceptions</a:t>
            </a:r>
          </a:p>
          <a:p>
            <a:pPr marL="342900" lvl="1" indent="-342900">
              <a:buFont typeface="Arial"/>
              <a:buChar char="•"/>
            </a:pPr>
            <a:r>
              <a:rPr lang="en-US" sz="2800" b="0" dirty="0" smtClean="0"/>
              <a:t>Promotes </a:t>
            </a:r>
            <a:r>
              <a:rPr lang="en-US" sz="2800" dirty="0" smtClean="0">
                <a:solidFill>
                  <a:srgbClr val="FF0000"/>
                </a:solidFill>
              </a:rPr>
              <a:t>meta-cognition</a:t>
            </a:r>
            <a:r>
              <a:rPr lang="en-US" sz="2800" b="0" dirty="0" smtClean="0"/>
              <a:t>: students’ thinking about their thinking</a:t>
            </a:r>
          </a:p>
          <a:p>
            <a:endParaRPr lang="en-US" dirty="0"/>
          </a:p>
        </p:txBody>
      </p:sp>
    </p:spTree>
    <p:extLst>
      <p:ext uri="{BB962C8B-B14F-4D97-AF65-F5344CB8AC3E}">
        <p14:creationId xmlns:p14="http://schemas.microsoft.com/office/powerpoint/2010/main" val="1295762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01015" y="701885"/>
            <a:ext cx="8404627" cy="5253691"/>
          </a:xfrm>
          <a:prstGeom prst="rect">
            <a:avLst/>
          </a:prstGeom>
          <a:noFill/>
          <a:ln>
            <a:noFill/>
          </a:ln>
        </p:spPr>
        <p:txBody>
          <a:bodyPr lIns="91425" tIns="91425" rIns="91425" bIns="91425" anchor="t" anchorCtr="0">
            <a:normAutofit lnSpcReduction="10000"/>
          </a:bodyPr>
          <a:lstStyle>
            <a:defPPr marR="0" lvl="0" algn="l" rtl="0">
              <a:lnSpc>
                <a:spcPct val="100000"/>
              </a:lnSpc>
              <a:spcBef>
                <a:spcPts val="0"/>
              </a:spcBef>
              <a:spcAft>
                <a:spcPts val="0"/>
              </a:spcAft>
            </a:defPPr>
            <a:lvl1pPr marL="0" marR="0" lvl="0" indent="0" algn="l" rtl="0">
              <a:lnSpc>
                <a:spcPct val="100000"/>
              </a:lnSpc>
              <a:spcBef>
                <a:spcPts val="1200"/>
              </a:spcBef>
              <a:spcAft>
                <a:spcPts val="600"/>
              </a:spcAft>
              <a:buFont typeface="Arial"/>
              <a:buNone/>
              <a:defRPr sz="2400" b="1" i="0" u="none" strike="noStrike" cap="none">
                <a:solidFill>
                  <a:srgbClr val="000000"/>
                </a:solidFill>
                <a:latin typeface="Arial"/>
                <a:ea typeface="Arial"/>
                <a:cs typeface="Arial"/>
                <a:sym typeface="Arial"/>
              </a:defRPr>
            </a:lvl1pPr>
            <a:lvl2pPr marL="3175" marR="0" lvl="1" indent="-3175" algn="l" rtl="0">
              <a:lnSpc>
                <a:spcPct val="100000"/>
              </a:lnSpc>
              <a:spcBef>
                <a:spcPts val="0"/>
              </a:spcBef>
              <a:spcAft>
                <a:spcPts val="1200"/>
              </a:spcAft>
              <a:buFont typeface="Arial"/>
              <a:buNone/>
              <a:defRPr sz="1800" b="1" i="0" u="none" strike="noStrike" cap="none">
                <a:solidFill>
                  <a:srgbClr val="000000"/>
                </a:solidFill>
                <a:latin typeface="Arial"/>
                <a:ea typeface="Arial"/>
                <a:cs typeface="Arial"/>
                <a:sym typeface="Arial"/>
              </a:defRPr>
            </a:lvl2pPr>
            <a:lvl3pPr marL="228600" marR="0" lvl="2" indent="-22860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3pPr>
            <a:lvl4pPr marL="514350" marR="0" lvl="3" indent="-165100" algn="l" rtl="0">
              <a:lnSpc>
                <a:spcPct val="100000"/>
              </a:lnSpc>
              <a:spcBef>
                <a:spcPts val="0"/>
              </a:spcBef>
              <a:spcAft>
                <a:spcPts val="0"/>
              </a:spcAft>
              <a:buFont typeface="Arial"/>
              <a:buChar char="●"/>
              <a:defRPr sz="1800" b="0" i="0" u="none" strike="noStrike" cap="none">
                <a:solidFill>
                  <a:srgbClr val="000000"/>
                </a:solidFill>
                <a:latin typeface="Arial"/>
                <a:ea typeface="Arial"/>
                <a:cs typeface="Arial"/>
                <a:sym typeface="Arial"/>
              </a:defRPr>
            </a:lvl4pPr>
            <a:lvl5pPr marL="747713" marR="0" lvl="4" indent="-169862" algn="l" rtl="0">
              <a:lnSpc>
                <a:spcPct val="100000"/>
              </a:lnSpc>
              <a:spcBef>
                <a:spcPts val="0"/>
              </a:spcBef>
              <a:spcAft>
                <a:spcPts val="0"/>
              </a:spcAft>
              <a:buFont typeface="Arial"/>
              <a:buChar char="●"/>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r>
              <a:rPr lang="en-US" sz="4400" i="1" smtClean="0"/>
              <a:t>“The most important single factor influencing learning is what the learner already knows. Ascertain this and teach him [sic] accordingly.” </a:t>
            </a:r>
          </a:p>
          <a:p>
            <a:pPr algn="ctr"/>
            <a:endParaRPr lang="en-US" sz="4400" i="1" smtClean="0"/>
          </a:p>
          <a:p>
            <a:pPr algn="ctr"/>
            <a:r>
              <a:rPr lang="en-US" sz="4400" i="1" smtClean="0"/>
              <a:t>(Ausubel, 1968, p. vi)</a:t>
            </a:r>
            <a:endParaRPr lang="en-US" sz="4400" dirty="0"/>
          </a:p>
        </p:txBody>
      </p:sp>
    </p:spTree>
    <p:extLst>
      <p:ext uri="{BB962C8B-B14F-4D97-AF65-F5344CB8AC3E}">
        <p14:creationId xmlns:p14="http://schemas.microsoft.com/office/powerpoint/2010/main" val="547189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Theme">
  <a:themeElements>
    <a:clrScheme name="1_TrkA-PPT-V1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2_TrkA-PPT-V1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919</TotalTime>
  <Words>1542</Words>
  <Application>Microsoft Macintosh PowerPoint</Application>
  <PresentationFormat>On-screen Show (4:3)</PresentationFormat>
  <Paragraphs>147</Paragraphs>
  <Slides>22</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22</vt:i4>
      </vt:variant>
    </vt:vector>
  </HeadingPairs>
  <TitlesOfParts>
    <vt:vector size="26" baseType="lpstr">
      <vt:lpstr>Calibri</vt:lpstr>
      <vt:lpstr>Arial</vt:lpstr>
      <vt:lpstr>Custom Theme</vt:lpstr>
      <vt:lpstr>Custom Theme</vt:lpstr>
      <vt:lpstr>Good morning! As you settle in….</vt:lpstr>
      <vt:lpstr>PowerPoint Presentation</vt:lpstr>
      <vt:lpstr>Today’s Plan</vt:lpstr>
      <vt:lpstr>Let’s get active!</vt:lpstr>
      <vt:lpstr>What is Active Learning and why should I use it?</vt:lpstr>
      <vt:lpstr>PowerPoint Presentation</vt:lpstr>
      <vt:lpstr>PowerPoint Presentation</vt:lpstr>
      <vt:lpstr>At the BEGINNING of a lesson: Assessing &amp; activating prior knowledge</vt:lpstr>
      <vt:lpstr>PowerPoint Presentation</vt:lpstr>
      <vt:lpstr>Strategies to Assess &amp; Activate Students’ Prior Knowledge</vt:lpstr>
      <vt:lpstr>PowerPoint Presentation</vt:lpstr>
      <vt:lpstr>Simple Concept Map</vt:lpstr>
      <vt:lpstr>Complex Concept Map</vt:lpstr>
      <vt:lpstr>Application (5 minutes)</vt:lpstr>
      <vt:lpstr>Active learning strategies  to use DURING a lesson</vt:lpstr>
      <vt:lpstr>PowerPoint Presentation</vt:lpstr>
      <vt:lpstr>PowerPoint Presentation</vt:lpstr>
      <vt:lpstr>At the END of a lesson: Assessing learning &amp; promoting meta-cognition</vt:lpstr>
      <vt:lpstr>At the END of a lesson: Assessing learning &amp; promoting meta-cognition</vt:lpstr>
      <vt:lpstr>Application</vt:lpstr>
      <vt:lpstr>Final Thoughts</vt:lpstr>
      <vt:lpstr>PowerPoint Presentation</vt:lpstr>
    </vt:vector>
  </TitlesOfParts>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carla.peck@ualberta.ca</cp:lastModifiedBy>
  <cp:revision>86</cp:revision>
  <dcterms:modified xsi:type="dcterms:W3CDTF">2017-05-23T04:11:30Z</dcterms:modified>
</cp:coreProperties>
</file>