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55" r:id="rId2"/>
    <p:sldId id="399" r:id="rId3"/>
    <p:sldId id="400" r:id="rId4"/>
    <p:sldId id="401" r:id="rId5"/>
    <p:sldId id="402" r:id="rId6"/>
    <p:sldId id="403" r:id="rId7"/>
    <p:sldId id="433" r:id="rId8"/>
    <p:sldId id="404" r:id="rId9"/>
    <p:sldId id="405" r:id="rId10"/>
    <p:sldId id="432" r:id="rId11"/>
    <p:sldId id="407" r:id="rId12"/>
    <p:sldId id="435" r:id="rId13"/>
    <p:sldId id="438" r:id="rId14"/>
    <p:sldId id="439" r:id="rId15"/>
    <p:sldId id="409" r:id="rId16"/>
    <p:sldId id="410" r:id="rId17"/>
    <p:sldId id="411" r:id="rId18"/>
    <p:sldId id="423" r:id="rId19"/>
    <p:sldId id="418" r:id="rId20"/>
    <p:sldId id="419" r:id="rId21"/>
    <p:sldId id="420" r:id="rId22"/>
    <p:sldId id="426" r:id="rId23"/>
    <p:sldId id="431" r:id="rId24"/>
    <p:sldId id="427" r:id="rId25"/>
    <p:sldId id="428" r:id="rId26"/>
    <p:sldId id="440" r:id="rId27"/>
    <p:sldId id="430" r:id="rId28"/>
    <p:sldId id="43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109D8-2495-44A5-AF61-B8C9588F910B}" type="datetimeFigureOut">
              <a:rPr lang="en-CA" smtClean="0"/>
              <a:pPr/>
              <a:t>2018-01-25</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46AE9-6AAB-44BE-80AC-9CC159D1FAE7}" type="slidenum">
              <a:rPr lang="en-CA" smtClean="0"/>
              <a:pPr/>
              <a:t>‹#›</a:t>
            </a:fld>
            <a:endParaRPr lang="en-CA" dirty="0"/>
          </a:p>
        </p:txBody>
      </p:sp>
    </p:spTree>
    <p:extLst>
      <p:ext uri="{BB962C8B-B14F-4D97-AF65-F5344CB8AC3E}">
        <p14:creationId xmlns:p14="http://schemas.microsoft.com/office/powerpoint/2010/main" val="2017996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9BD3F9C-80AC-4706-9D68-AD9613369509}" type="slidenum">
              <a:rPr lang="en-CA" smtClean="0"/>
              <a:t>21</a:t>
            </a:fld>
            <a:endParaRPr lang="en-CA" dirty="0"/>
          </a:p>
        </p:txBody>
      </p:sp>
    </p:spTree>
    <p:extLst>
      <p:ext uri="{BB962C8B-B14F-4D97-AF65-F5344CB8AC3E}">
        <p14:creationId xmlns:p14="http://schemas.microsoft.com/office/powerpoint/2010/main" val="190021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7A8FBB-53CF-4B03-BB5D-E77C1ED28C8F}" type="datetimeFigureOut">
              <a:rPr lang="en-CA" smtClean="0"/>
              <a:pPr/>
              <a:t>2018-01-25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A8FBB-53CF-4B03-BB5D-E77C1ED28C8F}" type="datetimeFigureOut">
              <a:rPr lang="en-CA" smtClean="0"/>
              <a:pPr/>
              <a:t>2018-01-25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A8FBB-53CF-4B03-BB5D-E77C1ED28C8F}" type="datetimeFigureOut">
              <a:rPr lang="en-CA" smtClean="0"/>
              <a:pPr/>
              <a:t>2018-01-25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A8FBB-53CF-4B03-BB5D-E77C1ED28C8F}" type="datetimeFigureOut">
              <a:rPr lang="en-CA" smtClean="0"/>
              <a:pPr/>
              <a:t>2018-01-25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A8FBB-53CF-4B03-BB5D-E77C1ED28C8F}" type="datetimeFigureOut">
              <a:rPr lang="en-CA" smtClean="0"/>
              <a:pPr/>
              <a:t>2018-01-25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7A8FBB-53CF-4B03-BB5D-E77C1ED28C8F}" type="datetimeFigureOut">
              <a:rPr lang="en-CA" smtClean="0"/>
              <a:pPr/>
              <a:t>2018-01-25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7A8FBB-53CF-4B03-BB5D-E77C1ED28C8F}" type="datetimeFigureOut">
              <a:rPr lang="en-CA" smtClean="0"/>
              <a:pPr/>
              <a:t>2018-01-25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7A8FBB-53CF-4B03-BB5D-E77C1ED28C8F}" type="datetimeFigureOut">
              <a:rPr lang="en-CA" smtClean="0"/>
              <a:pPr/>
              <a:t>2018-01-25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A8FBB-53CF-4B03-BB5D-E77C1ED28C8F}" type="datetimeFigureOut">
              <a:rPr lang="en-CA" smtClean="0"/>
              <a:pPr/>
              <a:t>2018-01-25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A8FBB-53CF-4B03-BB5D-E77C1ED28C8F}" type="datetimeFigureOut">
              <a:rPr lang="en-CA" smtClean="0"/>
              <a:pPr/>
              <a:t>2018-01-25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A6DBD8A-FC71-4FC4-AC0D-3910F172F443}" type="slidenum">
              <a:rPr lang="en-CA" smtClean="0"/>
              <a:pPr/>
              <a:t>‹#›</a:t>
            </a:fld>
            <a:endParaRPr lang="en-CA"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C7A8FBB-53CF-4B03-BB5D-E77C1ED28C8F}" type="datetimeFigureOut">
              <a:rPr lang="en-CA" smtClean="0"/>
              <a:pPr/>
              <a:t>2018-01-25</a:t>
            </a:fld>
            <a:endParaRPr lang="en-CA" dirty="0"/>
          </a:p>
        </p:txBody>
      </p:sp>
      <p:sp>
        <p:nvSpPr>
          <p:cNvPr id="9" name="Slide Number Placeholder 8"/>
          <p:cNvSpPr>
            <a:spLocks noGrp="1"/>
          </p:cNvSpPr>
          <p:nvPr>
            <p:ph type="sldNum" sz="quarter" idx="11"/>
          </p:nvPr>
        </p:nvSpPr>
        <p:spPr/>
        <p:txBody>
          <a:bodyPr/>
          <a:lstStyle/>
          <a:p>
            <a:fld id="{5A6DBD8A-FC71-4FC4-AC0D-3910F172F443}" type="slidenum">
              <a:rPr lang="en-CA" smtClean="0"/>
              <a:pPr/>
              <a:t>‹#›</a:t>
            </a:fld>
            <a:endParaRPr lang="en-CA" dirty="0"/>
          </a:p>
        </p:txBody>
      </p:sp>
      <p:sp>
        <p:nvSpPr>
          <p:cNvPr id="10" name="Footer Placeholder 9"/>
          <p:cNvSpPr>
            <a:spLocks noGrp="1"/>
          </p:cNvSpPr>
          <p:nvPr>
            <p:ph type="ftr" sz="quarter" idx="12"/>
          </p:nvPr>
        </p:nvSpPr>
        <p:spPr/>
        <p:txBody>
          <a:bodyPr/>
          <a:lstStyle/>
          <a:p>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A6DBD8A-FC71-4FC4-AC0D-3910F172F443}" type="slidenum">
              <a:rPr lang="en-CA" smtClean="0"/>
              <a:pPr/>
              <a:t>‹#›</a:t>
            </a:fld>
            <a:endParaRPr lang="en-CA"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C7A8FBB-53CF-4B03-BB5D-E77C1ED28C8F}" type="datetimeFigureOut">
              <a:rPr lang="en-CA" smtClean="0"/>
              <a:pPr/>
              <a:t>2018-01-25</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aws-lois.justice.gc.ca/PDF/C-42.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gnu.org/copyleft/fdl.html" TargetMode="External"/><Relationship Id="rId3" Type="http://schemas.openxmlformats.org/officeDocument/2006/relationships/hyperlink" Target="http://www.gnu.org/copyleft/lesser.html" TargetMode="External"/><Relationship Id="rId7" Type="http://schemas.openxmlformats.org/officeDocument/2006/relationships/hyperlink" Target="http://creativecommons.org/licenses/" TargetMode="External"/><Relationship Id="rId2" Type="http://schemas.openxmlformats.org/officeDocument/2006/relationships/hyperlink" Target="http://www.gnu.org/licenses/gpl.html" TargetMode="External"/><Relationship Id="rId1" Type="http://schemas.openxmlformats.org/officeDocument/2006/relationships/slideLayout" Target="../slideLayouts/slideLayout2.xml"/><Relationship Id="rId6" Type="http://schemas.openxmlformats.org/officeDocument/2006/relationships/hyperlink" Target="http://spdx.org/licenses/BSD-4-Clause" TargetMode="External"/><Relationship Id="rId5" Type="http://schemas.openxmlformats.org/officeDocument/2006/relationships/hyperlink" Target="http://opensource.org/licenses/BSD-3-Clause" TargetMode="External"/><Relationship Id="rId4" Type="http://schemas.openxmlformats.org/officeDocument/2006/relationships/hyperlink" Target="http://www.apache.org/licenses/LICENSE-2.0.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decisions.fca-caf.gc.ca/en/2011/2011fca328/2011fca328.html" TargetMode="External"/><Relationship Id="rId2" Type="http://schemas.openxmlformats.org/officeDocument/2006/relationships/hyperlink" Target="http://patft.uspto.gov/netacgi/nph-Parser?Sect1=PTO2&amp;Sect2=HITOFF&amp;p=1&amp;u=/netahtml/PTO/search-bool.html&amp;r=1&amp;f=G&amp;l=50&amp;co1=AND&amp;d=PTXT&amp;s1=5193056.PN.&amp;OS=PN/5193056&amp;RS=PN/5193056"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cipo.ic.gc.ca/eic/site/cipointernet-internetopic.nsf/vwapj/Pratiquesuite-PracticeSubsequent-amazon-eng.pdf/$FILE/Pratiquesuite-PracticeSubsequent-amazon-eng.pdfhttp:/www.cipo.ic.gc.ca/eic/site/cipointernet-internetopic.nsf/vwapj/Pratiquesuite-PracticeSubsequent-amazon-eng.pdf/$FILE/Pratiquesuite-PracticeSubsequent-amazon-eng.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peerproduction.net/issues/issue-4-value-and-currency/invited-comments/between-copyleft-and-copyfarleft-advance-reciprocity-for-the-common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Point_clark_lighthouse.JPG" TargetMode="External"/><Relationship Id="rId2" Type="http://schemas.openxmlformats.org/officeDocument/2006/relationships/hyperlink" Target="https://commons.wikimedia.org/wiki/File:JohnLocke.png" TargetMode="External"/><Relationship Id="rId1" Type="http://schemas.openxmlformats.org/officeDocument/2006/relationships/slideLayout" Target="../slideLayouts/slideLayout2.xml"/><Relationship Id="rId5" Type="http://schemas.openxmlformats.org/officeDocument/2006/relationships/hyperlink" Target="https://commons.wikimedia.org/wiki/File:Eaton_Centre_(3355857615).jpg" TargetMode="External"/><Relationship Id="rId4" Type="http://schemas.openxmlformats.org/officeDocument/2006/relationships/hyperlink" Target="https://commons.wikimedia.org/wiki/File:Candle-flame-and-reflection.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EZFkUeleHP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err="1" smtClean="0"/>
              <a:t>Licencing</a:t>
            </a:r>
            <a:r>
              <a:rPr lang="en-US" sz="5400" dirty="0" smtClean="0"/>
              <a:t> and Openness</a:t>
            </a:r>
            <a:br>
              <a:rPr lang="en-US" sz="5400" dirty="0" smtClean="0"/>
            </a:br>
            <a:endParaRPr lang="en-CA" sz="5400" dirty="0"/>
          </a:p>
        </p:txBody>
      </p:sp>
      <p:sp>
        <p:nvSpPr>
          <p:cNvPr id="3" name="Subtitle 2"/>
          <p:cNvSpPr>
            <a:spLocks noGrp="1"/>
          </p:cNvSpPr>
          <p:nvPr>
            <p:ph type="subTitle" idx="1"/>
          </p:nvPr>
        </p:nvSpPr>
        <p:spPr/>
        <p:txBody>
          <a:bodyPr>
            <a:normAutofit lnSpcReduction="10000"/>
          </a:bodyPr>
          <a:lstStyle/>
          <a:p>
            <a:r>
              <a:rPr lang="en-US" dirty="0" smtClean="0"/>
              <a:t>Michael B. McNally </a:t>
            </a:r>
          </a:p>
          <a:p>
            <a:r>
              <a:rPr lang="en-US" dirty="0" smtClean="0"/>
              <a:t>LIS 598 Emerging and Evolving Technology</a:t>
            </a:r>
          </a:p>
          <a:p>
            <a:r>
              <a:rPr lang="en-US" dirty="0" smtClean="0"/>
              <a:t>Jan. 25, 2018</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6237312"/>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890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A-VII.  </a:t>
            </a:r>
            <a:r>
              <a:rPr lang="en-US" dirty="0" err="1" smtClean="0"/>
              <a:t>Licencing</a:t>
            </a:r>
            <a:r>
              <a:rPr lang="en-US" dirty="0" smtClean="0"/>
              <a:t> and Libraries </a:t>
            </a:r>
            <a:endParaRPr lang="en-US" dirty="0"/>
          </a:p>
        </p:txBody>
      </p:sp>
      <p:sp>
        <p:nvSpPr>
          <p:cNvPr id="3" name="Content Placeholder 2"/>
          <p:cNvSpPr>
            <a:spLocks noGrp="1"/>
          </p:cNvSpPr>
          <p:nvPr>
            <p:ph idx="1"/>
          </p:nvPr>
        </p:nvSpPr>
        <p:spPr/>
        <p:txBody>
          <a:bodyPr/>
          <a:lstStyle/>
          <a:p>
            <a:r>
              <a:rPr lang="en-US" dirty="0" smtClean="0"/>
              <a:t>While dry, </a:t>
            </a:r>
            <a:r>
              <a:rPr lang="en-US" dirty="0" err="1" smtClean="0"/>
              <a:t>licencing</a:t>
            </a:r>
            <a:r>
              <a:rPr lang="en-US" dirty="0" smtClean="0"/>
              <a:t> key to digital access</a:t>
            </a:r>
          </a:p>
          <a:p>
            <a:endParaRPr lang="en-US" dirty="0"/>
          </a:p>
          <a:p>
            <a:r>
              <a:rPr lang="en-US" dirty="0" smtClean="0"/>
              <a:t>Key issue more generally is “contractual override”</a:t>
            </a:r>
          </a:p>
          <a:p>
            <a:pPr lvl="1"/>
            <a:r>
              <a:rPr lang="en-US" dirty="0" smtClean="0"/>
              <a:t>Does your </a:t>
            </a:r>
            <a:r>
              <a:rPr lang="en-US" dirty="0" err="1" smtClean="0"/>
              <a:t>licence</a:t>
            </a:r>
            <a:r>
              <a:rPr lang="en-US" dirty="0" smtClean="0"/>
              <a:t> end up forfeiting rights of users</a:t>
            </a:r>
            <a:r>
              <a:rPr lang="en-US" dirty="0" smtClean="0"/>
              <a:t>?</a:t>
            </a:r>
          </a:p>
          <a:p>
            <a:pPr lvl="1"/>
            <a:endParaRPr lang="en-US" dirty="0"/>
          </a:p>
          <a:p>
            <a:r>
              <a:rPr lang="en-US" dirty="0" smtClean="0"/>
              <a:t>Open </a:t>
            </a:r>
            <a:r>
              <a:rPr lang="en-US" dirty="0" err="1" smtClean="0"/>
              <a:t>licences</a:t>
            </a:r>
            <a:r>
              <a:rPr lang="en-US" dirty="0" smtClean="0"/>
              <a:t> central to: </a:t>
            </a:r>
          </a:p>
          <a:p>
            <a:pPr lvl="1"/>
            <a:r>
              <a:rPr lang="en-US" dirty="0" smtClean="0"/>
              <a:t>Open access publishing</a:t>
            </a:r>
          </a:p>
          <a:p>
            <a:pPr lvl="1"/>
            <a:r>
              <a:rPr lang="en-US" dirty="0" smtClean="0"/>
              <a:t>Makerspaces</a:t>
            </a:r>
          </a:p>
          <a:p>
            <a:pPr lvl="1"/>
            <a:r>
              <a:rPr lang="en-US" dirty="0" smtClean="0"/>
              <a:t>Open source and OERs</a:t>
            </a:r>
            <a:endParaRPr lang="en-US" dirty="0"/>
          </a:p>
        </p:txBody>
      </p:sp>
    </p:spTree>
    <p:extLst>
      <p:ext uri="{BB962C8B-B14F-4D97-AF65-F5344CB8AC3E}">
        <p14:creationId xmlns:p14="http://schemas.microsoft.com/office/powerpoint/2010/main" val="3600902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 Copyright</a:t>
            </a:r>
            <a:endParaRPr lang="en-US" dirty="0"/>
          </a:p>
        </p:txBody>
      </p:sp>
      <p:sp>
        <p:nvSpPr>
          <p:cNvPr id="3" name="Content Placeholder 2"/>
          <p:cNvSpPr>
            <a:spLocks noGrp="1"/>
          </p:cNvSpPr>
          <p:nvPr>
            <p:ph idx="1"/>
          </p:nvPr>
        </p:nvSpPr>
        <p:spPr>
          <a:xfrm>
            <a:off x="457200" y="1600200"/>
            <a:ext cx="5698976" cy="4800600"/>
          </a:xfrm>
        </p:spPr>
        <p:txBody>
          <a:bodyPr>
            <a:normAutofit fontScale="92500" lnSpcReduction="20000"/>
          </a:bodyPr>
          <a:lstStyle/>
          <a:p>
            <a:pPr>
              <a:tabLst>
                <a:tab pos="5773738" algn="l"/>
              </a:tabLst>
            </a:pPr>
            <a:r>
              <a:rPr lang="en-US" dirty="0" smtClean="0"/>
              <a:t>Copyright automatically subsists in original creative works (including software) – no © symbol or “Copyright, John Doe 2012” is required</a:t>
            </a:r>
          </a:p>
          <a:p>
            <a:endParaRPr lang="en-US" dirty="0"/>
          </a:p>
          <a:p>
            <a:r>
              <a:rPr lang="en-US" sz="2000" dirty="0" smtClean="0"/>
              <a:t>Exclusive economic rights of the copyright owner (</a:t>
            </a:r>
            <a:r>
              <a:rPr lang="en-US" sz="2000" i="1" dirty="0" smtClean="0">
                <a:hlinkClick r:id="rId2"/>
              </a:rPr>
              <a:t>Copyright Act </a:t>
            </a:r>
            <a:r>
              <a:rPr lang="en-US" sz="2000" dirty="0" smtClean="0">
                <a:hlinkClick r:id="rId2"/>
              </a:rPr>
              <a:t>s. 3</a:t>
            </a:r>
            <a:r>
              <a:rPr lang="en-US" sz="2000" dirty="0" smtClean="0"/>
              <a:t>):</a:t>
            </a:r>
          </a:p>
          <a:p>
            <a:pPr lvl="1"/>
            <a:r>
              <a:rPr lang="en-US" dirty="0" smtClean="0"/>
              <a:t>Copy, publish or perform the work or a substantial part of it</a:t>
            </a:r>
          </a:p>
          <a:p>
            <a:pPr lvl="1"/>
            <a:r>
              <a:rPr lang="en-US" dirty="0" smtClean="0"/>
              <a:t>Translate a work or convert a work into another format</a:t>
            </a:r>
          </a:p>
          <a:p>
            <a:pPr lvl="1"/>
            <a:r>
              <a:rPr lang="en-US" dirty="0" smtClean="0"/>
              <a:t>Communicate a work by means of telecommunication</a:t>
            </a:r>
          </a:p>
          <a:p>
            <a:pPr lvl="1"/>
            <a:r>
              <a:rPr lang="en-US" dirty="0" smtClean="0"/>
              <a:t>Authorize any of the above acts</a:t>
            </a:r>
          </a:p>
          <a:p>
            <a:pPr lvl="1"/>
            <a:endParaRPr lang="en-US" dirty="0"/>
          </a:p>
          <a:p>
            <a:r>
              <a:rPr lang="en-US" dirty="0" smtClean="0"/>
              <a:t>Copyright owners in Canada also have moral (non-economic rights) over their works</a:t>
            </a:r>
          </a:p>
          <a:p>
            <a:pPr lvl="1"/>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420888"/>
            <a:ext cx="2304256" cy="326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740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B-I(ii). </a:t>
            </a:r>
            <a:r>
              <a:rPr lang="en-US" dirty="0"/>
              <a:t>Copyright</a:t>
            </a: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015237" cy="4132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16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B-II. The Public Domain</a:t>
            </a:r>
          </a:p>
        </p:txBody>
      </p:sp>
      <p:pic>
        <p:nvPicPr>
          <p:cNvPr id="6" name="Public Domain - LIS 598 EET Wint 2017 Cut.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73075" y="1600200"/>
            <a:ext cx="7588250" cy="4800600"/>
          </a:xfrm>
        </p:spPr>
      </p:pic>
    </p:spTree>
    <p:extLst>
      <p:ext uri="{BB962C8B-B14F-4D97-AF65-F5344CB8AC3E}">
        <p14:creationId xmlns:p14="http://schemas.microsoft.com/office/powerpoint/2010/main" val="2754623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114300" indent="0">
              <a:buNone/>
            </a:pPr>
            <a:r>
              <a:rPr lang="en-US" dirty="0" smtClean="0"/>
              <a:t>110101101010001000101100001011101010110110111110111011111111010001010010110111010100010010100101010101010101010100010101010100101010101111101010100010101010110101010101110111000111100001111000000111010111010101111111111100000011100000111100000111110000010101010110100111000101110111100011100011100010111000001111100001111000011110000000101010101010100010101</a:t>
            </a:r>
            <a:endParaRPr lang="en-US" dirty="0"/>
          </a:p>
          <a:p>
            <a:pPr marL="114300" indent="0">
              <a:buNone/>
            </a:pPr>
            <a:endParaRPr lang="en-US" dirty="0" smtClean="0"/>
          </a:p>
          <a:p>
            <a:r>
              <a:rPr lang="en-US" dirty="0" smtClean="0"/>
              <a:t>Is this work eligible for copyright protection?</a:t>
            </a:r>
          </a:p>
        </p:txBody>
      </p:sp>
    </p:spTree>
    <p:extLst>
      <p:ext uri="{BB962C8B-B14F-4D97-AF65-F5344CB8AC3E}">
        <p14:creationId xmlns:p14="http://schemas.microsoft.com/office/powerpoint/2010/main" val="2285700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B-III. Software and Copyright</a:t>
            </a:r>
            <a:endParaRPr lang="en-CA" dirty="0"/>
          </a:p>
        </p:txBody>
      </p:sp>
      <p:sp>
        <p:nvSpPr>
          <p:cNvPr id="3" name="Content Placeholder 2"/>
          <p:cNvSpPr>
            <a:spLocks noGrp="1"/>
          </p:cNvSpPr>
          <p:nvPr>
            <p:ph idx="1"/>
          </p:nvPr>
        </p:nvSpPr>
        <p:spPr/>
        <p:txBody>
          <a:bodyPr>
            <a:normAutofit lnSpcReduction="10000"/>
          </a:bodyPr>
          <a:lstStyle/>
          <a:p>
            <a:r>
              <a:rPr lang="en-US" dirty="0" smtClean="0"/>
              <a:t>Copyright has four primary categories – literary, dramatic, musical and artistic</a:t>
            </a:r>
          </a:p>
          <a:p>
            <a:endParaRPr lang="en-US" dirty="0"/>
          </a:p>
          <a:p>
            <a:r>
              <a:rPr lang="en-US" dirty="0" smtClean="0"/>
              <a:t>However, according to the Copyright Act (s.2) this includes pretty much everything</a:t>
            </a:r>
          </a:p>
          <a:p>
            <a:pPr lvl="1"/>
            <a:r>
              <a:rPr lang="en-US" dirty="0"/>
              <a:t>“every original literary, dramatic, musical </a:t>
            </a:r>
            <a:r>
              <a:rPr lang="en-US" dirty="0" smtClean="0"/>
              <a:t>and artistic </a:t>
            </a:r>
            <a:r>
              <a:rPr lang="en-US" dirty="0"/>
              <a:t>work” includes every original production in the literary, scientific or artistic </a:t>
            </a:r>
            <a:r>
              <a:rPr lang="en-US" dirty="0" smtClean="0"/>
              <a:t>domain, whatever </a:t>
            </a:r>
            <a:r>
              <a:rPr lang="en-US" dirty="0"/>
              <a:t>may be the mode or form of its expression, such as compilations, </a:t>
            </a:r>
            <a:r>
              <a:rPr lang="en-US" dirty="0" smtClean="0"/>
              <a:t>books, pamphlets </a:t>
            </a:r>
            <a:r>
              <a:rPr lang="en-US" dirty="0"/>
              <a:t>and other writings, lectures, dramatic </a:t>
            </a:r>
            <a:r>
              <a:rPr lang="en-US" dirty="0" smtClean="0"/>
              <a:t>or </a:t>
            </a:r>
            <a:r>
              <a:rPr lang="en-US" dirty="0" err="1" smtClean="0"/>
              <a:t>dramatico</a:t>
            </a:r>
            <a:r>
              <a:rPr lang="en-US" dirty="0" smtClean="0"/>
              <a:t>-musical </a:t>
            </a:r>
            <a:r>
              <a:rPr lang="en-US" dirty="0"/>
              <a:t>works, musical </a:t>
            </a:r>
            <a:r>
              <a:rPr lang="en-US" dirty="0" smtClean="0"/>
              <a:t>works, translations</a:t>
            </a:r>
            <a:r>
              <a:rPr lang="en-US" dirty="0"/>
              <a:t>, illustrations, sketches and </a:t>
            </a:r>
            <a:r>
              <a:rPr lang="en-US" dirty="0" smtClean="0"/>
              <a:t>plastic works </a:t>
            </a:r>
            <a:r>
              <a:rPr lang="en-US" dirty="0"/>
              <a:t>relative to geography, topography, architecture or science</a:t>
            </a:r>
            <a:r>
              <a:rPr lang="en-US" dirty="0" smtClean="0"/>
              <a:t>;</a:t>
            </a:r>
          </a:p>
          <a:p>
            <a:pPr lvl="1"/>
            <a:endParaRPr lang="en-US" dirty="0" smtClean="0"/>
          </a:p>
          <a:p>
            <a:r>
              <a:rPr lang="en-US" dirty="0" smtClean="0"/>
              <a:t>Software is a literary work</a:t>
            </a:r>
            <a:endParaRPr lang="en-US" dirty="0"/>
          </a:p>
        </p:txBody>
      </p:sp>
    </p:spTree>
    <p:extLst>
      <p:ext uri="{BB962C8B-B14F-4D97-AF65-F5344CB8AC3E}">
        <p14:creationId xmlns:p14="http://schemas.microsoft.com/office/powerpoint/2010/main" val="3522832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B-IV. </a:t>
            </a:r>
            <a:r>
              <a:rPr lang="en-US" dirty="0" err="1" smtClean="0"/>
              <a:t>Licencing</a:t>
            </a:r>
            <a:r>
              <a:rPr lang="en-US" dirty="0" smtClean="0"/>
              <a:t> Alternatives</a:t>
            </a:r>
            <a:endParaRPr lang="en-CA" dirty="0"/>
          </a:p>
        </p:txBody>
      </p:sp>
      <p:sp>
        <p:nvSpPr>
          <p:cNvPr id="3" name="Content Placeholder 2"/>
          <p:cNvSpPr>
            <a:spLocks noGrp="1"/>
          </p:cNvSpPr>
          <p:nvPr>
            <p:ph idx="1"/>
          </p:nvPr>
        </p:nvSpPr>
        <p:spPr/>
        <p:txBody>
          <a:bodyPr>
            <a:normAutofit/>
          </a:bodyPr>
          <a:lstStyle/>
          <a:p>
            <a:r>
              <a:rPr lang="en-US" dirty="0" smtClean="0"/>
              <a:t>Mediating between the all rights reserved approach of copyright and the no rights at all public domain approach are a variety of </a:t>
            </a:r>
            <a:r>
              <a:rPr lang="en-US" dirty="0" err="1" smtClean="0"/>
              <a:t>licencing</a:t>
            </a:r>
            <a:r>
              <a:rPr lang="en-US" dirty="0" smtClean="0"/>
              <a:t> schemes</a:t>
            </a:r>
          </a:p>
          <a:p>
            <a:endParaRPr lang="en-US" dirty="0"/>
          </a:p>
          <a:p>
            <a:r>
              <a:rPr lang="en-US" dirty="0" smtClean="0"/>
              <a:t>Creative Commons licenses have been quite popular for </a:t>
            </a:r>
            <a:r>
              <a:rPr lang="en-US" dirty="0" err="1" smtClean="0"/>
              <a:t>licencing</a:t>
            </a:r>
            <a:r>
              <a:rPr lang="en-US" dirty="0" smtClean="0"/>
              <a:t> various types of creative content</a:t>
            </a:r>
          </a:p>
          <a:p>
            <a:endParaRPr lang="en-US" dirty="0"/>
          </a:p>
          <a:p>
            <a:r>
              <a:rPr lang="en-US" dirty="0" smtClean="0"/>
              <a:t>GNU General Public License (GNU GPL) and BSD (Berkeley Software Distribution) licenses are common in software</a:t>
            </a:r>
          </a:p>
          <a:p>
            <a:pPr lvl="1"/>
            <a:r>
              <a:rPr lang="en-US" dirty="0" smtClean="0"/>
              <a:t>GNU Free Documentation License (GFDL) often used for software documentation</a:t>
            </a:r>
            <a:endParaRPr lang="en-CA" dirty="0"/>
          </a:p>
        </p:txBody>
      </p:sp>
    </p:spTree>
    <p:extLst>
      <p:ext uri="{BB962C8B-B14F-4D97-AF65-F5344CB8AC3E}">
        <p14:creationId xmlns:p14="http://schemas.microsoft.com/office/powerpoint/2010/main" val="660800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dirty="0" smtClean="0"/>
              <a:t>B-V. Reach Through </a:t>
            </a:r>
            <a:r>
              <a:rPr lang="en-US" dirty="0" err="1" smtClean="0"/>
              <a:t>Licencing</a:t>
            </a:r>
            <a:r>
              <a:rPr lang="en-US" dirty="0" smtClean="0"/>
              <a:t> </a:t>
            </a:r>
            <a:endParaRPr lang="en-CA" dirty="0"/>
          </a:p>
        </p:txBody>
      </p:sp>
      <p:sp>
        <p:nvSpPr>
          <p:cNvPr id="3" name="Content Placeholder 2"/>
          <p:cNvSpPr>
            <a:spLocks noGrp="1"/>
          </p:cNvSpPr>
          <p:nvPr>
            <p:ph idx="1"/>
          </p:nvPr>
        </p:nvSpPr>
        <p:spPr/>
        <p:txBody>
          <a:bodyPr>
            <a:normAutofit fontScale="92500"/>
          </a:bodyPr>
          <a:lstStyle/>
          <a:p>
            <a:r>
              <a:rPr lang="en-US" dirty="0" smtClean="0"/>
              <a:t>Reach through </a:t>
            </a:r>
            <a:r>
              <a:rPr lang="en-US" dirty="0" err="1" smtClean="0"/>
              <a:t>licencing</a:t>
            </a:r>
            <a:r>
              <a:rPr lang="en-US" dirty="0" smtClean="0"/>
              <a:t> (sometimes called Reach Through </a:t>
            </a:r>
            <a:r>
              <a:rPr lang="en-US" dirty="0" err="1" smtClean="0"/>
              <a:t>licencing</a:t>
            </a:r>
            <a:r>
              <a:rPr lang="en-US" dirty="0" smtClean="0"/>
              <a:t> Agreements (RTLA)) are </a:t>
            </a:r>
            <a:r>
              <a:rPr lang="en-US" dirty="0" err="1" smtClean="0"/>
              <a:t>licencing</a:t>
            </a:r>
            <a:r>
              <a:rPr lang="en-US" dirty="0" smtClean="0"/>
              <a:t> conditions that bind future licensees to use the same terms as the licensor</a:t>
            </a:r>
          </a:p>
          <a:p>
            <a:pPr lvl="1"/>
            <a:endParaRPr lang="en-US" dirty="0" smtClean="0"/>
          </a:p>
          <a:p>
            <a:r>
              <a:rPr lang="en-US" dirty="0" smtClean="0"/>
              <a:t>Example:</a:t>
            </a:r>
          </a:p>
          <a:p>
            <a:pPr lvl="1"/>
            <a:r>
              <a:rPr lang="en-US" dirty="0" smtClean="0"/>
              <a:t> A licenses software to B with the condition that any future software licenses will have the statement “Hyenas are better than lions” in it</a:t>
            </a:r>
          </a:p>
          <a:p>
            <a:pPr lvl="1"/>
            <a:r>
              <a:rPr lang="en-US" dirty="0" smtClean="0"/>
              <a:t>B then modifies the software and licenses it to C</a:t>
            </a:r>
          </a:p>
          <a:p>
            <a:pPr lvl="2"/>
            <a:r>
              <a:rPr lang="en-US" dirty="0" smtClean="0"/>
              <a:t>This license must include the “Hyenas are better than lions” statement</a:t>
            </a:r>
          </a:p>
          <a:p>
            <a:pPr lvl="2"/>
            <a:r>
              <a:rPr lang="en-US" dirty="0" smtClean="0"/>
              <a:t>If C were to license software to D, it would also have to have the clause</a:t>
            </a:r>
          </a:p>
          <a:p>
            <a:pPr lvl="2"/>
            <a:endParaRPr lang="en-US" dirty="0"/>
          </a:p>
          <a:p>
            <a:r>
              <a:rPr lang="en-US" dirty="0" smtClean="0"/>
              <a:t>Reach through </a:t>
            </a:r>
            <a:r>
              <a:rPr lang="en-US" dirty="0" err="1" smtClean="0"/>
              <a:t>licencing</a:t>
            </a:r>
            <a:r>
              <a:rPr lang="en-US" dirty="0" smtClean="0"/>
              <a:t> is a way of ensuring open source software can not be made closed/proprietary</a:t>
            </a:r>
          </a:p>
          <a:p>
            <a:pPr lvl="1"/>
            <a:endParaRPr lang="en-US" dirty="0" smtClean="0"/>
          </a:p>
          <a:p>
            <a:endParaRPr lang="en-US" dirty="0"/>
          </a:p>
          <a:p>
            <a:endParaRPr lang="en-CA" dirty="0"/>
          </a:p>
        </p:txBody>
      </p:sp>
    </p:spTree>
    <p:extLst>
      <p:ext uri="{BB962C8B-B14F-4D97-AF65-F5344CB8AC3E}">
        <p14:creationId xmlns:p14="http://schemas.microsoft.com/office/powerpoint/2010/main" val="562481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 Major Open </a:t>
            </a:r>
            <a:r>
              <a:rPr lang="en-US" dirty="0" err="1" smtClean="0"/>
              <a:t>Licencing</a:t>
            </a:r>
            <a:r>
              <a:rPr lang="en-US" dirty="0" smtClean="0"/>
              <a:t> Schemes</a:t>
            </a:r>
            <a:endParaRPr lang="en-CA" dirty="0"/>
          </a:p>
        </p:txBody>
      </p:sp>
      <p:sp>
        <p:nvSpPr>
          <p:cNvPr id="3" name="Content Placeholder 2"/>
          <p:cNvSpPr>
            <a:spLocks noGrp="1"/>
          </p:cNvSpPr>
          <p:nvPr>
            <p:ph idx="1"/>
          </p:nvPr>
        </p:nvSpPr>
        <p:spPr/>
        <p:txBody>
          <a:bodyPr>
            <a:normAutofit fontScale="92500"/>
          </a:bodyPr>
          <a:lstStyle/>
          <a:p>
            <a:r>
              <a:rPr lang="en-US" dirty="0" smtClean="0">
                <a:hlinkClick r:id="rId2"/>
              </a:rPr>
              <a:t>GNU General Public License </a:t>
            </a:r>
            <a:r>
              <a:rPr lang="en-US" dirty="0" smtClean="0"/>
              <a:t>(GPL) versions 1, 2, 3</a:t>
            </a:r>
          </a:p>
          <a:p>
            <a:r>
              <a:rPr lang="en-US" dirty="0" smtClean="0"/>
              <a:t>GNU Lesser GPL (current version is </a:t>
            </a:r>
            <a:r>
              <a:rPr lang="en-US" dirty="0" smtClean="0">
                <a:hlinkClick r:id="rId3"/>
              </a:rPr>
              <a:t>version 3</a:t>
            </a:r>
            <a:r>
              <a:rPr lang="en-US" dirty="0" smtClean="0"/>
              <a:t>)</a:t>
            </a:r>
          </a:p>
          <a:p>
            <a:r>
              <a:rPr lang="en-US" dirty="0" smtClean="0"/>
              <a:t>Apache License (</a:t>
            </a:r>
            <a:r>
              <a:rPr lang="en-US" dirty="0" smtClean="0">
                <a:hlinkClick r:id="rId4"/>
              </a:rPr>
              <a:t>Apache License v. 2.0 </a:t>
            </a:r>
            <a:r>
              <a:rPr lang="en-US" dirty="0" smtClean="0"/>
              <a:t>is compatible with GPL v. 3)</a:t>
            </a:r>
          </a:p>
          <a:p>
            <a:r>
              <a:rPr lang="en-US" dirty="0" smtClean="0"/>
              <a:t>Modified BSD/</a:t>
            </a:r>
            <a:r>
              <a:rPr lang="en-US" dirty="0" smtClean="0">
                <a:hlinkClick r:id="rId5"/>
              </a:rPr>
              <a:t>BSD 3-Clause </a:t>
            </a:r>
            <a:r>
              <a:rPr lang="en-US" dirty="0" smtClean="0"/>
              <a:t>(compatible with GPL v. 3)</a:t>
            </a:r>
          </a:p>
          <a:p>
            <a:r>
              <a:rPr lang="en-US" dirty="0" smtClean="0"/>
              <a:t>Original BSD/</a:t>
            </a:r>
            <a:r>
              <a:rPr lang="en-US" dirty="0" smtClean="0">
                <a:hlinkClick r:id="rId6"/>
              </a:rPr>
              <a:t>BSD 4-Clause </a:t>
            </a:r>
            <a:r>
              <a:rPr lang="en-US" dirty="0" smtClean="0"/>
              <a:t>(not compatible with GPL v. 3)</a:t>
            </a:r>
          </a:p>
          <a:p>
            <a:r>
              <a:rPr lang="en-US" dirty="0" smtClean="0"/>
              <a:t>Artistic License </a:t>
            </a:r>
          </a:p>
          <a:p>
            <a:pPr lvl="1"/>
            <a:r>
              <a:rPr lang="en-US" dirty="0" smtClean="0"/>
              <a:t>Version 2.0 is compatible with GPL v. 3</a:t>
            </a:r>
          </a:p>
          <a:p>
            <a:pPr lvl="1"/>
            <a:r>
              <a:rPr lang="en-US" dirty="0" smtClean="0"/>
              <a:t>This license was at issue in the </a:t>
            </a:r>
            <a:r>
              <a:rPr lang="en-US" i="1" dirty="0" smtClean="0"/>
              <a:t>Jacobsen v. </a:t>
            </a:r>
            <a:r>
              <a:rPr lang="en-US" i="1" dirty="0" err="1" smtClean="0"/>
              <a:t>Katzer</a:t>
            </a:r>
            <a:r>
              <a:rPr lang="en-US" i="1" dirty="0" smtClean="0"/>
              <a:t> </a:t>
            </a:r>
            <a:r>
              <a:rPr lang="en-US" dirty="0" smtClean="0"/>
              <a:t>case</a:t>
            </a:r>
          </a:p>
          <a:p>
            <a:pPr lvl="2"/>
            <a:r>
              <a:rPr lang="en-US" dirty="0" smtClean="0"/>
              <a:t>The court found that the conditions of the Artistic License are enforceable  </a:t>
            </a:r>
          </a:p>
          <a:p>
            <a:r>
              <a:rPr lang="en-US" dirty="0" smtClean="0"/>
              <a:t>Creative Commons </a:t>
            </a:r>
            <a:r>
              <a:rPr lang="en-US" dirty="0" err="1" smtClean="0"/>
              <a:t>licences</a:t>
            </a:r>
            <a:r>
              <a:rPr lang="en-US" dirty="0" smtClean="0"/>
              <a:t> (</a:t>
            </a:r>
            <a:r>
              <a:rPr lang="en-US" dirty="0" smtClean="0">
                <a:hlinkClick r:id="rId7"/>
              </a:rPr>
              <a:t>6 main </a:t>
            </a:r>
            <a:r>
              <a:rPr lang="en-US" dirty="0" err="1" smtClean="0">
                <a:hlinkClick r:id="rId7"/>
              </a:rPr>
              <a:t>licences</a:t>
            </a:r>
            <a:r>
              <a:rPr lang="en-US" dirty="0" smtClean="0"/>
              <a:t>)</a:t>
            </a:r>
          </a:p>
          <a:p>
            <a:r>
              <a:rPr lang="en-US" dirty="0" smtClean="0">
                <a:hlinkClick r:id="rId8"/>
              </a:rPr>
              <a:t>GNU Free Document License (GFDL)</a:t>
            </a:r>
            <a:endParaRPr lang="en-US" dirty="0" smtClean="0"/>
          </a:p>
          <a:p>
            <a:pPr lvl="1"/>
            <a:r>
              <a:rPr lang="en-US" dirty="0" smtClean="0"/>
              <a:t>GFDL and the Creative Commons licenses are incompatible</a:t>
            </a:r>
            <a:endParaRPr lang="en-CA" dirty="0"/>
          </a:p>
        </p:txBody>
      </p:sp>
    </p:spTree>
    <p:extLst>
      <p:ext uri="{BB962C8B-B14F-4D97-AF65-F5344CB8AC3E}">
        <p14:creationId xmlns:p14="http://schemas.microsoft.com/office/powerpoint/2010/main" val="1590203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C-II. The </a:t>
            </a:r>
            <a:r>
              <a:rPr lang="en-US" dirty="0"/>
              <a:t>Creative Commons Licenses</a:t>
            </a:r>
            <a:endParaRPr lang="en-CA" dirty="0"/>
          </a:p>
        </p:txBody>
      </p:sp>
      <p:sp>
        <p:nvSpPr>
          <p:cNvPr id="3" name="Content Placeholder 2"/>
          <p:cNvSpPr>
            <a:spLocks noGrp="1"/>
          </p:cNvSpPr>
          <p:nvPr>
            <p:ph idx="1"/>
          </p:nvPr>
        </p:nvSpPr>
        <p:spPr/>
        <p:txBody>
          <a:bodyPr>
            <a:normAutofit/>
          </a:bodyPr>
          <a:lstStyle/>
          <a:p>
            <a:r>
              <a:rPr lang="en-CA" dirty="0" smtClean="0"/>
              <a:t>All Creative Commons licenses provide several common features:</a:t>
            </a:r>
          </a:p>
          <a:p>
            <a:pPr lvl="1"/>
            <a:r>
              <a:rPr lang="en-CA" dirty="0" smtClean="0"/>
              <a:t>They are irrevocable, worldwide, last the duration of the copyright term and in no way circumscribe fair dealing/use rights</a:t>
            </a:r>
          </a:p>
          <a:p>
            <a:pPr lvl="1"/>
            <a:endParaRPr lang="en-CA" dirty="0" smtClean="0"/>
          </a:p>
          <a:p>
            <a:pPr lvl="1"/>
            <a:r>
              <a:rPr lang="en-CA" dirty="0" smtClean="0"/>
              <a:t>Users are given the rights to copy, distribute, display, digitally perform and change the format of a work</a:t>
            </a:r>
          </a:p>
          <a:p>
            <a:pPr lvl="1"/>
            <a:endParaRPr lang="en-CA" dirty="0" smtClean="0"/>
          </a:p>
          <a:p>
            <a:pPr lvl="1"/>
            <a:r>
              <a:rPr lang="en-CA" dirty="0" smtClean="0"/>
              <a:t>Every copy of the work should maintain a link to the license, and all copyright notices within a work should not be removed</a:t>
            </a:r>
          </a:p>
          <a:p>
            <a:pPr lvl="1"/>
            <a:endParaRPr lang="en-CA" dirty="0" smtClean="0"/>
          </a:p>
          <a:p>
            <a:pPr lvl="1"/>
            <a:r>
              <a:rPr lang="en-CA" dirty="0" smtClean="0"/>
              <a:t>Attribution must always be given to the author (</a:t>
            </a:r>
            <a:r>
              <a:rPr lang="en-CA" b="1" dirty="0" smtClean="0"/>
              <a:t>BY</a:t>
            </a:r>
            <a:r>
              <a:rPr lang="en-CA" dirty="0" smtClean="0"/>
              <a:t>)</a:t>
            </a:r>
          </a:p>
          <a:p>
            <a:pPr lvl="1"/>
            <a:endParaRPr lang="en-CA" dirty="0"/>
          </a:p>
        </p:txBody>
      </p:sp>
    </p:spTree>
    <p:extLst>
      <p:ext uri="{BB962C8B-B14F-4D97-AF65-F5344CB8AC3E}">
        <p14:creationId xmlns:p14="http://schemas.microsoft.com/office/powerpoint/2010/main" val="1822944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CA" dirty="0"/>
          </a:p>
        </p:txBody>
      </p:sp>
      <p:sp>
        <p:nvSpPr>
          <p:cNvPr id="3" name="Content Placeholder 2"/>
          <p:cNvSpPr>
            <a:spLocks noGrp="1"/>
          </p:cNvSpPr>
          <p:nvPr>
            <p:ph idx="1"/>
          </p:nvPr>
        </p:nvSpPr>
        <p:spPr/>
        <p:txBody>
          <a:bodyPr/>
          <a:lstStyle/>
          <a:p>
            <a:pPr marL="868680" lvl="1" indent="-457200">
              <a:buAutoNum type="alphaUcPeriod"/>
            </a:pPr>
            <a:r>
              <a:rPr lang="en-US" dirty="0" smtClean="0"/>
              <a:t>Theoretical Concerns in Copyright, </a:t>
            </a:r>
            <a:r>
              <a:rPr lang="en-US" dirty="0" err="1" smtClean="0"/>
              <a:t>Licencing</a:t>
            </a:r>
            <a:r>
              <a:rPr lang="en-US" dirty="0" smtClean="0"/>
              <a:t> and Open Source</a:t>
            </a:r>
          </a:p>
          <a:p>
            <a:pPr marL="868680" lvl="1" indent="-457200">
              <a:buAutoNum type="alphaUcPeriod"/>
            </a:pPr>
            <a:endParaRPr lang="en-US" dirty="0"/>
          </a:p>
          <a:p>
            <a:pPr marL="868680" lvl="1" indent="-457200">
              <a:buAutoNum type="alphaUcPeriod"/>
            </a:pPr>
            <a:r>
              <a:rPr lang="en-US" dirty="0" smtClean="0"/>
              <a:t>Copyright and </a:t>
            </a:r>
            <a:r>
              <a:rPr lang="en-US" dirty="0" err="1" smtClean="0"/>
              <a:t>Licencing</a:t>
            </a:r>
            <a:endParaRPr lang="en-US" dirty="0" smtClean="0"/>
          </a:p>
          <a:p>
            <a:pPr marL="868680" lvl="1" indent="-457200">
              <a:buAutoNum type="alphaUcPeriod"/>
            </a:pPr>
            <a:endParaRPr lang="en-US" dirty="0"/>
          </a:p>
          <a:p>
            <a:pPr marL="868680" lvl="1" indent="-457200">
              <a:buAutoNum type="alphaUcPeriod"/>
            </a:pPr>
            <a:r>
              <a:rPr lang="en-US" dirty="0" smtClean="0"/>
              <a:t>Major Open Licenses</a:t>
            </a:r>
          </a:p>
          <a:p>
            <a:pPr marL="868680" lvl="1" indent="-457200">
              <a:buAutoNum type="alphaUcPeriod"/>
            </a:pPr>
            <a:endParaRPr lang="en-US" dirty="0"/>
          </a:p>
          <a:p>
            <a:pPr marL="868680" lvl="1" indent="-457200">
              <a:buAutoNum type="alphaUcPeriod"/>
            </a:pPr>
            <a:r>
              <a:rPr lang="en-US" dirty="0" smtClean="0"/>
              <a:t>Lingering Problems</a:t>
            </a:r>
          </a:p>
        </p:txBody>
      </p:sp>
    </p:spTree>
    <p:extLst>
      <p:ext uri="{BB962C8B-B14F-4D97-AF65-F5344CB8AC3E}">
        <p14:creationId xmlns:p14="http://schemas.microsoft.com/office/powerpoint/2010/main" val="2580349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C-II(ii). The </a:t>
            </a:r>
            <a:r>
              <a:rPr lang="en-US" dirty="0"/>
              <a:t>Creative Commons Licenses</a:t>
            </a:r>
            <a:endParaRPr lang="en-CA" dirty="0"/>
          </a:p>
        </p:txBody>
      </p:sp>
      <p:sp>
        <p:nvSpPr>
          <p:cNvPr id="3" name="Content Placeholder 2"/>
          <p:cNvSpPr>
            <a:spLocks noGrp="1"/>
          </p:cNvSpPr>
          <p:nvPr>
            <p:ph idx="1"/>
          </p:nvPr>
        </p:nvSpPr>
        <p:spPr/>
        <p:txBody>
          <a:bodyPr/>
          <a:lstStyle/>
          <a:p>
            <a:r>
              <a:rPr lang="en-CA" dirty="0"/>
              <a:t>Creators can chose additional options based on their preferences:</a:t>
            </a:r>
          </a:p>
          <a:p>
            <a:pPr lvl="1"/>
            <a:r>
              <a:rPr lang="en-CA" dirty="0"/>
              <a:t>Non-Commercial (</a:t>
            </a:r>
            <a:r>
              <a:rPr lang="en-CA" b="1" dirty="0"/>
              <a:t>NC</a:t>
            </a:r>
            <a:r>
              <a:rPr lang="en-CA" dirty="0"/>
              <a:t>) – materials should not be used for commercial purposes </a:t>
            </a:r>
          </a:p>
          <a:p>
            <a:pPr lvl="1"/>
            <a:r>
              <a:rPr lang="en-CA" dirty="0"/>
              <a:t>No Derivatives (</a:t>
            </a:r>
            <a:r>
              <a:rPr lang="en-CA" b="1" dirty="0"/>
              <a:t>ND</a:t>
            </a:r>
            <a:r>
              <a:rPr lang="en-CA" dirty="0"/>
              <a:t>) – others cannot make derivative works based on the original</a:t>
            </a:r>
          </a:p>
          <a:p>
            <a:pPr lvl="1"/>
            <a:r>
              <a:rPr lang="en-CA" dirty="0"/>
              <a:t>Share Alike (</a:t>
            </a:r>
            <a:r>
              <a:rPr lang="en-CA" b="1" dirty="0"/>
              <a:t>SA</a:t>
            </a:r>
            <a:r>
              <a:rPr lang="en-CA" dirty="0"/>
              <a:t>) – others may make derivatives works, but such works must contain identical </a:t>
            </a:r>
            <a:r>
              <a:rPr lang="en-CA" dirty="0" smtClean="0"/>
              <a:t>licencing </a:t>
            </a:r>
            <a:r>
              <a:rPr lang="en-CA" dirty="0"/>
              <a:t>terms as the original</a:t>
            </a:r>
          </a:p>
          <a:p>
            <a:pPr lvl="1"/>
            <a:endParaRPr lang="en-CA" dirty="0"/>
          </a:p>
          <a:p>
            <a:r>
              <a:rPr lang="en-CA" dirty="0"/>
              <a:t>The ND and SA options are incompatible</a:t>
            </a:r>
          </a:p>
          <a:p>
            <a:pPr lvl="1"/>
            <a:endParaRPr lang="en-CA" dirty="0"/>
          </a:p>
          <a:p>
            <a:r>
              <a:rPr lang="en-US" dirty="0" smtClean="0"/>
              <a:t>There is also a CC0 (CC-Zero) license for surrendering works to the public domain</a:t>
            </a:r>
            <a:endParaRPr lang="en-CA" dirty="0"/>
          </a:p>
        </p:txBody>
      </p:sp>
      <p:sp>
        <p:nvSpPr>
          <p:cNvPr id="4" name="AutoShape 2" descr="Image result for c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c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Image result for cc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5949280"/>
            <a:ext cx="2232248" cy="78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678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C-II(iii). The Creative Commons Licenses</a:t>
            </a:r>
            <a:endParaRPr lang="en-US" dirty="0"/>
          </a:p>
        </p:txBody>
      </p:sp>
      <p:sp>
        <p:nvSpPr>
          <p:cNvPr id="3" name="Content Placeholder 2"/>
          <p:cNvSpPr>
            <a:spLocks noGrp="1"/>
          </p:cNvSpPr>
          <p:nvPr>
            <p:ph idx="1"/>
          </p:nvPr>
        </p:nvSpPr>
        <p:spPr/>
        <p:txBody>
          <a:bodyPr>
            <a:normAutofit fontScale="92500" lnSpcReduction="20000"/>
          </a:bodyPr>
          <a:lstStyle/>
          <a:p>
            <a:pPr lvl="1"/>
            <a:r>
              <a:rPr lang="en-US" b="1" dirty="0"/>
              <a:t>Attribution</a:t>
            </a:r>
            <a:r>
              <a:rPr lang="en-US" dirty="0"/>
              <a:t> </a:t>
            </a:r>
            <a:r>
              <a:rPr lang="en-US" b="1" dirty="0" smtClean="0"/>
              <a:t>(CC BY)</a:t>
            </a:r>
            <a:r>
              <a:rPr lang="en-US" dirty="0" smtClean="0"/>
              <a:t> – </a:t>
            </a:r>
            <a:r>
              <a:rPr lang="en-US" dirty="0"/>
              <a:t>any type of reuse (derivatives)  allowed so long as the original source is credited</a:t>
            </a:r>
          </a:p>
          <a:p>
            <a:pPr lvl="1"/>
            <a:r>
              <a:rPr lang="en-US" b="1" dirty="0"/>
              <a:t>Attribution, Share Alike </a:t>
            </a:r>
            <a:r>
              <a:rPr lang="en-US" b="1" dirty="0" smtClean="0"/>
              <a:t>(CC BY-SA) </a:t>
            </a:r>
            <a:r>
              <a:rPr lang="en-US" dirty="0" smtClean="0"/>
              <a:t>– </a:t>
            </a:r>
            <a:r>
              <a:rPr lang="en-US" dirty="0"/>
              <a:t>any type of reuse allowed so long as the original source is credited, and the resulting content has the same </a:t>
            </a:r>
            <a:r>
              <a:rPr lang="en-US" dirty="0" err="1" smtClean="0"/>
              <a:t>licencing</a:t>
            </a:r>
            <a:r>
              <a:rPr lang="en-US" dirty="0" smtClean="0"/>
              <a:t> </a:t>
            </a:r>
            <a:r>
              <a:rPr lang="en-US" dirty="0"/>
              <a:t>terms</a:t>
            </a:r>
          </a:p>
          <a:p>
            <a:pPr lvl="1"/>
            <a:r>
              <a:rPr lang="en-US" b="1" dirty="0"/>
              <a:t>Attribution, No </a:t>
            </a:r>
            <a:r>
              <a:rPr lang="en-US" b="1" dirty="0" smtClean="0"/>
              <a:t>Derivatives  (CC BY-ND) </a:t>
            </a:r>
            <a:r>
              <a:rPr lang="en-US" dirty="0" smtClean="0"/>
              <a:t>– </a:t>
            </a:r>
            <a:r>
              <a:rPr lang="en-US" dirty="0"/>
              <a:t>allows for redistribution (both commercial and non-commercial), but content must remain whole and original source credited</a:t>
            </a:r>
          </a:p>
          <a:p>
            <a:pPr lvl="1"/>
            <a:r>
              <a:rPr lang="en-US" b="1" dirty="0"/>
              <a:t>Attribution, Non-Commercial </a:t>
            </a:r>
            <a:r>
              <a:rPr lang="en-US" b="1" dirty="0" smtClean="0"/>
              <a:t>(CC BY-NC) </a:t>
            </a:r>
            <a:r>
              <a:rPr lang="en-US" dirty="0" smtClean="0"/>
              <a:t>– </a:t>
            </a:r>
            <a:r>
              <a:rPr lang="en-US" dirty="0"/>
              <a:t>allows for redistribution and derivatives,  but cannot be commercial in nature and original source must be credited</a:t>
            </a:r>
          </a:p>
          <a:p>
            <a:pPr lvl="1"/>
            <a:r>
              <a:rPr lang="en-US" b="1" dirty="0"/>
              <a:t>Attribution, Non-Commercial, Share Alike </a:t>
            </a:r>
            <a:r>
              <a:rPr lang="en-US" b="1" dirty="0" smtClean="0"/>
              <a:t>(CC BY-NC-SA) </a:t>
            </a:r>
            <a:r>
              <a:rPr lang="en-US" dirty="0" smtClean="0"/>
              <a:t>– </a:t>
            </a:r>
            <a:r>
              <a:rPr lang="en-US" dirty="0"/>
              <a:t>allows for derivatives, but they must be non commercial, credit the original source, and carry the same </a:t>
            </a:r>
            <a:r>
              <a:rPr lang="en-US" dirty="0" err="1" smtClean="0"/>
              <a:t>licencing</a:t>
            </a:r>
            <a:r>
              <a:rPr lang="en-US" dirty="0" smtClean="0"/>
              <a:t> </a:t>
            </a:r>
            <a:r>
              <a:rPr lang="en-US" dirty="0"/>
              <a:t>terms</a:t>
            </a:r>
          </a:p>
          <a:p>
            <a:pPr lvl="1"/>
            <a:r>
              <a:rPr lang="en-US" b="1" dirty="0"/>
              <a:t>Attribution, Non-Commercial, No </a:t>
            </a:r>
            <a:r>
              <a:rPr lang="en-US" b="1" dirty="0" smtClean="0"/>
              <a:t>Derivatives (CC BY-NC-ND) </a:t>
            </a:r>
            <a:r>
              <a:rPr lang="en-US" dirty="0" smtClean="0"/>
              <a:t>– </a:t>
            </a:r>
            <a:r>
              <a:rPr lang="en-US" dirty="0"/>
              <a:t>allows for only non-commercial redistribution of the original and source must be </a:t>
            </a:r>
            <a:r>
              <a:rPr lang="en-US" dirty="0" smtClean="0"/>
              <a:t>credited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77" y="24384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377" y="3133725"/>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377" y="38862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377" y="46482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4102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858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 Software Patents</a:t>
            </a:r>
            <a:endParaRPr lang="en-CA" dirty="0"/>
          </a:p>
        </p:txBody>
      </p:sp>
      <p:sp>
        <p:nvSpPr>
          <p:cNvPr id="3" name="Content Placeholder 2"/>
          <p:cNvSpPr>
            <a:spLocks noGrp="1"/>
          </p:cNvSpPr>
          <p:nvPr>
            <p:ph idx="1"/>
          </p:nvPr>
        </p:nvSpPr>
        <p:spPr/>
        <p:txBody>
          <a:bodyPr>
            <a:normAutofit fontScale="92500"/>
          </a:bodyPr>
          <a:lstStyle/>
          <a:p>
            <a:r>
              <a:rPr lang="en-US" dirty="0" smtClean="0"/>
              <a:t>While software is considered a literary work, some software may also be patentable</a:t>
            </a:r>
          </a:p>
          <a:p>
            <a:endParaRPr lang="en-US" dirty="0"/>
          </a:p>
          <a:p>
            <a:r>
              <a:rPr lang="en-US" dirty="0" smtClean="0"/>
              <a:t>Software itself is not patentable; however, business methods that are embodied in software functions are patentable</a:t>
            </a:r>
          </a:p>
          <a:p>
            <a:pPr lvl="1"/>
            <a:r>
              <a:rPr lang="en-US" dirty="0" smtClean="0"/>
              <a:t>E.g.: Data processing system for hub and spoke financial services configuration (</a:t>
            </a:r>
            <a:r>
              <a:rPr lang="en-US" dirty="0" smtClean="0">
                <a:hlinkClick r:id="rId2"/>
              </a:rPr>
              <a:t>U.S. Patent 5193056</a:t>
            </a:r>
            <a:r>
              <a:rPr lang="en-US" dirty="0" smtClean="0"/>
              <a:t>), or Amazon’s 1-Click check-out method</a:t>
            </a:r>
          </a:p>
          <a:p>
            <a:pPr lvl="1"/>
            <a:endParaRPr lang="en-US" dirty="0" smtClean="0"/>
          </a:p>
          <a:p>
            <a:pPr lvl="1"/>
            <a:endParaRPr lang="en-US" dirty="0"/>
          </a:p>
          <a:p>
            <a:r>
              <a:rPr lang="en-US" dirty="0" smtClean="0"/>
              <a:t>Business method patents are a relatively new phenomenon and now appear to be entering Canada (</a:t>
            </a:r>
            <a:r>
              <a:rPr lang="en-US" dirty="0" smtClean="0">
                <a:hlinkClick r:id="rId3"/>
              </a:rPr>
              <a:t>Canada v. Amazon (2011) 2011 FCA 328</a:t>
            </a:r>
            <a:r>
              <a:rPr lang="en-US" dirty="0" smtClean="0"/>
              <a:t>; </a:t>
            </a:r>
            <a:r>
              <a:rPr lang="en-US" dirty="0" smtClean="0">
                <a:hlinkClick r:id="rId4"/>
              </a:rPr>
              <a:t>Canadian Intellectual Property Office – Practice Subsequent to the Amazon.com Decision (PN2011-04)</a:t>
            </a:r>
            <a:r>
              <a:rPr lang="en-US" dirty="0" smtClean="0"/>
              <a:t>)</a:t>
            </a:r>
            <a:endParaRPr lang="en-CA" dirty="0"/>
          </a:p>
        </p:txBody>
      </p:sp>
      <p:pic>
        <p:nvPicPr>
          <p:cNvPr id="6146" name="Picture 2" descr="http://blog.commarts.wisc.edu/wp-content/uploads/2011/08/amazon_one_cli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962400"/>
            <a:ext cx="1447800" cy="105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76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D-II. OSS Licenses and Patents</a:t>
            </a:r>
            <a:endParaRPr lang="en-CA" dirty="0"/>
          </a:p>
        </p:txBody>
      </p:sp>
      <p:sp>
        <p:nvSpPr>
          <p:cNvPr id="3" name="Content Placeholder 2"/>
          <p:cNvSpPr>
            <a:spLocks noGrp="1"/>
          </p:cNvSpPr>
          <p:nvPr>
            <p:ph idx="1"/>
          </p:nvPr>
        </p:nvSpPr>
        <p:spPr/>
        <p:txBody>
          <a:bodyPr>
            <a:normAutofit fontScale="85000" lnSpcReduction="10000"/>
          </a:bodyPr>
          <a:lstStyle/>
          <a:p>
            <a:r>
              <a:rPr lang="en-US" dirty="0" smtClean="0"/>
              <a:t>Section 11 of the GNU GPL v. 3 specifically ensures that any patented contributions licensed under the license result in a royalty free, non-discriminatory patent license (and Section 10 forbids patent litigation)</a:t>
            </a:r>
          </a:p>
          <a:p>
            <a:endParaRPr lang="en-US" dirty="0" smtClean="0"/>
          </a:p>
          <a:p>
            <a:r>
              <a:rPr lang="en-US" dirty="0" smtClean="0"/>
              <a:t>Section 3 of the Apache License v. 2:</a:t>
            </a:r>
          </a:p>
          <a:p>
            <a:pPr lvl="1"/>
            <a:r>
              <a:rPr lang="en-US" b="1" dirty="0"/>
              <a:t>3. Grant of Patent License</a:t>
            </a:r>
            <a:r>
              <a:rPr lang="en-US" dirty="0"/>
              <a:t>. Subject to the terms and conditions of this License, each Contributor hereby grants to You </a:t>
            </a:r>
            <a:r>
              <a:rPr lang="en-US" b="1" dirty="0"/>
              <a:t>a perpetual, worldwide, non-exclusive, no-charge, royalty-free, irrevocable</a:t>
            </a:r>
            <a:r>
              <a:rPr lang="en-US" dirty="0"/>
              <a:t> (except as stated in this section) patent license to make, have made, use, offer to sell, sell, import, and otherwise transfer the Work, where such license applies only to those patent claims licensable by such Contributor that are necessarily infringed by their Contribution(s) alone or by combination of their Contribution(s) with the Work to which such Contribution(s) was submitted. </a:t>
            </a:r>
            <a:r>
              <a:rPr lang="en-US" b="1" dirty="0"/>
              <a:t>If You institute patent litigation against any entity</a:t>
            </a:r>
            <a:r>
              <a:rPr lang="en-US" dirty="0"/>
              <a:t> (including a cross-claim or counterclaim in a lawsuit) </a:t>
            </a:r>
            <a:r>
              <a:rPr lang="en-US" b="1" dirty="0"/>
              <a:t>alleging</a:t>
            </a:r>
            <a:r>
              <a:rPr lang="en-US" dirty="0"/>
              <a:t> that the Work or a Contribution incorporated within the Work constitutes direct or contributory </a:t>
            </a:r>
            <a:r>
              <a:rPr lang="en-US" b="1" dirty="0"/>
              <a:t>patent infringement, then any patent licenses granted to You under this License for that Work shall terminate as of the date such litigation is filed.</a:t>
            </a:r>
            <a:endParaRPr lang="en-CA" b="1" dirty="0"/>
          </a:p>
        </p:txBody>
      </p:sp>
    </p:spTree>
    <p:extLst>
      <p:ext uri="{BB962C8B-B14F-4D97-AF65-F5344CB8AC3E}">
        <p14:creationId xmlns:p14="http://schemas.microsoft.com/office/powerpoint/2010/main" val="3821019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D-III. Critique of the </a:t>
            </a:r>
            <a:r>
              <a:rPr lang="en-US" sz="3600" dirty="0" err="1" smtClean="0"/>
              <a:t>Licencing</a:t>
            </a:r>
            <a:r>
              <a:rPr lang="en-US" sz="3600" dirty="0" smtClean="0"/>
              <a:t> Approach (Elkin-</a:t>
            </a:r>
            <a:r>
              <a:rPr lang="en-US" sz="3600" dirty="0" err="1" smtClean="0"/>
              <a:t>Koren</a:t>
            </a:r>
            <a:r>
              <a:rPr lang="en-US" sz="3600" dirty="0" smtClean="0"/>
              <a:t>, 2005 and 2013)</a:t>
            </a:r>
            <a:endParaRPr lang="en-CA" sz="3600" dirty="0"/>
          </a:p>
        </p:txBody>
      </p:sp>
      <p:sp>
        <p:nvSpPr>
          <p:cNvPr id="3" name="Content Placeholder 2"/>
          <p:cNvSpPr>
            <a:spLocks noGrp="1"/>
          </p:cNvSpPr>
          <p:nvPr>
            <p:ph idx="1"/>
          </p:nvPr>
        </p:nvSpPr>
        <p:spPr/>
        <p:txBody>
          <a:bodyPr>
            <a:normAutofit/>
          </a:bodyPr>
          <a:lstStyle/>
          <a:p>
            <a:r>
              <a:rPr lang="en-US" dirty="0" smtClean="0"/>
              <a:t>Despite the usefulness of </a:t>
            </a:r>
            <a:r>
              <a:rPr lang="en-US" dirty="0" err="1" smtClean="0"/>
              <a:t>licencing</a:t>
            </a:r>
            <a:r>
              <a:rPr lang="en-US" dirty="0" smtClean="0"/>
              <a:t> schemes in resisting commodification and facilitating access there several criticisms</a:t>
            </a:r>
          </a:p>
          <a:p>
            <a:pPr lvl="1"/>
            <a:r>
              <a:rPr lang="en-US" dirty="0" err="1" smtClean="0"/>
              <a:t>licencing</a:t>
            </a:r>
            <a:r>
              <a:rPr lang="en-US" dirty="0" smtClean="0"/>
              <a:t> schemes strengthen IP regimes through discourses on rights and ownership</a:t>
            </a:r>
          </a:p>
          <a:p>
            <a:pPr lvl="2"/>
            <a:r>
              <a:rPr lang="en-US" dirty="0" smtClean="0"/>
              <a:t>Arguably </a:t>
            </a:r>
            <a:r>
              <a:rPr lang="en-US" dirty="0" err="1" smtClean="0"/>
              <a:t>licencing</a:t>
            </a:r>
            <a:r>
              <a:rPr lang="en-US" dirty="0" smtClean="0"/>
              <a:t> schemes further entrench IP rights</a:t>
            </a:r>
          </a:p>
          <a:p>
            <a:pPr lvl="2"/>
            <a:r>
              <a:rPr lang="en-US" dirty="0" smtClean="0"/>
              <a:t>However, they also calls into question the utility of IP rights</a:t>
            </a:r>
          </a:p>
          <a:p>
            <a:pPr lvl="2"/>
            <a:endParaRPr lang="en-US" dirty="0" smtClean="0"/>
          </a:p>
          <a:p>
            <a:pPr lvl="1"/>
            <a:r>
              <a:rPr lang="en-US" dirty="0" smtClean="0"/>
              <a:t>Sellers/providers still have a dominant position</a:t>
            </a:r>
          </a:p>
          <a:p>
            <a:pPr lvl="2"/>
            <a:r>
              <a:rPr lang="en-US" dirty="0" smtClean="0"/>
              <a:t>Consumers/users neither read nor bargain around standard licenses</a:t>
            </a:r>
          </a:p>
          <a:p>
            <a:pPr lvl="1"/>
            <a:endParaRPr lang="en-CA" dirty="0"/>
          </a:p>
        </p:txBody>
      </p:sp>
    </p:spTree>
    <p:extLst>
      <p:ext uri="{BB962C8B-B14F-4D97-AF65-F5344CB8AC3E}">
        <p14:creationId xmlns:p14="http://schemas.microsoft.com/office/powerpoint/2010/main" val="344552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D-III. </a:t>
            </a:r>
            <a:r>
              <a:rPr lang="en-US" sz="3600" dirty="0"/>
              <a:t>Critique of the </a:t>
            </a:r>
            <a:r>
              <a:rPr lang="en-US" sz="3600" dirty="0" err="1" smtClean="0"/>
              <a:t>Licencing</a:t>
            </a:r>
            <a:r>
              <a:rPr lang="en-US" sz="3600" dirty="0" smtClean="0"/>
              <a:t> </a:t>
            </a:r>
            <a:r>
              <a:rPr lang="en-US" sz="3600" dirty="0"/>
              <a:t>Approach (Elkin-</a:t>
            </a:r>
            <a:r>
              <a:rPr lang="en-US" sz="3600" dirty="0" err="1"/>
              <a:t>Koren</a:t>
            </a:r>
            <a:r>
              <a:rPr lang="en-US" sz="3600" dirty="0"/>
              <a:t>, 2005 and 2013)</a:t>
            </a:r>
            <a:endParaRPr lang="en-CA" sz="3600" dirty="0"/>
          </a:p>
        </p:txBody>
      </p:sp>
      <p:sp>
        <p:nvSpPr>
          <p:cNvPr id="3" name="Content Placeholder 2"/>
          <p:cNvSpPr>
            <a:spLocks noGrp="1"/>
          </p:cNvSpPr>
          <p:nvPr>
            <p:ph idx="1"/>
          </p:nvPr>
        </p:nvSpPr>
        <p:spPr/>
        <p:txBody>
          <a:bodyPr/>
          <a:lstStyle/>
          <a:p>
            <a:r>
              <a:rPr lang="en-US" dirty="0" smtClean="0"/>
              <a:t>Concerns (cont’d)</a:t>
            </a:r>
          </a:p>
          <a:p>
            <a:pPr lvl="1"/>
            <a:r>
              <a:rPr lang="en-US" dirty="0" smtClean="0"/>
              <a:t>The </a:t>
            </a:r>
            <a:r>
              <a:rPr lang="en-US" dirty="0"/>
              <a:t>approaches tend to de-emphasize the value of the public domain</a:t>
            </a:r>
          </a:p>
          <a:p>
            <a:pPr lvl="1"/>
            <a:r>
              <a:rPr lang="en-US" dirty="0" err="1" smtClean="0"/>
              <a:t>licencing</a:t>
            </a:r>
            <a:r>
              <a:rPr lang="en-US" dirty="0" smtClean="0"/>
              <a:t> </a:t>
            </a:r>
            <a:r>
              <a:rPr lang="en-US" dirty="0"/>
              <a:t>approaches don’t consider moral rights</a:t>
            </a:r>
          </a:p>
          <a:p>
            <a:pPr lvl="1"/>
            <a:r>
              <a:rPr lang="en-US" dirty="0"/>
              <a:t>Stipulations concerning ‘commercial’ vs. ‘non-commercial’ are vague (such as in CC-BY-NC license</a:t>
            </a:r>
            <a:r>
              <a:rPr lang="en-US" dirty="0" smtClean="0"/>
              <a:t>)</a:t>
            </a:r>
          </a:p>
          <a:p>
            <a:pPr lvl="1"/>
            <a:r>
              <a:rPr lang="en-US" dirty="0" smtClean="0"/>
              <a:t>The private utility maximizing argument for contracts/licenses ignores social utility</a:t>
            </a:r>
          </a:p>
          <a:p>
            <a:pPr lvl="1"/>
            <a:r>
              <a:rPr lang="en-US" dirty="0" smtClean="0"/>
              <a:t>In the extreme, property licenses may lead to a society where producers of all kinds of goods are able to dictate their terms of use</a:t>
            </a:r>
            <a:endParaRPr lang="en-US" dirty="0"/>
          </a:p>
          <a:p>
            <a:endParaRPr lang="en-CA" dirty="0"/>
          </a:p>
        </p:txBody>
      </p:sp>
    </p:spTree>
    <p:extLst>
      <p:ext uri="{BB962C8B-B14F-4D97-AF65-F5344CB8AC3E}">
        <p14:creationId xmlns:p14="http://schemas.microsoft.com/office/powerpoint/2010/main" val="3727423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 </a:t>
            </a:r>
            <a:r>
              <a:rPr lang="en-US" dirty="0" err="1" smtClean="0"/>
              <a:t>Copyfarleft</a:t>
            </a:r>
            <a:endParaRPr lang="en-US" dirty="0"/>
          </a:p>
        </p:txBody>
      </p:sp>
      <p:sp>
        <p:nvSpPr>
          <p:cNvPr id="3" name="Content Placeholder 2"/>
          <p:cNvSpPr>
            <a:spLocks noGrp="1"/>
          </p:cNvSpPr>
          <p:nvPr>
            <p:ph idx="1"/>
          </p:nvPr>
        </p:nvSpPr>
        <p:spPr/>
        <p:txBody>
          <a:bodyPr/>
          <a:lstStyle/>
          <a:p>
            <a:r>
              <a:rPr lang="en-US" dirty="0" smtClean="0"/>
              <a:t>Open </a:t>
            </a:r>
            <a:r>
              <a:rPr lang="en-US" dirty="0" err="1" smtClean="0"/>
              <a:t>licencing</a:t>
            </a:r>
            <a:r>
              <a:rPr lang="en-US" dirty="0" smtClean="0"/>
              <a:t> schemes often called “</a:t>
            </a:r>
            <a:r>
              <a:rPr lang="en-US" dirty="0" err="1" smtClean="0"/>
              <a:t>copyleft</a:t>
            </a:r>
            <a:r>
              <a:rPr lang="en-US" dirty="0" smtClean="0"/>
              <a:t>”</a:t>
            </a:r>
          </a:p>
          <a:p>
            <a:endParaRPr lang="en-US" dirty="0"/>
          </a:p>
          <a:p>
            <a:r>
              <a:rPr lang="en-US" dirty="0" smtClean="0"/>
              <a:t>Some critics suggest they are not open/left enough and argue for </a:t>
            </a:r>
            <a:r>
              <a:rPr lang="en-US" dirty="0" err="1" smtClean="0"/>
              <a:t>copyfarleft</a:t>
            </a:r>
            <a:r>
              <a:rPr lang="en-US" dirty="0"/>
              <a:t>	</a:t>
            </a:r>
            <a:endParaRPr lang="en-US" dirty="0" smtClean="0"/>
          </a:p>
          <a:p>
            <a:pPr lvl="1"/>
            <a:r>
              <a:rPr lang="en-US" dirty="0" err="1" smtClean="0"/>
              <a:t>Copyfarleft</a:t>
            </a:r>
            <a:r>
              <a:rPr lang="en-US" dirty="0" smtClean="0"/>
              <a:t> aims to exclude commercial uses and production under waged </a:t>
            </a:r>
            <a:r>
              <a:rPr lang="en-US" dirty="0" err="1" smtClean="0"/>
              <a:t>labour</a:t>
            </a:r>
            <a:r>
              <a:rPr lang="en-US" dirty="0" smtClean="0"/>
              <a:t> (Vieira and De </a:t>
            </a:r>
            <a:r>
              <a:rPr lang="en-US" dirty="0" err="1" smtClean="0"/>
              <a:t>Filippi</a:t>
            </a:r>
            <a:r>
              <a:rPr lang="en-US" dirty="0" smtClean="0"/>
              <a:t>, 2014)</a:t>
            </a:r>
          </a:p>
          <a:p>
            <a:pPr lvl="1"/>
            <a:endParaRPr lang="en-US" dirty="0"/>
          </a:p>
          <a:p>
            <a:r>
              <a:rPr lang="en-US" dirty="0" smtClean="0"/>
              <a:t>Hall (2016) is critical of the open </a:t>
            </a:r>
            <a:r>
              <a:rPr lang="en-US" dirty="0" err="1" smtClean="0"/>
              <a:t>licencing</a:t>
            </a:r>
            <a:r>
              <a:rPr lang="en-US" dirty="0" smtClean="0"/>
              <a:t> schemes that promote romanticized notions of authorship</a:t>
            </a:r>
          </a:p>
          <a:p>
            <a:endParaRPr lang="en-US" dirty="0"/>
          </a:p>
          <a:p>
            <a:r>
              <a:rPr lang="en-US" dirty="0" smtClean="0"/>
              <a:t>What is to be done?</a:t>
            </a:r>
            <a:endParaRPr lang="en-US" dirty="0"/>
          </a:p>
        </p:txBody>
      </p:sp>
    </p:spTree>
    <p:extLst>
      <p:ext uri="{BB962C8B-B14F-4D97-AF65-F5344CB8AC3E}">
        <p14:creationId xmlns:p14="http://schemas.microsoft.com/office/powerpoint/2010/main" val="284128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idx="1"/>
          </p:nvPr>
        </p:nvSpPr>
        <p:spPr/>
        <p:txBody>
          <a:bodyPr>
            <a:normAutofit fontScale="55000" lnSpcReduction="20000"/>
          </a:bodyPr>
          <a:lstStyle/>
          <a:p>
            <a:r>
              <a:rPr lang="en-US" dirty="0" err="1"/>
              <a:t>Benkler</a:t>
            </a:r>
            <a:r>
              <a:rPr lang="en-US" dirty="0"/>
              <a:t>, Yochai. 2000. “An Unhurried View of Private Ordering in Information Transactions.” </a:t>
            </a:r>
            <a:r>
              <a:rPr lang="en-US" i="1" dirty="0"/>
              <a:t>Vanderbilt Law Review</a:t>
            </a:r>
            <a:r>
              <a:rPr lang="en-US" dirty="0"/>
              <a:t>, 53(6): 2063-2080.</a:t>
            </a:r>
          </a:p>
          <a:p>
            <a:r>
              <a:rPr lang="en-US" dirty="0"/>
              <a:t>Boyle, James. 2002. “Fencing off Ideas: Enclosure and the Disappearance of the Public Domain.” </a:t>
            </a:r>
            <a:r>
              <a:rPr lang="en-US" i="1" dirty="0"/>
              <a:t>Daedalus</a:t>
            </a:r>
            <a:r>
              <a:rPr lang="en-US" dirty="0"/>
              <a:t>, Spring: 13-25.</a:t>
            </a:r>
            <a:endParaRPr lang="en-CA" dirty="0"/>
          </a:p>
          <a:p>
            <a:r>
              <a:rPr lang="en-US" dirty="0" smtClean="0"/>
              <a:t>Boyle</a:t>
            </a:r>
            <a:r>
              <a:rPr lang="en-US" dirty="0"/>
              <a:t>, James. 2008. </a:t>
            </a:r>
            <a:r>
              <a:rPr lang="en-US" i="1" dirty="0"/>
              <a:t>The Public Domain: Enclosing the Commons of the Mind</a:t>
            </a:r>
            <a:r>
              <a:rPr lang="en-US" dirty="0"/>
              <a:t>. New Haven, CN: Yale University Press.</a:t>
            </a:r>
            <a:endParaRPr lang="en-CA" dirty="0"/>
          </a:p>
          <a:p>
            <a:r>
              <a:rPr lang="en-US" dirty="0" smtClean="0"/>
              <a:t>Elkin-</a:t>
            </a:r>
            <a:r>
              <a:rPr lang="en-US" dirty="0" err="1" smtClean="0"/>
              <a:t>Koren</a:t>
            </a:r>
            <a:r>
              <a:rPr lang="en-US" dirty="0" smtClean="0"/>
              <a:t>, </a:t>
            </a:r>
            <a:r>
              <a:rPr lang="en-US" dirty="0" err="1" smtClean="0"/>
              <a:t>Niva</a:t>
            </a:r>
            <a:r>
              <a:rPr lang="en-US" dirty="0" smtClean="0"/>
              <a:t>. 2005. “What Contracts Cannot </a:t>
            </a:r>
            <a:r>
              <a:rPr lang="en-US" dirty="0"/>
              <a:t>Do: The Limits of Private Ordering in Facilitating a Creative </a:t>
            </a:r>
            <a:r>
              <a:rPr lang="en-US" dirty="0" smtClean="0"/>
              <a:t>Commons.” </a:t>
            </a:r>
            <a:r>
              <a:rPr lang="en-US" i="1" dirty="0"/>
              <a:t>Fordham </a:t>
            </a:r>
            <a:r>
              <a:rPr lang="en-US" i="1" dirty="0" smtClean="0"/>
              <a:t>Law </a:t>
            </a:r>
            <a:r>
              <a:rPr lang="en-US" i="1" dirty="0"/>
              <a:t>Review</a:t>
            </a:r>
            <a:r>
              <a:rPr lang="en-US" dirty="0"/>
              <a:t>, </a:t>
            </a:r>
            <a:r>
              <a:rPr lang="en-US" i="1" dirty="0"/>
              <a:t>74</a:t>
            </a:r>
            <a:r>
              <a:rPr lang="en-US" dirty="0"/>
              <a:t>, </a:t>
            </a:r>
            <a:r>
              <a:rPr lang="en-US" dirty="0" smtClean="0"/>
              <a:t>375-422.</a:t>
            </a:r>
          </a:p>
          <a:p>
            <a:r>
              <a:rPr lang="en-US" dirty="0" smtClean="0"/>
              <a:t>Elkin-</a:t>
            </a:r>
            <a:r>
              <a:rPr lang="en-US" dirty="0" err="1" smtClean="0"/>
              <a:t>Koren</a:t>
            </a:r>
            <a:r>
              <a:rPr lang="en-US" dirty="0" smtClean="0"/>
              <a:t>, </a:t>
            </a:r>
            <a:r>
              <a:rPr lang="en-US" dirty="0" err="1" smtClean="0"/>
              <a:t>Niva</a:t>
            </a:r>
            <a:r>
              <a:rPr lang="en-US" dirty="0" smtClean="0"/>
              <a:t>, and Eli M. </a:t>
            </a:r>
            <a:r>
              <a:rPr lang="en-US" dirty="0" err="1" smtClean="0"/>
              <a:t>Salzberger</a:t>
            </a:r>
            <a:r>
              <a:rPr lang="en-US" dirty="0" smtClean="0"/>
              <a:t>. 2013. </a:t>
            </a:r>
            <a:r>
              <a:rPr lang="en-US" i="1" dirty="0" smtClean="0"/>
              <a:t>The Law and Economics of Intellectual Property in the Digital Age: The Limits of Analysis. </a:t>
            </a:r>
            <a:r>
              <a:rPr lang="en-US" dirty="0" smtClean="0"/>
              <a:t>New York: Routledge. </a:t>
            </a:r>
          </a:p>
          <a:p>
            <a:r>
              <a:rPr lang="en-US" dirty="0" smtClean="0"/>
              <a:t>Hall, Gary. 2016. </a:t>
            </a:r>
            <a:r>
              <a:rPr lang="en-US" i="1" dirty="0" smtClean="0"/>
              <a:t>Pirate Philosophy</a:t>
            </a:r>
            <a:r>
              <a:rPr lang="en-US" dirty="0" smtClean="0"/>
              <a:t>. Cambridge, MA: MIT Press.</a:t>
            </a:r>
            <a:endParaRPr lang="en-US" dirty="0" smtClean="0"/>
          </a:p>
          <a:p>
            <a:r>
              <a:rPr lang="en-US" dirty="0" smtClean="0"/>
              <a:t>Hardin</a:t>
            </a:r>
            <a:r>
              <a:rPr lang="en-US" dirty="0"/>
              <a:t>, Garrett. 1968. “The Tragedy of the Commons.” </a:t>
            </a:r>
            <a:r>
              <a:rPr lang="en-US" i="1" dirty="0"/>
              <a:t>Science</a:t>
            </a:r>
            <a:r>
              <a:rPr lang="en-US" dirty="0"/>
              <a:t>, 162(3589): 1243-1248.</a:t>
            </a:r>
            <a:endParaRPr lang="en-CA" dirty="0"/>
          </a:p>
          <a:p>
            <a:r>
              <a:rPr lang="en-US" dirty="0" smtClean="0"/>
              <a:t>Heller</a:t>
            </a:r>
            <a:r>
              <a:rPr lang="en-US" dirty="0"/>
              <a:t>, Michael A. 1998. “The Tragedy of the </a:t>
            </a:r>
            <a:r>
              <a:rPr lang="en-US" dirty="0" err="1"/>
              <a:t>Anticommons</a:t>
            </a:r>
            <a:r>
              <a:rPr lang="en-US" dirty="0"/>
              <a:t>: Property in Transition for Marx to Markets.” </a:t>
            </a:r>
            <a:r>
              <a:rPr lang="en-US" i="1" dirty="0"/>
              <a:t>Harvard Law Review</a:t>
            </a:r>
            <a:r>
              <a:rPr lang="en-US" dirty="0"/>
              <a:t>, 111(3): 621-688.</a:t>
            </a:r>
            <a:endParaRPr lang="en-CA" dirty="0"/>
          </a:p>
          <a:p>
            <a:r>
              <a:rPr lang="en-US" dirty="0"/>
              <a:t>Heller, Michael. 2008. </a:t>
            </a:r>
            <a:r>
              <a:rPr lang="en-US" i="1" dirty="0"/>
              <a:t>The Gridlock Economy: How Too Much Ownership Wrecks Markets, Stops Innovation, and Costs Lives</a:t>
            </a:r>
            <a:r>
              <a:rPr lang="en-US" dirty="0"/>
              <a:t>. New York: NY, Basic Books.</a:t>
            </a:r>
            <a:endParaRPr lang="en-CA" dirty="0"/>
          </a:p>
          <a:p>
            <a:r>
              <a:rPr lang="en-US" dirty="0" err="1" smtClean="0"/>
              <a:t>Lessig</a:t>
            </a:r>
            <a:r>
              <a:rPr lang="en-US" dirty="0"/>
              <a:t>, Lawrence. 2001. </a:t>
            </a:r>
            <a:r>
              <a:rPr lang="en-US" i="1" dirty="0"/>
              <a:t>The Future of Ideas</a:t>
            </a:r>
            <a:r>
              <a:rPr lang="en-US" dirty="0"/>
              <a:t>. New York: Random House.</a:t>
            </a:r>
            <a:endParaRPr lang="en-CA" dirty="0"/>
          </a:p>
          <a:p>
            <a:r>
              <a:rPr lang="en-US" dirty="0" err="1"/>
              <a:t>Lessig</a:t>
            </a:r>
            <a:r>
              <a:rPr lang="en-US" dirty="0"/>
              <a:t>, Lawrence. 2004. </a:t>
            </a:r>
            <a:r>
              <a:rPr lang="en-US" i="1" dirty="0"/>
              <a:t>Free Culture: How Big Media Uses Technology and the Law to Lock Down Culture and Control Creativity</a:t>
            </a:r>
            <a:r>
              <a:rPr lang="en-US" dirty="0"/>
              <a:t>. New York: Penguin.</a:t>
            </a:r>
            <a:endParaRPr lang="en-CA" dirty="0"/>
          </a:p>
          <a:p>
            <a:r>
              <a:rPr lang="en-US" dirty="0" err="1"/>
              <a:t>Lessig</a:t>
            </a:r>
            <a:r>
              <a:rPr lang="en-US" dirty="0"/>
              <a:t>, Lawrence. 2006. </a:t>
            </a:r>
            <a:r>
              <a:rPr lang="en-US" i="1" dirty="0"/>
              <a:t>Code</a:t>
            </a:r>
            <a:r>
              <a:rPr lang="en-US" dirty="0"/>
              <a:t>. Ver. 2.0. New York: Basic Books</a:t>
            </a:r>
            <a:r>
              <a:rPr lang="en-US" dirty="0" smtClean="0"/>
              <a:t>.</a:t>
            </a:r>
          </a:p>
          <a:p>
            <a:r>
              <a:rPr lang="en-US" dirty="0" smtClean="0"/>
              <a:t>University of Alberta. 2018. “Public Domain.” </a:t>
            </a:r>
            <a:r>
              <a:rPr lang="en-US" i="1" dirty="0" smtClean="0"/>
              <a:t>Opening Up Copyright Instructional Module</a:t>
            </a:r>
            <a:r>
              <a:rPr lang="en-US" dirty="0" smtClean="0"/>
              <a:t>.</a:t>
            </a:r>
          </a:p>
          <a:p>
            <a:r>
              <a:rPr lang="en-US" dirty="0" smtClean="0"/>
              <a:t>Vieira, Miguel Said, and Primavera de </a:t>
            </a:r>
            <a:r>
              <a:rPr lang="en-US" dirty="0" err="1" smtClean="0"/>
              <a:t>Filippi</a:t>
            </a:r>
            <a:r>
              <a:rPr lang="en-US" dirty="0" smtClean="0"/>
              <a:t>. 2014. “Between </a:t>
            </a:r>
            <a:r>
              <a:rPr lang="en-US" dirty="0" err="1" smtClean="0"/>
              <a:t>Copyleft</a:t>
            </a:r>
            <a:r>
              <a:rPr lang="en-US" dirty="0" smtClean="0"/>
              <a:t> and </a:t>
            </a:r>
            <a:r>
              <a:rPr lang="en-US" dirty="0" err="1" smtClean="0"/>
              <a:t>Copyfarleft</a:t>
            </a:r>
            <a:r>
              <a:rPr lang="en-US" dirty="0" smtClean="0"/>
              <a:t>: Advance Reciprocity for the Commons.” </a:t>
            </a:r>
            <a:r>
              <a:rPr lang="en-US" i="1" dirty="0" smtClean="0"/>
              <a:t>Journal of </a:t>
            </a:r>
            <a:r>
              <a:rPr lang="en-US" i="1" dirty="0"/>
              <a:t>Peer Production</a:t>
            </a:r>
            <a:r>
              <a:rPr lang="en-US" dirty="0"/>
              <a:t>, 4: </a:t>
            </a:r>
            <a:r>
              <a:rPr lang="en-US" dirty="0">
                <a:hlinkClick r:id="rId2"/>
              </a:rPr>
              <a:t>http://peerproduction.net/issues/issue-4-value-and-currency/invited-comments/between-copyleft-and-copyfarleft-advance-reciprocity-for-the-commons</a:t>
            </a:r>
            <a:r>
              <a:rPr lang="en-US" dirty="0" smtClean="0">
                <a:hlinkClick r:id="rId2"/>
              </a:rPr>
              <a:t>/</a:t>
            </a:r>
            <a:r>
              <a:rPr lang="en-US" dirty="0" smtClean="0"/>
              <a:t> </a:t>
            </a:r>
            <a:endParaRPr lang="en-CA" dirty="0"/>
          </a:p>
        </p:txBody>
      </p:sp>
    </p:spTree>
    <p:extLst>
      <p:ext uri="{BB962C8B-B14F-4D97-AF65-F5344CB8AC3E}">
        <p14:creationId xmlns:p14="http://schemas.microsoft.com/office/powerpoint/2010/main" val="2378208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Slide A-II. “John Locke.” Godfrey Kneller. 1697. </a:t>
            </a:r>
            <a:r>
              <a:rPr lang="en-US" dirty="0"/>
              <a:t>Public Domain. </a:t>
            </a:r>
            <a:r>
              <a:rPr lang="en-US" dirty="0">
                <a:hlinkClick r:id="rId2"/>
              </a:rPr>
              <a:t>https://</a:t>
            </a:r>
            <a:r>
              <a:rPr lang="en-US" dirty="0" smtClean="0">
                <a:hlinkClick r:id="rId2"/>
              </a:rPr>
              <a:t>commons.wikimedia.org/wiki/File:JohnLocke.png</a:t>
            </a:r>
            <a:r>
              <a:rPr lang="en-US" dirty="0" smtClean="0"/>
              <a:t> </a:t>
            </a:r>
          </a:p>
          <a:p>
            <a:r>
              <a:rPr lang="en-US" dirty="0" smtClean="0"/>
              <a:t>Slide A-IV. “Point Clark Lighthouse.” Tim McKee. 2008. </a:t>
            </a:r>
            <a:r>
              <a:rPr lang="en-US" dirty="0"/>
              <a:t>Public Domain. </a:t>
            </a:r>
            <a:r>
              <a:rPr lang="en-US" dirty="0">
                <a:hlinkClick r:id="rId3"/>
              </a:rPr>
              <a:t>https://</a:t>
            </a:r>
            <a:r>
              <a:rPr lang="en-US" dirty="0" smtClean="0">
                <a:hlinkClick r:id="rId3"/>
              </a:rPr>
              <a:t>commons.wikimedia.org/wiki/File:Point_clark_lighthouse.JPG</a:t>
            </a:r>
            <a:endParaRPr lang="en-US" dirty="0" smtClean="0"/>
          </a:p>
          <a:p>
            <a:r>
              <a:rPr lang="en-US" dirty="0" smtClean="0"/>
              <a:t>Slide A-V. “Candle.” Richard W. M. Jones. </a:t>
            </a:r>
            <a:r>
              <a:rPr lang="en-US" dirty="0" err="1" smtClean="0"/>
              <a:t>N.d.</a:t>
            </a:r>
            <a:r>
              <a:rPr lang="en-US" dirty="0" smtClean="0"/>
              <a:t> </a:t>
            </a:r>
            <a:r>
              <a:rPr lang="en-US" dirty="0"/>
              <a:t>Public Domain. </a:t>
            </a:r>
            <a:r>
              <a:rPr lang="en-US" dirty="0">
                <a:hlinkClick r:id="rId4"/>
              </a:rPr>
              <a:t>https://</a:t>
            </a:r>
            <a:r>
              <a:rPr lang="en-US" dirty="0" smtClean="0">
                <a:hlinkClick r:id="rId4"/>
              </a:rPr>
              <a:t>commons.wikimedia.org/wiki/File:Candle-flame-and-reflection.jpg</a:t>
            </a:r>
            <a:endParaRPr lang="en-US" dirty="0" smtClean="0"/>
          </a:p>
          <a:p>
            <a:r>
              <a:rPr lang="en-US" dirty="0" smtClean="0"/>
              <a:t>Slide B-I. “Eaton Centre [Cropped].” Michael Craven. 2009. </a:t>
            </a:r>
            <a:r>
              <a:rPr lang="en-US" dirty="0"/>
              <a:t>CC-BY-2.0. </a:t>
            </a:r>
            <a:r>
              <a:rPr lang="en-US" dirty="0">
                <a:hlinkClick r:id="rId5"/>
              </a:rPr>
              <a:t>https://commons.wikimedia.org/wiki/File:Eaton_Centre_(3355857615).</a:t>
            </a:r>
            <a:r>
              <a:rPr lang="en-US" dirty="0" smtClean="0">
                <a:hlinkClick r:id="rId5"/>
              </a:rPr>
              <a:t>jpg</a:t>
            </a:r>
            <a:endParaRPr lang="en-US" dirty="0" smtClean="0"/>
          </a:p>
          <a:p>
            <a:r>
              <a:rPr lang="en-US" dirty="0" smtClean="0"/>
              <a:t>Slide B-I(ii). “Copyright Terms.” University of Alberta. 2018. CC-BY-4.0.</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9363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Private vs. Public Ordering</a:t>
            </a:r>
            <a:endParaRPr lang="en-CA" dirty="0"/>
          </a:p>
        </p:txBody>
      </p:sp>
      <p:sp>
        <p:nvSpPr>
          <p:cNvPr id="3" name="Content Placeholder 2"/>
          <p:cNvSpPr>
            <a:spLocks noGrp="1"/>
          </p:cNvSpPr>
          <p:nvPr>
            <p:ph idx="1"/>
          </p:nvPr>
        </p:nvSpPr>
        <p:spPr/>
        <p:txBody>
          <a:bodyPr/>
          <a:lstStyle/>
          <a:p>
            <a:r>
              <a:rPr lang="en-US" dirty="0" smtClean="0"/>
              <a:t>Laws, government regulations and other policy mechanism are public ordering systems</a:t>
            </a:r>
          </a:p>
          <a:p>
            <a:endParaRPr lang="en-US" dirty="0"/>
          </a:p>
          <a:p>
            <a:r>
              <a:rPr lang="en-US" dirty="0" smtClean="0"/>
              <a:t>Contracts including licenses, terms of use, and end user </a:t>
            </a:r>
            <a:r>
              <a:rPr lang="en-US" dirty="0" err="1" smtClean="0"/>
              <a:t>licencing</a:t>
            </a:r>
            <a:r>
              <a:rPr lang="en-US" dirty="0" smtClean="0"/>
              <a:t> agreements (EULA), are private ordering systems</a:t>
            </a:r>
          </a:p>
          <a:p>
            <a:pPr lvl="1"/>
            <a:r>
              <a:rPr lang="en-US" dirty="0" smtClean="0"/>
              <a:t>Technological protection measures (aka digital locks) are also</a:t>
            </a:r>
          </a:p>
          <a:p>
            <a:endParaRPr lang="en-US" dirty="0"/>
          </a:p>
          <a:p>
            <a:r>
              <a:rPr lang="en-CA" dirty="0" smtClean="0"/>
              <a:t>Private ordering </a:t>
            </a:r>
            <a:r>
              <a:rPr lang="en-CA" dirty="0"/>
              <a:t>is advantageous because it is flexible, efficient and more likely to be utility maximizing </a:t>
            </a:r>
            <a:r>
              <a:rPr lang="en-US" dirty="0"/>
              <a:t>(Elkin-</a:t>
            </a:r>
            <a:r>
              <a:rPr lang="en-US" dirty="0" err="1"/>
              <a:t>Koren</a:t>
            </a:r>
            <a:r>
              <a:rPr lang="en-US" dirty="0"/>
              <a:t> and </a:t>
            </a:r>
            <a:r>
              <a:rPr lang="en-US" dirty="0" err="1"/>
              <a:t>Salzberger</a:t>
            </a:r>
            <a:r>
              <a:rPr lang="en-US" dirty="0"/>
              <a:t>, 2013; </a:t>
            </a:r>
            <a:r>
              <a:rPr lang="en-US" dirty="0" err="1"/>
              <a:t>Benkler</a:t>
            </a:r>
            <a:r>
              <a:rPr lang="en-US" dirty="0"/>
              <a:t>, 2000)</a:t>
            </a:r>
            <a:endParaRPr lang="en-CA" dirty="0"/>
          </a:p>
        </p:txBody>
      </p:sp>
    </p:spTree>
    <p:extLst>
      <p:ext uri="{BB962C8B-B14F-4D97-AF65-F5344CB8AC3E}">
        <p14:creationId xmlns:p14="http://schemas.microsoft.com/office/powerpoint/2010/main" val="68965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A-II. Philosophical Underpinnings</a:t>
            </a:r>
            <a:endParaRPr lang="en-CA" dirty="0"/>
          </a:p>
        </p:txBody>
      </p:sp>
      <p:sp>
        <p:nvSpPr>
          <p:cNvPr id="3" name="Content Placeholder 2"/>
          <p:cNvSpPr>
            <a:spLocks noGrp="1"/>
          </p:cNvSpPr>
          <p:nvPr>
            <p:ph idx="1"/>
          </p:nvPr>
        </p:nvSpPr>
        <p:spPr>
          <a:xfrm>
            <a:off x="457200" y="1600200"/>
            <a:ext cx="7427168" cy="4800600"/>
          </a:xfrm>
        </p:spPr>
        <p:txBody>
          <a:bodyPr/>
          <a:lstStyle/>
          <a:p>
            <a:r>
              <a:rPr lang="en-US" dirty="0" smtClean="0"/>
              <a:t>In North America there are two major ethical frameworks for justifying intellectual property and copyrights</a:t>
            </a:r>
          </a:p>
          <a:p>
            <a:pPr lvl="1"/>
            <a:r>
              <a:rPr lang="en-US" dirty="0" smtClean="0"/>
              <a:t>Natural rights theory (based on the writings of Locke)</a:t>
            </a:r>
          </a:p>
          <a:p>
            <a:pPr lvl="1"/>
            <a:r>
              <a:rPr lang="en-US" dirty="0" smtClean="0"/>
              <a:t>Utilitarian theory</a:t>
            </a:r>
          </a:p>
          <a:p>
            <a:pPr lvl="1"/>
            <a:endParaRPr lang="en-US" dirty="0" smtClean="0"/>
          </a:p>
          <a:p>
            <a:pPr lvl="1"/>
            <a:endParaRPr lang="en-US" dirty="0"/>
          </a:p>
          <a:p>
            <a:r>
              <a:rPr lang="en-US" dirty="0" smtClean="0"/>
              <a:t>Right to contract is a fundamental cornerstone of democracy</a:t>
            </a:r>
          </a:p>
          <a:p>
            <a:pPr lvl="1"/>
            <a:endParaRPr lang="en-US" dirty="0"/>
          </a:p>
          <a:p>
            <a:r>
              <a:rPr lang="en-US" dirty="0" smtClean="0"/>
              <a:t>Debate over whether you can contract away your rights (can’t contract away statutory rights)</a:t>
            </a:r>
            <a:endParaRPr lang="en-CA" dirty="0"/>
          </a:p>
        </p:txBody>
      </p:sp>
      <p:pic>
        <p:nvPicPr>
          <p:cNvPr id="2052" name="Picture 4" descr="File:JohnLock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2060848"/>
            <a:ext cx="1407852" cy="181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692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573016"/>
            <a:ext cx="50863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A-III. Consent and Assent</a:t>
            </a:r>
            <a:endParaRPr lang="en-CA" dirty="0"/>
          </a:p>
        </p:txBody>
      </p:sp>
      <p:sp>
        <p:nvSpPr>
          <p:cNvPr id="3" name="Content Placeholder 2"/>
          <p:cNvSpPr>
            <a:spLocks noGrp="1"/>
          </p:cNvSpPr>
          <p:nvPr>
            <p:ph idx="1"/>
          </p:nvPr>
        </p:nvSpPr>
        <p:spPr/>
        <p:txBody>
          <a:bodyPr>
            <a:normAutofit/>
          </a:bodyPr>
          <a:lstStyle/>
          <a:p>
            <a:r>
              <a:rPr lang="en-US" dirty="0" smtClean="0"/>
              <a:t>Contracts are arrived at through the mutual consent</a:t>
            </a:r>
          </a:p>
          <a:p>
            <a:endParaRPr lang="en-US" dirty="0"/>
          </a:p>
          <a:p>
            <a:r>
              <a:rPr lang="en-US" dirty="0" smtClean="0"/>
              <a:t>In many cases, consent has be reconceived as the agreement of one party to the unilateral terms of the other (no bargaining)</a:t>
            </a:r>
          </a:p>
          <a:p>
            <a:endParaRPr lang="en-US" dirty="0"/>
          </a:p>
          <a:p>
            <a:endParaRPr lang="en-US" dirty="0" smtClean="0"/>
          </a:p>
          <a:p>
            <a:endParaRPr lang="en-US" dirty="0" smtClean="0"/>
          </a:p>
          <a:p>
            <a:r>
              <a:rPr lang="en-US" dirty="0" smtClean="0"/>
              <a:t>Increasingly common is assent to terms of use/licenses</a:t>
            </a:r>
          </a:p>
          <a:p>
            <a:pPr lvl="1"/>
            <a:r>
              <a:rPr lang="en-US" dirty="0"/>
              <a:t>A key question is whether passive assent, where use implies acceptance, constitutes a contract (Elkin-</a:t>
            </a:r>
            <a:r>
              <a:rPr lang="en-US" dirty="0" err="1"/>
              <a:t>Koren</a:t>
            </a:r>
            <a:r>
              <a:rPr lang="en-US" dirty="0"/>
              <a:t> and </a:t>
            </a:r>
            <a:r>
              <a:rPr lang="en-US" dirty="0" err="1"/>
              <a:t>Salzberger</a:t>
            </a:r>
            <a:r>
              <a:rPr lang="en-US" dirty="0"/>
              <a:t>, 2013)</a:t>
            </a:r>
            <a:endParaRPr lang="en-CA" dirty="0"/>
          </a:p>
          <a:p>
            <a:endParaRPr lang="en-US" dirty="0" smtClean="0"/>
          </a:p>
          <a:p>
            <a:endParaRPr lang="en-US" dirty="0"/>
          </a:p>
          <a:p>
            <a:endParaRPr lang="en-CA" dirty="0"/>
          </a:p>
        </p:txBody>
      </p:sp>
    </p:spTree>
    <p:extLst>
      <p:ext uri="{BB962C8B-B14F-4D97-AF65-F5344CB8AC3E}">
        <p14:creationId xmlns:p14="http://schemas.microsoft.com/office/powerpoint/2010/main" val="53135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A-IV. The Commons Paradigm</a:t>
            </a:r>
            <a:endParaRPr lang="en-CA" dirty="0"/>
          </a:p>
        </p:txBody>
      </p:sp>
      <p:sp>
        <p:nvSpPr>
          <p:cNvPr id="3" name="Content Placeholder 2"/>
          <p:cNvSpPr>
            <a:spLocks noGrp="1"/>
          </p:cNvSpPr>
          <p:nvPr>
            <p:ph idx="1"/>
          </p:nvPr>
        </p:nvSpPr>
        <p:spPr/>
        <p:txBody>
          <a:bodyPr>
            <a:normAutofit/>
          </a:bodyPr>
          <a:lstStyle/>
          <a:p>
            <a:r>
              <a:rPr lang="en-US" dirty="0" smtClean="0"/>
              <a:t>Commons proponents critique the intellectual enclosure movement</a:t>
            </a:r>
          </a:p>
          <a:p>
            <a:endParaRPr lang="en-US" dirty="0" smtClean="0"/>
          </a:p>
          <a:p>
            <a:r>
              <a:rPr lang="en-US" dirty="0" smtClean="0"/>
              <a:t>Viewing knowledge as a public good, proponents of open source (and other openness movements) often point to the idea of the commons (most notably </a:t>
            </a:r>
            <a:r>
              <a:rPr lang="en-US" dirty="0" err="1" smtClean="0"/>
              <a:t>Lessig</a:t>
            </a:r>
            <a:r>
              <a:rPr lang="en-US" dirty="0" smtClean="0"/>
              <a:t> (2001, 2004 and 2006) and Boyle (2002 and 2008))</a:t>
            </a:r>
          </a:p>
          <a:p>
            <a:endParaRPr lang="en-US" dirty="0"/>
          </a:p>
          <a:p>
            <a:r>
              <a:rPr lang="en-US" dirty="0" smtClean="0"/>
              <a:t>Traditional examples:</a:t>
            </a:r>
          </a:p>
          <a:p>
            <a:pPr lvl="1"/>
            <a:r>
              <a:rPr lang="en-US" dirty="0" smtClean="0"/>
              <a:t>National </a:t>
            </a:r>
            <a:r>
              <a:rPr lang="en-US" dirty="0" err="1" smtClean="0"/>
              <a:t>defence</a:t>
            </a:r>
            <a:endParaRPr lang="en-US" dirty="0" smtClean="0"/>
          </a:p>
          <a:p>
            <a:pPr lvl="1"/>
            <a:r>
              <a:rPr lang="en-US" dirty="0" smtClean="0"/>
              <a:t>Lighthouse light</a:t>
            </a:r>
          </a:p>
          <a:p>
            <a:pPr lvl="1"/>
            <a:r>
              <a:rPr lang="en-US" dirty="0" smtClean="0"/>
              <a:t>Fish stocks and grazing land</a:t>
            </a:r>
            <a:endParaRPr lang="en-US" dirty="0"/>
          </a:p>
          <a:p>
            <a:pPr lvl="1"/>
            <a:endParaRPr lang="en-US" dirty="0" smtClean="0"/>
          </a:p>
          <a:p>
            <a:endParaRPr lang="en-US" dirty="0"/>
          </a:p>
          <a:p>
            <a:endParaRPr lang="en-US" dirty="0" smtClean="0"/>
          </a:p>
          <a:p>
            <a:endParaRPr lang="en-US" dirty="0"/>
          </a:p>
          <a:p>
            <a:endParaRPr lang="en-CA" dirty="0"/>
          </a:p>
        </p:txBody>
      </p:sp>
      <p:pic>
        <p:nvPicPr>
          <p:cNvPr id="1026" name="Picture 2" descr="File:Point clark light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846" y="4005064"/>
            <a:ext cx="2169601" cy="270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60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The Information Commons</a:t>
            </a:r>
            <a:endParaRPr lang="en-US" dirty="0"/>
          </a:p>
        </p:txBody>
      </p:sp>
      <p:sp>
        <p:nvSpPr>
          <p:cNvPr id="3" name="Content Placeholder 2"/>
          <p:cNvSpPr>
            <a:spLocks noGrp="1"/>
          </p:cNvSpPr>
          <p:nvPr>
            <p:ph idx="1"/>
          </p:nvPr>
        </p:nvSpPr>
        <p:spPr>
          <a:xfrm>
            <a:off x="457200" y="1600200"/>
            <a:ext cx="5482952" cy="4800600"/>
          </a:xfrm>
        </p:spPr>
        <p:txBody>
          <a:bodyPr/>
          <a:lstStyle/>
          <a:p>
            <a:r>
              <a:rPr lang="en-US" dirty="0" smtClean="0"/>
              <a:t>Concept </a:t>
            </a:r>
            <a:r>
              <a:rPr lang="en-US" dirty="0"/>
              <a:t>is also applicable to information and the radio-spectrum</a:t>
            </a:r>
          </a:p>
          <a:p>
            <a:pPr lvl="1"/>
            <a:endParaRPr lang="en-US" dirty="0"/>
          </a:p>
          <a:p>
            <a:r>
              <a:rPr lang="en-US" dirty="0" smtClean="0"/>
              <a:t>Doesn’t </a:t>
            </a:r>
            <a:r>
              <a:rPr lang="en-US" dirty="0"/>
              <a:t>suffer from overharvesting, and generally it becomes more useful the more people have it </a:t>
            </a:r>
            <a:r>
              <a:rPr lang="en-US" dirty="0" smtClean="0"/>
              <a:t>(Metcalfe’s </a:t>
            </a:r>
            <a:r>
              <a:rPr lang="en-US" dirty="0"/>
              <a:t>law/network effect)</a:t>
            </a:r>
          </a:p>
          <a:p>
            <a:pPr lvl="1"/>
            <a:endParaRPr lang="en-US" dirty="0"/>
          </a:p>
          <a:p>
            <a:r>
              <a:rPr lang="en-US" dirty="0"/>
              <a:t>Proponents of the commons viewpoint </a:t>
            </a:r>
            <a:r>
              <a:rPr lang="en-US" dirty="0" smtClean="0"/>
              <a:t>argue that </a:t>
            </a:r>
            <a:r>
              <a:rPr lang="en-US" dirty="0"/>
              <a:t>like national defense and lighthouses, </a:t>
            </a:r>
            <a:r>
              <a:rPr lang="en-US" dirty="0" smtClean="0"/>
              <a:t>information </a:t>
            </a:r>
            <a:r>
              <a:rPr lang="en-US" dirty="0"/>
              <a:t>is best supplied as a public good </a:t>
            </a:r>
            <a:r>
              <a:rPr lang="en-US" dirty="0" smtClean="0"/>
              <a:t>not </a:t>
            </a:r>
            <a:r>
              <a:rPr lang="en-US" dirty="0"/>
              <a:t>a private good</a:t>
            </a:r>
          </a:p>
          <a:p>
            <a:endParaRPr lang="en-US" dirty="0"/>
          </a:p>
        </p:txBody>
      </p:sp>
      <p:pic>
        <p:nvPicPr>
          <p:cNvPr id="3074" name="Picture 2" descr="File:Candle-flame-and-refl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052736"/>
            <a:ext cx="2275765" cy="28458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85946" y="4015007"/>
            <a:ext cx="2016224" cy="2308324"/>
          </a:xfrm>
          <a:prstGeom prst="rect">
            <a:avLst/>
          </a:prstGeom>
          <a:noFill/>
        </p:spPr>
        <p:txBody>
          <a:bodyPr wrap="square" rtlCol="0">
            <a:spAutoFit/>
          </a:bodyPr>
          <a:lstStyle/>
          <a:p>
            <a:r>
              <a:rPr lang="en-US" sz="1600" i="1" dirty="0" smtClean="0"/>
              <a:t>“He who receives and idea from me, receives instruction himself without lessoning mine; as he who lights his taper at mine, receivers light without darkening me.”</a:t>
            </a:r>
            <a:endParaRPr lang="en-US" sz="1600" i="1" dirty="0"/>
          </a:p>
        </p:txBody>
      </p:sp>
    </p:spTree>
    <p:extLst>
      <p:ext uri="{BB962C8B-B14F-4D97-AF65-F5344CB8AC3E}">
        <p14:creationId xmlns:p14="http://schemas.microsoft.com/office/powerpoint/2010/main" val="3034813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Public Goods and Private Goods</a:t>
            </a:r>
            <a:endParaRPr lang="en-CA" dirty="0"/>
          </a:p>
        </p:txBody>
      </p:sp>
      <p:sp>
        <p:nvSpPr>
          <p:cNvPr id="3" name="Content Placeholder 2"/>
          <p:cNvSpPr>
            <a:spLocks noGrp="1"/>
          </p:cNvSpPr>
          <p:nvPr>
            <p:ph idx="1"/>
          </p:nvPr>
        </p:nvSpPr>
        <p:spPr/>
        <p:txBody>
          <a:bodyPr/>
          <a:lstStyle/>
          <a:p>
            <a:endParaRPr lang="en-CA" dirty="0"/>
          </a:p>
        </p:txBody>
      </p:sp>
      <p:sp>
        <p:nvSpPr>
          <p:cNvPr id="4" name="Rectangle 4"/>
          <p:cNvSpPr>
            <a:spLocks noChangeArrowheads="1"/>
          </p:cNvSpPr>
          <p:nvPr/>
        </p:nvSpPr>
        <p:spPr bwMode="auto">
          <a:xfrm>
            <a:off x="1763713" y="2492375"/>
            <a:ext cx="5976937" cy="3529013"/>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5" name="Text Box 5"/>
          <p:cNvSpPr txBox="1">
            <a:spLocks noChangeArrowheads="1"/>
          </p:cNvSpPr>
          <p:nvPr/>
        </p:nvSpPr>
        <p:spPr bwMode="auto">
          <a:xfrm>
            <a:off x="323850" y="357346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dirty="0"/>
          </a:p>
        </p:txBody>
      </p:sp>
      <p:sp>
        <p:nvSpPr>
          <p:cNvPr id="6" name="Text Box 6"/>
          <p:cNvSpPr txBox="1">
            <a:spLocks noChangeArrowheads="1"/>
          </p:cNvSpPr>
          <p:nvPr/>
        </p:nvSpPr>
        <p:spPr bwMode="auto">
          <a:xfrm>
            <a:off x="468313" y="3860800"/>
            <a:ext cx="14398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t>Rivalry in Consumption</a:t>
            </a:r>
          </a:p>
        </p:txBody>
      </p:sp>
      <p:sp>
        <p:nvSpPr>
          <p:cNvPr id="7" name="Text Box 7"/>
          <p:cNvSpPr txBox="1">
            <a:spLocks noChangeArrowheads="1"/>
          </p:cNvSpPr>
          <p:nvPr/>
        </p:nvSpPr>
        <p:spPr bwMode="auto">
          <a:xfrm>
            <a:off x="1187450" y="2349500"/>
            <a:ext cx="107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t>High</a:t>
            </a:r>
          </a:p>
        </p:txBody>
      </p:sp>
      <p:sp>
        <p:nvSpPr>
          <p:cNvPr id="8" name="Text Box 8"/>
          <p:cNvSpPr txBox="1">
            <a:spLocks noChangeArrowheads="1"/>
          </p:cNvSpPr>
          <p:nvPr/>
        </p:nvSpPr>
        <p:spPr bwMode="auto">
          <a:xfrm>
            <a:off x="7596188" y="6021388"/>
            <a:ext cx="107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t>High</a:t>
            </a:r>
          </a:p>
        </p:txBody>
      </p:sp>
      <p:sp>
        <p:nvSpPr>
          <p:cNvPr id="9" name="Text Box 10"/>
          <p:cNvSpPr txBox="1">
            <a:spLocks noChangeArrowheads="1"/>
          </p:cNvSpPr>
          <p:nvPr/>
        </p:nvSpPr>
        <p:spPr bwMode="auto">
          <a:xfrm>
            <a:off x="1403350" y="5949950"/>
            <a:ext cx="792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t>Low</a:t>
            </a:r>
          </a:p>
        </p:txBody>
      </p:sp>
      <p:sp>
        <p:nvSpPr>
          <p:cNvPr id="10" name="Text Box 11"/>
          <p:cNvSpPr txBox="1">
            <a:spLocks noChangeArrowheads="1"/>
          </p:cNvSpPr>
          <p:nvPr/>
        </p:nvSpPr>
        <p:spPr bwMode="auto">
          <a:xfrm>
            <a:off x="4211638" y="6021388"/>
            <a:ext cx="215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t>Excludability</a:t>
            </a:r>
          </a:p>
        </p:txBody>
      </p:sp>
      <p:sp>
        <p:nvSpPr>
          <p:cNvPr id="11" name="Text Box 12"/>
          <p:cNvSpPr txBox="1">
            <a:spLocks noChangeArrowheads="1"/>
          </p:cNvSpPr>
          <p:nvPr/>
        </p:nvSpPr>
        <p:spPr bwMode="auto">
          <a:xfrm>
            <a:off x="1871662" y="4725144"/>
            <a:ext cx="20161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Public Goods </a:t>
            </a:r>
            <a:r>
              <a:rPr lang="en-US" sz="1400" dirty="0"/>
              <a:t>(national defense, air, lighthouse light)</a:t>
            </a:r>
          </a:p>
        </p:txBody>
      </p:sp>
      <p:sp>
        <p:nvSpPr>
          <p:cNvPr id="12" name="Text Box 13"/>
          <p:cNvSpPr txBox="1">
            <a:spLocks noChangeArrowheads="1"/>
          </p:cNvSpPr>
          <p:nvPr/>
        </p:nvSpPr>
        <p:spPr bwMode="auto">
          <a:xfrm>
            <a:off x="6011863" y="2492375"/>
            <a:ext cx="180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Private Goods </a:t>
            </a:r>
            <a:r>
              <a:rPr lang="en-US" sz="1400" dirty="0"/>
              <a:t>(oil, cars, food)</a:t>
            </a:r>
          </a:p>
        </p:txBody>
      </p:sp>
      <p:sp>
        <p:nvSpPr>
          <p:cNvPr id="13" name="Text Box 14"/>
          <p:cNvSpPr txBox="1">
            <a:spLocks noChangeArrowheads="1"/>
          </p:cNvSpPr>
          <p:nvPr/>
        </p:nvSpPr>
        <p:spPr bwMode="auto">
          <a:xfrm>
            <a:off x="1835150" y="2492375"/>
            <a:ext cx="20891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Common Goods </a:t>
            </a:r>
            <a:r>
              <a:rPr lang="en-US" sz="1400" dirty="0"/>
              <a:t>(water, grazing land, fish stocks)</a:t>
            </a:r>
          </a:p>
        </p:txBody>
      </p:sp>
      <p:sp>
        <p:nvSpPr>
          <p:cNvPr id="14" name="Text Box 15"/>
          <p:cNvSpPr txBox="1">
            <a:spLocks noChangeArrowheads="1"/>
          </p:cNvSpPr>
          <p:nvPr/>
        </p:nvSpPr>
        <p:spPr bwMode="auto">
          <a:xfrm>
            <a:off x="6156325" y="4797425"/>
            <a:ext cx="143986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Club Goods </a:t>
            </a:r>
            <a:r>
              <a:rPr lang="en-US" sz="1400" dirty="0"/>
              <a:t>(cable TV, </a:t>
            </a:r>
            <a:r>
              <a:rPr lang="en-US" sz="1400" dirty="0" smtClean="0"/>
              <a:t>U of A services</a:t>
            </a:r>
            <a:r>
              <a:rPr lang="en-US" sz="1400" dirty="0"/>
              <a:t>)</a:t>
            </a:r>
          </a:p>
        </p:txBody>
      </p:sp>
      <p:sp>
        <p:nvSpPr>
          <p:cNvPr id="15" name="Line 16"/>
          <p:cNvSpPr>
            <a:spLocks noChangeShapeType="1"/>
          </p:cNvSpPr>
          <p:nvPr/>
        </p:nvSpPr>
        <p:spPr bwMode="auto">
          <a:xfrm>
            <a:off x="1763713" y="3141663"/>
            <a:ext cx="3455987" cy="2879725"/>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6" name="Text Box 17"/>
          <p:cNvSpPr txBox="1">
            <a:spLocks noChangeArrowheads="1"/>
          </p:cNvSpPr>
          <p:nvPr/>
        </p:nvSpPr>
        <p:spPr bwMode="auto">
          <a:xfrm>
            <a:off x="3924300" y="2741678"/>
            <a:ext cx="18716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CC0000"/>
                </a:solidFill>
              </a:rPr>
              <a:t>Marketable</a:t>
            </a:r>
          </a:p>
        </p:txBody>
      </p:sp>
      <p:sp>
        <p:nvSpPr>
          <p:cNvPr id="17" name="Text Box 18"/>
          <p:cNvSpPr txBox="1">
            <a:spLocks noChangeArrowheads="1"/>
          </p:cNvSpPr>
          <p:nvPr/>
        </p:nvSpPr>
        <p:spPr bwMode="auto">
          <a:xfrm>
            <a:off x="1833751" y="4430712"/>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CC0000"/>
                </a:solidFill>
              </a:rPr>
              <a:t>Unmarketable</a:t>
            </a:r>
          </a:p>
        </p:txBody>
      </p:sp>
    </p:spTree>
    <p:extLst>
      <p:ext uri="{BB962C8B-B14F-4D97-AF65-F5344CB8AC3E}">
        <p14:creationId xmlns:p14="http://schemas.microsoft.com/office/powerpoint/2010/main" val="2406038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A-VI. The Tragedy of the Commons and the Tragedy of the </a:t>
            </a:r>
            <a:r>
              <a:rPr lang="en-US" sz="3600" dirty="0" err="1" smtClean="0"/>
              <a:t>Anticommons</a:t>
            </a:r>
            <a:endParaRPr lang="en-CA" sz="3600" dirty="0"/>
          </a:p>
        </p:txBody>
      </p:sp>
      <p:sp>
        <p:nvSpPr>
          <p:cNvPr id="3" name="Content Placeholder 2"/>
          <p:cNvSpPr>
            <a:spLocks noGrp="1"/>
          </p:cNvSpPr>
          <p:nvPr>
            <p:ph idx="1"/>
          </p:nvPr>
        </p:nvSpPr>
        <p:spPr/>
        <p:txBody>
          <a:bodyPr>
            <a:normAutofit/>
          </a:bodyPr>
          <a:lstStyle/>
          <a:p>
            <a:r>
              <a:rPr lang="en-CA" dirty="0" smtClean="0"/>
              <a:t>Proponents of the commodity IP rights argue that common goods are subject to a ‘</a:t>
            </a:r>
            <a:r>
              <a:rPr lang="en-CA" dirty="0" smtClean="0">
                <a:hlinkClick r:id="rId2"/>
              </a:rPr>
              <a:t>tragedy of the commons</a:t>
            </a:r>
            <a:r>
              <a:rPr lang="en-CA" dirty="0" smtClean="0"/>
              <a:t>’ (Hardin 1968) </a:t>
            </a:r>
          </a:p>
          <a:p>
            <a:pPr lvl="1"/>
            <a:r>
              <a:rPr lang="en-CA" dirty="0" smtClean="0"/>
              <a:t>A lack of property rights leads to ruin through overharvesting and freeriding</a:t>
            </a:r>
          </a:p>
          <a:p>
            <a:endParaRPr lang="en-CA" dirty="0"/>
          </a:p>
          <a:p>
            <a:r>
              <a:rPr lang="en-CA" dirty="0" smtClean="0"/>
              <a:t>Advocates of the common view argue that too many property rights create the opposite problem – a tragedy of the </a:t>
            </a:r>
            <a:r>
              <a:rPr lang="en-CA" dirty="0" err="1" smtClean="0"/>
              <a:t>anticommons</a:t>
            </a:r>
            <a:r>
              <a:rPr lang="en-CA" dirty="0" smtClean="0"/>
              <a:t> (Heller 1998 and 2008) </a:t>
            </a:r>
          </a:p>
          <a:p>
            <a:pPr lvl="1"/>
            <a:endParaRPr lang="en-US" dirty="0"/>
          </a:p>
          <a:p>
            <a:r>
              <a:rPr lang="en-US" dirty="0" smtClean="0"/>
              <a:t>In the case of software neither tragedy has occurred, but the </a:t>
            </a:r>
            <a:r>
              <a:rPr lang="en-US" dirty="0" err="1" smtClean="0"/>
              <a:t>anticommons</a:t>
            </a:r>
            <a:r>
              <a:rPr lang="en-US" dirty="0" smtClean="0"/>
              <a:t> problem is more likely</a:t>
            </a:r>
            <a:endParaRPr lang="en-CA" dirty="0" smtClean="0"/>
          </a:p>
          <a:p>
            <a:endParaRPr lang="en-CA" dirty="0" smtClean="0"/>
          </a:p>
        </p:txBody>
      </p:sp>
    </p:spTree>
    <p:extLst>
      <p:ext uri="{BB962C8B-B14F-4D97-AF65-F5344CB8AC3E}">
        <p14:creationId xmlns:p14="http://schemas.microsoft.com/office/powerpoint/2010/main" val="3409382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3">
      <a:dk1>
        <a:sysClr val="windowText" lastClr="000000"/>
      </a:dk1>
      <a:lt1>
        <a:sysClr val="window" lastClr="FFFFFF"/>
      </a:lt1>
      <a:dk2>
        <a:srgbClr val="000000"/>
      </a:dk2>
      <a:lt2>
        <a:srgbClr val="F8F8F8"/>
      </a:lt2>
      <a:accent1>
        <a:srgbClr val="DBD600"/>
      </a:accent1>
      <a:accent2>
        <a:srgbClr val="B2B2B2"/>
      </a:accent2>
      <a:accent3>
        <a:srgbClr val="CC9900"/>
      </a:accent3>
      <a:accent4>
        <a:srgbClr val="808080"/>
      </a:accent4>
      <a:accent5>
        <a:srgbClr val="5F5F5F"/>
      </a:accent5>
      <a:accent6>
        <a:srgbClr val="4D4D4D"/>
      </a:accent6>
      <a:hlink>
        <a:srgbClr val="5F5F5F"/>
      </a:hlink>
      <a:folHlink>
        <a:srgbClr val="9191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4573</TotalTime>
  <Words>2447</Words>
  <Application>Microsoft Office PowerPoint</Application>
  <PresentationFormat>On-screen Show (4:3)</PresentationFormat>
  <Paragraphs>226</Paragraphs>
  <Slides>28</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Cambria</vt:lpstr>
      <vt:lpstr>Adjacency</vt:lpstr>
      <vt:lpstr>Licencing and Openness </vt:lpstr>
      <vt:lpstr>Outline</vt:lpstr>
      <vt:lpstr>A-I. Private vs. Public Ordering</vt:lpstr>
      <vt:lpstr>A-II. Philosophical Underpinnings</vt:lpstr>
      <vt:lpstr>A-III. Consent and Assent</vt:lpstr>
      <vt:lpstr>A-IV. The Commons Paradigm</vt:lpstr>
      <vt:lpstr>A-V. The Information Commons</vt:lpstr>
      <vt:lpstr>A-V. Public Goods and Private Goods</vt:lpstr>
      <vt:lpstr>A-VI. The Tragedy of the Commons and the Tragedy of the Anticommons</vt:lpstr>
      <vt:lpstr>A-VII.  Licencing and Libraries </vt:lpstr>
      <vt:lpstr>B-I. Copyright</vt:lpstr>
      <vt:lpstr>B-I(ii). Copyright</vt:lpstr>
      <vt:lpstr>B-II. The Public Domain</vt:lpstr>
      <vt:lpstr>Quiz</vt:lpstr>
      <vt:lpstr>B-III. Software and Copyright</vt:lpstr>
      <vt:lpstr>B-IV. Licencing Alternatives</vt:lpstr>
      <vt:lpstr>B-V. Reach Through Licencing </vt:lpstr>
      <vt:lpstr>C-I. Major Open Licencing Schemes</vt:lpstr>
      <vt:lpstr>C-II. The Creative Commons Licenses</vt:lpstr>
      <vt:lpstr>C-II(ii). The Creative Commons Licenses</vt:lpstr>
      <vt:lpstr>C-II(iii). The Creative Commons Licenses</vt:lpstr>
      <vt:lpstr>D-I. Software Patents</vt:lpstr>
      <vt:lpstr>D-II. OSS Licenses and Patents</vt:lpstr>
      <vt:lpstr>D-III. Critique of the Licencing Approach (Elkin-Koren, 2005 and 2013)</vt:lpstr>
      <vt:lpstr>D-III. Critique of the Licencing Approach (Elkin-Koren, 2005 and 2013)</vt:lpstr>
      <vt:lpstr>D-IV. Copyfarleft</vt:lpstr>
      <vt:lpstr>Sources:</vt:lpstr>
      <vt:lpstr>Image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Policy Overview</dc:title>
  <dc:creator>Michael McNally</dc:creator>
  <cp:lastModifiedBy>Windows User</cp:lastModifiedBy>
  <cp:revision>237</cp:revision>
  <dcterms:created xsi:type="dcterms:W3CDTF">2011-01-13T14:12:52Z</dcterms:created>
  <dcterms:modified xsi:type="dcterms:W3CDTF">2018-01-25T15:45:37Z</dcterms:modified>
</cp:coreProperties>
</file>