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xls" ContentType="application/vnd.ms-exce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7010400" cy="9296400"/>
  <p:defaultTextStyle>
    <a:defPPr>
      <a:defRPr lang="en-US"/>
    </a:defPPr>
    <a:lvl1pPr algn="l" rtl="0" fontAlgn="base">
      <a:spcBef>
        <a:spcPct val="0"/>
      </a:spcBef>
      <a:spcAft>
        <a:spcPct val="0"/>
      </a:spcAft>
      <a:defRPr sz="2600" kern="1200">
        <a:solidFill>
          <a:schemeClr val="tx1"/>
        </a:solidFill>
        <a:latin typeface="Arial" charset="0"/>
        <a:ea typeface="+mn-ea"/>
        <a:cs typeface="+mn-cs"/>
      </a:defRPr>
    </a:lvl1pPr>
    <a:lvl2pPr marL="457200" algn="l" rtl="0" fontAlgn="base">
      <a:spcBef>
        <a:spcPct val="0"/>
      </a:spcBef>
      <a:spcAft>
        <a:spcPct val="0"/>
      </a:spcAft>
      <a:defRPr sz="2600" kern="1200">
        <a:solidFill>
          <a:schemeClr val="tx1"/>
        </a:solidFill>
        <a:latin typeface="Arial" charset="0"/>
        <a:ea typeface="+mn-ea"/>
        <a:cs typeface="+mn-cs"/>
      </a:defRPr>
    </a:lvl2pPr>
    <a:lvl3pPr marL="914400" algn="l" rtl="0" fontAlgn="base">
      <a:spcBef>
        <a:spcPct val="0"/>
      </a:spcBef>
      <a:spcAft>
        <a:spcPct val="0"/>
      </a:spcAft>
      <a:defRPr sz="2600" kern="1200">
        <a:solidFill>
          <a:schemeClr val="tx1"/>
        </a:solidFill>
        <a:latin typeface="Arial" charset="0"/>
        <a:ea typeface="+mn-ea"/>
        <a:cs typeface="+mn-cs"/>
      </a:defRPr>
    </a:lvl3pPr>
    <a:lvl4pPr marL="1371600" algn="l" rtl="0" fontAlgn="base">
      <a:spcBef>
        <a:spcPct val="0"/>
      </a:spcBef>
      <a:spcAft>
        <a:spcPct val="0"/>
      </a:spcAft>
      <a:defRPr sz="2600" kern="1200">
        <a:solidFill>
          <a:schemeClr val="tx1"/>
        </a:solidFill>
        <a:latin typeface="Arial" charset="0"/>
        <a:ea typeface="+mn-ea"/>
        <a:cs typeface="+mn-cs"/>
      </a:defRPr>
    </a:lvl4pPr>
    <a:lvl5pPr marL="1828800" algn="l" rtl="0" fontAlgn="base">
      <a:spcBef>
        <a:spcPct val="0"/>
      </a:spcBef>
      <a:spcAft>
        <a:spcPct val="0"/>
      </a:spcAft>
      <a:defRPr sz="2600" kern="1200">
        <a:solidFill>
          <a:schemeClr val="tx1"/>
        </a:solidFill>
        <a:latin typeface="Arial" charset="0"/>
        <a:ea typeface="+mn-ea"/>
        <a:cs typeface="+mn-cs"/>
      </a:defRPr>
    </a:lvl5pPr>
    <a:lvl6pPr marL="2286000" algn="l" defTabSz="914400" rtl="0" eaLnBrk="1" latinLnBrk="0" hangingPunct="1">
      <a:defRPr sz="2600" kern="1200">
        <a:solidFill>
          <a:schemeClr val="tx1"/>
        </a:solidFill>
        <a:latin typeface="Arial" charset="0"/>
        <a:ea typeface="+mn-ea"/>
        <a:cs typeface="+mn-cs"/>
      </a:defRPr>
    </a:lvl6pPr>
    <a:lvl7pPr marL="2743200" algn="l" defTabSz="914400" rtl="0" eaLnBrk="1" latinLnBrk="0" hangingPunct="1">
      <a:defRPr sz="2600" kern="1200">
        <a:solidFill>
          <a:schemeClr val="tx1"/>
        </a:solidFill>
        <a:latin typeface="Arial" charset="0"/>
        <a:ea typeface="+mn-ea"/>
        <a:cs typeface="+mn-cs"/>
      </a:defRPr>
    </a:lvl7pPr>
    <a:lvl8pPr marL="3200400" algn="l" defTabSz="914400" rtl="0" eaLnBrk="1" latinLnBrk="0" hangingPunct="1">
      <a:defRPr sz="2600" kern="1200">
        <a:solidFill>
          <a:schemeClr val="tx1"/>
        </a:solidFill>
        <a:latin typeface="Arial" charset="0"/>
        <a:ea typeface="+mn-ea"/>
        <a:cs typeface="+mn-cs"/>
      </a:defRPr>
    </a:lvl8pPr>
    <a:lvl9pPr marL="3657600" algn="l" defTabSz="914400" rtl="0" eaLnBrk="1" latinLnBrk="0" hangingPunct="1">
      <a:defRPr sz="2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477F"/>
    <a:srgbClr val="ECDAD0"/>
    <a:srgbClr val="B06010"/>
    <a:srgbClr val="DFEBFD"/>
    <a:srgbClr val="BC6010"/>
    <a:srgbClr val="FFCC99"/>
    <a:srgbClr val="C5DBFB"/>
    <a:srgbClr val="00004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2" autoAdjust="0"/>
    <p:restoredTop sz="97474" autoAdjust="0"/>
  </p:normalViewPr>
  <p:slideViewPr>
    <p:cSldViewPr>
      <p:cViewPr>
        <p:scale>
          <a:sx n="21" d="100"/>
          <a:sy n="21" d="100"/>
        </p:scale>
        <p:origin x="-126" y="930"/>
      </p:cViewPr>
      <p:guideLst>
        <p:guide orient="horz" pos="10368"/>
        <p:guide pos="1382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AEC824-249E-41EB-A84C-4FB26440D23B}"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399A4B95-78D6-485E-9E9C-5C30F15667AA}">
      <dgm:prSet phldrT="[Text]"/>
      <dgm:spPr>
        <a:solidFill>
          <a:srgbClr val="00477F"/>
        </a:solidFill>
        <a:ln w="38100">
          <a:solidFill>
            <a:srgbClr val="002060"/>
          </a:solidFill>
        </a:ln>
      </dgm:spPr>
      <dgm:t>
        <a:bodyPr/>
        <a:lstStyle/>
        <a:p>
          <a:r>
            <a:rPr lang="en-US" dirty="0" smtClean="0"/>
            <a:t>Government &amp; CNA</a:t>
          </a:r>
          <a:endParaRPr lang="en-US" dirty="0"/>
        </a:p>
      </dgm:t>
    </dgm:pt>
    <dgm:pt modelId="{71AB76F0-4D57-464B-82CB-5E9C1744696F}" type="parTrans" cxnId="{7246D5DD-313A-40DA-9F77-199673DEEBCA}">
      <dgm:prSet/>
      <dgm:spPr/>
      <dgm:t>
        <a:bodyPr/>
        <a:lstStyle/>
        <a:p>
          <a:endParaRPr lang="en-US"/>
        </a:p>
      </dgm:t>
    </dgm:pt>
    <dgm:pt modelId="{73914D09-44F4-4CA9-8D26-89BCA4D8F036}" type="sibTrans" cxnId="{7246D5DD-313A-40DA-9F77-199673DEEBCA}">
      <dgm:prSet/>
      <dgm:spPr/>
      <dgm:t>
        <a:bodyPr/>
        <a:lstStyle/>
        <a:p>
          <a:endParaRPr lang="en-US"/>
        </a:p>
      </dgm:t>
    </dgm:pt>
    <dgm:pt modelId="{CF39220E-00D5-4177-959A-C2598AC50409}">
      <dgm:prSet phldrT="[Text]"/>
      <dgm:spPr>
        <a:solidFill>
          <a:srgbClr val="DFEBFD"/>
        </a:solidFill>
        <a:ln w="38100">
          <a:solidFill>
            <a:srgbClr val="BA600F"/>
          </a:solidFill>
        </a:ln>
      </dgm:spPr>
      <dgm:t>
        <a:bodyPr/>
        <a:lstStyle/>
        <a:p>
          <a:r>
            <a:rPr lang="en-US" dirty="0" smtClean="0">
              <a:solidFill>
                <a:srgbClr val="002060"/>
              </a:solidFill>
            </a:rPr>
            <a:t>Manager</a:t>
          </a:r>
          <a:endParaRPr lang="en-US" dirty="0">
            <a:solidFill>
              <a:srgbClr val="002060"/>
            </a:solidFill>
          </a:endParaRPr>
        </a:p>
      </dgm:t>
    </dgm:pt>
    <dgm:pt modelId="{117397C7-5C9F-4FBD-A4D7-7F90F9933A1B}" type="parTrans" cxnId="{B1E1E483-C6F2-4D01-9423-60B3EBF66DE0}">
      <dgm:prSet/>
      <dgm:spPr/>
      <dgm:t>
        <a:bodyPr/>
        <a:lstStyle/>
        <a:p>
          <a:endParaRPr lang="en-US"/>
        </a:p>
      </dgm:t>
    </dgm:pt>
    <dgm:pt modelId="{16F903CD-CA71-4E53-8628-7AD23B98362A}" type="sibTrans" cxnId="{B1E1E483-C6F2-4D01-9423-60B3EBF66DE0}">
      <dgm:prSet/>
      <dgm:spPr/>
      <dgm:t>
        <a:bodyPr/>
        <a:lstStyle/>
        <a:p>
          <a:endParaRPr lang="en-US"/>
        </a:p>
      </dgm:t>
    </dgm:pt>
    <dgm:pt modelId="{30A89491-4791-4F8C-887B-90A3E440CAD4}">
      <dgm:prSet phldrT="[Text]"/>
      <dgm:spPr>
        <a:solidFill>
          <a:srgbClr val="FFCC99"/>
        </a:solidFill>
      </dgm:spPr>
      <dgm:t>
        <a:bodyPr/>
        <a:lstStyle/>
        <a:p>
          <a:r>
            <a:rPr lang="en-US" dirty="0" smtClean="0">
              <a:solidFill>
                <a:srgbClr val="002060"/>
              </a:solidFill>
            </a:rPr>
            <a:t>Coworkers</a:t>
          </a:r>
          <a:endParaRPr lang="en-US" dirty="0">
            <a:solidFill>
              <a:srgbClr val="002060"/>
            </a:solidFill>
          </a:endParaRPr>
        </a:p>
      </dgm:t>
    </dgm:pt>
    <dgm:pt modelId="{2E76A6CC-6ACA-4DE9-A6DF-19765FEDC5C0}" type="parTrans" cxnId="{3FDD4702-2A47-4959-A629-6FBB0A698800}">
      <dgm:prSet/>
      <dgm:spPr/>
      <dgm:t>
        <a:bodyPr/>
        <a:lstStyle/>
        <a:p>
          <a:endParaRPr lang="en-US"/>
        </a:p>
      </dgm:t>
    </dgm:pt>
    <dgm:pt modelId="{CCF3F756-6356-4E99-B710-41B661E9F97F}" type="sibTrans" cxnId="{3FDD4702-2A47-4959-A629-6FBB0A698800}">
      <dgm:prSet/>
      <dgm:spPr/>
      <dgm:t>
        <a:bodyPr/>
        <a:lstStyle/>
        <a:p>
          <a:endParaRPr lang="en-US"/>
        </a:p>
      </dgm:t>
    </dgm:pt>
    <dgm:pt modelId="{AE1093BF-6C07-4A14-9C45-A84686A7F7E4}">
      <dgm:prSet phldrT="[Text]"/>
      <dgm:spPr>
        <a:gradFill rotWithShape="0">
          <a:gsLst>
            <a:gs pos="0">
              <a:srgbClr val="D6B19C">
                <a:lumMod val="47000"/>
                <a:lumOff val="53000"/>
                <a:alpha val="41000"/>
              </a:srgbClr>
            </a:gs>
            <a:gs pos="86660">
              <a:srgbClr val="8B451F">
                <a:lumMod val="84000"/>
                <a:lumOff val="16000"/>
              </a:srgbClr>
            </a:gs>
            <a:gs pos="72083">
              <a:srgbClr val="AA5B2E"/>
            </a:gs>
            <a:gs pos="63746">
              <a:srgbClr val="B16639"/>
            </a:gs>
            <a:gs pos="45815">
              <a:srgbClr val="C07E4F"/>
            </a:gs>
            <a:gs pos="22000">
              <a:srgbClr val="D49E6C"/>
            </a:gs>
            <a:gs pos="77000">
              <a:srgbClr val="A65528"/>
            </a:gs>
            <a:gs pos="100000">
              <a:srgbClr val="663012"/>
            </a:gs>
          </a:gsLst>
          <a:lin ang="5400000" scaled="0"/>
        </a:gradFill>
      </dgm:spPr>
      <dgm:t>
        <a:bodyPr/>
        <a:lstStyle/>
        <a:p>
          <a:r>
            <a:rPr lang="en-US" dirty="0" smtClean="0">
              <a:solidFill>
                <a:srgbClr val="002060"/>
              </a:solidFill>
            </a:rPr>
            <a:t>Nurse</a:t>
          </a:r>
        </a:p>
        <a:p>
          <a:r>
            <a:rPr lang="en-US" dirty="0" smtClean="0">
              <a:solidFill>
                <a:srgbClr val="002060"/>
              </a:solidFill>
            </a:rPr>
            <a:t>(Victim)</a:t>
          </a:r>
          <a:endParaRPr lang="en-US" dirty="0">
            <a:solidFill>
              <a:srgbClr val="002060"/>
            </a:solidFill>
          </a:endParaRPr>
        </a:p>
      </dgm:t>
    </dgm:pt>
    <dgm:pt modelId="{9EDD61EB-BD5E-4A30-A67F-66353335E796}" type="parTrans" cxnId="{D7A0CF43-F1E9-46D1-B98B-59E6F6B2801E}">
      <dgm:prSet/>
      <dgm:spPr/>
      <dgm:t>
        <a:bodyPr/>
        <a:lstStyle/>
        <a:p>
          <a:endParaRPr lang="en-US"/>
        </a:p>
      </dgm:t>
    </dgm:pt>
    <dgm:pt modelId="{39800136-DBEA-4A8F-AC2D-806E30A76253}" type="sibTrans" cxnId="{D7A0CF43-F1E9-46D1-B98B-59E6F6B2801E}">
      <dgm:prSet/>
      <dgm:spPr/>
      <dgm:t>
        <a:bodyPr/>
        <a:lstStyle/>
        <a:p>
          <a:endParaRPr lang="en-US"/>
        </a:p>
      </dgm:t>
    </dgm:pt>
    <dgm:pt modelId="{508475A1-04FD-4115-A09B-E2AF0CE671E5}">
      <dgm:prSet phldrT="[Text]"/>
      <dgm:spPr>
        <a:solidFill>
          <a:srgbClr val="C5DBFB"/>
        </a:solidFill>
        <a:ln w="38100">
          <a:solidFill>
            <a:srgbClr val="002060"/>
          </a:solidFill>
        </a:ln>
      </dgm:spPr>
      <dgm:t>
        <a:bodyPr/>
        <a:lstStyle/>
        <a:p>
          <a:r>
            <a:rPr lang="en-US" dirty="0" smtClean="0">
              <a:solidFill>
                <a:schemeClr val="accent5">
                  <a:lumMod val="10000"/>
                </a:schemeClr>
              </a:solidFill>
            </a:rPr>
            <a:t>Organization</a:t>
          </a:r>
          <a:endParaRPr lang="en-US" dirty="0">
            <a:solidFill>
              <a:schemeClr val="accent5">
                <a:lumMod val="10000"/>
              </a:schemeClr>
            </a:solidFill>
          </a:endParaRPr>
        </a:p>
      </dgm:t>
    </dgm:pt>
    <dgm:pt modelId="{E97DBD72-CF11-4B2A-AAC9-A53EAD53264B}" type="parTrans" cxnId="{D748A34E-DC1C-4EC7-86C0-ABECC270F8A9}">
      <dgm:prSet/>
      <dgm:spPr/>
      <dgm:t>
        <a:bodyPr/>
        <a:lstStyle/>
        <a:p>
          <a:endParaRPr lang="en-US"/>
        </a:p>
      </dgm:t>
    </dgm:pt>
    <dgm:pt modelId="{FB53F1F5-F222-4E01-ACAF-9856164E0505}" type="sibTrans" cxnId="{D748A34E-DC1C-4EC7-86C0-ABECC270F8A9}">
      <dgm:prSet/>
      <dgm:spPr/>
      <dgm:t>
        <a:bodyPr/>
        <a:lstStyle/>
        <a:p>
          <a:endParaRPr lang="en-US"/>
        </a:p>
      </dgm:t>
    </dgm:pt>
    <dgm:pt modelId="{3303AAF0-CF08-4D89-AB5C-223D53AAB142}" type="pres">
      <dgm:prSet presAssocID="{CAAEC824-249E-41EB-A84C-4FB26440D23B}" presName="Name0" presStyleCnt="0">
        <dgm:presLayoutVars>
          <dgm:chMax val="7"/>
          <dgm:resizeHandles val="exact"/>
        </dgm:presLayoutVars>
      </dgm:prSet>
      <dgm:spPr/>
      <dgm:t>
        <a:bodyPr/>
        <a:lstStyle/>
        <a:p>
          <a:endParaRPr lang="en-US"/>
        </a:p>
      </dgm:t>
    </dgm:pt>
    <dgm:pt modelId="{2F466F59-D4F0-4CA5-89A0-7E35334E610E}" type="pres">
      <dgm:prSet presAssocID="{CAAEC824-249E-41EB-A84C-4FB26440D23B}" presName="comp1" presStyleCnt="0"/>
      <dgm:spPr/>
    </dgm:pt>
    <dgm:pt modelId="{1E5058F1-59D2-4CD4-9252-7CECD83828AE}" type="pres">
      <dgm:prSet presAssocID="{CAAEC824-249E-41EB-A84C-4FB26440D23B}" presName="circle1" presStyleLbl="node1" presStyleIdx="0" presStyleCnt="5" custScaleX="92866"/>
      <dgm:spPr/>
      <dgm:t>
        <a:bodyPr/>
        <a:lstStyle/>
        <a:p>
          <a:endParaRPr lang="en-US"/>
        </a:p>
      </dgm:t>
    </dgm:pt>
    <dgm:pt modelId="{92A836CE-26D8-4818-9740-37D704985573}" type="pres">
      <dgm:prSet presAssocID="{CAAEC824-249E-41EB-A84C-4FB26440D23B}" presName="c1text" presStyleLbl="node1" presStyleIdx="0" presStyleCnt="5">
        <dgm:presLayoutVars>
          <dgm:bulletEnabled val="1"/>
        </dgm:presLayoutVars>
      </dgm:prSet>
      <dgm:spPr/>
      <dgm:t>
        <a:bodyPr/>
        <a:lstStyle/>
        <a:p>
          <a:endParaRPr lang="en-US"/>
        </a:p>
      </dgm:t>
    </dgm:pt>
    <dgm:pt modelId="{6B1182CD-E799-40A9-997B-2AB9F2F655A5}" type="pres">
      <dgm:prSet presAssocID="{CAAEC824-249E-41EB-A84C-4FB26440D23B}" presName="comp2" presStyleCnt="0"/>
      <dgm:spPr/>
    </dgm:pt>
    <dgm:pt modelId="{5C501F39-6C02-40C1-B804-6E9CE6AF2825}" type="pres">
      <dgm:prSet presAssocID="{CAAEC824-249E-41EB-A84C-4FB26440D23B}" presName="circle2" presStyleLbl="node1" presStyleIdx="1" presStyleCnt="5"/>
      <dgm:spPr/>
      <dgm:t>
        <a:bodyPr/>
        <a:lstStyle/>
        <a:p>
          <a:endParaRPr lang="en-US"/>
        </a:p>
      </dgm:t>
    </dgm:pt>
    <dgm:pt modelId="{AF5644C4-F811-49EB-9B52-BDE391B24610}" type="pres">
      <dgm:prSet presAssocID="{CAAEC824-249E-41EB-A84C-4FB26440D23B}" presName="c2text" presStyleLbl="node1" presStyleIdx="1" presStyleCnt="5">
        <dgm:presLayoutVars>
          <dgm:bulletEnabled val="1"/>
        </dgm:presLayoutVars>
      </dgm:prSet>
      <dgm:spPr/>
      <dgm:t>
        <a:bodyPr/>
        <a:lstStyle/>
        <a:p>
          <a:endParaRPr lang="en-US"/>
        </a:p>
      </dgm:t>
    </dgm:pt>
    <dgm:pt modelId="{786201F5-DEAF-4408-9E6D-1041C10ED62A}" type="pres">
      <dgm:prSet presAssocID="{CAAEC824-249E-41EB-A84C-4FB26440D23B}" presName="comp3" presStyleCnt="0"/>
      <dgm:spPr/>
    </dgm:pt>
    <dgm:pt modelId="{71675B12-B950-4C1B-9D39-752FE9EF4BFD}" type="pres">
      <dgm:prSet presAssocID="{CAAEC824-249E-41EB-A84C-4FB26440D23B}" presName="circle3" presStyleLbl="node1" presStyleIdx="2" presStyleCnt="5" custLinFactNeighborX="50" custLinFactNeighborY="1767"/>
      <dgm:spPr/>
      <dgm:t>
        <a:bodyPr/>
        <a:lstStyle/>
        <a:p>
          <a:endParaRPr lang="en-US"/>
        </a:p>
      </dgm:t>
    </dgm:pt>
    <dgm:pt modelId="{FFBF575A-FE33-4DB4-822A-1C5EF6D6AEF4}" type="pres">
      <dgm:prSet presAssocID="{CAAEC824-249E-41EB-A84C-4FB26440D23B}" presName="c3text" presStyleLbl="node1" presStyleIdx="2" presStyleCnt="5">
        <dgm:presLayoutVars>
          <dgm:bulletEnabled val="1"/>
        </dgm:presLayoutVars>
      </dgm:prSet>
      <dgm:spPr/>
      <dgm:t>
        <a:bodyPr/>
        <a:lstStyle/>
        <a:p>
          <a:endParaRPr lang="en-US"/>
        </a:p>
      </dgm:t>
    </dgm:pt>
    <dgm:pt modelId="{13CCA926-5807-49F6-BA02-6EC89E6A04EC}" type="pres">
      <dgm:prSet presAssocID="{CAAEC824-249E-41EB-A84C-4FB26440D23B}" presName="comp4" presStyleCnt="0"/>
      <dgm:spPr/>
    </dgm:pt>
    <dgm:pt modelId="{0BB6C02A-CDD0-4A03-9ED8-ECA3913F8E14}" type="pres">
      <dgm:prSet presAssocID="{CAAEC824-249E-41EB-A84C-4FB26440D23B}" presName="circle4" presStyleLbl="node1" presStyleIdx="3" presStyleCnt="5"/>
      <dgm:spPr/>
      <dgm:t>
        <a:bodyPr/>
        <a:lstStyle/>
        <a:p>
          <a:endParaRPr lang="en-US"/>
        </a:p>
      </dgm:t>
    </dgm:pt>
    <dgm:pt modelId="{3795B06C-447E-4475-8C90-5D217C24275A}" type="pres">
      <dgm:prSet presAssocID="{CAAEC824-249E-41EB-A84C-4FB26440D23B}" presName="c4text" presStyleLbl="node1" presStyleIdx="3" presStyleCnt="5">
        <dgm:presLayoutVars>
          <dgm:bulletEnabled val="1"/>
        </dgm:presLayoutVars>
      </dgm:prSet>
      <dgm:spPr/>
      <dgm:t>
        <a:bodyPr/>
        <a:lstStyle/>
        <a:p>
          <a:endParaRPr lang="en-US"/>
        </a:p>
      </dgm:t>
    </dgm:pt>
    <dgm:pt modelId="{665A4158-1DF0-4BA2-B3E3-4B740F76A7D0}" type="pres">
      <dgm:prSet presAssocID="{CAAEC824-249E-41EB-A84C-4FB26440D23B}" presName="comp5" presStyleCnt="0"/>
      <dgm:spPr/>
    </dgm:pt>
    <dgm:pt modelId="{1874B7F1-24E0-4FD6-A7BB-76AB13FE269D}" type="pres">
      <dgm:prSet presAssocID="{CAAEC824-249E-41EB-A84C-4FB26440D23B}" presName="circle5" presStyleLbl="node1" presStyleIdx="4" presStyleCnt="5"/>
      <dgm:spPr/>
      <dgm:t>
        <a:bodyPr/>
        <a:lstStyle/>
        <a:p>
          <a:endParaRPr lang="en-US"/>
        </a:p>
      </dgm:t>
    </dgm:pt>
    <dgm:pt modelId="{8BF83352-1DF7-45A8-952A-488F5E8976B1}" type="pres">
      <dgm:prSet presAssocID="{CAAEC824-249E-41EB-A84C-4FB26440D23B}" presName="c5text" presStyleLbl="node1" presStyleIdx="4" presStyleCnt="5">
        <dgm:presLayoutVars>
          <dgm:bulletEnabled val="1"/>
        </dgm:presLayoutVars>
      </dgm:prSet>
      <dgm:spPr/>
      <dgm:t>
        <a:bodyPr/>
        <a:lstStyle/>
        <a:p>
          <a:endParaRPr lang="en-US"/>
        </a:p>
      </dgm:t>
    </dgm:pt>
  </dgm:ptLst>
  <dgm:cxnLst>
    <dgm:cxn modelId="{F71D2459-23A0-4689-99B8-4CA4AAD05BC5}" type="presOf" srcId="{CAAEC824-249E-41EB-A84C-4FB26440D23B}" destId="{3303AAF0-CF08-4D89-AB5C-223D53AAB142}" srcOrd="0" destOrd="0" presId="urn:microsoft.com/office/officeart/2005/8/layout/venn2"/>
    <dgm:cxn modelId="{01020305-3357-4CE6-A94A-9622E5C7E3E6}" type="presOf" srcId="{AE1093BF-6C07-4A14-9C45-A84686A7F7E4}" destId="{8BF83352-1DF7-45A8-952A-488F5E8976B1}" srcOrd="1" destOrd="0" presId="urn:microsoft.com/office/officeart/2005/8/layout/venn2"/>
    <dgm:cxn modelId="{D748A34E-DC1C-4EC7-86C0-ABECC270F8A9}" srcId="{CAAEC824-249E-41EB-A84C-4FB26440D23B}" destId="{508475A1-04FD-4115-A09B-E2AF0CE671E5}" srcOrd="1" destOrd="0" parTransId="{E97DBD72-CF11-4B2A-AAC9-A53EAD53264B}" sibTransId="{FB53F1F5-F222-4E01-ACAF-9856164E0505}"/>
    <dgm:cxn modelId="{8E8F6F77-AC71-48C2-8BE7-04D7175B1BD4}" type="presOf" srcId="{AE1093BF-6C07-4A14-9C45-A84686A7F7E4}" destId="{1874B7F1-24E0-4FD6-A7BB-76AB13FE269D}" srcOrd="0" destOrd="0" presId="urn:microsoft.com/office/officeart/2005/8/layout/venn2"/>
    <dgm:cxn modelId="{9458C2BB-B52D-4883-9693-5270DEC0B811}" type="presOf" srcId="{CF39220E-00D5-4177-959A-C2598AC50409}" destId="{71675B12-B950-4C1B-9D39-752FE9EF4BFD}" srcOrd="0" destOrd="0" presId="urn:microsoft.com/office/officeart/2005/8/layout/venn2"/>
    <dgm:cxn modelId="{D7A0CF43-F1E9-46D1-B98B-59E6F6B2801E}" srcId="{CAAEC824-249E-41EB-A84C-4FB26440D23B}" destId="{AE1093BF-6C07-4A14-9C45-A84686A7F7E4}" srcOrd="4" destOrd="0" parTransId="{9EDD61EB-BD5E-4A30-A67F-66353335E796}" sibTransId="{39800136-DBEA-4A8F-AC2D-806E30A76253}"/>
    <dgm:cxn modelId="{B2876D0A-707A-4D4F-8DF2-6D21C36D10B7}" type="presOf" srcId="{30A89491-4791-4F8C-887B-90A3E440CAD4}" destId="{0BB6C02A-CDD0-4A03-9ED8-ECA3913F8E14}" srcOrd="0" destOrd="0" presId="urn:microsoft.com/office/officeart/2005/8/layout/venn2"/>
    <dgm:cxn modelId="{7246D5DD-313A-40DA-9F77-199673DEEBCA}" srcId="{CAAEC824-249E-41EB-A84C-4FB26440D23B}" destId="{399A4B95-78D6-485E-9E9C-5C30F15667AA}" srcOrd="0" destOrd="0" parTransId="{71AB76F0-4D57-464B-82CB-5E9C1744696F}" sibTransId="{73914D09-44F4-4CA9-8D26-89BCA4D8F036}"/>
    <dgm:cxn modelId="{6208EE9D-942F-4827-BC91-3D3670A8C979}" type="presOf" srcId="{30A89491-4791-4F8C-887B-90A3E440CAD4}" destId="{3795B06C-447E-4475-8C90-5D217C24275A}" srcOrd="1" destOrd="0" presId="urn:microsoft.com/office/officeart/2005/8/layout/venn2"/>
    <dgm:cxn modelId="{E855E459-F16A-4CF1-BCB9-FE4DD63CAE1B}" type="presOf" srcId="{508475A1-04FD-4115-A09B-E2AF0CE671E5}" destId="{5C501F39-6C02-40C1-B804-6E9CE6AF2825}" srcOrd="0" destOrd="0" presId="urn:microsoft.com/office/officeart/2005/8/layout/venn2"/>
    <dgm:cxn modelId="{B1E1E483-C6F2-4D01-9423-60B3EBF66DE0}" srcId="{CAAEC824-249E-41EB-A84C-4FB26440D23B}" destId="{CF39220E-00D5-4177-959A-C2598AC50409}" srcOrd="2" destOrd="0" parTransId="{117397C7-5C9F-4FBD-A4D7-7F90F9933A1B}" sibTransId="{16F903CD-CA71-4E53-8628-7AD23B98362A}"/>
    <dgm:cxn modelId="{7780FC93-24D4-464C-BCE7-527C4A6553EC}" type="presOf" srcId="{399A4B95-78D6-485E-9E9C-5C30F15667AA}" destId="{1E5058F1-59D2-4CD4-9252-7CECD83828AE}" srcOrd="0" destOrd="0" presId="urn:microsoft.com/office/officeart/2005/8/layout/venn2"/>
    <dgm:cxn modelId="{7FCE9FCD-8869-4EAA-A5E0-047ABEE95742}" type="presOf" srcId="{399A4B95-78D6-485E-9E9C-5C30F15667AA}" destId="{92A836CE-26D8-4818-9740-37D704985573}" srcOrd="1" destOrd="0" presId="urn:microsoft.com/office/officeart/2005/8/layout/venn2"/>
    <dgm:cxn modelId="{1E6AA67E-1254-409E-91F8-DDC82090C8AD}" type="presOf" srcId="{CF39220E-00D5-4177-959A-C2598AC50409}" destId="{FFBF575A-FE33-4DB4-822A-1C5EF6D6AEF4}" srcOrd="1" destOrd="0" presId="urn:microsoft.com/office/officeart/2005/8/layout/venn2"/>
    <dgm:cxn modelId="{3FA9EE56-1F60-4764-8650-F7A64BC5DD39}" type="presOf" srcId="{508475A1-04FD-4115-A09B-E2AF0CE671E5}" destId="{AF5644C4-F811-49EB-9B52-BDE391B24610}" srcOrd="1" destOrd="0" presId="urn:microsoft.com/office/officeart/2005/8/layout/venn2"/>
    <dgm:cxn modelId="{3FDD4702-2A47-4959-A629-6FBB0A698800}" srcId="{CAAEC824-249E-41EB-A84C-4FB26440D23B}" destId="{30A89491-4791-4F8C-887B-90A3E440CAD4}" srcOrd="3" destOrd="0" parTransId="{2E76A6CC-6ACA-4DE9-A6DF-19765FEDC5C0}" sibTransId="{CCF3F756-6356-4E99-B710-41B661E9F97F}"/>
    <dgm:cxn modelId="{49D90ECB-9582-4645-BF4F-C6C5E3B379A3}" type="presParOf" srcId="{3303AAF0-CF08-4D89-AB5C-223D53AAB142}" destId="{2F466F59-D4F0-4CA5-89A0-7E35334E610E}" srcOrd="0" destOrd="0" presId="urn:microsoft.com/office/officeart/2005/8/layout/venn2"/>
    <dgm:cxn modelId="{07CEBE78-6FDC-47D5-8E0F-C3427C41686B}" type="presParOf" srcId="{2F466F59-D4F0-4CA5-89A0-7E35334E610E}" destId="{1E5058F1-59D2-4CD4-9252-7CECD83828AE}" srcOrd="0" destOrd="0" presId="urn:microsoft.com/office/officeart/2005/8/layout/venn2"/>
    <dgm:cxn modelId="{2D68BFE4-F540-468B-8AB7-3A3012124190}" type="presParOf" srcId="{2F466F59-D4F0-4CA5-89A0-7E35334E610E}" destId="{92A836CE-26D8-4818-9740-37D704985573}" srcOrd="1" destOrd="0" presId="urn:microsoft.com/office/officeart/2005/8/layout/venn2"/>
    <dgm:cxn modelId="{897DC7ED-1683-4D1B-AF7C-A83C8A9914AF}" type="presParOf" srcId="{3303AAF0-CF08-4D89-AB5C-223D53AAB142}" destId="{6B1182CD-E799-40A9-997B-2AB9F2F655A5}" srcOrd="1" destOrd="0" presId="urn:microsoft.com/office/officeart/2005/8/layout/venn2"/>
    <dgm:cxn modelId="{7F4F74EF-A00A-490B-9D46-1F2A8512AEF0}" type="presParOf" srcId="{6B1182CD-E799-40A9-997B-2AB9F2F655A5}" destId="{5C501F39-6C02-40C1-B804-6E9CE6AF2825}" srcOrd="0" destOrd="0" presId="urn:microsoft.com/office/officeart/2005/8/layout/venn2"/>
    <dgm:cxn modelId="{EE2A189A-4BED-4D8B-9403-0A43CB6F1F3F}" type="presParOf" srcId="{6B1182CD-E799-40A9-997B-2AB9F2F655A5}" destId="{AF5644C4-F811-49EB-9B52-BDE391B24610}" srcOrd="1" destOrd="0" presId="urn:microsoft.com/office/officeart/2005/8/layout/venn2"/>
    <dgm:cxn modelId="{5EFD6808-41C7-4336-8DF6-8B210DAA6656}" type="presParOf" srcId="{3303AAF0-CF08-4D89-AB5C-223D53AAB142}" destId="{786201F5-DEAF-4408-9E6D-1041C10ED62A}" srcOrd="2" destOrd="0" presId="urn:microsoft.com/office/officeart/2005/8/layout/venn2"/>
    <dgm:cxn modelId="{1CF7A6B3-96CF-4383-B429-D723BD15E1B4}" type="presParOf" srcId="{786201F5-DEAF-4408-9E6D-1041C10ED62A}" destId="{71675B12-B950-4C1B-9D39-752FE9EF4BFD}" srcOrd="0" destOrd="0" presId="urn:microsoft.com/office/officeart/2005/8/layout/venn2"/>
    <dgm:cxn modelId="{5AE248D2-9BE8-4F24-B648-59E0FA6229AB}" type="presParOf" srcId="{786201F5-DEAF-4408-9E6D-1041C10ED62A}" destId="{FFBF575A-FE33-4DB4-822A-1C5EF6D6AEF4}" srcOrd="1" destOrd="0" presId="urn:microsoft.com/office/officeart/2005/8/layout/venn2"/>
    <dgm:cxn modelId="{5751A350-7430-4928-A230-A2A6ED3030EB}" type="presParOf" srcId="{3303AAF0-CF08-4D89-AB5C-223D53AAB142}" destId="{13CCA926-5807-49F6-BA02-6EC89E6A04EC}" srcOrd="3" destOrd="0" presId="urn:microsoft.com/office/officeart/2005/8/layout/venn2"/>
    <dgm:cxn modelId="{D6CBA1D6-9E64-4105-83D7-D0C166553541}" type="presParOf" srcId="{13CCA926-5807-49F6-BA02-6EC89E6A04EC}" destId="{0BB6C02A-CDD0-4A03-9ED8-ECA3913F8E14}" srcOrd="0" destOrd="0" presId="urn:microsoft.com/office/officeart/2005/8/layout/venn2"/>
    <dgm:cxn modelId="{893223E0-BB5A-4B9D-8F47-5D892935915F}" type="presParOf" srcId="{13CCA926-5807-49F6-BA02-6EC89E6A04EC}" destId="{3795B06C-447E-4475-8C90-5D217C24275A}" srcOrd="1" destOrd="0" presId="urn:microsoft.com/office/officeart/2005/8/layout/venn2"/>
    <dgm:cxn modelId="{5D2C9249-F7D3-4D9A-A3F7-B2D5E0D6BC83}" type="presParOf" srcId="{3303AAF0-CF08-4D89-AB5C-223D53AAB142}" destId="{665A4158-1DF0-4BA2-B3E3-4B740F76A7D0}" srcOrd="4" destOrd="0" presId="urn:microsoft.com/office/officeart/2005/8/layout/venn2"/>
    <dgm:cxn modelId="{AF2B8C0F-FBA2-457B-9E58-A83B684E58AF}" type="presParOf" srcId="{665A4158-1DF0-4BA2-B3E3-4B740F76A7D0}" destId="{1874B7F1-24E0-4FD6-A7BB-76AB13FE269D}" srcOrd="0" destOrd="0" presId="urn:microsoft.com/office/officeart/2005/8/layout/venn2"/>
    <dgm:cxn modelId="{0CC4F287-4E81-472E-BB93-355750629DC6}" type="presParOf" srcId="{665A4158-1DF0-4BA2-B3E3-4B740F76A7D0}" destId="{8BF83352-1DF7-45A8-952A-488F5E8976B1}" srcOrd="1" destOrd="0" presId="urn:microsoft.com/office/officeart/2005/8/layout/venn2"/>
  </dgm:cxnLst>
  <dgm:bg>
    <a:noFill/>
  </dgm:bg>
  <dgm:whole/>
  <dgm:extLst>
    <a:ext uri="http://schemas.microsoft.com/office/drawing/2008/diagram">
      <dsp:dataModelExt xmlns:dsp="http://schemas.microsoft.com/office/drawing/2008/diagram" xmlns="" relId="rId14"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5058F1-59D2-4CD4-9252-7CECD83828AE}">
      <dsp:nvSpPr>
        <dsp:cNvPr id="0" name=""/>
        <dsp:cNvSpPr/>
      </dsp:nvSpPr>
      <dsp:spPr>
        <a:xfrm>
          <a:off x="275599" y="1908175"/>
          <a:ext cx="7175164" cy="7726363"/>
        </a:xfrm>
        <a:prstGeom prst="ellipse">
          <a:avLst/>
        </a:prstGeom>
        <a:solidFill>
          <a:srgbClr val="00477F"/>
        </a:solidFill>
        <a:ln w="38100" cap="flat" cmpd="sng" algn="ctr">
          <a:solidFill>
            <a:srgbClr val="00206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t>Government &amp; CNA</a:t>
          </a:r>
          <a:endParaRPr lang="en-US" sz="2100" kern="1200" dirty="0"/>
        </a:p>
      </dsp:txBody>
      <dsp:txXfrm>
        <a:off x="2517838" y="2294493"/>
        <a:ext cx="2690686" cy="772636"/>
      </dsp:txXfrm>
    </dsp:sp>
    <dsp:sp modelId="{5C501F39-6C02-40C1-B804-6E9CE6AF2825}">
      <dsp:nvSpPr>
        <dsp:cNvPr id="0" name=""/>
        <dsp:cNvSpPr/>
      </dsp:nvSpPr>
      <dsp:spPr>
        <a:xfrm>
          <a:off x="579477" y="3067129"/>
          <a:ext cx="6567408" cy="6567408"/>
        </a:xfrm>
        <a:prstGeom prst="ellipse">
          <a:avLst/>
        </a:prstGeom>
        <a:solidFill>
          <a:srgbClr val="C5DBFB"/>
        </a:solidFill>
        <a:ln w="38100" cap="flat" cmpd="sng" algn="ctr">
          <a:solidFill>
            <a:srgbClr val="00206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solidFill>
                <a:schemeClr val="accent5">
                  <a:lumMod val="10000"/>
                </a:schemeClr>
              </a:solidFill>
            </a:rPr>
            <a:t>Organization</a:t>
          </a:r>
          <a:endParaRPr lang="en-US" sz="2100" kern="1200" dirty="0">
            <a:solidFill>
              <a:schemeClr val="accent5">
                <a:lumMod val="10000"/>
              </a:schemeClr>
            </a:solidFill>
          </a:endParaRPr>
        </a:p>
      </dsp:txBody>
      <dsp:txXfrm>
        <a:off x="2447084" y="3444755"/>
        <a:ext cx="2832194" cy="755251"/>
      </dsp:txXfrm>
    </dsp:sp>
    <dsp:sp modelId="{71675B12-B950-4C1B-9D39-752FE9EF4BFD}">
      <dsp:nvSpPr>
        <dsp:cNvPr id="0" name=""/>
        <dsp:cNvSpPr/>
      </dsp:nvSpPr>
      <dsp:spPr>
        <a:xfrm>
          <a:off x="1161658" y="4321651"/>
          <a:ext cx="5408454" cy="5408454"/>
        </a:xfrm>
        <a:prstGeom prst="ellipse">
          <a:avLst/>
        </a:prstGeom>
        <a:solidFill>
          <a:srgbClr val="DFEBFD"/>
        </a:solidFill>
        <a:ln w="38100" cap="flat" cmpd="sng" algn="ctr">
          <a:solidFill>
            <a:srgbClr val="BA600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solidFill>
                <a:srgbClr val="002060"/>
              </a:solidFill>
            </a:rPr>
            <a:t>Manager</a:t>
          </a:r>
          <a:endParaRPr lang="en-US" sz="2100" kern="1200" dirty="0">
            <a:solidFill>
              <a:srgbClr val="002060"/>
            </a:solidFill>
          </a:endParaRPr>
        </a:p>
      </dsp:txBody>
      <dsp:txXfrm>
        <a:off x="2466448" y="4694834"/>
        <a:ext cx="2798874" cy="746366"/>
      </dsp:txXfrm>
    </dsp:sp>
    <dsp:sp modelId="{0BB6C02A-CDD0-4A03-9ED8-ECA3913F8E14}">
      <dsp:nvSpPr>
        <dsp:cNvPr id="0" name=""/>
        <dsp:cNvSpPr/>
      </dsp:nvSpPr>
      <dsp:spPr>
        <a:xfrm>
          <a:off x="1738431" y="5385038"/>
          <a:ext cx="4249499" cy="4249499"/>
        </a:xfrm>
        <a:prstGeom prst="ellipse">
          <a:avLst/>
        </a:prstGeom>
        <a:solidFill>
          <a:srgbClr val="FFCC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solidFill>
                <a:srgbClr val="002060"/>
              </a:solidFill>
            </a:rPr>
            <a:t>Coworkers</a:t>
          </a:r>
          <a:endParaRPr lang="en-US" sz="2100" kern="1200" dirty="0">
            <a:solidFill>
              <a:srgbClr val="002060"/>
            </a:solidFill>
          </a:endParaRPr>
        </a:p>
      </dsp:txBody>
      <dsp:txXfrm>
        <a:off x="2715816" y="5767493"/>
        <a:ext cx="2294729" cy="764909"/>
      </dsp:txXfrm>
    </dsp:sp>
    <dsp:sp modelId="{1874B7F1-24E0-4FD6-A7BB-76AB13FE269D}">
      <dsp:nvSpPr>
        <dsp:cNvPr id="0" name=""/>
        <dsp:cNvSpPr/>
      </dsp:nvSpPr>
      <dsp:spPr>
        <a:xfrm>
          <a:off x="2317908" y="6543992"/>
          <a:ext cx="3090545" cy="3090545"/>
        </a:xfrm>
        <a:prstGeom prst="ellipse">
          <a:avLst/>
        </a:prstGeom>
        <a:gradFill rotWithShape="0">
          <a:gsLst>
            <a:gs pos="0">
              <a:srgbClr val="D6B19C">
                <a:lumMod val="47000"/>
                <a:lumOff val="53000"/>
                <a:alpha val="41000"/>
              </a:srgbClr>
            </a:gs>
            <a:gs pos="86660">
              <a:srgbClr val="8B451F">
                <a:lumMod val="84000"/>
                <a:lumOff val="16000"/>
              </a:srgbClr>
            </a:gs>
            <a:gs pos="72083">
              <a:srgbClr val="AA5B2E"/>
            </a:gs>
            <a:gs pos="63746">
              <a:srgbClr val="B16639"/>
            </a:gs>
            <a:gs pos="45815">
              <a:srgbClr val="C07E4F"/>
            </a:gs>
            <a:gs pos="22000">
              <a:srgbClr val="D49E6C"/>
            </a:gs>
            <a:gs pos="77000">
              <a:srgbClr val="A65528"/>
            </a:gs>
            <a:gs pos="100000">
              <a:srgbClr val="663012"/>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solidFill>
                <a:srgbClr val="002060"/>
              </a:solidFill>
            </a:rPr>
            <a:t>Nurse</a:t>
          </a:r>
        </a:p>
        <a:p>
          <a:pPr lvl="0" algn="ctr" defTabSz="933450">
            <a:lnSpc>
              <a:spcPct val="90000"/>
            </a:lnSpc>
            <a:spcBef>
              <a:spcPct val="0"/>
            </a:spcBef>
            <a:spcAft>
              <a:spcPct val="35000"/>
            </a:spcAft>
          </a:pPr>
          <a:r>
            <a:rPr lang="en-US" sz="2100" kern="1200" dirty="0" smtClean="0">
              <a:solidFill>
                <a:srgbClr val="002060"/>
              </a:solidFill>
            </a:rPr>
            <a:t>(Victim)</a:t>
          </a:r>
          <a:endParaRPr lang="en-US" sz="2100" kern="1200" dirty="0">
            <a:solidFill>
              <a:srgbClr val="002060"/>
            </a:solidFill>
          </a:endParaRPr>
        </a:p>
      </dsp:txBody>
      <dsp:txXfrm>
        <a:off x="2770508" y="7316629"/>
        <a:ext cx="2185345" cy="1545272"/>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268" cy="464540"/>
          </a:xfrm>
          <a:prstGeom prst="rect">
            <a:avLst/>
          </a:prstGeom>
        </p:spPr>
        <p:txBody>
          <a:bodyPr vert="horz" lIns="53401" tIns="26700" rIns="53401" bIns="26700" rtlCol="0"/>
          <a:lstStyle>
            <a:lvl1pPr algn="l">
              <a:defRPr sz="700"/>
            </a:lvl1pPr>
          </a:lstStyle>
          <a:p>
            <a:pPr>
              <a:defRPr/>
            </a:pPr>
            <a:endParaRPr lang="en-US"/>
          </a:p>
        </p:txBody>
      </p:sp>
      <p:sp>
        <p:nvSpPr>
          <p:cNvPr id="3" name="Date Placeholder 2"/>
          <p:cNvSpPr>
            <a:spLocks noGrp="1"/>
          </p:cNvSpPr>
          <p:nvPr>
            <p:ph type="dt" idx="1"/>
          </p:nvPr>
        </p:nvSpPr>
        <p:spPr>
          <a:xfrm>
            <a:off x="3971215" y="0"/>
            <a:ext cx="3037350" cy="464540"/>
          </a:xfrm>
          <a:prstGeom prst="rect">
            <a:avLst/>
          </a:prstGeom>
        </p:spPr>
        <p:txBody>
          <a:bodyPr vert="horz" lIns="53401" tIns="26700" rIns="53401" bIns="26700" rtlCol="0"/>
          <a:lstStyle>
            <a:lvl1pPr algn="r">
              <a:defRPr sz="700"/>
            </a:lvl1pPr>
          </a:lstStyle>
          <a:p>
            <a:pPr>
              <a:defRPr/>
            </a:pPr>
            <a:fld id="{1AD0FA5A-2AC8-4C59-A528-7389B4F32D9B}" type="datetimeFigureOut">
              <a:rPr lang="en-US"/>
              <a:pPr>
                <a:defRPr/>
              </a:pPr>
              <a:t>3/7/2012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53401" tIns="26700" rIns="53401" bIns="26700" rtlCol="0" anchor="ctr"/>
          <a:lstStyle/>
          <a:p>
            <a:pPr lvl="0"/>
            <a:endParaRPr lang="en-US" noProof="0" smtClean="0"/>
          </a:p>
        </p:txBody>
      </p:sp>
      <p:sp>
        <p:nvSpPr>
          <p:cNvPr id="5" name="Notes Placeholder 4"/>
          <p:cNvSpPr>
            <a:spLocks noGrp="1"/>
          </p:cNvSpPr>
          <p:nvPr>
            <p:ph type="body" sz="quarter" idx="3"/>
          </p:nvPr>
        </p:nvSpPr>
        <p:spPr>
          <a:xfrm>
            <a:off x="700857" y="4415463"/>
            <a:ext cx="5608687" cy="4183660"/>
          </a:xfrm>
          <a:prstGeom prst="rect">
            <a:avLst/>
          </a:prstGeom>
        </p:spPr>
        <p:txBody>
          <a:bodyPr vert="horz" lIns="53401" tIns="26700" rIns="53401" bIns="2670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92"/>
            <a:ext cx="3038268" cy="464539"/>
          </a:xfrm>
          <a:prstGeom prst="rect">
            <a:avLst/>
          </a:prstGeom>
        </p:spPr>
        <p:txBody>
          <a:bodyPr vert="horz" lIns="53401" tIns="26700" rIns="53401" bIns="26700" rtlCol="0" anchor="b"/>
          <a:lstStyle>
            <a:lvl1pPr algn="l">
              <a:defRPr sz="700"/>
            </a:lvl1pPr>
          </a:lstStyle>
          <a:p>
            <a:pPr>
              <a:defRPr/>
            </a:pPr>
            <a:endParaRPr lang="en-US"/>
          </a:p>
        </p:txBody>
      </p:sp>
      <p:sp>
        <p:nvSpPr>
          <p:cNvPr id="7" name="Slide Number Placeholder 6"/>
          <p:cNvSpPr>
            <a:spLocks noGrp="1"/>
          </p:cNvSpPr>
          <p:nvPr>
            <p:ph type="sldNum" sz="quarter" idx="5"/>
          </p:nvPr>
        </p:nvSpPr>
        <p:spPr>
          <a:xfrm>
            <a:off x="3971215" y="8829992"/>
            <a:ext cx="3037350" cy="464539"/>
          </a:xfrm>
          <a:prstGeom prst="rect">
            <a:avLst/>
          </a:prstGeom>
        </p:spPr>
        <p:txBody>
          <a:bodyPr vert="horz" lIns="53401" tIns="26700" rIns="53401" bIns="26700" rtlCol="0" anchor="b"/>
          <a:lstStyle>
            <a:lvl1pPr algn="r">
              <a:defRPr sz="700"/>
            </a:lvl1pPr>
          </a:lstStyle>
          <a:p>
            <a:pPr>
              <a:defRPr/>
            </a:pPr>
            <a:fld id="{3C36BB00-B6F4-4A76-8B6D-E9E790DBFA8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1AC081-1002-401B-B87A-463188A4BFD8}"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F057B1-4500-4A82-948D-DF09CC9776D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82E113-58C4-43F2-8706-4D91E0EBFCC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3025" y="1317625"/>
            <a:ext cx="9874250" cy="28089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5513" y="1317625"/>
            <a:ext cx="29475112" cy="2808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A2D95F-258D-4779-83DA-6EF0E6027C5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6310EE-18BF-42F1-9B1D-6FB8CD5ABA3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F2EBEC-2600-4C95-8783-7A8A6920673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5513" y="7680325"/>
            <a:ext cx="19673887"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7680325"/>
            <a:ext cx="19675475"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D2F759-77AB-4872-B6F8-15B9E565F8D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62FB473-3302-4641-8E6B-0CF40565133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1DBD4BC-3B41-4178-9F50-999D58387A5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61A1DB2-BE11-45B6-9F84-A96BDEC5CC5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E9379A4-C428-4AF5-BB3E-08B1B22CA13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B11143-FAEB-40C1-A0A5-764F431DE9A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5513" y="1317625"/>
            <a:ext cx="39501762" cy="5486400"/>
          </a:xfrm>
          <a:prstGeom prst="rect">
            <a:avLst/>
          </a:prstGeom>
          <a:noFill/>
          <a:ln w="9525">
            <a:noFill/>
            <a:miter lim="800000"/>
            <a:headEnd/>
            <a:tailEnd/>
          </a:ln>
        </p:spPr>
        <p:txBody>
          <a:bodyPr vert="horz" wrap="square" lIns="376194" tIns="188098" rIns="376194" bIns="18809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195513" y="7680325"/>
            <a:ext cx="39501762" cy="21726525"/>
          </a:xfrm>
          <a:prstGeom prst="rect">
            <a:avLst/>
          </a:prstGeom>
          <a:noFill/>
          <a:ln w="9525">
            <a:noFill/>
            <a:miter lim="800000"/>
            <a:headEnd/>
            <a:tailEnd/>
          </a:ln>
        </p:spPr>
        <p:txBody>
          <a:bodyPr vert="horz" wrap="square" lIns="376194" tIns="188098" rIns="376194" bIns="18809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95513" y="29978350"/>
            <a:ext cx="10240962" cy="2286000"/>
          </a:xfrm>
          <a:prstGeom prst="rect">
            <a:avLst/>
          </a:prstGeom>
          <a:noFill/>
          <a:ln>
            <a:noFill/>
          </a:ln>
          <a:effectLst/>
          <a:extLst/>
        </p:spPr>
        <p:txBody>
          <a:bodyPr vert="horz" wrap="square" lIns="376194" tIns="188098" rIns="376194" bIns="188098" numCol="1" anchor="t" anchorCtr="0" compatLnSpc="1">
            <a:prstTxWarp prst="textNoShape">
              <a:avLst/>
            </a:prstTxWarp>
          </a:bodyPr>
          <a:lstStyle>
            <a:lvl1pPr>
              <a:defRPr sz="58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4997113" y="29978350"/>
            <a:ext cx="13898562" cy="2286000"/>
          </a:xfrm>
          <a:prstGeom prst="rect">
            <a:avLst/>
          </a:prstGeom>
          <a:noFill/>
          <a:ln>
            <a:noFill/>
          </a:ln>
          <a:effectLst/>
          <a:extLst/>
        </p:spPr>
        <p:txBody>
          <a:bodyPr vert="horz" wrap="square" lIns="376194" tIns="188098" rIns="376194" bIns="188098" numCol="1" anchor="t" anchorCtr="0" compatLnSpc="1">
            <a:prstTxWarp prst="textNoShape">
              <a:avLst/>
            </a:prstTxWarp>
          </a:bodyPr>
          <a:lstStyle>
            <a:lvl1pPr algn="ctr">
              <a:defRPr sz="58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31456313" y="29978350"/>
            <a:ext cx="10240962" cy="2286000"/>
          </a:xfrm>
          <a:prstGeom prst="rect">
            <a:avLst/>
          </a:prstGeom>
          <a:noFill/>
          <a:ln>
            <a:noFill/>
          </a:ln>
          <a:effectLst/>
          <a:extLst/>
        </p:spPr>
        <p:txBody>
          <a:bodyPr vert="horz" wrap="square" lIns="376194" tIns="188098" rIns="376194" bIns="188098" numCol="1" anchor="t" anchorCtr="0" compatLnSpc="1">
            <a:prstTxWarp prst="textNoShape">
              <a:avLst/>
            </a:prstTxWarp>
          </a:bodyPr>
          <a:lstStyle>
            <a:lvl1pPr algn="r">
              <a:defRPr sz="5800">
                <a:latin typeface="Arial" pitchFamily="34" charset="0"/>
              </a:defRPr>
            </a:lvl1pPr>
          </a:lstStyle>
          <a:p>
            <a:pPr>
              <a:defRPr/>
            </a:pPr>
            <a:fld id="{E2680855-260F-4CD4-9698-6BCE464DFEC8}" type="slidenum">
              <a:rPr lang="en-US"/>
              <a:pPr>
                <a:defRPr/>
              </a:pPr>
              <a:t>‹#›</a:t>
            </a:fld>
            <a:endParaRPr lang="en-US"/>
          </a:p>
        </p:txBody>
      </p:sp>
      <p:grpSp>
        <p:nvGrpSpPr>
          <p:cNvPr id="1031" name="Group 286"/>
          <p:cNvGrpSpPr>
            <a:grpSpLocks/>
          </p:cNvGrpSpPr>
          <p:nvPr/>
        </p:nvGrpSpPr>
        <p:grpSpPr bwMode="auto">
          <a:xfrm>
            <a:off x="0" y="22833013"/>
            <a:ext cx="14325600" cy="10085387"/>
            <a:chOff x="0" y="14383"/>
            <a:chExt cx="9024" cy="6353"/>
          </a:xfrm>
        </p:grpSpPr>
        <p:sp>
          <p:nvSpPr>
            <p:cNvPr id="1035" name="Freeform 283"/>
            <p:cNvSpPr>
              <a:spLocks/>
            </p:cNvSpPr>
            <p:nvPr userDrawn="1"/>
          </p:nvSpPr>
          <p:spPr bwMode="auto">
            <a:xfrm>
              <a:off x="0" y="14383"/>
              <a:ext cx="9024" cy="6353"/>
            </a:xfrm>
            <a:custGeom>
              <a:avLst/>
              <a:gdLst>
                <a:gd name="T0" fmla="*/ 5322 w 10298"/>
                <a:gd name="T1" fmla="*/ 3748 h 7249"/>
                <a:gd name="T2" fmla="*/ 5132 w 10298"/>
                <a:gd name="T3" fmla="*/ 3733 h 7249"/>
                <a:gd name="T4" fmla="*/ 4941 w 10298"/>
                <a:gd name="T5" fmla="*/ 3713 h 7249"/>
                <a:gd name="T6" fmla="*/ 4747 w 10298"/>
                <a:gd name="T7" fmla="*/ 3689 h 7249"/>
                <a:gd name="T8" fmla="*/ 4553 w 10298"/>
                <a:gd name="T9" fmla="*/ 3658 h 7249"/>
                <a:gd name="T10" fmla="*/ 4354 w 10298"/>
                <a:gd name="T11" fmla="*/ 3623 h 7249"/>
                <a:gd name="T12" fmla="*/ 4158 w 10298"/>
                <a:gd name="T13" fmla="*/ 3581 h 7249"/>
                <a:gd name="T14" fmla="*/ 3958 w 10298"/>
                <a:gd name="T15" fmla="*/ 3533 h 7249"/>
                <a:gd name="T16" fmla="*/ 3760 w 10298"/>
                <a:gd name="T17" fmla="*/ 3478 h 7249"/>
                <a:gd name="T18" fmla="*/ 3561 w 10298"/>
                <a:gd name="T19" fmla="*/ 3418 h 7249"/>
                <a:gd name="T20" fmla="*/ 3364 w 10298"/>
                <a:gd name="T21" fmla="*/ 3351 h 7249"/>
                <a:gd name="T22" fmla="*/ 3167 w 10298"/>
                <a:gd name="T23" fmla="*/ 3277 h 7249"/>
                <a:gd name="T24" fmla="*/ 2971 w 10298"/>
                <a:gd name="T25" fmla="*/ 3198 h 7249"/>
                <a:gd name="T26" fmla="*/ 2778 w 10298"/>
                <a:gd name="T27" fmla="*/ 3110 h 7249"/>
                <a:gd name="T28" fmla="*/ 2586 w 10298"/>
                <a:gd name="T29" fmla="*/ 3017 h 7249"/>
                <a:gd name="T30" fmla="*/ 2398 w 10298"/>
                <a:gd name="T31" fmla="*/ 2917 h 7249"/>
                <a:gd name="T32" fmla="*/ 2212 w 10298"/>
                <a:gd name="T33" fmla="*/ 2809 h 7249"/>
                <a:gd name="T34" fmla="*/ 2029 w 10298"/>
                <a:gd name="T35" fmla="*/ 2694 h 7249"/>
                <a:gd name="T36" fmla="*/ 1852 w 10298"/>
                <a:gd name="T37" fmla="*/ 2570 h 7249"/>
                <a:gd name="T38" fmla="*/ 1678 w 10298"/>
                <a:gd name="T39" fmla="*/ 2441 h 7249"/>
                <a:gd name="T40" fmla="*/ 1509 w 10298"/>
                <a:gd name="T41" fmla="*/ 2302 h 7249"/>
                <a:gd name="T42" fmla="*/ 1345 w 10298"/>
                <a:gd name="T43" fmla="*/ 2157 h 7249"/>
                <a:gd name="T44" fmla="*/ 1186 w 10298"/>
                <a:gd name="T45" fmla="*/ 2004 h 7249"/>
                <a:gd name="T46" fmla="*/ 1033 w 10298"/>
                <a:gd name="T47" fmla="*/ 1842 h 7249"/>
                <a:gd name="T48" fmla="*/ 889 w 10298"/>
                <a:gd name="T49" fmla="*/ 1672 h 7249"/>
                <a:gd name="T50" fmla="*/ 748 w 10298"/>
                <a:gd name="T51" fmla="*/ 1493 h 7249"/>
                <a:gd name="T52" fmla="*/ 617 w 10298"/>
                <a:gd name="T53" fmla="*/ 1307 h 7249"/>
                <a:gd name="T54" fmla="*/ 492 w 10298"/>
                <a:gd name="T55" fmla="*/ 1111 h 7249"/>
                <a:gd name="T56" fmla="*/ 376 w 10298"/>
                <a:gd name="T57" fmla="*/ 907 h 7249"/>
                <a:gd name="T58" fmla="*/ 269 w 10298"/>
                <a:gd name="T59" fmla="*/ 694 h 7249"/>
                <a:gd name="T60" fmla="*/ 170 w 10298"/>
                <a:gd name="T61" fmla="*/ 472 h 7249"/>
                <a:gd name="T62" fmla="*/ 79 w 10298"/>
                <a:gd name="T63" fmla="*/ 241 h 7249"/>
                <a:gd name="T64" fmla="*/ 0 w 10298"/>
                <a:gd name="T65" fmla="*/ 0 h 7249"/>
                <a:gd name="T66" fmla="*/ 0 w 10298"/>
                <a:gd name="T67" fmla="*/ 3748 h 7249"/>
                <a:gd name="T68" fmla="*/ 5322 w 10298"/>
                <a:gd name="T69" fmla="*/ 3748 h 724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298" h="7249">
                  <a:moveTo>
                    <a:pt x="10298" y="7249"/>
                  </a:moveTo>
                  <a:lnTo>
                    <a:pt x="9933" y="7221"/>
                  </a:lnTo>
                  <a:lnTo>
                    <a:pt x="9563" y="7183"/>
                  </a:lnTo>
                  <a:lnTo>
                    <a:pt x="9188" y="7135"/>
                  </a:lnTo>
                  <a:lnTo>
                    <a:pt x="8811" y="7076"/>
                  </a:lnTo>
                  <a:lnTo>
                    <a:pt x="8428" y="7007"/>
                  </a:lnTo>
                  <a:lnTo>
                    <a:pt x="8046" y="6926"/>
                  </a:lnTo>
                  <a:lnTo>
                    <a:pt x="7662" y="6832"/>
                  </a:lnTo>
                  <a:lnTo>
                    <a:pt x="7277" y="6727"/>
                  </a:lnTo>
                  <a:lnTo>
                    <a:pt x="6893" y="6611"/>
                  </a:lnTo>
                  <a:lnTo>
                    <a:pt x="6510" y="6481"/>
                  </a:lnTo>
                  <a:lnTo>
                    <a:pt x="6128" y="6339"/>
                  </a:lnTo>
                  <a:lnTo>
                    <a:pt x="5749" y="6185"/>
                  </a:lnTo>
                  <a:lnTo>
                    <a:pt x="5376" y="6017"/>
                  </a:lnTo>
                  <a:lnTo>
                    <a:pt x="5006" y="5836"/>
                  </a:lnTo>
                  <a:lnTo>
                    <a:pt x="4641" y="5640"/>
                  </a:lnTo>
                  <a:lnTo>
                    <a:pt x="4281" y="5433"/>
                  </a:lnTo>
                  <a:lnTo>
                    <a:pt x="3928" y="5210"/>
                  </a:lnTo>
                  <a:lnTo>
                    <a:pt x="3584" y="4973"/>
                  </a:lnTo>
                  <a:lnTo>
                    <a:pt x="3247" y="4720"/>
                  </a:lnTo>
                  <a:lnTo>
                    <a:pt x="2920" y="4454"/>
                  </a:lnTo>
                  <a:lnTo>
                    <a:pt x="2603" y="4172"/>
                  </a:lnTo>
                  <a:lnTo>
                    <a:pt x="2295" y="3876"/>
                  </a:lnTo>
                  <a:lnTo>
                    <a:pt x="2001" y="3563"/>
                  </a:lnTo>
                  <a:lnTo>
                    <a:pt x="1719" y="3234"/>
                  </a:lnTo>
                  <a:lnTo>
                    <a:pt x="1449" y="2888"/>
                  </a:lnTo>
                  <a:lnTo>
                    <a:pt x="1193" y="2527"/>
                  </a:lnTo>
                  <a:lnTo>
                    <a:pt x="953" y="2150"/>
                  </a:lnTo>
                  <a:lnTo>
                    <a:pt x="728" y="1755"/>
                  </a:lnTo>
                  <a:lnTo>
                    <a:pt x="519" y="1342"/>
                  </a:lnTo>
                  <a:lnTo>
                    <a:pt x="329" y="913"/>
                  </a:lnTo>
                  <a:lnTo>
                    <a:pt x="154" y="465"/>
                  </a:lnTo>
                  <a:lnTo>
                    <a:pt x="0" y="0"/>
                  </a:lnTo>
                  <a:lnTo>
                    <a:pt x="0" y="7249"/>
                  </a:lnTo>
                  <a:lnTo>
                    <a:pt x="10298" y="7249"/>
                  </a:lnTo>
                  <a:close/>
                </a:path>
              </a:pathLst>
            </a:custGeom>
            <a:solidFill>
              <a:srgbClr val="00477F"/>
            </a:solidFill>
            <a:ln w="9525">
              <a:noFill/>
              <a:round/>
              <a:headEnd/>
              <a:tailEnd/>
            </a:ln>
          </p:spPr>
          <p:txBody>
            <a:bodyPr/>
            <a:lstStyle/>
            <a:p>
              <a:pPr>
                <a:defRPr/>
              </a:pPr>
              <a:endParaRPr lang="en-US"/>
            </a:p>
          </p:txBody>
        </p:sp>
        <p:sp>
          <p:nvSpPr>
            <p:cNvPr id="1036" name="Freeform 282"/>
            <p:cNvSpPr>
              <a:spLocks/>
            </p:cNvSpPr>
            <p:nvPr userDrawn="1"/>
          </p:nvSpPr>
          <p:spPr bwMode="auto">
            <a:xfrm>
              <a:off x="0" y="14823"/>
              <a:ext cx="8400" cy="5913"/>
            </a:xfrm>
            <a:custGeom>
              <a:avLst/>
              <a:gdLst>
                <a:gd name="T0" fmla="*/ 3719 w 10298"/>
                <a:gd name="T1" fmla="*/ 2618 h 7249"/>
                <a:gd name="T2" fmla="*/ 3587 w 10298"/>
                <a:gd name="T3" fmla="*/ 2608 h 7249"/>
                <a:gd name="T4" fmla="*/ 3453 w 10298"/>
                <a:gd name="T5" fmla="*/ 2594 h 7249"/>
                <a:gd name="T6" fmla="*/ 3318 w 10298"/>
                <a:gd name="T7" fmla="*/ 2576 h 7249"/>
                <a:gd name="T8" fmla="*/ 3182 w 10298"/>
                <a:gd name="T9" fmla="*/ 2555 h 7249"/>
                <a:gd name="T10" fmla="*/ 3043 w 10298"/>
                <a:gd name="T11" fmla="*/ 2531 h 7249"/>
                <a:gd name="T12" fmla="*/ 2905 w 10298"/>
                <a:gd name="T13" fmla="*/ 2502 h 7249"/>
                <a:gd name="T14" fmla="*/ 2767 w 10298"/>
                <a:gd name="T15" fmla="*/ 2467 h 7249"/>
                <a:gd name="T16" fmla="*/ 2628 w 10298"/>
                <a:gd name="T17" fmla="*/ 2429 h 7249"/>
                <a:gd name="T18" fmla="*/ 2489 w 10298"/>
                <a:gd name="T19" fmla="*/ 2388 h 7249"/>
                <a:gd name="T20" fmla="*/ 2351 w 10298"/>
                <a:gd name="T21" fmla="*/ 2341 h 7249"/>
                <a:gd name="T22" fmla="*/ 2213 w 10298"/>
                <a:gd name="T23" fmla="*/ 2290 h 7249"/>
                <a:gd name="T24" fmla="*/ 2076 w 10298"/>
                <a:gd name="T25" fmla="*/ 2233 h 7249"/>
                <a:gd name="T26" fmla="*/ 1941 w 10298"/>
                <a:gd name="T27" fmla="*/ 2172 h 7249"/>
                <a:gd name="T28" fmla="*/ 1807 w 10298"/>
                <a:gd name="T29" fmla="*/ 2107 h 7249"/>
                <a:gd name="T30" fmla="*/ 1676 w 10298"/>
                <a:gd name="T31" fmla="*/ 2037 h 7249"/>
                <a:gd name="T32" fmla="*/ 1546 w 10298"/>
                <a:gd name="T33" fmla="*/ 1962 h 7249"/>
                <a:gd name="T34" fmla="*/ 1418 w 10298"/>
                <a:gd name="T35" fmla="*/ 1882 h 7249"/>
                <a:gd name="T36" fmla="*/ 1295 w 10298"/>
                <a:gd name="T37" fmla="*/ 1795 h 7249"/>
                <a:gd name="T38" fmla="*/ 1173 w 10298"/>
                <a:gd name="T39" fmla="*/ 1704 h 7249"/>
                <a:gd name="T40" fmla="*/ 1055 w 10298"/>
                <a:gd name="T41" fmla="*/ 1609 h 7249"/>
                <a:gd name="T42" fmla="*/ 940 w 10298"/>
                <a:gd name="T43" fmla="*/ 1507 h 7249"/>
                <a:gd name="T44" fmla="*/ 829 w 10298"/>
                <a:gd name="T45" fmla="*/ 1400 h 7249"/>
                <a:gd name="T46" fmla="*/ 723 w 10298"/>
                <a:gd name="T47" fmla="*/ 1286 h 7249"/>
                <a:gd name="T48" fmla="*/ 621 w 10298"/>
                <a:gd name="T49" fmla="*/ 1168 h 7249"/>
                <a:gd name="T50" fmla="*/ 523 w 10298"/>
                <a:gd name="T51" fmla="*/ 1043 h 7249"/>
                <a:gd name="T52" fmla="*/ 432 w 10298"/>
                <a:gd name="T53" fmla="*/ 912 h 7249"/>
                <a:gd name="T54" fmla="*/ 344 w 10298"/>
                <a:gd name="T55" fmla="*/ 777 h 7249"/>
                <a:gd name="T56" fmla="*/ 263 w 10298"/>
                <a:gd name="T57" fmla="*/ 634 h 7249"/>
                <a:gd name="T58" fmla="*/ 187 w 10298"/>
                <a:gd name="T59" fmla="*/ 485 h 7249"/>
                <a:gd name="T60" fmla="*/ 119 w 10298"/>
                <a:gd name="T61" fmla="*/ 330 h 7249"/>
                <a:gd name="T62" fmla="*/ 56 w 10298"/>
                <a:gd name="T63" fmla="*/ 168 h 7249"/>
                <a:gd name="T64" fmla="*/ 0 w 10298"/>
                <a:gd name="T65" fmla="*/ 0 h 7249"/>
                <a:gd name="T66" fmla="*/ 0 w 10298"/>
                <a:gd name="T67" fmla="*/ 2618 h 7249"/>
                <a:gd name="T68" fmla="*/ 3719 w 10298"/>
                <a:gd name="T69" fmla="*/ 2618 h 724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298" h="7249">
                  <a:moveTo>
                    <a:pt x="10298" y="7249"/>
                  </a:moveTo>
                  <a:lnTo>
                    <a:pt x="9933" y="7221"/>
                  </a:lnTo>
                  <a:lnTo>
                    <a:pt x="9563" y="7183"/>
                  </a:lnTo>
                  <a:lnTo>
                    <a:pt x="9188" y="7135"/>
                  </a:lnTo>
                  <a:lnTo>
                    <a:pt x="8811" y="7076"/>
                  </a:lnTo>
                  <a:lnTo>
                    <a:pt x="8428" y="7007"/>
                  </a:lnTo>
                  <a:lnTo>
                    <a:pt x="8046" y="6926"/>
                  </a:lnTo>
                  <a:lnTo>
                    <a:pt x="7662" y="6832"/>
                  </a:lnTo>
                  <a:lnTo>
                    <a:pt x="7277" y="6727"/>
                  </a:lnTo>
                  <a:lnTo>
                    <a:pt x="6893" y="6611"/>
                  </a:lnTo>
                  <a:lnTo>
                    <a:pt x="6510" y="6481"/>
                  </a:lnTo>
                  <a:lnTo>
                    <a:pt x="6128" y="6339"/>
                  </a:lnTo>
                  <a:lnTo>
                    <a:pt x="5749" y="6185"/>
                  </a:lnTo>
                  <a:lnTo>
                    <a:pt x="5376" y="6017"/>
                  </a:lnTo>
                  <a:lnTo>
                    <a:pt x="5006" y="5836"/>
                  </a:lnTo>
                  <a:lnTo>
                    <a:pt x="4641" y="5640"/>
                  </a:lnTo>
                  <a:lnTo>
                    <a:pt x="4281" y="5433"/>
                  </a:lnTo>
                  <a:lnTo>
                    <a:pt x="3928" y="5210"/>
                  </a:lnTo>
                  <a:lnTo>
                    <a:pt x="3584" y="4973"/>
                  </a:lnTo>
                  <a:lnTo>
                    <a:pt x="3247" y="4720"/>
                  </a:lnTo>
                  <a:lnTo>
                    <a:pt x="2920" y="4454"/>
                  </a:lnTo>
                  <a:lnTo>
                    <a:pt x="2603" y="4172"/>
                  </a:lnTo>
                  <a:lnTo>
                    <a:pt x="2295" y="3876"/>
                  </a:lnTo>
                  <a:lnTo>
                    <a:pt x="2001" y="3563"/>
                  </a:lnTo>
                  <a:lnTo>
                    <a:pt x="1719" y="3234"/>
                  </a:lnTo>
                  <a:lnTo>
                    <a:pt x="1449" y="2888"/>
                  </a:lnTo>
                  <a:lnTo>
                    <a:pt x="1193" y="2527"/>
                  </a:lnTo>
                  <a:lnTo>
                    <a:pt x="953" y="2150"/>
                  </a:lnTo>
                  <a:lnTo>
                    <a:pt x="728" y="1755"/>
                  </a:lnTo>
                  <a:lnTo>
                    <a:pt x="519" y="1342"/>
                  </a:lnTo>
                  <a:lnTo>
                    <a:pt x="329" y="913"/>
                  </a:lnTo>
                  <a:lnTo>
                    <a:pt x="154" y="465"/>
                  </a:lnTo>
                  <a:lnTo>
                    <a:pt x="0" y="0"/>
                  </a:lnTo>
                  <a:lnTo>
                    <a:pt x="0" y="7249"/>
                  </a:lnTo>
                  <a:lnTo>
                    <a:pt x="10298" y="7249"/>
                  </a:lnTo>
                  <a:close/>
                </a:path>
              </a:pathLst>
            </a:custGeom>
            <a:gradFill rotWithShape="1">
              <a:gsLst>
                <a:gs pos="0">
                  <a:srgbClr val="D8A774"/>
                </a:gs>
                <a:gs pos="100000">
                  <a:srgbClr val="B06010"/>
                </a:gs>
              </a:gsLst>
              <a:lin ang="2700000" scaled="1"/>
            </a:gradFill>
            <a:ln w="9525">
              <a:noFill/>
              <a:round/>
              <a:headEnd/>
              <a:tailEnd/>
            </a:ln>
          </p:spPr>
          <p:txBody>
            <a:bodyPr/>
            <a:lstStyle/>
            <a:p>
              <a:pPr>
                <a:defRPr/>
              </a:pPr>
              <a:endParaRPr lang="en-US"/>
            </a:p>
          </p:txBody>
        </p:sp>
      </p:grpSp>
      <p:grpSp>
        <p:nvGrpSpPr>
          <p:cNvPr id="1032" name="Group 287"/>
          <p:cNvGrpSpPr>
            <a:grpSpLocks/>
          </p:cNvGrpSpPr>
          <p:nvPr/>
        </p:nvGrpSpPr>
        <p:grpSpPr bwMode="auto">
          <a:xfrm>
            <a:off x="24536400" y="0"/>
            <a:ext cx="19354800" cy="13623925"/>
            <a:chOff x="15456" y="0"/>
            <a:chExt cx="12192" cy="8582"/>
          </a:xfrm>
        </p:grpSpPr>
        <p:sp>
          <p:nvSpPr>
            <p:cNvPr id="1033" name="Freeform 285"/>
            <p:cNvSpPr>
              <a:spLocks/>
            </p:cNvSpPr>
            <p:nvPr userDrawn="1"/>
          </p:nvSpPr>
          <p:spPr bwMode="auto">
            <a:xfrm>
              <a:off x="15456" y="0"/>
              <a:ext cx="12192" cy="8582"/>
            </a:xfrm>
            <a:custGeom>
              <a:avLst/>
              <a:gdLst>
                <a:gd name="T0" fmla="*/ 0 w 10298"/>
                <a:gd name="T1" fmla="*/ 0 h 7249"/>
                <a:gd name="T2" fmla="*/ 848 w 10298"/>
                <a:gd name="T3" fmla="*/ 64 h 7249"/>
                <a:gd name="T4" fmla="*/ 1708 w 10298"/>
                <a:gd name="T5" fmla="*/ 153 h 7249"/>
                <a:gd name="T6" fmla="*/ 2582 w 10298"/>
                <a:gd name="T7" fmla="*/ 265 h 7249"/>
                <a:gd name="T8" fmla="*/ 3458 w 10298"/>
                <a:gd name="T9" fmla="*/ 404 h 7249"/>
                <a:gd name="T10" fmla="*/ 4350 w 10298"/>
                <a:gd name="T11" fmla="*/ 565 h 7249"/>
                <a:gd name="T12" fmla="*/ 5236 w 10298"/>
                <a:gd name="T13" fmla="*/ 749 h 7249"/>
                <a:gd name="T14" fmla="*/ 6133 w 10298"/>
                <a:gd name="T15" fmla="*/ 971 h 7249"/>
                <a:gd name="T16" fmla="*/ 7028 w 10298"/>
                <a:gd name="T17" fmla="*/ 1215 h 7249"/>
                <a:gd name="T18" fmla="*/ 7919 w 10298"/>
                <a:gd name="T19" fmla="*/ 1483 h 7249"/>
                <a:gd name="T20" fmla="*/ 8812 w 10298"/>
                <a:gd name="T21" fmla="*/ 1785 h 7249"/>
                <a:gd name="T22" fmla="*/ 9700 w 10298"/>
                <a:gd name="T23" fmla="*/ 2114 h 7249"/>
                <a:gd name="T24" fmla="*/ 10583 w 10298"/>
                <a:gd name="T25" fmla="*/ 2476 h 7249"/>
                <a:gd name="T26" fmla="*/ 11448 w 10298"/>
                <a:gd name="T27" fmla="*/ 2866 h 7249"/>
                <a:gd name="T28" fmla="*/ 12308 w 10298"/>
                <a:gd name="T29" fmla="*/ 3286 h 7249"/>
                <a:gd name="T30" fmla="*/ 13157 w 10298"/>
                <a:gd name="T31" fmla="*/ 3742 h 7249"/>
                <a:gd name="T32" fmla="*/ 13995 w 10298"/>
                <a:gd name="T33" fmla="*/ 4223 h 7249"/>
                <a:gd name="T34" fmla="*/ 14817 w 10298"/>
                <a:gd name="T35" fmla="*/ 4743 h 7249"/>
                <a:gd name="T36" fmla="*/ 15617 w 10298"/>
                <a:gd name="T37" fmla="*/ 5296 h 7249"/>
                <a:gd name="T38" fmla="*/ 16401 w 10298"/>
                <a:gd name="T39" fmla="*/ 5883 h 7249"/>
                <a:gd name="T40" fmla="*/ 17162 w 10298"/>
                <a:gd name="T41" fmla="*/ 6500 h 7249"/>
                <a:gd name="T42" fmla="*/ 17900 w 10298"/>
                <a:gd name="T43" fmla="*/ 7157 h 7249"/>
                <a:gd name="T44" fmla="*/ 18616 w 10298"/>
                <a:gd name="T45" fmla="*/ 7843 h 7249"/>
                <a:gd name="T46" fmla="*/ 19299 w 10298"/>
                <a:gd name="T47" fmla="*/ 8573 h 7249"/>
                <a:gd name="T48" fmla="*/ 19955 w 10298"/>
                <a:gd name="T49" fmla="*/ 9337 h 7249"/>
                <a:gd name="T50" fmla="*/ 20584 w 10298"/>
                <a:gd name="T51" fmla="*/ 10142 h 7249"/>
                <a:gd name="T52" fmla="*/ 21179 w 10298"/>
                <a:gd name="T53" fmla="*/ 10982 h 7249"/>
                <a:gd name="T54" fmla="*/ 21737 w 10298"/>
                <a:gd name="T55" fmla="*/ 11859 h 7249"/>
                <a:gd name="T56" fmla="*/ 22260 w 10298"/>
                <a:gd name="T57" fmla="*/ 12777 h 7249"/>
                <a:gd name="T58" fmla="*/ 22747 w 10298"/>
                <a:gd name="T59" fmla="*/ 13737 h 7249"/>
                <a:gd name="T60" fmla="*/ 23188 w 10298"/>
                <a:gd name="T61" fmla="*/ 14735 h 7249"/>
                <a:gd name="T62" fmla="*/ 23596 w 10298"/>
                <a:gd name="T63" fmla="*/ 15776 h 7249"/>
                <a:gd name="T64" fmla="*/ 23953 w 10298"/>
                <a:gd name="T65" fmla="*/ 16859 h 7249"/>
                <a:gd name="T66" fmla="*/ 23953 w 10298"/>
                <a:gd name="T67" fmla="*/ 0 h 7249"/>
                <a:gd name="T68" fmla="*/ 0 w 10298"/>
                <a:gd name="T69" fmla="*/ 0 h 724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298" h="7249">
                  <a:moveTo>
                    <a:pt x="0" y="0"/>
                  </a:moveTo>
                  <a:lnTo>
                    <a:pt x="365" y="28"/>
                  </a:lnTo>
                  <a:lnTo>
                    <a:pt x="735" y="66"/>
                  </a:lnTo>
                  <a:lnTo>
                    <a:pt x="1110" y="114"/>
                  </a:lnTo>
                  <a:lnTo>
                    <a:pt x="1487" y="173"/>
                  </a:lnTo>
                  <a:lnTo>
                    <a:pt x="1870" y="242"/>
                  </a:lnTo>
                  <a:lnTo>
                    <a:pt x="2252" y="323"/>
                  </a:lnTo>
                  <a:lnTo>
                    <a:pt x="2636" y="417"/>
                  </a:lnTo>
                  <a:lnTo>
                    <a:pt x="3021" y="522"/>
                  </a:lnTo>
                  <a:lnTo>
                    <a:pt x="3405" y="638"/>
                  </a:lnTo>
                  <a:lnTo>
                    <a:pt x="3788" y="768"/>
                  </a:lnTo>
                  <a:lnTo>
                    <a:pt x="4170" y="910"/>
                  </a:lnTo>
                  <a:lnTo>
                    <a:pt x="4549" y="1064"/>
                  </a:lnTo>
                  <a:lnTo>
                    <a:pt x="4922" y="1232"/>
                  </a:lnTo>
                  <a:lnTo>
                    <a:pt x="5292" y="1413"/>
                  </a:lnTo>
                  <a:lnTo>
                    <a:pt x="5657" y="1609"/>
                  </a:lnTo>
                  <a:lnTo>
                    <a:pt x="6017" y="1816"/>
                  </a:lnTo>
                  <a:lnTo>
                    <a:pt x="6370" y="2039"/>
                  </a:lnTo>
                  <a:lnTo>
                    <a:pt x="6714" y="2276"/>
                  </a:lnTo>
                  <a:lnTo>
                    <a:pt x="7051" y="2529"/>
                  </a:lnTo>
                  <a:lnTo>
                    <a:pt x="7378" y="2795"/>
                  </a:lnTo>
                  <a:lnTo>
                    <a:pt x="7695" y="3077"/>
                  </a:lnTo>
                  <a:lnTo>
                    <a:pt x="8003" y="3373"/>
                  </a:lnTo>
                  <a:lnTo>
                    <a:pt x="8297" y="3686"/>
                  </a:lnTo>
                  <a:lnTo>
                    <a:pt x="8579" y="4015"/>
                  </a:lnTo>
                  <a:lnTo>
                    <a:pt x="8849" y="4361"/>
                  </a:lnTo>
                  <a:lnTo>
                    <a:pt x="9105" y="4722"/>
                  </a:lnTo>
                  <a:lnTo>
                    <a:pt x="9345" y="5099"/>
                  </a:lnTo>
                  <a:lnTo>
                    <a:pt x="9570" y="5494"/>
                  </a:lnTo>
                  <a:lnTo>
                    <a:pt x="9779" y="5907"/>
                  </a:lnTo>
                  <a:lnTo>
                    <a:pt x="9969" y="6336"/>
                  </a:lnTo>
                  <a:lnTo>
                    <a:pt x="10144" y="6784"/>
                  </a:lnTo>
                  <a:lnTo>
                    <a:pt x="10298" y="7249"/>
                  </a:lnTo>
                  <a:lnTo>
                    <a:pt x="10298" y="0"/>
                  </a:lnTo>
                  <a:lnTo>
                    <a:pt x="0" y="0"/>
                  </a:lnTo>
                  <a:close/>
                </a:path>
              </a:pathLst>
            </a:custGeom>
            <a:solidFill>
              <a:srgbClr val="00477F"/>
            </a:solidFill>
            <a:ln w="9525">
              <a:noFill/>
              <a:round/>
              <a:headEnd/>
              <a:tailEnd/>
            </a:ln>
          </p:spPr>
          <p:txBody>
            <a:bodyPr/>
            <a:lstStyle/>
            <a:p>
              <a:pPr>
                <a:defRPr/>
              </a:pPr>
              <a:endParaRPr lang="en-US"/>
            </a:p>
          </p:txBody>
        </p:sp>
        <p:sp>
          <p:nvSpPr>
            <p:cNvPr id="1034" name="Freeform 284"/>
            <p:cNvSpPr>
              <a:spLocks/>
            </p:cNvSpPr>
            <p:nvPr userDrawn="1"/>
          </p:nvSpPr>
          <p:spPr bwMode="auto">
            <a:xfrm>
              <a:off x="16128" y="0"/>
              <a:ext cx="11520" cy="8109"/>
            </a:xfrm>
            <a:custGeom>
              <a:avLst/>
              <a:gdLst>
                <a:gd name="T0" fmla="*/ 0 w 10298"/>
                <a:gd name="T1" fmla="*/ 0 h 7249"/>
                <a:gd name="T2" fmla="*/ 639 w 10298"/>
                <a:gd name="T3" fmla="*/ 49 h 7249"/>
                <a:gd name="T4" fmla="*/ 1288 w 10298"/>
                <a:gd name="T5" fmla="*/ 116 h 7249"/>
                <a:gd name="T6" fmla="*/ 1944 w 10298"/>
                <a:gd name="T7" fmla="*/ 200 h 7249"/>
                <a:gd name="T8" fmla="*/ 2604 w 10298"/>
                <a:gd name="T9" fmla="*/ 304 h 7249"/>
                <a:gd name="T10" fmla="*/ 3277 w 10298"/>
                <a:gd name="T11" fmla="*/ 424 h 7249"/>
                <a:gd name="T12" fmla="*/ 3944 w 10298"/>
                <a:gd name="T13" fmla="*/ 566 h 7249"/>
                <a:gd name="T14" fmla="*/ 4618 w 10298"/>
                <a:gd name="T15" fmla="*/ 729 h 7249"/>
                <a:gd name="T16" fmla="*/ 5292 w 10298"/>
                <a:gd name="T17" fmla="*/ 914 h 7249"/>
                <a:gd name="T18" fmla="*/ 5966 w 10298"/>
                <a:gd name="T19" fmla="*/ 1119 h 7249"/>
                <a:gd name="T20" fmla="*/ 6635 w 10298"/>
                <a:gd name="T21" fmla="*/ 1346 h 7249"/>
                <a:gd name="T22" fmla="*/ 7306 w 10298"/>
                <a:gd name="T23" fmla="*/ 1594 h 7249"/>
                <a:gd name="T24" fmla="*/ 7970 w 10298"/>
                <a:gd name="T25" fmla="*/ 1864 h 7249"/>
                <a:gd name="T26" fmla="*/ 8623 w 10298"/>
                <a:gd name="T27" fmla="*/ 2158 h 7249"/>
                <a:gd name="T28" fmla="*/ 9270 w 10298"/>
                <a:gd name="T29" fmla="*/ 2477 h 7249"/>
                <a:gd name="T30" fmla="*/ 9910 w 10298"/>
                <a:gd name="T31" fmla="*/ 2819 h 7249"/>
                <a:gd name="T32" fmla="*/ 10542 w 10298"/>
                <a:gd name="T33" fmla="*/ 3181 h 7249"/>
                <a:gd name="T34" fmla="*/ 11160 w 10298"/>
                <a:gd name="T35" fmla="*/ 3573 h 7249"/>
                <a:gd name="T36" fmla="*/ 11762 w 10298"/>
                <a:gd name="T37" fmla="*/ 3987 h 7249"/>
                <a:gd name="T38" fmla="*/ 12352 w 10298"/>
                <a:gd name="T39" fmla="*/ 4430 h 7249"/>
                <a:gd name="T40" fmla="*/ 12926 w 10298"/>
                <a:gd name="T41" fmla="*/ 4896 h 7249"/>
                <a:gd name="T42" fmla="*/ 13480 w 10298"/>
                <a:gd name="T43" fmla="*/ 5390 h 7249"/>
                <a:gd name="T44" fmla="*/ 14019 w 10298"/>
                <a:gd name="T45" fmla="*/ 5909 h 7249"/>
                <a:gd name="T46" fmla="*/ 14535 w 10298"/>
                <a:gd name="T47" fmla="*/ 6456 h 7249"/>
                <a:gd name="T48" fmla="*/ 15029 w 10298"/>
                <a:gd name="T49" fmla="*/ 7033 h 7249"/>
                <a:gd name="T50" fmla="*/ 15502 w 10298"/>
                <a:gd name="T51" fmla="*/ 7638 h 7249"/>
                <a:gd name="T52" fmla="*/ 15950 w 10298"/>
                <a:gd name="T53" fmla="*/ 8271 h 7249"/>
                <a:gd name="T54" fmla="*/ 16372 w 10298"/>
                <a:gd name="T55" fmla="*/ 8932 h 7249"/>
                <a:gd name="T56" fmla="*/ 16765 w 10298"/>
                <a:gd name="T57" fmla="*/ 9624 h 7249"/>
                <a:gd name="T58" fmla="*/ 17130 w 10298"/>
                <a:gd name="T59" fmla="*/ 10347 h 7249"/>
                <a:gd name="T60" fmla="*/ 17463 w 10298"/>
                <a:gd name="T61" fmla="*/ 11099 h 7249"/>
                <a:gd name="T62" fmla="*/ 17771 w 10298"/>
                <a:gd name="T63" fmla="*/ 11883 h 7249"/>
                <a:gd name="T64" fmla="*/ 18041 w 10298"/>
                <a:gd name="T65" fmla="*/ 12698 h 7249"/>
                <a:gd name="T66" fmla="*/ 18041 w 10298"/>
                <a:gd name="T67" fmla="*/ 0 h 7249"/>
                <a:gd name="T68" fmla="*/ 0 w 10298"/>
                <a:gd name="T69" fmla="*/ 0 h 724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298" h="7249">
                  <a:moveTo>
                    <a:pt x="0" y="0"/>
                  </a:moveTo>
                  <a:lnTo>
                    <a:pt x="365" y="28"/>
                  </a:lnTo>
                  <a:lnTo>
                    <a:pt x="735" y="66"/>
                  </a:lnTo>
                  <a:lnTo>
                    <a:pt x="1110" y="114"/>
                  </a:lnTo>
                  <a:lnTo>
                    <a:pt x="1487" y="173"/>
                  </a:lnTo>
                  <a:lnTo>
                    <a:pt x="1870" y="242"/>
                  </a:lnTo>
                  <a:lnTo>
                    <a:pt x="2252" y="323"/>
                  </a:lnTo>
                  <a:lnTo>
                    <a:pt x="2636" y="417"/>
                  </a:lnTo>
                  <a:lnTo>
                    <a:pt x="3021" y="522"/>
                  </a:lnTo>
                  <a:lnTo>
                    <a:pt x="3405" y="638"/>
                  </a:lnTo>
                  <a:lnTo>
                    <a:pt x="3788" y="768"/>
                  </a:lnTo>
                  <a:lnTo>
                    <a:pt x="4170" y="910"/>
                  </a:lnTo>
                  <a:lnTo>
                    <a:pt x="4549" y="1064"/>
                  </a:lnTo>
                  <a:lnTo>
                    <a:pt x="4922" y="1232"/>
                  </a:lnTo>
                  <a:lnTo>
                    <a:pt x="5292" y="1413"/>
                  </a:lnTo>
                  <a:lnTo>
                    <a:pt x="5657" y="1609"/>
                  </a:lnTo>
                  <a:lnTo>
                    <a:pt x="6017" y="1816"/>
                  </a:lnTo>
                  <a:lnTo>
                    <a:pt x="6370" y="2039"/>
                  </a:lnTo>
                  <a:lnTo>
                    <a:pt x="6714" y="2276"/>
                  </a:lnTo>
                  <a:lnTo>
                    <a:pt x="7051" y="2529"/>
                  </a:lnTo>
                  <a:lnTo>
                    <a:pt x="7378" y="2795"/>
                  </a:lnTo>
                  <a:lnTo>
                    <a:pt x="7695" y="3077"/>
                  </a:lnTo>
                  <a:lnTo>
                    <a:pt x="8003" y="3373"/>
                  </a:lnTo>
                  <a:lnTo>
                    <a:pt x="8297" y="3686"/>
                  </a:lnTo>
                  <a:lnTo>
                    <a:pt x="8579" y="4015"/>
                  </a:lnTo>
                  <a:lnTo>
                    <a:pt x="8849" y="4361"/>
                  </a:lnTo>
                  <a:lnTo>
                    <a:pt x="9105" y="4722"/>
                  </a:lnTo>
                  <a:lnTo>
                    <a:pt x="9345" y="5099"/>
                  </a:lnTo>
                  <a:lnTo>
                    <a:pt x="9570" y="5494"/>
                  </a:lnTo>
                  <a:lnTo>
                    <a:pt x="9779" y="5907"/>
                  </a:lnTo>
                  <a:lnTo>
                    <a:pt x="9969" y="6336"/>
                  </a:lnTo>
                  <a:lnTo>
                    <a:pt x="10144" y="6784"/>
                  </a:lnTo>
                  <a:lnTo>
                    <a:pt x="10298" y="7249"/>
                  </a:lnTo>
                  <a:lnTo>
                    <a:pt x="10298" y="0"/>
                  </a:lnTo>
                  <a:lnTo>
                    <a:pt x="0" y="0"/>
                  </a:lnTo>
                  <a:close/>
                </a:path>
              </a:pathLst>
            </a:custGeom>
            <a:gradFill rotWithShape="1">
              <a:gsLst>
                <a:gs pos="0">
                  <a:srgbClr val="D8A774"/>
                </a:gs>
                <a:gs pos="100000">
                  <a:srgbClr val="B06010"/>
                </a:gs>
              </a:gsLst>
              <a:lin ang="2700000" scaled="1"/>
            </a:gradFill>
            <a:ln w="9525">
              <a:noFill/>
              <a:round/>
              <a:headEnd/>
              <a:tailEnd/>
            </a:ln>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3762375" rtl="0" eaLnBrk="0" fontAlgn="base" hangingPunct="0">
        <a:spcBef>
          <a:spcPct val="0"/>
        </a:spcBef>
        <a:spcAft>
          <a:spcPct val="0"/>
        </a:spcAft>
        <a:defRPr sz="18100">
          <a:solidFill>
            <a:schemeClr val="tx2"/>
          </a:solidFill>
          <a:latin typeface="+mj-lt"/>
          <a:ea typeface="+mj-ea"/>
          <a:cs typeface="+mj-cs"/>
        </a:defRPr>
      </a:lvl1pPr>
      <a:lvl2pPr algn="ctr" defTabSz="3762375" rtl="0" eaLnBrk="0" fontAlgn="base" hangingPunct="0">
        <a:spcBef>
          <a:spcPct val="0"/>
        </a:spcBef>
        <a:spcAft>
          <a:spcPct val="0"/>
        </a:spcAft>
        <a:defRPr sz="18100">
          <a:solidFill>
            <a:schemeClr val="tx2"/>
          </a:solidFill>
          <a:latin typeface="Arial" charset="0"/>
        </a:defRPr>
      </a:lvl2pPr>
      <a:lvl3pPr algn="ctr" defTabSz="3762375" rtl="0" eaLnBrk="0" fontAlgn="base" hangingPunct="0">
        <a:spcBef>
          <a:spcPct val="0"/>
        </a:spcBef>
        <a:spcAft>
          <a:spcPct val="0"/>
        </a:spcAft>
        <a:defRPr sz="18100">
          <a:solidFill>
            <a:schemeClr val="tx2"/>
          </a:solidFill>
          <a:latin typeface="Arial" charset="0"/>
        </a:defRPr>
      </a:lvl3pPr>
      <a:lvl4pPr algn="ctr" defTabSz="3762375" rtl="0" eaLnBrk="0" fontAlgn="base" hangingPunct="0">
        <a:spcBef>
          <a:spcPct val="0"/>
        </a:spcBef>
        <a:spcAft>
          <a:spcPct val="0"/>
        </a:spcAft>
        <a:defRPr sz="18100">
          <a:solidFill>
            <a:schemeClr val="tx2"/>
          </a:solidFill>
          <a:latin typeface="Arial" charset="0"/>
        </a:defRPr>
      </a:lvl4pPr>
      <a:lvl5pPr algn="ctr" defTabSz="3762375" rtl="0" eaLnBrk="0" fontAlgn="base" hangingPunct="0">
        <a:spcBef>
          <a:spcPct val="0"/>
        </a:spcBef>
        <a:spcAft>
          <a:spcPct val="0"/>
        </a:spcAft>
        <a:defRPr sz="18100">
          <a:solidFill>
            <a:schemeClr val="tx2"/>
          </a:solidFill>
          <a:latin typeface="Arial" charset="0"/>
        </a:defRPr>
      </a:lvl5pPr>
      <a:lvl6pPr marL="457200" algn="ctr" defTabSz="3762375" rtl="0" fontAlgn="base">
        <a:spcBef>
          <a:spcPct val="0"/>
        </a:spcBef>
        <a:spcAft>
          <a:spcPct val="0"/>
        </a:spcAft>
        <a:defRPr sz="18100">
          <a:solidFill>
            <a:schemeClr val="tx2"/>
          </a:solidFill>
          <a:latin typeface="Arial" charset="0"/>
        </a:defRPr>
      </a:lvl6pPr>
      <a:lvl7pPr marL="914400" algn="ctr" defTabSz="3762375" rtl="0" fontAlgn="base">
        <a:spcBef>
          <a:spcPct val="0"/>
        </a:spcBef>
        <a:spcAft>
          <a:spcPct val="0"/>
        </a:spcAft>
        <a:defRPr sz="18100">
          <a:solidFill>
            <a:schemeClr val="tx2"/>
          </a:solidFill>
          <a:latin typeface="Arial" charset="0"/>
        </a:defRPr>
      </a:lvl7pPr>
      <a:lvl8pPr marL="1371600" algn="ctr" defTabSz="3762375" rtl="0" fontAlgn="base">
        <a:spcBef>
          <a:spcPct val="0"/>
        </a:spcBef>
        <a:spcAft>
          <a:spcPct val="0"/>
        </a:spcAft>
        <a:defRPr sz="18100">
          <a:solidFill>
            <a:schemeClr val="tx2"/>
          </a:solidFill>
          <a:latin typeface="Arial" charset="0"/>
        </a:defRPr>
      </a:lvl8pPr>
      <a:lvl9pPr marL="1828800" algn="ctr" defTabSz="3762375" rtl="0" fontAlgn="base">
        <a:spcBef>
          <a:spcPct val="0"/>
        </a:spcBef>
        <a:spcAft>
          <a:spcPct val="0"/>
        </a:spcAft>
        <a:defRPr sz="18100">
          <a:solidFill>
            <a:schemeClr val="tx2"/>
          </a:solidFill>
          <a:latin typeface="Arial" charset="0"/>
        </a:defRPr>
      </a:lvl9pPr>
    </p:titleStyle>
    <p:bodyStyle>
      <a:lvl1pPr marL="1412875" indent="-1412875" algn="l" defTabSz="3762375" rtl="0" eaLnBrk="0" fontAlgn="base" hangingPunct="0">
        <a:spcBef>
          <a:spcPct val="20000"/>
        </a:spcBef>
        <a:spcAft>
          <a:spcPct val="0"/>
        </a:spcAft>
        <a:buChar char="•"/>
        <a:defRPr sz="13100">
          <a:solidFill>
            <a:schemeClr val="tx1"/>
          </a:solidFill>
          <a:latin typeface="+mn-lt"/>
          <a:ea typeface="+mn-ea"/>
          <a:cs typeface="+mn-cs"/>
        </a:defRPr>
      </a:lvl1pPr>
      <a:lvl2pPr marL="3055938" indent="-1174750" algn="l" defTabSz="3762375" rtl="0" eaLnBrk="0" fontAlgn="base" hangingPunct="0">
        <a:spcBef>
          <a:spcPct val="20000"/>
        </a:spcBef>
        <a:spcAft>
          <a:spcPct val="0"/>
        </a:spcAft>
        <a:buChar char="–"/>
        <a:defRPr sz="11500">
          <a:solidFill>
            <a:schemeClr val="tx1"/>
          </a:solidFill>
          <a:latin typeface="+mn-lt"/>
        </a:defRPr>
      </a:lvl2pPr>
      <a:lvl3pPr marL="4702175" indent="-939800" algn="l" defTabSz="3762375" rtl="0" eaLnBrk="0" fontAlgn="base" hangingPunct="0">
        <a:spcBef>
          <a:spcPct val="20000"/>
        </a:spcBef>
        <a:spcAft>
          <a:spcPct val="0"/>
        </a:spcAft>
        <a:buChar char="•"/>
        <a:defRPr sz="9800">
          <a:solidFill>
            <a:schemeClr val="tx1"/>
          </a:solidFill>
          <a:latin typeface="+mn-lt"/>
        </a:defRPr>
      </a:lvl3pPr>
      <a:lvl4pPr marL="6583363" indent="-941388" algn="l" defTabSz="3762375" rtl="0" eaLnBrk="0" fontAlgn="base" hangingPunct="0">
        <a:spcBef>
          <a:spcPct val="20000"/>
        </a:spcBef>
        <a:spcAft>
          <a:spcPct val="0"/>
        </a:spcAft>
        <a:buChar char="–"/>
        <a:defRPr sz="8200">
          <a:solidFill>
            <a:schemeClr val="tx1"/>
          </a:solidFill>
          <a:latin typeface="+mn-lt"/>
        </a:defRPr>
      </a:lvl4pPr>
      <a:lvl5pPr marL="8464550" indent="-941388" algn="l" defTabSz="3762375" rtl="0" eaLnBrk="0" fontAlgn="base" hangingPunct="0">
        <a:spcBef>
          <a:spcPct val="20000"/>
        </a:spcBef>
        <a:spcAft>
          <a:spcPct val="0"/>
        </a:spcAft>
        <a:buChar char="»"/>
        <a:defRPr sz="8200">
          <a:solidFill>
            <a:schemeClr val="tx1"/>
          </a:solidFill>
          <a:latin typeface="+mn-lt"/>
        </a:defRPr>
      </a:lvl5pPr>
      <a:lvl6pPr marL="8921750" indent="-941388" algn="l" defTabSz="3762375" rtl="0" fontAlgn="base">
        <a:spcBef>
          <a:spcPct val="20000"/>
        </a:spcBef>
        <a:spcAft>
          <a:spcPct val="0"/>
        </a:spcAft>
        <a:buChar char="»"/>
        <a:defRPr sz="8200">
          <a:solidFill>
            <a:schemeClr val="tx1"/>
          </a:solidFill>
          <a:latin typeface="+mn-lt"/>
        </a:defRPr>
      </a:lvl6pPr>
      <a:lvl7pPr marL="9378950" indent="-941388" algn="l" defTabSz="3762375" rtl="0" fontAlgn="base">
        <a:spcBef>
          <a:spcPct val="20000"/>
        </a:spcBef>
        <a:spcAft>
          <a:spcPct val="0"/>
        </a:spcAft>
        <a:buChar char="»"/>
        <a:defRPr sz="8200">
          <a:solidFill>
            <a:schemeClr val="tx1"/>
          </a:solidFill>
          <a:latin typeface="+mn-lt"/>
        </a:defRPr>
      </a:lvl7pPr>
      <a:lvl8pPr marL="9836150" indent="-941388" algn="l" defTabSz="3762375" rtl="0" fontAlgn="base">
        <a:spcBef>
          <a:spcPct val="20000"/>
        </a:spcBef>
        <a:spcAft>
          <a:spcPct val="0"/>
        </a:spcAft>
        <a:buChar char="»"/>
        <a:defRPr sz="8200">
          <a:solidFill>
            <a:schemeClr val="tx1"/>
          </a:solidFill>
          <a:latin typeface="+mn-lt"/>
        </a:defRPr>
      </a:lvl8pPr>
      <a:lvl9pPr marL="10293350" indent="-941388"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diagramColors" Target="../diagrams/colors1.xml"/><Relationship Id="rId3" Type="http://schemas.openxmlformats.org/officeDocument/2006/relationships/notesSlide" Target="../notesSlides/notesSlide1.xml"/><Relationship Id="rId7" Type="http://schemas.openxmlformats.org/officeDocument/2006/relationships/oleObject" Target="../embeddings/Microsoft_Office_Excel_97-2003_Worksheet1.xls"/><Relationship Id="rId12" Type="http://schemas.openxmlformats.org/officeDocument/2006/relationships/diagramQuickStyle" Target="../diagrams/quickStyle1.xml"/><Relationship Id="rId2" Type="http://schemas.openxmlformats.org/officeDocument/2006/relationships/slideLayout" Target="../slideLayouts/slideLayout1.xml"/><Relationship Id="rId16" Type="http://schemas.openxmlformats.org/officeDocument/2006/relationships/image" Target="../media/image8.png"/><Relationship Id="rId1" Type="http://schemas.openxmlformats.org/officeDocument/2006/relationships/vmlDrawing" Target="../drawings/vmlDrawing1.vml"/><Relationship Id="rId6" Type="http://schemas.openxmlformats.org/officeDocument/2006/relationships/image" Target="../media/image4.png"/><Relationship Id="rId11" Type="http://schemas.openxmlformats.org/officeDocument/2006/relationships/diagramLayout" Target="../diagrams/layout1.xml"/><Relationship Id="rId5" Type="http://schemas.openxmlformats.org/officeDocument/2006/relationships/image" Target="../media/image3.png"/><Relationship Id="rId15" Type="http://schemas.openxmlformats.org/officeDocument/2006/relationships/image" Target="../media/image7.png"/><Relationship Id="rId10" Type="http://schemas.openxmlformats.org/officeDocument/2006/relationships/diagramData" Target="../diagrams/data1.xml"/><Relationship Id="rId4" Type="http://schemas.openxmlformats.org/officeDocument/2006/relationships/image" Target="../media/image2.jpeg"/><Relationship Id="rId9" Type="http://schemas.openxmlformats.org/officeDocument/2006/relationships/image" Target="../media/image6.png"/><Relationship Id="rId14"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C5DBFB"/>
            </a:gs>
            <a:gs pos="50000">
              <a:schemeClr val="bg1"/>
            </a:gs>
            <a:gs pos="100000">
              <a:srgbClr val="C5DBFB"/>
            </a:gs>
          </a:gsLst>
          <a:lin ang="18900000" scaled="1"/>
        </a:gradFill>
        <a:effectLst/>
      </p:bgPr>
    </p:bg>
    <p:spTree>
      <p:nvGrpSpPr>
        <p:cNvPr id="1" name=""/>
        <p:cNvGrpSpPr/>
        <p:nvPr/>
      </p:nvGrpSpPr>
      <p:grpSpPr>
        <a:xfrm>
          <a:off x="0" y="0"/>
          <a:ext cx="0" cy="0"/>
          <a:chOff x="0" y="0"/>
          <a:chExt cx="0" cy="0"/>
        </a:xfrm>
      </p:grpSpPr>
      <p:sp>
        <p:nvSpPr>
          <p:cNvPr id="2050" name="Text Box 49"/>
          <p:cNvSpPr txBox="1">
            <a:spLocks noChangeArrowheads="1"/>
          </p:cNvSpPr>
          <p:nvPr/>
        </p:nvSpPr>
        <p:spPr bwMode="auto">
          <a:xfrm>
            <a:off x="1143000" y="5257800"/>
            <a:ext cx="8428038" cy="6530975"/>
          </a:xfrm>
          <a:prstGeom prst="rect">
            <a:avLst/>
          </a:prstGeom>
          <a:noFill/>
          <a:ln w="9525">
            <a:noFill/>
            <a:miter lim="800000"/>
            <a:headEnd/>
            <a:tailEnd/>
          </a:ln>
        </p:spPr>
        <p:txBody>
          <a:bodyPr>
            <a:spAutoFit/>
          </a:bodyPr>
          <a:lstStyle/>
          <a:p>
            <a:pPr defTabSz="4703763">
              <a:lnSpc>
                <a:spcPct val="110000"/>
              </a:lnSpc>
            </a:pPr>
            <a:r>
              <a:rPr lang="en-US" sz="3200" dirty="0"/>
              <a:t>Bullying is on the rise in Canada. In the year 2000, a survey of the Canadian Unions documented that more than 75% of participants reported harassment and bullying at work. Working should be a fruitful, satisfying, and somewhat pleasant experience, particularly nurses put in long hours caring for patients and family members who are in need of quality care. However, disruptive behaviors act as a threat to this productive, satisfying work experience that affects the quality of patient care</a:t>
            </a:r>
            <a:r>
              <a:rPr lang="en-US" dirty="0"/>
              <a:t>.</a:t>
            </a:r>
          </a:p>
        </p:txBody>
      </p:sp>
      <p:sp>
        <p:nvSpPr>
          <p:cNvPr id="2051" name="Rectangle 29"/>
          <p:cNvSpPr>
            <a:spLocks noChangeArrowheads="1"/>
          </p:cNvSpPr>
          <p:nvPr/>
        </p:nvSpPr>
        <p:spPr bwMode="auto">
          <a:xfrm>
            <a:off x="685800" y="20955000"/>
            <a:ext cx="8877300" cy="914400"/>
          </a:xfrm>
          <a:prstGeom prst="rect">
            <a:avLst/>
          </a:prstGeom>
          <a:gradFill rotWithShape="0">
            <a:gsLst>
              <a:gs pos="0">
                <a:srgbClr val="00477F"/>
              </a:gs>
              <a:gs pos="100000">
                <a:srgbClr val="073767"/>
              </a:gs>
            </a:gsLst>
            <a:lin ang="2700000" scaled="1"/>
          </a:gradFill>
          <a:ln w="9525" algn="ctr">
            <a:solidFill>
              <a:schemeClr val="tx1"/>
            </a:solidFill>
            <a:round/>
            <a:headEnd/>
            <a:tailEnd/>
          </a:ln>
        </p:spPr>
        <p:txBody>
          <a:bodyPr anchor="ctr"/>
          <a:lstStyle/>
          <a:p>
            <a:pPr algn="ctr" defTabSz="3762375"/>
            <a:r>
              <a:rPr lang="en-US" sz="5400">
                <a:solidFill>
                  <a:schemeClr val="bg1"/>
                </a:solidFill>
                <a:latin typeface="Trebuchet MS" pitchFamily="34" charset="0"/>
                <a:cs typeface="Tahoma" pitchFamily="34" charset="0"/>
              </a:rPr>
              <a:t>Results</a:t>
            </a:r>
          </a:p>
        </p:txBody>
      </p:sp>
      <p:sp>
        <p:nvSpPr>
          <p:cNvPr id="2052" name="Rectangle 35"/>
          <p:cNvSpPr>
            <a:spLocks noChangeArrowheads="1"/>
          </p:cNvSpPr>
          <p:nvPr/>
        </p:nvSpPr>
        <p:spPr bwMode="auto">
          <a:xfrm>
            <a:off x="838200" y="15621000"/>
            <a:ext cx="8877300" cy="914400"/>
          </a:xfrm>
          <a:prstGeom prst="rect">
            <a:avLst/>
          </a:prstGeom>
          <a:gradFill rotWithShape="0">
            <a:gsLst>
              <a:gs pos="0">
                <a:srgbClr val="00477F"/>
              </a:gs>
              <a:gs pos="100000">
                <a:srgbClr val="073767"/>
              </a:gs>
            </a:gsLst>
            <a:lin ang="2700000" scaled="1"/>
          </a:gradFill>
          <a:ln w="9525" algn="ctr">
            <a:solidFill>
              <a:schemeClr val="tx1"/>
            </a:solidFill>
            <a:round/>
            <a:headEnd/>
            <a:tailEnd/>
          </a:ln>
        </p:spPr>
        <p:txBody>
          <a:bodyPr anchor="ctr" anchorCtr="1"/>
          <a:lstStyle/>
          <a:p>
            <a:pPr algn="ctr" defTabSz="3762375"/>
            <a:r>
              <a:rPr lang="en-US" sz="5400">
                <a:solidFill>
                  <a:schemeClr val="bg1"/>
                </a:solidFill>
                <a:latin typeface="Trebuchet MS" pitchFamily="34" charset="0"/>
                <a:cs typeface="Tahoma" pitchFamily="34" charset="0"/>
              </a:rPr>
              <a:t>Methods</a:t>
            </a:r>
          </a:p>
        </p:txBody>
      </p:sp>
      <p:sp>
        <p:nvSpPr>
          <p:cNvPr id="2053" name="Rectangle 41"/>
          <p:cNvSpPr>
            <a:spLocks noChangeArrowheads="1"/>
          </p:cNvSpPr>
          <p:nvPr/>
        </p:nvSpPr>
        <p:spPr bwMode="auto">
          <a:xfrm>
            <a:off x="9677400" y="29870400"/>
            <a:ext cx="5715000" cy="2438400"/>
          </a:xfrm>
          <a:prstGeom prst="rect">
            <a:avLst/>
          </a:prstGeom>
          <a:noFill/>
          <a:ln>
            <a:noFill/>
            <a:headEnd/>
            <a:tailEnd/>
          </a:ln>
        </p:spPr>
        <p:style>
          <a:lnRef idx="2">
            <a:schemeClr val="accent2"/>
          </a:lnRef>
          <a:fillRef idx="1">
            <a:schemeClr val="lt1"/>
          </a:fillRef>
          <a:effectRef idx="0">
            <a:schemeClr val="accent2"/>
          </a:effectRef>
          <a:fontRef idx="minor">
            <a:schemeClr val="dk1"/>
          </a:fontRef>
        </p:style>
        <p:txBody>
          <a:bodyPr anchor="ctr"/>
          <a:lstStyle/>
          <a:p>
            <a:pPr algn="ctr" defTabSz="3762375">
              <a:defRPr/>
            </a:pPr>
            <a:endParaRPr lang="en-US" sz="5400" dirty="0">
              <a:solidFill>
                <a:schemeClr val="bg1"/>
              </a:solidFill>
              <a:latin typeface="Trebuchet MS" pitchFamily="34" charset="0"/>
              <a:cs typeface="Tahoma" pitchFamily="34" charset="0"/>
            </a:endParaRPr>
          </a:p>
          <a:p>
            <a:pPr algn="ctr" defTabSz="3762375">
              <a:defRPr/>
            </a:pPr>
            <a:r>
              <a:rPr lang="en-US" sz="5400" dirty="0">
                <a:solidFill>
                  <a:srgbClr val="00477F"/>
                </a:solidFill>
                <a:latin typeface="Trebuchet MS" pitchFamily="34" charset="0"/>
                <a:cs typeface="Tahoma" pitchFamily="34" charset="0"/>
              </a:rPr>
              <a:t>CONCLUSION</a:t>
            </a:r>
          </a:p>
          <a:p>
            <a:pPr algn="ctr" defTabSz="3762375">
              <a:defRPr/>
            </a:pPr>
            <a:endParaRPr lang="en-US" sz="5400" dirty="0">
              <a:solidFill>
                <a:schemeClr val="bg1"/>
              </a:solidFill>
              <a:latin typeface="Trebuchet MS" pitchFamily="34" charset="0"/>
              <a:cs typeface="Tahoma" pitchFamily="34" charset="0"/>
            </a:endParaRPr>
          </a:p>
        </p:txBody>
      </p:sp>
      <p:sp>
        <p:nvSpPr>
          <p:cNvPr id="2055" name="TextBox 4"/>
          <p:cNvSpPr txBox="1">
            <a:spLocks noChangeArrowheads="1"/>
          </p:cNvSpPr>
          <p:nvPr/>
        </p:nvSpPr>
        <p:spPr bwMode="auto">
          <a:xfrm>
            <a:off x="1066800" y="685800"/>
            <a:ext cx="29241750" cy="2954337"/>
          </a:xfrm>
          <a:prstGeom prst="rect">
            <a:avLst/>
          </a:prstGeom>
          <a:solidFill>
            <a:srgbClr val="BC6010"/>
          </a:solidFill>
          <a:ln>
            <a:noFill/>
          </a:ln>
          <a:extLst>
            <a:ext uri="{91240B29-F687-4F45-9708-019B960494DF}"/>
          </a:extLst>
        </p:spPr>
        <p:txBody>
          <a:bodyPr>
            <a:spAutoFit/>
          </a:bodyPr>
          <a:lstStyle>
            <a:lvl1pPr eaLnBrk="0" hangingPunct="0">
              <a:defRPr sz="2600">
                <a:solidFill>
                  <a:schemeClr val="tx1"/>
                </a:solidFill>
                <a:latin typeface="Arial" charset="0"/>
              </a:defRPr>
            </a:lvl1pPr>
            <a:lvl2pPr marL="742950" indent="-285750" eaLnBrk="0" hangingPunct="0">
              <a:defRPr sz="2600">
                <a:solidFill>
                  <a:schemeClr val="tx1"/>
                </a:solidFill>
                <a:latin typeface="Arial" charset="0"/>
              </a:defRPr>
            </a:lvl2pPr>
            <a:lvl3pPr marL="1143000" indent="-228600" eaLnBrk="0" hangingPunct="0">
              <a:defRPr sz="2600">
                <a:solidFill>
                  <a:schemeClr val="tx1"/>
                </a:solidFill>
                <a:latin typeface="Arial" charset="0"/>
              </a:defRPr>
            </a:lvl3pPr>
            <a:lvl4pPr marL="1600200" indent="-228600" eaLnBrk="0" hangingPunct="0">
              <a:defRPr sz="2600">
                <a:solidFill>
                  <a:schemeClr val="tx1"/>
                </a:solidFill>
                <a:latin typeface="Arial" charset="0"/>
              </a:defRPr>
            </a:lvl4pPr>
            <a:lvl5pPr marL="2057400" indent="-228600" eaLnBrk="0" hangingPunct="0">
              <a:defRPr sz="2600">
                <a:solidFill>
                  <a:schemeClr val="tx1"/>
                </a:solidFill>
                <a:latin typeface="Arial" charset="0"/>
              </a:defRPr>
            </a:lvl5pPr>
            <a:lvl6pPr marL="2514600" indent="-228600" eaLnBrk="0" fontAlgn="base" hangingPunct="0">
              <a:spcBef>
                <a:spcPct val="0"/>
              </a:spcBef>
              <a:spcAft>
                <a:spcPct val="0"/>
              </a:spcAft>
              <a:defRPr sz="2600">
                <a:solidFill>
                  <a:schemeClr val="tx1"/>
                </a:solidFill>
                <a:latin typeface="Arial" charset="0"/>
              </a:defRPr>
            </a:lvl6pPr>
            <a:lvl7pPr marL="2971800" indent="-228600" eaLnBrk="0" fontAlgn="base" hangingPunct="0">
              <a:spcBef>
                <a:spcPct val="0"/>
              </a:spcBef>
              <a:spcAft>
                <a:spcPct val="0"/>
              </a:spcAft>
              <a:defRPr sz="2600">
                <a:solidFill>
                  <a:schemeClr val="tx1"/>
                </a:solidFill>
                <a:latin typeface="Arial" charset="0"/>
              </a:defRPr>
            </a:lvl7pPr>
            <a:lvl8pPr marL="3429000" indent="-228600" eaLnBrk="0" fontAlgn="base" hangingPunct="0">
              <a:spcBef>
                <a:spcPct val="0"/>
              </a:spcBef>
              <a:spcAft>
                <a:spcPct val="0"/>
              </a:spcAft>
              <a:defRPr sz="2600">
                <a:solidFill>
                  <a:schemeClr val="tx1"/>
                </a:solidFill>
                <a:latin typeface="Arial" charset="0"/>
              </a:defRPr>
            </a:lvl8pPr>
            <a:lvl9pPr marL="3886200" indent="-228600" eaLnBrk="0" fontAlgn="base" hangingPunct="0">
              <a:spcBef>
                <a:spcPct val="0"/>
              </a:spcBef>
              <a:spcAft>
                <a:spcPct val="0"/>
              </a:spcAft>
              <a:defRPr sz="2600">
                <a:solidFill>
                  <a:schemeClr val="tx1"/>
                </a:solidFill>
                <a:latin typeface="Arial" charset="0"/>
              </a:defRPr>
            </a:lvl9pPr>
          </a:lstStyle>
          <a:p>
            <a:pPr eaLnBrk="1" hangingPunct="1">
              <a:defRPr/>
            </a:pPr>
            <a:r>
              <a:rPr lang="en-US" sz="8800" b="1" dirty="0" smtClean="0">
                <a:solidFill>
                  <a:schemeClr val="accent2">
                    <a:lumMod val="50000"/>
                  </a:schemeClr>
                </a:solidFill>
                <a:latin typeface="Times New Roman" pitchFamily="18" charset="0"/>
                <a:cs typeface="Times New Roman" pitchFamily="18" charset="0"/>
              </a:rPr>
              <a:t>Workplace Bullying in Nursing: A review of literature </a:t>
            </a:r>
          </a:p>
          <a:p>
            <a:pPr eaLnBrk="1" hangingPunct="1">
              <a:defRPr/>
            </a:pPr>
            <a:r>
              <a:rPr lang="en-US" sz="5400" b="1" dirty="0" err="1" smtClean="0">
                <a:latin typeface="Times New Roman" pitchFamily="18" charset="0"/>
                <a:cs typeface="Times New Roman" pitchFamily="18" charset="0"/>
              </a:rPr>
              <a:t>Mehri</a:t>
            </a:r>
            <a:r>
              <a:rPr lang="en-US" sz="5400" b="1" dirty="0" smtClean="0">
                <a:latin typeface="Times New Roman" pitchFamily="18" charset="0"/>
                <a:cs typeface="Times New Roman" pitchFamily="18" charset="0"/>
              </a:rPr>
              <a:t> </a:t>
            </a:r>
            <a:r>
              <a:rPr lang="en-US" sz="5400" b="1" dirty="0" err="1" smtClean="0">
                <a:latin typeface="Times New Roman" pitchFamily="18" charset="0"/>
                <a:cs typeface="Times New Roman" pitchFamily="18" charset="0"/>
              </a:rPr>
              <a:t>Karimi</a:t>
            </a:r>
            <a:r>
              <a:rPr lang="en-US" sz="5400" b="1" dirty="0" smtClean="0">
                <a:latin typeface="Times New Roman" pitchFamily="18" charset="0"/>
                <a:cs typeface="Times New Roman" pitchFamily="18" charset="0"/>
              </a:rPr>
              <a:t> PhD(s); Alexander M Clark, PhD RN BA(</a:t>
            </a:r>
            <a:r>
              <a:rPr lang="en-US" sz="5400" b="1" dirty="0" err="1" smtClean="0">
                <a:latin typeface="Times New Roman" pitchFamily="18" charset="0"/>
                <a:cs typeface="Times New Roman" pitchFamily="18" charset="0"/>
              </a:rPr>
              <a:t>Hons</a:t>
            </a:r>
            <a:r>
              <a:rPr lang="en-US" sz="5400" b="1" dirty="0" smtClean="0">
                <a:latin typeface="Times New Roman" pitchFamily="18" charset="0"/>
                <a:cs typeface="Times New Roman" pitchFamily="18" charset="0"/>
              </a:rPr>
              <a:t>)</a:t>
            </a:r>
          </a:p>
          <a:p>
            <a:pPr eaLnBrk="1" hangingPunct="1">
              <a:defRPr/>
            </a:pPr>
            <a:r>
              <a:rPr lang="en-US" sz="4400" dirty="0" smtClean="0">
                <a:latin typeface="Times New Roman" pitchFamily="18" charset="0"/>
                <a:cs typeface="Times New Roman" pitchFamily="18" charset="0"/>
              </a:rPr>
              <a:t>University of Alberta, Faculty of Nursing</a:t>
            </a:r>
          </a:p>
        </p:txBody>
      </p:sp>
      <p:sp>
        <p:nvSpPr>
          <p:cNvPr id="2" name="Rectangle 32"/>
          <p:cNvSpPr>
            <a:spLocks noChangeArrowheads="1"/>
          </p:cNvSpPr>
          <p:nvPr/>
        </p:nvSpPr>
        <p:spPr bwMode="auto">
          <a:xfrm>
            <a:off x="990600" y="11887200"/>
            <a:ext cx="8877300" cy="914400"/>
          </a:xfrm>
          <a:prstGeom prst="rect">
            <a:avLst/>
          </a:prstGeom>
          <a:gradFill rotWithShape="0">
            <a:gsLst>
              <a:gs pos="0">
                <a:srgbClr val="00477F"/>
              </a:gs>
              <a:gs pos="100000">
                <a:srgbClr val="073767"/>
              </a:gs>
            </a:gsLst>
            <a:lin ang="2700000" scaled="1"/>
          </a:gradFill>
          <a:ln w="9525" algn="ctr">
            <a:solidFill>
              <a:schemeClr val="tx1"/>
            </a:solidFill>
            <a:round/>
            <a:headEnd/>
            <a:tailEnd/>
          </a:ln>
        </p:spPr>
        <p:txBody>
          <a:bodyPr anchor="ctr"/>
          <a:lstStyle/>
          <a:p>
            <a:pPr algn="ctr" defTabSz="3762375"/>
            <a:r>
              <a:rPr lang="en-US" sz="5400">
                <a:solidFill>
                  <a:schemeClr val="bg1"/>
                </a:solidFill>
                <a:latin typeface="Trebuchet MS" pitchFamily="34" charset="0"/>
                <a:cs typeface="Tahoma" pitchFamily="34" charset="0"/>
              </a:rPr>
              <a:t>Purpose</a:t>
            </a:r>
          </a:p>
        </p:txBody>
      </p:sp>
      <p:sp>
        <p:nvSpPr>
          <p:cNvPr id="2056" name="Rectangle 32"/>
          <p:cNvSpPr>
            <a:spLocks noChangeArrowheads="1"/>
          </p:cNvSpPr>
          <p:nvPr/>
        </p:nvSpPr>
        <p:spPr bwMode="auto">
          <a:xfrm>
            <a:off x="914400" y="4038600"/>
            <a:ext cx="8877300" cy="914400"/>
          </a:xfrm>
          <a:prstGeom prst="rect">
            <a:avLst/>
          </a:prstGeom>
          <a:gradFill rotWithShape="0">
            <a:gsLst>
              <a:gs pos="0">
                <a:srgbClr val="00477F"/>
              </a:gs>
              <a:gs pos="100000">
                <a:srgbClr val="073767"/>
              </a:gs>
            </a:gsLst>
            <a:lin ang="2700000" scaled="1"/>
          </a:gradFill>
          <a:ln w="9525" algn="ctr">
            <a:solidFill>
              <a:schemeClr val="tx1"/>
            </a:solidFill>
            <a:round/>
            <a:headEnd/>
            <a:tailEnd/>
          </a:ln>
        </p:spPr>
        <p:txBody>
          <a:bodyPr anchor="ctr"/>
          <a:lstStyle/>
          <a:p>
            <a:pPr algn="ctr" defTabSz="3762375"/>
            <a:r>
              <a:rPr lang="en-US" sz="5400" dirty="0">
                <a:solidFill>
                  <a:schemeClr val="bg1"/>
                </a:solidFill>
                <a:latin typeface="Trebuchet MS" pitchFamily="34" charset="0"/>
                <a:cs typeface="Tahoma" pitchFamily="34" charset="0"/>
              </a:rPr>
              <a:t>Introduction</a:t>
            </a:r>
          </a:p>
        </p:txBody>
      </p:sp>
      <p:pic>
        <p:nvPicPr>
          <p:cNvPr id="2057" name="Picture 320" descr="http://t2.gstatic.com/images?q=tbn:ANd9GcQKiC5OfZnoan78U_vLuJUGyzMg5UqUkNq-FixwptYIJY0FE1cT"/>
          <p:cNvPicPr>
            <a:picLocks noChangeAspect="1" noChangeArrowheads="1"/>
          </p:cNvPicPr>
          <p:nvPr/>
        </p:nvPicPr>
        <p:blipFill>
          <a:blip r:embed="rId4" cstate="print"/>
          <a:srcRect/>
          <a:stretch>
            <a:fillRect/>
          </a:stretch>
        </p:blipFill>
        <p:spPr bwMode="auto">
          <a:xfrm>
            <a:off x="35737800" y="390525"/>
            <a:ext cx="7494588" cy="1743075"/>
          </a:xfrm>
          <a:prstGeom prst="rect">
            <a:avLst/>
          </a:prstGeom>
          <a:noFill/>
          <a:ln w="9525">
            <a:noFill/>
            <a:miter lim="800000"/>
            <a:headEnd/>
            <a:tailEnd/>
          </a:ln>
        </p:spPr>
      </p:pic>
      <p:sp>
        <p:nvSpPr>
          <p:cNvPr id="2061" name="Rectangle 13"/>
          <p:cNvSpPr>
            <a:spLocks noChangeArrowheads="1"/>
          </p:cNvSpPr>
          <p:nvPr/>
        </p:nvSpPr>
        <p:spPr bwMode="auto">
          <a:xfrm>
            <a:off x="838200" y="16611600"/>
            <a:ext cx="8991600" cy="4478338"/>
          </a:xfrm>
          <a:prstGeom prst="rect">
            <a:avLst/>
          </a:prstGeom>
          <a:noFill/>
          <a:ln w="9525">
            <a:noFill/>
            <a:miter lim="800000"/>
            <a:headEnd/>
            <a:tailEnd/>
          </a:ln>
        </p:spPr>
        <p:txBody>
          <a:bodyPr>
            <a:spAutoFit/>
          </a:bodyPr>
          <a:lstStyle/>
          <a:p>
            <a:r>
              <a:rPr lang="en-US" sz="3200"/>
              <a:t>A literature search from 1986 to 2011 was conducted via MEDLINE, CINAHL, Psyc-INFO, Embase ,  PubMed ,  Dissertation and Theses. The key words such as bullying, horizontal or lateral violence, mobbing, nurse-to-nurse hostility, workplace intimidation, relational aggression, and negative workplace behaviors were used. </a:t>
            </a:r>
          </a:p>
          <a:p>
            <a:r>
              <a:rPr lang="en-US" sz="3200"/>
              <a:t>.</a:t>
            </a:r>
          </a:p>
        </p:txBody>
      </p:sp>
      <p:sp>
        <p:nvSpPr>
          <p:cNvPr id="2062" name="Rectangle 14"/>
          <p:cNvSpPr>
            <a:spLocks noChangeArrowheads="1"/>
          </p:cNvSpPr>
          <p:nvPr/>
        </p:nvSpPr>
        <p:spPr bwMode="auto">
          <a:xfrm>
            <a:off x="914400" y="13563600"/>
            <a:ext cx="8245475" cy="1554163"/>
          </a:xfrm>
          <a:prstGeom prst="rect">
            <a:avLst/>
          </a:prstGeom>
          <a:noFill/>
          <a:ln w="9525">
            <a:noFill/>
            <a:miter lim="800000"/>
            <a:headEnd/>
            <a:tailEnd/>
          </a:ln>
        </p:spPr>
        <p:txBody>
          <a:bodyPr>
            <a:spAutoFit/>
          </a:bodyPr>
          <a:lstStyle/>
          <a:p>
            <a:r>
              <a:rPr lang="en-US" sz="3200"/>
              <a:t>This study determines the prevalence of bullying, common bully tactics, risk factors, outcomes, and preventive strategies. </a:t>
            </a:r>
          </a:p>
        </p:txBody>
      </p:sp>
      <p:sp>
        <p:nvSpPr>
          <p:cNvPr id="2063" name="Rectangle 15"/>
          <p:cNvSpPr>
            <a:spLocks noChangeArrowheads="1"/>
          </p:cNvSpPr>
          <p:nvPr/>
        </p:nvSpPr>
        <p:spPr bwMode="auto">
          <a:xfrm>
            <a:off x="11049000" y="3657600"/>
            <a:ext cx="25755600" cy="1569660"/>
          </a:xfrm>
          <a:prstGeom prst="rect">
            <a:avLst/>
          </a:prstGeom>
          <a:noFill/>
          <a:ln w="9525">
            <a:noFill/>
            <a:miter lim="800000"/>
            <a:headEnd/>
            <a:tailEnd/>
          </a:ln>
        </p:spPr>
        <p:txBody>
          <a:bodyPr>
            <a:spAutoFit/>
          </a:bodyPr>
          <a:lstStyle/>
          <a:p>
            <a:pPr marL="457200" indent="-457200">
              <a:buFontTx/>
              <a:buBlip>
                <a:blip r:embed="rId5"/>
              </a:buBlip>
            </a:pPr>
            <a:r>
              <a:rPr lang="en-US" sz="3200" dirty="0"/>
              <a:t>Tactics</a:t>
            </a:r>
          </a:p>
          <a:p>
            <a:pPr marL="457200" indent="-457200"/>
            <a:r>
              <a:rPr lang="en-US" sz="3200" dirty="0"/>
              <a:t>	There are greater than </a:t>
            </a:r>
            <a:r>
              <a:rPr lang="en-US" sz="3200" dirty="0" smtClean="0"/>
              <a:t>75 kinds </a:t>
            </a:r>
            <a:r>
              <a:rPr lang="en-US" sz="3200" dirty="0"/>
              <a:t>of bullying tactics such </a:t>
            </a:r>
            <a:r>
              <a:rPr lang="en-US" sz="3200" dirty="0" smtClean="0"/>
              <a:t>as rumors</a:t>
            </a:r>
            <a:r>
              <a:rPr lang="en-US" sz="3200" dirty="0"/>
              <a:t>, swearing, verbal abuse, pranks, arguments, property damage, vandalism, sabotage, pushing, theft, physical assaults, psychological trauma, anger-related incidents, rape, arson and murder.</a:t>
            </a:r>
          </a:p>
        </p:txBody>
      </p:sp>
      <p:sp>
        <p:nvSpPr>
          <p:cNvPr id="2064" name="Rectangle 16"/>
          <p:cNvSpPr>
            <a:spLocks noChangeArrowheads="1"/>
          </p:cNvSpPr>
          <p:nvPr/>
        </p:nvSpPr>
        <p:spPr bwMode="auto">
          <a:xfrm>
            <a:off x="11125200" y="5181600"/>
            <a:ext cx="26517600" cy="4524315"/>
          </a:xfrm>
          <a:prstGeom prst="rect">
            <a:avLst/>
          </a:prstGeom>
          <a:noFill/>
          <a:ln w="9525">
            <a:noFill/>
            <a:miter lim="800000"/>
            <a:headEnd/>
            <a:tailEnd/>
          </a:ln>
        </p:spPr>
        <p:txBody>
          <a:bodyPr>
            <a:spAutoFit/>
          </a:bodyPr>
          <a:lstStyle/>
          <a:p>
            <a:pPr marL="457200" indent="-457200">
              <a:buFontTx/>
              <a:buBlip>
                <a:blip r:embed="rId5"/>
              </a:buBlip>
            </a:pPr>
            <a:r>
              <a:rPr lang="en-US" sz="3200" b="1" dirty="0"/>
              <a:t>Nurses may bully others for a number of reasons </a:t>
            </a:r>
            <a:r>
              <a:rPr lang="en-US" sz="3200" dirty="0"/>
              <a:t>:</a:t>
            </a:r>
          </a:p>
          <a:p>
            <a:pPr marL="457200" indent="-457200">
              <a:buFontTx/>
              <a:buBlip>
                <a:blip r:embed="rId6"/>
              </a:buBlip>
            </a:pPr>
            <a:r>
              <a:rPr lang="en-US" sz="3200" dirty="0"/>
              <a:t> Victims  </a:t>
            </a:r>
            <a:r>
              <a:rPr lang="en-US" sz="3200" dirty="0" smtClean="0"/>
              <a:t>traits(a </a:t>
            </a:r>
            <a:r>
              <a:rPr lang="en-US" sz="3200" dirty="0"/>
              <a:t>poor self-image, low levels of socio-cultural adaptation and being anxious in social </a:t>
            </a:r>
            <a:r>
              <a:rPr lang="en-US" sz="3200" dirty="0" smtClean="0"/>
              <a:t>situations, </a:t>
            </a:r>
            <a:r>
              <a:rPr lang="en-US" sz="3200" dirty="0"/>
              <a:t>new graduates or new </a:t>
            </a:r>
            <a:r>
              <a:rPr lang="en-US" sz="3200" dirty="0" smtClean="0"/>
              <a:t>hires) </a:t>
            </a:r>
            <a:endParaRPr lang="en-US" sz="3200" dirty="0"/>
          </a:p>
          <a:p>
            <a:pPr marL="457200" indent="-457200">
              <a:buFontTx/>
              <a:buBlip>
                <a:blip r:embed="rId6"/>
              </a:buBlip>
            </a:pPr>
            <a:r>
              <a:rPr lang="en-US" sz="3200" dirty="0"/>
              <a:t>Existence of  hierarchical abuse </a:t>
            </a:r>
          </a:p>
          <a:p>
            <a:pPr marL="457200" indent="-457200">
              <a:buFontTx/>
              <a:buBlip>
                <a:blip r:embed="rId6"/>
              </a:buBlip>
            </a:pPr>
            <a:r>
              <a:rPr lang="en-US" sz="3200" dirty="0"/>
              <a:t>Existence of a white wall of silence </a:t>
            </a:r>
            <a:endParaRPr lang="en-US" sz="3200" dirty="0" smtClean="0"/>
          </a:p>
          <a:p>
            <a:pPr marL="457200" indent="-457200">
              <a:buFontTx/>
              <a:buBlip>
                <a:blip r:embed="rId6"/>
              </a:buBlip>
            </a:pPr>
            <a:r>
              <a:rPr lang="en-US" sz="3200" dirty="0" smtClean="0"/>
              <a:t>The nature of the workplace and educational system</a:t>
            </a:r>
            <a:endParaRPr lang="en-US" sz="3200" dirty="0"/>
          </a:p>
          <a:p>
            <a:pPr marL="457200" indent="-457200">
              <a:buBlip>
                <a:blip r:embed="rId6"/>
              </a:buBlip>
            </a:pPr>
            <a:r>
              <a:rPr lang="en-US" sz="3200" dirty="0" smtClean="0"/>
              <a:t>In particular settings </a:t>
            </a:r>
            <a:r>
              <a:rPr lang="en-US" sz="3200" dirty="0"/>
              <a:t>like emergency, psychiatry, geriatric care, medical/surgical wards and community care</a:t>
            </a:r>
            <a:r>
              <a:rPr lang="en-US" dirty="0"/>
              <a:t> </a:t>
            </a:r>
            <a:r>
              <a:rPr lang="en-US" sz="3200" dirty="0"/>
              <a:t>and nursing </a:t>
            </a:r>
            <a:r>
              <a:rPr lang="en-US" sz="3200" dirty="0" smtClean="0"/>
              <a:t>homes</a:t>
            </a:r>
          </a:p>
          <a:p>
            <a:pPr marL="457200" indent="-457200">
              <a:buFontTx/>
              <a:buBlip>
                <a:blip r:embed="rId6"/>
              </a:buBlip>
            </a:pPr>
            <a:r>
              <a:rPr lang="en-US" sz="3200" dirty="0" smtClean="0"/>
              <a:t>Political reason</a:t>
            </a:r>
          </a:p>
          <a:p>
            <a:pPr marL="457200" indent="-457200">
              <a:buFontTx/>
              <a:buBlip>
                <a:blip r:embed="rId6"/>
              </a:buBlip>
            </a:pPr>
            <a:r>
              <a:rPr lang="en-US" sz="3200" dirty="0" smtClean="0"/>
              <a:t>Willing to </a:t>
            </a:r>
            <a:r>
              <a:rPr lang="en-US" sz="3200" dirty="0"/>
              <a:t>control the work </a:t>
            </a:r>
            <a:r>
              <a:rPr lang="en-US" sz="3200" dirty="0" smtClean="0"/>
              <a:t>environment by bullies</a:t>
            </a:r>
          </a:p>
          <a:p>
            <a:pPr marL="457200" indent="-457200">
              <a:buFontTx/>
              <a:buBlip>
                <a:blip r:embed="rId6"/>
              </a:buBlip>
            </a:pPr>
            <a:endParaRPr lang="en-US" sz="3200" dirty="0"/>
          </a:p>
        </p:txBody>
      </p:sp>
      <p:sp>
        <p:nvSpPr>
          <p:cNvPr id="2065" name="Rectangle 18"/>
          <p:cNvSpPr>
            <a:spLocks noChangeArrowheads="1"/>
          </p:cNvSpPr>
          <p:nvPr/>
        </p:nvSpPr>
        <p:spPr bwMode="auto">
          <a:xfrm>
            <a:off x="10972800" y="9067800"/>
            <a:ext cx="29525913" cy="4524315"/>
          </a:xfrm>
          <a:prstGeom prst="rect">
            <a:avLst/>
          </a:prstGeom>
          <a:noFill/>
          <a:ln w="9525">
            <a:noFill/>
            <a:miter lim="800000"/>
            <a:headEnd/>
            <a:tailEnd/>
          </a:ln>
        </p:spPr>
        <p:txBody>
          <a:bodyPr>
            <a:spAutoFit/>
          </a:bodyPr>
          <a:lstStyle/>
          <a:p>
            <a:pPr marL="457200" indent="-457200">
              <a:buFontTx/>
              <a:buBlip>
                <a:blip r:embed="rId5"/>
              </a:buBlip>
            </a:pPr>
            <a:r>
              <a:rPr lang="en-US" sz="3200" b="1" dirty="0">
                <a:solidFill>
                  <a:srgbClr val="19194D"/>
                </a:solidFill>
              </a:rPr>
              <a:t>Consequences</a:t>
            </a:r>
          </a:p>
          <a:p>
            <a:pPr marL="457200" indent="-457200"/>
            <a:r>
              <a:rPr lang="en-US" sz="3200" dirty="0"/>
              <a:t> The </a:t>
            </a:r>
            <a:r>
              <a:rPr lang="en-US" sz="3200" dirty="0" smtClean="0"/>
              <a:t>impacts </a:t>
            </a:r>
            <a:r>
              <a:rPr lang="en-US" sz="3200" dirty="0"/>
              <a:t>of bullying can be very serious or even fatal and could lead to:</a:t>
            </a:r>
          </a:p>
          <a:p>
            <a:pPr marL="457200" indent="-457200">
              <a:buFontTx/>
              <a:buChar char="•"/>
            </a:pPr>
            <a:r>
              <a:rPr lang="en-US" sz="3200" dirty="0"/>
              <a:t>Suicide, anxiety, depression, symptoms of posttraumatic stress disorder, nervous tension, headaches, eating disorders, and onset of chronic illness </a:t>
            </a:r>
          </a:p>
          <a:p>
            <a:pPr marL="457200" indent="-457200">
              <a:buFontTx/>
              <a:buChar char="•"/>
            </a:pPr>
            <a:r>
              <a:rPr lang="en-US" sz="3200" dirty="0"/>
              <a:t>F</a:t>
            </a:r>
            <a:r>
              <a:rPr lang="en-US" sz="3200" dirty="0" smtClean="0"/>
              <a:t>amily  issues (separation</a:t>
            </a:r>
            <a:r>
              <a:rPr lang="en-US" sz="3200" dirty="0"/>
              <a:t>, loss of marital satisfaction, and reduced attention to one’s children)</a:t>
            </a:r>
          </a:p>
          <a:p>
            <a:pPr marL="457200" indent="-457200">
              <a:buFontTx/>
              <a:buChar char="•"/>
            </a:pPr>
            <a:r>
              <a:rPr lang="en-US" sz="3200" dirty="0"/>
              <a:t>Financial effects for the victims for psychological problems from the bullying </a:t>
            </a:r>
          </a:p>
          <a:p>
            <a:pPr marL="457200" indent="-457200">
              <a:buFontTx/>
              <a:buChar char="•"/>
            </a:pPr>
            <a:r>
              <a:rPr lang="en-US" sz="3200" dirty="0"/>
              <a:t>Expenses for the organization can be significant (In US, 2004: $4.9 to $43.4 billion)</a:t>
            </a:r>
          </a:p>
          <a:p>
            <a:pPr marL="457200" indent="-457200">
              <a:buFontTx/>
              <a:buChar char="•"/>
            </a:pPr>
            <a:r>
              <a:rPr lang="en-US" sz="3200" dirty="0" smtClean="0"/>
              <a:t>Damaging consequences for the </a:t>
            </a:r>
            <a:r>
              <a:rPr lang="en-US" sz="3200" dirty="0"/>
              <a:t>organization (increasing rate of work dissatisfaction, high turnover and intention to leave the organization, higher rates of absenteeism, higher rates of injuries and illness, decreased commitment, decreased productivity, higher levels of client dissatisfaction, and worsened organization image) </a:t>
            </a:r>
          </a:p>
        </p:txBody>
      </p:sp>
      <p:sp>
        <p:nvSpPr>
          <p:cNvPr id="2066" name="Rectangle 19"/>
          <p:cNvSpPr>
            <a:spLocks noChangeArrowheads="1"/>
          </p:cNvSpPr>
          <p:nvPr/>
        </p:nvSpPr>
        <p:spPr bwMode="auto">
          <a:xfrm>
            <a:off x="11277600" y="13487400"/>
            <a:ext cx="30022800" cy="1066800"/>
          </a:xfrm>
          <a:prstGeom prst="rect">
            <a:avLst/>
          </a:prstGeom>
          <a:noFill/>
          <a:ln w="9525">
            <a:noFill/>
            <a:miter lim="800000"/>
            <a:headEnd/>
            <a:tailEnd/>
          </a:ln>
        </p:spPr>
        <p:txBody>
          <a:bodyPr>
            <a:spAutoFit/>
          </a:bodyPr>
          <a:lstStyle/>
          <a:p>
            <a:pPr marL="457200" indent="-457200">
              <a:buFontTx/>
              <a:buBlip>
                <a:blip r:embed="rId5"/>
              </a:buBlip>
            </a:pPr>
            <a:r>
              <a:rPr lang="en-US" sz="3200" b="1" dirty="0">
                <a:solidFill>
                  <a:srgbClr val="19194D"/>
                </a:solidFill>
              </a:rPr>
              <a:t>Preventing</a:t>
            </a:r>
          </a:p>
          <a:p>
            <a:pPr marL="457200" indent="-457200">
              <a:buFontTx/>
              <a:buBlip>
                <a:blip r:embed="rId6"/>
              </a:buBlip>
            </a:pPr>
            <a:r>
              <a:rPr lang="en-US" sz="3200" dirty="0"/>
              <a:t>Five factors can be attributed to prevent and stop bulling, </a:t>
            </a:r>
            <a:r>
              <a:rPr lang="en-US" sz="3200" dirty="0" smtClean="0"/>
              <a:t>including nurse </a:t>
            </a:r>
            <a:r>
              <a:rPr lang="en-US" sz="3200" dirty="0"/>
              <a:t>(victim), coworkers, manger, organization, and Canadian Legal Response.</a:t>
            </a:r>
          </a:p>
        </p:txBody>
      </p:sp>
      <p:sp>
        <p:nvSpPr>
          <p:cNvPr id="2067" name="Rectangle 110"/>
          <p:cNvSpPr>
            <a:spLocks noChangeArrowheads="1"/>
          </p:cNvSpPr>
          <p:nvPr/>
        </p:nvSpPr>
        <p:spPr bwMode="auto">
          <a:xfrm>
            <a:off x="15621000" y="29962475"/>
            <a:ext cx="18227675" cy="2468563"/>
          </a:xfrm>
          <a:prstGeom prst="rect">
            <a:avLst/>
          </a:prstGeom>
          <a:noFill/>
          <a:ln w="9525">
            <a:noFill/>
            <a:miter lim="800000"/>
            <a:headEnd/>
            <a:tailEnd/>
          </a:ln>
        </p:spPr>
        <p:txBody>
          <a:bodyPr anchor="ctr">
            <a:spAutoFit/>
          </a:bodyPr>
          <a:lstStyle/>
          <a:p>
            <a:pPr eaLnBrk="0" hangingPunct="0"/>
            <a:r>
              <a:rPr lang="en-US" sz="3200" dirty="0">
                <a:solidFill>
                  <a:srgbClr val="000048"/>
                </a:solidFill>
              </a:rPr>
              <a:t>In order to preventing bullying as a risk for a safe workplace, conducting research and  identifying all factors and  forces that can contribute to continuing or preventing theses disruptive behaviors is necessary. These interventions should be conducted in different levels  such as  victims, coworkers, managers, organizations, and government</a:t>
            </a:r>
            <a:r>
              <a:rPr lang="en-US" sz="2800" dirty="0">
                <a:solidFill>
                  <a:srgbClr val="000048"/>
                </a:solidFill>
              </a:rPr>
              <a:t>. </a:t>
            </a:r>
          </a:p>
          <a:p>
            <a:pPr eaLnBrk="0" hangingPunct="0"/>
            <a:endParaRPr lang="en-US" sz="2800" dirty="0">
              <a:solidFill>
                <a:srgbClr val="000048"/>
              </a:solidFill>
            </a:endParaRPr>
          </a:p>
        </p:txBody>
      </p:sp>
      <p:grpSp>
        <p:nvGrpSpPr>
          <p:cNvPr id="2069" name="Group 34"/>
          <p:cNvGrpSpPr>
            <a:grpSpLocks/>
          </p:cNvGrpSpPr>
          <p:nvPr/>
        </p:nvGrpSpPr>
        <p:grpSpPr bwMode="auto">
          <a:xfrm>
            <a:off x="685800" y="21945600"/>
            <a:ext cx="8763000" cy="4267200"/>
            <a:chOff x="685800" y="22250400"/>
            <a:chExt cx="8458200" cy="4800600"/>
          </a:xfrm>
        </p:grpSpPr>
        <p:graphicFrame>
          <p:nvGraphicFramePr>
            <p:cNvPr id="2070" name="Chart 31"/>
            <p:cNvGraphicFramePr>
              <a:graphicFrameLocks/>
            </p:cNvGraphicFramePr>
            <p:nvPr/>
          </p:nvGraphicFramePr>
          <p:xfrm>
            <a:off x="636767" y="22574250"/>
            <a:ext cx="8556266" cy="4533900"/>
          </p:xfrm>
          <a:graphic>
            <a:graphicData uri="http://schemas.openxmlformats.org/presentationml/2006/ole">
              <p:oleObj spid="_x0000_s2070" r:id="rId7" imgW="8864352" imgH="4029805" progId="Excel.Sheet.8">
                <p:embed/>
              </p:oleObj>
            </a:graphicData>
          </a:graphic>
        </p:graphicFrame>
        <p:sp>
          <p:nvSpPr>
            <p:cNvPr id="2071" name="Rectangle 113"/>
            <p:cNvSpPr>
              <a:spLocks noChangeArrowheads="1"/>
            </p:cNvSpPr>
            <p:nvPr/>
          </p:nvSpPr>
          <p:spPr bwMode="auto">
            <a:xfrm>
              <a:off x="1600200" y="22250400"/>
              <a:ext cx="7543800" cy="461665"/>
            </a:xfrm>
            <a:prstGeom prst="rect">
              <a:avLst/>
            </a:prstGeom>
            <a:noFill/>
            <a:ln w="9525">
              <a:noFill/>
              <a:miter lim="800000"/>
              <a:headEnd/>
              <a:tailEnd/>
            </a:ln>
          </p:spPr>
          <p:txBody>
            <a:bodyPr anchor="ctr">
              <a:spAutoFit/>
            </a:bodyPr>
            <a:lstStyle/>
            <a:p>
              <a:pPr algn="ctr" eaLnBrk="0" hangingPunct="0"/>
              <a:r>
                <a:rPr lang="en-US" sz="2400">
                  <a:solidFill>
                    <a:srgbClr val="333333"/>
                  </a:solidFill>
                  <a:cs typeface="Times New Roman" pitchFamily="18" charset="0"/>
                </a:rPr>
                <a:t>Prevalence of Bullying in Canada and Elsewhere</a:t>
              </a:r>
              <a:endParaRPr lang="en-US" sz="2400"/>
            </a:p>
          </p:txBody>
        </p:sp>
      </p:grpSp>
      <p:sp>
        <p:nvSpPr>
          <p:cNvPr id="2087" name="Rectangle 39"/>
          <p:cNvSpPr>
            <a:spLocks noChangeArrowheads="1"/>
          </p:cNvSpPr>
          <p:nvPr/>
        </p:nvSpPr>
        <p:spPr bwMode="auto">
          <a:xfrm>
            <a:off x="21945600" y="14630400"/>
            <a:ext cx="6813550" cy="641350"/>
          </a:xfrm>
          <a:prstGeom prst="rect">
            <a:avLst/>
          </a:prstGeom>
          <a:noFill/>
          <a:ln w="9525">
            <a:noFill/>
            <a:miter lim="800000"/>
            <a:headEnd/>
            <a:tailEnd/>
          </a:ln>
          <a:effectLst/>
        </p:spPr>
        <p:txBody>
          <a:bodyPr wrap="none" anchor="ctr">
            <a:spAutoFit/>
          </a:bodyPr>
          <a:lstStyle/>
          <a:p>
            <a:pPr eaLnBrk="0" hangingPunct="0"/>
            <a:r>
              <a:rPr lang="en-US" sz="3600" b="1">
                <a:solidFill>
                  <a:srgbClr val="000048"/>
                </a:solidFill>
              </a:rPr>
              <a:t>A Bullying Managemen</a:t>
            </a:r>
            <a:r>
              <a:rPr lang="en-US" sz="3600" b="1" i="1">
                <a:solidFill>
                  <a:srgbClr val="000048"/>
                </a:solidFill>
              </a:rPr>
              <a:t>t</a:t>
            </a:r>
            <a:r>
              <a:rPr lang="en-US" sz="3600" b="1">
                <a:solidFill>
                  <a:srgbClr val="000048"/>
                </a:solidFill>
              </a:rPr>
              <a:t> Model</a:t>
            </a:r>
          </a:p>
        </p:txBody>
      </p:sp>
      <p:grpSp>
        <p:nvGrpSpPr>
          <p:cNvPr id="36" name="Group 35"/>
          <p:cNvGrpSpPr/>
          <p:nvPr/>
        </p:nvGrpSpPr>
        <p:grpSpPr>
          <a:xfrm>
            <a:off x="11430000" y="15392400"/>
            <a:ext cx="32083375" cy="14435138"/>
            <a:chOff x="11430000" y="15392400"/>
            <a:chExt cx="32083375" cy="14435138"/>
          </a:xfrm>
        </p:grpSpPr>
        <p:sp>
          <p:nvSpPr>
            <p:cNvPr id="2058" name="Rectangle 18"/>
            <p:cNvSpPr>
              <a:spLocks noChangeArrowheads="1"/>
            </p:cNvSpPr>
            <p:nvPr/>
          </p:nvSpPr>
          <p:spPr bwMode="auto">
            <a:xfrm>
              <a:off x="11430000" y="18669000"/>
              <a:ext cx="10420350" cy="5216525"/>
            </a:xfrm>
            <a:prstGeom prst="rect">
              <a:avLst/>
            </a:prstGeom>
            <a:solidFill>
              <a:srgbClr val="C5DBFB"/>
            </a:solidFill>
            <a:ln w="9525">
              <a:noFill/>
              <a:miter lim="800000"/>
              <a:headEnd/>
              <a:tailEnd/>
            </a:ln>
          </p:spPr>
          <p:txBody>
            <a:bodyPr>
              <a:spAutoFit/>
            </a:bodyPr>
            <a:lstStyle/>
            <a:p>
              <a:pPr marL="742950" lvl="1" indent="-285750">
                <a:buFontTx/>
                <a:buBlip>
                  <a:blip r:embed="rId8"/>
                </a:buBlip>
              </a:pPr>
              <a:r>
                <a:rPr lang="en-US" sz="2800" dirty="0"/>
                <a:t>Ensuring the commitment of senior leadership.        </a:t>
              </a:r>
            </a:p>
            <a:p>
              <a:pPr marL="742950" lvl="1" indent="-285750">
                <a:buFontTx/>
                <a:buBlip>
                  <a:blip r:embed="rId8"/>
                </a:buBlip>
              </a:pPr>
              <a:r>
                <a:rPr lang="en-US" sz="2800" dirty="0"/>
                <a:t>Creating a culture with standards and values against bullying</a:t>
              </a:r>
              <a:r>
                <a:rPr lang="en-US" dirty="0"/>
                <a:t>.</a:t>
              </a:r>
              <a:endParaRPr lang="en-US" sz="2800" dirty="0"/>
            </a:p>
            <a:p>
              <a:pPr marL="742950" lvl="1" indent="-285750">
                <a:buFontTx/>
                <a:buBlip>
                  <a:blip r:embed="rId8"/>
                </a:buBlip>
              </a:pPr>
              <a:r>
                <a:rPr lang="en-US" sz="2800" dirty="0"/>
                <a:t>Developing a conflict resolution process.                   </a:t>
              </a:r>
            </a:p>
            <a:p>
              <a:pPr marL="742950" lvl="1" indent="-285750">
                <a:buFontTx/>
                <a:buBlip>
                  <a:blip r:embed="rId8"/>
                </a:buBlip>
              </a:pPr>
              <a:r>
                <a:rPr lang="en-US" sz="2800" dirty="0"/>
                <a:t>Providing a support system for staff. </a:t>
              </a:r>
            </a:p>
            <a:p>
              <a:pPr marL="742950" lvl="1" indent="-285750">
                <a:buFontTx/>
                <a:buBlip>
                  <a:blip r:embed="rId8"/>
                </a:buBlip>
              </a:pPr>
              <a:r>
                <a:rPr lang="en-US" sz="2800" dirty="0"/>
                <a:t>Developing and implement anti-discrimination/ harassment       </a:t>
              </a:r>
            </a:p>
            <a:p>
              <a:pPr marL="457200" indent="-457200"/>
              <a:r>
                <a:rPr lang="en-US" sz="2800" dirty="0"/>
                <a:t>      policies in collaboration with the unions and front-line staff.</a:t>
              </a:r>
            </a:p>
            <a:p>
              <a:pPr marL="457200" indent="-457200"/>
              <a:r>
                <a:rPr lang="en-US" sz="2800" dirty="0"/>
                <a:t>      There should be a zero-tolerance approach to all forms of</a:t>
              </a:r>
            </a:p>
            <a:p>
              <a:pPr marL="457200" indent="-457200"/>
              <a:r>
                <a:rPr lang="en-US" sz="2800" dirty="0"/>
                <a:t>      bullying.</a:t>
              </a:r>
            </a:p>
            <a:p>
              <a:pPr marL="742950" lvl="1" indent="-285750">
                <a:buFontTx/>
                <a:buBlip>
                  <a:blip r:embed="rId8"/>
                </a:buBlip>
              </a:pPr>
              <a:r>
                <a:rPr lang="en-US" sz="2800" dirty="0"/>
                <a:t>Conducting a workplace survey and research.</a:t>
              </a:r>
            </a:p>
            <a:p>
              <a:pPr marL="742950" lvl="1" indent="-285750">
                <a:buFontTx/>
                <a:buBlip>
                  <a:blip r:embed="rId8"/>
                </a:buBlip>
              </a:pPr>
              <a:r>
                <a:rPr lang="en-US" sz="2800" dirty="0"/>
                <a:t>Training supervisors and managers to manage bullying</a:t>
              </a:r>
            </a:p>
            <a:p>
              <a:pPr marL="742950" lvl="1" indent="-285750">
                <a:buFontTx/>
                <a:buBlip>
                  <a:blip r:embed="rId8"/>
                </a:buBlip>
              </a:pPr>
              <a:r>
                <a:rPr lang="en-US" sz="2800" dirty="0"/>
                <a:t>Training new staffs about bullying policies</a:t>
              </a:r>
            </a:p>
          </p:txBody>
        </p:sp>
        <p:sp>
          <p:nvSpPr>
            <p:cNvPr id="2059" name="Rectangle 1"/>
            <p:cNvSpPr>
              <a:spLocks noChangeArrowheads="1"/>
            </p:cNvSpPr>
            <p:nvPr/>
          </p:nvSpPr>
          <p:spPr bwMode="auto">
            <a:xfrm>
              <a:off x="16459200" y="15392400"/>
              <a:ext cx="18053050" cy="2197100"/>
            </a:xfrm>
            <a:prstGeom prst="rect">
              <a:avLst/>
            </a:prstGeom>
            <a:solidFill>
              <a:srgbClr val="00477F"/>
            </a:solidFill>
            <a:ln w="9525">
              <a:noFill/>
              <a:miter lim="800000"/>
              <a:headEnd/>
              <a:tailEnd/>
            </a:ln>
          </p:spPr>
          <p:txBody>
            <a:bodyPr>
              <a:spAutoFit/>
            </a:bodyPr>
            <a:lstStyle/>
            <a:p>
              <a:pPr marL="457200" indent="-457200">
                <a:buFontTx/>
                <a:buBlip>
                  <a:blip r:embed="rId9"/>
                </a:buBlip>
              </a:pPr>
              <a:endParaRPr lang="en-US" dirty="0">
                <a:solidFill>
                  <a:schemeClr val="bg1"/>
                </a:solidFill>
              </a:endParaRPr>
            </a:p>
            <a:p>
              <a:pPr marL="457200" indent="-457200">
                <a:buFontTx/>
                <a:buBlip>
                  <a:blip r:embed="rId9"/>
                </a:buBlip>
              </a:pPr>
              <a:r>
                <a:rPr lang="en-US" sz="2800" dirty="0">
                  <a:solidFill>
                    <a:schemeClr val="bg1"/>
                  </a:solidFill>
                </a:rPr>
                <a:t>Existence of specific workplace violence prevention regulations in Alberta, </a:t>
              </a:r>
              <a:r>
                <a:rPr lang="en-US" dirty="0">
                  <a:solidFill>
                    <a:schemeClr val="bg1"/>
                  </a:solidFill>
                </a:rPr>
                <a:t>Saskatchewan,</a:t>
              </a:r>
              <a:r>
                <a:rPr lang="en-US" dirty="0"/>
                <a:t> </a:t>
              </a:r>
              <a:r>
                <a:rPr lang="en-US" sz="2800" dirty="0">
                  <a:solidFill>
                    <a:schemeClr val="bg1"/>
                  </a:solidFill>
                </a:rPr>
                <a:t>British Columbia, Manitoba, Nova Scotia and Prince Edward Island.</a:t>
              </a:r>
            </a:p>
            <a:p>
              <a:pPr marL="457200" indent="-457200">
                <a:buFontTx/>
                <a:buBlip>
                  <a:blip r:embed="rId9"/>
                </a:buBlip>
              </a:pPr>
              <a:r>
                <a:rPr lang="en-US" sz="2800" dirty="0">
                  <a:solidFill>
                    <a:schemeClr val="bg1"/>
                  </a:solidFill>
                </a:rPr>
                <a:t>Existence of</a:t>
              </a:r>
              <a:r>
                <a:rPr lang="en-US" dirty="0">
                  <a:solidFill>
                    <a:schemeClr val="bg1"/>
                  </a:solidFill>
                </a:rPr>
                <a:t> </a:t>
              </a:r>
              <a:r>
                <a:rPr lang="en-US" sz="2800" dirty="0">
                  <a:solidFill>
                    <a:schemeClr val="bg1"/>
                  </a:solidFill>
                </a:rPr>
                <a:t>legislation regarding "psychological harassment in Quebec.</a:t>
              </a:r>
            </a:p>
            <a:p>
              <a:pPr marL="457200" indent="-457200">
                <a:buFontTx/>
                <a:buBlip>
                  <a:blip r:embed="rId9"/>
                </a:buBlip>
              </a:pPr>
              <a:r>
                <a:rPr lang="en-US" sz="2800" dirty="0">
                  <a:solidFill>
                    <a:schemeClr val="bg1"/>
                  </a:solidFill>
                </a:rPr>
                <a:t>Existence of</a:t>
              </a:r>
              <a:r>
                <a:rPr lang="en-US" dirty="0">
                  <a:solidFill>
                    <a:schemeClr val="bg1"/>
                  </a:solidFill>
                </a:rPr>
                <a:t> </a:t>
              </a:r>
              <a:r>
                <a:rPr lang="en-US" sz="2800" dirty="0">
                  <a:solidFill>
                    <a:schemeClr val="bg1"/>
                  </a:solidFill>
                </a:rPr>
                <a:t>Anti-bullying Campaign or celebration in National Nurses Week </a:t>
              </a:r>
            </a:p>
          </p:txBody>
        </p:sp>
        <p:graphicFrame>
          <p:nvGraphicFramePr>
            <p:cNvPr id="3" name="Diagram 2"/>
            <p:cNvGraphicFramePr/>
            <p:nvPr/>
          </p:nvGraphicFramePr>
          <p:xfrm>
            <a:off x="22101175" y="16610013"/>
            <a:ext cx="7726363" cy="1154271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4" name="Text Box 21"/>
            <p:cNvSpPr txBox="1">
              <a:spLocks noChangeArrowheads="1"/>
            </p:cNvSpPr>
            <p:nvPr/>
          </p:nvSpPr>
          <p:spPr bwMode="auto">
            <a:xfrm>
              <a:off x="30254575" y="25685750"/>
              <a:ext cx="13258800" cy="3935413"/>
            </a:xfrm>
            <a:prstGeom prst="rect">
              <a:avLst/>
            </a:prstGeom>
            <a:gradFill>
              <a:gsLst>
                <a:gs pos="0">
                  <a:srgbClr val="D6B19C">
                    <a:lumMod val="47000"/>
                    <a:lumOff val="53000"/>
                    <a:alpha val="41000"/>
                  </a:srgbClr>
                </a:gs>
                <a:gs pos="86660">
                  <a:srgbClr val="8B451F">
                    <a:lumMod val="84000"/>
                    <a:lumOff val="16000"/>
                  </a:srgbClr>
                </a:gs>
                <a:gs pos="72083">
                  <a:srgbClr val="AA5B2E"/>
                </a:gs>
                <a:gs pos="63746">
                  <a:srgbClr val="B16639"/>
                </a:gs>
                <a:gs pos="45815">
                  <a:srgbClr val="C07E4F"/>
                </a:gs>
                <a:gs pos="22000">
                  <a:srgbClr val="D49E6C"/>
                </a:gs>
                <a:gs pos="77000">
                  <a:srgbClr val="A65528"/>
                </a:gs>
                <a:gs pos="100000">
                  <a:srgbClr val="663012"/>
                </a:gs>
              </a:gsLst>
              <a:lin ang="5400000" scaled="0"/>
            </a:gradFill>
            <a:ln w="9525">
              <a:noFill/>
              <a:miter lim="800000"/>
              <a:headEnd/>
              <a:tailEnd/>
            </a:ln>
          </p:spPr>
          <p:txBody>
            <a:bodyPr>
              <a:spAutoFit/>
            </a:bodyPr>
            <a:lstStyle/>
            <a:p>
              <a:pPr marL="457200" indent="-457200">
                <a:buFontTx/>
                <a:buBlip>
                  <a:blip r:embed="rId15"/>
                </a:buBlip>
              </a:pPr>
              <a:r>
                <a:rPr lang="en-US" sz="2800"/>
                <a:t>   Recognizing when bullying exists</a:t>
              </a:r>
            </a:p>
            <a:p>
              <a:pPr marL="457200" indent="-457200">
                <a:buFontTx/>
                <a:buBlip>
                  <a:blip r:embed="rId15"/>
                </a:buBlip>
              </a:pPr>
              <a:r>
                <a:rPr lang="en-US" sz="2800"/>
                <a:t>    Seeking behavioral health services when needed</a:t>
              </a:r>
            </a:p>
            <a:p>
              <a:pPr marL="457200" indent="-457200">
                <a:buFontTx/>
                <a:buBlip>
                  <a:blip r:embed="rId15"/>
                </a:buBlip>
              </a:pPr>
              <a:r>
                <a:rPr lang="en-US" sz="2800"/>
                <a:t>    Being aware of the effect of the bullying</a:t>
              </a:r>
            </a:p>
            <a:p>
              <a:pPr marL="457200" indent="-457200">
                <a:buFontTx/>
                <a:buBlip>
                  <a:blip r:embed="rId15"/>
                </a:buBlip>
              </a:pPr>
              <a:r>
                <a:rPr lang="en-US" sz="2800"/>
                <a:t>    Knowing workplace policies (about bullying)       </a:t>
              </a:r>
            </a:p>
            <a:p>
              <a:pPr marL="457200" indent="-457200">
                <a:buFontTx/>
                <a:buBlip>
                  <a:blip r:embed="rId15"/>
                </a:buBlip>
              </a:pPr>
              <a:r>
                <a:rPr lang="en-US" sz="2800"/>
                <a:t>    knowing his or her rights </a:t>
              </a:r>
            </a:p>
            <a:p>
              <a:pPr marL="457200" indent="-457200">
                <a:buFontTx/>
                <a:buBlip>
                  <a:blip r:embed="rId15"/>
                </a:buBlip>
              </a:pPr>
              <a:r>
                <a:rPr lang="en-US" sz="2800"/>
                <a:t>    Being knowledgeable of legal assistance</a:t>
              </a:r>
            </a:p>
            <a:p>
              <a:pPr marL="457200" indent="-457200">
                <a:buFontTx/>
                <a:buBlip>
                  <a:blip r:embed="rId15"/>
                </a:buBlip>
              </a:pPr>
              <a:r>
                <a:rPr lang="en-US" sz="2800"/>
                <a:t>    Documenting all incidents of bullying (date, time, site of occurrence, and </a:t>
              </a:r>
            </a:p>
            <a:p>
              <a:pPr marL="457200" indent="-457200"/>
              <a:r>
                <a:rPr lang="en-US" sz="2800"/>
                <a:t>         witnesses)</a:t>
              </a:r>
            </a:p>
            <a:p>
              <a:pPr marL="457200" indent="-457200">
                <a:buFontTx/>
                <a:buBlip>
                  <a:blip r:embed="rId15"/>
                </a:buBlip>
              </a:pPr>
              <a:r>
                <a:rPr lang="en-US" sz="2800"/>
                <a:t>   Informing the union </a:t>
              </a:r>
            </a:p>
          </p:txBody>
        </p:sp>
        <p:cxnSp>
          <p:nvCxnSpPr>
            <p:cNvPr id="2079" name="Elbow Connector 6"/>
            <p:cNvCxnSpPr>
              <a:cxnSpLocks noChangeShapeType="1"/>
            </p:cNvCxnSpPr>
            <p:nvPr/>
          </p:nvCxnSpPr>
          <p:spPr bwMode="auto">
            <a:xfrm>
              <a:off x="25811163" y="25603200"/>
              <a:ext cx="4424363" cy="1981200"/>
            </a:xfrm>
            <a:prstGeom prst="bentConnector3">
              <a:avLst>
                <a:gd name="adj1" fmla="val 49981"/>
              </a:avLst>
            </a:prstGeom>
            <a:noFill/>
            <a:ln w="9525" algn="ctr">
              <a:solidFill>
                <a:schemeClr val="tx1"/>
              </a:solidFill>
              <a:round/>
              <a:headEnd/>
              <a:tailEnd type="arrow" w="med" len="med"/>
            </a:ln>
          </p:spPr>
        </p:cxnSp>
        <p:cxnSp>
          <p:nvCxnSpPr>
            <p:cNvPr id="2080" name="Elbow Connector 8"/>
            <p:cNvCxnSpPr>
              <a:cxnSpLocks noChangeShapeType="1"/>
              <a:endCxn id="2081" idx="3"/>
            </p:cNvCxnSpPr>
            <p:nvPr/>
          </p:nvCxnSpPr>
          <p:spPr bwMode="auto">
            <a:xfrm rot="5400000">
              <a:off x="20913725" y="25080913"/>
              <a:ext cx="4122738" cy="2290763"/>
            </a:xfrm>
            <a:prstGeom prst="bentConnector2">
              <a:avLst/>
            </a:prstGeom>
            <a:noFill/>
            <a:ln w="9525" algn="ctr">
              <a:solidFill>
                <a:schemeClr val="tx1"/>
              </a:solidFill>
              <a:round/>
              <a:headEnd/>
              <a:tailEnd type="arrow" w="med" len="med"/>
            </a:ln>
          </p:spPr>
        </p:cxnSp>
        <p:sp>
          <p:nvSpPr>
            <p:cNvPr id="2081" name="Rectangle 10"/>
            <p:cNvSpPr>
              <a:spLocks noChangeArrowheads="1"/>
            </p:cNvSpPr>
            <p:nvPr/>
          </p:nvSpPr>
          <p:spPr bwMode="auto">
            <a:xfrm>
              <a:off x="12927013" y="26746200"/>
              <a:ext cx="8902700" cy="3081338"/>
            </a:xfrm>
            <a:prstGeom prst="rect">
              <a:avLst/>
            </a:prstGeom>
            <a:solidFill>
              <a:srgbClr val="FFCC99"/>
            </a:solidFill>
            <a:ln w="9525">
              <a:noFill/>
              <a:miter lim="800000"/>
              <a:headEnd/>
              <a:tailEnd/>
            </a:ln>
          </p:spPr>
          <p:txBody>
            <a:bodyPr>
              <a:spAutoFit/>
            </a:bodyPr>
            <a:lstStyle/>
            <a:p>
              <a:pPr marL="457200" indent="-457200">
                <a:buFontTx/>
                <a:buBlip>
                  <a:blip r:embed="rId5"/>
                </a:buBlip>
              </a:pPr>
              <a:r>
                <a:rPr lang="en-US"/>
                <a:t>    </a:t>
              </a:r>
              <a:r>
                <a:rPr lang="en-US" sz="2800"/>
                <a:t> calling for help immediately</a:t>
              </a:r>
            </a:p>
            <a:p>
              <a:pPr marL="457200" indent="-457200">
                <a:buFontTx/>
                <a:buBlip>
                  <a:blip r:embed="rId5"/>
                </a:buBlip>
              </a:pPr>
              <a:r>
                <a:rPr lang="en-US" sz="2800"/>
                <a:t>	Informing manager immediately                 </a:t>
              </a:r>
            </a:p>
            <a:p>
              <a:pPr marL="457200" indent="-457200">
                <a:buFontTx/>
                <a:buBlip>
                  <a:blip r:embed="rId5"/>
                </a:buBlip>
              </a:pPr>
              <a:r>
                <a:rPr lang="en-US" sz="2800"/>
                <a:t>     Not being side with the bully </a:t>
              </a:r>
            </a:p>
            <a:p>
              <a:pPr marL="457200" indent="-457200">
                <a:buFontTx/>
                <a:buBlip>
                  <a:blip r:embed="rId5"/>
                </a:buBlip>
              </a:pPr>
              <a:r>
                <a:rPr lang="en-US" sz="2800"/>
                <a:t>     Offering to attend meetings as witnesses </a:t>
              </a:r>
            </a:p>
            <a:p>
              <a:pPr marL="457200" indent="-457200">
                <a:buFontTx/>
                <a:buBlip>
                  <a:blip r:embed="rId5"/>
                </a:buBlip>
              </a:pPr>
              <a:r>
                <a:rPr lang="en-US" sz="2800"/>
                <a:t>     providing written statements, documentation, 	and/or sworn testimony at legal proceedings</a:t>
              </a:r>
            </a:p>
            <a:p>
              <a:pPr marL="457200" indent="-457200"/>
              <a:endParaRPr lang="en-US" sz="2800"/>
            </a:p>
          </p:txBody>
        </p:sp>
        <p:cxnSp>
          <p:nvCxnSpPr>
            <p:cNvPr id="2082" name="Elbow Connector 12"/>
            <p:cNvCxnSpPr>
              <a:cxnSpLocks noChangeShapeType="1"/>
            </p:cNvCxnSpPr>
            <p:nvPr/>
          </p:nvCxnSpPr>
          <p:spPr bwMode="auto">
            <a:xfrm flipV="1">
              <a:off x="27701875" y="22250400"/>
              <a:ext cx="2397125" cy="6350"/>
            </a:xfrm>
            <a:prstGeom prst="bentConnector3">
              <a:avLst>
                <a:gd name="adj1" fmla="val 50000"/>
              </a:avLst>
            </a:prstGeom>
            <a:noFill/>
            <a:ln w="9525" algn="ctr">
              <a:solidFill>
                <a:schemeClr val="tx1"/>
              </a:solidFill>
              <a:round/>
              <a:headEnd/>
              <a:tailEnd type="arrow" w="med" len="med"/>
            </a:ln>
          </p:spPr>
        </p:cxnSp>
        <p:sp>
          <p:nvSpPr>
            <p:cNvPr id="2083" name="Rectangle 13"/>
            <p:cNvSpPr>
              <a:spLocks noChangeArrowheads="1"/>
            </p:cNvSpPr>
            <p:nvPr/>
          </p:nvSpPr>
          <p:spPr bwMode="auto">
            <a:xfrm>
              <a:off x="30022801" y="19278600"/>
              <a:ext cx="13258799" cy="5663089"/>
            </a:xfrm>
            <a:prstGeom prst="rect">
              <a:avLst/>
            </a:prstGeom>
            <a:solidFill>
              <a:srgbClr val="DFEBFD"/>
            </a:solidFill>
            <a:ln w="9525">
              <a:solidFill>
                <a:srgbClr val="BC6010"/>
              </a:solidFill>
              <a:miter lim="800000"/>
              <a:headEnd/>
              <a:tailEnd/>
            </a:ln>
          </p:spPr>
          <p:txBody>
            <a:bodyPr wrap="square">
              <a:spAutoFit/>
            </a:bodyPr>
            <a:lstStyle/>
            <a:p>
              <a:pPr marL="457200" indent="-457200">
                <a:buFontTx/>
                <a:buBlip>
                  <a:blip r:embed="rId16"/>
                </a:buBlip>
              </a:pPr>
              <a:r>
                <a:rPr lang="en-US" sz="2800" dirty="0"/>
                <a:t>	Enforcing anti-discrimination/harassment policies.                  </a:t>
              </a:r>
            </a:p>
            <a:p>
              <a:pPr marL="457200" indent="-457200">
                <a:buFontTx/>
                <a:buBlip>
                  <a:blip r:embed="rId16"/>
                </a:buBlip>
              </a:pPr>
              <a:r>
                <a:rPr lang="en-US" sz="2800" dirty="0"/>
                <a:t>	Consulting with your human resources professionals as required.       </a:t>
              </a:r>
            </a:p>
            <a:p>
              <a:pPr marL="457200" indent="-457200">
                <a:buFontTx/>
                <a:buBlip>
                  <a:blip r:embed="rId16"/>
                </a:buBlip>
              </a:pPr>
              <a:r>
                <a:rPr lang="en-US" sz="2800" dirty="0"/>
                <a:t>	Encouraging staff to report bullying.                                                    </a:t>
              </a:r>
            </a:p>
            <a:p>
              <a:pPr marL="457200" indent="-457200">
                <a:buFontTx/>
                <a:buBlip>
                  <a:blip r:embed="rId16"/>
                </a:buBlip>
              </a:pPr>
              <a:r>
                <a:rPr lang="en-US" sz="2800" dirty="0"/>
                <a:t>	Designing creative strategies to improve staff morale.                         </a:t>
              </a:r>
            </a:p>
            <a:p>
              <a:pPr marL="457200" indent="-457200">
                <a:buFontTx/>
                <a:buBlip>
                  <a:blip r:embed="rId16"/>
                </a:buBlip>
              </a:pPr>
              <a:r>
                <a:rPr lang="en-US" dirty="0"/>
                <a:t>     Making strategies for the </a:t>
              </a:r>
              <a:r>
                <a:rPr lang="en-US" b="1" dirty="0"/>
                <a:t>counseling</a:t>
              </a:r>
              <a:r>
                <a:rPr lang="en-US" dirty="0"/>
                <a:t> of </a:t>
              </a:r>
              <a:r>
                <a:rPr lang="en-US" b="1" dirty="0"/>
                <a:t>bullies</a:t>
              </a:r>
              <a:r>
                <a:rPr lang="en-US" dirty="0"/>
                <a:t> </a:t>
              </a:r>
              <a:endParaRPr lang="en-US" sz="2800" dirty="0"/>
            </a:p>
            <a:p>
              <a:pPr marL="457200" indent="-457200">
                <a:buFontTx/>
                <a:buBlip>
                  <a:blip r:embed="rId16"/>
                </a:buBlip>
              </a:pPr>
              <a:r>
                <a:rPr lang="en-US" sz="2800" dirty="0"/>
                <a:t>	Investigating all complaints promptly </a:t>
              </a:r>
            </a:p>
            <a:p>
              <a:pPr marL="457200" indent="-457200">
                <a:buFontTx/>
                <a:buBlip>
                  <a:blip r:embed="rId16"/>
                </a:buBlip>
              </a:pPr>
              <a:r>
                <a:rPr lang="en-US" sz="2800" dirty="0"/>
                <a:t>    Monitoring staff behaviors and dealing with </a:t>
              </a:r>
              <a:r>
                <a:rPr lang="en-US" sz="2800" dirty="0" smtClean="0"/>
                <a:t>inappropriate behaviors</a:t>
              </a:r>
            </a:p>
            <a:p>
              <a:pPr marL="457200" indent="-457200"/>
              <a:r>
                <a:rPr lang="en-US" sz="2800" dirty="0"/>
                <a:t> </a:t>
              </a:r>
              <a:r>
                <a:rPr lang="en-US" sz="2800" dirty="0" smtClean="0"/>
                <a:t>         promptly                                                                     </a:t>
              </a:r>
              <a:endParaRPr lang="en-US" sz="2800" dirty="0"/>
            </a:p>
            <a:p>
              <a:pPr marL="457200" indent="-457200">
                <a:buFontTx/>
                <a:buBlip>
                  <a:blip r:embed="rId16"/>
                </a:buBlip>
              </a:pPr>
              <a:r>
                <a:rPr lang="en-US" sz="2800" dirty="0"/>
                <a:t>    Involving all staff in decision-making where possible</a:t>
              </a:r>
            </a:p>
            <a:p>
              <a:pPr marL="457200" indent="-457200">
                <a:buFontTx/>
                <a:buBlip>
                  <a:blip r:embed="rId16"/>
                </a:buBlip>
              </a:pPr>
              <a:r>
                <a:rPr lang="en-US" sz="2800" dirty="0"/>
                <a:t>	Attending education/training sessions</a:t>
              </a:r>
            </a:p>
            <a:p>
              <a:pPr marL="457200" indent="-457200">
                <a:buFontTx/>
                <a:buBlip>
                  <a:blip r:embed="rId16"/>
                </a:buBlip>
              </a:pPr>
              <a:r>
                <a:rPr lang="en-US" sz="2800" dirty="0"/>
                <a:t>	Providing staff with regular education/training </a:t>
              </a:r>
            </a:p>
            <a:p>
              <a:pPr marL="457200" indent="-457200">
                <a:buFontTx/>
                <a:buBlip>
                  <a:blip r:embed="rId16"/>
                </a:buBlip>
              </a:pPr>
              <a:r>
                <a:rPr lang="en-US" sz="2800" dirty="0"/>
                <a:t>	Taking all complaints seriously</a:t>
              </a:r>
            </a:p>
            <a:p>
              <a:pPr marL="457200" indent="-457200">
                <a:buFontTx/>
                <a:buBlip>
                  <a:blip r:embed="rId16"/>
                </a:buBlip>
              </a:pPr>
              <a:r>
                <a:rPr lang="en-US" sz="2800" dirty="0"/>
                <a:t>	Providing support to staffs</a:t>
              </a:r>
            </a:p>
          </p:txBody>
        </p:sp>
        <p:cxnSp>
          <p:nvCxnSpPr>
            <p:cNvPr id="2084" name="Elbow Connector 17"/>
            <p:cNvCxnSpPr>
              <a:cxnSpLocks noChangeShapeType="1"/>
            </p:cNvCxnSpPr>
            <p:nvPr/>
          </p:nvCxnSpPr>
          <p:spPr bwMode="auto">
            <a:xfrm rot="10800000">
              <a:off x="21851938" y="22256750"/>
              <a:ext cx="1225550" cy="12700"/>
            </a:xfrm>
            <a:prstGeom prst="bentConnector3">
              <a:avLst>
                <a:gd name="adj1" fmla="val 50000"/>
              </a:avLst>
            </a:prstGeom>
            <a:noFill/>
            <a:ln w="9525" algn="ctr">
              <a:solidFill>
                <a:schemeClr val="tx1"/>
              </a:solidFill>
              <a:round/>
              <a:headEnd/>
              <a:tailEnd type="arrow" w="med" len="med"/>
            </a:ln>
          </p:spPr>
        </p:cxnSp>
        <p:cxnSp>
          <p:nvCxnSpPr>
            <p:cNvPr id="2085" name="Elbow Connector 5"/>
            <p:cNvCxnSpPr>
              <a:cxnSpLocks noChangeShapeType="1"/>
            </p:cNvCxnSpPr>
            <p:nvPr/>
          </p:nvCxnSpPr>
          <p:spPr bwMode="auto">
            <a:xfrm rot="5400000" flipH="1">
              <a:off x="23533100" y="18300700"/>
              <a:ext cx="1504950" cy="715963"/>
            </a:xfrm>
            <a:prstGeom prst="bentConnector3">
              <a:avLst>
                <a:gd name="adj1" fmla="val 50000"/>
              </a:avLst>
            </a:prstGeom>
            <a:noFill/>
            <a:ln w="9525" algn="ctr">
              <a:solidFill>
                <a:schemeClr val="tx1"/>
              </a:solidFill>
              <a:round/>
              <a:headEnd/>
              <a:tailEnd type="arrow" w="med" len="med"/>
            </a:ln>
          </p:spPr>
        </p:cxn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762375" rtl="0" eaLnBrk="1" fontAlgn="base" latinLnBrk="0" hangingPunct="1">
          <a:lnSpc>
            <a:spcPct val="100000"/>
          </a:lnSpc>
          <a:spcBef>
            <a:spcPct val="0"/>
          </a:spcBef>
          <a:spcAft>
            <a:spcPct val="0"/>
          </a:spcAft>
          <a:buClrTx/>
          <a:buSzTx/>
          <a:buFontTx/>
          <a:buNone/>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762375" rtl="0" eaLnBrk="1" fontAlgn="base" latinLnBrk="0" hangingPunct="1">
          <a:lnSpc>
            <a:spcPct val="100000"/>
          </a:lnSpc>
          <a:spcBef>
            <a:spcPct val="0"/>
          </a:spcBef>
          <a:spcAft>
            <a:spcPct val="0"/>
          </a:spcAft>
          <a:buClrTx/>
          <a:buSzTx/>
          <a:buFontTx/>
          <a:buNone/>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5661</TotalTime>
  <Words>722</Words>
  <Application>Microsoft Office PowerPoint</Application>
  <PresentationFormat>Custom</PresentationFormat>
  <Paragraphs>84</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Microsoft Office Excel 97-2003 Worksheet</vt:lpstr>
      <vt:lpstr>Slide 1</vt:lpstr>
    </vt:vector>
  </TitlesOfParts>
  <Company>Graphicsland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for designing a research poster</dc:title>
  <dc:subject>Example Of A Sample Research Poster</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karimide</cp:lastModifiedBy>
  <cp:revision>124</cp:revision>
  <dcterms:created xsi:type="dcterms:W3CDTF">2004-07-27T21:05:42Z</dcterms:created>
  <dcterms:modified xsi:type="dcterms:W3CDTF">2012-03-07T19:00:15Z</dcterms:modified>
  <cp:category>scientific poster template</cp:category>
</cp:coreProperties>
</file>