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355" r:id="rId2"/>
    <p:sldId id="356" r:id="rId3"/>
    <p:sldId id="357" r:id="rId4"/>
    <p:sldId id="369" r:id="rId5"/>
    <p:sldId id="370" r:id="rId6"/>
    <p:sldId id="366" r:id="rId7"/>
    <p:sldId id="368" r:id="rId8"/>
    <p:sldId id="367" r:id="rId9"/>
    <p:sldId id="371" r:id="rId10"/>
    <p:sldId id="358" r:id="rId11"/>
    <p:sldId id="359" r:id="rId12"/>
    <p:sldId id="360" r:id="rId13"/>
    <p:sldId id="361" r:id="rId14"/>
    <p:sldId id="364" r:id="rId15"/>
    <p:sldId id="365" r:id="rId16"/>
    <p:sldId id="363" r:id="rId17"/>
    <p:sldId id="372" r:id="rId18"/>
    <p:sldId id="373" r:id="rId19"/>
    <p:sldId id="362" r:id="rId20"/>
    <p:sldId id="376" r:id="rId21"/>
    <p:sldId id="377" r:id="rId22"/>
    <p:sldId id="378" r:id="rId23"/>
    <p:sldId id="379" r:id="rId24"/>
    <p:sldId id="375" r:id="rId25"/>
    <p:sldId id="374"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91" autoAdjust="0"/>
    <p:restoredTop sz="86402" autoAdjust="0"/>
  </p:normalViewPr>
  <p:slideViewPr>
    <p:cSldViewPr>
      <p:cViewPr varScale="1">
        <p:scale>
          <a:sx n="73" d="100"/>
          <a:sy n="73" d="100"/>
        </p:scale>
        <p:origin x="-1478" y="-62"/>
      </p:cViewPr>
      <p:guideLst>
        <p:guide orient="horz" pos="2160"/>
        <p:guide pos="2880"/>
      </p:guideLst>
    </p:cSldViewPr>
  </p:slideViewPr>
  <p:outlineViewPr>
    <p:cViewPr>
      <p:scale>
        <a:sx n="33" d="100"/>
        <a:sy n="33" d="100"/>
      </p:scale>
      <p:origin x="38" y="1813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E109D8-2495-44A5-AF61-B8C9588F910B}" type="datetimeFigureOut">
              <a:rPr lang="en-CA" smtClean="0"/>
              <a:pPr/>
              <a:t>07/03/2014</a:t>
            </a:fld>
            <a:endParaRPr lang="en-CA"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946AE9-6AAB-44BE-80AC-9CC159D1FAE7}" type="slidenum">
              <a:rPr lang="en-CA" smtClean="0"/>
              <a:pPr/>
              <a:t>‹#›</a:t>
            </a:fld>
            <a:endParaRPr lang="en-CA" dirty="0"/>
          </a:p>
        </p:txBody>
      </p:sp>
    </p:spTree>
    <p:extLst>
      <p:ext uri="{BB962C8B-B14F-4D97-AF65-F5344CB8AC3E}">
        <p14:creationId xmlns:p14="http://schemas.microsoft.com/office/powerpoint/2010/main" val="20179964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C7A8FBB-53CF-4B03-BB5D-E77C1ED28C8F}" type="datetimeFigureOut">
              <a:rPr lang="en-CA" smtClean="0"/>
              <a:pPr/>
              <a:t>07/03/2014</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5A6DBD8A-FC71-4FC4-AC0D-3910F172F443}" type="slidenum">
              <a:rPr lang="en-CA" smtClean="0"/>
              <a:pPr/>
              <a:t>‹#›</a:t>
            </a:fld>
            <a:endParaRPr lang="en-CA"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7A8FBB-53CF-4B03-BB5D-E77C1ED28C8F}" type="datetimeFigureOut">
              <a:rPr lang="en-CA" smtClean="0"/>
              <a:pPr/>
              <a:t>07/03/2014</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5A6DBD8A-FC71-4FC4-AC0D-3910F172F443}" type="slidenum">
              <a:rPr lang="en-CA" smtClean="0"/>
              <a:pPr/>
              <a:t>‹#›</a:t>
            </a:fld>
            <a:endParaRPr lang="en-CA"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7A8FBB-53CF-4B03-BB5D-E77C1ED28C8F}" type="datetimeFigureOut">
              <a:rPr lang="en-CA" smtClean="0"/>
              <a:pPr/>
              <a:t>07/03/2014</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5A6DBD8A-FC71-4FC4-AC0D-3910F172F443}" type="slidenum">
              <a:rPr lang="en-CA" smtClean="0"/>
              <a:pPr/>
              <a:t>‹#›</a:t>
            </a:fld>
            <a:endParaRPr lang="en-CA"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7A8FBB-53CF-4B03-BB5D-E77C1ED28C8F}" type="datetimeFigureOut">
              <a:rPr lang="en-CA" smtClean="0"/>
              <a:pPr/>
              <a:t>07/03/2014</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5A6DBD8A-FC71-4FC4-AC0D-3910F172F443}" type="slidenum">
              <a:rPr lang="en-CA" smtClean="0"/>
              <a:pPr/>
              <a:t>‹#›</a:t>
            </a:fld>
            <a:endParaRPr lang="en-CA"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C7A8FBB-53CF-4B03-BB5D-E77C1ED28C8F}" type="datetimeFigureOut">
              <a:rPr lang="en-CA" smtClean="0"/>
              <a:pPr/>
              <a:t>07/03/2014</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5A6DBD8A-FC71-4FC4-AC0D-3910F172F443}" type="slidenum">
              <a:rPr lang="en-CA" smtClean="0"/>
              <a:pPr/>
              <a:t>‹#›</a:t>
            </a:fld>
            <a:endParaRPr lang="en-CA"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C7A8FBB-53CF-4B03-BB5D-E77C1ED28C8F}" type="datetimeFigureOut">
              <a:rPr lang="en-CA" smtClean="0"/>
              <a:pPr/>
              <a:t>07/03/2014</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5A6DBD8A-FC71-4FC4-AC0D-3910F172F443}" type="slidenum">
              <a:rPr lang="en-CA" smtClean="0"/>
              <a:pPr/>
              <a:t>‹#›</a:t>
            </a:fld>
            <a:endParaRPr lang="en-CA"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C7A8FBB-53CF-4B03-BB5D-E77C1ED28C8F}" type="datetimeFigureOut">
              <a:rPr lang="en-CA" smtClean="0"/>
              <a:pPr/>
              <a:t>07/03/2014</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fld id="{5A6DBD8A-FC71-4FC4-AC0D-3910F172F443}" type="slidenum">
              <a:rPr lang="en-CA" smtClean="0"/>
              <a:pPr/>
              <a:t>‹#›</a:t>
            </a:fld>
            <a:endParaRPr lang="en-CA"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C7A8FBB-53CF-4B03-BB5D-E77C1ED28C8F}" type="datetimeFigureOut">
              <a:rPr lang="en-CA" smtClean="0"/>
              <a:pPr/>
              <a:t>07/03/2014</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5A6DBD8A-FC71-4FC4-AC0D-3910F172F443}" type="slidenum">
              <a:rPr lang="en-CA" smtClean="0"/>
              <a:pPr/>
              <a:t>‹#›</a:t>
            </a:fld>
            <a:endParaRPr lang="en-CA"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7A8FBB-53CF-4B03-BB5D-E77C1ED28C8F}" type="datetimeFigureOut">
              <a:rPr lang="en-CA" smtClean="0"/>
              <a:pPr/>
              <a:t>07/03/2014</a:t>
            </a:fld>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p:txBody>
          <a:bodyPr/>
          <a:lstStyle/>
          <a:p>
            <a:fld id="{5A6DBD8A-FC71-4FC4-AC0D-3910F172F443}" type="slidenum">
              <a:rPr lang="en-CA" smtClean="0"/>
              <a:pPr/>
              <a:t>‹#›</a:t>
            </a:fld>
            <a:endParaRPr lang="en-CA"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7A8FBB-53CF-4B03-BB5D-E77C1ED28C8F}" type="datetimeFigureOut">
              <a:rPr lang="en-CA" smtClean="0"/>
              <a:pPr/>
              <a:t>07/03/2014</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5A6DBD8A-FC71-4FC4-AC0D-3910F172F443}" type="slidenum">
              <a:rPr lang="en-CA" smtClean="0"/>
              <a:pPr/>
              <a:t>‹#›</a:t>
            </a:fld>
            <a:endParaRPr lang="en-CA" dirty="0"/>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BC7A8FBB-53CF-4B03-BB5D-E77C1ED28C8F}" type="datetimeFigureOut">
              <a:rPr lang="en-CA" smtClean="0"/>
              <a:pPr/>
              <a:t>07/03/2014</a:t>
            </a:fld>
            <a:endParaRPr lang="en-CA" dirty="0"/>
          </a:p>
        </p:txBody>
      </p:sp>
      <p:sp>
        <p:nvSpPr>
          <p:cNvPr id="9" name="Slide Number Placeholder 8"/>
          <p:cNvSpPr>
            <a:spLocks noGrp="1"/>
          </p:cNvSpPr>
          <p:nvPr>
            <p:ph type="sldNum" sz="quarter" idx="11"/>
          </p:nvPr>
        </p:nvSpPr>
        <p:spPr/>
        <p:txBody>
          <a:bodyPr/>
          <a:lstStyle/>
          <a:p>
            <a:fld id="{5A6DBD8A-FC71-4FC4-AC0D-3910F172F443}" type="slidenum">
              <a:rPr lang="en-CA" smtClean="0"/>
              <a:pPr/>
              <a:t>‹#›</a:t>
            </a:fld>
            <a:endParaRPr lang="en-CA" dirty="0"/>
          </a:p>
        </p:txBody>
      </p:sp>
      <p:sp>
        <p:nvSpPr>
          <p:cNvPr id="10" name="Footer Placeholder 9"/>
          <p:cNvSpPr>
            <a:spLocks noGrp="1"/>
          </p:cNvSpPr>
          <p:nvPr>
            <p:ph type="ftr" sz="quarter" idx="12"/>
          </p:nvPr>
        </p:nvSpPr>
        <p:spPr/>
        <p:txBody>
          <a:bodyPr/>
          <a:lstStyle/>
          <a:p>
            <a:endParaRPr lang="en-CA"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5A6DBD8A-FC71-4FC4-AC0D-3910F172F443}" type="slidenum">
              <a:rPr lang="en-CA" smtClean="0"/>
              <a:pPr/>
              <a:t>‹#›</a:t>
            </a:fld>
            <a:endParaRPr lang="en-CA" dirty="0"/>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CA" dirty="0"/>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BC7A8FBB-53CF-4B03-BB5D-E77C1ED28C8F}" type="datetimeFigureOut">
              <a:rPr lang="en-CA" smtClean="0"/>
              <a:pPr/>
              <a:t>07/03/2014</a:t>
            </a:fld>
            <a:endParaRPr lang="en-CA"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firstmonday.org/ojs/index.php/fm/article/view/653/568"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mailto:strosow@uwo.ca" TargetMode="External"/><Relationship Id="rId2" Type="http://schemas.openxmlformats.org/officeDocument/2006/relationships/hyperlink" Target="mailto:mmcnally@ualberta.ca"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RAND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872" y="5753719"/>
            <a:ext cx="1743075" cy="109537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83568" y="1700808"/>
            <a:ext cx="7543800" cy="2593975"/>
          </a:xfrm>
        </p:spPr>
        <p:txBody>
          <a:bodyPr/>
          <a:lstStyle/>
          <a:p>
            <a:pPr algn="ctr"/>
            <a:r>
              <a:rPr lang="en-US" sz="4400" dirty="0" smtClean="0"/>
              <a:t>Libraries and Broadband Policy: From Internet Providers to Policy Leaders</a:t>
            </a:r>
            <a:br>
              <a:rPr lang="en-US" sz="4400" dirty="0" smtClean="0"/>
            </a:br>
            <a:r>
              <a:rPr lang="en-US" sz="4400" dirty="0" smtClean="0"/>
              <a:t/>
            </a:r>
            <a:br>
              <a:rPr lang="en-US" sz="4400" dirty="0" smtClean="0"/>
            </a:br>
            <a:r>
              <a:rPr lang="en-US" sz="2000" dirty="0" smtClean="0"/>
              <a:t>Presentation for the 5</a:t>
            </a:r>
            <a:r>
              <a:rPr lang="en-US" sz="2000" baseline="30000" dirty="0" smtClean="0"/>
              <a:t>th</a:t>
            </a:r>
            <a:r>
              <a:rPr lang="en-US" sz="2000" dirty="0" smtClean="0"/>
              <a:t> Annual Southern Alberta Library Conference</a:t>
            </a:r>
            <a:br>
              <a:rPr lang="en-US" sz="2000" dirty="0" smtClean="0"/>
            </a:br>
            <a:r>
              <a:rPr lang="en-US" sz="2000" dirty="0" smtClean="0"/>
              <a:t>Lethbridge, AB </a:t>
            </a:r>
            <a:r>
              <a:rPr lang="en-US" sz="2000" dirty="0"/>
              <a:t>–</a:t>
            </a:r>
            <a:r>
              <a:rPr lang="en-US" sz="2000" dirty="0" smtClean="0"/>
              <a:t> March 7, 2014</a:t>
            </a:r>
            <a:endParaRPr lang="en-CA" sz="4400" dirty="0"/>
          </a:p>
        </p:txBody>
      </p:sp>
      <p:sp>
        <p:nvSpPr>
          <p:cNvPr id="3" name="Subtitle 2"/>
          <p:cNvSpPr>
            <a:spLocks noGrp="1"/>
          </p:cNvSpPr>
          <p:nvPr>
            <p:ph type="subTitle" idx="1"/>
          </p:nvPr>
        </p:nvSpPr>
        <p:spPr>
          <a:xfrm>
            <a:off x="683568" y="4581128"/>
            <a:ext cx="7414592" cy="1377280"/>
          </a:xfrm>
        </p:spPr>
        <p:txBody>
          <a:bodyPr>
            <a:normAutofit fontScale="92500" lnSpcReduction="20000"/>
          </a:bodyPr>
          <a:lstStyle/>
          <a:p>
            <a:pPr>
              <a:tabLst>
                <a:tab pos="3765550" algn="l"/>
              </a:tabLst>
            </a:pPr>
            <a:r>
              <a:rPr lang="en-US" dirty="0" smtClean="0"/>
              <a:t>Dr. Michael B. McNally </a:t>
            </a:r>
            <a:r>
              <a:rPr lang="en-US" dirty="0"/>
              <a:t>	</a:t>
            </a:r>
            <a:r>
              <a:rPr lang="en-US" dirty="0" smtClean="0"/>
              <a:t>Dr. Samuel E. Trosow</a:t>
            </a:r>
          </a:p>
          <a:p>
            <a:pPr>
              <a:tabLst>
                <a:tab pos="3765550" algn="l"/>
              </a:tabLst>
            </a:pPr>
            <a:r>
              <a:rPr lang="en-US" sz="1700" dirty="0" smtClean="0"/>
              <a:t>Assistant Professor	Associate Professor</a:t>
            </a:r>
          </a:p>
          <a:p>
            <a:pPr>
              <a:tabLst>
                <a:tab pos="3765550" algn="l"/>
              </a:tabLst>
            </a:pPr>
            <a:r>
              <a:rPr lang="en-US" sz="1700" dirty="0" smtClean="0"/>
              <a:t>School of Library and Information Studies	Faculty of Law and Faculty of Information</a:t>
            </a:r>
          </a:p>
          <a:p>
            <a:pPr>
              <a:tabLst>
                <a:tab pos="3765550" algn="l"/>
              </a:tabLst>
            </a:pPr>
            <a:r>
              <a:rPr lang="en-US" sz="1700" dirty="0" smtClean="0"/>
              <a:t>University of Alberta	    and Media Studies</a:t>
            </a:r>
          </a:p>
          <a:p>
            <a:pPr>
              <a:tabLst>
                <a:tab pos="3765550" algn="l"/>
              </a:tabLst>
            </a:pPr>
            <a:r>
              <a:rPr lang="en-US" sz="1700" dirty="0"/>
              <a:t>	</a:t>
            </a:r>
            <a:r>
              <a:rPr lang="en-US" sz="1700" dirty="0" smtClean="0"/>
              <a:t>University of Western Ontario</a:t>
            </a:r>
          </a:p>
        </p:txBody>
      </p:sp>
      <p:pic>
        <p:nvPicPr>
          <p:cNvPr id="1028" name="Picture 4" descr="https://encrypted-tbn3.gstatic.com/images?q=tbn:ANd9GcQ9v_i7f4uAS7oke63SNxIjD4Z6vN-3xFzZDXnvzLDR2N8176dMZ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6296" y="5667921"/>
            <a:ext cx="1080120" cy="104482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2.education.ualberta.ca/boysandliteracy/images/Uofacres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5667921"/>
            <a:ext cx="1144110" cy="11133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18904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Early Library Internet Advocacy</a:t>
            </a:r>
            <a:endParaRPr lang="en-CA" dirty="0"/>
          </a:p>
        </p:txBody>
      </p:sp>
      <p:sp>
        <p:nvSpPr>
          <p:cNvPr id="3" name="Content Placeholder 2"/>
          <p:cNvSpPr>
            <a:spLocks noGrp="1"/>
          </p:cNvSpPr>
          <p:nvPr>
            <p:ph idx="1"/>
          </p:nvPr>
        </p:nvSpPr>
        <p:spPr/>
        <p:txBody>
          <a:bodyPr>
            <a:normAutofit/>
          </a:bodyPr>
          <a:lstStyle/>
          <a:p>
            <a:r>
              <a:rPr lang="en-CA" dirty="0" smtClean="0"/>
              <a:t>Throughout the 90s, librarians were leaders in advocating for internet access</a:t>
            </a:r>
          </a:p>
          <a:p>
            <a:pPr lvl="1"/>
            <a:r>
              <a:rPr lang="en-CA" dirty="0" smtClean="0"/>
              <a:t>CLA’s 1994 Position statement on Information and Telecommunications Access Principles (July 18, 1994) stated:</a:t>
            </a:r>
          </a:p>
          <a:p>
            <a:pPr marL="777240" lvl="2" indent="0">
              <a:buNone/>
            </a:pPr>
            <a:r>
              <a:rPr lang="en-CA" dirty="0" smtClean="0"/>
              <a:t>Access </a:t>
            </a:r>
            <a:r>
              <a:rPr lang="en-CA" dirty="0"/>
              <a:t>to information and telecommunication network services should be available and affordable to all regardless of factors such as age, religion, ability, gender, sexual orientation, social and political views, national origin, economic status, location, and information </a:t>
            </a:r>
            <a:r>
              <a:rPr lang="en-CA" dirty="0" smtClean="0"/>
              <a:t>literacy…</a:t>
            </a:r>
            <a:endParaRPr lang="en-CA" dirty="0"/>
          </a:p>
          <a:p>
            <a:pPr marL="777240" lvl="2" indent="0">
              <a:buNone/>
            </a:pPr>
            <a:r>
              <a:rPr lang="en-CA" dirty="0" smtClean="0"/>
              <a:t>Opportunities </a:t>
            </a:r>
            <a:r>
              <a:rPr lang="en-CA" dirty="0"/>
              <a:t>should be created for broad public participation in the determination of information and telecommunication policy.</a:t>
            </a:r>
          </a:p>
          <a:p>
            <a:pPr lvl="2"/>
            <a:endParaRPr lang="en-CA" dirty="0" smtClean="0"/>
          </a:p>
          <a:p>
            <a:pPr lvl="1"/>
            <a:r>
              <a:rPr lang="en-CA" dirty="0" smtClean="0"/>
              <a:t>Provincial groups such as OLA’s Coalition for Public Information (CPI) were equally forward thinking in advocating for universal access</a:t>
            </a:r>
          </a:p>
          <a:p>
            <a:pPr lvl="1"/>
            <a:endParaRPr lang="en-CA" dirty="0"/>
          </a:p>
          <a:p>
            <a:pPr lvl="1"/>
            <a:endParaRPr lang="en-CA" dirty="0"/>
          </a:p>
        </p:txBody>
      </p:sp>
    </p:spTree>
    <p:extLst>
      <p:ext uri="{BB962C8B-B14F-4D97-AF65-F5344CB8AC3E}">
        <p14:creationId xmlns:p14="http://schemas.microsoft.com/office/powerpoint/2010/main" val="21261649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Information Highway Advisory Council</a:t>
            </a:r>
            <a:endParaRPr lang="en-CA" dirty="0"/>
          </a:p>
        </p:txBody>
      </p:sp>
      <p:sp>
        <p:nvSpPr>
          <p:cNvPr id="3" name="Content Placeholder 2"/>
          <p:cNvSpPr>
            <a:spLocks noGrp="1"/>
          </p:cNvSpPr>
          <p:nvPr>
            <p:ph idx="1"/>
          </p:nvPr>
        </p:nvSpPr>
        <p:spPr/>
        <p:txBody>
          <a:bodyPr/>
          <a:lstStyle/>
          <a:p>
            <a:r>
              <a:rPr lang="en-CA" dirty="0" smtClean="0"/>
              <a:t>Early advocacy work led to involvement with federal Information Highway Advisory Committee (IHAC)</a:t>
            </a:r>
          </a:p>
          <a:p>
            <a:endParaRPr lang="en-CA" dirty="0" smtClean="0"/>
          </a:p>
          <a:p>
            <a:r>
              <a:rPr lang="en-CA" dirty="0" smtClean="0"/>
              <a:t>Two of the 29 members of the panel were from the LIS community</a:t>
            </a:r>
          </a:p>
          <a:p>
            <a:pPr lvl="1"/>
            <a:r>
              <a:rPr lang="en-CA" dirty="0" smtClean="0"/>
              <a:t>OLA President and CPI chair Elizabeth Hoffman</a:t>
            </a:r>
          </a:p>
          <a:p>
            <a:pPr lvl="1"/>
            <a:r>
              <a:rPr lang="en-CA" dirty="0" smtClean="0"/>
              <a:t>Dalhousie School of Library and Information Studies Professor Mary Dykstra</a:t>
            </a:r>
          </a:p>
          <a:p>
            <a:pPr lvl="1"/>
            <a:endParaRPr lang="en-CA" dirty="0"/>
          </a:p>
          <a:p>
            <a:r>
              <a:rPr lang="en-CA" dirty="0" smtClean="0"/>
              <a:t>Over half of IHAC members were senior officials from telecom companies</a:t>
            </a:r>
            <a:endParaRPr lang="en-CA" dirty="0"/>
          </a:p>
        </p:txBody>
      </p:sp>
      <p:pic>
        <p:nvPicPr>
          <p:cNvPr id="4" name="Picture 2" descr="File:Cap logo.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5301208"/>
            <a:ext cx="2335870" cy="14714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90588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48264" y="1628800"/>
            <a:ext cx="1340743" cy="20359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CA" dirty="0" smtClean="0"/>
              <a:t>CAP – A Pyrrhic Victory</a:t>
            </a:r>
            <a:endParaRPr lang="en-CA" dirty="0"/>
          </a:p>
        </p:txBody>
      </p:sp>
      <p:sp>
        <p:nvSpPr>
          <p:cNvPr id="3" name="Content Placeholder 2"/>
          <p:cNvSpPr>
            <a:spLocks noGrp="1"/>
          </p:cNvSpPr>
          <p:nvPr>
            <p:ph idx="1"/>
          </p:nvPr>
        </p:nvSpPr>
        <p:spPr>
          <a:xfrm>
            <a:off x="457200" y="1600200"/>
            <a:ext cx="6419056" cy="4800600"/>
          </a:xfrm>
        </p:spPr>
        <p:txBody>
          <a:bodyPr>
            <a:normAutofit/>
          </a:bodyPr>
          <a:lstStyle/>
          <a:p>
            <a:r>
              <a:rPr lang="en-CA" dirty="0" smtClean="0"/>
              <a:t>The 2001 National Broadband Task Force report suggested universal access by 2004, and stated every public library should have broadband internet</a:t>
            </a:r>
          </a:p>
          <a:p>
            <a:endParaRPr lang="en-CA" dirty="0"/>
          </a:p>
          <a:p>
            <a:r>
              <a:rPr lang="en-CA" dirty="0" smtClean="0"/>
              <a:t>By 2003-04 CAP funding was providing access to 8,800 sites</a:t>
            </a:r>
          </a:p>
          <a:p>
            <a:endParaRPr lang="en-CA" dirty="0"/>
          </a:p>
          <a:p>
            <a:r>
              <a:rPr lang="en-CA" dirty="0" smtClean="0"/>
              <a:t>Through the late 2000s CAP funding dwindled, and the program ended in 2012</a:t>
            </a:r>
          </a:p>
          <a:p>
            <a:pPr lvl="1"/>
            <a:r>
              <a:rPr lang="en-CA" dirty="0" smtClean="0"/>
              <a:t>A 2009 government assessment concluded it has many successes, but outlived its usefulness </a:t>
            </a:r>
          </a:p>
          <a:p>
            <a:endParaRPr lang="en-CA" dirty="0"/>
          </a:p>
          <a:p>
            <a:endParaRPr lang="en-CA" dirty="0"/>
          </a:p>
        </p:txBody>
      </p:sp>
    </p:spTree>
    <p:extLst>
      <p:ext uri="{BB962C8B-B14F-4D97-AF65-F5344CB8AC3E}">
        <p14:creationId xmlns:p14="http://schemas.microsoft.com/office/powerpoint/2010/main" val="4830093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From Connecting Communities to Connecting Individuals</a:t>
            </a:r>
            <a:endParaRPr lang="en-CA" dirty="0"/>
          </a:p>
        </p:txBody>
      </p:sp>
      <p:sp>
        <p:nvSpPr>
          <p:cNvPr id="3" name="Content Placeholder 2"/>
          <p:cNvSpPr>
            <a:spLocks noGrp="1"/>
          </p:cNvSpPr>
          <p:nvPr>
            <p:ph idx="1"/>
          </p:nvPr>
        </p:nvSpPr>
        <p:spPr/>
        <p:txBody>
          <a:bodyPr/>
          <a:lstStyle/>
          <a:p>
            <a:r>
              <a:rPr lang="en-CA" dirty="0" smtClean="0"/>
              <a:t>CAP’s early successes led to new government initiatives favouring connecting individuals and households</a:t>
            </a:r>
          </a:p>
          <a:p>
            <a:endParaRPr lang="en-CA" dirty="0"/>
          </a:p>
          <a:p>
            <a:r>
              <a:rPr lang="en-CA" dirty="0" smtClean="0"/>
              <a:t>Industry Canada has deemphasized digital skills development</a:t>
            </a:r>
          </a:p>
          <a:p>
            <a:endParaRPr lang="en-CA" dirty="0"/>
          </a:p>
          <a:p>
            <a:r>
              <a:rPr lang="en-CA" dirty="0" smtClean="0"/>
              <a:t>Telecommunications regulation has been shifted to emphasize market forces “to the maximum extent feasible”</a:t>
            </a:r>
          </a:p>
          <a:p>
            <a:pPr lvl="1"/>
            <a:r>
              <a:rPr lang="en-CA" dirty="0" smtClean="0"/>
              <a:t>From both a 2006 Privy Council Office directive to the CRTC and the 2007 Industry Canada Spectrum Policy Framework</a:t>
            </a:r>
          </a:p>
          <a:p>
            <a:pPr marL="411480" lvl="1" indent="0">
              <a:buNone/>
            </a:pPr>
            <a:r>
              <a:rPr lang="en-CA" dirty="0" smtClean="0"/>
              <a:t>	</a:t>
            </a:r>
            <a:r>
              <a:rPr lang="en-CA" dirty="0"/>
              <a:t>	</a:t>
            </a:r>
          </a:p>
        </p:txBody>
      </p:sp>
    </p:spTree>
    <p:extLst>
      <p:ext uri="{BB962C8B-B14F-4D97-AF65-F5344CB8AC3E}">
        <p14:creationId xmlns:p14="http://schemas.microsoft.com/office/powerpoint/2010/main" val="28502482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Broadband Canada Program</a:t>
            </a:r>
            <a:endParaRPr lang="en-CA" dirty="0"/>
          </a:p>
        </p:txBody>
      </p:sp>
      <p:sp>
        <p:nvSpPr>
          <p:cNvPr id="3" name="Content Placeholder 2"/>
          <p:cNvSpPr>
            <a:spLocks noGrp="1"/>
          </p:cNvSpPr>
          <p:nvPr>
            <p:ph idx="1"/>
          </p:nvPr>
        </p:nvSpPr>
        <p:spPr/>
        <p:txBody>
          <a:bodyPr/>
          <a:lstStyle/>
          <a:p>
            <a:r>
              <a:rPr lang="en-CA" dirty="0" smtClean="0"/>
              <a:t>Initially launched as part of the 2009 Budget</a:t>
            </a:r>
          </a:p>
          <a:p>
            <a:pPr lvl="1"/>
            <a:r>
              <a:rPr lang="en-CA" dirty="0" smtClean="0"/>
              <a:t>Spent $225 million to connect roughly 218,090 households</a:t>
            </a:r>
          </a:p>
          <a:p>
            <a:pPr lvl="1"/>
            <a:endParaRPr lang="en-CA" dirty="0"/>
          </a:p>
          <a:p>
            <a:r>
              <a:rPr lang="en-CA" dirty="0" smtClean="0"/>
              <a:t>Unlike the direct investments in community broadband, Broadband Canada provided matching funds</a:t>
            </a:r>
          </a:p>
          <a:p>
            <a:pPr lvl="1"/>
            <a:r>
              <a:rPr lang="en-CA" dirty="0" smtClean="0"/>
              <a:t>As such, the funded projects were overwhelmingly private</a:t>
            </a:r>
          </a:p>
          <a:p>
            <a:pPr lvl="1"/>
            <a:endParaRPr lang="en-CA" dirty="0"/>
          </a:p>
          <a:p>
            <a:pPr lvl="1"/>
            <a:r>
              <a:rPr lang="en-CA" dirty="0" smtClean="0"/>
              <a:t>Some Indigenous bands did get funding, but these were an extreme minority</a:t>
            </a:r>
          </a:p>
          <a:p>
            <a:endParaRPr lang="en-CA" dirty="0"/>
          </a:p>
          <a:p>
            <a:endParaRPr lang="en-CA" dirty="0"/>
          </a:p>
        </p:txBody>
      </p:sp>
      <p:pic>
        <p:nvPicPr>
          <p:cNvPr id="11266" name="Picture 2" descr="http://www.gobcn.ca/uploads/19/7d/197d87e6d81c14fb9c4736a00ac29675/EF_BROADBAND_250x1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4797152"/>
            <a:ext cx="3240360" cy="1944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01059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Digital Economy Consultation</a:t>
            </a:r>
            <a:endParaRPr lang="en-CA" dirty="0"/>
          </a:p>
        </p:txBody>
      </p:sp>
      <p:sp>
        <p:nvSpPr>
          <p:cNvPr id="3" name="Content Placeholder 2"/>
          <p:cNvSpPr>
            <a:spLocks noGrp="1"/>
          </p:cNvSpPr>
          <p:nvPr>
            <p:ph idx="1"/>
          </p:nvPr>
        </p:nvSpPr>
        <p:spPr/>
        <p:txBody>
          <a:bodyPr/>
          <a:lstStyle/>
          <a:p>
            <a:r>
              <a:rPr lang="en-CA" dirty="0" smtClean="0"/>
              <a:t>Several library groups participated in the digital economy consultation</a:t>
            </a:r>
          </a:p>
          <a:p>
            <a:endParaRPr lang="en-CA" dirty="0"/>
          </a:p>
          <a:p>
            <a:r>
              <a:rPr lang="en-CA" dirty="0" smtClean="0"/>
              <a:t>Submissions around broadband were vague and filled with unsupported claims</a:t>
            </a:r>
          </a:p>
          <a:p>
            <a:pPr lvl="1"/>
            <a:r>
              <a:rPr lang="en-CA" dirty="0" smtClean="0"/>
              <a:t>CLA suggested the number of homes with sufficient speed was quite low</a:t>
            </a:r>
          </a:p>
          <a:p>
            <a:pPr lvl="1"/>
            <a:r>
              <a:rPr lang="en-CA" dirty="0" smtClean="0"/>
              <a:t>Canadian Urban Libraries Council critiqued</a:t>
            </a:r>
          </a:p>
          <a:p>
            <a:pPr marL="411480" lvl="1" indent="0">
              <a:buNone/>
            </a:pPr>
            <a:r>
              <a:rPr lang="en-CA" dirty="0"/>
              <a:t> </a:t>
            </a:r>
            <a:r>
              <a:rPr lang="en-CA" dirty="0" smtClean="0"/>
              <a:t>    performance ceilings and called for unlimited</a:t>
            </a:r>
          </a:p>
          <a:p>
            <a:pPr marL="411480" lvl="1" indent="0">
              <a:buNone/>
            </a:pPr>
            <a:r>
              <a:rPr lang="en-CA" dirty="0"/>
              <a:t> </a:t>
            </a:r>
            <a:r>
              <a:rPr lang="en-CA" dirty="0" smtClean="0"/>
              <a:t>    broadband</a:t>
            </a:r>
          </a:p>
          <a:p>
            <a:pPr lvl="1"/>
            <a:r>
              <a:rPr lang="en-CA" dirty="0" smtClean="0"/>
              <a:t>OLA called for universal access and suggested</a:t>
            </a:r>
          </a:p>
          <a:p>
            <a:pPr marL="411480" lvl="1" indent="0">
              <a:buNone/>
            </a:pPr>
            <a:r>
              <a:rPr lang="en-CA" dirty="0"/>
              <a:t> </a:t>
            </a:r>
            <a:r>
              <a:rPr lang="en-CA" dirty="0" smtClean="0"/>
              <a:t>    it would ameliorate the digital divide</a:t>
            </a:r>
          </a:p>
          <a:p>
            <a:endParaRPr lang="en-CA" dirty="0"/>
          </a:p>
        </p:txBody>
      </p:sp>
      <p:pic>
        <p:nvPicPr>
          <p:cNvPr id="1433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0152" y="3789040"/>
            <a:ext cx="2134147" cy="27762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22579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Wireless Broadband</a:t>
            </a:r>
            <a:endParaRPr lang="en-CA" dirty="0"/>
          </a:p>
        </p:txBody>
      </p:sp>
      <p:sp>
        <p:nvSpPr>
          <p:cNvPr id="3" name="Content Placeholder 2"/>
          <p:cNvSpPr>
            <a:spLocks noGrp="1"/>
          </p:cNvSpPr>
          <p:nvPr>
            <p:ph idx="1"/>
          </p:nvPr>
        </p:nvSpPr>
        <p:spPr/>
        <p:txBody>
          <a:bodyPr/>
          <a:lstStyle/>
          <a:p>
            <a:r>
              <a:rPr lang="en-CA" dirty="0" smtClean="0"/>
              <a:t>Significant area over oversight in library community has been failing to recognize the importance of licensed radiospectrum</a:t>
            </a:r>
          </a:p>
          <a:p>
            <a:endParaRPr lang="en-CA" dirty="0"/>
          </a:p>
          <a:p>
            <a:r>
              <a:rPr lang="en-CA" dirty="0" smtClean="0"/>
              <a:t>Despite government rhetoric, the Canadian wireless market is extremely concentrated</a:t>
            </a:r>
          </a:p>
          <a:p>
            <a:endParaRPr lang="en-CA" dirty="0"/>
          </a:p>
          <a:p>
            <a:endParaRPr lang="en-CA" dirty="0" smtClean="0"/>
          </a:p>
          <a:p>
            <a:endParaRPr lang="en-CA" dirty="0"/>
          </a:p>
        </p:txBody>
      </p:sp>
      <p:pic>
        <p:nvPicPr>
          <p:cNvPr id="1331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3573016"/>
            <a:ext cx="5328592" cy="31820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6660232" y="4869160"/>
            <a:ext cx="1584176" cy="830997"/>
          </a:xfrm>
          <a:prstGeom prst="rect">
            <a:avLst/>
          </a:prstGeom>
          <a:noFill/>
        </p:spPr>
        <p:txBody>
          <a:bodyPr wrap="square" rtlCol="0">
            <a:spAutoFit/>
          </a:bodyPr>
          <a:lstStyle/>
          <a:p>
            <a:r>
              <a:rPr lang="en-CA" sz="1200" dirty="0" smtClean="0"/>
              <a:t>Source: CRTC </a:t>
            </a:r>
            <a:r>
              <a:rPr lang="en-CA" sz="1200" i="1" dirty="0" smtClean="0"/>
              <a:t>Communications Monitoring Report 2013</a:t>
            </a:r>
            <a:r>
              <a:rPr lang="en-CA" sz="1200" dirty="0" smtClean="0"/>
              <a:t>, p. 161</a:t>
            </a:r>
            <a:endParaRPr lang="en-CA" sz="1200" dirty="0"/>
          </a:p>
        </p:txBody>
      </p:sp>
    </p:spTree>
    <p:extLst>
      <p:ext uri="{BB962C8B-B14F-4D97-AF65-F5344CB8AC3E}">
        <p14:creationId xmlns:p14="http://schemas.microsoft.com/office/powerpoint/2010/main" val="4343006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Wireless Broadband</a:t>
            </a:r>
            <a:endParaRPr lang="en-CA" dirty="0"/>
          </a:p>
        </p:txBody>
      </p:sp>
      <p:sp>
        <p:nvSpPr>
          <p:cNvPr id="3" name="Content Placeholder 2"/>
          <p:cNvSpPr>
            <a:spLocks noGrp="1"/>
          </p:cNvSpPr>
          <p:nvPr>
            <p:ph idx="1"/>
          </p:nvPr>
        </p:nvSpPr>
        <p:spPr/>
        <p:txBody>
          <a:bodyPr/>
          <a:lstStyle/>
          <a:p>
            <a:r>
              <a:rPr lang="en-CA" dirty="0" smtClean="0"/>
              <a:t>The recent and upcoming spectrum auctions will do little to advance the needs of rural Canadians</a:t>
            </a:r>
          </a:p>
          <a:p>
            <a:endParaRPr lang="en-CA" dirty="0"/>
          </a:p>
          <a:p>
            <a:r>
              <a:rPr lang="en-CA" dirty="0" smtClean="0"/>
              <a:t>Bell, Rogers, Telus and Videotron have five years (2019) before they have to provide 700MHz (4G) service to cover 90% of the population served by their existing networks</a:t>
            </a:r>
          </a:p>
          <a:p>
            <a:pPr lvl="1"/>
            <a:r>
              <a:rPr lang="en-CA" dirty="0" smtClean="0"/>
              <a:t>There is no 100% deployment requirement</a:t>
            </a:r>
          </a:p>
          <a:p>
            <a:pPr lvl="1"/>
            <a:endParaRPr lang="en-CA" dirty="0"/>
          </a:p>
          <a:p>
            <a:pPr lvl="1"/>
            <a:r>
              <a:rPr lang="en-CA" dirty="0" smtClean="0"/>
              <a:t>Korea wants to have 5G service rolled out</a:t>
            </a:r>
          </a:p>
          <a:p>
            <a:pPr marL="411480" lvl="1" indent="0">
              <a:buNone/>
            </a:pPr>
            <a:r>
              <a:rPr lang="en-CA" dirty="0"/>
              <a:t> </a:t>
            </a:r>
            <a:r>
              <a:rPr lang="en-CA" dirty="0" smtClean="0"/>
              <a:t>    by the time it hosts the 2018 Olympics</a:t>
            </a:r>
          </a:p>
          <a:p>
            <a:pPr lvl="1"/>
            <a:endParaRPr lang="en-CA" dirty="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56738" y="4293096"/>
            <a:ext cx="2596056" cy="24611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62387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Wireless Broadband</a:t>
            </a:r>
          </a:p>
        </p:txBody>
      </p:sp>
      <p:sp>
        <p:nvSpPr>
          <p:cNvPr id="3" name="Content Placeholder 2"/>
          <p:cNvSpPr>
            <a:spLocks noGrp="1"/>
          </p:cNvSpPr>
          <p:nvPr>
            <p:ph idx="1"/>
          </p:nvPr>
        </p:nvSpPr>
        <p:spPr>
          <a:xfrm>
            <a:off x="457200" y="1600200"/>
            <a:ext cx="3682752" cy="4800600"/>
          </a:xfrm>
        </p:spPr>
        <p:txBody>
          <a:bodyPr>
            <a:normAutofit lnSpcReduction="10000"/>
          </a:bodyPr>
          <a:lstStyle/>
          <a:p>
            <a:r>
              <a:rPr lang="en-CA" dirty="0" smtClean="0"/>
              <a:t>On Jan. 10, 2014, Industry Minister James Moore announced the rules for the upcoming (2015) 2500 MHz auction stating:</a:t>
            </a:r>
          </a:p>
          <a:p>
            <a:endParaRPr lang="en-CA" dirty="0" smtClean="0"/>
          </a:p>
          <a:p>
            <a:pPr marL="411480" lvl="1" indent="0">
              <a:buNone/>
            </a:pPr>
            <a:r>
              <a:rPr lang="en-CA" dirty="0" smtClean="0"/>
              <a:t>“Spectrum in the 2500 MHz band is ideal for delivering next-generation LTE services on the latest smartphones and tablets, both in urban and suburban areas. It is also well suited to enhancing Internet services for Canadians living in rural areas.”</a:t>
            </a:r>
          </a:p>
          <a:p>
            <a:endParaRPr lang="en-CA" dirty="0"/>
          </a:p>
        </p:txBody>
      </p:sp>
      <p:graphicFrame>
        <p:nvGraphicFramePr>
          <p:cNvPr id="6" name="Table 5"/>
          <p:cNvGraphicFramePr>
            <a:graphicFrameLocks noGrp="1"/>
          </p:cNvGraphicFramePr>
          <p:nvPr>
            <p:extLst>
              <p:ext uri="{D42A27DB-BD31-4B8C-83A1-F6EECF244321}">
                <p14:modId xmlns:p14="http://schemas.microsoft.com/office/powerpoint/2010/main" val="701127617"/>
              </p:ext>
            </p:extLst>
          </p:nvPr>
        </p:nvGraphicFramePr>
        <p:xfrm>
          <a:off x="4355976" y="1628801"/>
          <a:ext cx="3888432" cy="4578702"/>
        </p:xfrm>
        <a:graphic>
          <a:graphicData uri="http://schemas.openxmlformats.org/drawingml/2006/table">
            <a:tbl>
              <a:tblPr>
                <a:tableStyleId>{5C22544A-7EE6-4342-B048-85BDC9FD1C3A}</a:tableStyleId>
              </a:tblPr>
              <a:tblGrid>
                <a:gridCol w="1831656"/>
                <a:gridCol w="2056776"/>
              </a:tblGrid>
              <a:tr h="480572">
                <a:tc gridSpan="2">
                  <a:txBody>
                    <a:bodyPr/>
                    <a:lstStyle/>
                    <a:p>
                      <a:pPr algn="ctr" fontAlgn="t"/>
                      <a:r>
                        <a:rPr lang="en-CA" sz="1400" b="1" u="none" strike="noStrike" dirty="0" smtClean="0">
                          <a:effectLst/>
                        </a:rPr>
                        <a:t>Deployment Requirements for 2500 MHz Licenses after 10 Years (2025)</a:t>
                      </a:r>
                      <a:endParaRPr lang="en-CA" sz="1400" b="1" i="0" u="none" strike="noStrike" dirty="0">
                        <a:solidFill>
                          <a:srgbClr val="000000"/>
                        </a:solidFill>
                        <a:effectLst/>
                        <a:latin typeface="Calibri"/>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CA"/>
                    </a:p>
                  </a:txBody>
                  <a:tcPr/>
                </a:tc>
              </a:tr>
              <a:tr h="413240">
                <a:tc>
                  <a:txBody>
                    <a:bodyPr/>
                    <a:lstStyle/>
                    <a:p>
                      <a:pPr algn="ctr" fontAlgn="b"/>
                      <a:r>
                        <a:rPr lang="en-CA" sz="1400" b="1" u="none" strike="noStrike" dirty="0">
                          <a:effectLst/>
                        </a:rPr>
                        <a:t>Region</a:t>
                      </a:r>
                      <a:endParaRPr lang="en-CA" sz="1400" b="1" i="0" u="none" strike="noStrike" dirty="0">
                        <a:solidFill>
                          <a:srgbClr val="000000"/>
                        </a:solidFill>
                        <a:effectLst/>
                        <a:latin typeface="Calibri"/>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CA" sz="1400" b="1" u="none" strike="noStrike" dirty="0" smtClean="0">
                          <a:effectLst/>
                        </a:rPr>
                        <a:t>Minimum Population </a:t>
                      </a:r>
                      <a:r>
                        <a:rPr lang="en-CA" sz="1400" b="1" u="none" strike="noStrike" dirty="0">
                          <a:effectLst/>
                        </a:rPr>
                        <a:t>Coverage</a:t>
                      </a:r>
                      <a:endParaRPr lang="en-CA" sz="1400" b="1" i="0" u="none" strike="noStrike" dirty="0">
                        <a:solidFill>
                          <a:srgbClr val="000000"/>
                        </a:solidFill>
                        <a:effectLst/>
                        <a:latin typeface="Calibri"/>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0675">
                <a:tc>
                  <a:txBody>
                    <a:bodyPr/>
                    <a:lstStyle/>
                    <a:p>
                      <a:pPr algn="l" fontAlgn="b"/>
                      <a:r>
                        <a:rPr lang="en-CA" sz="1400" u="none" strike="noStrike" dirty="0">
                          <a:effectLst/>
                        </a:rPr>
                        <a:t>Bas du fleuve/Gaspésie</a:t>
                      </a:r>
                      <a:endParaRPr lang="en-CA" sz="1400" b="0" i="0" u="none" strike="noStrike" dirty="0">
                        <a:solidFill>
                          <a:srgbClr val="000000"/>
                        </a:solidFill>
                        <a:effectLst/>
                        <a:latin typeface="Calibri"/>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CA" sz="1400" u="none" strike="noStrike" dirty="0">
                          <a:effectLst/>
                        </a:rPr>
                        <a:t>15%</a:t>
                      </a:r>
                      <a:endParaRPr lang="en-CA" sz="1400" b="0" i="0" u="none" strike="noStrike" dirty="0">
                        <a:solidFill>
                          <a:srgbClr val="000000"/>
                        </a:solidFill>
                        <a:effectLst/>
                        <a:latin typeface="Calibri"/>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0675">
                <a:tc>
                  <a:txBody>
                    <a:bodyPr/>
                    <a:lstStyle/>
                    <a:p>
                      <a:pPr algn="l" fontAlgn="b"/>
                      <a:r>
                        <a:rPr lang="en-CA" sz="1400" u="none" strike="noStrike" dirty="0">
                          <a:effectLst/>
                        </a:rPr>
                        <a:t>Upper Outaouais</a:t>
                      </a:r>
                      <a:endParaRPr lang="en-CA" sz="1400" b="0" i="0" u="none" strike="noStrike" dirty="0">
                        <a:solidFill>
                          <a:srgbClr val="000000"/>
                        </a:solidFill>
                        <a:effectLst/>
                        <a:latin typeface="Calibri"/>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CA" sz="1400" u="none" strike="noStrike" dirty="0">
                          <a:effectLst/>
                        </a:rPr>
                        <a:t>10%</a:t>
                      </a:r>
                      <a:endParaRPr lang="en-CA" sz="1400" b="0" i="0" u="none" strike="noStrike" dirty="0">
                        <a:solidFill>
                          <a:srgbClr val="000000"/>
                        </a:solidFill>
                        <a:effectLst/>
                        <a:latin typeface="Calibri"/>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0675">
                <a:tc>
                  <a:txBody>
                    <a:bodyPr/>
                    <a:lstStyle/>
                    <a:p>
                      <a:pPr algn="l" fontAlgn="b"/>
                      <a:r>
                        <a:rPr lang="en-CA" sz="1400" u="none" strike="noStrike" dirty="0">
                          <a:effectLst/>
                        </a:rPr>
                        <a:t>Pembroke</a:t>
                      </a:r>
                      <a:endParaRPr lang="en-CA" sz="1400" b="0" i="0" u="none" strike="noStrike" dirty="0">
                        <a:solidFill>
                          <a:srgbClr val="000000"/>
                        </a:solidFill>
                        <a:effectLst/>
                        <a:latin typeface="Calibri"/>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CA" sz="1400" u="none" strike="noStrike" dirty="0">
                          <a:effectLst/>
                        </a:rPr>
                        <a:t>15%</a:t>
                      </a:r>
                      <a:endParaRPr lang="en-CA" sz="1400" b="0" i="0" u="none" strike="noStrike" dirty="0">
                        <a:solidFill>
                          <a:srgbClr val="000000"/>
                        </a:solidFill>
                        <a:effectLst/>
                        <a:latin typeface="Calibri"/>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3240">
                <a:tc>
                  <a:txBody>
                    <a:bodyPr/>
                    <a:lstStyle/>
                    <a:p>
                      <a:pPr algn="l" fontAlgn="b"/>
                      <a:r>
                        <a:rPr lang="en-CA" sz="1400" u="none" strike="noStrike" dirty="0">
                          <a:effectLst/>
                        </a:rPr>
                        <a:t>Listowel/Goderich</a:t>
                      </a:r>
                      <a:r>
                        <a:rPr lang="en-CA" sz="1400" u="none" strike="noStrike" dirty="0" smtClean="0">
                          <a:effectLst/>
                        </a:rPr>
                        <a:t>/ Stratford</a:t>
                      </a:r>
                      <a:endParaRPr lang="en-CA" sz="1400" b="0" i="0" u="none" strike="noStrike" dirty="0">
                        <a:solidFill>
                          <a:srgbClr val="000000"/>
                        </a:solidFill>
                        <a:effectLst/>
                        <a:latin typeface="Calibri"/>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CA" sz="1400" u="none" strike="noStrike" dirty="0">
                          <a:effectLst/>
                        </a:rPr>
                        <a:t>15%</a:t>
                      </a:r>
                      <a:endParaRPr lang="en-CA" sz="1400" b="0" i="0" u="none" strike="noStrike" dirty="0">
                        <a:solidFill>
                          <a:srgbClr val="000000"/>
                        </a:solidFill>
                        <a:effectLst/>
                        <a:latin typeface="Calibri"/>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0675">
                <a:tc>
                  <a:txBody>
                    <a:bodyPr/>
                    <a:lstStyle/>
                    <a:p>
                      <a:pPr algn="l" fontAlgn="b"/>
                      <a:r>
                        <a:rPr lang="en-CA" sz="1400" u="none" strike="noStrike" dirty="0">
                          <a:effectLst/>
                        </a:rPr>
                        <a:t>Moose Jaw</a:t>
                      </a:r>
                      <a:endParaRPr lang="en-CA" sz="1400" b="0" i="0" u="none" strike="noStrike" dirty="0">
                        <a:solidFill>
                          <a:srgbClr val="000000"/>
                        </a:solidFill>
                        <a:effectLst/>
                        <a:latin typeface="Calibri"/>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CA" sz="1400" u="none" strike="noStrike" dirty="0">
                          <a:effectLst/>
                        </a:rPr>
                        <a:t>25%</a:t>
                      </a:r>
                      <a:endParaRPr lang="en-CA" sz="1400" b="0" i="0" u="none" strike="noStrike" dirty="0">
                        <a:solidFill>
                          <a:srgbClr val="000000"/>
                        </a:solidFill>
                        <a:effectLst/>
                        <a:latin typeface="Calibri"/>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0675">
                <a:tc>
                  <a:txBody>
                    <a:bodyPr/>
                    <a:lstStyle/>
                    <a:p>
                      <a:pPr algn="l" fontAlgn="b"/>
                      <a:r>
                        <a:rPr lang="en-CA" sz="1400" u="none" strike="noStrike" dirty="0">
                          <a:effectLst/>
                        </a:rPr>
                        <a:t>Red Deer</a:t>
                      </a:r>
                      <a:endParaRPr lang="en-CA" sz="1400" b="0" i="0" u="none" strike="noStrike" dirty="0">
                        <a:solidFill>
                          <a:srgbClr val="000000"/>
                        </a:solidFill>
                        <a:effectLst/>
                        <a:latin typeface="Calibri"/>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CA" sz="1400" u="none" strike="noStrike" dirty="0">
                          <a:effectLst/>
                        </a:rPr>
                        <a:t>25%</a:t>
                      </a:r>
                      <a:endParaRPr lang="en-CA" sz="1400" b="0" i="0" u="none" strike="noStrike" dirty="0">
                        <a:solidFill>
                          <a:srgbClr val="000000"/>
                        </a:solidFill>
                        <a:effectLst/>
                        <a:latin typeface="Calibri"/>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0675">
                <a:tc>
                  <a:txBody>
                    <a:bodyPr/>
                    <a:lstStyle/>
                    <a:p>
                      <a:pPr algn="l" fontAlgn="b"/>
                      <a:r>
                        <a:rPr lang="en-CA" sz="1400" u="none" strike="noStrike" dirty="0">
                          <a:effectLst/>
                        </a:rPr>
                        <a:t>Grande </a:t>
                      </a:r>
                      <a:r>
                        <a:rPr lang="en-CA" sz="1400" u="none" strike="noStrike" dirty="0" smtClean="0">
                          <a:effectLst/>
                        </a:rPr>
                        <a:t>Prairie</a:t>
                      </a:r>
                      <a:endParaRPr lang="en-CA" sz="1400" b="0" i="0" u="none" strike="noStrike" dirty="0">
                        <a:solidFill>
                          <a:srgbClr val="000000"/>
                        </a:solidFill>
                        <a:effectLst/>
                        <a:latin typeface="Calibri"/>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CA" sz="1400" u="none" strike="noStrike" dirty="0">
                          <a:effectLst/>
                        </a:rPr>
                        <a:t>25%</a:t>
                      </a:r>
                      <a:endParaRPr lang="en-CA" sz="1400" b="0" i="0" u="none" strike="noStrike" dirty="0">
                        <a:solidFill>
                          <a:srgbClr val="000000"/>
                        </a:solidFill>
                        <a:effectLst/>
                        <a:latin typeface="Calibri"/>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0675">
                <a:tc>
                  <a:txBody>
                    <a:bodyPr/>
                    <a:lstStyle/>
                    <a:p>
                      <a:pPr algn="l" fontAlgn="b"/>
                      <a:r>
                        <a:rPr lang="en-CA" sz="1400" u="none" strike="noStrike" dirty="0">
                          <a:effectLst/>
                        </a:rPr>
                        <a:t>Edmonton</a:t>
                      </a:r>
                      <a:endParaRPr lang="en-CA" sz="1400" b="0" i="0" u="none" strike="noStrike" dirty="0">
                        <a:solidFill>
                          <a:srgbClr val="000000"/>
                        </a:solidFill>
                        <a:effectLst/>
                        <a:latin typeface="Calibri"/>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CA" sz="1400" u="none" strike="noStrike" dirty="0">
                          <a:effectLst/>
                        </a:rPr>
                        <a:t>50%</a:t>
                      </a:r>
                      <a:endParaRPr lang="en-CA" sz="1400" b="0" i="0" u="none" strike="noStrike" dirty="0">
                        <a:solidFill>
                          <a:srgbClr val="000000"/>
                        </a:solidFill>
                        <a:effectLst/>
                        <a:latin typeface="Calibri"/>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0675">
                <a:tc>
                  <a:txBody>
                    <a:bodyPr/>
                    <a:lstStyle/>
                    <a:p>
                      <a:pPr algn="l" fontAlgn="b"/>
                      <a:r>
                        <a:rPr lang="en-CA" sz="1400" u="none" strike="noStrike" dirty="0">
                          <a:effectLst/>
                        </a:rPr>
                        <a:t>Medicine Hat/Brooks</a:t>
                      </a:r>
                      <a:endParaRPr lang="en-CA" sz="1400" b="0" i="0" u="none" strike="noStrike" dirty="0">
                        <a:solidFill>
                          <a:srgbClr val="000000"/>
                        </a:solidFill>
                        <a:effectLst/>
                        <a:latin typeface="Calibri"/>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CA" sz="1400" u="none" strike="noStrike" dirty="0">
                          <a:effectLst/>
                        </a:rPr>
                        <a:t>30%</a:t>
                      </a:r>
                      <a:endParaRPr lang="en-CA" sz="1400" b="0" i="0" u="none" strike="noStrike" dirty="0">
                        <a:solidFill>
                          <a:srgbClr val="000000"/>
                        </a:solidFill>
                        <a:effectLst/>
                        <a:latin typeface="Calibri"/>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0675">
                <a:tc>
                  <a:txBody>
                    <a:bodyPr/>
                    <a:lstStyle/>
                    <a:p>
                      <a:pPr algn="l" fontAlgn="b"/>
                      <a:r>
                        <a:rPr lang="en-CA" sz="1400" u="none" strike="noStrike" dirty="0">
                          <a:effectLst/>
                        </a:rPr>
                        <a:t>Lethbridge</a:t>
                      </a:r>
                      <a:endParaRPr lang="en-CA" sz="1400" b="0" i="0" u="none" strike="noStrike" dirty="0">
                        <a:solidFill>
                          <a:srgbClr val="000000"/>
                        </a:solidFill>
                        <a:effectLst/>
                        <a:latin typeface="Calibri"/>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CA" sz="1400" u="none" strike="noStrike" dirty="0">
                          <a:effectLst/>
                        </a:rPr>
                        <a:t>40%</a:t>
                      </a:r>
                      <a:endParaRPr lang="en-CA" sz="1400" b="0" i="0" u="none" strike="noStrike" dirty="0">
                        <a:solidFill>
                          <a:srgbClr val="000000"/>
                        </a:solidFill>
                        <a:effectLst/>
                        <a:latin typeface="Calibri"/>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0675">
                <a:tc>
                  <a:txBody>
                    <a:bodyPr/>
                    <a:lstStyle/>
                    <a:p>
                      <a:pPr algn="l" fontAlgn="b"/>
                      <a:r>
                        <a:rPr lang="en-CA" sz="1400" u="none" strike="noStrike" dirty="0">
                          <a:effectLst/>
                        </a:rPr>
                        <a:t>Calgary</a:t>
                      </a:r>
                      <a:endParaRPr lang="en-CA" sz="1400" b="0" i="0" u="none" strike="noStrike" dirty="0">
                        <a:solidFill>
                          <a:srgbClr val="000000"/>
                        </a:solidFill>
                        <a:effectLst/>
                        <a:latin typeface="Calibri"/>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CA" sz="1400" u="none" strike="noStrike" dirty="0">
                          <a:effectLst/>
                        </a:rPr>
                        <a:t>50%</a:t>
                      </a:r>
                      <a:endParaRPr lang="en-CA" sz="1400" b="0" i="0" u="none" strike="noStrike" dirty="0">
                        <a:solidFill>
                          <a:srgbClr val="000000"/>
                        </a:solidFill>
                        <a:effectLst/>
                        <a:latin typeface="Calibri"/>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0675">
                <a:tc>
                  <a:txBody>
                    <a:bodyPr/>
                    <a:lstStyle/>
                    <a:p>
                      <a:pPr algn="l" fontAlgn="b"/>
                      <a:r>
                        <a:rPr lang="en-CA" sz="1400" u="none" strike="noStrike" dirty="0">
                          <a:effectLst/>
                        </a:rPr>
                        <a:t>Kootenays</a:t>
                      </a:r>
                      <a:endParaRPr lang="en-CA" sz="1400" b="0" i="0" u="none" strike="noStrike" dirty="0">
                        <a:solidFill>
                          <a:srgbClr val="000000"/>
                        </a:solidFill>
                        <a:effectLst/>
                        <a:latin typeface="Calibri"/>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CA" sz="1400" u="none" strike="noStrike" dirty="0">
                          <a:effectLst/>
                        </a:rPr>
                        <a:t>15%</a:t>
                      </a:r>
                      <a:endParaRPr lang="en-CA" sz="1400" b="0" i="0" u="none" strike="noStrike" dirty="0">
                        <a:solidFill>
                          <a:srgbClr val="000000"/>
                        </a:solidFill>
                        <a:effectLst/>
                        <a:latin typeface="Calibri"/>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0675">
                <a:tc>
                  <a:txBody>
                    <a:bodyPr/>
                    <a:lstStyle/>
                    <a:p>
                      <a:pPr algn="l" fontAlgn="b"/>
                      <a:r>
                        <a:rPr lang="en-CA" sz="1400" u="none" strike="noStrike" dirty="0">
                          <a:effectLst/>
                        </a:rPr>
                        <a:t>Yukon</a:t>
                      </a:r>
                      <a:endParaRPr lang="en-CA" sz="1400" b="0" i="0" u="none" strike="noStrike" dirty="0">
                        <a:solidFill>
                          <a:srgbClr val="000000"/>
                        </a:solidFill>
                        <a:effectLst/>
                        <a:latin typeface="Calibri"/>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CA" sz="1400" u="none" strike="noStrike" dirty="0">
                          <a:effectLst/>
                        </a:rPr>
                        <a:t>20%</a:t>
                      </a:r>
                      <a:endParaRPr lang="en-CA" sz="1400" b="0" i="0" u="none" strike="noStrike" dirty="0">
                        <a:solidFill>
                          <a:srgbClr val="000000"/>
                        </a:solidFill>
                        <a:effectLst/>
                        <a:latin typeface="Calibri"/>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0675">
                <a:tc>
                  <a:txBody>
                    <a:bodyPr/>
                    <a:lstStyle/>
                    <a:p>
                      <a:pPr algn="l" fontAlgn="b"/>
                      <a:r>
                        <a:rPr lang="en-CA" sz="1400" u="none" strike="noStrike" dirty="0">
                          <a:effectLst/>
                        </a:rPr>
                        <a:t>Nunavut</a:t>
                      </a:r>
                      <a:endParaRPr lang="en-CA" sz="1400" b="0" i="0" u="none" strike="noStrike" dirty="0">
                        <a:solidFill>
                          <a:srgbClr val="000000"/>
                        </a:solidFill>
                        <a:effectLst/>
                        <a:latin typeface="Calibri"/>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CA" sz="1400" u="none" strike="noStrike" dirty="0">
                          <a:effectLst/>
                        </a:rPr>
                        <a:t>20%</a:t>
                      </a:r>
                      <a:endParaRPr lang="en-CA" sz="1400" b="0" i="0" u="none" strike="noStrike" dirty="0">
                        <a:solidFill>
                          <a:srgbClr val="000000"/>
                        </a:solidFill>
                        <a:effectLst/>
                        <a:latin typeface="Calibri"/>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0675">
                <a:tc>
                  <a:txBody>
                    <a:bodyPr/>
                    <a:lstStyle/>
                    <a:p>
                      <a:pPr algn="l" fontAlgn="b"/>
                      <a:r>
                        <a:rPr lang="en-CA" sz="1400" u="none" strike="noStrike" dirty="0">
                          <a:effectLst/>
                        </a:rPr>
                        <a:t>Northwest Territories</a:t>
                      </a:r>
                      <a:endParaRPr lang="en-CA" sz="1400" b="0" i="0" u="none" strike="noStrike" dirty="0">
                        <a:solidFill>
                          <a:srgbClr val="000000"/>
                        </a:solidFill>
                        <a:effectLst/>
                        <a:latin typeface="Calibri"/>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CA" sz="1400" u="none" strike="noStrike" dirty="0">
                          <a:effectLst/>
                        </a:rPr>
                        <a:t>20%</a:t>
                      </a:r>
                      <a:endParaRPr lang="en-CA" sz="1400" b="0" i="0" u="none" strike="noStrike" dirty="0">
                        <a:solidFill>
                          <a:srgbClr val="000000"/>
                        </a:solidFill>
                        <a:effectLst/>
                        <a:latin typeface="Calibri"/>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7" name="TextBox 6"/>
          <p:cNvSpPr txBox="1"/>
          <p:nvPr/>
        </p:nvSpPr>
        <p:spPr>
          <a:xfrm>
            <a:off x="4139952" y="6298077"/>
            <a:ext cx="4248472" cy="461665"/>
          </a:xfrm>
          <a:prstGeom prst="rect">
            <a:avLst/>
          </a:prstGeom>
          <a:noFill/>
        </p:spPr>
        <p:txBody>
          <a:bodyPr wrap="square" rtlCol="0">
            <a:spAutoFit/>
          </a:bodyPr>
          <a:lstStyle/>
          <a:p>
            <a:r>
              <a:rPr lang="en-CA" sz="1200" dirty="0" smtClean="0"/>
              <a:t>Source: Industry Canada, Licensing Framework for the Broadband Radio Service (BRS) – 2500 MHz Band (2013), p. 63-64</a:t>
            </a:r>
            <a:endParaRPr lang="en-CA" sz="1200" dirty="0"/>
          </a:p>
        </p:txBody>
      </p:sp>
    </p:spTree>
    <p:extLst>
      <p:ext uri="{BB962C8B-B14F-4D97-AF65-F5344CB8AC3E}">
        <p14:creationId xmlns:p14="http://schemas.microsoft.com/office/powerpoint/2010/main" val="42260872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Overcoming Barriers</a:t>
            </a:r>
            <a:endParaRPr lang="en-CA" dirty="0"/>
          </a:p>
        </p:txBody>
      </p:sp>
      <p:sp>
        <p:nvSpPr>
          <p:cNvPr id="3" name="Content Placeholder 2"/>
          <p:cNvSpPr>
            <a:spLocks noGrp="1"/>
          </p:cNvSpPr>
          <p:nvPr>
            <p:ph idx="1"/>
          </p:nvPr>
        </p:nvSpPr>
        <p:spPr/>
        <p:txBody>
          <a:bodyPr>
            <a:normAutofit/>
          </a:bodyPr>
          <a:lstStyle/>
          <a:p>
            <a:r>
              <a:rPr lang="en-CA" dirty="0" smtClean="0"/>
              <a:t>While universal access will be (eventually) achieved, there is a renewed need for library advocacy around broadband on:</a:t>
            </a:r>
          </a:p>
          <a:p>
            <a:pPr lvl="1"/>
            <a:r>
              <a:rPr lang="en-CA" dirty="0" smtClean="0"/>
              <a:t>Urban – rural divisions</a:t>
            </a:r>
          </a:p>
          <a:p>
            <a:pPr lvl="1"/>
            <a:r>
              <a:rPr lang="en-CA" dirty="0" smtClean="0"/>
              <a:t>Need for digital literacy skills training</a:t>
            </a:r>
          </a:p>
          <a:p>
            <a:pPr lvl="1"/>
            <a:r>
              <a:rPr lang="en-CA" dirty="0" smtClean="0"/>
              <a:t>Speeds for both wired and wireless services</a:t>
            </a:r>
          </a:p>
          <a:p>
            <a:pPr lvl="1"/>
            <a:r>
              <a:rPr lang="en-CA" dirty="0" smtClean="0"/>
              <a:t>Affordable prices</a:t>
            </a:r>
          </a:p>
          <a:p>
            <a:pPr lvl="1"/>
            <a:r>
              <a:rPr lang="en-CA" dirty="0" smtClean="0"/>
              <a:t>Greater consideration of the public interest</a:t>
            </a:r>
          </a:p>
          <a:p>
            <a:pPr lvl="1"/>
            <a:endParaRPr lang="en-CA" dirty="0"/>
          </a:p>
          <a:p>
            <a:r>
              <a:rPr lang="en-CA" dirty="0" smtClean="0"/>
              <a:t>Requires greater collaboration between libraries (particularly rural ones), library associations and the academic community</a:t>
            </a:r>
          </a:p>
          <a:p>
            <a:endParaRPr lang="en-CA" dirty="0"/>
          </a:p>
        </p:txBody>
      </p:sp>
    </p:spTree>
    <p:extLst>
      <p:ext uri="{BB962C8B-B14F-4D97-AF65-F5344CB8AC3E}">
        <p14:creationId xmlns:p14="http://schemas.microsoft.com/office/powerpoint/2010/main" val="36284238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CA" dirty="0"/>
          </a:p>
        </p:txBody>
      </p:sp>
      <p:sp>
        <p:nvSpPr>
          <p:cNvPr id="3" name="Content Placeholder 2"/>
          <p:cNvSpPr>
            <a:spLocks noGrp="1"/>
          </p:cNvSpPr>
          <p:nvPr>
            <p:ph idx="1"/>
          </p:nvPr>
        </p:nvSpPr>
        <p:spPr/>
        <p:txBody>
          <a:bodyPr/>
          <a:lstStyle/>
          <a:p>
            <a:r>
              <a:rPr lang="en-US" sz="2000" dirty="0" smtClean="0"/>
              <a:t>Broadband and the Canadian Context</a:t>
            </a:r>
          </a:p>
          <a:p>
            <a:endParaRPr lang="en-US" sz="2000" dirty="0"/>
          </a:p>
          <a:p>
            <a:r>
              <a:rPr lang="en-US" sz="2000" dirty="0" smtClean="0"/>
              <a:t>Early successes in internet advocacy</a:t>
            </a:r>
          </a:p>
          <a:p>
            <a:endParaRPr lang="en-US" sz="2000" dirty="0"/>
          </a:p>
          <a:p>
            <a:r>
              <a:rPr lang="en-US" sz="2000" dirty="0" smtClean="0"/>
              <a:t>Shifting government priorities</a:t>
            </a:r>
          </a:p>
          <a:p>
            <a:endParaRPr lang="en-US" sz="2000" dirty="0"/>
          </a:p>
          <a:p>
            <a:r>
              <a:rPr lang="en-US" sz="2000" dirty="0" smtClean="0"/>
              <a:t>Digital economy and wireless broadband failures</a:t>
            </a:r>
          </a:p>
          <a:p>
            <a:endParaRPr lang="en-US" sz="2000" dirty="0"/>
          </a:p>
          <a:p>
            <a:r>
              <a:rPr lang="en-US" sz="2000" dirty="0" smtClean="0"/>
              <a:t>Successful advocacy </a:t>
            </a:r>
            <a:r>
              <a:rPr lang="en-US" sz="2000" dirty="0" err="1" smtClean="0"/>
              <a:t>redux</a:t>
            </a:r>
            <a:r>
              <a:rPr lang="en-US" sz="2000" dirty="0" smtClean="0"/>
              <a:t> – </a:t>
            </a:r>
            <a:r>
              <a:rPr lang="en-US" sz="2000" dirty="0" err="1" smtClean="0"/>
              <a:t>Birdsa</a:t>
            </a:r>
            <a:r>
              <a:rPr lang="en-US" sz="2000" dirty="0" err="1" smtClean="0"/>
              <a:t>ll’s</a:t>
            </a:r>
            <a:r>
              <a:rPr lang="en-US" sz="2000" dirty="0" smtClean="0"/>
              <a:t> Right to Communicate</a:t>
            </a:r>
            <a:endParaRPr lang="en-US" sz="2000" dirty="0" smtClean="0"/>
          </a:p>
        </p:txBody>
      </p:sp>
    </p:spTree>
    <p:extLst>
      <p:ext uri="{BB962C8B-B14F-4D97-AF65-F5344CB8AC3E}">
        <p14:creationId xmlns:p14="http://schemas.microsoft.com/office/powerpoint/2010/main" val="7482263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Right to Communicate</a:t>
            </a:r>
            <a:endParaRPr lang="en-CA" dirty="0"/>
          </a:p>
        </p:txBody>
      </p:sp>
      <p:sp>
        <p:nvSpPr>
          <p:cNvPr id="3" name="Content Placeholder 2"/>
          <p:cNvSpPr>
            <a:spLocks noGrp="1"/>
          </p:cNvSpPr>
          <p:nvPr>
            <p:ph idx="1"/>
          </p:nvPr>
        </p:nvSpPr>
        <p:spPr>
          <a:xfrm>
            <a:off x="457200" y="1600200"/>
            <a:ext cx="7067128" cy="4800600"/>
          </a:xfrm>
        </p:spPr>
        <p:txBody>
          <a:bodyPr>
            <a:normAutofit fontScale="92500" lnSpcReduction="20000"/>
          </a:bodyPr>
          <a:lstStyle/>
          <a:p>
            <a:r>
              <a:rPr lang="en-CA" dirty="0" smtClean="0"/>
              <a:t>William </a:t>
            </a:r>
            <a:r>
              <a:rPr lang="en-CA" dirty="0" err="1" smtClean="0"/>
              <a:t>Birdsall</a:t>
            </a:r>
            <a:r>
              <a:rPr lang="en-CA" dirty="0" smtClean="0"/>
              <a:t> has repeatedly suggested libraries reframe their advocacy around the right to communicate</a:t>
            </a:r>
          </a:p>
          <a:p>
            <a:endParaRPr lang="en-CA" dirty="0"/>
          </a:p>
          <a:p>
            <a:r>
              <a:rPr lang="en-CA" dirty="0" smtClean="0"/>
              <a:t>“The right to communicate meets the need to move beyond a narrow conception of universal access based on technical connectivity.”</a:t>
            </a:r>
          </a:p>
          <a:p>
            <a:pPr marL="777240" lvl="2" indent="0">
              <a:buNone/>
            </a:pPr>
            <a:r>
              <a:rPr lang="en-CA" dirty="0" smtClean="0"/>
              <a:t>William F. </a:t>
            </a:r>
            <a:r>
              <a:rPr lang="en-CA" dirty="0" err="1" smtClean="0"/>
              <a:t>Birdsall</a:t>
            </a:r>
            <a:r>
              <a:rPr lang="en-CA" dirty="0" smtClean="0"/>
              <a:t>, “Policy and Participation on the Canadian Information Highway,” </a:t>
            </a:r>
            <a:r>
              <a:rPr lang="en-CA" i="1" dirty="0"/>
              <a:t>First Monday, 4</a:t>
            </a:r>
            <a:r>
              <a:rPr lang="en-CA" dirty="0"/>
              <a:t>(3), (1999): </a:t>
            </a:r>
            <a:r>
              <a:rPr lang="en-CA" dirty="0">
                <a:hlinkClick r:id="rId2"/>
              </a:rPr>
              <a:t>http://</a:t>
            </a:r>
            <a:r>
              <a:rPr lang="en-CA" dirty="0" smtClean="0">
                <a:hlinkClick r:id="rId2"/>
              </a:rPr>
              <a:t>firstmonday.org/ojs/index.php/fm/article/view/653/568</a:t>
            </a:r>
            <a:r>
              <a:rPr lang="en-CA" dirty="0" smtClean="0"/>
              <a:t> </a:t>
            </a:r>
          </a:p>
          <a:p>
            <a:pPr marL="777240" lvl="2" indent="0">
              <a:buNone/>
            </a:pPr>
            <a:endParaRPr lang="en-CA" dirty="0" smtClean="0"/>
          </a:p>
          <a:p>
            <a:r>
              <a:rPr lang="en-CA" dirty="0"/>
              <a:t>“The right to communicate provides a conceptual framework within which Canadians can address not only access to information and the Internet, but related issues of intellectual freedom, language rights, cultural identity, intellectual property rights and so forth.” </a:t>
            </a:r>
          </a:p>
          <a:p>
            <a:pPr marL="777240" lvl="2" indent="0">
              <a:buNone/>
            </a:pPr>
            <a:r>
              <a:rPr lang="en-CA" dirty="0"/>
              <a:t>William F. </a:t>
            </a:r>
            <a:r>
              <a:rPr lang="en-CA" dirty="0" err="1"/>
              <a:t>Birdsall</a:t>
            </a:r>
            <a:r>
              <a:rPr lang="en-CA" dirty="0"/>
              <a:t>, “Libraries, Communication Rights, and Access in a Digital World,” in </a:t>
            </a:r>
            <a:r>
              <a:rPr lang="en-CA" i="1" dirty="0"/>
              <a:t>Access to Information in a Digital World</a:t>
            </a:r>
            <a:r>
              <a:rPr lang="en-CA" dirty="0"/>
              <a:t> (2004), p. 164</a:t>
            </a:r>
          </a:p>
          <a:p>
            <a:pPr marL="777240" lvl="2" indent="0">
              <a:buNone/>
            </a:pPr>
            <a:endParaRPr lang="en-CA" dirty="0" smtClean="0"/>
          </a:p>
        </p:txBody>
      </p:sp>
      <p:pic>
        <p:nvPicPr>
          <p:cNvPr id="1026" name="Picture 2" descr="Front 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304" y="2924944"/>
            <a:ext cx="941300" cy="1463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42464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Right to Communicate</a:t>
            </a:r>
          </a:p>
        </p:txBody>
      </p:sp>
      <p:sp>
        <p:nvSpPr>
          <p:cNvPr id="3" name="Content Placeholder 2"/>
          <p:cNvSpPr>
            <a:spLocks noGrp="1"/>
          </p:cNvSpPr>
          <p:nvPr>
            <p:ph idx="1"/>
          </p:nvPr>
        </p:nvSpPr>
        <p:spPr/>
        <p:txBody>
          <a:bodyPr>
            <a:normAutofit fontScale="92500" lnSpcReduction="10000"/>
          </a:bodyPr>
          <a:lstStyle/>
          <a:p>
            <a:pPr marL="114300" indent="0">
              <a:buNone/>
            </a:pPr>
            <a:r>
              <a:rPr lang="en-CA" sz="1800" dirty="0"/>
              <a:t>William F. </a:t>
            </a:r>
            <a:r>
              <a:rPr lang="en-CA" sz="1800" dirty="0" err="1"/>
              <a:t>Birdsall</a:t>
            </a:r>
            <a:r>
              <a:rPr lang="en-CA" sz="1800" dirty="0"/>
              <a:t>, “Libraries and the Communicative Citizen in the Twenty-first Century,” </a:t>
            </a:r>
            <a:r>
              <a:rPr lang="en-CA" sz="1800" i="1" dirty="0" err="1"/>
              <a:t>Libri</a:t>
            </a:r>
            <a:r>
              <a:rPr lang="en-CA" sz="1800" i="1" dirty="0"/>
              <a:t>: International Journal of Libraries and Information Services</a:t>
            </a:r>
            <a:r>
              <a:rPr lang="en-CA" sz="1800" dirty="0"/>
              <a:t>, 2(3)</a:t>
            </a:r>
            <a:r>
              <a:rPr lang="en-CA" sz="1800" i="1" dirty="0"/>
              <a:t> </a:t>
            </a:r>
            <a:r>
              <a:rPr lang="en-CA" sz="1800" dirty="0"/>
              <a:t>(Sept. 2005) p. 80.</a:t>
            </a:r>
          </a:p>
          <a:p>
            <a:pPr marL="114300" indent="0">
              <a:buNone/>
            </a:pPr>
            <a:endParaRPr lang="en-CA" dirty="0" smtClean="0"/>
          </a:p>
          <a:p>
            <a:r>
              <a:rPr lang="en-CA" dirty="0"/>
              <a:t>It establishes a legal foundation for the library that is in accord with the global expansion of electronic communication and human rights in the 21</a:t>
            </a:r>
            <a:r>
              <a:rPr lang="en-CA" baseline="30000" dirty="0"/>
              <a:t>st</a:t>
            </a:r>
            <a:r>
              <a:rPr lang="en-CA" dirty="0"/>
              <a:t> century</a:t>
            </a:r>
            <a:r>
              <a:rPr lang="en-CA" dirty="0" smtClean="0"/>
              <a:t>.</a:t>
            </a:r>
          </a:p>
          <a:p>
            <a:endParaRPr lang="en-CA" dirty="0"/>
          </a:p>
          <a:p>
            <a:r>
              <a:rPr lang="en-CA" dirty="0"/>
              <a:t>It provides a framework for re-evaluating and trans- forming traditional library values to meet the needs of the new communicative environment</a:t>
            </a:r>
            <a:r>
              <a:rPr lang="en-CA" dirty="0" smtClean="0"/>
              <a:t>.</a:t>
            </a:r>
          </a:p>
          <a:p>
            <a:endParaRPr lang="en-CA" dirty="0"/>
          </a:p>
          <a:p>
            <a:r>
              <a:rPr lang="en-CA" dirty="0"/>
              <a:t>It envisions a social role for the library as an institution that continues to meet the needs of the individual and the community regardless of its material or digital form.</a:t>
            </a:r>
          </a:p>
          <a:p>
            <a:pPr marL="114300" indent="0">
              <a:buNone/>
            </a:pPr>
            <a:endParaRPr lang="en-CA" dirty="0"/>
          </a:p>
        </p:txBody>
      </p:sp>
    </p:spTree>
    <p:extLst>
      <p:ext uri="{BB962C8B-B14F-4D97-AF65-F5344CB8AC3E}">
        <p14:creationId xmlns:p14="http://schemas.microsoft.com/office/powerpoint/2010/main" val="35426093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Right to Communicate</a:t>
            </a:r>
          </a:p>
        </p:txBody>
      </p:sp>
      <p:sp>
        <p:nvSpPr>
          <p:cNvPr id="3" name="Content Placeholder 2"/>
          <p:cNvSpPr>
            <a:spLocks noGrp="1"/>
          </p:cNvSpPr>
          <p:nvPr>
            <p:ph idx="1"/>
          </p:nvPr>
        </p:nvSpPr>
        <p:spPr/>
        <p:txBody>
          <a:bodyPr>
            <a:normAutofit lnSpcReduction="10000"/>
          </a:bodyPr>
          <a:lstStyle/>
          <a:p>
            <a:r>
              <a:rPr lang="en-CA" dirty="0"/>
              <a:t>It stakes out a role for the library as an important component of global communication networks</a:t>
            </a:r>
            <a:r>
              <a:rPr lang="en-CA" dirty="0" smtClean="0"/>
              <a:t>.</a:t>
            </a:r>
          </a:p>
          <a:p>
            <a:endParaRPr lang="en-CA" dirty="0"/>
          </a:p>
          <a:p>
            <a:r>
              <a:rPr lang="en-CA" dirty="0"/>
              <a:t>It shifts the focus of the library and librarianship from information to communication, from content to process, from the informed citizen to the communicative citizen</a:t>
            </a:r>
            <a:r>
              <a:rPr lang="en-CA" dirty="0" smtClean="0"/>
              <a:t>.</a:t>
            </a:r>
          </a:p>
          <a:p>
            <a:endParaRPr lang="en-CA" dirty="0"/>
          </a:p>
          <a:p>
            <a:r>
              <a:rPr lang="en-CA" dirty="0"/>
              <a:t>It serves as a basis upon which to develop library organization and operations focused on dynamic communication processes and services rather than the traditional focus on passive content and collections</a:t>
            </a:r>
            <a:r>
              <a:rPr lang="en-CA" dirty="0" smtClean="0"/>
              <a:t>.</a:t>
            </a:r>
          </a:p>
          <a:p>
            <a:endParaRPr lang="en-CA" dirty="0"/>
          </a:p>
          <a:p>
            <a:r>
              <a:rPr lang="en-CA" dirty="0"/>
              <a:t>It means libraries should be evaluated on the quality of services they provide rather than the size of their collections.</a:t>
            </a:r>
          </a:p>
          <a:p>
            <a:endParaRPr lang="en-CA" dirty="0"/>
          </a:p>
          <a:p>
            <a:endParaRPr lang="en-CA" dirty="0"/>
          </a:p>
        </p:txBody>
      </p:sp>
    </p:spTree>
    <p:extLst>
      <p:ext uri="{BB962C8B-B14F-4D97-AF65-F5344CB8AC3E}">
        <p14:creationId xmlns:p14="http://schemas.microsoft.com/office/powerpoint/2010/main" val="24468935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Right to Communicate</a:t>
            </a:r>
          </a:p>
        </p:txBody>
      </p:sp>
      <p:sp>
        <p:nvSpPr>
          <p:cNvPr id="3" name="Content Placeholder 2"/>
          <p:cNvSpPr>
            <a:spLocks noGrp="1"/>
          </p:cNvSpPr>
          <p:nvPr>
            <p:ph idx="1"/>
          </p:nvPr>
        </p:nvSpPr>
        <p:spPr/>
        <p:txBody>
          <a:bodyPr>
            <a:normAutofit lnSpcReduction="10000"/>
          </a:bodyPr>
          <a:lstStyle/>
          <a:p>
            <a:r>
              <a:rPr lang="en-CA" dirty="0"/>
              <a:t>It assumes the primary resource of the library is the staff rather than the collection. </a:t>
            </a:r>
            <a:endParaRPr lang="en-CA" dirty="0" smtClean="0"/>
          </a:p>
          <a:p>
            <a:endParaRPr lang="en-CA" dirty="0"/>
          </a:p>
          <a:p>
            <a:r>
              <a:rPr lang="en-CA" dirty="0"/>
              <a:t>It opens up the possibility of attracting a more inclusive clientele for libraries</a:t>
            </a:r>
            <a:r>
              <a:rPr lang="en-CA" dirty="0" smtClean="0"/>
              <a:t>.</a:t>
            </a:r>
          </a:p>
          <a:p>
            <a:endParaRPr lang="en-CA" dirty="0"/>
          </a:p>
          <a:p>
            <a:r>
              <a:rPr lang="en-CA" dirty="0"/>
              <a:t>It is the foundation for creating political alliances with other groups having a stake in promoting communication rights</a:t>
            </a:r>
            <a:r>
              <a:rPr lang="en-CA" dirty="0" smtClean="0"/>
              <a:t>.</a:t>
            </a:r>
          </a:p>
          <a:p>
            <a:endParaRPr lang="en-CA" dirty="0"/>
          </a:p>
          <a:p>
            <a:r>
              <a:rPr lang="en-CA" dirty="0"/>
              <a:t>It provides a concept of the library that forms the basis for professional collaborative initiatives with researchers and practitioners in a wide range of disciplines including library and information studies, communication studies, computing science, law, public administration, journalism, and so forth. </a:t>
            </a:r>
          </a:p>
          <a:p>
            <a:endParaRPr lang="en-CA" dirty="0"/>
          </a:p>
        </p:txBody>
      </p:sp>
    </p:spTree>
    <p:extLst>
      <p:ext uri="{BB962C8B-B14F-4D97-AF65-F5344CB8AC3E}">
        <p14:creationId xmlns:p14="http://schemas.microsoft.com/office/powerpoint/2010/main" val="13159544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Libraries and Broadband</a:t>
            </a:r>
            <a:endParaRPr lang="en-CA" dirty="0"/>
          </a:p>
        </p:txBody>
      </p:sp>
      <p:sp>
        <p:nvSpPr>
          <p:cNvPr id="3" name="Content Placeholder 2"/>
          <p:cNvSpPr>
            <a:spLocks noGrp="1"/>
          </p:cNvSpPr>
          <p:nvPr>
            <p:ph idx="1"/>
          </p:nvPr>
        </p:nvSpPr>
        <p:spPr/>
        <p:txBody>
          <a:bodyPr/>
          <a:lstStyle/>
          <a:p>
            <a:r>
              <a:rPr lang="en-CA" dirty="0" smtClean="0"/>
              <a:t>Research community need local library input (your stories)</a:t>
            </a:r>
          </a:p>
          <a:p>
            <a:pPr lvl="1"/>
            <a:r>
              <a:rPr lang="en-CA" dirty="0" smtClean="0"/>
              <a:t>Connectivity concerns</a:t>
            </a:r>
          </a:p>
          <a:p>
            <a:pPr lvl="2"/>
            <a:r>
              <a:rPr lang="en-CA" dirty="0" smtClean="0"/>
              <a:t>How much choice and at what cost?</a:t>
            </a:r>
          </a:p>
          <a:p>
            <a:pPr lvl="1"/>
            <a:r>
              <a:rPr lang="en-CA" dirty="0" smtClean="0"/>
              <a:t>Digital literacy skills</a:t>
            </a:r>
          </a:p>
          <a:p>
            <a:pPr lvl="2"/>
            <a:r>
              <a:rPr lang="en-CA" dirty="0" smtClean="0"/>
              <a:t>What is the state of current skills instruction, what are the barriers to future instruction?</a:t>
            </a:r>
          </a:p>
          <a:p>
            <a:pPr lvl="2"/>
            <a:endParaRPr lang="en-CA" dirty="0"/>
          </a:p>
          <a:p>
            <a:r>
              <a:rPr lang="en-CA" dirty="0" smtClean="0"/>
              <a:t>Conversely the academic community can:</a:t>
            </a:r>
          </a:p>
          <a:p>
            <a:pPr lvl="1"/>
            <a:r>
              <a:rPr lang="en-CA" dirty="0" smtClean="0"/>
              <a:t>Provide guidance on policy issues and advocacy approaches</a:t>
            </a:r>
          </a:p>
          <a:p>
            <a:pPr lvl="1"/>
            <a:r>
              <a:rPr lang="en-CA" dirty="0" smtClean="0"/>
              <a:t>Help facilitate connections between industry, government and community stakeholders </a:t>
            </a:r>
          </a:p>
          <a:p>
            <a:pPr lvl="1"/>
            <a:endParaRPr lang="en-CA" dirty="0" smtClean="0"/>
          </a:p>
          <a:p>
            <a:r>
              <a:rPr lang="en-CA" dirty="0" smtClean="0"/>
              <a:t>Need to also be cognizant of limitations </a:t>
            </a:r>
            <a:endParaRPr lang="en-CA" dirty="0"/>
          </a:p>
        </p:txBody>
      </p:sp>
    </p:spTree>
    <p:extLst>
      <p:ext uri="{BB962C8B-B14F-4D97-AF65-F5344CB8AC3E}">
        <p14:creationId xmlns:p14="http://schemas.microsoft.com/office/powerpoint/2010/main" val="7506873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Acknowledgements and Feedback </a:t>
            </a:r>
            <a:endParaRPr lang="en-CA" dirty="0"/>
          </a:p>
        </p:txBody>
      </p:sp>
      <p:sp>
        <p:nvSpPr>
          <p:cNvPr id="3" name="Content Placeholder 2"/>
          <p:cNvSpPr>
            <a:spLocks noGrp="1"/>
          </p:cNvSpPr>
          <p:nvPr>
            <p:ph idx="1"/>
          </p:nvPr>
        </p:nvSpPr>
        <p:spPr/>
        <p:txBody>
          <a:bodyPr>
            <a:normAutofit/>
          </a:bodyPr>
          <a:lstStyle/>
          <a:p>
            <a:r>
              <a:rPr lang="en-CA" dirty="0" smtClean="0"/>
              <a:t>Graphics Animation and New Media (GRAND) Networks of Centres of Excellence (NCE) has provided research funding</a:t>
            </a:r>
          </a:p>
          <a:p>
            <a:endParaRPr lang="en-CA" dirty="0"/>
          </a:p>
          <a:p>
            <a:endParaRPr lang="en-CA" dirty="0" smtClean="0"/>
          </a:p>
          <a:p>
            <a:endParaRPr lang="en-CA" dirty="0"/>
          </a:p>
          <a:p>
            <a:endParaRPr lang="en-CA" dirty="0" smtClean="0"/>
          </a:p>
          <a:p>
            <a:endParaRPr lang="en-CA" dirty="0"/>
          </a:p>
          <a:p>
            <a:r>
              <a:rPr lang="en-CA" dirty="0" smtClean="0"/>
              <a:t>Graduate Research Assistants Lilian Pintos and Brandy </a:t>
            </a:r>
            <a:r>
              <a:rPr lang="en-CA" dirty="0" err="1" smtClean="0"/>
              <a:t>Mowatt</a:t>
            </a:r>
            <a:r>
              <a:rPr lang="en-CA" dirty="0" smtClean="0"/>
              <a:t> (School of Library and Information Studies, U of A)</a:t>
            </a:r>
            <a:endParaRPr lang="en-CA" dirty="0"/>
          </a:p>
          <a:p>
            <a:endParaRPr lang="en-CA" dirty="0" smtClean="0"/>
          </a:p>
          <a:p>
            <a:r>
              <a:rPr lang="en-CA" dirty="0" smtClean="0"/>
              <a:t>Michael B. McNally – </a:t>
            </a:r>
            <a:r>
              <a:rPr lang="en-CA" dirty="0" smtClean="0">
                <a:hlinkClick r:id="rId2"/>
              </a:rPr>
              <a:t>mmcnally@ualberta.ca</a:t>
            </a:r>
            <a:endParaRPr lang="en-CA" dirty="0" smtClean="0"/>
          </a:p>
          <a:p>
            <a:r>
              <a:rPr lang="en-CA" dirty="0" smtClean="0"/>
              <a:t>Samuel E. </a:t>
            </a:r>
            <a:r>
              <a:rPr lang="en-CA" dirty="0" err="1" smtClean="0"/>
              <a:t>Trosow</a:t>
            </a:r>
            <a:r>
              <a:rPr lang="en-CA" dirty="0" smtClean="0"/>
              <a:t> – </a:t>
            </a:r>
            <a:r>
              <a:rPr lang="en-CA" dirty="0" smtClean="0">
                <a:hlinkClick r:id="rId3"/>
              </a:rPr>
              <a:t>strosow@uwo.ca</a:t>
            </a:r>
            <a:r>
              <a:rPr lang="en-CA" dirty="0" smtClean="0"/>
              <a:t> </a:t>
            </a:r>
            <a:endParaRPr lang="en-CA" dirty="0"/>
          </a:p>
        </p:txBody>
      </p:sp>
      <p:pic>
        <p:nvPicPr>
          <p:cNvPr id="4" name="Picture 2" descr="GRAND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800" y="2348880"/>
            <a:ext cx="2520904" cy="1584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05114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4149080"/>
            <a:ext cx="3374122" cy="2592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CA" dirty="0" smtClean="0"/>
              <a:t>Budget 2014</a:t>
            </a:r>
            <a:endParaRPr lang="en-CA" dirty="0"/>
          </a:p>
        </p:txBody>
      </p:sp>
      <p:sp>
        <p:nvSpPr>
          <p:cNvPr id="3" name="Content Placeholder 2"/>
          <p:cNvSpPr>
            <a:spLocks noGrp="1"/>
          </p:cNvSpPr>
          <p:nvPr>
            <p:ph idx="1"/>
          </p:nvPr>
        </p:nvSpPr>
        <p:spPr/>
        <p:txBody>
          <a:bodyPr/>
          <a:lstStyle/>
          <a:p>
            <a:r>
              <a:rPr lang="en-CA" dirty="0" smtClean="0"/>
              <a:t>Federal government commits $305 million over five years to connect 280,000 households to broadband internet</a:t>
            </a:r>
          </a:p>
          <a:p>
            <a:pPr lvl="1"/>
            <a:r>
              <a:rPr lang="en-CA" dirty="0" smtClean="0"/>
              <a:t>Establishes “near universal access”</a:t>
            </a:r>
          </a:p>
          <a:p>
            <a:pPr lvl="1"/>
            <a:endParaRPr lang="en-CA" dirty="0" smtClean="0"/>
          </a:p>
          <a:p>
            <a:r>
              <a:rPr lang="en-CA" dirty="0" smtClean="0"/>
              <a:t>However</a:t>
            </a:r>
          </a:p>
          <a:p>
            <a:pPr lvl="1"/>
            <a:r>
              <a:rPr lang="en-CA" dirty="0" smtClean="0"/>
              <a:t>The Canadian Radio-television and Telecommunications Commission (CRTC) set 2015 as the goal for universal access</a:t>
            </a:r>
          </a:p>
          <a:p>
            <a:pPr lvl="1"/>
            <a:endParaRPr lang="en-CA" dirty="0" smtClean="0"/>
          </a:p>
          <a:p>
            <a:pPr lvl="1"/>
            <a:r>
              <a:rPr lang="en-CA" dirty="0" smtClean="0"/>
              <a:t>The target speed (5Mbps download) is</a:t>
            </a:r>
          </a:p>
          <a:p>
            <a:pPr marL="411480" lvl="1" indent="0">
              <a:buNone/>
            </a:pPr>
            <a:r>
              <a:rPr lang="en-CA" dirty="0"/>
              <a:t> </a:t>
            </a:r>
            <a:r>
              <a:rPr lang="en-CA" dirty="0" smtClean="0"/>
              <a:t>   is considerably unambitious</a:t>
            </a:r>
          </a:p>
          <a:p>
            <a:pPr lvl="2"/>
            <a:r>
              <a:rPr lang="en-CA" dirty="0" smtClean="0"/>
              <a:t>Australia is aiming for universal speeds</a:t>
            </a:r>
          </a:p>
          <a:p>
            <a:pPr marL="777240" lvl="2" indent="0">
              <a:buNone/>
            </a:pPr>
            <a:r>
              <a:rPr lang="en-CA" dirty="0"/>
              <a:t> </a:t>
            </a:r>
            <a:r>
              <a:rPr lang="en-CA" dirty="0" smtClean="0"/>
              <a:t>   five times faster (25 Mbps)</a:t>
            </a:r>
          </a:p>
          <a:p>
            <a:pPr marL="777240" lvl="2" indent="0">
              <a:buNone/>
            </a:pPr>
            <a:r>
              <a:rPr lang="en-CA" dirty="0"/>
              <a:t> </a:t>
            </a:r>
            <a:r>
              <a:rPr lang="en-CA" dirty="0" smtClean="0"/>
              <a:t>   </a:t>
            </a:r>
          </a:p>
          <a:p>
            <a:pPr lvl="1"/>
            <a:endParaRPr lang="en-CA" dirty="0"/>
          </a:p>
          <a:p>
            <a:endParaRPr lang="en-CA" dirty="0"/>
          </a:p>
        </p:txBody>
      </p:sp>
    </p:spTree>
    <p:extLst>
      <p:ext uri="{BB962C8B-B14F-4D97-AF65-F5344CB8AC3E}">
        <p14:creationId xmlns:p14="http://schemas.microsoft.com/office/powerpoint/2010/main" val="10863824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Broadband Primer</a:t>
            </a:r>
            <a:endParaRPr lang="en-CA" dirty="0"/>
          </a:p>
        </p:txBody>
      </p:sp>
      <p:sp>
        <p:nvSpPr>
          <p:cNvPr id="3" name="Content Placeholder 2"/>
          <p:cNvSpPr>
            <a:spLocks noGrp="1"/>
          </p:cNvSpPr>
          <p:nvPr>
            <p:ph idx="1"/>
          </p:nvPr>
        </p:nvSpPr>
        <p:spPr/>
        <p:txBody>
          <a:bodyPr/>
          <a:lstStyle/>
          <a:p>
            <a:r>
              <a:rPr lang="en-CA" dirty="0" smtClean="0"/>
              <a:t>Several different modes of broadband</a:t>
            </a:r>
          </a:p>
          <a:p>
            <a:pPr lvl="1"/>
            <a:r>
              <a:rPr lang="en-CA" dirty="0" smtClean="0"/>
              <a:t>Wired</a:t>
            </a:r>
          </a:p>
          <a:p>
            <a:pPr lvl="2"/>
            <a:r>
              <a:rPr lang="en-CA" dirty="0" smtClean="0"/>
              <a:t>DSL and ADSL (copper wire)</a:t>
            </a:r>
          </a:p>
          <a:p>
            <a:pPr lvl="2"/>
            <a:r>
              <a:rPr lang="en-CA" dirty="0" smtClean="0"/>
              <a:t>Coaxial Cable</a:t>
            </a:r>
          </a:p>
          <a:p>
            <a:pPr lvl="2"/>
            <a:r>
              <a:rPr lang="en-CA" dirty="0" smtClean="0"/>
              <a:t>Fibre</a:t>
            </a:r>
          </a:p>
          <a:p>
            <a:pPr lvl="2"/>
            <a:endParaRPr lang="en-CA" dirty="0"/>
          </a:p>
          <a:p>
            <a:pPr lvl="1"/>
            <a:r>
              <a:rPr lang="en-CA" dirty="0" smtClean="0"/>
              <a:t>Wireless</a:t>
            </a:r>
          </a:p>
          <a:p>
            <a:pPr lvl="2"/>
            <a:r>
              <a:rPr lang="en-CA" dirty="0" smtClean="0"/>
              <a:t>Mobile/Cell phones (licensed radiospectrum)</a:t>
            </a:r>
          </a:p>
          <a:p>
            <a:pPr lvl="2"/>
            <a:r>
              <a:rPr lang="en-CA" dirty="0" smtClean="0"/>
              <a:t>Satellite and fixed wireless</a:t>
            </a:r>
          </a:p>
          <a:p>
            <a:pPr lvl="1"/>
            <a:endParaRPr lang="en-CA" dirty="0" smtClean="0"/>
          </a:p>
          <a:p>
            <a:r>
              <a:rPr lang="en-CA" dirty="0" smtClean="0"/>
              <a:t>Main measure is download (not upload speed)</a:t>
            </a:r>
          </a:p>
          <a:p>
            <a:pPr lvl="1"/>
            <a:r>
              <a:rPr lang="en-CA" dirty="0" smtClean="0"/>
              <a:t>1.5 Mbps (megabits per second) is the low end</a:t>
            </a:r>
          </a:p>
          <a:p>
            <a:pPr lvl="1"/>
            <a:r>
              <a:rPr lang="en-CA" dirty="0" smtClean="0"/>
              <a:t>1000 Mbps (or 1 Gbps) is the fastest</a:t>
            </a:r>
            <a:endParaRPr lang="en-CA" dirty="0"/>
          </a:p>
        </p:txBody>
      </p:sp>
      <p:pic>
        <p:nvPicPr>
          <p:cNvPr id="5122" name="Picture 2" descr="File:Phone pole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68802" y="1412776"/>
            <a:ext cx="1477938" cy="1970584"/>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Photo of tower with telecommunications receivers and transmtt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5198" y="3645768"/>
            <a:ext cx="1945146" cy="1479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20671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Broadband Primer</a:t>
            </a:r>
          </a:p>
        </p:txBody>
      </p:sp>
      <p:sp>
        <p:nvSpPr>
          <p:cNvPr id="3" name="Content Placeholder 2"/>
          <p:cNvSpPr>
            <a:spLocks noGrp="1"/>
          </p:cNvSpPr>
          <p:nvPr>
            <p:ph idx="1"/>
          </p:nvPr>
        </p:nvSpPr>
        <p:spPr/>
        <p:txBody>
          <a:bodyPr/>
          <a:lstStyle/>
          <a:p>
            <a:endParaRPr lang="en-CA"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5" y="1628800"/>
            <a:ext cx="7503991" cy="4752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259632" y="6471920"/>
            <a:ext cx="5904656" cy="307777"/>
          </a:xfrm>
          <a:prstGeom prst="rect">
            <a:avLst/>
          </a:prstGeom>
          <a:noFill/>
        </p:spPr>
        <p:txBody>
          <a:bodyPr wrap="square" rtlCol="0">
            <a:spAutoFit/>
          </a:bodyPr>
          <a:lstStyle/>
          <a:p>
            <a:r>
              <a:rPr lang="en-CA" sz="1400" dirty="0" smtClean="0"/>
              <a:t>Source: CRTC, </a:t>
            </a:r>
            <a:r>
              <a:rPr lang="en-CA" sz="1400" i="1" dirty="0" smtClean="0"/>
              <a:t>Communications Monitoring Report 2013</a:t>
            </a:r>
            <a:r>
              <a:rPr lang="en-CA" sz="1400" dirty="0" smtClean="0"/>
              <a:t>, p. 174.</a:t>
            </a:r>
            <a:endParaRPr lang="en-CA" sz="1400" dirty="0"/>
          </a:p>
        </p:txBody>
      </p:sp>
    </p:spTree>
    <p:extLst>
      <p:ext uri="{BB962C8B-B14F-4D97-AF65-F5344CB8AC3E}">
        <p14:creationId xmlns:p14="http://schemas.microsoft.com/office/powerpoint/2010/main" val="30822575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3561531"/>
            <a:ext cx="6480720" cy="2968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CA" dirty="0" smtClean="0"/>
              <a:t>The State of Canadian Broadband</a:t>
            </a:r>
            <a:endParaRPr lang="en-CA" dirty="0"/>
          </a:p>
        </p:txBody>
      </p:sp>
      <p:sp>
        <p:nvSpPr>
          <p:cNvPr id="3" name="Content Placeholder 2"/>
          <p:cNvSpPr>
            <a:spLocks noGrp="1"/>
          </p:cNvSpPr>
          <p:nvPr>
            <p:ph idx="1"/>
          </p:nvPr>
        </p:nvSpPr>
        <p:spPr/>
        <p:txBody>
          <a:bodyPr/>
          <a:lstStyle/>
          <a:p>
            <a:r>
              <a:rPr lang="en-CA" dirty="0" smtClean="0"/>
              <a:t>In early 2000s Canada was a global leader in broadband (second only to South Korea)</a:t>
            </a:r>
          </a:p>
          <a:p>
            <a:endParaRPr lang="en-CA" dirty="0"/>
          </a:p>
          <a:p>
            <a:r>
              <a:rPr lang="en-CA" dirty="0" smtClean="0"/>
              <a:t>Now Canada’s ranks near the bottom in terms of both fibre</a:t>
            </a:r>
          </a:p>
          <a:p>
            <a:pPr marL="114300" indent="0">
              <a:buNone/>
            </a:pPr>
            <a:r>
              <a:rPr lang="en-CA" dirty="0"/>
              <a:t> </a:t>
            </a:r>
            <a:r>
              <a:rPr lang="en-CA" dirty="0" smtClean="0"/>
              <a:t>   and wireless broadband</a:t>
            </a:r>
            <a:endParaRPr lang="en-CA" dirty="0"/>
          </a:p>
        </p:txBody>
      </p:sp>
      <p:sp>
        <p:nvSpPr>
          <p:cNvPr id="4" name="TextBox 3"/>
          <p:cNvSpPr txBox="1"/>
          <p:nvPr/>
        </p:nvSpPr>
        <p:spPr>
          <a:xfrm>
            <a:off x="2627784" y="6530119"/>
            <a:ext cx="3888432" cy="276999"/>
          </a:xfrm>
          <a:prstGeom prst="rect">
            <a:avLst/>
          </a:prstGeom>
          <a:noFill/>
        </p:spPr>
        <p:txBody>
          <a:bodyPr wrap="square" rtlCol="0">
            <a:spAutoFit/>
          </a:bodyPr>
          <a:lstStyle/>
          <a:p>
            <a:r>
              <a:rPr lang="en-CA" sz="1200" dirty="0" smtClean="0"/>
              <a:t>Source: OECD, </a:t>
            </a:r>
            <a:r>
              <a:rPr lang="en-CA" sz="1200" i="1" dirty="0" smtClean="0"/>
              <a:t>Communications Outlook 2013</a:t>
            </a:r>
            <a:r>
              <a:rPr lang="en-CA" sz="1200" dirty="0" smtClean="0"/>
              <a:t>, p. 102.</a:t>
            </a:r>
            <a:endParaRPr lang="en-CA" sz="1200" dirty="0"/>
          </a:p>
        </p:txBody>
      </p:sp>
    </p:spTree>
    <p:extLst>
      <p:ext uri="{BB962C8B-B14F-4D97-AF65-F5344CB8AC3E}">
        <p14:creationId xmlns:p14="http://schemas.microsoft.com/office/powerpoint/2010/main" val="23830220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The State of Canadian Broadband</a:t>
            </a:r>
          </a:p>
        </p:txBody>
      </p:sp>
      <p:sp>
        <p:nvSpPr>
          <p:cNvPr id="3" name="Content Placeholder 2"/>
          <p:cNvSpPr>
            <a:spLocks noGrp="1"/>
          </p:cNvSpPr>
          <p:nvPr>
            <p:ph idx="1"/>
          </p:nvPr>
        </p:nvSpPr>
        <p:spPr/>
        <p:txBody>
          <a:bodyPr/>
          <a:lstStyle/>
          <a:p>
            <a:endParaRPr lang="en-CA"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580810"/>
            <a:ext cx="6408712" cy="5260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6516216" y="5733256"/>
            <a:ext cx="1800200" cy="738664"/>
          </a:xfrm>
          <a:prstGeom prst="rect">
            <a:avLst/>
          </a:prstGeom>
          <a:noFill/>
        </p:spPr>
        <p:txBody>
          <a:bodyPr wrap="square" rtlCol="0">
            <a:spAutoFit/>
          </a:bodyPr>
          <a:lstStyle/>
          <a:p>
            <a:r>
              <a:rPr lang="en-CA" sz="1400" dirty="0" smtClean="0"/>
              <a:t>Source: OECD, </a:t>
            </a:r>
            <a:r>
              <a:rPr lang="en-CA" sz="1400" i="1" dirty="0" smtClean="0"/>
              <a:t>Information Economy Outlook 2012</a:t>
            </a:r>
            <a:r>
              <a:rPr lang="en-CA" sz="1400" dirty="0" smtClean="0"/>
              <a:t>, p. 65.</a:t>
            </a:r>
            <a:endParaRPr lang="en-CA" sz="1400" dirty="0"/>
          </a:p>
        </p:txBody>
      </p:sp>
    </p:spTree>
    <p:extLst>
      <p:ext uri="{BB962C8B-B14F-4D97-AF65-F5344CB8AC3E}">
        <p14:creationId xmlns:p14="http://schemas.microsoft.com/office/powerpoint/2010/main" val="9265776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The State of Canadian Broadband</a:t>
            </a:r>
          </a:p>
        </p:txBody>
      </p:sp>
      <p:sp>
        <p:nvSpPr>
          <p:cNvPr id="3" name="Content Placeholder 2"/>
          <p:cNvSpPr>
            <a:spLocks noGrp="1"/>
          </p:cNvSpPr>
          <p:nvPr>
            <p:ph idx="1"/>
          </p:nvPr>
        </p:nvSpPr>
        <p:spPr/>
        <p:txBody>
          <a:bodyPr/>
          <a:lstStyle/>
          <a:p>
            <a:endParaRPr lang="en-CA"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628799"/>
            <a:ext cx="7704856" cy="46150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259632" y="6471920"/>
            <a:ext cx="5904656" cy="307777"/>
          </a:xfrm>
          <a:prstGeom prst="rect">
            <a:avLst/>
          </a:prstGeom>
          <a:noFill/>
        </p:spPr>
        <p:txBody>
          <a:bodyPr wrap="square" rtlCol="0">
            <a:spAutoFit/>
          </a:bodyPr>
          <a:lstStyle/>
          <a:p>
            <a:r>
              <a:rPr lang="en-CA" sz="1400" dirty="0" smtClean="0"/>
              <a:t>Source: CRTC, </a:t>
            </a:r>
            <a:r>
              <a:rPr lang="en-CA" sz="1400" i="1" dirty="0" smtClean="0"/>
              <a:t>Communications Monitoring Report 2013</a:t>
            </a:r>
            <a:r>
              <a:rPr lang="en-CA" sz="1400" dirty="0" smtClean="0"/>
              <a:t>, p. 177.</a:t>
            </a:r>
            <a:endParaRPr lang="en-CA" sz="1400" dirty="0"/>
          </a:p>
        </p:txBody>
      </p:sp>
    </p:spTree>
    <p:extLst>
      <p:ext uri="{BB962C8B-B14F-4D97-AF65-F5344CB8AC3E}">
        <p14:creationId xmlns:p14="http://schemas.microsoft.com/office/powerpoint/2010/main" val="29867293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The State of Canadian Broadband</a:t>
            </a:r>
          </a:p>
        </p:txBody>
      </p:sp>
      <p:sp>
        <p:nvSpPr>
          <p:cNvPr id="3" name="Content Placeholder 2"/>
          <p:cNvSpPr>
            <a:spLocks noGrp="1"/>
          </p:cNvSpPr>
          <p:nvPr>
            <p:ph idx="1"/>
          </p:nvPr>
        </p:nvSpPr>
        <p:spPr/>
        <p:txBody>
          <a:bodyPr/>
          <a:lstStyle/>
          <a:p>
            <a:endParaRPr lang="en-CA" dirty="0"/>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556792"/>
            <a:ext cx="8162925" cy="4895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259632" y="6471920"/>
            <a:ext cx="5904656" cy="307777"/>
          </a:xfrm>
          <a:prstGeom prst="rect">
            <a:avLst/>
          </a:prstGeom>
          <a:noFill/>
        </p:spPr>
        <p:txBody>
          <a:bodyPr wrap="square" rtlCol="0">
            <a:spAutoFit/>
          </a:bodyPr>
          <a:lstStyle/>
          <a:p>
            <a:r>
              <a:rPr lang="en-CA" sz="1400" dirty="0" smtClean="0"/>
              <a:t>Source: CRTC, </a:t>
            </a:r>
            <a:r>
              <a:rPr lang="en-CA" sz="1400" i="1" dirty="0" smtClean="0"/>
              <a:t>Communications Monitoring Report 2013</a:t>
            </a:r>
            <a:r>
              <a:rPr lang="en-CA" sz="1400" dirty="0" smtClean="0"/>
              <a:t>, p. 181.</a:t>
            </a:r>
            <a:endParaRPr lang="en-CA" sz="1400" dirty="0"/>
          </a:p>
        </p:txBody>
      </p:sp>
    </p:spTree>
    <p:extLst>
      <p:ext uri="{BB962C8B-B14F-4D97-AF65-F5344CB8AC3E}">
        <p14:creationId xmlns:p14="http://schemas.microsoft.com/office/powerpoint/2010/main" val="117048070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Custom 3">
      <a:dk1>
        <a:sysClr val="windowText" lastClr="000000"/>
      </a:dk1>
      <a:lt1>
        <a:sysClr val="window" lastClr="FFFFFF"/>
      </a:lt1>
      <a:dk2>
        <a:srgbClr val="000000"/>
      </a:dk2>
      <a:lt2>
        <a:srgbClr val="F8F8F8"/>
      </a:lt2>
      <a:accent1>
        <a:srgbClr val="DBD600"/>
      </a:accent1>
      <a:accent2>
        <a:srgbClr val="B2B2B2"/>
      </a:accent2>
      <a:accent3>
        <a:srgbClr val="CC9900"/>
      </a:accent3>
      <a:accent4>
        <a:srgbClr val="808080"/>
      </a:accent4>
      <a:accent5>
        <a:srgbClr val="5F5F5F"/>
      </a:accent5>
      <a:accent6>
        <a:srgbClr val="4D4D4D"/>
      </a:accent6>
      <a:hlink>
        <a:srgbClr val="5F5F5F"/>
      </a:hlink>
      <a:folHlink>
        <a:srgbClr val="919191"/>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4714</TotalTime>
  <Words>1514</Words>
  <Application>Microsoft Office PowerPoint</Application>
  <PresentationFormat>On-screen Show (4:3)</PresentationFormat>
  <Paragraphs>220</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Adjacency</vt:lpstr>
      <vt:lpstr>Libraries and Broadband Policy: From Internet Providers to Policy Leaders  Presentation for the 5th Annual Southern Alberta Library Conference Lethbridge, AB – March 7, 2014</vt:lpstr>
      <vt:lpstr>Outline</vt:lpstr>
      <vt:lpstr>Budget 2014</vt:lpstr>
      <vt:lpstr>Broadband Primer</vt:lpstr>
      <vt:lpstr>Broadband Primer</vt:lpstr>
      <vt:lpstr>The State of Canadian Broadband</vt:lpstr>
      <vt:lpstr>The State of Canadian Broadband</vt:lpstr>
      <vt:lpstr>The State of Canadian Broadband</vt:lpstr>
      <vt:lpstr>The State of Canadian Broadband</vt:lpstr>
      <vt:lpstr>Early Library Internet Advocacy</vt:lpstr>
      <vt:lpstr>Information Highway Advisory Council</vt:lpstr>
      <vt:lpstr>CAP – A Pyrrhic Victory</vt:lpstr>
      <vt:lpstr>From Connecting Communities to Connecting Individuals</vt:lpstr>
      <vt:lpstr>The Broadband Canada Program</vt:lpstr>
      <vt:lpstr>The Digital Economy Consultation</vt:lpstr>
      <vt:lpstr>Wireless Broadband</vt:lpstr>
      <vt:lpstr>Wireless Broadband</vt:lpstr>
      <vt:lpstr>Wireless Broadband</vt:lpstr>
      <vt:lpstr>Overcoming Barriers</vt:lpstr>
      <vt:lpstr>Right to Communicate</vt:lpstr>
      <vt:lpstr>Right to Communicate</vt:lpstr>
      <vt:lpstr>Right to Communicate</vt:lpstr>
      <vt:lpstr>Right to Communicate</vt:lpstr>
      <vt:lpstr>Libraries and Broadband</vt:lpstr>
      <vt:lpstr>Acknowledgements and Feedback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 Policy Overview</dc:title>
  <dc:creator>Michael McNally</dc:creator>
  <cp:lastModifiedBy>Mike</cp:lastModifiedBy>
  <cp:revision>242</cp:revision>
  <dcterms:created xsi:type="dcterms:W3CDTF">2011-01-13T14:12:52Z</dcterms:created>
  <dcterms:modified xsi:type="dcterms:W3CDTF">2014-03-07T21:41:16Z</dcterms:modified>
</cp:coreProperties>
</file>