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317" r:id="rId3"/>
    <p:sldId id="362" r:id="rId4"/>
    <p:sldId id="318" r:id="rId5"/>
    <p:sldId id="354" r:id="rId6"/>
    <p:sldId id="355" r:id="rId7"/>
    <p:sldId id="361" r:id="rId8"/>
    <p:sldId id="330" r:id="rId9"/>
    <p:sldId id="336" r:id="rId10"/>
    <p:sldId id="351" r:id="rId11"/>
    <p:sldId id="352" r:id="rId12"/>
    <p:sldId id="319" r:id="rId13"/>
    <p:sldId id="320" r:id="rId14"/>
    <p:sldId id="321" r:id="rId15"/>
    <p:sldId id="322" r:id="rId16"/>
    <p:sldId id="368" r:id="rId17"/>
    <p:sldId id="369" r:id="rId18"/>
    <p:sldId id="337" r:id="rId19"/>
    <p:sldId id="339" r:id="rId20"/>
    <p:sldId id="344" r:id="rId21"/>
    <p:sldId id="347" r:id="rId22"/>
    <p:sldId id="349" r:id="rId23"/>
    <p:sldId id="358" r:id="rId24"/>
    <p:sldId id="357" r:id="rId25"/>
    <p:sldId id="350" r:id="rId26"/>
    <p:sldId id="372" r:id="rId27"/>
    <p:sldId id="373" r:id="rId28"/>
    <p:sldId id="281" r:id="rId29"/>
    <p:sldId id="374" r:id="rId30"/>
    <p:sldId id="37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p:cViewPr varScale="1">
        <p:scale>
          <a:sx n="123" d="100"/>
          <a:sy n="123" d="100"/>
        </p:scale>
        <p:origin x="-13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7D000C-89E2-4003-B88E-04C9D9B3ABC7}" type="datetimeFigureOut">
              <a:rPr lang="en-CA" smtClean="0"/>
              <a:t>19/01/2017</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109D8-2495-44A5-AF61-B8C9588F910B}" type="datetimeFigureOut">
              <a:rPr lang="en-CA" smtClean="0"/>
              <a:pPr/>
              <a:t>19/01/2017</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19/01/2017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19/01/2017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hyperlink" Target="http://laws-lois.justice.gc.ca/PDF/T-3.4.pdf" TargetMode="External"/><Relationship Id="rId4" Type="http://schemas.openxmlformats.org/officeDocument/2006/relationships/hyperlink" Target="http://laws-lois.justice.gc.ca/PDF/SOR-2006-355.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hyperlink" Target="http://www.ic.gc.ca/eic/site/smt-gst.nsf/vwapj/spf2007e.pdf/$FILE/spf2007e.pdf"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hyperlink" Target="http://firstmonday.org/ojs/index.php/fm/article/view/3316/2764" TargetMode="External"/><Relationship Id="rId2" Type="http://schemas.openxmlformats.org/officeDocument/2006/relationships/hyperlink" Target="http://publications.gc.ca/collections/Collection/SC93-8-1996-2E.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horizons.gc.ca/sites/default/files/Publication-alt-format/2009-0010-eng.pdf" TargetMode="External"/><Relationship Id="rId2" Type="http://schemas.openxmlformats.org/officeDocument/2006/relationships/hyperlink" Target="http://firstmonday.org/ojs/index.php/fm/article/view/4854/3847" TargetMode="External"/><Relationship Id="rId1" Type="http://schemas.openxmlformats.org/officeDocument/2006/relationships/slideLayout" Target="../slideLayouts/slideLayout2.xml"/><Relationship Id="rId4" Type="http://schemas.openxmlformats.org/officeDocument/2006/relationships/hyperlink" Target="http://www.wipo.int/edocs/mdocs/scp/en/scp_13/scp_13_3_rev2_add.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hyperlink" Target="http://publications.gc.ca/collections/collection_2010/ic/Iu4-144-2010-eng.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Trends and Influences in Information Policy</a:t>
            </a:r>
            <a:endParaRPr lang="en-CA" dirty="0"/>
          </a:p>
        </p:txBody>
      </p:sp>
      <p:sp>
        <p:nvSpPr>
          <p:cNvPr id="3" name="Subtitle 2"/>
          <p:cNvSpPr>
            <a:spLocks noGrp="1"/>
          </p:cNvSpPr>
          <p:nvPr>
            <p:ph type="subTitle" idx="1"/>
          </p:nvPr>
        </p:nvSpPr>
        <p:spPr/>
        <p:txBody>
          <a:bodyPr/>
          <a:lstStyle/>
          <a:p>
            <a:r>
              <a:rPr lang="en-US" dirty="0" smtClean="0"/>
              <a:t>LIS 598 – Information Policy – Winter 2017</a:t>
            </a:r>
          </a:p>
          <a:p>
            <a:r>
              <a:rPr lang="en-US" dirty="0" smtClean="0"/>
              <a:t>Jan. 19, 2017</a:t>
            </a:r>
            <a:endParaRPr lang="en-CA" dirty="0"/>
          </a:p>
        </p:txBody>
      </p:sp>
      <p:pic>
        <p:nvPicPr>
          <p:cNvPr id="4" name="Picture 2" descr="https://licensebuttons.net/l/by/3.0/88x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805264"/>
            <a:ext cx="8382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5" name="B001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8144" y="5518061"/>
            <a:ext cx="609600" cy="609600"/>
          </a:xfrm>
          <a:prstGeom prst="rect">
            <a:avLst/>
          </a:prstGeom>
        </p:spPr>
      </p:pic>
    </p:spTree>
    <p:extLst>
      <p:ext uri="{BB962C8B-B14F-4D97-AF65-F5344CB8AC3E}">
        <p14:creationId xmlns:p14="http://schemas.microsoft.com/office/powerpoint/2010/main" val="112401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A-VII. Case Study II – PCO Policy Directive to the CRTC </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hlinkClick r:id="rId4"/>
              </a:rPr>
              <a:t>December 14 2006 the Privy Council Office (PCO) issued an order </a:t>
            </a:r>
            <a:r>
              <a:rPr lang="en-CA" dirty="0" smtClean="0"/>
              <a:t>to the CRTC on how to interpret the Canadian Telecommunication Policy Objectives (codified in the </a:t>
            </a:r>
            <a:r>
              <a:rPr lang="en-CA" dirty="0" smtClean="0">
                <a:hlinkClick r:id="rId5"/>
              </a:rPr>
              <a:t>Telecommunications Act, s. 7</a:t>
            </a:r>
            <a:r>
              <a:rPr lang="en-CA" dirty="0" smtClean="0"/>
              <a:t>) stating:</a:t>
            </a:r>
          </a:p>
          <a:p>
            <a:pPr marL="536575" lvl="1" indent="0">
              <a:buNone/>
            </a:pPr>
            <a:r>
              <a:rPr lang="en-CA" dirty="0"/>
              <a:t>1. In exercising its powers and performing its </a:t>
            </a:r>
            <a:r>
              <a:rPr lang="en-CA" dirty="0" smtClean="0"/>
              <a:t>duties under </a:t>
            </a:r>
            <a:r>
              <a:rPr lang="en-CA" dirty="0"/>
              <a:t>the Telecommunications Act, the Canadian Radiotelevision and Telecommunications Commission (</a:t>
            </a:r>
            <a:r>
              <a:rPr lang="en-CA" dirty="0" smtClean="0"/>
              <a:t>the “Commission</a:t>
            </a:r>
            <a:r>
              <a:rPr lang="en-CA" dirty="0"/>
              <a:t>”) shall implement the Canadian telecommunications policy objectives set out in section 7 of </a:t>
            </a:r>
            <a:r>
              <a:rPr lang="en-CA" dirty="0" smtClean="0"/>
              <a:t>that Act</a:t>
            </a:r>
            <a:r>
              <a:rPr lang="en-CA" dirty="0"/>
              <a:t>, in accordance with the following:</a:t>
            </a:r>
          </a:p>
          <a:p>
            <a:pPr marL="411480" lvl="1" indent="0">
              <a:buNone/>
            </a:pPr>
            <a:r>
              <a:rPr lang="en-CA" dirty="0" smtClean="0"/>
              <a:t>	(</a:t>
            </a:r>
            <a:r>
              <a:rPr lang="en-CA" dirty="0"/>
              <a:t>a) the Commission should</a:t>
            </a:r>
          </a:p>
          <a:p>
            <a:pPr marL="1343025" lvl="1" indent="0">
              <a:buNone/>
            </a:pPr>
            <a:r>
              <a:rPr lang="en-CA" dirty="0" smtClean="0"/>
              <a:t>(</a:t>
            </a:r>
            <a:r>
              <a:rPr lang="en-CA" dirty="0"/>
              <a:t>i) rely on market forces to the maximum </a:t>
            </a:r>
            <a:r>
              <a:rPr lang="en-CA" dirty="0" smtClean="0"/>
              <a:t>extent feasible </a:t>
            </a:r>
            <a:r>
              <a:rPr lang="en-CA" dirty="0"/>
              <a:t>as the means of achieving the telecommunications policy objectives, and</a:t>
            </a:r>
          </a:p>
          <a:p>
            <a:pPr marL="1343025" lvl="1" indent="0">
              <a:buNone/>
            </a:pPr>
            <a:r>
              <a:rPr lang="en-CA" dirty="0" smtClean="0"/>
              <a:t>(</a:t>
            </a:r>
            <a:r>
              <a:rPr lang="en-CA" dirty="0"/>
              <a:t>ii) when relying on regulation, use measures </a:t>
            </a:r>
            <a:r>
              <a:rPr lang="en-CA" dirty="0" smtClean="0"/>
              <a:t>that are </a:t>
            </a:r>
            <a:r>
              <a:rPr lang="en-CA" dirty="0"/>
              <a:t>efficient and proportionate to their purpose </a:t>
            </a:r>
            <a:r>
              <a:rPr lang="en-CA" dirty="0" smtClean="0"/>
              <a:t>and that </a:t>
            </a:r>
            <a:r>
              <a:rPr lang="en-CA" dirty="0"/>
              <a:t>interfere with the operation of competitive market forces to the minimum extent necessary to </a:t>
            </a:r>
            <a:r>
              <a:rPr lang="en-CA" dirty="0" smtClean="0"/>
              <a:t>meet the </a:t>
            </a:r>
            <a:r>
              <a:rPr lang="en-CA" dirty="0"/>
              <a:t>policy objectives;</a:t>
            </a:r>
          </a:p>
        </p:txBody>
      </p:sp>
      <p:pic>
        <p:nvPicPr>
          <p:cNvPr id="4" name="B010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6336" y="5661248"/>
            <a:ext cx="609600" cy="609600"/>
          </a:xfrm>
          <a:prstGeom prst="rect">
            <a:avLst/>
          </a:prstGeom>
        </p:spPr>
      </p:pic>
    </p:spTree>
    <p:extLst>
      <p:ext uri="{BB962C8B-B14F-4D97-AF65-F5344CB8AC3E}">
        <p14:creationId xmlns:p14="http://schemas.microsoft.com/office/powerpoint/2010/main" val="2645710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A-XI(ii). </a:t>
            </a:r>
            <a:r>
              <a:rPr lang="en-CA" dirty="0"/>
              <a:t>Case Study III – PCO Policy Directive to the CRTC </a:t>
            </a:r>
          </a:p>
        </p:txBody>
      </p:sp>
      <p:sp>
        <p:nvSpPr>
          <p:cNvPr id="3" name="Content Placeholder 2"/>
          <p:cNvSpPr>
            <a:spLocks noGrp="1"/>
          </p:cNvSpPr>
          <p:nvPr>
            <p:ph idx="1"/>
          </p:nvPr>
        </p:nvSpPr>
        <p:spPr/>
        <p:txBody>
          <a:bodyPr/>
          <a:lstStyle/>
          <a:p>
            <a:r>
              <a:rPr lang="en-CA" dirty="0" smtClean="0"/>
              <a:t>Subsequently in 2007 Industry Canada revised their </a:t>
            </a:r>
            <a:r>
              <a:rPr lang="en-CA" dirty="0" smtClean="0">
                <a:hlinkClick r:id="rId4"/>
              </a:rPr>
              <a:t>Spectrum Policy Framework for Canada</a:t>
            </a:r>
            <a:endParaRPr lang="en-CA" dirty="0" smtClean="0"/>
          </a:p>
          <a:p>
            <a:pPr lvl="1"/>
            <a:r>
              <a:rPr lang="en-CA" dirty="0" smtClean="0"/>
              <a:t>Overriding </a:t>
            </a:r>
            <a:r>
              <a:rPr lang="en-CA" dirty="0"/>
              <a:t>enabling guideline: </a:t>
            </a:r>
            <a:r>
              <a:rPr lang="en-CA" dirty="0" smtClean="0"/>
              <a:t>“Market </a:t>
            </a:r>
            <a:r>
              <a:rPr lang="en-CA" dirty="0"/>
              <a:t>forces should be relied upon to the maximum extent feasible</a:t>
            </a:r>
            <a:r>
              <a:rPr lang="en-CA" dirty="0" smtClean="0"/>
              <a:t>.”</a:t>
            </a:r>
          </a:p>
          <a:p>
            <a:pPr lvl="1"/>
            <a:endParaRPr lang="en-CA" dirty="0"/>
          </a:p>
          <a:p>
            <a:r>
              <a:rPr lang="en-CA" dirty="0" smtClean="0"/>
              <a:t>In contrast the original 1993 </a:t>
            </a:r>
            <a:r>
              <a:rPr lang="en-CA" i="1" dirty="0" smtClean="0"/>
              <a:t>Spectrum Policy Framework for Canada </a:t>
            </a:r>
            <a:r>
              <a:rPr lang="en-CA" dirty="0" smtClean="0"/>
              <a:t>noted with regard to market forces: </a:t>
            </a:r>
            <a:endParaRPr lang="en-CA" dirty="0"/>
          </a:p>
          <a:p>
            <a:pPr lvl="1"/>
            <a:r>
              <a:rPr lang="en-CA" dirty="0" smtClean="0"/>
              <a:t>“</a:t>
            </a:r>
            <a:r>
              <a:rPr lang="en-CA" dirty="0"/>
              <a:t>if other market-based approaches are deemed to be in the public interest and applicable to specific services or frequency bands, they will be implemented only after a full public consultation</a:t>
            </a:r>
            <a:r>
              <a:rPr lang="en-CA" dirty="0" smtClean="0"/>
              <a:t>.”</a:t>
            </a:r>
            <a:endParaRPr lang="en-CA" dirty="0"/>
          </a:p>
        </p:txBody>
      </p:sp>
      <p:pic>
        <p:nvPicPr>
          <p:cNvPr id="4" name="B011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4052101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International Influences on Information Policy</a:t>
            </a:r>
            <a:endParaRPr lang="en-CA" dirty="0"/>
          </a:p>
        </p:txBody>
      </p:sp>
      <p:sp>
        <p:nvSpPr>
          <p:cNvPr id="3" name="Content Placeholder 2"/>
          <p:cNvSpPr>
            <a:spLocks noGrp="1"/>
          </p:cNvSpPr>
          <p:nvPr>
            <p:ph idx="1"/>
          </p:nvPr>
        </p:nvSpPr>
        <p:spPr/>
        <p:txBody>
          <a:bodyPr>
            <a:normAutofit/>
          </a:bodyPr>
          <a:lstStyle/>
          <a:p>
            <a:r>
              <a:rPr lang="en-US" dirty="0" smtClean="0"/>
              <a:t>Five kinds of international influences on domestic information policy:</a:t>
            </a:r>
          </a:p>
          <a:p>
            <a:pPr lvl="1"/>
            <a:r>
              <a:rPr lang="en-US" dirty="0" smtClean="0"/>
              <a:t>International agreements that shape Canadian law (e.g. Agreement on Trade Related Aspects of Intellectual Property (TRIPS)) </a:t>
            </a:r>
          </a:p>
          <a:p>
            <a:pPr lvl="1"/>
            <a:r>
              <a:rPr lang="en-US" dirty="0" smtClean="0"/>
              <a:t>‘Soft law norms’ which are not binding, but do influence policy makers (e.g. Universal Declaration of Human Rights)</a:t>
            </a:r>
          </a:p>
          <a:p>
            <a:pPr lvl="1"/>
            <a:r>
              <a:rPr lang="en-US" dirty="0" smtClean="0"/>
              <a:t>International standards that are adopted by policy actors</a:t>
            </a:r>
          </a:p>
          <a:p>
            <a:pPr lvl="1"/>
            <a:r>
              <a:rPr lang="en-US" dirty="0" smtClean="0"/>
              <a:t>Harmonization efforts by foreign governments (often done by the US in particular through bilateral trade agreements)</a:t>
            </a:r>
          </a:p>
          <a:p>
            <a:pPr lvl="1"/>
            <a:r>
              <a:rPr lang="en-US" dirty="0" smtClean="0"/>
              <a:t>Lobbying by multinational corporations or non-governmental organizations</a:t>
            </a:r>
          </a:p>
          <a:p>
            <a:endParaRPr lang="en-US" dirty="0"/>
          </a:p>
          <a:p>
            <a:pPr lvl="1"/>
            <a:endParaRPr lang="en-CA" dirty="0"/>
          </a:p>
        </p:txBody>
      </p:sp>
      <p:pic>
        <p:nvPicPr>
          <p:cNvPr id="4" name="B013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589240"/>
            <a:ext cx="609600" cy="609600"/>
          </a:xfrm>
          <a:prstGeom prst="rect">
            <a:avLst/>
          </a:prstGeom>
        </p:spPr>
      </p:pic>
    </p:spTree>
    <p:extLst>
      <p:ext uri="{BB962C8B-B14F-4D97-AF65-F5344CB8AC3E}">
        <p14:creationId xmlns:p14="http://schemas.microsoft.com/office/powerpoint/2010/main" val="1739203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The United Nations and Information Policy</a:t>
            </a:r>
            <a:endParaRPr lang="en-CA" dirty="0"/>
          </a:p>
        </p:txBody>
      </p:sp>
      <p:sp>
        <p:nvSpPr>
          <p:cNvPr id="3" name="Content Placeholder 2"/>
          <p:cNvSpPr>
            <a:spLocks noGrp="1"/>
          </p:cNvSpPr>
          <p:nvPr>
            <p:ph idx="1"/>
          </p:nvPr>
        </p:nvSpPr>
        <p:spPr/>
        <p:txBody>
          <a:bodyPr>
            <a:normAutofit/>
          </a:bodyPr>
          <a:lstStyle/>
          <a:p>
            <a:r>
              <a:rPr lang="en-US" dirty="0" smtClean="0"/>
              <a:t>Several UN bodies have a influence on information policy</a:t>
            </a:r>
          </a:p>
          <a:p>
            <a:pPr lvl="1"/>
            <a:r>
              <a:rPr lang="en-US" b="1" dirty="0" smtClean="0"/>
              <a:t>International Telecommunication Union</a:t>
            </a:r>
            <a:r>
              <a:rPr lang="en-US" dirty="0" smtClean="0"/>
              <a:t> (ITU) </a:t>
            </a:r>
            <a:r>
              <a:rPr lang="en-US" dirty="0"/>
              <a:t>–</a:t>
            </a:r>
            <a:r>
              <a:rPr lang="en-US" dirty="0" smtClean="0"/>
              <a:t> originally the International Telegraph Union formed 1865</a:t>
            </a:r>
          </a:p>
          <a:p>
            <a:pPr lvl="1"/>
            <a:r>
              <a:rPr lang="en-US" b="1" dirty="0"/>
              <a:t>United Nations Educational, Scientific and Cultural Organization </a:t>
            </a:r>
            <a:r>
              <a:rPr lang="en-US" dirty="0"/>
              <a:t>(UNESCO)</a:t>
            </a:r>
          </a:p>
          <a:p>
            <a:pPr lvl="1"/>
            <a:r>
              <a:rPr lang="en-US" b="1" dirty="0" smtClean="0"/>
              <a:t>Universal Postal Union </a:t>
            </a:r>
            <a:r>
              <a:rPr lang="en-US" dirty="0" smtClean="0"/>
              <a:t>(UPU) – created in 1874</a:t>
            </a:r>
          </a:p>
          <a:p>
            <a:pPr lvl="1"/>
            <a:r>
              <a:rPr lang="en-US" b="1" dirty="0" smtClean="0"/>
              <a:t>World Intellectual Property Organization </a:t>
            </a:r>
            <a:r>
              <a:rPr lang="en-US" dirty="0" smtClean="0"/>
              <a:t>(WIPO) – which evolved out of BIRPI (</a:t>
            </a:r>
            <a:r>
              <a:rPr lang="fr-FR" i="1" dirty="0"/>
              <a:t>Bureaux Internationaux Réunis pour la Protection de la Propriété </a:t>
            </a:r>
            <a:r>
              <a:rPr lang="fr-FR" i="1" dirty="0" smtClean="0"/>
              <a:t>Intellectuelle</a:t>
            </a:r>
            <a:r>
              <a:rPr lang="fr-FR" dirty="0" smtClean="0"/>
              <a:t>) </a:t>
            </a:r>
            <a:r>
              <a:rPr lang="en-CA" dirty="0" smtClean="0"/>
              <a:t>that was established </a:t>
            </a:r>
            <a:r>
              <a:rPr lang="fr-FR" dirty="0" smtClean="0"/>
              <a:t>in 1893</a:t>
            </a:r>
          </a:p>
          <a:p>
            <a:endParaRPr lang="en-US" dirty="0" smtClean="0"/>
          </a:p>
          <a:p>
            <a:pPr lvl="1"/>
            <a:endParaRPr lang="en-CA" dirty="0"/>
          </a:p>
        </p:txBody>
      </p:sp>
      <p:pic>
        <p:nvPicPr>
          <p:cNvPr id="1026" name="Picture 2" descr="http://www.itu.int/en/ITU-D/Statistics/PublishingImages/intlcoop/partnership/it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5013176"/>
            <a:ext cx="1170350" cy="1326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oungalla.info/wp-content/uploads/2010/10/Universal-Postal-Uni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5053488"/>
            <a:ext cx="1348628" cy="13540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patentdocs.typepad.com/.a/6a00d83451ca1469e20191023ac828970c-800w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5100343"/>
            <a:ext cx="1324898" cy="13072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i0.twimg.com/profile_images/2328492994/vrbkme9mbw8ospnkvbkv.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0" y="5013176"/>
            <a:ext cx="1695103" cy="1434058"/>
          </a:xfrm>
          <a:prstGeom prst="rect">
            <a:avLst/>
          </a:prstGeom>
          <a:noFill/>
          <a:extLst>
            <a:ext uri="{909E8E84-426E-40DD-AFC4-6F175D3DCCD1}">
              <a14:hiddenFill xmlns:a14="http://schemas.microsoft.com/office/drawing/2010/main">
                <a:solidFill>
                  <a:srgbClr val="FFFFFF"/>
                </a:solidFill>
              </a14:hiddenFill>
            </a:ext>
          </a:extLst>
        </p:spPr>
      </p:pic>
      <p:pic>
        <p:nvPicPr>
          <p:cNvPr id="5" name="B014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12360" y="4293096"/>
            <a:ext cx="609600" cy="609600"/>
          </a:xfrm>
          <a:prstGeom prst="rect">
            <a:avLst/>
          </a:prstGeom>
        </p:spPr>
      </p:pic>
    </p:spTree>
    <p:extLst>
      <p:ext uri="{BB962C8B-B14F-4D97-AF65-F5344CB8AC3E}">
        <p14:creationId xmlns:p14="http://schemas.microsoft.com/office/powerpoint/2010/main" val="1500075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B-II(ii). The United Nations and Information Policy</a:t>
            </a:r>
            <a:endParaRPr lang="en-CA" dirty="0"/>
          </a:p>
        </p:txBody>
      </p:sp>
      <p:sp>
        <p:nvSpPr>
          <p:cNvPr id="3" name="Content Placeholder 2"/>
          <p:cNvSpPr>
            <a:spLocks noGrp="1"/>
          </p:cNvSpPr>
          <p:nvPr>
            <p:ph idx="1"/>
          </p:nvPr>
        </p:nvSpPr>
        <p:spPr/>
        <p:txBody>
          <a:bodyPr>
            <a:normAutofit/>
          </a:bodyPr>
          <a:lstStyle/>
          <a:p>
            <a:r>
              <a:rPr lang="en-US" sz="2000" dirty="0" smtClean="0"/>
              <a:t>The ITU coordinates a number of telecommunications issues including global use of radio spectrum, assigning satellite orbits, and standard setting</a:t>
            </a:r>
          </a:p>
          <a:p>
            <a:r>
              <a:rPr lang="en-US" sz="2000" dirty="0" smtClean="0"/>
              <a:t>The ITU also played a lead role in promoting the two phase World Summit on the Information Society (WSIS) (Geneva 2003 and Tunis 2005)</a:t>
            </a:r>
          </a:p>
          <a:p>
            <a:endParaRPr lang="en-US" sz="2000" dirty="0" smtClean="0"/>
          </a:p>
          <a:p>
            <a:r>
              <a:rPr lang="en-US" sz="2000" dirty="0" smtClean="0"/>
              <a:t>WIPO is responsible for promoting the protection of intellectual property globally</a:t>
            </a:r>
          </a:p>
          <a:p>
            <a:r>
              <a:rPr lang="en-US" sz="2000" dirty="0" smtClean="0"/>
              <a:t>It </a:t>
            </a:r>
            <a:r>
              <a:rPr lang="en-US" sz="2000" smtClean="0"/>
              <a:t>administers 24 </a:t>
            </a:r>
            <a:r>
              <a:rPr lang="en-US" sz="2000" dirty="0" smtClean="0"/>
              <a:t>treaties including the WIPO Copyright Treaty (WCT) and WIPO Performances and Phonograms Treaty (WPPT) that Canada just implemented with the latest copyright reforms</a:t>
            </a:r>
            <a:endParaRPr lang="en-CA" sz="2000" dirty="0"/>
          </a:p>
        </p:txBody>
      </p:sp>
      <p:pic>
        <p:nvPicPr>
          <p:cNvPr id="4" name="B015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301208"/>
            <a:ext cx="609600" cy="609600"/>
          </a:xfrm>
          <a:prstGeom prst="rect">
            <a:avLst/>
          </a:prstGeom>
        </p:spPr>
      </p:pic>
    </p:spTree>
    <p:extLst>
      <p:ext uri="{BB962C8B-B14F-4D97-AF65-F5344CB8AC3E}">
        <p14:creationId xmlns:p14="http://schemas.microsoft.com/office/powerpoint/2010/main" val="1170266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Other International Influences</a:t>
            </a:r>
            <a:endParaRPr lang="en-CA" dirty="0"/>
          </a:p>
        </p:txBody>
      </p:sp>
      <p:sp>
        <p:nvSpPr>
          <p:cNvPr id="3" name="Content Placeholder 2"/>
          <p:cNvSpPr>
            <a:spLocks noGrp="1"/>
          </p:cNvSpPr>
          <p:nvPr>
            <p:ph idx="1"/>
          </p:nvPr>
        </p:nvSpPr>
        <p:spPr/>
        <p:txBody>
          <a:bodyPr>
            <a:normAutofit fontScale="92500"/>
          </a:bodyPr>
          <a:lstStyle/>
          <a:p>
            <a:r>
              <a:rPr lang="en-US" dirty="0" smtClean="0"/>
              <a:t>The </a:t>
            </a:r>
            <a:r>
              <a:rPr lang="en-US" b="1" dirty="0" smtClean="0"/>
              <a:t>World Trade Organization </a:t>
            </a:r>
            <a:r>
              <a:rPr lang="en-US" dirty="0" smtClean="0"/>
              <a:t>(WTO) administers the TRIPS Agreement which influences national intellectual property laws</a:t>
            </a:r>
          </a:p>
          <a:p>
            <a:r>
              <a:rPr lang="en-US" dirty="0" smtClean="0"/>
              <a:t>The </a:t>
            </a:r>
            <a:r>
              <a:rPr lang="en-US" b="1" dirty="0" smtClean="0"/>
              <a:t>World Bank</a:t>
            </a:r>
            <a:r>
              <a:rPr lang="en-US" dirty="0" smtClean="0"/>
              <a:t>, </a:t>
            </a:r>
            <a:r>
              <a:rPr lang="en-US" b="1" dirty="0" smtClean="0"/>
              <a:t>International Monetary Fund </a:t>
            </a:r>
            <a:r>
              <a:rPr lang="en-US" dirty="0" smtClean="0"/>
              <a:t>(IMF) and </a:t>
            </a:r>
            <a:r>
              <a:rPr lang="en-US" b="1" dirty="0" smtClean="0"/>
              <a:t>Organisation for Economic Cooperation and Development </a:t>
            </a:r>
            <a:r>
              <a:rPr lang="en-US" dirty="0" smtClean="0"/>
              <a:t>(OECD)are all concerned with policies on information and communications technologies (ICTs) that can assist in development</a:t>
            </a:r>
          </a:p>
          <a:p>
            <a:r>
              <a:rPr lang="en-US" dirty="0" smtClean="0"/>
              <a:t>The </a:t>
            </a:r>
            <a:r>
              <a:rPr lang="en-US" b="1" dirty="0" smtClean="0"/>
              <a:t>Internet Corporation for Assigned Names and Numbers </a:t>
            </a:r>
            <a:r>
              <a:rPr lang="en-US" dirty="0" smtClean="0"/>
              <a:t>(ICANN) administers the internet domain name system and the </a:t>
            </a:r>
            <a:r>
              <a:rPr lang="en-US" b="1" dirty="0" smtClean="0"/>
              <a:t>World Wide Web Consortium </a:t>
            </a:r>
            <a:r>
              <a:rPr lang="en-US" dirty="0" smtClean="0"/>
              <a:t>(W3C) oversees many internet standards and guidelines</a:t>
            </a:r>
          </a:p>
          <a:p>
            <a:r>
              <a:rPr lang="en-US" dirty="0" smtClean="0"/>
              <a:t>The </a:t>
            </a:r>
            <a:r>
              <a:rPr lang="en-US" b="1" dirty="0" smtClean="0"/>
              <a:t>International Organization for Standardization </a:t>
            </a:r>
            <a:r>
              <a:rPr lang="en-US" dirty="0" smtClean="0"/>
              <a:t>(ISO) has a number of standards that deal with information and information technology </a:t>
            </a:r>
          </a:p>
          <a:p>
            <a:endParaRPr lang="en-CA" dirty="0"/>
          </a:p>
        </p:txBody>
      </p:sp>
      <p:pic>
        <p:nvPicPr>
          <p:cNvPr id="4" name="B016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517232"/>
            <a:ext cx="609600" cy="609600"/>
          </a:xfrm>
          <a:prstGeom prst="rect">
            <a:avLst/>
          </a:prstGeom>
        </p:spPr>
      </p:pic>
    </p:spTree>
    <p:extLst>
      <p:ext uri="{BB962C8B-B14F-4D97-AF65-F5344CB8AC3E}">
        <p14:creationId xmlns:p14="http://schemas.microsoft.com/office/powerpoint/2010/main" val="447326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Forum Shopping</a:t>
            </a:r>
            <a:endParaRPr lang="en-CA" dirty="0"/>
          </a:p>
        </p:txBody>
      </p:sp>
      <p:sp>
        <p:nvSpPr>
          <p:cNvPr id="3" name="Content Placeholder 2"/>
          <p:cNvSpPr>
            <a:spLocks noGrp="1"/>
          </p:cNvSpPr>
          <p:nvPr>
            <p:ph idx="1"/>
          </p:nvPr>
        </p:nvSpPr>
        <p:spPr/>
        <p:txBody>
          <a:bodyPr>
            <a:normAutofit lnSpcReduction="10000"/>
          </a:bodyPr>
          <a:lstStyle/>
          <a:p>
            <a:r>
              <a:rPr lang="en-US" dirty="0" smtClean="0"/>
              <a:t>Also known as ‘forum shifting’</a:t>
            </a:r>
          </a:p>
          <a:p>
            <a:endParaRPr lang="en-US" dirty="0"/>
          </a:p>
          <a:p>
            <a:r>
              <a:rPr lang="en-US" dirty="0" smtClean="0"/>
              <a:t>Is done where a policy actor pursues an initiative in multiple venues with the aim of advancing its interests in the forum that offers the least resistance</a:t>
            </a:r>
          </a:p>
          <a:p>
            <a:endParaRPr lang="en-US" dirty="0"/>
          </a:p>
          <a:p>
            <a:r>
              <a:rPr lang="en-US" dirty="0" err="1" smtClean="0"/>
              <a:t>Drahos</a:t>
            </a:r>
            <a:r>
              <a:rPr lang="en-US" dirty="0" smtClean="0"/>
              <a:t> and Braithwaite (2002) note how the US has engaged in forum shopping in an effort to strengthen global copyright protection</a:t>
            </a:r>
          </a:p>
          <a:p>
            <a:pPr lvl="1"/>
            <a:r>
              <a:rPr lang="en-US" dirty="0" smtClean="0"/>
              <a:t>IP protections pursued at WTO, then WIPO, then through bilateral and multilateral trade agreements</a:t>
            </a:r>
          </a:p>
          <a:p>
            <a:r>
              <a:rPr lang="en-US" dirty="0" smtClean="0"/>
              <a:t>WIPO (2008) also notes how patent litigants engage in forum shopping by litigating cases in courts/jurisdictions where outcomes are to be most favourable	</a:t>
            </a:r>
            <a:endParaRPr lang="en-CA" dirty="0"/>
          </a:p>
        </p:txBody>
      </p:sp>
      <p:pic>
        <p:nvPicPr>
          <p:cNvPr id="4" name="B017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517232"/>
            <a:ext cx="609600" cy="609600"/>
          </a:xfrm>
          <a:prstGeom prst="rect">
            <a:avLst/>
          </a:prstGeom>
        </p:spPr>
      </p:pic>
    </p:spTree>
    <p:extLst>
      <p:ext uri="{BB962C8B-B14F-4D97-AF65-F5344CB8AC3E}">
        <p14:creationId xmlns:p14="http://schemas.microsoft.com/office/powerpoint/2010/main" val="2273382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 Policy Laundering</a:t>
            </a:r>
            <a:endParaRPr lang="en-CA" dirty="0"/>
          </a:p>
        </p:txBody>
      </p:sp>
      <p:sp>
        <p:nvSpPr>
          <p:cNvPr id="3" name="Content Placeholder 2"/>
          <p:cNvSpPr>
            <a:spLocks noGrp="1"/>
          </p:cNvSpPr>
          <p:nvPr>
            <p:ph idx="1"/>
          </p:nvPr>
        </p:nvSpPr>
        <p:spPr/>
        <p:txBody>
          <a:bodyPr>
            <a:normAutofit lnSpcReduction="10000"/>
          </a:bodyPr>
          <a:lstStyle/>
          <a:p>
            <a:r>
              <a:rPr lang="en-US" dirty="0" smtClean="0"/>
              <a:t>Policy laundering is a process by which policy requirements or initiatives are made to be seen as being imposed by external policy actors, even when they are not</a:t>
            </a:r>
          </a:p>
          <a:p>
            <a:pPr lvl="1"/>
            <a:r>
              <a:rPr lang="en-US" dirty="0" smtClean="0"/>
              <a:t>“The United States and the United Kingdom are identified as policy actors that routinely push for the establishment of regulatory standards in international policy venues so that domestic policies can be brought into line with those policies ‘under the requirement of harmonization and the guise of multilateralism.’” Herman and Gandy, 2006, p. 128</a:t>
            </a:r>
          </a:p>
          <a:p>
            <a:pPr lvl="1"/>
            <a:endParaRPr lang="en-US" dirty="0"/>
          </a:p>
          <a:p>
            <a:r>
              <a:rPr lang="en-US" dirty="0" smtClean="0"/>
              <a:t>Yu (2010) notes three means of policy laundering</a:t>
            </a:r>
          </a:p>
          <a:p>
            <a:pPr lvl="1"/>
            <a:r>
              <a:rPr lang="en-US" dirty="0" smtClean="0"/>
              <a:t>International treaty requirements</a:t>
            </a:r>
          </a:p>
          <a:p>
            <a:pPr lvl="1"/>
            <a:r>
              <a:rPr lang="en-US" dirty="0" smtClean="0"/>
              <a:t>Bilateral (and multilateral) trade agreements)</a:t>
            </a:r>
          </a:p>
          <a:p>
            <a:pPr lvl="1"/>
            <a:r>
              <a:rPr lang="en-US" dirty="0" smtClean="0"/>
              <a:t>Appearance of custom</a:t>
            </a:r>
          </a:p>
        </p:txBody>
      </p:sp>
      <p:pic>
        <p:nvPicPr>
          <p:cNvPr id="4" name="B018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373216"/>
            <a:ext cx="609600" cy="609600"/>
          </a:xfrm>
          <a:prstGeom prst="rect">
            <a:avLst/>
          </a:prstGeom>
        </p:spPr>
      </p:pic>
    </p:spTree>
    <p:extLst>
      <p:ext uri="{BB962C8B-B14F-4D97-AF65-F5344CB8AC3E}">
        <p14:creationId xmlns:p14="http://schemas.microsoft.com/office/powerpoint/2010/main" val="3364819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 Policy Analysis and Policy Capacity</a:t>
            </a:r>
            <a:endParaRPr lang="en-CA" dirty="0"/>
          </a:p>
        </p:txBody>
      </p:sp>
      <p:sp>
        <p:nvSpPr>
          <p:cNvPr id="3" name="Content Placeholder 2"/>
          <p:cNvSpPr>
            <a:spLocks noGrp="1"/>
          </p:cNvSpPr>
          <p:nvPr>
            <p:ph idx="1"/>
          </p:nvPr>
        </p:nvSpPr>
        <p:spPr/>
        <p:txBody>
          <a:bodyPr>
            <a:normAutofit lnSpcReduction="10000"/>
          </a:bodyPr>
          <a:lstStyle/>
          <a:p>
            <a:r>
              <a:rPr lang="en-US" dirty="0" smtClean="0"/>
              <a:t>Policy analysis began in earnest post World War II (</a:t>
            </a:r>
            <a:r>
              <a:rPr lang="en-US" dirty="0" err="1" smtClean="0"/>
              <a:t>Howlett</a:t>
            </a:r>
            <a:r>
              <a:rPr lang="en-US" dirty="0" smtClean="0"/>
              <a:t>, 2009)</a:t>
            </a:r>
          </a:p>
          <a:p>
            <a:endParaRPr lang="en-US" dirty="0"/>
          </a:p>
          <a:p>
            <a:r>
              <a:rPr lang="en-US" dirty="0"/>
              <a:t>The goal of policy analysis is to improve the quality of policy, but it requires a capacity to develop and analyze policy</a:t>
            </a:r>
          </a:p>
          <a:p>
            <a:endParaRPr lang="en-US" dirty="0"/>
          </a:p>
          <a:p>
            <a:r>
              <a:rPr lang="en-US" dirty="0" err="1"/>
              <a:t>Fellegi</a:t>
            </a:r>
            <a:r>
              <a:rPr lang="en-US" dirty="0"/>
              <a:t> (1996, p. 1) defines policy capacity as:</a:t>
            </a:r>
          </a:p>
          <a:p>
            <a:pPr marL="411480" lvl="1" indent="0">
              <a:buNone/>
            </a:pPr>
            <a:r>
              <a:rPr lang="en-US" dirty="0"/>
              <a:t>… a loose concept which covers the whole gamut of issues associated with the government’s arrangements to review, formulate and implement policies within its jurisdiction.  It obviously includes the nature and quality of the resources available for the purposes – whether in the public service or beyond – and the practices and procedures by which these resources are mobilized and used</a:t>
            </a:r>
          </a:p>
          <a:p>
            <a:endParaRPr lang="en-US" dirty="0"/>
          </a:p>
        </p:txBody>
      </p:sp>
      <p:pic>
        <p:nvPicPr>
          <p:cNvPr id="4" name="B019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589240"/>
            <a:ext cx="609600" cy="609600"/>
          </a:xfrm>
          <a:prstGeom prst="rect">
            <a:avLst/>
          </a:prstGeom>
        </p:spPr>
      </p:pic>
    </p:spTree>
    <p:extLst>
      <p:ext uri="{BB962C8B-B14F-4D97-AF65-F5344CB8AC3E}">
        <p14:creationId xmlns:p14="http://schemas.microsoft.com/office/powerpoint/2010/main" val="162920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Policy Making in Canada versus the United States</a:t>
            </a:r>
            <a:endParaRPr lang="en-CA" dirty="0"/>
          </a:p>
        </p:txBody>
      </p:sp>
      <p:sp>
        <p:nvSpPr>
          <p:cNvPr id="3" name="Content Placeholder 2"/>
          <p:cNvSpPr>
            <a:spLocks noGrp="1"/>
          </p:cNvSpPr>
          <p:nvPr>
            <p:ph idx="1"/>
          </p:nvPr>
        </p:nvSpPr>
        <p:spPr/>
        <p:txBody>
          <a:bodyPr>
            <a:normAutofit/>
          </a:bodyPr>
          <a:lstStyle/>
          <a:p>
            <a:r>
              <a:rPr lang="en-US" dirty="0" smtClean="0"/>
              <a:t>The Canadian policy landscape (at the federal level) is characterized by dominance of the executive branch of government, and by the Privy Council Office (PCO) and Prime Minister’s Office (PMO) in particular</a:t>
            </a:r>
          </a:p>
          <a:p>
            <a:endParaRPr lang="en-US" dirty="0"/>
          </a:p>
          <a:p>
            <a:r>
              <a:rPr lang="en-US" dirty="0" smtClean="0"/>
              <a:t>Influencing the policy making process requires access to this relatively small group of individuals</a:t>
            </a:r>
          </a:p>
          <a:p>
            <a:endParaRPr lang="en-US" dirty="0"/>
          </a:p>
          <a:p>
            <a:r>
              <a:rPr lang="en-US" dirty="0" smtClean="0"/>
              <a:t>Comparatively, the US has a much less centralized federal government (</a:t>
            </a:r>
            <a:r>
              <a:rPr lang="en-US" dirty="0" err="1" smtClean="0"/>
              <a:t>Fellegi</a:t>
            </a:r>
            <a:r>
              <a:rPr lang="en-US" dirty="0" smtClean="0"/>
              <a:t>, 1996)</a:t>
            </a:r>
          </a:p>
          <a:p>
            <a:endParaRPr lang="en-US" dirty="0"/>
          </a:p>
          <a:p>
            <a:pPr marL="114300" indent="0">
              <a:buNone/>
            </a:pPr>
            <a:endParaRPr lang="en-US" dirty="0"/>
          </a:p>
        </p:txBody>
      </p:sp>
      <p:pic>
        <p:nvPicPr>
          <p:cNvPr id="4" name="B020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589240"/>
            <a:ext cx="609600" cy="609600"/>
          </a:xfrm>
          <a:prstGeom prst="rect">
            <a:avLst/>
          </a:prstGeom>
        </p:spPr>
      </p:pic>
    </p:spTree>
    <p:extLst>
      <p:ext uri="{BB962C8B-B14F-4D97-AF65-F5344CB8AC3E}">
        <p14:creationId xmlns:p14="http://schemas.microsoft.com/office/powerpoint/2010/main" val="866767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Last Week</a:t>
            </a:r>
            <a:endParaRPr lang="en-CA" dirty="0"/>
          </a:p>
        </p:txBody>
      </p:sp>
      <p:sp>
        <p:nvSpPr>
          <p:cNvPr id="3" name="Content Placeholder 2"/>
          <p:cNvSpPr>
            <a:spLocks noGrp="1"/>
          </p:cNvSpPr>
          <p:nvPr>
            <p:ph idx="1"/>
          </p:nvPr>
        </p:nvSpPr>
        <p:spPr/>
        <p:txBody>
          <a:bodyPr/>
          <a:lstStyle/>
          <a:p>
            <a:r>
              <a:rPr lang="en-CA" dirty="0" smtClean="0"/>
              <a:t>Three Great Transformations?</a:t>
            </a:r>
          </a:p>
          <a:p>
            <a:endParaRPr lang="en-CA" dirty="0"/>
          </a:p>
          <a:p>
            <a:r>
              <a:rPr lang="en-CA" dirty="0" smtClean="0"/>
              <a:t>Information Society discourse</a:t>
            </a:r>
          </a:p>
          <a:p>
            <a:endParaRPr lang="en-CA" dirty="0"/>
          </a:p>
          <a:p>
            <a:r>
              <a:rPr lang="en-CA" dirty="0" smtClean="0"/>
              <a:t>Proponents – Bell, Castells</a:t>
            </a:r>
          </a:p>
          <a:p>
            <a:endParaRPr lang="en-CA" dirty="0"/>
          </a:p>
          <a:p>
            <a:r>
              <a:rPr lang="en-CA" dirty="0" smtClean="0"/>
              <a:t>Skeptics </a:t>
            </a:r>
            <a:r>
              <a:rPr lang="en-CA" dirty="0"/>
              <a:t>–</a:t>
            </a:r>
            <a:r>
              <a:rPr lang="en-CA" dirty="0" smtClean="0"/>
              <a:t> Giddens, Harvey, Webster</a:t>
            </a:r>
          </a:p>
          <a:p>
            <a:endParaRPr lang="en-CA" dirty="0"/>
          </a:p>
          <a:p>
            <a:r>
              <a:rPr lang="en-CA" dirty="0" smtClean="0"/>
              <a:t>A different kind of change – Fordism to Post-Fordism</a:t>
            </a:r>
            <a:endParaRPr lang="en-CA" dirty="0"/>
          </a:p>
        </p:txBody>
      </p:sp>
      <p:pic>
        <p:nvPicPr>
          <p:cNvPr id="4" name="B002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733256"/>
            <a:ext cx="609600" cy="609600"/>
          </a:xfrm>
          <a:prstGeom prst="rect">
            <a:avLst/>
          </a:prstGeom>
        </p:spPr>
      </p:pic>
    </p:spTree>
    <p:extLst>
      <p:ext uri="{BB962C8B-B14F-4D97-AF65-F5344CB8AC3E}">
        <p14:creationId xmlns:p14="http://schemas.microsoft.com/office/powerpoint/2010/main" val="399690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C-III. Evidence-based Policy Making</a:t>
            </a:r>
            <a:endParaRPr lang="en-CA" dirty="0"/>
          </a:p>
        </p:txBody>
      </p:sp>
      <p:sp>
        <p:nvSpPr>
          <p:cNvPr id="3" name="Content Placeholder 2"/>
          <p:cNvSpPr>
            <a:spLocks noGrp="1"/>
          </p:cNvSpPr>
          <p:nvPr>
            <p:ph idx="1"/>
          </p:nvPr>
        </p:nvSpPr>
        <p:spPr>
          <a:xfrm>
            <a:off x="457200" y="1600200"/>
            <a:ext cx="7620000" cy="5069160"/>
          </a:xfrm>
        </p:spPr>
        <p:txBody>
          <a:bodyPr>
            <a:normAutofit lnSpcReduction="10000"/>
          </a:bodyPr>
          <a:lstStyle/>
          <a:p>
            <a:pPr marL="114300" indent="0">
              <a:buNone/>
            </a:pPr>
            <a:r>
              <a:rPr lang="en-US" i="1" dirty="0"/>
              <a:t>Evidence-based, evidence-informed or knowledge-based policy development refers to </a:t>
            </a:r>
            <a:r>
              <a:rPr lang="en-US" i="1" dirty="0" smtClean="0"/>
              <a:t>an approach </a:t>
            </a:r>
            <a:r>
              <a:rPr lang="en-US" i="1" dirty="0"/>
              <a:t>that levers the best available objective evidence from research to identify </a:t>
            </a:r>
            <a:r>
              <a:rPr lang="en-US" i="1" dirty="0" smtClean="0"/>
              <a:t>and understand </a:t>
            </a:r>
            <a:r>
              <a:rPr lang="en-US" i="1" dirty="0"/>
              <a:t>issues so that policies can be crafted by decision makers that will </a:t>
            </a:r>
            <a:r>
              <a:rPr lang="en-US" i="1" dirty="0" smtClean="0"/>
              <a:t>deliver desired </a:t>
            </a:r>
            <a:r>
              <a:rPr lang="en-US" i="1" dirty="0"/>
              <a:t>outcomes effectively, with a minimal margin of error and reduced risk </a:t>
            </a:r>
            <a:r>
              <a:rPr lang="en-US" i="1" dirty="0" smtClean="0"/>
              <a:t>of </a:t>
            </a:r>
            <a:r>
              <a:rPr lang="en-CA" i="1" dirty="0" smtClean="0"/>
              <a:t>unintended </a:t>
            </a:r>
            <a:r>
              <a:rPr lang="en-CA" i="1" dirty="0"/>
              <a:t>consequences</a:t>
            </a:r>
            <a:r>
              <a:rPr lang="en-CA" i="1" dirty="0" smtClean="0"/>
              <a:t>.</a:t>
            </a:r>
          </a:p>
          <a:p>
            <a:pPr marL="114300" indent="0">
              <a:buNone/>
            </a:pPr>
            <a:r>
              <a:rPr lang="en-US" i="1" dirty="0" smtClean="0"/>
              <a:t>Compared to subjective values, the factual interpretations of special interests and advocacy groups, and selective or ideologically-driven viewpoints informing the policy development process, an evidence-based approach has as its great advantage neutrality and authoritativeness. …</a:t>
            </a:r>
          </a:p>
          <a:p>
            <a:pPr marL="114300" indent="0">
              <a:buNone/>
            </a:pPr>
            <a:r>
              <a:rPr lang="en-US" i="1" dirty="0" smtClean="0"/>
              <a:t>The major goal of evidence-based policy development is to ensure that the experience, expertise and judgment of decision-makers is supported and resourced with the best available objective evidence and systematic research.  </a:t>
            </a:r>
            <a:r>
              <a:rPr lang="en-US" dirty="0" smtClean="0"/>
              <a:t>(Townsend and </a:t>
            </a:r>
            <a:r>
              <a:rPr lang="en-US" dirty="0" err="1" smtClean="0"/>
              <a:t>Kunimoto</a:t>
            </a:r>
            <a:r>
              <a:rPr lang="en-US" dirty="0" smtClean="0"/>
              <a:t>, 2009, p. 6)</a:t>
            </a:r>
            <a:endParaRPr lang="en-US" i="1" dirty="0" smtClean="0"/>
          </a:p>
          <a:p>
            <a:pPr marL="114300" indent="0">
              <a:buNone/>
            </a:pPr>
            <a:endParaRPr lang="en-US" dirty="0" smtClean="0"/>
          </a:p>
        </p:txBody>
      </p:sp>
      <p:pic>
        <p:nvPicPr>
          <p:cNvPr id="4" name="B021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661248"/>
            <a:ext cx="609600" cy="609600"/>
          </a:xfrm>
          <a:prstGeom prst="rect">
            <a:avLst/>
          </a:prstGeom>
        </p:spPr>
      </p:pic>
    </p:spTree>
    <p:extLst>
      <p:ext uri="{BB962C8B-B14F-4D97-AF65-F5344CB8AC3E}">
        <p14:creationId xmlns:p14="http://schemas.microsoft.com/office/powerpoint/2010/main" val="252728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C-IV. Criticisms of Evidence-based Policy </a:t>
            </a:r>
            <a:r>
              <a:rPr lang="en-US" sz="4000" dirty="0"/>
              <a:t>Making (Davies et al. 1999</a:t>
            </a:r>
            <a:r>
              <a:rPr lang="en-US" sz="4000" dirty="0" smtClean="0"/>
              <a:t>)</a:t>
            </a:r>
            <a:endParaRPr lang="en-US" dirty="0"/>
          </a:p>
        </p:txBody>
      </p:sp>
      <p:sp>
        <p:nvSpPr>
          <p:cNvPr id="3" name="Content Placeholder 2"/>
          <p:cNvSpPr>
            <a:spLocks noGrp="1"/>
          </p:cNvSpPr>
          <p:nvPr>
            <p:ph idx="1"/>
          </p:nvPr>
        </p:nvSpPr>
        <p:spPr/>
        <p:txBody>
          <a:bodyPr>
            <a:normAutofit fontScale="92500"/>
          </a:bodyPr>
          <a:lstStyle/>
          <a:p>
            <a:r>
              <a:rPr lang="en-US" dirty="0" smtClean="0"/>
              <a:t>Unlike health research (which are characterized by large randomized samples) there is no evidentiary gold standard for policy issues (particularly socials issues)</a:t>
            </a:r>
            <a:endParaRPr lang="en-US" dirty="0"/>
          </a:p>
          <a:p>
            <a:pPr lvl="1"/>
            <a:r>
              <a:rPr lang="en-US" dirty="0" smtClean="0"/>
              <a:t>Furthermore, there can be arguments over method and methodology and even epistemological disagreements</a:t>
            </a:r>
            <a:endParaRPr lang="en-US" dirty="0"/>
          </a:p>
          <a:p>
            <a:endParaRPr lang="en-US" dirty="0" smtClean="0"/>
          </a:p>
          <a:p>
            <a:r>
              <a:rPr lang="en-US" dirty="0" smtClean="0"/>
              <a:t>Data collection and analysis are costly and time consuming (particularly if this has to be done over a long time period)</a:t>
            </a:r>
          </a:p>
          <a:p>
            <a:endParaRPr lang="en-US" dirty="0"/>
          </a:p>
          <a:p>
            <a:r>
              <a:rPr lang="en-US" dirty="0" smtClean="0"/>
              <a:t>For many policy issues it may be difficult to isolate the influence of a policy or changes in a policy from other exogenous changes</a:t>
            </a:r>
          </a:p>
          <a:p>
            <a:endParaRPr lang="en-US" dirty="0"/>
          </a:p>
          <a:p>
            <a:r>
              <a:rPr lang="en-US" dirty="0" smtClean="0"/>
              <a:t>Evidence may suggest implementing policy that is unfavourable to public opinion</a:t>
            </a:r>
            <a:endParaRPr lang="en-US" dirty="0"/>
          </a:p>
        </p:txBody>
      </p:sp>
      <p:pic>
        <p:nvPicPr>
          <p:cNvPr id="4" name="B022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589240"/>
            <a:ext cx="609600" cy="609600"/>
          </a:xfrm>
          <a:prstGeom prst="rect">
            <a:avLst/>
          </a:prstGeom>
        </p:spPr>
      </p:pic>
    </p:spTree>
    <p:extLst>
      <p:ext uri="{BB962C8B-B14F-4D97-AF65-F5344CB8AC3E}">
        <p14:creationId xmlns:p14="http://schemas.microsoft.com/office/powerpoint/2010/main" val="1468086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 Private Ordering</a:t>
            </a:r>
            <a:endParaRPr lang="en-CA" dirty="0"/>
          </a:p>
        </p:txBody>
      </p:sp>
      <p:sp>
        <p:nvSpPr>
          <p:cNvPr id="3" name="Content Placeholder 2"/>
          <p:cNvSpPr>
            <a:spLocks noGrp="1"/>
          </p:cNvSpPr>
          <p:nvPr>
            <p:ph idx="1"/>
          </p:nvPr>
        </p:nvSpPr>
        <p:spPr/>
        <p:txBody>
          <a:bodyPr>
            <a:normAutofit/>
          </a:bodyPr>
          <a:lstStyle/>
          <a:p>
            <a:r>
              <a:rPr lang="en-CA" dirty="0" smtClean="0"/>
              <a:t>Private ordering is rule making by private individuals or organizations, usually achieved through contract</a:t>
            </a:r>
          </a:p>
          <a:p>
            <a:endParaRPr lang="en-CA" dirty="0"/>
          </a:p>
          <a:p>
            <a:r>
              <a:rPr lang="en-CA" dirty="0" smtClean="0"/>
              <a:t>From an economic perspective it is advantageous because it is flexible, efficient and more likely to be utility maximizing </a:t>
            </a:r>
            <a:r>
              <a:rPr lang="en-US" dirty="0"/>
              <a:t>(Elkin-</a:t>
            </a:r>
            <a:r>
              <a:rPr lang="en-US" dirty="0" err="1"/>
              <a:t>Koren</a:t>
            </a:r>
            <a:r>
              <a:rPr lang="en-US" dirty="0"/>
              <a:t> and </a:t>
            </a:r>
            <a:r>
              <a:rPr lang="en-US" dirty="0" err="1"/>
              <a:t>Salzberger</a:t>
            </a:r>
            <a:r>
              <a:rPr lang="en-US" dirty="0"/>
              <a:t>, </a:t>
            </a:r>
            <a:r>
              <a:rPr lang="en-US" dirty="0" smtClean="0"/>
              <a:t>2013; </a:t>
            </a:r>
            <a:r>
              <a:rPr lang="en-US" dirty="0" err="1" smtClean="0"/>
              <a:t>Benkler</a:t>
            </a:r>
            <a:r>
              <a:rPr lang="en-US" dirty="0" smtClean="0"/>
              <a:t>, 2000)</a:t>
            </a:r>
            <a:endParaRPr lang="en-CA" dirty="0"/>
          </a:p>
          <a:p>
            <a:endParaRPr lang="en-CA" dirty="0"/>
          </a:p>
          <a:p>
            <a:r>
              <a:rPr lang="en-CA" dirty="0" smtClean="0"/>
              <a:t>However, unlike public ordering, there is no public scrutiny</a:t>
            </a:r>
          </a:p>
          <a:p>
            <a:pPr lvl="1"/>
            <a:r>
              <a:rPr lang="en-CA" dirty="0" smtClean="0"/>
              <a:t>Judicial scrutiny comes after the fact, and is largely limited to ensuring the terms of private agreements are within the law</a:t>
            </a:r>
          </a:p>
          <a:p>
            <a:endParaRPr lang="en-CA" dirty="0"/>
          </a:p>
          <a:p>
            <a:endParaRPr lang="en-CA" dirty="0"/>
          </a:p>
        </p:txBody>
      </p:sp>
      <p:pic>
        <p:nvPicPr>
          <p:cNvPr id="4" name="B023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517232"/>
            <a:ext cx="609600" cy="609600"/>
          </a:xfrm>
          <a:prstGeom prst="rect">
            <a:avLst/>
          </a:prstGeom>
        </p:spPr>
      </p:pic>
    </p:spTree>
    <p:extLst>
      <p:ext uri="{BB962C8B-B14F-4D97-AF65-F5344CB8AC3E}">
        <p14:creationId xmlns:p14="http://schemas.microsoft.com/office/powerpoint/2010/main" val="1639641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D-II. Consent and Assent</a:t>
            </a:r>
            <a:endParaRPr lang="en-CA" dirty="0"/>
          </a:p>
        </p:txBody>
      </p:sp>
      <p:sp>
        <p:nvSpPr>
          <p:cNvPr id="3" name="Content Placeholder 2"/>
          <p:cNvSpPr>
            <a:spLocks noGrp="1"/>
          </p:cNvSpPr>
          <p:nvPr>
            <p:ph idx="1"/>
          </p:nvPr>
        </p:nvSpPr>
        <p:spPr/>
        <p:txBody>
          <a:bodyPr>
            <a:normAutofit/>
          </a:bodyPr>
          <a:lstStyle/>
          <a:p>
            <a:r>
              <a:rPr lang="en-CA" dirty="0"/>
              <a:t>More recently private ordering has moved away from the principle of consent to active assent to passive (or nominal) assent </a:t>
            </a:r>
            <a:r>
              <a:rPr lang="en-US" dirty="0"/>
              <a:t>(Elkin-</a:t>
            </a:r>
            <a:r>
              <a:rPr lang="en-US" dirty="0" err="1"/>
              <a:t>Koren</a:t>
            </a:r>
            <a:r>
              <a:rPr lang="en-US" dirty="0"/>
              <a:t> and </a:t>
            </a:r>
            <a:r>
              <a:rPr lang="en-US" dirty="0" err="1"/>
              <a:t>Salzberger</a:t>
            </a:r>
            <a:r>
              <a:rPr lang="en-US" dirty="0"/>
              <a:t>, 2013)</a:t>
            </a:r>
            <a:endParaRPr lang="en-CA" dirty="0"/>
          </a:p>
          <a:p>
            <a:endParaRPr lang="en-CA" dirty="0"/>
          </a:p>
          <a:p>
            <a:r>
              <a:rPr lang="en-CA" dirty="0" smtClean="0"/>
              <a:t>We have moved from “negotiate and sign” to “click that I have read” to simply “your use constitutes acceptance” or from consent to assent</a:t>
            </a:r>
          </a:p>
          <a:p>
            <a:endParaRPr lang="en-US" dirty="0"/>
          </a:p>
          <a:p>
            <a:r>
              <a:rPr lang="en-US" dirty="0" smtClean="0"/>
              <a:t>A key question is whether passive assent, where use implies acceptance, constitutes </a:t>
            </a:r>
            <a:r>
              <a:rPr lang="en-US" dirty="0"/>
              <a:t>a contract (Elkin-</a:t>
            </a:r>
            <a:r>
              <a:rPr lang="en-US" dirty="0" err="1"/>
              <a:t>Koren</a:t>
            </a:r>
            <a:r>
              <a:rPr lang="en-US" dirty="0"/>
              <a:t> and </a:t>
            </a:r>
            <a:r>
              <a:rPr lang="en-US" dirty="0" err="1"/>
              <a:t>Salzberger</a:t>
            </a:r>
            <a:r>
              <a:rPr lang="en-US" dirty="0"/>
              <a:t>, 2013)</a:t>
            </a:r>
            <a:endParaRPr lang="en-CA" dirty="0"/>
          </a:p>
          <a:p>
            <a:endParaRPr lang="en-CA" dirty="0" smtClean="0"/>
          </a:p>
        </p:txBody>
      </p:sp>
      <p:pic>
        <p:nvPicPr>
          <p:cNvPr id="4" name="B024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4057828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D-III. Private Ordering in Action</a:t>
            </a:r>
            <a:endParaRPr lang="en-CA" dirty="0"/>
          </a:p>
        </p:txBody>
      </p:sp>
      <p:sp>
        <p:nvSpPr>
          <p:cNvPr id="3" name="Content Placeholder 2"/>
          <p:cNvSpPr>
            <a:spLocks noGrp="1"/>
          </p:cNvSpPr>
          <p:nvPr>
            <p:ph idx="1"/>
          </p:nvPr>
        </p:nvSpPr>
        <p:spPr/>
        <p:txBody>
          <a:bodyPr>
            <a:normAutofit lnSpcReduction="10000"/>
          </a:bodyPr>
          <a:lstStyle/>
          <a:p>
            <a:r>
              <a:rPr lang="en-CA" dirty="0" smtClean="0"/>
              <a:t>Terms of Use and End User Licensing Agreements (EULAs) are two examples of how information policy can be privately ordered</a:t>
            </a:r>
          </a:p>
          <a:p>
            <a:endParaRPr lang="en-CA" dirty="0"/>
          </a:p>
          <a:p>
            <a:r>
              <a:rPr lang="en-CA" dirty="0" smtClean="0"/>
              <a:t>For any type of software of internet service, use is predicated on consent/assent to the terms</a:t>
            </a:r>
          </a:p>
          <a:p>
            <a:pPr lvl="1"/>
            <a:endParaRPr lang="en-CA" dirty="0"/>
          </a:p>
          <a:p>
            <a:r>
              <a:rPr lang="en-CA" dirty="0" smtClean="0"/>
              <a:t>Technological protection measures have both legal protection in copyright regarding anti-circumvention, but also facilitate private ordering </a:t>
            </a:r>
          </a:p>
          <a:p>
            <a:endParaRPr lang="en-US" dirty="0"/>
          </a:p>
          <a:p>
            <a:r>
              <a:rPr lang="en-US" dirty="0" smtClean="0"/>
              <a:t>Private ordering can also be used to increase access (e.g. CC licenses on ‘open’ intellectual goods) (Elkin-</a:t>
            </a:r>
            <a:r>
              <a:rPr lang="en-US" dirty="0" err="1" smtClean="0"/>
              <a:t>Koren</a:t>
            </a:r>
            <a:r>
              <a:rPr lang="en-US" dirty="0" smtClean="0"/>
              <a:t> and </a:t>
            </a:r>
            <a:r>
              <a:rPr lang="en-US" dirty="0" err="1" smtClean="0"/>
              <a:t>Salzberger</a:t>
            </a:r>
            <a:r>
              <a:rPr lang="en-US" dirty="0" smtClean="0"/>
              <a:t>, 2013)</a:t>
            </a:r>
            <a:endParaRPr lang="en-CA" dirty="0" smtClean="0"/>
          </a:p>
          <a:p>
            <a:pPr lvl="1"/>
            <a:endParaRPr lang="en-CA" dirty="0"/>
          </a:p>
        </p:txBody>
      </p:sp>
      <p:pic>
        <p:nvPicPr>
          <p:cNvPr id="4" name="B025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805264"/>
            <a:ext cx="609600" cy="609600"/>
          </a:xfrm>
          <a:prstGeom prst="rect">
            <a:avLst/>
          </a:prstGeom>
        </p:spPr>
      </p:pic>
    </p:spTree>
    <p:extLst>
      <p:ext uri="{BB962C8B-B14F-4D97-AF65-F5344CB8AC3E}">
        <p14:creationId xmlns:p14="http://schemas.microsoft.com/office/powerpoint/2010/main" val="3723343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E-I. Tensions and Interactions  between Information Policies</a:t>
            </a:r>
            <a:endParaRPr lang="en-CA" dirty="0"/>
          </a:p>
        </p:txBody>
      </p:sp>
      <p:sp>
        <p:nvSpPr>
          <p:cNvPr id="3" name="Content Placeholder 2"/>
          <p:cNvSpPr>
            <a:spLocks noGrp="1"/>
          </p:cNvSpPr>
          <p:nvPr>
            <p:ph idx="1"/>
          </p:nvPr>
        </p:nvSpPr>
        <p:spPr/>
        <p:txBody>
          <a:bodyPr/>
          <a:lstStyle/>
          <a:p>
            <a:r>
              <a:rPr lang="en-CA" dirty="0" smtClean="0"/>
              <a:t>Interactions between information policies can complicate policy objectives</a:t>
            </a:r>
          </a:p>
          <a:p>
            <a:endParaRPr lang="en-CA" dirty="0"/>
          </a:p>
          <a:p>
            <a:r>
              <a:rPr lang="en-CA" dirty="0" smtClean="0"/>
              <a:t>Access and privacy legislation share  reciprocal relationship</a:t>
            </a:r>
          </a:p>
          <a:p>
            <a:endParaRPr lang="en-CA" dirty="0"/>
          </a:p>
          <a:p>
            <a:r>
              <a:rPr lang="en-CA" dirty="0" smtClean="0"/>
              <a:t>Traditional separation of broadcast and telecom policy is confounded by technological convergence</a:t>
            </a:r>
          </a:p>
          <a:p>
            <a:pPr lvl="1"/>
            <a:r>
              <a:rPr lang="en-CA" dirty="0" smtClean="0"/>
              <a:t>Internet policy is also affected by this convergence </a:t>
            </a:r>
          </a:p>
          <a:p>
            <a:endParaRPr lang="en-CA" dirty="0"/>
          </a:p>
          <a:p>
            <a:r>
              <a:rPr lang="en-CA" dirty="0" smtClean="0"/>
              <a:t>Nominally the purpose of copyright is to increase the distribution of works, but it can be used to censor</a:t>
            </a:r>
          </a:p>
          <a:p>
            <a:endParaRPr lang="en-CA" dirty="0"/>
          </a:p>
          <a:p>
            <a:endParaRPr lang="en-CA" dirty="0"/>
          </a:p>
        </p:txBody>
      </p:sp>
      <p:pic>
        <p:nvPicPr>
          <p:cNvPr id="4" name="B026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373216"/>
            <a:ext cx="609600" cy="609600"/>
          </a:xfrm>
          <a:prstGeom prst="rect">
            <a:avLst/>
          </a:prstGeom>
        </p:spPr>
      </p:pic>
    </p:spTree>
    <p:extLst>
      <p:ext uri="{BB962C8B-B14F-4D97-AF65-F5344CB8AC3E}">
        <p14:creationId xmlns:p14="http://schemas.microsoft.com/office/powerpoint/2010/main" val="2005552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400" dirty="0" smtClean="0"/>
              <a:t>E-I(ii). </a:t>
            </a:r>
            <a:r>
              <a:rPr lang="en-CA" sz="4400" dirty="0"/>
              <a:t>Tensions and Interactions  between Information Policies</a:t>
            </a:r>
          </a:p>
        </p:txBody>
      </p:sp>
      <p:sp>
        <p:nvSpPr>
          <p:cNvPr id="3" name="Content Placeholder 2"/>
          <p:cNvSpPr>
            <a:spLocks noGrp="1"/>
          </p:cNvSpPr>
          <p:nvPr>
            <p:ph idx="1"/>
          </p:nvPr>
        </p:nvSpPr>
        <p:spPr/>
        <p:txBody>
          <a:bodyPr>
            <a:normAutofit fontScale="92500" lnSpcReduction="10000"/>
          </a:bodyPr>
          <a:lstStyle/>
          <a:p>
            <a:r>
              <a:rPr lang="en-US" dirty="0" smtClean="0"/>
              <a:t>Specific examples:</a:t>
            </a:r>
          </a:p>
          <a:p>
            <a:pPr lvl="1"/>
            <a:r>
              <a:rPr lang="en-US" dirty="0" smtClean="0"/>
              <a:t>New Spectrum Transfer Framework allows access to transfer materials through Access to Information</a:t>
            </a:r>
          </a:p>
          <a:p>
            <a:pPr lvl="1"/>
            <a:endParaRPr lang="en-US" dirty="0"/>
          </a:p>
          <a:p>
            <a:pPr lvl="1"/>
            <a:r>
              <a:rPr lang="en-US" dirty="0" smtClean="0"/>
              <a:t>New digital inter-library loan provisions in the Copyright Act (30.02) have privacy implications</a:t>
            </a:r>
          </a:p>
          <a:p>
            <a:pPr lvl="1"/>
            <a:endParaRPr lang="en-US" dirty="0"/>
          </a:p>
          <a:p>
            <a:pPr lvl="1"/>
            <a:r>
              <a:rPr lang="en-US" dirty="0" smtClean="0"/>
              <a:t>Copyright Act contains a provision (32.1) for non-infringement of copyrighted materials in regards to Access to Information requests, Privacy Act requests and for some uses under the Broadcasting Act </a:t>
            </a:r>
          </a:p>
          <a:p>
            <a:pPr lvl="2"/>
            <a:r>
              <a:rPr lang="en-US" dirty="0" smtClean="0"/>
              <a:t>Copyright Act also has a specific relationship with the Industrial Designs Act (64(1))</a:t>
            </a:r>
          </a:p>
          <a:p>
            <a:pPr lvl="2"/>
            <a:endParaRPr lang="en-US" dirty="0"/>
          </a:p>
          <a:p>
            <a:pPr lvl="1"/>
            <a:r>
              <a:rPr lang="en-US" dirty="0" smtClean="0"/>
              <a:t>Lawful Access legislation clearly involves regulations of telecom companies, and privacy concerns in what can be deemed a form of surveillance legislation</a:t>
            </a:r>
          </a:p>
        </p:txBody>
      </p:sp>
      <p:pic>
        <p:nvPicPr>
          <p:cNvPr id="4" name="B027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589240"/>
            <a:ext cx="609600" cy="609600"/>
          </a:xfrm>
          <a:prstGeom prst="rect">
            <a:avLst/>
          </a:prstGeom>
        </p:spPr>
      </p:pic>
    </p:spTree>
    <p:extLst>
      <p:ext uri="{BB962C8B-B14F-4D97-AF65-F5344CB8AC3E}">
        <p14:creationId xmlns:p14="http://schemas.microsoft.com/office/powerpoint/2010/main" val="1365609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Discussion Questions for Week 3</a:t>
            </a:r>
            <a:endParaRPr lang="en-CA" sz="4400" dirty="0"/>
          </a:p>
        </p:txBody>
      </p:sp>
      <p:sp>
        <p:nvSpPr>
          <p:cNvPr id="3" name="Content Placeholder 2"/>
          <p:cNvSpPr>
            <a:spLocks noGrp="1"/>
          </p:cNvSpPr>
          <p:nvPr>
            <p:ph idx="1"/>
          </p:nvPr>
        </p:nvSpPr>
        <p:spPr/>
        <p:txBody>
          <a:bodyPr/>
          <a:lstStyle/>
          <a:p>
            <a:r>
              <a:rPr lang="en-US" dirty="0" smtClean="0"/>
              <a:t>Neoliberal policymaking is often critique, but what benefits can a neoliberal perspective bring to information policy?</a:t>
            </a:r>
          </a:p>
          <a:p>
            <a:endParaRPr lang="en-US" dirty="0" smtClean="0"/>
          </a:p>
          <a:p>
            <a:r>
              <a:rPr lang="en-US" dirty="0" smtClean="0"/>
              <a:t>We’ve noted many influences and trends on information policy – which of these are the most/least significant and why?</a:t>
            </a:r>
          </a:p>
          <a:p>
            <a:endParaRPr lang="en-US" dirty="0" smtClean="0"/>
          </a:p>
          <a:p>
            <a:r>
              <a:rPr lang="en-US" dirty="0" smtClean="0"/>
              <a:t>Discuss the role of power in relation to trends and influences in information policy, and specifically does too much power lie in the hands of too few (and if so which few and what can be done)?</a:t>
            </a:r>
            <a:endParaRPr lang="en-CA" dirty="0"/>
          </a:p>
        </p:txBody>
      </p:sp>
      <p:pic>
        <p:nvPicPr>
          <p:cNvPr id="4" name="B028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2250251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sz="2000" dirty="0" smtClean="0"/>
              <a:t>Access to Information and Government Information</a:t>
            </a:r>
          </a:p>
          <a:p>
            <a:endParaRPr lang="en-US" sz="2000" dirty="0"/>
          </a:p>
          <a:p>
            <a:r>
              <a:rPr lang="en-US" dirty="0" smtClean="0"/>
              <a:t>Read: Larsen and </a:t>
            </a:r>
            <a:r>
              <a:rPr lang="en-US" dirty="0" err="1" smtClean="0"/>
              <a:t>Walby</a:t>
            </a:r>
            <a:r>
              <a:rPr lang="en-US" dirty="0" smtClean="0"/>
              <a:t>; </a:t>
            </a:r>
            <a:r>
              <a:rPr lang="en-US" dirty="0" err="1" smtClean="0"/>
              <a:t>Wakaruk</a:t>
            </a:r>
            <a:r>
              <a:rPr lang="en-US" dirty="0" smtClean="0"/>
              <a:t>; and review the TBS Statistics on ATI</a:t>
            </a:r>
          </a:p>
          <a:p>
            <a:endParaRPr lang="en-US" dirty="0"/>
          </a:p>
        </p:txBody>
      </p:sp>
      <p:pic>
        <p:nvPicPr>
          <p:cNvPr id="4" name="B02908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1354423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CA" dirty="0"/>
          </a:p>
        </p:txBody>
      </p:sp>
      <p:sp>
        <p:nvSpPr>
          <p:cNvPr id="3" name="Content Placeholder 2"/>
          <p:cNvSpPr>
            <a:spLocks noGrp="1"/>
          </p:cNvSpPr>
          <p:nvPr>
            <p:ph idx="1"/>
          </p:nvPr>
        </p:nvSpPr>
        <p:spPr/>
        <p:txBody>
          <a:bodyPr>
            <a:normAutofit fontScale="70000" lnSpcReduction="20000"/>
          </a:bodyPr>
          <a:lstStyle/>
          <a:p>
            <a:r>
              <a:rPr lang="en-US" dirty="0" err="1" smtClean="0"/>
              <a:t>Benkler</a:t>
            </a:r>
            <a:r>
              <a:rPr lang="en-US" dirty="0" smtClean="0"/>
              <a:t>, Yochai. 2000. “An Unhurried View of Private Ordering in Information Transactions.” </a:t>
            </a:r>
            <a:r>
              <a:rPr lang="en-US" i="1" dirty="0" smtClean="0"/>
              <a:t>Vanderbilt Law Review</a:t>
            </a:r>
            <a:r>
              <a:rPr lang="en-US" dirty="0" smtClean="0"/>
              <a:t>, 53(6): 2063-2080.</a:t>
            </a:r>
          </a:p>
          <a:p>
            <a:r>
              <a:rPr lang="en-US" dirty="0" smtClean="0"/>
              <a:t>Birch, Kean, and </a:t>
            </a:r>
            <a:r>
              <a:rPr lang="en-US" dirty="0" err="1" smtClean="0"/>
              <a:t>Mykhnenko</a:t>
            </a:r>
            <a:r>
              <a:rPr lang="en-US" dirty="0" smtClean="0"/>
              <a:t>, Vlad. 2010. “Introduction: A World Turned Right Way Up.” In </a:t>
            </a:r>
            <a:r>
              <a:rPr lang="en-US" i="1" dirty="0" smtClean="0"/>
              <a:t>The Rise and Fall of Neoliberalism: The Collapse of an Economic Order? </a:t>
            </a:r>
            <a:r>
              <a:rPr lang="en-US" dirty="0" smtClean="0"/>
              <a:t>Kean Birch and Vlad </a:t>
            </a:r>
            <a:r>
              <a:rPr lang="en-US" dirty="0" err="1" smtClean="0"/>
              <a:t>Mykhnenko</a:t>
            </a:r>
            <a:r>
              <a:rPr lang="en-US" dirty="0" smtClean="0"/>
              <a:t> (Eds.). London: Zed Books. p. 1-20.</a:t>
            </a:r>
          </a:p>
          <a:p>
            <a:r>
              <a:rPr lang="en-US" dirty="0" smtClean="0"/>
              <a:t>Cope, Jonathan. 2014. “Neoliberalism and Library &amp; Information Science: Using Karl </a:t>
            </a:r>
            <a:r>
              <a:rPr lang="en-US" dirty="0" err="1" smtClean="0"/>
              <a:t>Polyani’s</a:t>
            </a:r>
            <a:r>
              <a:rPr lang="en-US" dirty="0" smtClean="0"/>
              <a:t> Fictitious Commodity as an Alternative to Neoliberal Conceptions of Information.” </a:t>
            </a:r>
            <a:r>
              <a:rPr lang="en-US" i="1" dirty="0" smtClean="0"/>
              <a:t>Progressive Librarian</a:t>
            </a:r>
            <a:r>
              <a:rPr lang="en-US" dirty="0" smtClean="0"/>
              <a:t>, 43: 67-80.</a:t>
            </a:r>
          </a:p>
          <a:p>
            <a:r>
              <a:rPr lang="en-US" dirty="0" err="1" smtClean="0"/>
              <a:t>Drahos</a:t>
            </a:r>
            <a:r>
              <a:rPr lang="en-US" dirty="0" smtClean="0"/>
              <a:t>, Peter, and Braithwaite, John. 2002. </a:t>
            </a:r>
            <a:r>
              <a:rPr lang="en-US" i="1" dirty="0" smtClean="0"/>
              <a:t>Information Feudalism: Who Owns the Knowledge Economy</a:t>
            </a:r>
            <a:r>
              <a:rPr lang="en-US" dirty="0" smtClean="0"/>
              <a:t>. New York: New Press.</a:t>
            </a:r>
          </a:p>
          <a:p>
            <a:r>
              <a:rPr lang="en-US" dirty="0" smtClean="0"/>
              <a:t>Elkin-</a:t>
            </a:r>
            <a:r>
              <a:rPr lang="en-US" dirty="0" err="1" smtClean="0"/>
              <a:t>Koren</a:t>
            </a:r>
            <a:r>
              <a:rPr lang="en-US" dirty="0" smtClean="0"/>
              <a:t>, </a:t>
            </a:r>
            <a:r>
              <a:rPr lang="en-US" dirty="0" err="1" smtClean="0"/>
              <a:t>Niva</a:t>
            </a:r>
            <a:r>
              <a:rPr lang="en-US" dirty="0" smtClean="0"/>
              <a:t>, and </a:t>
            </a:r>
            <a:r>
              <a:rPr lang="en-US" dirty="0" err="1" smtClean="0"/>
              <a:t>Salzberger</a:t>
            </a:r>
            <a:r>
              <a:rPr lang="en-US" dirty="0" smtClean="0"/>
              <a:t>, Eli M. 2013. </a:t>
            </a:r>
            <a:r>
              <a:rPr lang="en-US" i="1" dirty="0" smtClean="0"/>
              <a:t>The Law and Economics of Intellectual Property in the Digital Age: The Limits of Analysis</a:t>
            </a:r>
            <a:r>
              <a:rPr lang="en-US" dirty="0" smtClean="0"/>
              <a:t>. London: Routledge.</a:t>
            </a:r>
          </a:p>
          <a:p>
            <a:r>
              <a:rPr lang="en-US" dirty="0" smtClean="0"/>
              <a:t>Davies, </a:t>
            </a:r>
            <a:r>
              <a:rPr lang="en-US" dirty="0" err="1" smtClean="0"/>
              <a:t>Huw</a:t>
            </a:r>
            <a:r>
              <a:rPr lang="en-US" dirty="0" smtClean="0"/>
              <a:t> T. O., Nutley, Sandra M., and Smith, Peter, C. 1999. “Editorial: What Works? The Role of Evidence in Public Sector Policy and Practice.” </a:t>
            </a:r>
            <a:r>
              <a:rPr lang="en-US" i="1" dirty="0" smtClean="0"/>
              <a:t>Public Money and Management</a:t>
            </a:r>
            <a:r>
              <a:rPr lang="en-US" dirty="0" smtClean="0"/>
              <a:t>, Jan.-Mar. 1999: 3-5.</a:t>
            </a:r>
          </a:p>
          <a:p>
            <a:r>
              <a:rPr lang="en-US" dirty="0" err="1" smtClean="0"/>
              <a:t>Fellegi</a:t>
            </a:r>
            <a:r>
              <a:rPr lang="en-US" dirty="0" smtClean="0"/>
              <a:t>, Ivan. 1996. </a:t>
            </a:r>
            <a:r>
              <a:rPr lang="en-US" i="1" dirty="0" smtClean="0"/>
              <a:t>Strengthening Our Policy Capacity</a:t>
            </a:r>
            <a:r>
              <a:rPr lang="en-US" dirty="0"/>
              <a:t>. </a:t>
            </a:r>
            <a:r>
              <a:rPr lang="en-US" dirty="0">
                <a:hlinkClick r:id="rId2"/>
              </a:rPr>
              <a:t>http://</a:t>
            </a:r>
            <a:r>
              <a:rPr lang="en-US" dirty="0" smtClean="0">
                <a:hlinkClick r:id="rId2"/>
              </a:rPr>
              <a:t>publications.gc.ca/collections/Collection/SC93-8-1996-2E.pdf</a:t>
            </a:r>
            <a:r>
              <a:rPr lang="en-US" dirty="0" smtClean="0"/>
              <a:t>  </a:t>
            </a:r>
          </a:p>
          <a:p>
            <a:r>
              <a:rPr lang="en-CA" dirty="0" err="1"/>
              <a:t>Gurstein</a:t>
            </a:r>
            <a:r>
              <a:rPr lang="en-CA" dirty="0"/>
              <a:t>, Michael.  2011. “Open Data: Empowering the Empowered or Effective Data Use for Everyone?” </a:t>
            </a:r>
            <a:r>
              <a:rPr lang="en-CA" i="1" dirty="0"/>
              <a:t>First Monday</a:t>
            </a:r>
            <a:r>
              <a:rPr lang="en-CA" dirty="0"/>
              <a:t> 16(2): </a:t>
            </a:r>
            <a:r>
              <a:rPr lang="en-CA" u="sng" dirty="0">
                <a:hlinkClick r:id="rId3"/>
              </a:rPr>
              <a:t>http://firstmonday.org/ojs/index.php/fm/article/view/3316/2764</a:t>
            </a:r>
            <a:endParaRPr lang="en-CA" dirty="0"/>
          </a:p>
          <a:p>
            <a:r>
              <a:rPr lang="en-US" dirty="0" smtClean="0"/>
              <a:t>Harvey, David. 2005. </a:t>
            </a:r>
            <a:r>
              <a:rPr lang="en-US" i="1" dirty="0" smtClean="0"/>
              <a:t>A Brief History of Neoliberalism</a:t>
            </a:r>
            <a:r>
              <a:rPr lang="en-US" dirty="0" smtClean="0"/>
              <a:t>. Oxford, UK: Oxford University Press.</a:t>
            </a:r>
          </a:p>
          <a:p>
            <a:r>
              <a:rPr lang="en-US" dirty="0" smtClean="0"/>
              <a:t>Harvey, David. 2010. </a:t>
            </a:r>
            <a:r>
              <a:rPr lang="en-US" i="1" dirty="0" smtClean="0"/>
              <a:t>The Enigma of Capital</a:t>
            </a:r>
            <a:r>
              <a:rPr lang="en-US" dirty="0" smtClean="0"/>
              <a:t>. </a:t>
            </a:r>
            <a:r>
              <a:rPr lang="en-US" dirty="0"/>
              <a:t>Oxford, UK: Oxford University Press.</a:t>
            </a:r>
          </a:p>
          <a:p>
            <a:endParaRPr lang="en-US" dirty="0" smtClean="0"/>
          </a:p>
        </p:txBody>
      </p:sp>
    </p:spTree>
    <p:extLst>
      <p:ext uri="{BB962C8B-B14F-4D97-AF65-F5344CB8AC3E}">
        <p14:creationId xmlns:p14="http://schemas.microsoft.com/office/powerpoint/2010/main" val="293224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pPr marL="868680" lvl="1" indent="-457200">
              <a:buAutoNum type="alphaUcPeriod"/>
            </a:pPr>
            <a:r>
              <a:rPr lang="en-CA" dirty="0" smtClean="0"/>
              <a:t>Neoliberalism</a:t>
            </a:r>
          </a:p>
          <a:p>
            <a:pPr marL="868680" lvl="1" indent="-457200">
              <a:buAutoNum type="alphaUcPeriod"/>
            </a:pPr>
            <a:endParaRPr lang="en-CA" dirty="0"/>
          </a:p>
          <a:p>
            <a:pPr marL="868680" lvl="1" indent="-457200">
              <a:buAutoNum type="alphaUcPeriod"/>
            </a:pPr>
            <a:r>
              <a:rPr lang="en-CA" dirty="0" smtClean="0"/>
              <a:t>International Influences</a:t>
            </a:r>
          </a:p>
          <a:p>
            <a:pPr marL="868680" lvl="1" indent="-457200">
              <a:buAutoNum type="alphaUcPeriod"/>
            </a:pPr>
            <a:endParaRPr lang="en-CA" dirty="0"/>
          </a:p>
          <a:p>
            <a:pPr marL="868680" lvl="1" indent="-457200">
              <a:buAutoNum type="alphaUcPeriod"/>
            </a:pPr>
            <a:r>
              <a:rPr lang="en-CA" dirty="0" smtClean="0"/>
              <a:t>Evidence-based Policymaking</a:t>
            </a:r>
          </a:p>
          <a:p>
            <a:pPr marL="868680" lvl="1" indent="-457200">
              <a:buAutoNum type="alphaUcPeriod"/>
            </a:pPr>
            <a:endParaRPr lang="en-CA" dirty="0"/>
          </a:p>
          <a:p>
            <a:pPr marL="868680" lvl="1" indent="-457200">
              <a:buAutoNum type="alphaUcPeriod"/>
            </a:pPr>
            <a:r>
              <a:rPr lang="en-CA" dirty="0" smtClean="0"/>
              <a:t>Private Ordering</a:t>
            </a:r>
          </a:p>
          <a:p>
            <a:pPr marL="868680" lvl="1" indent="-457200">
              <a:buAutoNum type="alphaUcPeriod"/>
            </a:pPr>
            <a:endParaRPr lang="en-US" dirty="0" smtClean="0"/>
          </a:p>
          <a:p>
            <a:pPr marL="868680" lvl="1" indent="-457200">
              <a:buAutoNum type="alphaUcPeriod"/>
            </a:pPr>
            <a:r>
              <a:rPr lang="en-CA" dirty="0" smtClean="0"/>
              <a:t>Tensions and Interactions between Information Policies</a:t>
            </a:r>
          </a:p>
          <a:p>
            <a:pPr marL="868680" lvl="1" indent="-457200">
              <a:buAutoNum type="alphaUcPeriod"/>
            </a:pPr>
            <a:endParaRPr lang="en-CA" dirty="0"/>
          </a:p>
          <a:p>
            <a:pPr marL="868680" lvl="1" indent="-457200">
              <a:buAutoNum type="alphaUcPeriod"/>
            </a:pPr>
            <a:endParaRPr lang="en-CA" dirty="0"/>
          </a:p>
        </p:txBody>
      </p:sp>
      <p:pic>
        <p:nvPicPr>
          <p:cNvPr id="4" name="B003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445224"/>
            <a:ext cx="609600" cy="609600"/>
          </a:xfrm>
          <a:prstGeom prst="rect">
            <a:avLst/>
          </a:prstGeom>
        </p:spPr>
      </p:pic>
    </p:spTree>
    <p:extLst>
      <p:ext uri="{BB962C8B-B14F-4D97-AF65-F5344CB8AC3E}">
        <p14:creationId xmlns:p14="http://schemas.microsoft.com/office/powerpoint/2010/main" val="775509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 Cited</a:t>
            </a:r>
            <a:endParaRPr lang="en-CA" dirty="0"/>
          </a:p>
        </p:txBody>
      </p:sp>
      <p:sp>
        <p:nvSpPr>
          <p:cNvPr id="3" name="Content Placeholder 2"/>
          <p:cNvSpPr>
            <a:spLocks noGrp="1"/>
          </p:cNvSpPr>
          <p:nvPr>
            <p:ph idx="1"/>
          </p:nvPr>
        </p:nvSpPr>
        <p:spPr/>
        <p:txBody>
          <a:bodyPr>
            <a:normAutofit fontScale="70000" lnSpcReduction="20000"/>
          </a:bodyPr>
          <a:lstStyle/>
          <a:p>
            <a:r>
              <a:rPr lang="en-US" dirty="0"/>
              <a:t>Herman, Bill D. and Gandy Jr., Oscar H. 2006. “Catch 1201: A Legislative History and Content Analysis of the DMCA Exemption Proceedings.” </a:t>
            </a:r>
            <a:r>
              <a:rPr lang="en-US" i="1" dirty="0"/>
              <a:t>Cardozo Arts and Entertainment Law Journal</a:t>
            </a:r>
            <a:r>
              <a:rPr lang="en-US" dirty="0"/>
              <a:t>, 23: 121-190. </a:t>
            </a:r>
          </a:p>
          <a:p>
            <a:r>
              <a:rPr lang="en-US" dirty="0" err="1"/>
              <a:t>Howlett</a:t>
            </a:r>
            <a:r>
              <a:rPr lang="en-US" dirty="0"/>
              <a:t>, Michael. 2009. “Policy Analytical Capacity and Evidence-Based Policy-Making: Lessons from Canada.” </a:t>
            </a:r>
            <a:r>
              <a:rPr lang="en-US" i="1" dirty="0"/>
              <a:t>Canadian Public Administration</a:t>
            </a:r>
            <a:r>
              <a:rPr lang="en-US" dirty="0"/>
              <a:t>, 52(2): 153-175.</a:t>
            </a:r>
          </a:p>
          <a:p>
            <a:r>
              <a:rPr lang="en-US" dirty="0" smtClean="0"/>
              <a:t>Jessop, Bob. 2010. “From Hegemony to Crisis? The Continuing Ecological Dominance of Neoliberalism.” </a:t>
            </a:r>
            <a:r>
              <a:rPr lang="en-US" dirty="0"/>
              <a:t>In </a:t>
            </a:r>
            <a:r>
              <a:rPr lang="en-US" i="1" dirty="0"/>
              <a:t>The Rise and Fall of Neoliberalism: The Collapse of an Economic Order? </a:t>
            </a:r>
            <a:r>
              <a:rPr lang="en-US" dirty="0"/>
              <a:t>Kean Birch and Vlad </a:t>
            </a:r>
            <a:r>
              <a:rPr lang="en-US" dirty="0" err="1"/>
              <a:t>Mykhnenko</a:t>
            </a:r>
            <a:r>
              <a:rPr lang="en-US" dirty="0"/>
              <a:t> (Eds.). London: Zed Books. p. </a:t>
            </a:r>
            <a:r>
              <a:rPr lang="en-US" dirty="0" smtClean="0"/>
              <a:t>171-187.</a:t>
            </a:r>
          </a:p>
          <a:p>
            <a:r>
              <a:rPr lang="en-US" dirty="0" smtClean="0"/>
              <a:t>Peck, Jamie, Theodore, Nik, and Brenner, Neil. 2012. “Neoliberalism, Interrupted.” In Neoliberalism: Beyond the Free Market. Damien Cahill, Lindy Edwards and Frank Stilwell (Eds.). Cheltenham, UK: </a:t>
            </a:r>
            <a:r>
              <a:rPr lang="en-US" dirty="0" err="1" smtClean="0"/>
              <a:t>Edwar</a:t>
            </a:r>
            <a:r>
              <a:rPr lang="en-US" dirty="0" smtClean="0"/>
              <a:t> Elgar. p. 15-30.</a:t>
            </a:r>
          </a:p>
          <a:p>
            <a:r>
              <a:rPr lang="en-US" dirty="0" err="1" smtClean="0"/>
              <a:t>Sarikakis</a:t>
            </a:r>
            <a:r>
              <a:rPr lang="en-US" dirty="0"/>
              <a:t>, Katherine and Rodriguez-</a:t>
            </a:r>
            <a:r>
              <a:rPr lang="en-US" dirty="0" err="1"/>
              <a:t>Amat</a:t>
            </a:r>
            <a:r>
              <a:rPr lang="en-US" dirty="0"/>
              <a:t>, Joan Ramon. 2014. “Intellectual Property Law Change and Process: The Case of the Spanish Ley </a:t>
            </a:r>
            <a:r>
              <a:rPr lang="en-US" dirty="0" err="1"/>
              <a:t>Sinde</a:t>
            </a:r>
            <a:r>
              <a:rPr lang="en-US" dirty="0"/>
              <a:t> as Policy Laundering.” </a:t>
            </a:r>
            <a:r>
              <a:rPr lang="en-US" i="1" dirty="0"/>
              <a:t>First Monday</a:t>
            </a:r>
            <a:r>
              <a:rPr lang="en-US" dirty="0"/>
              <a:t>, 19(3): </a:t>
            </a:r>
            <a:r>
              <a:rPr lang="en-US" dirty="0">
                <a:hlinkClick r:id="rId2"/>
              </a:rPr>
              <a:t>http://firstmonday.org/ojs/index.php/fm/article/view/4854/3847</a:t>
            </a:r>
            <a:r>
              <a:rPr lang="en-US" dirty="0"/>
              <a:t> </a:t>
            </a:r>
          </a:p>
          <a:p>
            <a:r>
              <a:rPr lang="en-US" dirty="0"/>
              <a:t>Townsend, Thomas, and </a:t>
            </a:r>
            <a:r>
              <a:rPr lang="en-US" dirty="0" err="1"/>
              <a:t>Kunimoto</a:t>
            </a:r>
            <a:r>
              <a:rPr lang="en-US" dirty="0"/>
              <a:t>, Bob. 2009. </a:t>
            </a:r>
            <a:r>
              <a:rPr lang="en-US" i="1" dirty="0"/>
              <a:t>Capacity, Collaboration and Culture: The Future of the Policy Research Function in the Government of Canada. </a:t>
            </a:r>
            <a:r>
              <a:rPr lang="en-US" dirty="0">
                <a:hlinkClick r:id="rId3"/>
              </a:rPr>
              <a:t>http://www.horizons.gc.ca/sites/default/files/Publication-alt-format/2009-0010-eng.pdf</a:t>
            </a:r>
            <a:r>
              <a:rPr lang="en-US" dirty="0"/>
              <a:t> </a:t>
            </a:r>
          </a:p>
          <a:p>
            <a:r>
              <a:rPr lang="en-US" dirty="0" smtClean="0"/>
              <a:t>World Intellectual Property Organization (WIPO) – Standing Committee on the Law of Patents. 2008. “Report on the International Patent System: Twelfth Session, Geneva, June 23 to 27 2008</a:t>
            </a:r>
            <a:r>
              <a:rPr lang="en-US" dirty="0"/>
              <a:t>.” </a:t>
            </a:r>
            <a:r>
              <a:rPr lang="en-US" dirty="0">
                <a:hlinkClick r:id="rId4"/>
              </a:rPr>
              <a:t>http://</a:t>
            </a:r>
            <a:r>
              <a:rPr lang="en-US" dirty="0" smtClean="0">
                <a:hlinkClick r:id="rId4"/>
              </a:rPr>
              <a:t>www.wipo.int/edocs/mdocs/scp/en/scp_13/scp_13_3_rev2_add.pdf</a:t>
            </a:r>
            <a:r>
              <a:rPr lang="en-US" dirty="0" smtClean="0"/>
              <a:t> </a:t>
            </a:r>
          </a:p>
          <a:p>
            <a:r>
              <a:rPr lang="en-US" dirty="0" smtClean="0"/>
              <a:t>Yu</a:t>
            </a:r>
            <a:r>
              <a:rPr lang="en-US" dirty="0"/>
              <a:t>, Peter. 2010. “The Political Economy of Data Protection.” </a:t>
            </a:r>
            <a:r>
              <a:rPr lang="en-US" i="1" dirty="0"/>
              <a:t>Chicago-Kent Law Review</a:t>
            </a:r>
            <a:r>
              <a:rPr lang="en-US" dirty="0"/>
              <a:t>, 84(3): 777-801.</a:t>
            </a:r>
            <a:endParaRPr lang="en-CA" dirty="0"/>
          </a:p>
          <a:p>
            <a:endParaRPr lang="en-US" dirty="0" smtClean="0"/>
          </a:p>
          <a:p>
            <a:endParaRPr lang="en-CA" dirty="0"/>
          </a:p>
        </p:txBody>
      </p:sp>
    </p:spTree>
    <p:extLst>
      <p:ext uri="{BB962C8B-B14F-4D97-AF65-F5344CB8AC3E}">
        <p14:creationId xmlns:p14="http://schemas.microsoft.com/office/powerpoint/2010/main" val="210343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 Neoliberal Revolution</a:t>
            </a:r>
            <a:endParaRPr lang="en-CA" dirty="0"/>
          </a:p>
        </p:txBody>
      </p:sp>
      <p:sp>
        <p:nvSpPr>
          <p:cNvPr id="3" name="Content Placeholder 2"/>
          <p:cNvSpPr>
            <a:spLocks noGrp="1"/>
          </p:cNvSpPr>
          <p:nvPr>
            <p:ph idx="1"/>
          </p:nvPr>
        </p:nvSpPr>
        <p:spPr/>
        <p:txBody>
          <a:bodyPr/>
          <a:lstStyle/>
          <a:p>
            <a:r>
              <a:rPr lang="en-CA" dirty="0" smtClean="0"/>
              <a:t>Policy response to economic problems of the 1970s was the neoliberal turn</a:t>
            </a:r>
          </a:p>
          <a:p>
            <a:endParaRPr lang="en-CA" dirty="0"/>
          </a:p>
          <a:p>
            <a:r>
              <a:rPr lang="en-CA" dirty="0" smtClean="0"/>
              <a:t>Neoliberal thought though had been percolating through academic circles and think tanks for some time</a:t>
            </a:r>
          </a:p>
          <a:p>
            <a:pPr lvl="1"/>
            <a:r>
              <a:rPr lang="en-CA" dirty="0" smtClean="0"/>
              <a:t>Chicago School of Economics (Friedman*, Stigler*, Coase*, Becker*)</a:t>
            </a:r>
          </a:p>
          <a:p>
            <a:pPr lvl="1"/>
            <a:r>
              <a:rPr lang="en-CA" dirty="0" smtClean="0"/>
              <a:t>Austrian School of Economics (Hayek*, Mises, </a:t>
            </a:r>
            <a:r>
              <a:rPr lang="en-CA" dirty="0" err="1" smtClean="0"/>
              <a:t>Menger</a:t>
            </a:r>
            <a:r>
              <a:rPr lang="en-CA" dirty="0" smtClean="0"/>
              <a:t>, </a:t>
            </a:r>
            <a:r>
              <a:rPr lang="en-CA" dirty="0" err="1" smtClean="0"/>
              <a:t>Machlup</a:t>
            </a:r>
            <a:r>
              <a:rPr lang="en-CA" dirty="0" smtClean="0"/>
              <a:t>)</a:t>
            </a:r>
          </a:p>
          <a:p>
            <a:pPr lvl="2"/>
            <a:r>
              <a:rPr lang="en-US" dirty="0" smtClean="0"/>
              <a:t>* - denotes Noble Prize Winner in Economics</a:t>
            </a:r>
            <a:endParaRPr lang="en-CA" dirty="0" smtClean="0"/>
          </a:p>
          <a:p>
            <a:pPr lvl="1"/>
            <a:endParaRPr lang="en-CA" dirty="0"/>
          </a:p>
          <a:p>
            <a:r>
              <a:rPr lang="en-CA" dirty="0" smtClean="0"/>
              <a:t>Chile under Pinochet is commonly viewed as the first neoliberal government</a:t>
            </a:r>
            <a:endParaRPr lang="en-CA" dirty="0"/>
          </a:p>
        </p:txBody>
      </p:sp>
      <p:pic>
        <p:nvPicPr>
          <p:cNvPr id="4" name="B004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3100836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 Neoliberalism</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No universal definition – Harvey (2010, p. 10) notes the overarching policy can be expressed simply as “privatise profits and socialise risks”</a:t>
            </a:r>
          </a:p>
          <a:p>
            <a:endParaRPr lang="en-CA" dirty="0"/>
          </a:p>
          <a:p>
            <a:r>
              <a:rPr lang="en-CA" dirty="0" smtClean="0"/>
              <a:t>Emphasis on individual liberty, anti-paternalism, efficient government, prioritization of the private sector, importance of competition</a:t>
            </a:r>
          </a:p>
          <a:p>
            <a:endParaRPr lang="en-CA" dirty="0"/>
          </a:p>
          <a:p>
            <a:r>
              <a:rPr lang="en-CA" dirty="0" smtClean="0"/>
              <a:t>Overarching policy element is to create the conditions for wealth generation (capital accumulation) (Harvey, 2005)</a:t>
            </a:r>
          </a:p>
          <a:p>
            <a:pPr lvl="1"/>
            <a:r>
              <a:rPr lang="en-CA" dirty="0" smtClean="0"/>
              <a:t>Deregulation</a:t>
            </a:r>
          </a:p>
          <a:p>
            <a:pPr lvl="1"/>
            <a:r>
              <a:rPr lang="en-CA" dirty="0" smtClean="0"/>
              <a:t>Strong property rights</a:t>
            </a:r>
          </a:p>
          <a:p>
            <a:pPr lvl="1"/>
            <a:r>
              <a:rPr lang="en-CA" dirty="0" smtClean="0"/>
              <a:t>Reduce barriers to investment and trade</a:t>
            </a:r>
          </a:p>
          <a:p>
            <a:pPr lvl="1"/>
            <a:r>
              <a:rPr lang="en-CA" dirty="0" smtClean="0"/>
              <a:t>Privatization of non-core government services</a:t>
            </a:r>
          </a:p>
          <a:p>
            <a:pPr lvl="1"/>
            <a:r>
              <a:rPr lang="en-US" dirty="0" smtClean="0"/>
              <a:t>Government role is to address sources of market failure</a:t>
            </a:r>
            <a:endParaRPr lang="en-CA" dirty="0" smtClean="0"/>
          </a:p>
          <a:p>
            <a:pPr lvl="1"/>
            <a:endParaRPr lang="en-CA" dirty="0"/>
          </a:p>
        </p:txBody>
      </p:sp>
      <p:pic>
        <p:nvPicPr>
          <p:cNvPr id="4" name="B005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661248"/>
            <a:ext cx="609600" cy="609600"/>
          </a:xfrm>
          <a:prstGeom prst="rect">
            <a:avLst/>
          </a:prstGeom>
        </p:spPr>
      </p:pic>
    </p:spTree>
    <p:extLst>
      <p:ext uri="{BB962C8B-B14F-4D97-AF65-F5344CB8AC3E}">
        <p14:creationId xmlns:p14="http://schemas.microsoft.com/office/powerpoint/2010/main" val="3941237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6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A-III. Neoliberalism and Information Policy</a:t>
            </a:r>
            <a:endParaRPr lang="en-CA" dirty="0"/>
          </a:p>
        </p:txBody>
      </p:sp>
      <p:sp>
        <p:nvSpPr>
          <p:cNvPr id="3" name="Content Placeholder 2"/>
          <p:cNvSpPr>
            <a:spLocks noGrp="1"/>
          </p:cNvSpPr>
          <p:nvPr>
            <p:ph idx="1"/>
          </p:nvPr>
        </p:nvSpPr>
        <p:spPr/>
        <p:txBody>
          <a:bodyPr>
            <a:normAutofit lnSpcReduction="10000"/>
          </a:bodyPr>
          <a:lstStyle/>
          <a:p>
            <a:r>
              <a:rPr lang="en-CA" dirty="0" smtClean="0"/>
              <a:t>Despite assumption that neoliberal policy is associated with right leaning political parties, many centre-left governments have also been neoliberal (Jessop, 2010)</a:t>
            </a:r>
          </a:p>
          <a:p>
            <a:endParaRPr lang="en-US" dirty="0" smtClean="0"/>
          </a:p>
          <a:p>
            <a:r>
              <a:rPr lang="en-US" dirty="0" smtClean="0"/>
              <a:t>Neoliberals in Anglo-American countries have tended to emphasize ‘new economy’ (or Information Society) oriented policies (Birch and </a:t>
            </a:r>
            <a:r>
              <a:rPr lang="en-US" dirty="0" err="1" smtClean="0"/>
              <a:t>Mykhnenko</a:t>
            </a:r>
            <a:r>
              <a:rPr lang="en-US" dirty="0" smtClean="0"/>
              <a:t>, 2010)</a:t>
            </a:r>
          </a:p>
          <a:p>
            <a:endParaRPr lang="en-CA" dirty="0"/>
          </a:p>
          <a:p>
            <a:r>
              <a:rPr lang="en-CA" dirty="0" smtClean="0"/>
              <a:t>U.S. telecommunications policy and intellectual property rights policy under Clinton were strongly influenced by neoliberalism</a:t>
            </a:r>
          </a:p>
          <a:p>
            <a:pPr marL="114300" indent="0">
              <a:buNone/>
            </a:pPr>
            <a:endParaRPr lang="en-CA" dirty="0"/>
          </a:p>
          <a:p>
            <a:r>
              <a:rPr lang="en-US" dirty="0" smtClean="0"/>
              <a:t>Even the exceptions to the trend are debatable (e.g. open data) (</a:t>
            </a:r>
            <a:r>
              <a:rPr lang="en-US" dirty="0" err="1" smtClean="0"/>
              <a:t>Gurstein</a:t>
            </a:r>
            <a:r>
              <a:rPr lang="en-US" dirty="0" smtClean="0"/>
              <a:t>, 2010)</a:t>
            </a:r>
            <a:endParaRPr lang="en-CA" dirty="0" smtClean="0"/>
          </a:p>
          <a:p>
            <a:pPr marL="114300" indent="0">
              <a:buNone/>
            </a:pPr>
            <a:endParaRPr lang="en-CA" dirty="0"/>
          </a:p>
          <a:p>
            <a:pPr marL="114300" indent="0">
              <a:buNone/>
            </a:pPr>
            <a:endParaRPr lang="en-CA" dirty="0"/>
          </a:p>
        </p:txBody>
      </p:sp>
      <p:pic>
        <p:nvPicPr>
          <p:cNvPr id="4" name="B006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517232"/>
            <a:ext cx="609600" cy="609600"/>
          </a:xfrm>
          <a:prstGeom prst="rect">
            <a:avLst/>
          </a:prstGeom>
        </p:spPr>
      </p:pic>
    </p:spTree>
    <p:extLst>
      <p:ext uri="{BB962C8B-B14F-4D97-AF65-F5344CB8AC3E}">
        <p14:creationId xmlns:p14="http://schemas.microsoft.com/office/powerpoint/2010/main" val="2604498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A-IV. Neoliberal Opposition</a:t>
            </a:r>
            <a:endParaRPr lang="en-CA" dirty="0"/>
          </a:p>
        </p:txBody>
      </p:sp>
      <p:sp>
        <p:nvSpPr>
          <p:cNvPr id="3" name="Content Placeholder 2"/>
          <p:cNvSpPr>
            <a:spLocks noGrp="1"/>
          </p:cNvSpPr>
          <p:nvPr>
            <p:ph idx="1"/>
          </p:nvPr>
        </p:nvSpPr>
        <p:spPr/>
        <p:txBody>
          <a:bodyPr/>
          <a:lstStyle/>
          <a:p>
            <a:r>
              <a:rPr lang="en-CA" dirty="0" smtClean="0"/>
              <a:t>Opposition to neoliberalism is found in many areas</a:t>
            </a:r>
          </a:p>
          <a:p>
            <a:pPr lvl="1"/>
            <a:r>
              <a:rPr lang="en-CA" dirty="0" smtClean="0"/>
              <a:t>Academic criticism of neoliberalism is particularly strong; however, much opposition is ideologically based </a:t>
            </a:r>
          </a:p>
          <a:p>
            <a:pPr lvl="1"/>
            <a:endParaRPr lang="en-CA" dirty="0"/>
          </a:p>
          <a:p>
            <a:r>
              <a:rPr lang="en-CA" dirty="0" smtClean="0"/>
              <a:t>Neoliberalism is not a totalizing force (Peck et al., 2012; Harvey, 2005; Birch and </a:t>
            </a:r>
            <a:r>
              <a:rPr lang="en-CA" dirty="0" err="1" smtClean="0"/>
              <a:t>Mykhnenko</a:t>
            </a:r>
            <a:r>
              <a:rPr lang="en-CA" dirty="0" smtClean="0"/>
              <a:t>, 2010)</a:t>
            </a:r>
          </a:p>
          <a:p>
            <a:pPr lvl="1"/>
            <a:r>
              <a:rPr lang="en-CA" dirty="0" smtClean="0"/>
              <a:t>Neoliberalism’s primary success results from hegemonic power</a:t>
            </a:r>
          </a:p>
          <a:p>
            <a:pPr lvl="1"/>
            <a:endParaRPr lang="en-CA" dirty="0"/>
          </a:p>
          <a:p>
            <a:r>
              <a:rPr lang="en-CA" dirty="0" smtClean="0"/>
              <a:t>Neoliberalism is highly prone to policy failures (specifically creating financial crises</a:t>
            </a:r>
            <a:r>
              <a:rPr lang="en-CA" dirty="0"/>
              <a:t>) (Peck et al., 2012</a:t>
            </a:r>
            <a:r>
              <a:rPr lang="en-CA" dirty="0" smtClean="0"/>
              <a:t>)</a:t>
            </a:r>
          </a:p>
          <a:p>
            <a:pPr lvl="1"/>
            <a:r>
              <a:rPr lang="en-US" dirty="0" smtClean="0"/>
              <a:t>However, it responds with new experimentation</a:t>
            </a:r>
            <a:endParaRPr lang="en-CA" dirty="0" smtClean="0"/>
          </a:p>
        </p:txBody>
      </p:sp>
      <p:pic>
        <p:nvPicPr>
          <p:cNvPr id="4" name="B007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517232"/>
            <a:ext cx="609600" cy="609600"/>
          </a:xfrm>
          <a:prstGeom prst="rect">
            <a:avLst/>
          </a:prstGeom>
        </p:spPr>
      </p:pic>
    </p:spTree>
    <p:extLst>
      <p:ext uri="{BB962C8B-B14F-4D97-AF65-F5344CB8AC3E}">
        <p14:creationId xmlns:p14="http://schemas.microsoft.com/office/powerpoint/2010/main" val="3073826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Waning Neoliberalism?</a:t>
            </a:r>
            <a:endParaRPr lang="en-CA" dirty="0"/>
          </a:p>
        </p:txBody>
      </p:sp>
      <p:sp>
        <p:nvSpPr>
          <p:cNvPr id="3" name="Content Placeholder 2"/>
          <p:cNvSpPr>
            <a:spLocks noGrp="1"/>
          </p:cNvSpPr>
          <p:nvPr>
            <p:ph idx="1"/>
          </p:nvPr>
        </p:nvSpPr>
        <p:spPr/>
        <p:txBody>
          <a:bodyPr>
            <a:normAutofit/>
          </a:bodyPr>
          <a:lstStyle/>
          <a:p>
            <a:r>
              <a:rPr lang="en-US" dirty="0" smtClean="0"/>
              <a:t>Financial crisis in the US has shown that minimalist regulation is problematic and that there is a role for the state</a:t>
            </a:r>
          </a:p>
          <a:p>
            <a:pPr lvl="1"/>
            <a:r>
              <a:rPr lang="en-US" dirty="0" smtClean="0"/>
              <a:t>Though the state was quickly mobilized to support capital accumulation in response to the crisis (e.g. ‘too big to fail doctrine,’ bailouts and the Troubled Asset Relief Program (TRAP))</a:t>
            </a:r>
          </a:p>
          <a:p>
            <a:endParaRPr lang="en-US" dirty="0"/>
          </a:p>
          <a:p>
            <a:r>
              <a:rPr lang="en-US" dirty="0" smtClean="0"/>
              <a:t>Rise of so-called ‘state-capitalist’ regimes (e.g: China, Russia) provides international counter-balance to Anglo-American neoliberal regimes</a:t>
            </a:r>
          </a:p>
          <a:p>
            <a:endParaRPr lang="en-US" dirty="0"/>
          </a:p>
          <a:p>
            <a:r>
              <a:rPr lang="en-US" dirty="0" smtClean="0"/>
              <a:t>However, neoliberalism has had a lasting influence on the provision of public services (‘new public philosophy’ / ‘new public management’)</a:t>
            </a:r>
            <a:endParaRPr lang="en-CA" dirty="0"/>
          </a:p>
        </p:txBody>
      </p:sp>
      <p:pic>
        <p:nvPicPr>
          <p:cNvPr id="4" name="B008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589240"/>
            <a:ext cx="609600" cy="609600"/>
          </a:xfrm>
          <a:prstGeom prst="rect">
            <a:avLst/>
          </a:prstGeom>
        </p:spPr>
      </p:pic>
    </p:spTree>
    <p:extLst>
      <p:ext uri="{BB962C8B-B14F-4D97-AF65-F5344CB8AC3E}">
        <p14:creationId xmlns:p14="http://schemas.microsoft.com/office/powerpoint/2010/main" val="656206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A-VI. Case Study I – </a:t>
            </a:r>
            <a:r>
              <a:rPr lang="en-US" sz="4400" i="1" dirty="0" smtClean="0"/>
              <a:t>Improving Canada’s Digital Advantage</a:t>
            </a:r>
            <a:endParaRPr lang="en-CA" sz="4400" i="1" dirty="0"/>
          </a:p>
        </p:txBody>
      </p:sp>
      <p:sp>
        <p:nvSpPr>
          <p:cNvPr id="3" name="Content Placeholder 2"/>
          <p:cNvSpPr>
            <a:spLocks noGrp="1"/>
          </p:cNvSpPr>
          <p:nvPr>
            <p:ph idx="1"/>
          </p:nvPr>
        </p:nvSpPr>
        <p:spPr>
          <a:xfrm>
            <a:off x="457200" y="1600200"/>
            <a:ext cx="7620000" cy="4997152"/>
          </a:xfrm>
        </p:spPr>
        <p:txBody>
          <a:bodyPr>
            <a:normAutofit/>
          </a:bodyPr>
          <a:lstStyle/>
          <a:p>
            <a:pPr marL="342900" lvl="3">
              <a:buClr>
                <a:schemeClr val="accent1"/>
              </a:buClr>
            </a:pPr>
            <a:r>
              <a:rPr lang="en-US" sz="2000" dirty="0"/>
              <a:t>From the Government of Canada’s </a:t>
            </a:r>
            <a:r>
              <a:rPr lang="en-US" sz="2000" i="1" dirty="0">
                <a:hlinkClick r:id="rId4"/>
              </a:rPr>
              <a:t>Improving Canada’s Digital Advantage </a:t>
            </a:r>
            <a:r>
              <a:rPr lang="en-US" sz="2000" dirty="0"/>
              <a:t>government consultation paper (2010, p. 15)</a:t>
            </a:r>
          </a:p>
          <a:p>
            <a:pPr marL="777240" lvl="2" indent="0">
              <a:buNone/>
            </a:pPr>
            <a:r>
              <a:rPr lang="en-US" sz="1900" b="1" dirty="0" smtClean="0"/>
              <a:t>Growing </a:t>
            </a:r>
            <a:r>
              <a:rPr lang="en-US" sz="1900" b="1" dirty="0"/>
              <a:t>Canada’s digital advantage in order to generate wealth</a:t>
            </a:r>
            <a:r>
              <a:rPr lang="en-US" sz="1900" dirty="0"/>
              <a:t>, ensure future economic growth and </a:t>
            </a:r>
            <a:r>
              <a:rPr lang="en-US" sz="1900" dirty="0" smtClean="0"/>
              <a:t>productivity</a:t>
            </a:r>
            <a:r>
              <a:rPr lang="en-US" sz="1900" dirty="0"/>
              <a:t>, create new jobs and maintain a high standard of living for Canadians will require an </a:t>
            </a:r>
            <a:r>
              <a:rPr lang="en-US" sz="1900" dirty="0" smtClean="0"/>
              <a:t>increase </a:t>
            </a:r>
            <a:r>
              <a:rPr lang="en-US" sz="1900" dirty="0"/>
              <a:t>in </a:t>
            </a:r>
            <a:r>
              <a:rPr lang="en-US" sz="1900" b="1" dirty="0"/>
              <a:t>ICT-enabled innovation </a:t>
            </a:r>
            <a:r>
              <a:rPr lang="en-US" sz="1900" dirty="0"/>
              <a:t>across all sectors of the economy. Canada must become a country </a:t>
            </a:r>
            <a:r>
              <a:rPr lang="en-US" sz="1900" dirty="0" smtClean="0"/>
              <a:t>of </a:t>
            </a:r>
            <a:r>
              <a:rPr lang="en-US" sz="1900" dirty="0"/>
              <a:t>technology leaders.</a:t>
            </a:r>
          </a:p>
          <a:p>
            <a:pPr marL="777240" lvl="2" indent="0">
              <a:buNone/>
            </a:pPr>
            <a:endParaRPr lang="en-US" sz="1900" b="1" dirty="0" smtClean="0"/>
          </a:p>
          <a:p>
            <a:pPr marL="777240" lvl="2" indent="0">
              <a:buNone/>
            </a:pPr>
            <a:r>
              <a:rPr lang="en-US" sz="1900" b="1" dirty="0" smtClean="0"/>
              <a:t>Private </a:t>
            </a:r>
            <a:r>
              <a:rPr lang="en-US" sz="1900" b="1" dirty="0"/>
              <a:t>sector will play the primary role</a:t>
            </a:r>
            <a:r>
              <a:rPr lang="en-US" sz="1900" dirty="0"/>
              <a:t>, but governments can assist by refocusing and realigning existing </a:t>
            </a:r>
            <a:r>
              <a:rPr lang="en-US" sz="1900" dirty="0" smtClean="0"/>
              <a:t>programs </a:t>
            </a:r>
            <a:r>
              <a:rPr lang="en-US" sz="1900" dirty="0"/>
              <a:t>and policy levers to support the adoption of digital technologies across all sectors, while </a:t>
            </a:r>
            <a:r>
              <a:rPr lang="en-US" sz="1900" dirty="0" smtClean="0"/>
              <a:t>also </a:t>
            </a:r>
            <a:r>
              <a:rPr lang="en-US" sz="1900" b="1" dirty="0"/>
              <a:t>protecting the online marketplace</a:t>
            </a:r>
            <a:r>
              <a:rPr lang="en-US" sz="1900" dirty="0"/>
              <a:t>. Both public and private sector leaders need to define what they </a:t>
            </a:r>
            <a:r>
              <a:rPr lang="en-US" sz="1900" dirty="0" smtClean="0"/>
              <a:t>can </a:t>
            </a:r>
            <a:r>
              <a:rPr lang="en-US" sz="1900" dirty="0"/>
              <a:t>do to encourage greater adoption and use of digital technologies within their sectors</a:t>
            </a:r>
            <a:r>
              <a:rPr lang="en-US" sz="1900" dirty="0" smtClean="0"/>
              <a:t>.</a:t>
            </a:r>
          </a:p>
          <a:p>
            <a:pPr marL="777240" lvl="2" indent="0">
              <a:buNone/>
            </a:pPr>
            <a:r>
              <a:rPr lang="en-US" sz="1900" dirty="0"/>
              <a:t>	</a:t>
            </a:r>
            <a:r>
              <a:rPr lang="en-US" sz="1900" dirty="0" smtClean="0"/>
              <a:t>(Emphasis added)</a:t>
            </a:r>
          </a:p>
          <a:p>
            <a:endParaRPr lang="en-CA" dirty="0"/>
          </a:p>
        </p:txBody>
      </p:sp>
      <p:sp>
        <p:nvSpPr>
          <p:cNvPr id="4" name="AutoShape 2" descr="data:image/jpeg;base64,/9j/4AAQSkZJRgABAQAAAQABAAD/2wCEAAkGBhMSERUUExISFRQVGBcVFBQUFRYUFxQVFRQVFRQVFRQXHCYeGBkjGRQXHy8gJCcpLCwsFyExNTAqNSYrLCkBCQoKDgwOGg8PGiwiHCQuKjUsLTYpLSk1KTUtLywsLC40LCksKSwtKSwsNSksKTIsKSwqMCosLSksLSksKSwsL//AABEIAKAAoAMBIgACEQEDEQH/xAAbAAACAwEBAQAAAAAAAAAAAAAABAMFBgIBB//EAEwQAAEDAgMDBQsGCgoDAAAAAAEAAgMEERIhMQVBUQYTImGzMjVUcXSBkZKUodIUFUJSsdEWIyQlQ1OEk/DxBzM0RGJzgsHT4WNksv/EABoBAAMBAQEBAAAAAAAAAAAAAAACAwQBBQb/xAAsEQACAgEDAgQGAwEBAAAAAAAAAQIRAxIhMQRRE0FhgSIycZGh8MHR4QUU/9oADAMBAAIRAxEAPwD7ihCEAfPeVUNO7aZ5+OJ/5PAGc7GyQAmWtJtiBw5N9wXVHsugkJDKWjdYBxtTQ2s4dEg4M9ExtuBrtpvuAbU9ORfOx56tF/enIaVrSSGgEgAkC1wNB5kyTOt49Pnq/H7X5Em7GofA6X2SL/jUrdgUJBIoqSw/9SEe7Am/kzPqt9CnawYcNsrWtutwT0RsrW7EoPAqX2OL/jTMHJugdpRUmXGkiH2sTXyRh1Y30JuOwFhoNEUFiQ5I0PgVH7ND8C9/BCh8Co/ZofgVo0rpFHbKd3JGh8Co/ZofgUZ5J0XgVH7NB8CuyFwWooLKX8E6LwKj9mg+BdDklReBUfs0HwK3wrprUUFlUOSNF4FR+zQfAuvwQofAqP2aH4FbAL1FILKj8EKHwKj9mh+BLUeyIINow8zBDFipqrFzUbI8VpqG2LABe1zrxK0CqpO+NP5NV9tQLjWx1GgQhCmOCEIQBh9uOttN/k1P21Ymo5Cktv8AfJ/k1P21Yp4yqx4Iy5G2uUrSlmlTRlMcsYaVM1yVafdr1LsPQdHGvUrXJFkqmbKgBpBCz/KLbr4iyOLDzklzicCQxrd9hqScgq88q6oDCYIxJoXF7i2/EMaMXmU3NJ0aFgelSbSv1/P7v6Gk2ntSOBmOQ2GjQM3Pdua0byshDt2c1MUrnEMkc+PmRm1rAAbE/SfmCTuKcoOT0s7+dqHOJ4uFjb6sbBlGOvUr3b9M1tXSRtADQ19gPQpyt036GjA4JyjHf4ZW/Z8e/v8AQ2DV6vAF6rGEFUyd8afyar7agVsqmTvjT+TVfbUC5Lg6uTQIQhTHBCEIAwfKF9tpP8mp+2rV3FKoeUp/OTvJqftqxesNleHBnnyOskU+RBB0IIO7Iixz3JJhU8QJ0/l4ymaOJu9jK0+ynwzujZI5klscTwejIze1zd5H3q5ouUdnc3UNEUm5+kb+u/0T/GSX5Q1Md4iyRjpWSAhrXBxwHu720GSaqY2StAeNcwbD/dZ8ePdqD4PU6rqbUXmV2t/JprzT7Pmna5qis2ztV07xzLiGxdNhAP417cy631AMhxWmodqtkibIPpC9uB3jzG6zzqcRXLbk/WOZPD+SW2ZUYHuiHcv/ABkfVfJ7R4j9iKeOdPzJOaz4XpXy7r6efv5/ctovxu0XcI2sb7sZ+xbAWWK5KvxVEz+L3nzCzR9hWwa5Nj4vuJ1W2Rx7UvsqGVT8o9jGZrHsdgliOKN+tuIPVl7laByyW2trOqnmnhuY74XubkZXDVjTuYPpO8yJ1VHMGpS1J1XL/eb7fwN8mOUEs0r2SFjmjJj4wQHFpOJ2erdBfitQqvZGy2U7N2LLE7QADRo4NHBWQeiKpUxcs1OTklSOlVSd8afyar7agVrdVUvfGn8mq+2oF2XAi5L9CEKY4IQhAHzvlX3yd5NB21Yu2NOSOVDL7Tdn/doO2rF0yMHeVohwZcnzEsbT/HpUdbs8TRlhJz0sbWI08euhyUzYwN5XoksncU1TFhklCSlF00Z+iiZG8RVDQ3cx7ejG+254H0us/wDa0VXT3HCyiqqRkrS14BB/i46+tV1FVviLoJCXYW4on73R6WPWP43KUbxSS8jbk09TBzSqS5Xk/VdvVe6IZ5rZO9KrpnkWc3uo3B7OsfSb5x9ic2jIHA2PmWbfM4Ow5m+gGZvwR1UW6ZLoJOErjyvLuaXkfUWkIPDPxklx+1buNy+b7MifE4F+CLqe5rXepqFqXbdGHoOa+2uBwcR5tUjyRSUUVlhyylKcly7+41yq2tzVOcLgHPPNtPC/dO8QCzkG2mwNwUwBNsIme0m4H6qLV2dziNgbrja1SZw2+Hoklt7m17Xy0Om9RUcWA3DS5x1c7VclB6rb2G8eKxqEY773fH2+nf12HGbIlqLulc5xLTh5151IOGzGkNaL+NP7D5TNhhbFLHUY2DDYRl2nB2ijpp3nfZNSU8Ia6SUNIaMTiRu/3K5pSdxY0c85rw5rVvt/lHdRy3LWF7aWTACAXPexuZ0GEEm6do64TVtM8Ai9LVEtOrTz1Bdp6ws/s+idVSBxbzbG9ywDKIHQAb5SMyd11oqambHX07WCwFNV9tQZ+NcWpq2GVwVRila5av7bt8dzToQhBIEIQgD5ry0dbaR8mg7arUEMh4n0qXlt3zPk0PbVaVgdktOPgx5fmH2PPH3qVrksw5lTxO0V6IWd1O0GQgF13OdmyNtg5wGriTkxnFxVZC2SolEjsNgMIwizGtvfCy+biTq4+ZRVDZBLIcLJMbrgvje44R3LciBYcE1Ft6Zndwsc0a82HMcB1NdkVicm3c0z11jio6MM42+eU36bpJL3+pHV7KcXWbv0STGuJ5umF3G4MncufbJxDtWRg5ZZu42V7tXabTSPliIN22B3guOEg8CFT1TxDTENNi8tjc7eI7WOfXb3pcuRceRTpenmqXEm2vpVX777ENLRRt1fJIf/ABFsUdxqGkkGTPfp1qOsaHHExxIH0HG0rC3XrBHG9ld0NXDE0BvNySOsAb/i2N+iHO6hboNzPVqqqjoZKlzpDcl5JLgLAhps1uWQAte3iSNXUUVhUVLLJNU1W7vfv7J9mRCU3zFyDZx0xXGJrrbrjXrCtqR99WlKRNaZjhN25AEbwxuEOHUSXW6grerl5mB8rGtcW2ydewuQLkb7X0VYQShqkzLmby5/Dgt3X3f+jNKwH+Sdq9ltmidGb2cN2ViMwQqaPZ9ZLnzz8J0LSyFpHEBrSbedSjkhK7upnHxyyu+whM5WqUScIQg71u12X9tDOwKmSGU0s+ZtjiktbG3eHf4vuPUrW35xg8mq+2oFWbO5GiORr8Yu07g4nrF3OKsz3xg8mq+2oEiTUaY+acJ5NUffat+9LizRIQhKKCEIQB8x5cuttL9mh7arScD09y3cBtM38Gh7arS7KhtlqxcGHM/iZJG9MMelOcUrHLSkZWxtj1I1ygYo6mpDAu6bDXW4jWNbG+SP9FURlxA+jI05kfaqefE4AYw11rXJs2QDQh2nmKZ2tMcTQe6a0k9RkPRb48IukJbnMEj+N40K8qcIq67/AL+T6OPUOoKau4pvun/sdNndJRTh4dkbaOL2WHizsFax07Gg4poY2uzdGJHPBP8AlsJB8Sz1O1zj9H1G/crOjgN7Fx/02b/82RDHJ7nMnUY4Kla+jr+C8ZtCJgtHFJITmXylsOI9TT0rcMgFYRVkdRTztALHtY7HG7um5XB6xcDNTbGpGNFwxt+Nrn0lcbc2HznTiu19ix2GwxsORbn9qpKE6239CODNh1LVHTW6atvbuO8lKgupo77mgejIe5XgcqnYtEYomtNgeA0G4AeIBWTXKkVSM05apNonDlXE/nGDyar7agTzSkL/AJxg8mq+2oFyXAR5NGhCFEqCEIQB8v5e98v2aHtqtJU0LnZNbc9Sd5ed8v2aHt6pSx1ZcHxmRzAQMBbZtha+XHIj3pOp6xdJhWRxslDpv/RlcboSe6NndzRtI1aCXkeqCuW7Yp7/ANY/x82bHqGd1X7VIY9kuIPxNJbhOEg7sQIO46KD5W4lroxgIsTKWgG44HMm3HMnqU8X/QyZYqUV+P7Paj/xuljDXke3duvwi/ZtKA/p2DTVrgcxoG2uSEnU7TYD+La4u3Pkbp1sh1J63WCXotnHUlwv3RzDnZ3/ANI6k4+FkbcgB1/9r0l404/E6PByS6XHkfgxuuG9/wAf3ZSvjJdnfW5ubkk6ucd7im/k3RK9ZAb34p7m7NUIYtcqXAZMzS1PliVDQaJ8UFnBTUEV1YlgxNBIDjoCRc21sN62uOmCiY1Jym5Mtdn04DU6IwlIBYb1M1+dr5ixI4A6E+gqNGlMmXTXKFrrgEZg5g8RuIUrSuDEzSkWd8YPJqrtqBONck4z+cYPJqrtqBTnwUhyaVCEKJYEIQgD5py2jvtI6f2aHX/Pq1WzbPc/CMTchbO+gvbIa6q05ZtcdpOw2/s0GpaP01XxISUXOD6vrR/EtePHGcEpGDLOcMjcSCPYOd8TfMwX819E4zZDWm+p4m5PpK8ZJJxb60fxJnnXHUt9eP4lpWOMeKMssmSfzWcYrKu2k3ELE2AINz4085p4t9dn3qCppS4ZOaDcEHEw6EHTEmk0LFPsVY2fkC1zSMrnPKwJv16hTS7O6NxI3S17nur246X969OxDkA9lswSXMuLgDLpdSn+ZulfGzjqze4u1xLsWl5jSTfkcNoO6s8EtFy0kizSSbON8gePUrNlA8hvSZfmmsdiBdm0Egtz4u16krJsUPLjzrRi1BLCLZWyxbrH0qU7DBP9a0dJztWGwIAABxbs/SuNp+Y0U15EzNiOILRM3FhsR0sgSLb/APCbZJuLYDsWLnW92xxPSucFzmb6524WSg2E3K0sYzafofRc4gA4su6Uuy9kYHNe6SO7CbNDmm4IsDfFkTnfVI36lV9C72fQc2+U4hhe4FoF+iALWN8uGQ/6D4aOKUbUt+uz12/euxUt+uz12fes7tl0NgDikou+MHk1V21ApflTPrs9dn3pallB2jDYtP5NVaEH9NQ8Cpz4KQ5NUhCFAuCEIQB8h/pRhLtpCzSbU0Wgv+mqVljQP/Vu9Vbjl33y/Zoe2q1WNXp9PkagkeX1K+NszXzfJ+rd6F783Sfq3eqtOi606zJbMv8AN8n6t3qqajpC193wuc2xFsO8iwOfArQ3Xjm33keJK52MmysEUVz+SSZnduGWmfG/mXslLFoKaY5ZG1rHCd19zrehWIpj9d/uU8NMfrv8eSWx9TKhtK3oH5JJcFuPo3BAHSAbfeVM2ii8DnPHo+m2eS0lJTWteR2t92fVpomPkF9JX7r6Z2HiyXNY6Msyhj30U97W7nqOev8AFlyaAYjahlIIaCC05HES5zbaZWC1w2cf1knu+5TM2c62csmduGWd8slzxBkjHx7KjtnRVO7LCc+5vnfqPpUc2yQWOAo5g63ROE63GvVa59C3TdnPuDz0mouDY36tF183ut/Wyb87jfbLTq9654o2g+ZfMFR4PL+7K0n9G2z5Ito9ONzL001sTcN7TUt7cdR6Vraelc0kmR7r7nWsPQF5R98YfJqrtqFSz5nKDRTDjSmmaxCELzzeCEIQB8v5ed8v2aHtqtVgKf8A6Qqtke0unJGy9NDbG9rL2mqr2xEX1VSza9P4TTfv4viWzE/hPOzp62NNK6soW7Wp/Cab9/F8Skbtam8JpfaIviVtaM/hvse4V6Gr0bWpfCaX2iL4l6Nq0vhVL+/i+JK5odYmdsam4YbpZm16Xwql/fw/EnINt0nhdJ7RD8aVzKLEx+nplYRUqRg2/RD++UftMHxpxnKWh8No/aYPjU3kLLENtp1K2AJQcqKHw2j9ph+NDuU1AQWmto7EEH8ph0Isfp8Cl1lNA5A9j7YbkEYgbEAtJsCDvU3MhUT9rUJjYz5ypLMAAPP09yG2w3OPXojSyh+W0GVto0gyGk1OLlr3vB7vi+3mSahtJczVcbXFpNnCxIsTrpooYmW2jD5NVdtQKrbW0IIttGkywZc9T583axJx3JNs+N07s/akE20YeZmhlw01Vi5qRkmG81DhxYCbXsbX4FcbtDJK1SNchCFMo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5" name="AutoShape 4" descr="data:image/jpeg;base64,/9j/4AAQSkZJRgABAQAAAQABAAD/2wCEAAkGBhMSERUUExISFRQVGBcVFBQUFRYUFxQVFRQVFRQVFRQXHCYeGBkjGRQXHy8gJCcpLCwsFyExNTAqNSYrLCkBCQoKDgwOGg8PGiwiHCQuKjUsLTYpLSk1KTUtLywsLC40LCksKSwtKSwsNSksKTIsKSwqMCosLSksLSksKSwsL//AABEIAKAAoAMBIgACEQEDEQH/xAAbAAACAwEBAQAAAAAAAAAAAAAABAMFBgIBB//EAEwQAAEDAgMDBQsGCgoDAAAAAAEAAgMEERIhMQVBUQYTImGzMjVUcXSBkZKUodIUFUJSsdEWIyQlQ1OEk/DxBzM0RGJzgsHT4WNksv/EABoBAAMBAQEBAAAAAAAAAAAAAAACAwQBBQb/xAAsEQACAgEDAgQGAwEBAAAAAAAAAQIRAxIhMQRRE0FhgSIycZGh8MHR4QUU/9oADAMBAAIRAxEAPwD7ihCEAfPeVUNO7aZ5+OJ/5PAGc7GyQAmWtJtiBw5N9wXVHsugkJDKWjdYBxtTQ2s4dEg4M9ExtuBrtpvuAbU9ORfOx56tF/enIaVrSSGgEgAkC1wNB5kyTOt49Pnq/H7X5Em7GofA6X2SL/jUrdgUJBIoqSw/9SEe7Am/kzPqt9CnawYcNsrWtutwT0RsrW7EoPAqX2OL/jTMHJugdpRUmXGkiH2sTXyRh1Y30JuOwFhoNEUFiQ5I0PgVH7ND8C9/BCh8Co/ZofgVo0rpFHbKd3JGh8Co/ZofgUZ5J0XgVH7NB8CuyFwWooLKX8E6LwKj9mg+BdDklReBUfs0HwK3wrprUUFlUOSNF4FR+zQfAuvwQofAqP2aH4FbAL1FILKj8EKHwKj9mh+BLUeyIINow8zBDFipqrFzUbI8VpqG2LABe1zrxK0CqpO+NP5NV9tQLjWx1GgQhCmOCEIQBh9uOttN/k1P21Ymo5Cktv8AfJ/k1P21Yp4yqx4Iy5G2uUrSlmlTRlMcsYaVM1yVafdr1LsPQdHGvUrXJFkqmbKgBpBCz/KLbr4iyOLDzklzicCQxrd9hqScgq88q6oDCYIxJoXF7i2/EMaMXmU3NJ0aFgelSbSv1/P7v6Gk2ntSOBmOQ2GjQM3Pdua0byshDt2c1MUrnEMkc+PmRm1rAAbE/SfmCTuKcoOT0s7+dqHOJ4uFjb6sbBlGOvUr3b9M1tXSRtADQ19gPQpyt036GjA4JyjHf4ZW/Z8e/v8AQ2DV6vAF6rGEFUyd8afyar7agVsqmTvjT+TVfbUC5Lg6uTQIQhTHBCEIAwfKF9tpP8mp+2rV3FKoeUp/OTvJqftqxesNleHBnnyOskU+RBB0IIO7Iixz3JJhU8QJ0/l4ymaOJu9jK0+ynwzujZI5klscTwejIze1zd5H3q5ouUdnc3UNEUm5+kb+u/0T/GSX5Q1Md4iyRjpWSAhrXBxwHu720GSaqY2StAeNcwbD/dZ8ePdqD4PU6rqbUXmV2t/JprzT7Pmna5qis2ztV07xzLiGxdNhAP417cy631AMhxWmodqtkibIPpC9uB3jzG6zzqcRXLbk/WOZPD+SW2ZUYHuiHcv/ABkfVfJ7R4j9iKeOdPzJOaz4XpXy7r6efv5/ctovxu0XcI2sb7sZ+xbAWWK5KvxVEz+L3nzCzR9hWwa5Nj4vuJ1W2Rx7UvsqGVT8o9jGZrHsdgliOKN+tuIPVl7laByyW2trOqnmnhuY74XubkZXDVjTuYPpO8yJ1VHMGpS1J1XL/eb7fwN8mOUEs0r2SFjmjJj4wQHFpOJ2erdBfitQqvZGy2U7N2LLE7QADRo4NHBWQeiKpUxcs1OTklSOlVSd8afyar7agVrdVUvfGn8mq+2oF2XAi5L9CEKY4IQhAHzvlX3yd5NB21Yu2NOSOVDL7Tdn/doO2rF0yMHeVohwZcnzEsbT/HpUdbs8TRlhJz0sbWI08euhyUzYwN5XoksncU1TFhklCSlF00Z+iiZG8RVDQ3cx7ejG+254H0us/wDa0VXT3HCyiqqRkrS14BB/i46+tV1FVviLoJCXYW4on73R6WPWP43KUbxSS8jbk09TBzSqS5Xk/VdvVe6IZ5rZO9KrpnkWc3uo3B7OsfSb5x9ic2jIHA2PmWbfM4Ow5m+gGZvwR1UW6ZLoJOErjyvLuaXkfUWkIPDPxklx+1buNy+b7MifE4F+CLqe5rXepqFqXbdGHoOa+2uBwcR5tUjyRSUUVlhyylKcly7+41yq2tzVOcLgHPPNtPC/dO8QCzkG2mwNwUwBNsIme0m4H6qLV2dziNgbrja1SZw2+Hoklt7m17Xy0Om9RUcWA3DS5x1c7VclB6rb2G8eKxqEY773fH2+nf12HGbIlqLulc5xLTh5151IOGzGkNaL+NP7D5TNhhbFLHUY2DDYRl2nB2ijpp3nfZNSU8Ia6SUNIaMTiRu/3K5pSdxY0c85rw5rVvt/lHdRy3LWF7aWTACAXPexuZ0GEEm6do64TVtM8Ai9LVEtOrTz1Bdp6ws/s+idVSBxbzbG9ywDKIHQAb5SMyd11oqambHX07WCwFNV9tQZ+NcWpq2GVwVRila5av7bt8dzToQhBIEIQgD5ry0dbaR8mg7arUEMh4n0qXlt3zPk0PbVaVgdktOPgx5fmH2PPH3qVrksw5lTxO0V6IWd1O0GQgF13OdmyNtg5wGriTkxnFxVZC2SolEjsNgMIwizGtvfCy+biTq4+ZRVDZBLIcLJMbrgvje44R3LciBYcE1Ft6Zndwsc0a82HMcB1NdkVicm3c0z11jio6MM42+eU36bpJL3+pHV7KcXWbv0STGuJ5umF3G4MncufbJxDtWRg5ZZu42V7tXabTSPliIN22B3guOEg8CFT1TxDTENNi8tjc7eI7WOfXb3pcuRceRTpenmqXEm2vpVX777ENLRRt1fJIf/ABFsUdxqGkkGTPfp1qOsaHHExxIH0HG0rC3XrBHG9ld0NXDE0BvNySOsAb/i2N+iHO6hboNzPVqqqjoZKlzpDcl5JLgLAhps1uWQAte3iSNXUUVhUVLLJNU1W7vfv7J9mRCU3zFyDZx0xXGJrrbrjXrCtqR99WlKRNaZjhN25AEbwxuEOHUSXW6grerl5mB8rGtcW2ydewuQLkb7X0VYQShqkzLmby5/Dgt3X3f+jNKwH+Sdq9ltmidGb2cN2ViMwQqaPZ9ZLnzz8J0LSyFpHEBrSbedSjkhK7upnHxyyu+whM5WqUScIQg71u12X9tDOwKmSGU0s+ZtjiktbG3eHf4vuPUrW35xg8mq+2oFWbO5GiORr8Yu07g4nrF3OKsz3xg8mq+2oEiTUaY+acJ5NUffat+9LizRIQhKKCEIQB8x5cuttL9mh7arScD09y3cBtM38Gh7arS7KhtlqxcGHM/iZJG9MMelOcUrHLSkZWxtj1I1ygYo6mpDAu6bDXW4jWNbG+SP9FURlxA+jI05kfaqefE4AYw11rXJs2QDQh2nmKZ2tMcTQe6a0k9RkPRb48IukJbnMEj+N40K8qcIq67/AL+T6OPUOoKau4pvun/sdNndJRTh4dkbaOL2WHizsFax07Gg4poY2uzdGJHPBP8AlsJB8Sz1O1zj9H1G/crOjgN7Fx/02b/82RDHJ7nMnUY4Kla+jr+C8ZtCJgtHFJITmXylsOI9TT0rcMgFYRVkdRTztALHtY7HG7um5XB6xcDNTbGpGNFwxt+Nrn0lcbc2HznTiu19ix2GwxsORbn9qpKE6239CODNh1LVHTW6atvbuO8lKgupo77mgejIe5XgcqnYtEYomtNgeA0G4AeIBWTXKkVSM05apNonDlXE/nGDyar7agTzSkL/AJxg8mq+2oFyXAR5NGhCFEqCEIQB8v5e98v2aHtqtJU0LnZNbc9Sd5ed8v2aHt6pSx1ZcHxmRzAQMBbZtha+XHIj3pOp6xdJhWRxslDpv/RlcboSe6NndzRtI1aCXkeqCuW7Yp7/ANY/x82bHqGd1X7VIY9kuIPxNJbhOEg7sQIO46KD5W4lroxgIsTKWgG44HMm3HMnqU8X/QyZYqUV+P7Paj/xuljDXke3duvwi/ZtKA/p2DTVrgcxoG2uSEnU7TYD+La4u3Pkbp1sh1J63WCXotnHUlwv3RzDnZ3/ANI6k4+FkbcgB1/9r0l404/E6PByS6XHkfgxuuG9/wAf3ZSvjJdnfW5ubkk6ucd7im/k3RK9ZAb34p7m7NUIYtcqXAZMzS1PliVDQaJ8UFnBTUEV1YlgxNBIDjoCRc21sN62uOmCiY1Jym5Mtdn04DU6IwlIBYb1M1+dr5ixI4A6E+gqNGlMmXTXKFrrgEZg5g8RuIUrSuDEzSkWd8YPJqrtqBONck4z+cYPJqrtqBTnwUhyaVCEKJYEIQgD5py2jvtI6f2aHX/Pq1WzbPc/CMTchbO+gvbIa6q05ZtcdpOw2/s0GpaP01XxISUXOD6vrR/EtePHGcEpGDLOcMjcSCPYOd8TfMwX819E4zZDWm+p4m5PpK8ZJJxb60fxJnnXHUt9eP4lpWOMeKMssmSfzWcYrKu2k3ELE2AINz4085p4t9dn3qCppS4ZOaDcEHEw6EHTEmk0LFPsVY2fkC1zSMrnPKwJv16hTS7O6NxI3S17nur246X969OxDkA9lswSXMuLgDLpdSn+ZulfGzjqze4u1xLsWl5jSTfkcNoO6s8EtFy0kizSSbON8gePUrNlA8hvSZfmmsdiBdm0Egtz4u16krJsUPLjzrRi1BLCLZWyxbrH0qU7DBP9a0dJztWGwIAABxbs/SuNp+Y0U15EzNiOILRM3FhsR0sgSLb/APCbZJuLYDsWLnW92xxPSucFzmb6524WSg2E3K0sYzafofRc4gA4su6Uuy9kYHNe6SO7CbNDmm4IsDfFkTnfVI36lV9C72fQc2+U4hhe4FoF+iALWN8uGQ/6D4aOKUbUt+uz12/euxUt+uz12fes7tl0NgDikou+MHk1V21ApflTPrs9dn3pallB2jDYtP5NVaEH9NQ8Cpz4KQ5NUhCFAuCEIQB8h/pRhLtpCzSbU0Wgv+mqVljQP/Vu9Vbjl33y/Zoe2q1WNXp9PkagkeX1K+NszXzfJ+rd6F783Sfq3eqtOi606zJbMv8AN8n6t3qqajpC193wuc2xFsO8iwOfArQ3Xjm33keJK52MmysEUVz+SSZnduGWmfG/mXslLFoKaY5ZG1rHCd19zrehWIpj9d/uU8NMfrv8eSWx9TKhtK3oH5JJcFuPo3BAHSAbfeVM2ii8DnPHo+m2eS0lJTWteR2t92fVpomPkF9JX7r6Z2HiyXNY6Msyhj30U97W7nqOev8AFlyaAYjahlIIaCC05HES5zbaZWC1w2cf1knu+5TM2c62csmduGWd8slzxBkjHx7KjtnRVO7LCc+5vnfqPpUc2yQWOAo5g63ROE63GvVa59C3TdnPuDz0mouDY36tF183ut/Wyb87jfbLTq9654o2g+ZfMFR4PL+7K0n9G2z5Ito9ONzL001sTcN7TUt7cdR6Vraelc0kmR7r7nWsPQF5R98YfJqrtqFSz5nKDRTDjSmmaxCELzzeCEIQB8v5ed8v2aHtqtVgKf8A6Qqtke0unJGy9NDbG9rL2mqr2xEX1VSza9P4TTfv4viWzE/hPOzp62NNK6soW7Wp/Cab9/F8Skbtam8JpfaIviVtaM/hvse4V6Gr0bWpfCaX2iL4l6Nq0vhVL+/i+JK5odYmdsam4YbpZm16Xwql/fw/EnINt0nhdJ7RD8aVzKLEx+nplYRUqRg2/RD++UftMHxpxnKWh8No/aYPjU3kLLENtp1K2AJQcqKHw2j9ph+NDuU1AQWmto7EEH8ph0Isfp8Cl1lNA5A9j7YbkEYgbEAtJsCDvU3MhUT9rUJjYz5ypLMAAPP09yG2w3OPXojSyh+W0GVto0gyGk1OLlr3vB7vi+3mSahtJczVcbXFpNnCxIsTrpooYmW2jD5NVdtQKrbW0IIttGkywZc9T583axJx3JNs+N07s/akE20YeZmhlw01Vi5qRkmG81DhxYCbXsbX4FcbtDJK1SNchCFMo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6" name="AutoShape 6" descr="data:image/jpeg;base64,/9j/4AAQSkZJRgABAQAAAQABAAD/2wCEAAkGBhMSERUUExISFRQVGBcVFBQUFRYUFxQVFRQVFRQVFRQXHCYeGBkjGRQXHy8gJCcpLCwsFyExNTAqNSYrLCkBCQoKDgwOGg8PGiwiHCQuKjUsLTYpLSk1KTUtLywsLC40LCksKSwtKSwsNSksKTIsKSwqMCosLSksLSksKSwsL//AABEIAKAAoAMBIgACEQEDEQH/xAAbAAACAwEBAQAAAAAAAAAAAAAABAMFBgIBB//EAEwQAAEDAgMDBQsGCgoDAAAAAAEAAgMEERIhMQVBUQYTImGzMjVUcXSBkZKUodIUFUJSsdEWIyQlQ1OEk/DxBzM0RGJzgsHT4WNksv/EABoBAAMBAQEBAAAAAAAAAAAAAAACAwQBBQb/xAAsEQACAgEDAgQGAwEBAAAAAAAAAQIRAxIhMQRRE0FhgSIycZGh8MHR4QUU/9oADAMBAAIRAxEAPwD7ihCEAfPeVUNO7aZ5+OJ/5PAGc7GyQAmWtJtiBw5N9wXVHsugkJDKWjdYBxtTQ2s4dEg4M9ExtuBrtpvuAbU9ORfOx56tF/enIaVrSSGgEgAkC1wNB5kyTOt49Pnq/H7X5Em7GofA6X2SL/jUrdgUJBIoqSw/9SEe7Am/kzPqt9CnawYcNsrWtutwT0RsrW7EoPAqX2OL/jTMHJugdpRUmXGkiH2sTXyRh1Y30JuOwFhoNEUFiQ5I0PgVH7ND8C9/BCh8Co/ZofgVo0rpFHbKd3JGh8Co/ZofgUZ5J0XgVH7NB8CuyFwWooLKX8E6LwKj9mg+BdDklReBUfs0HwK3wrprUUFlUOSNF4FR+zQfAuvwQofAqP2aH4FbAL1FILKj8EKHwKj9mh+BLUeyIINow8zBDFipqrFzUbI8VpqG2LABe1zrxK0CqpO+NP5NV9tQLjWx1GgQhCmOCEIQBh9uOttN/k1P21Ymo5Cktv8AfJ/k1P21Yp4yqx4Iy5G2uUrSlmlTRlMcsYaVM1yVafdr1LsPQdHGvUrXJFkqmbKgBpBCz/KLbr4iyOLDzklzicCQxrd9hqScgq88q6oDCYIxJoXF7i2/EMaMXmU3NJ0aFgelSbSv1/P7v6Gk2ntSOBmOQ2GjQM3Pdua0byshDt2c1MUrnEMkc+PmRm1rAAbE/SfmCTuKcoOT0s7+dqHOJ4uFjb6sbBlGOvUr3b9M1tXSRtADQ19gPQpyt036GjA4JyjHf4ZW/Z8e/v8AQ2DV6vAF6rGEFUyd8afyar7agVsqmTvjT+TVfbUC5Lg6uTQIQhTHBCEIAwfKF9tpP8mp+2rV3FKoeUp/OTvJqftqxesNleHBnnyOskU+RBB0IIO7Iixz3JJhU8QJ0/l4ymaOJu9jK0+ynwzujZI5klscTwejIze1zd5H3q5ouUdnc3UNEUm5+kb+u/0T/GSX5Q1Md4iyRjpWSAhrXBxwHu720GSaqY2StAeNcwbD/dZ8ePdqD4PU6rqbUXmV2t/JprzT7Pmna5qis2ztV07xzLiGxdNhAP417cy631AMhxWmodqtkibIPpC9uB3jzG6zzqcRXLbk/WOZPD+SW2ZUYHuiHcv/ABkfVfJ7R4j9iKeOdPzJOaz4XpXy7r6efv5/ctovxu0XcI2sb7sZ+xbAWWK5KvxVEz+L3nzCzR9hWwa5Nj4vuJ1W2Rx7UvsqGVT8o9jGZrHsdgliOKN+tuIPVl7laByyW2trOqnmnhuY74XubkZXDVjTuYPpO8yJ1VHMGpS1J1XL/eb7fwN8mOUEs0r2SFjmjJj4wQHFpOJ2erdBfitQqvZGy2U7N2LLE7QADRo4NHBWQeiKpUxcs1OTklSOlVSd8afyar7agVrdVUvfGn8mq+2oF2XAi5L9CEKY4IQhAHzvlX3yd5NB21Yu2NOSOVDL7Tdn/doO2rF0yMHeVohwZcnzEsbT/HpUdbs8TRlhJz0sbWI08euhyUzYwN5XoksncU1TFhklCSlF00Z+iiZG8RVDQ3cx7ejG+254H0us/wDa0VXT3HCyiqqRkrS14BB/i46+tV1FVviLoJCXYW4on73R6WPWP43KUbxSS8jbk09TBzSqS5Xk/VdvVe6IZ5rZO9KrpnkWc3uo3B7OsfSb5x9ic2jIHA2PmWbfM4Ow5m+gGZvwR1UW6ZLoJOErjyvLuaXkfUWkIPDPxklx+1buNy+b7MifE4F+CLqe5rXepqFqXbdGHoOa+2uBwcR5tUjyRSUUVlhyylKcly7+41yq2tzVOcLgHPPNtPC/dO8QCzkG2mwNwUwBNsIme0m4H6qLV2dziNgbrja1SZw2+Hoklt7m17Xy0Om9RUcWA3DS5x1c7VclB6rb2G8eKxqEY773fH2+nf12HGbIlqLulc5xLTh5151IOGzGkNaL+NP7D5TNhhbFLHUY2DDYRl2nB2ijpp3nfZNSU8Ia6SUNIaMTiRu/3K5pSdxY0c85rw5rVvt/lHdRy3LWF7aWTACAXPexuZ0GEEm6do64TVtM8Ai9LVEtOrTz1Bdp6ws/s+idVSBxbzbG9ywDKIHQAb5SMyd11oqambHX07WCwFNV9tQZ+NcWpq2GVwVRila5av7bt8dzToQhBIEIQgD5ry0dbaR8mg7arUEMh4n0qXlt3zPk0PbVaVgdktOPgx5fmH2PPH3qVrksw5lTxO0V6IWd1O0GQgF13OdmyNtg5wGriTkxnFxVZC2SolEjsNgMIwizGtvfCy+biTq4+ZRVDZBLIcLJMbrgvje44R3LciBYcE1Ft6Zndwsc0a82HMcB1NdkVicm3c0z11jio6MM42+eU36bpJL3+pHV7KcXWbv0STGuJ5umF3G4MncufbJxDtWRg5ZZu42V7tXabTSPliIN22B3guOEg8CFT1TxDTENNi8tjc7eI7WOfXb3pcuRceRTpenmqXEm2vpVX777ENLRRt1fJIf/ABFsUdxqGkkGTPfp1qOsaHHExxIH0HG0rC3XrBHG9ld0NXDE0BvNySOsAb/i2N+iHO6hboNzPVqqqjoZKlzpDcl5JLgLAhps1uWQAte3iSNXUUVhUVLLJNU1W7vfv7J9mRCU3zFyDZx0xXGJrrbrjXrCtqR99WlKRNaZjhN25AEbwxuEOHUSXW6grerl5mB8rGtcW2ydewuQLkb7X0VYQShqkzLmby5/Dgt3X3f+jNKwH+Sdq9ltmidGb2cN2ViMwQqaPZ9ZLnzz8J0LSyFpHEBrSbedSjkhK7upnHxyyu+whM5WqUScIQg71u12X9tDOwKmSGU0s+ZtjiktbG3eHf4vuPUrW35xg8mq+2oFWbO5GiORr8Yu07g4nrF3OKsz3xg8mq+2oEiTUaY+acJ5NUffat+9LizRIQhKKCEIQB8x5cuttL9mh7arScD09y3cBtM38Gh7arS7KhtlqxcGHM/iZJG9MMelOcUrHLSkZWxtj1I1ygYo6mpDAu6bDXW4jWNbG+SP9FURlxA+jI05kfaqefE4AYw11rXJs2QDQh2nmKZ2tMcTQe6a0k9RkPRb48IukJbnMEj+N40K8qcIq67/AL+T6OPUOoKau4pvun/sdNndJRTh4dkbaOL2WHizsFax07Gg4poY2uzdGJHPBP8AlsJB8Sz1O1zj9H1G/crOjgN7Fx/02b/82RDHJ7nMnUY4Kla+jr+C8ZtCJgtHFJITmXylsOI9TT0rcMgFYRVkdRTztALHtY7HG7um5XB6xcDNTbGpGNFwxt+Nrn0lcbc2HznTiu19ix2GwxsORbn9qpKE6239CODNh1LVHTW6atvbuO8lKgupo77mgejIe5XgcqnYtEYomtNgeA0G4AeIBWTXKkVSM05apNonDlXE/nGDyar7agTzSkL/AJxg8mq+2oFyXAR5NGhCFEqCEIQB8v5e98v2aHtqtJU0LnZNbc9Sd5ed8v2aHt6pSx1ZcHxmRzAQMBbZtha+XHIj3pOp6xdJhWRxslDpv/RlcboSe6NndzRtI1aCXkeqCuW7Yp7/ANY/x82bHqGd1X7VIY9kuIPxNJbhOEg7sQIO46KD5W4lroxgIsTKWgG44HMm3HMnqU8X/QyZYqUV+P7Paj/xuljDXke3duvwi/ZtKA/p2DTVrgcxoG2uSEnU7TYD+La4u3Pkbp1sh1J63WCXotnHUlwv3RzDnZ3/ANI6k4+FkbcgB1/9r0l404/E6PByS6XHkfgxuuG9/wAf3ZSvjJdnfW5ubkk6ucd7im/k3RK9ZAb34p7m7NUIYtcqXAZMzS1PliVDQaJ8UFnBTUEV1YlgxNBIDjoCRc21sN62uOmCiY1Jym5Mtdn04DU6IwlIBYb1M1+dr5ixI4A6E+gqNGlMmXTXKFrrgEZg5g8RuIUrSuDEzSkWd8YPJqrtqBONck4z+cYPJqrtqBTnwUhyaVCEKJYEIQgD5py2jvtI6f2aHX/Pq1WzbPc/CMTchbO+gvbIa6q05ZtcdpOw2/s0GpaP01XxISUXOD6vrR/EtePHGcEpGDLOcMjcSCPYOd8TfMwX819E4zZDWm+p4m5PpK8ZJJxb60fxJnnXHUt9eP4lpWOMeKMssmSfzWcYrKu2k3ELE2AINz4085p4t9dn3qCppS4ZOaDcEHEw6EHTEmk0LFPsVY2fkC1zSMrnPKwJv16hTS7O6NxI3S17nur246X969OxDkA9lswSXMuLgDLpdSn+ZulfGzjqze4u1xLsWl5jSTfkcNoO6s8EtFy0kizSSbON8gePUrNlA8hvSZfmmsdiBdm0Egtz4u16krJsUPLjzrRi1BLCLZWyxbrH0qU7DBP9a0dJztWGwIAABxbs/SuNp+Y0U15EzNiOILRM3FhsR0sgSLb/APCbZJuLYDsWLnW92xxPSucFzmb6524WSg2E3K0sYzafofRc4gA4su6Uuy9kYHNe6SO7CbNDmm4IsDfFkTnfVI36lV9C72fQc2+U4hhe4FoF+iALWN8uGQ/6D4aOKUbUt+uz12/euxUt+uz12fes7tl0NgDikou+MHk1V21ApflTPrs9dn3pallB2jDYtP5NVaEH9NQ8Cpz4KQ5NUhCFAuCEIQB8h/pRhLtpCzSbU0Wgv+mqVljQP/Vu9Vbjl33y/Zoe2q1WNXp9PkagkeX1K+NszXzfJ+rd6F783Sfq3eqtOi606zJbMv8AN8n6t3qqajpC193wuc2xFsO8iwOfArQ3Xjm33keJK52MmysEUVz+SSZnduGWmfG/mXslLFoKaY5ZG1rHCd19zrehWIpj9d/uU8NMfrv8eSWx9TKhtK3oH5JJcFuPo3BAHSAbfeVM2ii8DnPHo+m2eS0lJTWteR2t92fVpomPkF9JX7r6Z2HiyXNY6Msyhj30U97W7nqOev8AFlyaAYjahlIIaCC05HES5zbaZWC1w2cf1knu+5TM2c62csmduGWd8slzxBkjHx7KjtnRVO7LCc+5vnfqPpUc2yQWOAo5g63ROE63GvVa59C3TdnPuDz0mouDY36tF183ut/Wyb87jfbLTq9654o2g+ZfMFR4PL+7K0n9G2z5Ito9ONzL001sTcN7TUt7cdR6Vraelc0kmR7r7nWsPQF5R98YfJqrtqFSz5nKDRTDjSmmaxCELzzeCEIQB8v5ed8v2aHtqtVgKf8A6Qqtke0unJGy9NDbG9rL2mqr2xEX1VSza9P4TTfv4viWzE/hPOzp62NNK6soW7Wp/Cab9/F8Skbtam8JpfaIviVtaM/hvse4V6Gr0bWpfCaX2iL4l6Nq0vhVL+/i+JK5odYmdsam4YbpZm16Xwql/fw/EnINt0nhdJ7RD8aVzKLEx+nplYRUqRg2/RD++UftMHxpxnKWh8No/aYPjU3kLLENtp1K2AJQcqKHw2j9ph+NDuU1AQWmto7EEH8ph0Isfp8Cl1lNA5A9j7YbkEYgbEAtJsCDvU3MhUT9rUJjYz5ypLMAAPP09yG2w3OPXojSyh+W0GVto0gyGk1OLlr3vB7vi+3mSahtJczVcbXFpNnCxIsTrpooYmW2jD5NVdtQKrbW0IIttGkywZc9T583axJx3JNs+N07s/akE20YeZmhlw01Vi5qRkmG81DhxYCbXsbX4FcbtDJK1SNchCFMo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4104" name="Picture 8" descr="http://publications.gc.ca/site/cover/147305_370308_1275504248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29200"/>
            <a:ext cx="1296144" cy="1472952"/>
          </a:xfrm>
          <a:prstGeom prst="rect">
            <a:avLst/>
          </a:prstGeom>
          <a:noFill/>
          <a:extLst>
            <a:ext uri="{909E8E84-426E-40DD-AFC4-6F175D3DCCD1}">
              <a14:hiddenFill xmlns:a14="http://schemas.microsoft.com/office/drawing/2010/main">
                <a:solidFill>
                  <a:srgbClr val="FFFFFF"/>
                </a:solidFill>
              </a14:hiddenFill>
            </a:ext>
          </a:extLst>
        </p:spPr>
      </p:pic>
      <p:pic>
        <p:nvPicPr>
          <p:cNvPr id="7" name="B00908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589240"/>
            <a:ext cx="609600" cy="609600"/>
          </a:xfrm>
          <a:prstGeom prst="rect">
            <a:avLst/>
          </a:prstGeom>
        </p:spPr>
      </p:pic>
    </p:spTree>
    <p:extLst>
      <p:ext uri="{BB962C8B-B14F-4D97-AF65-F5344CB8AC3E}">
        <p14:creationId xmlns:p14="http://schemas.microsoft.com/office/powerpoint/2010/main" val="2039021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4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7873</TotalTime>
  <Words>3053</Words>
  <Application>Microsoft Office PowerPoint</Application>
  <PresentationFormat>On-screen Show (4:3)</PresentationFormat>
  <Paragraphs>221</Paragraphs>
  <Slides>30</Slides>
  <Notes>0</Notes>
  <HiddenSlides>0</HiddenSlides>
  <MMClips>28</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Adjacency</vt:lpstr>
      <vt:lpstr>Trends and Influences in Information Policy</vt:lpstr>
      <vt:lpstr>Last Week</vt:lpstr>
      <vt:lpstr>Outline</vt:lpstr>
      <vt:lpstr>A-I. Neoliberal Revolution</vt:lpstr>
      <vt:lpstr>A-II. Neoliberalism</vt:lpstr>
      <vt:lpstr>A-III. Neoliberalism and Information Policy</vt:lpstr>
      <vt:lpstr>A-IV. Neoliberal Opposition</vt:lpstr>
      <vt:lpstr>A-V. Waning Neoliberalism?</vt:lpstr>
      <vt:lpstr>A-VI. Case Study I – Improving Canada’s Digital Advantage</vt:lpstr>
      <vt:lpstr>A-VII. Case Study II – PCO Policy Directive to the CRTC </vt:lpstr>
      <vt:lpstr>A-XI(ii). Case Study III – PCO Policy Directive to the CRTC </vt:lpstr>
      <vt:lpstr>B-I. International Influences on Information Policy</vt:lpstr>
      <vt:lpstr>B-II. The United Nations and Information Policy</vt:lpstr>
      <vt:lpstr>B-II(ii). The United Nations and Information Policy</vt:lpstr>
      <vt:lpstr>B-III. Other International Influences</vt:lpstr>
      <vt:lpstr>B-IV. Forum Shopping</vt:lpstr>
      <vt:lpstr>B-V. Policy Laundering</vt:lpstr>
      <vt:lpstr>C-I. Policy Analysis and Policy Capacity</vt:lpstr>
      <vt:lpstr>C-II. Policy Making in Canada versus the United States</vt:lpstr>
      <vt:lpstr>C-III. Evidence-based Policy Making</vt:lpstr>
      <vt:lpstr>C-IV. Criticisms of Evidence-based Policy Making (Davies et al. 1999)</vt:lpstr>
      <vt:lpstr>D-I. Private Ordering</vt:lpstr>
      <vt:lpstr>D-II. Consent and Assent</vt:lpstr>
      <vt:lpstr>D-III. Private Ordering in Action</vt:lpstr>
      <vt:lpstr>E-I. Tensions and Interactions  between Information Policies</vt:lpstr>
      <vt:lpstr>E-I(ii). Tensions and Interactions  between Information Policies</vt:lpstr>
      <vt:lpstr>Discussion Questions for Week 3</vt:lpstr>
      <vt:lpstr>Next Week</vt:lpstr>
      <vt:lpstr>Works Cited</vt:lpstr>
      <vt:lpstr>Works Cited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150</cp:revision>
  <cp:lastPrinted>2016-01-19T21:19:33Z</cp:lastPrinted>
  <dcterms:created xsi:type="dcterms:W3CDTF">2011-01-13T14:12:52Z</dcterms:created>
  <dcterms:modified xsi:type="dcterms:W3CDTF">2017-01-19T20:56:32Z</dcterms:modified>
</cp:coreProperties>
</file>