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10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dollar%20sign&amp;i=171145" TargetMode="External"/><Relationship Id="rId3" Type="http://schemas.openxmlformats.org/officeDocument/2006/relationships/hyperlink" Target="https://thenounproject.com/search/?q=butt%20copy&amp;i=830264" TargetMode="External"/><Relationship Id="rId7" Type="http://schemas.openxmlformats.org/officeDocument/2006/relationships/hyperlink" Target="https://thenounproject.com/search/?q=alternatives&amp;i=107405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henounproject.com/search/?q=percent&amp;i=397874" TargetMode="External"/><Relationship Id="rId5" Type="http://schemas.openxmlformats.org/officeDocument/2006/relationships/hyperlink" Target="https://thenounproject.com/search/?q=copy&amp;i=1474212" TargetMode="External"/><Relationship Id="rId4" Type="http://schemas.openxmlformats.org/officeDocument/2006/relationships/hyperlink" Target="https://thenounproject.com/search/?q=purpose&amp;i=1005058" TargetMode="External"/><Relationship Id="rId9" Type="http://schemas.openxmlformats.org/officeDocument/2006/relationships/hyperlink" Target="https://thenounproject.com/AFYstudio/uploads/?i=1737325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35d8762a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35d8762a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31721be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31721be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2df14ca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2df14ca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2df14ca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2df14ca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35d8762a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35d8762a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development such as developing learning objectives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2df14ca2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2df14ca2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35d8762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35d8762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https://thenounproject.com/search/?q=butt%20copy&amp;i=830264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•</a:t>
            </a:r>
            <a:r>
              <a:rPr lang="en" sz="800">
                <a:solidFill>
                  <a:srgbClr val="767171"/>
                </a:solidFill>
              </a:rPr>
              <a:t>Dezign, Ruslan, ID. (n.d.). Target. </a:t>
            </a:r>
            <a:r>
              <a:rPr lang="en" sz="800" i="1">
                <a:solidFill>
                  <a:srgbClr val="767171"/>
                </a:solidFill>
              </a:rPr>
              <a:t>The Noun Project</a:t>
            </a:r>
            <a:r>
              <a:rPr lang="en" sz="800">
                <a:solidFill>
                  <a:srgbClr val="767171"/>
                </a:solidFill>
              </a:rPr>
              <a:t>. CC BY.</a:t>
            </a:r>
            <a:r>
              <a:rPr lang="en" sz="800">
                <a:solidFill>
                  <a:srgbClr val="767171"/>
                </a:solidFill>
                <a:uFill>
                  <a:noFill/>
                </a:uFill>
                <a:hlinkClick r:id="rId4"/>
              </a:rPr>
              <a:t> </a:t>
            </a:r>
            <a:r>
              <a:rPr lang="en" sz="800" u="sng">
                <a:solidFill>
                  <a:schemeClr val="accent5"/>
                </a:solidFill>
                <a:hlinkClick r:id="rId4"/>
              </a:rPr>
              <a:t>https://thenounproject.com/search/?q=purpose&amp;i=1005058</a:t>
            </a:r>
            <a:endParaRPr sz="800" u="sng">
              <a:solidFill>
                <a:schemeClr val="accent5"/>
              </a:solidFill>
              <a:hlinkClick r:id="rId4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•</a:t>
            </a:r>
            <a:r>
              <a:rPr lang="en" sz="800">
                <a:solidFill>
                  <a:srgbClr val="767171"/>
                </a:solidFill>
              </a:rPr>
              <a:t>ATOM, TH. (n.d.). Copy. </a:t>
            </a:r>
            <a:r>
              <a:rPr lang="en" sz="800" i="1">
                <a:solidFill>
                  <a:srgbClr val="767171"/>
                </a:solidFill>
              </a:rPr>
              <a:t>The Noun Project</a:t>
            </a:r>
            <a:r>
              <a:rPr lang="en" sz="800">
                <a:solidFill>
                  <a:srgbClr val="767171"/>
                </a:solidFill>
              </a:rPr>
              <a:t>. CC BY.</a:t>
            </a:r>
            <a:r>
              <a:rPr lang="en" sz="800">
                <a:solidFill>
                  <a:srgbClr val="767171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800" u="sng">
                <a:solidFill>
                  <a:schemeClr val="accent5"/>
                </a:solidFill>
                <a:hlinkClick r:id="rId5"/>
              </a:rPr>
              <a:t>https://thenounproject.com/search/?q=copy&amp;i=1474212</a:t>
            </a:r>
            <a:endParaRPr sz="800" u="sng">
              <a:solidFill>
                <a:schemeClr val="accent5"/>
              </a:solidFill>
              <a:hlinkClick r:id="rId5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•</a:t>
            </a:r>
            <a:r>
              <a:rPr lang="en" sz="800">
                <a:solidFill>
                  <a:srgbClr val="767171"/>
                </a:solidFill>
              </a:rPr>
              <a:t>Тимур Минвалеев, RU. (n.d.). Percent. </a:t>
            </a:r>
            <a:r>
              <a:rPr lang="en" sz="800" i="1">
                <a:solidFill>
                  <a:srgbClr val="767171"/>
                </a:solidFill>
              </a:rPr>
              <a:t>The Noun Project</a:t>
            </a:r>
            <a:r>
              <a:rPr lang="en" sz="800">
                <a:solidFill>
                  <a:srgbClr val="767171"/>
                </a:solidFill>
              </a:rPr>
              <a:t>. CC BY. </a:t>
            </a:r>
            <a:r>
              <a:rPr lang="en" sz="800" u="sng">
                <a:solidFill>
                  <a:schemeClr val="accent5"/>
                </a:solidFill>
                <a:hlinkClick r:id="rId6"/>
              </a:rPr>
              <a:t>https://thenounproject.com/search/?q=percent&amp;i=397874</a:t>
            </a:r>
            <a:endParaRPr sz="800" u="sng">
              <a:solidFill>
                <a:schemeClr val="accent5"/>
              </a:solidFill>
              <a:hlinkClick r:id="rId6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•</a:t>
            </a:r>
            <a:r>
              <a:rPr lang="en" sz="800">
                <a:solidFill>
                  <a:srgbClr val="767171"/>
                </a:solidFill>
              </a:rPr>
              <a:t>Farais, B, CL. (n.d.). Decision. </a:t>
            </a:r>
            <a:r>
              <a:rPr lang="en" sz="800" i="1">
                <a:solidFill>
                  <a:srgbClr val="767171"/>
                </a:solidFill>
              </a:rPr>
              <a:t>The Noun Project</a:t>
            </a:r>
            <a:r>
              <a:rPr lang="en" sz="800">
                <a:solidFill>
                  <a:srgbClr val="767171"/>
                </a:solidFill>
              </a:rPr>
              <a:t>. CC BY.</a:t>
            </a:r>
            <a:r>
              <a:rPr lang="en" sz="800">
                <a:solidFill>
                  <a:srgbClr val="767171"/>
                </a:solidFill>
                <a:uFill>
                  <a:noFill/>
                </a:uFill>
                <a:hlinkClick r:id="rId7"/>
              </a:rPr>
              <a:t> </a:t>
            </a:r>
            <a:r>
              <a:rPr lang="en" sz="800" u="sng">
                <a:solidFill>
                  <a:schemeClr val="accent5"/>
                </a:solidFill>
                <a:hlinkClick r:id="rId7"/>
              </a:rPr>
              <a:t>https://thenounproject.com/search/?q=alternatives&amp;i=1074053</a:t>
            </a:r>
            <a:endParaRPr sz="800" u="sng">
              <a:solidFill>
                <a:schemeClr val="accent5"/>
              </a:solidFill>
              <a:hlinkClick r:id="rId7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•</a:t>
            </a:r>
            <a:r>
              <a:rPr lang="en" sz="800">
                <a:solidFill>
                  <a:srgbClr val="767171"/>
                </a:solidFill>
              </a:rPr>
              <a:t>Cresnar, Gregor. (n.d.). Dollar sign. </a:t>
            </a:r>
            <a:r>
              <a:rPr lang="en" sz="800" i="1">
                <a:solidFill>
                  <a:srgbClr val="767171"/>
                </a:solidFill>
              </a:rPr>
              <a:t>The Noun Project</a:t>
            </a:r>
            <a:r>
              <a:rPr lang="en" sz="800">
                <a:solidFill>
                  <a:srgbClr val="767171"/>
                </a:solidFill>
              </a:rPr>
              <a:t>. CC BY.</a:t>
            </a:r>
            <a:r>
              <a:rPr lang="en" sz="800">
                <a:solidFill>
                  <a:srgbClr val="767171"/>
                </a:solidFill>
                <a:uFill>
                  <a:noFill/>
                </a:uFill>
                <a:hlinkClick r:id="rId8"/>
              </a:rPr>
              <a:t> </a:t>
            </a:r>
            <a:r>
              <a:rPr lang="en" sz="800" u="sng">
                <a:solidFill>
                  <a:schemeClr val="accent5"/>
                </a:solidFill>
                <a:hlinkClick r:id="rId8"/>
              </a:rPr>
              <a:t>https://thenounproject.com/search/?q=dollar%20sign&amp;i=171145</a:t>
            </a:r>
            <a:endParaRPr sz="800" u="sng">
              <a:solidFill>
                <a:schemeClr val="accent5"/>
              </a:solidFill>
              <a:hlinkClick r:id="rId8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•</a:t>
            </a:r>
            <a:r>
              <a:rPr lang="en" sz="800">
                <a:solidFill>
                  <a:srgbClr val="767171"/>
                </a:solidFill>
              </a:rPr>
              <a:t>AFY Studio, ID. (n.d.). Leaf. </a:t>
            </a:r>
            <a:r>
              <a:rPr lang="en" sz="800" i="1">
                <a:solidFill>
                  <a:srgbClr val="767171"/>
                </a:solidFill>
              </a:rPr>
              <a:t>The Noun Project</a:t>
            </a:r>
            <a:r>
              <a:rPr lang="en" sz="800">
                <a:solidFill>
                  <a:srgbClr val="767171"/>
                </a:solidFill>
              </a:rPr>
              <a:t>. CC BY.</a:t>
            </a:r>
            <a:r>
              <a:rPr lang="en" sz="800">
                <a:solidFill>
                  <a:srgbClr val="767171"/>
                </a:solidFill>
                <a:uFill>
                  <a:noFill/>
                </a:uFill>
                <a:hlinkClick r:id="rId9"/>
              </a:rPr>
              <a:t> </a:t>
            </a:r>
            <a:r>
              <a:rPr lang="en" sz="800" u="sng">
                <a:solidFill>
                  <a:schemeClr val="accent5"/>
                </a:solidFill>
                <a:hlinkClick r:id="rId9"/>
              </a:rPr>
              <a:t>https://thenounproject.com/AFYstudio/uploads/?i=1737325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35d8762a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35d8762a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a question done in H5P from our test questions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35d8762a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35d8762a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35d8762a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35d8762a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AFYstudio/uploads/?i=1737325" TargetMode="External"/><Relationship Id="rId3" Type="http://schemas.openxmlformats.org/officeDocument/2006/relationships/hyperlink" Target="https://thenounproject.com/search/?q=purpose&amp;i=1005058" TargetMode="External"/><Relationship Id="rId7" Type="http://schemas.openxmlformats.org/officeDocument/2006/relationships/hyperlink" Target="https://thenounproject.com/search/?q=dollar%20sign&amp;i=17114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henounproject.com/search/?q=alternatives&amp;i=1074053" TargetMode="External"/><Relationship Id="rId5" Type="http://schemas.openxmlformats.org/officeDocument/2006/relationships/hyperlink" Target="https://thenounproject.com/search/?q=percent&amp;i=397874" TargetMode="External"/><Relationship Id="rId4" Type="http://schemas.openxmlformats.org/officeDocument/2006/relationships/hyperlink" Target="https://thenounproject.com/search/?q=copy&amp;i=147421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echined.ualberta.ca/opening-up-copyright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04675"/>
            <a:ext cx="8520600" cy="19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222222"/>
                </a:solidFill>
                <a:highlight>
                  <a:srgbClr val="FFFFFF"/>
                </a:highlight>
              </a:rPr>
              <a:t>Biting off as Much (or Maybe More) than You Can Chew: </a:t>
            </a:r>
            <a:endParaRPr sz="36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</a:rPr>
              <a:t>Insights on Managing an OER Project from </a:t>
            </a:r>
            <a:endParaRPr sz="3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310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Toby Grant, Amanda Wakaruk, Michael B. McNally</a:t>
            </a:r>
            <a:endParaRPr sz="2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698" y="2210575"/>
            <a:ext cx="6946626" cy="182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7125" y="4391904"/>
            <a:ext cx="1250350" cy="4407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061050" y="3907825"/>
            <a:ext cx="75834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https://www.ualberta.ca/copyright/resources/opening-up-copyright-instructional-modules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Steps (and Challenges)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initial modules launched in March 2019 (Images and Public Domain)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Three new modules nearing completion, several scripts/graphics in development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Emerging challenges: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Project team turnover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Module currency (Public Domain changes and USMCA)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Engaging the community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Scope creep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•</a:t>
            </a:r>
            <a:r>
              <a:rPr lang="en" sz="1200">
                <a:solidFill>
                  <a:srgbClr val="767171"/>
                </a:solidFill>
              </a:rPr>
              <a:t>Dezign, Ruslan, ID. (n.d.). Target. </a:t>
            </a:r>
            <a:r>
              <a:rPr lang="en" sz="1200" i="1">
                <a:solidFill>
                  <a:srgbClr val="767171"/>
                </a:solidFill>
              </a:rPr>
              <a:t>The Noun Project</a:t>
            </a:r>
            <a:r>
              <a:rPr lang="en" sz="1200">
                <a:solidFill>
                  <a:srgbClr val="767171"/>
                </a:solidFill>
              </a:rPr>
              <a:t>. CC BY.</a:t>
            </a:r>
            <a:r>
              <a:rPr lang="en" sz="1200">
                <a:solidFill>
                  <a:srgbClr val="76717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200" u="sng">
                <a:solidFill>
                  <a:schemeClr val="accent5"/>
                </a:solidFill>
                <a:hlinkClick r:id="rId3"/>
              </a:rPr>
              <a:t>https://thenounproject.com/search/?q=purpose&amp;i=1005058</a:t>
            </a:r>
            <a:endParaRPr sz="1200" u="sng">
              <a:solidFill>
                <a:schemeClr val="accent5"/>
              </a:solidFill>
              <a:hlinkClick r:id="rId3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•</a:t>
            </a:r>
            <a:r>
              <a:rPr lang="en" sz="1200">
                <a:solidFill>
                  <a:srgbClr val="767171"/>
                </a:solidFill>
              </a:rPr>
              <a:t>ATOM, TH. (n.d.). Copy. </a:t>
            </a:r>
            <a:r>
              <a:rPr lang="en" sz="1200" i="1">
                <a:solidFill>
                  <a:srgbClr val="767171"/>
                </a:solidFill>
              </a:rPr>
              <a:t>The Noun Project</a:t>
            </a:r>
            <a:r>
              <a:rPr lang="en" sz="1200">
                <a:solidFill>
                  <a:srgbClr val="767171"/>
                </a:solidFill>
              </a:rPr>
              <a:t>. CC BY.</a:t>
            </a:r>
            <a:r>
              <a:rPr lang="en" sz="1200">
                <a:solidFill>
                  <a:srgbClr val="767171"/>
                </a:solidFill>
                <a:uFill>
                  <a:noFill/>
                </a:uFill>
                <a:hlinkClick r:id="rId4"/>
              </a:rPr>
              <a:t> </a:t>
            </a:r>
            <a:r>
              <a:rPr lang="en" sz="1200" u="sng">
                <a:solidFill>
                  <a:schemeClr val="accent5"/>
                </a:solidFill>
                <a:hlinkClick r:id="rId4"/>
              </a:rPr>
              <a:t>https://thenounproject.com/search/?q=copy&amp;i=1474212</a:t>
            </a:r>
            <a:endParaRPr sz="1200" u="sng">
              <a:solidFill>
                <a:schemeClr val="accent5"/>
              </a:solidFill>
              <a:hlinkClick r:id="rId4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•</a:t>
            </a:r>
            <a:r>
              <a:rPr lang="en" sz="1200">
                <a:solidFill>
                  <a:srgbClr val="767171"/>
                </a:solidFill>
              </a:rPr>
              <a:t>Тимур Минвалеев, RU. (n.d.). Percent. </a:t>
            </a:r>
            <a:r>
              <a:rPr lang="en" sz="1200" i="1">
                <a:solidFill>
                  <a:srgbClr val="767171"/>
                </a:solidFill>
              </a:rPr>
              <a:t>The Noun Project</a:t>
            </a:r>
            <a:r>
              <a:rPr lang="en" sz="1200">
                <a:solidFill>
                  <a:srgbClr val="767171"/>
                </a:solidFill>
              </a:rPr>
              <a:t>. CC BY. </a:t>
            </a:r>
            <a:r>
              <a:rPr lang="en" sz="1200" u="sng">
                <a:solidFill>
                  <a:schemeClr val="accent5"/>
                </a:solidFill>
                <a:hlinkClick r:id="rId5"/>
              </a:rPr>
              <a:t>https://thenounproject.com/search/?q=percent&amp;i=397874</a:t>
            </a:r>
            <a:endParaRPr sz="1200" u="sng">
              <a:solidFill>
                <a:schemeClr val="accent5"/>
              </a:solidFill>
              <a:hlinkClick r:id="rId5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•</a:t>
            </a:r>
            <a:r>
              <a:rPr lang="en" sz="1200">
                <a:solidFill>
                  <a:srgbClr val="767171"/>
                </a:solidFill>
              </a:rPr>
              <a:t>Farais, B, CL. (n.d.). Decision. </a:t>
            </a:r>
            <a:r>
              <a:rPr lang="en" sz="1200" i="1">
                <a:solidFill>
                  <a:srgbClr val="767171"/>
                </a:solidFill>
              </a:rPr>
              <a:t>The Noun Project</a:t>
            </a:r>
            <a:r>
              <a:rPr lang="en" sz="1200">
                <a:solidFill>
                  <a:srgbClr val="767171"/>
                </a:solidFill>
              </a:rPr>
              <a:t>. CC BY.</a:t>
            </a:r>
            <a:r>
              <a:rPr lang="en" sz="1200">
                <a:solidFill>
                  <a:srgbClr val="767171"/>
                </a:solidFill>
                <a:uFill>
                  <a:noFill/>
                </a:uFill>
                <a:hlinkClick r:id="rId6"/>
              </a:rPr>
              <a:t> </a:t>
            </a:r>
            <a:r>
              <a:rPr lang="en" sz="1200" u="sng">
                <a:solidFill>
                  <a:schemeClr val="accent5"/>
                </a:solidFill>
                <a:hlinkClick r:id="rId6"/>
              </a:rPr>
              <a:t>https://thenounproject.com/search/?q=alternatives&amp;i=1074053</a:t>
            </a:r>
            <a:endParaRPr sz="1200" u="sng">
              <a:solidFill>
                <a:schemeClr val="accent5"/>
              </a:solidFill>
              <a:hlinkClick r:id="rId6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•</a:t>
            </a:r>
            <a:r>
              <a:rPr lang="en" sz="1200">
                <a:solidFill>
                  <a:srgbClr val="767171"/>
                </a:solidFill>
              </a:rPr>
              <a:t>Cresnar, Gregor. (n.d.). Dollar sign. </a:t>
            </a:r>
            <a:r>
              <a:rPr lang="en" sz="1200" i="1">
                <a:solidFill>
                  <a:srgbClr val="767171"/>
                </a:solidFill>
              </a:rPr>
              <a:t>The Noun Project</a:t>
            </a:r>
            <a:r>
              <a:rPr lang="en" sz="1200">
                <a:solidFill>
                  <a:srgbClr val="767171"/>
                </a:solidFill>
              </a:rPr>
              <a:t>. CC BY.</a:t>
            </a:r>
            <a:r>
              <a:rPr lang="en" sz="1200">
                <a:solidFill>
                  <a:srgbClr val="767171"/>
                </a:solidFill>
                <a:uFill>
                  <a:noFill/>
                </a:uFill>
                <a:hlinkClick r:id="rId7"/>
              </a:rPr>
              <a:t> </a:t>
            </a:r>
            <a:r>
              <a:rPr lang="en" sz="1200" u="sng">
                <a:solidFill>
                  <a:schemeClr val="accent5"/>
                </a:solidFill>
                <a:hlinkClick r:id="rId7"/>
              </a:rPr>
              <a:t>https://thenounproject.com/search/?q=dollar%20sign&amp;i=171145</a:t>
            </a:r>
            <a:endParaRPr sz="1200" u="sng">
              <a:solidFill>
                <a:schemeClr val="accent5"/>
              </a:solidFill>
              <a:hlinkClick r:id="rId7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•</a:t>
            </a:r>
            <a:r>
              <a:rPr lang="en" sz="1200">
                <a:solidFill>
                  <a:srgbClr val="767171"/>
                </a:solidFill>
              </a:rPr>
              <a:t>AFY Studio, ID. (n.d.). Leaf. </a:t>
            </a:r>
            <a:r>
              <a:rPr lang="en" sz="1200" i="1">
                <a:solidFill>
                  <a:srgbClr val="767171"/>
                </a:solidFill>
              </a:rPr>
              <a:t>The Noun Project</a:t>
            </a:r>
            <a:r>
              <a:rPr lang="en" sz="1200">
                <a:solidFill>
                  <a:srgbClr val="767171"/>
                </a:solidFill>
              </a:rPr>
              <a:t>. CC BY.</a:t>
            </a:r>
            <a:r>
              <a:rPr lang="en" sz="1200">
                <a:solidFill>
                  <a:srgbClr val="767171"/>
                </a:solidFill>
                <a:uFill>
                  <a:noFill/>
                </a:uFill>
                <a:hlinkClick r:id="rId8"/>
              </a:rPr>
              <a:t> </a:t>
            </a:r>
            <a:r>
              <a:rPr lang="en" sz="1200" u="sng">
                <a:solidFill>
                  <a:schemeClr val="accent5"/>
                </a:solidFill>
                <a:hlinkClick r:id="rId8"/>
              </a:rPr>
              <a:t>https://thenounproject.com/AFYstudio/uploads/?i=1737325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03200" cy="27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Project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 of A Teaching and Learning Enhancement Fund (TLEF) funded project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Cross campus collaboration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Non linear, interactive video module series for staff, students, faculty and the general public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480575" y="1152475"/>
            <a:ext cx="435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Principles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Make learning about law, higher education and LIS education accessible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Fight copyright chill and anxiety as well as institutional risk avoidance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Open builds capacity and reduces barriers</a:t>
            </a:r>
            <a:endParaRPr sz="14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475" y="3237738"/>
            <a:ext cx="2491824" cy="15239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525" y="3190525"/>
            <a:ext cx="2815858" cy="1571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8" name="Google Shape;68;p14"/>
          <p:cNvSpPr txBox="1"/>
          <p:nvPr/>
        </p:nvSpPr>
        <p:spPr>
          <a:xfrm>
            <a:off x="848150" y="4722300"/>
            <a:ext cx="33852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Screenshot of the opening slide of the “Public Domain” module - the first module developed</a:t>
            </a:r>
            <a:endParaRPr sz="1000"/>
          </a:p>
        </p:txBody>
      </p:sp>
      <p:sp>
        <p:nvSpPr>
          <p:cNvPr id="69" name="Google Shape;69;p14"/>
          <p:cNvSpPr txBox="1"/>
          <p:nvPr/>
        </p:nvSpPr>
        <p:spPr>
          <a:xfrm>
            <a:off x="5138525" y="4722300"/>
            <a:ext cx="33852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Screenshot from the “SOCAN v. Bell” module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825" y="1152475"/>
            <a:ext cx="374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Starting from scratch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design skills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Figuring out workflow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Leveraging the OER and Copyright communities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200" y="3133274"/>
            <a:ext cx="1661825" cy="150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5994025" y="3463775"/>
            <a:ext cx="18279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“Frank” - a prototype (and thankfully unused) image. (CC-1)</a:t>
            </a:r>
            <a:r>
              <a:rPr lang="en"/>
              <a:t> 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8242" y="517692"/>
            <a:ext cx="1715450" cy="17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4025" y="715101"/>
            <a:ext cx="3118325" cy="14317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257128" y="2297050"/>
            <a:ext cx="45753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Left: Original image for illustrating the “Universe of All Creative Works”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Right: Final model for illustrating the “Universe of All Creative Works” from the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“Public Domain” module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Standardization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95250" y="1232025"/>
            <a:ext cx="5093700" cy="3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Standardization has been built as the project has grown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PowerPoint slides (template from Technologies in Education)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Fonts, citations, layout, animations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H5P development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Citations, content development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475" y="881075"/>
            <a:ext cx="3820221" cy="24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Visual Glossary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5083975" y="1196300"/>
            <a:ext cx="3988500" cy="30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Developed by Jesse Carson, former RA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Tool for standardization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Puts images and icons we have used in one place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Reference for the image citations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25" y="1403750"/>
            <a:ext cx="4851350" cy="225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Noun Project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20100" cy="22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website with black and white icons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Icons are created by creators from around the world.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Icons are CC-BY or Public Domain.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guidelines for citations depending on license level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Noun Project has an extensive catalogue of icons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used it to build some of our repeating images.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75" y="3163750"/>
            <a:ext cx="1836875" cy="183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1290" y="1101075"/>
            <a:ext cx="2296485" cy="22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H5P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559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H5P is an interactive framework tool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digital tool that allows us to make our videos easily interactive.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Eg. Allows users to click on an external link in the video, go to the link, have the video pause, and come back to the video.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00" y="2571775"/>
            <a:ext cx="4985411" cy="22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out the Workflow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8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 management not initially seen as a needed skill set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Workflow emerged iteratively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volume of work has increased (more in production modules) workflow to be revisited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425" y="1160550"/>
            <a:ext cx="5238900" cy="3400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Engaging the Community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8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Google docs used to capture feedback from those outside the project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module given one page for contributions; anyone can contribute: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Learning objectives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Ideas for narratives or contextual stories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 questions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Links to relevant resources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 suggests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099" y="272850"/>
            <a:ext cx="3478975" cy="459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On-screen Show (16:9)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Biting off as Much (or Maybe More) than You Can Chew:  Insights on Managing an OER Project from </vt:lpstr>
      <vt:lpstr>Project Overview</vt:lpstr>
      <vt:lpstr>Challenges </vt:lpstr>
      <vt:lpstr>Standardization</vt:lpstr>
      <vt:lpstr>The Visual Glossary</vt:lpstr>
      <vt:lpstr>Using the Noun Project</vt:lpstr>
      <vt:lpstr>H5P</vt:lpstr>
      <vt:lpstr>Working out the Workflow</vt:lpstr>
      <vt:lpstr>Engaging the Community</vt:lpstr>
      <vt:lpstr>Future Steps (and Challenges)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Biting off as Much (or Maybe More) than You Can Chew:  Insights on Managing an OER Project from </dc:title>
  <dc:creator>Michael McNally</dc:creator>
  <cp:lastModifiedBy>Windows User</cp:lastModifiedBy>
  <cp:revision>1</cp:revision>
  <dcterms:modified xsi:type="dcterms:W3CDTF">2020-01-20T16:50:14Z</dcterms:modified>
</cp:coreProperties>
</file>