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6" y="10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_Goldsmith_in_his_Shop_MET_DT711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mmons.wikimedia.org/wiki/File:Fotothek_df_tg_0000213_Waage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mmons.wikimedia.org/wiki/File:Allegorie_der_Tulipomanie_(Tulpenzwiebel_mit_Gold)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mmons.wikimedia.org/wiki/File:Jean-Marc_Nattier_-_Allegory_of_Justice_Punishing_Injustice,_1737.jpg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commons.wikimedia.org/wiki/File:Landauer_I_039_r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mmons.wikimedia.org/wiki/File:Justice_and_Prudence_window,_Lindfield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gypt_dauingevekten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%C3%A9licien_Rops_-_Sixi%C3%A8me_dizain_-_Le_pesage_%C3%A0_Cyth%C3%A8r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mmons.wikimedia.org/wiki/File:Das_J%C3%BCngste_Gericht_(Memling)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ommons.wikimedia.org/wiki/File:A_Goldsmith_in_his_Shop_MET_DT711.jpg" TargetMode="External"/><Relationship Id="rId4" Type="http://schemas.openxmlformats.org/officeDocument/2006/relationships/hyperlink" Target="https://commons.wikimedia.org/wiki/File:Hinterglasbild_Konfessionsstreit_18_Jh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5311050" y="3964775"/>
            <a:ext cx="3521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Michael B. McNally and Michelle Brailey</a:t>
            </a:r>
            <a:endParaRPr sz="1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227650" y="744575"/>
            <a:ext cx="8741700" cy="261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00"/>
                </a:solidFill>
              </a:rPr>
              <a:t>The Balancing Act of Collaboration, Openness, Quality and Ensuring Impact in the Creation of OER Copyright Resources</a:t>
            </a:r>
            <a:endParaRPr sz="320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</a:endParaRPr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894" y="3882050"/>
            <a:ext cx="3832125" cy="95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5700" y="4316629"/>
            <a:ext cx="1250350" cy="44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Audience(s)</a:t>
            </a:r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4092075" y="1145375"/>
            <a:ext cx="4816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Numerous audiences: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MLIS graduate students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students, staff and faculty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General public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OER Community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Solution: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Varied levels of modules and multiple learning paths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6" name="Shape 126"/>
          <p:cNvSpPr txBox="1"/>
          <p:nvPr/>
        </p:nvSpPr>
        <p:spPr>
          <a:xfrm>
            <a:off x="415925" y="4849700"/>
            <a:ext cx="32478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Petrus Christus. 1449. “</a:t>
            </a:r>
            <a:r>
              <a:rPr lang="en" sz="800" u="sng">
                <a:solidFill>
                  <a:schemeClr val="hlink"/>
                </a:solidFill>
                <a:hlinkClick r:id="rId3"/>
              </a:rPr>
              <a:t>A Goldsmith in his Shop.” </a:t>
            </a:r>
            <a:r>
              <a:rPr lang="en" sz="800"/>
              <a:t> </a:t>
            </a:r>
            <a:endParaRPr sz="800"/>
          </a:p>
        </p:txBody>
      </p:sp>
      <p:pic>
        <p:nvPicPr>
          <p:cNvPr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325" y="1145375"/>
            <a:ext cx="3323001" cy="361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Technology and Infrastructure</a:t>
            </a: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of employing existing infrastructure (primarily U of A Libraries)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Challenges: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Platform for H5P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Institutional Repository (ERA)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Libraries streaming service (ERA A+V)</a:t>
            </a: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4525" y="1017725"/>
            <a:ext cx="3887775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5264513" y="4838700"/>
            <a:ext cx="32478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Walther Hermann Ryff. 1547. </a:t>
            </a:r>
            <a:r>
              <a:rPr lang="en" sz="800" u="sng">
                <a:solidFill>
                  <a:schemeClr val="hlink"/>
                </a:solidFill>
                <a:hlinkClick r:id="rId4"/>
              </a:rPr>
              <a:t>“Waage.”</a:t>
            </a:r>
            <a:endParaRPr sz="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Control and Coordination</a:t>
            </a:r>
            <a:endParaRPr/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8850" y="1054899"/>
            <a:ext cx="3580500" cy="38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4655550" y="4924100"/>
            <a:ext cx="42603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Jan Brueghel the Younger. ~1640. </a:t>
            </a:r>
            <a:r>
              <a:rPr lang="en" sz="800" u="sng">
                <a:solidFill>
                  <a:schemeClr val="hlink"/>
                </a:solidFill>
                <a:hlinkClick r:id="rId4"/>
              </a:rPr>
              <a:t>“Ein Affe Wiegt Eine Tulpenzwibel in Gold Auf.”</a:t>
            </a:r>
            <a:endParaRPr sz="800"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Never intended to be a solely U of A project, but limited by:</a:t>
            </a:r>
            <a:endParaRPr/>
          </a:p>
          <a:p>
            <a:pPr marL="457200" lvl="0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Lack of project manager/full time (or even part time) manager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 of managing expectations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 management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Copyright of academics surrendered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2351525" y="1152475"/>
            <a:ext cx="372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Maximizing openness has limitations;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Particularly for video with interactivity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Institutional scale OER projects require ‘institutional scale’ support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Trial by Fire is ineffective for project management, but great for learning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825" y="1496900"/>
            <a:ext cx="2057025" cy="228165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173825" y="3887000"/>
            <a:ext cx="21777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Author Unknown. ~16thC. </a:t>
            </a:r>
            <a:r>
              <a:rPr lang="en" sz="800" u="sng">
                <a:solidFill>
                  <a:schemeClr val="hlink"/>
                </a:solidFill>
                <a:hlinkClick r:id="rId4"/>
              </a:rPr>
              <a:t>“Hausbuch der Landauerschen Zwölfbrüderstiftung, Band 1.”</a:t>
            </a:r>
            <a:endParaRPr sz="800"/>
          </a:p>
        </p:txBody>
      </p:sp>
      <p:pic>
        <p:nvPicPr>
          <p:cNvPr id="152" name="Shape 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4225" y="1511000"/>
            <a:ext cx="2764975" cy="225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6400375" y="3887000"/>
            <a:ext cx="21777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Jean-Marc Nattier. 1737. </a:t>
            </a:r>
            <a:r>
              <a:rPr lang="en" sz="800" u="sng">
                <a:solidFill>
                  <a:schemeClr val="hlink"/>
                </a:solidFill>
                <a:hlinkClick r:id="rId6"/>
              </a:rPr>
              <a:t>“Allegory of Justice Punishing Injustice.” </a:t>
            </a:r>
            <a:endParaRPr sz="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Origins and Previous Work</a:t>
            </a:r>
            <a:endParaRPr sz="1400"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Project Structure and Scope</a:t>
            </a:r>
            <a:endParaRPr sz="1400"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Tensions:</a:t>
            </a:r>
            <a:endParaRPr sz="1400"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	Openness and Quality</a:t>
            </a:r>
            <a:endParaRPr sz="1400"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	Audience(s)</a:t>
            </a:r>
            <a:endParaRPr sz="1400"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	Technology and Infrastructure</a:t>
            </a:r>
            <a:endParaRPr sz="1400"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	Project Control and Coordination</a:t>
            </a:r>
            <a:endParaRPr sz="1400"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Conclusion</a:t>
            </a:r>
            <a:endParaRPr sz="1400"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8700" y="373638"/>
            <a:ext cx="3964125" cy="439622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4639171" y="4790700"/>
            <a:ext cx="33888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Antiquary. 2017. </a:t>
            </a:r>
            <a:r>
              <a:rPr lang="en" sz="800" u="sng">
                <a:solidFill>
                  <a:schemeClr val="hlink"/>
                </a:solidFill>
                <a:hlinkClick r:id="rId4"/>
              </a:rPr>
              <a:t>“Third Window, South Chapel, All Saints Church.”</a:t>
            </a:r>
            <a:endParaRPr sz="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962200" y="1152475"/>
            <a:ext cx="2023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Pragmatic:</a:t>
            </a:r>
            <a:endParaRPr u="sng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Multiple audiences/avoid duplication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Copyright OER as enabler for more OER</a:t>
            </a: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Considerations and Origins</a:t>
            </a:r>
            <a:endParaRPr baseline="-25000"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198925" y="1152475"/>
            <a:ext cx="180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Normative:</a:t>
            </a:r>
            <a:endParaRPr u="sng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Copyright information available for all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Openness a key LIS value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3" name="Shape 73"/>
          <p:cNvSpPr txBox="1"/>
          <p:nvPr/>
        </p:nvSpPr>
        <p:spPr>
          <a:xfrm>
            <a:off x="2755763" y="4483400"/>
            <a:ext cx="48414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FinnBjo~commonswiki. 2006. </a:t>
            </a:r>
            <a:r>
              <a:rPr lang="en" sz="800" u="sng">
                <a:solidFill>
                  <a:schemeClr val="hlink"/>
                </a:solidFill>
                <a:hlinkClick r:id="rId3"/>
              </a:rPr>
              <a:t>“Plate 3 of the Papyrus of Ani.” </a:t>
            </a:r>
            <a:r>
              <a:rPr lang="en" sz="900">
                <a:solidFill>
                  <a:schemeClr val="dk1"/>
                </a:solidFill>
              </a:rPr>
              <a:t> </a:t>
            </a:r>
            <a:endParaRPr sz="900"/>
          </a:p>
        </p:txBody>
      </p:sp>
      <p:pic>
        <p:nvPicPr>
          <p:cNvPr id="74" name="Shape 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8400" y="1251725"/>
            <a:ext cx="4993801" cy="29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     Open Education Week 2017 Modules</a:t>
            </a:r>
            <a:endParaRPr sz="140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					                             </a:t>
            </a:r>
            <a:r>
              <a:rPr lang="en" sz="1400"/>
              <a:t>LIS 598 “Information Policy” OCW Experiment</a:t>
            </a:r>
            <a:endParaRPr sz="1400"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Open Copyright Work</a:t>
            </a:r>
            <a:endParaRPr/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275" y="1975500"/>
            <a:ext cx="3925550" cy="26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6721" y="1509949"/>
            <a:ext cx="3779348" cy="280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Structure</a:t>
            </a:r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40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 of A Centre for Teaching and Learning (CTL) Teaching and Learning Enhancement funded</a:t>
            </a:r>
            <a:endParaRPr sz="140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Project Partners</a:t>
            </a:r>
            <a:endParaRPr sz="1400"/>
          </a:p>
          <a:p>
            <a:pPr marL="457200" lvl="0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Copyright Office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School of Library and Information Studies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Technologies in Education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Centre for Teaching and Learning</a:t>
            </a:r>
            <a:endParaRPr sz="140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 of A Libraries</a:t>
            </a:r>
            <a:endParaRPr sz="140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sp>
        <p:nvSpPr>
          <p:cNvPr id="89" name="Shape 89"/>
          <p:cNvSpPr txBox="1"/>
          <p:nvPr/>
        </p:nvSpPr>
        <p:spPr>
          <a:xfrm>
            <a:off x="5216275" y="4757325"/>
            <a:ext cx="32478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Felicien Rops. ~1880. </a:t>
            </a:r>
            <a:r>
              <a:rPr lang="en" sz="800" u="sng">
                <a:solidFill>
                  <a:schemeClr val="hlink"/>
                </a:solidFill>
                <a:hlinkClick r:id="rId3"/>
              </a:rPr>
              <a:t>“Sixième dizain - Le pesage à Cythère.”</a:t>
            </a:r>
            <a:endParaRPr sz="800"/>
          </a:p>
        </p:txBody>
      </p:sp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8900" y="705150"/>
            <a:ext cx="2637486" cy="4009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Scope</a:t>
            </a:r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60+ modules at five different levels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Multiple learning pathways</a:t>
            </a: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272725"/>
            <a:ext cx="8316851" cy="263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Tensions</a:t>
            </a:r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75" y="1017725"/>
            <a:ext cx="4431240" cy="37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831050" y="4725325"/>
            <a:ext cx="32478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Hans Memling. ~1466-1473. </a:t>
            </a:r>
            <a:r>
              <a:rPr lang="en" sz="800" u="sng">
                <a:solidFill>
                  <a:srgbClr val="0097A7"/>
                </a:solidFill>
                <a:hlinkClick r:id="rId4"/>
              </a:rPr>
              <a:t>“The Last Judgement.</a:t>
            </a:r>
            <a:r>
              <a:rPr lang="en" sz="800"/>
              <a:t>”</a:t>
            </a:r>
            <a:endParaRPr sz="800"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859325" y="1152475"/>
            <a:ext cx="3973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Several tradeoffs shape the project:</a:t>
            </a:r>
            <a:endParaRPr/>
          </a:p>
          <a:p>
            <a:pPr marL="457200" lvl="0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Openness and quality tradeoff</a:t>
            </a:r>
            <a:endParaRPr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Multiple audiences/learner levels</a:t>
            </a:r>
            <a:endParaRPr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Technology and infrastructure limitations</a:t>
            </a:r>
            <a:endParaRPr/>
          </a:p>
          <a:p>
            <a: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Facilitating collaboration, maintaining a degree of control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Openness and Quality</a:t>
            </a: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8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quality Canadian copyright resources not free: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 was to move from simply free to editable and adaptable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Solution: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PowerPoint + Audio &gt; Video + H5P</a:t>
            </a:r>
            <a:endParaRPr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~5 Flagship models (PowToons)</a:t>
            </a:r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5625" y="733550"/>
            <a:ext cx="2783640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5345625" y="4608100"/>
            <a:ext cx="32478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Author Unknown. ~18thC. </a:t>
            </a:r>
            <a:r>
              <a:rPr lang="en" sz="800" u="sng">
                <a:solidFill>
                  <a:schemeClr val="hlink"/>
                </a:solidFill>
                <a:hlinkClick r:id="rId4"/>
              </a:rPr>
              <a:t>“Konfessionsstreit</a:t>
            </a:r>
            <a:r>
              <a:rPr lang="en" sz="800"/>
              <a:t>.”</a:t>
            </a:r>
            <a:r>
              <a:rPr lang="en" sz="800" u="sng">
                <a:solidFill>
                  <a:schemeClr val="hlink"/>
                </a:solidFill>
                <a:hlinkClick r:id="rId5"/>
              </a:rPr>
              <a:t> </a:t>
            </a:r>
            <a:r>
              <a:rPr lang="en" sz="800"/>
              <a:t> </a:t>
            </a:r>
            <a:endParaRPr sz="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Openness and Quality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Samples for Images (unused draft) and Public Domain Modules</a:t>
            </a:r>
            <a:endParaRPr dirty="0"/>
          </a:p>
        </p:txBody>
      </p:sp>
      <p:pic>
        <p:nvPicPr>
          <p:cNvPr id="2" name="Images - first 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890" y="1949171"/>
            <a:ext cx="3489687" cy="2225566"/>
          </a:xfrm>
          <a:prstGeom prst="rect">
            <a:avLst/>
          </a:prstGeom>
        </p:spPr>
      </p:pic>
      <p:pic>
        <p:nvPicPr>
          <p:cNvPr id="3" name="Public Domain - Second Cut - Mar 2 versi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1156" y="1841828"/>
            <a:ext cx="3622565" cy="2037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</Words>
  <Application>Microsoft Office PowerPoint</Application>
  <PresentationFormat>On-screen Show (16:9)</PresentationFormat>
  <Paragraphs>87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Simple Light</vt:lpstr>
      <vt:lpstr>The Balancing Act of Collaboration, Openness, Quality and Ensuring Impact in the Creation of OER Copyright Resources </vt:lpstr>
      <vt:lpstr>Outline</vt:lpstr>
      <vt:lpstr>Considerations and Origins</vt:lpstr>
      <vt:lpstr>Previous Open Copyright Work</vt:lpstr>
      <vt:lpstr>Project Structure</vt:lpstr>
      <vt:lpstr>Scope</vt:lpstr>
      <vt:lpstr>Tensions</vt:lpstr>
      <vt:lpstr>Openness and Quality</vt:lpstr>
      <vt:lpstr>Openness and Quality </vt:lpstr>
      <vt:lpstr>Audience(s)</vt:lpstr>
      <vt:lpstr>Technology and Infrastructure</vt:lpstr>
      <vt:lpstr>Project Control and Coordination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Balancing Act of Collaboration, Openness, Quality and Ensuring Impact in the Creation of OER Copyright Resources</dc:title>
  <dc:creator>Michael McNally</dc:creator>
  <cp:lastModifiedBy>Windows User</cp:lastModifiedBy>
  <cp:revision>2</cp:revision>
  <dcterms:modified xsi:type="dcterms:W3CDTF">2020-01-20T16:41:15Z</dcterms:modified>
</cp:coreProperties>
</file>