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7" r:id="rId10"/>
    <p:sldId id="278" r:id="rId11"/>
    <p:sldId id="259" r:id="rId12"/>
    <p:sldId id="260" r:id="rId13"/>
    <p:sldId id="267" r:id="rId14"/>
    <p:sldId id="268" r:id="rId15"/>
    <p:sldId id="274" r:id="rId16"/>
    <p:sldId id="275" r:id="rId17"/>
    <p:sldId id="276" r:id="rId18"/>
    <p:sldId id="279" r:id="rId19"/>
    <p:sldId id="261" r:id="rId20"/>
    <p:sldId id="280" r:id="rId21"/>
    <p:sldId id="281" r:id="rId22"/>
    <p:sldId id="282" r:id="rId23"/>
    <p:sldId id="283" r:id="rId24"/>
    <p:sldId id="262" r:id="rId25"/>
    <p:sldId id="264" r:id="rId26"/>
    <p:sldId id="266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A17BD-3652-A24B-8E3C-3D6139BE0E14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7826A-A5FE-F14A-B0D7-C023062C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6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ic.gc.ca/eic/site/smt-gst.nsf/eng/sf10851.html%23s9.3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AWS:</a:t>
            </a:r>
            <a:r>
              <a:rPr lang="en-US" baseline="0" dirty="0" smtClean="0"/>
              <a:t> advanced wireless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9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purple</a:t>
            </a:r>
            <a:r>
              <a:rPr lang="en-US" baseline="0" dirty="0" smtClean="0"/>
              <a:t> area in the middle, delineating the Ottawa Gatineau population </a:t>
            </a:r>
            <a:r>
              <a:rPr lang="en-US" baseline="0" dirty="0" err="1" smtClean="0"/>
              <a:t>centre</a:t>
            </a:r>
            <a:r>
              <a:rPr lang="en-US" baseline="0" dirty="0" smtClean="0"/>
              <a:t>, would be the only area that would have provision of services to meet the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www.ic.gc.ca</a:t>
            </a:r>
            <a:r>
              <a:rPr lang="en-US" dirty="0" smtClean="0"/>
              <a:t>/</a:t>
            </a:r>
            <a:r>
              <a:rPr lang="en-US" dirty="0" err="1" smtClean="0"/>
              <a:t>eic</a:t>
            </a:r>
            <a:r>
              <a:rPr lang="en-US" dirty="0" smtClean="0"/>
              <a:t>/site/</a:t>
            </a:r>
            <a:r>
              <a:rPr lang="en-US" dirty="0" err="1" smtClean="0"/>
              <a:t>smt-gst.nsf</a:t>
            </a:r>
            <a:r>
              <a:rPr lang="en-US" dirty="0" smtClean="0"/>
              <a:t>/</a:t>
            </a:r>
            <a:r>
              <a:rPr lang="en-US" dirty="0" err="1" smtClean="0"/>
              <a:t>eng</a:t>
            </a:r>
            <a:r>
              <a:rPr lang="en-US" dirty="0" smtClean="0"/>
              <a:t>/sf01626.html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Advanced</a:t>
            </a:r>
            <a:r>
              <a:rPr lang="en-US" baseline="0" dirty="0" smtClean="0"/>
              <a:t> wireless services spectrum enables service for tablets, smartphones, and mobile devices.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2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km2</a:t>
            </a:r>
          </a:p>
          <a:p>
            <a:endParaRPr lang="en-US" dirty="0" smtClean="0"/>
          </a:p>
          <a:p>
            <a:r>
              <a:rPr lang="en-US" dirty="0" smtClean="0"/>
              <a:t>Boundaries defined by grid cells are the boundaries used in any case where interference between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licenscees</a:t>
            </a:r>
            <a:r>
              <a:rPr lang="en-US" baseline="0" dirty="0" smtClean="0"/>
              <a:t> is an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6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care because policy goals</a:t>
            </a:r>
            <a:r>
              <a:rPr lang="en-US" baseline="0" dirty="0" smtClean="0"/>
              <a:t> to increase access cannot be achieved if license holders do not have to provide that access. This is especially important in rural areas.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http://www.ic.gc.ca/eic/site/smt-gst.nsf/eng/sf10851.html#s9.3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Before consultation the requirements were within 5 years at the tier 2 level and 10 at the tier 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After consultation higher the requirements were all given at the tier 3 level in an 8 year time frame. All tier 3 requirements were raised 10% as a result of the consultation. The timeframe of 8 years was given because Industry Canada was concerned about difficulties deploying (to allow providers flexibility), but the targets were increased for to encourage wider deployment.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2011 census data to get the population count for each </a:t>
            </a:r>
            <a:r>
              <a:rPr lang="en-US" dirty="0" err="1" smtClean="0"/>
              <a:t>centre</a:t>
            </a:r>
            <a:r>
              <a:rPr lang="en-US" dirty="0" smtClean="0"/>
              <a:t>. Population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have a population of at least 1,000 with no fewer than 400 people per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km</a:t>
            </a:r>
          </a:p>
          <a:p>
            <a:r>
              <a:rPr lang="en-US" dirty="0" smtClean="0"/>
              <a:t>https://www12.statcan.gc.ca/census-</a:t>
            </a:r>
            <a:r>
              <a:rPr lang="en-US" dirty="0" err="1" smtClean="0"/>
              <a:t>recensement</a:t>
            </a:r>
            <a:r>
              <a:rPr lang="en-US" dirty="0" smtClean="0"/>
              <a:t>/2011/ref/</a:t>
            </a:r>
            <a:r>
              <a:rPr lang="en-US" dirty="0" err="1" smtClean="0"/>
              <a:t>dict</a:t>
            </a:r>
            <a:r>
              <a:rPr lang="en-US" dirty="0" smtClean="0"/>
              <a:t>/geo049a-eng.cfm</a:t>
            </a:r>
          </a:p>
          <a:p>
            <a:endParaRPr lang="en-US" dirty="0" smtClean="0"/>
          </a:p>
          <a:p>
            <a:r>
              <a:rPr lang="en-US" dirty="0" smtClean="0"/>
              <a:t>We did the same</a:t>
            </a:r>
            <a:r>
              <a:rPr lang="en-US" baseline="0" dirty="0" smtClean="0"/>
              <a:t> set of calculations with both the proposed requirements before consultation and the requirements that were changed as a result of the consultation.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used population </a:t>
            </a:r>
            <a:r>
              <a:rPr lang="en-US" dirty="0" err="1" smtClean="0"/>
              <a:t>centres</a:t>
            </a:r>
            <a:r>
              <a:rPr lang="en-US" dirty="0" smtClean="0"/>
              <a:t> not CMAs because they are smaller,</a:t>
            </a:r>
            <a:r>
              <a:rPr lang="en-US" baseline="0" dirty="0" smtClean="0"/>
              <a:t> more precise geographic areas with denser populations (thereby making population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easier to provide services to than CMAs). For example, the Wood Buffalo CMA in Alberta covers a large part of the northern end of the province. But has little population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. By </a:t>
            </a:r>
            <a:r>
              <a:rPr lang="en-US" baseline="0" dirty="0" err="1" smtClean="0"/>
              <a:t>defintion</a:t>
            </a:r>
            <a:r>
              <a:rPr lang="en-US" baseline="0" dirty="0" smtClean="0"/>
              <a:t> as CMA can have larger spread: “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“A census metropolitan area (CMA) or a census agglomeration (CA) is formed by one or more adjacent municipalities centred on a population centre (known as the core). A CMA must have a total population of at least 100,000 of which 50,000 or more must live in the core. A CA must have a core population of at least 10,000. To be included in the CMA or CA, other adjacent municipalities must have a high degree of integration with the core, as measured by commuting flows derived from previous census place of work data” (http://www12.statcan.gc.ca/census-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recensement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/2011/ref/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/geo009-eng.cfm)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map and selecting one tier at a time, I compared it to census data tables listing highest population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by highest population per province (or in this case both Ontario and QB as tier 3-15 spans </a:t>
            </a:r>
            <a:r>
              <a:rPr lang="en-US" baseline="0" smtClean="0"/>
              <a:t>provincial boundaries)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826A-A5FE-F14A-B0D7-C023062C4C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2015-07-06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.gc.ca/eic/site/smt-gst.nsf/eng/sf10851.html%23s9.3" TargetMode="External"/><Relationship Id="rId4" Type="http://schemas.openxmlformats.org/officeDocument/2006/relationships/hyperlink" Target="http://www.ic.gc.ca/eic/site/smt-gst.nsf/eng/sf01626.html" TargetMode="External"/><Relationship Id="rId5" Type="http://schemas.openxmlformats.org/officeDocument/2006/relationships/hyperlink" Target="http://www12.statcan.gc.ca/census-recensement/2011/ref/dict/geo009-eng.cfm" TargetMode="External"/><Relationship Id="rId6" Type="http://schemas.openxmlformats.org/officeDocument/2006/relationships/hyperlink" Target="https://www12.statcan.gc.ca/census-recensement/2011/ref/dict/geo049a-eng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.gc.ca/eic/site/smt-gst.nsf/eng/h_sf10917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evaniew@ualberta.ca" TargetMode="External"/><Relationship Id="rId4" Type="http://schemas.openxmlformats.org/officeDocument/2006/relationships/hyperlink" Target="mailto:mmcnally@ualberta.ca" TargetMode="External"/><Relationship Id="rId5" Type="http://schemas.openxmlformats.org/officeDocument/2006/relationships/hyperlink" Target="mailto:drathi@ualberta.ca" TargetMode="External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obbs@ualberta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26567"/>
            <a:ext cx="8001000" cy="3823447"/>
          </a:xfrm>
        </p:spPr>
        <p:txBody>
          <a:bodyPr/>
          <a:lstStyle/>
          <a:p>
            <a:r>
              <a:rPr lang="en-CA" dirty="0"/>
              <a:t>An Analysis of the Path of Least Resistance for the AWS-3 Auction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4192" y="4483112"/>
            <a:ext cx="78312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Robyn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Stobbs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MLIS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Jennifer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Evaniew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MLIS/MBA Candidate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Michael McNally, Assistant Professor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Dinesh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Rathi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Associate Professor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 of Library and Information Studies, University of Alberta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3719"/>
            <a:ext cx="8915400" cy="877824"/>
          </a:xfrm>
        </p:spPr>
        <p:txBody>
          <a:bodyPr>
            <a:normAutofit fontScale="90000"/>
          </a:bodyPr>
          <a:lstStyle/>
          <a:p>
            <a:r>
              <a:rPr lang="en-CA" dirty="0"/>
              <a:t>Strengthening Spectrum License Deployment Requirements: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3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756"/>
            <a:ext cx="8913813" cy="914400"/>
          </a:xfrm>
        </p:spPr>
        <p:txBody>
          <a:bodyPr/>
          <a:lstStyle/>
          <a:p>
            <a:r>
              <a:rPr lang="en-US" dirty="0" smtClean="0"/>
              <a:t>Deployment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2044" y="6386619"/>
            <a:ext cx="543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Changed Requirements after Consultation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243" y="1236677"/>
            <a:ext cx="4102908" cy="51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912036"/>
            <a:ext cx="7610476" cy="3354293"/>
          </a:xfrm>
        </p:spPr>
        <p:txBody>
          <a:bodyPr/>
          <a:lstStyle/>
          <a:p>
            <a:r>
              <a:rPr lang="en-US" dirty="0" smtClean="0"/>
              <a:t>What would be a measure or basis we could use to examine the possible effectiveness of deployment requirements for spectrum auctions?</a:t>
            </a:r>
          </a:p>
          <a:p>
            <a:r>
              <a:rPr lang="en-US" dirty="0" smtClean="0"/>
              <a:t>Are the deployment requirements likely to result in provision of services in areas with lower population levels?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2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888"/>
            <a:ext cx="8913813" cy="9144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185699"/>
            <a:ext cx="7610476" cy="4080630"/>
          </a:xfrm>
        </p:spPr>
        <p:txBody>
          <a:bodyPr>
            <a:normAutofit/>
          </a:bodyPr>
          <a:lstStyle/>
          <a:p>
            <a:r>
              <a:rPr lang="en-US" dirty="0" smtClean="0"/>
              <a:t>Calculation of the least number of population </a:t>
            </a:r>
            <a:r>
              <a:rPr lang="en-US" dirty="0" err="1" smtClean="0"/>
              <a:t>centres</a:t>
            </a:r>
            <a:r>
              <a:rPr lang="en-US" dirty="0" smtClean="0"/>
              <a:t> within a tier that would need to be served to meet the roll-out requirements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chose to use the </a:t>
            </a:r>
            <a:r>
              <a:rPr lang="en-US" dirty="0" err="1" smtClean="0"/>
              <a:t>centres</a:t>
            </a:r>
            <a:r>
              <a:rPr lang="en-US" dirty="0" smtClean="0"/>
              <a:t> with highest population to show the easiest or “least resistant” way a license holder can meet the rollout requirements.</a:t>
            </a:r>
          </a:p>
          <a:p>
            <a:endParaRPr lang="en-US" dirty="0"/>
          </a:p>
          <a:p>
            <a:pPr marL="0" indent="0">
              <a:buNone/>
            </a:pPr>
            <a:endParaRPr lang="en-US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56259"/>
              </p:ext>
            </p:extLst>
          </p:nvPr>
        </p:nvGraphicFramePr>
        <p:xfrm>
          <a:off x="705680" y="3441903"/>
          <a:ext cx="7817869" cy="164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3086100" imgH="647700" progId="Equation.3">
                  <p:embed/>
                </p:oleObj>
              </mc:Choice>
              <mc:Fallback>
                <p:oleObj name="Equation" r:id="rId4" imgW="30861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680" y="3441903"/>
                        <a:ext cx="7817869" cy="164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43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ma trial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/>
        </p:blipFill>
        <p:spPr>
          <a:xfrm>
            <a:off x="0" y="442001"/>
            <a:ext cx="9144000" cy="6260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16"/>
            <a:ext cx="8913813" cy="914400"/>
          </a:xfrm>
        </p:spPr>
        <p:txBody>
          <a:bodyPr/>
          <a:lstStyle/>
          <a:p>
            <a:r>
              <a:rPr lang="en-US" dirty="0" smtClean="0"/>
              <a:t>CMAs and CAs in Alberta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2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cenre trial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"/>
          <a:stretch/>
        </p:blipFill>
        <p:spPr>
          <a:xfrm>
            <a:off x="0" y="442000"/>
            <a:ext cx="9144000" cy="629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16"/>
            <a:ext cx="8913813" cy="914400"/>
          </a:xfrm>
        </p:spPr>
        <p:txBody>
          <a:bodyPr/>
          <a:lstStyle/>
          <a:p>
            <a:r>
              <a:rPr lang="en-US" dirty="0" smtClean="0"/>
              <a:t>Population </a:t>
            </a:r>
            <a:r>
              <a:rPr lang="en-US" dirty="0" err="1" smtClean="0"/>
              <a:t>Centres</a:t>
            </a:r>
            <a:r>
              <a:rPr lang="en-US" dirty="0" smtClean="0"/>
              <a:t> in Alberta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888"/>
            <a:ext cx="8913813" cy="9144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6" name="Content Placeholder 5" descr="tier 3-15 with pop centres.jpe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6" b="621"/>
          <a:stretch/>
        </p:blipFill>
        <p:spPr>
          <a:xfrm>
            <a:off x="878164" y="1728128"/>
            <a:ext cx="7610476" cy="4903053"/>
          </a:xfrm>
        </p:spPr>
      </p:pic>
    </p:spTree>
    <p:extLst>
      <p:ext uri="{BB962C8B-B14F-4D97-AF65-F5344CB8AC3E}">
        <p14:creationId xmlns:p14="http://schemas.microsoft.com/office/powerpoint/2010/main" val="154140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Example: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502101"/>
              </p:ext>
            </p:extLst>
          </p:nvPr>
        </p:nvGraphicFramePr>
        <p:xfrm>
          <a:off x="1730531" y="3392624"/>
          <a:ext cx="5505762" cy="157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1549400" imgH="444500" progId="Equation.3">
                  <p:embed/>
                </p:oleObj>
              </mc:Choice>
              <mc:Fallback>
                <p:oleObj name="Equation" r:id="rId3" imgW="1549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0531" y="3392624"/>
                        <a:ext cx="5505762" cy="157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9681" y="2038256"/>
            <a:ext cx="576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Ottawa - Gatineau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6004" y="5715652"/>
            <a:ext cx="799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Suggested requirement (before consultation): 50%</a:t>
            </a:r>
          </a:p>
          <a:p>
            <a:r>
              <a:rPr lang="en-US" dirty="0" smtClean="0"/>
              <a:t>Requirement after consultation: 60%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81450" y="2796870"/>
            <a:ext cx="3613751" cy="37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in Ottawa-Gatineau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4037119" y="2985848"/>
            <a:ext cx="544331" cy="68787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4882" y="5079714"/>
            <a:ext cx="32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in Tier 3-15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4037119" y="4868064"/>
            <a:ext cx="347763" cy="39631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6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888"/>
            <a:ext cx="8913813" cy="9144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4" name="Picture 3" descr="highlighted pc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3" b="3295"/>
          <a:stretch/>
        </p:blipFill>
        <p:spPr>
          <a:xfrm>
            <a:off x="0" y="1610921"/>
            <a:ext cx="9144000" cy="50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888"/>
            <a:ext cx="8913813" cy="9144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3464"/>
            <a:ext cx="9144000" cy="39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719482"/>
            <a:ext cx="7610476" cy="3670767"/>
          </a:xfrm>
        </p:spPr>
        <p:txBody>
          <a:bodyPr>
            <a:normAutofit/>
          </a:bodyPr>
          <a:lstStyle/>
          <a:p>
            <a:r>
              <a:rPr lang="en-US" dirty="0" smtClean="0"/>
              <a:t>There was a noticeable increase in number of population </a:t>
            </a:r>
            <a:r>
              <a:rPr lang="en-US" dirty="0" err="1" smtClean="0"/>
              <a:t>centres</a:t>
            </a:r>
            <a:r>
              <a:rPr lang="en-US" dirty="0" smtClean="0"/>
              <a:t> that would require coverage in particular tiers with the new requirements.</a:t>
            </a:r>
          </a:p>
          <a:p>
            <a:r>
              <a:rPr lang="en-US" dirty="0" smtClean="0"/>
              <a:t>36</a:t>
            </a:r>
            <a:r>
              <a:rPr lang="en-US" dirty="0"/>
              <a:t> </a:t>
            </a:r>
            <a:r>
              <a:rPr lang="en-US" dirty="0" smtClean="0"/>
              <a:t>tiers would require more population </a:t>
            </a:r>
            <a:r>
              <a:rPr lang="en-US" dirty="0" err="1" smtClean="0"/>
              <a:t>centres</a:t>
            </a:r>
            <a:r>
              <a:rPr lang="en-US" dirty="0" smtClean="0"/>
              <a:t> to receive services.</a:t>
            </a:r>
          </a:p>
          <a:p>
            <a:r>
              <a:rPr lang="en-US" dirty="0" smtClean="0"/>
              <a:t>23 tiers would not require more population </a:t>
            </a:r>
            <a:r>
              <a:rPr lang="en-US" dirty="0" err="1" smtClean="0"/>
              <a:t>centres</a:t>
            </a:r>
            <a:r>
              <a:rPr lang="en-US" dirty="0" smtClean="0"/>
              <a:t> to be covered.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59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821912"/>
            <a:ext cx="7610476" cy="3670767"/>
          </a:xfrm>
        </p:spPr>
        <p:txBody>
          <a:bodyPr/>
          <a:lstStyle/>
          <a:p>
            <a:r>
              <a:rPr lang="en-US" dirty="0" smtClean="0"/>
              <a:t>Spectrum Auctions in Canada</a:t>
            </a:r>
          </a:p>
          <a:p>
            <a:r>
              <a:rPr lang="en-US" dirty="0" smtClean="0"/>
              <a:t>Deployment Requirements</a:t>
            </a:r>
          </a:p>
          <a:p>
            <a:r>
              <a:rPr lang="en-US" dirty="0" smtClean="0"/>
              <a:t>Measure and Compare of Deployment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6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 requirements half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6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846"/>
            <a:ext cx="8913813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1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nged requirements half 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6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0726"/>
            <a:ext cx="8913813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8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nged requirements closeup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>
          <a:xfrm>
            <a:off x="0" y="639710"/>
            <a:ext cx="9144000" cy="602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16"/>
            <a:ext cx="8913813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6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296"/>
            <a:ext cx="8913813" cy="914400"/>
          </a:xfrm>
        </p:spPr>
        <p:txBody>
          <a:bodyPr/>
          <a:lstStyle/>
          <a:p>
            <a:r>
              <a:rPr lang="en-US" dirty="0" smtClean="0"/>
              <a:t>Results – Least Resistant Path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20588" y="1057333"/>
            <a:ext cx="3566160" cy="877887"/>
          </a:xfrm>
        </p:spPr>
        <p:txBody>
          <a:bodyPr/>
          <a:lstStyle/>
          <a:p>
            <a:r>
              <a:rPr lang="en-US" dirty="0" smtClean="0"/>
              <a:t>Before Consultation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057333"/>
            <a:ext cx="3566160" cy="877887"/>
          </a:xfrm>
        </p:spPr>
        <p:txBody>
          <a:bodyPr/>
          <a:lstStyle/>
          <a:p>
            <a:r>
              <a:rPr lang="en-US" dirty="0" smtClean="0"/>
              <a:t>After Consultation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0285" y="2602245"/>
            <a:ext cx="7953528" cy="4791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075600"/>
            <a:ext cx="3566160" cy="4615887"/>
          </a:xfrm>
        </p:spPr>
        <p:txBody>
          <a:bodyPr>
            <a:normAutofit/>
          </a:bodyPr>
          <a:lstStyle/>
          <a:p>
            <a:r>
              <a:rPr lang="en-US" dirty="0"/>
              <a:t>29/59=49% of tiers require coverage for more than two population </a:t>
            </a:r>
            <a:r>
              <a:rPr lang="en-US" dirty="0" err="1"/>
              <a:t>centres</a:t>
            </a:r>
            <a:endParaRPr lang="en-US" dirty="0"/>
          </a:p>
          <a:p>
            <a:r>
              <a:rPr lang="en-US" dirty="0" smtClean="0"/>
              <a:t>39/</a:t>
            </a:r>
            <a:r>
              <a:rPr lang="en-US" dirty="0"/>
              <a:t>59=</a:t>
            </a:r>
            <a:r>
              <a:rPr lang="en-US" dirty="0" smtClean="0"/>
              <a:t>66% </a:t>
            </a:r>
            <a:r>
              <a:rPr lang="en-US" dirty="0"/>
              <a:t>of tiers require coverage to population </a:t>
            </a:r>
            <a:r>
              <a:rPr lang="en-US" dirty="0" err="1"/>
              <a:t>centres</a:t>
            </a:r>
            <a:r>
              <a:rPr lang="en-US" dirty="0"/>
              <a:t> that are home to less than 20% of the population of that tier</a:t>
            </a:r>
          </a:p>
          <a:p>
            <a:r>
              <a:rPr lang="en-US" smtClean="0"/>
              <a:t>32/</a:t>
            </a:r>
            <a:r>
              <a:rPr lang="en-US" dirty="0"/>
              <a:t>59</a:t>
            </a:r>
            <a:r>
              <a:rPr lang="en-US"/>
              <a:t>=</a:t>
            </a:r>
            <a:r>
              <a:rPr lang="en-US" smtClean="0"/>
              <a:t>54% </a:t>
            </a:r>
            <a:r>
              <a:rPr lang="en-US" dirty="0"/>
              <a:t>of tiers require coverage to population </a:t>
            </a:r>
            <a:r>
              <a:rPr lang="en-US" dirty="0" err="1"/>
              <a:t>centres</a:t>
            </a:r>
            <a:r>
              <a:rPr lang="en-US" dirty="0"/>
              <a:t> that are </a:t>
            </a:r>
            <a:r>
              <a:rPr lang="en-US" dirty="0" smtClean="0"/>
              <a:t>home to </a:t>
            </a:r>
            <a:r>
              <a:rPr lang="en-US" dirty="0"/>
              <a:t>less than 10% of the population of that tier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20588" y="2075600"/>
            <a:ext cx="3566160" cy="4216865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dirty="0" smtClean="0"/>
              <a:t>/</a:t>
            </a:r>
            <a:r>
              <a:rPr lang="en-US" dirty="0"/>
              <a:t>59</a:t>
            </a:r>
            <a:r>
              <a:rPr lang="en-US" dirty="0" smtClean="0"/>
              <a:t>=</a:t>
            </a:r>
            <a:r>
              <a:rPr lang="en-US" dirty="0"/>
              <a:t>8</a:t>
            </a:r>
            <a:r>
              <a:rPr lang="en-US" dirty="0" smtClean="0"/>
              <a:t>% </a:t>
            </a:r>
            <a:r>
              <a:rPr lang="en-US" dirty="0"/>
              <a:t>of tiers require coverage for more than two population </a:t>
            </a:r>
            <a:r>
              <a:rPr lang="en-US" dirty="0" err="1"/>
              <a:t>centres</a:t>
            </a:r>
            <a:endParaRPr lang="en-US" dirty="0"/>
          </a:p>
          <a:p>
            <a:r>
              <a:rPr lang="en-US" dirty="0" smtClean="0"/>
              <a:t>25/</a:t>
            </a:r>
            <a:r>
              <a:rPr lang="en-US" dirty="0"/>
              <a:t>59</a:t>
            </a:r>
            <a:r>
              <a:rPr lang="en-US" dirty="0" smtClean="0"/>
              <a:t>=42% </a:t>
            </a:r>
            <a:r>
              <a:rPr lang="en-US" dirty="0"/>
              <a:t>of tiers require coverage to population </a:t>
            </a:r>
            <a:r>
              <a:rPr lang="en-US" dirty="0" err="1"/>
              <a:t>centres</a:t>
            </a:r>
            <a:r>
              <a:rPr lang="en-US" dirty="0"/>
              <a:t> that are home to less than 20% of the population of that tier</a:t>
            </a:r>
          </a:p>
          <a:p>
            <a:r>
              <a:rPr lang="en-US" dirty="0" smtClean="0"/>
              <a:t>17/</a:t>
            </a:r>
            <a:r>
              <a:rPr lang="en-US" dirty="0"/>
              <a:t>59</a:t>
            </a:r>
            <a:r>
              <a:rPr lang="en-US" dirty="0" smtClean="0"/>
              <a:t>=29% </a:t>
            </a:r>
            <a:r>
              <a:rPr lang="en-US" dirty="0"/>
              <a:t>of tiers require coverage to population </a:t>
            </a:r>
            <a:r>
              <a:rPr lang="en-US" dirty="0" err="1"/>
              <a:t>centres</a:t>
            </a:r>
            <a:r>
              <a:rPr lang="en-US" dirty="0"/>
              <a:t> that </a:t>
            </a:r>
            <a:r>
              <a:rPr lang="en-US" dirty="0" smtClean="0"/>
              <a:t>are home </a:t>
            </a:r>
            <a:r>
              <a:rPr lang="en-US" dirty="0"/>
              <a:t>to less than 10% of the population of that tier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19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Calculating the least resistant path to meeting the deployment requirements provides a way of measuring their possible effect.</a:t>
            </a:r>
          </a:p>
          <a:p>
            <a:pPr marL="1028700" lvl="3" indent="-342900">
              <a:spcBef>
                <a:spcPts val="2000"/>
              </a:spcBef>
            </a:pPr>
            <a:r>
              <a:rPr lang="en-US" dirty="0" smtClean="0"/>
              <a:t>Least </a:t>
            </a:r>
            <a:r>
              <a:rPr lang="en-US" dirty="0"/>
              <a:t>resistant paths to meeting deployment requirements can be used to make recommendations for future consultations</a:t>
            </a:r>
            <a:r>
              <a:rPr lang="en-US" dirty="0" smtClean="0"/>
              <a:t>.</a:t>
            </a:r>
          </a:p>
          <a:p>
            <a:r>
              <a:rPr lang="en-US" dirty="0"/>
              <a:t>The recent consultation for the AWS 3 auction resulted in increased deployment </a:t>
            </a:r>
            <a:r>
              <a:rPr lang="en-US" dirty="0" smtClean="0"/>
              <a:t>requirements that require service to more population </a:t>
            </a:r>
            <a:r>
              <a:rPr lang="en-US" dirty="0" err="1" smtClean="0"/>
              <a:t>centres</a:t>
            </a:r>
            <a:r>
              <a:rPr lang="en-US" dirty="0" smtClean="0"/>
              <a:t> when that is the measure used.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1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846"/>
            <a:ext cx="8913813" cy="914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65" y="1533468"/>
            <a:ext cx="8464648" cy="51735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Industry Canada. (2015, March 6). Auction of Spectrum </a:t>
            </a:r>
            <a:r>
              <a:rPr lang="en-US" dirty="0" err="1"/>
              <a:t>Licences</a:t>
            </a:r>
            <a:r>
              <a:rPr lang="en-US" dirty="0"/>
              <a:t> for Advanced Wireless Services in the Bands 1755-1780 MHz and 2155-2180 MHz (AWS-3) - Spectrum Management and Telecommunications. Retrieved May 18, 2015, from </a:t>
            </a:r>
            <a:r>
              <a:rPr lang="en-US" dirty="0">
                <a:hlinkClick r:id="rId2"/>
              </a:rPr>
              <a:t>http://www.ic.gc.ca/eic/site/smt-gst.nsf/eng/h_sf10917.html</a:t>
            </a:r>
            <a:endParaRPr lang="en-US" dirty="0"/>
          </a:p>
          <a:p>
            <a:r>
              <a:rPr lang="en-US" dirty="0"/>
              <a:t>Industry Canada. (2014, July 28). Consultation on the Technical, Policy and Licensing Framework for Advanced Wireless Services in the Bands 1755-1780 MHz and 2155-2180 MHz (AWS-3). Retrieved May 18, 2015, from </a:t>
            </a:r>
            <a:r>
              <a:rPr lang="en-US" dirty="0">
                <a:hlinkClick r:id="rId3"/>
              </a:rPr>
              <a:t>http://www.ic.gc.ca/eic/site/smt-gst.nsf/eng/sf10851.html#s9.3</a:t>
            </a:r>
            <a:endParaRPr lang="en-US" dirty="0"/>
          </a:p>
          <a:p>
            <a:r>
              <a:rPr lang="en-US" dirty="0" smtClean="0"/>
              <a:t>Industry Canada. </a:t>
            </a:r>
            <a:r>
              <a:rPr lang="en-US" dirty="0"/>
              <a:t>(2011, March 14). Framework for Spectrum Auctions in </a:t>
            </a:r>
            <a:r>
              <a:rPr lang="en-US" dirty="0" smtClean="0"/>
              <a:t>Canada. </a:t>
            </a:r>
            <a:r>
              <a:rPr lang="en-US" dirty="0"/>
              <a:t>Retrieved May 18, 2015, from </a:t>
            </a:r>
            <a:r>
              <a:rPr lang="en-US" dirty="0">
                <a:hlinkClick r:id="rId4"/>
              </a:rPr>
              <a:t>http://www.ic.gc.ca/eic/site/smt-gst.nsf/eng/sf01626.</a:t>
            </a:r>
            <a:r>
              <a:rPr lang="en-US" dirty="0" smtClean="0">
                <a:hlinkClick r:id="rId4"/>
              </a:rPr>
              <a:t>html</a:t>
            </a:r>
            <a:endParaRPr lang="en-US" dirty="0" smtClean="0"/>
          </a:p>
          <a:p>
            <a:r>
              <a:rPr lang="en-US" dirty="0"/>
              <a:t>Statistics Canada. (2012, December 11). Census metropolitan area (CMA) and census agglomeration (CA) - Census Dictionary. Retrieved May 18, 2015, from </a:t>
            </a:r>
            <a:r>
              <a:rPr lang="en-US" dirty="0">
                <a:hlinkClick r:id="rId5"/>
              </a:rPr>
              <a:t>http://www12.statcan.gc.ca/census-recensement/2011/ref/dict/geo009-eng.cfm</a:t>
            </a:r>
            <a:endParaRPr lang="en-US" dirty="0"/>
          </a:p>
          <a:p>
            <a:r>
              <a:rPr lang="en-US" dirty="0" smtClean="0"/>
              <a:t>Statistics Canada. </a:t>
            </a:r>
            <a:r>
              <a:rPr lang="en-US" dirty="0"/>
              <a:t>(2012, December 4</a:t>
            </a:r>
            <a:r>
              <a:rPr lang="en-US" dirty="0" smtClean="0"/>
              <a:t>). Population </a:t>
            </a:r>
            <a:r>
              <a:rPr lang="en-US" dirty="0" err="1"/>
              <a:t>centre</a:t>
            </a:r>
            <a:r>
              <a:rPr lang="en-US" dirty="0"/>
              <a:t> (POPCTR) - Census </a:t>
            </a:r>
            <a:r>
              <a:rPr lang="en-US" dirty="0" smtClean="0"/>
              <a:t>Dictionary. </a:t>
            </a:r>
            <a:r>
              <a:rPr lang="en-US" dirty="0"/>
              <a:t>Retrieved May 18, 2015, from </a:t>
            </a:r>
            <a:r>
              <a:rPr lang="en-US" dirty="0">
                <a:hlinkClick r:id="rId6"/>
              </a:rPr>
              <a:t>https://www12.statcan.gc.ca/census-recensement/2011/ref/dict/geo049a-</a:t>
            </a:r>
            <a:r>
              <a:rPr lang="en-US" dirty="0" smtClean="0">
                <a:hlinkClick r:id="rId6"/>
              </a:rPr>
              <a:t>eng.cfm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research was supported by the Social Sciences and Humanities Research Council of Canada.</a:t>
            </a:r>
            <a:endParaRPr lang="en-US" dirty="0"/>
          </a:p>
        </p:txBody>
      </p:sp>
      <p:pic>
        <p:nvPicPr>
          <p:cNvPr id="4" name="Picture 3" descr="SSHRC-CRSH_F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" y="3598303"/>
            <a:ext cx="8913813" cy="3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Robyn </a:t>
            </a:r>
            <a:r>
              <a:rPr lang="en-US" dirty="0" err="1" smtClean="0"/>
              <a:t>Stobbs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stobbs@ualberta.ca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Jennifer </a:t>
            </a:r>
            <a:r>
              <a:rPr lang="en-US" dirty="0" err="1" smtClean="0"/>
              <a:t>Evaniew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jennifer.evaniew@ualberta.ca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Dr. Michael McNally: </a:t>
            </a:r>
            <a:r>
              <a:rPr lang="en-US" dirty="0" smtClean="0">
                <a:hlinkClick r:id="rId4"/>
              </a:rPr>
              <a:t>mmcnally@ualberta.ca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Dr. Dinesh </a:t>
            </a:r>
            <a:r>
              <a:rPr lang="en-US" dirty="0" err="1" smtClean="0"/>
              <a:t>Rathi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drathi@ualberta.ca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A-SLIS-COLOU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880778"/>
            <a:ext cx="4753733" cy="16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7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048"/>
            <a:ext cx="8913813" cy="914400"/>
          </a:xfrm>
        </p:spPr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frequency spectrum is a finite resource.</a:t>
            </a:r>
          </a:p>
          <a:p>
            <a:r>
              <a:rPr lang="en-US" dirty="0" smtClean="0"/>
              <a:t>Where demand exceeds supply the Canadian Government holds spectrum auctions to license different bands of spectrum.</a:t>
            </a:r>
          </a:p>
          <a:p>
            <a:r>
              <a:rPr lang="en-US" dirty="0" smtClean="0"/>
              <a:t>This presentation focuses on the recent AWS 3 auction which was completed in March, 2015.</a:t>
            </a:r>
          </a:p>
          <a:p>
            <a:pPr lvl="1"/>
            <a:r>
              <a:rPr lang="en-US" dirty="0" smtClean="0"/>
              <a:t>1750 – 1780 MHz and 2155 – 2180 MHz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2232" y="1580448"/>
            <a:ext cx="775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Spectrum Auctions in Canada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19890" y="6246778"/>
            <a:ext cx="849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(Industry Canada, March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16"/>
            <a:ext cx="8913813" cy="914400"/>
          </a:xfrm>
        </p:spPr>
        <p:txBody>
          <a:bodyPr/>
          <a:lstStyle/>
          <a:p>
            <a:r>
              <a:rPr lang="en-US" dirty="0" smtClean="0"/>
              <a:t>Tier 2 Divisions</a:t>
            </a:r>
            <a:endParaRPr lang="en-US" dirty="0"/>
          </a:p>
        </p:txBody>
      </p:sp>
      <p:pic>
        <p:nvPicPr>
          <p:cNvPr id="3" name="Picture 2" descr="tier 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b="9079"/>
          <a:stretch/>
        </p:blipFill>
        <p:spPr>
          <a:xfrm>
            <a:off x="0" y="1462055"/>
            <a:ext cx="9144000" cy="4770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40" y="5673772"/>
            <a:ext cx="596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16"/>
            <a:ext cx="8913813" cy="914400"/>
          </a:xfrm>
        </p:spPr>
        <p:txBody>
          <a:bodyPr/>
          <a:lstStyle/>
          <a:p>
            <a:r>
              <a:rPr lang="en-US" dirty="0" smtClean="0"/>
              <a:t>Tier 3 Divisions</a:t>
            </a:r>
            <a:endParaRPr lang="en-US" dirty="0"/>
          </a:p>
        </p:txBody>
      </p:sp>
      <p:pic>
        <p:nvPicPr>
          <p:cNvPr id="6" name="Picture 5" descr="tier 3 SK MB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/>
          <a:stretch/>
        </p:blipFill>
        <p:spPr>
          <a:xfrm>
            <a:off x="0" y="1170816"/>
            <a:ext cx="9144000" cy="54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16"/>
            <a:ext cx="8913813" cy="914400"/>
          </a:xfrm>
        </p:spPr>
        <p:txBody>
          <a:bodyPr/>
          <a:lstStyle/>
          <a:p>
            <a:r>
              <a:rPr lang="en-US" dirty="0" smtClean="0"/>
              <a:t>Tier 3 Divisions</a:t>
            </a:r>
            <a:endParaRPr lang="en-US" dirty="0"/>
          </a:p>
        </p:txBody>
      </p:sp>
      <p:pic>
        <p:nvPicPr>
          <p:cNvPr id="5" name="Picture 4" descr="tier 3 south ON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4"/>
          <a:stretch/>
        </p:blipFill>
        <p:spPr>
          <a:xfrm>
            <a:off x="0" y="1284837"/>
            <a:ext cx="9144000" cy="53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16"/>
            <a:ext cx="8913813" cy="914400"/>
          </a:xfrm>
        </p:spPr>
        <p:txBody>
          <a:bodyPr/>
          <a:lstStyle/>
          <a:p>
            <a:r>
              <a:rPr lang="en-US" dirty="0" smtClean="0"/>
              <a:t>Hexagonal Grid Cells</a:t>
            </a:r>
            <a:endParaRPr lang="en-US" dirty="0"/>
          </a:p>
        </p:txBody>
      </p:sp>
      <p:pic>
        <p:nvPicPr>
          <p:cNvPr id="3" name="Picture 2" descr="hex cells with Ottawa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b="12276"/>
          <a:stretch/>
        </p:blipFill>
        <p:spPr>
          <a:xfrm>
            <a:off x="29532" y="1240533"/>
            <a:ext cx="9144000" cy="53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7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2356"/>
            <a:ext cx="8913813" cy="914400"/>
          </a:xfrm>
        </p:spPr>
        <p:txBody>
          <a:bodyPr/>
          <a:lstStyle/>
          <a:p>
            <a:r>
              <a:rPr lang="en-US" dirty="0" smtClean="0"/>
              <a:t>Deployment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64070"/>
            <a:ext cx="7610476" cy="3952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Percentages of population to have service in a particular area</a:t>
            </a:r>
            <a:r>
              <a:rPr lang="en-US" dirty="0" smtClean="0"/>
              <a:t>. (e.g. 40% of tier 3-15).</a:t>
            </a:r>
            <a:endParaRPr lang="en-US" dirty="0"/>
          </a:p>
          <a:p>
            <a:r>
              <a:rPr lang="en-US" dirty="0" smtClean="0"/>
              <a:t>The requirements are intended to ensure spectrum is used in a “timely manner” and to prevent purchase of spectrum to stop competitors from getting it (Industry Canada, July 2014).</a:t>
            </a:r>
          </a:p>
          <a:p>
            <a:r>
              <a:rPr lang="en-US" dirty="0" smtClean="0"/>
              <a:t>Initially the targets from the previous AWS auction were to be used with longer time lines for AWS 3 and its tier 3 requirements. </a:t>
            </a:r>
          </a:p>
          <a:p>
            <a:r>
              <a:rPr lang="en-US" dirty="0"/>
              <a:t>P</a:t>
            </a:r>
            <a:r>
              <a:rPr lang="en-US" dirty="0" smtClean="0"/>
              <a:t>ublic consultations were here opened in July of 2014 and decisions announced in December 2014.</a:t>
            </a:r>
          </a:p>
        </p:txBody>
      </p:sp>
    </p:spTree>
    <p:extLst>
      <p:ext uri="{BB962C8B-B14F-4D97-AF65-F5344CB8AC3E}">
        <p14:creationId xmlns:p14="http://schemas.microsoft.com/office/powerpoint/2010/main" val="334445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2356"/>
            <a:ext cx="8913813" cy="914400"/>
          </a:xfrm>
        </p:spPr>
        <p:txBody>
          <a:bodyPr/>
          <a:lstStyle/>
          <a:p>
            <a:r>
              <a:rPr lang="en-US" dirty="0" smtClean="0"/>
              <a:t>Deployment Requirements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264"/>
            <a:ext cx="9144000" cy="4400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8358" y="6386619"/>
            <a:ext cx="543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Suggested Requirements before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2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Custom 3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1C2FFA"/>
      </a:hlink>
      <a:folHlink>
        <a:srgbClr val="837F16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1358</TotalTime>
  <Words>1551</Words>
  <Application>Microsoft Macintosh PowerPoint</Application>
  <PresentationFormat>On-screen Show (4:3)</PresentationFormat>
  <Paragraphs>117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Perception</vt:lpstr>
      <vt:lpstr>Equation</vt:lpstr>
      <vt:lpstr>Strengthening Spectrum License Deployment Requirements: </vt:lpstr>
      <vt:lpstr>Overview</vt:lpstr>
      <vt:lpstr>Background:</vt:lpstr>
      <vt:lpstr>Tier 2 Divisions</vt:lpstr>
      <vt:lpstr>Tier 3 Divisions</vt:lpstr>
      <vt:lpstr>Tier 3 Divisions</vt:lpstr>
      <vt:lpstr>Hexagonal Grid Cells</vt:lpstr>
      <vt:lpstr>Deployment Requirements</vt:lpstr>
      <vt:lpstr>Deployment Requirements</vt:lpstr>
      <vt:lpstr>Deployment Requirements</vt:lpstr>
      <vt:lpstr>Research Questions</vt:lpstr>
      <vt:lpstr>Method</vt:lpstr>
      <vt:lpstr>CMAs and CAs in Alberta</vt:lpstr>
      <vt:lpstr>Population Centres in Alberta</vt:lpstr>
      <vt:lpstr>Method</vt:lpstr>
      <vt:lpstr>Calculation Example:</vt:lpstr>
      <vt:lpstr>Method</vt:lpstr>
      <vt:lpstr>Method</vt:lpstr>
      <vt:lpstr>Results</vt:lpstr>
      <vt:lpstr>Results</vt:lpstr>
      <vt:lpstr>Results</vt:lpstr>
      <vt:lpstr>Results</vt:lpstr>
      <vt:lpstr>Results – Least Resistant Path</vt:lpstr>
      <vt:lpstr>Implications &amp; Conclusions</vt:lpstr>
      <vt:lpstr>References</vt:lpstr>
      <vt:lpstr>Acknowledgements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Spectrum License Deployment Requirements: </dc:title>
  <dc:creator>Robyn</dc:creator>
  <cp:lastModifiedBy>Robyn</cp:lastModifiedBy>
  <cp:revision>54</cp:revision>
  <dcterms:created xsi:type="dcterms:W3CDTF">2015-05-16T19:43:55Z</dcterms:created>
  <dcterms:modified xsi:type="dcterms:W3CDTF">2015-07-06T15:13:35Z</dcterms:modified>
</cp:coreProperties>
</file>