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703" r:id="rId2"/>
  </p:sldMasterIdLst>
  <p:notesMasterIdLst>
    <p:notesMasterId r:id="rId13"/>
  </p:notes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71" autoAdjust="0"/>
  </p:normalViewPr>
  <p:slideViewPr>
    <p:cSldViewPr>
      <p:cViewPr>
        <p:scale>
          <a:sx n="98" d="100"/>
          <a:sy n="98" d="100"/>
        </p:scale>
        <p:origin x="4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7849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7096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None/>
            </a:pPr>
            <a:endParaRPr lang="fr-CA" dirty="0"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8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CA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None/>
            </a:pPr>
            <a:endParaRPr b="0" i="0" u="none" strike="noStrike" cap="none" baseline="0" dirty="0"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CA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fr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CA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lang="fr-CA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kA-V1 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4572000"/>
            <a:ext cx="9144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6232525" y="6107112"/>
            <a:ext cx="2557463" cy="40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355600" y="6073775"/>
            <a:ext cx="190817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78342" y="565429"/>
            <a:ext cx="8541647" cy="338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5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5219700"/>
            <a:ext cx="91440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250113" y="6186487"/>
            <a:ext cx="1571624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4387" y="1393151"/>
            <a:ext cx="7562850" cy="3748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14387" y="565654"/>
            <a:ext cx="7562850" cy="48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6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265112"/>
            <a:ext cx="1573211" cy="36988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14387" y="2532302"/>
            <a:ext cx="7562850" cy="3748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14387" y="1704806"/>
            <a:ext cx="7562850" cy="48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7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265112"/>
            <a:ext cx="1573211" cy="36988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14387" y="1608666"/>
            <a:ext cx="7562850" cy="4664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8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6172200"/>
            <a:ext cx="9144000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14312" y="6375400"/>
            <a:ext cx="1185862" cy="27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277100" y="6376987"/>
            <a:ext cx="1690688" cy="2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814387" y="1393151"/>
            <a:ext cx="7562850" cy="3748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387" y="565654"/>
            <a:ext cx="7562850" cy="48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9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4965700"/>
            <a:ext cx="91440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250113" y="6200775"/>
            <a:ext cx="1571624" cy="36988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0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4965700"/>
            <a:ext cx="91440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270625" y="6153150"/>
            <a:ext cx="2551113" cy="41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77812" y="265112"/>
            <a:ext cx="1573211" cy="36988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14387" y="1608666"/>
            <a:ext cx="7562850" cy="4664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5219700"/>
            <a:ext cx="91440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270625" y="6153150"/>
            <a:ext cx="2551113" cy="41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77812" y="265112"/>
            <a:ext cx="1573211" cy="36988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7285038" y="6411912"/>
            <a:ext cx="1682749" cy="27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14312" y="6408737"/>
            <a:ext cx="1185862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7781925" y="6408737"/>
            <a:ext cx="1185862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rgbClr val="D8D8D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6235700"/>
            <a:ext cx="9144000" cy="622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7285038" y="6408737"/>
            <a:ext cx="1682749" cy="27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14312" y="6407150"/>
            <a:ext cx="1185862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1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6208712"/>
            <a:ext cx="1570036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4"/>
          <a:srcRect t="15456"/>
          <a:stretch/>
        </p:blipFill>
        <p:spPr>
          <a:xfrm>
            <a:off x="0" y="9525"/>
            <a:ext cx="9144000" cy="159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14387" y="1608666"/>
            <a:ext cx="7562850" cy="43349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432241" y="6215230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4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5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265112"/>
            <a:ext cx="1570036" cy="384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Shape 117"/>
          <p:cNvCxnSpPr/>
          <p:nvPr/>
        </p:nvCxnSpPr>
        <p:spPr>
          <a:xfrm>
            <a:off x="0" y="914400"/>
            <a:ext cx="9144000" cy="1587"/>
          </a:xfrm>
          <a:prstGeom prst="straightConnector1">
            <a:avLst/>
          </a:prstGeom>
          <a:noFill/>
          <a:ln w="508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814387" y="1608666"/>
            <a:ext cx="7562850" cy="4664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Clr>
                <a:schemeClr val="lt1"/>
              </a:buClr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Clr>
                <a:schemeClr val="lt1"/>
              </a:buClr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6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775575" y="6396037"/>
            <a:ext cx="119221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Clr>
                <a:schemeClr val="lt1"/>
              </a:buClr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Clr>
                <a:schemeClr val="lt1"/>
              </a:buClr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0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673225" y="2606675"/>
            <a:ext cx="5795962" cy="141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0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451100" y="1090612"/>
            <a:ext cx="4268787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3509817"/>
            <a:ext cx="8229600" cy="13945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0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43200" y="3000375"/>
            <a:ext cx="36576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0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647950" y="3114675"/>
            <a:ext cx="3848099" cy="62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05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647950" y="3114675"/>
            <a:ext cx="3848099" cy="62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1A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6208712"/>
            <a:ext cx="1570036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/>
          <a:srcRect t="15456"/>
          <a:stretch/>
        </p:blipFill>
        <p:spPr>
          <a:xfrm>
            <a:off x="0" y="9525"/>
            <a:ext cx="9144000" cy="159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814387" y="1608666"/>
            <a:ext cx="7562850" cy="43349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432241" y="6215230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1B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2"/>
          <a:srcRect t="15456"/>
          <a:stretch/>
        </p:blipFill>
        <p:spPr>
          <a:xfrm>
            <a:off x="0" y="9525"/>
            <a:ext cx="9144000" cy="159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77812" y="6208712"/>
            <a:ext cx="1570036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814387" y="2055091"/>
            <a:ext cx="7562850" cy="3748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814387" y="1381533"/>
            <a:ext cx="7562850" cy="48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1B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2"/>
          <a:srcRect t="15456"/>
          <a:stretch/>
        </p:blipFill>
        <p:spPr>
          <a:xfrm>
            <a:off x="0" y="9525"/>
            <a:ext cx="9144000" cy="159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77812" y="6208712"/>
            <a:ext cx="1570036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14387" y="2055091"/>
            <a:ext cx="7562850" cy="3748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14387" y="1381533"/>
            <a:ext cx="7562850" cy="48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265112"/>
            <a:ext cx="1570036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14387" y="1608666"/>
            <a:ext cx="7562850" cy="4664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0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265112"/>
            <a:ext cx="1570036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0" y="946726"/>
            <a:ext cx="9144000" cy="59112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3A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6208712"/>
            <a:ext cx="1570036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2432241" y="6215230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814387" y="738908"/>
            <a:ext cx="7562850" cy="4664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3B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6172200"/>
            <a:ext cx="9144000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14312" y="6369050"/>
            <a:ext cx="1192211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277100" y="6376987"/>
            <a:ext cx="1690688" cy="2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14387" y="1393151"/>
            <a:ext cx="7562850" cy="3748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814387" y="565654"/>
            <a:ext cx="7562850" cy="48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03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6208712"/>
            <a:ext cx="1570036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2432241" y="6215230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pic" idx="2"/>
          </p:nvPr>
        </p:nvSpPr>
        <p:spPr>
          <a:xfrm>
            <a:off x="0" y="-1539"/>
            <a:ext cx="9144000" cy="59051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4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265112"/>
            <a:ext cx="1570036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14387" y="2532302"/>
            <a:ext cx="7562850" cy="3748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387" y="1704806"/>
            <a:ext cx="7562850" cy="48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5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5219700"/>
            <a:ext cx="91440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250113" y="6186487"/>
            <a:ext cx="1571624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814387" y="1393151"/>
            <a:ext cx="7562850" cy="3748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14387" y="565654"/>
            <a:ext cx="7562850" cy="48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6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265112"/>
            <a:ext cx="1573211" cy="36988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814387" y="2532302"/>
            <a:ext cx="7562850" cy="3748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814387" y="1704806"/>
            <a:ext cx="7562850" cy="48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7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265112"/>
            <a:ext cx="1573211" cy="36988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814387" y="1608666"/>
            <a:ext cx="7562850" cy="4664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8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6172200"/>
            <a:ext cx="9144000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14312" y="6375400"/>
            <a:ext cx="1185862" cy="27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277100" y="6376987"/>
            <a:ext cx="1690688" cy="2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814387" y="1393151"/>
            <a:ext cx="7562850" cy="3748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14387" y="565654"/>
            <a:ext cx="7562850" cy="48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hape 28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265112"/>
            <a:ext cx="1570036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14387" y="1608666"/>
            <a:ext cx="7562850" cy="4664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9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4965700"/>
            <a:ext cx="91440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250113" y="6200775"/>
            <a:ext cx="1571624" cy="36988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0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4965700"/>
            <a:ext cx="91440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270625" y="6153150"/>
            <a:ext cx="2551113" cy="41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77812" y="265112"/>
            <a:ext cx="1573211" cy="36988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814387" y="1608666"/>
            <a:ext cx="7562850" cy="4664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5219700"/>
            <a:ext cx="91440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270625" y="6153150"/>
            <a:ext cx="2551113" cy="41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277812" y="265112"/>
            <a:ext cx="1573211" cy="36988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7285038" y="6411912"/>
            <a:ext cx="1682749" cy="27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14312" y="6408737"/>
            <a:ext cx="1185862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3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7781925" y="6408737"/>
            <a:ext cx="1185862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rgbClr val="D8D8D8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0" y="6235700"/>
            <a:ext cx="9144000" cy="622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7285038" y="6408737"/>
            <a:ext cx="1682749" cy="27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14312" y="6407150"/>
            <a:ext cx="1185862" cy="27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5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265112"/>
            <a:ext cx="1570036" cy="384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Shape 249"/>
          <p:cNvCxnSpPr/>
          <p:nvPr/>
        </p:nvCxnSpPr>
        <p:spPr>
          <a:xfrm>
            <a:off x="0" y="914400"/>
            <a:ext cx="9144000" cy="1587"/>
          </a:xfrm>
          <a:prstGeom prst="straightConnector1">
            <a:avLst/>
          </a:prstGeom>
          <a:noFill/>
          <a:ln w="5080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814387" y="1608666"/>
            <a:ext cx="7562850" cy="4664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Clr>
                <a:schemeClr val="lt1"/>
              </a:buClr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Clr>
                <a:schemeClr val="lt1"/>
              </a:buClr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6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775575" y="6396037"/>
            <a:ext cx="1192213" cy="2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814387" y="1608667"/>
            <a:ext cx="7562850" cy="41332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Clr>
                <a:schemeClr val="lt1"/>
              </a:buClr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Clr>
                <a:schemeClr val="lt1"/>
              </a:buClr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272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0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673225" y="2606675"/>
            <a:ext cx="5795962" cy="141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0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265112"/>
            <a:ext cx="1570036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432241" y="340903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0" y="946726"/>
            <a:ext cx="9144000" cy="59112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0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451100" y="1090612"/>
            <a:ext cx="4268787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3509817"/>
            <a:ext cx="8229600" cy="13945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03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43200" y="3000375"/>
            <a:ext cx="36576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04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647950" y="3114675"/>
            <a:ext cx="3848099" cy="62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05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647950" y="3114675"/>
            <a:ext cx="3848099" cy="62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3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6208712"/>
            <a:ext cx="1570036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432241" y="6215230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14387" y="738908"/>
            <a:ext cx="7562850" cy="4664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3B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6172200"/>
            <a:ext cx="9144000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14312" y="6369050"/>
            <a:ext cx="1192211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277100" y="6376987"/>
            <a:ext cx="1690688" cy="2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14387" y="1393151"/>
            <a:ext cx="7562850" cy="3748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814387" y="565654"/>
            <a:ext cx="7562850" cy="48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03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6208712"/>
            <a:ext cx="1570036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432241" y="6215230"/>
            <a:ext cx="6387748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2"/>
          </p:nvPr>
        </p:nvSpPr>
        <p:spPr>
          <a:xfrm>
            <a:off x="0" y="-1539"/>
            <a:ext cx="9144000" cy="59051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04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77812" y="265112"/>
            <a:ext cx="1570036" cy="3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14387" y="2532302"/>
            <a:ext cx="7562850" cy="37484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spcAft>
                <a:spcPts val="600"/>
              </a:spcAft>
              <a:buFont typeface="Arial"/>
              <a:buNone/>
              <a:defRPr/>
            </a:lvl1pPr>
            <a:lvl2pPr marL="3175" indent="-3175" rtl="0"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lvl2pPr>
            <a:lvl3pPr marL="228600" indent="-228600" rtl="0">
              <a:spcBef>
                <a:spcPts val="0"/>
              </a:spcBef>
              <a:defRPr/>
            </a:lvl3pPr>
            <a:lvl4pPr marL="514350" indent="-120650" rtl="0">
              <a:spcBef>
                <a:spcPts val="0"/>
              </a:spcBef>
              <a:buFont typeface="Arial"/>
              <a:buChar char="-"/>
              <a:defRPr/>
            </a:lvl4pPr>
            <a:lvl5pPr marL="747713" indent="-125412" rtl="0">
              <a:spcBef>
                <a:spcPts val="0"/>
              </a:spcBef>
              <a:buFont typeface="Arial"/>
              <a:buChar char="·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814387" y="1704806"/>
            <a:ext cx="7562850" cy="48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rao@ualberta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6.png"/><Relationship Id="rId4" Type="http://schemas.openxmlformats.org/officeDocument/2006/relationships/hyperlink" Target="mailto:denis.lacroix@ualberta.c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ualberta.ca/tutorial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iapinto.es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hyperlink" Target="http://www.researchgate.net/profile/Dora_Sales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3600" y="5202566"/>
            <a:ext cx="5334000" cy="1525621"/>
          </a:xfrm>
        </p:spPr>
        <p:txBody>
          <a:bodyPr/>
          <a:lstStyle/>
          <a:p>
            <a:r>
              <a:rPr lang="fr-CA" dirty="0" err="1" smtClean="0"/>
              <a:t>Sathya</a:t>
            </a:r>
            <a:r>
              <a:rPr lang="fr-CA" dirty="0" smtClean="0"/>
              <a:t> Rao		Denis Lacroix</a:t>
            </a:r>
            <a:br>
              <a:rPr lang="fr-CA" dirty="0" smtClean="0"/>
            </a:br>
            <a:r>
              <a:rPr lang="fr-CA" dirty="0" smtClean="0"/>
              <a:t>Professeur de français		Bibliothécaire</a:t>
            </a:r>
            <a:br>
              <a:rPr lang="fr-CA" dirty="0" smtClean="0"/>
            </a:br>
            <a:r>
              <a:rPr lang="fr-CA" dirty="0" smtClean="0">
                <a:hlinkClick r:id="rId3"/>
              </a:rPr>
              <a:t>srao@ualberta.ca</a:t>
            </a:r>
            <a:r>
              <a:rPr lang="fr-CA" dirty="0" smtClean="0"/>
              <a:t>		</a:t>
            </a:r>
            <a:r>
              <a:rPr lang="fr-CA" dirty="0" smtClean="0">
                <a:hlinkClick r:id="rId4"/>
              </a:rPr>
              <a:t>denis.lacroix@ualberta.ca</a:t>
            </a:r>
            <a:r>
              <a:rPr lang="fr-CA" dirty="0" smtClean="0"/>
              <a:t> 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Université de l’Alberta		Université de l’Alberta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Edmonton, Alberta, Canada	Edmonton</a:t>
            </a:r>
            <a:r>
              <a:rPr lang="fr-CA" dirty="0"/>
              <a:t>, Alberta, Canada</a:t>
            </a:r>
            <a:endParaRPr lang="fr-CA" dirty="0" smtClean="0"/>
          </a:p>
        </p:txBody>
      </p:sp>
      <p:sp>
        <p:nvSpPr>
          <p:cNvPr id="4" name="Shape 274"/>
          <p:cNvSpPr txBox="1">
            <a:spLocks/>
          </p:cNvSpPr>
          <p:nvPr/>
        </p:nvSpPr>
        <p:spPr>
          <a:xfrm>
            <a:off x="0" y="1481657"/>
            <a:ext cx="8803532" cy="7695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3175" marR="0" indent="-3175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228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514350" marR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-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747713" marR="0" indent="-1254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·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fr-CA" sz="3200" dirty="0" smtClean="0">
                <a:solidFill>
                  <a:schemeClr val="dk1"/>
                </a:solidFill>
              </a:rPr>
              <a:t>Confluence et interdisciplinarité</a:t>
            </a:r>
            <a:endParaRPr lang="fr-CA" sz="3200" dirty="0">
              <a:solidFill>
                <a:schemeClr val="dk1"/>
              </a:solidFill>
            </a:endParaRPr>
          </a:p>
        </p:txBody>
      </p:sp>
      <p:sp>
        <p:nvSpPr>
          <p:cNvPr id="5" name="Shape 275"/>
          <p:cNvSpPr txBox="1"/>
          <p:nvPr/>
        </p:nvSpPr>
        <p:spPr>
          <a:xfrm>
            <a:off x="0" y="1917259"/>
            <a:ext cx="8540750" cy="338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CA" sz="1600" b="1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Les bénéfices de la </a:t>
            </a:r>
            <a:r>
              <a:rPr lang="fr-CA" sz="1600" b="1" i="0" u="none" strike="noStrike" cap="none" baseline="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littératie</a:t>
            </a:r>
            <a:r>
              <a:rPr lang="fr-CA" sz="1600" b="1" i="0" u="none" strike="noStrike" cap="none" baseline="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informationnelle dans l’enseignement de la traduction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09" y="2251241"/>
            <a:ext cx="4379913" cy="29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212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90575" y="1752600"/>
            <a:ext cx="7562850" cy="466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CA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fr-CA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littératie</a:t>
            </a:r>
            <a:r>
              <a:rPr lang="fr-CA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informationnelle (LI)</a:t>
            </a: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CA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r</a:t>
            </a:r>
            <a:r>
              <a:rPr lang="fr-CA" sz="2400" b="1" dirty="0">
                <a:solidFill>
                  <a:schemeClr val="dk1"/>
                </a:solidFill>
              </a:rPr>
              <a:t>ôle du </a:t>
            </a:r>
            <a:r>
              <a:rPr lang="fr-CA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bibliothécaire</a:t>
            </a:r>
          </a:p>
          <a:p>
            <a:pPr marL="342900" marR="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CA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certificat et les cours de traduction</a:t>
            </a:r>
            <a:r>
              <a:rPr lang="fr-CA" dirty="0"/>
              <a:t> </a:t>
            </a:r>
            <a:r>
              <a:rPr lang="fr-CA" sz="2400" b="1" dirty="0">
                <a:solidFill>
                  <a:schemeClr val="dk1"/>
                </a:solidFill>
              </a:rPr>
              <a:t>à l’université de l’Alberta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CA" sz="2400" b="1" dirty="0">
                <a:solidFill>
                  <a:schemeClr val="dk1"/>
                </a:solidFill>
              </a:rPr>
              <a:t>La LI comme complément cognitif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CA" sz="2400" b="1" dirty="0">
                <a:solidFill>
                  <a:schemeClr val="dk1"/>
                </a:solidFill>
              </a:rPr>
              <a:t>Les nouvelles clés de la LI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90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/>
              <a:t>Le Plan</a:t>
            </a:r>
            <a:endParaRPr lang="fr-CA" sz="3200" b="1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814387" y="2055091"/>
            <a:ext cx="7562850" cy="37484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fr-CA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reconnaître un besoin d’informations, de savoir comment trouver, évaluer et utiliser l’information efficacement (ACRL)</a:t>
            </a:r>
          </a:p>
          <a:p>
            <a:pPr marL="457200" marR="0" lvl="0" indent="-457200" algn="l" rtl="0"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fr-CA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Nouvelle définition qui encadre la LI au niveau des domaines du savoir et selon un écosytème de l’information. 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814387" y="1381533"/>
            <a:ext cx="7562850" cy="481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CA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littératie informationnelle (LI)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90587" y="1923991"/>
            <a:ext cx="8153399" cy="374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fr-CA" sz="2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bibliothécaire engagé au seuil des disciplines </a:t>
            </a:r>
            <a:r>
              <a:rPr lang="fr-CA" sz="22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CA" sz="22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fr-CA" sz="22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fr-CA" sz="2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bibliothécaire traducteur-</a:t>
            </a:r>
            <a:r>
              <a:rPr lang="fr-CA" sz="22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interprête</a:t>
            </a:r>
            <a:r>
              <a:rPr lang="fr-CA" sz="2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l’écologie de l’information au niveau des disciplin</a:t>
            </a:r>
            <a:r>
              <a:rPr lang="fr-CA" sz="2200" b="1" dirty="0">
                <a:solidFill>
                  <a:schemeClr val="dk1"/>
                </a:solidFill>
              </a:rPr>
              <a:t>es</a:t>
            </a:r>
          </a:p>
          <a:p>
            <a:pPr marL="342900" lvl="0" indent="-342900">
              <a:spcBef>
                <a:spcPts val="1800"/>
              </a:spcBef>
              <a:buClr>
                <a:schemeClr val="dk1"/>
              </a:buClr>
              <a:buSzPct val="100000"/>
              <a:buFont typeface="Arial"/>
              <a:buChar char="❖"/>
            </a:pPr>
            <a:r>
              <a:rPr lang="fr-CA" sz="2400" b="1" dirty="0"/>
              <a:t>Le bibliothécaire en tant que catalyseur de confluence et de mentor (MLA 3)</a:t>
            </a:r>
            <a:endParaRPr lang="fr-CA" sz="22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1580987" y="1076433"/>
            <a:ext cx="7562999" cy="4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CA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 L’interdisciplinarité des disciplines » </a:t>
            </a:r>
            <a:r>
              <a:rPr lang="fr-CA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(Serres)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790487" y="1606766"/>
            <a:ext cx="7562999" cy="374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★"/>
            </a:pPr>
            <a:r>
              <a:rPr lang="fr-CA" sz="2400"/>
              <a:t>Le Certificat de traduction dans le département de Modern Languages and Cultural Studies (MLCS)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fr-CA" sz="2400"/>
              <a:t>vocation académique plutôt que professionnelle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fr-CA" sz="2400"/>
              <a:t>cours de traductologie (MLCS 300) et d’histoire de la traduction (MLCS 400)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fr-CA" sz="2400"/>
              <a:t>cours pratiques en langue cible (Fren 254, 354 et 454)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790487" y="1066508"/>
            <a:ext cx="7562999" cy="48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2800" b="1"/>
              <a:t>Le Certificat en Traduction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814400" y="1393150"/>
            <a:ext cx="8329499" cy="432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fr-CA" sz="2200" dirty="0">
                <a:solidFill>
                  <a:schemeClr val="dk1"/>
                </a:solidFill>
              </a:rPr>
              <a:t>French 454: cours avancé de niveau licence</a:t>
            </a:r>
          </a:p>
          <a:p>
            <a:pPr marR="0" lvl="3" algn="l" rtl="0"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fr-CA" sz="2200" dirty="0">
                <a:solidFill>
                  <a:schemeClr val="dk1"/>
                </a:solidFill>
              </a:rPr>
              <a:t>service communautaire / </a:t>
            </a:r>
            <a:r>
              <a:rPr lang="fr-CA" sz="2200" dirty="0" err="1">
                <a:solidFill>
                  <a:schemeClr val="dk1"/>
                </a:solidFill>
              </a:rPr>
              <a:t>Community</a:t>
            </a:r>
            <a:r>
              <a:rPr lang="fr-CA" sz="2200" dirty="0">
                <a:solidFill>
                  <a:schemeClr val="dk1"/>
                </a:solidFill>
              </a:rPr>
              <a:t>-Service Learning (CSL)</a:t>
            </a:r>
          </a:p>
          <a:p>
            <a:pPr marR="0" lvl="3" algn="l" rtl="0"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fr-CA" sz="2200" dirty="0">
                <a:solidFill>
                  <a:schemeClr val="dk1"/>
                </a:solidFill>
              </a:rPr>
              <a:t>La convergence des savoirs entre traduction et bibliothéconomie</a:t>
            </a:r>
          </a:p>
          <a:p>
            <a:pPr marL="747712" marR="0" lvl="4" algn="l" rtl="0"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◆"/>
            </a:pPr>
            <a:r>
              <a:rPr lang="fr-CA" sz="2200" dirty="0">
                <a:solidFill>
                  <a:schemeClr val="dk1"/>
                </a:solidFill>
              </a:rPr>
              <a:t>traduction de tutoriels: </a:t>
            </a:r>
            <a:r>
              <a:rPr lang="fr-CA" sz="1800" u="sng" dirty="0">
                <a:solidFill>
                  <a:schemeClr val="hlink"/>
                </a:solidFill>
                <a:hlinkClick r:id="rId3"/>
              </a:rPr>
              <a:t>http://www.library.ualberta.ca/tutorials/</a:t>
            </a:r>
            <a:r>
              <a:rPr lang="fr-CA" sz="1800" dirty="0">
                <a:solidFill>
                  <a:schemeClr val="dk1"/>
                </a:solidFill>
              </a:rPr>
              <a:t>  </a:t>
            </a:r>
          </a:p>
          <a:p>
            <a:pPr marL="342900" marR="0" lvl="0" indent="-342900" algn="l" rtl="0"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❖"/>
            </a:pPr>
            <a:r>
              <a:rPr lang="fr-CA" sz="2200" dirty="0">
                <a:solidFill>
                  <a:schemeClr val="dk1"/>
                </a:solidFill>
              </a:rPr>
              <a:t>MLCS 600: cours de niveau maîtrise/doctorat</a:t>
            </a:r>
          </a:p>
          <a:p>
            <a:pPr marR="0" lvl="3" algn="l" rtl="0"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fr-CA" sz="2200" dirty="0">
                <a:solidFill>
                  <a:schemeClr val="dk1"/>
                </a:solidFill>
              </a:rPr>
              <a:t>projet </a:t>
            </a:r>
            <a:r>
              <a:rPr lang="fr-CA" sz="2200" i="1" dirty="0">
                <a:solidFill>
                  <a:schemeClr val="dk1"/>
                </a:solidFill>
              </a:rPr>
              <a:t>Edmonton en traduction</a:t>
            </a:r>
          </a:p>
          <a:p>
            <a:pPr marL="914400" marR="0" lvl="0" indent="0" algn="l" rtl="0">
              <a:spcBef>
                <a:spcPts val="1800"/>
              </a:spcBef>
              <a:spcAft>
                <a:spcPts val="600"/>
              </a:spcAft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814401" y="565650"/>
            <a:ext cx="8329499" cy="4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CA" sz="2800" b="1">
                <a:solidFill>
                  <a:schemeClr val="dk1"/>
                </a:solidFill>
              </a:rPr>
              <a:t>La Littératie informationnelle (LI) en pratique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814401" y="1137050"/>
            <a:ext cx="8329499" cy="48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A" sz="2800" b="1"/>
              <a:t>La LI : “complément cognitif” du traducteur</a:t>
            </a:r>
          </a:p>
        </p:txBody>
      </p:sp>
      <p:cxnSp>
        <p:nvCxnSpPr>
          <p:cNvPr id="313" name="Shape 313"/>
          <p:cNvCxnSpPr/>
          <p:nvPr/>
        </p:nvCxnSpPr>
        <p:spPr>
          <a:xfrm rot="10800000" flipH="1">
            <a:off x="671600" y="2804624"/>
            <a:ext cx="7848599" cy="51600"/>
          </a:xfrm>
          <a:prstGeom prst="straightConnector1">
            <a:avLst/>
          </a:prstGeom>
          <a:noFill/>
          <a:ln w="11430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4" name="Shape 314"/>
          <p:cNvSpPr txBox="1"/>
          <p:nvPr/>
        </p:nvSpPr>
        <p:spPr>
          <a:xfrm>
            <a:off x="0" y="3191025"/>
            <a:ext cx="2817900" cy="12222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1800"/>
              <a:t>Documentation générale / textes parallèles (Vinay et Darbelnet 1958)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3040950" y="3191025"/>
            <a:ext cx="2994900" cy="15054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A" sz="1800"/>
              <a:t>Pédagogie de la traduction (Roda Roberts 1984): compétence technique et information propre au domaine traduit 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6258900" y="3191025"/>
            <a:ext cx="2885100" cy="20715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A" sz="1800"/>
              <a:t>Evaluation des sources documentaires et fiabilité (Delisle 2013) et stratégie documentaire (Vienne 1998)</a:t>
            </a:r>
          </a:p>
        </p:txBody>
      </p:sp>
      <p:cxnSp>
        <p:nvCxnSpPr>
          <p:cNvPr id="317" name="Shape 317"/>
          <p:cNvCxnSpPr>
            <a:endCxn id="314" idx="0"/>
          </p:cNvCxnSpPr>
          <p:nvPr/>
        </p:nvCxnSpPr>
        <p:spPr>
          <a:xfrm flipH="1">
            <a:off x="1408950" y="2856225"/>
            <a:ext cx="6299" cy="334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4405000" y="2856225"/>
            <a:ext cx="6299" cy="334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9" name="Shape 319"/>
          <p:cNvCxnSpPr/>
          <p:nvPr/>
        </p:nvCxnSpPr>
        <p:spPr>
          <a:xfrm flipH="1">
            <a:off x="7606850" y="2897825"/>
            <a:ext cx="6299" cy="334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0" name="Shape 320"/>
          <p:cNvSpPr txBox="1"/>
          <p:nvPr/>
        </p:nvSpPr>
        <p:spPr>
          <a:xfrm>
            <a:off x="125" y="1827075"/>
            <a:ext cx="9144000" cy="64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1800"/>
              <a:t>Compléments cognitifs: “connaissances extralinguistiques mobilisées par le traducteur”  en traduisant (Delisle 2003, 31)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562575" y="340900"/>
            <a:ext cx="7436699" cy="70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2600" b="1"/>
              <a:t>Le bibliothécaire : conseiller documentaire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7217550" y="1490000"/>
            <a:ext cx="926400" cy="92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CA" sz="2400" b="1"/>
              <a:t>La LI</a:t>
            </a:r>
            <a:br>
              <a:rPr lang="fr-CA" sz="2400" b="1"/>
            </a:br>
            <a:r>
              <a:rPr lang="fr-CA" sz="2400" b="1"/>
              <a:t>+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6552300" y="2607625"/>
            <a:ext cx="2256900" cy="79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CA" sz="2400" b="1"/>
              <a:t>Bibliothécaire</a:t>
            </a:r>
            <a:br>
              <a:rPr lang="fr-CA" sz="2400" b="1"/>
            </a:br>
            <a:r>
              <a:rPr lang="fr-CA" sz="2400" b="1"/>
              <a:t>+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6217500" y="3589350"/>
            <a:ext cx="2926499" cy="92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CA" sz="2400" b="1"/>
              <a:t>Evaluation formative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0" y="4443575"/>
            <a:ext cx="6163199" cy="79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fr-CA" sz="2000" b="1"/>
              <a:t>“La compétence documentaire et la LI sont essentielles à la formation des traducteurs.”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19125" y="1348375"/>
            <a:ext cx="2971800" cy="971550"/>
          </a:xfrm>
          <a:prstGeom prst="rect">
            <a:avLst/>
          </a:prstGeom>
        </p:spPr>
      </p:pic>
      <p:pic>
        <p:nvPicPr>
          <p:cNvPr id="331" name="Shape 3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18975" y="1348362"/>
            <a:ext cx="1200150" cy="1209675"/>
          </a:xfrm>
          <a:prstGeom prst="rect">
            <a:avLst/>
          </a:prstGeom>
        </p:spPr>
      </p:pic>
      <p:sp>
        <p:nvSpPr>
          <p:cNvPr id="332" name="Shape 332"/>
          <p:cNvSpPr txBox="1"/>
          <p:nvPr/>
        </p:nvSpPr>
        <p:spPr>
          <a:xfrm>
            <a:off x="1405024" y="2319925"/>
            <a:ext cx="5039400" cy="466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A" sz="1800" u="sng">
                <a:solidFill>
                  <a:schemeClr val="hlink"/>
                </a:solidFill>
                <a:hlinkClick r:id="rId5"/>
              </a:rPr>
              <a:t>http://www.researchgate.net/profile/Dora_Sales</a:t>
            </a:r>
            <a:r>
              <a:rPr lang="fr-CA" sz="1800"/>
              <a:t> 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419125" y="3067412"/>
            <a:ext cx="3981450" cy="866775"/>
          </a:xfrm>
          <a:prstGeom prst="rect">
            <a:avLst/>
          </a:prstGeom>
        </p:spPr>
      </p:pic>
      <p:pic>
        <p:nvPicPr>
          <p:cNvPr id="334" name="Shape 33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18974" y="2998350"/>
            <a:ext cx="1200149" cy="1373857"/>
          </a:xfrm>
          <a:prstGeom prst="rect">
            <a:avLst/>
          </a:prstGeom>
        </p:spPr>
      </p:pic>
      <p:sp>
        <p:nvSpPr>
          <p:cNvPr id="335" name="Shape 335"/>
          <p:cNvSpPr txBox="1"/>
          <p:nvPr/>
        </p:nvSpPr>
        <p:spPr>
          <a:xfrm>
            <a:off x="1405025" y="3938604"/>
            <a:ext cx="3000000" cy="44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A" sz="1800" u="sng">
                <a:solidFill>
                  <a:schemeClr val="hlink"/>
                </a:solidFill>
                <a:hlinkClick r:id="rId8"/>
              </a:rPr>
              <a:t>http://www.mariapinto.es/</a:t>
            </a:r>
            <a:r>
              <a:rPr lang="fr-CA"/>
              <a:t> 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1419125" y="1911575"/>
            <a:ext cx="4400550" cy="5048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341"/>
          <p:cNvPicPr preferRelativeResize="0"/>
          <p:nvPr/>
        </p:nvPicPr>
        <p:blipFill rotWithShape="1">
          <a:blip r:embed="rId3"/>
          <a:srcRect l="18907" t="10316" r="7976" b="16148"/>
          <a:stretch/>
        </p:blipFill>
        <p:spPr>
          <a:xfrm>
            <a:off x="133624" y="839425"/>
            <a:ext cx="5843175" cy="4407574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1555625" y="143475"/>
            <a:ext cx="7588500" cy="106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2800" b="1"/>
              <a:t>Nouvelles Clés de la LI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5187075" y="873025"/>
            <a:ext cx="3038699" cy="928500"/>
          </a:xfrm>
          <a:prstGeom prst="rect">
            <a:avLst/>
          </a:prstGeom>
          <a:solidFill>
            <a:srgbClr val="FFF02E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2200"/>
              <a:t>Connaissance comme conversation</a:t>
            </a:r>
          </a:p>
        </p:txBody>
      </p:sp>
      <p:sp>
        <p:nvSpPr>
          <p:cNvPr id="344" name="Shape 344"/>
          <p:cNvSpPr/>
          <p:nvPr/>
        </p:nvSpPr>
        <p:spPr>
          <a:xfrm rot="9996890" flipH="1">
            <a:off x="4797781" y="1135725"/>
            <a:ext cx="390934" cy="31407"/>
          </a:xfrm>
          <a:custGeom>
            <a:avLst/>
            <a:gdLst/>
            <a:ahLst/>
            <a:cxnLst/>
            <a:rect l="0" t="0" r="0" b="0"/>
            <a:pathLst>
              <a:path w="27035" h="52426" extrusionOk="0">
                <a:moveTo>
                  <a:pt x="5496" y="0"/>
                </a:moveTo>
                <a:cubicBezTo>
                  <a:pt x="-3667" y="7636"/>
                  <a:pt x="99" y="25838"/>
                  <a:pt x="6715" y="35764"/>
                </a:cubicBezTo>
                <a:cubicBezTo>
                  <a:pt x="11573" y="43052"/>
                  <a:pt x="19200" y="48508"/>
                  <a:pt x="27035" y="52426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45" name="Shape 345"/>
          <p:cNvSpPr txBox="1"/>
          <p:nvPr/>
        </p:nvSpPr>
        <p:spPr>
          <a:xfrm>
            <a:off x="1891075" y="4220800"/>
            <a:ext cx="1818599" cy="125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A" sz="1800">
                <a:solidFill>
                  <a:schemeClr val="dk1"/>
                </a:solidFill>
              </a:rPr>
              <a:t>L’apprentissage actif/pratique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133625" y="1735375"/>
            <a:ext cx="3240599" cy="106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A" sz="1800">
                <a:solidFill>
                  <a:schemeClr val="dk1"/>
                </a:solidFill>
              </a:rPr>
              <a:t>Collaboration entre bibliothécaires et professeurs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1555625" y="3760462"/>
            <a:ext cx="1818599" cy="667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A" sz="1800">
                <a:solidFill>
                  <a:schemeClr val="dk1"/>
                </a:solidFill>
              </a:rPr>
              <a:t>La métalittératie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325575" y="4972075"/>
            <a:ext cx="2093100" cy="106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A" sz="1800">
                <a:solidFill>
                  <a:schemeClr val="dk1"/>
                </a:solidFill>
              </a:rPr>
              <a:t>La métacognition et l’autoévaluation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4003500" y="4699475"/>
            <a:ext cx="4891199" cy="928500"/>
          </a:xfrm>
          <a:prstGeom prst="rect">
            <a:avLst/>
          </a:prstGeom>
          <a:solidFill>
            <a:srgbClr val="FFF02E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A" sz="2200">
                <a:solidFill>
                  <a:schemeClr val="dk1"/>
                </a:solidFill>
              </a:rPr>
              <a:t>L’information: formes diverses selon les besoins et les contextes.</a:t>
            </a:r>
          </a:p>
        </p:txBody>
      </p:sp>
      <p:sp>
        <p:nvSpPr>
          <p:cNvPr id="350" name="Shape 350"/>
          <p:cNvSpPr/>
          <p:nvPr/>
        </p:nvSpPr>
        <p:spPr>
          <a:xfrm>
            <a:off x="4003500" y="4699475"/>
            <a:ext cx="243300" cy="183000"/>
          </a:xfrm>
          <a:prstGeom prst="ellipse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/>
          <p:nvPr/>
        </p:nvSpPr>
        <p:spPr>
          <a:xfrm rot="1510895" flipH="1">
            <a:off x="4055250" y="4102042"/>
            <a:ext cx="258202" cy="727016"/>
          </a:xfrm>
          <a:custGeom>
            <a:avLst/>
            <a:gdLst/>
            <a:ahLst/>
            <a:cxnLst/>
            <a:rect l="0" t="0" r="0" b="0"/>
            <a:pathLst>
              <a:path w="18901" h="63721" extrusionOk="0">
                <a:moveTo>
                  <a:pt x="10160" y="63721"/>
                </a:moveTo>
                <a:cubicBezTo>
                  <a:pt x="10160" y="56671"/>
                  <a:pt x="8743" y="49275"/>
                  <a:pt x="10973" y="42588"/>
                </a:cubicBezTo>
                <a:cubicBezTo>
                  <a:pt x="14904" y="30792"/>
                  <a:pt x="20724" y="18204"/>
                  <a:pt x="18288" y="6012"/>
                </a:cubicBezTo>
                <a:cubicBezTo>
                  <a:pt x="17064" y="-111"/>
                  <a:pt x="5195" y="-1516"/>
                  <a:pt x="0" y="1948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52" name="Shape 352"/>
          <p:cNvSpPr/>
          <p:nvPr/>
        </p:nvSpPr>
        <p:spPr>
          <a:xfrm>
            <a:off x="4033424" y="4594650"/>
            <a:ext cx="543360" cy="121049"/>
          </a:xfrm>
          <a:custGeom>
            <a:avLst/>
            <a:gdLst/>
            <a:ahLst/>
            <a:cxnLst/>
            <a:rect l="0" t="0" r="0" b="0"/>
            <a:pathLst>
              <a:path w="19512" h="5739" extrusionOk="0">
                <a:moveTo>
                  <a:pt x="0" y="5739"/>
                </a:moveTo>
                <a:cubicBezTo>
                  <a:pt x="6779" y="5739"/>
                  <a:pt x="13448" y="3031"/>
                  <a:pt x="19512" y="0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53" name="Shape 353"/>
          <p:cNvSpPr txBox="1"/>
          <p:nvPr/>
        </p:nvSpPr>
        <p:spPr>
          <a:xfrm>
            <a:off x="5692150" y="3062725"/>
            <a:ext cx="3404399" cy="928500"/>
          </a:xfrm>
          <a:prstGeom prst="rect">
            <a:avLst/>
          </a:prstGeom>
          <a:solidFill>
            <a:srgbClr val="FFF02E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A" sz="2200">
                <a:solidFill>
                  <a:schemeClr val="dk1"/>
                </a:solidFill>
              </a:rPr>
              <a:t>La Recherche:</a:t>
            </a:r>
            <a:r>
              <a:rPr lang="fr-CA" sz="2200" b="1">
                <a:solidFill>
                  <a:schemeClr val="dk1"/>
                </a:solidFill>
              </a:rPr>
              <a:t> </a:t>
            </a:r>
            <a:r>
              <a:rPr lang="fr-CA" sz="2200">
                <a:solidFill>
                  <a:schemeClr val="dk1"/>
                </a:solidFill>
              </a:rPr>
              <a:t>résulte d’une interrogation initiale</a:t>
            </a:r>
            <a:r>
              <a:rPr lang="fr-CA" sz="2200" b="1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354" name="Shape 354"/>
          <p:cNvSpPr/>
          <p:nvPr/>
        </p:nvSpPr>
        <p:spPr>
          <a:xfrm>
            <a:off x="5855975" y="3062725"/>
            <a:ext cx="243300" cy="183000"/>
          </a:xfrm>
          <a:prstGeom prst="ellipse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/>
          <p:nvPr/>
        </p:nvSpPr>
        <p:spPr>
          <a:xfrm rot="-3540488" flipH="1">
            <a:off x="5490077" y="2548235"/>
            <a:ext cx="198217" cy="716143"/>
          </a:xfrm>
          <a:custGeom>
            <a:avLst/>
            <a:gdLst/>
            <a:ahLst/>
            <a:cxnLst/>
            <a:rect l="0" t="0" r="0" b="0"/>
            <a:pathLst>
              <a:path w="18901" h="63721" extrusionOk="0">
                <a:moveTo>
                  <a:pt x="10160" y="63721"/>
                </a:moveTo>
                <a:cubicBezTo>
                  <a:pt x="10160" y="56671"/>
                  <a:pt x="8743" y="49275"/>
                  <a:pt x="10973" y="42588"/>
                </a:cubicBezTo>
                <a:cubicBezTo>
                  <a:pt x="14904" y="30792"/>
                  <a:pt x="20724" y="18204"/>
                  <a:pt x="18288" y="6012"/>
                </a:cubicBezTo>
                <a:cubicBezTo>
                  <a:pt x="17064" y="-111"/>
                  <a:pt x="5195" y="-1516"/>
                  <a:pt x="0" y="1948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56" name="Shape 356"/>
          <p:cNvSpPr/>
          <p:nvPr/>
        </p:nvSpPr>
        <p:spPr>
          <a:xfrm>
            <a:off x="5187075" y="873025"/>
            <a:ext cx="196199" cy="183000"/>
          </a:xfrm>
          <a:prstGeom prst="ellipse">
            <a:avLst/>
          </a:prstGeom>
          <a:solidFill>
            <a:schemeClr val="lt1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/>
          <p:nvPr/>
        </p:nvSpPr>
        <p:spPr>
          <a:xfrm rot="-808669" flipH="1">
            <a:off x="5835784" y="2720502"/>
            <a:ext cx="117735" cy="349140"/>
          </a:xfrm>
          <a:custGeom>
            <a:avLst/>
            <a:gdLst/>
            <a:ahLst/>
            <a:cxnLst/>
            <a:rect l="0" t="0" r="0" b="0"/>
            <a:pathLst>
              <a:path w="27035" h="52426" extrusionOk="0">
                <a:moveTo>
                  <a:pt x="5496" y="0"/>
                </a:moveTo>
                <a:cubicBezTo>
                  <a:pt x="-3667" y="7636"/>
                  <a:pt x="99" y="25838"/>
                  <a:pt x="6715" y="35764"/>
                </a:cubicBezTo>
                <a:cubicBezTo>
                  <a:pt x="11573" y="43052"/>
                  <a:pt x="19200" y="48508"/>
                  <a:pt x="27035" y="52426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58" name="Shape 358"/>
          <p:cNvSpPr/>
          <p:nvPr/>
        </p:nvSpPr>
        <p:spPr>
          <a:xfrm rot="-6780089">
            <a:off x="4699986" y="662642"/>
            <a:ext cx="277767" cy="967856"/>
          </a:xfrm>
          <a:custGeom>
            <a:avLst/>
            <a:gdLst/>
            <a:ahLst/>
            <a:cxnLst/>
            <a:rect l="0" t="0" r="0" b="0"/>
            <a:pathLst>
              <a:path w="18901" h="63721" extrusionOk="0">
                <a:moveTo>
                  <a:pt x="10160" y="63721"/>
                </a:moveTo>
                <a:cubicBezTo>
                  <a:pt x="10160" y="56671"/>
                  <a:pt x="8743" y="49275"/>
                  <a:pt x="10973" y="42588"/>
                </a:cubicBezTo>
                <a:cubicBezTo>
                  <a:pt x="14904" y="30792"/>
                  <a:pt x="20724" y="18204"/>
                  <a:pt x="18288" y="6012"/>
                </a:cubicBezTo>
                <a:cubicBezTo>
                  <a:pt x="17064" y="-111"/>
                  <a:pt x="5195" y="-1516"/>
                  <a:pt x="0" y="1948"/>
                </a:cubicBezTo>
              </a:path>
            </a:pathLst>
          </a:custGeom>
          <a:noFill/>
          <a:ln w="3810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359" name="Shape 359"/>
          <p:cNvSpPr txBox="1"/>
          <p:nvPr/>
        </p:nvSpPr>
        <p:spPr>
          <a:xfrm>
            <a:off x="325575" y="945575"/>
            <a:ext cx="3240599" cy="1066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A" sz="1800">
                <a:solidFill>
                  <a:schemeClr val="dk1"/>
                </a:solidFill>
              </a:rPr>
              <a:t>Les étudiants = producteurs d’informations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pt AIFBD 201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 AIFBD 201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358</Words>
  <Application>Microsoft Office PowerPoint</Application>
  <PresentationFormat>On-screen Show (4:3)</PresentationFormat>
  <Paragraphs>52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Ppt AIFBD 2014</vt:lpstr>
      <vt:lpstr>Ppt AIFBD 2014</vt:lpstr>
      <vt:lpstr>PowerPoint Presentation</vt:lpstr>
      <vt:lpstr>PowerPoint Presentation</vt:lpstr>
      <vt:lpstr>La littératie informationnelle (LI)</vt:lpstr>
      <vt:lpstr>« L’interdisciplinarité des disciplines » (Serres)</vt:lpstr>
      <vt:lpstr>Le Certificat en Traduction </vt:lpstr>
      <vt:lpstr>La Littératie informationnelle (LI) en pratique</vt:lpstr>
      <vt:lpstr>La LI : “complément cognitif” du traducteur</vt:lpstr>
      <vt:lpstr>Le bibliothécaire : conseiller documentaire</vt:lpstr>
      <vt:lpstr>Nouvelles Clés de la LI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HSSREF2</dc:creator>
  <cp:lastModifiedBy>Lacroix, Denis</cp:lastModifiedBy>
  <cp:revision>5</cp:revision>
  <dcterms:modified xsi:type="dcterms:W3CDTF">2014-07-07T21:06:36Z</dcterms:modified>
</cp:coreProperties>
</file>