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Roboto"/>
      <p:regular r:id="rId34"/>
      <p:bold r:id="rId35"/>
      <p:italic r:id="rId36"/>
      <p:boldItalic r:id="rId37"/>
    </p:embeddedFont>
    <p:embeddedFont>
      <p:font typeface="Fira Sans Condensed"/>
      <p:regular r:id="rId38"/>
      <p:bold r:id="rId39"/>
      <p:italic r:id="rId40"/>
      <p:boldItalic r:id="rId41"/>
    </p:embeddedFont>
    <p:embeddedFont>
      <p:font typeface="Zilla Slab"/>
      <p:regular r:id="rId42"/>
      <p:bold r:id="rId43"/>
      <p: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FiraSansCondensed-italic.fntdata"/><Relationship Id="rId20" Type="http://schemas.openxmlformats.org/officeDocument/2006/relationships/slide" Target="slides/slide16.xml"/><Relationship Id="rId42" Type="http://schemas.openxmlformats.org/officeDocument/2006/relationships/font" Target="fonts/ZillaSlab-regular.fntdata"/><Relationship Id="rId41" Type="http://schemas.openxmlformats.org/officeDocument/2006/relationships/font" Target="fonts/FiraSansCondensed-boldItalic.fntdata"/><Relationship Id="rId22" Type="http://schemas.openxmlformats.org/officeDocument/2006/relationships/slide" Target="slides/slide18.xml"/><Relationship Id="rId44" Type="http://schemas.openxmlformats.org/officeDocument/2006/relationships/font" Target="fonts/ZillaSlab-italic.fntdata"/><Relationship Id="rId21" Type="http://schemas.openxmlformats.org/officeDocument/2006/relationships/slide" Target="slides/slide17.xml"/><Relationship Id="rId43" Type="http://schemas.openxmlformats.org/officeDocument/2006/relationships/font" Target="fonts/ZillaSlab-bold.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bold.fntdata"/><Relationship Id="rId12" Type="http://schemas.openxmlformats.org/officeDocument/2006/relationships/slide" Target="slides/slide8.xml"/><Relationship Id="rId34" Type="http://schemas.openxmlformats.org/officeDocument/2006/relationships/font" Target="fonts/Roboto-regular.fntdata"/><Relationship Id="rId15" Type="http://schemas.openxmlformats.org/officeDocument/2006/relationships/slide" Target="slides/slide11.xml"/><Relationship Id="rId37" Type="http://schemas.openxmlformats.org/officeDocument/2006/relationships/font" Target="fonts/Roboto-boldItalic.fntdata"/><Relationship Id="rId14" Type="http://schemas.openxmlformats.org/officeDocument/2006/relationships/slide" Target="slides/slide10.xml"/><Relationship Id="rId36" Type="http://schemas.openxmlformats.org/officeDocument/2006/relationships/font" Target="fonts/Roboto-italic.fntdata"/><Relationship Id="rId17" Type="http://schemas.openxmlformats.org/officeDocument/2006/relationships/slide" Target="slides/slide13.xml"/><Relationship Id="rId39" Type="http://schemas.openxmlformats.org/officeDocument/2006/relationships/font" Target="fonts/FiraSansCondensed-bold.fntdata"/><Relationship Id="rId16" Type="http://schemas.openxmlformats.org/officeDocument/2006/relationships/slide" Target="slides/slide12.xml"/><Relationship Id="rId38" Type="http://schemas.openxmlformats.org/officeDocument/2006/relationships/font" Target="fonts/FiraSansCondensed-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47f214505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7f21450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47f2145057_4_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47f2145057_4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46ffd020ce_0_4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6ffd020ce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Understand the problem at hand. Too often, projects start without an understanding of the problem that is being solved.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Business Analysis (IIBA). Develop a business case to inform the initiation of the project (BEFORE the project is initiated, or at minimum, before the project plan is developed!). </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47f2145057_4_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7f2145057_4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Definition of a project: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a temporary endeavour undertaken to create a unique product, service, or result. (PMI.org, Project Management Institute)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47f2145057_4_2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7f2145057_4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If you’ve been exposed to project management methodologies in the past, you’ll recognize the project lifecycle as Initiation, Planning, Execution, and Closing.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Unfortunately, we often see this standard project lifecycle being applied in such a literal sense that the activities </a:t>
            </a:r>
            <a:r>
              <a:rPr lang="en-US"/>
              <a:t>occurring</a:t>
            </a:r>
            <a:r>
              <a:rPr lang="en-US"/>
              <a:t> within each phase become siloed and disconnect us from our audience.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470a051001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470a05100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In the context of the open leadership </a:t>
            </a:r>
            <a:r>
              <a:rPr lang="en-US"/>
              <a:t>principles</a:t>
            </a:r>
            <a:r>
              <a:rPr lang="en-US"/>
              <a:t> </a:t>
            </a:r>
            <a:r>
              <a:rPr lang="en-US"/>
              <a:t>we're</a:t>
            </a:r>
            <a:r>
              <a:rPr lang="en-US"/>
              <a:t> talking about today, people tend to place the bulk of those efforts in the planning stage of the project, and leave it at that.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46ffd017fc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6ffd017f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In contrast to how linear the project lifecycle is, here we have the software development lifecycle.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More and more we see processes and methodologies from software development being used in other industries or technologies.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Visually, you can see the the spiral nature of this approach.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46ffd017fc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46ffd017f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takeaway I want for you here is the iterative concept of revisiting the open principles (understanding, sharing, participation, and inclusion) throughout your project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Whether you execute your project as a whole using waterfall or not, you can apply principles from these methodologies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47f2145057_4_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47f2145057_4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can integrate the values of open leadership into our project design is through our stakeholder engagement and communication plans.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other words… community interactions.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46ffd020ce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46ffd020c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e.g.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US"/>
              <a:t>give it away</a:t>
            </a:r>
            <a:endParaRPr/>
          </a:p>
          <a:p>
            <a:pPr indent="-298450" lvl="0" marL="457200" rtl="0" algn="l">
              <a:spcBef>
                <a:spcPts val="0"/>
              </a:spcBef>
              <a:spcAft>
                <a:spcPts val="0"/>
              </a:spcAft>
              <a:buSzPts val="1100"/>
              <a:buChar char="●"/>
            </a:pPr>
            <a:r>
              <a:rPr lang="en-US"/>
              <a:t>creative commons license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47f2145057_4_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47f2145057_4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e.g. </a:t>
            </a:r>
            <a:br>
              <a:rPr lang="en-US"/>
            </a:br>
            <a:endParaRPr/>
          </a:p>
          <a:p>
            <a:pPr indent="-298450" lvl="0" marL="457200" rtl="0" algn="l">
              <a:spcBef>
                <a:spcPts val="0"/>
              </a:spcBef>
              <a:spcAft>
                <a:spcPts val="0"/>
              </a:spcAft>
              <a:buSzPts val="1100"/>
              <a:buChar char="●"/>
            </a:pPr>
            <a:r>
              <a:rPr lang="en-US"/>
              <a:t>prototype demos</a:t>
            </a:r>
            <a:endParaRPr/>
          </a:p>
          <a:p>
            <a:pPr indent="-298450" lvl="0" marL="457200" rtl="0" algn="l">
              <a:spcBef>
                <a:spcPts val="0"/>
              </a:spcBef>
              <a:spcAft>
                <a:spcPts val="0"/>
              </a:spcAft>
              <a:buSzPts val="1100"/>
              <a:buChar char="●"/>
            </a:pPr>
            <a:r>
              <a:rPr lang="en-US"/>
              <a:t>user testing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47f2145057_4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7f2145057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47f2145057_4_2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47f2145057_4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e.g. </a:t>
            </a:r>
            <a:br>
              <a:rPr lang="en-US"/>
            </a:br>
            <a:endParaRPr/>
          </a:p>
          <a:p>
            <a:pPr indent="-298450" lvl="0" marL="457200" rtl="0" algn="l">
              <a:spcBef>
                <a:spcPts val="0"/>
              </a:spcBef>
              <a:spcAft>
                <a:spcPts val="0"/>
              </a:spcAft>
              <a:buClr>
                <a:schemeClr val="dk1"/>
              </a:buClr>
              <a:buSzPts val="1100"/>
              <a:buChar char="●"/>
            </a:pPr>
            <a:r>
              <a:rPr lang="en-US">
                <a:solidFill>
                  <a:schemeClr val="dk1"/>
                </a:solidFill>
              </a:rPr>
              <a:t>pilot projects </a:t>
            </a:r>
            <a:endParaRPr>
              <a:solidFill>
                <a:schemeClr val="dk1"/>
              </a:solidFill>
            </a:endParaRPr>
          </a:p>
          <a:p>
            <a:pPr indent="-298450" lvl="0" marL="457200" rtl="0" algn="l">
              <a:spcBef>
                <a:spcPts val="0"/>
              </a:spcBef>
              <a:spcAft>
                <a:spcPts val="0"/>
              </a:spcAft>
              <a:buSzPts val="1100"/>
              <a:buChar char="●"/>
            </a:pPr>
            <a:r>
              <a:rPr lang="en-US"/>
              <a:t>beta releases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47f2145057_4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47f2145057_4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47f2145057_4_2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47f2145057_4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e.g.</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US"/>
              <a:t>recruiting new team members through community interactions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47f2145057_4_2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47f2145057_4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e.g.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US"/>
              <a:t>encouraging your team to network and openly share progress beyond the direct product network or industry.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47f2145057_4_2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47f2145057_4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470a051001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470a05100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t>In conclusion, we can embed participation, sharing, and understanding throughout the lifecycle of our project by viewing it in this spiral nature. Even if you are managing your project utilizing the waterfall methodology, you can view your communications plan, your design phase, your user testing, and so many other phases of your project as iterative processes. If you consider when and where you can be open and iterative throughout your work, there will be lots of </a:t>
            </a:r>
            <a:r>
              <a:rPr lang="en-US"/>
              <a:t>opportunities</a:t>
            </a:r>
            <a:r>
              <a:rPr lang="en-US"/>
              <a:t> to model open leadership.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I encourage you to revisit the Open Leadership Framework self assessment throughout your project, and even ask your team members to self assess, too.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47f2145057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47f214505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presentation is an adaptation of content from the Mozilla </a:t>
            </a:r>
            <a:r>
              <a:rPr lang="en-US"/>
              <a:t>Foundation</a:t>
            </a:r>
            <a:r>
              <a:rPr lang="en-US"/>
              <a:t> open leadership framework. For more information, check out these links for additional guidance specific to the framework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47f214505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47f214505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Or these links for tools and templates.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47f2145057_4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47f2145057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Or, my favourite are these additional readings that pull us into the theory of the open leadership framework.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49e25916c7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49e25916c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Well, this concludes my session today. Thank you so much for listening!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46ffd020ce_0_5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6ffd020ce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lang="en-US" sz="1200">
                <a:solidFill>
                  <a:schemeClr val="dk1"/>
                </a:solidFill>
              </a:rPr>
              <a:t>What clicked for me when I started reading up on open leadership and discovered the Mozilla open leadership framework is the applicability of these practices with the University’s alignment with social accountability and social responsibility. As a publicly funded educational institution, we are surrounded by work that aims to increase accessibility of knowledge, further discoveries in disciplines of major impact to the public, and push the boundaries of teaching and research in all disciplines. </a:t>
            </a:r>
            <a:endParaRPr sz="1200">
              <a:solidFill>
                <a:schemeClr val="dk1"/>
              </a:solidFill>
            </a:endParaRPr>
          </a:p>
          <a:p>
            <a:pPr indent="0" lvl="0" marL="0" rtl="0" algn="l">
              <a:lnSpc>
                <a:spcPct val="115000"/>
              </a:lnSpc>
              <a:spcBef>
                <a:spcPts val="1500"/>
              </a:spcBef>
              <a:spcAft>
                <a:spcPts val="0"/>
              </a:spcAft>
              <a:buNone/>
            </a:pPr>
            <a:r>
              <a:rPr lang="en-US" sz="1200">
                <a:solidFill>
                  <a:schemeClr val="dk1"/>
                </a:solidFill>
              </a:rPr>
              <a:t>The open leadership framework orients us to three principles: </a:t>
            </a:r>
            <a:endParaRPr sz="1200">
              <a:solidFill>
                <a:schemeClr val="dk1"/>
              </a:solidFill>
            </a:endParaRPr>
          </a:p>
          <a:p>
            <a:pPr indent="0" lvl="0" marL="0" rtl="0" algn="l">
              <a:lnSpc>
                <a:spcPct val="115000"/>
              </a:lnSpc>
              <a:spcBef>
                <a:spcPts val="1500"/>
              </a:spcBef>
              <a:spcAft>
                <a:spcPts val="1500"/>
              </a:spcAft>
              <a:buNone/>
            </a:pPr>
            <a:r>
              <a:rPr lang="en-US" sz="1200">
                <a:solidFill>
                  <a:schemeClr val="dk1"/>
                </a:solidFill>
              </a:rPr>
              <a:t>Understanding, Sharing, and Participation and Inclusion. </a:t>
            </a:r>
            <a:r>
              <a:rPr lang="en-US" sz="1200">
                <a:solidFill>
                  <a:schemeClr val="dk1"/>
                </a:solidFill>
              </a:rPr>
              <a:t>Within</a:t>
            </a:r>
            <a:r>
              <a:rPr lang="en-US" sz="1200">
                <a:solidFill>
                  <a:schemeClr val="dk1"/>
                </a:solidFill>
              </a:rPr>
              <a:t> these three principles, they state that open leaders model openness specifically by making work accessible, easy to adapt and share, and creating shared ownership and agency. In today’s session I want to explore these a little more and apply these concepts to how we manage projects. </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46ffd020ce_0_5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6ffd020ce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lang="en-US" sz="1200">
                <a:solidFill>
                  <a:schemeClr val="dk1"/>
                </a:solidFill>
              </a:rPr>
              <a:t>To put open leadership into practice, Mozilla gives us three open practices to work from. </a:t>
            </a:r>
            <a:endParaRPr sz="1200">
              <a:solidFill>
                <a:schemeClr val="dk1"/>
              </a:solidFill>
            </a:endParaRPr>
          </a:p>
          <a:p>
            <a:pPr indent="0" lvl="0" marL="0" rtl="0" algn="l">
              <a:lnSpc>
                <a:spcPct val="115000"/>
              </a:lnSpc>
              <a:spcBef>
                <a:spcPts val="1500"/>
              </a:spcBef>
              <a:spcAft>
                <a:spcPts val="0"/>
              </a:spcAft>
              <a:buNone/>
            </a:pPr>
            <a:r>
              <a:rPr lang="en-US" sz="1200">
                <a:solidFill>
                  <a:schemeClr val="dk1"/>
                </a:solidFill>
              </a:rPr>
              <a:t>Design</a:t>
            </a:r>
            <a:endParaRPr sz="1200">
              <a:solidFill>
                <a:schemeClr val="dk1"/>
              </a:solidFill>
            </a:endParaRPr>
          </a:p>
          <a:p>
            <a:pPr indent="-304800" lvl="0" marL="457200" rtl="0" algn="l">
              <a:lnSpc>
                <a:spcPct val="115000"/>
              </a:lnSpc>
              <a:spcBef>
                <a:spcPts val="1500"/>
              </a:spcBef>
              <a:spcAft>
                <a:spcPts val="0"/>
              </a:spcAft>
              <a:buClr>
                <a:schemeClr val="dk1"/>
              </a:buClr>
              <a:buSzPts val="1200"/>
              <a:buChar char="●"/>
            </a:pPr>
            <a:r>
              <a:rPr lang="en-US" sz="1200">
                <a:solidFill>
                  <a:schemeClr val="dk1"/>
                </a:solidFill>
              </a:rPr>
              <a:t>d</a:t>
            </a:r>
            <a:r>
              <a:rPr lang="en-US" sz="1200">
                <a:solidFill>
                  <a:schemeClr val="dk1"/>
                </a:solidFill>
              </a:rPr>
              <a:t>eliberate decisions about how and when to be open.</a:t>
            </a:r>
            <a:endParaRPr sz="1200">
              <a:solidFill>
                <a:schemeClr val="dk1"/>
              </a:solidFill>
            </a:endParaRPr>
          </a:p>
          <a:p>
            <a:pPr indent="0" lvl="0" marL="0" rtl="0" algn="l">
              <a:lnSpc>
                <a:spcPct val="115000"/>
              </a:lnSpc>
              <a:spcBef>
                <a:spcPts val="1500"/>
              </a:spcBef>
              <a:spcAft>
                <a:spcPts val="0"/>
              </a:spcAft>
              <a:buNone/>
            </a:pPr>
            <a:r>
              <a:rPr lang="en-US" sz="1200">
                <a:solidFill>
                  <a:schemeClr val="dk1"/>
                </a:solidFill>
              </a:rPr>
              <a:t>Build</a:t>
            </a:r>
            <a:endParaRPr sz="1200">
              <a:solidFill>
                <a:schemeClr val="dk1"/>
              </a:solidFill>
            </a:endParaRPr>
          </a:p>
          <a:p>
            <a:pPr indent="-304800" lvl="0" marL="457200" rtl="0" algn="l">
              <a:lnSpc>
                <a:spcPct val="115000"/>
              </a:lnSpc>
              <a:spcBef>
                <a:spcPts val="1500"/>
              </a:spcBef>
              <a:spcAft>
                <a:spcPts val="0"/>
              </a:spcAft>
              <a:buClr>
                <a:schemeClr val="dk1"/>
              </a:buClr>
              <a:buSzPts val="1200"/>
              <a:buChar char="●"/>
            </a:pPr>
            <a:r>
              <a:rPr lang="en-US" sz="1200">
                <a:solidFill>
                  <a:schemeClr val="dk1"/>
                </a:solidFill>
              </a:rPr>
              <a:t>create structures to ensure clarity and process-based management.</a:t>
            </a:r>
            <a:endParaRPr sz="1200">
              <a:solidFill>
                <a:schemeClr val="dk1"/>
              </a:solidFill>
            </a:endParaRPr>
          </a:p>
          <a:p>
            <a:pPr indent="0" lvl="0" marL="0" rtl="0" algn="l">
              <a:lnSpc>
                <a:spcPct val="115000"/>
              </a:lnSpc>
              <a:spcBef>
                <a:spcPts val="1500"/>
              </a:spcBef>
              <a:spcAft>
                <a:spcPts val="0"/>
              </a:spcAft>
              <a:buNone/>
            </a:pPr>
            <a:r>
              <a:rPr lang="en-US" sz="1200">
                <a:solidFill>
                  <a:schemeClr val="dk1"/>
                </a:solidFill>
              </a:rPr>
              <a:t>Empower</a:t>
            </a:r>
            <a:endParaRPr sz="1200">
              <a:solidFill>
                <a:schemeClr val="dk1"/>
              </a:solidFill>
            </a:endParaRPr>
          </a:p>
          <a:p>
            <a:pPr indent="-304800" lvl="0" marL="457200" rtl="0" algn="l">
              <a:lnSpc>
                <a:spcPct val="115000"/>
              </a:lnSpc>
              <a:spcBef>
                <a:spcPts val="1500"/>
              </a:spcBef>
              <a:spcAft>
                <a:spcPts val="0"/>
              </a:spcAft>
              <a:buClr>
                <a:schemeClr val="dk1"/>
              </a:buClr>
              <a:buSzPts val="1200"/>
              <a:buChar char="●"/>
            </a:pPr>
            <a:r>
              <a:rPr lang="en-US" sz="1200">
                <a:solidFill>
                  <a:schemeClr val="dk1"/>
                </a:solidFill>
              </a:rPr>
              <a:t>model leadership skills that sustain </a:t>
            </a:r>
            <a:r>
              <a:rPr lang="en-US" sz="1200">
                <a:solidFill>
                  <a:schemeClr val="dk1"/>
                </a:solidFill>
              </a:rPr>
              <a:t>involvement</a:t>
            </a:r>
            <a:r>
              <a:rPr lang="en-US" sz="1200">
                <a:solidFill>
                  <a:schemeClr val="dk1"/>
                </a:solidFill>
              </a:rPr>
              <a:t>.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47f2145057_4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7f2145057_4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sz="1200">
                <a:solidFill>
                  <a:schemeClr val="dk1"/>
                </a:solidFill>
              </a:rPr>
              <a:t>This chart aligns the open practices with </a:t>
            </a:r>
            <a:r>
              <a:rPr lang="en-US" sz="1200">
                <a:solidFill>
                  <a:schemeClr val="dk1"/>
                </a:solidFill>
              </a:rPr>
              <a:t>actions and embedded skills to align your project design with the principles of open leadership. </a:t>
            </a:r>
            <a:endParaRPr sz="1200">
              <a:solidFill>
                <a:schemeClr val="dk1"/>
              </a:solidFill>
            </a:endParaRPr>
          </a:p>
          <a:p>
            <a:pPr indent="0" lvl="0" marL="0" rtl="0" algn="l">
              <a:lnSpc>
                <a:spcPct val="150000"/>
              </a:lnSpc>
              <a:spcBef>
                <a:spcPts val="0"/>
              </a:spcBef>
              <a:spcAft>
                <a:spcPts val="0"/>
              </a:spcAft>
              <a:buNone/>
            </a:pPr>
            <a:r>
              <a:t/>
            </a:r>
            <a:endParaRPr sz="1200">
              <a:solidFill>
                <a:schemeClr val="dk1"/>
              </a:solidFill>
            </a:endParaRPr>
          </a:p>
          <a:p>
            <a:pPr indent="0" lvl="0" marL="0" rtl="0" algn="l">
              <a:lnSpc>
                <a:spcPct val="150000"/>
              </a:lnSpc>
              <a:spcBef>
                <a:spcPts val="0"/>
              </a:spcBef>
              <a:spcAft>
                <a:spcPts val="0"/>
              </a:spcAft>
              <a:buNone/>
            </a:pPr>
            <a:r>
              <a:rPr lang="en-US" sz="1200">
                <a:solidFill>
                  <a:schemeClr val="dk1"/>
                </a:solidFill>
              </a:rPr>
              <a:t>So, let’s dig into these practices a bit. </a:t>
            </a: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49e25916c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9e25916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US" sz="1200">
                <a:solidFill>
                  <a:schemeClr val="dk1"/>
                </a:solidFill>
              </a:rPr>
              <a:t>The first thing I want you to do is go to this website and print or make a digital copy of the Open Leadership Framework self assessment. I’m going to walk you through the content of this assessment. </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47f2145057_4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7f2145057_4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US" sz="1200">
                <a:solidFill>
                  <a:schemeClr val="dk1"/>
                </a:solidFill>
              </a:rPr>
              <a:t>(p</a:t>
            </a:r>
            <a:r>
              <a:rPr lang="en-US" sz="1200">
                <a:solidFill>
                  <a:schemeClr val="dk1"/>
                </a:solidFill>
              </a:rPr>
              <a:t>rinciples, actions, and embedded skills)</a:t>
            </a:r>
            <a:endParaRPr sz="1200">
              <a:solidFill>
                <a:schemeClr val="dk1"/>
              </a:solidFill>
            </a:endParaRPr>
          </a:p>
          <a:p>
            <a:pPr indent="0" lvl="0" marL="0" rtl="0" algn="l">
              <a:lnSpc>
                <a:spcPct val="115000"/>
              </a:lnSpc>
              <a:spcBef>
                <a:spcPts val="1500"/>
              </a:spcBef>
              <a:spcAft>
                <a:spcPts val="0"/>
              </a:spcAft>
              <a:buNone/>
            </a:pPr>
            <a:r>
              <a:rPr lang="en-US" sz="1200">
                <a:solidFill>
                  <a:schemeClr val="dk1"/>
                </a:solidFill>
              </a:rPr>
              <a:t>Remember - open leaders make </a:t>
            </a:r>
            <a:r>
              <a:rPr lang="en-US" sz="1200" u="sng">
                <a:solidFill>
                  <a:schemeClr val="dk1"/>
                </a:solidFill>
              </a:rPr>
              <a:t>deliberate decisions</a:t>
            </a:r>
            <a:r>
              <a:rPr lang="en-US" sz="1200">
                <a:solidFill>
                  <a:schemeClr val="dk1"/>
                </a:solidFill>
              </a:rPr>
              <a:t> about how and when to be open.</a:t>
            </a:r>
            <a:endParaRPr sz="1200">
              <a:solidFill>
                <a:schemeClr val="dk1"/>
              </a:solidFill>
            </a:endParaRPr>
          </a:p>
          <a:p>
            <a:pPr indent="0" lvl="0" marL="0" rtl="0" algn="l">
              <a:lnSpc>
                <a:spcPct val="115000"/>
              </a:lnSpc>
              <a:spcBef>
                <a:spcPts val="1500"/>
              </a:spcBef>
              <a:spcAft>
                <a:spcPts val="0"/>
              </a:spcAft>
              <a:buNone/>
            </a:pPr>
            <a:r>
              <a:rPr lang="en-US" sz="1200">
                <a:solidFill>
                  <a:schemeClr val="dk1"/>
                </a:solidFill>
              </a:rPr>
              <a:t>Pulling directly from the Open Leadership Framework Self Assessment, we can prompt some reflection on our own leadership or the design of our project.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US" sz="1200">
                <a:solidFill>
                  <a:schemeClr val="dk1"/>
                </a:solidFill>
              </a:rPr>
              <a:t>Design for…</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contribution from others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connection and community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engagement and feedback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people “where they are now” </a:t>
            </a: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47f2145057_4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7f2145057_4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US" sz="1200">
                <a:solidFill>
                  <a:schemeClr val="dk1"/>
                </a:solidFill>
              </a:rPr>
              <a:t>(principles, actions, and embedded skills)</a:t>
            </a:r>
            <a:endParaRPr sz="1200">
              <a:solidFill>
                <a:schemeClr val="dk1"/>
              </a:solidFill>
            </a:endParaRPr>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US" sz="1200"/>
              <a:t>Open leaders </a:t>
            </a:r>
            <a:r>
              <a:rPr lang="en-US" sz="1200">
                <a:solidFill>
                  <a:schemeClr val="dk1"/>
                </a:solidFill>
              </a:rPr>
              <a:t>create structures to ensure clarity and process-based management.</a:t>
            </a:r>
            <a:endParaRPr sz="1200">
              <a:solidFill>
                <a:schemeClr val="dk1"/>
              </a:solidFill>
            </a:endParaRPr>
          </a:p>
          <a:p>
            <a:pPr indent="0" lvl="0" marL="0" rtl="0" algn="l">
              <a:lnSpc>
                <a:spcPct val="115000"/>
              </a:lnSpc>
              <a:spcBef>
                <a:spcPts val="0"/>
              </a:spcBef>
              <a:spcAft>
                <a:spcPts val="0"/>
              </a:spcAft>
              <a:buNone/>
            </a:pPr>
            <a:r>
              <a:rPr lang="en-US" sz="1200"/>
              <a:t> </a:t>
            </a:r>
            <a:endParaRPr sz="1200"/>
          </a:p>
          <a:p>
            <a:pPr indent="0" lvl="0" marL="0" rtl="0" algn="l">
              <a:lnSpc>
                <a:spcPct val="115000"/>
              </a:lnSpc>
              <a:spcBef>
                <a:spcPts val="0"/>
              </a:spcBef>
              <a:spcAft>
                <a:spcPts val="0"/>
              </a:spcAft>
              <a:buNone/>
            </a:pPr>
            <a:r>
              <a:rPr lang="en-US" sz="1200"/>
              <a:t>Build for…</a:t>
            </a:r>
            <a:endParaRPr sz="1200"/>
          </a:p>
          <a:p>
            <a:pPr indent="-304800" lvl="0" marL="457200" rtl="0" algn="l">
              <a:lnSpc>
                <a:spcPct val="115000"/>
              </a:lnSpc>
              <a:spcBef>
                <a:spcPts val="0"/>
              </a:spcBef>
              <a:spcAft>
                <a:spcPts val="0"/>
              </a:spcAft>
              <a:buSzPts val="1200"/>
              <a:buChar char="●"/>
            </a:pPr>
            <a:r>
              <a:rPr lang="en-US" sz="1200"/>
              <a:t>participation / collaboration </a:t>
            </a:r>
            <a:endParaRPr sz="1200"/>
          </a:p>
          <a:p>
            <a:pPr indent="-304800" lvl="0" marL="457200" rtl="0" algn="l">
              <a:lnSpc>
                <a:spcPct val="115000"/>
              </a:lnSpc>
              <a:spcBef>
                <a:spcPts val="0"/>
              </a:spcBef>
              <a:spcAft>
                <a:spcPts val="0"/>
              </a:spcAft>
              <a:buSzPts val="1200"/>
              <a:buChar char="●"/>
            </a:pPr>
            <a:r>
              <a:rPr lang="en-US" sz="1200"/>
              <a:t>growth and learning </a:t>
            </a:r>
            <a:endParaRPr sz="1200"/>
          </a:p>
          <a:p>
            <a:pPr indent="-304800" lvl="0" marL="457200" rtl="0" algn="l">
              <a:lnSpc>
                <a:spcPct val="115000"/>
              </a:lnSpc>
              <a:spcBef>
                <a:spcPts val="0"/>
              </a:spcBef>
              <a:spcAft>
                <a:spcPts val="0"/>
              </a:spcAft>
              <a:buSzPts val="1200"/>
              <a:buChar char="●"/>
            </a:pPr>
            <a:r>
              <a:rPr lang="en-US" sz="1200"/>
              <a:t>a life of its own </a:t>
            </a:r>
            <a:endParaRPr sz="1200"/>
          </a:p>
          <a:p>
            <a:pPr indent="-304800" lvl="1" marL="914400" rtl="0" algn="l">
              <a:lnSpc>
                <a:spcPct val="115000"/>
              </a:lnSpc>
              <a:spcBef>
                <a:spcPts val="0"/>
              </a:spcBef>
              <a:spcAft>
                <a:spcPts val="0"/>
              </a:spcAft>
              <a:buSzPts val="1200"/>
              <a:buChar char="○"/>
            </a:pPr>
            <a:r>
              <a:rPr lang="en-US" sz="1200"/>
              <a:t>open licence </a:t>
            </a:r>
            <a:endParaRPr sz="1200"/>
          </a:p>
          <a:p>
            <a:pPr indent="-304800" lvl="1" marL="914400" rtl="0" algn="l">
              <a:lnSpc>
                <a:spcPct val="115000"/>
              </a:lnSpc>
              <a:spcBef>
                <a:spcPts val="0"/>
              </a:spcBef>
              <a:spcAft>
                <a:spcPts val="0"/>
              </a:spcAft>
              <a:buSzPts val="1200"/>
              <a:buChar char="○"/>
            </a:pPr>
            <a:r>
              <a:rPr lang="en-US" sz="1200"/>
              <a:t>enable reuse and sharing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47f2145057_4_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7f2145057_4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US" sz="1200">
                <a:solidFill>
                  <a:schemeClr val="dk1"/>
                </a:solidFill>
              </a:rPr>
              <a:t>(principles, actions, and embedded skills)</a:t>
            </a:r>
            <a:endParaRPr sz="1200">
              <a:solidFill>
                <a:schemeClr val="dk1"/>
              </a:solidFill>
            </a:endParaRPr>
          </a:p>
          <a:p>
            <a:pPr indent="0" lvl="0" marL="0" rtl="0" algn="l">
              <a:lnSpc>
                <a:spcPct val="115000"/>
              </a:lnSpc>
              <a:spcBef>
                <a:spcPts val="1500"/>
              </a:spcBef>
              <a:spcAft>
                <a:spcPts val="0"/>
              </a:spcAft>
              <a:buNone/>
            </a:pPr>
            <a:r>
              <a:rPr lang="en-US" sz="1200">
                <a:solidFill>
                  <a:schemeClr val="dk1"/>
                </a:solidFill>
              </a:rPr>
              <a:t>Open leaders model leadership skills that sustain involvement. </a:t>
            </a:r>
            <a:endParaRPr sz="1200">
              <a:solidFill>
                <a:schemeClr val="dk1"/>
              </a:solidFill>
            </a:endParaRPr>
          </a:p>
          <a:p>
            <a:pPr indent="0" lvl="0" marL="0" rtl="0" algn="l">
              <a:lnSpc>
                <a:spcPct val="115000"/>
              </a:lnSpc>
              <a:spcBef>
                <a:spcPts val="1500"/>
              </a:spcBef>
              <a:spcAft>
                <a:spcPts val="0"/>
              </a:spcAft>
              <a:buNone/>
            </a:pPr>
            <a:r>
              <a:rPr lang="en-US" sz="1200"/>
              <a:t>Empower for…</a:t>
            </a:r>
            <a:endParaRPr sz="1200"/>
          </a:p>
          <a:p>
            <a:pPr indent="-304800" lvl="0" marL="457200" rtl="0" algn="l">
              <a:lnSpc>
                <a:spcPct val="115000"/>
              </a:lnSpc>
              <a:spcBef>
                <a:spcPts val="0"/>
              </a:spcBef>
              <a:spcAft>
                <a:spcPts val="0"/>
              </a:spcAft>
              <a:buSzPts val="1200"/>
              <a:buChar char="●"/>
            </a:pPr>
            <a:r>
              <a:rPr lang="en-US" sz="1200"/>
              <a:t>personal and professional growth</a:t>
            </a:r>
            <a:endParaRPr sz="1200"/>
          </a:p>
          <a:p>
            <a:pPr indent="-304800" lvl="0" marL="457200" rtl="0" algn="l">
              <a:lnSpc>
                <a:spcPct val="115000"/>
              </a:lnSpc>
              <a:spcBef>
                <a:spcPts val="0"/>
              </a:spcBef>
              <a:spcAft>
                <a:spcPts val="0"/>
              </a:spcAft>
              <a:buSzPts val="1200"/>
              <a:buChar char="●"/>
            </a:pPr>
            <a:r>
              <a:rPr lang="en-US" sz="1200"/>
              <a:t>equitable access </a:t>
            </a:r>
            <a:endParaRPr sz="1200"/>
          </a:p>
          <a:p>
            <a:pPr indent="-304800" lvl="0" marL="457200" rtl="0" algn="l">
              <a:lnSpc>
                <a:spcPct val="115000"/>
              </a:lnSpc>
              <a:spcBef>
                <a:spcPts val="0"/>
              </a:spcBef>
              <a:spcAft>
                <a:spcPts val="0"/>
              </a:spcAft>
              <a:buSzPts val="1200"/>
              <a:buChar char="●"/>
            </a:pPr>
            <a:r>
              <a:rPr lang="en-US" sz="1200"/>
              <a:t>learning through use (project failure) </a:t>
            </a:r>
            <a:endParaRPr sz="1200"/>
          </a:p>
          <a:p>
            <a:pPr indent="-304800" lvl="0" marL="457200" rtl="0" algn="l">
              <a:lnSpc>
                <a:spcPct val="115000"/>
              </a:lnSpc>
              <a:spcBef>
                <a:spcPts val="0"/>
              </a:spcBef>
              <a:spcAft>
                <a:spcPts val="0"/>
              </a:spcAft>
              <a:buSzPts val="1200"/>
              <a:buChar char="●"/>
            </a:pPr>
            <a:r>
              <a:rPr lang="en-US" sz="1200"/>
              <a:t>other “beta” open leaders!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grpSp>
        <p:nvGrpSpPr>
          <p:cNvPr id="25" name="Google Shape;25;p2"/>
          <p:cNvGrpSpPr/>
          <p:nvPr/>
        </p:nvGrpSpPr>
        <p:grpSpPr>
          <a:xfrm>
            <a:off x="0" y="-8467"/>
            <a:ext cx="12192000" cy="6866467"/>
            <a:chOff x="0" y="-8467"/>
            <a:chExt cx="12192000" cy="6866467"/>
          </a:xfrm>
        </p:grpSpPr>
        <p:sp>
          <p:nvSpPr>
            <p:cNvPr id="26" name="Google Shape;26;p2"/>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7" name="Google Shape;27;p2"/>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28" name="Google Shape;28;p2"/>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29" name="Google Shape;29;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0" name="Google Shape;30;p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1" name="Google Shape;31;p2"/>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3" name="Google Shape;33;p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4" name="Google Shape;34;p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5" name="Google Shape;35;p2"/>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Arial"/>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8" name="Google Shape;38;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1" name="Google Shape;41;p2"/>
          <p:cNvPicPr preferRelativeResize="0"/>
          <p:nvPr/>
        </p:nvPicPr>
        <p:blipFill rotWithShape="1">
          <a:blip r:embed="rId2">
            <a:alphaModFix/>
          </a:blip>
          <a:srcRect b="20232" l="14412" r="13687" t="41912"/>
          <a:stretch/>
        </p:blipFill>
        <p:spPr>
          <a:xfrm>
            <a:off x="8499332" y="5482222"/>
            <a:ext cx="3372268" cy="992457"/>
          </a:xfrm>
          <a:prstGeom prst="rect">
            <a:avLst/>
          </a:prstGeom>
          <a:noFill/>
          <a:ln>
            <a:noFill/>
          </a:ln>
        </p:spPr>
      </p:pic>
      <p:sp>
        <p:nvSpPr>
          <p:cNvPr id="42" name="Google Shape;42;p2"/>
          <p:cNvSpPr/>
          <p:nvPr/>
        </p:nvSpPr>
        <p:spPr>
          <a:xfrm>
            <a:off x="507659" y="5899007"/>
            <a:ext cx="286027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Arial"/>
                <a:ea typeface="Arial"/>
                <a:cs typeface="Arial"/>
                <a:sym typeface="Arial"/>
              </a:rPr>
              <a:t>#learningday2018</a:t>
            </a:r>
            <a:endParaRPr sz="360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11"/>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accent1"/>
              </a:buClr>
              <a:buSzPts val="4400"/>
              <a:buFont typeface="Arial"/>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1"/>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7" name="Google Shape;97;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1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accent1"/>
              </a:buClr>
              <a:buSzPts val="4400"/>
              <a:buFont typeface="Arial"/>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Arial"/>
              <a:buNone/>
              <a:defRPr sz="1600">
                <a:solidFill>
                  <a:srgbClr val="7F7F7F"/>
                </a:solidFill>
              </a:defRPr>
            </a:lvl1pPr>
            <a:lvl2pPr indent="-228600" lvl="1" marL="914400" algn="l">
              <a:spcBef>
                <a:spcPts val="1000"/>
              </a:spcBef>
              <a:spcAft>
                <a:spcPts val="0"/>
              </a:spcAft>
              <a:buSzPts val="1280"/>
              <a:buFont typeface="Arial"/>
              <a:buNone/>
              <a:defRPr/>
            </a:lvl2pPr>
            <a:lvl3pPr indent="-228600" lvl="2" marL="1371600" algn="l">
              <a:spcBef>
                <a:spcPts val="1000"/>
              </a:spcBef>
              <a:spcAft>
                <a:spcPts val="0"/>
              </a:spcAft>
              <a:buSzPts val="1120"/>
              <a:buFont typeface="Arial"/>
              <a:buNone/>
              <a:defRPr/>
            </a:lvl3pPr>
            <a:lvl4pPr indent="-228600" lvl="3" marL="1828800" algn="l">
              <a:spcBef>
                <a:spcPts val="1000"/>
              </a:spcBef>
              <a:spcAft>
                <a:spcPts val="0"/>
              </a:spcAft>
              <a:buSzPts val="960"/>
              <a:buFont typeface="Arial"/>
              <a:buNone/>
              <a:defRPr/>
            </a:lvl4pPr>
            <a:lvl5pPr indent="-228600" lvl="4" marL="2286000" algn="l">
              <a:spcBef>
                <a:spcPts val="1000"/>
              </a:spcBef>
              <a:spcAft>
                <a:spcPts val="0"/>
              </a:spcAft>
              <a:buSzPts val="960"/>
              <a:buFont typeface="Arial"/>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3" name="Google Shape;103;p12"/>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4" name="Google Shape;104;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1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
        <p:nvSpPr>
          <p:cNvPr id="108" name="Google Shape;108;p1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13"/>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4400"/>
              <a:buFont typeface="Arial"/>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3"/>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2" name="Google Shape;112;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accent1"/>
              </a:buClr>
              <a:buSzPts val="4400"/>
              <a:buFont typeface="Arial"/>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Arial"/>
              <a:buNone/>
              <a:defRPr sz="2400">
                <a:solidFill>
                  <a:srgbClr val="3F3F3F"/>
                </a:solidFill>
              </a:defRPr>
            </a:lvl1pPr>
            <a:lvl2pPr indent="-228600" lvl="1" marL="914400" algn="l">
              <a:spcBef>
                <a:spcPts val="1000"/>
              </a:spcBef>
              <a:spcAft>
                <a:spcPts val="0"/>
              </a:spcAft>
              <a:buSzPts val="1280"/>
              <a:buFont typeface="Arial"/>
              <a:buNone/>
              <a:defRPr/>
            </a:lvl2pPr>
            <a:lvl3pPr indent="-228600" lvl="2" marL="1371600" algn="l">
              <a:spcBef>
                <a:spcPts val="1000"/>
              </a:spcBef>
              <a:spcAft>
                <a:spcPts val="0"/>
              </a:spcAft>
              <a:buSzPts val="1120"/>
              <a:buFont typeface="Arial"/>
              <a:buNone/>
              <a:defRPr/>
            </a:lvl3pPr>
            <a:lvl4pPr indent="-228600" lvl="3" marL="1828800" algn="l">
              <a:spcBef>
                <a:spcPts val="1000"/>
              </a:spcBef>
              <a:spcAft>
                <a:spcPts val="0"/>
              </a:spcAft>
              <a:buSzPts val="960"/>
              <a:buFont typeface="Arial"/>
              <a:buNone/>
              <a:defRPr/>
            </a:lvl4pPr>
            <a:lvl5pPr indent="-228600" lvl="4" marL="2286000" algn="l">
              <a:spcBef>
                <a:spcPts val="1000"/>
              </a:spcBef>
              <a:spcAft>
                <a:spcPts val="0"/>
              </a:spcAft>
              <a:buSzPts val="960"/>
              <a:buFont typeface="Arial"/>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8" name="Google Shape;118;p1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9" name="Google Shape;119;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
        <p:nvSpPr>
          <p:cNvPr id="123" name="Google Shape;123;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15"/>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accent1"/>
              </a:buClr>
              <a:buSzPts val="4400"/>
              <a:buFont typeface="Arial"/>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Arial"/>
              <a:buNone/>
              <a:defRPr sz="2400">
                <a:solidFill>
                  <a:schemeClr val="accent1"/>
                </a:solidFill>
              </a:defRPr>
            </a:lvl1pPr>
            <a:lvl2pPr indent="-228600" lvl="1" marL="914400" algn="l">
              <a:spcBef>
                <a:spcPts val="1000"/>
              </a:spcBef>
              <a:spcAft>
                <a:spcPts val="0"/>
              </a:spcAft>
              <a:buSzPts val="1280"/>
              <a:buFont typeface="Arial"/>
              <a:buNone/>
              <a:defRPr/>
            </a:lvl2pPr>
            <a:lvl3pPr indent="-228600" lvl="2" marL="1371600" algn="l">
              <a:spcBef>
                <a:spcPts val="1000"/>
              </a:spcBef>
              <a:spcAft>
                <a:spcPts val="0"/>
              </a:spcAft>
              <a:buSzPts val="1120"/>
              <a:buFont typeface="Arial"/>
              <a:buNone/>
              <a:defRPr/>
            </a:lvl3pPr>
            <a:lvl4pPr indent="-228600" lvl="3" marL="1828800" algn="l">
              <a:spcBef>
                <a:spcPts val="1000"/>
              </a:spcBef>
              <a:spcAft>
                <a:spcPts val="0"/>
              </a:spcAft>
              <a:buSzPts val="960"/>
              <a:buFont typeface="Arial"/>
              <a:buNone/>
              <a:defRPr/>
            </a:lvl4pPr>
            <a:lvl5pPr indent="-228600" lvl="4" marL="2286000" algn="l">
              <a:spcBef>
                <a:spcPts val="1000"/>
              </a:spcBef>
              <a:spcAft>
                <a:spcPts val="0"/>
              </a:spcAft>
              <a:buSzPts val="960"/>
              <a:buFont typeface="Arial"/>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7" name="Google Shape;127;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8" name="Google Shape;128;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4000"/>
              <a:buFont typeface="Arial"/>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2" name="Google Shape;52;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8" name="Google Shape;58;p5"/>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 name="Google Shape;59;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6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5" name="Google Shape;65;p6"/>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6" name="Google Shape;66;p6"/>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7" name="Google Shape;67;p6"/>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000"/>
              <a:buFont typeface="Arial"/>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3" name="Google Shape;83;p9"/>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4" name="Google Shape;84;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10"/>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2400"/>
              <a:buFont typeface="Aria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0"/>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Arial"/>
                <a:ea typeface="Arial"/>
                <a:cs typeface="Arial"/>
                <a:sym typeface="Arial"/>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Arial"/>
                <a:ea typeface="Arial"/>
                <a:cs typeface="Arial"/>
                <a:sym typeface="Arial"/>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Arial"/>
                <a:ea typeface="Arial"/>
                <a:cs typeface="Arial"/>
                <a:sym typeface="Arial"/>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Arial"/>
                <a:ea typeface="Arial"/>
                <a:cs typeface="Arial"/>
                <a:sym typeface="Arial"/>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Arial"/>
                <a:ea typeface="Arial"/>
                <a:cs typeface="Arial"/>
                <a:sym typeface="Arial"/>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Arial"/>
                <a:ea typeface="Arial"/>
                <a:cs typeface="Arial"/>
                <a:sym typeface="Arial"/>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Arial"/>
                <a:ea typeface="Arial"/>
                <a:cs typeface="Arial"/>
                <a:sym typeface="Arial"/>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Arial"/>
                <a:ea typeface="Arial"/>
                <a:cs typeface="Arial"/>
                <a:sym typeface="Arial"/>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Arial"/>
                <a:ea typeface="Arial"/>
                <a:cs typeface="Arial"/>
                <a:sym typeface="Arial"/>
              </a:defRPr>
            </a:lvl9pPr>
          </a:lstStyle>
          <a:p/>
        </p:txBody>
      </p:sp>
      <p:sp>
        <p:nvSpPr>
          <p:cNvPr id="90" name="Google Shape;90;p10"/>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1"/>
            <p:cNvCxnSpPr/>
            <p:nvPr/>
          </p:nvCxnSpPr>
          <p:spPr>
            <a:xfrm flipH="1">
              <a:off x="7425267" y="3681413"/>
              <a:ext cx="4763558" cy="3176587"/>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
            <p:cNvSpPr/>
            <p:nvPr/>
          </p:nvSpPr>
          <p:spPr>
            <a:xfrm>
              <a:off x="10371666" y="3589867"/>
              <a:ext cx="1817159" cy="3268133"/>
            </a:xfrm>
            <a:prstGeom prst="triangle">
              <a:avLst>
                <a:gd fmla="val 100000" name="adj"/>
              </a:avLst>
            </a:prstGeom>
            <a:solidFill>
              <a:srgbClr val="16B0E3">
                <a:alpha val="6588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733" cy="2844800"/>
            </a:xfrm>
            <a:prstGeom prst="triangle">
              <a:avLst>
                <a:gd fmla="val 0" name="adj"/>
              </a:avLst>
            </a:prstGeom>
            <a:solidFill>
              <a:schemeClr val="accen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Arial"/>
                <a:ea typeface="Arial"/>
                <a:cs typeface="Arial"/>
                <a:sym typeface="Arial"/>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Arial"/>
                <a:ea typeface="Arial"/>
                <a:cs typeface="Arial"/>
                <a:sym typeface="Arial"/>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Arial"/>
                <a:ea typeface="Arial"/>
                <a:cs typeface="Arial"/>
                <a:sym typeface="Arial"/>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Arial"/>
                <a:ea typeface="Arial"/>
                <a:cs typeface="Arial"/>
                <a:sym typeface="Arial"/>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Arial"/>
                <a:ea typeface="Arial"/>
                <a:cs typeface="Arial"/>
                <a:sym typeface="Arial"/>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Arial"/>
                <a:ea typeface="Arial"/>
                <a:cs typeface="Arial"/>
                <a:sym typeface="Arial"/>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Arial"/>
                <a:ea typeface="Arial"/>
                <a:cs typeface="Arial"/>
                <a:sym typeface="Arial"/>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Arial"/>
                <a:ea typeface="Arial"/>
                <a:cs typeface="Arial"/>
                <a:sym typeface="Arial"/>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Arial"/>
                <a:ea typeface="Arial"/>
                <a:cs typeface="Arial"/>
                <a:sym typeface="Arial"/>
              </a:defRPr>
            </a:lvl9pPr>
          </a:lstStyle>
          <a:p/>
        </p:txBody>
      </p:sp>
      <p:sp>
        <p:nvSpPr>
          <p:cNvPr id="19" name="Google Shape;19;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 name="Google Shape;20;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 name="Google Shape;21;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Arial"/>
                <a:ea typeface="Arial"/>
                <a:cs typeface="Arial"/>
                <a:sym typeface="Arial"/>
              </a:defRPr>
            </a:lvl1pPr>
            <a:lvl2pPr indent="0" lvl="1" marL="0" marR="0" rtl="0" algn="r">
              <a:spcBef>
                <a:spcPts val="0"/>
              </a:spcBef>
              <a:buNone/>
              <a:defRPr b="0" i="0" sz="900" u="none" cap="none" strike="noStrike">
                <a:solidFill>
                  <a:schemeClr val="accent1"/>
                </a:solidFill>
                <a:latin typeface="Arial"/>
                <a:ea typeface="Arial"/>
                <a:cs typeface="Arial"/>
                <a:sym typeface="Arial"/>
              </a:defRPr>
            </a:lvl2pPr>
            <a:lvl3pPr indent="0" lvl="2" marL="0" marR="0" rtl="0" algn="r">
              <a:spcBef>
                <a:spcPts val="0"/>
              </a:spcBef>
              <a:buNone/>
              <a:defRPr b="0" i="0" sz="900" u="none" cap="none" strike="noStrike">
                <a:solidFill>
                  <a:schemeClr val="accent1"/>
                </a:solidFill>
                <a:latin typeface="Arial"/>
                <a:ea typeface="Arial"/>
                <a:cs typeface="Arial"/>
                <a:sym typeface="Arial"/>
              </a:defRPr>
            </a:lvl3pPr>
            <a:lvl4pPr indent="0" lvl="3" marL="0" marR="0" rtl="0" algn="r">
              <a:spcBef>
                <a:spcPts val="0"/>
              </a:spcBef>
              <a:buNone/>
              <a:defRPr b="0" i="0" sz="900" u="none" cap="none" strike="noStrike">
                <a:solidFill>
                  <a:schemeClr val="accent1"/>
                </a:solidFill>
                <a:latin typeface="Arial"/>
                <a:ea typeface="Arial"/>
                <a:cs typeface="Arial"/>
                <a:sym typeface="Arial"/>
              </a:defRPr>
            </a:lvl4pPr>
            <a:lvl5pPr indent="0" lvl="4" marL="0" marR="0" rtl="0" algn="r">
              <a:spcBef>
                <a:spcPts val="0"/>
              </a:spcBef>
              <a:buNone/>
              <a:defRPr b="0" i="0" sz="900" u="none" cap="none" strike="noStrike">
                <a:solidFill>
                  <a:schemeClr val="accent1"/>
                </a:solidFill>
                <a:latin typeface="Arial"/>
                <a:ea typeface="Arial"/>
                <a:cs typeface="Arial"/>
                <a:sym typeface="Arial"/>
              </a:defRPr>
            </a:lvl5pPr>
            <a:lvl6pPr indent="0" lvl="5" marL="0" marR="0" rtl="0" algn="r">
              <a:spcBef>
                <a:spcPts val="0"/>
              </a:spcBef>
              <a:buNone/>
              <a:defRPr b="0" i="0" sz="900" u="none" cap="none" strike="noStrike">
                <a:solidFill>
                  <a:schemeClr val="accent1"/>
                </a:solidFill>
                <a:latin typeface="Arial"/>
                <a:ea typeface="Arial"/>
                <a:cs typeface="Arial"/>
                <a:sym typeface="Arial"/>
              </a:defRPr>
            </a:lvl6pPr>
            <a:lvl7pPr indent="0" lvl="6" marL="0" marR="0" rtl="0" algn="r">
              <a:spcBef>
                <a:spcPts val="0"/>
              </a:spcBef>
              <a:buNone/>
              <a:defRPr b="0" i="0" sz="900" u="none" cap="none" strike="noStrike">
                <a:solidFill>
                  <a:schemeClr val="accent1"/>
                </a:solidFill>
                <a:latin typeface="Arial"/>
                <a:ea typeface="Arial"/>
                <a:cs typeface="Arial"/>
                <a:sym typeface="Arial"/>
              </a:defRPr>
            </a:lvl7pPr>
            <a:lvl8pPr indent="0" lvl="7" marL="0" marR="0" rtl="0" algn="r">
              <a:spcBef>
                <a:spcPts val="0"/>
              </a:spcBef>
              <a:buNone/>
              <a:defRPr b="0" i="0" sz="900" u="none" cap="none" strike="noStrike">
                <a:solidFill>
                  <a:schemeClr val="accent1"/>
                </a:solidFill>
                <a:latin typeface="Arial"/>
                <a:ea typeface="Arial"/>
                <a:cs typeface="Arial"/>
                <a:sym typeface="Arial"/>
              </a:defRPr>
            </a:lvl8pPr>
            <a:lvl9pPr indent="0" lvl="8" marL="0" marR="0" rtl="0" algn="r">
              <a:spcBef>
                <a:spcPts val="0"/>
              </a:spcBef>
              <a:buNone/>
              <a:defRPr b="0" i="0" sz="9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p1"/>
          <p:cNvPicPr preferRelativeResize="0"/>
          <p:nvPr/>
        </p:nvPicPr>
        <p:blipFill rotWithShape="1">
          <a:blip r:embed="rId1">
            <a:alphaModFix/>
          </a:blip>
          <a:srcRect b="20232" l="14412" r="13687" t="41912"/>
          <a:stretch/>
        </p:blipFill>
        <p:spPr>
          <a:xfrm>
            <a:off x="8499332" y="5484409"/>
            <a:ext cx="3372268" cy="992457"/>
          </a:xfrm>
          <a:prstGeom prst="rect">
            <a:avLst/>
          </a:prstGeom>
          <a:noFill/>
          <a:ln>
            <a:noFill/>
          </a:ln>
        </p:spPr>
      </p:pic>
      <p:sp>
        <p:nvSpPr>
          <p:cNvPr id="23" name="Google Shape;23;p1"/>
          <p:cNvSpPr txBox="1"/>
          <p:nvPr/>
        </p:nvSpPr>
        <p:spPr>
          <a:xfrm>
            <a:off x="571615" y="5900759"/>
            <a:ext cx="479877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600" u="none" cap="none" strike="noStrike">
                <a:solidFill>
                  <a:schemeClr val="dk1"/>
                </a:solidFill>
                <a:latin typeface="Arial"/>
                <a:ea typeface="Arial"/>
                <a:cs typeface="Arial"/>
                <a:sym typeface="Arial"/>
              </a:rPr>
              <a:t>#learningday2018</a:t>
            </a:r>
            <a:endParaRPr sz="3600">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 Id="rId7"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hyperlink" Target="http://creativecommons.org/licenses/by/4.0/" TargetMode="External"/><Relationship Id="rId5" Type="http://schemas.openxmlformats.org/officeDocument/2006/relationships/image" Target="../media/image4.png"/><Relationship Id="rId6" Type="http://schemas.openxmlformats.org/officeDocument/2006/relationships/hyperlink" Target="https://goo.gl/nRet2a" TargetMode="External"/><Relationship Id="rId7" Type="http://schemas.openxmlformats.org/officeDocument/2006/relationships/hyperlink" Target="http://creativecommons.org/licenses/by/4.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hyperlink" Target="http://creativecommons.org/licenses/by/4.0/" TargetMode="External"/><Relationship Id="rId5" Type="http://schemas.openxmlformats.org/officeDocument/2006/relationships/image" Target="../media/image4.png"/><Relationship Id="rId6" Type="http://schemas.openxmlformats.org/officeDocument/2006/relationships/hyperlink" Target="https://goo.gl/nRet2a" TargetMode="External"/><Relationship Id="rId7" Type="http://schemas.openxmlformats.org/officeDocument/2006/relationships/hyperlink" Target="http://creativecommons.org/licenses/by/4.0/" TargetMode="External"/></Relationships>
</file>

<file path=ppt/slides/_rels/slide26.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mozilla.github.io/open-leadership-framework/" TargetMode="External"/><Relationship Id="rId4" Type="http://schemas.openxmlformats.org/officeDocument/2006/relationships/hyperlink" Target="https://medium.com/mozilla-open-innovation/a-framework-of-open-practices-9a17fe1645a3" TargetMode="External"/><Relationship Id="rId9" Type="http://schemas.openxmlformats.org/officeDocument/2006/relationships/hyperlink" Target="https://goo.gl/nRet2a" TargetMode="External"/><Relationship Id="rId5" Type="http://schemas.openxmlformats.org/officeDocument/2006/relationships/hyperlink" Target="https://openmatt.org/2011/04/06/how-to-work-open/" TargetMode="External"/><Relationship Id="rId6" Type="http://schemas.openxmlformats.org/officeDocument/2006/relationships/hyperlink" Target="https://opensource.com/open-organization/resources/open-org-maturity-model" TargetMode="External"/><Relationship Id="rId7" Type="http://schemas.openxmlformats.org/officeDocument/2006/relationships/hyperlink" Target="http://creativecommons.org/licenses/by/4.0/" TargetMode="External"/><Relationship Id="rId8" Type="http://schemas.openxmlformats.org/officeDocument/2006/relationships/image" Target="../media/image4.png"/></Relationships>
</file>

<file path=ppt/slides/_rels/slide27.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docs.google.com/document/d/1Kg2hR63ZG89pYu0SvhC_FXXLieiZHf65Wz7yRybByE0/edit" TargetMode="External"/><Relationship Id="rId4" Type="http://schemas.openxmlformats.org/officeDocument/2006/relationships/hyperlink" Target="https://docs.google.com/document/d/1hd1yPyNCrkqUkq5aAH4uiaXVyhQv5bdlu5onIvbu3bE/edit" TargetMode="External"/><Relationship Id="rId9" Type="http://schemas.openxmlformats.org/officeDocument/2006/relationships/hyperlink" Target="https://goo.gl/nRet2a" TargetMode="External"/><Relationship Id="rId5" Type="http://schemas.openxmlformats.org/officeDocument/2006/relationships/hyperlink" Target="https://docs.google.com/presentation/d/1_eya6vVXpaZOpXFZsZNbVHboROI4IPWy-poCnYTNtnQ/edit#slide=id.p" TargetMode="External"/><Relationship Id="rId6" Type="http://schemas.openxmlformats.org/officeDocument/2006/relationships/hyperlink" Target="https://docs.google.com/presentation/d/1ujYh0To0cIw7UrZeCnvLZd3WDzy93Hifu7XgVfN_WUs/edit#slide=id.g3ffffa9fe6_0_118" TargetMode="External"/><Relationship Id="rId7" Type="http://schemas.openxmlformats.org/officeDocument/2006/relationships/hyperlink" Target="http://creativecommons.org/licenses/by/4.0/" TargetMode="External"/><Relationship Id="rId8" Type="http://schemas.openxmlformats.org/officeDocument/2006/relationships/image" Target="../media/image4.png"/></Relationships>
</file>

<file path=ppt/slides/_rels/slide28.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docs.google.com/document/d/1lWrAfpLYPIz36GN6tjVryDsYeWinu2DyIPm8-yPvRro/edit#" TargetMode="External"/><Relationship Id="rId4" Type="http://schemas.openxmlformats.org/officeDocument/2006/relationships/hyperlink" Target="https://docs.google.com/presentation/d/1_lkpsy2RXaKwfAYbXgr0it-5GB-NAWT3gZv_xoo7AhI/edit#slide=id.p" TargetMode="External"/><Relationship Id="rId9" Type="http://schemas.openxmlformats.org/officeDocument/2006/relationships/hyperlink" Target="https://goo.gl/nRet2a" TargetMode="External"/><Relationship Id="rId5" Type="http://schemas.openxmlformats.org/officeDocument/2006/relationships/hyperlink" Target="https://mozilla.github.io/open-leadership-training-series/articles/building-communities-of-contributors/bring-on-contributors-using-personas-and-pathways/" TargetMode="External"/><Relationship Id="rId6" Type="http://schemas.openxmlformats.org/officeDocument/2006/relationships/hyperlink" Target="http://openscience.org/what-exactly-is-open-science/" TargetMode="External"/><Relationship Id="rId7" Type="http://schemas.openxmlformats.org/officeDocument/2006/relationships/hyperlink" Target="http://creativecommons.org/licenses/by/4.0/" TargetMode="External"/><Relationship Id="rId8"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creativecommons.org/licenses/by/4.0/" TargetMode="External"/><Relationship Id="rId5" Type="http://schemas.openxmlformats.org/officeDocument/2006/relationships/image" Target="../media/image3.png"/><Relationship Id="rId6" Type="http://schemas.openxmlformats.org/officeDocument/2006/relationships/hyperlink" Target="http://creativecommons.org/licenses/by/4.0/" TargetMode="External"/><Relationship Id="rId7" Type="http://schemas.openxmlformats.org/officeDocument/2006/relationships/image" Target="../media/image4.png"/><Relationship Id="rId8" Type="http://schemas.openxmlformats.org/officeDocument/2006/relationships/hyperlink" Target="https://goo.gl/nRet2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creativecommons.org/licenses/by/4.0/" TargetMode="External"/><Relationship Id="rId5" Type="http://schemas.openxmlformats.org/officeDocument/2006/relationships/image" Target="../media/image4.png"/><Relationship Id="rId6" Type="http://schemas.openxmlformats.org/officeDocument/2006/relationships/hyperlink" Target="https://goo.gl/nRet2a" TargetMode="External"/><Relationship Id="rId7" Type="http://schemas.openxmlformats.org/officeDocument/2006/relationships/hyperlink" Target="http://creativecommons.org/licenses/by/4.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creativecommons.org/licenses/by/4.0/" TargetMode="External"/><Relationship Id="rId4" Type="http://schemas.openxmlformats.org/officeDocument/2006/relationships/image" Target="../media/image4.png"/><Relationship Id="rId5" Type="http://schemas.openxmlformats.org/officeDocument/2006/relationships/hyperlink" Target="https://goo.gl/nRet2a" TargetMode="External"/><Relationship Id="rId6" Type="http://schemas.openxmlformats.org/officeDocument/2006/relationships/hyperlink" Target="http://creativecommons.org/licenses/by/4.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hyperlink" Target="http://creativecommons.org/licenses/by/4.0/" TargetMode="External"/><Relationship Id="rId5" Type="http://schemas.openxmlformats.org/officeDocument/2006/relationships/image" Target="../media/image4.png"/><Relationship Id="rId6" Type="http://schemas.openxmlformats.org/officeDocument/2006/relationships/hyperlink" Target="https://goo.gl/nRet2a" TargetMode="External"/><Relationship Id="rId7" Type="http://schemas.openxmlformats.org/officeDocument/2006/relationships/hyperlink" Target="http://creativecommons.org/licenses/by/4.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hyperlink" Target="http://creativecommons.org/licenses/by/4.0/" TargetMode="External"/><Relationship Id="rId5" Type="http://schemas.openxmlformats.org/officeDocument/2006/relationships/image" Target="../media/image4.png"/><Relationship Id="rId6" Type="http://schemas.openxmlformats.org/officeDocument/2006/relationships/hyperlink" Target="https://goo.gl/nRet2a" TargetMode="External"/><Relationship Id="rId7" Type="http://schemas.openxmlformats.org/officeDocument/2006/relationships/hyperlink" Target="http://creativecommons.org/licenses/by/4.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hyperlink" Target="http://creativecommons.org/licenses/by/4.0/" TargetMode="External"/><Relationship Id="rId5" Type="http://schemas.openxmlformats.org/officeDocument/2006/relationships/image" Target="../media/image4.png"/><Relationship Id="rId6" Type="http://schemas.openxmlformats.org/officeDocument/2006/relationships/hyperlink" Target="https://goo.gl/nRet2a" TargetMode="External"/><Relationship Id="rId7" Type="http://schemas.openxmlformats.org/officeDocument/2006/relationships/hyperlink" Target="http://creativecommons.org/licenses/by/4.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txBox="1"/>
          <p:nvPr>
            <p:ph idx="4294967295" type="ctrTitle"/>
          </p:nvPr>
        </p:nvSpPr>
        <p:spPr>
          <a:xfrm>
            <a:off x="658276" y="3014125"/>
            <a:ext cx="8615700" cy="1646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5400"/>
              <a:buFont typeface="Arial"/>
              <a:buNone/>
            </a:pPr>
            <a:r>
              <a:rPr lang="en-US" sz="6000">
                <a:solidFill>
                  <a:srgbClr val="049CCF"/>
                </a:solidFill>
                <a:latin typeface="Zilla Slab"/>
                <a:ea typeface="Zilla Slab"/>
                <a:cs typeface="Zilla Slab"/>
                <a:sym typeface="Zilla Slab"/>
              </a:rPr>
              <a:t>Open Practices in </a:t>
            </a:r>
            <a:br>
              <a:rPr lang="en-US" sz="6000">
                <a:solidFill>
                  <a:srgbClr val="049CCF"/>
                </a:solidFill>
                <a:latin typeface="Zilla Slab"/>
                <a:ea typeface="Zilla Slab"/>
                <a:cs typeface="Zilla Slab"/>
                <a:sym typeface="Zilla Slab"/>
              </a:rPr>
            </a:br>
            <a:r>
              <a:rPr lang="en-US" sz="6000">
                <a:solidFill>
                  <a:srgbClr val="049CCF"/>
                </a:solidFill>
                <a:latin typeface="Zilla Slab"/>
                <a:ea typeface="Zilla Slab"/>
                <a:cs typeface="Zilla Slab"/>
                <a:sym typeface="Zilla Slab"/>
              </a:rPr>
              <a:t>Project Management</a:t>
            </a:r>
            <a:endParaRPr sz="6000">
              <a:solidFill>
                <a:srgbClr val="049CCF"/>
              </a:solidFill>
              <a:latin typeface="Zilla Slab"/>
              <a:ea typeface="Zilla Slab"/>
              <a:cs typeface="Zilla Slab"/>
              <a:sym typeface="Zilla Slab"/>
            </a:endParaRPr>
          </a:p>
        </p:txBody>
      </p:sp>
      <p:sp>
        <p:nvSpPr>
          <p:cNvPr id="136" name="Google Shape;136;p16"/>
          <p:cNvSpPr txBox="1"/>
          <p:nvPr>
            <p:ph idx="4294967295" type="subTitle"/>
          </p:nvPr>
        </p:nvSpPr>
        <p:spPr>
          <a:xfrm>
            <a:off x="1507067" y="4660433"/>
            <a:ext cx="7767000" cy="10968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440"/>
              <a:buNone/>
            </a:pPr>
            <a:r>
              <a:rPr lang="en-US"/>
              <a:t>Krysta McNutt, PMP</a:t>
            </a:r>
            <a:endParaRPr/>
          </a:p>
        </p:txBody>
      </p:sp>
      <p:pic>
        <p:nvPicPr>
          <p:cNvPr descr="Creative Commons License" id="137" name="Google Shape;137;p16">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138" name="Google Shape;138;p16"/>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
        <p:nvSpPr>
          <p:cNvPr id="139" name="Google Shape;139;p16"/>
          <p:cNvSpPr txBox="1"/>
          <p:nvPr/>
        </p:nvSpPr>
        <p:spPr>
          <a:xfrm>
            <a:off x="2712025" y="0"/>
            <a:ext cx="5357100" cy="19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800">
                <a:solidFill>
                  <a:srgbClr val="444444"/>
                </a:solidFill>
                <a:latin typeface="Roboto"/>
                <a:ea typeface="Roboto"/>
                <a:cs typeface="Roboto"/>
                <a:sym typeface="Roboto"/>
              </a:rPr>
              <a:t>goo.gl/fsBsgQ</a:t>
            </a:r>
            <a:endParaRPr sz="4800">
              <a:solidFill>
                <a:srgbClr val="44444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5"/>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OL Framework Assessments</a:t>
            </a:r>
            <a:endParaRPr>
              <a:solidFill>
                <a:srgbClr val="FFFFFF"/>
              </a:solidFill>
              <a:highlight>
                <a:srgbClr val="000000"/>
              </a:highlight>
              <a:latin typeface="Zilla Slab"/>
              <a:ea typeface="Zilla Slab"/>
              <a:cs typeface="Zilla Slab"/>
              <a:sym typeface="Zilla Slab"/>
            </a:endParaRPr>
          </a:p>
        </p:txBody>
      </p:sp>
      <p:sp>
        <p:nvSpPr>
          <p:cNvPr id="230" name="Google Shape;230;p25"/>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1371600" rtl="0" algn="l">
              <a:spcBef>
                <a:spcPts val="1000"/>
              </a:spcBef>
              <a:spcAft>
                <a:spcPts val="0"/>
              </a:spcAft>
              <a:buNone/>
            </a:pPr>
            <a:r>
              <a:t/>
            </a:r>
            <a:endParaRPr sz="3200">
              <a:latin typeface="Fira Sans Condensed"/>
              <a:ea typeface="Fira Sans Condensed"/>
              <a:cs typeface="Fira Sans Condensed"/>
              <a:sym typeface="Fira Sans Condensed"/>
            </a:endParaRPr>
          </a:p>
          <a:p>
            <a:pPr indent="-431800" lvl="0" marL="1371600" rtl="0" algn="l">
              <a:spcBef>
                <a:spcPts val="1000"/>
              </a:spcBef>
              <a:spcAft>
                <a:spcPts val="0"/>
              </a:spcAft>
              <a:buClr>
                <a:srgbClr val="000000"/>
              </a:buClr>
              <a:buSzPts val="3200"/>
              <a:buFont typeface="Fira Sans Condensed"/>
              <a:buChar char="●"/>
            </a:pPr>
            <a:r>
              <a:rPr lang="en-US" sz="3200">
                <a:solidFill>
                  <a:srgbClr val="000000"/>
                </a:solidFill>
                <a:latin typeface="Fira Sans Condensed"/>
                <a:ea typeface="Fira Sans Condensed"/>
                <a:cs typeface="Fira Sans Condensed"/>
                <a:sym typeface="Fira Sans Condensed"/>
              </a:rPr>
              <a:t>OL Self Assessment </a:t>
            </a:r>
            <a:br>
              <a:rPr lang="en-US" sz="3200">
                <a:solidFill>
                  <a:srgbClr val="000000"/>
                </a:solidFill>
                <a:latin typeface="Fira Sans Condensed"/>
                <a:ea typeface="Fira Sans Condensed"/>
                <a:cs typeface="Fira Sans Condensed"/>
                <a:sym typeface="Fira Sans Condensed"/>
              </a:rPr>
            </a:br>
            <a:endParaRPr sz="3200">
              <a:solidFill>
                <a:srgbClr val="000000"/>
              </a:solidFill>
              <a:latin typeface="Fira Sans Condensed"/>
              <a:ea typeface="Fira Sans Condensed"/>
              <a:cs typeface="Fira Sans Condensed"/>
              <a:sym typeface="Fira Sans Condensed"/>
            </a:endParaRPr>
          </a:p>
          <a:p>
            <a:pPr indent="-431800" lvl="0" marL="1371600" rtl="0" algn="l">
              <a:spcBef>
                <a:spcPts val="0"/>
              </a:spcBef>
              <a:spcAft>
                <a:spcPts val="0"/>
              </a:spcAft>
              <a:buClr>
                <a:srgbClr val="000000"/>
              </a:buClr>
              <a:buSzPts val="3200"/>
              <a:buFont typeface="Fira Sans Condensed"/>
              <a:buChar char="●"/>
            </a:pPr>
            <a:r>
              <a:rPr lang="en-US" sz="3200">
                <a:solidFill>
                  <a:srgbClr val="000000"/>
                </a:solidFill>
                <a:latin typeface="Fira Sans Condensed"/>
                <a:ea typeface="Fira Sans Condensed"/>
                <a:cs typeface="Fira Sans Condensed"/>
                <a:sym typeface="Fira Sans Condensed"/>
              </a:rPr>
              <a:t>OL Project Design Assessment </a:t>
            </a:r>
            <a:endParaRPr sz="3200">
              <a:latin typeface="Fira Sans Condensed"/>
              <a:ea typeface="Fira Sans Condensed"/>
              <a:cs typeface="Fira Sans Condensed"/>
              <a:sym typeface="Fira Sans Condensed"/>
            </a:endParaRPr>
          </a:p>
        </p:txBody>
      </p:sp>
      <p:pic>
        <p:nvPicPr>
          <p:cNvPr descr="Creative Commons License" id="231" name="Google Shape;231;p25">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232" name="Google Shape;232;p25"/>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6"/>
          <p:cNvSpPr txBox="1"/>
          <p:nvPr>
            <p:ph idx="1" type="body"/>
          </p:nvPr>
        </p:nvSpPr>
        <p:spPr>
          <a:xfrm>
            <a:off x="415600" y="1269375"/>
            <a:ext cx="11360700" cy="4822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4800">
                <a:solidFill>
                  <a:schemeClr val="lt1"/>
                </a:solidFill>
                <a:highlight>
                  <a:schemeClr val="dk1"/>
                </a:highlight>
                <a:latin typeface="Zilla Slab"/>
                <a:ea typeface="Zilla Slab"/>
                <a:cs typeface="Zilla Slab"/>
                <a:sym typeface="Zilla Slab"/>
              </a:rPr>
              <a:t>Being open by design</a:t>
            </a:r>
            <a:br>
              <a:rPr lang="en-US" sz="4800">
                <a:solidFill>
                  <a:schemeClr val="lt1"/>
                </a:solidFill>
                <a:highlight>
                  <a:schemeClr val="dk1"/>
                </a:highlight>
                <a:latin typeface="Zilla Slab"/>
                <a:ea typeface="Zilla Slab"/>
                <a:cs typeface="Zilla Slab"/>
                <a:sym typeface="Zilla Slab"/>
              </a:rPr>
            </a:br>
            <a:endParaRPr sz="4800">
              <a:latin typeface="Fira Sans Condensed"/>
              <a:ea typeface="Fira Sans Condensed"/>
              <a:cs typeface="Fira Sans Condensed"/>
              <a:sym typeface="Fira Sans Condensed"/>
            </a:endParaRPr>
          </a:p>
          <a:p>
            <a:pPr indent="0" lvl="0" marL="0" rtl="0" algn="l">
              <a:lnSpc>
                <a:spcPct val="150000"/>
              </a:lnSpc>
              <a:spcBef>
                <a:spcPts val="1000"/>
              </a:spcBef>
              <a:spcAft>
                <a:spcPts val="0"/>
              </a:spcAft>
              <a:buNone/>
            </a:pPr>
            <a:r>
              <a:rPr lang="en-US" sz="3600">
                <a:latin typeface="Zilla Slab"/>
                <a:ea typeface="Zilla Slab"/>
                <a:cs typeface="Zilla Slab"/>
                <a:sym typeface="Zilla Slab"/>
              </a:rPr>
              <a:t>...</a:t>
            </a:r>
            <a:r>
              <a:rPr lang="en-US" sz="3600">
                <a:solidFill>
                  <a:schemeClr val="dk1"/>
                </a:solidFill>
                <a:latin typeface="Zilla Slab"/>
                <a:ea typeface="Zilla Slab"/>
                <a:cs typeface="Zilla Slab"/>
                <a:sym typeface="Zilla Slab"/>
              </a:rPr>
              <a:t>demands clarity on </a:t>
            </a:r>
            <a:r>
              <a:rPr lang="en-US" sz="3600">
                <a:solidFill>
                  <a:srgbClr val="FFFFFF"/>
                </a:solidFill>
                <a:highlight>
                  <a:srgbClr val="000000"/>
                </a:highlight>
                <a:latin typeface="Zilla Slab"/>
                <a:ea typeface="Zilla Slab"/>
                <a:cs typeface="Zilla Slab"/>
                <a:sym typeface="Zilla Slab"/>
              </a:rPr>
              <a:t>why</a:t>
            </a:r>
            <a:r>
              <a:rPr lang="en-US" sz="3600">
                <a:solidFill>
                  <a:schemeClr val="dk1"/>
                </a:solidFill>
                <a:latin typeface="Zilla Slab"/>
                <a:ea typeface="Zilla Slab"/>
                <a:cs typeface="Zilla Slab"/>
                <a:sym typeface="Zilla Slab"/>
              </a:rPr>
              <a:t> you’re doing something </a:t>
            </a:r>
            <a:br>
              <a:rPr lang="en-US" sz="3600">
                <a:solidFill>
                  <a:schemeClr val="dk1"/>
                </a:solidFill>
                <a:latin typeface="Zilla Slab"/>
                <a:ea typeface="Zilla Slab"/>
                <a:cs typeface="Zilla Slab"/>
                <a:sym typeface="Zilla Slab"/>
              </a:rPr>
            </a:br>
            <a:r>
              <a:rPr lang="en-US" sz="3600">
                <a:solidFill>
                  <a:schemeClr val="dk1"/>
                </a:solidFill>
                <a:latin typeface="Zilla Slab"/>
                <a:ea typeface="Zilla Slab"/>
                <a:cs typeface="Zilla Slab"/>
                <a:sym typeface="Zilla Slab"/>
              </a:rPr>
              <a:t>and what the </a:t>
            </a:r>
            <a:r>
              <a:rPr lang="en-US" sz="3600">
                <a:solidFill>
                  <a:srgbClr val="FFFFFF"/>
                </a:solidFill>
                <a:highlight>
                  <a:srgbClr val="000000"/>
                </a:highlight>
                <a:latin typeface="Zilla Slab"/>
                <a:ea typeface="Zilla Slab"/>
                <a:cs typeface="Zilla Slab"/>
                <a:sym typeface="Zilla Slab"/>
              </a:rPr>
              <a:t>intended outcomes</a:t>
            </a:r>
            <a:r>
              <a:rPr lang="en-US" sz="3600">
                <a:solidFill>
                  <a:schemeClr val="dk1"/>
                </a:solidFill>
                <a:latin typeface="Zilla Slab"/>
                <a:ea typeface="Zilla Slab"/>
                <a:cs typeface="Zilla Slab"/>
                <a:sym typeface="Zilla Slab"/>
              </a:rPr>
              <a:t> are. </a:t>
            </a:r>
            <a:br>
              <a:rPr lang="en-US" sz="3600">
                <a:solidFill>
                  <a:schemeClr val="dk1"/>
                </a:solidFill>
                <a:latin typeface="Zilla Slab"/>
                <a:ea typeface="Zilla Slab"/>
                <a:cs typeface="Zilla Slab"/>
                <a:sym typeface="Zilla Slab"/>
              </a:rPr>
            </a:br>
            <a:r>
              <a:rPr lang="en-US">
                <a:solidFill>
                  <a:schemeClr val="dk1"/>
                </a:solidFill>
                <a:latin typeface="Zilla Slab"/>
                <a:ea typeface="Zilla Slab"/>
                <a:cs typeface="Zilla Slab"/>
                <a:sym typeface="Zilla Slab"/>
              </a:rPr>
              <a:t> </a:t>
            </a:r>
            <a:r>
              <a:rPr lang="en-US">
                <a:solidFill>
                  <a:srgbClr val="666666"/>
                </a:solidFill>
                <a:latin typeface="Zilla Slab"/>
                <a:ea typeface="Zilla Slab"/>
                <a:cs typeface="Zilla Slab"/>
                <a:sym typeface="Zilla Slab"/>
              </a:rPr>
              <a:t>- A Framework of Open Practices, Mozilla</a:t>
            </a:r>
            <a:endParaRPr>
              <a:solidFill>
                <a:srgbClr val="666666"/>
              </a:solidFill>
              <a:latin typeface="Zilla Slab"/>
              <a:ea typeface="Zilla Slab"/>
              <a:cs typeface="Zilla Slab"/>
              <a:sym typeface="Zilla Slab"/>
            </a:endParaRPr>
          </a:p>
        </p:txBody>
      </p:sp>
      <p:pic>
        <p:nvPicPr>
          <p:cNvPr descr="Creative Commons License" id="238" name="Google Shape;238;p26">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239" name="Google Shape;239;p26"/>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txBox="1"/>
          <p:nvPr>
            <p:ph idx="1" type="body"/>
          </p:nvPr>
        </p:nvSpPr>
        <p:spPr>
          <a:xfrm>
            <a:off x="415650" y="1151408"/>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200">
                <a:latin typeface="Fira Sans Condensed"/>
                <a:ea typeface="Fira Sans Condensed"/>
                <a:cs typeface="Fira Sans Condensed"/>
                <a:sym typeface="Fira Sans Condensed"/>
              </a:rPr>
              <a:t>Project: a </a:t>
            </a:r>
            <a:r>
              <a:rPr lang="en-US" sz="3200">
                <a:solidFill>
                  <a:srgbClr val="FFFFFF"/>
                </a:solidFill>
                <a:highlight>
                  <a:srgbClr val="000000"/>
                </a:highlight>
                <a:latin typeface="Fira Sans Condensed"/>
                <a:ea typeface="Fira Sans Condensed"/>
                <a:cs typeface="Fira Sans Condensed"/>
                <a:sym typeface="Fira Sans Condensed"/>
              </a:rPr>
              <a:t>temporary endeavour</a:t>
            </a:r>
            <a:r>
              <a:rPr lang="en-US" sz="3200">
                <a:latin typeface="Fira Sans Condensed"/>
                <a:ea typeface="Fira Sans Condensed"/>
                <a:cs typeface="Fira Sans Condensed"/>
                <a:sym typeface="Fira Sans Condensed"/>
              </a:rPr>
              <a:t> undertaken to create a </a:t>
            </a:r>
            <a:br>
              <a:rPr lang="en-US" sz="3200">
                <a:latin typeface="Fira Sans Condensed"/>
                <a:ea typeface="Fira Sans Condensed"/>
                <a:cs typeface="Fira Sans Condensed"/>
                <a:sym typeface="Fira Sans Condensed"/>
              </a:rPr>
            </a:br>
            <a:r>
              <a:rPr lang="en-US" sz="3200">
                <a:solidFill>
                  <a:srgbClr val="FFFFFF"/>
                </a:solidFill>
                <a:highlight>
                  <a:srgbClr val="000000"/>
                </a:highlight>
                <a:latin typeface="Fira Sans Condensed"/>
                <a:ea typeface="Fira Sans Condensed"/>
                <a:cs typeface="Fira Sans Condensed"/>
                <a:sym typeface="Fira Sans Condensed"/>
              </a:rPr>
              <a:t>unique </a:t>
            </a:r>
            <a:r>
              <a:rPr lang="en-US" sz="3200">
                <a:latin typeface="Fira Sans Condensed"/>
                <a:ea typeface="Fira Sans Condensed"/>
                <a:cs typeface="Fira Sans Condensed"/>
                <a:sym typeface="Fira Sans Condensed"/>
              </a:rPr>
              <a:t>product, service, or result. </a:t>
            </a:r>
            <a:r>
              <a:rPr lang="en-US" sz="1400">
                <a:latin typeface="Fira Sans Condensed"/>
                <a:ea typeface="Fira Sans Condensed"/>
                <a:cs typeface="Fira Sans Condensed"/>
                <a:sym typeface="Fira Sans Condensed"/>
              </a:rPr>
              <a:t>(PMI.org, Project Management Institute)</a:t>
            </a:r>
            <a:br>
              <a:rPr lang="en-US" sz="1400">
                <a:latin typeface="Fira Sans Condensed"/>
                <a:ea typeface="Fira Sans Condensed"/>
                <a:cs typeface="Fira Sans Condensed"/>
                <a:sym typeface="Fira Sans Condensed"/>
              </a:rPr>
            </a:br>
            <a:br>
              <a:rPr lang="en-US" sz="1400">
                <a:latin typeface="Fira Sans Condensed"/>
                <a:ea typeface="Fira Sans Condensed"/>
                <a:cs typeface="Fira Sans Condensed"/>
                <a:sym typeface="Fira Sans Condensed"/>
              </a:rPr>
            </a:br>
            <a:br>
              <a:rPr lang="en-US" sz="1400">
                <a:latin typeface="Fira Sans Condensed"/>
                <a:ea typeface="Fira Sans Condensed"/>
                <a:cs typeface="Fira Sans Condensed"/>
                <a:sym typeface="Fira Sans Condensed"/>
              </a:rPr>
            </a:br>
            <a:endParaRPr sz="1400">
              <a:latin typeface="Fira Sans Condensed"/>
              <a:ea typeface="Fira Sans Condensed"/>
              <a:cs typeface="Fira Sans Condensed"/>
              <a:sym typeface="Fira Sans Condensed"/>
            </a:endParaRPr>
          </a:p>
          <a:p>
            <a:pPr indent="-431800" lvl="0" marL="1371600" rtl="0" algn="l">
              <a:lnSpc>
                <a:spcPct val="150000"/>
              </a:lnSpc>
              <a:spcBef>
                <a:spcPts val="1000"/>
              </a:spcBef>
              <a:spcAft>
                <a:spcPts val="0"/>
              </a:spcAft>
              <a:buClr>
                <a:srgbClr val="000000"/>
              </a:buClr>
              <a:buSzPts val="3200"/>
              <a:buFont typeface="Fira Sans Condensed"/>
              <a:buChar char="●"/>
            </a:pPr>
            <a:r>
              <a:rPr lang="en-US" sz="3200">
                <a:solidFill>
                  <a:srgbClr val="000000"/>
                </a:solidFill>
                <a:latin typeface="Fira Sans Condensed"/>
                <a:ea typeface="Fira Sans Condensed"/>
                <a:cs typeface="Fira Sans Condensed"/>
                <a:sym typeface="Fira Sans Condensed"/>
              </a:rPr>
              <a:t>Launching a new service.</a:t>
            </a:r>
            <a:r>
              <a:rPr lang="en-US" sz="3200">
                <a:solidFill>
                  <a:srgbClr val="000000"/>
                </a:solidFill>
                <a:latin typeface="Fira Sans Condensed"/>
                <a:ea typeface="Fira Sans Condensed"/>
                <a:cs typeface="Fira Sans Condensed"/>
                <a:sym typeface="Fira Sans Condensed"/>
              </a:rPr>
              <a:t> </a:t>
            </a:r>
            <a:endParaRPr sz="3200">
              <a:solidFill>
                <a:srgbClr val="000000"/>
              </a:solidFill>
              <a:latin typeface="Fira Sans Condensed"/>
              <a:ea typeface="Fira Sans Condensed"/>
              <a:cs typeface="Fira Sans Condensed"/>
              <a:sym typeface="Fira Sans Condensed"/>
            </a:endParaRPr>
          </a:p>
          <a:p>
            <a:pPr indent="-431800" lvl="0" marL="1371600" rtl="0" algn="l">
              <a:lnSpc>
                <a:spcPct val="150000"/>
              </a:lnSpc>
              <a:spcBef>
                <a:spcPts val="0"/>
              </a:spcBef>
              <a:spcAft>
                <a:spcPts val="0"/>
              </a:spcAft>
              <a:buClr>
                <a:srgbClr val="000000"/>
              </a:buClr>
              <a:buSzPts val="3200"/>
              <a:buFont typeface="Fira Sans Condensed"/>
              <a:buChar char="●"/>
            </a:pPr>
            <a:r>
              <a:rPr lang="en-US" sz="3200">
                <a:solidFill>
                  <a:srgbClr val="000000"/>
                </a:solidFill>
                <a:latin typeface="Fira Sans Condensed"/>
                <a:ea typeface="Fira Sans Condensed"/>
                <a:cs typeface="Fira Sans Condensed"/>
                <a:sym typeface="Fira Sans Condensed"/>
              </a:rPr>
              <a:t>Developing or improving processes.</a:t>
            </a:r>
            <a:endParaRPr sz="3200">
              <a:solidFill>
                <a:srgbClr val="000000"/>
              </a:solidFill>
              <a:latin typeface="Fira Sans Condensed"/>
              <a:ea typeface="Fira Sans Condensed"/>
              <a:cs typeface="Fira Sans Condensed"/>
              <a:sym typeface="Fira Sans Condensed"/>
            </a:endParaRPr>
          </a:p>
          <a:p>
            <a:pPr indent="-431800" lvl="0" marL="1371600" rtl="0" algn="l">
              <a:lnSpc>
                <a:spcPct val="150000"/>
              </a:lnSpc>
              <a:spcBef>
                <a:spcPts val="0"/>
              </a:spcBef>
              <a:spcAft>
                <a:spcPts val="0"/>
              </a:spcAft>
              <a:buClr>
                <a:srgbClr val="000000"/>
              </a:buClr>
              <a:buSzPts val="3200"/>
              <a:buFont typeface="Fira Sans Condensed"/>
              <a:buChar char="●"/>
            </a:pPr>
            <a:r>
              <a:rPr lang="en-US" sz="3200">
                <a:solidFill>
                  <a:srgbClr val="000000"/>
                </a:solidFill>
                <a:latin typeface="Fira Sans Condensed"/>
                <a:ea typeface="Fira Sans Condensed"/>
                <a:cs typeface="Fira Sans Condensed"/>
                <a:sym typeface="Fira Sans Condensed"/>
              </a:rPr>
              <a:t>Designing a product or resource.  </a:t>
            </a:r>
            <a:endParaRPr sz="3200">
              <a:solidFill>
                <a:srgbClr val="000000"/>
              </a:solidFill>
              <a:latin typeface="Fira Sans Condensed"/>
              <a:ea typeface="Fira Sans Condensed"/>
              <a:cs typeface="Fira Sans Condensed"/>
              <a:sym typeface="Fira Sans Condensed"/>
            </a:endParaRPr>
          </a:p>
        </p:txBody>
      </p:sp>
      <p:pic>
        <p:nvPicPr>
          <p:cNvPr descr="Creative Commons License" id="245" name="Google Shape;245;p27">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246" name="Google Shape;246;p27"/>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8"/>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Project Lifecycle</a:t>
            </a:r>
            <a:r>
              <a:rPr lang="en-US">
                <a:solidFill>
                  <a:srgbClr val="000000"/>
                </a:solidFill>
                <a:latin typeface="Zilla Slab"/>
                <a:ea typeface="Zilla Slab"/>
                <a:cs typeface="Zilla Slab"/>
                <a:sym typeface="Zilla Slab"/>
              </a:rPr>
              <a:t> (waterfall)</a:t>
            </a:r>
            <a:endParaRPr>
              <a:solidFill>
                <a:srgbClr val="000000"/>
              </a:solidFill>
              <a:latin typeface="Zilla Slab"/>
              <a:ea typeface="Zilla Slab"/>
              <a:cs typeface="Zilla Slab"/>
              <a:sym typeface="Zilla Slab"/>
            </a:endParaRPr>
          </a:p>
        </p:txBody>
      </p:sp>
      <p:sp>
        <p:nvSpPr>
          <p:cNvPr id="252" name="Google Shape;252;p28"/>
          <p:cNvSpPr/>
          <p:nvPr/>
        </p:nvSpPr>
        <p:spPr>
          <a:xfrm>
            <a:off x="1880692" y="2993908"/>
            <a:ext cx="792300" cy="49200"/>
          </a:xfrm>
          <a:prstGeom prst="roundRect">
            <a:avLst>
              <a:gd fmla="val 50000" name="adj"/>
            </a:avLst>
          </a:prstGeom>
          <a:solidFill>
            <a:srgbClr val="666666"/>
          </a:solidFill>
          <a:ln cap="flat" cmpd="sng" w="9525">
            <a:solidFill>
              <a:srgbClr val="666666"/>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53" name="Google Shape;253;p28"/>
          <p:cNvGrpSpPr/>
          <p:nvPr/>
        </p:nvGrpSpPr>
        <p:grpSpPr>
          <a:xfrm>
            <a:off x="-213294" y="2605893"/>
            <a:ext cx="2278743" cy="1646228"/>
            <a:chOff x="594488" y="1957150"/>
            <a:chExt cx="1709100" cy="1234702"/>
          </a:xfrm>
        </p:grpSpPr>
        <p:sp>
          <p:nvSpPr>
            <p:cNvPr id="254" name="Google Shape;254;p28"/>
            <p:cNvSpPr/>
            <p:nvPr/>
          </p:nvSpPr>
          <p:spPr>
            <a:xfrm>
              <a:off x="1151886" y="1957150"/>
              <a:ext cx="594300" cy="594300"/>
            </a:xfrm>
            <a:prstGeom prst="ellipse">
              <a:avLst/>
            </a:prstGeom>
            <a:noFill/>
            <a:ln cap="flat" cmpd="sng" w="38100">
              <a:solidFill>
                <a:srgbClr val="666666"/>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400">
                <a:latin typeface="Zilla Slab"/>
                <a:ea typeface="Zilla Slab"/>
                <a:cs typeface="Zilla Slab"/>
                <a:sym typeface="Zilla Slab"/>
              </a:endParaRPr>
            </a:p>
          </p:txBody>
        </p:sp>
        <p:sp>
          <p:nvSpPr>
            <p:cNvPr id="255" name="Google Shape;255;p28"/>
            <p:cNvSpPr txBox="1"/>
            <p:nvPr/>
          </p:nvSpPr>
          <p:spPr>
            <a:xfrm>
              <a:off x="594488" y="2745452"/>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lang="en-US" sz="2400">
                  <a:latin typeface="Zilla Slab"/>
                  <a:ea typeface="Zilla Slab"/>
                  <a:cs typeface="Zilla Slab"/>
                  <a:sym typeface="Zilla Slab"/>
                </a:rPr>
                <a:t>Initiation</a:t>
              </a:r>
              <a:endParaRPr sz="2400">
                <a:latin typeface="Zilla Slab"/>
                <a:ea typeface="Zilla Slab"/>
                <a:cs typeface="Zilla Slab"/>
                <a:sym typeface="Zilla Slab"/>
              </a:endParaRPr>
            </a:p>
          </p:txBody>
        </p:sp>
      </p:grpSp>
      <p:grpSp>
        <p:nvGrpSpPr>
          <p:cNvPr id="256" name="Google Shape;256;p28"/>
          <p:cNvGrpSpPr/>
          <p:nvPr/>
        </p:nvGrpSpPr>
        <p:grpSpPr>
          <a:xfrm>
            <a:off x="2577919" y="2605893"/>
            <a:ext cx="2278743" cy="1646228"/>
            <a:chOff x="2687950" y="1957150"/>
            <a:chExt cx="1709100" cy="1234702"/>
          </a:xfrm>
        </p:grpSpPr>
        <p:sp>
          <p:nvSpPr>
            <p:cNvPr id="257" name="Google Shape;257;p28"/>
            <p:cNvSpPr/>
            <p:nvPr/>
          </p:nvSpPr>
          <p:spPr>
            <a:xfrm>
              <a:off x="3256823" y="1957150"/>
              <a:ext cx="594300" cy="594300"/>
            </a:xfrm>
            <a:prstGeom prst="ellipse">
              <a:avLst/>
            </a:prstGeom>
            <a:noFill/>
            <a:ln cap="flat" cmpd="sng" w="38100">
              <a:solidFill>
                <a:srgbClr val="666666"/>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400">
                <a:latin typeface="Zilla Slab"/>
                <a:ea typeface="Zilla Slab"/>
                <a:cs typeface="Zilla Slab"/>
                <a:sym typeface="Zilla Slab"/>
              </a:endParaRPr>
            </a:p>
          </p:txBody>
        </p:sp>
        <p:sp>
          <p:nvSpPr>
            <p:cNvPr id="258" name="Google Shape;258;p28"/>
            <p:cNvSpPr txBox="1"/>
            <p:nvPr/>
          </p:nvSpPr>
          <p:spPr>
            <a:xfrm>
              <a:off x="2687950" y="2745452"/>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lang="en-US" sz="2400">
                  <a:latin typeface="Zilla Slab"/>
                  <a:ea typeface="Zilla Slab"/>
                  <a:cs typeface="Zilla Slab"/>
                  <a:sym typeface="Zilla Slab"/>
                </a:rPr>
                <a:t>Planning</a:t>
              </a:r>
              <a:endParaRPr sz="2400">
                <a:latin typeface="Zilla Slab"/>
                <a:ea typeface="Zilla Slab"/>
                <a:cs typeface="Zilla Slab"/>
                <a:sym typeface="Zilla Slab"/>
              </a:endParaRPr>
            </a:p>
          </p:txBody>
        </p:sp>
      </p:grpSp>
      <p:grpSp>
        <p:nvGrpSpPr>
          <p:cNvPr id="259" name="Google Shape;259;p28"/>
          <p:cNvGrpSpPr/>
          <p:nvPr/>
        </p:nvGrpSpPr>
        <p:grpSpPr>
          <a:xfrm>
            <a:off x="5369121" y="2605893"/>
            <a:ext cx="2278743" cy="1646228"/>
            <a:chOff x="4781404" y="1957150"/>
            <a:chExt cx="1709100" cy="1234702"/>
          </a:xfrm>
        </p:grpSpPr>
        <p:sp>
          <p:nvSpPr>
            <p:cNvPr id="260" name="Google Shape;260;p28"/>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400">
                <a:latin typeface="Zilla Slab"/>
                <a:ea typeface="Zilla Slab"/>
                <a:cs typeface="Zilla Slab"/>
                <a:sym typeface="Zilla Slab"/>
              </a:endParaRPr>
            </a:p>
          </p:txBody>
        </p:sp>
        <p:sp>
          <p:nvSpPr>
            <p:cNvPr id="261" name="Google Shape;261;p28"/>
            <p:cNvSpPr txBox="1"/>
            <p:nvPr/>
          </p:nvSpPr>
          <p:spPr>
            <a:xfrm>
              <a:off x="4781404" y="2745452"/>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lang="en-US" sz="2400">
                  <a:latin typeface="Zilla Slab"/>
                  <a:ea typeface="Zilla Slab"/>
                  <a:cs typeface="Zilla Slab"/>
                  <a:sym typeface="Zilla Slab"/>
                </a:rPr>
                <a:t>Execution</a:t>
              </a:r>
              <a:endParaRPr sz="2400">
                <a:latin typeface="Zilla Slab"/>
                <a:ea typeface="Zilla Slab"/>
                <a:cs typeface="Zilla Slab"/>
                <a:sym typeface="Zilla Slab"/>
              </a:endParaRPr>
            </a:p>
          </p:txBody>
        </p:sp>
      </p:grpSp>
      <p:grpSp>
        <p:nvGrpSpPr>
          <p:cNvPr id="262" name="Google Shape;262;p28"/>
          <p:cNvGrpSpPr/>
          <p:nvPr/>
        </p:nvGrpSpPr>
        <p:grpSpPr>
          <a:xfrm>
            <a:off x="8145055" y="2605893"/>
            <a:ext cx="2278743" cy="1646228"/>
            <a:chOff x="6863407" y="1957150"/>
            <a:chExt cx="1709100" cy="1234702"/>
          </a:xfrm>
        </p:grpSpPr>
        <p:sp>
          <p:nvSpPr>
            <p:cNvPr id="263" name="Google Shape;263;p28"/>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400">
                <a:latin typeface="Zilla Slab"/>
                <a:ea typeface="Zilla Slab"/>
                <a:cs typeface="Zilla Slab"/>
                <a:sym typeface="Zilla Slab"/>
              </a:endParaRPr>
            </a:p>
          </p:txBody>
        </p:sp>
        <p:sp>
          <p:nvSpPr>
            <p:cNvPr id="264" name="Google Shape;264;p28"/>
            <p:cNvSpPr txBox="1"/>
            <p:nvPr/>
          </p:nvSpPr>
          <p:spPr>
            <a:xfrm>
              <a:off x="6863407" y="2745452"/>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lang="en-US" sz="2400">
                  <a:latin typeface="Zilla Slab"/>
                  <a:ea typeface="Zilla Slab"/>
                  <a:cs typeface="Zilla Slab"/>
                  <a:sym typeface="Zilla Slab"/>
                </a:rPr>
                <a:t>Closing</a:t>
              </a:r>
              <a:endParaRPr sz="2400">
                <a:latin typeface="Zilla Slab"/>
                <a:ea typeface="Zilla Slab"/>
                <a:cs typeface="Zilla Slab"/>
                <a:sym typeface="Zilla Slab"/>
              </a:endParaRPr>
            </a:p>
          </p:txBody>
        </p:sp>
      </p:grpSp>
      <p:sp>
        <p:nvSpPr>
          <p:cNvPr id="265" name="Google Shape;265;p28"/>
          <p:cNvSpPr/>
          <p:nvPr/>
        </p:nvSpPr>
        <p:spPr>
          <a:xfrm>
            <a:off x="4776975" y="2993908"/>
            <a:ext cx="792300" cy="49200"/>
          </a:xfrm>
          <a:prstGeom prst="roundRect">
            <a:avLst>
              <a:gd fmla="val 50000"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6" name="Google Shape;266;p28"/>
          <p:cNvSpPr/>
          <p:nvPr/>
        </p:nvSpPr>
        <p:spPr>
          <a:xfrm>
            <a:off x="7552942" y="2993908"/>
            <a:ext cx="792300" cy="49200"/>
          </a:xfrm>
          <a:prstGeom prst="roundRect">
            <a:avLst>
              <a:gd fmla="val 50000"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descr="Creative Commons License" id="267" name="Google Shape;267;p28">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268" name="Google Shape;268;p28"/>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9"/>
          <p:cNvSpPr txBox="1"/>
          <p:nvPr>
            <p:ph type="title"/>
          </p:nvPr>
        </p:nvSpPr>
        <p:spPr>
          <a:xfrm>
            <a:off x="5494354" y="4252125"/>
            <a:ext cx="23331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400">
                <a:solidFill>
                  <a:srgbClr val="B7B7B7"/>
                </a:solidFill>
                <a:highlight>
                  <a:srgbClr val="B7B7B7"/>
                </a:highlight>
                <a:latin typeface="Zilla Slab"/>
                <a:ea typeface="Zilla Slab"/>
                <a:cs typeface="Zilla Slab"/>
                <a:sym typeface="Zilla Slab"/>
              </a:rPr>
              <a:t>Participation</a:t>
            </a:r>
            <a:endParaRPr sz="2400">
              <a:solidFill>
                <a:srgbClr val="B7B7B7"/>
              </a:solidFill>
              <a:highlight>
                <a:srgbClr val="B7B7B7"/>
              </a:highlight>
              <a:latin typeface="Zilla Slab"/>
              <a:ea typeface="Zilla Slab"/>
              <a:cs typeface="Zilla Slab"/>
              <a:sym typeface="Zilla Slab"/>
            </a:endParaRPr>
          </a:p>
          <a:p>
            <a:pPr indent="0" lvl="0" marL="0" rtl="0" algn="l">
              <a:lnSpc>
                <a:spcPct val="115000"/>
              </a:lnSpc>
              <a:spcBef>
                <a:spcPts val="0"/>
              </a:spcBef>
              <a:spcAft>
                <a:spcPts val="0"/>
              </a:spcAft>
              <a:buNone/>
            </a:pPr>
            <a:r>
              <a:rPr lang="en-US" sz="2400">
                <a:solidFill>
                  <a:srgbClr val="B7B7B7"/>
                </a:solidFill>
                <a:highlight>
                  <a:srgbClr val="B7B7B7"/>
                </a:highlight>
                <a:latin typeface="Zilla Slab"/>
                <a:ea typeface="Zilla Slab"/>
                <a:cs typeface="Zilla Slab"/>
                <a:sym typeface="Zilla Slab"/>
              </a:rPr>
              <a:t>Understanding</a:t>
            </a:r>
            <a:br>
              <a:rPr lang="en-US" sz="2400">
                <a:solidFill>
                  <a:srgbClr val="B7B7B7"/>
                </a:solidFill>
                <a:highlight>
                  <a:srgbClr val="B7B7B7"/>
                </a:highlight>
                <a:latin typeface="Zilla Slab"/>
                <a:ea typeface="Zilla Slab"/>
                <a:cs typeface="Zilla Slab"/>
                <a:sym typeface="Zilla Slab"/>
              </a:rPr>
            </a:br>
            <a:r>
              <a:rPr lang="en-US" sz="2400">
                <a:solidFill>
                  <a:srgbClr val="B7B7B7"/>
                </a:solidFill>
                <a:highlight>
                  <a:srgbClr val="B7B7B7"/>
                </a:highlight>
                <a:latin typeface="Zilla Slab"/>
                <a:ea typeface="Zilla Slab"/>
                <a:cs typeface="Zilla Slab"/>
                <a:sym typeface="Zilla Slab"/>
              </a:rPr>
              <a:t>Sharing</a:t>
            </a:r>
            <a:endParaRPr sz="2400">
              <a:solidFill>
                <a:srgbClr val="B7B7B7"/>
              </a:solidFill>
              <a:highlight>
                <a:srgbClr val="B7B7B7"/>
              </a:highlight>
              <a:latin typeface="Zilla Slab"/>
              <a:ea typeface="Zilla Slab"/>
              <a:cs typeface="Zilla Slab"/>
              <a:sym typeface="Zilla Slab"/>
            </a:endParaRPr>
          </a:p>
        </p:txBody>
      </p:sp>
      <p:sp>
        <p:nvSpPr>
          <p:cNvPr id="274" name="Google Shape;274;p29"/>
          <p:cNvSpPr txBox="1"/>
          <p:nvPr>
            <p:ph type="title"/>
          </p:nvPr>
        </p:nvSpPr>
        <p:spPr>
          <a:xfrm>
            <a:off x="4482279" y="4252125"/>
            <a:ext cx="23331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400">
                <a:solidFill>
                  <a:srgbClr val="999999"/>
                </a:solidFill>
                <a:highlight>
                  <a:srgbClr val="999999"/>
                </a:highlight>
                <a:latin typeface="Zilla Slab"/>
                <a:ea typeface="Zilla Slab"/>
                <a:cs typeface="Zilla Slab"/>
                <a:sym typeface="Zilla Slab"/>
              </a:rPr>
              <a:t>Participation</a:t>
            </a:r>
            <a:endParaRPr sz="2400">
              <a:solidFill>
                <a:srgbClr val="999999"/>
              </a:solidFill>
              <a:highlight>
                <a:srgbClr val="999999"/>
              </a:highlight>
              <a:latin typeface="Zilla Slab"/>
              <a:ea typeface="Zilla Slab"/>
              <a:cs typeface="Zilla Slab"/>
              <a:sym typeface="Zilla Slab"/>
            </a:endParaRPr>
          </a:p>
          <a:p>
            <a:pPr indent="0" lvl="0" marL="0" rtl="0" algn="l">
              <a:lnSpc>
                <a:spcPct val="115000"/>
              </a:lnSpc>
              <a:spcBef>
                <a:spcPts val="0"/>
              </a:spcBef>
              <a:spcAft>
                <a:spcPts val="0"/>
              </a:spcAft>
              <a:buNone/>
            </a:pPr>
            <a:r>
              <a:rPr lang="en-US" sz="2400">
                <a:solidFill>
                  <a:srgbClr val="999999"/>
                </a:solidFill>
                <a:highlight>
                  <a:srgbClr val="999999"/>
                </a:highlight>
                <a:latin typeface="Zilla Slab"/>
                <a:ea typeface="Zilla Slab"/>
                <a:cs typeface="Zilla Slab"/>
                <a:sym typeface="Zilla Slab"/>
              </a:rPr>
              <a:t>Understanding</a:t>
            </a:r>
            <a:br>
              <a:rPr lang="en-US" sz="2400">
                <a:solidFill>
                  <a:srgbClr val="999999"/>
                </a:solidFill>
                <a:highlight>
                  <a:srgbClr val="999999"/>
                </a:highlight>
                <a:latin typeface="Zilla Slab"/>
                <a:ea typeface="Zilla Slab"/>
                <a:cs typeface="Zilla Slab"/>
                <a:sym typeface="Zilla Slab"/>
              </a:rPr>
            </a:br>
            <a:r>
              <a:rPr lang="en-US" sz="2400">
                <a:solidFill>
                  <a:srgbClr val="999999"/>
                </a:solidFill>
                <a:highlight>
                  <a:srgbClr val="999999"/>
                </a:highlight>
                <a:latin typeface="Zilla Slab"/>
                <a:ea typeface="Zilla Slab"/>
                <a:cs typeface="Zilla Slab"/>
                <a:sym typeface="Zilla Slab"/>
              </a:rPr>
              <a:t>Sharing</a:t>
            </a:r>
            <a:endParaRPr sz="2400">
              <a:solidFill>
                <a:srgbClr val="999999"/>
              </a:solidFill>
              <a:highlight>
                <a:srgbClr val="999999"/>
              </a:highlight>
              <a:latin typeface="Zilla Slab"/>
              <a:ea typeface="Zilla Slab"/>
              <a:cs typeface="Zilla Slab"/>
              <a:sym typeface="Zilla Slab"/>
            </a:endParaRPr>
          </a:p>
        </p:txBody>
      </p:sp>
      <p:sp>
        <p:nvSpPr>
          <p:cNvPr id="275" name="Google Shape;275;p29"/>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Project Lifecycle</a:t>
            </a:r>
            <a:r>
              <a:rPr lang="en-US">
                <a:solidFill>
                  <a:srgbClr val="000000"/>
                </a:solidFill>
                <a:latin typeface="Zilla Slab"/>
                <a:ea typeface="Zilla Slab"/>
                <a:cs typeface="Zilla Slab"/>
                <a:sym typeface="Zilla Slab"/>
              </a:rPr>
              <a:t> (waterfall)</a:t>
            </a:r>
            <a:endParaRPr>
              <a:solidFill>
                <a:srgbClr val="000000"/>
              </a:solidFill>
              <a:latin typeface="Zilla Slab"/>
              <a:ea typeface="Zilla Slab"/>
              <a:cs typeface="Zilla Slab"/>
              <a:sym typeface="Zilla Slab"/>
            </a:endParaRPr>
          </a:p>
        </p:txBody>
      </p:sp>
      <p:sp>
        <p:nvSpPr>
          <p:cNvPr id="276" name="Google Shape;276;p29"/>
          <p:cNvSpPr/>
          <p:nvPr/>
        </p:nvSpPr>
        <p:spPr>
          <a:xfrm>
            <a:off x="1880692" y="2993908"/>
            <a:ext cx="792300" cy="49200"/>
          </a:xfrm>
          <a:prstGeom prst="roundRect">
            <a:avLst>
              <a:gd fmla="val 50000" name="adj"/>
            </a:avLst>
          </a:prstGeom>
          <a:solidFill>
            <a:srgbClr val="666666"/>
          </a:solidFill>
          <a:ln cap="flat" cmpd="sng" w="9525">
            <a:solidFill>
              <a:srgbClr val="666666"/>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7" name="Google Shape;277;p29"/>
          <p:cNvGrpSpPr/>
          <p:nvPr/>
        </p:nvGrpSpPr>
        <p:grpSpPr>
          <a:xfrm>
            <a:off x="-213294" y="2605893"/>
            <a:ext cx="2278743" cy="1646228"/>
            <a:chOff x="594488" y="1957150"/>
            <a:chExt cx="1709100" cy="1234702"/>
          </a:xfrm>
        </p:grpSpPr>
        <p:sp>
          <p:nvSpPr>
            <p:cNvPr id="278" name="Google Shape;278;p29"/>
            <p:cNvSpPr/>
            <p:nvPr/>
          </p:nvSpPr>
          <p:spPr>
            <a:xfrm>
              <a:off x="1151886" y="1957150"/>
              <a:ext cx="594300" cy="594300"/>
            </a:xfrm>
            <a:prstGeom prst="ellipse">
              <a:avLst/>
            </a:prstGeom>
            <a:noFill/>
            <a:ln cap="flat" cmpd="sng" w="38100">
              <a:solidFill>
                <a:srgbClr val="666666"/>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400">
                <a:latin typeface="Zilla Slab"/>
                <a:ea typeface="Zilla Slab"/>
                <a:cs typeface="Zilla Slab"/>
                <a:sym typeface="Zilla Slab"/>
              </a:endParaRPr>
            </a:p>
          </p:txBody>
        </p:sp>
        <p:sp>
          <p:nvSpPr>
            <p:cNvPr id="279" name="Google Shape;279;p29"/>
            <p:cNvSpPr txBox="1"/>
            <p:nvPr/>
          </p:nvSpPr>
          <p:spPr>
            <a:xfrm>
              <a:off x="594488" y="2745452"/>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lang="en-US" sz="2400">
                  <a:latin typeface="Zilla Slab"/>
                  <a:ea typeface="Zilla Slab"/>
                  <a:cs typeface="Zilla Slab"/>
                  <a:sym typeface="Zilla Slab"/>
                </a:rPr>
                <a:t>Initiation</a:t>
              </a:r>
              <a:endParaRPr sz="2400">
                <a:latin typeface="Zilla Slab"/>
                <a:ea typeface="Zilla Slab"/>
                <a:cs typeface="Zilla Slab"/>
                <a:sym typeface="Zilla Slab"/>
              </a:endParaRPr>
            </a:p>
          </p:txBody>
        </p:sp>
      </p:grpSp>
      <p:grpSp>
        <p:nvGrpSpPr>
          <p:cNvPr id="280" name="Google Shape;280;p29"/>
          <p:cNvGrpSpPr/>
          <p:nvPr/>
        </p:nvGrpSpPr>
        <p:grpSpPr>
          <a:xfrm>
            <a:off x="2577919" y="2605893"/>
            <a:ext cx="2278743" cy="1646228"/>
            <a:chOff x="2687950" y="1957150"/>
            <a:chExt cx="1709100" cy="1234702"/>
          </a:xfrm>
        </p:grpSpPr>
        <p:sp>
          <p:nvSpPr>
            <p:cNvPr id="281" name="Google Shape;281;p29"/>
            <p:cNvSpPr/>
            <p:nvPr/>
          </p:nvSpPr>
          <p:spPr>
            <a:xfrm>
              <a:off x="3256823" y="1957150"/>
              <a:ext cx="594300" cy="594300"/>
            </a:xfrm>
            <a:prstGeom prst="ellipse">
              <a:avLst/>
            </a:prstGeom>
            <a:noFill/>
            <a:ln cap="flat" cmpd="sng" w="38100">
              <a:solidFill>
                <a:srgbClr val="666666"/>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400">
                <a:latin typeface="Zilla Slab"/>
                <a:ea typeface="Zilla Slab"/>
                <a:cs typeface="Zilla Slab"/>
                <a:sym typeface="Zilla Slab"/>
              </a:endParaRPr>
            </a:p>
          </p:txBody>
        </p:sp>
        <p:sp>
          <p:nvSpPr>
            <p:cNvPr id="282" name="Google Shape;282;p29"/>
            <p:cNvSpPr txBox="1"/>
            <p:nvPr/>
          </p:nvSpPr>
          <p:spPr>
            <a:xfrm>
              <a:off x="2687950" y="2745452"/>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lang="en-US" sz="2400">
                  <a:latin typeface="Zilla Slab"/>
                  <a:ea typeface="Zilla Slab"/>
                  <a:cs typeface="Zilla Slab"/>
                  <a:sym typeface="Zilla Slab"/>
                </a:rPr>
                <a:t>Planning</a:t>
              </a:r>
              <a:endParaRPr sz="2400">
                <a:latin typeface="Zilla Slab"/>
                <a:ea typeface="Zilla Slab"/>
                <a:cs typeface="Zilla Slab"/>
                <a:sym typeface="Zilla Slab"/>
              </a:endParaRPr>
            </a:p>
          </p:txBody>
        </p:sp>
      </p:grpSp>
      <p:grpSp>
        <p:nvGrpSpPr>
          <p:cNvPr id="283" name="Google Shape;283;p29"/>
          <p:cNvGrpSpPr/>
          <p:nvPr/>
        </p:nvGrpSpPr>
        <p:grpSpPr>
          <a:xfrm>
            <a:off x="5369121" y="2605893"/>
            <a:ext cx="2278743" cy="1646228"/>
            <a:chOff x="4781404" y="1957150"/>
            <a:chExt cx="1709100" cy="1234702"/>
          </a:xfrm>
        </p:grpSpPr>
        <p:sp>
          <p:nvSpPr>
            <p:cNvPr id="284" name="Google Shape;284;p29"/>
            <p:cNvSpPr/>
            <p:nvPr/>
          </p:nvSpPr>
          <p:spPr>
            <a:xfrm>
              <a:off x="5338808"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400">
                <a:latin typeface="Zilla Slab"/>
                <a:ea typeface="Zilla Slab"/>
                <a:cs typeface="Zilla Slab"/>
                <a:sym typeface="Zilla Slab"/>
              </a:endParaRPr>
            </a:p>
          </p:txBody>
        </p:sp>
        <p:sp>
          <p:nvSpPr>
            <p:cNvPr id="285" name="Google Shape;285;p29"/>
            <p:cNvSpPr txBox="1"/>
            <p:nvPr/>
          </p:nvSpPr>
          <p:spPr>
            <a:xfrm>
              <a:off x="4781404" y="2745452"/>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lang="en-US" sz="2400">
                  <a:latin typeface="Zilla Slab"/>
                  <a:ea typeface="Zilla Slab"/>
                  <a:cs typeface="Zilla Slab"/>
                  <a:sym typeface="Zilla Slab"/>
                </a:rPr>
                <a:t>Execution</a:t>
              </a:r>
              <a:endParaRPr sz="2400">
                <a:latin typeface="Zilla Slab"/>
                <a:ea typeface="Zilla Slab"/>
                <a:cs typeface="Zilla Slab"/>
                <a:sym typeface="Zilla Slab"/>
              </a:endParaRPr>
            </a:p>
          </p:txBody>
        </p:sp>
      </p:grpSp>
      <p:grpSp>
        <p:nvGrpSpPr>
          <p:cNvPr id="286" name="Google Shape;286;p29"/>
          <p:cNvGrpSpPr/>
          <p:nvPr/>
        </p:nvGrpSpPr>
        <p:grpSpPr>
          <a:xfrm>
            <a:off x="8145055" y="2605893"/>
            <a:ext cx="2278743" cy="1646228"/>
            <a:chOff x="6863407" y="1957150"/>
            <a:chExt cx="1709100" cy="1234702"/>
          </a:xfrm>
        </p:grpSpPr>
        <p:sp>
          <p:nvSpPr>
            <p:cNvPr id="287" name="Google Shape;287;p29"/>
            <p:cNvSpPr/>
            <p:nvPr/>
          </p:nvSpPr>
          <p:spPr>
            <a:xfrm>
              <a:off x="7420786" y="19571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2400">
                <a:latin typeface="Zilla Slab"/>
                <a:ea typeface="Zilla Slab"/>
                <a:cs typeface="Zilla Slab"/>
                <a:sym typeface="Zilla Slab"/>
              </a:endParaRPr>
            </a:p>
          </p:txBody>
        </p:sp>
        <p:sp>
          <p:nvSpPr>
            <p:cNvPr id="288" name="Google Shape;288;p29"/>
            <p:cNvSpPr txBox="1"/>
            <p:nvPr/>
          </p:nvSpPr>
          <p:spPr>
            <a:xfrm>
              <a:off x="6863407" y="2745452"/>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lang="en-US" sz="2400">
                  <a:latin typeface="Zilla Slab"/>
                  <a:ea typeface="Zilla Slab"/>
                  <a:cs typeface="Zilla Slab"/>
                  <a:sym typeface="Zilla Slab"/>
                </a:rPr>
                <a:t>Closing</a:t>
              </a:r>
              <a:endParaRPr sz="2400">
                <a:latin typeface="Zilla Slab"/>
                <a:ea typeface="Zilla Slab"/>
                <a:cs typeface="Zilla Slab"/>
                <a:sym typeface="Zilla Slab"/>
              </a:endParaRPr>
            </a:p>
          </p:txBody>
        </p:sp>
      </p:grpSp>
      <p:sp>
        <p:nvSpPr>
          <p:cNvPr id="289" name="Google Shape;289;p29"/>
          <p:cNvSpPr/>
          <p:nvPr/>
        </p:nvSpPr>
        <p:spPr>
          <a:xfrm>
            <a:off x="4776975" y="2993908"/>
            <a:ext cx="792300" cy="49200"/>
          </a:xfrm>
          <a:prstGeom prst="roundRect">
            <a:avLst>
              <a:gd fmla="val 50000"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 name="Google Shape;290;p29"/>
          <p:cNvSpPr/>
          <p:nvPr/>
        </p:nvSpPr>
        <p:spPr>
          <a:xfrm>
            <a:off x="7552942" y="2993908"/>
            <a:ext cx="792300" cy="49200"/>
          </a:xfrm>
          <a:prstGeom prst="roundRect">
            <a:avLst>
              <a:gd fmla="val 50000"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descr="Creative Commons License" id="291" name="Google Shape;291;p29">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292" name="Google Shape;292;p29"/>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
        <p:nvSpPr>
          <p:cNvPr id="293" name="Google Shape;293;p29"/>
          <p:cNvSpPr txBox="1"/>
          <p:nvPr>
            <p:ph type="title"/>
          </p:nvPr>
        </p:nvSpPr>
        <p:spPr>
          <a:xfrm>
            <a:off x="3484854" y="4252125"/>
            <a:ext cx="23331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400">
                <a:solidFill>
                  <a:srgbClr val="434343"/>
                </a:solidFill>
                <a:highlight>
                  <a:srgbClr val="434343"/>
                </a:highlight>
                <a:latin typeface="Zilla Slab"/>
                <a:ea typeface="Zilla Slab"/>
                <a:cs typeface="Zilla Slab"/>
                <a:sym typeface="Zilla Slab"/>
              </a:rPr>
              <a:t>Participation</a:t>
            </a:r>
            <a:endParaRPr sz="2400">
              <a:solidFill>
                <a:srgbClr val="434343"/>
              </a:solidFill>
              <a:highlight>
                <a:srgbClr val="434343"/>
              </a:highlight>
              <a:latin typeface="Zilla Slab"/>
              <a:ea typeface="Zilla Slab"/>
              <a:cs typeface="Zilla Slab"/>
              <a:sym typeface="Zilla Slab"/>
            </a:endParaRPr>
          </a:p>
          <a:p>
            <a:pPr indent="0" lvl="0" marL="0" rtl="0" algn="l">
              <a:lnSpc>
                <a:spcPct val="115000"/>
              </a:lnSpc>
              <a:spcBef>
                <a:spcPts val="0"/>
              </a:spcBef>
              <a:spcAft>
                <a:spcPts val="0"/>
              </a:spcAft>
              <a:buNone/>
            </a:pPr>
            <a:r>
              <a:rPr lang="en-US" sz="2400">
                <a:solidFill>
                  <a:srgbClr val="434343"/>
                </a:solidFill>
                <a:highlight>
                  <a:srgbClr val="434343"/>
                </a:highlight>
                <a:latin typeface="Zilla Slab"/>
                <a:ea typeface="Zilla Slab"/>
                <a:cs typeface="Zilla Slab"/>
                <a:sym typeface="Zilla Slab"/>
              </a:rPr>
              <a:t>Understanding</a:t>
            </a:r>
            <a:br>
              <a:rPr lang="en-US" sz="2400">
                <a:solidFill>
                  <a:srgbClr val="434343"/>
                </a:solidFill>
                <a:highlight>
                  <a:srgbClr val="434343"/>
                </a:highlight>
                <a:latin typeface="Zilla Slab"/>
                <a:ea typeface="Zilla Slab"/>
                <a:cs typeface="Zilla Slab"/>
                <a:sym typeface="Zilla Slab"/>
              </a:rPr>
            </a:br>
            <a:r>
              <a:rPr lang="en-US" sz="2400">
                <a:solidFill>
                  <a:srgbClr val="434343"/>
                </a:solidFill>
                <a:highlight>
                  <a:srgbClr val="434343"/>
                </a:highlight>
                <a:latin typeface="Zilla Slab"/>
                <a:ea typeface="Zilla Slab"/>
                <a:cs typeface="Zilla Slab"/>
                <a:sym typeface="Zilla Slab"/>
              </a:rPr>
              <a:t>Sharing</a:t>
            </a:r>
            <a:endParaRPr sz="2400">
              <a:solidFill>
                <a:srgbClr val="434343"/>
              </a:solidFill>
              <a:highlight>
                <a:srgbClr val="434343"/>
              </a:highlight>
              <a:latin typeface="Zilla Slab"/>
              <a:ea typeface="Zilla Slab"/>
              <a:cs typeface="Zilla Slab"/>
              <a:sym typeface="Zilla Slab"/>
            </a:endParaRPr>
          </a:p>
        </p:txBody>
      </p:sp>
      <p:sp>
        <p:nvSpPr>
          <p:cNvPr id="294" name="Google Shape;294;p29"/>
          <p:cNvSpPr txBox="1"/>
          <p:nvPr>
            <p:ph type="title"/>
          </p:nvPr>
        </p:nvSpPr>
        <p:spPr>
          <a:xfrm>
            <a:off x="2758091" y="4252125"/>
            <a:ext cx="23331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400">
                <a:solidFill>
                  <a:srgbClr val="FFFFFF"/>
                </a:solidFill>
                <a:highlight>
                  <a:srgbClr val="000000"/>
                </a:highlight>
                <a:latin typeface="Zilla Slab"/>
                <a:ea typeface="Zilla Slab"/>
                <a:cs typeface="Zilla Slab"/>
                <a:sym typeface="Zilla Slab"/>
              </a:rPr>
              <a:t> </a:t>
            </a:r>
            <a:r>
              <a:rPr lang="en-US" sz="2400">
                <a:solidFill>
                  <a:srgbClr val="FFFFFF"/>
                </a:solidFill>
                <a:highlight>
                  <a:srgbClr val="000000"/>
                </a:highlight>
                <a:latin typeface="Zilla Slab"/>
                <a:ea typeface="Zilla Slab"/>
                <a:cs typeface="Zilla Slab"/>
                <a:sym typeface="Zilla Slab"/>
              </a:rPr>
              <a:t>Participation </a:t>
            </a:r>
            <a:endParaRPr sz="2400">
              <a:solidFill>
                <a:srgbClr val="FFFFFF"/>
              </a:solidFill>
              <a:highlight>
                <a:srgbClr val="000000"/>
              </a:highlight>
              <a:latin typeface="Zilla Slab"/>
              <a:ea typeface="Zilla Slab"/>
              <a:cs typeface="Zilla Slab"/>
              <a:sym typeface="Zilla Slab"/>
            </a:endParaRPr>
          </a:p>
          <a:p>
            <a:pPr indent="0" lvl="0" marL="0" rtl="0" algn="l">
              <a:lnSpc>
                <a:spcPct val="115000"/>
              </a:lnSpc>
              <a:spcBef>
                <a:spcPts val="0"/>
              </a:spcBef>
              <a:spcAft>
                <a:spcPts val="0"/>
              </a:spcAft>
              <a:buNone/>
            </a:pPr>
            <a:r>
              <a:rPr lang="en-US" sz="2400">
                <a:solidFill>
                  <a:srgbClr val="FFFFFF"/>
                </a:solidFill>
                <a:highlight>
                  <a:srgbClr val="000000"/>
                </a:highlight>
                <a:latin typeface="Zilla Slab"/>
                <a:ea typeface="Zilla Slab"/>
                <a:cs typeface="Zilla Slab"/>
                <a:sym typeface="Zilla Slab"/>
              </a:rPr>
              <a:t> Understanding</a:t>
            </a:r>
            <a:br>
              <a:rPr lang="en-US" sz="2400">
                <a:solidFill>
                  <a:srgbClr val="FFFFFF"/>
                </a:solidFill>
                <a:highlight>
                  <a:srgbClr val="000000"/>
                </a:highlight>
                <a:latin typeface="Zilla Slab"/>
                <a:ea typeface="Zilla Slab"/>
                <a:cs typeface="Zilla Slab"/>
                <a:sym typeface="Zilla Slab"/>
              </a:rPr>
            </a:br>
            <a:r>
              <a:rPr lang="en-US" sz="2400">
                <a:solidFill>
                  <a:srgbClr val="FFFFFF"/>
                </a:solidFill>
                <a:highlight>
                  <a:srgbClr val="000000"/>
                </a:highlight>
                <a:latin typeface="Zilla Slab"/>
                <a:ea typeface="Zilla Slab"/>
                <a:cs typeface="Zilla Slab"/>
                <a:sym typeface="Zilla Slab"/>
              </a:rPr>
              <a:t> Sharing</a:t>
            </a:r>
            <a:endParaRPr sz="2400">
              <a:solidFill>
                <a:srgbClr val="FFFFFF"/>
              </a:solidFill>
              <a:highlight>
                <a:srgbClr val="000000"/>
              </a:highlight>
              <a:latin typeface="Zilla Slab"/>
              <a:ea typeface="Zilla Slab"/>
              <a:cs typeface="Zilla Slab"/>
              <a:sym typeface="Zilla Sla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Creative Commons License" id="299" name="Google Shape;299;p30">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300" name="Google Shape;300;p30"/>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
        <p:nvSpPr>
          <p:cNvPr id="301" name="Google Shape;301;p30"/>
          <p:cNvSpPr txBox="1"/>
          <p:nvPr>
            <p:ph type="title"/>
          </p:nvPr>
        </p:nvSpPr>
        <p:spPr>
          <a:xfrm>
            <a:off x="415600" y="593375"/>
            <a:ext cx="88653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Software Development</a:t>
            </a:r>
            <a:r>
              <a:rPr lang="en-US">
                <a:solidFill>
                  <a:srgbClr val="FFFFFF"/>
                </a:solidFill>
                <a:highlight>
                  <a:srgbClr val="000000"/>
                </a:highlight>
                <a:latin typeface="Zilla Slab"/>
                <a:ea typeface="Zilla Slab"/>
                <a:cs typeface="Zilla Slab"/>
                <a:sym typeface="Zilla Slab"/>
              </a:rPr>
              <a:t> Lifecycle</a:t>
            </a:r>
            <a:endParaRPr>
              <a:solidFill>
                <a:srgbClr val="FFFFFF"/>
              </a:solidFill>
              <a:highlight>
                <a:srgbClr val="000000"/>
              </a:highlight>
              <a:latin typeface="Zilla Slab"/>
              <a:ea typeface="Zilla Slab"/>
              <a:cs typeface="Zilla Slab"/>
              <a:sym typeface="Zilla Slab"/>
            </a:endParaRPr>
          </a:p>
        </p:txBody>
      </p:sp>
      <p:pic>
        <p:nvPicPr>
          <p:cNvPr id="302" name="Google Shape;302;p30"/>
          <p:cNvPicPr preferRelativeResize="0"/>
          <p:nvPr/>
        </p:nvPicPr>
        <p:blipFill>
          <a:blip r:embed="rId7">
            <a:alphaModFix/>
          </a:blip>
          <a:stretch>
            <a:fillRect/>
          </a:stretch>
        </p:blipFill>
        <p:spPr>
          <a:xfrm>
            <a:off x="3226313" y="1385300"/>
            <a:ext cx="4553125" cy="4553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1"/>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lt1"/>
                </a:solidFill>
                <a:highlight>
                  <a:schemeClr val="dk1"/>
                </a:highlight>
                <a:latin typeface="Zilla Slab"/>
                <a:ea typeface="Zilla Slab"/>
                <a:cs typeface="Zilla Slab"/>
                <a:sym typeface="Zilla Slab"/>
              </a:rPr>
              <a:t>Software Development Lifecycle</a:t>
            </a:r>
            <a:endParaRPr>
              <a:solidFill>
                <a:schemeClr val="lt1"/>
              </a:solidFill>
              <a:highlight>
                <a:schemeClr val="dk1"/>
              </a:highlight>
              <a:latin typeface="Zilla Slab"/>
              <a:ea typeface="Zilla Slab"/>
              <a:cs typeface="Zilla Slab"/>
              <a:sym typeface="Zilla Slab"/>
            </a:endParaRPr>
          </a:p>
          <a:p>
            <a:pPr indent="0" lvl="0" marL="0" rtl="0" algn="l">
              <a:spcBef>
                <a:spcPts val="0"/>
              </a:spcBef>
              <a:spcAft>
                <a:spcPts val="0"/>
              </a:spcAft>
              <a:buNone/>
            </a:pPr>
            <a:r>
              <a:t/>
            </a:r>
            <a:endParaRPr>
              <a:solidFill>
                <a:srgbClr val="FFFFFF"/>
              </a:solidFill>
              <a:highlight>
                <a:srgbClr val="000000"/>
              </a:highlight>
              <a:latin typeface="Zilla Slab"/>
              <a:ea typeface="Zilla Slab"/>
              <a:cs typeface="Zilla Slab"/>
              <a:sym typeface="Zilla Slab"/>
            </a:endParaRPr>
          </a:p>
        </p:txBody>
      </p:sp>
      <p:pic>
        <p:nvPicPr>
          <p:cNvPr id="308" name="Google Shape;308;p31"/>
          <p:cNvPicPr preferRelativeResize="0"/>
          <p:nvPr/>
        </p:nvPicPr>
        <p:blipFill>
          <a:blip r:embed="rId3">
            <a:alphaModFix/>
          </a:blip>
          <a:stretch>
            <a:fillRect/>
          </a:stretch>
        </p:blipFill>
        <p:spPr>
          <a:xfrm>
            <a:off x="3226313" y="1385300"/>
            <a:ext cx="4553125" cy="4553125"/>
          </a:xfrm>
          <a:prstGeom prst="rect">
            <a:avLst/>
          </a:prstGeom>
          <a:noFill/>
          <a:ln>
            <a:noFill/>
          </a:ln>
        </p:spPr>
      </p:pic>
      <p:sp>
        <p:nvSpPr>
          <p:cNvPr id="309" name="Google Shape;309;p31"/>
          <p:cNvSpPr txBox="1"/>
          <p:nvPr>
            <p:ph type="title"/>
          </p:nvPr>
        </p:nvSpPr>
        <p:spPr>
          <a:xfrm>
            <a:off x="1944000" y="2288675"/>
            <a:ext cx="17727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000000"/>
                </a:solidFill>
                <a:latin typeface="Zilla Slab"/>
                <a:ea typeface="Zilla Slab"/>
                <a:cs typeface="Zilla Slab"/>
                <a:sym typeface="Zilla Slab"/>
              </a:rPr>
              <a:t>Understanding</a:t>
            </a:r>
            <a:br>
              <a:rPr lang="en-US" sz="1800">
                <a:solidFill>
                  <a:srgbClr val="000000"/>
                </a:solidFill>
                <a:latin typeface="Zilla Slab"/>
                <a:ea typeface="Zilla Slab"/>
                <a:cs typeface="Zilla Slab"/>
                <a:sym typeface="Zilla Slab"/>
              </a:rPr>
            </a:br>
            <a:r>
              <a:rPr lang="en-US" sz="1800">
                <a:solidFill>
                  <a:srgbClr val="000000"/>
                </a:solidFill>
                <a:latin typeface="Zilla Slab"/>
                <a:ea typeface="Zilla Slab"/>
                <a:cs typeface="Zilla Slab"/>
                <a:sym typeface="Zilla Slab"/>
              </a:rPr>
              <a:t>Participation</a:t>
            </a:r>
            <a:br>
              <a:rPr lang="en-US" sz="1800">
                <a:solidFill>
                  <a:srgbClr val="000000"/>
                </a:solidFill>
                <a:latin typeface="Zilla Slab"/>
                <a:ea typeface="Zilla Slab"/>
                <a:cs typeface="Zilla Slab"/>
                <a:sym typeface="Zilla Slab"/>
              </a:rPr>
            </a:br>
            <a:r>
              <a:rPr lang="en-US" sz="1800">
                <a:solidFill>
                  <a:srgbClr val="000000"/>
                </a:solidFill>
                <a:latin typeface="Zilla Slab"/>
                <a:ea typeface="Zilla Slab"/>
                <a:cs typeface="Zilla Slab"/>
                <a:sym typeface="Zilla Slab"/>
              </a:rPr>
              <a:t>Sharing</a:t>
            </a:r>
            <a:endParaRPr sz="1800">
              <a:solidFill>
                <a:srgbClr val="000000"/>
              </a:solidFill>
              <a:latin typeface="Zilla Slab"/>
              <a:ea typeface="Zilla Slab"/>
              <a:cs typeface="Zilla Slab"/>
              <a:sym typeface="Zilla Slab"/>
            </a:endParaRPr>
          </a:p>
        </p:txBody>
      </p:sp>
      <p:sp>
        <p:nvSpPr>
          <p:cNvPr id="310" name="Google Shape;310;p31"/>
          <p:cNvSpPr txBox="1"/>
          <p:nvPr>
            <p:ph type="title"/>
          </p:nvPr>
        </p:nvSpPr>
        <p:spPr>
          <a:xfrm>
            <a:off x="7223450" y="2288675"/>
            <a:ext cx="1772700" cy="359100"/>
          </a:xfrm>
          <a:prstGeom prst="rect">
            <a:avLst/>
          </a:prstGeom>
        </p:spPr>
        <p:txBody>
          <a:bodyPr anchorCtr="0" anchor="t" bIns="45700" lIns="91425" spcFirstLastPara="1" rIns="91425" wrap="square" tIns="45700">
            <a:noAutofit/>
          </a:bodyPr>
          <a:lstStyle/>
          <a:p>
            <a:pPr indent="0" lvl="0" marL="0" rtl="0" algn="r">
              <a:lnSpc>
                <a:spcPct val="115000"/>
              </a:lnSpc>
              <a:spcBef>
                <a:spcPts val="0"/>
              </a:spcBef>
              <a:spcAft>
                <a:spcPts val="0"/>
              </a:spcAft>
              <a:buNone/>
            </a:pPr>
            <a:r>
              <a:rPr lang="en-US" sz="1800">
                <a:solidFill>
                  <a:srgbClr val="000000"/>
                </a:solidFill>
                <a:latin typeface="Zilla Slab"/>
                <a:ea typeface="Zilla Slab"/>
                <a:cs typeface="Zilla Slab"/>
                <a:sym typeface="Zilla Slab"/>
              </a:rPr>
              <a:t>Understanding</a:t>
            </a:r>
            <a:br>
              <a:rPr lang="en-US" sz="1800">
                <a:solidFill>
                  <a:srgbClr val="000000"/>
                </a:solidFill>
                <a:latin typeface="Zilla Slab"/>
                <a:ea typeface="Zilla Slab"/>
                <a:cs typeface="Zilla Slab"/>
                <a:sym typeface="Zilla Slab"/>
              </a:rPr>
            </a:br>
            <a:r>
              <a:rPr lang="en-US" sz="1800">
                <a:solidFill>
                  <a:srgbClr val="000000"/>
                </a:solidFill>
                <a:latin typeface="Zilla Slab"/>
                <a:ea typeface="Zilla Slab"/>
                <a:cs typeface="Zilla Slab"/>
                <a:sym typeface="Zilla Slab"/>
              </a:rPr>
              <a:t>Participation</a:t>
            </a:r>
            <a:br>
              <a:rPr lang="en-US" sz="1800">
                <a:solidFill>
                  <a:srgbClr val="000000"/>
                </a:solidFill>
                <a:latin typeface="Zilla Slab"/>
                <a:ea typeface="Zilla Slab"/>
                <a:cs typeface="Zilla Slab"/>
                <a:sym typeface="Zilla Slab"/>
              </a:rPr>
            </a:br>
            <a:r>
              <a:rPr lang="en-US" sz="1800">
                <a:solidFill>
                  <a:srgbClr val="000000"/>
                </a:solidFill>
                <a:latin typeface="Zilla Slab"/>
                <a:ea typeface="Zilla Slab"/>
                <a:cs typeface="Zilla Slab"/>
                <a:sym typeface="Zilla Slab"/>
              </a:rPr>
              <a:t>Sharing</a:t>
            </a:r>
            <a:endParaRPr sz="1800">
              <a:solidFill>
                <a:srgbClr val="000000"/>
              </a:solidFill>
              <a:latin typeface="Zilla Slab"/>
              <a:ea typeface="Zilla Slab"/>
              <a:cs typeface="Zilla Slab"/>
              <a:sym typeface="Zilla Slab"/>
            </a:endParaRPr>
          </a:p>
        </p:txBody>
      </p:sp>
      <p:sp>
        <p:nvSpPr>
          <p:cNvPr id="311" name="Google Shape;311;p31"/>
          <p:cNvSpPr txBox="1"/>
          <p:nvPr>
            <p:ph type="title"/>
          </p:nvPr>
        </p:nvSpPr>
        <p:spPr>
          <a:xfrm>
            <a:off x="4291338" y="2985675"/>
            <a:ext cx="2423100" cy="3591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400">
                <a:solidFill>
                  <a:srgbClr val="FFFFFF"/>
                </a:solidFill>
                <a:highlight>
                  <a:srgbClr val="000000"/>
                </a:highlight>
                <a:latin typeface="Zilla Slab"/>
                <a:ea typeface="Zilla Slab"/>
                <a:cs typeface="Zilla Slab"/>
                <a:sym typeface="Zilla Slab"/>
              </a:rPr>
              <a:t>Understanding</a:t>
            </a:r>
            <a:br>
              <a:rPr lang="en-US" sz="2400">
                <a:solidFill>
                  <a:srgbClr val="FFFFFF"/>
                </a:solidFill>
                <a:highlight>
                  <a:srgbClr val="000000"/>
                </a:highlight>
                <a:latin typeface="Zilla Slab"/>
                <a:ea typeface="Zilla Slab"/>
                <a:cs typeface="Zilla Slab"/>
                <a:sym typeface="Zilla Slab"/>
              </a:rPr>
            </a:br>
            <a:r>
              <a:rPr lang="en-US" sz="2400">
                <a:solidFill>
                  <a:srgbClr val="FFFFFF"/>
                </a:solidFill>
                <a:highlight>
                  <a:srgbClr val="000000"/>
                </a:highlight>
                <a:latin typeface="Zilla Slab"/>
                <a:ea typeface="Zilla Slab"/>
                <a:cs typeface="Zilla Slab"/>
                <a:sym typeface="Zilla Slab"/>
              </a:rPr>
              <a:t>Participation</a:t>
            </a:r>
            <a:br>
              <a:rPr lang="en-US" sz="2400">
                <a:solidFill>
                  <a:srgbClr val="FFFFFF"/>
                </a:solidFill>
                <a:highlight>
                  <a:srgbClr val="000000"/>
                </a:highlight>
                <a:latin typeface="Zilla Slab"/>
                <a:ea typeface="Zilla Slab"/>
                <a:cs typeface="Zilla Slab"/>
                <a:sym typeface="Zilla Slab"/>
              </a:rPr>
            </a:br>
            <a:r>
              <a:rPr lang="en-US" sz="2400">
                <a:solidFill>
                  <a:srgbClr val="FFFFFF"/>
                </a:solidFill>
                <a:highlight>
                  <a:srgbClr val="000000"/>
                </a:highlight>
                <a:latin typeface="Zilla Slab"/>
                <a:ea typeface="Zilla Slab"/>
                <a:cs typeface="Zilla Slab"/>
                <a:sym typeface="Zilla Slab"/>
              </a:rPr>
              <a:t>Sharing</a:t>
            </a:r>
            <a:endParaRPr sz="2400">
              <a:solidFill>
                <a:srgbClr val="FFFFFF"/>
              </a:solidFill>
              <a:highlight>
                <a:srgbClr val="000000"/>
              </a:highlight>
              <a:latin typeface="Zilla Slab"/>
              <a:ea typeface="Zilla Slab"/>
              <a:cs typeface="Zilla Slab"/>
              <a:sym typeface="Zilla Slab"/>
            </a:endParaRPr>
          </a:p>
        </p:txBody>
      </p:sp>
      <p:sp>
        <p:nvSpPr>
          <p:cNvPr id="312" name="Google Shape;312;p31"/>
          <p:cNvSpPr txBox="1"/>
          <p:nvPr>
            <p:ph type="title"/>
          </p:nvPr>
        </p:nvSpPr>
        <p:spPr>
          <a:xfrm>
            <a:off x="2042175" y="4124625"/>
            <a:ext cx="17727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solidFill>
                  <a:srgbClr val="000000"/>
                </a:solidFill>
                <a:latin typeface="Zilla Slab"/>
                <a:ea typeface="Zilla Slab"/>
                <a:cs typeface="Zilla Slab"/>
                <a:sym typeface="Zilla Slab"/>
              </a:rPr>
              <a:t>Sharing</a:t>
            </a:r>
            <a:endParaRPr sz="1800">
              <a:solidFill>
                <a:srgbClr val="000000"/>
              </a:solidFill>
              <a:latin typeface="Zilla Slab"/>
              <a:ea typeface="Zilla Slab"/>
              <a:cs typeface="Zilla Slab"/>
              <a:sym typeface="Zilla Slab"/>
            </a:endParaRPr>
          </a:p>
          <a:p>
            <a:pPr indent="0" lvl="0" marL="0" rtl="0" algn="l">
              <a:lnSpc>
                <a:spcPct val="115000"/>
              </a:lnSpc>
              <a:spcBef>
                <a:spcPts val="0"/>
              </a:spcBef>
              <a:spcAft>
                <a:spcPts val="0"/>
              </a:spcAft>
              <a:buNone/>
            </a:pPr>
            <a:r>
              <a:rPr lang="en-US" sz="1800">
                <a:solidFill>
                  <a:srgbClr val="000000"/>
                </a:solidFill>
                <a:latin typeface="Zilla Slab"/>
                <a:ea typeface="Zilla Slab"/>
                <a:cs typeface="Zilla Slab"/>
                <a:sym typeface="Zilla Slab"/>
              </a:rPr>
              <a:t>Participation</a:t>
            </a:r>
            <a:br>
              <a:rPr lang="en-US" sz="1800">
                <a:solidFill>
                  <a:srgbClr val="000000"/>
                </a:solidFill>
                <a:latin typeface="Zilla Slab"/>
                <a:ea typeface="Zilla Slab"/>
                <a:cs typeface="Zilla Slab"/>
                <a:sym typeface="Zilla Slab"/>
              </a:rPr>
            </a:br>
            <a:r>
              <a:rPr lang="en-US" sz="1800">
                <a:solidFill>
                  <a:srgbClr val="000000"/>
                </a:solidFill>
                <a:latin typeface="Zilla Slab"/>
                <a:ea typeface="Zilla Slab"/>
                <a:cs typeface="Zilla Slab"/>
                <a:sym typeface="Zilla Slab"/>
              </a:rPr>
              <a:t>Understanding</a:t>
            </a:r>
            <a:br>
              <a:rPr lang="en-US" sz="1800">
                <a:solidFill>
                  <a:srgbClr val="000000"/>
                </a:solidFill>
                <a:latin typeface="Zilla Slab"/>
                <a:ea typeface="Zilla Slab"/>
                <a:cs typeface="Zilla Slab"/>
                <a:sym typeface="Zilla Slab"/>
              </a:rPr>
            </a:br>
            <a:endParaRPr sz="1800">
              <a:solidFill>
                <a:srgbClr val="000000"/>
              </a:solidFill>
              <a:latin typeface="Zilla Slab"/>
              <a:ea typeface="Zilla Slab"/>
              <a:cs typeface="Zilla Slab"/>
              <a:sym typeface="Zilla Slab"/>
            </a:endParaRPr>
          </a:p>
        </p:txBody>
      </p:sp>
      <p:sp>
        <p:nvSpPr>
          <p:cNvPr id="313" name="Google Shape;313;p31"/>
          <p:cNvSpPr txBox="1"/>
          <p:nvPr>
            <p:ph type="title"/>
          </p:nvPr>
        </p:nvSpPr>
        <p:spPr>
          <a:xfrm>
            <a:off x="7223438" y="4124625"/>
            <a:ext cx="1772700" cy="359100"/>
          </a:xfrm>
          <a:prstGeom prst="rect">
            <a:avLst/>
          </a:prstGeom>
        </p:spPr>
        <p:txBody>
          <a:bodyPr anchorCtr="0" anchor="t" bIns="45700" lIns="91425" spcFirstLastPara="1" rIns="91425" wrap="square" tIns="45700">
            <a:noAutofit/>
          </a:bodyPr>
          <a:lstStyle/>
          <a:p>
            <a:pPr indent="0" lvl="0" marL="0" rtl="0" algn="r">
              <a:lnSpc>
                <a:spcPct val="115000"/>
              </a:lnSpc>
              <a:spcBef>
                <a:spcPts val="0"/>
              </a:spcBef>
              <a:spcAft>
                <a:spcPts val="0"/>
              </a:spcAft>
              <a:buNone/>
            </a:pPr>
            <a:r>
              <a:rPr lang="en-US" sz="1800">
                <a:solidFill>
                  <a:srgbClr val="000000"/>
                </a:solidFill>
                <a:latin typeface="Zilla Slab"/>
                <a:ea typeface="Zilla Slab"/>
                <a:cs typeface="Zilla Slab"/>
                <a:sym typeface="Zilla Slab"/>
              </a:rPr>
              <a:t>Sharing</a:t>
            </a:r>
            <a:endParaRPr sz="1800">
              <a:solidFill>
                <a:srgbClr val="000000"/>
              </a:solidFill>
              <a:latin typeface="Zilla Slab"/>
              <a:ea typeface="Zilla Slab"/>
              <a:cs typeface="Zilla Slab"/>
              <a:sym typeface="Zilla Slab"/>
            </a:endParaRPr>
          </a:p>
          <a:p>
            <a:pPr indent="0" lvl="0" marL="0" rtl="0" algn="r">
              <a:lnSpc>
                <a:spcPct val="115000"/>
              </a:lnSpc>
              <a:spcBef>
                <a:spcPts val="0"/>
              </a:spcBef>
              <a:spcAft>
                <a:spcPts val="0"/>
              </a:spcAft>
              <a:buNone/>
            </a:pPr>
            <a:r>
              <a:rPr lang="en-US" sz="1800">
                <a:solidFill>
                  <a:srgbClr val="000000"/>
                </a:solidFill>
                <a:latin typeface="Zilla Slab"/>
                <a:ea typeface="Zilla Slab"/>
                <a:cs typeface="Zilla Slab"/>
                <a:sym typeface="Zilla Slab"/>
              </a:rPr>
              <a:t>Participation</a:t>
            </a:r>
            <a:br>
              <a:rPr lang="en-US" sz="1800">
                <a:solidFill>
                  <a:srgbClr val="000000"/>
                </a:solidFill>
                <a:latin typeface="Zilla Slab"/>
                <a:ea typeface="Zilla Slab"/>
                <a:cs typeface="Zilla Slab"/>
                <a:sym typeface="Zilla Slab"/>
              </a:rPr>
            </a:br>
            <a:r>
              <a:rPr lang="en-US" sz="1800">
                <a:solidFill>
                  <a:srgbClr val="000000"/>
                </a:solidFill>
                <a:latin typeface="Zilla Slab"/>
                <a:ea typeface="Zilla Slab"/>
                <a:cs typeface="Zilla Slab"/>
                <a:sym typeface="Zilla Slab"/>
              </a:rPr>
              <a:t>Understanding</a:t>
            </a:r>
            <a:br>
              <a:rPr lang="en-US" sz="1800">
                <a:solidFill>
                  <a:srgbClr val="000000"/>
                </a:solidFill>
                <a:latin typeface="Zilla Slab"/>
                <a:ea typeface="Zilla Slab"/>
                <a:cs typeface="Zilla Slab"/>
                <a:sym typeface="Zilla Slab"/>
              </a:rPr>
            </a:br>
            <a:endParaRPr sz="1800">
              <a:solidFill>
                <a:srgbClr val="000000"/>
              </a:solidFill>
              <a:latin typeface="Zilla Slab"/>
              <a:ea typeface="Zilla Slab"/>
              <a:cs typeface="Zilla Slab"/>
              <a:sym typeface="Zilla Slab"/>
            </a:endParaRPr>
          </a:p>
        </p:txBody>
      </p:sp>
      <p:pic>
        <p:nvPicPr>
          <p:cNvPr descr="Creative Commons License" id="314" name="Google Shape;314;p31">
            <a:hlinkClick r:id="rId4"/>
          </p:cNvPr>
          <p:cNvPicPr preferRelativeResize="0"/>
          <p:nvPr/>
        </p:nvPicPr>
        <p:blipFill>
          <a:blip r:embed="rId5">
            <a:alphaModFix/>
          </a:blip>
          <a:stretch>
            <a:fillRect/>
          </a:stretch>
        </p:blipFill>
        <p:spPr>
          <a:xfrm>
            <a:off x="10423800" y="160008"/>
            <a:ext cx="838200" cy="295275"/>
          </a:xfrm>
          <a:prstGeom prst="rect">
            <a:avLst/>
          </a:prstGeom>
          <a:noFill/>
          <a:ln>
            <a:noFill/>
          </a:ln>
        </p:spPr>
      </p:pic>
      <p:sp>
        <p:nvSpPr>
          <p:cNvPr id="315" name="Google Shape;315;p31"/>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6">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7">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2"/>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Community Interactions</a:t>
            </a:r>
            <a:endParaRPr>
              <a:solidFill>
                <a:srgbClr val="FFFFFF"/>
              </a:solidFill>
              <a:highlight>
                <a:srgbClr val="000000"/>
              </a:highlight>
              <a:latin typeface="Zilla Slab"/>
              <a:ea typeface="Zilla Slab"/>
              <a:cs typeface="Zilla Slab"/>
              <a:sym typeface="Zilla Slab"/>
            </a:endParaRPr>
          </a:p>
        </p:txBody>
      </p:sp>
      <p:sp>
        <p:nvSpPr>
          <p:cNvPr id="321" name="Google Shape;321;p32"/>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lnSpc>
                <a:spcPct val="150000"/>
              </a:lnSpc>
              <a:spcBef>
                <a:spcPts val="1000"/>
              </a:spcBef>
              <a:spcAft>
                <a:spcPts val="0"/>
              </a:spcAft>
              <a:buNone/>
            </a:pPr>
            <a:br>
              <a:rPr lang="en-US" sz="3600">
                <a:solidFill>
                  <a:schemeClr val="dk1"/>
                </a:solidFill>
                <a:highlight>
                  <a:srgbClr val="FFFFFF"/>
                </a:highlight>
                <a:latin typeface="Zilla Slab"/>
                <a:ea typeface="Zilla Slab"/>
                <a:cs typeface="Zilla Slab"/>
                <a:sym typeface="Zilla Slab"/>
              </a:rPr>
            </a:br>
            <a:r>
              <a:rPr lang="en-US" sz="3600">
                <a:solidFill>
                  <a:schemeClr val="dk1"/>
                </a:solidFill>
                <a:highlight>
                  <a:srgbClr val="FFFFFF"/>
                </a:highlight>
                <a:latin typeface="Zilla Slab"/>
                <a:ea typeface="Zilla Slab"/>
                <a:cs typeface="Zilla Slab"/>
                <a:sym typeface="Zilla Slab"/>
              </a:rPr>
              <a:t>Six major </a:t>
            </a:r>
            <a:r>
              <a:rPr lang="en-US" sz="3600">
                <a:solidFill>
                  <a:srgbClr val="FFFFFF"/>
                </a:solidFill>
                <a:highlight>
                  <a:srgbClr val="000000"/>
                </a:highlight>
                <a:latin typeface="Zilla Slab"/>
                <a:ea typeface="Zilla Slab"/>
                <a:cs typeface="Zilla Slab"/>
                <a:sym typeface="Zilla Slab"/>
              </a:rPr>
              <a:t>ways of building value together</a:t>
            </a:r>
            <a:r>
              <a:rPr lang="en-US" sz="3600">
                <a:solidFill>
                  <a:schemeClr val="dk1"/>
                </a:solidFill>
                <a:highlight>
                  <a:srgbClr val="FFFFFF"/>
                </a:highlight>
                <a:latin typeface="Zilla Slab"/>
                <a:ea typeface="Zilla Slab"/>
                <a:cs typeface="Zilla Slab"/>
                <a:sym typeface="Zilla Slab"/>
              </a:rPr>
              <a:t> </a:t>
            </a:r>
            <a:br>
              <a:rPr lang="en-US" sz="3600">
                <a:solidFill>
                  <a:schemeClr val="dk1"/>
                </a:solidFill>
                <a:highlight>
                  <a:srgbClr val="FFFFFF"/>
                </a:highlight>
                <a:latin typeface="Zilla Slab"/>
                <a:ea typeface="Zilla Slab"/>
                <a:cs typeface="Zilla Slab"/>
                <a:sym typeface="Zilla Slab"/>
              </a:rPr>
            </a:br>
            <a:r>
              <a:rPr lang="en-US" sz="3600">
                <a:solidFill>
                  <a:schemeClr val="dk1"/>
                </a:solidFill>
                <a:highlight>
                  <a:srgbClr val="FFFFFF"/>
                </a:highlight>
                <a:latin typeface="Zilla Slab"/>
                <a:ea typeface="Zilla Slab"/>
                <a:cs typeface="Zilla Slab"/>
                <a:sym typeface="Zilla Slab"/>
              </a:rPr>
              <a:t>with an outside community or organisation.</a:t>
            </a:r>
            <a:br>
              <a:rPr lang="en-US" sz="3600">
                <a:solidFill>
                  <a:schemeClr val="dk1"/>
                </a:solidFill>
                <a:highlight>
                  <a:srgbClr val="FFFFFF"/>
                </a:highlight>
                <a:latin typeface="Zilla Slab"/>
                <a:ea typeface="Zilla Slab"/>
                <a:cs typeface="Zilla Slab"/>
                <a:sym typeface="Zilla Slab"/>
              </a:rPr>
            </a:br>
            <a:r>
              <a:rPr lang="en-US">
                <a:solidFill>
                  <a:srgbClr val="666666"/>
                </a:solidFill>
                <a:latin typeface="Zilla Slab"/>
                <a:ea typeface="Zilla Slab"/>
                <a:cs typeface="Zilla Slab"/>
                <a:sym typeface="Zilla Slab"/>
              </a:rPr>
              <a:t>- A Framework of Open Practices, Mozilla</a:t>
            </a:r>
            <a:r>
              <a:rPr lang="en-US" sz="3600">
                <a:latin typeface="Zilla Slab"/>
                <a:ea typeface="Zilla Slab"/>
                <a:cs typeface="Zilla Slab"/>
                <a:sym typeface="Zilla Slab"/>
              </a:rPr>
              <a:t> </a:t>
            </a:r>
            <a:endParaRPr sz="3600">
              <a:latin typeface="Zilla Slab"/>
              <a:ea typeface="Zilla Slab"/>
              <a:cs typeface="Zilla Slab"/>
              <a:sym typeface="Zilla Slab"/>
            </a:endParaRPr>
          </a:p>
        </p:txBody>
      </p:sp>
      <p:pic>
        <p:nvPicPr>
          <p:cNvPr descr="Creative Commons License" id="322" name="Google Shape;322;p32">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323" name="Google Shape;323;p32"/>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3"/>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Gifting</a:t>
            </a:r>
            <a:endParaRPr>
              <a:solidFill>
                <a:srgbClr val="FFFFFF"/>
              </a:solidFill>
              <a:highlight>
                <a:srgbClr val="000000"/>
              </a:highlight>
              <a:latin typeface="Zilla Slab"/>
              <a:ea typeface="Zilla Slab"/>
              <a:cs typeface="Zilla Slab"/>
              <a:sym typeface="Zilla Slab"/>
            </a:endParaRPr>
          </a:p>
        </p:txBody>
      </p:sp>
      <p:sp>
        <p:nvSpPr>
          <p:cNvPr id="329" name="Google Shape;329;p33"/>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342900" rtl="0" algn="l">
              <a:spcBef>
                <a:spcPts val="1000"/>
              </a:spcBef>
              <a:spcAft>
                <a:spcPts val="0"/>
              </a:spcAft>
              <a:buNone/>
            </a:pPr>
            <a:r>
              <a:rPr lang="en-US" sz="3200">
                <a:latin typeface="Fira Sans Condensed"/>
                <a:ea typeface="Fira Sans Condensed"/>
                <a:cs typeface="Fira Sans Condensed"/>
                <a:sym typeface="Fira Sans Condensed"/>
              </a:rPr>
              <a:t>Giving away the work without expecting an equal return.</a:t>
            </a:r>
            <a:br>
              <a:rPr lang="en-US" sz="3200">
                <a:latin typeface="Fira Sans Condensed"/>
                <a:ea typeface="Fira Sans Condensed"/>
                <a:cs typeface="Fira Sans Condensed"/>
                <a:sym typeface="Fira Sans Condensed"/>
              </a:rPr>
            </a:br>
            <a:endParaRPr sz="3200">
              <a:latin typeface="Fira Sans Condensed"/>
              <a:ea typeface="Fira Sans Condensed"/>
              <a:cs typeface="Fira Sans Condensed"/>
              <a:sym typeface="Fira Sans Condensed"/>
            </a:endParaRPr>
          </a:p>
          <a:p>
            <a:pPr indent="-431800" lvl="0" marL="1371600" rtl="0" algn="l">
              <a:spcBef>
                <a:spcPts val="1000"/>
              </a:spcBef>
              <a:spcAft>
                <a:spcPts val="0"/>
              </a:spcAft>
              <a:buClr>
                <a:srgbClr val="000000"/>
              </a:buClr>
              <a:buSzPts val="3200"/>
              <a:buFont typeface="Fira Sans Condensed"/>
              <a:buChar char="●"/>
            </a:pPr>
            <a:r>
              <a:rPr lang="en-US" sz="3200">
                <a:solidFill>
                  <a:srgbClr val="000000"/>
                </a:solidFill>
                <a:latin typeface="Fira Sans Condensed"/>
                <a:ea typeface="Fira Sans Condensed"/>
                <a:cs typeface="Fira Sans Condensed"/>
                <a:sym typeface="Fira Sans Condensed"/>
              </a:rPr>
              <a:t>You get: reach, spread, scale.</a:t>
            </a:r>
            <a:br>
              <a:rPr lang="en-US" sz="3200">
                <a:solidFill>
                  <a:srgbClr val="000000"/>
                </a:solidFill>
                <a:latin typeface="Fira Sans Condensed"/>
                <a:ea typeface="Fira Sans Condensed"/>
                <a:cs typeface="Fira Sans Condensed"/>
                <a:sym typeface="Fira Sans Condensed"/>
              </a:rPr>
            </a:br>
            <a:endParaRPr sz="3200">
              <a:solidFill>
                <a:srgbClr val="000000"/>
              </a:solidFill>
              <a:latin typeface="Fira Sans Condensed"/>
              <a:ea typeface="Fira Sans Condensed"/>
              <a:cs typeface="Fira Sans Condensed"/>
              <a:sym typeface="Fira Sans Condensed"/>
            </a:endParaRPr>
          </a:p>
          <a:p>
            <a:pPr indent="-431800" lvl="0" marL="1371600" rtl="0" algn="l">
              <a:spcBef>
                <a:spcPts val="0"/>
              </a:spcBef>
              <a:spcAft>
                <a:spcPts val="0"/>
              </a:spcAft>
              <a:buClr>
                <a:srgbClr val="000000"/>
              </a:buClr>
              <a:buSzPts val="3200"/>
              <a:buFont typeface="Fira Sans Condensed"/>
              <a:buChar char="●"/>
            </a:pPr>
            <a:r>
              <a:rPr lang="en-US" sz="3200">
                <a:solidFill>
                  <a:srgbClr val="000000"/>
                </a:solidFill>
                <a:latin typeface="Fira Sans Condensed"/>
                <a:ea typeface="Fira Sans Condensed"/>
                <a:cs typeface="Fira Sans Condensed"/>
                <a:sym typeface="Fira Sans Condensed"/>
              </a:rPr>
              <a:t>Users get: your co</a:t>
            </a:r>
            <a:r>
              <a:rPr lang="en-US" sz="3200">
                <a:latin typeface="Fira Sans Condensed"/>
                <a:ea typeface="Fira Sans Condensed"/>
                <a:cs typeface="Fira Sans Condensed"/>
                <a:sym typeface="Fira Sans Condensed"/>
              </a:rPr>
              <a:t>ntent or product.</a:t>
            </a:r>
            <a:endParaRPr sz="3200">
              <a:latin typeface="Fira Sans Condensed"/>
              <a:ea typeface="Fira Sans Condensed"/>
              <a:cs typeface="Fira Sans Condensed"/>
              <a:sym typeface="Fira Sans Condensed"/>
            </a:endParaRPr>
          </a:p>
        </p:txBody>
      </p:sp>
      <p:pic>
        <p:nvPicPr>
          <p:cNvPr descr="Creative Commons License" id="330" name="Google Shape;330;p33">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331" name="Google Shape;331;p33"/>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4"/>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Creating Together</a:t>
            </a:r>
            <a:endParaRPr>
              <a:solidFill>
                <a:srgbClr val="FFFFFF"/>
              </a:solidFill>
              <a:highlight>
                <a:srgbClr val="000000"/>
              </a:highlight>
              <a:latin typeface="Zilla Slab"/>
              <a:ea typeface="Zilla Slab"/>
              <a:cs typeface="Zilla Slab"/>
              <a:sym typeface="Zilla Slab"/>
            </a:endParaRPr>
          </a:p>
        </p:txBody>
      </p:sp>
      <p:sp>
        <p:nvSpPr>
          <p:cNvPr id="337" name="Google Shape;337;p34"/>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3200">
                <a:solidFill>
                  <a:srgbClr val="595959"/>
                </a:solidFill>
                <a:latin typeface="Fira Sans Condensed"/>
                <a:ea typeface="Fira Sans Condensed"/>
                <a:cs typeface="Fira Sans Condensed"/>
                <a:sym typeface="Fira Sans Condensed"/>
              </a:rPr>
              <a:t>Making stuff with contributors.</a:t>
            </a:r>
            <a:endParaRPr sz="3200">
              <a:solidFill>
                <a:srgbClr val="595959"/>
              </a:solidFill>
              <a:latin typeface="Fira Sans Condensed"/>
              <a:ea typeface="Fira Sans Condensed"/>
              <a:cs typeface="Fira Sans Condensed"/>
              <a:sym typeface="Fira Sans Condensed"/>
            </a:endParaRPr>
          </a:p>
          <a:p>
            <a:pPr indent="-431800" lvl="0" marL="1371600" rtl="0" algn="l">
              <a:lnSpc>
                <a:spcPct val="115000"/>
              </a:lnSpc>
              <a:spcBef>
                <a:spcPts val="2100"/>
              </a:spcBef>
              <a:spcAft>
                <a:spcPts val="0"/>
              </a:spcAft>
              <a:buClr>
                <a:srgbClr val="595959"/>
              </a:buClr>
              <a:buSzPts val="3200"/>
              <a:buFont typeface="Fira Sans Condensed"/>
              <a:buChar char="●"/>
            </a:pPr>
            <a:r>
              <a:rPr lang="en-US" sz="3200">
                <a:solidFill>
                  <a:srgbClr val="595959"/>
                </a:solidFill>
                <a:latin typeface="Fira Sans Condensed"/>
                <a:ea typeface="Fira Sans Condensed"/>
                <a:cs typeface="Fira Sans Condensed"/>
                <a:sym typeface="Fira Sans Condensed"/>
              </a:rPr>
              <a:t>You get: expert, volunteer help.</a:t>
            </a:r>
            <a:br>
              <a:rPr lang="en-US" sz="3200">
                <a:solidFill>
                  <a:srgbClr val="595959"/>
                </a:solidFill>
                <a:latin typeface="Fira Sans Condensed"/>
                <a:ea typeface="Fira Sans Condensed"/>
                <a:cs typeface="Fira Sans Condensed"/>
                <a:sym typeface="Fira Sans Condensed"/>
              </a:rPr>
            </a:br>
            <a:endParaRPr sz="3200">
              <a:solidFill>
                <a:srgbClr val="595959"/>
              </a:solidFill>
              <a:latin typeface="Fira Sans Condensed"/>
              <a:ea typeface="Fira Sans Condensed"/>
              <a:cs typeface="Fira Sans Condensed"/>
              <a:sym typeface="Fira Sans Condensed"/>
            </a:endParaRPr>
          </a:p>
          <a:p>
            <a:pPr indent="-431800" lvl="0" marL="1371600" rtl="0" algn="l">
              <a:lnSpc>
                <a:spcPct val="115000"/>
              </a:lnSpc>
              <a:spcBef>
                <a:spcPts val="0"/>
              </a:spcBef>
              <a:spcAft>
                <a:spcPts val="0"/>
              </a:spcAft>
              <a:buClr>
                <a:srgbClr val="595959"/>
              </a:buClr>
              <a:buSzPts val="3200"/>
              <a:buFont typeface="Fira Sans Condensed"/>
              <a:buChar char="●"/>
            </a:pPr>
            <a:r>
              <a:rPr lang="en-US" sz="3200">
                <a:solidFill>
                  <a:srgbClr val="595959"/>
                </a:solidFill>
                <a:latin typeface="Fira Sans Condensed"/>
                <a:ea typeface="Fira Sans Condensed"/>
                <a:cs typeface="Fira Sans Condensed"/>
                <a:sym typeface="Fira Sans Condensed"/>
              </a:rPr>
              <a:t>Contributors get: recognition, thanks, other clearly defined benefits (e.g. delegation, mentorship, profit sharing).</a:t>
            </a:r>
            <a:endParaRPr sz="3200">
              <a:latin typeface="Fira Sans Condensed"/>
              <a:ea typeface="Fira Sans Condensed"/>
              <a:cs typeface="Fira Sans Condensed"/>
              <a:sym typeface="Fira Sans Condensed"/>
            </a:endParaRPr>
          </a:p>
        </p:txBody>
      </p:sp>
      <p:pic>
        <p:nvPicPr>
          <p:cNvPr descr="Creative Commons License" id="338" name="Google Shape;338;p34">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339" name="Google Shape;339;p34"/>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7"/>
          <p:cNvSpPr txBox="1"/>
          <p:nvPr/>
        </p:nvSpPr>
        <p:spPr>
          <a:xfrm>
            <a:off x="2712025" y="0"/>
            <a:ext cx="5357100" cy="19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800">
                <a:solidFill>
                  <a:srgbClr val="444444"/>
                </a:solidFill>
                <a:latin typeface="Roboto"/>
                <a:ea typeface="Roboto"/>
                <a:cs typeface="Roboto"/>
                <a:sym typeface="Roboto"/>
              </a:rPr>
              <a:t>goo.gl/fsBsgQ</a:t>
            </a:r>
            <a:endParaRPr sz="4800">
              <a:solidFill>
                <a:srgbClr val="444444"/>
              </a:solidFill>
            </a:endParaRPr>
          </a:p>
        </p:txBody>
      </p:sp>
      <p:sp>
        <p:nvSpPr>
          <p:cNvPr id="145" name="Google Shape;145;p17"/>
          <p:cNvSpPr txBox="1"/>
          <p:nvPr/>
        </p:nvSpPr>
        <p:spPr>
          <a:xfrm>
            <a:off x="321175" y="2683575"/>
            <a:ext cx="9400500" cy="3050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t/>
            </a:r>
            <a:endParaRPr sz="3000">
              <a:solidFill>
                <a:srgbClr val="444444"/>
              </a:solidFill>
            </a:endParaRPr>
          </a:p>
          <a:p>
            <a:pPr indent="0" lvl="0" marL="0" rtl="0" algn="r">
              <a:spcBef>
                <a:spcPts val="0"/>
              </a:spcBef>
              <a:spcAft>
                <a:spcPts val="0"/>
              </a:spcAft>
              <a:buNone/>
            </a:pPr>
            <a:r>
              <a:t/>
            </a:r>
            <a:endParaRPr sz="3000">
              <a:solidFill>
                <a:srgbClr val="444444"/>
              </a:solidFill>
            </a:endParaRPr>
          </a:p>
          <a:p>
            <a:pPr indent="0" lvl="0" marL="0" rtl="0" algn="l">
              <a:lnSpc>
                <a:spcPct val="115000"/>
              </a:lnSpc>
              <a:spcBef>
                <a:spcPts val="0"/>
              </a:spcBef>
              <a:spcAft>
                <a:spcPts val="800"/>
              </a:spcAft>
              <a:buNone/>
            </a:pPr>
            <a:r>
              <a:rPr lang="en-US" sz="3000">
                <a:solidFill>
                  <a:srgbClr val="3D4A43"/>
                </a:solidFill>
                <a:latin typeface="Zilla Slab"/>
                <a:ea typeface="Zilla Slab"/>
                <a:cs typeface="Zilla Slab"/>
                <a:sym typeface="Zilla Slab"/>
              </a:rPr>
              <a:t>This session will </a:t>
            </a:r>
            <a:r>
              <a:rPr lang="en-US" sz="3000">
                <a:solidFill>
                  <a:srgbClr val="FFFFFF"/>
                </a:solidFill>
                <a:highlight>
                  <a:srgbClr val="000000"/>
                </a:highlight>
                <a:latin typeface="Zilla Slab"/>
                <a:ea typeface="Zilla Slab"/>
                <a:cs typeface="Zilla Slab"/>
                <a:sym typeface="Zilla Slab"/>
              </a:rPr>
              <a:t>explore open practices</a:t>
            </a:r>
            <a:r>
              <a:rPr lang="en-US" sz="3000">
                <a:solidFill>
                  <a:srgbClr val="3D4A43"/>
                </a:solidFill>
                <a:latin typeface="Zilla Slab"/>
                <a:ea typeface="Zilla Slab"/>
                <a:cs typeface="Zilla Slab"/>
                <a:sym typeface="Zilla Slab"/>
              </a:rPr>
              <a:t> and examples that could benefit your project(s). You'll walk away with </a:t>
            </a:r>
            <a:r>
              <a:rPr lang="en-US" sz="3000">
                <a:solidFill>
                  <a:srgbClr val="FFFFFF"/>
                </a:solidFill>
                <a:highlight>
                  <a:srgbClr val="000000"/>
                </a:highlight>
                <a:latin typeface="Zilla Slab"/>
                <a:ea typeface="Zilla Slab"/>
                <a:cs typeface="Zilla Slab"/>
                <a:sym typeface="Zilla Slab"/>
              </a:rPr>
              <a:t>a few easy tools</a:t>
            </a:r>
            <a:r>
              <a:rPr lang="en-US" sz="3000">
                <a:solidFill>
                  <a:srgbClr val="3D4A43"/>
                </a:solidFill>
                <a:latin typeface="Zilla Slab"/>
                <a:ea typeface="Zilla Slab"/>
                <a:cs typeface="Zilla Slab"/>
                <a:sym typeface="Zilla Slab"/>
              </a:rPr>
              <a:t> to help increase the </a:t>
            </a:r>
            <a:r>
              <a:rPr lang="en-US" sz="3000">
                <a:latin typeface="Zilla Slab"/>
                <a:ea typeface="Zilla Slab"/>
                <a:cs typeface="Zilla Slab"/>
                <a:sym typeface="Zilla Slab"/>
              </a:rPr>
              <a:t>transparency</a:t>
            </a:r>
            <a:r>
              <a:rPr lang="en-US" sz="3000">
                <a:solidFill>
                  <a:srgbClr val="3D4A43"/>
                </a:solidFill>
                <a:latin typeface="Zilla Slab"/>
                <a:ea typeface="Zilla Slab"/>
                <a:cs typeface="Zilla Slab"/>
                <a:sym typeface="Zilla Slab"/>
              </a:rPr>
              <a:t> of your project or initiative and some </a:t>
            </a:r>
            <a:r>
              <a:rPr lang="en-US" sz="3000">
                <a:solidFill>
                  <a:srgbClr val="FFFFFF"/>
                </a:solidFill>
                <a:highlight>
                  <a:srgbClr val="000000"/>
                </a:highlight>
                <a:latin typeface="Zilla Slab"/>
                <a:ea typeface="Zilla Slab"/>
                <a:cs typeface="Zilla Slab"/>
                <a:sym typeface="Zilla Slab"/>
              </a:rPr>
              <a:t>frameworks</a:t>
            </a:r>
            <a:r>
              <a:rPr lang="en-US" sz="3000">
                <a:solidFill>
                  <a:srgbClr val="3D4A43"/>
                </a:solidFill>
                <a:latin typeface="Zilla Slab"/>
                <a:ea typeface="Zilla Slab"/>
                <a:cs typeface="Zilla Slab"/>
                <a:sym typeface="Zilla Slab"/>
              </a:rPr>
              <a:t> to apply open leadership to your work </a:t>
            </a:r>
            <a:r>
              <a:rPr lang="en-US" sz="3000">
                <a:solidFill>
                  <a:srgbClr val="FFFFFF"/>
                </a:solidFill>
                <a:highlight>
                  <a:srgbClr val="000000"/>
                </a:highlight>
                <a:latin typeface="Zilla Slab"/>
                <a:ea typeface="Zilla Slab"/>
                <a:cs typeface="Zilla Slab"/>
                <a:sym typeface="Zilla Slab"/>
              </a:rPr>
              <a:t>no matter what your role</a:t>
            </a:r>
            <a:r>
              <a:rPr lang="en-US" sz="3000">
                <a:solidFill>
                  <a:srgbClr val="3D4A43"/>
                </a:solidFill>
                <a:latin typeface="Zilla Slab"/>
                <a:ea typeface="Zilla Slab"/>
                <a:cs typeface="Zilla Slab"/>
                <a:sym typeface="Zilla Slab"/>
              </a:rPr>
              <a:t> on the project is.</a:t>
            </a:r>
            <a:endParaRPr sz="3600">
              <a:solidFill>
                <a:srgbClr val="5FCBEF"/>
              </a:solidFill>
            </a:endParaRPr>
          </a:p>
        </p:txBody>
      </p:sp>
      <p:pic>
        <p:nvPicPr>
          <p:cNvPr descr="Creative Commons License" id="146" name="Google Shape;146;p17">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147" name="Google Shape;147;p17"/>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5"/>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Learning Through Use</a:t>
            </a:r>
            <a:endParaRPr>
              <a:solidFill>
                <a:srgbClr val="FFFFFF"/>
              </a:solidFill>
              <a:highlight>
                <a:srgbClr val="000000"/>
              </a:highlight>
              <a:latin typeface="Zilla Slab"/>
              <a:ea typeface="Zilla Slab"/>
              <a:cs typeface="Zilla Slab"/>
              <a:sym typeface="Zilla Slab"/>
            </a:endParaRPr>
          </a:p>
        </p:txBody>
      </p:sp>
      <p:sp>
        <p:nvSpPr>
          <p:cNvPr id="345" name="Google Shape;345;p35"/>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3200">
                <a:solidFill>
                  <a:srgbClr val="595959"/>
                </a:solidFill>
                <a:latin typeface="Fira Sans Condensed"/>
                <a:ea typeface="Fira Sans Condensed"/>
                <a:cs typeface="Fira Sans Condensed"/>
                <a:sym typeface="Fira Sans Condensed"/>
              </a:rPr>
              <a:t>Collecting data about contributors and users’ experiences.</a:t>
            </a:r>
            <a:endParaRPr sz="3200">
              <a:solidFill>
                <a:srgbClr val="595959"/>
              </a:solidFill>
              <a:latin typeface="Fira Sans Condensed"/>
              <a:ea typeface="Fira Sans Condensed"/>
              <a:cs typeface="Fira Sans Condensed"/>
              <a:sym typeface="Fira Sans Condensed"/>
            </a:endParaRPr>
          </a:p>
          <a:p>
            <a:pPr indent="-431800" lvl="0" marL="1371600" rtl="0" algn="l">
              <a:lnSpc>
                <a:spcPct val="115000"/>
              </a:lnSpc>
              <a:spcBef>
                <a:spcPts val="2100"/>
              </a:spcBef>
              <a:spcAft>
                <a:spcPts val="0"/>
              </a:spcAft>
              <a:buClr>
                <a:srgbClr val="595959"/>
              </a:buClr>
              <a:buSzPts val="3200"/>
              <a:buFont typeface="Fira Sans Condensed"/>
              <a:buChar char="●"/>
            </a:pPr>
            <a:r>
              <a:rPr lang="en-US" sz="3200">
                <a:solidFill>
                  <a:srgbClr val="595959"/>
                </a:solidFill>
                <a:latin typeface="Fira Sans Condensed"/>
                <a:ea typeface="Fira Sans Condensed"/>
                <a:cs typeface="Fira Sans Condensed"/>
                <a:sym typeface="Fira Sans Condensed"/>
              </a:rPr>
              <a:t>You get: information that helps you improve your work and its uptake</a:t>
            </a:r>
            <a:br>
              <a:rPr lang="en-US" sz="3200">
                <a:solidFill>
                  <a:srgbClr val="595959"/>
                </a:solidFill>
                <a:latin typeface="Fira Sans Condensed"/>
                <a:ea typeface="Fira Sans Condensed"/>
                <a:cs typeface="Fira Sans Condensed"/>
                <a:sym typeface="Fira Sans Condensed"/>
              </a:rPr>
            </a:br>
            <a:endParaRPr sz="3200">
              <a:solidFill>
                <a:srgbClr val="595959"/>
              </a:solidFill>
              <a:latin typeface="Fira Sans Condensed"/>
              <a:ea typeface="Fira Sans Condensed"/>
              <a:cs typeface="Fira Sans Condensed"/>
              <a:sym typeface="Fira Sans Condensed"/>
            </a:endParaRPr>
          </a:p>
          <a:p>
            <a:pPr indent="-431800" lvl="0" marL="1371600" rtl="0" algn="l">
              <a:lnSpc>
                <a:spcPct val="115000"/>
              </a:lnSpc>
              <a:spcBef>
                <a:spcPts val="0"/>
              </a:spcBef>
              <a:spcAft>
                <a:spcPts val="0"/>
              </a:spcAft>
              <a:buClr>
                <a:srgbClr val="595959"/>
              </a:buClr>
              <a:buSzPts val="3200"/>
              <a:buFont typeface="Fira Sans Condensed"/>
              <a:buChar char="●"/>
            </a:pPr>
            <a:r>
              <a:rPr lang="en-US" sz="3200">
                <a:solidFill>
                  <a:srgbClr val="595959"/>
                </a:solidFill>
                <a:latin typeface="Fira Sans Condensed"/>
                <a:ea typeface="Fira Sans Condensed"/>
                <a:cs typeface="Fira Sans Condensed"/>
                <a:sym typeface="Fira Sans Condensed"/>
              </a:rPr>
              <a:t>Contributors and users get: improved products and other clearly defined benefits (e.g. attribution, compensation).</a:t>
            </a:r>
            <a:endParaRPr sz="3200">
              <a:solidFill>
                <a:srgbClr val="595959"/>
              </a:solidFill>
              <a:latin typeface="Fira Sans Condensed"/>
              <a:ea typeface="Fira Sans Condensed"/>
              <a:cs typeface="Fira Sans Condensed"/>
              <a:sym typeface="Fira Sans Condensed"/>
            </a:endParaRPr>
          </a:p>
        </p:txBody>
      </p:sp>
      <p:pic>
        <p:nvPicPr>
          <p:cNvPr descr="Creative Commons License" id="346" name="Google Shape;346;p35">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347" name="Google Shape;347;p35"/>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6"/>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Soliciting Ideas</a:t>
            </a:r>
            <a:endParaRPr>
              <a:solidFill>
                <a:srgbClr val="FFFFFF"/>
              </a:solidFill>
              <a:highlight>
                <a:srgbClr val="000000"/>
              </a:highlight>
              <a:latin typeface="Zilla Slab"/>
              <a:ea typeface="Zilla Slab"/>
              <a:cs typeface="Zilla Slab"/>
              <a:sym typeface="Zilla Slab"/>
            </a:endParaRPr>
          </a:p>
        </p:txBody>
      </p:sp>
      <p:sp>
        <p:nvSpPr>
          <p:cNvPr id="353" name="Google Shape;353;p36"/>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3200">
                <a:solidFill>
                  <a:srgbClr val="595959"/>
                </a:solidFill>
                <a:latin typeface="Fira Sans Condensed"/>
                <a:ea typeface="Fira Sans Condensed"/>
                <a:cs typeface="Fira Sans Condensed"/>
                <a:sym typeface="Fira Sans Condensed"/>
              </a:rPr>
              <a:t>Crowdsourcing or crowdstorming ideas with users.</a:t>
            </a:r>
            <a:endParaRPr sz="3200">
              <a:solidFill>
                <a:srgbClr val="595959"/>
              </a:solidFill>
              <a:latin typeface="Fira Sans Condensed"/>
              <a:ea typeface="Fira Sans Condensed"/>
              <a:cs typeface="Fira Sans Condensed"/>
              <a:sym typeface="Fira Sans Condensed"/>
            </a:endParaRPr>
          </a:p>
          <a:p>
            <a:pPr indent="-431800" lvl="0" marL="1371600" rtl="0" algn="l">
              <a:lnSpc>
                <a:spcPct val="115000"/>
              </a:lnSpc>
              <a:spcBef>
                <a:spcPts val="2100"/>
              </a:spcBef>
              <a:spcAft>
                <a:spcPts val="0"/>
              </a:spcAft>
              <a:buClr>
                <a:srgbClr val="595959"/>
              </a:buClr>
              <a:buSzPts val="3200"/>
              <a:buFont typeface="Fira Sans Condensed"/>
              <a:buChar char="●"/>
            </a:pPr>
            <a:r>
              <a:rPr lang="en-US" sz="3200">
                <a:solidFill>
                  <a:srgbClr val="595959"/>
                </a:solidFill>
                <a:latin typeface="Fira Sans Condensed"/>
                <a:ea typeface="Fira Sans Condensed"/>
                <a:cs typeface="Fira Sans Condensed"/>
                <a:sym typeface="Fira Sans Condensed"/>
              </a:rPr>
              <a:t>You get: ideas for outcomes and products that meet users needs and wants.</a:t>
            </a:r>
            <a:br>
              <a:rPr lang="en-US" sz="3200">
                <a:solidFill>
                  <a:srgbClr val="595959"/>
                </a:solidFill>
                <a:latin typeface="Fira Sans Condensed"/>
                <a:ea typeface="Fira Sans Condensed"/>
                <a:cs typeface="Fira Sans Condensed"/>
                <a:sym typeface="Fira Sans Condensed"/>
              </a:rPr>
            </a:br>
            <a:endParaRPr sz="3200">
              <a:solidFill>
                <a:srgbClr val="595959"/>
              </a:solidFill>
              <a:latin typeface="Fira Sans Condensed"/>
              <a:ea typeface="Fira Sans Condensed"/>
              <a:cs typeface="Fira Sans Condensed"/>
              <a:sym typeface="Fira Sans Condensed"/>
            </a:endParaRPr>
          </a:p>
          <a:p>
            <a:pPr indent="-431800" lvl="0" marL="1371600" rtl="0" algn="l">
              <a:lnSpc>
                <a:spcPct val="115000"/>
              </a:lnSpc>
              <a:spcBef>
                <a:spcPts val="0"/>
              </a:spcBef>
              <a:spcAft>
                <a:spcPts val="0"/>
              </a:spcAft>
              <a:buClr>
                <a:srgbClr val="595959"/>
              </a:buClr>
              <a:buSzPts val="3200"/>
              <a:buFont typeface="Fira Sans Condensed"/>
              <a:buChar char="●"/>
            </a:pPr>
            <a:r>
              <a:rPr lang="en-US" sz="3200">
                <a:solidFill>
                  <a:srgbClr val="595959"/>
                </a:solidFill>
                <a:latin typeface="Fira Sans Condensed"/>
                <a:ea typeface="Fira Sans Condensed"/>
                <a:cs typeface="Fira Sans Condensed"/>
                <a:sym typeface="Fira Sans Condensed"/>
              </a:rPr>
              <a:t>Users get: products that match their needs and wants, recognition, thanks, and other clearly defined benefits (e.g. attribution, profit-sharing).</a:t>
            </a:r>
            <a:endParaRPr sz="3200">
              <a:solidFill>
                <a:srgbClr val="595959"/>
              </a:solidFill>
              <a:latin typeface="Fira Sans Condensed"/>
              <a:ea typeface="Fira Sans Condensed"/>
              <a:cs typeface="Fira Sans Condensed"/>
              <a:sym typeface="Fira Sans Condensed"/>
            </a:endParaRPr>
          </a:p>
        </p:txBody>
      </p:sp>
      <p:pic>
        <p:nvPicPr>
          <p:cNvPr descr="Creative Commons License" id="354" name="Google Shape;354;p36">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355" name="Google Shape;355;p36"/>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7"/>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Enhancing Values Exchanges</a:t>
            </a:r>
            <a:endParaRPr>
              <a:solidFill>
                <a:srgbClr val="FFFFFF"/>
              </a:solidFill>
              <a:highlight>
                <a:srgbClr val="000000"/>
              </a:highlight>
              <a:latin typeface="Zilla Slab"/>
              <a:ea typeface="Zilla Slab"/>
              <a:cs typeface="Zilla Slab"/>
              <a:sym typeface="Zilla Slab"/>
            </a:endParaRPr>
          </a:p>
        </p:txBody>
      </p:sp>
      <p:sp>
        <p:nvSpPr>
          <p:cNvPr id="361" name="Google Shape;361;p37"/>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3200">
                <a:solidFill>
                  <a:srgbClr val="595959"/>
                </a:solidFill>
                <a:latin typeface="Fira Sans Condensed"/>
                <a:ea typeface="Fira Sans Condensed"/>
                <a:cs typeface="Fira Sans Condensed"/>
                <a:sym typeface="Fira Sans Condensed"/>
              </a:rPr>
              <a:t>Refining value exchanges until they attract the contributors </a:t>
            </a:r>
            <a:br>
              <a:rPr lang="en-US" sz="3200">
                <a:solidFill>
                  <a:srgbClr val="595959"/>
                </a:solidFill>
                <a:latin typeface="Fira Sans Condensed"/>
                <a:ea typeface="Fira Sans Condensed"/>
                <a:cs typeface="Fira Sans Condensed"/>
                <a:sym typeface="Fira Sans Condensed"/>
              </a:rPr>
            </a:br>
            <a:r>
              <a:rPr lang="en-US" sz="3200">
                <a:solidFill>
                  <a:srgbClr val="595959"/>
                </a:solidFill>
                <a:latin typeface="Fira Sans Condensed"/>
                <a:ea typeface="Fira Sans Condensed"/>
                <a:cs typeface="Fira Sans Condensed"/>
                <a:sym typeface="Fira Sans Condensed"/>
              </a:rPr>
              <a:t>and users your project needs to thrive.</a:t>
            </a:r>
            <a:endParaRPr sz="3200">
              <a:solidFill>
                <a:srgbClr val="595959"/>
              </a:solidFill>
              <a:latin typeface="Fira Sans Condensed"/>
              <a:ea typeface="Fira Sans Condensed"/>
              <a:cs typeface="Fira Sans Condensed"/>
              <a:sym typeface="Fira Sans Condensed"/>
            </a:endParaRPr>
          </a:p>
          <a:p>
            <a:pPr indent="-431800" lvl="0" marL="1371600" rtl="0" algn="l">
              <a:lnSpc>
                <a:spcPct val="115000"/>
              </a:lnSpc>
              <a:spcBef>
                <a:spcPts val="2100"/>
              </a:spcBef>
              <a:spcAft>
                <a:spcPts val="0"/>
              </a:spcAft>
              <a:buClr>
                <a:srgbClr val="595959"/>
              </a:buClr>
              <a:buSzPts val="3200"/>
              <a:buFont typeface="Fira Sans Condensed"/>
              <a:buChar char="●"/>
            </a:pPr>
            <a:r>
              <a:rPr lang="en-US" sz="3200">
                <a:solidFill>
                  <a:srgbClr val="595959"/>
                </a:solidFill>
                <a:latin typeface="Fira Sans Condensed"/>
                <a:ea typeface="Fira Sans Condensed"/>
                <a:cs typeface="Fira Sans Condensed"/>
                <a:sym typeface="Fira Sans Condensed"/>
              </a:rPr>
              <a:t>You get: committed, helpful contributors and users.</a:t>
            </a:r>
            <a:br>
              <a:rPr lang="en-US" sz="3200">
                <a:solidFill>
                  <a:srgbClr val="595959"/>
                </a:solidFill>
                <a:latin typeface="Fira Sans Condensed"/>
                <a:ea typeface="Fira Sans Condensed"/>
                <a:cs typeface="Fira Sans Condensed"/>
                <a:sym typeface="Fira Sans Condensed"/>
              </a:rPr>
            </a:br>
            <a:endParaRPr sz="3200">
              <a:solidFill>
                <a:srgbClr val="595959"/>
              </a:solidFill>
              <a:latin typeface="Fira Sans Condensed"/>
              <a:ea typeface="Fira Sans Condensed"/>
              <a:cs typeface="Fira Sans Condensed"/>
              <a:sym typeface="Fira Sans Condensed"/>
            </a:endParaRPr>
          </a:p>
          <a:p>
            <a:pPr indent="-431800" lvl="0" marL="1371600" rtl="0" algn="l">
              <a:lnSpc>
                <a:spcPct val="115000"/>
              </a:lnSpc>
              <a:spcBef>
                <a:spcPts val="0"/>
              </a:spcBef>
              <a:spcAft>
                <a:spcPts val="0"/>
              </a:spcAft>
              <a:buClr>
                <a:srgbClr val="595959"/>
              </a:buClr>
              <a:buSzPts val="3200"/>
              <a:buFont typeface="Fira Sans Condensed"/>
              <a:buChar char="●"/>
            </a:pPr>
            <a:r>
              <a:rPr lang="en-US" sz="3200">
                <a:solidFill>
                  <a:srgbClr val="595959"/>
                </a:solidFill>
                <a:latin typeface="Fira Sans Condensed"/>
                <a:ea typeface="Fira Sans Condensed"/>
                <a:cs typeface="Fira Sans Condensed"/>
                <a:sym typeface="Fira Sans Condensed"/>
              </a:rPr>
              <a:t>Contributors and users get: equitable returns on their investment of time, talent, and use.</a:t>
            </a:r>
            <a:endParaRPr sz="3200">
              <a:solidFill>
                <a:srgbClr val="595959"/>
              </a:solidFill>
              <a:latin typeface="Fira Sans Condensed"/>
              <a:ea typeface="Fira Sans Condensed"/>
              <a:cs typeface="Fira Sans Condensed"/>
              <a:sym typeface="Fira Sans Condensed"/>
            </a:endParaRPr>
          </a:p>
        </p:txBody>
      </p:sp>
      <p:pic>
        <p:nvPicPr>
          <p:cNvPr descr="Creative Commons License" id="362" name="Google Shape;362;p37">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363" name="Google Shape;363;p37"/>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8"/>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Networking Common Interests</a:t>
            </a:r>
            <a:endParaRPr>
              <a:solidFill>
                <a:srgbClr val="FFFFFF"/>
              </a:solidFill>
              <a:highlight>
                <a:srgbClr val="000000"/>
              </a:highlight>
              <a:latin typeface="Zilla Slab"/>
              <a:ea typeface="Zilla Slab"/>
              <a:cs typeface="Zilla Slab"/>
              <a:sym typeface="Zilla Slab"/>
            </a:endParaRPr>
          </a:p>
        </p:txBody>
      </p:sp>
      <p:sp>
        <p:nvSpPr>
          <p:cNvPr id="369" name="Google Shape;369;p38"/>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3200">
                <a:solidFill>
                  <a:srgbClr val="595959"/>
                </a:solidFill>
                <a:latin typeface="Fira Sans Condensed"/>
                <a:ea typeface="Fira Sans Condensed"/>
                <a:cs typeface="Fira Sans Condensed"/>
                <a:sym typeface="Fira Sans Condensed"/>
              </a:rPr>
              <a:t>Connecting your network with contributors and users’ networks.</a:t>
            </a:r>
            <a:endParaRPr sz="3200">
              <a:solidFill>
                <a:srgbClr val="595959"/>
              </a:solidFill>
              <a:latin typeface="Fira Sans Condensed"/>
              <a:ea typeface="Fira Sans Condensed"/>
              <a:cs typeface="Fira Sans Condensed"/>
              <a:sym typeface="Fira Sans Condensed"/>
            </a:endParaRPr>
          </a:p>
          <a:p>
            <a:pPr indent="-431800" lvl="0" marL="1371600" rtl="0" algn="l">
              <a:lnSpc>
                <a:spcPct val="115000"/>
              </a:lnSpc>
              <a:spcBef>
                <a:spcPts val="2100"/>
              </a:spcBef>
              <a:spcAft>
                <a:spcPts val="0"/>
              </a:spcAft>
              <a:buClr>
                <a:srgbClr val="595959"/>
              </a:buClr>
              <a:buSzPts val="3200"/>
              <a:buFont typeface="Fira Sans Condensed"/>
              <a:buChar char="●"/>
            </a:pPr>
            <a:r>
              <a:rPr lang="en-US" sz="3200">
                <a:solidFill>
                  <a:srgbClr val="595959"/>
                </a:solidFill>
                <a:latin typeface="Fira Sans Condensed"/>
                <a:ea typeface="Fira Sans Condensed"/>
                <a:cs typeface="Fira Sans Condensed"/>
                <a:sym typeface="Fira Sans Condensed"/>
              </a:rPr>
              <a:t>You get: increased partnerships, reach, spread, scale, and uptake among people and groups with shared interests and passions.</a:t>
            </a:r>
            <a:br>
              <a:rPr lang="en-US" sz="3200">
                <a:solidFill>
                  <a:srgbClr val="595959"/>
                </a:solidFill>
                <a:latin typeface="Fira Sans Condensed"/>
                <a:ea typeface="Fira Sans Condensed"/>
                <a:cs typeface="Fira Sans Condensed"/>
                <a:sym typeface="Fira Sans Condensed"/>
              </a:rPr>
            </a:br>
            <a:endParaRPr sz="3200">
              <a:solidFill>
                <a:srgbClr val="595959"/>
              </a:solidFill>
              <a:latin typeface="Fira Sans Condensed"/>
              <a:ea typeface="Fira Sans Condensed"/>
              <a:cs typeface="Fira Sans Condensed"/>
              <a:sym typeface="Fira Sans Condensed"/>
            </a:endParaRPr>
          </a:p>
          <a:p>
            <a:pPr indent="-431800" lvl="0" marL="1371600" rtl="0" algn="l">
              <a:lnSpc>
                <a:spcPct val="115000"/>
              </a:lnSpc>
              <a:spcBef>
                <a:spcPts val="0"/>
              </a:spcBef>
              <a:spcAft>
                <a:spcPts val="0"/>
              </a:spcAft>
              <a:buClr>
                <a:srgbClr val="595959"/>
              </a:buClr>
              <a:buSzPts val="3200"/>
              <a:buFont typeface="Fira Sans Condensed"/>
              <a:buChar char="●"/>
            </a:pPr>
            <a:r>
              <a:rPr lang="en-US" sz="3200">
                <a:solidFill>
                  <a:srgbClr val="595959"/>
                </a:solidFill>
                <a:latin typeface="Fira Sans Condensed"/>
                <a:ea typeface="Fira Sans Condensed"/>
                <a:cs typeface="Fira Sans Condensed"/>
                <a:sym typeface="Fira Sans Condensed"/>
              </a:rPr>
              <a:t>Contributors and users get: social capital, stronger products, and a wider support network.</a:t>
            </a:r>
            <a:endParaRPr sz="3200">
              <a:solidFill>
                <a:srgbClr val="595959"/>
              </a:solidFill>
              <a:latin typeface="Fira Sans Condensed"/>
              <a:ea typeface="Fira Sans Condensed"/>
              <a:cs typeface="Fira Sans Condensed"/>
              <a:sym typeface="Fira Sans Condensed"/>
            </a:endParaRPr>
          </a:p>
          <a:p>
            <a:pPr indent="0" lvl="0" marL="0" rtl="0" algn="l">
              <a:lnSpc>
                <a:spcPct val="115000"/>
              </a:lnSpc>
              <a:spcBef>
                <a:spcPts val="2100"/>
              </a:spcBef>
              <a:spcAft>
                <a:spcPts val="2100"/>
              </a:spcAft>
              <a:buNone/>
            </a:pPr>
            <a:r>
              <a:t/>
            </a:r>
            <a:endParaRPr sz="3200">
              <a:solidFill>
                <a:srgbClr val="595959"/>
              </a:solidFill>
              <a:latin typeface="Fira Sans Condensed"/>
              <a:ea typeface="Fira Sans Condensed"/>
              <a:cs typeface="Fira Sans Condensed"/>
              <a:sym typeface="Fira Sans Condensed"/>
            </a:endParaRPr>
          </a:p>
        </p:txBody>
      </p:sp>
      <p:pic>
        <p:nvPicPr>
          <p:cNvPr descr="Creative Commons License" id="370" name="Google Shape;370;p38">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371" name="Google Shape;371;p38"/>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9"/>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A little heads up… </a:t>
            </a:r>
            <a:endParaRPr>
              <a:solidFill>
                <a:srgbClr val="FFFFFF"/>
              </a:solidFill>
              <a:highlight>
                <a:srgbClr val="000000"/>
              </a:highlight>
              <a:latin typeface="Zilla Slab"/>
              <a:ea typeface="Zilla Slab"/>
              <a:cs typeface="Zilla Slab"/>
              <a:sym typeface="Zilla Slab"/>
            </a:endParaRPr>
          </a:p>
        </p:txBody>
      </p:sp>
      <p:sp>
        <p:nvSpPr>
          <p:cNvPr id="377" name="Google Shape;377;p39"/>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3200">
                <a:solidFill>
                  <a:srgbClr val="595959"/>
                </a:solidFill>
                <a:latin typeface="Fira Sans Condensed"/>
                <a:ea typeface="Fira Sans Condensed"/>
                <a:cs typeface="Fira Sans Condensed"/>
                <a:sym typeface="Fira Sans Condensed"/>
              </a:rPr>
              <a:t>It’s difficult to talk about at the beginning of a project.</a:t>
            </a:r>
            <a:br>
              <a:rPr lang="en-US" sz="3200">
                <a:solidFill>
                  <a:srgbClr val="595959"/>
                </a:solidFill>
                <a:latin typeface="Fira Sans Condensed"/>
                <a:ea typeface="Fira Sans Condensed"/>
                <a:cs typeface="Fira Sans Condensed"/>
                <a:sym typeface="Fira Sans Condensed"/>
              </a:rPr>
            </a:br>
            <a:br>
              <a:rPr lang="en-US" sz="3200">
                <a:solidFill>
                  <a:srgbClr val="595959"/>
                </a:solidFill>
                <a:latin typeface="Fira Sans Condensed"/>
                <a:ea typeface="Fira Sans Condensed"/>
                <a:cs typeface="Fira Sans Condensed"/>
                <a:sym typeface="Fira Sans Condensed"/>
              </a:rPr>
            </a:br>
            <a:r>
              <a:rPr lang="en-US" sz="3200">
                <a:solidFill>
                  <a:srgbClr val="595959"/>
                </a:solidFill>
                <a:latin typeface="Fira Sans Condensed"/>
                <a:ea typeface="Fira Sans Condensed"/>
                <a:cs typeface="Fira Sans Condensed"/>
                <a:sym typeface="Fira Sans Condensed"/>
              </a:rPr>
              <a:t>Clarity, equity, and trust are key.</a:t>
            </a:r>
            <a:endParaRPr sz="3200">
              <a:solidFill>
                <a:srgbClr val="595959"/>
              </a:solidFill>
              <a:latin typeface="Fira Sans Condensed"/>
              <a:ea typeface="Fira Sans Condensed"/>
              <a:cs typeface="Fira Sans Condensed"/>
              <a:sym typeface="Fira Sans Condensed"/>
            </a:endParaRPr>
          </a:p>
          <a:p>
            <a:pPr indent="-381000" lvl="0" marL="457200" rtl="0" algn="l">
              <a:lnSpc>
                <a:spcPct val="115000"/>
              </a:lnSpc>
              <a:spcBef>
                <a:spcPts val="2100"/>
              </a:spcBef>
              <a:spcAft>
                <a:spcPts val="0"/>
              </a:spcAft>
              <a:buClr>
                <a:srgbClr val="595959"/>
              </a:buClr>
              <a:buSzPts val="2400"/>
              <a:buFont typeface="Fira Sans Condensed"/>
              <a:buChar char="●"/>
            </a:pPr>
            <a:r>
              <a:rPr lang="en-US" sz="2400">
                <a:solidFill>
                  <a:srgbClr val="595959"/>
                </a:solidFill>
                <a:latin typeface="Fira Sans Condensed"/>
                <a:ea typeface="Fira Sans Condensed"/>
                <a:cs typeface="Fira Sans Condensed"/>
                <a:sym typeface="Fira Sans Condensed"/>
              </a:rPr>
              <a:t>Is the exchange clearly defined?</a:t>
            </a:r>
            <a:endParaRPr sz="2400">
              <a:solidFill>
                <a:srgbClr val="595959"/>
              </a:solidFill>
              <a:latin typeface="Fira Sans Condensed"/>
              <a:ea typeface="Fira Sans Condensed"/>
              <a:cs typeface="Fira Sans Condensed"/>
              <a:sym typeface="Fira Sans Condensed"/>
            </a:endParaRPr>
          </a:p>
          <a:p>
            <a:pPr indent="-381000" lvl="0" marL="457200" rtl="0" algn="l">
              <a:lnSpc>
                <a:spcPct val="115000"/>
              </a:lnSpc>
              <a:spcBef>
                <a:spcPts val="0"/>
              </a:spcBef>
              <a:spcAft>
                <a:spcPts val="0"/>
              </a:spcAft>
              <a:buClr>
                <a:srgbClr val="595959"/>
              </a:buClr>
              <a:buSzPts val="2400"/>
              <a:buFont typeface="Fira Sans Condensed"/>
              <a:buChar char="●"/>
            </a:pPr>
            <a:r>
              <a:rPr lang="en-US" sz="2400">
                <a:solidFill>
                  <a:srgbClr val="595959"/>
                </a:solidFill>
                <a:latin typeface="Fira Sans Condensed"/>
                <a:ea typeface="Fira Sans Condensed"/>
                <a:cs typeface="Fira Sans Condensed"/>
                <a:sym typeface="Fira Sans Condensed"/>
              </a:rPr>
              <a:t>Is it equitable?</a:t>
            </a:r>
            <a:endParaRPr sz="2400">
              <a:solidFill>
                <a:srgbClr val="595959"/>
              </a:solidFill>
              <a:latin typeface="Fira Sans Condensed"/>
              <a:ea typeface="Fira Sans Condensed"/>
              <a:cs typeface="Fira Sans Condensed"/>
              <a:sym typeface="Fira Sans Condensed"/>
            </a:endParaRPr>
          </a:p>
          <a:p>
            <a:pPr indent="-381000" lvl="0" marL="457200" rtl="0" algn="l">
              <a:lnSpc>
                <a:spcPct val="115000"/>
              </a:lnSpc>
              <a:spcBef>
                <a:spcPts val="0"/>
              </a:spcBef>
              <a:spcAft>
                <a:spcPts val="0"/>
              </a:spcAft>
              <a:buClr>
                <a:srgbClr val="595959"/>
              </a:buClr>
              <a:buSzPts val="2400"/>
              <a:buFont typeface="Fira Sans Condensed"/>
              <a:buChar char="●"/>
            </a:pPr>
            <a:r>
              <a:rPr lang="en-US" sz="2400">
                <a:solidFill>
                  <a:srgbClr val="595959"/>
                </a:solidFill>
                <a:latin typeface="Fira Sans Condensed"/>
                <a:ea typeface="Fira Sans Condensed"/>
                <a:cs typeface="Fira Sans Condensed"/>
                <a:sym typeface="Fira Sans Condensed"/>
              </a:rPr>
              <a:t>Can you - and do you - consistently follow through on it?</a:t>
            </a:r>
            <a:endParaRPr sz="2400">
              <a:solidFill>
                <a:srgbClr val="595959"/>
              </a:solidFill>
              <a:latin typeface="Fira Sans Condensed"/>
              <a:ea typeface="Fira Sans Condensed"/>
              <a:cs typeface="Fira Sans Condensed"/>
              <a:sym typeface="Fira Sans Condensed"/>
            </a:endParaRPr>
          </a:p>
          <a:p>
            <a:pPr indent="0" lvl="0" marL="0" rtl="0" algn="l">
              <a:lnSpc>
                <a:spcPct val="115000"/>
              </a:lnSpc>
              <a:spcBef>
                <a:spcPts val="2100"/>
              </a:spcBef>
              <a:spcAft>
                <a:spcPts val="0"/>
              </a:spcAft>
              <a:buNone/>
            </a:pPr>
            <a:r>
              <a:rPr lang="en-US" sz="3200">
                <a:solidFill>
                  <a:srgbClr val="595959"/>
                </a:solidFill>
                <a:latin typeface="Fira Sans Condensed"/>
                <a:ea typeface="Fira Sans Condensed"/>
                <a:cs typeface="Fira Sans Condensed"/>
                <a:sym typeface="Fira Sans Condensed"/>
              </a:rPr>
              <a:t>Avoid exchanges you cannot fulfill.</a:t>
            </a:r>
            <a:endParaRPr sz="3200">
              <a:solidFill>
                <a:srgbClr val="595959"/>
              </a:solidFill>
              <a:latin typeface="Fira Sans Condensed"/>
              <a:ea typeface="Fira Sans Condensed"/>
              <a:cs typeface="Fira Sans Condensed"/>
              <a:sym typeface="Fira Sans Condensed"/>
            </a:endParaRPr>
          </a:p>
          <a:p>
            <a:pPr indent="0" lvl="0" marL="0" rtl="0" algn="l">
              <a:lnSpc>
                <a:spcPct val="115000"/>
              </a:lnSpc>
              <a:spcBef>
                <a:spcPts val="2100"/>
              </a:spcBef>
              <a:spcAft>
                <a:spcPts val="2100"/>
              </a:spcAft>
              <a:buNone/>
            </a:pPr>
            <a:r>
              <a:t/>
            </a:r>
            <a:endParaRPr sz="3200">
              <a:solidFill>
                <a:srgbClr val="595959"/>
              </a:solidFill>
              <a:latin typeface="Fira Sans Condensed"/>
              <a:ea typeface="Fira Sans Condensed"/>
              <a:cs typeface="Fira Sans Condensed"/>
              <a:sym typeface="Fira Sans Condensed"/>
            </a:endParaRPr>
          </a:p>
        </p:txBody>
      </p:sp>
      <p:pic>
        <p:nvPicPr>
          <p:cNvPr descr="Creative Commons License" id="378" name="Google Shape;378;p39">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379" name="Google Shape;379;p39"/>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0"/>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lt1"/>
                </a:solidFill>
                <a:highlight>
                  <a:schemeClr val="dk1"/>
                </a:highlight>
                <a:latin typeface="Zilla Slab"/>
                <a:ea typeface="Zilla Slab"/>
                <a:cs typeface="Zilla Slab"/>
                <a:sym typeface="Zilla Slab"/>
              </a:rPr>
              <a:t>Open and Iterative</a:t>
            </a:r>
            <a:endParaRPr>
              <a:solidFill>
                <a:schemeClr val="lt1"/>
              </a:solidFill>
              <a:highlight>
                <a:schemeClr val="dk1"/>
              </a:highlight>
              <a:latin typeface="Zilla Slab"/>
              <a:ea typeface="Zilla Slab"/>
              <a:cs typeface="Zilla Slab"/>
              <a:sym typeface="Zilla Slab"/>
            </a:endParaRPr>
          </a:p>
          <a:p>
            <a:pPr indent="0" lvl="0" marL="0" rtl="0" algn="l">
              <a:spcBef>
                <a:spcPts val="0"/>
              </a:spcBef>
              <a:spcAft>
                <a:spcPts val="0"/>
              </a:spcAft>
              <a:buNone/>
            </a:pPr>
            <a:r>
              <a:t/>
            </a:r>
            <a:endParaRPr>
              <a:solidFill>
                <a:srgbClr val="FFFFFF"/>
              </a:solidFill>
              <a:highlight>
                <a:srgbClr val="000000"/>
              </a:highlight>
              <a:latin typeface="Zilla Slab"/>
              <a:ea typeface="Zilla Slab"/>
              <a:cs typeface="Zilla Slab"/>
              <a:sym typeface="Zilla Slab"/>
            </a:endParaRPr>
          </a:p>
        </p:txBody>
      </p:sp>
      <p:pic>
        <p:nvPicPr>
          <p:cNvPr id="385" name="Google Shape;385;p40"/>
          <p:cNvPicPr preferRelativeResize="0"/>
          <p:nvPr/>
        </p:nvPicPr>
        <p:blipFill>
          <a:blip r:embed="rId3">
            <a:alphaModFix/>
          </a:blip>
          <a:stretch>
            <a:fillRect/>
          </a:stretch>
        </p:blipFill>
        <p:spPr>
          <a:xfrm>
            <a:off x="3226313" y="1156700"/>
            <a:ext cx="4553125" cy="4553125"/>
          </a:xfrm>
          <a:prstGeom prst="rect">
            <a:avLst/>
          </a:prstGeom>
          <a:noFill/>
          <a:ln>
            <a:noFill/>
          </a:ln>
        </p:spPr>
      </p:pic>
      <p:sp>
        <p:nvSpPr>
          <p:cNvPr id="386" name="Google Shape;386;p40"/>
          <p:cNvSpPr txBox="1"/>
          <p:nvPr>
            <p:ph type="title"/>
          </p:nvPr>
        </p:nvSpPr>
        <p:spPr>
          <a:xfrm>
            <a:off x="8003625" y="2931613"/>
            <a:ext cx="17727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800">
                <a:solidFill>
                  <a:srgbClr val="16B0E3"/>
                </a:solidFill>
                <a:latin typeface="Zilla Slab"/>
                <a:ea typeface="Zilla Slab"/>
                <a:cs typeface="Zilla Slab"/>
                <a:sym typeface="Zilla Slab"/>
              </a:rPr>
              <a:t>Understanding</a:t>
            </a:r>
            <a:endParaRPr b="1" sz="1800">
              <a:solidFill>
                <a:srgbClr val="16B0E3"/>
              </a:solidFill>
              <a:latin typeface="Zilla Slab"/>
              <a:ea typeface="Zilla Slab"/>
              <a:cs typeface="Zilla Slab"/>
              <a:sym typeface="Zilla Slab"/>
            </a:endParaRPr>
          </a:p>
        </p:txBody>
      </p:sp>
      <p:sp>
        <p:nvSpPr>
          <p:cNvPr id="387" name="Google Shape;387;p40"/>
          <p:cNvSpPr txBox="1"/>
          <p:nvPr>
            <p:ph type="title"/>
          </p:nvPr>
        </p:nvSpPr>
        <p:spPr>
          <a:xfrm>
            <a:off x="8463546" y="3756188"/>
            <a:ext cx="1140300" cy="359100"/>
          </a:xfrm>
          <a:prstGeom prst="rect">
            <a:avLst/>
          </a:prstGeom>
        </p:spPr>
        <p:txBody>
          <a:bodyPr anchorCtr="0" anchor="t" bIns="45700" lIns="91425" spcFirstLastPara="1" rIns="91425" wrap="square" tIns="45700">
            <a:noAutofit/>
          </a:bodyPr>
          <a:lstStyle/>
          <a:p>
            <a:pPr indent="0" lvl="0" marL="0" rtl="0" algn="r">
              <a:lnSpc>
                <a:spcPct val="115000"/>
              </a:lnSpc>
              <a:spcBef>
                <a:spcPts val="0"/>
              </a:spcBef>
              <a:spcAft>
                <a:spcPts val="0"/>
              </a:spcAft>
              <a:buNone/>
            </a:pPr>
            <a:r>
              <a:rPr b="1" lang="en-US" sz="1800">
                <a:solidFill>
                  <a:srgbClr val="16B0E3"/>
                </a:solidFill>
                <a:latin typeface="Zilla Slab"/>
                <a:ea typeface="Zilla Slab"/>
                <a:cs typeface="Zilla Slab"/>
                <a:sym typeface="Zilla Slab"/>
              </a:rPr>
              <a:t>Sharing</a:t>
            </a:r>
            <a:endParaRPr b="1" sz="1800">
              <a:solidFill>
                <a:srgbClr val="16B0E3"/>
              </a:solidFill>
              <a:latin typeface="Zilla Slab"/>
              <a:ea typeface="Zilla Slab"/>
              <a:cs typeface="Zilla Slab"/>
              <a:sym typeface="Zilla Slab"/>
            </a:endParaRPr>
          </a:p>
        </p:txBody>
      </p:sp>
      <p:pic>
        <p:nvPicPr>
          <p:cNvPr descr="Creative Commons License" id="388" name="Google Shape;388;p40">
            <a:hlinkClick r:id="rId4"/>
          </p:cNvPr>
          <p:cNvPicPr preferRelativeResize="0"/>
          <p:nvPr/>
        </p:nvPicPr>
        <p:blipFill>
          <a:blip r:embed="rId5">
            <a:alphaModFix/>
          </a:blip>
          <a:stretch>
            <a:fillRect/>
          </a:stretch>
        </p:blipFill>
        <p:spPr>
          <a:xfrm>
            <a:off x="10423800" y="160008"/>
            <a:ext cx="838200" cy="295275"/>
          </a:xfrm>
          <a:prstGeom prst="rect">
            <a:avLst/>
          </a:prstGeom>
          <a:noFill/>
          <a:ln>
            <a:noFill/>
          </a:ln>
        </p:spPr>
      </p:pic>
      <p:sp>
        <p:nvSpPr>
          <p:cNvPr id="389" name="Google Shape;389;p40"/>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6">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7">
                  <a:extLst>
                    <a:ext uri="{A12FA001-AC4F-418D-AE19-62706E023703}">
                      <ahyp:hlinkClr val="tx"/>
                    </a:ext>
                  </a:extLst>
                </a:hlinkClick>
              </a:rPr>
              <a:t>Creative Commons Attribution 4.0 International License</a:t>
            </a:r>
            <a:r>
              <a:rPr lang="en-US" sz="1200">
                <a:solidFill>
                  <a:srgbClr val="464646"/>
                </a:solidFill>
              </a:rPr>
              <a:t>.</a:t>
            </a:r>
            <a:endParaRPr sz="1200"/>
          </a:p>
        </p:txBody>
      </p:sp>
      <p:sp>
        <p:nvSpPr>
          <p:cNvPr id="390" name="Google Shape;390;p40"/>
          <p:cNvSpPr txBox="1"/>
          <p:nvPr>
            <p:ph type="title"/>
          </p:nvPr>
        </p:nvSpPr>
        <p:spPr>
          <a:xfrm>
            <a:off x="1453625" y="2386875"/>
            <a:ext cx="17727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800">
                <a:solidFill>
                  <a:srgbClr val="16B0E3"/>
                </a:solidFill>
                <a:latin typeface="Zilla Slab"/>
                <a:ea typeface="Zilla Slab"/>
                <a:cs typeface="Zilla Slab"/>
                <a:sym typeface="Zilla Slab"/>
              </a:rPr>
              <a:t>Participation</a:t>
            </a:r>
            <a:endParaRPr b="1" sz="1800">
              <a:solidFill>
                <a:srgbClr val="16B0E3"/>
              </a:solidFill>
              <a:latin typeface="Zilla Slab"/>
              <a:ea typeface="Zilla Slab"/>
              <a:cs typeface="Zilla Slab"/>
              <a:sym typeface="Zilla Slab"/>
            </a:endParaRPr>
          </a:p>
        </p:txBody>
      </p:sp>
      <p:sp>
        <p:nvSpPr>
          <p:cNvPr id="391" name="Google Shape;391;p40"/>
          <p:cNvSpPr txBox="1"/>
          <p:nvPr>
            <p:ph type="title"/>
          </p:nvPr>
        </p:nvSpPr>
        <p:spPr>
          <a:xfrm>
            <a:off x="1522425" y="5081025"/>
            <a:ext cx="17727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800">
                <a:solidFill>
                  <a:srgbClr val="16B0E3"/>
                </a:solidFill>
                <a:latin typeface="Zilla Slab"/>
                <a:ea typeface="Zilla Slab"/>
                <a:cs typeface="Zilla Slab"/>
                <a:sym typeface="Zilla Slab"/>
              </a:rPr>
              <a:t>Participation</a:t>
            </a:r>
            <a:endParaRPr b="1" sz="1800">
              <a:solidFill>
                <a:srgbClr val="16B0E3"/>
              </a:solidFill>
              <a:latin typeface="Zilla Slab"/>
              <a:ea typeface="Zilla Slab"/>
              <a:cs typeface="Zilla Slab"/>
              <a:sym typeface="Zilla Slab"/>
            </a:endParaRPr>
          </a:p>
        </p:txBody>
      </p:sp>
      <p:sp>
        <p:nvSpPr>
          <p:cNvPr id="392" name="Google Shape;392;p40"/>
          <p:cNvSpPr txBox="1"/>
          <p:nvPr>
            <p:ph type="title"/>
          </p:nvPr>
        </p:nvSpPr>
        <p:spPr>
          <a:xfrm>
            <a:off x="7418738" y="1834025"/>
            <a:ext cx="1772700" cy="359100"/>
          </a:xfrm>
          <a:prstGeom prst="rect">
            <a:avLst/>
          </a:prstGeom>
        </p:spPr>
        <p:txBody>
          <a:bodyPr anchorCtr="0" anchor="t" bIns="45700" lIns="91425" spcFirstLastPara="1" rIns="91425" wrap="square" tIns="45700">
            <a:noAutofit/>
          </a:bodyPr>
          <a:lstStyle/>
          <a:p>
            <a:pPr indent="0" lvl="0" marL="0" rtl="0" algn="r">
              <a:lnSpc>
                <a:spcPct val="115000"/>
              </a:lnSpc>
              <a:spcBef>
                <a:spcPts val="0"/>
              </a:spcBef>
              <a:spcAft>
                <a:spcPts val="0"/>
              </a:spcAft>
              <a:buNone/>
            </a:pPr>
            <a:r>
              <a:rPr b="1" lang="en-US" sz="1800">
                <a:solidFill>
                  <a:srgbClr val="16B0E3"/>
                </a:solidFill>
                <a:latin typeface="Zilla Slab"/>
                <a:ea typeface="Zilla Slab"/>
                <a:cs typeface="Zilla Slab"/>
                <a:sym typeface="Zilla Slab"/>
              </a:rPr>
              <a:t>Sharing</a:t>
            </a:r>
            <a:endParaRPr b="1" sz="1800">
              <a:solidFill>
                <a:srgbClr val="16B0E3"/>
              </a:solidFill>
              <a:latin typeface="Zilla Slab"/>
              <a:ea typeface="Zilla Slab"/>
              <a:cs typeface="Zilla Slab"/>
              <a:sym typeface="Zilla Slab"/>
            </a:endParaRPr>
          </a:p>
        </p:txBody>
      </p:sp>
      <p:sp>
        <p:nvSpPr>
          <p:cNvPr id="393" name="Google Shape;393;p40"/>
          <p:cNvSpPr txBox="1"/>
          <p:nvPr>
            <p:ph type="title"/>
          </p:nvPr>
        </p:nvSpPr>
        <p:spPr>
          <a:xfrm>
            <a:off x="461020" y="2969913"/>
            <a:ext cx="10614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800">
                <a:solidFill>
                  <a:srgbClr val="16B0E3"/>
                </a:solidFill>
                <a:latin typeface="Zilla Slab"/>
                <a:ea typeface="Zilla Slab"/>
                <a:cs typeface="Zilla Slab"/>
                <a:sym typeface="Zilla Slab"/>
              </a:rPr>
              <a:t>Sharing</a:t>
            </a:r>
            <a:endParaRPr b="1" sz="1800">
              <a:solidFill>
                <a:srgbClr val="16B0E3"/>
              </a:solidFill>
              <a:latin typeface="Zilla Slab"/>
              <a:ea typeface="Zilla Slab"/>
              <a:cs typeface="Zilla Slab"/>
              <a:sym typeface="Zilla Slab"/>
            </a:endParaRPr>
          </a:p>
        </p:txBody>
      </p:sp>
      <p:sp>
        <p:nvSpPr>
          <p:cNvPr id="394" name="Google Shape;394;p40"/>
          <p:cNvSpPr/>
          <p:nvPr/>
        </p:nvSpPr>
        <p:spPr>
          <a:xfrm>
            <a:off x="3476625" y="3405225"/>
            <a:ext cx="490800" cy="490800"/>
          </a:xfrm>
          <a:prstGeom prst="diamond">
            <a:avLst/>
          </a:prstGeom>
          <a:solidFill>
            <a:srgbClr val="049CC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0"/>
          <p:cNvSpPr/>
          <p:nvPr/>
        </p:nvSpPr>
        <p:spPr>
          <a:xfrm>
            <a:off x="4385775" y="3603500"/>
            <a:ext cx="490800" cy="490800"/>
          </a:xfrm>
          <a:prstGeom prst="diamond">
            <a:avLst/>
          </a:prstGeom>
          <a:solidFill>
            <a:srgbClr val="049CC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0"/>
          <p:cNvSpPr/>
          <p:nvPr/>
        </p:nvSpPr>
        <p:spPr>
          <a:xfrm>
            <a:off x="5558825" y="2060075"/>
            <a:ext cx="511500" cy="511500"/>
          </a:xfrm>
          <a:prstGeom prst="diamond">
            <a:avLst/>
          </a:prstGeom>
          <a:solidFill>
            <a:srgbClr val="049CC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0"/>
          <p:cNvSpPr/>
          <p:nvPr/>
        </p:nvSpPr>
        <p:spPr>
          <a:xfrm>
            <a:off x="5840200" y="4255125"/>
            <a:ext cx="511500" cy="511500"/>
          </a:xfrm>
          <a:prstGeom prst="diamond">
            <a:avLst/>
          </a:prstGeom>
          <a:solidFill>
            <a:srgbClr val="049CC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0"/>
          <p:cNvSpPr/>
          <p:nvPr/>
        </p:nvSpPr>
        <p:spPr>
          <a:xfrm>
            <a:off x="6804025" y="3536925"/>
            <a:ext cx="511500" cy="511500"/>
          </a:xfrm>
          <a:prstGeom prst="diamond">
            <a:avLst/>
          </a:prstGeom>
          <a:solidFill>
            <a:srgbClr val="049CC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0"/>
          <p:cNvSpPr/>
          <p:nvPr/>
        </p:nvSpPr>
        <p:spPr>
          <a:xfrm>
            <a:off x="5981650" y="2893725"/>
            <a:ext cx="511500" cy="511500"/>
          </a:xfrm>
          <a:prstGeom prst="diamond">
            <a:avLst/>
          </a:prstGeom>
          <a:solidFill>
            <a:srgbClr val="049CC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0"/>
          <p:cNvSpPr txBox="1"/>
          <p:nvPr>
            <p:ph type="title"/>
          </p:nvPr>
        </p:nvSpPr>
        <p:spPr>
          <a:xfrm>
            <a:off x="685625" y="3849550"/>
            <a:ext cx="17727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800">
                <a:solidFill>
                  <a:srgbClr val="16B0E3"/>
                </a:solidFill>
                <a:latin typeface="Zilla Slab"/>
                <a:ea typeface="Zilla Slab"/>
                <a:cs typeface="Zilla Slab"/>
                <a:sym typeface="Zilla Slab"/>
              </a:rPr>
              <a:t>Understanding</a:t>
            </a:r>
            <a:endParaRPr b="1" sz="1800">
              <a:solidFill>
                <a:srgbClr val="16B0E3"/>
              </a:solidFill>
              <a:latin typeface="Zilla Slab"/>
              <a:ea typeface="Zilla Slab"/>
              <a:cs typeface="Zilla Slab"/>
              <a:sym typeface="Zilla Slab"/>
            </a:endParaRPr>
          </a:p>
        </p:txBody>
      </p:sp>
      <p:cxnSp>
        <p:nvCxnSpPr>
          <p:cNvPr id="401" name="Google Shape;401;p40"/>
          <p:cNvCxnSpPr>
            <a:stCxn id="390" idx="2"/>
            <a:endCxn id="394" idx="1"/>
          </p:cNvCxnSpPr>
          <p:nvPr/>
        </p:nvCxnSpPr>
        <p:spPr>
          <a:xfrm>
            <a:off x="2339975" y="2745975"/>
            <a:ext cx="1136700" cy="904800"/>
          </a:xfrm>
          <a:prstGeom prst="straightConnector1">
            <a:avLst/>
          </a:prstGeom>
          <a:noFill/>
          <a:ln cap="flat" cmpd="sng" w="9525">
            <a:solidFill>
              <a:schemeClr val="dk2"/>
            </a:solidFill>
            <a:prstDash val="solid"/>
            <a:round/>
            <a:headEnd len="med" w="med" type="none"/>
            <a:tailEnd len="med" w="med" type="none"/>
          </a:ln>
        </p:spPr>
      </p:cxnSp>
      <p:cxnSp>
        <p:nvCxnSpPr>
          <p:cNvPr id="402" name="Google Shape;402;p40"/>
          <p:cNvCxnSpPr>
            <a:stCxn id="391" idx="0"/>
            <a:endCxn id="395" idx="1"/>
          </p:cNvCxnSpPr>
          <p:nvPr/>
        </p:nvCxnSpPr>
        <p:spPr>
          <a:xfrm flipH="1" rot="10800000">
            <a:off x="2408775" y="3848925"/>
            <a:ext cx="1977000" cy="1232100"/>
          </a:xfrm>
          <a:prstGeom prst="straightConnector1">
            <a:avLst/>
          </a:prstGeom>
          <a:noFill/>
          <a:ln cap="flat" cmpd="sng" w="9525">
            <a:solidFill>
              <a:schemeClr val="dk2"/>
            </a:solidFill>
            <a:prstDash val="solid"/>
            <a:round/>
            <a:headEnd len="med" w="med" type="none"/>
            <a:tailEnd len="med" w="med" type="none"/>
          </a:ln>
        </p:spPr>
      </p:cxnSp>
      <p:cxnSp>
        <p:nvCxnSpPr>
          <p:cNvPr id="403" name="Google Shape;403;p40"/>
          <p:cNvCxnSpPr>
            <a:stCxn id="400" idx="0"/>
            <a:endCxn id="394" idx="1"/>
          </p:cNvCxnSpPr>
          <p:nvPr/>
        </p:nvCxnSpPr>
        <p:spPr>
          <a:xfrm flipH="1" rot="10800000">
            <a:off x="1571975" y="3650650"/>
            <a:ext cx="1904700" cy="198900"/>
          </a:xfrm>
          <a:prstGeom prst="straightConnector1">
            <a:avLst/>
          </a:prstGeom>
          <a:noFill/>
          <a:ln cap="flat" cmpd="sng" w="9525">
            <a:solidFill>
              <a:schemeClr val="dk2"/>
            </a:solidFill>
            <a:prstDash val="solid"/>
            <a:round/>
            <a:headEnd len="med" w="med" type="none"/>
            <a:tailEnd len="med" w="med" type="none"/>
          </a:ln>
        </p:spPr>
      </p:cxnSp>
      <p:cxnSp>
        <p:nvCxnSpPr>
          <p:cNvPr id="404" name="Google Shape;404;p40"/>
          <p:cNvCxnSpPr>
            <a:stCxn id="396" idx="3"/>
            <a:endCxn id="392" idx="2"/>
          </p:cNvCxnSpPr>
          <p:nvPr/>
        </p:nvCxnSpPr>
        <p:spPr>
          <a:xfrm flipH="1" rot="10800000">
            <a:off x="6070325" y="2193125"/>
            <a:ext cx="2234700" cy="122700"/>
          </a:xfrm>
          <a:prstGeom prst="straightConnector1">
            <a:avLst/>
          </a:prstGeom>
          <a:noFill/>
          <a:ln cap="flat" cmpd="sng" w="9525">
            <a:solidFill>
              <a:schemeClr val="dk2"/>
            </a:solidFill>
            <a:prstDash val="solid"/>
            <a:round/>
            <a:headEnd len="med" w="med" type="none"/>
            <a:tailEnd len="med" w="med" type="none"/>
          </a:ln>
        </p:spPr>
      </p:cxnSp>
      <p:cxnSp>
        <p:nvCxnSpPr>
          <p:cNvPr id="405" name="Google Shape;405;p40"/>
          <p:cNvCxnSpPr>
            <a:stCxn id="399" idx="3"/>
            <a:endCxn id="386" idx="1"/>
          </p:cNvCxnSpPr>
          <p:nvPr/>
        </p:nvCxnSpPr>
        <p:spPr>
          <a:xfrm flipH="1" rot="10800000">
            <a:off x="6493150" y="3111075"/>
            <a:ext cx="1510500" cy="38400"/>
          </a:xfrm>
          <a:prstGeom prst="straightConnector1">
            <a:avLst/>
          </a:prstGeom>
          <a:noFill/>
          <a:ln cap="flat" cmpd="sng" w="9525">
            <a:solidFill>
              <a:schemeClr val="dk2"/>
            </a:solidFill>
            <a:prstDash val="solid"/>
            <a:round/>
            <a:headEnd len="med" w="med" type="none"/>
            <a:tailEnd len="med" w="med" type="none"/>
          </a:ln>
        </p:spPr>
      </p:cxnSp>
      <p:cxnSp>
        <p:nvCxnSpPr>
          <p:cNvPr id="406" name="Google Shape;406;p40"/>
          <p:cNvCxnSpPr>
            <a:stCxn id="398" idx="3"/>
            <a:endCxn id="387" idx="1"/>
          </p:cNvCxnSpPr>
          <p:nvPr/>
        </p:nvCxnSpPr>
        <p:spPr>
          <a:xfrm>
            <a:off x="7315525" y="3792675"/>
            <a:ext cx="1148100" cy="143100"/>
          </a:xfrm>
          <a:prstGeom prst="straightConnector1">
            <a:avLst/>
          </a:prstGeom>
          <a:noFill/>
          <a:ln cap="flat" cmpd="sng" w="9525">
            <a:solidFill>
              <a:schemeClr val="dk2"/>
            </a:solidFill>
            <a:prstDash val="solid"/>
            <a:round/>
            <a:headEnd len="med" w="med" type="none"/>
            <a:tailEnd len="med" w="med" type="none"/>
          </a:ln>
        </p:spPr>
      </p:cxnSp>
      <p:sp>
        <p:nvSpPr>
          <p:cNvPr id="407" name="Google Shape;407;p40"/>
          <p:cNvSpPr/>
          <p:nvPr/>
        </p:nvSpPr>
        <p:spPr>
          <a:xfrm>
            <a:off x="3295125" y="1352375"/>
            <a:ext cx="1845900" cy="49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0"/>
          <p:cNvSpPr/>
          <p:nvPr/>
        </p:nvSpPr>
        <p:spPr>
          <a:xfrm>
            <a:off x="5686375" y="1235750"/>
            <a:ext cx="1845900" cy="49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0"/>
          <p:cNvSpPr/>
          <p:nvPr/>
        </p:nvSpPr>
        <p:spPr>
          <a:xfrm>
            <a:off x="3359100" y="5184300"/>
            <a:ext cx="1845900" cy="49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0"/>
          <p:cNvSpPr/>
          <p:nvPr/>
        </p:nvSpPr>
        <p:spPr>
          <a:xfrm>
            <a:off x="5686375" y="5168925"/>
            <a:ext cx="2134800" cy="49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0"/>
          <p:cNvSpPr txBox="1"/>
          <p:nvPr>
            <p:ph type="title"/>
          </p:nvPr>
        </p:nvSpPr>
        <p:spPr>
          <a:xfrm>
            <a:off x="2613075" y="1322038"/>
            <a:ext cx="17727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800">
                <a:solidFill>
                  <a:srgbClr val="16B0E3"/>
                </a:solidFill>
                <a:latin typeface="Zilla Slab"/>
                <a:ea typeface="Zilla Slab"/>
                <a:cs typeface="Zilla Slab"/>
                <a:sym typeface="Zilla Slab"/>
              </a:rPr>
              <a:t>Understanding</a:t>
            </a:r>
            <a:endParaRPr b="1" sz="1800">
              <a:solidFill>
                <a:srgbClr val="16B0E3"/>
              </a:solidFill>
              <a:latin typeface="Zilla Slab"/>
              <a:ea typeface="Zilla Slab"/>
              <a:cs typeface="Zilla Slab"/>
              <a:sym typeface="Zilla Slab"/>
            </a:endParaRPr>
          </a:p>
        </p:txBody>
      </p:sp>
      <p:cxnSp>
        <p:nvCxnSpPr>
          <p:cNvPr id="412" name="Google Shape;412;p40"/>
          <p:cNvCxnSpPr>
            <a:stCxn id="411" idx="2"/>
            <a:endCxn id="396" idx="1"/>
          </p:cNvCxnSpPr>
          <p:nvPr/>
        </p:nvCxnSpPr>
        <p:spPr>
          <a:xfrm>
            <a:off x="3499425" y="1681138"/>
            <a:ext cx="2059500" cy="634800"/>
          </a:xfrm>
          <a:prstGeom prst="straightConnector1">
            <a:avLst/>
          </a:prstGeom>
          <a:noFill/>
          <a:ln cap="flat" cmpd="sng" w="9525">
            <a:solidFill>
              <a:schemeClr val="dk2"/>
            </a:solidFill>
            <a:prstDash val="solid"/>
            <a:round/>
            <a:headEnd len="med" w="med" type="none"/>
            <a:tailEnd len="med" w="med" type="none"/>
          </a:ln>
        </p:spPr>
      </p:cxnSp>
      <p:cxnSp>
        <p:nvCxnSpPr>
          <p:cNvPr id="413" name="Google Shape;413;p40"/>
          <p:cNvCxnSpPr>
            <a:stCxn id="393" idx="3"/>
            <a:endCxn id="394" idx="1"/>
          </p:cNvCxnSpPr>
          <p:nvPr/>
        </p:nvCxnSpPr>
        <p:spPr>
          <a:xfrm>
            <a:off x="1522420" y="3149463"/>
            <a:ext cx="1954200" cy="501300"/>
          </a:xfrm>
          <a:prstGeom prst="straightConnector1">
            <a:avLst/>
          </a:prstGeom>
          <a:noFill/>
          <a:ln cap="flat" cmpd="sng" w="9525">
            <a:solidFill>
              <a:schemeClr val="dk2"/>
            </a:solidFill>
            <a:prstDash val="solid"/>
            <a:round/>
            <a:headEnd len="med" w="med" type="none"/>
            <a:tailEnd len="med" w="med" type="none"/>
          </a:ln>
        </p:spPr>
      </p:cxnSp>
      <p:sp>
        <p:nvSpPr>
          <p:cNvPr id="414" name="Google Shape;414;p40"/>
          <p:cNvSpPr txBox="1"/>
          <p:nvPr>
            <p:ph type="title"/>
          </p:nvPr>
        </p:nvSpPr>
        <p:spPr>
          <a:xfrm>
            <a:off x="5981650" y="5350725"/>
            <a:ext cx="17727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800">
                <a:solidFill>
                  <a:srgbClr val="16B0E3"/>
                </a:solidFill>
                <a:latin typeface="Zilla Slab"/>
                <a:ea typeface="Zilla Slab"/>
                <a:cs typeface="Zilla Slab"/>
                <a:sym typeface="Zilla Slab"/>
              </a:rPr>
              <a:t>Understanding</a:t>
            </a:r>
            <a:endParaRPr b="1" sz="1800">
              <a:solidFill>
                <a:srgbClr val="16B0E3"/>
              </a:solidFill>
              <a:latin typeface="Zilla Slab"/>
              <a:ea typeface="Zilla Slab"/>
              <a:cs typeface="Zilla Slab"/>
              <a:sym typeface="Zilla Slab"/>
            </a:endParaRPr>
          </a:p>
        </p:txBody>
      </p:sp>
      <p:sp>
        <p:nvSpPr>
          <p:cNvPr id="415" name="Google Shape;415;p40"/>
          <p:cNvSpPr txBox="1"/>
          <p:nvPr>
            <p:ph type="title"/>
          </p:nvPr>
        </p:nvSpPr>
        <p:spPr>
          <a:xfrm>
            <a:off x="7590775" y="4660350"/>
            <a:ext cx="17727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800">
                <a:solidFill>
                  <a:srgbClr val="16B0E3"/>
                </a:solidFill>
                <a:latin typeface="Zilla Slab"/>
                <a:ea typeface="Zilla Slab"/>
                <a:cs typeface="Zilla Slab"/>
                <a:sym typeface="Zilla Slab"/>
              </a:rPr>
              <a:t>Participation</a:t>
            </a:r>
            <a:endParaRPr b="1" sz="1800">
              <a:solidFill>
                <a:srgbClr val="16B0E3"/>
              </a:solidFill>
              <a:latin typeface="Zilla Slab"/>
              <a:ea typeface="Zilla Slab"/>
              <a:cs typeface="Zilla Slab"/>
              <a:sym typeface="Zilla Slab"/>
            </a:endParaRPr>
          </a:p>
        </p:txBody>
      </p:sp>
      <p:cxnSp>
        <p:nvCxnSpPr>
          <p:cNvPr id="416" name="Google Shape;416;p40"/>
          <p:cNvCxnSpPr>
            <a:stCxn id="397" idx="3"/>
            <a:endCxn id="414" idx="0"/>
          </p:cNvCxnSpPr>
          <p:nvPr/>
        </p:nvCxnSpPr>
        <p:spPr>
          <a:xfrm>
            <a:off x="6351700" y="4510875"/>
            <a:ext cx="516300" cy="840000"/>
          </a:xfrm>
          <a:prstGeom prst="straightConnector1">
            <a:avLst/>
          </a:prstGeom>
          <a:noFill/>
          <a:ln cap="flat" cmpd="sng" w="9525">
            <a:solidFill>
              <a:schemeClr val="dk2"/>
            </a:solidFill>
            <a:prstDash val="solid"/>
            <a:round/>
            <a:headEnd len="med" w="med" type="none"/>
            <a:tailEnd len="med" w="med" type="none"/>
          </a:ln>
        </p:spPr>
      </p:cxnSp>
      <p:cxnSp>
        <p:nvCxnSpPr>
          <p:cNvPr id="417" name="Google Shape;417;p40"/>
          <p:cNvCxnSpPr>
            <a:stCxn id="397" idx="3"/>
            <a:endCxn id="415" idx="1"/>
          </p:cNvCxnSpPr>
          <p:nvPr/>
        </p:nvCxnSpPr>
        <p:spPr>
          <a:xfrm>
            <a:off x="6351700" y="4510875"/>
            <a:ext cx="1239000" cy="329100"/>
          </a:xfrm>
          <a:prstGeom prst="straightConnector1">
            <a:avLst/>
          </a:prstGeom>
          <a:noFill/>
          <a:ln cap="flat" cmpd="sng" w="9525">
            <a:solidFill>
              <a:schemeClr val="dk2"/>
            </a:solidFill>
            <a:prstDash val="solid"/>
            <a:round/>
            <a:headEnd len="med" w="med" type="none"/>
            <a:tailEnd len="med" w="med" type="none"/>
          </a:ln>
        </p:spPr>
      </p:cxnSp>
      <p:sp>
        <p:nvSpPr>
          <p:cNvPr id="418" name="Google Shape;418;p40"/>
          <p:cNvSpPr txBox="1"/>
          <p:nvPr>
            <p:ph type="title"/>
          </p:nvPr>
        </p:nvSpPr>
        <p:spPr>
          <a:xfrm>
            <a:off x="6590850" y="1390575"/>
            <a:ext cx="1772700" cy="359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1800">
                <a:solidFill>
                  <a:srgbClr val="16B0E3"/>
                </a:solidFill>
                <a:latin typeface="Zilla Slab"/>
                <a:ea typeface="Zilla Slab"/>
                <a:cs typeface="Zilla Slab"/>
                <a:sym typeface="Zilla Slab"/>
              </a:rPr>
              <a:t>Participation</a:t>
            </a:r>
            <a:endParaRPr b="1" sz="1800">
              <a:solidFill>
                <a:srgbClr val="16B0E3"/>
              </a:solidFill>
              <a:latin typeface="Zilla Slab"/>
              <a:ea typeface="Zilla Slab"/>
              <a:cs typeface="Zilla Slab"/>
              <a:sym typeface="Zilla Slab"/>
            </a:endParaRPr>
          </a:p>
        </p:txBody>
      </p:sp>
      <p:cxnSp>
        <p:nvCxnSpPr>
          <p:cNvPr id="419" name="Google Shape;419;p40"/>
          <p:cNvCxnSpPr>
            <a:stCxn id="396" idx="3"/>
            <a:endCxn id="418" idx="2"/>
          </p:cNvCxnSpPr>
          <p:nvPr/>
        </p:nvCxnSpPr>
        <p:spPr>
          <a:xfrm flipH="1" rot="10800000">
            <a:off x="6070325" y="1749725"/>
            <a:ext cx="1407000" cy="566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1"/>
          <p:cNvSpPr txBox="1"/>
          <p:nvPr>
            <p:ph type="title"/>
          </p:nvPr>
        </p:nvSpPr>
        <p:spPr>
          <a:xfrm>
            <a:off x="677334" y="8382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49CCF"/>
                </a:highlight>
                <a:latin typeface="Zilla Slab"/>
                <a:ea typeface="Zilla Slab"/>
                <a:cs typeface="Zilla Slab"/>
                <a:sym typeface="Zilla Slab"/>
              </a:rPr>
              <a:t>Frameworks</a:t>
            </a:r>
            <a:endParaRPr>
              <a:solidFill>
                <a:srgbClr val="FFFFFF"/>
              </a:solidFill>
              <a:highlight>
                <a:srgbClr val="049CCF"/>
              </a:highlight>
              <a:latin typeface="Zilla Slab"/>
              <a:ea typeface="Zilla Slab"/>
              <a:cs typeface="Zilla Slab"/>
              <a:sym typeface="Zilla Slab"/>
            </a:endParaRPr>
          </a:p>
        </p:txBody>
      </p:sp>
      <p:sp>
        <p:nvSpPr>
          <p:cNvPr id="425" name="Google Shape;425;p41"/>
          <p:cNvSpPr txBox="1"/>
          <p:nvPr>
            <p:ph idx="1" type="body"/>
          </p:nvPr>
        </p:nvSpPr>
        <p:spPr>
          <a:xfrm>
            <a:off x="677325" y="1383275"/>
            <a:ext cx="11150400" cy="38808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t/>
            </a:r>
            <a:endParaRPr b="1">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a:solidFill>
                  <a:schemeClr val="dk1"/>
                </a:solidFill>
              </a:rPr>
              <a:t>“Open Leadership Framework” by Mozilla Foundation </a:t>
            </a:r>
            <a:r>
              <a:rPr lang="en-US" u="sng">
                <a:solidFill>
                  <a:srgbClr val="1155CC"/>
                </a:solidFill>
                <a:hlinkClick r:id="rId3">
                  <a:extLst>
                    <a:ext uri="{A12FA001-AC4F-418D-AE19-62706E023703}">
                      <ahyp:hlinkClr val="tx"/>
                    </a:ext>
                  </a:extLst>
                </a:hlinkClick>
              </a:rPr>
              <a:t>https://mozilla.github.io/open-leadership-framework/</a:t>
            </a:r>
            <a:r>
              <a:rPr lang="en-US">
                <a:solidFill>
                  <a:schemeClr val="dk1"/>
                </a:solidFill>
              </a:rPr>
              <a:t> </a:t>
            </a:r>
            <a:endParaRPr>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a:solidFill>
                  <a:schemeClr val="dk1"/>
                </a:solidFill>
              </a:rPr>
              <a:t>“A Framework of Open Practices” by Gitte Jonsdatter (CIID) &amp; Alex Klepel (Mozilla Foundation) </a:t>
            </a:r>
            <a:endParaRPr>
              <a:solidFill>
                <a:schemeClr val="dk1"/>
              </a:solidFill>
            </a:endParaRPr>
          </a:p>
          <a:p>
            <a:pPr indent="457200" lvl="0" marL="0" rtl="0" algn="l">
              <a:lnSpc>
                <a:spcPct val="150000"/>
              </a:lnSpc>
              <a:spcBef>
                <a:spcPts val="0"/>
              </a:spcBef>
              <a:spcAft>
                <a:spcPts val="0"/>
              </a:spcAft>
              <a:buClr>
                <a:schemeClr val="dk1"/>
              </a:buClr>
              <a:buSzPts val="1100"/>
              <a:buFont typeface="Arial"/>
              <a:buNone/>
            </a:pPr>
            <a:r>
              <a:rPr lang="en-US" u="sng">
                <a:solidFill>
                  <a:srgbClr val="1155CC"/>
                </a:solidFill>
                <a:hlinkClick r:id="rId4">
                  <a:extLst>
                    <a:ext uri="{A12FA001-AC4F-418D-AE19-62706E023703}">
                      <ahyp:hlinkClr val="tx"/>
                    </a:ext>
                  </a:extLst>
                </a:hlinkClick>
              </a:rPr>
              <a:t>https://medium.com/mozilla-open-innovation/a-framework-of-open-practices-9a17fe1645a3</a:t>
            </a:r>
            <a:r>
              <a:rPr lang="en-US">
                <a:solidFill>
                  <a:schemeClr val="dk1"/>
                </a:solidFill>
              </a:rPr>
              <a:t> </a:t>
            </a:r>
            <a:endParaRPr>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a:solidFill>
                  <a:schemeClr val="dk1"/>
                </a:solidFill>
              </a:rPr>
              <a:t>“How to Work Open” by OpenMatt, Mozilla </a:t>
            </a:r>
            <a:r>
              <a:rPr lang="en-US" u="sng">
                <a:solidFill>
                  <a:srgbClr val="1155CC"/>
                </a:solidFill>
                <a:hlinkClick r:id="rId5">
                  <a:extLst>
                    <a:ext uri="{A12FA001-AC4F-418D-AE19-62706E023703}">
                      <ahyp:hlinkClr val="tx"/>
                    </a:ext>
                  </a:extLst>
                </a:hlinkClick>
              </a:rPr>
              <a:t>https://openmatt.org/2011/04/06/how-to-work-open/</a:t>
            </a:r>
            <a:r>
              <a:rPr lang="en-US">
                <a:solidFill>
                  <a:schemeClr val="dk1"/>
                </a:solidFill>
              </a:rPr>
              <a:t> </a:t>
            </a:r>
            <a:endParaRPr>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a:solidFill>
                  <a:schemeClr val="dk1"/>
                </a:solidFill>
              </a:rPr>
              <a:t>“The Open Organizational Maturity Model” by The Open Organization Ambassadors at Opensource.com </a:t>
            </a:r>
            <a:r>
              <a:rPr lang="en-US" u="sng">
                <a:solidFill>
                  <a:srgbClr val="1155CC"/>
                </a:solidFill>
                <a:hlinkClick r:id="rId6">
                  <a:extLst>
                    <a:ext uri="{A12FA001-AC4F-418D-AE19-62706E023703}">
                      <ahyp:hlinkClr val="tx"/>
                    </a:ext>
                  </a:extLst>
                </a:hlinkClick>
              </a:rPr>
              <a:t>https://opensource.com/open-organization/resources/open-org-maturity-model</a:t>
            </a:r>
            <a:r>
              <a:rPr lang="en-US">
                <a:solidFill>
                  <a:schemeClr val="dk1"/>
                </a:solidFill>
              </a:rPr>
              <a:t> </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50000"/>
              </a:lnSpc>
              <a:spcBef>
                <a:spcPts val="0"/>
              </a:spcBef>
              <a:spcAft>
                <a:spcPts val="0"/>
              </a:spcAft>
              <a:buNone/>
            </a:pPr>
            <a:r>
              <a:t/>
            </a:r>
            <a:endParaRPr/>
          </a:p>
        </p:txBody>
      </p:sp>
      <p:pic>
        <p:nvPicPr>
          <p:cNvPr descr="Creative Commons License" id="426" name="Google Shape;426;p41">
            <a:hlinkClick r:id="rId7"/>
          </p:cNvPr>
          <p:cNvPicPr preferRelativeResize="0"/>
          <p:nvPr/>
        </p:nvPicPr>
        <p:blipFill>
          <a:blip r:embed="rId8">
            <a:alphaModFix/>
          </a:blip>
          <a:stretch>
            <a:fillRect/>
          </a:stretch>
        </p:blipFill>
        <p:spPr>
          <a:xfrm>
            <a:off x="10423800" y="160008"/>
            <a:ext cx="838200" cy="295275"/>
          </a:xfrm>
          <a:prstGeom prst="rect">
            <a:avLst/>
          </a:prstGeom>
          <a:noFill/>
          <a:ln>
            <a:noFill/>
          </a:ln>
        </p:spPr>
      </p:pic>
      <p:sp>
        <p:nvSpPr>
          <p:cNvPr id="427" name="Google Shape;427;p41"/>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9">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10">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2"/>
          <p:cNvSpPr txBox="1"/>
          <p:nvPr>
            <p:ph type="title"/>
          </p:nvPr>
        </p:nvSpPr>
        <p:spPr>
          <a:xfrm>
            <a:off x="677334" y="8382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49CCF"/>
                </a:highlight>
                <a:latin typeface="Zilla Slab"/>
                <a:ea typeface="Zilla Slab"/>
                <a:cs typeface="Zilla Slab"/>
                <a:sym typeface="Zilla Slab"/>
              </a:rPr>
              <a:t>Tools</a:t>
            </a:r>
            <a:endParaRPr>
              <a:solidFill>
                <a:srgbClr val="FFFFFF"/>
              </a:solidFill>
              <a:highlight>
                <a:srgbClr val="049CCF"/>
              </a:highlight>
              <a:latin typeface="Zilla Slab"/>
              <a:ea typeface="Zilla Slab"/>
              <a:cs typeface="Zilla Slab"/>
              <a:sym typeface="Zilla Slab"/>
            </a:endParaRPr>
          </a:p>
        </p:txBody>
      </p:sp>
      <p:sp>
        <p:nvSpPr>
          <p:cNvPr id="433" name="Google Shape;433;p42"/>
          <p:cNvSpPr txBox="1"/>
          <p:nvPr>
            <p:ph idx="1" type="body"/>
          </p:nvPr>
        </p:nvSpPr>
        <p:spPr>
          <a:xfrm>
            <a:off x="677322" y="1383275"/>
            <a:ext cx="11129400" cy="38808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t/>
            </a:r>
            <a:endParaRPr b="1">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a:solidFill>
                  <a:schemeClr val="dk1"/>
                </a:solidFill>
              </a:rPr>
              <a:t>Open Leadership Framework self-assessment </a:t>
            </a:r>
            <a:r>
              <a:rPr lang="en-US" u="sng">
                <a:solidFill>
                  <a:srgbClr val="1155CC"/>
                </a:solidFill>
                <a:hlinkClick r:id="rId3">
                  <a:extLst>
                    <a:ext uri="{A12FA001-AC4F-418D-AE19-62706E023703}">
                      <ahyp:hlinkClr val="tx"/>
                    </a:ext>
                  </a:extLst>
                </a:hlinkClick>
              </a:rPr>
              <a:t>https://docs.google.com/document/d/1Kg2hR63ZG89pYu0SvhC_FXXLieiZHf65Wz7yRybByE0/edit</a:t>
            </a:r>
            <a:r>
              <a:rPr lang="en-US">
                <a:solidFill>
                  <a:schemeClr val="dk1"/>
                </a:solidFill>
              </a:rPr>
              <a:t> </a:t>
            </a:r>
            <a:endParaRPr>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a:solidFill>
                  <a:schemeClr val="dk1"/>
                </a:solidFill>
              </a:rPr>
              <a:t>Open Leadership Framework project design assessment</a:t>
            </a:r>
            <a:endParaRPr>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u="sng">
                <a:solidFill>
                  <a:srgbClr val="1155CC"/>
                </a:solidFill>
                <a:hlinkClick r:id="rId4">
                  <a:extLst>
                    <a:ext uri="{A12FA001-AC4F-418D-AE19-62706E023703}">
                      <ahyp:hlinkClr val="tx"/>
                    </a:ext>
                  </a:extLst>
                </a:hlinkClick>
              </a:rPr>
              <a:t>https://docs.google.com/document/d/1hd1yPyNCrkqUkq5aAH4uiaXVyhQv5bdlu5onIvbu3bE/edit</a:t>
            </a:r>
            <a:r>
              <a:rPr lang="en-US">
                <a:solidFill>
                  <a:schemeClr val="dk1"/>
                </a:solidFill>
              </a:rPr>
              <a:t> </a:t>
            </a:r>
            <a:endParaRPr>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a:solidFill>
                  <a:schemeClr val="dk1"/>
                </a:solidFill>
              </a:rPr>
              <a:t>Open Canvas template </a:t>
            </a:r>
            <a:r>
              <a:rPr lang="en-US" u="sng">
                <a:solidFill>
                  <a:srgbClr val="1155CC"/>
                </a:solidFill>
                <a:hlinkClick r:id="rId5">
                  <a:extLst>
                    <a:ext uri="{A12FA001-AC4F-418D-AE19-62706E023703}">
                      <ahyp:hlinkClr val="tx"/>
                    </a:ext>
                  </a:extLst>
                </a:hlinkClick>
              </a:rPr>
              <a:t>https://docs.google.com/presentation/d/1_eya6vVXpaZOpXFZsZNbVHboROI4IPWy-poCnYTNtnQ/edit</a:t>
            </a:r>
            <a:endParaRPr>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a:solidFill>
                  <a:schemeClr val="dk1"/>
                </a:solidFill>
              </a:rPr>
              <a:t>Project Archteypes </a:t>
            </a:r>
            <a:r>
              <a:rPr lang="en-US" u="sng">
                <a:solidFill>
                  <a:srgbClr val="1155CC"/>
                </a:solidFill>
                <a:hlinkClick r:id="rId6">
                  <a:extLst>
                    <a:ext uri="{A12FA001-AC4F-418D-AE19-62706E023703}">
                      <ahyp:hlinkClr val="tx"/>
                    </a:ext>
                  </a:extLst>
                </a:hlinkClick>
              </a:rPr>
              <a:t>https://docs.google.com/presentation/d/1ujYh0To0cIw7UrZeCnvLZd3WDzy93Hifu7XgVfN_WUs/edit</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None/>
            </a:pPr>
            <a:r>
              <a:t/>
            </a:r>
            <a:endParaRPr/>
          </a:p>
        </p:txBody>
      </p:sp>
      <p:pic>
        <p:nvPicPr>
          <p:cNvPr descr="Creative Commons License" id="434" name="Google Shape;434;p42">
            <a:hlinkClick r:id="rId7"/>
          </p:cNvPr>
          <p:cNvPicPr preferRelativeResize="0"/>
          <p:nvPr/>
        </p:nvPicPr>
        <p:blipFill>
          <a:blip r:embed="rId8">
            <a:alphaModFix/>
          </a:blip>
          <a:stretch>
            <a:fillRect/>
          </a:stretch>
        </p:blipFill>
        <p:spPr>
          <a:xfrm>
            <a:off x="10423800" y="160008"/>
            <a:ext cx="838200" cy="295275"/>
          </a:xfrm>
          <a:prstGeom prst="rect">
            <a:avLst/>
          </a:prstGeom>
          <a:noFill/>
          <a:ln>
            <a:noFill/>
          </a:ln>
        </p:spPr>
      </p:pic>
      <p:sp>
        <p:nvSpPr>
          <p:cNvPr id="435" name="Google Shape;435;p42"/>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9">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10">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3"/>
          <p:cNvSpPr txBox="1"/>
          <p:nvPr>
            <p:ph type="title"/>
          </p:nvPr>
        </p:nvSpPr>
        <p:spPr>
          <a:xfrm>
            <a:off x="677334" y="8382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49CCF"/>
                </a:highlight>
                <a:latin typeface="Zilla Slab"/>
                <a:ea typeface="Zilla Slab"/>
                <a:cs typeface="Zilla Slab"/>
                <a:sym typeface="Zilla Slab"/>
              </a:rPr>
              <a:t>F</a:t>
            </a:r>
            <a:r>
              <a:rPr lang="en-US">
                <a:solidFill>
                  <a:srgbClr val="FFFFFF"/>
                </a:solidFill>
                <a:highlight>
                  <a:srgbClr val="049CCF"/>
                </a:highlight>
                <a:latin typeface="Zilla Slab"/>
                <a:ea typeface="Zilla Slab"/>
                <a:cs typeface="Zilla Slab"/>
                <a:sym typeface="Zilla Slab"/>
              </a:rPr>
              <a:t>urther Reading</a:t>
            </a:r>
            <a:endParaRPr>
              <a:solidFill>
                <a:srgbClr val="FFFFFF"/>
              </a:solidFill>
              <a:highlight>
                <a:srgbClr val="049CCF"/>
              </a:highlight>
              <a:latin typeface="Zilla Slab"/>
              <a:ea typeface="Zilla Slab"/>
              <a:cs typeface="Zilla Slab"/>
              <a:sym typeface="Zilla Slab"/>
            </a:endParaRPr>
          </a:p>
        </p:txBody>
      </p:sp>
      <p:sp>
        <p:nvSpPr>
          <p:cNvPr id="441" name="Google Shape;441;p43"/>
          <p:cNvSpPr txBox="1"/>
          <p:nvPr>
            <p:ph idx="1" type="body"/>
          </p:nvPr>
        </p:nvSpPr>
        <p:spPr>
          <a:xfrm>
            <a:off x="677322" y="1383275"/>
            <a:ext cx="11136600" cy="38808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t/>
            </a:r>
            <a:endParaRPr>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a:solidFill>
                  <a:schemeClr val="dk1"/>
                </a:solidFill>
              </a:rPr>
              <a:t>Taxonomy of Open values exchanges </a:t>
            </a:r>
            <a:r>
              <a:rPr lang="en-US" u="sng">
                <a:solidFill>
                  <a:srgbClr val="1155CC"/>
                </a:solidFill>
                <a:hlinkClick r:id="rId3">
                  <a:extLst>
                    <a:ext uri="{A12FA001-AC4F-418D-AE19-62706E023703}">
                      <ahyp:hlinkClr val="tx"/>
                    </a:ext>
                  </a:extLst>
                </a:hlinkClick>
              </a:rPr>
              <a:t>https://docs.google.com/document/d/1lWrAfpLYPIz36GN6tjVryDsYeWinu2DyIPm8-yPvRro/edit#</a:t>
            </a:r>
            <a:r>
              <a:rPr lang="en-US">
                <a:solidFill>
                  <a:schemeClr val="dk1"/>
                </a:solidFill>
              </a:rPr>
              <a:t> </a:t>
            </a:r>
            <a:endParaRPr>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a:solidFill>
                  <a:schemeClr val="dk1"/>
                </a:solidFill>
              </a:rPr>
              <a:t>Community Interactions </a:t>
            </a:r>
            <a:endParaRPr>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u="sng">
                <a:solidFill>
                  <a:srgbClr val="1155CC"/>
                </a:solidFill>
                <a:hlinkClick r:id="rId4">
                  <a:extLst>
                    <a:ext uri="{A12FA001-AC4F-418D-AE19-62706E023703}">
                      <ahyp:hlinkClr val="tx"/>
                    </a:ext>
                  </a:extLst>
                </a:hlinkClick>
              </a:rPr>
              <a:t>https://docs.google.com/presentation/d/1_lkpsy2RXaKwfAYbXgr0it-5GB-NAWT3gZv_xoo7AhI/edit#</a:t>
            </a:r>
            <a:endParaRPr>
              <a:solidFill>
                <a:schemeClr val="dk1"/>
              </a:solidFill>
            </a:endParaRPr>
          </a:p>
          <a:p>
            <a:pPr indent="-342900" lvl="0" marL="457200" rtl="0" algn="l">
              <a:lnSpc>
                <a:spcPct val="150000"/>
              </a:lnSpc>
              <a:spcBef>
                <a:spcPts val="0"/>
              </a:spcBef>
              <a:spcAft>
                <a:spcPts val="0"/>
              </a:spcAft>
              <a:buClr>
                <a:schemeClr val="dk1"/>
              </a:buClr>
              <a:buSzPts val="1800"/>
              <a:buFont typeface="Arial"/>
              <a:buChar char="-"/>
            </a:pPr>
            <a:r>
              <a:rPr lang="en-US">
                <a:solidFill>
                  <a:schemeClr val="dk1"/>
                </a:solidFill>
              </a:rPr>
              <a:t>Contributor personas and pathways </a:t>
            </a:r>
            <a:r>
              <a:rPr lang="en-US" u="sng">
                <a:solidFill>
                  <a:srgbClr val="1155CC"/>
                </a:solidFill>
                <a:hlinkClick r:id="rId5">
                  <a:extLst>
                    <a:ext uri="{A12FA001-AC4F-418D-AE19-62706E023703}">
                      <ahyp:hlinkClr val="tx"/>
                    </a:ext>
                  </a:extLst>
                </a:hlinkClick>
              </a:rPr>
              <a:t>https://mozilla.github.io/open-leadership-training-series/articles/building-communities-of-contributors/bring-on-contributors-using-personas-and-pathways/</a:t>
            </a:r>
            <a:r>
              <a:rPr lang="en-US">
                <a:solidFill>
                  <a:schemeClr val="dk1"/>
                </a:solidFill>
              </a:rPr>
              <a:t> </a:t>
            </a:r>
            <a:endParaRPr>
              <a:solidFill>
                <a:schemeClr val="dk1"/>
              </a:solidFill>
            </a:endParaRPr>
          </a:p>
          <a:p>
            <a:pPr indent="-320040" lvl="0" marL="457200" rtl="0" algn="l">
              <a:lnSpc>
                <a:spcPct val="150000"/>
              </a:lnSpc>
              <a:spcBef>
                <a:spcPts val="0"/>
              </a:spcBef>
              <a:spcAft>
                <a:spcPts val="0"/>
              </a:spcAft>
              <a:buClr>
                <a:schemeClr val="dk1"/>
              </a:buClr>
              <a:buSzPts val="1440"/>
              <a:buChar char="-"/>
            </a:pPr>
            <a:r>
              <a:rPr lang="en-US">
                <a:solidFill>
                  <a:schemeClr val="dk1"/>
                </a:solidFill>
              </a:rPr>
              <a:t>What, exactly, is Open Science? </a:t>
            </a:r>
            <a:r>
              <a:rPr lang="en-US" u="sng">
                <a:solidFill>
                  <a:schemeClr val="hlink"/>
                </a:solidFill>
                <a:hlinkClick r:id="rId6"/>
              </a:rPr>
              <a:t>http://openscience.org/what-exactly-is-open-science/</a:t>
            </a:r>
            <a:r>
              <a:rPr lang="en-US">
                <a:solidFill>
                  <a:schemeClr val="dk1"/>
                </a:solidFill>
              </a:rPr>
              <a:t> </a:t>
            </a:r>
            <a:endParaRPr>
              <a:solidFill>
                <a:schemeClr val="dk1"/>
              </a:solidFill>
            </a:endParaRPr>
          </a:p>
          <a:p>
            <a:pPr indent="0" lvl="0" marL="0" rtl="0" algn="l">
              <a:lnSpc>
                <a:spcPct val="150000"/>
              </a:lnSpc>
              <a:spcBef>
                <a:spcPts val="0"/>
              </a:spcBef>
              <a:spcAft>
                <a:spcPts val="0"/>
              </a:spcAft>
              <a:buNone/>
            </a:pPr>
            <a:r>
              <a:t/>
            </a:r>
            <a:endParaRPr b="1">
              <a:solidFill>
                <a:schemeClr val="dk1"/>
              </a:solidFill>
            </a:endParaRPr>
          </a:p>
          <a:p>
            <a:pPr indent="0" lvl="0" marL="0" rtl="0" algn="l">
              <a:lnSpc>
                <a:spcPct val="150000"/>
              </a:lnSpc>
              <a:spcBef>
                <a:spcPts val="0"/>
              </a:spcBef>
              <a:spcAft>
                <a:spcPts val="0"/>
              </a:spcAft>
              <a:buNone/>
            </a:pPr>
            <a:r>
              <a:t/>
            </a:r>
            <a:endParaRPr/>
          </a:p>
        </p:txBody>
      </p:sp>
      <p:pic>
        <p:nvPicPr>
          <p:cNvPr descr="Creative Commons License" id="442" name="Google Shape;442;p43">
            <a:hlinkClick r:id="rId7"/>
          </p:cNvPr>
          <p:cNvPicPr preferRelativeResize="0"/>
          <p:nvPr/>
        </p:nvPicPr>
        <p:blipFill>
          <a:blip r:embed="rId8">
            <a:alphaModFix/>
          </a:blip>
          <a:stretch>
            <a:fillRect/>
          </a:stretch>
        </p:blipFill>
        <p:spPr>
          <a:xfrm>
            <a:off x="10423800" y="160008"/>
            <a:ext cx="838200" cy="295275"/>
          </a:xfrm>
          <a:prstGeom prst="rect">
            <a:avLst/>
          </a:prstGeom>
          <a:noFill/>
          <a:ln>
            <a:noFill/>
          </a:ln>
        </p:spPr>
      </p:pic>
      <p:sp>
        <p:nvSpPr>
          <p:cNvPr id="443" name="Google Shape;443;p43"/>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9">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10">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4"/>
          <p:cNvSpPr txBox="1"/>
          <p:nvPr>
            <p:ph type="title"/>
          </p:nvPr>
        </p:nvSpPr>
        <p:spPr>
          <a:xfrm>
            <a:off x="677330" y="2830950"/>
            <a:ext cx="3777900" cy="119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49CCF"/>
                </a:highlight>
                <a:latin typeface="Zilla Slab"/>
                <a:ea typeface="Zilla Slab"/>
                <a:cs typeface="Zilla Slab"/>
                <a:sym typeface="Zilla Slab"/>
              </a:rPr>
              <a:t>Thank you! </a:t>
            </a:r>
            <a:endParaRPr>
              <a:solidFill>
                <a:srgbClr val="FFFFFF"/>
              </a:solidFill>
              <a:highlight>
                <a:srgbClr val="049CCF"/>
              </a:highlight>
              <a:latin typeface="Zilla Slab"/>
              <a:ea typeface="Zilla Slab"/>
              <a:cs typeface="Zilla Slab"/>
              <a:sym typeface="Zilla Slab"/>
            </a:endParaRPr>
          </a:p>
        </p:txBody>
      </p:sp>
      <p:pic>
        <p:nvPicPr>
          <p:cNvPr descr="Creative Commons License" id="449" name="Google Shape;449;p44">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450" name="Google Shape;450;p44"/>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8"/>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Open Leadership</a:t>
            </a:r>
            <a:endParaRPr>
              <a:solidFill>
                <a:srgbClr val="FFFFFF"/>
              </a:solidFill>
              <a:highlight>
                <a:srgbClr val="000000"/>
              </a:highlight>
              <a:latin typeface="Zilla Slab"/>
              <a:ea typeface="Zilla Slab"/>
              <a:cs typeface="Zilla Slab"/>
              <a:sym typeface="Zilla Slab"/>
            </a:endParaRPr>
          </a:p>
        </p:txBody>
      </p:sp>
      <p:pic>
        <p:nvPicPr>
          <p:cNvPr descr="Creative Commons License" id="153" name="Google Shape;153;p18">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154" name="Google Shape;154;p18"/>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
        <p:nvSpPr>
          <p:cNvPr id="155" name="Google Shape;155;p18"/>
          <p:cNvSpPr txBox="1"/>
          <p:nvPr/>
        </p:nvSpPr>
        <p:spPr>
          <a:xfrm>
            <a:off x="415600" y="1628600"/>
            <a:ext cx="7538400" cy="38310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t/>
            </a:r>
            <a:endParaRPr sz="1800">
              <a:solidFill>
                <a:schemeClr val="dk1"/>
              </a:solidFill>
              <a:latin typeface="Zilla Slab"/>
              <a:ea typeface="Zilla Slab"/>
              <a:cs typeface="Zilla Slab"/>
              <a:sym typeface="Zilla Slab"/>
            </a:endParaRPr>
          </a:p>
          <a:p>
            <a:pPr indent="-342900" lvl="0" marL="457200" rtl="0" algn="l">
              <a:lnSpc>
                <a:spcPct val="150000"/>
              </a:lnSpc>
              <a:spcBef>
                <a:spcPts val="0"/>
              </a:spcBef>
              <a:spcAft>
                <a:spcPts val="0"/>
              </a:spcAft>
              <a:buClr>
                <a:srgbClr val="373A3C"/>
              </a:buClr>
              <a:buSzPts val="1800"/>
              <a:buFont typeface="Zilla Slab"/>
              <a:buChar char="●"/>
            </a:pPr>
            <a:r>
              <a:rPr lang="en-US" sz="1800" u="sng">
                <a:latin typeface="Zilla Slab"/>
                <a:ea typeface="Zilla Slab"/>
                <a:cs typeface="Zilla Slab"/>
                <a:sym typeface="Zilla Slab"/>
              </a:rPr>
              <a:t>Understanding</a:t>
            </a:r>
            <a:r>
              <a:rPr lang="en-US" sz="1800">
                <a:solidFill>
                  <a:schemeClr val="dk1"/>
                </a:solidFill>
                <a:latin typeface="Zilla Slab"/>
                <a:ea typeface="Zilla Slab"/>
                <a:cs typeface="Zilla Slab"/>
                <a:sym typeface="Zilla Slab"/>
              </a:rPr>
              <a:t>: You make the work </a:t>
            </a:r>
            <a:r>
              <a:rPr lang="en-US" sz="1800">
                <a:solidFill>
                  <a:srgbClr val="FFFFFF"/>
                </a:solidFill>
                <a:highlight>
                  <a:srgbClr val="000000"/>
                </a:highlight>
                <a:latin typeface="Zilla Slab"/>
                <a:ea typeface="Zilla Slab"/>
                <a:cs typeface="Zilla Slab"/>
                <a:sym typeface="Zilla Slab"/>
              </a:rPr>
              <a:t>accessible</a:t>
            </a:r>
            <a:r>
              <a:rPr lang="en-US" sz="1800">
                <a:solidFill>
                  <a:schemeClr val="dk1"/>
                </a:solidFill>
                <a:latin typeface="Zilla Slab"/>
                <a:ea typeface="Zilla Slab"/>
                <a:cs typeface="Zilla Slab"/>
                <a:sym typeface="Zilla Slab"/>
              </a:rPr>
              <a:t> and clear.</a:t>
            </a:r>
            <a:br>
              <a:rPr lang="en-US" sz="1800">
                <a:solidFill>
                  <a:schemeClr val="dk1"/>
                </a:solidFill>
                <a:latin typeface="Zilla Slab"/>
                <a:ea typeface="Zilla Slab"/>
                <a:cs typeface="Zilla Slab"/>
                <a:sym typeface="Zilla Slab"/>
              </a:rPr>
            </a:br>
            <a:endParaRPr sz="1800">
              <a:solidFill>
                <a:schemeClr val="dk1"/>
              </a:solidFill>
              <a:latin typeface="Zilla Slab"/>
              <a:ea typeface="Zilla Slab"/>
              <a:cs typeface="Zilla Slab"/>
              <a:sym typeface="Zilla Slab"/>
            </a:endParaRPr>
          </a:p>
          <a:p>
            <a:pPr indent="-342900" lvl="0" marL="457200" rtl="0" algn="l">
              <a:lnSpc>
                <a:spcPct val="150000"/>
              </a:lnSpc>
              <a:spcBef>
                <a:spcPts val="0"/>
              </a:spcBef>
              <a:spcAft>
                <a:spcPts val="0"/>
              </a:spcAft>
              <a:buClr>
                <a:schemeClr val="dk1"/>
              </a:buClr>
              <a:buSzPts val="1800"/>
              <a:buFont typeface="Zilla Slab"/>
              <a:buChar char="●"/>
            </a:pPr>
            <a:r>
              <a:rPr lang="en-US" sz="1800" u="sng">
                <a:latin typeface="Zilla Slab"/>
                <a:ea typeface="Zilla Slab"/>
                <a:cs typeface="Zilla Slab"/>
                <a:sym typeface="Zilla Slab"/>
              </a:rPr>
              <a:t>Sharing</a:t>
            </a:r>
            <a:r>
              <a:rPr lang="en-US" sz="1800">
                <a:solidFill>
                  <a:schemeClr val="dk1"/>
                </a:solidFill>
                <a:latin typeface="Zilla Slab"/>
                <a:ea typeface="Zilla Slab"/>
                <a:cs typeface="Zilla Slab"/>
                <a:sym typeface="Zilla Slab"/>
              </a:rPr>
              <a:t>: You make the work </a:t>
            </a:r>
            <a:r>
              <a:rPr lang="en-US" sz="1800">
                <a:solidFill>
                  <a:srgbClr val="FFFFFF"/>
                </a:solidFill>
                <a:highlight>
                  <a:srgbClr val="000000"/>
                </a:highlight>
                <a:latin typeface="Zilla Slab"/>
                <a:ea typeface="Zilla Slab"/>
                <a:cs typeface="Zilla Slab"/>
                <a:sym typeface="Zilla Slab"/>
              </a:rPr>
              <a:t>easy to adapt, reproduce, and spread</a:t>
            </a:r>
            <a:r>
              <a:rPr lang="en-US" sz="1800">
                <a:solidFill>
                  <a:schemeClr val="dk1"/>
                </a:solidFill>
                <a:latin typeface="Zilla Slab"/>
                <a:ea typeface="Zilla Slab"/>
                <a:cs typeface="Zilla Slab"/>
                <a:sym typeface="Zilla Slab"/>
              </a:rPr>
              <a:t>.</a:t>
            </a:r>
            <a:br>
              <a:rPr lang="en-US" sz="1800">
                <a:solidFill>
                  <a:schemeClr val="dk1"/>
                </a:solidFill>
                <a:latin typeface="Zilla Slab"/>
                <a:ea typeface="Zilla Slab"/>
                <a:cs typeface="Zilla Slab"/>
                <a:sym typeface="Zilla Slab"/>
              </a:rPr>
            </a:br>
            <a:endParaRPr sz="1800">
              <a:solidFill>
                <a:schemeClr val="dk1"/>
              </a:solidFill>
              <a:latin typeface="Zilla Slab"/>
              <a:ea typeface="Zilla Slab"/>
              <a:cs typeface="Zilla Slab"/>
              <a:sym typeface="Zilla Slab"/>
            </a:endParaRPr>
          </a:p>
          <a:p>
            <a:pPr indent="-342900" lvl="0" marL="457200" rtl="0" algn="l">
              <a:lnSpc>
                <a:spcPct val="150000"/>
              </a:lnSpc>
              <a:spcBef>
                <a:spcPts val="0"/>
              </a:spcBef>
              <a:spcAft>
                <a:spcPts val="0"/>
              </a:spcAft>
              <a:buClr>
                <a:schemeClr val="dk1"/>
              </a:buClr>
              <a:buSzPts val="1800"/>
              <a:buFont typeface="Zilla Slab"/>
              <a:buChar char="●"/>
            </a:pPr>
            <a:r>
              <a:rPr lang="en-US" sz="1800" u="sng">
                <a:latin typeface="Zilla Slab"/>
                <a:ea typeface="Zilla Slab"/>
                <a:cs typeface="Zilla Slab"/>
                <a:sym typeface="Zilla Slab"/>
              </a:rPr>
              <a:t>Participation &amp; inclusion</a:t>
            </a:r>
            <a:r>
              <a:rPr lang="en-US" sz="1800">
                <a:solidFill>
                  <a:schemeClr val="dk1"/>
                </a:solidFill>
                <a:latin typeface="Zilla Slab"/>
                <a:ea typeface="Zilla Slab"/>
                <a:cs typeface="Zilla Slab"/>
                <a:sym typeface="Zilla Slab"/>
              </a:rPr>
              <a:t>: You build </a:t>
            </a:r>
            <a:r>
              <a:rPr lang="en-US" sz="1800">
                <a:solidFill>
                  <a:srgbClr val="FFFFFF"/>
                </a:solidFill>
                <a:highlight>
                  <a:srgbClr val="000000"/>
                </a:highlight>
                <a:latin typeface="Zilla Slab"/>
                <a:ea typeface="Zilla Slab"/>
                <a:cs typeface="Zilla Slab"/>
                <a:sym typeface="Zilla Slab"/>
              </a:rPr>
              <a:t>shared ownership</a:t>
            </a:r>
            <a:r>
              <a:rPr lang="en-US" sz="1800">
                <a:solidFill>
                  <a:schemeClr val="dk1"/>
                </a:solidFill>
                <a:latin typeface="Zilla Slab"/>
                <a:ea typeface="Zilla Slab"/>
                <a:cs typeface="Zilla Slab"/>
                <a:sym typeface="Zilla Slab"/>
              </a:rPr>
              <a:t> and </a:t>
            </a:r>
            <a:r>
              <a:rPr lang="en-US" sz="1800">
                <a:solidFill>
                  <a:srgbClr val="FFFFFF"/>
                </a:solidFill>
                <a:highlight>
                  <a:srgbClr val="000000"/>
                </a:highlight>
                <a:latin typeface="Zilla Slab"/>
                <a:ea typeface="Zilla Slab"/>
                <a:cs typeface="Zilla Slab"/>
                <a:sym typeface="Zilla Slab"/>
              </a:rPr>
              <a:t>agency</a:t>
            </a:r>
            <a:r>
              <a:rPr lang="en-US" sz="1800">
                <a:solidFill>
                  <a:schemeClr val="dk1"/>
                </a:solidFill>
                <a:latin typeface="Zilla Slab"/>
                <a:ea typeface="Zilla Slab"/>
                <a:cs typeface="Zilla Slab"/>
                <a:sym typeface="Zilla Slab"/>
              </a:rPr>
              <a:t> with contributors through accountability, equity, and transparency to make the work inviting, relevant, safe, and sustainable for all.</a:t>
            </a:r>
            <a:br>
              <a:rPr lang="en-US" sz="1800">
                <a:solidFill>
                  <a:schemeClr val="dk1"/>
                </a:solidFill>
                <a:latin typeface="Zilla Slab"/>
                <a:ea typeface="Zilla Slab"/>
                <a:cs typeface="Zilla Slab"/>
                <a:sym typeface="Zilla Slab"/>
              </a:rPr>
            </a:br>
            <a:br>
              <a:rPr lang="en-US" sz="1800">
                <a:solidFill>
                  <a:srgbClr val="666666"/>
                </a:solidFill>
                <a:latin typeface="Zilla Slab"/>
                <a:ea typeface="Zilla Slab"/>
                <a:cs typeface="Zilla Slab"/>
                <a:sym typeface="Zilla Slab"/>
              </a:rPr>
            </a:br>
            <a:r>
              <a:rPr lang="en-US" sz="1800">
                <a:solidFill>
                  <a:srgbClr val="666666"/>
                </a:solidFill>
                <a:latin typeface="Zilla Slab"/>
                <a:ea typeface="Zilla Slab"/>
                <a:cs typeface="Zilla Slab"/>
                <a:sym typeface="Zilla Slab"/>
              </a:rPr>
              <a:t>- Open Leadership Framework, Mozilla</a:t>
            </a:r>
            <a:endParaRPr sz="1800">
              <a:solidFill>
                <a:srgbClr val="333333"/>
              </a:solidFill>
              <a:highlight>
                <a:srgbClr val="FFFFFF"/>
              </a:highlight>
              <a:latin typeface="Zilla Slab"/>
              <a:ea typeface="Zilla Slab"/>
              <a:cs typeface="Zilla Slab"/>
              <a:sym typeface="Zilla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19"/>
          <p:cNvPicPr preferRelativeResize="0"/>
          <p:nvPr/>
        </p:nvPicPr>
        <p:blipFill>
          <a:blip r:embed="rId3">
            <a:alphaModFix/>
          </a:blip>
          <a:stretch>
            <a:fillRect/>
          </a:stretch>
        </p:blipFill>
        <p:spPr>
          <a:xfrm>
            <a:off x="1150927" y="2252102"/>
            <a:ext cx="1548349" cy="1548376"/>
          </a:xfrm>
          <a:prstGeom prst="rect">
            <a:avLst/>
          </a:prstGeom>
          <a:noFill/>
          <a:ln>
            <a:noFill/>
          </a:ln>
        </p:spPr>
      </p:pic>
      <p:pic>
        <p:nvPicPr>
          <p:cNvPr id="161" name="Google Shape;161;p19"/>
          <p:cNvPicPr preferRelativeResize="0"/>
          <p:nvPr/>
        </p:nvPicPr>
        <p:blipFill>
          <a:blip r:embed="rId4">
            <a:alphaModFix/>
          </a:blip>
          <a:stretch>
            <a:fillRect/>
          </a:stretch>
        </p:blipFill>
        <p:spPr>
          <a:xfrm>
            <a:off x="7420738" y="2232973"/>
            <a:ext cx="1412325" cy="1412325"/>
          </a:xfrm>
          <a:prstGeom prst="rect">
            <a:avLst/>
          </a:prstGeom>
          <a:noFill/>
          <a:ln>
            <a:noFill/>
          </a:ln>
        </p:spPr>
      </p:pic>
      <p:pic>
        <p:nvPicPr>
          <p:cNvPr id="162" name="Google Shape;162;p19"/>
          <p:cNvPicPr preferRelativeResize="0"/>
          <p:nvPr/>
        </p:nvPicPr>
        <p:blipFill>
          <a:blip r:embed="rId5">
            <a:alphaModFix/>
          </a:blip>
          <a:stretch>
            <a:fillRect/>
          </a:stretch>
        </p:blipFill>
        <p:spPr>
          <a:xfrm>
            <a:off x="4123774" y="2066788"/>
            <a:ext cx="1722675" cy="1722675"/>
          </a:xfrm>
          <a:prstGeom prst="rect">
            <a:avLst/>
          </a:prstGeom>
          <a:noFill/>
          <a:ln>
            <a:noFill/>
          </a:ln>
        </p:spPr>
      </p:pic>
      <p:sp>
        <p:nvSpPr>
          <p:cNvPr id="163" name="Google Shape;163;p19"/>
          <p:cNvSpPr txBox="1"/>
          <p:nvPr/>
        </p:nvSpPr>
        <p:spPr>
          <a:xfrm>
            <a:off x="937800" y="4118375"/>
            <a:ext cx="1974600" cy="62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600">
                <a:solidFill>
                  <a:schemeClr val="lt1"/>
                </a:solidFill>
                <a:highlight>
                  <a:schemeClr val="dk1"/>
                </a:highlight>
                <a:latin typeface="Zilla Slab"/>
                <a:ea typeface="Zilla Slab"/>
                <a:cs typeface="Zilla Slab"/>
                <a:sym typeface="Zilla Slab"/>
              </a:rPr>
              <a:t>Design</a:t>
            </a:r>
            <a:endParaRPr sz="3000"/>
          </a:p>
        </p:txBody>
      </p:sp>
      <p:sp>
        <p:nvSpPr>
          <p:cNvPr id="164" name="Google Shape;164;p19"/>
          <p:cNvSpPr txBox="1"/>
          <p:nvPr/>
        </p:nvSpPr>
        <p:spPr>
          <a:xfrm>
            <a:off x="3997788" y="4118375"/>
            <a:ext cx="1974600" cy="62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600">
                <a:solidFill>
                  <a:schemeClr val="lt1"/>
                </a:solidFill>
                <a:highlight>
                  <a:schemeClr val="dk1"/>
                </a:highlight>
                <a:latin typeface="Zilla Slab"/>
                <a:ea typeface="Zilla Slab"/>
                <a:cs typeface="Zilla Slab"/>
                <a:sym typeface="Zilla Slab"/>
              </a:rPr>
              <a:t>Build</a:t>
            </a:r>
            <a:endParaRPr sz="3000"/>
          </a:p>
        </p:txBody>
      </p:sp>
      <p:sp>
        <p:nvSpPr>
          <p:cNvPr id="165" name="Google Shape;165;p19"/>
          <p:cNvSpPr txBox="1"/>
          <p:nvPr/>
        </p:nvSpPr>
        <p:spPr>
          <a:xfrm>
            <a:off x="7005950" y="4118375"/>
            <a:ext cx="2241900" cy="62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3600">
                <a:solidFill>
                  <a:schemeClr val="lt1"/>
                </a:solidFill>
                <a:highlight>
                  <a:schemeClr val="dk1"/>
                </a:highlight>
                <a:latin typeface="Zilla Slab"/>
                <a:ea typeface="Zilla Slab"/>
                <a:cs typeface="Zilla Slab"/>
                <a:sym typeface="Zilla Slab"/>
              </a:rPr>
              <a:t>Empower</a:t>
            </a:r>
            <a:endParaRPr sz="3000"/>
          </a:p>
        </p:txBody>
      </p:sp>
      <p:sp>
        <p:nvSpPr>
          <p:cNvPr id="166" name="Google Shape;166;p19"/>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Open Practices</a:t>
            </a:r>
            <a:endParaRPr>
              <a:solidFill>
                <a:srgbClr val="FFFFFF"/>
              </a:solidFill>
              <a:highlight>
                <a:srgbClr val="000000"/>
              </a:highlight>
              <a:latin typeface="Zilla Slab"/>
              <a:ea typeface="Zilla Slab"/>
              <a:cs typeface="Zilla Slab"/>
              <a:sym typeface="Zilla Slab"/>
            </a:endParaRPr>
          </a:p>
        </p:txBody>
      </p:sp>
      <p:pic>
        <p:nvPicPr>
          <p:cNvPr descr="Creative Commons License" id="167" name="Google Shape;167;p19">
            <a:hlinkClick r:id="rId6"/>
          </p:cNvPr>
          <p:cNvPicPr preferRelativeResize="0"/>
          <p:nvPr/>
        </p:nvPicPr>
        <p:blipFill>
          <a:blip r:embed="rId7">
            <a:alphaModFix/>
          </a:blip>
          <a:stretch>
            <a:fillRect/>
          </a:stretch>
        </p:blipFill>
        <p:spPr>
          <a:xfrm>
            <a:off x="10423800" y="160008"/>
            <a:ext cx="838200" cy="295275"/>
          </a:xfrm>
          <a:prstGeom prst="rect">
            <a:avLst/>
          </a:prstGeom>
          <a:noFill/>
          <a:ln>
            <a:noFill/>
          </a:ln>
        </p:spPr>
      </p:pic>
      <p:sp>
        <p:nvSpPr>
          <p:cNvPr id="168" name="Google Shape;168;p19"/>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8">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9">
                  <a:extLst>
                    <a:ext uri="{A12FA001-AC4F-418D-AE19-62706E023703}">
                      <ahyp:hlinkClr val="tx"/>
                    </a:ext>
                  </a:extLst>
                </a:hlinkClick>
              </a:rPr>
              <a:t>Creative Commons Attribution 4.0 International License</a:t>
            </a:r>
            <a:r>
              <a:rPr lang="en-US" sz="1200">
                <a:solidFill>
                  <a:srgbClr val="464646"/>
                </a:solidFill>
              </a:rPr>
              <a:t>.</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A table or framework showing the embedded skills that align with each principle and action of open leadership" id="173" name="Google Shape;173;p20"/>
          <p:cNvPicPr preferRelativeResize="0"/>
          <p:nvPr/>
        </p:nvPicPr>
        <p:blipFill rotWithShape="1">
          <a:blip r:embed="rId3">
            <a:alphaModFix/>
          </a:blip>
          <a:srcRect b="0" l="0" r="0" t="0"/>
          <a:stretch/>
        </p:blipFill>
        <p:spPr>
          <a:xfrm>
            <a:off x="484100" y="1131408"/>
            <a:ext cx="9042524" cy="4097100"/>
          </a:xfrm>
          <a:prstGeom prst="rect">
            <a:avLst/>
          </a:prstGeom>
          <a:noFill/>
          <a:ln cap="flat" cmpd="sng" w="9525">
            <a:solidFill>
              <a:srgbClr val="CCCCCC"/>
            </a:solidFill>
            <a:prstDash val="solid"/>
            <a:miter lim="8000"/>
            <a:headEnd len="sm" w="sm" type="none"/>
            <a:tailEnd len="sm" w="sm" type="none"/>
          </a:ln>
        </p:spPr>
      </p:pic>
      <p:pic>
        <p:nvPicPr>
          <p:cNvPr descr="Creative Commons License" id="174" name="Google Shape;174;p20">
            <a:hlinkClick r:id="rId4"/>
          </p:cNvPr>
          <p:cNvPicPr preferRelativeResize="0"/>
          <p:nvPr/>
        </p:nvPicPr>
        <p:blipFill>
          <a:blip r:embed="rId5">
            <a:alphaModFix/>
          </a:blip>
          <a:stretch>
            <a:fillRect/>
          </a:stretch>
        </p:blipFill>
        <p:spPr>
          <a:xfrm>
            <a:off x="10423800" y="160008"/>
            <a:ext cx="838200" cy="295275"/>
          </a:xfrm>
          <a:prstGeom prst="rect">
            <a:avLst/>
          </a:prstGeom>
          <a:noFill/>
          <a:ln>
            <a:noFill/>
          </a:ln>
        </p:spPr>
      </p:pic>
      <p:sp>
        <p:nvSpPr>
          <p:cNvPr id="175" name="Google Shape;175;p20"/>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6">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7">
                  <a:extLst>
                    <a:ext uri="{A12FA001-AC4F-418D-AE19-62706E023703}">
                      <ahyp:hlinkClr val="tx"/>
                    </a:ext>
                  </a:extLst>
                </a:hlinkClick>
              </a:rPr>
              <a:t>Creative Commons Attribution 4.0 International License</a:t>
            </a:r>
            <a:r>
              <a:rPr lang="en-US" sz="1200">
                <a:solidFill>
                  <a:srgbClr val="464646"/>
                </a:solidFill>
              </a:rPr>
              <a:t>.</a:t>
            </a:r>
            <a:endParaRPr sz="1200"/>
          </a:p>
        </p:txBody>
      </p:sp>
      <p:sp>
        <p:nvSpPr>
          <p:cNvPr id="176" name="Google Shape;176;p20"/>
          <p:cNvSpPr txBox="1"/>
          <p:nvPr/>
        </p:nvSpPr>
        <p:spPr>
          <a:xfrm>
            <a:off x="484100" y="5228500"/>
            <a:ext cx="5722800" cy="2952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US" sz="1200">
                <a:solidFill>
                  <a:schemeClr val="dk1"/>
                </a:solidFill>
              </a:rPr>
              <a:t>https://mozilla.github.io/open-leadership-framework/framework</a:t>
            </a:r>
            <a:endParaRPr sz="1200">
              <a:solidFill>
                <a:schemeClr val="dk1"/>
              </a:solidFill>
            </a:endParaRPr>
          </a:p>
        </p:txBody>
      </p:sp>
      <p:sp>
        <p:nvSpPr>
          <p:cNvPr id="177" name="Google Shape;177;p20"/>
          <p:cNvSpPr txBox="1"/>
          <p:nvPr/>
        </p:nvSpPr>
        <p:spPr>
          <a:xfrm rot="-5400000">
            <a:off x="-1697950" y="3001600"/>
            <a:ext cx="4002600" cy="36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latin typeface="Zilla Slab"/>
                <a:ea typeface="Zilla Slab"/>
                <a:cs typeface="Zilla Slab"/>
                <a:sym typeface="Zilla Slab"/>
              </a:rPr>
              <a:t>open practices</a:t>
            </a:r>
            <a:endParaRPr b="1"/>
          </a:p>
        </p:txBody>
      </p:sp>
      <p:sp>
        <p:nvSpPr>
          <p:cNvPr id="178" name="Google Shape;178;p20"/>
          <p:cNvSpPr txBox="1"/>
          <p:nvPr/>
        </p:nvSpPr>
        <p:spPr>
          <a:xfrm>
            <a:off x="1866725" y="769900"/>
            <a:ext cx="7659900" cy="36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latin typeface="Zilla Slab"/>
                <a:ea typeface="Zilla Slab"/>
                <a:cs typeface="Zilla Slab"/>
                <a:sym typeface="Zilla Slab"/>
              </a:rPr>
              <a:t>open principles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Creative Commons License" id="183" name="Google Shape;183;p21">
            <a:hlinkClick r:id="rId3"/>
          </p:cNvPr>
          <p:cNvPicPr preferRelativeResize="0"/>
          <p:nvPr/>
        </p:nvPicPr>
        <p:blipFill>
          <a:blip r:embed="rId4">
            <a:alphaModFix/>
          </a:blip>
          <a:stretch>
            <a:fillRect/>
          </a:stretch>
        </p:blipFill>
        <p:spPr>
          <a:xfrm>
            <a:off x="10423800" y="160008"/>
            <a:ext cx="838200" cy="295275"/>
          </a:xfrm>
          <a:prstGeom prst="rect">
            <a:avLst/>
          </a:prstGeom>
          <a:noFill/>
          <a:ln>
            <a:noFill/>
          </a:ln>
        </p:spPr>
      </p:pic>
      <p:sp>
        <p:nvSpPr>
          <p:cNvPr id="184" name="Google Shape;184;p21"/>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5">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6">
                  <a:extLst>
                    <a:ext uri="{A12FA001-AC4F-418D-AE19-62706E023703}">
                      <ahyp:hlinkClr val="tx"/>
                    </a:ext>
                  </a:extLst>
                </a:hlinkClick>
              </a:rPr>
              <a:t>Creative Commons Attribution 4.0 International License</a:t>
            </a:r>
            <a:r>
              <a:rPr lang="en-US" sz="1200">
                <a:solidFill>
                  <a:srgbClr val="464646"/>
                </a:solidFill>
              </a:rPr>
              <a:t>.</a:t>
            </a:r>
            <a:endParaRPr sz="1200"/>
          </a:p>
        </p:txBody>
      </p:sp>
      <p:sp>
        <p:nvSpPr>
          <p:cNvPr id="185" name="Google Shape;185;p21"/>
          <p:cNvSpPr txBox="1"/>
          <p:nvPr/>
        </p:nvSpPr>
        <p:spPr>
          <a:xfrm>
            <a:off x="1002125" y="796875"/>
            <a:ext cx="7715400" cy="4032600"/>
          </a:xfrm>
          <a:prstGeom prst="rect">
            <a:avLst/>
          </a:prstGeom>
          <a:noFill/>
          <a:ln>
            <a:noFill/>
          </a:ln>
        </p:spPr>
        <p:txBody>
          <a:bodyPr anchorCtr="0" anchor="ctr" bIns="91425" lIns="91425" spcFirstLastPara="1" rIns="91425" wrap="square" tIns="91425">
            <a:noAutofit/>
          </a:bodyPr>
          <a:lstStyle/>
          <a:p>
            <a:pPr indent="0" lvl="0" marL="457200" rtl="0" algn="l">
              <a:lnSpc>
                <a:spcPct val="150000"/>
              </a:lnSpc>
              <a:spcBef>
                <a:spcPts val="0"/>
              </a:spcBef>
              <a:spcAft>
                <a:spcPts val="0"/>
              </a:spcAft>
              <a:buNone/>
            </a:pPr>
            <a:r>
              <a:rPr lang="en-US" sz="3600">
                <a:solidFill>
                  <a:schemeClr val="dk1"/>
                </a:solidFill>
                <a:latin typeface="Zilla Slab"/>
                <a:ea typeface="Zilla Slab"/>
                <a:cs typeface="Zilla Slab"/>
                <a:sym typeface="Zilla Slab"/>
              </a:rPr>
              <a:t>Open Leadership Framework</a:t>
            </a:r>
            <a:r>
              <a:rPr lang="en-US" sz="3000">
                <a:solidFill>
                  <a:schemeClr val="dk1"/>
                </a:solidFill>
                <a:latin typeface="Zilla Slab"/>
                <a:ea typeface="Zilla Slab"/>
                <a:cs typeface="Zilla Slab"/>
                <a:sym typeface="Zilla Slab"/>
              </a:rPr>
              <a:t> self-assessment</a:t>
            </a:r>
            <a:br>
              <a:rPr lang="en-US" sz="3000">
                <a:solidFill>
                  <a:schemeClr val="dk1"/>
                </a:solidFill>
                <a:latin typeface="Zilla Slab"/>
                <a:ea typeface="Zilla Slab"/>
                <a:cs typeface="Zilla Slab"/>
                <a:sym typeface="Zilla Slab"/>
              </a:rPr>
            </a:br>
            <a:endParaRPr sz="3000">
              <a:solidFill>
                <a:schemeClr val="dk1"/>
              </a:solidFill>
              <a:latin typeface="Zilla Slab"/>
              <a:ea typeface="Zilla Slab"/>
              <a:cs typeface="Zilla Slab"/>
              <a:sym typeface="Zilla Slab"/>
            </a:endParaRPr>
          </a:p>
          <a:p>
            <a:pPr indent="0" lvl="0" marL="0" rtl="0" algn="l">
              <a:spcBef>
                <a:spcPts val="0"/>
              </a:spcBef>
              <a:spcAft>
                <a:spcPts val="0"/>
              </a:spcAft>
              <a:buNone/>
            </a:pPr>
            <a:r>
              <a:t/>
            </a:r>
            <a:endParaRPr sz="3600">
              <a:solidFill>
                <a:schemeClr val="lt1"/>
              </a:solidFill>
              <a:highlight>
                <a:srgbClr val="049CCF"/>
              </a:highlight>
              <a:latin typeface="Zilla Slab"/>
              <a:ea typeface="Zilla Slab"/>
              <a:cs typeface="Zilla Slab"/>
              <a:sym typeface="Zilla Slab"/>
            </a:endParaRPr>
          </a:p>
          <a:p>
            <a:pPr indent="457200" lvl="0" marL="0" rtl="0" algn="l">
              <a:spcBef>
                <a:spcPts val="0"/>
              </a:spcBef>
              <a:spcAft>
                <a:spcPts val="0"/>
              </a:spcAft>
              <a:buNone/>
            </a:pPr>
            <a:r>
              <a:rPr lang="en-US" sz="3600">
                <a:solidFill>
                  <a:schemeClr val="lt1"/>
                </a:solidFill>
                <a:highlight>
                  <a:srgbClr val="049CCF"/>
                </a:highlight>
                <a:latin typeface="Zilla Slab"/>
                <a:ea typeface="Zilla Slab"/>
                <a:cs typeface="Zilla Slab"/>
                <a:sym typeface="Zilla Slab"/>
              </a:rPr>
              <a:t>bit.ly/OLFselfassess</a:t>
            </a:r>
            <a:endParaRPr sz="3000">
              <a:latin typeface="Zilla Slab"/>
              <a:ea typeface="Zilla Slab"/>
              <a:cs typeface="Zilla Slab"/>
              <a:sym typeface="Zilla Slab"/>
            </a:endParaRPr>
          </a:p>
        </p:txBody>
      </p:sp>
      <p:sp>
        <p:nvSpPr>
          <p:cNvPr id="186" name="Google Shape;186;p21"/>
          <p:cNvSpPr txBox="1"/>
          <p:nvPr/>
        </p:nvSpPr>
        <p:spPr>
          <a:xfrm>
            <a:off x="6465375" y="3888425"/>
            <a:ext cx="1104900" cy="7668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1500"/>
              </a:spcBef>
              <a:spcAft>
                <a:spcPts val="1500"/>
              </a:spcAft>
              <a:buNone/>
            </a:pPr>
            <a:r>
              <a:rPr lang="en-US" sz="1800">
                <a:solidFill>
                  <a:srgbClr val="666666"/>
                </a:solidFill>
                <a:latin typeface="Zilla Slab"/>
                <a:ea typeface="Zilla Slab"/>
                <a:cs typeface="Zilla Slab"/>
                <a:sym typeface="Zilla Slab"/>
              </a:rPr>
              <a:t>go here! </a:t>
            </a:r>
            <a:endParaRPr/>
          </a:p>
        </p:txBody>
      </p:sp>
      <p:cxnSp>
        <p:nvCxnSpPr>
          <p:cNvPr id="187" name="Google Shape;187;p21"/>
          <p:cNvCxnSpPr/>
          <p:nvPr/>
        </p:nvCxnSpPr>
        <p:spPr>
          <a:xfrm rot="10800000">
            <a:off x="5682125" y="4195625"/>
            <a:ext cx="664200" cy="0"/>
          </a:xfrm>
          <a:prstGeom prst="straightConnector1">
            <a:avLst/>
          </a:prstGeom>
          <a:noFill/>
          <a:ln cap="flat" cmpd="sng" w="28575">
            <a:solidFill>
              <a:srgbClr val="049CCF"/>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A table or framework showing the embedded skills that align with each principle and action of open leadership" id="192" name="Google Shape;192;p22"/>
          <p:cNvPicPr preferRelativeResize="0"/>
          <p:nvPr/>
        </p:nvPicPr>
        <p:blipFill rotWithShape="1">
          <a:blip r:embed="rId3">
            <a:alphaModFix/>
          </a:blip>
          <a:srcRect b="53157" l="0" r="0" t="0"/>
          <a:stretch/>
        </p:blipFill>
        <p:spPr>
          <a:xfrm>
            <a:off x="484100" y="1588593"/>
            <a:ext cx="9042524" cy="1919200"/>
          </a:xfrm>
          <a:prstGeom prst="rect">
            <a:avLst/>
          </a:prstGeom>
          <a:noFill/>
          <a:ln cap="flat" cmpd="sng" w="9525">
            <a:solidFill>
              <a:srgbClr val="CCCCCC"/>
            </a:solidFill>
            <a:prstDash val="solid"/>
            <a:miter lim="8000"/>
            <a:headEnd len="sm" w="sm" type="none"/>
            <a:tailEnd len="sm" w="sm" type="none"/>
          </a:ln>
        </p:spPr>
      </p:pic>
      <p:sp>
        <p:nvSpPr>
          <p:cNvPr id="193" name="Google Shape;193;p22"/>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Design</a:t>
            </a:r>
            <a:endParaRPr>
              <a:solidFill>
                <a:srgbClr val="FFFFFF"/>
              </a:solidFill>
              <a:highlight>
                <a:srgbClr val="000000"/>
              </a:highlight>
              <a:latin typeface="Zilla Slab"/>
              <a:ea typeface="Zilla Slab"/>
              <a:cs typeface="Zilla Slab"/>
              <a:sym typeface="Zilla Slab"/>
            </a:endParaRPr>
          </a:p>
        </p:txBody>
      </p:sp>
      <p:sp>
        <p:nvSpPr>
          <p:cNvPr id="194" name="Google Shape;194;p22"/>
          <p:cNvSpPr txBox="1"/>
          <p:nvPr/>
        </p:nvSpPr>
        <p:spPr>
          <a:xfrm>
            <a:off x="484088" y="3965000"/>
            <a:ext cx="8403600" cy="1421700"/>
          </a:xfrm>
          <a:prstGeom prst="rect">
            <a:avLst/>
          </a:prstGeom>
          <a:noFill/>
          <a:ln>
            <a:noFill/>
          </a:ln>
        </p:spPr>
        <p:txBody>
          <a:bodyPr anchorCtr="0" anchor="ctr"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include </a:t>
            </a:r>
            <a:r>
              <a:rPr lang="en-US">
                <a:solidFill>
                  <a:srgbClr val="FFFFFF"/>
                </a:solidFill>
                <a:highlight>
                  <a:srgbClr val="000000"/>
                </a:highlight>
                <a:latin typeface="Fira Sans Condensed"/>
                <a:ea typeface="Fira Sans Condensed"/>
                <a:cs typeface="Fira Sans Condensed"/>
                <a:sym typeface="Fira Sans Condensed"/>
              </a:rPr>
              <a:t>storytelling</a:t>
            </a:r>
            <a:r>
              <a:rPr lang="en-US">
                <a:solidFill>
                  <a:schemeClr val="dk1"/>
                </a:solidFill>
                <a:latin typeface="Fira Sans Condensed"/>
                <a:ea typeface="Fira Sans Condensed"/>
                <a:cs typeface="Fira Sans Condensed"/>
                <a:sym typeface="Fira Sans Condensed"/>
              </a:rPr>
              <a:t> in the </a:t>
            </a:r>
            <a:r>
              <a:rPr lang="en-US">
                <a:solidFill>
                  <a:srgbClr val="FFFFFF"/>
                </a:solidFill>
                <a:highlight>
                  <a:srgbClr val="000000"/>
                </a:highlight>
                <a:latin typeface="Fira Sans Condensed"/>
                <a:ea typeface="Fira Sans Condensed"/>
                <a:cs typeface="Fira Sans Condensed"/>
                <a:sym typeface="Fira Sans Condensed"/>
              </a:rPr>
              <a:t>vision</a:t>
            </a:r>
            <a:r>
              <a:rPr lang="en-US">
                <a:solidFill>
                  <a:schemeClr val="dk1"/>
                </a:solidFill>
                <a:latin typeface="Fira Sans Condensed"/>
                <a:ea typeface="Fira Sans Condensed"/>
                <a:cs typeface="Fira Sans Condensed"/>
                <a:sym typeface="Fira Sans Condensed"/>
              </a:rPr>
              <a:t> document for this project.</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share and tell stories that </a:t>
            </a:r>
            <a:r>
              <a:rPr lang="en-US">
                <a:solidFill>
                  <a:srgbClr val="FFFFFF"/>
                </a:solidFill>
                <a:highlight>
                  <a:srgbClr val="000000"/>
                </a:highlight>
                <a:latin typeface="Fira Sans Condensed"/>
                <a:ea typeface="Fira Sans Condensed"/>
                <a:cs typeface="Fira Sans Condensed"/>
                <a:sym typeface="Fira Sans Condensed"/>
              </a:rPr>
              <a:t>illustrate</a:t>
            </a:r>
            <a:r>
              <a:rPr lang="en-US">
                <a:solidFill>
                  <a:schemeClr val="dk1"/>
                </a:solidFill>
                <a:latin typeface="Fira Sans Condensed"/>
                <a:ea typeface="Fira Sans Condensed"/>
                <a:cs typeface="Fira Sans Condensed"/>
                <a:sym typeface="Fira Sans Condensed"/>
              </a:rPr>
              <a:t> multiple </a:t>
            </a:r>
            <a:r>
              <a:rPr lang="en-US">
                <a:solidFill>
                  <a:srgbClr val="FFFFFF"/>
                </a:solidFill>
                <a:highlight>
                  <a:srgbClr val="000000"/>
                </a:highlight>
                <a:latin typeface="Fira Sans Condensed"/>
                <a:ea typeface="Fira Sans Condensed"/>
                <a:cs typeface="Fira Sans Condensed"/>
                <a:sym typeface="Fira Sans Condensed"/>
              </a:rPr>
              <a:t>ways to contribute</a:t>
            </a:r>
            <a:r>
              <a:rPr lang="en-US">
                <a:solidFill>
                  <a:schemeClr val="dk1"/>
                </a:solidFill>
                <a:latin typeface="Fira Sans Condensed"/>
                <a:ea typeface="Fira Sans Condensed"/>
                <a:cs typeface="Fira Sans Condensed"/>
                <a:sym typeface="Fira Sans Condensed"/>
              </a:rPr>
              <a:t> to this project and use it.</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share and tell stories that </a:t>
            </a:r>
            <a:r>
              <a:rPr lang="en-US">
                <a:solidFill>
                  <a:srgbClr val="FFFFFF"/>
                </a:solidFill>
                <a:highlight>
                  <a:srgbClr val="000000"/>
                </a:highlight>
                <a:latin typeface="Fira Sans Condensed"/>
                <a:ea typeface="Fira Sans Condensed"/>
                <a:cs typeface="Fira Sans Condensed"/>
                <a:sym typeface="Fira Sans Condensed"/>
              </a:rPr>
              <a:t>foster group identity</a:t>
            </a:r>
            <a:r>
              <a:rPr lang="en-US">
                <a:solidFill>
                  <a:schemeClr val="dk1"/>
                </a:solidFill>
                <a:latin typeface="Fira Sans Condensed"/>
                <a:ea typeface="Fira Sans Condensed"/>
                <a:cs typeface="Fira Sans Condensed"/>
                <a:sym typeface="Fira Sans Condensed"/>
              </a:rPr>
              <a:t> among contributors and users.</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a:t>
            </a:r>
            <a:r>
              <a:rPr lang="en-US">
                <a:solidFill>
                  <a:srgbClr val="FFFFFF"/>
                </a:solidFill>
                <a:highlight>
                  <a:srgbClr val="000000"/>
                </a:highlight>
                <a:latin typeface="Fira Sans Condensed"/>
                <a:ea typeface="Fira Sans Condensed"/>
                <a:cs typeface="Fira Sans Condensed"/>
                <a:sym typeface="Fira Sans Condensed"/>
              </a:rPr>
              <a:t>share governance</a:t>
            </a:r>
            <a:r>
              <a:rPr lang="en-US">
                <a:solidFill>
                  <a:schemeClr val="dk1"/>
                </a:solidFill>
                <a:latin typeface="Fira Sans Condensed"/>
                <a:ea typeface="Fira Sans Condensed"/>
                <a:cs typeface="Fira Sans Condensed"/>
                <a:sym typeface="Fira Sans Condensed"/>
              </a:rPr>
              <a:t> with contributors and </a:t>
            </a:r>
            <a:r>
              <a:rPr lang="en-US">
                <a:solidFill>
                  <a:srgbClr val="FFFFFF"/>
                </a:solidFill>
                <a:highlight>
                  <a:srgbClr val="000000"/>
                </a:highlight>
                <a:latin typeface="Fira Sans Condensed"/>
                <a:ea typeface="Fira Sans Condensed"/>
                <a:cs typeface="Fira Sans Condensed"/>
                <a:sym typeface="Fira Sans Condensed"/>
              </a:rPr>
              <a:t>make decisions publicly</a:t>
            </a:r>
            <a:r>
              <a:rPr lang="en-US">
                <a:solidFill>
                  <a:schemeClr val="dk1"/>
                </a:solidFill>
                <a:latin typeface="Fira Sans Condensed"/>
                <a:ea typeface="Fira Sans Condensed"/>
                <a:cs typeface="Fira Sans Condensed"/>
                <a:sym typeface="Fira Sans Condensed"/>
              </a:rPr>
              <a:t> as appropriate. </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include </a:t>
            </a:r>
            <a:r>
              <a:rPr lang="en-US">
                <a:solidFill>
                  <a:srgbClr val="FFFFFF"/>
                </a:solidFill>
                <a:highlight>
                  <a:srgbClr val="000000"/>
                </a:highlight>
                <a:latin typeface="Fira Sans Condensed"/>
                <a:ea typeface="Fira Sans Condensed"/>
                <a:cs typeface="Fira Sans Condensed"/>
                <a:sym typeface="Fira Sans Condensed"/>
              </a:rPr>
              <a:t>feedback loops</a:t>
            </a:r>
            <a:r>
              <a:rPr lang="en-US">
                <a:solidFill>
                  <a:schemeClr val="dk1"/>
                </a:solidFill>
                <a:latin typeface="Fira Sans Condensed"/>
                <a:ea typeface="Fira Sans Condensed"/>
                <a:cs typeface="Fira Sans Condensed"/>
                <a:sym typeface="Fira Sans Condensed"/>
              </a:rPr>
              <a:t> that let me learn and account for contributors and users’ needs.</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share information on </a:t>
            </a:r>
            <a:r>
              <a:rPr lang="en-US">
                <a:solidFill>
                  <a:srgbClr val="FFFFFF"/>
                </a:solidFill>
                <a:highlight>
                  <a:srgbClr val="000000"/>
                </a:highlight>
                <a:latin typeface="Fira Sans Condensed"/>
                <a:ea typeface="Fira Sans Condensed"/>
                <a:cs typeface="Fira Sans Condensed"/>
                <a:sym typeface="Fira Sans Condensed"/>
              </a:rPr>
              <a:t>channels that are familiar</a:t>
            </a:r>
            <a:r>
              <a:rPr lang="en-US">
                <a:solidFill>
                  <a:schemeClr val="dk1"/>
                </a:solidFill>
                <a:latin typeface="Fira Sans Condensed"/>
                <a:ea typeface="Fira Sans Condensed"/>
                <a:cs typeface="Fira Sans Condensed"/>
                <a:sym typeface="Fira Sans Condensed"/>
              </a:rPr>
              <a:t> to contributors and users.</a:t>
            </a:r>
            <a:endParaRPr/>
          </a:p>
        </p:txBody>
      </p:sp>
      <p:pic>
        <p:nvPicPr>
          <p:cNvPr descr="Creative Commons License" id="195" name="Google Shape;195;p22">
            <a:hlinkClick r:id="rId4"/>
          </p:cNvPr>
          <p:cNvPicPr preferRelativeResize="0"/>
          <p:nvPr/>
        </p:nvPicPr>
        <p:blipFill>
          <a:blip r:embed="rId5">
            <a:alphaModFix/>
          </a:blip>
          <a:stretch>
            <a:fillRect/>
          </a:stretch>
        </p:blipFill>
        <p:spPr>
          <a:xfrm>
            <a:off x="10423800" y="160008"/>
            <a:ext cx="838200" cy="295275"/>
          </a:xfrm>
          <a:prstGeom prst="rect">
            <a:avLst/>
          </a:prstGeom>
          <a:noFill/>
          <a:ln>
            <a:noFill/>
          </a:ln>
        </p:spPr>
      </p:pic>
      <p:sp>
        <p:nvSpPr>
          <p:cNvPr id="196" name="Google Shape;196;p22"/>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6">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7">
                  <a:extLst>
                    <a:ext uri="{A12FA001-AC4F-418D-AE19-62706E023703}">
                      <ahyp:hlinkClr val="tx"/>
                    </a:ext>
                  </a:extLst>
                </a:hlinkClick>
              </a:rPr>
              <a:t>Creative Commons Attribution 4.0 International License</a:t>
            </a:r>
            <a:r>
              <a:rPr lang="en-US" sz="1200">
                <a:solidFill>
                  <a:srgbClr val="464646"/>
                </a:solidFill>
              </a:rPr>
              <a:t>.</a:t>
            </a:r>
            <a:endParaRPr sz="1200"/>
          </a:p>
        </p:txBody>
      </p:sp>
      <p:sp>
        <p:nvSpPr>
          <p:cNvPr id="197" name="Google Shape;197;p22"/>
          <p:cNvSpPr txBox="1"/>
          <p:nvPr/>
        </p:nvSpPr>
        <p:spPr>
          <a:xfrm rot="-5400000">
            <a:off x="-469000" y="2554700"/>
            <a:ext cx="1501800" cy="40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latin typeface="Zilla Slab"/>
                <a:ea typeface="Zilla Slab"/>
                <a:cs typeface="Zilla Slab"/>
                <a:sym typeface="Zilla Slab"/>
              </a:rPr>
              <a:t>open practices</a:t>
            </a:r>
            <a:endParaRPr b="1"/>
          </a:p>
        </p:txBody>
      </p:sp>
      <p:sp>
        <p:nvSpPr>
          <p:cNvPr id="198" name="Google Shape;198;p22"/>
          <p:cNvSpPr txBox="1"/>
          <p:nvPr/>
        </p:nvSpPr>
        <p:spPr>
          <a:xfrm>
            <a:off x="1866725" y="1219475"/>
            <a:ext cx="7659900" cy="36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latin typeface="Zilla Slab"/>
                <a:ea typeface="Zilla Slab"/>
                <a:cs typeface="Zilla Slab"/>
                <a:sym typeface="Zilla Slab"/>
              </a:rPr>
              <a:t>open principles</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Build</a:t>
            </a:r>
            <a:endParaRPr>
              <a:solidFill>
                <a:srgbClr val="FFFFFF"/>
              </a:solidFill>
              <a:highlight>
                <a:srgbClr val="000000"/>
              </a:highlight>
              <a:latin typeface="Zilla Slab"/>
              <a:ea typeface="Zilla Slab"/>
              <a:cs typeface="Zilla Slab"/>
              <a:sym typeface="Zilla Slab"/>
            </a:endParaRPr>
          </a:p>
        </p:txBody>
      </p:sp>
      <p:grpSp>
        <p:nvGrpSpPr>
          <p:cNvPr id="204" name="Google Shape;204;p23"/>
          <p:cNvGrpSpPr/>
          <p:nvPr/>
        </p:nvGrpSpPr>
        <p:grpSpPr>
          <a:xfrm>
            <a:off x="484100" y="1664795"/>
            <a:ext cx="9042524" cy="1527557"/>
            <a:chOff x="484100" y="2579195"/>
            <a:chExt cx="9042524" cy="1527557"/>
          </a:xfrm>
        </p:grpSpPr>
        <p:pic>
          <p:nvPicPr>
            <p:cNvPr descr="A table or framework showing the embedded skills that align with each principle and action of open leadership" id="205" name="Google Shape;205;p23"/>
            <p:cNvPicPr preferRelativeResize="0"/>
            <p:nvPr/>
          </p:nvPicPr>
          <p:blipFill rotWithShape="1">
            <a:blip r:embed="rId3">
              <a:alphaModFix/>
            </a:blip>
            <a:srcRect b="88728" l="0" r="0" t="0"/>
            <a:stretch/>
          </p:blipFill>
          <p:spPr>
            <a:xfrm>
              <a:off x="484100" y="2579195"/>
              <a:ext cx="9042524" cy="461800"/>
            </a:xfrm>
            <a:prstGeom prst="rect">
              <a:avLst/>
            </a:prstGeom>
            <a:noFill/>
            <a:ln cap="flat" cmpd="sng" w="9525">
              <a:solidFill>
                <a:srgbClr val="CCCCCC"/>
              </a:solidFill>
              <a:prstDash val="solid"/>
              <a:miter lim="8000"/>
              <a:headEnd len="sm" w="sm" type="none"/>
              <a:tailEnd len="sm" w="sm" type="none"/>
            </a:ln>
          </p:spPr>
        </p:pic>
        <p:pic>
          <p:nvPicPr>
            <p:cNvPr descr="A table or framework showing the embedded skills that align with each principle and action of open leadership" id="206" name="Google Shape;206;p23"/>
            <p:cNvPicPr preferRelativeResize="0"/>
            <p:nvPr/>
          </p:nvPicPr>
          <p:blipFill rotWithShape="1">
            <a:blip r:embed="rId3">
              <a:alphaModFix/>
            </a:blip>
            <a:srcRect b="26698" l="0" r="0" t="45430"/>
            <a:stretch/>
          </p:blipFill>
          <p:spPr>
            <a:xfrm>
              <a:off x="484100" y="2964802"/>
              <a:ext cx="9042524" cy="1141950"/>
            </a:xfrm>
            <a:prstGeom prst="rect">
              <a:avLst/>
            </a:prstGeom>
            <a:noFill/>
            <a:ln cap="flat" cmpd="sng" w="9525">
              <a:solidFill>
                <a:srgbClr val="CCCCCC"/>
              </a:solidFill>
              <a:prstDash val="solid"/>
              <a:miter lim="8000"/>
              <a:headEnd len="sm" w="sm" type="none"/>
              <a:tailEnd len="sm" w="sm" type="none"/>
            </a:ln>
          </p:spPr>
        </p:pic>
      </p:grpSp>
      <p:sp>
        <p:nvSpPr>
          <p:cNvPr id="207" name="Google Shape;207;p23"/>
          <p:cNvSpPr txBox="1"/>
          <p:nvPr/>
        </p:nvSpPr>
        <p:spPr>
          <a:xfrm>
            <a:off x="484088" y="3736400"/>
            <a:ext cx="8403600" cy="1421700"/>
          </a:xfrm>
          <a:prstGeom prst="rect">
            <a:avLst/>
          </a:prstGeom>
          <a:noFill/>
          <a:ln>
            <a:noFill/>
          </a:ln>
        </p:spPr>
        <p:txBody>
          <a:bodyPr anchorCtr="0" anchor="ctr"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a:t>
            </a:r>
            <a:r>
              <a:rPr lang="en-US">
                <a:solidFill>
                  <a:srgbClr val="FFFFFF"/>
                </a:solidFill>
                <a:highlight>
                  <a:srgbClr val="000000"/>
                </a:highlight>
                <a:latin typeface="Fira Sans Condensed"/>
                <a:ea typeface="Fira Sans Condensed"/>
                <a:cs typeface="Fira Sans Condensed"/>
                <a:sym typeface="Fira Sans Condensed"/>
              </a:rPr>
              <a:t>advertise roles and responsibilities</a:t>
            </a:r>
            <a:r>
              <a:rPr lang="en-US">
                <a:latin typeface="Fira Sans Condensed"/>
                <a:ea typeface="Fira Sans Condensed"/>
                <a:cs typeface="Fira Sans Condensed"/>
                <a:sym typeface="Fira Sans Condensed"/>
              </a:rPr>
              <a:t> for delegation </a:t>
            </a:r>
            <a:r>
              <a:rPr lang="en-US">
                <a:solidFill>
                  <a:schemeClr val="dk1"/>
                </a:solidFill>
                <a:latin typeface="Fira Sans Condensed"/>
                <a:ea typeface="Fira Sans Condensed"/>
                <a:cs typeface="Fira Sans Condensed"/>
                <a:sym typeface="Fira Sans Condensed"/>
              </a:rPr>
              <a:t>to contributors in this project.</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a:t>
            </a:r>
            <a:r>
              <a:rPr lang="en-US">
                <a:solidFill>
                  <a:srgbClr val="FFFFFF"/>
                </a:solidFill>
                <a:highlight>
                  <a:srgbClr val="000000"/>
                </a:highlight>
                <a:latin typeface="Fira Sans Condensed"/>
                <a:ea typeface="Fira Sans Condensed"/>
                <a:cs typeface="Fira Sans Condensed"/>
                <a:sym typeface="Fira Sans Condensed"/>
              </a:rPr>
              <a:t>hold time and space for mentoring</a:t>
            </a:r>
            <a:r>
              <a:rPr lang="en-US">
                <a:solidFill>
                  <a:schemeClr val="dk1"/>
                </a:solidFill>
                <a:latin typeface="Fira Sans Condensed"/>
                <a:ea typeface="Fira Sans Condensed"/>
                <a:cs typeface="Fira Sans Condensed"/>
                <a:sym typeface="Fira Sans Condensed"/>
              </a:rPr>
              <a:t> contributors or finding them mentorship.</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publish and follow </a:t>
            </a:r>
            <a:r>
              <a:rPr lang="en-US">
                <a:solidFill>
                  <a:srgbClr val="FFFFFF"/>
                </a:solidFill>
                <a:highlight>
                  <a:srgbClr val="000000"/>
                </a:highlight>
                <a:latin typeface="Fira Sans Condensed"/>
                <a:ea typeface="Fira Sans Condensed"/>
                <a:cs typeface="Fira Sans Condensed"/>
                <a:sym typeface="Fira Sans Condensed"/>
              </a:rPr>
              <a:t>participation guidelines</a:t>
            </a:r>
            <a:r>
              <a:rPr lang="en-US">
                <a:solidFill>
                  <a:schemeClr val="dk1"/>
                </a:solidFill>
                <a:latin typeface="Fira Sans Condensed"/>
                <a:ea typeface="Fira Sans Condensed"/>
                <a:cs typeface="Fira Sans Condensed"/>
                <a:sym typeface="Fira Sans Condensed"/>
              </a:rPr>
              <a:t> that build a friendly project community.</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work with contributors in ways that </a:t>
            </a:r>
            <a:r>
              <a:rPr lang="en-US">
                <a:solidFill>
                  <a:srgbClr val="FFFFFF"/>
                </a:solidFill>
                <a:highlight>
                  <a:srgbClr val="000000"/>
                </a:highlight>
                <a:latin typeface="Fira Sans Condensed"/>
                <a:ea typeface="Fira Sans Condensed"/>
                <a:cs typeface="Fira Sans Condensed"/>
                <a:sym typeface="Fira Sans Condensed"/>
              </a:rPr>
              <a:t>maximize access, transparency, and accountability</a:t>
            </a:r>
            <a:r>
              <a:rPr lang="en-US">
                <a:solidFill>
                  <a:schemeClr val="dk1"/>
                </a:solidFill>
                <a:latin typeface="Fira Sans Condensed"/>
                <a:ea typeface="Fira Sans Condensed"/>
                <a:cs typeface="Fira Sans Condensed"/>
                <a:sym typeface="Fira Sans Condensed"/>
              </a:rPr>
              <a:t>.</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license and publish this project in ways that </a:t>
            </a:r>
            <a:r>
              <a:rPr lang="en-US">
                <a:solidFill>
                  <a:srgbClr val="FFFFFF"/>
                </a:solidFill>
                <a:highlight>
                  <a:srgbClr val="000000"/>
                </a:highlight>
                <a:latin typeface="Fira Sans Condensed"/>
                <a:ea typeface="Fira Sans Condensed"/>
                <a:cs typeface="Fira Sans Condensed"/>
                <a:sym typeface="Fira Sans Condensed"/>
              </a:rPr>
              <a:t>let others freely use, share, adapt, and study it</a:t>
            </a:r>
            <a:r>
              <a:rPr lang="en-US">
                <a:solidFill>
                  <a:schemeClr val="dk1"/>
                </a:solidFill>
                <a:latin typeface="Fira Sans Condensed"/>
                <a:ea typeface="Fira Sans Condensed"/>
                <a:cs typeface="Fira Sans Condensed"/>
                <a:sym typeface="Fira Sans Condensed"/>
              </a:rPr>
              <a:t>.</a:t>
            </a:r>
            <a:endParaRPr>
              <a:solidFill>
                <a:schemeClr val="dk1"/>
              </a:solidFill>
              <a:latin typeface="Fira Sans Condensed"/>
              <a:ea typeface="Fira Sans Condensed"/>
              <a:cs typeface="Fira Sans Condensed"/>
              <a:sym typeface="Fira Sans Condensed"/>
            </a:endParaRPr>
          </a:p>
        </p:txBody>
      </p:sp>
      <p:pic>
        <p:nvPicPr>
          <p:cNvPr descr="Creative Commons License" id="208" name="Google Shape;208;p23">
            <a:hlinkClick r:id="rId4"/>
          </p:cNvPr>
          <p:cNvPicPr preferRelativeResize="0"/>
          <p:nvPr/>
        </p:nvPicPr>
        <p:blipFill>
          <a:blip r:embed="rId5">
            <a:alphaModFix/>
          </a:blip>
          <a:stretch>
            <a:fillRect/>
          </a:stretch>
        </p:blipFill>
        <p:spPr>
          <a:xfrm>
            <a:off x="10423800" y="160008"/>
            <a:ext cx="838200" cy="295275"/>
          </a:xfrm>
          <a:prstGeom prst="rect">
            <a:avLst/>
          </a:prstGeom>
          <a:noFill/>
          <a:ln>
            <a:noFill/>
          </a:ln>
        </p:spPr>
      </p:pic>
      <p:sp>
        <p:nvSpPr>
          <p:cNvPr id="209" name="Google Shape;209;p23"/>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6">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7">
                  <a:extLst>
                    <a:ext uri="{A12FA001-AC4F-418D-AE19-62706E023703}">
                      <ahyp:hlinkClr val="tx"/>
                    </a:ext>
                  </a:extLst>
                </a:hlinkClick>
              </a:rPr>
              <a:t>Creative Commons Attribution 4.0 International License</a:t>
            </a:r>
            <a:r>
              <a:rPr lang="en-US" sz="1200">
                <a:solidFill>
                  <a:srgbClr val="464646"/>
                </a:solidFill>
              </a:rPr>
              <a:t>.</a:t>
            </a:r>
            <a:endParaRPr sz="1200"/>
          </a:p>
        </p:txBody>
      </p:sp>
      <p:sp>
        <p:nvSpPr>
          <p:cNvPr id="210" name="Google Shape;210;p23"/>
          <p:cNvSpPr txBox="1"/>
          <p:nvPr/>
        </p:nvSpPr>
        <p:spPr>
          <a:xfrm rot="-5400000">
            <a:off x="-469000" y="2226375"/>
            <a:ext cx="1501800" cy="40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latin typeface="Zilla Slab"/>
                <a:ea typeface="Zilla Slab"/>
                <a:cs typeface="Zilla Slab"/>
                <a:sym typeface="Zilla Slab"/>
              </a:rPr>
              <a:t>open practices</a:t>
            </a:r>
            <a:endParaRPr b="1"/>
          </a:p>
        </p:txBody>
      </p:sp>
      <p:sp>
        <p:nvSpPr>
          <p:cNvPr id="211" name="Google Shape;211;p23"/>
          <p:cNvSpPr txBox="1"/>
          <p:nvPr/>
        </p:nvSpPr>
        <p:spPr>
          <a:xfrm>
            <a:off x="1866725" y="1303300"/>
            <a:ext cx="7659900" cy="36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latin typeface="Zilla Slab"/>
                <a:ea typeface="Zilla Slab"/>
                <a:cs typeface="Zilla Slab"/>
                <a:sym typeface="Zilla Slab"/>
              </a:rPr>
              <a:t>open principles</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4"/>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FFFFFF"/>
                </a:solidFill>
                <a:highlight>
                  <a:srgbClr val="000000"/>
                </a:highlight>
                <a:latin typeface="Zilla Slab"/>
                <a:ea typeface="Zilla Slab"/>
                <a:cs typeface="Zilla Slab"/>
                <a:sym typeface="Zilla Slab"/>
              </a:rPr>
              <a:t>Empower</a:t>
            </a:r>
            <a:endParaRPr>
              <a:solidFill>
                <a:srgbClr val="FFFFFF"/>
              </a:solidFill>
              <a:highlight>
                <a:srgbClr val="000000"/>
              </a:highlight>
              <a:latin typeface="Zilla Slab"/>
              <a:ea typeface="Zilla Slab"/>
              <a:cs typeface="Zilla Slab"/>
              <a:sym typeface="Zilla Slab"/>
            </a:endParaRPr>
          </a:p>
        </p:txBody>
      </p:sp>
      <p:grpSp>
        <p:nvGrpSpPr>
          <p:cNvPr id="217" name="Google Shape;217;p24"/>
          <p:cNvGrpSpPr/>
          <p:nvPr/>
        </p:nvGrpSpPr>
        <p:grpSpPr>
          <a:xfrm>
            <a:off x="484100" y="1664795"/>
            <a:ext cx="9042524" cy="1554629"/>
            <a:chOff x="484100" y="2579195"/>
            <a:chExt cx="9042524" cy="1554629"/>
          </a:xfrm>
        </p:grpSpPr>
        <p:pic>
          <p:nvPicPr>
            <p:cNvPr descr="A table or framework showing the embedded skills that align with each principle and action of open leadership" id="218" name="Google Shape;218;p24"/>
            <p:cNvPicPr preferRelativeResize="0"/>
            <p:nvPr/>
          </p:nvPicPr>
          <p:blipFill rotWithShape="1">
            <a:blip r:embed="rId3">
              <a:alphaModFix/>
            </a:blip>
            <a:srcRect b="88728" l="0" r="0" t="0"/>
            <a:stretch/>
          </p:blipFill>
          <p:spPr>
            <a:xfrm>
              <a:off x="484100" y="2579195"/>
              <a:ext cx="9042524" cy="461800"/>
            </a:xfrm>
            <a:prstGeom prst="rect">
              <a:avLst/>
            </a:prstGeom>
            <a:noFill/>
            <a:ln cap="flat" cmpd="sng" w="9525">
              <a:solidFill>
                <a:srgbClr val="CCCCCC"/>
              </a:solidFill>
              <a:prstDash val="solid"/>
              <a:miter lim="8000"/>
              <a:headEnd len="sm" w="sm" type="none"/>
              <a:tailEnd len="sm" w="sm" type="none"/>
            </a:ln>
          </p:spPr>
        </p:pic>
        <p:pic>
          <p:nvPicPr>
            <p:cNvPr descr="A table or framework showing the embedded skills that align with each principle and action of open leadership" id="219" name="Google Shape;219;p24"/>
            <p:cNvPicPr preferRelativeResize="0"/>
            <p:nvPr/>
          </p:nvPicPr>
          <p:blipFill rotWithShape="1">
            <a:blip r:embed="rId3">
              <a:alphaModFix/>
            </a:blip>
            <a:srcRect b="0" l="0" r="0" t="71927"/>
            <a:stretch/>
          </p:blipFill>
          <p:spPr>
            <a:xfrm>
              <a:off x="484100" y="2983649"/>
              <a:ext cx="9042524" cy="1150175"/>
            </a:xfrm>
            <a:prstGeom prst="rect">
              <a:avLst/>
            </a:prstGeom>
            <a:noFill/>
            <a:ln cap="flat" cmpd="sng" w="9525">
              <a:solidFill>
                <a:srgbClr val="CCCCCC"/>
              </a:solidFill>
              <a:prstDash val="solid"/>
              <a:miter lim="8000"/>
              <a:headEnd len="sm" w="sm" type="none"/>
              <a:tailEnd len="sm" w="sm" type="none"/>
            </a:ln>
          </p:spPr>
        </p:pic>
      </p:grpSp>
      <p:sp>
        <p:nvSpPr>
          <p:cNvPr id="220" name="Google Shape;220;p24"/>
          <p:cNvSpPr txBox="1"/>
          <p:nvPr/>
        </p:nvSpPr>
        <p:spPr>
          <a:xfrm>
            <a:off x="484088" y="3812600"/>
            <a:ext cx="8403600" cy="1421700"/>
          </a:xfrm>
          <a:prstGeom prst="rect">
            <a:avLst/>
          </a:prstGeom>
          <a:noFill/>
          <a:ln>
            <a:noFill/>
          </a:ln>
        </p:spPr>
        <p:txBody>
          <a:bodyPr anchorCtr="0" anchor="ctr"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maintain a clear </a:t>
            </a:r>
            <a:r>
              <a:rPr lang="en-US">
                <a:solidFill>
                  <a:srgbClr val="FFFFFF"/>
                </a:solidFill>
                <a:highlight>
                  <a:srgbClr val="000000"/>
                </a:highlight>
                <a:latin typeface="Fira Sans Condensed"/>
                <a:ea typeface="Fira Sans Condensed"/>
                <a:cs typeface="Fira Sans Condensed"/>
                <a:sym typeface="Fira Sans Condensed"/>
              </a:rPr>
              <a:t>vision and sense of purpose</a:t>
            </a:r>
            <a:r>
              <a:rPr lang="en-US">
                <a:solidFill>
                  <a:schemeClr val="dk1"/>
                </a:solidFill>
                <a:latin typeface="Fira Sans Condensed"/>
                <a:ea typeface="Fira Sans Condensed"/>
                <a:cs typeface="Fira Sans Condensed"/>
                <a:sym typeface="Fira Sans Condensed"/>
              </a:rPr>
              <a:t> that guides our shared work.</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a:t>
            </a:r>
            <a:r>
              <a:rPr lang="en-US">
                <a:solidFill>
                  <a:srgbClr val="FFFFFF"/>
                </a:solidFill>
                <a:highlight>
                  <a:srgbClr val="000000"/>
                </a:highlight>
                <a:latin typeface="Fira Sans Condensed"/>
                <a:ea typeface="Fira Sans Condensed"/>
                <a:cs typeface="Fira Sans Condensed"/>
                <a:sym typeface="Fira Sans Condensed"/>
              </a:rPr>
              <a:t>model self-care</a:t>
            </a:r>
            <a:r>
              <a:rPr lang="en-US">
                <a:solidFill>
                  <a:schemeClr val="dk1"/>
                </a:solidFill>
                <a:latin typeface="Fira Sans Condensed"/>
                <a:ea typeface="Fira Sans Condensed"/>
                <a:cs typeface="Fira Sans Condensed"/>
                <a:sym typeface="Fira Sans Condensed"/>
              </a:rPr>
              <a:t> by keeping track of my needs and addressing them.</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act to </a:t>
            </a:r>
            <a:r>
              <a:rPr lang="en-US">
                <a:latin typeface="Fira Sans Condensed"/>
                <a:ea typeface="Fira Sans Condensed"/>
                <a:cs typeface="Fira Sans Condensed"/>
                <a:sym typeface="Fira Sans Condensed"/>
              </a:rPr>
              <a:t>protect</a:t>
            </a:r>
            <a:r>
              <a:rPr lang="en-US">
                <a:solidFill>
                  <a:schemeClr val="dk1"/>
                </a:solidFill>
                <a:latin typeface="Fira Sans Condensed"/>
                <a:ea typeface="Fira Sans Condensed"/>
                <a:cs typeface="Fira Sans Condensed"/>
                <a:sym typeface="Fira Sans Condensed"/>
              </a:rPr>
              <a:t> community members’ </a:t>
            </a:r>
            <a:r>
              <a:rPr lang="en-US">
                <a:solidFill>
                  <a:srgbClr val="FFFFFF"/>
                </a:solidFill>
                <a:highlight>
                  <a:srgbClr val="000000"/>
                </a:highlight>
                <a:latin typeface="Fira Sans Condensed"/>
                <a:ea typeface="Fira Sans Condensed"/>
                <a:cs typeface="Fira Sans Condensed"/>
                <a:sym typeface="Fira Sans Condensed"/>
              </a:rPr>
              <a:t>emotional, mental, and physical safety</a:t>
            </a:r>
            <a:r>
              <a:rPr lang="en-US">
                <a:solidFill>
                  <a:schemeClr val="dk1"/>
                </a:solidFill>
                <a:latin typeface="Fira Sans Condensed"/>
                <a:ea typeface="Fira Sans Condensed"/>
                <a:cs typeface="Fira Sans Condensed"/>
                <a:sym typeface="Fira Sans Condensed"/>
              </a:rPr>
              <a:t>.</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define and regularly review </a:t>
            </a:r>
            <a:r>
              <a:rPr lang="en-US">
                <a:solidFill>
                  <a:srgbClr val="FFFFFF"/>
                </a:solidFill>
                <a:highlight>
                  <a:srgbClr val="000000"/>
                </a:highlight>
                <a:latin typeface="Fira Sans Condensed"/>
                <a:ea typeface="Fira Sans Condensed"/>
                <a:cs typeface="Fira Sans Condensed"/>
                <a:sym typeface="Fira Sans Condensed"/>
              </a:rPr>
              <a:t>community interactions and value exchanges</a:t>
            </a:r>
            <a:r>
              <a:rPr lang="en-US">
                <a:solidFill>
                  <a:schemeClr val="dk1"/>
                </a:solidFill>
                <a:latin typeface="Fira Sans Condensed"/>
                <a:ea typeface="Fira Sans Condensed"/>
                <a:cs typeface="Fira Sans Condensed"/>
                <a:sym typeface="Fira Sans Condensed"/>
              </a:rPr>
              <a:t> to </a:t>
            </a:r>
            <a:r>
              <a:rPr lang="en-US">
                <a:solidFill>
                  <a:srgbClr val="FFFFFF"/>
                </a:solidFill>
                <a:highlight>
                  <a:srgbClr val="000000"/>
                </a:highlight>
                <a:latin typeface="Fira Sans Condensed"/>
                <a:ea typeface="Fira Sans Condensed"/>
                <a:cs typeface="Fira Sans Condensed"/>
                <a:sym typeface="Fira Sans Condensed"/>
              </a:rPr>
              <a:t>ensure equity</a:t>
            </a:r>
            <a:r>
              <a:rPr lang="en-US">
                <a:solidFill>
                  <a:schemeClr val="dk1"/>
                </a:solidFill>
                <a:latin typeface="Fira Sans Condensed"/>
                <a:ea typeface="Fira Sans Condensed"/>
                <a:cs typeface="Fira Sans Condensed"/>
                <a:sym typeface="Fira Sans Condensed"/>
              </a:rPr>
              <a:t>.</a:t>
            </a:r>
            <a:endParaRPr>
              <a:solidFill>
                <a:schemeClr val="dk1"/>
              </a:solidFill>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I acknowledge and </a:t>
            </a:r>
            <a:r>
              <a:rPr lang="en-US">
                <a:solidFill>
                  <a:srgbClr val="FFFFFF"/>
                </a:solidFill>
                <a:highlight>
                  <a:srgbClr val="000000"/>
                </a:highlight>
                <a:latin typeface="Fira Sans Condensed"/>
                <a:ea typeface="Fira Sans Condensed"/>
                <a:cs typeface="Fira Sans Condensed"/>
                <a:sym typeface="Fira Sans Condensed"/>
              </a:rPr>
              <a:t>celebrate contributions</a:t>
            </a:r>
            <a:r>
              <a:rPr lang="en-US">
                <a:solidFill>
                  <a:schemeClr val="dk1"/>
                </a:solidFill>
                <a:latin typeface="Fira Sans Condensed"/>
                <a:ea typeface="Fira Sans Condensed"/>
                <a:cs typeface="Fira Sans Condensed"/>
                <a:sym typeface="Fira Sans Condensed"/>
              </a:rPr>
              <a:t> and </a:t>
            </a:r>
            <a:r>
              <a:rPr lang="en-US">
                <a:solidFill>
                  <a:srgbClr val="FFFFFF"/>
                </a:solidFill>
                <a:highlight>
                  <a:srgbClr val="000000"/>
                </a:highlight>
                <a:latin typeface="Fira Sans Condensed"/>
                <a:ea typeface="Fira Sans Condensed"/>
                <a:cs typeface="Fira Sans Condensed"/>
                <a:sym typeface="Fira Sans Condensed"/>
              </a:rPr>
              <a:t>empower </a:t>
            </a:r>
            <a:r>
              <a:rPr lang="en-US">
                <a:highlight>
                  <a:srgbClr val="FFFFFF"/>
                </a:highlight>
                <a:latin typeface="Fira Sans Condensed"/>
                <a:ea typeface="Fira Sans Condensed"/>
                <a:cs typeface="Fira Sans Condensed"/>
                <a:sym typeface="Fira Sans Condensed"/>
              </a:rPr>
              <a:t>others to be leaders.</a:t>
            </a:r>
            <a:endParaRPr>
              <a:highlight>
                <a:srgbClr val="FFFFFF"/>
              </a:highlight>
              <a:latin typeface="Fira Sans Condensed"/>
              <a:ea typeface="Fira Sans Condensed"/>
              <a:cs typeface="Fira Sans Condensed"/>
              <a:sym typeface="Fira Sans Condensed"/>
            </a:endParaRPr>
          </a:p>
          <a:p>
            <a:pPr indent="-317500" lvl="0" marL="457200" rtl="0" algn="l">
              <a:lnSpc>
                <a:spcPct val="150000"/>
              </a:lnSpc>
              <a:spcBef>
                <a:spcPts val="0"/>
              </a:spcBef>
              <a:spcAft>
                <a:spcPts val="0"/>
              </a:spcAft>
              <a:buClr>
                <a:schemeClr val="dk1"/>
              </a:buClr>
              <a:buSzPts val="1400"/>
              <a:buFont typeface="Fira Sans Condensed"/>
              <a:buChar char="❏"/>
            </a:pPr>
            <a:r>
              <a:rPr lang="en-US">
                <a:solidFill>
                  <a:schemeClr val="dk1"/>
                </a:solidFill>
                <a:latin typeface="Fira Sans Condensed"/>
                <a:ea typeface="Fira Sans Condensed"/>
                <a:cs typeface="Fira Sans Condensed"/>
                <a:sym typeface="Fira Sans Condensed"/>
              </a:rPr>
              <a:t> I </a:t>
            </a:r>
            <a:r>
              <a:rPr lang="en-US">
                <a:solidFill>
                  <a:srgbClr val="FFFFFF"/>
                </a:solidFill>
                <a:highlight>
                  <a:srgbClr val="000000"/>
                </a:highlight>
                <a:latin typeface="Fira Sans Condensed"/>
                <a:ea typeface="Fira Sans Condensed"/>
                <a:cs typeface="Fira Sans Condensed"/>
                <a:sym typeface="Fira Sans Condensed"/>
              </a:rPr>
              <a:t>embrace failure</a:t>
            </a:r>
            <a:r>
              <a:rPr lang="en-US">
                <a:solidFill>
                  <a:schemeClr val="dk1"/>
                </a:solidFill>
                <a:latin typeface="Fira Sans Condensed"/>
                <a:ea typeface="Fira Sans Condensed"/>
                <a:cs typeface="Fira Sans Condensed"/>
                <a:sym typeface="Fira Sans Condensed"/>
              </a:rPr>
              <a:t> as an opportunity to </a:t>
            </a:r>
            <a:r>
              <a:rPr lang="en-US">
                <a:solidFill>
                  <a:srgbClr val="FFFFFF"/>
                </a:solidFill>
                <a:highlight>
                  <a:srgbClr val="000000"/>
                </a:highlight>
                <a:latin typeface="Fira Sans Condensed"/>
                <a:ea typeface="Fira Sans Condensed"/>
                <a:cs typeface="Fira Sans Condensed"/>
                <a:sym typeface="Fira Sans Condensed"/>
              </a:rPr>
              <a:t>learn through use</a:t>
            </a:r>
            <a:r>
              <a:rPr lang="en-US">
                <a:solidFill>
                  <a:schemeClr val="dk1"/>
                </a:solidFill>
                <a:latin typeface="Fira Sans Condensed"/>
                <a:ea typeface="Fira Sans Condensed"/>
                <a:cs typeface="Fira Sans Condensed"/>
                <a:sym typeface="Fira Sans Condensed"/>
              </a:rPr>
              <a:t>.</a:t>
            </a:r>
            <a:endParaRPr>
              <a:solidFill>
                <a:schemeClr val="dk1"/>
              </a:solidFill>
              <a:latin typeface="Fira Sans Condensed"/>
              <a:ea typeface="Fira Sans Condensed"/>
              <a:cs typeface="Fira Sans Condensed"/>
              <a:sym typeface="Fira Sans Condensed"/>
            </a:endParaRPr>
          </a:p>
        </p:txBody>
      </p:sp>
      <p:pic>
        <p:nvPicPr>
          <p:cNvPr descr="Creative Commons License" id="221" name="Google Shape;221;p24">
            <a:hlinkClick r:id="rId4"/>
          </p:cNvPr>
          <p:cNvPicPr preferRelativeResize="0"/>
          <p:nvPr/>
        </p:nvPicPr>
        <p:blipFill>
          <a:blip r:embed="rId5">
            <a:alphaModFix/>
          </a:blip>
          <a:stretch>
            <a:fillRect/>
          </a:stretch>
        </p:blipFill>
        <p:spPr>
          <a:xfrm>
            <a:off x="10423800" y="160008"/>
            <a:ext cx="838200" cy="295275"/>
          </a:xfrm>
          <a:prstGeom prst="rect">
            <a:avLst/>
          </a:prstGeom>
          <a:noFill/>
          <a:ln>
            <a:noFill/>
          </a:ln>
        </p:spPr>
      </p:pic>
      <p:sp>
        <p:nvSpPr>
          <p:cNvPr id="222" name="Google Shape;222;p24"/>
          <p:cNvSpPr txBox="1"/>
          <p:nvPr/>
        </p:nvSpPr>
        <p:spPr>
          <a:xfrm>
            <a:off x="9721675" y="539675"/>
            <a:ext cx="2470500" cy="1041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a:p>
          <a:p>
            <a:pPr indent="0" lvl="0" marL="0" rtl="0" algn="ctr">
              <a:spcBef>
                <a:spcPts val="0"/>
              </a:spcBef>
              <a:spcAft>
                <a:spcPts val="0"/>
              </a:spcAft>
              <a:buNone/>
            </a:pPr>
            <a:r>
              <a:rPr lang="en-US" sz="1200">
                <a:solidFill>
                  <a:srgbClr val="464646"/>
                </a:solidFill>
              </a:rPr>
              <a:t>Open Practices in Project Management by </a:t>
            </a:r>
            <a:r>
              <a:rPr lang="en-US" sz="1200" u="sng">
                <a:solidFill>
                  <a:srgbClr val="049CCF"/>
                </a:solidFill>
                <a:hlinkClick r:id="rId6">
                  <a:extLst>
                    <a:ext uri="{A12FA001-AC4F-418D-AE19-62706E023703}">
                      <ahyp:hlinkClr val="tx"/>
                    </a:ext>
                  </a:extLst>
                </a:hlinkClick>
              </a:rPr>
              <a:t>Krysta McNutt</a:t>
            </a:r>
            <a:r>
              <a:rPr lang="en-US" sz="1200">
                <a:solidFill>
                  <a:srgbClr val="464646"/>
                </a:solidFill>
              </a:rPr>
              <a:t> is licensed under a </a:t>
            </a:r>
            <a:r>
              <a:rPr lang="en-US" sz="1200" u="sng">
                <a:solidFill>
                  <a:srgbClr val="049CCF"/>
                </a:solidFill>
                <a:hlinkClick r:id="rId7">
                  <a:extLst>
                    <a:ext uri="{A12FA001-AC4F-418D-AE19-62706E023703}">
                      <ahyp:hlinkClr val="tx"/>
                    </a:ext>
                  </a:extLst>
                </a:hlinkClick>
              </a:rPr>
              <a:t>Creative Commons Attribution 4.0 International License</a:t>
            </a:r>
            <a:r>
              <a:rPr lang="en-US" sz="1200">
                <a:solidFill>
                  <a:srgbClr val="464646"/>
                </a:solidFill>
              </a:rPr>
              <a:t>.</a:t>
            </a:r>
            <a:endParaRPr sz="1200"/>
          </a:p>
        </p:txBody>
      </p:sp>
      <p:sp>
        <p:nvSpPr>
          <p:cNvPr id="223" name="Google Shape;223;p24"/>
          <p:cNvSpPr txBox="1"/>
          <p:nvPr/>
        </p:nvSpPr>
        <p:spPr>
          <a:xfrm rot="-5400000">
            <a:off x="-469000" y="2239912"/>
            <a:ext cx="1501800" cy="40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latin typeface="Zilla Slab"/>
                <a:ea typeface="Zilla Slab"/>
                <a:cs typeface="Zilla Slab"/>
                <a:sym typeface="Zilla Slab"/>
              </a:rPr>
              <a:t>open practices</a:t>
            </a:r>
            <a:endParaRPr b="1"/>
          </a:p>
        </p:txBody>
      </p:sp>
      <p:sp>
        <p:nvSpPr>
          <p:cNvPr id="224" name="Google Shape;224;p24"/>
          <p:cNvSpPr txBox="1"/>
          <p:nvPr/>
        </p:nvSpPr>
        <p:spPr>
          <a:xfrm>
            <a:off x="1866725" y="1303300"/>
            <a:ext cx="7659900" cy="36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latin typeface="Zilla Slab"/>
                <a:ea typeface="Zilla Slab"/>
                <a:cs typeface="Zilla Slab"/>
                <a:sym typeface="Zilla Slab"/>
              </a:rPr>
              <a:t>open principles</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