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embeddedFontLst>
    <p:embeddedFont>
      <p:font typeface="Proxima Nova"/>
      <p:regular r:id="rId42"/>
      <p:bold r:id="rId43"/>
      <p:italic r:id="rId44"/>
      <p:boldItalic r:id="rId45"/>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ProximaNova-regular.fntdata"/><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ProximaNova-italic.fntdata"/><Relationship Id="rId21" Type="http://schemas.openxmlformats.org/officeDocument/2006/relationships/slide" Target="slides/slide16.xml"/><Relationship Id="rId43" Type="http://schemas.openxmlformats.org/officeDocument/2006/relationships/font" Target="fonts/ProximaNova-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ProximaNova-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9" name="Shape 5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4" name="Shape 11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2" name="Shape 12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5" name="Shape 13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2" name="Shape 14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9" name="Shape 14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6" name="Shape 15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3" name="Shape 16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1" name="Shape 17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8" name="Shape 17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6" name="Shape 6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4" name="Shape 18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0" name="Shape 19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7" name="Shape 197"/>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b="1" lang="en-GB" sz="1200"/>
              <a:t>1. Totoro</a:t>
            </a:r>
          </a:p>
          <a:p>
            <a:pPr indent="-304800" lvl="0" marL="457200" rtl="0">
              <a:lnSpc>
                <a:spcPct val="115000"/>
              </a:lnSpc>
              <a:spcBef>
                <a:spcPts val="0"/>
              </a:spcBef>
              <a:buSzPct val="100000"/>
              <a:buChar char="●"/>
            </a:pPr>
            <a:r>
              <a:rPr lang="en-GB" sz="1200"/>
              <a:t>How was the design file obtained? The Thingiverse Terms of Use place the responsibility for copyright compliance (and dictating how others may use their design) on the creator. If The file was obtained without the permission of the original creator, using it constitutes an infringement of the original creator’s rights under the </a:t>
            </a:r>
            <a:r>
              <a:rPr i="1" lang="en-GB" sz="1200"/>
              <a:t>Copyright Act</a:t>
            </a:r>
            <a:r>
              <a:rPr lang="en-GB" sz="1200"/>
              <a:t>.</a:t>
            </a:r>
          </a:p>
          <a:p>
            <a:pPr indent="-304800" lvl="0" marL="457200" rtl="0">
              <a:lnSpc>
                <a:spcPct val="115000"/>
              </a:lnSpc>
              <a:spcBef>
                <a:spcPts val="0"/>
              </a:spcBef>
              <a:buSzPct val="100000"/>
              <a:buChar char="●"/>
            </a:pPr>
            <a:r>
              <a:rPr lang="en-GB" sz="1200"/>
              <a:t>Customers should take a close look at the thing’s license to determine how they can use (and if they can modify) the file. </a:t>
            </a:r>
          </a:p>
          <a:p>
            <a:pPr rtl="0">
              <a:lnSpc>
                <a:spcPct val="115000"/>
              </a:lnSpc>
              <a:spcBef>
                <a:spcPts val="0"/>
              </a:spcBef>
              <a:buNone/>
            </a:pPr>
            <a:r>
              <a:t/>
            </a:r>
            <a:endParaRPr sz="1200"/>
          </a:p>
          <a:p>
            <a:pPr rtl="0">
              <a:lnSpc>
                <a:spcPct val="115000"/>
              </a:lnSpc>
              <a:spcBef>
                <a:spcPts val="0"/>
              </a:spcBef>
              <a:buNone/>
            </a:pPr>
            <a:r>
              <a:rPr b="1" lang="en-GB" sz="1200"/>
              <a:t>2. Nike</a:t>
            </a:r>
          </a:p>
          <a:p>
            <a:pPr indent="-304800" lvl="0" marL="457200" rtl="0">
              <a:lnSpc>
                <a:spcPct val="115000"/>
              </a:lnSpc>
              <a:spcBef>
                <a:spcPts val="0"/>
              </a:spcBef>
              <a:buSzPct val="100000"/>
              <a:buChar char="●"/>
            </a:pPr>
            <a:r>
              <a:rPr lang="en-GB" sz="1200"/>
              <a:t>How is the customer going to use the phone case? In order for a person to violate the </a:t>
            </a:r>
            <a:r>
              <a:rPr i="1" lang="en-GB" sz="1200"/>
              <a:t>Trademark Act</a:t>
            </a:r>
            <a:r>
              <a:rPr lang="en-GB" sz="1200"/>
              <a:t> they must</a:t>
            </a:r>
            <a:r>
              <a:rPr lang="en-GB" sz="1200">
                <a:highlight>
                  <a:srgbClr val="FFFFFF"/>
                </a:highlight>
              </a:rPr>
              <a:t> sell, distribute or advertise wares or services in association with a confusing trademark.</a:t>
            </a:r>
          </a:p>
          <a:p>
            <a:pPr indent="-304800" lvl="0" marL="457200" marR="101600" rtl="0">
              <a:lnSpc>
                <a:spcPct val="115000"/>
              </a:lnSpc>
              <a:spcBef>
                <a:spcPts val="700"/>
              </a:spcBef>
              <a:spcAft>
                <a:spcPts val="500"/>
              </a:spcAft>
              <a:buSzPct val="100000"/>
              <a:buChar char="●"/>
            </a:pPr>
            <a:r>
              <a:rPr lang="en-GB" sz="1200"/>
              <a:t>Was the image that the swoosh is based on legally obtained (i.e. in the public domain or that the customer had permission to use it). If commercially used, the phone case may represent an infringement of Nike’s rights under the </a:t>
            </a:r>
            <a:r>
              <a:rPr i="1" lang="en-GB" sz="1200"/>
              <a:t>Trademark Act, </a:t>
            </a:r>
            <a:r>
              <a:rPr lang="en-GB" sz="1200"/>
              <a:t>and potentially the</a:t>
            </a:r>
            <a:r>
              <a:rPr i="1" lang="en-GB" sz="1200"/>
              <a:t> Industrial Design Act </a:t>
            </a:r>
            <a:r>
              <a:rPr lang="en-GB" sz="1200"/>
              <a:t>as well. </a:t>
            </a:r>
          </a:p>
          <a:p>
            <a:pPr lvl="0" marR="101600" rtl="0">
              <a:lnSpc>
                <a:spcPct val="115000"/>
              </a:lnSpc>
              <a:spcBef>
                <a:spcPts val="700"/>
              </a:spcBef>
              <a:spcAft>
                <a:spcPts val="500"/>
              </a:spcAft>
              <a:buNone/>
            </a:pPr>
            <a:r>
              <a:rPr b="1" lang="en-GB" sz="1200"/>
              <a:t>3. Carpet joining prototype</a:t>
            </a:r>
          </a:p>
          <a:p>
            <a:pPr indent="-304800" lvl="0" marL="457200" rtl="0">
              <a:lnSpc>
                <a:spcPct val="115000"/>
              </a:lnSpc>
              <a:spcBef>
                <a:spcPts val="0"/>
              </a:spcBef>
              <a:buSzPct val="100000"/>
              <a:buChar char="●"/>
            </a:pPr>
            <a:r>
              <a:rPr lang="en-GB" sz="1200"/>
              <a:t>Is there an existing identical patent? Unlike the </a:t>
            </a:r>
            <a:r>
              <a:rPr i="1" lang="en-GB" sz="1200"/>
              <a:t>Trademark Act</a:t>
            </a:r>
            <a:r>
              <a:rPr lang="en-GB" sz="1200"/>
              <a:t>, the </a:t>
            </a:r>
            <a:r>
              <a:rPr i="1" lang="en-GB" sz="1200"/>
              <a:t>Patent Act</a:t>
            </a:r>
            <a:r>
              <a:rPr lang="en-GB" sz="1200"/>
              <a:t> is concerned with personal use. If a customer reproduces a patented item, they are infringing the creator’s rights. If there is an identical existing patent, the customer is violating the creator’s rights, and making the tool represents an infringement of the </a:t>
            </a:r>
            <a:r>
              <a:rPr i="1" lang="en-GB" sz="1200"/>
              <a:t>Patent Act</a:t>
            </a:r>
            <a:r>
              <a:rPr lang="en-GB" sz="1200"/>
              <a:t>, even if the customer is not doing anything beyond making it.</a:t>
            </a:r>
          </a:p>
          <a:p>
            <a:pPr lvl="0" marR="101600">
              <a:lnSpc>
                <a:spcPct val="115000"/>
              </a:lnSpc>
              <a:spcBef>
                <a:spcPts val="700"/>
              </a:spcBef>
              <a:spcAft>
                <a:spcPts val="500"/>
              </a:spcAft>
              <a:buNone/>
            </a:pPr>
            <a:r>
              <a:t/>
            </a: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4" name="Shape 204"/>
          <p:cNvSpPr txBox="1"/>
          <p:nvPr>
            <p:ph idx="1" type="body"/>
          </p:nvPr>
        </p:nvSpPr>
        <p:spPr>
          <a:xfrm>
            <a:off x="685800" y="4343400"/>
            <a:ext cx="5486399" cy="4114800"/>
          </a:xfrm>
          <a:prstGeom prst="rect">
            <a:avLst/>
          </a:prstGeom>
        </p:spPr>
        <p:txBody>
          <a:bodyPr anchorCtr="0" anchor="t" bIns="91425" lIns="91425" rIns="91425" tIns="91425">
            <a:noAutofit/>
          </a:bodyPr>
          <a:lstStyle/>
          <a:p>
            <a:pPr marR="101600" rtl="0">
              <a:lnSpc>
                <a:spcPct val="115000"/>
              </a:lnSpc>
              <a:spcBef>
                <a:spcPts val="700"/>
              </a:spcBef>
              <a:spcAft>
                <a:spcPts val="500"/>
              </a:spcAft>
              <a:buNone/>
            </a:pPr>
            <a:r>
              <a:rPr b="1" lang="en-GB" sz="1200"/>
              <a:t>4. Vector graphic logo for favourite sports team</a:t>
            </a:r>
          </a:p>
          <a:p>
            <a:pPr indent="-304800" lvl="0" marL="457200" rtl="0">
              <a:lnSpc>
                <a:spcPct val="115000"/>
              </a:lnSpc>
              <a:spcBef>
                <a:spcPts val="0"/>
              </a:spcBef>
              <a:buSzPct val="100000"/>
              <a:buChar char="●"/>
            </a:pPr>
            <a:r>
              <a:rPr lang="en-GB" sz="1200"/>
              <a:t>Has the creator authorized use and modification of the graphic? This use would fall under the user-generated content (UGC) exception of the </a:t>
            </a:r>
            <a:r>
              <a:rPr i="1" lang="en-GB" sz="1200"/>
              <a:t>Copyright Act</a:t>
            </a:r>
            <a:r>
              <a:rPr lang="en-GB" sz="1200"/>
              <a:t>, because the customer is using an existing work to create a new work (assuming the graphic is not copyright protected). If not, by turning the graphic into an STL file the customer is infringing the creator’s rights under the </a:t>
            </a:r>
            <a:r>
              <a:rPr i="1" lang="en-GB" sz="1200"/>
              <a:t>Copyright Act. </a:t>
            </a:r>
            <a:r>
              <a:rPr lang="en-GB" sz="1200"/>
              <a:t>If the customer then mass produces the item and it competes with the hockey team logo the customer would also violate the logo creator’s rights under the </a:t>
            </a:r>
            <a:r>
              <a:rPr i="1" lang="en-GB" sz="1200"/>
              <a:t>Trademark Act </a:t>
            </a:r>
            <a:r>
              <a:rPr lang="en-GB" sz="1200"/>
              <a:t>(if this right exists)</a:t>
            </a:r>
            <a:r>
              <a:rPr i="1" lang="en-GB" sz="1200"/>
              <a:t>. </a:t>
            </a:r>
          </a:p>
          <a:p>
            <a:pPr rtl="0">
              <a:lnSpc>
                <a:spcPct val="115000"/>
              </a:lnSpc>
              <a:spcBef>
                <a:spcPts val="1000"/>
              </a:spcBef>
              <a:buNone/>
            </a:pPr>
            <a:r>
              <a:rPr b="1" lang="en-GB" sz="1200"/>
              <a:t>3D Scanning</a:t>
            </a:r>
          </a:p>
          <a:p>
            <a:pPr rtl="0">
              <a:lnSpc>
                <a:spcPct val="115000"/>
              </a:lnSpc>
              <a:spcBef>
                <a:spcPts val="0"/>
              </a:spcBef>
              <a:buNone/>
            </a:pPr>
            <a:r>
              <a:t/>
            </a:r>
            <a:endParaRPr sz="1200"/>
          </a:p>
          <a:p>
            <a:pPr rtl="0">
              <a:lnSpc>
                <a:spcPct val="115000"/>
              </a:lnSpc>
              <a:spcBef>
                <a:spcPts val="0"/>
              </a:spcBef>
              <a:buNone/>
            </a:pPr>
            <a:r>
              <a:rPr b="1" lang="en-GB" sz="1200"/>
              <a:t>5.	Star Wars X wing toy has a broken laser, </a:t>
            </a:r>
          </a:p>
          <a:p>
            <a:pPr indent="-304800" lvl="0" marL="457200" rtl="0">
              <a:lnSpc>
                <a:spcPct val="115000"/>
              </a:lnSpc>
              <a:spcBef>
                <a:spcPts val="0"/>
              </a:spcBef>
              <a:buSzPct val="100000"/>
              <a:buChar char="●"/>
            </a:pPr>
            <a:r>
              <a:rPr lang="en-GB" sz="1200"/>
              <a:t>Assuming this part is not available for purchase, no problem. Does making replacement parts for toys violate IP law? Not to my knowledge. This is what makes Makerspaces so great! However, creating replacement parts for other types of items may void product warranties.</a:t>
            </a:r>
          </a:p>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1" name="Shape 21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lnSpc>
                <a:spcPct val="115000"/>
              </a:lnSpc>
              <a:spcBef>
                <a:spcPts val="0"/>
              </a:spcBef>
              <a:buNone/>
            </a:pPr>
            <a:r>
              <a:rPr b="1" lang="en-GB" sz="1200"/>
              <a:t>6.	Playmobil Snowman </a:t>
            </a:r>
          </a:p>
          <a:p>
            <a:pPr indent="-304800" lvl="0" marL="457200" rtl="0">
              <a:lnSpc>
                <a:spcPct val="115000"/>
              </a:lnSpc>
              <a:spcBef>
                <a:spcPts val="0"/>
              </a:spcBef>
              <a:buSzPct val="100000"/>
              <a:buChar char="●"/>
            </a:pPr>
            <a:r>
              <a:rPr lang="en-GB" sz="1200"/>
              <a:t>Is the customer just trying to avoid paying for a new item? This use does not fall under any of the fair dealing exceptions outlined in the </a:t>
            </a:r>
            <a:r>
              <a:rPr i="1" lang="en-GB" sz="1200"/>
              <a:t>Copyright Act</a:t>
            </a:r>
            <a:r>
              <a:rPr lang="en-GB" sz="1200"/>
              <a:t> (you can reproduce items when they are being used for one of the eight fair dealing exceptions, including private study and research). 3D printers shouldn’t be used to reproduce items that customers can buy. The customer would infringe the creator’s rights under the </a:t>
            </a:r>
            <a:r>
              <a:rPr i="1" lang="en-GB" sz="1200"/>
              <a:t>Copyright Act</a:t>
            </a:r>
            <a:r>
              <a:rPr lang="en-GB" sz="1200"/>
              <a:t> by making a copy of the toy. However, this call is bordering on a legal opinion. </a:t>
            </a:r>
          </a:p>
          <a:p>
            <a:pPr rtl="0">
              <a:lnSpc>
                <a:spcPct val="115000"/>
              </a:lnSpc>
              <a:spcBef>
                <a:spcPts val="0"/>
              </a:spcBef>
              <a:buNone/>
            </a:pPr>
            <a:r>
              <a:t/>
            </a:r>
            <a:endParaRPr sz="1200"/>
          </a:p>
          <a:p>
            <a:pPr rtl="0">
              <a:lnSpc>
                <a:spcPct val="115000"/>
              </a:lnSpc>
              <a:spcBef>
                <a:spcPts val="0"/>
              </a:spcBef>
              <a:buNone/>
            </a:pPr>
            <a:r>
              <a:rPr b="1" lang="en-GB" sz="1200"/>
              <a:t>7.	Jewelry design </a:t>
            </a:r>
          </a:p>
          <a:p>
            <a:pPr indent="-304800" lvl="0" marL="457200" rtl="0">
              <a:lnSpc>
                <a:spcPct val="115000"/>
              </a:lnSpc>
              <a:spcBef>
                <a:spcPts val="0"/>
              </a:spcBef>
              <a:buSzPct val="100000"/>
              <a:buChar char="●"/>
            </a:pPr>
            <a:r>
              <a:rPr lang="en-GB" sz="1200"/>
              <a:t>Does using an existing ring design violate the </a:t>
            </a:r>
            <a:r>
              <a:rPr i="1" lang="en-GB" sz="1200"/>
              <a:t>Industrial Design Act </a:t>
            </a:r>
            <a:r>
              <a:rPr lang="en-GB" sz="1200"/>
              <a:t>and the </a:t>
            </a:r>
            <a:r>
              <a:rPr i="1" lang="en-GB" sz="1200"/>
              <a:t>Copyright Act</a:t>
            </a:r>
            <a:r>
              <a:rPr lang="en-GB" sz="1200"/>
              <a:t> (these two acts provide overlapping protection)? Not for personal use, no.If the customer plans to mass produce and sell the rings based on an identical existing design, this would violate the </a:t>
            </a:r>
            <a:r>
              <a:rPr i="1" lang="en-GB" sz="1200"/>
              <a:t>Industrial Design Act</a:t>
            </a:r>
            <a:r>
              <a:rPr lang="en-GB" sz="1200"/>
              <a:t> (which specifies that 50 or more items must be made).</a:t>
            </a:r>
          </a:p>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7" name="Shape 21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4" name="Shape 22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lnSpc>
                <a:spcPct val="115000"/>
              </a:lnSpc>
              <a:spcBef>
                <a:spcPts val="0"/>
              </a:spcBef>
              <a:buNone/>
            </a:pPr>
            <a:r>
              <a:rPr b="1" lang="en-GB" sz="1200"/>
              <a:t>8.	Picture from Google</a:t>
            </a:r>
          </a:p>
          <a:p>
            <a:pPr indent="-304800" lvl="0" marL="457200" rtl="0">
              <a:lnSpc>
                <a:spcPct val="115000"/>
              </a:lnSpc>
              <a:spcBef>
                <a:spcPts val="0"/>
              </a:spcBef>
              <a:buSzPct val="100000"/>
              <a:buChar char="●"/>
            </a:pPr>
            <a:r>
              <a:rPr lang="en-GB" sz="1200"/>
              <a:t>Does the customer have permission to use the image? Did the customer have to get around a TPM to download the picture? If the image is not in the public domain or licensed for use (Creative Commons license) the customer would be infringing the creator’s rights under the </a:t>
            </a:r>
            <a:r>
              <a:rPr i="1" lang="en-GB" sz="1200"/>
              <a:t>Copyright Act</a:t>
            </a:r>
            <a:r>
              <a:rPr lang="en-GB" sz="1200"/>
              <a:t> by reproducing the image without their consent. If the customer broke a TPM to download the picture, they are violating the </a:t>
            </a:r>
            <a:r>
              <a:rPr i="1" lang="en-GB" sz="1200"/>
              <a:t>Copyright Act. </a:t>
            </a:r>
          </a:p>
          <a:p>
            <a:pPr rtl="0">
              <a:lnSpc>
                <a:spcPct val="115000"/>
              </a:lnSpc>
              <a:spcBef>
                <a:spcPts val="0"/>
              </a:spcBef>
              <a:buNone/>
            </a:pPr>
            <a:r>
              <a:t/>
            </a:r>
            <a:endParaRPr i="1" sz="1200"/>
          </a:p>
          <a:p>
            <a:pPr rtl="0">
              <a:lnSpc>
                <a:spcPct val="115000"/>
              </a:lnSpc>
              <a:spcBef>
                <a:spcPts val="0"/>
              </a:spcBef>
              <a:buNone/>
            </a:pPr>
            <a:r>
              <a:rPr b="1" lang="en-GB" sz="1200"/>
              <a:t>9.	</a:t>
            </a:r>
            <a:r>
              <a:rPr b="1" i="1" lang="en-GB" sz="1200"/>
              <a:t>Poli de serpent dent d’araignee </a:t>
            </a:r>
          </a:p>
          <a:p>
            <a:pPr indent="-304800" lvl="0" marL="457200" rtl="0">
              <a:lnSpc>
                <a:spcPct val="115000"/>
              </a:lnSpc>
              <a:spcBef>
                <a:spcPts val="0"/>
              </a:spcBef>
              <a:buSzPct val="100000"/>
              <a:buChar char="●"/>
            </a:pPr>
            <a:r>
              <a:rPr lang="en-GB" sz="1200"/>
              <a:t>You need to buy a new one. And keep the old copy, or consider creating a super-cool cover using our 3D printer to preserve it! Same analysis as Playmobil (#6).</a:t>
            </a:r>
          </a:p>
          <a:p>
            <a:pPr rtl="0">
              <a:lnSpc>
                <a:spcPct val="115000"/>
              </a:lnSpc>
              <a:spcBef>
                <a:spcPts val="0"/>
              </a:spcBef>
              <a:buNone/>
            </a:pPr>
            <a:r>
              <a:t/>
            </a:r>
            <a:endParaRPr sz="1200"/>
          </a:p>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1" name="Shape 23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lnSpc>
                <a:spcPct val="115000"/>
              </a:lnSpc>
              <a:spcBef>
                <a:spcPts val="0"/>
              </a:spcBef>
              <a:buNone/>
            </a:pPr>
            <a:r>
              <a:rPr b="1" lang="en-GB" sz="1200"/>
              <a:t>10.	</a:t>
            </a:r>
            <a:r>
              <a:rPr b="1" i="1" lang="en-GB" sz="1200"/>
              <a:t>BioShock: The Price of Friendship is Eternal Sparkles</a:t>
            </a:r>
          </a:p>
          <a:p>
            <a:pPr indent="-304800" lvl="0" marL="457200" rtl="0">
              <a:lnSpc>
                <a:spcPct val="115000"/>
              </a:lnSpc>
              <a:spcBef>
                <a:spcPts val="0"/>
              </a:spcBef>
              <a:buSzPct val="100000"/>
              <a:buChar char="●"/>
            </a:pPr>
            <a:r>
              <a:rPr lang="en-GB" sz="1200"/>
              <a:t>Fanfiction is an extremely complex legal grey area. This use would fall under the user-generated content (UGC) exception of the </a:t>
            </a:r>
            <a:r>
              <a:rPr i="1" lang="en-GB" sz="1200"/>
              <a:t>Copyright Act, </a:t>
            </a:r>
            <a:r>
              <a:rPr lang="en-GB" sz="1200"/>
              <a:t>because the customer is using existing works to create a new work. BUT if the BioShock and My Little Pony images are registered trademarks [which I am not sure is even possible], or if the creators felt that the work violated their moral rights under the </a:t>
            </a:r>
            <a:r>
              <a:rPr i="1" lang="en-GB" sz="1200"/>
              <a:t>Copyright Act</a:t>
            </a:r>
            <a:r>
              <a:rPr lang="en-GB" sz="1200"/>
              <a:t> because they did not agree with how their characters were being portrayed, the customer could get into very bad legal trouble. Also, the creators could take legal action if this work competes with original works.</a:t>
            </a:r>
          </a:p>
          <a:p>
            <a:pPr rtl="0">
              <a:lnSpc>
                <a:spcPct val="115000"/>
              </a:lnSpc>
              <a:spcBef>
                <a:spcPts val="0"/>
              </a:spcBef>
              <a:buNone/>
            </a:pPr>
            <a:r>
              <a:t/>
            </a:r>
            <a:endParaRPr sz="1200"/>
          </a:p>
          <a:p>
            <a:pPr rtl="0">
              <a:lnSpc>
                <a:spcPct val="115000"/>
              </a:lnSpc>
              <a:spcBef>
                <a:spcPts val="0"/>
              </a:spcBef>
              <a:buNone/>
            </a:pPr>
            <a:r>
              <a:rPr b="1" lang="en-GB" sz="1200"/>
              <a:t>11.	Collection of articles </a:t>
            </a:r>
          </a:p>
          <a:p>
            <a:pPr indent="-304800" lvl="0" marL="457200" rtl="0">
              <a:lnSpc>
                <a:spcPct val="115000"/>
              </a:lnSpc>
              <a:spcBef>
                <a:spcPts val="0"/>
              </a:spcBef>
              <a:buSzPct val="100000"/>
              <a:buChar char="●"/>
            </a:pPr>
            <a:r>
              <a:rPr lang="en-GB" sz="1200"/>
              <a:t>Ask them what school they go to, and if their school has an Access Copyright Agreement. Students at educational institutions are allowed to reproduce works under the fair dealing and educational exceptions (which do not extend to public libraries), and in accordance with their school’s Access Copyright Agreement (which may cover more than EPL’s Access Copyright Agreement). Once the articles are bound the customer has created a compilation, and including the individual articles in a compilation without the creators’ permission violates their rights under the </a:t>
            </a:r>
            <a:r>
              <a:rPr i="1" lang="en-GB" sz="1200"/>
              <a:t>Copyright Act. </a:t>
            </a:r>
          </a:p>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8" name="Shape 238"/>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lnSpc>
                <a:spcPct val="115000"/>
              </a:lnSpc>
              <a:spcBef>
                <a:spcPts val="0"/>
              </a:spcBef>
              <a:buNone/>
            </a:pPr>
            <a:r>
              <a:rPr b="1" lang="en-GB" sz="1200"/>
              <a:t>12.	2008 Chevy Cobalt manuel</a:t>
            </a:r>
          </a:p>
          <a:p>
            <a:pPr indent="-304800" lvl="0" marL="457200" rtl="0">
              <a:lnSpc>
                <a:spcPct val="115000"/>
              </a:lnSpc>
              <a:spcBef>
                <a:spcPts val="0"/>
              </a:spcBef>
              <a:buSzPct val="100000"/>
              <a:buChar char="●"/>
            </a:pPr>
            <a:r>
              <a:rPr lang="en-GB" sz="1200"/>
              <a:t>How reliable is the source? Does the customer have permission to copy the manual? Most likely yes, but it is worth checking to be sure. Best practice is to always check that the customer has permission to copy the work. What if the pdf copy has been modified and contains misleading (or dangerous) information. Not an IP issue but a safety issue.</a:t>
            </a:r>
          </a:p>
          <a:p>
            <a:pPr rtl="0">
              <a:lnSpc>
                <a:spcPct val="115000"/>
              </a:lnSpc>
              <a:spcBef>
                <a:spcPts val="0"/>
              </a:spcBef>
              <a:buNone/>
            </a:pPr>
            <a:r>
              <a:t/>
            </a:r>
            <a:endParaRPr b="1" sz="1200"/>
          </a:p>
          <a:p>
            <a:pPr rtl="0">
              <a:lnSpc>
                <a:spcPct val="115000"/>
              </a:lnSpc>
              <a:spcBef>
                <a:spcPts val="0"/>
              </a:spcBef>
              <a:buNone/>
            </a:pPr>
            <a:r>
              <a:rPr b="1" lang="en-GB" sz="1200"/>
              <a:t>13.	Can I print the latest copy of MagPi magazine?</a:t>
            </a:r>
          </a:p>
          <a:p>
            <a:pPr indent="-304800" lvl="0" marL="457200" rtl="0">
              <a:lnSpc>
                <a:spcPct val="115000"/>
              </a:lnSpc>
              <a:spcBef>
                <a:spcPts val="0"/>
              </a:spcBef>
              <a:buSzPct val="100000"/>
              <a:buChar char="●"/>
            </a:pPr>
            <a:r>
              <a:rPr lang="en-GB" sz="1200"/>
              <a:t>Look at the terms of use on the MagPi website, which say this is fine.</a:t>
            </a:r>
          </a:p>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4" name="Shape 24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1" name="Shape 25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lnSpc>
                <a:spcPct val="115000"/>
              </a:lnSpc>
              <a:spcBef>
                <a:spcPts val="0"/>
              </a:spcBef>
              <a:buNone/>
            </a:pPr>
            <a:r>
              <a:rPr b="1" lang="en-GB" sz="1200"/>
              <a:t>14.	T</a:t>
            </a:r>
            <a:r>
              <a:rPr b="1" i="1" lang="en-GB" sz="1200"/>
              <a:t>he Lady and the Tramp </a:t>
            </a:r>
          </a:p>
          <a:p>
            <a:pPr indent="-304800" lvl="0" marL="457200" rtl="0">
              <a:lnSpc>
                <a:spcPct val="115000"/>
              </a:lnSpc>
              <a:spcBef>
                <a:spcPts val="0"/>
              </a:spcBef>
              <a:buSzPct val="100000"/>
              <a:buChar char="●"/>
            </a:pPr>
            <a:r>
              <a:rPr lang="en-GB" sz="1200"/>
              <a:t>The </a:t>
            </a:r>
            <a:r>
              <a:rPr i="1" lang="en-GB" sz="1200"/>
              <a:t>Copyright Act</a:t>
            </a:r>
            <a:r>
              <a:rPr lang="en-GB" sz="1200"/>
              <a:t> now contains a “format-shifting” exception that allows people to make copies of works for their personal use. No issue really. Although this was technically illegal until the </a:t>
            </a:r>
            <a:r>
              <a:rPr i="1" lang="en-GB" sz="1200"/>
              <a:t>Copyright Act</a:t>
            </a:r>
            <a:r>
              <a:rPr lang="en-GB" sz="1200"/>
              <a:t> was amended in 2012, Canada’s copyright legislation has finally legitimized what people have been doing for years (copying their music and movies onto other devices and into other formats, hence the “format shifting” nickname).</a:t>
            </a:r>
          </a:p>
          <a:p>
            <a:pPr indent="-304800" lvl="0" marL="457200" rtl="0">
              <a:lnSpc>
                <a:spcPct val="115000"/>
              </a:lnSpc>
              <a:spcBef>
                <a:spcPts val="0"/>
              </a:spcBef>
              <a:buSzPct val="100000"/>
              <a:buChar char="●"/>
            </a:pPr>
            <a:r>
              <a:rPr lang="en-GB" sz="1200"/>
              <a:t>The </a:t>
            </a:r>
            <a:r>
              <a:rPr i="1" lang="en-GB" sz="1200"/>
              <a:t>Copyright Act</a:t>
            </a:r>
            <a:r>
              <a:rPr lang="en-GB" sz="1200"/>
              <a:t> allows Canadians to make copies of legally obtained works for their personal use, so long as they did not have to break a TPM to access the work. If the video was stolen, or a copy was made by breaking a TPM, the customer is infringing the creator’s rights under the </a:t>
            </a:r>
            <a:r>
              <a:rPr i="1" lang="en-GB" sz="1200"/>
              <a:t>Copyright Act. </a:t>
            </a:r>
          </a:p>
          <a:p>
            <a:pPr rtl="0">
              <a:lnSpc>
                <a:spcPct val="115000"/>
              </a:lnSpc>
              <a:spcBef>
                <a:spcPts val="0"/>
              </a:spcBef>
              <a:buNone/>
            </a:pPr>
            <a:r>
              <a:t/>
            </a:r>
            <a:endParaRPr i="1" sz="1200"/>
          </a:p>
          <a:p>
            <a:pPr rtl="0">
              <a:lnSpc>
                <a:spcPct val="115000"/>
              </a:lnSpc>
              <a:spcBef>
                <a:spcPts val="0"/>
              </a:spcBef>
              <a:buNone/>
            </a:pPr>
            <a:r>
              <a:rPr b="1" lang="en-GB" sz="1200"/>
              <a:t>15.	Yoga videos </a:t>
            </a:r>
          </a:p>
          <a:p>
            <a:pPr indent="-304800" lvl="0" marL="457200" rtl="0">
              <a:lnSpc>
                <a:spcPct val="115000"/>
              </a:lnSpc>
              <a:spcBef>
                <a:spcPts val="0"/>
              </a:spcBef>
              <a:buSzPct val="100000"/>
              <a:buChar char="●"/>
            </a:pPr>
            <a:r>
              <a:rPr lang="en-GB" sz="1200"/>
              <a:t>Same as #14 (</a:t>
            </a:r>
            <a:r>
              <a:rPr i="1" lang="en-GB" sz="1200"/>
              <a:t>Lady and the Tramp)</a:t>
            </a:r>
            <a:r>
              <a:rPr lang="en-GB" sz="1200"/>
              <a:t>.</a:t>
            </a:r>
          </a:p>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8" name="Shape 258"/>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lnSpc>
                <a:spcPct val="115000"/>
              </a:lnSpc>
              <a:spcBef>
                <a:spcPts val="0"/>
              </a:spcBef>
              <a:buNone/>
            </a:pPr>
            <a:r>
              <a:rPr b="1" lang="en-GB" sz="1200"/>
              <a:t>17.	I Sting/The Police cassettes to put in my iPod</a:t>
            </a:r>
          </a:p>
          <a:p>
            <a:pPr indent="-304800" lvl="0" marL="457200" rtl="0">
              <a:lnSpc>
                <a:spcPct val="115000"/>
              </a:lnSpc>
              <a:spcBef>
                <a:spcPts val="0"/>
              </a:spcBef>
              <a:buSzPct val="100000"/>
              <a:buChar char="●"/>
            </a:pPr>
            <a:r>
              <a:rPr lang="en-GB" sz="1200"/>
              <a:t>No problem as per #14 and #15 (this is format shifting, which is allowed). </a:t>
            </a:r>
          </a:p>
          <a:p>
            <a:pPr rtl="0">
              <a:lnSpc>
                <a:spcPct val="115000"/>
              </a:lnSpc>
              <a:spcBef>
                <a:spcPts val="0"/>
              </a:spcBef>
              <a:buNone/>
            </a:pPr>
            <a:r>
              <a:t/>
            </a:r>
            <a:endParaRPr sz="1200"/>
          </a:p>
          <a:p>
            <a:pPr rtl="0">
              <a:lnSpc>
                <a:spcPct val="115000"/>
              </a:lnSpc>
              <a:spcBef>
                <a:spcPts val="0"/>
              </a:spcBef>
              <a:buNone/>
            </a:pPr>
            <a:r>
              <a:rPr b="1" lang="en-GB" sz="1200"/>
              <a:t>18.	Copy of vinyl “I don’t really care” by L.V. Johnson</a:t>
            </a:r>
          </a:p>
          <a:p>
            <a:pPr indent="-304800" lvl="0" marL="457200" rtl="0">
              <a:lnSpc>
                <a:spcPct val="115000"/>
              </a:lnSpc>
              <a:spcBef>
                <a:spcPts val="0"/>
              </a:spcBef>
              <a:buSzPct val="100000"/>
              <a:buChar char="●"/>
            </a:pPr>
            <a:r>
              <a:rPr lang="en-GB" sz="1200"/>
              <a:t>same as #17 (Sting). Original format doesn’t matter (cassette or LP), the </a:t>
            </a:r>
            <a:r>
              <a:rPr i="1" lang="en-GB" sz="1200"/>
              <a:t>Copyright Act</a:t>
            </a:r>
            <a:r>
              <a:rPr lang="en-GB" sz="1200"/>
              <a:t> does not make a distinction between formats to shift from.</a:t>
            </a:r>
          </a:p>
          <a:p>
            <a:pPr rtl="0">
              <a:lnSpc>
                <a:spcPct val="115000"/>
              </a:lnSpc>
              <a:spcBef>
                <a:spcPts val="0"/>
              </a:spcBef>
              <a:buNone/>
            </a:pPr>
            <a:r>
              <a:t/>
            </a:r>
            <a:endParaRPr sz="1200"/>
          </a:p>
          <a:p>
            <a:pPr rtl="0">
              <a:lnSpc>
                <a:spcPct val="115000"/>
              </a:lnSpc>
              <a:spcBef>
                <a:spcPts val="0"/>
              </a:spcBef>
              <a:buNone/>
            </a:pPr>
            <a:r>
              <a:rPr b="1" lang="en-GB" sz="1200"/>
              <a:t>19.	</a:t>
            </a:r>
            <a:r>
              <a:rPr b="1" i="1" lang="en-GB" sz="1200"/>
              <a:t>Happy Birthday</a:t>
            </a:r>
            <a:r>
              <a:rPr b="1" lang="en-GB" sz="1200"/>
              <a:t> on SoundCloud</a:t>
            </a:r>
          </a:p>
          <a:p>
            <a:pPr indent="-304800" lvl="0" marL="457200" rtl="0">
              <a:lnSpc>
                <a:spcPct val="115000"/>
              </a:lnSpc>
              <a:spcBef>
                <a:spcPts val="0"/>
              </a:spcBef>
              <a:buSzPct val="100000"/>
              <a:buChar char="●"/>
            </a:pPr>
            <a:r>
              <a:rPr lang="en-GB" sz="1200"/>
              <a:t>When a customer records songs, they are creating user-generated content (UGC). So long as it is made for personal use, the customer is not violating any Canadian copyright laws. Just so you know, until recently, </a:t>
            </a:r>
            <a:r>
              <a:rPr i="1" lang="en-GB" sz="1200"/>
              <a:t>Happy Birthday </a:t>
            </a:r>
            <a:r>
              <a:rPr lang="en-GB" sz="1200"/>
              <a:t>was copyright protected. It is owned by an American corporation. The matter is currently being litigated, but Happy Birthday is not in the public domain.</a:t>
            </a:r>
          </a:p>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5" name="Shape 265"/>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lnSpc>
                <a:spcPct val="115000"/>
              </a:lnSpc>
              <a:spcBef>
                <a:spcPts val="0"/>
              </a:spcBef>
              <a:buNone/>
            </a:pPr>
            <a:r>
              <a:rPr b="1" lang="en-GB" sz="1200"/>
              <a:t>20.	Taylor Swift</a:t>
            </a:r>
          </a:p>
          <a:p>
            <a:pPr indent="-304800" lvl="0" marL="457200" rtl="0">
              <a:lnSpc>
                <a:spcPct val="115000"/>
              </a:lnSpc>
              <a:spcBef>
                <a:spcPts val="0"/>
              </a:spcBef>
              <a:buSzPct val="100000"/>
              <a:buChar char="●"/>
            </a:pPr>
            <a:r>
              <a:rPr lang="en-GB" sz="1200"/>
              <a:t>This is user-generated content, as long as the original was obtained legally, same as #19.</a:t>
            </a:r>
          </a:p>
          <a:p>
            <a:pPr rtl="0">
              <a:lnSpc>
                <a:spcPct val="115000"/>
              </a:lnSpc>
              <a:spcBef>
                <a:spcPts val="0"/>
              </a:spcBef>
              <a:buNone/>
            </a:pPr>
            <a:r>
              <a:t/>
            </a:r>
            <a:endParaRPr sz="1200"/>
          </a:p>
          <a:p>
            <a:pPr rtl="0">
              <a:lnSpc>
                <a:spcPct val="115000"/>
              </a:lnSpc>
              <a:spcBef>
                <a:spcPts val="0"/>
              </a:spcBef>
              <a:buNone/>
            </a:pPr>
            <a:r>
              <a:rPr b="1" lang="en-GB" sz="1200"/>
              <a:t>21.	Vocal audio sample from Taylor Swift’s ‘Shake it Off’ </a:t>
            </a:r>
          </a:p>
          <a:p>
            <a:pPr indent="-304800" lvl="0" marL="457200" rtl="0">
              <a:lnSpc>
                <a:spcPct val="115000"/>
              </a:lnSpc>
              <a:spcBef>
                <a:spcPts val="0"/>
              </a:spcBef>
              <a:buSzPct val="100000"/>
              <a:buChar char="●"/>
            </a:pPr>
            <a:r>
              <a:rPr lang="en-GB" sz="1200"/>
              <a:t>You can only use samples in the non-commercial context, and that if this is something she plans on selling, she will need T. Swift’s permission. See #19 and #10 for more on UGC.</a:t>
            </a:r>
          </a:p>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2" name="Shape 272"/>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lnSpc>
                <a:spcPct val="115000"/>
              </a:lnSpc>
              <a:spcBef>
                <a:spcPts val="0"/>
              </a:spcBef>
              <a:buNone/>
            </a:pPr>
            <a:r>
              <a:rPr b="1" lang="en-GB" sz="1200"/>
              <a:t>22.	J Dilla beat</a:t>
            </a:r>
          </a:p>
          <a:p>
            <a:pPr indent="-304800" lvl="0" marL="457200" rtl="0">
              <a:lnSpc>
                <a:spcPct val="115000"/>
              </a:lnSpc>
              <a:spcBef>
                <a:spcPts val="0"/>
              </a:spcBef>
              <a:buSzPct val="100000"/>
              <a:buChar char="●"/>
            </a:pPr>
            <a:r>
              <a:rPr lang="en-GB" sz="1200"/>
              <a:t>Does uploading a song containing a sample to YouTube violate American copyright laws? I don’t know, but this falls with the UGC exception in Canada. YouTube has it’s own process in terms of how it deals with sampling (because it is an American site, and thus has different practices than Canada with respect to user generated content). If the customer releases the song commercially, J Dilla’s estate hears the song and sues the customer for copyright infringement (if there is commercial use the UGC does not apply) and violation of his moral rights. Given the acrimony over the posthumous use of Dilla’s music, I would say steer clear of any J Dilla beat. Some artists (and estates) are very proprietary, and this example demonstrates how worthwhile it is to do some investigating before posting things.</a:t>
            </a:r>
          </a:p>
          <a:p>
            <a:pPr rtl="0">
              <a:lnSpc>
                <a:spcPct val="115000"/>
              </a:lnSpc>
              <a:spcBef>
                <a:spcPts val="0"/>
              </a:spcBef>
              <a:buNone/>
            </a:pPr>
            <a:r>
              <a:t/>
            </a:r>
            <a:endParaRPr sz="1200"/>
          </a:p>
          <a:p>
            <a:pPr rtl="0">
              <a:lnSpc>
                <a:spcPct val="115000"/>
              </a:lnSpc>
              <a:spcBef>
                <a:spcPts val="0"/>
              </a:spcBef>
              <a:buNone/>
            </a:pPr>
            <a:r>
              <a:rPr b="1" lang="en-GB" sz="1200"/>
              <a:t>23.	Can you help me download this song from YouTube?</a:t>
            </a:r>
          </a:p>
          <a:p>
            <a:pPr indent="-304800" lvl="0" marL="457200" rtl="0">
              <a:lnSpc>
                <a:spcPct val="115000"/>
              </a:lnSpc>
              <a:spcBef>
                <a:spcPts val="0"/>
              </a:spcBef>
              <a:buSzPct val="100000"/>
              <a:buChar char="●"/>
            </a:pPr>
            <a:r>
              <a:rPr lang="en-GB" sz="1200"/>
              <a:t>Is there a download link? If so, then yes. Otherwise, look at the YouTube Terms of Use. In other words, does the customer have permission to download the song? </a:t>
            </a:r>
          </a:p>
          <a:p>
            <a:pPr indent="-304800" lvl="0" marL="457200" rtl="0">
              <a:lnSpc>
                <a:spcPct val="115000"/>
              </a:lnSpc>
              <a:spcBef>
                <a:spcPts val="0"/>
              </a:spcBef>
              <a:buSzPct val="100000"/>
              <a:buChar char="●"/>
            </a:pPr>
            <a:r>
              <a:rPr lang="en-GB" sz="1200"/>
              <a:t>I Googled this issue and located a number of articles explaining how to do this, and there is a YouTube converter online (which is a prime purveyor of malware). YouTube has gone so far as to sue the most popular convertor developer in 2012, so I would say that like many apps out there, just because they exist does not make the practice legit. If the customer does not have permission and downloading the song is an infringement of the </a:t>
            </a:r>
            <a:r>
              <a:rPr i="1" lang="en-GB" sz="1200"/>
              <a:t>Copyright Act. </a:t>
            </a:r>
          </a:p>
          <a:p>
            <a:pPr>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8" name="Shape 27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84" name="Shape 28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89" name="Shape 28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8" name="Shape 7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4" name="Shape 8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2" name="Shape 10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8" name="Shape 10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8" name="Shape 8"/>
        <p:cNvGrpSpPr/>
        <p:nvPr/>
      </p:nvGrpSpPr>
      <p:grpSpPr>
        <a:xfrm>
          <a:off x="0" y="0"/>
          <a:ext cx="0" cy="0"/>
          <a:chOff x="0" y="0"/>
          <a:chExt cx="0" cy="0"/>
        </a:xfrm>
      </p:grpSpPr>
      <p:cxnSp>
        <p:nvCxnSpPr>
          <p:cNvPr id="9" name="Shape 9"/>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0" name="Shape 10"/>
          <p:cNvSpPr txBox="1"/>
          <p:nvPr>
            <p:ph type="ctrTitle"/>
          </p:nvPr>
        </p:nvSpPr>
        <p:spPr>
          <a:xfrm>
            <a:off x="510450" y="1257300"/>
            <a:ext cx="8123100" cy="1588500"/>
          </a:xfrm>
          <a:prstGeom prst="rect">
            <a:avLst/>
          </a:prstGeom>
        </p:spPr>
        <p:txBody>
          <a:bodyPr anchorCtr="0" anchor="b" bIns="91425" lIns="91425" rIns="91425" tIns="91425"/>
          <a:lstStyle>
            <a:lvl1pPr>
              <a:spcBef>
                <a:spcPts val="0"/>
              </a:spcBef>
              <a:buClr>
                <a:schemeClr val="lt1"/>
              </a:buClr>
              <a:buSzPct val="100000"/>
              <a:defRPr sz="4800">
                <a:solidFill>
                  <a:schemeClr val="lt1"/>
                </a:solidFill>
              </a:defRPr>
            </a:lvl1pPr>
            <a:lvl2pPr>
              <a:spcBef>
                <a:spcPts val="0"/>
              </a:spcBef>
              <a:buClr>
                <a:schemeClr val="lt1"/>
              </a:buClr>
              <a:buSzPct val="100000"/>
              <a:defRPr sz="4800">
                <a:solidFill>
                  <a:schemeClr val="lt1"/>
                </a:solidFill>
              </a:defRPr>
            </a:lvl2pPr>
            <a:lvl3pPr>
              <a:spcBef>
                <a:spcPts val="0"/>
              </a:spcBef>
              <a:buClr>
                <a:schemeClr val="lt1"/>
              </a:buClr>
              <a:buSzPct val="100000"/>
              <a:defRPr sz="4800">
                <a:solidFill>
                  <a:schemeClr val="lt1"/>
                </a:solidFill>
              </a:defRPr>
            </a:lvl3pPr>
            <a:lvl4pPr>
              <a:spcBef>
                <a:spcPts val="0"/>
              </a:spcBef>
              <a:buClr>
                <a:schemeClr val="lt1"/>
              </a:buClr>
              <a:buSzPct val="100000"/>
              <a:defRPr sz="4800">
                <a:solidFill>
                  <a:schemeClr val="lt1"/>
                </a:solidFill>
              </a:defRPr>
            </a:lvl4pPr>
            <a:lvl5pPr>
              <a:spcBef>
                <a:spcPts val="0"/>
              </a:spcBef>
              <a:buClr>
                <a:schemeClr val="lt1"/>
              </a:buClr>
              <a:buSzPct val="100000"/>
              <a:defRPr sz="4800">
                <a:solidFill>
                  <a:schemeClr val="lt1"/>
                </a:solidFill>
              </a:defRPr>
            </a:lvl5pPr>
            <a:lvl6pPr>
              <a:spcBef>
                <a:spcPts val="0"/>
              </a:spcBef>
              <a:buClr>
                <a:schemeClr val="lt1"/>
              </a:buClr>
              <a:buSzPct val="100000"/>
              <a:defRPr sz="4800">
                <a:solidFill>
                  <a:schemeClr val="lt1"/>
                </a:solidFill>
              </a:defRPr>
            </a:lvl6pPr>
            <a:lvl7pPr>
              <a:spcBef>
                <a:spcPts val="0"/>
              </a:spcBef>
              <a:buClr>
                <a:schemeClr val="lt1"/>
              </a:buClr>
              <a:buSzPct val="100000"/>
              <a:defRPr sz="4800">
                <a:solidFill>
                  <a:schemeClr val="lt1"/>
                </a:solidFill>
              </a:defRPr>
            </a:lvl7pPr>
            <a:lvl8pPr>
              <a:spcBef>
                <a:spcPts val="0"/>
              </a:spcBef>
              <a:buClr>
                <a:schemeClr val="lt1"/>
              </a:buClr>
              <a:buSzPct val="100000"/>
              <a:defRPr sz="4800">
                <a:solidFill>
                  <a:schemeClr val="lt1"/>
                </a:solidFill>
              </a:defRPr>
            </a:lvl8pPr>
            <a:lvl9pPr>
              <a:spcBef>
                <a:spcPts val="0"/>
              </a:spcBef>
              <a:buClr>
                <a:schemeClr val="lt1"/>
              </a:buClr>
              <a:buSzPct val="100000"/>
              <a:defRPr sz="4800">
                <a:solidFill>
                  <a:schemeClr val="lt1"/>
                </a:solidFill>
              </a:defRPr>
            </a:lvl9pPr>
          </a:lstStyle>
          <a:p/>
        </p:txBody>
      </p:sp>
      <p:sp>
        <p:nvSpPr>
          <p:cNvPr id="11" name="Shape 11"/>
          <p:cNvSpPr txBox="1"/>
          <p:nvPr>
            <p:ph idx="1" type="subTitle"/>
          </p:nvPr>
        </p:nvSpPr>
        <p:spPr>
          <a:xfrm>
            <a:off x="510450" y="3182312"/>
            <a:ext cx="8123100" cy="629999"/>
          </a:xfrm>
          <a:prstGeom prst="rect">
            <a:avLst/>
          </a:prstGeom>
        </p:spPr>
        <p:txBody>
          <a:bodyPr anchorCtr="0" anchor="t" bIns="91425" lIns="91425" rIns="91425" tIns="91425"/>
          <a:lstStyle>
            <a:lvl1pPr>
              <a:lnSpc>
                <a:spcPct val="100000"/>
              </a:lnSpc>
              <a:spcBef>
                <a:spcPts val="0"/>
              </a:spcBef>
              <a:spcAft>
                <a:spcPts val="0"/>
              </a:spcAft>
              <a:buClr>
                <a:schemeClr val="lt1"/>
              </a:buClr>
              <a:buSzPct val="100000"/>
              <a:buNone/>
              <a:defRPr sz="2400">
                <a:solidFill>
                  <a:schemeClr val="lt1"/>
                </a:solidFill>
              </a:defRPr>
            </a:lvl1pPr>
            <a:lvl2pPr>
              <a:lnSpc>
                <a:spcPct val="100000"/>
              </a:lnSpc>
              <a:spcBef>
                <a:spcPts val="0"/>
              </a:spcBef>
              <a:spcAft>
                <a:spcPts val="0"/>
              </a:spcAft>
              <a:buClr>
                <a:schemeClr val="lt1"/>
              </a:buClr>
              <a:buSzPct val="100000"/>
              <a:buNone/>
              <a:defRPr sz="2400">
                <a:solidFill>
                  <a:schemeClr val="lt1"/>
                </a:solidFill>
              </a:defRPr>
            </a:lvl2pPr>
            <a:lvl3pPr>
              <a:lnSpc>
                <a:spcPct val="100000"/>
              </a:lnSpc>
              <a:spcBef>
                <a:spcPts val="0"/>
              </a:spcBef>
              <a:spcAft>
                <a:spcPts val="0"/>
              </a:spcAft>
              <a:buClr>
                <a:schemeClr val="lt1"/>
              </a:buClr>
              <a:buSzPct val="100000"/>
              <a:buNone/>
              <a:defRPr sz="2400">
                <a:solidFill>
                  <a:schemeClr val="lt1"/>
                </a:solidFill>
              </a:defRPr>
            </a:lvl3pPr>
            <a:lvl4pPr>
              <a:lnSpc>
                <a:spcPct val="100000"/>
              </a:lnSpc>
              <a:spcBef>
                <a:spcPts val="0"/>
              </a:spcBef>
              <a:spcAft>
                <a:spcPts val="0"/>
              </a:spcAft>
              <a:buClr>
                <a:schemeClr val="lt1"/>
              </a:buClr>
              <a:buSzPct val="100000"/>
              <a:buNone/>
              <a:defRPr sz="2400">
                <a:solidFill>
                  <a:schemeClr val="lt1"/>
                </a:solidFill>
              </a:defRPr>
            </a:lvl4pPr>
            <a:lvl5pPr>
              <a:lnSpc>
                <a:spcPct val="100000"/>
              </a:lnSpc>
              <a:spcBef>
                <a:spcPts val="0"/>
              </a:spcBef>
              <a:spcAft>
                <a:spcPts val="0"/>
              </a:spcAft>
              <a:buClr>
                <a:schemeClr val="lt1"/>
              </a:buClr>
              <a:buSzPct val="100000"/>
              <a:buNone/>
              <a:defRPr sz="2400">
                <a:solidFill>
                  <a:schemeClr val="lt1"/>
                </a:solidFill>
              </a:defRPr>
            </a:lvl5pPr>
            <a:lvl6pPr>
              <a:lnSpc>
                <a:spcPct val="100000"/>
              </a:lnSpc>
              <a:spcBef>
                <a:spcPts val="0"/>
              </a:spcBef>
              <a:spcAft>
                <a:spcPts val="0"/>
              </a:spcAft>
              <a:buClr>
                <a:schemeClr val="lt1"/>
              </a:buClr>
              <a:buSzPct val="100000"/>
              <a:buNone/>
              <a:defRPr sz="2400">
                <a:solidFill>
                  <a:schemeClr val="lt1"/>
                </a:solidFill>
              </a:defRPr>
            </a:lvl6pPr>
            <a:lvl7pPr>
              <a:lnSpc>
                <a:spcPct val="100000"/>
              </a:lnSpc>
              <a:spcBef>
                <a:spcPts val="0"/>
              </a:spcBef>
              <a:spcAft>
                <a:spcPts val="0"/>
              </a:spcAft>
              <a:buClr>
                <a:schemeClr val="lt1"/>
              </a:buClr>
              <a:buSzPct val="100000"/>
              <a:buNone/>
              <a:defRPr sz="2400">
                <a:solidFill>
                  <a:schemeClr val="lt1"/>
                </a:solidFill>
              </a:defRPr>
            </a:lvl7pPr>
            <a:lvl8pPr>
              <a:lnSpc>
                <a:spcPct val="100000"/>
              </a:lnSpc>
              <a:spcBef>
                <a:spcPts val="0"/>
              </a:spcBef>
              <a:spcAft>
                <a:spcPts val="0"/>
              </a:spcAft>
              <a:buClr>
                <a:schemeClr val="lt1"/>
              </a:buClr>
              <a:buSzPct val="100000"/>
              <a:buNone/>
              <a:defRPr sz="2400">
                <a:solidFill>
                  <a:schemeClr val="lt1"/>
                </a:solidFill>
              </a:defRPr>
            </a:lvl8pPr>
            <a:lvl9pPr>
              <a:lnSpc>
                <a:spcPct val="100000"/>
              </a:lnSpc>
              <a:spcBef>
                <a:spcPts val="0"/>
              </a:spcBef>
              <a:spcAft>
                <a:spcPts val="0"/>
              </a:spcAft>
              <a:buClr>
                <a:schemeClr val="lt1"/>
              </a:buClr>
              <a:buSzPct val="100000"/>
              <a:buNone/>
              <a:defRPr sz="2400">
                <a:solidFill>
                  <a:schemeClr val="lt1"/>
                </a:solidFill>
              </a:defRPr>
            </a:lvl9pPr>
          </a:lstStyle>
          <a:p/>
        </p:txBody>
      </p:sp>
      <p:sp>
        <p:nvSpPr>
          <p:cNvPr id="12" name="Shape 1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7" name="Shape 47"/>
        <p:cNvGrpSpPr/>
        <p:nvPr/>
      </p:nvGrpSpPr>
      <p:grpSpPr>
        <a:xfrm>
          <a:off x="0" y="0"/>
          <a:ext cx="0" cy="0"/>
          <a:chOff x="0" y="0"/>
          <a:chExt cx="0" cy="0"/>
        </a:xfrm>
      </p:grpSpPr>
      <p:sp>
        <p:nvSpPr>
          <p:cNvPr id="48" name="Shape 48"/>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sp>
        <p:nvSpPr>
          <p:cNvPr id="49" name="Shape 49"/>
          <p:cNvSpPr txBox="1"/>
          <p:nvPr>
            <p:ph type="title"/>
          </p:nvPr>
        </p:nvSpPr>
        <p:spPr>
          <a:xfrm>
            <a:off x="311700" y="991475"/>
            <a:ext cx="8520599" cy="1917899"/>
          </a:xfrm>
          <a:prstGeom prst="rect">
            <a:avLst/>
          </a:prstGeom>
        </p:spPr>
        <p:txBody>
          <a:bodyPr anchorCtr="0" anchor="ctr" bIns="91425" lIns="91425" rIns="91425" tIns="91425"/>
          <a:lstStyle>
            <a:lvl1pPr algn="ctr">
              <a:spcBef>
                <a:spcPts val="0"/>
              </a:spcBef>
              <a:buSzPct val="100000"/>
              <a:defRPr b="1" sz="14000"/>
            </a:lvl1pPr>
            <a:lvl2pPr algn="ctr">
              <a:spcBef>
                <a:spcPts val="0"/>
              </a:spcBef>
              <a:buSzPct val="100000"/>
              <a:defRPr b="1" sz="14000"/>
            </a:lvl2pPr>
            <a:lvl3pPr algn="ctr">
              <a:spcBef>
                <a:spcPts val="0"/>
              </a:spcBef>
              <a:buSzPct val="100000"/>
              <a:defRPr b="1" sz="14000"/>
            </a:lvl3pPr>
            <a:lvl4pPr algn="ctr">
              <a:spcBef>
                <a:spcPts val="0"/>
              </a:spcBef>
              <a:buSzPct val="100000"/>
              <a:defRPr b="1" sz="14000"/>
            </a:lvl4pPr>
            <a:lvl5pPr algn="ctr">
              <a:spcBef>
                <a:spcPts val="0"/>
              </a:spcBef>
              <a:buSzPct val="100000"/>
              <a:defRPr b="1" sz="14000"/>
            </a:lvl5pPr>
            <a:lvl6pPr algn="ctr">
              <a:spcBef>
                <a:spcPts val="0"/>
              </a:spcBef>
              <a:buSzPct val="100000"/>
              <a:defRPr b="1" sz="14000"/>
            </a:lvl6pPr>
            <a:lvl7pPr algn="ctr">
              <a:spcBef>
                <a:spcPts val="0"/>
              </a:spcBef>
              <a:buSzPct val="100000"/>
              <a:defRPr b="1" sz="14000"/>
            </a:lvl7pPr>
            <a:lvl8pPr algn="ctr">
              <a:spcBef>
                <a:spcPts val="0"/>
              </a:spcBef>
              <a:buSzPct val="100000"/>
              <a:defRPr b="1" sz="14000"/>
            </a:lvl8pPr>
            <a:lvl9pPr algn="ctr">
              <a:spcBef>
                <a:spcPts val="0"/>
              </a:spcBef>
              <a:buSzPct val="100000"/>
              <a:defRPr b="1" sz="14000"/>
            </a:lvl9pPr>
          </a:lstStyle>
          <a:p/>
        </p:txBody>
      </p:sp>
      <p:sp>
        <p:nvSpPr>
          <p:cNvPr id="50" name="Shape 50"/>
          <p:cNvSpPr txBox="1"/>
          <p:nvPr>
            <p:ph idx="1" type="body"/>
          </p:nvPr>
        </p:nvSpPr>
        <p:spPr>
          <a:xfrm>
            <a:off x="311700" y="3071300"/>
            <a:ext cx="8520599" cy="901799"/>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51" name="Shape 5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bg>
      <p:bgPr>
        <a:solidFill>
          <a:schemeClr val="dk1"/>
        </a:solidFill>
      </p:bgPr>
    </p:bg>
    <p:spTree>
      <p:nvGrpSpPr>
        <p:cNvPr id="13" name="Shape 13"/>
        <p:cNvGrpSpPr/>
        <p:nvPr/>
      </p:nvGrpSpPr>
      <p:grpSpPr>
        <a:xfrm>
          <a:off x="0" y="0"/>
          <a:ext cx="0" cy="0"/>
          <a:chOff x="0" y="0"/>
          <a:chExt cx="0" cy="0"/>
        </a:xfrm>
      </p:grpSpPr>
      <p:cxnSp>
        <p:nvCxnSpPr>
          <p:cNvPr id="14" name="Shape 14"/>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5" name="Shape 15"/>
          <p:cNvSpPr txBox="1"/>
          <p:nvPr>
            <p:ph type="title"/>
          </p:nvPr>
        </p:nvSpPr>
        <p:spPr>
          <a:xfrm>
            <a:off x="510450" y="2057400"/>
            <a:ext cx="8123100" cy="778800"/>
          </a:xfrm>
          <a:prstGeom prst="rect">
            <a:avLst/>
          </a:prstGeom>
        </p:spPr>
        <p:txBody>
          <a:bodyPr anchorCtr="0" anchor="b" bIns="91425" lIns="91425" rIns="91425" tIns="91425"/>
          <a:lstStyle>
            <a:lvl1pPr>
              <a:spcBef>
                <a:spcPts val="0"/>
              </a:spcBef>
              <a:buClr>
                <a:schemeClr val="lt1"/>
              </a:buClr>
              <a:buSzPct val="100000"/>
              <a:defRPr sz="3600">
                <a:solidFill>
                  <a:schemeClr val="lt1"/>
                </a:solidFill>
              </a:defRPr>
            </a:lvl1pPr>
            <a:lvl2pPr>
              <a:spcBef>
                <a:spcPts val="0"/>
              </a:spcBef>
              <a:buClr>
                <a:schemeClr val="lt1"/>
              </a:buClr>
              <a:buSzPct val="100000"/>
              <a:defRPr sz="3600">
                <a:solidFill>
                  <a:schemeClr val="lt1"/>
                </a:solidFill>
              </a:defRPr>
            </a:lvl2pPr>
            <a:lvl3pPr>
              <a:spcBef>
                <a:spcPts val="0"/>
              </a:spcBef>
              <a:buClr>
                <a:schemeClr val="lt1"/>
              </a:buClr>
              <a:buSzPct val="100000"/>
              <a:defRPr sz="3600">
                <a:solidFill>
                  <a:schemeClr val="lt1"/>
                </a:solidFill>
              </a:defRPr>
            </a:lvl3pPr>
            <a:lvl4pPr>
              <a:spcBef>
                <a:spcPts val="0"/>
              </a:spcBef>
              <a:buClr>
                <a:schemeClr val="lt1"/>
              </a:buClr>
              <a:buSzPct val="100000"/>
              <a:defRPr sz="3600">
                <a:solidFill>
                  <a:schemeClr val="lt1"/>
                </a:solidFill>
              </a:defRPr>
            </a:lvl4pPr>
            <a:lvl5pPr>
              <a:spcBef>
                <a:spcPts val="0"/>
              </a:spcBef>
              <a:buClr>
                <a:schemeClr val="lt1"/>
              </a:buClr>
              <a:buSzPct val="100000"/>
              <a:defRPr sz="3600">
                <a:solidFill>
                  <a:schemeClr val="lt1"/>
                </a:solidFill>
              </a:defRPr>
            </a:lvl5pPr>
            <a:lvl6pPr>
              <a:spcBef>
                <a:spcPts val="0"/>
              </a:spcBef>
              <a:buClr>
                <a:schemeClr val="lt1"/>
              </a:buClr>
              <a:buSzPct val="100000"/>
              <a:defRPr sz="3600">
                <a:solidFill>
                  <a:schemeClr val="lt1"/>
                </a:solidFill>
              </a:defRPr>
            </a:lvl6pPr>
            <a:lvl7pPr>
              <a:spcBef>
                <a:spcPts val="0"/>
              </a:spcBef>
              <a:buClr>
                <a:schemeClr val="lt1"/>
              </a:buClr>
              <a:buSzPct val="100000"/>
              <a:defRPr sz="3600">
                <a:solidFill>
                  <a:schemeClr val="lt1"/>
                </a:solidFill>
              </a:defRPr>
            </a:lvl7pPr>
            <a:lvl8pPr>
              <a:spcBef>
                <a:spcPts val="0"/>
              </a:spcBef>
              <a:buClr>
                <a:schemeClr val="lt1"/>
              </a:buClr>
              <a:buSzPct val="100000"/>
              <a:defRPr sz="3600">
                <a:solidFill>
                  <a:schemeClr val="lt1"/>
                </a:solidFill>
              </a:defRPr>
            </a:lvl8pPr>
            <a:lvl9pPr>
              <a:spcBef>
                <a:spcPts val="0"/>
              </a:spcBef>
              <a:buClr>
                <a:schemeClr val="lt1"/>
              </a:buClr>
              <a:buSzPct val="100000"/>
              <a:defRPr sz="3600">
                <a:solidFill>
                  <a:schemeClr val="lt1"/>
                </a:solidFill>
              </a:defRPr>
            </a:lvl9pPr>
          </a:lstStyle>
          <a:p/>
        </p:txBody>
      </p:sp>
      <p:sp>
        <p:nvSpPr>
          <p:cNvPr id="16" name="Shape 1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sp>
        <p:nvSpPr>
          <p:cNvPr id="19" name="Shape 19"/>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 type="body"/>
          </p:nvPr>
        </p:nvSpPr>
        <p:spPr>
          <a:xfrm>
            <a:off x="311700" y="1152475"/>
            <a:ext cx="8520599" cy="34164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2" name="Shape 22"/>
        <p:cNvGrpSpPr/>
        <p:nvPr/>
      </p:nvGrpSpPr>
      <p:grpSpPr>
        <a:xfrm>
          <a:off x="0" y="0"/>
          <a:ext cx="0" cy="0"/>
          <a:chOff x="0" y="0"/>
          <a:chExt cx="0" cy="0"/>
        </a:xfrm>
      </p:grpSpPr>
      <p:sp>
        <p:nvSpPr>
          <p:cNvPr id="23" name="Shape 23"/>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4" name="Shape 24"/>
          <p:cNvSpPr txBox="1"/>
          <p:nvPr>
            <p:ph idx="1" type="body"/>
          </p:nvPr>
        </p:nvSpPr>
        <p:spPr>
          <a:xfrm>
            <a:off x="3117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5" name="Shape 25"/>
          <p:cNvSpPr txBox="1"/>
          <p:nvPr>
            <p:ph idx="2" type="body"/>
          </p:nvPr>
        </p:nvSpPr>
        <p:spPr>
          <a:xfrm>
            <a:off x="48324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6" name="Shape 2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9" name="Shape 2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0" name="Shape 30"/>
        <p:cNvGrpSpPr/>
        <p:nvPr/>
      </p:nvGrpSpPr>
      <p:grpSpPr>
        <a:xfrm>
          <a:off x="0" y="0"/>
          <a:ext cx="0" cy="0"/>
          <a:chOff x="0" y="0"/>
          <a:chExt cx="0" cy="0"/>
        </a:xfrm>
      </p:grpSpPr>
      <p:sp>
        <p:nvSpPr>
          <p:cNvPr id="31" name="Shape 31"/>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32" name="Shape 32"/>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3" name="Shape 3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4" name="Shape 34"/>
        <p:cNvGrpSpPr/>
        <p:nvPr/>
      </p:nvGrpSpPr>
      <p:grpSpPr>
        <a:xfrm>
          <a:off x="0" y="0"/>
          <a:ext cx="0" cy="0"/>
          <a:chOff x="0" y="0"/>
          <a:chExt cx="0" cy="0"/>
        </a:xfrm>
      </p:grpSpPr>
      <p:sp>
        <p:nvSpPr>
          <p:cNvPr id="35" name="Shape 35"/>
          <p:cNvSpPr txBox="1"/>
          <p:nvPr>
            <p:ph type="title"/>
          </p:nvPr>
        </p:nvSpPr>
        <p:spPr>
          <a:xfrm>
            <a:off x="490250" y="526350"/>
            <a:ext cx="5797500" cy="4090800"/>
          </a:xfrm>
          <a:prstGeom prst="rect">
            <a:avLst/>
          </a:prstGeom>
        </p:spPr>
        <p:txBody>
          <a:bodyPr anchorCtr="0" anchor="ctr" bIns="91425" lIns="91425" rIns="91425" tIns="91425"/>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p:txBody>
      </p:sp>
      <p:sp>
        <p:nvSpPr>
          <p:cNvPr id="36" name="Shape 3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7" name="Shape 37"/>
        <p:cNvGrpSpPr/>
        <p:nvPr/>
      </p:nvGrpSpPr>
      <p:grpSpPr>
        <a:xfrm>
          <a:off x="0" y="0"/>
          <a:ext cx="0" cy="0"/>
          <a:chOff x="0" y="0"/>
          <a:chExt cx="0" cy="0"/>
        </a:xfrm>
      </p:grpSpPr>
      <p:sp>
        <p:nvSpPr>
          <p:cNvPr id="38" name="Shape 38"/>
          <p:cNvSpPr/>
          <p:nvPr/>
        </p:nvSpPr>
        <p:spPr>
          <a:xfrm>
            <a:off x="4572000" y="75"/>
            <a:ext cx="4572000" cy="51434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cxnSp>
        <p:nvCxnSpPr>
          <p:cNvPr id="39" name="Shape 39"/>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40" name="Shape 40"/>
          <p:cNvSpPr txBox="1"/>
          <p:nvPr>
            <p:ph type="title"/>
          </p:nvPr>
        </p:nvSpPr>
        <p:spPr>
          <a:xfrm>
            <a:off x="265500" y="1205825"/>
            <a:ext cx="4045199" cy="1509599"/>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41" name="Shape 41"/>
          <p:cNvSpPr txBox="1"/>
          <p:nvPr>
            <p:ph idx="1" type="subTitle"/>
          </p:nvPr>
        </p:nvSpPr>
        <p:spPr>
          <a:xfrm>
            <a:off x="265500" y="2769000"/>
            <a:ext cx="4045199" cy="13455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42" name="Shape 42"/>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p:txBody>
      </p:sp>
      <p:sp>
        <p:nvSpPr>
          <p:cNvPr id="43" name="Shape 4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4" name="Shape 44"/>
        <p:cNvGrpSpPr/>
        <p:nvPr/>
      </p:nvGrpSpPr>
      <p:grpSpPr>
        <a:xfrm>
          <a:off x="0" y="0"/>
          <a:ext cx="0" cy="0"/>
          <a:chOff x="0" y="0"/>
          <a:chExt cx="0" cy="0"/>
        </a:xfrm>
      </p:grpSpPr>
      <p:sp>
        <p:nvSpPr>
          <p:cNvPr id="45" name="Shape 45"/>
          <p:cNvSpPr txBox="1"/>
          <p:nvPr>
            <p:ph idx="1" type="body"/>
          </p:nvPr>
        </p:nvSpPr>
        <p:spPr>
          <a:xfrm>
            <a:off x="311700" y="4236825"/>
            <a:ext cx="5998800" cy="598799"/>
          </a:xfrm>
          <a:prstGeom prst="rect">
            <a:avLst/>
          </a:prstGeom>
        </p:spPr>
        <p:txBody>
          <a:bodyPr anchorCtr="0" anchor="ctr" bIns="91425" lIns="91425" rIns="91425" tIns="91425"/>
          <a:lstStyle>
            <a:lvl1pPr>
              <a:lnSpc>
                <a:spcPct val="100000"/>
              </a:lnSpc>
              <a:spcBef>
                <a:spcPts val="0"/>
              </a:spcBef>
              <a:spcAft>
                <a:spcPts val="0"/>
              </a:spcAft>
              <a:buSzPct val="100000"/>
              <a:buNone/>
              <a:defRPr sz="2100"/>
            </a:lvl1pPr>
          </a:lstStyle>
          <a:p/>
        </p:txBody>
      </p:sp>
      <p:sp>
        <p:nvSpPr>
          <p:cNvPr id="46" name="Shape 4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572699"/>
          </a:xfrm>
          <a:prstGeom prst="rect">
            <a:avLst/>
          </a:prstGeom>
          <a:noFill/>
          <a:ln>
            <a:noFill/>
          </a:ln>
        </p:spPr>
        <p:txBody>
          <a:bodyPr anchorCtr="0" anchor="t" bIns="91425" lIns="91425" rIns="91425" tIns="91425"/>
          <a:lstStyle>
            <a:lvl1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p:txBody>
      </p:sp>
      <p:sp>
        <p:nvSpPr>
          <p:cNvPr id="6" name="Shape 6"/>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GB"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0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cb-cda.gc.ca/decisions/2015/DEC-2015-03-22.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0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0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0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0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0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0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x="0" y="0"/>
          <a:ext cx="0" cy="0"/>
          <a:chOff x="0" y="0"/>
          <a:chExt cx="0" cy="0"/>
        </a:xfrm>
      </p:grpSpPr>
      <p:sp>
        <p:nvSpPr>
          <p:cNvPr id="55" name="Shape 55"/>
          <p:cNvSpPr txBox="1"/>
          <p:nvPr>
            <p:ph type="ctrTitle"/>
          </p:nvPr>
        </p:nvSpPr>
        <p:spPr>
          <a:xfrm>
            <a:off x="510450" y="1257300"/>
            <a:ext cx="8123100" cy="1588500"/>
          </a:xfrm>
          <a:prstGeom prst="rect">
            <a:avLst/>
          </a:prstGeom>
        </p:spPr>
        <p:txBody>
          <a:bodyPr anchorCtr="0" anchor="b" bIns="91425" lIns="91425" rIns="91425" tIns="91425">
            <a:noAutofit/>
          </a:bodyPr>
          <a:lstStyle/>
          <a:p>
            <a:pPr>
              <a:spcBef>
                <a:spcPts val="0"/>
              </a:spcBef>
              <a:buNone/>
            </a:pPr>
            <a:r>
              <a:rPr lang="en-GB" sz="4800"/>
              <a:t>What can you do in a makerspace? 23 questions and copyright implications</a:t>
            </a:r>
          </a:p>
        </p:txBody>
      </p:sp>
      <p:sp>
        <p:nvSpPr>
          <p:cNvPr id="56" name="Shape 56"/>
          <p:cNvSpPr txBox="1"/>
          <p:nvPr>
            <p:ph idx="1" type="subTitle"/>
          </p:nvPr>
        </p:nvSpPr>
        <p:spPr>
          <a:xfrm>
            <a:off x="510450" y="3182312"/>
            <a:ext cx="8123100" cy="629999"/>
          </a:xfrm>
          <a:prstGeom prst="rect">
            <a:avLst/>
          </a:prstGeom>
        </p:spPr>
        <p:txBody>
          <a:bodyPr anchorCtr="0" anchor="t" bIns="91425" lIns="91425" rIns="91425" tIns="91425">
            <a:noAutofit/>
          </a:bodyPr>
          <a:lstStyle/>
          <a:p>
            <a:pPr rtl="0">
              <a:spcBef>
                <a:spcPts val="0"/>
              </a:spcBef>
              <a:buNone/>
            </a:pPr>
            <a:r>
              <a:rPr lang="en-GB"/>
              <a:t>Michael McNally, Holly Arnason, Angela Ashton</a:t>
            </a:r>
          </a:p>
          <a:p>
            <a:pPr rtl="0">
              <a:spcBef>
                <a:spcPts val="0"/>
              </a:spcBef>
              <a:buNone/>
            </a:pPr>
            <a:r>
              <a:rPr lang="en-GB"/>
              <a:t>Code4Lib Unconference, EPL Stanley Milner Branch</a:t>
            </a:r>
          </a:p>
          <a:p>
            <a:pPr>
              <a:spcBef>
                <a:spcPts val="0"/>
              </a:spcBef>
              <a:buNone/>
            </a:pPr>
            <a:r>
              <a:rPr lang="en-GB"/>
              <a:t>November 6, 2015, Edmonton, AB</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Non-Commercial User-Generated Content Exception</a:t>
            </a:r>
          </a:p>
        </p:txBody>
      </p:sp>
      <p:sp>
        <p:nvSpPr>
          <p:cNvPr id="111" name="Shape 111"/>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n-GB"/>
              <a:t>The remix/mashup exception, subject to four conditions:</a:t>
            </a:r>
          </a:p>
          <a:p>
            <a:pPr indent="-228600" lvl="0" marL="457200" rtl="0">
              <a:spcBef>
                <a:spcPts val="0"/>
              </a:spcBef>
            </a:pPr>
            <a:r>
              <a:rPr lang="en-GB"/>
              <a:t>Resulting work must be non-commercial</a:t>
            </a:r>
          </a:p>
          <a:p>
            <a:pPr indent="-228600" lvl="0" marL="457200" rtl="0">
              <a:spcBef>
                <a:spcPts val="0"/>
              </a:spcBef>
            </a:pPr>
            <a:r>
              <a:rPr lang="en-GB"/>
              <a:t>Source of original work is provided if reasonable</a:t>
            </a:r>
          </a:p>
          <a:p>
            <a:pPr indent="-228600" lvl="0" marL="457200" rtl="0">
              <a:spcBef>
                <a:spcPts val="0"/>
              </a:spcBef>
            </a:pPr>
            <a:r>
              <a:rPr lang="en-GB"/>
              <a:t>Original source work not an infringing copy</a:t>
            </a:r>
          </a:p>
          <a:p>
            <a:pPr indent="-228600" lvl="0" marL="457200">
              <a:spcBef>
                <a:spcPts val="0"/>
              </a:spcBef>
            </a:pPr>
            <a:r>
              <a:rPr lang="en-GB"/>
              <a:t>New work doesn’t have substantial adverse effect on original (including being a substitute for the original) (</a:t>
            </a:r>
            <a:r>
              <a:rPr i="1" lang="en-GB"/>
              <a:t>Copyright Act</a:t>
            </a:r>
            <a:r>
              <a:rPr lang="en-GB"/>
              <a:t>, s. 29.21)</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265500" y="390950"/>
            <a:ext cx="4045199" cy="583499"/>
          </a:xfrm>
          <a:prstGeom prst="rect">
            <a:avLst/>
          </a:prstGeom>
        </p:spPr>
        <p:txBody>
          <a:bodyPr anchorCtr="0" anchor="b" bIns="91425" lIns="91425" rIns="91425" tIns="91425">
            <a:noAutofit/>
          </a:bodyPr>
          <a:lstStyle/>
          <a:p>
            <a:pPr>
              <a:spcBef>
                <a:spcPts val="0"/>
              </a:spcBef>
              <a:buNone/>
            </a:pPr>
            <a:r>
              <a:rPr lang="en-GB" sz="3000"/>
              <a:t>Licenses</a:t>
            </a:r>
          </a:p>
        </p:txBody>
      </p:sp>
      <p:sp>
        <p:nvSpPr>
          <p:cNvPr id="117" name="Shape 117"/>
          <p:cNvSpPr txBox="1"/>
          <p:nvPr>
            <p:ph idx="1" type="body"/>
          </p:nvPr>
        </p:nvSpPr>
        <p:spPr>
          <a:xfrm>
            <a:off x="4939500" y="724200"/>
            <a:ext cx="3837000" cy="3695099"/>
          </a:xfrm>
          <a:prstGeom prst="rect">
            <a:avLst/>
          </a:prstGeom>
        </p:spPr>
        <p:txBody>
          <a:bodyPr anchorCtr="0" anchor="ctr" bIns="91425" lIns="91425" rIns="91425" tIns="91425">
            <a:noAutofit/>
          </a:bodyPr>
          <a:lstStyle/>
          <a:p>
            <a:pPr>
              <a:spcBef>
                <a:spcPts val="0"/>
              </a:spcBef>
              <a:buNone/>
            </a:pPr>
            <a:r>
              <a:t/>
            </a:r>
            <a:endParaRPr/>
          </a:p>
        </p:txBody>
      </p:sp>
      <p:pic>
        <p:nvPicPr>
          <p:cNvPr id="118" name="Shape 118"/>
          <p:cNvPicPr preferRelativeResize="0"/>
          <p:nvPr/>
        </p:nvPicPr>
        <p:blipFill>
          <a:blip r:embed="rId3">
            <a:alphaModFix/>
          </a:blip>
          <a:stretch>
            <a:fillRect/>
          </a:stretch>
        </p:blipFill>
        <p:spPr>
          <a:xfrm>
            <a:off x="4731300" y="115462"/>
            <a:ext cx="4253400" cy="4912575"/>
          </a:xfrm>
          <a:prstGeom prst="rect">
            <a:avLst/>
          </a:prstGeom>
          <a:noFill/>
          <a:ln>
            <a:noFill/>
          </a:ln>
        </p:spPr>
      </p:pic>
      <p:sp>
        <p:nvSpPr>
          <p:cNvPr id="119" name="Shape 119"/>
          <p:cNvSpPr txBox="1"/>
          <p:nvPr>
            <p:ph idx="2" type="subTitle"/>
          </p:nvPr>
        </p:nvSpPr>
        <p:spPr>
          <a:xfrm>
            <a:off x="265500" y="974450"/>
            <a:ext cx="4045199" cy="3695099"/>
          </a:xfrm>
          <a:prstGeom prst="rect">
            <a:avLst/>
          </a:prstGeom>
        </p:spPr>
        <p:txBody>
          <a:bodyPr anchorCtr="0" anchor="t" bIns="91425" lIns="91425" rIns="91425" tIns="91425">
            <a:noAutofit/>
          </a:bodyPr>
          <a:lstStyle/>
          <a:p>
            <a:pPr rtl="0" algn="l">
              <a:spcBef>
                <a:spcPts val="0"/>
              </a:spcBef>
              <a:buNone/>
            </a:pPr>
            <a:r>
              <a:rPr lang="en-GB" sz="1800"/>
              <a:t>Generally open licenses (like Creative Commons) will give users more rights</a:t>
            </a:r>
          </a:p>
          <a:p>
            <a:pPr rtl="0" algn="l">
              <a:spcBef>
                <a:spcPts val="0"/>
              </a:spcBef>
              <a:buNone/>
            </a:pPr>
            <a:r>
              <a:t/>
            </a:r>
            <a:endParaRPr sz="1800"/>
          </a:p>
          <a:p>
            <a:pPr rtl="0" algn="l">
              <a:spcBef>
                <a:spcPts val="0"/>
              </a:spcBef>
              <a:buNone/>
            </a:pPr>
            <a:r>
              <a:rPr lang="en-GB" sz="1800"/>
              <a:t>UGC exception can be used to circumvent the “ND” (no derivatives) CC requirement</a:t>
            </a:r>
          </a:p>
          <a:p>
            <a:pPr rtl="0" algn="l">
              <a:spcBef>
                <a:spcPts val="0"/>
              </a:spcBef>
              <a:buNone/>
            </a:pPr>
            <a:r>
              <a:t/>
            </a:r>
            <a:endParaRPr sz="1800"/>
          </a:p>
          <a:p>
            <a:pPr rtl="0" algn="l">
              <a:spcBef>
                <a:spcPts val="0"/>
              </a:spcBef>
              <a:buNone/>
            </a:pPr>
            <a:r>
              <a:rPr lang="en-GB" sz="1800"/>
              <a:t>However, terms of service/use for various sites may end up restricting use</a:t>
            </a:r>
          </a:p>
          <a:p>
            <a:pPr indent="-342900" lvl="0" marL="457200" rtl="0" algn="l">
              <a:spcBef>
                <a:spcPts val="0"/>
              </a:spcBef>
              <a:buSzPct val="100000"/>
              <a:buChar char="●"/>
            </a:pPr>
            <a:r>
              <a:rPr lang="en-GB" sz="1800"/>
              <a:t>Disputed question if terms of service/use can restrict user’s rights in copyright</a:t>
            </a:r>
          </a:p>
          <a:p>
            <a:pPr algn="l">
              <a:spcBef>
                <a:spcPts val="0"/>
              </a:spcBef>
              <a:buNone/>
            </a:pPr>
            <a:r>
              <a:rPr lang="en-GB"/>
              <a:t>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Public Domain and </a:t>
            </a:r>
            <a:r>
              <a:rPr i="1" lang="en-GB"/>
              <a:t>De Minimis</a:t>
            </a:r>
          </a:p>
        </p:txBody>
      </p:sp>
      <p:sp>
        <p:nvSpPr>
          <p:cNvPr id="125" name="Shape 125"/>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n-GB"/>
              <a:t>Remember - not everything is copyright protected</a:t>
            </a:r>
          </a:p>
          <a:p>
            <a:pPr rtl="0">
              <a:spcBef>
                <a:spcPts val="0"/>
              </a:spcBef>
              <a:buNone/>
            </a:pPr>
            <a:r>
              <a:rPr b="1" lang="en-GB"/>
              <a:t>Public domain</a:t>
            </a:r>
            <a:r>
              <a:rPr lang="en-GB"/>
              <a:t> includes works not protected by copyright (e.g. facts, ideas, works produced by the U.S. federal government), and works where copyright has expired (i.e. old stuff) </a:t>
            </a:r>
          </a:p>
          <a:p>
            <a:pPr rtl="0">
              <a:spcBef>
                <a:spcPts val="0"/>
              </a:spcBef>
              <a:buNone/>
            </a:pPr>
            <a:r>
              <a:rPr lang="en-GB"/>
              <a:t>Copyright also applies only when a “substantial” amount of copying takes place (</a:t>
            </a:r>
            <a:r>
              <a:rPr i="1" lang="en-GB"/>
              <a:t>Copyright Act</a:t>
            </a:r>
            <a:r>
              <a:rPr lang="en-GB"/>
              <a:t> s. 3); however, threshold for unsubstantial/</a:t>
            </a:r>
            <a:r>
              <a:rPr b="1" i="1" lang="en-GB"/>
              <a:t>de minimis</a:t>
            </a:r>
            <a:r>
              <a:rPr lang="en-GB"/>
              <a:t> copying is generally low </a:t>
            </a:r>
          </a:p>
          <a:p>
            <a:pPr lvl="0">
              <a:spcBef>
                <a:spcPts val="0"/>
              </a:spcBef>
              <a:buNone/>
            </a:pPr>
            <a:r>
              <a:rPr lang="en-GB"/>
              <a:t>Less than 2.5% of a textual work is a </a:t>
            </a:r>
            <a:r>
              <a:rPr b="1" lang="en-GB"/>
              <a:t>very rough </a:t>
            </a:r>
            <a:r>
              <a:rPr lang="en-GB"/>
              <a:t>guideline (see </a:t>
            </a:r>
            <a:r>
              <a:rPr lang="en-GB" u="sng">
                <a:solidFill>
                  <a:schemeClr val="hlink"/>
                </a:solidFill>
                <a:hlinkClick r:id="rId3"/>
              </a:rPr>
              <a:t>Copyright Board of Canada Decision from May 22, 2015</a:t>
            </a:r>
            <a:r>
              <a:rPr lang="en-GB"/>
              <a:t>, para 204)</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265500" y="1205825"/>
            <a:ext cx="4045199" cy="1509599"/>
          </a:xfrm>
          <a:prstGeom prst="rect">
            <a:avLst/>
          </a:prstGeom>
        </p:spPr>
        <p:txBody>
          <a:bodyPr anchorCtr="0" anchor="b" bIns="91425" lIns="91425" rIns="91425" tIns="91425">
            <a:noAutofit/>
          </a:bodyPr>
          <a:lstStyle/>
          <a:p>
            <a:pPr>
              <a:spcBef>
                <a:spcPts val="0"/>
              </a:spcBef>
              <a:buNone/>
            </a:pPr>
            <a:r>
              <a:rPr lang="en-GB"/>
              <a:t>Makerspace technology explained	</a:t>
            </a:r>
          </a:p>
        </p:txBody>
      </p:sp>
      <p:sp>
        <p:nvSpPr>
          <p:cNvPr id="131" name="Shape 131"/>
          <p:cNvSpPr txBox="1"/>
          <p:nvPr>
            <p:ph idx="1" type="subTitle"/>
          </p:nvPr>
        </p:nvSpPr>
        <p:spPr>
          <a:xfrm>
            <a:off x="265500" y="2769000"/>
            <a:ext cx="4045199" cy="1345500"/>
          </a:xfrm>
          <a:prstGeom prst="rect">
            <a:avLst/>
          </a:prstGeom>
        </p:spPr>
        <p:txBody>
          <a:bodyPr anchorCtr="0" anchor="t" bIns="91425" lIns="91425" rIns="91425" tIns="91425">
            <a:noAutofit/>
          </a:bodyPr>
          <a:lstStyle/>
          <a:p>
            <a:pPr rtl="0">
              <a:spcBef>
                <a:spcPts val="0"/>
              </a:spcBef>
              <a:buNone/>
            </a:pPr>
            <a:r>
              <a:rPr lang="en-GB"/>
              <a:t>Holly Arnason, MLIS</a:t>
            </a:r>
          </a:p>
          <a:p>
            <a:pPr>
              <a:spcBef>
                <a:spcPts val="0"/>
              </a:spcBef>
              <a:buNone/>
            </a:pPr>
            <a:r>
              <a:rPr lang="en-GB"/>
              <a:t>EPL DLI librarian &amp; makerspace wrangler</a:t>
            </a:r>
          </a:p>
        </p:txBody>
      </p:sp>
      <p:pic>
        <p:nvPicPr>
          <p:cNvPr id="132" name="Shape 132"/>
          <p:cNvPicPr preferRelativeResize="0"/>
          <p:nvPr/>
        </p:nvPicPr>
        <p:blipFill>
          <a:blip r:embed="rId3">
            <a:alphaModFix/>
          </a:blip>
          <a:stretch>
            <a:fillRect/>
          </a:stretch>
        </p:blipFill>
        <p:spPr>
          <a:xfrm>
            <a:off x="4766350" y="826075"/>
            <a:ext cx="4262124" cy="349135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265500" y="333000"/>
            <a:ext cx="4045199" cy="1509599"/>
          </a:xfrm>
          <a:prstGeom prst="rect">
            <a:avLst/>
          </a:prstGeom>
        </p:spPr>
        <p:txBody>
          <a:bodyPr anchorCtr="0" anchor="b" bIns="91425" lIns="91425" rIns="91425" tIns="91425">
            <a:noAutofit/>
          </a:bodyPr>
          <a:lstStyle/>
          <a:p>
            <a:pPr>
              <a:spcBef>
                <a:spcPts val="0"/>
              </a:spcBef>
              <a:buNone/>
            </a:pPr>
            <a:r>
              <a:rPr lang="en-GB"/>
              <a:t>3D Printing and Vinyl Cutting</a:t>
            </a:r>
          </a:p>
        </p:txBody>
      </p:sp>
      <p:sp>
        <p:nvSpPr>
          <p:cNvPr id="138" name="Shape 138"/>
          <p:cNvSpPr txBox="1"/>
          <p:nvPr>
            <p:ph idx="1" type="body"/>
          </p:nvPr>
        </p:nvSpPr>
        <p:spPr>
          <a:xfrm>
            <a:off x="4939500" y="724200"/>
            <a:ext cx="3837000" cy="3695099"/>
          </a:xfrm>
          <a:prstGeom prst="rect">
            <a:avLst/>
          </a:prstGeom>
        </p:spPr>
        <p:txBody>
          <a:bodyPr anchorCtr="0" anchor="ctr" bIns="91425" lIns="91425" rIns="91425" tIns="91425">
            <a:noAutofit/>
          </a:bodyPr>
          <a:lstStyle/>
          <a:p>
            <a:pPr indent="-228600" lvl="0" marL="457200" rtl="0">
              <a:spcBef>
                <a:spcPts val="0"/>
              </a:spcBef>
              <a:buChar char="-"/>
            </a:pPr>
            <a:r>
              <a:rPr lang="en-GB"/>
              <a:t>3D printing is an additive process.</a:t>
            </a:r>
          </a:p>
          <a:p>
            <a:pPr indent="-228600" lvl="0" marL="457200" rtl="0">
              <a:spcBef>
                <a:spcPts val="0"/>
              </a:spcBef>
              <a:buChar char="-"/>
            </a:pPr>
            <a:r>
              <a:rPr lang="en-GB"/>
              <a:t>Vinyl cutting is a reductive process.</a:t>
            </a:r>
          </a:p>
          <a:p>
            <a:pPr indent="-228600" lvl="0" marL="457200">
              <a:spcBef>
                <a:spcPts val="0"/>
              </a:spcBef>
              <a:buChar char="-"/>
            </a:pPr>
            <a:r>
              <a:rPr lang="en-GB"/>
              <a:t>Both use object files that are ‘sliced’ into lines of machine instructions, sent to printer or cutter.</a:t>
            </a:r>
          </a:p>
        </p:txBody>
      </p:sp>
      <p:pic>
        <p:nvPicPr>
          <p:cNvPr id="139" name="Shape 139"/>
          <p:cNvPicPr preferRelativeResize="0"/>
          <p:nvPr/>
        </p:nvPicPr>
        <p:blipFill>
          <a:blip r:embed="rId3">
            <a:alphaModFix/>
          </a:blip>
          <a:stretch>
            <a:fillRect/>
          </a:stretch>
        </p:blipFill>
        <p:spPr>
          <a:xfrm>
            <a:off x="473700" y="2154192"/>
            <a:ext cx="3837000" cy="2558007"/>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317450" y="498750"/>
            <a:ext cx="4045199" cy="876300"/>
          </a:xfrm>
          <a:prstGeom prst="rect">
            <a:avLst/>
          </a:prstGeom>
        </p:spPr>
        <p:txBody>
          <a:bodyPr anchorCtr="0" anchor="b" bIns="91425" lIns="91425" rIns="91425" tIns="91425">
            <a:noAutofit/>
          </a:bodyPr>
          <a:lstStyle/>
          <a:p>
            <a:pPr algn="l">
              <a:spcBef>
                <a:spcPts val="0"/>
              </a:spcBef>
              <a:buNone/>
            </a:pPr>
            <a:r>
              <a:rPr lang="en-GB"/>
              <a:t>Book Printing</a:t>
            </a:r>
          </a:p>
        </p:txBody>
      </p:sp>
      <p:sp>
        <p:nvSpPr>
          <p:cNvPr id="145" name="Shape 145"/>
          <p:cNvSpPr txBox="1"/>
          <p:nvPr>
            <p:ph idx="1" type="body"/>
          </p:nvPr>
        </p:nvSpPr>
        <p:spPr>
          <a:xfrm>
            <a:off x="4939500" y="724200"/>
            <a:ext cx="3837000" cy="3695099"/>
          </a:xfrm>
          <a:prstGeom prst="rect">
            <a:avLst/>
          </a:prstGeom>
        </p:spPr>
        <p:txBody>
          <a:bodyPr anchorCtr="0" anchor="ctr" bIns="91425" lIns="91425" rIns="91425" tIns="91425">
            <a:noAutofit/>
          </a:bodyPr>
          <a:lstStyle/>
          <a:p>
            <a:pPr indent="-228600" lvl="0" marL="457200" rtl="0">
              <a:spcBef>
                <a:spcPts val="0"/>
              </a:spcBef>
              <a:buChar char="-"/>
            </a:pPr>
            <a:r>
              <a:rPr lang="en-GB"/>
              <a:t>EPL’s Espresso Book Machine prints soft cover books on demand (50 - 800 pages).</a:t>
            </a:r>
          </a:p>
          <a:p>
            <a:pPr indent="-228600" lvl="0" marL="457200" rtl="0">
              <a:spcBef>
                <a:spcPts val="0"/>
              </a:spcBef>
              <a:buChar char="-"/>
            </a:pPr>
            <a:r>
              <a:rPr lang="en-GB"/>
              <a:t>Book is generated from two PDF files - block and cover.</a:t>
            </a:r>
          </a:p>
          <a:p>
            <a:pPr indent="-228600" lvl="0" marL="457200">
              <a:spcBef>
                <a:spcPts val="0"/>
              </a:spcBef>
              <a:buChar char="-"/>
            </a:pPr>
            <a:r>
              <a:rPr lang="en-GB"/>
              <a:t>The photocopy unit attached to EBM is also a high speed scanner.</a:t>
            </a:r>
          </a:p>
        </p:txBody>
      </p:sp>
      <p:pic>
        <p:nvPicPr>
          <p:cNvPr id="146" name="Shape 146"/>
          <p:cNvPicPr preferRelativeResize="0"/>
          <p:nvPr/>
        </p:nvPicPr>
        <p:blipFill>
          <a:blip r:embed="rId3">
            <a:alphaModFix/>
          </a:blip>
          <a:stretch>
            <a:fillRect/>
          </a:stretch>
        </p:blipFill>
        <p:spPr>
          <a:xfrm>
            <a:off x="380062" y="1564050"/>
            <a:ext cx="3919975" cy="2924824"/>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265500" y="197424"/>
            <a:ext cx="4045199" cy="772200"/>
          </a:xfrm>
          <a:prstGeom prst="rect">
            <a:avLst/>
          </a:prstGeom>
        </p:spPr>
        <p:txBody>
          <a:bodyPr anchorCtr="0" anchor="b" bIns="91425" lIns="91425" rIns="91425" tIns="91425">
            <a:noAutofit/>
          </a:bodyPr>
          <a:lstStyle/>
          <a:p>
            <a:pPr>
              <a:spcBef>
                <a:spcPts val="0"/>
              </a:spcBef>
              <a:buNone/>
            </a:pPr>
            <a:r>
              <a:rPr lang="en-GB"/>
              <a:t>3D Scanning</a:t>
            </a:r>
          </a:p>
        </p:txBody>
      </p:sp>
      <p:sp>
        <p:nvSpPr>
          <p:cNvPr id="152" name="Shape 152"/>
          <p:cNvSpPr txBox="1"/>
          <p:nvPr>
            <p:ph idx="1" type="body"/>
          </p:nvPr>
        </p:nvSpPr>
        <p:spPr>
          <a:xfrm>
            <a:off x="4939500" y="724200"/>
            <a:ext cx="3837000" cy="3695099"/>
          </a:xfrm>
          <a:prstGeom prst="rect">
            <a:avLst/>
          </a:prstGeom>
        </p:spPr>
        <p:txBody>
          <a:bodyPr anchorCtr="0" anchor="ctr" bIns="91425" lIns="91425" rIns="91425" tIns="91425">
            <a:noAutofit/>
          </a:bodyPr>
          <a:lstStyle/>
          <a:p>
            <a:pPr indent="-228600" lvl="0" marL="457200" rtl="0">
              <a:spcBef>
                <a:spcPts val="0"/>
              </a:spcBef>
              <a:buChar char="-"/>
            </a:pPr>
            <a:r>
              <a:rPr lang="en-GB"/>
              <a:t>EPL has two methods.</a:t>
            </a:r>
          </a:p>
          <a:p>
            <a:pPr indent="-228600" lvl="0" marL="457200" rtl="0">
              <a:spcBef>
                <a:spcPts val="0"/>
              </a:spcBef>
              <a:buChar char="-"/>
            </a:pPr>
            <a:r>
              <a:rPr lang="en-GB"/>
              <a:t>Table top scanners (Matter &amp; Form, ATLAS)</a:t>
            </a:r>
          </a:p>
          <a:p>
            <a:pPr indent="-228600" lvl="0" marL="457200" rtl="0">
              <a:spcBef>
                <a:spcPts val="0"/>
              </a:spcBef>
              <a:buChar char="-"/>
            </a:pPr>
            <a:r>
              <a:rPr lang="en-GB"/>
              <a:t>Kinect scanning.</a:t>
            </a:r>
          </a:p>
          <a:p>
            <a:pPr indent="-228600" lvl="0" marL="457200">
              <a:spcBef>
                <a:spcPts val="0"/>
              </a:spcBef>
              <a:buChar char="-"/>
            </a:pPr>
            <a:r>
              <a:rPr lang="en-GB"/>
              <a:t>Consumer grade technology is currently immature.</a:t>
            </a:r>
          </a:p>
        </p:txBody>
      </p:sp>
      <p:pic>
        <p:nvPicPr>
          <p:cNvPr id="153" name="Shape 153"/>
          <p:cNvPicPr preferRelativeResize="0"/>
          <p:nvPr/>
        </p:nvPicPr>
        <p:blipFill>
          <a:blip r:embed="rId3">
            <a:alphaModFix/>
          </a:blip>
          <a:stretch>
            <a:fillRect/>
          </a:stretch>
        </p:blipFill>
        <p:spPr>
          <a:xfrm>
            <a:off x="221075" y="1180058"/>
            <a:ext cx="4134049" cy="3093667"/>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265500" y="364150"/>
            <a:ext cx="4045199" cy="1509599"/>
          </a:xfrm>
          <a:prstGeom prst="rect">
            <a:avLst/>
          </a:prstGeom>
        </p:spPr>
        <p:txBody>
          <a:bodyPr anchorCtr="0" anchor="b" bIns="91425" lIns="91425" rIns="91425" tIns="91425">
            <a:noAutofit/>
          </a:bodyPr>
          <a:lstStyle/>
          <a:p>
            <a:pPr>
              <a:spcBef>
                <a:spcPts val="0"/>
              </a:spcBef>
              <a:buNone/>
            </a:pPr>
            <a:r>
              <a:rPr lang="en-GB"/>
              <a:t>Audio / Video Production</a:t>
            </a:r>
          </a:p>
        </p:txBody>
      </p:sp>
      <p:sp>
        <p:nvSpPr>
          <p:cNvPr id="159" name="Shape 159"/>
          <p:cNvSpPr txBox="1"/>
          <p:nvPr>
            <p:ph idx="1" type="body"/>
          </p:nvPr>
        </p:nvSpPr>
        <p:spPr>
          <a:xfrm>
            <a:off x="4939500" y="724200"/>
            <a:ext cx="3837000" cy="3695099"/>
          </a:xfrm>
          <a:prstGeom prst="rect">
            <a:avLst/>
          </a:prstGeom>
        </p:spPr>
        <p:txBody>
          <a:bodyPr anchorCtr="0" anchor="ctr" bIns="91425" lIns="91425" rIns="91425" tIns="91425">
            <a:noAutofit/>
          </a:bodyPr>
          <a:lstStyle/>
          <a:p>
            <a:pPr indent="-228600" lvl="0" marL="457200" rtl="0">
              <a:spcBef>
                <a:spcPts val="0"/>
              </a:spcBef>
              <a:buChar char="-"/>
            </a:pPr>
            <a:r>
              <a:rPr lang="en-GB"/>
              <a:t>EPL’s sound booths provide instruments, mics, recording, and mixing software.</a:t>
            </a:r>
          </a:p>
          <a:p>
            <a:pPr indent="-228600" lvl="0" marL="457200" rtl="0">
              <a:spcBef>
                <a:spcPts val="0"/>
              </a:spcBef>
              <a:buChar char="-"/>
            </a:pPr>
            <a:r>
              <a:rPr lang="en-GB"/>
              <a:t>Video editing software.</a:t>
            </a:r>
          </a:p>
          <a:p>
            <a:pPr indent="-228600" lvl="0" marL="457200">
              <a:spcBef>
                <a:spcPts val="0"/>
              </a:spcBef>
              <a:buChar char="-"/>
            </a:pPr>
            <a:r>
              <a:rPr lang="en-GB"/>
              <a:t>Green wall and photo editing software.</a:t>
            </a:r>
          </a:p>
        </p:txBody>
      </p:sp>
      <p:pic>
        <p:nvPicPr>
          <p:cNvPr id="160" name="Shape 160"/>
          <p:cNvPicPr preferRelativeResize="0"/>
          <p:nvPr/>
        </p:nvPicPr>
        <p:blipFill>
          <a:blip r:embed="rId3">
            <a:alphaModFix/>
          </a:blip>
          <a:stretch>
            <a:fillRect/>
          </a:stretch>
        </p:blipFill>
        <p:spPr>
          <a:xfrm>
            <a:off x="430575" y="1925725"/>
            <a:ext cx="3836999" cy="2876502"/>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265500" y="166725"/>
            <a:ext cx="4045199" cy="1509599"/>
          </a:xfrm>
          <a:prstGeom prst="rect">
            <a:avLst/>
          </a:prstGeom>
        </p:spPr>
        <p:txBody>
          <a:bodyPr anchorCtr="0" anchor="b" bIns="91425" lIns="91425" rIns="91425" tIns="91425">
            <a:noAutofit/>
          </a:bodyPr>
          <a:lstStyle/>
          <a:p>
            <a:pPr>
              <a:spcBef>
                <a:spcPts val="0"/>
              </a:spcBef>
              <a:buNone/>
            </a:pPr>
            <a:r>
              <a:rPr lang="en-GB"/>
              <a:t>Format Conversion</a:t>
            </a:r>
          </a:p>
        </p:txBody>
      </p:sp>
      <p:sp>
        <p:nvSpPr>
          <p:cNvPr id="166" name="Shape 166"/>
          <p:cNvSpPr txBox="1"/>
          <p:nvPr>
            <p:ph idx="1" type="body"/>
          </p:nvPr>
        </p:nvSpPr>
        <p:spPr>
          <a:xfrm>
            <a:off x="4939500" y="724200"/>
            <a:ext cx="3837000" cy="3695099"/>
          </a:xfrm>
          <a:prstGeom prst="rect">
            <a:avLst/>
          </a:prstGeom>
        </p:spPr>
        <p:txBody>
          <a:bodyPr anchorCtr="0" anchor="ctr" bIns="91425" lIns="91425" rIns="91425" tIns="91425">
            <a:noAutofit/>
          </a:bodyPr>
          <a:lstStyle/>
          <a:p>
            <a:pPr indent="-228600" lvl="0" marL="457200" rtl="0">
              <a:spcBef>
                <a:spcPts val="0"/>
              </a:spcBef>
              <a:buChar char="-"/>
            </a:pPr>
            <a:r>
              <a:rPr lang="en-GB"/>
              <a:t>VHS</a:t>
            </a:r>
          </a:p>
          <a:p>
            <a:pPr indent="-228600" lvl="0" marL="457200" rtl="0">
              <a:spcBef>
                <a:spcPts val="0"/>
              </a:spcBef>
              <a:buChar char="-"/>
            </a:pPr>
            <a:r>
              <a:rPr lang="en-GB"/>
              <a:t>Cassette</a:t>
            </a:r>
          </a:p>
          <a:p>
            <a:pPr indent="-228600" lvl="0" marL="457200" rtl="0">
              <a:spcBef>
                <a:spcPts val="0"/>
              </a:spcBef>
              <a:buChar char="-"/>
            </a:pPr>
            <a:r>
              <a:rPr lang="en-GB"/>
              <a:t>Photos, documents</a:t>
            </a:r>
          </a:p>
          <a:p>
            <a:pPr indent="-228600" lvl="0" marL="457200">
              <a:spcBef>
                <a:spcPts val="0"/>
              </a:spcBef>
              <a:buChar char="-"/>
            </a:pPr>
            <a:r>
              <a:rPr lang="en-GB"/>
              <a:t>Filetype conversion</a:t>
            </a:r>
          </a:p>
        </p:txBody>
      </p:sp>
      <p:pic>
        <p:nvPicPr>
          <p:cNvPr id="167" name="Shape 167"/>
          <p:cNvPicPr preferRelativeResize="0"/>
          <p:nvPr/>
        </p:nvPicPr>
        <p:blipFill>
          <a:blip r:embed="rId3">
            <a:alphaModFix/>
          </a:blip>
          <a:stretch>
            <a:fillRect/>
          </a:stretch>
        </p:blipFill>
        <p:spPr>
          <a:xfrm>
            <a:off x="405624" y="1625824"/>
            <a:ext cx="3764950" cy="2511924"/>
          </a:xfrm>
          <a:prstGeom prst="rect">
            <a:avLst/>
          </a:prstGeom>
          <a:noFill/>
          <a:ln>
            <a:noFill/>
          </a:ln>
        </p:spPr>
      </p:pic>
      <p:sp>
        <p:nvSpPr>
          <p:cNvPr id="168" name="Shape 168"/>
          <p:cNvSpPr txBox="1"/>
          <p:nvPr/>
        </p:nvSpPr>
        <p:spPr>
          <a:xfrm>
            <a:off x="446800" y="4260275"/>
            <a:ext cx="3723899" cy="353399"/>
          </a:xfrm>
          <a:prstGeom prst="rect">
            <a:avLst/>
          </a:prstGeom>
          <a:noFill/>
          <a:ln>
            <a:noFill/>
          </a:ln>
        </p:spPr>
        <p:txBody>
          <a:bodyPr anchorCtr="0" anchor="t" bIns="91425" lIns="91425" rIns="91425" tIns="91425">
            <a:noAutofit/>
          </a:bodyPr>
          <a:lstStyle/>
          <a:p>
            <a:pPr>
              <a:spcBef>
                <a:spcPts val="0"/>
              </a:spcBef>
              <a:buNone/>
            </a:pPr>
            <a:r>
              <a:rPr lang="en-GB" sz="1000"/>
              <a:t>"VHS-cassette" by Groink - Own work. Licensed under CC BY-SA 3.0 via Commons - https://commons.wikimedia.org/wiki/File:VHS-cassette.jpg#/media/File:VHS-cassette.jpg</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265500" y="1205825"/>
            <a:ext cx="4045199" cy="1509599"/>
          </a:xfrm>
          <a:prstGeom prst="rect">
            <a:avLst/>
          </a:prstGeom>
        </p:spPr>
        <p:txBody>
          <a:bodyPr anchorCtr="0" anchor="b" bIns="91425" lIns="91425" rIns="91425" tIns="91425">
            <a:noAutofit/>
          </a:bodyPr>
          <a:lstStyle/>
          <a:p>
            <a:pPr>
              <a:spcBef>
                <a:spcPts val="0"/>
              </a:spcBef>
              <a:buNone/>
            </a:pPr>
            <a:r>
              <a:rPr lang="en-GB"/>
              <a:t>What can you do in a makerspace?</a:t>
            </a:r>
          </a:p>
        </p:txBody>
      </p:sp>
      <p:sp>
        <p:nvSpPr>
          <p:cNvPr id="174" name="Shape 174"/>
          <p:cNvSpPr txBox="1"/>
          <p:nvPr>
            <p:ph idx="1" type="body"/>
          </p:nvPr>
        </p:nvSpPr>
        <p:spPr>
          <a:xfrm>
            <a:off x="4939500" y="724200"/>
            <a:ext cx="3837000" cy="3695099"/>
          </a:xfrm>
          <a:prstGeom prst="rect">
            <a:avLst/>
          </a:prstGeom>
        </p:spPr>
        <p:txBody>
          <a:bodyPr anchorCtr="0" anchor="ctr" bIns="91425" lIns="91425" rIns="91425" tIns="91425">
            <a:noAutofit/>
          </a:bodyPr>
          <a:lstStyle/>
          <a:p>
            <a:pPr rtl="0">
              <a:spcBef>
                <a:spcPts val="0"/>
              </a:spcBef>
              <a:buNone/>
            </a:pPr>
            <a:r>
              <a:t/>
            </a:r>
            <a:endParaRPr b="1" u="sng"/>
          </a:p>
          <a:p>
            <a:pPr rtl="0">
              <a:spcBef>
                <a:spcPts val="0"/>
              </a:spcBef>
              <a:buNone/>
            </a:pPr>
            <a:r>
              <a:rPr b="1" lang="en-GB" sz="2400"/>
              <a:t>Outline</a:t>
            </a:r>
          </a:p>
          <a:p>
            <a:pPr lvl="0" rtl="0">
              <a:lnSpc>
                <a:spcPct val="100000"/>
              </a:lnSpc>
              <a:spcBef>
                <a:spcPts val="0"/>
              </a:spcBef>
              <a:buNone/>
            </a:pPr>
            <a:r>
              <a:rPr lang="en-GB"/>
              <a:t>The big three copyright concerns</a:t>
            </a:r>
          </a:p>
          <a:p>
            <a:pPr rtl="0">
              <a:lnSpc>
                <a:spcPct val="100000"/>
              </a:lnSpc>
              <a:spcBef>
                <a:spcPts val="0"/>
              </a:spcBef>
              <a:buNone/>
            </a:pPr>
            <a:r>
              <a:rPr lang="en-GB"/>
              <a:t>23 questions asked in a makerspace:</a:t>
            </a:r>
          </a:p>
          <a:p>
            <a:pPr indent="-228600" lvl="0" marL="457200" rtl="0">
              <a:lnSpc>
                <a:spcPct val="100000"/>
              </a:lnSpc>
              <a:spcBef>
                <a:spcPts val="0"/>
              </a:spcBef>
            </a:pPr>
            <a:r>
              <a:rPr lang="en-GB"/>
              <a:t>3D Printing &amp; Scanning</a:t>
            </a:r>
          </a:p>
          <a:p>
            <a:pPr indent="-228600" lvl="0" marL="457200" rtl="0">
              <a:lnSpc>
                <a:spcPct val="100000"/>
              </a:lnSpc>
              <a:spcBef>
                <a:spcPts val="0"/>
              </a:spcBef>
            </a:pPr>
            <a:r>
              <a:rPr lang="en-GB"/>
              <a:t>Epresso Book Machine</a:t>
            </a:r>
          </a:p>
          <a:p>
            <a:pPr indent="-228600" lvl="0" marL="457200" rtl="0">
              <a:lnSpc>
                <a:spcPct val="100000"/>
              </a:lnSpc>
              <a:spcBef>
                <a:spcPts val="0"/>
              </a:spcBef>
            </a:pPr>
            <a:r>
              <a:rPr lang="en-GB"/>
              <a:t>Digital Conversion</a:t>
            </a:r>
          </a:p>
          <a:p>
            <a:pPr lvl="0" rtl="0">
              <a:spcBef>
                <a:spcPts val="0"/>
              </a:spcBef>
              <a:buNone/>
            </a:pPr>
            <a:r>
              <a:t/>
            </a:r>
            <a:endParaRPr/>
          </a:p>
          <a:p>
            <a:pPr indent="0" lvl="0" marL="0" rtl="0">
              <a:spcBef>
                <a:spcPts val="0"/>
              </a:spcBef>
              <a:buNone/>
            </a:pPr>
            <a:r>
              <a:t/>
            </a:r>
            <a:endParaRPr/>
          </a:p>
        </p:txBody>
      </p:sp>
      <p:sp>
        <p:nvSpPr>
          <p:cNvPr id="175" name="Shape 175"/>
          <p:cNvSpPr txBox="1"/>
          <p:nvPr>
            <p:ph idx="2" type="subTitle"/>
          </p:nvPr>
        </p:nvSpPr>
        <p:spPr>
          <a:xfrm>
            <a:off x="265500" y="2769000"/>
            <a:ext cx="4045199" cy="1345500"/>
          </a:xfrm>
          <a:prstGeom prst="rect">
            <a:avLst/>
          </a:prstGeom>
        </p:spPr>
        <p:txBody>
          <a:bodyPr anchorCtr="0" anchor="t" bIns="91425" lIns="91425" rIns="91425" tIns="91425">
            <a:noAutofit/>
          </a:bodyPr>
          <a:lstStyle/>
          <a:p>
            <a:pPr rtl="0">
              <a:spcBef>
                <a:spcPts val="0"/>
              </a:spcBef>
              <a:buNone/>
            </a:pPr>
            <a:r>
              <a:rPr lang="en-GB"/>
              <a:t>Angela Ashton, LL.B.</a:t>
            </a:r>
          </a:p>
          <a:p>
            <a:pPr>
              <a:spcBef>
                <a:spcPts val="0"/>
              </a:spcBef>
              <a:buNone/>
            </a:pPr>
            <a:r>
              <a:rPr lang="en-GB"/>
              <a:t>MLIS student, lo-fi library enthusiast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ph type="title"/>
          </p:nvPr>
        </p:nvSpPr>
        <p:spPr>
          <a:xfrm>
            <a:off x="265500" y="1205825"/>
            <a:ext cx="4045199" cy="1509599"/>
          </a:xfrm>
          <a:prstGeom prst="rect">
            <a:avLst/>
          </a:prstGeom>
        </p:spPr>
        <p:txBody>
          <a:bodyPr anchorCtr="0" anchor="b" bIns="91425" lIns="91425" rIns="91425" tIns="91425">
            <a:noAutofit/>
          </a:bodyPr>
          <a:lstStyle/>
          <a:p>
            <a:pPr>
              <a:spcBef>
                <a:spcPts val="0"/>
              </a:spcBef>
              <a:buNone/>
            </a:pPr>
            <a:r>
              <a:rPr lang="en-GB"/>
              <a:t>What can you do in a makerspace?	</a:t>
            </a:r>
          </a:p>
        </p:txBody>
      </p:sp>
      <p:sp>
        <p:nvSpPr>
          <p:cNvPr id="62" name="Shape 62"/>
          <p:cNvSpPr txBox="1"/>
          <p:nvPr>
            <p:ph idx="1" type="body"/>
          </p:nvPr>
        </p:nvSpPr>
        <p:spPr>
          <a:xfrm>
            <a:off x="4939500" y="724200"/>
            <a:ext cx="3837000" cy="3695099"/>
          </a:xfrm>
          <a:prstGeom prst="rect">
            <a:avLst/>
          </a:prstGeom>
        </p:spPr>
        <p:txBody>
          <a:bodyPr anchorCtr="0" anchor="ctr" bIns="91425" lIns="91425" rIns="91425" tIns="91425">
            <a:noAutofit/>
          </a:bodyPr>
          <a:lstStyle/>
          <a:p>
            <a:pPr rtl="0">
              <a:spcBef>
                <a:spcPts val="0"/>
              </a:spcBef>
              <a:buNone/>
            </a:pPr>
            <a:r>
              <a:rPr b="1" lang="en-GB" sz="2400"/>
              <a:t>Outline</a:t>
            </a:r>
          </a:p>
          <a:p>
            <a:pPr indent="-228600" lvl="0" marL="457200" rtl="0">
              <a:spcBef>
                <a:spcPts val="0"/>
              </a:spcBef>
              <a:buAutoNum type="arabicPeriod"/>
            </a:pPr>
            <a:r>
              <a:rPr lang="en-GB"/>
              <a:t>Canadian copyright explained by Michael McNally </a:t>
            </a:r>
          </a:p>
          <a:p>
            <a:pPr indent="-228600" lvl="0" marL="457200" rtl="0">
              <a:spcBef>
                <a:spcPts val="0"/>
              </a:spcBef>
              <a:buAutoNum type="arabicPeriod"/>
            </a:pPr>
            <a:r>
              <a:rPr lang="en-GB"/>
              <a:t>Makerspace technology explained by Holly Arnason</a:t>
            </a:r>
          </a:p>
          <a:p>
            <a:pPr indent="-228600" lvl="0" marL="457200" rtl="0">
              <a:spcBef>
                <a:spcPts val="0"/>
              </a:spcBef>
              <a:buAutoNum type="arabicPeriod"/>
            </a:pPr>
            <a:r>
              <a:rPr lang="en-GB"/>
              <a:t>Angela Ashton hurts her brain answering 23 questions</a:t>
            </a:r>
          </a:p>
          <a:p>
            <a:pPr indent="-228600" lvl="0" marL="457200" rtl="0">
              <a:spcBef>
                <a:spcPts val="0"/>
              </a:spcBef>
              <a:buAutoNum type="arabicPeriod"/>
            </a:pPr>
            <a:r>
              <a:rPr lang="en-GB"/>
              <a:t>Questions</a:t>
            </a:r>
          </a:p>
        </p:txBody>
      </p:sp>
      <p:sp>
        <p:nvSpPr>
          <p:cNvPr id="63" name="Shape 63"/>
          <p:cNvSpPr txBox="1"/>
          <p:nvPr>
            <p:ph idx="2" type="subTitle"/>
          </p:nvPr>
        </p:nvSpPr>
        <p:spPr>
          <a:xfrm>
            <a:off x="265500" y="2769000"/>
            <a:ext cx="4045199" cy="1345500"/>
          </a:xfrm>
          <a:prstGeom prst="rect">
            <a:avLst/>
          </a:prstGeom>
        </p:spPr>
        <p:txBody>
          <a:bodyPr anchorCtr="0" anchor="t" bIns="91425" lIns="91425" rIns="91425" tIns="91425">
            <a:noAutofit/>
          </a:bodyPr>
          <a:lstStyle/>
          <a:p>
            <a:pPr>
              <a:spcBef>
                <a:spcPts val="0"/>
              </a:spcBef>
              <a:buNone/>
            </a:pPr>
            <a:r>
              <a:rPr lang="en-GB"/>
              <a:t>23 questions and copyright implications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The big three copyright concerns</a:t>
            </a:r>
          </a:p>
        </p:txBody>
      </p:sp>
      <p:sp>
        <p:nvSpPr>
          <p:cNvPr id="181" name="Shape 181"/>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800"/>
              </a:spcBef>
              <a:spcAft>
                <a:spcPts val="0"/>
              </a:spcAft>
              <a:buClr>
                <a:schemeClr val="dk1"/>
              </a:buClr>
              <a:buSzPct val="61111"/>
              <a:buFont typeface="Arial"/>
              <a:buNone/>
            </a:pPr>
            <a:r>
              <a:rPr b="1" lang="en-GB">
                <a:solidFill>
                  <a:srgbClr val="000000"/>
                </a:solidFill>
              </a:rPr>
              <a:t>Personal use vs. commercial use </a:t>
            </a:r>
          </a:p>
          <a:p>
            <a:pPr lvl="0" rtl="0">
              <a:spcBef>
                <a:spcPts val="0"/>
              </a:spcBef>
              <a:spcAft>
                <a:spcPts val="0"/>
              </a:spcAft>
              <a:buClr>
                <a:schemeClr val="dk1"/>
              </a:buClr>
              <a:buSzPct val="78571"/>
              <a:buFont typeface="Arial"/>
              <a:buNone/>
            </a:pPr>
            <a:r>
              <a:rPr lang="en-GB" sz="1400">
                <a:solidFill>
                  <a:schemeClr val="dk1"/>
                </a:solidFill>
              </a:rPr>
              <a:t>Personal use - usually no problem. Commercial use - problem. The act of competing in the marketplace with the existing rights holder is likely to violate existing trademark, patent and copyrights. </a:t>
            </a:r>
          </a:p>
          <a:p>
            <a:pPr lvl="0" rtl="0">
              <a:spcBef>
                <a:spcPts val="0"/>
              </a:spcBef>
              <a:spcAft>
                <a:spcPts val="0"/>
              </a:spcAft>
              <a:buClr>
                <a:schemeClr val="dk1"/>
              </a:buClr>
              <a:buFont typeface="Arial"/>
              <a:buNone/>
            </a:pPr>
            <a:r>
              <a:t/>
            </a:r>
            <a:endParaRPr sz="1200">
              <a:solidFill>
                <a:schemeClr val="dk1"/>
              </a:solidFill>
            </a:endParaRPr>
          </a:p>
          <a:p>
            <a:pPr lvl="0" rtl="0">
              <a:spcBef>
                <a:spcPts val="0"/>
              </a:spcBef>
              <a:spcAft>
                <a:spcPts val="0"/>
              </a:spcAft>
              <a:buClr>
                <a:schemeClr val="dk1"/>
              </a:buClr>
              <a:buSzPct val="61111"/>
              <a:buFont typeface="Arial"/>
              <a:buNone/>
            </a:pPr>
            <a:r>
              <a:rPr b="1" lang="en-GB">
                <a:solidFill>
                  <a:srgbClr val="000000"/>
                </a:solidFill>
              </a:rPr>
              <a:t>Is the design/content legit?</a:t>
            </a:r>
          </a:p>
          <a:p>
            <a:pPr lvl="0" rtl="0">
              <a:spcBef>
                <a:spcPts val="0"/>
              </a:spcBef>
              <a:spcAft>
                <a:spcPts val="0"/>
              </a:spcAft>
              <a:buClr>
                <a:schemeClr val="dk1"/>
              </a:buClr>
              <a:buSzPct val="78571"/>
              <a:buFont typeface="Arial"/>
              <a:buNone/>
            </a:pPr>
            <a:r>
              <a:rPr lang="en-GB" sz="1400">
                <a:solidFill>
                  <a:schemeClr val="dk1"/>
                </a:solidFill>
              </a:rPr>
              <a:t>The pre-existing design and/or content must have been legally obtained, and the customer should be allowed to use it or modify the content. The person who shared it must have the rights to do so (i.e. original creator or using it under a licence).</a:t>
            </a:r>
          </a:p>
          <a:p>
            <a:pPr lvl="0" rtl="0">
              <a:spcBef>
                <a:spcPts val="0"/>
              </a:spcBef>
              <a:spcAft>
                <a:spcPts val="0"/>
              </a:spcAft>
              <a:buClr>
                <a:schemeClr val="dk1"/>
              </a:buClr>
              <a:buFont typeface="Arial"/>
              <a:buNone/>
            </a:pPr>
            <a:r>
              <a:t/>
            </a:r>
            <a:endParaRPr sz="1400">
              <a:solidFill>
                <a:schemeClr val="dk1"/>
              </a:solidFill>
            </a:endParaRPr>
          </a:p>
          <a:p>
            <a:pPr lvl="0" rtl="0">
              <a:spcBef>
                <a:spcPts val="800"/>
              </a:spcBef>
              <a:spcAft>
                <a:spcPts val="0"/>
              </a:spcAft>
              <a:buClr>
                <a:schemeClr val="dk1"/>
              </a:buClr>
              <a:buSzPct val="61111"/>
              <a:buFont typeface="Arial"/>
              <a:buNone/>
            </a:pPr>
            <a:r>
              <a:rPr b="1" lang="en-GB">
                <a:solidFill>
                  <a:srgbClr val="000000"/>
                </a:solidFill>
              </a:rPr>
              <a:t>Did the incorporated design or object have a TPM? </a:t>
            </a:r>
          </a:p>
          <a:p>
            <a:pPr lvl="0" rtl="0">
              <a:spcBef>
                <a:spcPts val="0"/>
              </a:spcBef>
              <a:spcAft>
                <a:spcPts val="0"/>
              </a:spcAft>
              <a:buClr>
                <a:schemeClr val="dk1"/>
              </a:buClr>
              <a:buSzPct val="78571"/>
              <a:buFont typeface="Arial"/>
              <a:buNone/>
            </a:pPr>
            <a:r>
              <a:rPr lang="en-GB" sz="1400">
                <a:solidFill>
                  <a:schemeClr val="dk1"/>
                </a:solidFill>
              </a:rPr>
              <a:t>Any pre-existing work obtained by breaking a technological protection measure (TPM) violates the </a:t>
            </a:r>
            <a:r>
              <a:rPr i="1" lang="en-GB" sz="1400">
                <a:solidFill>
                  <a:schemeClr val="dk1"/>
                </a:solidFill>
              </a:rPr>
              <a:t>Copyright Act. </a:t>
            </a:r>
          </a:p>
          <a:p>
            <a:pPr>
              <a:spcBef>
                <a:spcPts val="0"/>
              </a:spcBef>
              <a:buNone/>
            </a:pPr>
            <a:r>
              <a:t/>
            </a:r>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What can you do in a makerspace?</a:t>
            </a:r>
          </a:p>
        </p:txBody>
      </p:sp>
      <p:sp>
        <p:nvSpPr>
          <p:cNvPr id="187" name="Shape 187"/>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b="1" lang="en-GB" sz="2400">
                <a:solidFill>
                  <a:schemeClr val="dk1"/>
                </a:solidFill>
              </a:rPr>
              <a:t>3D Printing &amp; Scanning</a:t>
            </a:r>
          </a:p>
          <a:p>
            <a:pPr lvl="0" rtl="0">
              <a:spcBef>
                <a:spcPts val="0"/>
              </a:spcBef>
              <a:buClr>
                <a:schemeClr val="dk1"/>
              </a:buClr>
              <a:buSzPct val="45833"/>
              <a:buFont typeface="Arial"/>
              <a:buNone/>
            </a:pPr>
            <a:r>
              <a:rPr lang="en-GB" sz="2400">
                <a:solidFill>
                  <a:schemeClr val="dk1"/>
                </a:solidFill>
              </a:rPr>
              <a:t>Potential copyright, patent, trademark and industrial design implications depending on answers to the big three questions and if use falls within fair dealing or user-generated content exceptions.</a:t>
            </a:r>
          </a:p>
          <a:p>
            <a:pPr lvl="0" rtl="0">
              <a:spcBef>
                <a:spcPts val="0"/>
              </a:spcBef>
              <a:buClr>
                <a:schemeClr val="dk1"/>
              </a:buClr>
              <a:buFont typeface="Arial"/>
              <a:buNone/>
            </a:pPr>
            <a:r>
              <a:t/>
            </a:r>
            <a:endParaRPr sz="1800">
              <a:solidFill>
                <a:schemeClr val="dk1"/>
              </a:solidFill>
            </a:endParaRPr>
          </a:p>
          <a:p>
            <a:pPr lvl="0" rtl="0">
              <a:spcBef>
                <a:spcPts val="0"/>
              </a:spcBef>
              <a:spcAft>
                <a:spcPts val="0"/>
              </a:spcAft>
              <a:buClr>
                <a:schemeClr val="dk1"/>
              </a:buClr>
              <a:buFont typeface="Arial"/>
              <a:buNone/>
            </a:pPr>
            <a:r>
              <a:t/>
            </a:r>
            <a:endParaRPr sz="1400">
              <a:solidFill>
                <a:schemeClr val="dk1"/>
              </a:solidFill>
            </a:endParaRPr>
          </a:p>
          <a:p>
            <a:pPr lvl="0" rtl="0">
              <a:lnSpc>
                <a:spcPct val="138000"/>
              </a:lnSpc>
              <a:spcBef>
                <a:spcPts val="0"/>
              </a:spcBef>
              <a:spcAft>
                <a:spcPts val="0"/>
              </a:spcAft>
              <a:buClr>
                <a:schemeClr val="dk1"/>
              </a:buClr>
              <a:buFont typeface="Arial"/>
              <a:buNone/>
            </a:pPr>
            <a:r>
              <a:t/>
            </a:r>
            <a:endParaRPr sz="1200">
              <a:solidFill>
                <a:schemeClr val="dk1"/>
              </a:solidFill>
            </a:endParaRPr>
          </a:p>
          <a:p>
            <a:pPr rtl="0">
              <a:spcBef>
                <a:spcPts val="0"/>
              </a:spcBef>
              <a:buNone/>
            </a:pPr>
            <a:r>
              <a:t/>
            </a:r>
            <a:endParaRPr/>
          </a:p>
          <a:p>
            <a:pPr>
              <a:spcBef>
                <a:spcPts val="0"/>
              </a:spcBef>
              <a:buNone/>
            </a:pPr>
            <a:r>
              <a:t/>
            </a:r>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What can you do in a makerspace?</a:t>
            </a:r>
          </a:p>
        </p:txBody>
      </p:sp>
      <p:sp>
        <p:nvSpPr>
          <p:cNvPr id="193" name="Shape 193"/>
          <p:cNvSpPr txBox="1"/>
          <p:nvPr>
            <p:ph idx="1" type="body"/>
          </p:nvPr>
        </p:nvSpPr>
        <p:spPr>
          <a:xfrm>
            <a:off x="311700" y="1152475"/>
            <a:ext cx="3999899" cy="3416400"/>
          </a:xfrm>
          <a:prstGeom prst="rect">
            <a:avLst/>
          </a:prstGeom>
        </p:spPr>
        <p:txBody>
          <a:bodyPr anchorCtr="0" anchor="t" bIns="91425" lIns="91425" rIns="91425" tIns="91425">
            <a:noAutofit/>
          </a:bodyPr>
          <a:lstStyle/>
          <a:p>
            <a:pPr lvl="0" rtl="0">
              <a:spcBef>
                <a:spcPts val="0"/>
              </a:spcBef>
              <a:spcAft>
                <a:spcPts val="0"/>
              </a:spcAft>
              <a:buClr>
                <a:schemeClr val="dk1"/>
              </a:buClr>
              <a:buSzPct val="61111"/>
              <a:buFont typeface="Arial"/>
              <a:buNone/>
            </a:pPr>
            <a:r>
              <a:rPr b="1" lang="en-GB" sz="1800">
                <a:solidFill>
                  <a:schemeClr val="dk1"/>
                </a:solidFill>
              </a:rPr>
              <a:t>3D Printing</a:t>
            </a:r>
          </a:p>
          <a:p>
            <a:pPr lvl="0" rtl="0">
              <a:spcBef>
                <a:spcPts val="0"/>
              </a:spcBef>
              <a:spcAft>
                <a:spcPts val="0"/>
              </a:spcAft>
              <a:buClr>
                <a:schemeClr val="dk1"/>
              </a:buClr>
              <a:buFont typeface="Arial"/>
              <a:buNone/>
            </a:pPr>
            <a:r>
              <a:t/>
            </a:r>
            <a:endParaRPr sz="1800">
              <a:solidFill>
                <a:schemeClr val="dk1"/>
              </a:solidFill>
            </a:endParaRPr>
          </a:p>
          <a:p>
            <a:pPr lvl="0" rtl="0">
              <a:lnSpc>
                <a:spcPct val="138000"/>
              </a:lnSpc>
              <a:spcBef>
                <a:spcPts val="0"/>
              </a:spcBef>
              <a:spcAft>
                <a:spcPts val="0"/>
              </a:spcAft>
              <a:buClr>
                <a:schemeClr val="dk1"/>
              </a:buClr>
              <a:buSzPct val="78571"/>
              <a:buFont typeface="Arial"/>
              <a:buNone/>
            </a:pPr>
            <a:r>
              <a:rPr lang="en-GB">
                <a:solidFill>
                  <a:schemeClr val="dk1"/>
                </a:solidFill>
              </a:rPr>
              <a:t>1. I’d like to order this Totoro model from Thingiverse.</a:t>
            </a:r>
          </a:p>
          <a:p>
            <a:pPr lvl="0" rtl="0">
              <a:lnSpc>
                <a:spcPct val="138000"/>
              </a:lnSpc>
              <a:spcBef>
                <a:spcPts val="0"/>
              </a:spcBef>
              <a:spcAft>
                <a:spcPts val="0"/>
              </a:spcAft>
              <a:buClr>
                <a:schemeClr val="dk1"/>
              </a:buClr>
              <a:buFont typeface="Arial"/>
              <a:buNone/>
            </a:pPr>
            <a:r>
              <a:t/>
            </a:r>
            <a:endParaRPr>
              <a:solidFill>
                <a:schemeClr val="dk1"/>
              </a:solidFill>
            </a:endParaRPr>
          </a:p>
          <a:p>
            <a:pPr lvl="0" rtl="0">
              <a:lnSpc>
                <a:spcPct val="138000"/>
              </a:lnSpc>
              <a:spcBef>
                <a:spcPts val="0"/>
              </a:spcBef>
              <a:spcAft>
                <a:spcPts val="0"/>
              </a:spcAft>
              <a:buClr>
                <a:schemeClr val="dk1"/>
              </a:buClr>
              <a:buSzPct val="78571"/>
              <a:buFont typeface="Arial"/>
              <a:buNone/>
            </a:pPr>
            <a:r>
              <a:rPr lang="en-GB">
                <a:solidFill>
                  <a:schemeClr val="dk1"/>
                </a:solidFill>
              </a:rPr>
              <a:t>2. I created a phone case with the Nike swoosh and I’d like to print it.</a:t>
            </a:r>
          </a:p>
          <a:p>
            <a:pPr lvl="0" rtl="0">
              <a:lnSpc>
                <a:spcPct val="138000"/>
              </a:lnSpc>
              <a:spcBef>
                <a:spcPts val="0"/>
              </a:spcBef>
              <a:spcAft>
                <a:spcPts val="0"/>
              </a:spcAft>
              <a:buClr>
                <a:schemeClr val="dk1"/>
              </a:buClr>
              <a:buFont typeface="Arial"/>
              <a:buNone/>
            </a:pPr>
            <a:r>
              <a:t/>
            </a:r>
            <a:endParaRPr>
              <a:solidFill>
                <a:schemeClr val="dk1"/>
              </a:solidFill>
            </a:endParaRPr>
          </a:p>
          <a:p>
            <a:pPr lvl="0" rtl="0">
              <a:spcBef>
                <a:spcPts val="0"/>
              </a:spcBef>
              <a:spcAft>
                <a:spcPts val="0"/>
              </a:spcAft>
              <a:buClr>
                <a:schemeClr val="dk1"/>
              </a:buClr>
              <a:buSzPct val="78571"/>
              <a:buFont typeface="Arial"/>
              <a:buNone/>
            </a:pPr>
            <a:r>
              <a:rPr lang="en-GB">
                <a:solidFill>
                  <a:schemeClr val="dk1"/>
                </a:solidFill>
              </a:rPr>
              <a:t>3. I’ve created a carpet joining tool prototype and I’d like to print it.</a:t>
            </a:r>
          </a:p>
          <a:p>
            <a:pPr lvl="0" rtl="0">
              <a:spcBef>
                <a:spcPts val="0"/>
              </a:spcBef>
              <a:spcAft>
                <a:spcPts val="0"/>
              </a:spcAft>
              <a:buClr>
                <a:schemeClr val="dk1"/>
              </a:buClr>
              <a:buFont typeface="Arial"/>
              <a:buNone/>
            </a:pPr>
            <a:r>
              <a:t/>
            </a:r>
            <a:endParaRPr sz="1800">
              <a:solidFill>
                <a:schemeClr val="dk1"/>
              </a:solidFill>
            </a:endParaRPr>
          </a:p>
          <a:p>
            <a:pPr>
              <a:spcBef>
                <a:spcPts val="0"/>
              </a:spcBef>
              <a:buNone/>
            </a:pPr>
            <a:r>
              <a:t/>
            </a:r>
            <a:endParaRPr/>
          </a:p>
        </p:txBody>
      </p:sp>
      <p:sp>
        <p:nvSpPr>
          <p:cNvPr id="194" name="Shape 194"/>
          <p:cNvSpPr txBox="1"/>
          <p:nvPr>
            <p:ph idx="2" type="body"/>
          </p:nvPr>
        </p:nvSpPr>
        <p:spPr>
          <a:xfrm>
            <a:off x="4832400" y="1152475"/>
            <a:ext cx="3999899" cy="3416400"/>
          </a:xfrm>
          <a:prstGeom prst="rect">
            <a:avLst/>
          </a:prstGeom>
        </p:spPr>
        <p:txBody>
          <a:bodyPr anchorCtr="0" anchor="t" bIns="91425" lIns="91425" rIns="91425" tIns="91425">
            <a:noAutofit/>
          </a:bodyPr>
          <a:lstStyle/>
          <a:p>
            <a:pPr rtl="0">
              <a:spcBef>
                <a:spcPts val="0"/>
              </a:spcBef>
              <a:spcAft>
                <a:spcPts val="0"/>
              </a:spcAft>
              <a:buNone/>
            </a:pPr>
            <a:r>
              <a:rPr b="1" lang="en-GB" sz="1800">
                <a:solidFill>
                  <a:schemeClr val="dk1"/>
                </a:solidFill>
              </a:rPr>
              <a:t>Librarian says...</a:t>
            </a:r>
          </a:p>
          <a:p>
            <a:pPr lvl="0" rtl="0">
              <a:spcBef>
                <a:spcPts val="0"/>
              </a:spcBef>
              <a:spcAft>
                <a:spcPts val="0"/>
              </a:spcAft>
              <a:buNone/>
            </a:pPr>
            <a:r>
              <a:t/>
            </a:r>
            <a:endParaRPr sz="1800">
              <a:solidFill>
                <a:schemeClr val="dk1"/>
              </a:solidFill>
            </a:endParaRPr>
          </a:p>
          <a:p>
            <a:pPr indent="-228600" lvl="0" marL="457200" rtl="0">
              <a:spcBef>
                <a:spcPts val="0"/>
              </a:spcBef>
              <a:spcAft>
                <a:spcPts val="0"/>
              </a:spcAft>
              <a:buAutoNum type="arabicPeriod"/>
            </a:pPr>
            <a:r>
              <a:rPr lang="en-GB">
                <a:solidFill>
                  <a:schemeClr val="dk1"/>
                </a:solidFill>
              </a:rPr>
              <a:t>Sure! Let’s take a look at the file.</a:t>
            </a:r>
          </a:p>
          <a:p>
            <a:pPr rtl="0">
              <a:spcBef>
                <a:spcPts val="0"/>
              </a:spcBef>
              <a:spcAft>
                <a:spcPts val="0"/>
              </a:spcAft>
              <a:buNone/>
            </a:pPr>
            <a:r>
              <a:t/>
            </a:r>
            <a:endParaRPr>
              <a:solidFill>
                <a:schemeClr val="dk1"/>
              </a:solidFill>
            </a:endParaRPr>
          </a:p>
          <a:p>
            <a:pPr lvl="0" rtl="0">
              <a:spcBef>
                <a:spcPts val="0"/>
              </a:spcBef>
              <a:spcAft>
                <a:spcPts val="0"/>
              </a:spcAft>
              <a:buNone/>
            </a:pPr>
            <a:r>
              <a:t/>
            </a:r>
            <a:endParaRPr>
              <a:solidFill>
                <a:schemeClr val="dk1"/>
              </a:solidFill>
            </a:endParaRPr>
          </a:p>
          <a:p>
            <a:pPr lvl="0" rtl="0">
              <a:spcBef>
                <a:spcPts val="0"/>
              </a:spcBef>
              <a:spcAft>
                <a:spcPts val="0"/>
              </a:spcAft>
              <a:buNone/>
            </a:pPr>
            <a:r>
              <a:t/>
            </a:r>
            <a:endParaRPr>
              <a:solidFill>
                <a:schemeClr val="dk1"/>
              </a:solidFill>
            </a:endParaRPr>
          </a:p>
          <a:p>
            <a:pPr indent="-228600" lvl="0" marL="457200" rtl="0">
              <a:spcBef>
                <a:spcPts val="0"/>
              </a:spcBef>
              <a:spcAft>
                <a:spcPts val="0"/>
              </a:spcAft>
              <a:buAutoNum type="arabicPeriod"/>
            </a:pPr>
            <a:r>
              <a:rPr lang="en-GB">
                <a:solidFill>
                  <a:schemeClr val="dk1"/>
                </a:solidFill>
              </a:rPr>
              <a:t>No problem. Let’s set you up.</a:t>
            </a:r>
          </a:p>
          <a:p>
            <a:pPr rtl="0">
              <a:spcBef>
                <a:spcPts val="0"/>
              </a:spcBef>
              <a:spcAft>
                <a:spcPts val="0"/>
              </a:spcAft>
              <a:buNone/>
            </a:pPr>
            <a:r>
              <a:t/>
            </a:r>
            <a:endParaRPr>
              <a:solidFill>
                <a:schemeClr val="dk1"/>
              </a:solidFill>
            </a:endParaRPr>
          </a:p>
          <a:p>
            <a:pPr lvl="0" rtl="0">
              <a:spcBef>
                <a:spcPts val="0"/>
              </a:spcBef>
              <a:spcAft>
                <a:spcPts val="0"/>
              </a:spcAft>
              <a:buNone/>
            </a:pPr>
            <a:r>
              <a:t/>
            </a:r>
            <a:endParaRPr>
              <a:solidFill>
                <a:schemeClr val="dk1"/>
              </a:solidFill>
            </a:endParaRPr>
          </a:p>
          <a:p>
            <a:pPr lvl="0" rtl="0">
              <a:spcBef>
                <a:spcPts val="0"/>
              </a:spcBef>
              <a:spcAft>
                <a:spcPts val="0"/>
              </a:spcAft>
              <a:buNone/>
            </a:pPr>
            <a:r>
              <a:t/>
            </a:r>
            <a:endParaRPr>
              <a:solidFill>
                <a:schemeClr val="dk1"/>
              </a:solidFill>
            </a:endParaRPr>
          </a:p>
          <a:p>
            <a:pPr indent="-228600" lvl="0" marL="457200" rtl="0">
              <a:spcBef>
                <a:spcPts val="0"/>
              </a:spcBef>
              <a:spcAft>
                <a:spcPts val="0"/>
              </a:spcAft>
              <a:buAutoNum type="arabicPeriod"/>
            </a:pPr>
            <a:r>
              <a:rPr lang="en-GB">
                <a:solidFill>
                  <a:schemeClr val="dk1"/>
                </a:solidFill>
              </a:rPr>
              <a:t>You are amazing! Let’s do this thing.</a:t>
            </a:r>
          </a:p>
          <a:p>
            <a:pPr lvl="0" rtl="0">
              <a:spcBef>
                <a:spcPts val="0"/>
              </a:spcBef>
              <a:spcAft>
                <a:spcPts val="0"/>
              </a:spcAft>
              <a:buNone/>
            </a:pPr>
            <a:r>
              <a:t/>
            </a:r>
            <a:endParaRPr sz="1800"/>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GB"/>
              <a:t>What can you do in a makerspace?</a:t>
            </a:r>
          </a:p>
        </p:txBody>
      </p:sp>
      <p:sp>
        <p:nvSpPr>
          <p:cNvPr id="200" name="Shape 200"/>
          <p:cNvSpPr txBox="1"/>
          <p:nvPr>
            <p:ph idx="1" type="body"/>
          </p:nvPr>
        </p:nvSpPr>
        <p:spPr>
          <a:xfrm>
            <a:off x="311700" y="1152475"/>
            <a:ext cx="3999899" cy="3416400"/>
          </a:xfrm>
          <a:prstGeom prst="rect">
            <a:avLst/>
          </a:prstGeom>
        </p:spPr>
        <p:txBody>
          <a:bodyPr anchorCtr="0" anchor="t" bIns="91425" lIns="91425" rIns="91425" tIns="91425">
            <a:noAutofit/>
          </a:bodyPr>
          <a:lstStyle/>
          <a:p>
            <a:pPr lvl="0" rtl="0">
              <a:spcBef>
                <a:spcPts val="0"/>
              </a:spcBef>
              <a:buNone/>
            </a:pPr>
            <a:r>
              <a:rPr b="1" lang="en-GB" sz="1800">
                <a:solidFill>
                  <a:srgbClr val="000000"/>
                </a:solidFill>
              </a:rPr>
              <a:t>3D Scanning</a:t>
            </a:r>
          </a:p>
          <a:p>
            <a:pPr lvl="0" rtl="0">
              <a:spcBef>
                <a:spcPts val="0"/>
              </a:spcBef>
              <a:spcAft>
                <a:spcPts val="0"/>
              </a:spcAft>
              <a:buClr>
                <a:schemeClr val="dk1"/>
              </a:buClr>
              <a:buSzPct val="78571"/>
              <a:buFont typeface="Arial"/>
              <a:buNone/>
            </a:pPr>
            <a:r>
              <a:rPr lang="en-GB">
                <a:solidFill>
                  <a:schemeClr val="dk1"/>
                </a:solidFill>
              </a:rPr>
              <a:t>4. I found a vector graphic for the logo of my favourite professional hockey team on Google image search. Can you help me turn it into a printable STL file?</a:t>
            </a:r>
          </a:p>
          <a:p>
            <a:pPr lvl="0" rtl="0">
              <a:spcBef>
                <a:spcPts val="0"/>
              </a:spcBef>
              <a:spcAft>
                <a:spcPts val="0"/>
              </a:spcAft>
              <a:buClr>
                <a:schemeClr val="dk1"/>
              </a:buClr>
              <a:buFont typeface="Arial"/>
              <a:buNone/>
            </a:pPr>
            <a:r>
              <a:t/>
            </a:r>
            <a:endParaRPr>
              <a:solidFill>
                <a:schemeClr val="dk1"/>
              </a:solidFill>
            </a:endParaRPr>
          </a:p>
          <a:p>
            <a:pPr lvl="0" rtl="0">
              <a:spcBef>
                <a:spcPts val="0"/>
              </a:spcBef>
              <a:spcAft>
                <a:spcPts val="0"/>
              </a:spcAft>
              <a:buClr>
                <a:schemeClr val="dk1"/>
              </a:buClr>
              <a:buSzPct val="78571"/>
              <a:buFont typeface="Arial"/>
              <a:buNone/>
            </a:pPr>
            <a:r>
              <a:rPr lang="en-GB">
                <a:solidFill>
                  <a:schemeClr val="dk1"/>
                </a:solidFill>
              </a:rPr>
              <a:t>5. My Star Wars X wing toy has a broken laser, I’d like to scan the broken part and print a replacement part.</a:t>
            </a:r>
          </a:p>
          <a:p>
            <a:pPr lvl="0" rtl="0">
              <a:spcBef>
                <a:spcPts val="0"/>
              </a:spcBef>
              <a:spcAft>
                <a:spcPts val="0"/>
              </a:spcAft>
              <a:buClr>
                <a:schemeClr val="dk1"/>
              </a:buClr>
              <a:buFont typeface="Arial"/>
              <a:buNone/>
            </a:pPr>
            <a:r>
              <a:t/>
            </a:r>
            <a:endParaRPr sz="1400">
              <a:solidFill>
                <a:schemeClr val="dk1"/>
              </a:solidFill>
            </a:endParaRPr>
          </a:p>
          <a:p>
            <a:pPr lvl="0" rtl="0">
              <a:spcBef>
                <a:spcPts val="0"/>
              </a:spcBef>
              <a:spcAft>
                <a:spcPts val="0"/>
              </a:spcAft>
              <a:buClr>
                <a:schemeClr val="dk1"/>
              </a:buClr>
              <a:buFont typeface="Arial"/>
              <a:buNone/>
            </a:pPr>
            <a:r>
              <a:t/>
            </a:r>
            <a:endParaRPr>
              <a:solidFill>
                <a:schemeClr val="dk1"/>
              </a:solidFill>
            </a:endParaRPr>
          </a:p>
          <a:p>
            <a:pPr lvl="0" rtl="0">
              <a:spcBef>
                <a:spcPts val="0"/>
              </a:spcBef>
              <a:spcAft>
                <a:spcPts val="0"/>
              </a:spcAft>
              <a:buClr>
                <a:schemeClr val="dk1"/>
              </a:buClr>
              <a:buFont typeface="Arial"/>
              <a:buNone/>
            </a:pPr>
            <a:r>
              <a:t/>
            </a:r>
            <a:endParaRPr>
              <a:solidFill>
                <a:schemeClr val="dk1"/>
              </a:solidFill>
            </a:endParaRPr>
          </a:p>
          <a:p>
            <a:pPr lvl="0" rtl="0">
              <a:lnSpc>
                <a:spcPct val="138000"/>
              </a:lnSpc>
              <a:spcBef>
                <a:spcPts val="0"/>
              </a:spcBef>
              <a:spcAft>
                <a:spcPts val="0"/>
              </a:spcAft>
              <a:buClr>
                <a:schemeClr val="dk1"/>
              </a:buClr>
              <a:buFont typeface="Arial"/>
              <a:buNone/>
            </a:pPr>
            <a:r>
              <a:t/>
            </a:r>
            <a:endParaRPr sz="1200">
              <a:solidFill>
                <a:schemeClr val="dk1"/>
              </a:solidFill>
            </a:endParaRPr>
          </a:p>
          <a:p>
            <a:pPr lvl="0" rtl="0">
              <a:spcBef>
                <a:spcPts val="0"/>
              </a:spcBef>
              <a:buNone/>
            </a:pPr>
            <a:r>
              <a:t/>
            </a:r>
            <a:endParaRPr/>
          </a:p>
          <a:p>
            <a:pPr lvl="0" rtl="0">
              <a:spcBef>
                <a:spcPts val="0"/>
              </a:spcBef>
              <a:buNone/>
            </a:pPr>
            <a:r>
              <a:t/>
            </a:r>
            <a:endParaRPr/>
          </a:p>
        </p:txBody>
      </p:sp>
      <p:sp>
        <p:nvSpPr>
          <p:cNvPr id="201" name="Shape 201"/>
          <p:cNvSpPr txBox="1"/>
          <p:nvPr>
            <p:ph idx="2" type="body"/>
          </p:nvPr>
        </p:nvSpPr>
        <p:spPr>
          <a:xfrm>
            <a:off x="4832400" y="1152475"/>
            <a:ext cx="3999899" cy="3416400"/>
          </a:xfrm>
          <a:prstGeom prst="rect">
            <a:avLst/>
          </a:prstGeom>
        </p:spPr>
        <p:txBody>
          <a:bodyPr anchorCtr="0" anchor="t" bIns="91425" lIns="91425" rIns="91425" tIns="91425">
            <a:noAutofit/>
          </a:bodyPr>
          <a:lstStyle/>
          <a:p>
            <a:pPr rtl="0">
              <a:spcBef>
                <a:spcPts val="0"/>
              </a:spcBef>
              <a:buNone/>
            </a:pPr>
            <a:r>
              <a:rPr b="1" lang="en-GB" sz="1800">
                <a:solidFill>
                  <a:srgbClr val="000000"/>
                </a:solidFill>
              </a:rPr>
              <a:t>Librarian says…</a:t>
            </a:r>
          </a:p>
          <a:p>
            <a:pPr rtl="0">
              <a:spcBef>
                <a:spcPts val="0"/>
              </a:spcBef>
              <a:buNone/>
            </a:pPr>
            <a:r>
              <a:rPr lang="en-GB"/>
              <a:t>4. </a:t>
            </a:r>
            <a:r>
              <a:rPr lang="en-GB">
                <a:solidFill>
                  <a:schemeClr val="dk1"/>
                </a:solidFill>
              </a:rPr>
              <a:t>As long as it’s not the Oilers, let’s have at ‘er.</a:t>
            </a:r>
          </a:p>
          <a:p>
            <a:pPr rtl="0">
              <a:spcBef>
                <a:spcPts val="0"/>
              </a:spcBef>
              <a:buNone/>
            </a:pPr>
            <a:r>
              <a:t/>
            </a:r>
            <a:endParaRPr/>
          </a:p>
          <a:p>
            <a:pPr rtl="0">
              <a:spcBef>
                <a:spcPts val="0"/>
              </a:spcBef>
              <a:buNone/>
            </a:pPr>
            <a:r>
              <a:t/>
            </a:r>
            <a:endParaRPr/>
          </a:p>
          <a:p>
            <a:pPr rtl="0">
              <a:spcBef>
                <a:spcPts val="0"/>
              </a:spcBef>
              <a:buNone/>
            </a:pPr>
            <a:r>
              <a:rPr lang="en-GB"/>
              <a:t>5. </a:t>
            </a:r>
            <a:r>
              <a:rPr lang="en-GB">
                <a:solidFill>
                  <a:schemeClr val="dk1"/>
                </a:solidFill>
              </a:rPr>
              <a:t>Good on you for not throwing the whole thing out! Sure thing.</a:t>
            </a:r>
          </a:p>
          <a:p>
            <a:pPr>
              <a:spcBef>
                <a:spcPts val="0"/>
              </a:spcBef>
              <a:buNone/>
            </a:pPr>
            <a:r>
              <a:t/>
            </a:r>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What can you do in a makerspace?</a:t>
            </a:r>
          </a:p>
        </p:txBody>
      </p:sp>
      <p:sp>
        <p:nvSpPr>
          <p:cNvPr id="207" name="Shape 207"/>
          <p:cNvSpPr txBox="1"/>
          <p:nvPr>
            <p:ph idx="1" type="body"/>
          </p:nvPr>
        </p:nvSpPr>
        <p:spPr>
          <a:xfrm>
            <a:off x="311700" y="1152475"/>
            <a:ext cx="3999899" cy="3416400"/>
          </a:xfrm>
          <a:prstGeom prst="rect">
            <a:avLst/>
          </a:prstGeom>
        </p:spPr>
        <p:txBody>
          <a:bodyPr anchorCtr="0" anchor="t" bIns="91425" lIns="91425" rIns="91425" tIns="91425">
            <a:noAutofit/>
          </a:bodyPr>
          <a:lstStyle/>
          <a:p>
            <a:pPr lvl="0" rtl="0">
              <a:spcBef>
                <a:spcPts val="0"/>
              </a:spcBef>
              <a:spcAft>
                <a:spcPts val="0"/>
              </a:spcAft>
              <a:buNone/>
            </a:pPr>
            <a:r>
              <a:rPr b="1" lang="en-GB" sz="1800">
                <a:solidFill>
                  <a:schemeClr val="dk1"/>
                </a:solidFill>
              </a:rPr>
              <a:t>3D Scanning continued</a:t>
            </a:r>
          </a:p>
          <a:p>
            <a:pPr lvl="0" rtl="0">
              <a:spcBef>
                <a:spcPts val="0"/>
              </a:spcBef>
              <a:spcAft>
                <a:spcPts val="0"/>
              </a:spcAft>
              <a:buNone/>
            </a:pPr>
            <a:r>
              <a:t/>
            </a:r>
            <a:endParaRPr>
              <a:solidFill>
                <a:schemeClr val="dk1"/>
              </a:solidFill>
            </a:endParaRPr>
          </a:p>
          <a:p>
            <a:pPr lvl="0" rtl="0">
              <a:spcBef>
                <a:spcPts val="0"/>
              </a:spcBef>
              <a:spcAft>
                <a:spcPts val="0"/>
              </a:spcAft>
              <a:buClr>
                <a:schemeClr val="dk1"/>
              </a:buClr>
              <a:buSzPct val="78571"/>
              <a:buFont typeface="Arial"/>
              <a:buNone/>
            </a:pPr>
            <a:r>
              <a:rPr lang="en-GB">
                <a:solidFill>
                  <a:schemeClr val="dk1"/>
                </a:solidFill>
              </a:rPr>
              <a:t>6. I’d like to scan this Playmobil Snowman and print my own.</a:t>
            </a:r>
          </a:p>
          <a:p>
            <a:pPr lvl="0" rtl="0">
              <a:spcBef>
                <a:spcPts val="0"/>
              </a:spcBef>
              <a:spcAft>
                <a:spcPts val="0"/>
              </a:spcAft>
              <a:buNone/>
            </a:pPr>
            <a:r>
              <a:t/>
            </a:r>
            <a:endParaRPr>
              <a:solidFill>
                <a:schemeClr val="dk1"/>
              </a:solidFill>
            </a:endParaRPr>
          </a:p>
          <a:p>
            <a:pPr lvl="0" rtl="0">
              <a:spcBef>
                <a:spcPts val="0"/>
              </a:spcBef>
              <a:spcAft>
                <a:spcPts val="0"/>
              </a:spcAft>
              <a:buNone/>
            </a:pPr>
            <a:r>
              <a:t/>
            </a:r>
            <a:endParaRPr>
              <a:solidFill>
                <a:schemeClr val="dk1"/>
              </a:solidFill>
            </a:endParaRPr>
          </a:p>
          <a:p>
            <a:pPr lvl="0" rtl="0">
              <a:spcBef>
                <a:spcPts val="0"/>
              </a:spcBef>
              <a:spcAft>
                <a:spcPts val="0"/>
              </a:spcAft>
              <a:buClr>
                <a:schemeClr val="dk1"/>
              </a:buClr>
              <a:buFont typeface="Arial"/>
              <a:buNone/>
            </a:pPr>
            <a:r>
              <a:t/>
            </a:r>
            <a:endParaRPr>
              <a:solidFill>
                <a:schemeClr val="dk1"/>
              </a:solidFill>
            </a:endParaRPr>
          </a:p>
          <a:p>
            <a:pPr lvl="0" rtl="0">
              <a:spcBef>
                <a:spcPts val="0"/>
              </a:spcBef>
              <a:spcAft>
                <a:spcPts val="0"/>
              </a:spcAft>
              <a:buClr>
                <a:schemeClr val="dk1"/>
              </a:buClr>
              <a:buSzPct val="78571"/>
              <a:buFont typeface="Arial"/>
              <a:buNone/>
            </a:pPr>
            <a:r>
              <a:rPr lang="en-GB">
                <a:solidFill>
                  <a:schemeClr val="dk1"/>
                </a:solidFill>
              </a:rPr>
              <a:t>7. I’m working on a jewelry design and I’d like to scan this ring.</a:t>
            </a:r>
          </a:p>
          <a:p>
            <a:pPr>
              <a:spcBef>
                <a:spcPts val="0"/>
              </a:spcBef>
              <a:buNone/>
            </a:pPr>
            <a:r>
              <a:t/>
            </a:r>
            <a:endParaRPr/>
          </a:p>
        </p:txBody>
      </p:sp>
      <p:sp>
        <p:nvSpPr>
          <p:cNvPr id="208" name="Shape 208"/>
          <p:cNvSpPr txBox="1"/>
          <p:nvPr>
            <p:ph idx="2" type="body"/>
          </p:nvPr>
        </p:nvSpPr>
        <p:spPr>
          <a:xfrm>
            <a:off x="4832400" y="1152475"/>
            <a:ext cx="3999899" cy="3416400"/>
          </a:xfrm>
          <a:prstGeom prst="rect">
            <a:avLst/>
          </a:prstGeom>
        </p:spPr>
        <p:txBody>
          <a:bodyPr anchorCtr="0" anchor="t" bIns="91425" lIns="91425" rIns="91425" tIns="91425">
            <a:noAutofit/>
          </a:bodyPr>
          <a:lstStyle/>
          <a:p>
            <a:pPr rtl="0">
              <a:spcBef>
                <a:spcPts val="0"/>
              </a:spcBef>
              <a:buNone/>
            </a:pPr>
            <a:r>
              <a:rPr b="1" lang="en-GB" sz="1800">
                <a:solidFill>
                  <a:srgbClr val="000000"/>
                </a:solidFill>
              </a:rPr>
              <a:t>Librarian says…</a:t>
            </a:r>
          </a:p>
          <a:p>
            <a:pPr rtl="0">
              <a:spcBef>
                <a:spcPts val="0"/>
              </a:spcBef>
              <a:buNone/>
            </a:pPr>
            <a:r>
              <a:rPr lang="en-GB"/>
              <a:t>6. </a:t>
            </a:r>
            <a:r>
              <a:rPr lang="en-GB">
                <a:solidFill>
                  <a:schemeClr val="dk1"/>
                </a:solidFill>
              </a:rPr>
              <a:t>Unfortunately, you can’t use EPL’s 3D printer to make something you can otherwise buy (and avoid paying for it). This violates the </a:t>
            </a:r>
            <a:r>
              <a:rPr i="1" lang="en-GB">
                <a:solidFill>
                  <a:schemeClr val="dk1"/>
                </a:solidFill>
              </a:rPr>
              <a:t>Copyright Act.</a:t>
            </a:r>
          </a:p>
          <a:p>
            <a:pPr rtl="0">
              <a:spcBef>
                <a:spcPts val="0"/>
              </a:spcBef>
              <a:buNone/>
            </a:pPr>
            <a:r>
              <a:rPr lang="en-GB"/>
              <a:t>7. </a:t>
            </a:r>
            <a:r>
              <a:rPr lang="en-GB">
                <a:solidFill>
                  <a:schemeClr val="dk1"/>
                </a:solidFill>
              </a:rPr>
              <a:t>Only if you make me one too. Just kidding! Of course.</a:t>
            </a:r>
          </a:p>
          <a:p>
            <a:pPr>
              <a:spcBef>
                <a:spcPts val="0"/>
              </a:spcBef>
              <a:buNone/>
            </a:pPr>
            <a:r>
              <a:t/>
            </a:r>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What can you do in a makerspace?</a:t>
            </a:r>
          </a:p>
        </p:txBody>
      </p:sp>
      <p:sp>
        <p:nvSpPr>
          <p:cNvPr id="214" name="Shape 214"/>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800"/>
              </a:spcBef>
              <a:spcAft>
                <a:spcPts val="0"/>
              </a:spcAft>
              <a:buClr>
                <a:schemeClr val="dk1"/>
              </a:buClr>
              <a:buSzPct val="45833"/>
              <a:buFont typeface="Arial"/>
              <a:buNone/>
            </a:pPr>
            <a:r>
              <a:rPr b="1" lang="en-GB" sz="2400">
                <a:solidFill>
                  <a:schemeClr val="dk1"/>
                </a:solidFill>
              </a:rPr>
              <a:t>Espresso Book Machine (EBM)</a:t>
            </a:r>
          </a:p>
          <a:p>
            <a:pPr lvl="0" rtl="0">
              <a:spcBef>
                <a:spcPts val="0"/>
              </a:spcBef>
              <a:spcAft>
                <a:spcPts val="0"/>
              </a:spcAft>
              <a:buClr>
                <a:schemeClr val="dk1"/>
              </a:buClr>
              <a:buSzPct val="45833"/>
              <a:buFont typeface="Arial"/>
              <a:buNone/>
            </a:pPr>
            <a:r>
              <a:rPr lang="en-GB" sz="2400">
                <a:solidFill>
                  <a:schemeClr val="dk1"/>
                </a:solidFill>
              </a:rPr>
              <a:t>Potential copyright, moral rights, and trademark implications depending on answers to the big three questions and if use falls within fair dealing or user-generated content exceptions.</a:t>
            </a:r>
          </a:p>
          <a:p>
            <a:pPr rtl="0">
              <a:spcBef>
                <a:spcPts val="0"/>
              </a:spcBef>
              <a:spcAft>
                <a:spcPts val="0"/>
              </a:spcAft>
              <a:buNone/>
            </a:pPr>
            <a:r>
              <a:t/>
            </a:r>
            <a:endParaRPr b="1" sz="2400">
              <a:solidFill>
                <a:srgbClr val="000000"/>
              </a:solidFill>
              <a:latin typeface="Trebuchet MS"/>
              <a:ea typeface="Trebuchet MS"/>
              <a:cs typeface="Trebuchet MS"/>
              <a:sym typeface="Trebuchet MS"/>
            </a:endParaRPr>
          </a:p>
          <a:p>
            <a:pPr>
              <a:spcBef>
                <a:spcPts val="0"/>
              </a:spcBef>
              <a:buNone/>
            </a:pPr>
            <a:r>
              <a:t/>
            </a:r>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What can you do in a makerspace?</a:t>
            </a:r>
          </a:p>
        </p:txBody>
      </p:sp>
      <p:sp>
        <p:nvSpPr>
          <p:cNvPr id="220" name="Shape 220"/>
          <p:cNvSpPr txBox="1"/>
          <p:nvPr>
            <p:ph idx="1" type="body"/>
          </p:nvPr>
        </p:nvSpPr>
        <p:spPr>
          <a:xfrm>
            <a:off x="311700" y="1152475"/>
            <a:ext cx="3999899" cy="3416400"/>
          </a:xfrm>
          <a:prstGeom prst="rect">
            <a:avLst/>
          </a:prstGeom>
        </p:spPr>
        <p:txBody>
          <a:bodyPr anchorCtr="0" anchor="t" bIns="91425" lIns="91425" rIns="91425" tIns="91425">
            <a:noAutofit/>
          </a:bodyPr>
          <a:lstStyle/>
          <a:p>
            <a:pPr lvl="0" rtl="0">
              <a:spcBef>
                <a:spcPts val="0"/>
              </a:spcBef>
              <a:spcAft>
                <a:spcPts val="0"/>
              </a:spcAft>
              <a:buNone/>
            </a:pPr>
            <a:r>
              <a:rPr b="1" lang="en-GB" sz="1800">
                <a:solidFill>
                  <a:schemeClr val="dk1"/>
                </a:solidFill>
              </a:rPr>
              <a:t>EBM</a:t>
            </a:r>
          </a:p>
          <a:p>
            <a:pPr lvl="0" rtl="0">
              <a:spcBef>
                <a:spcPts val="0"/>
              </a:spcBef>
              <a:spcAft>
                <a:spcPts val="0"/>
              </a:spcAft>
              <a:buNone/>
            </a:pPr>
            <a:r>
              <a:t/>
            </a:r>
            <a:endParaRPr>
              <a:solidFill>
                <a:schemeClr val="dk1"/>
              </a:solidFill>
            </a:endParaRPr>
          </a:p>
          <a:p>
            <a:pPr lvl="0" rtl="0">
              <a:spcBef>
                <a:spcPts val="0"/>
              </a:spcBef>
              <a:spcAft>
                <a:spcPts val="0"/>
              </a:spcAft>
              <a:buClr>
                <a:schemeClr val="dk1"/>
              </a:buClr>
              <a:buSzPct val="78571"/>
              <a:buFont typeface="Arial"/>
              <a:buNone/>
            </a:pPr>
            <a:r>
              <a:rPr lang="en-GB">
                <a:solidFill>
                  <a:schemeClr val="dk1"/>
                </a:solidFill>
              </a:rPr>
              <a:t>8. I downloaded this picture from Google, I’d like to use it as the cover of my book. Can you help me create the picture?</a:t>
            </a:r>
          </a:p>
          <a:p>
            <a:pPr indent="457200" lvl="0" rtl="0">
              <a:spcBef>
                <a:spcPts val="0"/>
              </a:spcBef>
              <a:spcAft>
                <a:spcPts val="0"/>
              </a:spcAft>
              <a:buClr>
                <a:schemeClr val="dk1"/>
              </a:buClr>
              <a:buFont typeface="Arial"/>
              <a:buNone/>
            </a:pPr>
            <a:r>
              <a:t/>
            </a:r>
            <a:endParaRPr>
              <a:solidFill>
                <a:schemeClr val="dk1"/>
              </a:solidFill>
            </a:endParaRPr>
          </a:p>
          <a:p>
            <a:pPr lvl="0" rtl="0">
              <a:spcBef>
                <a:spcPts val="0"/>
              </a:spcBef>
              <a:spcAft>
                <a:spcPts val="0"/>
              </a:spcAft>
              <a:buClr>
                <a:schemeClr val="dk1"/>
              </a:buClr>
              <a:buSzPct val="78571"/>
              <a:buFont typeface="Arial"/>
              <a:buNone/>
            </a:pPr>
            <a:r>
              <a:rPr lang="en-GB">
                <a:solidFill>
                  <a:schemeClr val="dk1"/>
                </a:solidFill>
              </a:rPr>
              <a:t>9. I’d like to scan and create a new copy of </a:t>
            </a:r>
            <a:r>
              <a:rPr i="1" lang="en-GB">
                <a:solidFill>
                  <a:schemeClr val="dk1"/>
                </a:solidFill>
              </a:rPr>
              <a:t>Poli de serpent dent d’araignee </a:t>
            </a:r>
            <a:r>
              <a:rPr lang="en-GB">
                <a:solidFill>
                  <a:schemeClr val="dk1"/>
                </a:solidFill>
              </a:rPr>
              <a:t>by Danielle Marcotte. My copy is almost worn out and it means a lot to me.</a:t>
            </a:r>
          </a:p>
          <a:p>
            <a:pPr indent="457200" lvl="0" rtl="0">
              <a:spcBef>
                <a:spcPts val="0"/>
              </a:spcBef>
              <a:spcAft>
                <a:spcPts val="0"/>
              </a:spcAft>
              <a:buClr>
                <a:schemeClr val="dk1"/>
              </a:buClr>
              <a:buFont typeface="Arial"/>
              <a:buNone/>
            </a:pPr>
            <a:r>
              <a:t/>
            </a:r>
            <a:endParaRPr>
              <a:solidFill>
                <a:schemeClr val="dk1"/>
              </a:solidFill>
            </a:endParaRPr>
          </a:p>
          <a:p>
            <a:pPr>
              <a:spcBef>
                <a:spcPts val="0"/>
              </a:spcBef>
              <a:buNone/>
            </a:pPr>
            <a:r>
              <a:t/>
            </a:r>
            <a:endParaRPr/>
          </a:p>
        </p:txBody>
      </p:sp>
      <p:sp>
        <p:nvSpPr>
          <p:cNvPr id="221" name="Shape 221"/>
          <p:cNvSpPr txBox="1"/>
          <p:nvPr>
            <p:ph idx="2" type="body"/>
          </p:nvPr>
        </p:nvSpPr>
        <p:spPr>
          <a:xfrm>
            <a:off x="4832400" y="1152475"/>
            <a:ext cx="3999899" cy="3416400"/>
          </a:xfrm>
          <a:prstGeom prst="rect">
            <a:avLst/>
          </a:prstGeom>
        </p:spPr>
        <p:txBody>
          <a:bodyPr anchorCtr="0" anchor="t" bIns="91425" lIns="91425" rIns="91425" tIns="91425">
            <a:noAutofit/>
          </a:bodyPr>
          <a:lstStyle/>
          <a:p>
            <a:pPr rtl="0">
              <a:spcBef>
                <a:spcPts val="0"/>
              </a:spcBef>
              <a:buNone/>
            </a:pPr>
            <a:r>
              <a:rPr b="1" lang="en-GB" sz="1800">
                <a:solidFill>
                  <a:srgbClr val="000000"/>
                </a:solidFill>
              </a:rPr>
              <a:t>Librarian says…</a:t>
            </a:r>
          </a:p>
          <a:p>
            <a:pPr rtl="0">
              <a:spcBef>
                <a:spcPts val="0"/>
              </a:spcBef>
              <a:buNone/>
            </a:pPr>
            <a:r>
              <a:rPr lang="en-GB">
                <a:solidFill>
                  <a:srgbClr val="000000"/>
                </a:solidFill>
              </a:rPr>
              <a:t>8. </a:t>
            </a:r>
            <a:r>
              <a:rPr lang="en-GB">
                <a:solidFill>
                  <a:schemeClr val="dk1"/>
                </a:solidFill>
              </a:rPr>
              <a:t>Sure, but let’s make sure that you can use the picture for that purpose first. </a:t>
            </a:r>
          </a:p>
          <a:p>
            <a:pPr rtl="0">
              <a:spcBef>
                <a:spcPts val="0"/>
              </a:spcBef>
              <a:buNone/>
            </a:pPr>
            <a:r>
              <a:rPr lang="en-GB">
                <a:solidFill>
                  <a:srgbClr val="000000"/>
                </a:solidFill>
              </a:rPr>
              <a:t>9. T</a:t>
            </a:r>
            <a:r>
              <a:rPr lang="en-GB">
                <a:solidFill>
                  <a:schemeClr val="dk1"/>
                </a:solidFill>
              </a:rPr>
              <a:t>oo bad, so sad. You need to buy a new one. And keep the old copy, or consider creating a super-cool cover using EPL’s 3D printer to preserve it!</a:t>
            </a:r>
          </a:p>
          <a:p>
            <a:pPr>
              <a:spcBef>
                <a:spcPts val="0"/>
              </a:spcBef>
              <a:buNone/>
            </a:pPr>
            <a:r>
              <a:t/>
            </a:r>
            <a:endParaRPr b="1" sz="1800">
              <a:solidFill>
                <a:srgbClr val="000000"/>
              </a:solidFill>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GB"/>
              <a:t>What can you do in a makerspace?</a:t>
            </a:r>
          </a:p>
        </p:txBody>
      </p:sp>
      <p:sp>
        <p:nvSpPr>
          <p:cNvPr id="227" name="Shape 227"/>
          <p:cNvSpPr txBox="1"/>
          <p:nvPr>
            <p:ph idx="1" type="body"/>
          </p:nvPr>
        </p:nvSpPr>
        <p:spPr>
          <a:xfrm>
            <a:off x="311700" y="1152475"/>
            <a:ext cx="3999899" cy="3416400"/>
          </a:xfrm>
          <a:prstGeom prst="rect">
            <a:avLst/>
          </a:prstGeom>
        </p:spPr>
        <p:txBody>
          <a:bodyPr anchorCtr="0" anchor="t" bIns="91425" lIns="91425" rIns="91425" tIns="91425">
            <a:noAutofit/>
          </a:bodyPr>
          <a:lstStyle/>
          <a:p>
            <a:pPr lvl="0" rtl="0">
              <a:spcBef>
                <a:spcPts val="800"/>
              </a:spcBef>
              <a:spcAft>
                <a:spcPts val="0"/>
              </a:spcAft>
              <a:buNone/>
            </a:pPr>
            <a:r>
              <a:rPr b="1" lang="en-GB" sz="1800">
                <a:solidFill>
                  <a:srgbClr val="000000"/>
                </a:solidFill>
              </a:rPr>
              <a:t>EBM continued</a:t>
            </a:r>
          </a:p>
          <a:p>
            <a:pPr lvl="0" rtl="0">
              <a:spcBef>
                <a:spcPts val="0"/>
              </a:spcBef>
              <a:spcAft>
                <a:spcPts val="0"/>
              </a:spcAft>
              <a:buNone/>
            </a:pPr>
            <a:r>
              <a:t/>
            </a:r>
            <a:endParaRPr sz="1400">
              <a:solidFill>
                <a:schemeClr val="dk1"/>
              </a:solidFill>
            </a:endParaRPr>
          </a:p>
          <a:p>
            <a:pPr lvl="0" rtl="0">
              <a:spcBef>
                <a:spcPts val="0"/>
              </a:spcBef>
              <a:spcAft>
                <a:spcPts val="0"/>
              </a:spcAft>
              <a:buClr>
                <a:schemeClr val="dk1"/>
              </a:buClr>
              <a:buSzPct val="78571"/>
              <a:buFont typeface="Arial"/>
              <a:buNone/>
            </a:pPr>
            <a:r>
              <a:rPr lang="en-GB" sz="1400">
                <a:solidFill>
                  <a:schemeClr val="dk1"/>
                </a:solidFill>
              </a:rPr>
              <a:t>10. I’d like to publish my multi-volume My Little Pony/BioShock Infinite crossover fanfiction epic, </a:t>
            </a:r>
            <a:r>
              <a:rPr i="1" lang="en-GB" sz="1400">
                <a:solidFill>
                  <a:schemeClr val="dk1"/>
                </a:solidFill>
              </a:rPr>
              <a:t>BioShock: The Price of Friendship is Eternal Sparkles.</a:t>
            </a:r>
          </a:p>
          <a:p>
            <a:pPr rtl="0">
              <a:spcBef>
                <a:spcPts val="0"/>
              </a:spcBef>
              <a:spcAft>
                <a:spcPts val="0"/>
              </a:spcAft>
              <a:buNone/>
            </a:pPr>
            <a:r>
              <a:t/>
            </a:r>
            <a:endParaRPr sz="1400">
              <a:solidFill>
                <a:schemeClr val="dk1"/>
              </a:solidFill>
            </a:endParaRPr>
          </a:p>
          <a:p>
            <a:pPr lvl="0" rtl="0">
              <a:spcBef>
                <a:spcPts val="0"/>
              </a:spcBef>
              <a:spcAft>
                <a:spcPts val="0"/>
              </a:spcAft>
              <a:buNone/>
            </a:pPr>
            <a:r>
              <a:rPr lang="en-GB" sz="1400">
                <a:solidFill>
                  <a:schemeClr val="dk1"/>
                </a:solidFill>
              </a:rPr>
              <a:t>11.</a:t>
            </a:r>
            <a:r>
              <a:rPr lang="en-GB">
                <a:solidFill>
                  <a:schemeClr val="dk1"/>
                </a:solidFill>
              </a:rPr>
              <a:t> </a:t>
            </a:r>
            <a:r>
              <a:rPr lang="en-GB" sz="1400">
                <a:solidFill>
                  <a:schemeClr val="dk1"/>
                </a:solidFill>
              </a:rPr>
              <a:t>I’ve got a collection of articles for a class I’m taking; I’d like to print them in one bound book so I can read them on the train.</a:t>
            </a:r>
          </a:p>
          <a:p>
            <a:pPr lvl="0" rtl="0">
              <a:spcBef>
                <a:spcPts val="0"/>
              </a:spcBef>
              <a:spcAft>
                <a:spcPts val="0"/>
              </a:spcAft>
              <a:buNone/>
            </a:pPr>
            <a:r>
              <a:t/>
            </a:r>
            <a:endParaRPr b="1" sz="1200">
              <a:solidFill>
                <a:schemeClr val="dk1"/>
              </a:solidFill>
            </a:endParaRPr>
          </a:p>
          <a:p>
            <a:pPr lvl="0" rtl="0">
              <a:spcBef>
                <a:spcPts val="0"/>
              </a:spcBef>
              <a:spcAft>
                <a:spcPts val="0"/>
              </a:spcAft>
              <a:buNone/>
            </a:pPr>
            <a:r>
              <a:t/>
            </a:r>
            <a:endParaRPr b="1" sz="1200">
              <a:solidFill>
                <a:schemeClr val="dk1"/>
              </a:solidFill>
            </a:endParaRPr>
          </a:p>
          <a:p>
            <a:pPr lvl="0" rtl="0">
              <a:spcBef>
                <a:spcPts val="0"/>
              </a:spcBef>
              <a:buNone/>
            </a:pPr>
            <a:r>
              <a:t/>
            </a:r>
            <a:endParaRPr/>
          </a:p>
        </p:txBody>
      </p:sp>
      <p:sp>
        <p:nvSpPr>
          <p:cNvPr id="228" name="Shape 228"/>
          <p:cNvSpPr txBox="1"/>
          <p:nvPr>
            <p:ph idx="2" type="body"/>
          </p:nvPr>
        </p:nvSpPr>
        <p:spPr>
          <a:xfrm>
            <a:off x="4832400" y="1152475"/>
            <a:ext cx="3999899" cy="3416400"/>
          </a:xfrm>
          <a:prstGeom prst="rect">
            <a:avLst/>
          </a:prstGeom>
        </p:spPr>
        <p:txBody>
          <a:bodyPr anchorCtr="0" anchor="t" bIns="91425" lIns="91425" rIns="91425" tIns="91425">
            <a:noAutofit/>
          </a:bodyPr>
          <a:lstStyle/>
          <a:p>
            <a:pPr rtl="0">
              <a:spcBef>
                <a:spcPts val="0"/>
              </a:spcBef>
              <a:buNone/>
            </a:pPr>
            <a:r>
              <a:rPr b="1" lang="en-GB" sz="1800">
                <a:solidFill>
                  <a:srgbClr val="000000"/>
                </a:solidFill>
              </a:rPr>
              <a:t>Librarian says…</a:t>
            </a:r>
          </a:p>
          <a:p>
            <a:pPr rtl="0">
              <a:spcBef>
                <a:spcPts val="0"/>
              </a:spcBef>
              <a:buNone/>
            </a:pPr>
            <a:r>
              <a:rPr lang="en-GB">
                <a:solidFill>
                  <a:srgbClr val="000000"/>
                </a:solidFill>
              </a:rPr>
              <a:t>10. You are awesome. Seriously. I love you.</a:t>
            </a:r>
          </a:p>
          <a:p>
            <a:pPr rtl="0">
              <a:spcBef>
                <a:spcPts val="0"/>
              </a:spcBef>
              <a:buNone/>
            </a:pPr>
            <a:r>
              <a:t/>
            </a:r>
            <a:endParaRPr>
              <a:solidFill>
                <a:srgbClr val="000000"/>
              </a:solidFill>
            </a:endParaRPr>
          </a:p>
          <a:p>
            <a:pPr rtl="0">
              <a:spcBef>
                <a:spcPts val="0"/>
              </a:spcBef>
              <a:buNone/>
            </a:pPr>
            <a:r>
              <a:t/>
            </a:r>
            <a:endParaRPr>
              <a:solidFill>
                <a:srgbClr val="000000"/>
              </a:solidFill>
            </a:endParaRPr>
          </a:p>
          <a:p>
            <a:pPr>
              <a:spcBef>
                <a:spcPts val="0"/>
              </a:spcBef>
              <a:buNone/>
            </a:pPr>
            <a:r>
              <a:rPr lang="en-GB">
                <a:solidFill>
                  <a:srgbClr val="000000"/>
                </a:solidFill>
              </a:rPr>
              <a:t>11. Sure, but consider just printing each individual article and leaving as is.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What can you do in a makerspace?</a:t>
            </a:r>
          </a:p>
        </p:txBody>
      </p:sp>
      <p:sp>
        <p:nvSpPr>
          <p:cNvPr id="234" name="Shape 234"/>
          <p:cNvSpPr txBox="1"/>
          <p:nvPr>
            <p:ph idx="1" type="body"/>
          </p:nvPr>
        </p:nvSpPr>
        <p:spPr>
          <a:xfrm>
            <a:off x="311700" y="1152475"/>
            <a:ext cx="3999899" cy="3416400"/>
          </a:xfrm>
          <a:prstGeom prst="rect">
            <a:avLst/>
          </a:prstGeom>
        </p:spPr>
        <p:txBody>
          <a:bodyPr anchorCtr="0" anchor="t" bIns="91425" lIns="91425" rIns="91425" tIns="91425">
            <a:noAutofit/>
          </a:bodyPr>
          <a:lstStyle/>
          <a:p>
            <a:pPr lvl="0" rtl="0">
              <a:spcBef>
                <a:spcPts val="0"/>
              </a:spcBef>
              <a:spcAft>
                <a:spcPts val="0"/>
              </a:spcAft>
              <a:buNone/>
            </a:pPr>
            <a:r>
              <a:rPr b="1" lang="en-GB" sz="1800">
                <a:solidFill>
                  <a:schemeClr val="dk1"/>
                </a:solidFill>
              </a:rPr>
              <a:t>EBM continued</a:t>
            </a:r>
          </a:p>
          <a:p>
            <a:pPr lvl="0" rtl="0">
              <a:spcBef>
                <a:spcPts val="0"/>
              </a:spcBef>
              <a:spcAft>
                <a:spcPts val="0"/>
              </a:spcAft>
              <a:buNone/>
            </a:pPr>
            <a:r>
              <a:t/>
            </a:r>
            <a:endParaRPr b="1" sz="1800">
              <a:solidFill>
                <a:schemeClr val="dk1"/>
              </a:solidFill>
            </a:endParaRPr>
          </a:p>
          <a:p>
            <a:pPr lvl="0" rtl="0">
              <a:spcBef>
                <a:spcPts val="0"/>
              </a:spcBef>
              <a:spcAft>
                <a:spcPts val="0"/>
              </a:spcAft>
              <a:buClr>
                <a:schemeClr val="dk1"/>
              </a:buClr>
              <a:buSzPct val="78571"/>
              <a:buFont typeface="Arial"/>
              <a:buNone/>
            </a:pPr>
            <a:r>
              <a:rPr lang="en-GB">
                <a:solidFill>
                  <a:schemeClr val="dk1"/>
                </a:solidFill>
              </a:rPr>
              <a:t>12. I lost the manual for my 2008 Chevy Cobalt. I found a PDF version on cobaltforever.com forums - can I make a new copy here?</a:t>
            </a:r>
          </a:p>
          <a:p>
            <a:pPr indent="457200" lvl="0" rtl="0">
              <a:spcBef>
                <a:spcPts val="0"/>
              </a:spcBef>
              <a:spcAft>
                <a:spcPts val="0"/>
              </a:spcAft>
              <a:buClr>
                <a:schemeClr val="dk1"/>
              </a:buClr>
              <a:buFont typeface="Arial"/>
              <a:buNone/>
            </a:pPr>
            <a:r>
              <a:t/>
            </a:r>
            <a:endParaRPr>
              <a:solidFill>
                <a:schemeClr val="dk1"/>
              </a:solidFill>
            </a:endParaRPr>
          </a:p>
          <a:p>
            <a:pPr lvl="0" rtl="0">
              <a:spcBef>
                <a:spcPts val="0"/>
              </a:spcBef>
              <a:spcAft>
                <a:spcPts val="0"/>
              </a:spcAft>
              <a:buClr>
                <a:schemeClr val="dk1"/>
              </a:buClr>
              <a:buSzPct val="78571"/>
              <a:buFont typeface="Arial"/>
              <a:buNone/>
            </a:pPr>
            <a:r>
              <a:rPr lang="en-GB">
                <a:solidFill>
                  <a:schemeClr val="dk1"/>
                </a:solidFill>
              </a:rPr>
              <a:t>13. Can I print the latest copy of MagPi magazine?</a:t>
            </a:r>
          </a:p>
          <a:p>
            <a:pPr>
              <a:spcBef>
                <a:spcPts val="0"/>
              </a:spcBef>
              <a:buNone/>
            </a:pPr>
            <a:r>
              <a:t/>
            </a:r>
            <a:endParaRPr/>
          </a:p>
        </p:txBody>
      </p:sp>
      <p:sp>
        <p:nvSpPr>
          <p:cNvPr id="235" name="Shape 235"/>
          <p:cNvSpPr txBox="1"/>
          <p:nvPr>
            <p:ph idx="2" type="body"/>
          </p:nvPr>
        </p:nvSpPr>
        <p:spPr>
          <a:xfrm>
            <a:off x="4832400" y="1152475"/>
            <a:ext cx="3999899" cy="3416400"/>
          </a:xfrm>
          <a:prstGeom prst="rect">
            <a:avLst/>
          </a:prstGeom>
        </p:spPr>
        <p:txBody>
          <a:bodyPr anchorCtr="0" anchor="t" bIns="91425" lIns="91425" rIns="91425" tIns="91425">
            <a:noAutofit/>
          </a:bodyPr>
          <a:lstStyle/>
          <a:p>
            <a:pPr rtl="0">
              <a:spcBef>
                <a:spcPts val="0"/>
              </a:spcBef>
              <a:buNone/>
            </a:pPr>
            <a:r>
              <a:rPr b="1" lang="en-GB" sz="1800">
                <a:solidFill>
                  <a:srgbClr val="000000"/>
                </a:solidFill>
              </a:rPr>
              <a:t>Librarian says…</a:t>
            </a:r>
          </a:p>
          <a:p>
            <a:pPr rtl="0">
              <a:spcBef>
                <a:spcPts val="0"/>
              </a:spcBef>
              <a:buNone/>
            </a:pPr>
            <a:r>
              <a:rPr lang="en-GB">
                <a:solidFill>
                  <a:srgbClr val="000000"/>
                </a:solidFill>
              </a:rPr>
              <a:t>12. Yes, but how reliable is cobaltforever.com? Is there a more accurate source, say the Chevy website?</a:t>
            </a:r>
          </a:p>
          <a:p>
            <a:pPr rtl="0">
              <a:spcBef>
                <a:spcPts val="0"/>
              </a:spcBef>
              <a:buNone/>
            </a:pPr>
            <a:r>
              <a:t/>
            </a:r>
            <a:endParaRPr>
              <a:solidFill>
                <a:srgbClr val="000000"/>
              </a:solidFill>
            </a:endParaRPr>
          </a:p>
          <a:p>
            <a:pPr>
              <a:spcBef>
                <a:spcPts val="0"/>
              </a:spcBef>
              <a:buNone/>
            </a:pPr>
            <a:r>
              <a:rPr lang="en-GB">
                <a:solidFill>
                  <a:srgbClr val="000000"/>
                </a:solidFill>
              </a:rPr>
              <a:t>13. Yes. Is this a trick question?</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sp>
        <p:nvSpPr>
          <p:cNvPr id="240" name="Shape 240"/>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What can you do in a makerspace?</a:t>
            </a:r>
          </a:p>
        </p:txBody>
      </p:sp>
      <p:sp>
        <p:nvSpPr>
          <p:cNvPr id="241" name="Shape 241"/>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800"/>
              </a:spcBef>
              <a:spcAft>
                <a:spcPts val="0"/>
              </a:spcAft>
              <a:buClr>
                <a:schemeClr val="dk1"/>
              </a:buClr>
              <a:buSzPct val="45833"/>
              <a:buFont typeface="Arial"/>
              <a:buNone/>
            </a:pPr>
            <a:r>
              <a:rPr b="1" lang="en-GB" sz="2400">
                <a:solidFill>
                  <a:schemeClr val="dk1"/>
                </a:solidFill>
              </a:rPr>
              <a:t>Digital Conversion</a:t>
            </a:r>
          </a:p>
          <a:p>
            <a:pPr lvl="0" rtl="0">
              <a:spcBef>
                <a:spcPts val="0"/>
              </a:spcBef>
              <a:spcAft>
                <a:spcPts val="0"/>
              </a:spcAft>
              <a:buClr>
                <a:schemeClr val="dk1"/>
              </a:buClr>
              <a:buSzPct val="45833"/>
              <a:buFont typeface="Arial"/>
              <a:buNone/>
            </a:pPr>
            <a:r>
              <a:rPr lang="en-GB" sz="2400">
                <a:solidFill>
                  <a:schemeClr val="dk1"/>
                </a:solidFill>
              </a:rPr>
              <a:t>Potential copyright implications depending on answers to the big three questions and if use falls within fair dealing or personal use exceptions, and if terms of use/license allow for the use.</a:t>
            </a:r>
          </a:p>
          <a:p>
            <a:pPr lvl="0" rtl="0">
              <a:spcBef>
                <a:spcPts val="0"/>
              </a:spcBef>
              <a:spcAft>
                <a:spcPts val="0"/>
              </a:spcAft>
              <a:buNone/>
            </a:pPr>
            <a:r>
              <a:t/>
            </a:r>
            <a:endParaRPr sz="2400">
              <a:solidFill>
                <a:schemeClr val="dk1"/>
              </a:solidFill>
            </a:endParaRPr>
          </a:p>
          <a:p>
            <a:pPr lvl="0" rtl="0">
              <a:spcBef>
                <a:spcPts val="0"/>
              </a:spcBef>
              <a:spcAft>
                <a:spcPts val="0"/>
              </a:spcAft>
              <a:buClr>
                <a:schemeClr val="dk1"/>
              </a:buClr>
              <a:buFont typeface="Arial"/>
              <a:buNone/>
            </a:pPr>
            <a:r>
              <a:t/>
            </a:r>
            <a:endParaRPr sz="1800">
              <a:solidFill>
                <a:schemeClr val="dk1"/>
              </a:solidFill>
            </a:endParaRPr>
          </a:p>
          <a:p>
            <a:pPr rtl="0">
              <a:spcBef>
                <a:spcPts val="0"/>
              </a:spcBef>
              <a:buNone/>
            </a:pPr>
            <a:r>
              <a:t/>
            </a:r>
            <a:endParaRPr/>
          </a:p>
          <a:p>
            <a:pPr rtl="0">
              <a:spcBef>
                <a:spcPts val="0"/>
              </a:spcBef>
              <a:buNone/>
            </a:pPr>
            <a:r>
              <a:t/>
            </a:r>
            <a:endParaRPr/>
          </a:p>
          <a:p>
            <a:pPr>
              <a:spcBef>
                <a:spcPts val="0"/>
              </a:spcBef>
              <a:buNone/>
            </a:pPr>
            <a:r>
              <a:t/>
            </a: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title"/>
          </p:nvPr>
        </p:nvSpPr>
        <p:spPr>
          <a:xfrm>
            <a:off x="490250" y="526350"/>
            <a:ext cx="7880400" cy="4090800"/>
          </a:xfrm>
          <a:prstGeom prst="rect">
            <a:avLst/>
          </a:prstGeom>
        </p:spPr>
        <p:txBody>
          <a:bodyPr anchorCtr="0" anchor="ctr" bIns="91425" lIns="91425" rIns="91425" tIns="91425">
            <a:noAutofit/>
          </a:bodyPr>
          <a:lstStyle/>
          <a:p>
            <a:pPr lvl="0" rtl="0">
              <a:lnSpc>
                <a:spcPct val="115000"/>
              </a:lnSpc>
              <a:spcBef>
                <a:spcPts val="1000"/>
              </a:spcBef>
              <a:buClr>
                <a:schemeClr val="dk1"/>
              </a:buClr>
              <a:buSzPct val="36666"/>
              <a:buFont typeface="Arial"/>
              <a:buNone/>
            </a:pPr>
            <a:r>
              <a:rPr lang="en-GB" sz="3000">
                <a:solidFill>
                  <a:srgbClr val="FF0000"/>
                </a:solidFill>
              </a:rPr>
              <a:t>Disclaimer </a:t>
            </a:r>
          </a:p>
          <a:p>
            <a:pPr lvl="0" rtl="0">
              <a:lnSpc>
                <a:spcPct val="115000"/>
              </a:lnSpc>
              <a:spcBef>
                <a:spcPts val="0"/>
              </a:spcBef>
              <a:buClr>
                <a:schemeClr val="dk1"/>
              </a:buClr>
              <a:buSzPct val="36666"/>
              <a:buFont typeface="Arial"/>
              <a:buNone/>
            </a:pPr>
            <a:r>
              <a:rPr lang="en-GB" sz="3000"/>
              <a:t>This presentation is intended for discussion purposes only and does not constitute legal advice or legal opinion.</a:t>
            </a:r>
          </a:p>
          <a:p>
            <a:pPr lvl="0" rtl="0">
              <a:lnSpc>
                <a:spcPct val="115000"/>
              </a:lnSpc>
              <a:spcBef>
                <a:spcPts val="0"/>
              </a:spcBef>
              <a:buClr>
                <a:schemeClr val="dk1"/>
              </a:buClr>
              <a:buFont typeface="Arial"/>
              <a:buNone/>
            </a:pPr>
            <a:r>
              <a:t/>
            </a:r>
            <a:endParaRPr sz="3000"/>
          </a:p>
          <a:p>
            <a:pPr lvl="0" rtl="0">
              <a:lnSpc>
                <a:spcPct val="115000"/>
              </a:lnSpc>
              <a:spcBef>
                <a:spcPts val="0"/>
              </a:spcBef>
              <a:buClr>
                <a:schemeClr val="dk1"/>
              </a:buClr>
              <a:buFont typeface="Arial"/>
              <a:buNone/>
            </a:pPr>
            <a:r>
              <a:t/>
            </a:r>
            <a:endParaRPr sz="1400"/>
          </a:p>
          <a:p>
            <a:pPr>
              <a:spcBef>
                <a:spcPts val="0"/>
              </a:spcBef>
              <a:buNone/>
            </a:pPr>
            <a:r>
              <a:t/>
            </a:r>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What can you do  in a makerspace?</a:t>
            </a:r>
          </a:p>
        </p:txBody>
      </p:sp>
      <p:sp>
        <p:nvSpPr>
          <p:cNvPr id="247" name="Shape 247"/>
          <p:cNvSpPr txBox="1"/>
          <p:nvPr>
            <p:ph idx="1" type="body"/>
          </p:nvPr>
        </p:nvSpPr>
        <p:spPr>
          <a:xfrm>
            <a:off x="311700" y="1152475"/>
            <a:ext cx="3999899" cy="3416400"/>
          </a:xfrm>
          <a:prstGeom prst="rect">
            <a:avLst/>
          </a:prstGeom>
        </p:spPr>
        <p:txBody>
          <a:bodyPr anchorCtr="0" anchor="t" bIns="91425" lIns="91425" rIns="91425" tIns="91425">
            <a:noAutofit/>
          </a:bodyPr>
          <a:lstStyle/>
          <a:p>
            <a:pPr lvl="0" rtl="0">
              <a:spcBef>
                <a:spcPts val="0"/>
              </a:spcBef>
              <a:spcAft>
                <a:spcPts val="0"/>
              </a:spcAft>
              <a:buNone/>
            </a:pPr>
            <a:r>
              <a:rPr b="1" lang="en-GB" sz="1800">
                <a:solidFill>
                  <a:schemeClr val="dk1"/>
                </a:solidFill>
              </a:rPr>
              <a:t>Digital conversion</a:t>
            </a:r>
          </a:p>
          <a:p>
            <a:pPr lvl="0" rtl="0">
              <a:spcBef>
                <a:spcPts val="0"/>
              </a:spcBef>
              <a:spcAft>
                <a:spcPts val="0"/>
              </a:spcAft>
              <a:buNone/>
            </a:pPr>
            <a:r>
              <a:t/>
            </a:r>
            <a:endParaRPr b="1" sz="1800">
              <a:solidFill>
                <a:schemeClr val="dk1"/>
              </a:solidFill>
            </a:endParaRPr>
          </a:p>
          <a:p>
            <a:pPr lvl="0" rtl="0">
              <a:spcBef>
                <a:spcPts val="0"/>
              </a:spcBef>
              <a:spcAft>
                <a:spcPts val="0"/>
              </a:spcAft>
              <a:buClr>
                <a:schemeClr val="dk1"/>
              </a:buClr>
              <a:buSzPct val="78571"/>
              <a:buFont typeface="Arial"/>
              <a:buNone/>
            </a:pPr>
            <a:r>
              <a:rPr lang="en-GB">
                <a:solidFill>
                  <a:schemeClr val="dk1"/>
                </a:solidFill>
              </a:rPr>
              <a:t>14. I’d like to make a digital copy of my </a:t>
            </a:r>
            <a:r>
              <a:rPr i="1" lang="en-GB">
                <a:solidFill>
                  <a:schemeClr val="dk1"/>
                </a:solidFill>
              </a:rPr>
              <a:t>The Lady and the Tramp </a:t>
            </a:r>
            <a:r>
              <a:rPr lang="en-GB">
                <a:solidFill>
                  <a:schemeClr val="dk1"/>
                </a:solidFill>
              </a:rPr>
              <a:t>VHS.</a:t>
            </a:r>
          </a:p>
          <a:p>
            <a:pPr lvl="0" rtl="0">
              <a:spcBef>
                <a:spcPts val="0"/>
              </a:spcBef>
              <a:spcAft>
                <a:spcPts val="0"/>
              </a:spcAft>
              <a:buClr>
                <a:schemeClr val="dk1"/>
              </a:buClr>
              <a:buFont typeface="Arial"/>
              <a:buNone/>
            </a:pPr>
            <a:r>
              <a:t/>
            </a:r>
            <a:endParaRPr>
              <a:solidFill>
                <a:schemeClr val="dk1"/>
              </a:solidFill>
            </a:endParaRPr>
          </a:p>
          <a:p>
            <a:pPr lvl="0" rtl="0">
              <a:spcBef>
                <a:spcPts val="0"/>
              </a:spcBef>
              <a:spcAft>
                <a:spcPts val="0"/>
              </a:spcAft>
              <a:buClr>
                <a:schemeClr val="dk1"/>
              </a:buClr>
              <a:buSzPct val="78571"/>
              <a:buFont typeface="Arial"/>
              <a:buNone/>
            </a:pPr>
            <a:r>
              <a:rPr lang="en-GB">
                <a:solidFill>
                  <a:schemeClr val="dk1"/>
                </a:solidFill>
              </a:rPr>
              <a:t>15. I’d like to convert some old yoga videos that I have on VHS and burn them to a DVD so I can use them.</a:t>
            </a:r>
          </a:p>
          <a:p>
            <a:pPr lvl="0" rtl="0">
              <a:spcBef>
                <a:spcPts val="0"/>
              </a:spcBef>
              <a:spcAft>
                <a:spcPts val="0"/>
              </a:spcAft>
              <a:buClr>
                <a:schemeClr val="dk1"/>
              </a:buClr>
              <a:buFont typeface="Arial"/>
              <a:buNone/>
            </a:pPr>
            <a:r>
              <a:t/>
            </a:r>
            <a:endParaRPr>
              <a:solidFill>
                <a:schemeClr val="dk1"/>
              </a:solidFill>
            </a:endParaRPr>
          </a:p>
          <a:p>
            <a:pPr lvl="0" rtl="0">
              <a:spcBef>
                <a:spcPts val="0"/>
              </a:spcBef>
              <a:spcAft>
                <a:spcPts val="0"/>
              </a:spcAft>
              <a:buClr>
                <a:schemeClr val="dk1"/>
              </a:buClr>
              <a:buSzPct val="78571"/>
              <a:buFont typeface="Arial"/>
              <a:buNone/>
            </a:pPr>
            <a:r>
              <a:rPr lang="en-GB">
                <a:solidFill>
                  <a:schemeClr val="dk1"/>
                </a:solidFill>
              </a:rPr>
              <a:t>16. I borrowed a DVD from the library. I’m making a copy of the movie so that I can watch it at home.</a:t>
            </a:r>
          </a:p>
          <a:p>
            <a:pPr>
              <a:spcBef>
                <a:spcPts val="0"/>
              </a:spcBef>
              <a:buNone/>
            </a:pPr>
            <a:r>
              <a:t/>
            </a:r>
            <a:endParaRPr/>
          </a:p>
        </p:txBody>
      </p:sp>
      <p:sp>
        <p:nvSpPr>
          <p:cNvPr id="248" name="Shape 248"/>
          <p:cNvSpPr txBox="1"/>
          <p:nvPr>
            <p:ph idx="2" type="body"/>
          </p:nvPr>
        </p:nvSpPr>
        <p:spPr>
          <a:xfrm>
            <a:off x="4832400" y="1152475"/>
            <a:ext cx="3999899" cy="3416400"/>
          </a:xfrm>
          <a:prstGeom prst="rect">
            <a:avLst/>
          </a:prstGeom>
        </p:spPr>
        <p:txBody>
          <a:bodyPr anchorCtr="0" anchor="t" bIns="91425" lIns="91425" rIns="91425" tIns="91425">
            <a:noAutofit/>
          </a:bodyPr>
          <a:lstStyle/>
          <a:p>
            <a:pPr rtl="0">
              <a:spcBef>
                <a:spcPts val="0"/>
              </a:spcBef>
              <a:buNone/>
            </a:pPr>
            <a:r>
              <a:rPr b="1" lang="en-GB" sz="1800">
                <a:solidFill>
                  <a:srgbClr val="000000"/>
                </a:solidFill>
              </a:rPr>
              <a:t>Librarian says…</a:t>
            </a:r>
          </a:p>
          <a:p>
            <a:pPr rtl="0">
              <a:spcBef>
                <a:spcPts val="0"/>
              </a:spcBef>
              <a:buNone/>
            </a:pPr>
            <a:r>
              <a:rPr lang="en-GB">
                <a:solidFill>
                  <a:srgbClr val="000000"/>
                </a:solidFill>
              </a:rPr>
              <a:t>14. Not a problem. But just so you know, dogs shouldn’t eat spaghetti.</a:t>
            </a:r>
          </a:p>
          <a:p>
            <a:pPr rtl="0">
              <a:spcBef>
                <a:spcPts val="0"/>
              </a:spcBef>
              <a:buNone/>
            </a:pPr>
            <a:r>
              <a:rPr lang="en-GB">
                <a:solidFill>
                  <a:srgbClr val="000000"/>
                </a:solidFill>
              </a:rPr>
              <a:t>15. Go for it. Be sure to wear stretchy pants.</a:t>
            </a:r>
          </a:p>
          <a:p>
            <a:pPr lvl="0" rtl="0">
              <a:spcBef>
                <a:spcPts val="0"/>
              </a:spcBef>
              <a:spcAft>
                <a:spcPts val="0"/>
              </a:spcAft>
              <a:buClr>
                <a:schemeClr val="dk1"/>
              </a:buClr>
              <a:buFont typeface="Arial"/>
              <a:buNone/>
            </a:pPr>
            <a:r>
              <a:t/>
            </a:r>
            <a:endParaRPr>
              <a:solidFill>
                <a:srgbClr val="000000"/>
              </a:solidFill>
            </a:endParaRPr>
          </a:p>
          <a:p>
            <a:pPr rtl="0">
              <a:spcBef>
                <a:spcPts val="0"/>
              </a:spcBef>
              <a:buNone/>
            </a:pPr>
            <a:r>
              <a:rPr lang="en-GB">
                <a:solidFill>
                  <a:srgbClr val="000000"/>
                </a:solidFill>
              </a:rPr>
              <a:t>16. </a:t>
            </a:r>
            <a:r>
              <a:rPr lang="en-GB">
                <a:solidFill>
                  <a:schemeClr val="dk1"/>
                </a:solidFill>
              </a:rPr>
              <a:t>Jerk! You’re the reason why actors and movie companies can’t make a living! Wait a minute...But seriously, no. You can only make copies for personal use if you own the original in the first place.</a:t>
            </a:r>
          </a:p>
          <a:p>
            <a:pPr lvl="0" rtl="0">
              <a:spcBef>
                <a:spcPts val="0"/>
              </a:spcBef>
              <a:spcAft>
                <a:spcPts val="0"/>
              </a:spcAft>
              <a:buClr>
                <a:schemeClr val="dk1"/>
              </a:buClr>
              <a:buFont typeface="Arial"/>
              <a:buNone/>
            </a:pPr>
            <a:r>
              <a:t/>
            </a:r>
            <a:endParaRPr sz="1200">
              <a:solidFill>
                <a:schemeClr val="dk1"/>
              </a:solidFill>
            </a:endParaRPr>
          </a:p>
          <a:p>
            <a:pPr>
              <a:spcBef>
                <a:spcPts val="0"/>
              </a:spcBef>
              <a:buNone/>
            </a:pPr>
            <a:r>
              <a:t/>
            </a:r>
            <a:endParaRPr>
              <a:solidFill>
                <a:srgbClr val="000000"/>
              </a:solidFill>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GB"/>
              <a:t>What can you do in a makerspace?</a:t>
            </a:r>
          </a:p>
        </p:txBody>
      </p:sp>
      <p:sp>
        <p:nvSpPr>
          <p:cNvPr id="254" name="Shape 254"/>
          <p:cNvSpPr txBox="1"/>
          <p:nvPr>
            <p:ph idx="1" type="body"/>
          </p:nvPr>
        </p:nvSpPr>
        <p:spPr>
          <a:xfrm>
            <a:off x="311700" y="1152475"/>
            <a:ext cx="3999899" cy="3416400"/>
          </a:xfrm>
          <a:prstGeom prst="rect">
            <a:avLst/>
          </a:prstGeom>
        </p:spPr>
        <p:txBody>
          <a:bodyPr anchorCtr="0" anchor="t" bIns="91425" lIns="91425" rIns="91425" tIns="91425">
            <a:noAutofit/>
          </a:bodyPr>
          <a:lstStyle/>
          <a:p>
            <a:pPr lvl="0" rtl="0">
              <a:spcBef>
                <a:spcPts val="800"/>
              </a:spcBef>
              <a:spcAft>
                <a:spcPts val="0"/>
              </a:spcAft>
              <a:buNone/>
            </a:pPr>
            <a:r>
              <a:rPr b="1" lang="en-GB" sz="1800">
                <a:solidFill>
                  <a:srgbClr val="000000"/>
                </a:solidFill>
              </a:rPr>
              <a:t>Digital Conversion continued</a:t>
            </a:r>
          </a:p>
          <a:p>
            <a:pPr lvl="0" rtl="0">
              <a:spcBef>
                <a:spcPts val="0"/>
              </a:spcBef>
              <a:spcAft>
                <a:spcPts val="0"/>
              </a:spcAft>
              <a:buNone/>
            </a:pPr>
            <a:r>
              <a:t/>
            </a:r>
            <a:endParaRPr>
              <a:solidFill>
                <a:schemeClr val="dk1"/>
              </a:solidFill>
            </a:endParaRPr>
          </a:p>
          <a:p>
            <a:pPr lvl="0" rtl="0">
              <a:spcBef>
                <a:spcPts val="0"/>
              </a:spcBef>
              <a:spcAft>
                <a:spcPts val="0"/>
              </a:spcAft>
              <a:buNone/>
            </a:pPr>
            <a:r>
              <a:rPr lang="en-GB" sz="1400">
                <a:solidFill>
                  <a:schemeClr val="dk1"/>
                </a:solidFill>
              </a:rPr>
              <a:t>17.</a:t>
            </a:r>
            <a:r>
              <a:rPr lang="en-GB">
                <a:solidFill>
                  <a:schemeClr val="dk1"/>
                </a:solidFill>
              </a:rPr>
              <a:t> </a:t>
            </a:r>
            <a:r>
              <a:rPr lang="en-GB" sz="1400">
                <a:solidFill>
                  <a:schemeClr val="dk1"/>
                </a:solidFill>
              </a:rPr>
              <a:t>I’d like to make digital copies of all of my Sting/The Police cassettes to put in my iPod.</a:t>
            </a:r>
          </a:p>
          <a:p>
            <a:pPr lvl="0" rtl="0">
              <a:spcBef>
                <a:spcPts val="0"/>
              </a:spcBef>
              <a:spcAft>
                <a:spcPts val="0"/>
              </a:spcAft>
              <a:buNone/>
            </a:pPr>
            <a:r>
              <a:t/>
            </a:r>
            <a:endParaRPr sz="1400">
              <a:solidFill>
                <a:schemeClr val="dk1"/>
              </a:solidFill>
            </a:endParaRPr>
          </a:p>
          <a:p>
            <a:pPr lvl="0" rtl="0">
              <a:spcBef>
                <a:spcPts val="0"/>
              </a:spcBef>
              <a:spcAft>
                <a:spcPts val="0"/>
              </a:spcAft>
              <a:buNone/>
            </a:pPr>
            <a:r>
              <a:rPr lang="en-GB" sz="1400">
                <a:solidFill>
                  <a:schemeClr val="dk1"/>
                </a:solidFill>
              </a:rPr>
              <a:t>18.</a:t>
            </a:r>
            <a:r>
              <a:rPr lang="en-GB">
                <a:solidFill>
                  <a:schemeClr val="dk1"/>
                </a:solidFill>
              </a:rPr>
              <a:t> </a:t>
            </a:r>
            <a:r>
              <a:rPr lang="en-GB" sz="1400">
                <a:solidFill>
                  <a:schemeClr val="dk1"/>
                </a:solidFill>
              </a:rPr>
              <a:t>I’d like to make a copy of my rare northern soul vinyl “I don’t really care” by L.V. Johnson.</a:t>
            </a:r>
          </a:p>
          <a:p>
            <a:pPr lvl="0" rtl="0">
              <a:spcBef>
                <a:spcPts val="0"/>
              </a:spcBef>
              <a:spcAft>
                <a:spcPts val="0"/>
              </a:spcAft>
              <a:buNone/>
            </a:pPr>
            <a:r>
              <a:t/>
            </a:r>
            <a:endParaRPr sz="1400">
              <a:solidFill>
                <a:schemeClr val="dk1"/>
              </a:solidFill>
            </a:endParaRPr>
          </a:p>
          <a:p>
            <a:pPr lvl="0" rtl="0">
              <a:spcBef>
                <a:spcPts val="0"/>
              </a:spcBef>
              <a:spcAft>
                <a:spcPts val="0"/>
              </a:spcAft>
              <a:buNone/>
            </a:pPr>
            <a:r>
              <a:rPr lang="en-GB" sz="1400">
                <a:solidFill>
                  <a:schemeClr val="dk1"/>
                </a:solidFill>
              </a:rPr>
              <a:t>19.</a:t>
            </a:r>
            <a:r>
              <a:rPr lang="en-GB">
                <a:solidFill>
                  <a:schemeClr val="dk1"/>
                </a:solidFill>
              </a:rPr>
              <a:t> </a:t>
            </a:r>
            <a:r>
              <a:rPr lang="en-GB" sz="1400">
                <a:solidFill>
                  <a:schemeClr val="dk1"/>
                </a:solidFill>
              </a:rPr>
              <a:t>I’m going to sing </a:t>
            </a:r>
            <a:r>
              <a:rPr i="1" lang="en-GB" sz="1400">
                <a:solidFill>
                  <a:schemeClr val="dk1"/>
                </a:solidFill>
              </a:rPr>
              <a:t>Happy Birthday</a:t>
            </a:r>
            <a:r>
              <a:rPr lang="en-GB" sz="1400">
                <a:solidFill>
                  <a:schemeClr val="dk1"/>
                </a:solidFill>
              </a:rPr>
              <a:t> to my friend and upload it to SoundCloud. Can you help me with that?</a:t>
            </a:r>
          </a:p>
          <a:p>
            <a:pPr lvl="0" rtl="0">
              <a:spcBef>
                <a:spcPts val="0"/>
              </a:spcBef>
              <a:spcAft>
                <a:spcPts val="0"/>
              </a:spcAft>
              <a:buNone/>
            </a:pPr>
            <a:r>
              <a:t/>
            </a:r>
            <a:endParaRPr sz="1400">
              <a:solidFill>
                <a:schemeClr val="dk1"/>
              </a:solidFill>
            </a:endParaRPr>
          </a:p>
          <a:p>
            <a:pPr lvl="0" rtl="0">
              <a:spcBef>
                <a:spcPts val="0"/>
              </a:spcBef>
              <a:buNone/>
            </a:pPr>
            <a:r>
              <a:t/>
            </a:r>
            <a:endParaRPr/>
          </a:p>
          <a:p>
            <a:pPr lvl="0" rtl="0">
              <a:spcBef>
                <a:spcPts val="0"/>
              </a:spcBef>
              <a:buNone/>
            </a:pPr>
            <a:r>
              <a:t/>
            </a:r>
            <a:endParaRPr/>
          </a:p>
          <a:p>
            <a:pPr lvl="0" rtl="0">
              <a:spcBef>
                <a:spcPts val="0"/>
              </a:spcBef>
              <a:buNone/>
            </a:pPr>
            <a:r>
              <a:t/>
            </a:r>
            <a:endParaRPr/>
          </a:p>
        </p:txBody>
      </p:sp>
      <p:sp>
        <p:nvSpPr>
          <p:cNvPr id="255" name="Shape 255"/>
          <p:cNvSpPr txBox="1"/>
          <p:nvPr>
            <p:ph idx="2" type="body"/>
          </p:nvPr>
        </p:nvSpPr>
        <p:spPr>
          <a:xfrm>
            <a:off x="4832400" y="1152475"/>
            <a:ext cx="3999899" cy="3416400"/>
          </a:xfrm>
          <a:prstGeom prst="rect">
            <a:avLst/>
          </a:prstGeom>
        </p:spPr>
        <p:txBody>
          <a:bodyPr anchorCtr="0" anchor="t" bIns="91425" lIns="91425" rIns="91425" tIns="91425">
            <a:noAutofit/>
          </a:bodyPr>
          <a:lstStyle/>
          <a:p>
            <a:pPr rtl="0">
              <a:spcBef>
                <a:spcPts val="0"/>
              </a:spcBef>
              <a:buNone/>
            </a:pPr>
            <a:r>
              <a:rPr b="1" lang="en-GB" sz="1800">
                <a:solidFill>
                  <a:srgbClr val="000000"/>
                </a:solidFill>
              </a:rPr>
              <a:t>Librarian says…</a:t>
            </a:r>
          </a:p>
          <a:p>
            <a:pPr rtl="0">
              <a:spcBef>
                <a:spcPts val="0"/>
              </a:spcBef>
              <a:buNone/>
            </a:pPr>
            <a:r>
              <a:rPr lang="en-GB">
                <a:solidFill>
                  <a:srgbClr val="000000"/>
                </a:solidFill>
              </a:rPr>
              <a:t>17. Don’t STAND! Don’t STAND so! Don’t STAND so close to me!</a:t>
            </a:r>
          </a:p>
          <a:p>
            <a:pPr rtl="0">
              <a:spcBef>
                <a:spcPts val="0"/>
              </a:spcBef>
              <a:buNone/>
            </a:pPr>
            <a:r>
              <a:rPr lang="en-GB">
                <a:solidFill>
                  <a:srgbClr val="000000"/>
                </a:solidFill>
              </a:rPr>
              <a:t>18.  Whatever. Makes no difference to me. Seriously though, no problem. </a:t>
            </a:r>
          </a:p>
          <a:p>
            <a:pPr rtl="0">
              <a:spcBef>
                <a:spcPts val="0"/>
              </a:spcBef>
              <a:buNone/>
            </a:pPr>
            <a:r>
              <a:rPr lang="en-GB">
                <a:solidFill>
                  <a:srgbClr val="000000"/>
                </a:solidFill>
              </a:rPr>
              <a:t>19. Yes, as long as you let me accompany you on my kazoo. Also, you need to know a few things first...</a:t>
            </a:r>
          </a:p>
          <a:p>
            <a:pPr lvl="0" rtl="0">
              <a:spcBef>
                <a:spcPts val="0"/>
              </a:spcBef>
              <a:spcAft>
                <a:spcPts val="0"/>
              </a:spcAft>
              <a:buClr>
                <a:schemeClr val="dk1"/>
              </a:buClr>
              <a:buFont typeface="Arial"/>
              <a:buNone/>
            </a:pPr>
            <a:r>
              <a:t/>
            </a:r>
            <a:endParaRPr>
              <a:solidFill>
                <a:srgbClr val="000000"/>
              </a:solidFill>
            </a:endParaRPr>
          </a:p>
          <a:p>
            <a:pPr rtl="0">
              <a:spcBef>
                <a:spcPts val="0"/>
              </a:spcBef>
              <a:buNone/>
            </a:pPr>
            <a:r>
              <a:t/>
            </a:r>
            <a:endParaRPr>
              <a:solidFill>
                <a:srgbClr val="000000"/>
              </a:solidFill>
            </a:endParaRPr>
          </a:p>
          <a:p>
            <a:pPr>
              <a:spcBef>
                <a:spcPts val="0"/>
              </a:spcBef>
              <a:buNone/>
            </a:pPr>
            <a:r>
              <a:t/>
            </a:r>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x="0" y="0"/>
          <a:ext cx="0" cy="0"/>
          <a:chOff x="0" y="0"/>
          <a:chExt cx="0" cy="0"/>
        </a:xfrm>
      </p:grpSpPr>
      <p:sp>
        <p:nvSpPr>
          <p:cNvPr id="260" name="Shape 260"/>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GB"/>
              <a:t>What can you do in a makerspace?</a:t>
            </a:r>
          </a:p>
        </p:txBody>
      </p:sp>
      <p:sp>
        <p:nvSpPr>
          <p:cNvPr id="261" name="Shape 261"/>
          <p:cNvSpPr txBox="1"/>
          <p:nvPr>
            <p:ph idx="1" type="body"/>
          </p:nvPr>
        </p:nvSpPr>
        <p:spPr>
          <a:xfrm>
            <a:off x="311700" y="1152475"/>
            <a:ext cx="3999899" cy="3416400"/>
          </a:xfrm>
          <a:prstGeom prst="rect">
            <a:avLst/>
          </a:prstGeom>
        </p:spPr>
        <p:txBody>
          <a:bodyPr anchorCtr="0" anchor="t" bIns="91425" lIns="91425" rIns="91425" tIns="91425">
            <a:noAutofit/>
          </a:bodyPr>
          <a:lstStyle/>
          <a:p>
            <a:pPr rtl="0">
              <a:spcBef>
                <a:spcPts val="800"/>
              </a:spcBef>
              <a:spcAft>
                <a:spcPts val="0"/>
              </a:spcAft>
              <a:buNone/>
            </a:pPr>
            <a:r>
              <a:rPr b="1" lang="en-GB" sz="1800">
                <a:solidFill>
                  <a:srgbClr val="000000"/>
                </a:solidFill>
              </a:rPr>
              <a:t>Even more Digital Conversion</a:t>
            </a:r>
            <a:r>
              <a:rPr b="1" lang="en-GB" sz="1800">
                <a:solidFill>
                  <a:srgbClr val="000000"/>
                </a:solidFill>
                <a:latin typeface="Trebuchet MS"/>
                <a:ea typeface="Trebuchet MS"/>
                <a:cs typeface="Trebuchet MS"/>
                <a:sym typeface="Trebuchet MS"/>
              </a:rPr>
              <a:t> </a:t>
            </a:r>
          </a:p>
          <a:p>
            <a:pPr lvl="0" rtl="0">
              <a:spcBef>
                <a:spcPts val="800"/>
              </a:spcBef>
              <a:spcAft>
                <a:spcPts val="0"/>
              </a:spcAft>
              <a:buNone/>
            </a:pPr>
            <a:r>
              <a:t/>
            </a:r>
            <a:endParaRPr b="1">
              <a:solidFill>
                <a:srgbClr val="000000"/>
              </a:solidFill>
              <a:latin typeface="Trebuchet MS"/>
              <a:ea typeface="Trebuchet MS"/>
              <a:cs typeface="Trebuchet MS"/>
              <a:sym typeface="Trebuchet MS"/>
            </a:endParaRPr>
          </a:p>
          <a:p>
            <a:pPr lvl="0" rtl="0">
              <a:spcBef>
                <a:spcPts val="0"/>
              </a:spcBef>
              <a:spcAft>
                <a:spcPts val="0"/>
              </a:spcAft>
              <a:buNone/>
            </a:pPr>
            <a:r>
              <a:rPr lang="en-GB" sz="1400">
                <a:solidFill>
                  <a:schemeClr val="dk1"/>
                </a:solidFill>
              </a:rPr>
              <a:t>20.</a:t>
            </a:r>
            <a:r>
              <a:rPr lang="en-GB">
                <a:solidFill>
                  <a:schemeClr val="dk1"/>
                </a:solidFill>
              </a:rPr>
              <a:t> </a:t>
            </a:r>
            <a:r>
              <a:rPr lang="en-GB" sz="1400">
                <a:solidFill>
                  <a:schemeClr val="dk1"/>
                </a:solidFill>
              </a:rPr>
              <a:t>I’m recording my covers of every song ever by Taylor Swift.</a:t>
            </a:r>
          </a:p>
          <a:p>
            <a:pPr lvl="0" rtl="0">
              <a:spcBef>
                <a:spcPts val="0"/>
              </a:spcBef>
              <a:spcAft>
                <a:spcPts val="0"/>
              </a:spcAft>
              <a:buNone/>
            </a:pPr>
            <a:r>
              <a:t/>
            </a:r>
            <a:endParaRPr sz="1400">
              <a:solidFill>
                <a:schemeClr val="dk1"/>
              </a:solidFill>
            </a:endParaRPr>
          </a:p>
          <a:p>
            <a:pPr lvl="0" rtl="0">
              <a:spcBef>
                <a:spcPts val="0"/>
              </a:spcBef>
              <a:spcAft>
                <a:spcPts val="0"/>
              </a:spcAft>
              <a:buNone/>
            </a:pPr>
            <a:r>
              <a:rPr lang="en-GB" sz="1400">
                <a:solidFill>
                  <a:schemeClr val="dk1"/>
                </a:solidFill>
              </a:rPr>
              <a:t>21.</a:t>
            </a:r>
            <a:r>
              <a:rPr lang="en-GB">
                <a:solidFill>
                  <a:schemeClr val="dk1"/>
                </a:solidFill>
              </a:rPr>
              <a:t> </a:t>
            </a:r>
            <a:r>
              <a:rPr lang="en-GB" sz="1400">
                <a:solidFill>
                  <a:schemeClr val="dk1"/>
                </a:solidFill>
              </a:rPr>
              <a:t>Can you help me add this vocal audio sample from Taylor Swift’s ‘Shake it Off’ to my song?</a:t>
            </a:r>
          </a:p>
          <a:p>
            <a:pPr lvl="0" rtl="0">
              <a:spcBef>
                <a:spcPts val="0"/>
              </a:spcBef>
              <a:spcAft>
                <a:spcPts val="0"/>
              </a:spcAft>
              <a:buNone/>
            </a:pPr>
            <a:r>
              <a:t/>
            </a:r>
            <a:endParaRPr sz="1400">
              <a:solidFill>
                <a:schemeClr val="dk1"/>
              </a:solidFill>
            </a:endParaRPr>
          </a:p>
          <a:p>
            <a:pPr lvl="0" rtl="0">
              <a:spcBef>
                <a:spcPts val="0"/>
              </a:spcBef>
              <a:buNone/>
            </a:pPr>
            <a:r>
              <a:t/>
            </a:r>
            <a:endParaRPr/>
          </a:p>
        </p:txBody>
      </p:sp>
      <p:sp>
        <p:nvSpPr>
          <p:cNvPr id="262" name="Shape 262"/>
          <p:cNvSpPr txBox="1"/>
          <p:nvPr>
            <p:ph idx="2" type="body"/>
          </p:nvPr>
        </p:nvSpPr>
        <p:spPr>
          <a:xfrm>
            <a:off x="4832400" y="1152475"/>
            <a:ext cx="3999899" cy="3416400"/>
          </a:xfrm>
          <a:prstGeom prst="rect">
            <a:avLst/>
          </a:prstGeom>
        </p:spPr>
        <p:txBody>
          <a:bodyPr anchorCtr="0" anchor="t" bIns="91425" lIns="91425" rIns="91425" tIns="91425">
            <a:noAutofit/>
          </a:bodyPr>
          <a:lstStyle/>
          <a:p>
            <a:pPr rtl="0">
              <a:spcBef>
                <a:spcPts val="0"/>
              </a:spcBef>
              <a:buNone/>
            </a:pPr>
            <a:r>
              <a:rPr b="1" lang="en-GB" sz="1800">
                <a:solidFill>
                  <a:srgbClr val="000000"/>
                </a:solidFill>
              </a:rPr>
              <a:t>Librarian says…</a:t>
            </a:r>
          </a:p>
          <a:p>
            <a:pPr rtl="0">
              <a:spcBef>
                <a:spcPts val="0"/>
              </a:spcBef>
              <a:buNone/>
            </a:pPr>
            <a:r>
              <a:rPr lang="en-GB">
                <a:solidFill>
                  <a:srgbClr val="000000"/>
                </a:solidFill>
              </a:rPr>
              <a:t>20. Great! Who’s she dating now?</a:t>
            </a:r>
          </a:p>
          <a:p>
            <a:pPr lvl="0" rtl="0">
              <a:spcBef>
                <a:spcPts val="0"/>
              </a:spcBef>
              <a:spcAft>
                <a:spcPts val="0"/>
              </a:spcAft>
              <a:buClr>
                <a:schemeClr val="dk1"/>
              </a:buClr>
              <a:buFont typeface="Arial"/>
              <a:buNone/>
            </a:pPr>
            <a:r>
              <a:t/>
            </a:r>
            <a:endParaRPr>
              <a:solidFill>
                <a:srgbClr val="000000"/>
              </a:solidFill>
            </a:endParaRPr>
          </a:p>
          <a:p>
            <a:pPr rtl="0">
              <a:spcBef>
                <a:spcPts val="0"/>
              </a:spcBef>
              <a:buNone/>
            </a:pPr>
            <a:r>
              <a:rPr lang="en-GB">
                <a:solidFill>
                  <a:srgbClr val="000000"/>
                </a:solidFill>
              </a:rPr>
              <a:t>21. First, let’s have a 2 minute dance party to ‘Shake it Off.’ Then, we will work! </a:t>
            </a:r>
          </a:p>
          <a:p>
            <a:pPr lvl="0" rtl="0">
              <a:spcBef>
                <a:spcPts val="0"/>
              </a:spcBef>
              <a:spcAft>
                <a:spcPts val="0"/>
              </a:spcAft>
              <a:buClr>
                <a:schemeClr val="dk1"/>
              </a:buClr>
              <a:buFont typeface="Arial"/>
              <a:buNone/>
            </a:pPr>
            <a:r>
              <a:t/>
            </a:r>
            <a:endParaRPr sz="1200">
              <a:solidFill>
                <a:schemeClr val="dk1"/>
              </a:solidFill>
            </a:endParaRPr>
          </a:p>
          <a:p>
            <a:pPr>
              <a:spcBef>
                <a:spcPts val="0"/>
              </a:spcBef>
              <a:buNone/>
            </a:pPr>
            <a:r>
              <a:t/>
            </a:r>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sp>
        <p:nvSpPr>
          <p:cNvPr id="267" name="Shape 267"/>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What can you do in a makerspace?	</a:t>
            </a:r>
          </a:p>
        </p:txBody>
      </p:sp>
      <p:sp>
        <p:nvSpPr>
          <p:cNvPr id="268" name="Shape 268"/>
          <p:cNvSpPr txBox="1"/>
          <p:nvPr>
            <p:ph idx="1" type="body"/>
          </p:nvPr>
        </p:nvSpPr>
        <p:spPr>
          <a:xfrm>
            <a:off x="311700" y="1152475"/>
            <a:ext cx="3999899" cy="3416400"/>
          </a:xfrm>
          <a:prstGeom prst="rect">
            <a:avLst/>
          </a:prstGeom>
        </p:spPr>
        <p:txBody>
          <a:bodyPr anchorCtr="0" anchor="t" bIns="91425" lIns="91425" rIns="91425" tIns="91425">
            <a:noAutofit/>
          </a:bodyPr>
          <a:lstStyle/>
          <a:p>
            <a:pPr rtl="0">
              <a:spcBef>
                <a:spcPts val="0"/>
              </a:spcBef>
              <a:buNone/>
            </a:pPr>
            <a:r>
              <a:rPr b="1" lang="en-GB" sz="1800">
                <a:solidFill>
                  <a:srgbClr val="000000"/>
                </a:solidFill>
              </a:rPr>
              <a:t>Make it stop already…</a:t>
            </a:r>
          </a:p>
          <a:p>
            <a:pPr lvl="0" rtl="0">
              <a:spcBef>
                <a:spcPts val="0"/>
              </a:spcBef>
              <a:spcAft>
                <a:spcPts val="0"/>
              </a:spcAft>
              <a:buClr>
                <a:schemeClr val="dk1"/>
              </a:buClr>
              <a:buSzPct val="78571"/>
              <a:buFont typeface="Arial"/>
              <a:buNone/>
            </a:pPr>
            <a:r>
              <a:rPr lang="en-GB">
                <a:solidFill>
                  <a:schemeClr val="dk1"/>
                </a:solidFill>
              </a:rPr>
              <a:t>22. I’d like to record myself rapping over this J Dilla beat that I downloaded and then post it on Youtube. </a:t>
            </a:r>
          </a:p>
          <a:p>
            <a:pPr lvl="0" rtl="0">
              <a:spcBef>
                <a:spcPts val="0"/>
              </a:spcBef>
              <a:spcAft>
                <a:spcPts val="0"/>
              </a:spcAft>
              <a:buClr>
                <a:schemeClr val="dk1"/>
              </a:buClr>
              <a:buFont typeface="Arial"/>
              <a:buNone/>
            </a:pPr>
            <a:r>
              <a:t/>
            </a:r>
            <a:endParaRPr>
              <a:solidFill>
                <a:schemeClr val="dk1"/>
              </a:solidFill>
            </a:endParaRPr>
          </a:p>
          <a:p>
            <a:pPr lvl="0" rtl="0">
              <a:spcBef>
                <a:spcPts val="0"/>
              </a:spcBef>
              <a:spcAft>
                <a:spcPts val="0"/>
              </a:spcAft>
              <a:buClr>
                <a:schemeClr val="dk1"/>
              </a:buClr>
              <a:buSzPct val="78571"/>
              <a:buFont typeface="Arial"/>
              <a:buNone/>
            </a:pPr>
            <a:r>
              <a:rPr lang="en-GB">
                <a:solidFill>
                  <a:schemeClr val="dk1"/>
                </a:solidFill>
              </a:rPr>
              <a:t>23. Can you help me download this song from YouTube?</a:t>
            </a:r>
          </a:p>
          <a:p>
            <a:pPr lvl="0" rtl="0">
              <a:spcBef>
                <a:spcPts val="0"/>
              </a:spcBef>
              <a:spcAft>
                <a:spcPts val="0"/>
              </a:spcAft>
              <a:buClr>
                <a:schemeClr val="dk1"/>
              </a:buClr>
              <a:buFont typeface="Arial"/>
              <a:buNone/>
            </a:pPr>
            <a:r>
              <a:t/>
            </a:r>
            <a:endParaRPr>
              <a:solidFill>
                <a:schemeClr val="dk1"/>
              </a:solidFill>
            </a:endParaRPr>
          </a:p>
          <a:p>
            <a:pPr lvl="0" rtl="0">
              <a:spcBef>
                <a:spcPts val="0"/>
              </a:spcBef>
              <a:buClr>
                <a:schemeClr val="dk1"/>
              </a:buClr>
              <a:buFont typeface="Arial"/>
              <a:buNone/>
            </a:pPr>
            <a:r>
              <a:t/>
            </a:r>
            <a:endParaRPr/>
          </a:p>
          <a:p>
            <a:pPr lvl="0" rtl="0">
              <a:spcBef>
                <a:spcPts val="0"/>
              </a:spcBef>
              <a:buClr>
                <a:schemeClr val="dk1"/>
              </a:buClr>
              <a:buFont typeface="Arial"/>
              <a:buNone/>
            </a:pPr>
            <a:r>
              <a:t/>
            </a:r>
            <a:endParaRPr/>
          </a:p>
          <a:p>
            <a:pPr>
              <a:spcBef>
                <a:spcPts val="0"/>
              </a:spcBef>
              <a:buNone/>
            </a:pPr>
            <a:r>
              <a:t/>
            </a:r>
            <a:endParaRPr/>
          </a:p>
        </p:txBody>
      </p:sp>
      <p:sp>
        <p:nvSpPr>
          <p:cNvPr id="269" name="Shape 269"/>
          <p:cNvSpPr txBox="1"/>
          <p:nvPr>
            <p:ph idx="2" type="body"/>
          </p:nvPr>
        </p:nvSpPr>
        <p:spPr>
          <a:xfrm>
            <a:off x="4832400" y="1152475"/>
            <a:ext cx="3999899" cy="3416400"/>
          </a:xfrm>
          <a:prstGeom prst="rect">
            <a:avLst/>
          </a:prstGeom>
        </p:spPr>
        <p:txBody>
          <a:bodyPr anchorCtr="0" anchor="t" bIns="91425" lIns="91425" rIns="91425" tIns="91425">
            <a:noAutofit/>
          </a:bodyPr>
          <a:lstStyle/>
          <a:p>
            <a:pPr rtl="0">
              <a:spcBef>
                <a:spcPts val="0"/>
              </a:spcBef>
              <a:buNone/>
            </a:pPr>
            <a:r>
              <a:rPr b="1" lang="en-GB" sz="1800">
                <a:solidFill>
                  <a:srgbClr val="000000"/>
                </a:solidFill>
              </a:rPr>
              <a:t>Librarian says…</a:t>
            </a:r>
          </a:p>
          <a:p>
            <a:pPr rtl="0">
              <a:spcBef>
                <a:spcPts val="0"/>
              </a:spcBef>
              <a:buNone/>
            </a:pPr>
            <a:r>
              <a:rPr lang="en-GB">
                <a:solidFill>
                  <a:srgbClr val="000000"/>
                </a:solidFill>
              </a:rPr>
              <a:t>22. Yes, let’s, so I can see how YouTube handles this. This could end badly.</a:t>
            </a:r>
          </a:p>
          <a:p>
            <a:pPr rtl="0">
              <a:spcBef>
                <a:spcPts val="0"/>
              </a:spcBef>
              <a:buNone/>
            </a:pPr>
            <a:r>
              <a:t/>
            </a:r>
            <a:endParaRPr>
              <a:solidFill>
                <a:srgbClr val="000000"/>
              </a:solidFill>
            </a:endParaRPr>
          </a:p>
          <a:p>
            <a:pPr rtl="0">
              <a:spcBef>
                <a:spcPts val="0"/>
              </a:spcBef>
              <a:buNone/>
            </a:pPr>
            <a:r>
              <a:rPr lang="en-GB">
                <a:solidFill>
                  <a:srgbClr val="000000"/>
                </a:solidFill>
              </a:rPr>
              <a:t>23. Depends. Is there a download link? If so, then yes. Otherwise, look at the YouTube Terms of Use. I dare you.</a:t>
            </a:r>
          </a:p>
          <a:p>
            <a:pPr lvl="0" rtl="0">
              <a:spcBef>
                <a:spcPts val="0"/>
              </a:spcBef>
              <a:spcAft>
                <a:spcPts val="0"/>
              </a:spcAft>
              <a:buClr>
                <a:schemeClr val="dk1"/>
              </a:buClr>
              <a:buFont typeface="Arial"/>
              <a:buNone/>
            </a:pPr>
            <a:r>
              <a:t/>
            </a:r>
            <a:endParaRPr>
              <a:solidFill>
                <a:schemeClr val="dk1"/>
              </a:solidFill>
            </a:endParaRPr>
          </a:p>
          <a:p>
            <a:pPr>
              <a:spcBef>
                <a:spcPts val="0"/>
              </a:spcBef>
              <a:buNone/>
            </a:pPr>
            <a:r>
              <a:t/>
            </a:r>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
        <p:nvSpPr>
          <p:cNvPr id="274" name="Shape 274"/>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Concluding Thoughts</a:t>
            </a:r>
          </a:p>
        </p:txBody>
      </p:sp>
      <p:sp>
        <p:nvSpPr>
          <p:cNvPr id="275" name="Shape 275"/>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n-GB"/>
              <a:t>UGC exception covers a large degree of the activity in makerspaces</a:t>
            </a:r>
          </a:p>
          <a:p>
            <a:pPr indent="-228600" lvl="0" marL="457200" rtl="0">
              <a:spcBef>
                <a:spcPts val="0"/>
              </a:spcBef>
            </a:pPr>
            <a:r>
              <a:rPr lang="en-GB"/>
              <a:t>There is also time and format shifting, fair dealing, and </a:t>
            </a:r>
            <a:r>
              <a:rPr i="1" lang="en-GB"/>
              <a:t>de minimis</a:t>
            </a:r>
            <a:r>
              <a:rPr lang="en-GB"/>
              <a:t> use</a:t>
            </a:r>
          </a:p>
          <a:p>
            <a:pPr rtl="0">
              <a:spcBef>
                <a:spcPts val="0"/>
              </a:spcBef>
              <a:buNone/>
            </a:pPr>
            <a:r>
              <a:rPr lang="en-GB"/>
              <a:t>Terms of Use/Service and End User Licensing Agreements (EULAs) should be read </a:t>
            </a:r>
          </a:p>
          <a:p>
            <a:pPr indent="-228600" lvl="0" marL="457200" rtl="0">
              <a:spcBef>
                <a:spcPts val="0"/>
              </a:spcBef>
            </a:pPr>
            <a:r>
              <a:rPr lang="en-GB"/>
              <a:t> “No you can’t do that” is, in many cases, more likely to result from these than the copyright law</a:t>
            </a:r>
          </a:p>
          <a:p>
            <a:pPr rtl="0">
              <a:spcBef>
                <a:spcPts val="0"/>
              </a:spcBef>
              <a:buNone/>
            </a:pPr>
            <a:r>
              <a:rPr lang="en-GB"/>
              <a:t>Risk avoidance is not a risk management strategy; conversely reckless disregard for the law is not either - aim for a system that is fair (for both fair dealing and UGC)</a:t>
            </a:r>
          </a:p>
          <a:p>
            <a:pPr indent="-228600" lvl="0" marL="457200" rtl="0">
              <a:spcBef>
                <a:spcPts val="0"/>
              </a:spcBef>
            </a:pPr>
            <a:r>
              <a:rPr lang="en-GB"/>
              <a:t>Train and empower staff; rely on judgement of staff; read the </a:t>
            </a:r>
            <a:r>
              <a:rPr i="1" lang="en-GB"/>
              <a:t>CCH </a:t>
            </a:r>
            <a:r>
              <a:rPr lang="en-GB"/>
              <a:t>decision (and </a:t>
            </a:r>
            <a:r>
              <a:rPr i="1" lang="en-GB"/>
              <a:t>SOCAN v. Bell</a:t>
            </a:r>
            <a:r>
              <a:rPr lang="en-GB"/>
              <a:t> (2012 SCC 36, and  </a:t>
            </a:r>
            <a:r>
              <a:rPr i="1" lang="en-GB"/>
              <a:t>Alberta v. Access Copyright</a:t>
            </a:r>
            <a:r>
              <a:rPr lang="en-GB"/>
              <a:t> (2012 SCC 37))</a:t>
            </a:r>
          </a:p>
          <a:p>
            <a:pPr>
              <a:spcBef>
                <a:spcPts val="0"/>
              </a:spcBef>
              <a:buNone/>
            </a:pPr>
            <a:r>
              <a:t/>
            </a:r>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x="0" y="0"/>
          <a:ext cx="0" cy="0"/>
          <a:chOff x="0" y="0"/>
          <a:chExt cx="0" cy="0"/>
        </a:xfrm>
      </p:grpSpPr>
      <p:sp>
        <p:nvSpPr>
          <p:cNvPr id="280" name="Shape 280"/>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n-GB"/>
              <a:t>Never circumvent digital locks</a:t>
            </a:r>
          </a:p>
          <a:p>
            <a:pPr indent="-228600" lvl="0" marL="457200" rtl="0">
              <a:spcBef>
                <a:spcPts val="0"/>
              </a:spcBef>
            </a:pPr>
            <a:r>
              <a:rPr lang="en-GB"/>
              <a:t> Advocate for law reform of s. 41 of the </a:t>
            </a:r>
            <a:r>
              <a:rPr i="1" lang="en-GB"/>
              <a:t>Copyright Act</a:t>
            </a:r>
          </a:p>
          <a:p>
            <a:pPr rtl="0">
              <a:spcBef>
                <a:spcPts val="0"/>
              </a:spcBef>
              <a:buNone/>
            </a:pPr>
            <a:r>
              <a:rPr lang="en-GB"/>
              <a:t>Be weary of commercial use </a:t>
            </a:r>
          </a:p>
          <a:p>
            <a:pPr indent="-228600" lvl="0" marL="457200" rtl="0">
              <a:spcBef>
                <a:spcPts val="0"/>
              </a:spcBef>
            </a:pPr>
            <a:r>
              <a:rPr lang="en-GB"/>
              <a:t>Raises trademark concerns, can’t rely on UGC, may also reduce availability of fair dealing (as it may weigh against the character of the dealing and effect of the dealing on the work)</a:t>
            </a:r>
          </a:p>
          <a:p>
            <a:pPr rtl="0">
              <a:spcBef>
                <a:spcPts val="0"/>
              </a:spcBef>
              <a:buNone/>
            </a:pPr>
            <a:r>
              <a:rPr lang="en-GB"/>
              <a:t>Post-secondary context is much different than public library context</a:t>
            </a:r>
          </a:p>
          <a:p>
            <a:pPr indent="-228600" lvl="0" marL="457200">
              <a:spcBef>
                <a:spcPts val="0"/>
              </a:spcBef>
            </a:pPr>
            <a:r>
              <a:rPr lang="en-GB"/>
              <a:t>UGC may have limited applicability; potentially more room for educational fair dealing</a:t>
            </a:r>
          </a:p>
        </p:txBody>
      </p:sp>
      <p:sp>
        <p:nvSpPr>
          <p:cNvPr id="281" name="Shape 281"/>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Concluding Thoughts</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sp>
        <p:nvSpPr>
          <p:cNvPr id="286" name="Shape 286"/>
          <p:cNvSpPr txBox="1"/>
          <p:nvPr>
            <p:ph type="title"/>
          </p:nvPr>
        </p:nvSpPr>
        <p:spPr>
          <a:xfrm>
            <a:off x="490250" y="526350"/>
            <a:ext cx="5797500" cy="4090800"/>
          </a:xfrm>
          <a:prstGeom prst="rect">
            <a:avLst/>
          </a:prstGeom>
        </p:spPr>
        <p:txBody>
          <a:bodyPr anchorCtr="0" anchor="ctr" bIns="91425" lIns="91425" rIns="91425" tIns="91425">
            <a:noAutofit/>
          </a:bodyPr>
          <a:lstStyle/>
          <a:p>
            <a:pPr>
              <a:spcBef>
                <a:spcPts val="0"/>
              </a:spcBef>
              <a:buNone/>
            </a:pPr>
            <a:r>
              <a:rPr lang="en-GB"/>
              <a:t>Questions?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idx="1" type="subTitle"/>
          </p:nvPr>
        </p:nvSpPr>
        <p:spPr>
          <a:xfrm>
            <a:off x="265500" y="2769000"/>
            <a:ext cx="4045199" cy="1345500"/>
          </a:xfrm>
          <a:prstGeom prst="rect">
            <a:avLst/>
          </a:prstGeom>
        </p:spPr>
        <p:txBody>
          <a:bodyPr anchorCtr="0" anchor="t" bIns="91425" lIns="91425" rIns="91425" tIns="91425">
            <a:noAutofit/>
          </a:bodyPr>
          <a:lstStyle/>
          <a:p>
            <a:pPr rtl="0">
              <a:spcBef>
                <a:spcPts val="0"/>
              </a:spcBef>
              <a:buNone/>
            </a:pPr>
            <a:r>
              <a:rPr lang="en-GB"/>
              <a:t>Michael McNally, </a:t>
            </a:r>
          </a:p>
          <a:p>
            <a:pPr rtl="0">
              <a:spcBef>
                <a:spcPts val="0"/>
              </a:spcBef>
              <a:buNone/>
            </a:pPr>
            <a:r>
              <a:rPr lang="en-GB" sz="1400"/>
              <a:t>Assistant Professor, </a:t>
            </a:r>
          </a:p>
          <a:p>
            <a:pPr rtl="0">
              <a:spcBef>
                <a:spcPts val="0"/>
              </a:spcBef>
              <a:buNone/>
            </a:pPr>
            <a:r>
              <a:rPr lang="en-GB" sz="1400"/>
              <a:t>School of Library and Information Studies,</a:t>
            </a:r>
          </a:p>
          <a:p>
            <a:pPr>
              <a:spcBef>
                <a:spcPts val="0"/>
              </a:spcBef>
              <a:buNone/>
            </a:pPr>
            <a:r>
              <a:rPr lang="en-GB" sz="1400"/>
              <a:t>University of Alberta</a:t>
            </a:r>
          </a:p>
        </p:txBody>
      </p:sp>
      <p:sp>
        <p:nvSpPr>
          <p:cNvPr id="74" name="Shape 74"/>
          <p:cNvSpPr txBox="1"/>
          <p:nvPr>
            <p:ph type="title"/>
          </p:nvPr>
        </p:nvSpPr>
        <p:spPr>
          <a:xfrm>
            <a:off x="265500" y="1205825"/>
            <a:ext cx="4045199" cy="1509599"/>
          </a:xfrm>
          <a:prstGeom prst="rect">
            <a:avLst/>
          </a:prstGeom>
        </p:spPr>
        <p:txBody>
          <a:bodyPr anchorCtr="0" anchor="b" bIns="91425" lIns="91425" rIns="91425" tIns="91425">
            <a:noAutofit/>
          </a:bodyPr>
          <a:lstStyle/>
          <a:p>
            <a:pPr>
              <a:spcBef>
                <a:spcPts val="0"/>
              </a:spcBef>
              <a:buNone/>
            </a:pPr>
            <a:r>
              <a:rPr lang="en-GB"/>
              <a:t>Canadian Copyright Overview</a:t>
            </a:r>
          </a:p>
        </p:txBody>
      </p:sp>
      <p:sp>
        <p:nvSpPr>
          <p:cNvPr id="75" name="Shape 75"/>
          <p:cNvSpPr txBox="1"/>
          <p:nvPr>
            <p:ph idx="2" type="body"/>
          </p:nvPr>
        </p:nvSpPr>
        <p:spPr>
          <a:xfrm>
            <a:off x="4939500" y="724200"/>
            <a:ext cx="3837000" cy="3695099"/>
          </a:xfrm>
          <a:prstGeom prst="rect">
            <a:avLst/>
          </a:prstGeom>
        </p:spPr>
        <p:txBody>
          <a:bodyPr anchorCtr="0" anchor="ctr" bIns="91425" lIns="91425" rIns="91425" tIns="91425">
            <a:noAutofit/>
          </a:bodyPr>
          <a:lstStyle/>
          <a:p>
            <a:pPr lvl="0" rtl="0">
              <a:spcBef>
                <a:spcPts val="0"/>
              </a:spcBef>
              <a:buNone/>
            </a:pPr>
            <a:r>
              <a:t/>
            </a:r>
            <a:endParaRPr/>
          </a:p>
          <a:p>
            <a:pPr indent="-228600" lvl="0" marL="457200" rtl="0">
              <a:spcBef>
                <a:spcPts val="0"/>
              </a:spcBef>
            </a:pPr>
            <a:r>
              <a:rPr lang="en-GB"/>
              <a:t>Canadian Intellectual Property (IP) law</a:t>
            </a:r>
          </a:p>
          <a:p>
            <a:pPr indent="-228600" lvl="0" marL="457200" rtl="0">
              <a:spcBef>
                <a:spcPts val="0"/>
              </a:spcBef>
            </a:pPr>
            <a:r>
              <a:rPr lang="en-GB"/>
              <a:t>Copyright law and jurisprudence overview</a:t>
            </a:r>
          </a:p>
          <a:p>
            <a:pPr indent="-228600" lvl="1" marL="914400" rtl="0">
              <a:spcBef>
                <a:spcPts val="0"/>
              </a:spcBef>
              <a:buSzPct val="100000"/>
            </a:pPr>
            <a:r>
              <a:rPr lang="en-GB" sz="1800"/>
              <a:t>Fair dealing</a:t>
            </a:r>
          </a:p>
          <a:p>
            <a:pPr indent="-228600" lvl="1" marL="914400" rtl="0">
              <a:spcBef>
                <a:spcPts val="0"/>
              </a:spcBef>
              <a:buSzPct val="100000"/>
            </a:pPr>
            <a:r>
              <a:rPr lang="en-GB" sz="1800"/>
              <a:t>Non-commercial user-generated content</a:t>
            </a:r>
          </a:p>
          <a:p>
            <a:pPr indent="-228600" lvl="1" marL="914400" rtl="0">
              <a:spcBef>
                <a:spcPts val="0"/>
              </a:spcBef>
              <a:buSzPct val="100000"/>
            </a:pPr>
            <a:r>
              <a:rPr lang="en-GB" sz="1800"/>
              <a:t>licensing</a:t>
            </a:r>
          </a:p>
          <a:p>
            <a:pPr indent="-228600" lvl="1" marL="914400" rtl="0">
              <a:spcBef>
                <a:spcPts val="0"/>
              </a:spcBef>
              <a:buSzPct val="100000"/>
            </a:pPr>
            <a:r>
              <a:rPr lang="en-GB" sz="1800"/>
              <a:t>public domain and de minimis</a:t>
            </a:r>
          </a:p>
          <a:p>
            <a:pPr lvl="0" rtl="0">
              <a:spcBef>
                <a:spcPts val="0"/>
              </a:spcBef>
              <a:buNone/>
            </a:pPr>
            <a:r>
              <a:t/>
            </a:r>
            <a:endParaRPr/>
          </a:p>
          <a:p>
            <a:pPr lvl="0">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Canadian IP Law</a:t>
            </a:r>
          </a:p>
        </p:txBody>
      </p:sp>
      <p:sp>
        <p:nvSpPr>
          <p:cNvPr id="81" name="Shape 81"/>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n-GB"/>
              <a:t>Intellectual Property protected by a range of IP devices, including:</a:t>
            </a:r>
          </a:p>
          <a:p>
            <a:pPr indent="-228600" lvl="0" marL="457200" rtl="0">
              <a:spcBef>
                <a:spcPts val="0"/>
              </a:spcBef>
            </a:pPr>
            <a:r>
              <a:rPr lang="en-GB"/>
              <a:t>Copyright</a:t>
            </a:r>
          </a:p>
          <a:p>
            <a:pPr indent="-228600" lvl="0" marL="457200" rtl="0">
              <a:spcBef>
                <a:spcPts val="0"/>
              </a:spcBef>
            </a:pPr>
            <a:r>
              <a:rPr lang="en-GB"/>
              <a:t>Patent</a:t>
            </a:r>
          </a:p>
          <a:p>
            <a:pPr indent="-228600" lvl="0" marL="457200" rtl="0">
              <a:spcBef>
                <a:spcPts val="0"/>
              </a:spcBef>
            </a:pPr>
            <a:r>
              <a:rPr lang="en-GB"/>
              <a:t>Trademark</a:t>
            </a:r>
          </a:p>
          <a:p>
            <a:pPr indent="-228600" lvl="0" marL="457200" rtl="0">
              <a:spcBef>
                <a:spcPts val="0"/>
              </a:spcBef>
            </a:pPr>
            <a:r>
              <a:rPr lang="en-GB"/>
              <a:t>Industrial Design</a:t>
            </a:r>
          </a:p>
          <a:p>
            <a:pPr indent="-228600" lvl="0" marL="457200" rtl="0">
              <a:spcBef>
                <a:spcPts val="0"/>
              </a:spcBef>
            </a:pPr>
            <a:r>
              <a:rPr lang="en-GB"/>
              <a:t>Integrated Circuit Topologies</a:t>
            </a:r>
          </a:p>
          <a:p>
            <a:pPr indent="-228600" lvl="0" marL="457200" rtl="0">
              <a:spcBef>
                <a:spcPts val="0"/>
              </a:spcBef>
            </a:pPr>
            <a:r>
              <a:rPr lang="en-GB"/>
              <a:t>Geographical Indications</a:t>
            </a:r>
          </a:p>
          <a:p>
            <a:pPr lvl="0">
              <a:spcBef>
                <a:spcPts val="0"/>
              </a:spcBef>
              <a:buNone/>
            </a:pPr>
            <a:r>
              <a:rPr lang="en-GB"/>
              <a:t>Copyright is the main issue in makerspaces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Patent, Trademark, and Industrial Design Concerns</a:t>
            </a:r>
          </a:p>
        </p:txBody>
      </p:sp>
      <p:sp>
        <p:nvSpPr>
          <p:cNvPr id="87" name="Shape 87"/>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b="1" lang="en-GB"/>
              <a:t>Patent </a:t>
            </a:r>
            <a:r>
              <a:rPr lang="en-GB"/>
              <a:t>concerns are minor (generally can’t make patented objects in a makerspace), but exceptions to patents are very limited (i.e. experimentation (</a:t>
            </a:r>
            <a:r>
              <a:rPr i="1" lang="en-GB"/>
              <a:t>Patent Act</a:t>
            </a:r>
            <a:r>
              <a:rPr lang="en-GB"/>
              <a:t> s. 55.2(6))</a:t>
            </a:r>
          </a:p>
          <a:p>
            <a:pPr rtl="0">
              <a:spcBef>
                <a:spcPts val="0"/>
              </a:spcBef>
              <a:buNone/>
            </a:pPr>
            <a:r>
              <a:rPr b="1" lang="en-GB"/>
              <a:t>Trademarks </a:t>
            </a:r>
            <a:r>
              <a:rPr lang="en-GB"/>
              <a:t>concerns are almost always linked to business uses, except uses that are likely to have a depreciating effect on the goodwill of a trademark (</a:t>
            </a:r>
            <a:r>
              <a:rPr i="1" lang="en-GB"/>
              <a:t>Trade-marks Act</a:t>
            </a:r>
            <a:r>
              <a:rPr lang="en-GB"/>
              <a:t>, s. 22(1))</a:t>
            </a:r>
          </a:p>
          <a:p>
            <a:pPr rtl="0">
              <a:spcBef>
                <a:spcPts val="0"/>
              </a:spcBef>
              <a:buNone/>
            </a:pPr>
            <a:r>
              <a:rPr b="1" lang="en-GB"/>
              <a:t>Industrial Design</a:t>
            </a:r>
            <a:r>
              <a:rPr lang="en-GB"/>
              <a:t> concerns may arise when an individual is producing more than 50 units of an article (</a:t>
            </a:r>
            <a:r>
              <a:rPr i="1" lang="en-GB"/>
              <a:t>Copyright Act</a:t>
            </a:r>
            <a:r>
              <a:rPr lang="en-GB"/>
              <a:t>, s. 64(2)(a))  </a:t>
            </a:r>
          </a:p>
          <a:p>
            <a:pPr rtl="0">
              <a:spcBef>
                <a:spcPts val="0"/>
              </a:spcBef>
              <a:buNone/>
            </a:pPr>
            <a:r>
              <a:t/>
            </a:r>
            <a:endParaRPr/>
          </a:p>
          <a:p>
            <a:pPr rtl="0">
              <a:spcBef>
                <a:spcPts val="0"/>
              </a:spcBef>
              <a:buNone/>
            </a:pPr>
            <a:r>
              <a:t/>
            </a:r>
            <a:endParaRPr/>
          </a:p>
          <a:p>
            <a:pPr>
              <a:spcBef>
                <a:spcPts val="0"/>
              </a:spcBef>
              <a:buNone/>
            </a:pPr>
            <a:r>
              <a:t/>
            </a: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Canadian Copyright Law and Jurisprudence</a:t>
            </a:r>
          </a:p>
        </p:txBody>
      </p:sp>
      <p:sp>
        <p:nvSpPr>
          <p:cNvPr id="93" name="Shape 93"/>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n-GB"/>
              <a:t>Canadian copyright is:</a:t>
            </a:r>
          </a:p>
          <a:p>
            <a:pPr indent="-228600" lvl="0" marL="457200" rtl="0">
              <a:spcBef>
                <a:spcPts val="0"/>
              </a:spcBef>
            </a:pPr>
            <a:r>
              <a:rPr b="1" lang="en-GB"/>
              <a:t>long </a:t>
            </a:r>
            <a:r>
              <a:rPr lang="en-GB"/>
              <a:t>- </a:t>
            </a:r>
            <a:r>
              <a:rPr i="1" lang="en-GB"/>
              <a:t>Copyright Act</a:t>
            </a:r>
            <a:r>
              <a:rPr lang="en-GB"/>
              <a:t> is 184 pages, doesn’t include case law</a:t>
            </a:r>
          </a:p>
          <a:p>
            <a:pPr indent="-228600" lvl="0" marL="457200" rtl="0">
              <a:spcBef>
                <a:spcPts val="0"/>
              </a:spcBef>
            </a:pPr>
            <a:r>
              <a:rPr b="1" lang="en-GB"/>
              <a:t>complex </a:t>
            </a:r>
            <a:r>
              <a:rPr lang="en-GB"/>
              <a:t>- e.g. “</a:t>
            </a:r>
            <a:r>
              <a:rPr lang="en-GB">
                <a:highlight>
                  <a:srgbClr val="FFFFFF"/>
                </a:highlight>
              </a:rPr>
              <a:t>‘lesson’ means a lesson, test or examination, or part of one, in which, or during the course of which, an act is done in respect of a work or other subject-matter...” </a:t>
            </a:r>
            <a:r>
              <a:rPr i="1" lang="en-GB">
                <a:highlight>
                  <a:srgbClr val="FFFFFF"/>
                </a:highlight>
              </a:rPr>
              <a:t>Copyright Act</a:t>
            </a:r>
            <a:r>
              <a:rPr lang="en-GB">
                <a:highlight>
                  <a:srgbClr val="FFFFFF"/>
                </a:highlight>
              </a:rPr>
              <a:t> s. 30.01</a:t>
            </a:r>
            <a:r>
              <a:rPr lang="en-GB"/>
              <a:t> </a:t>
            </a:r>
          </a:p>
          <a:p>
            <a:pPr indent="-228600" lvl="0" marL="457200">
              <a:spcBef>
                <a:spcPts val="0"/>
              </a:spcBef>
            </a:pPr>
            <a:r>
              <a:rPr b="1" lang="en-GB"/>
              <a:t>contextual </a:t>
            </a:r>
            <a:r>
              <a:rPr lang="en-GB"/>
              <a:t>-  “[The six fair dealing] factors may be more or less relevant to assessing the fairness of a dealing depending on the factual context of the allegedly infringing dealing. In some contexts, there may be factors other than those listed here that may help a court decide whether the dealing was fair.” </a:t>
            </a:r>
            <a:r>
              <a:rPr i="1" lang="en-GB"/>
              <a:t>CCH v. Law Society of Upper Canada (LCSH)</a:t>
            </a:r>
            <a:r>
              <a:rPr lang="en-GB"/>
              <a:t>, 2004 SCC 13, para. 60</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Fair Dealing - First Prong/Factor</a:t>
            </a:r>
          </a:p>
        </p:txBody>
      </p:sp>
      <p:sp>
        <p:nvSpPr>
          <p:cNvPr id="99" name="Shape 99"/>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n-GB" sz="1600"/>
              <a:t>Fair dealing (or “users’ rights” (</a:t>
            </a:r>
            <a:r>
              <a:rPr i="1" lang="en-GB" sz="1600"/>
              <a:t>CCH</a:t>
            </a:r>
            <a:r>
              <a:rPr lang="en-GB" sz="1600"/>
              <a:t> para. 12)) is the broadest category of exceptions to creator's’ rights, and is decided based upon a two prong, six factor test (based on </a:t>
            </a:r>
            <a:r>
              <a:rPr i="1" lang="en-GB" sz="1600"/>
              <a:t>CCH</a:t>
            </a:r>
            <a:r>
              <a:rPr lang="en-GB" sz="1600"/>
              <a:t> case)</a:t>
            </a:r>
          </a:p>
          <a:p>
            <a:pPr lvl="0" rtl="0">
              <a:spcBef>
                <a:spcPts val="0"/>
              </a:spcBef>
              <a:buNone/>
            </a:pPr>
            <a:r>
              <a:rPr lang="en-GB" sz="1600"/>
              <a:t>First prong/factor: “Purpose of the dealing” must be one of education, research, private study, criticism, review, news reporting, parody or satire (</a:t>
            </a:r>
            <a:r>
              <a:rPr i="1" lang="en-GB" sz="1600"/>
              <a:t>Copyright Act</a:t>
            </a:r>
            <a:r>
              <a:rPr lang="en-GB" sz="1600"/>
              <a:t> s. 29)</a:t>
            </a:r>
          </a:p>
          <a:p>
            <a:pPr lvl="0" rtl="0">
              <a:spcBef>
                <a:spcPts val="0"/>
              </a:spcBef>
              <a:buNone/>
            </a:pPr>
            <a:r>
              <a:rPr lang="en-GB" sz="1600"/>
              <a:t>Courts have tended to interpret research and private study broadly (education is new and there is no case law)</a:t>
            </a:r>
          </a:p>
          <a:p>
            <a:pPr lvl="0" rtl="0">
              <a:spcBef>
                <a:spcPts val="0"/>
              </a:spcBef>
              <a:buNone/>
            </a:pPr>
            <a:r>
              <a:rPr lang="en-GB" sz="1600"/>
              <a:t>However, Supreme Court has also stated that meeting the first prong/factor is easy and the tough job is weighing the second prong/remaining five factors</a:t>
            </a:r>
          </a:p>
          <a:p>
            <a:pPr rtl="0">
              <a:spcBef>
                <a:spcPts val="0"/>
              </a:spcBef>
              <a:buNone/>
            </a:pPr>
            <a:r>
              <a:t/>
            </a:r>
            <a:endParaRPr/>
          </a:p>
          <a:p>
            <a:pPr>
              <a:spcBef>
                <a:spcPts val="0"/>
              </a:spcBef>
              <a:buNone/>
            </a:pPr>
            <a:r>
              <a:t/>
            </a: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Fair Dealing - </a:t>
            </a:r>
            <a:r>
              <a:rPr lang="en-GB" sz="2600"/>
              <a:t>Second Prong/Remaining Five Factors</a:t>
            </a:r>
          </a:p>
        </p:txBody>
      </p:sp>
      <p:sp>
        <p:nvSpPr>
          <p:cNvPr id="105" name="Shape 105"/>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n-GB" sz="1600"/>
              <a:t>“Character of the dealing” - number of copies? range of distribution?</a:t>
            </a:r>
          </a:p>
          <a:p>
            <a:pPr rtl="0">
              <a:spcBef>
                <a:spcPts val="0"/>
              </a:spcBef>
              <a:buNone/>
            </a:pPr>
            <a:r>
              <a:rPr lang="en-GB" sz="1600"/>
              <a:t>“Amount of the dealing” - amount of the original work copied</a:t>
            </a:r>
          </a:p>
          <a:p>
            <a:pPr rtl="0">
              <a:spcBef>
                <a:spcPts val="0"/>
              </a:spcBef>
              <a:buNone/>
            </a:pPr>
            <a:r>
              <a:rPr lang="en-GB" sz="1600"/>
              <a:t>“Alternatives to the dealing” - do non-copyrighted equivalents exist that could have been used?</a:t>
            </a:r>
          </a:p>
          <a:p>
            <a:pPr rtl="0">
              <a:spcBef>
                <a:spcPts val="0"/>
              </a:spcBef>
              <a:buNone/>
            </a:pPr>
            <a:r>
              <a:rPr lang="en-GB" sz="1600"/>
              <a:t>“Nature of the work” - was the original secret/confidential or published?</a:t>
            </a:r>
          </a:p>
          <a:p>
            <a:pPr rtl="0">
              <a:spcBef>
                <a:spcPts val="0"/>
              </a:spcBef>
              <a:buNone/>
            </a:pPr>
            <a:r>
              <a:rPr lang="en-GB" sz="1600"/>
              <a:t>“Effect of the dealing on the work” - does the reproduction compete with the original?</a:t>
            </a:r>
          </a:p>
          <a:p>
            <a:pPr>
              <a:spcBef>
                <a:spcPts val="0"/>
              </a:spcBef>
              <a:buNone/>
            </a:pPr>
            <a:r>
              <a:rPr lang="en-GB"/>
              <a:t>There is no text-book formula for weighing the remaining five factors, but key is the </a:t>
            </a:r>
            <a:r>
              <a:rPr b="1" lang="en-GB"/>
              <a:t>system must be fair</a:t>
            </a:r>
            <a:r>
              <a:rPr lang="en-GB"/>
              <a:t>. (</a:t>
            </a:r>
            <a:r>
              <a:rPr i="1" lang="en-GB"/>
              <a:t>CCH v. LCSH</a:t>
            </a:r>
            <a:r>
              <a:rPr lang="en-GB"/>
              <a:t>, para. 63)</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