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4.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5.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tags/tag4.xml" ContentType="application/vnd.openxmlformats-officedocument.presentationml.tags+xml"/>
  <Override PartName="/ppt/notesSlides/notesSlide4.xml" ContentType="application/vnd.openxmlformats-officedocument.presentationml.notesSlide+xml"/>
  <Override PartName="/ppt/tags/tag5.xml" ContentType="application/vnd.openxmlformats-officedocument.presentationml.tags+xml"/>
  <Override PartName="/ppt/notesSlides/notesSlide5.xml" ContentType="application/vnd.openxmlformats-officedocument.presentationml.notesSlide+xml"/>
  <Override PartName="/ppt/tags/tag6.xml" ContentType="application/vnd.openxmlformats-officedocument.presentationml.tags+xml"/>
  <Override PartName="/ppt/notesSlides/notesSlide6.xml" ContentType="application/vnd.openxmlformats-officedocument.presentationml.notesSlide+xml"/>
  <Override PartName="/ppt/tags/tag7.xml" ContentType="application/vnd.openxmlformats-officedocument.presentationml.tags+xml"/>
  <Override PartName="/ppt/notesSlides/notesSlide7.xml" ContentType="application/vnd.openxmlformats-officedocument.presentationml.notesSlide+xml"/>
  <Override PartName="/ppt/tags/tag8.xml" ContentType="application/vnd.openxmlformats-officedocument.presentationml.tags+xml"/>
  <Override PartName="/ppt/notesSlides/notesSlide8.xml" ContentType="application/vnd.openxmlformats-officedocument.presentationml.notesSlide+xml"/>
  <Override PartName="/ppt/tags/tag9.xml" ContentType="application/vnd.openxmlformats-officedocument.presentationml.tags+xml"/>
  <Override PartName="/ppt/notesSlides/notesSlide9.xml" ContentType="application/vnd.openxmlformats-officedocument.presentationml.notesSlide+xml"/>
  <Override PartName="/ppt/tags/tag10.xml" ContentType="application/vnd.openxmlformats-officedocument.presentationml.tags+xml"/>
  <Override PartName="/ppt/notesSlides/notesSlide10.xml" ContentType="application/vnd.openxmlformats-officedocument.presentationml.notesSlide+xml"/>
  <Override PartName="/ppt/tags/tag11.xml" ContentType="application/vnd.openxmlformats-officedocument.presentationml.tags+xml"/>
  <Override PartName="/ppt/notesSlides/notesSlide11.xml" ContentType="application/vnd.openxmlformats-officedocument.presentationml.notesSlide+xml"/>
  <Override PartName="/ppt/tags/tag12.xml" ContentType="application/vnd.openxmlformats-officedocument.presentationml.tags+xml"/>
  <Override PartName="/ppt/notesSlides/notesSlide12.xml" ContentType="application/vnd.openxmlformats-officedocument.presentationml.notesSlide+xml"/>
  <Override PartName="/ppt/tags/tag13.xml" ContentType="application/vnd.openxmlformats-officedocument.presentationml.tags+xml"/>
  <Override PartName="/ppt/notesSlides/notesSlide13.xml" ContentType="application/vnd.openxmlformats-officedocument.presentationml.notesSlide+xml"/>
  <Override PartName="/ppt/tags/tag14.xml" ContentType="application/vnd.openxmlformats-officedocument.presentationml.tags+xml"/>
  <Override PartName="/ppt/notesSlides/notesSlide14.xml" ContentType="application/vnd.openxmlformats-officedocument.presentationml.notesSlide+xml"/>
  <Override PartName="/ppt/tags/tag15.xml" ContentType="application/vnd.openxmlformats-officedocument.presentationml.tags+xml"/>
  <Override PartName="/ppt/notesSlides/notesSlide15.xml" ContentType="application/vnd.openxmlformats-officedocument.presentationml.notesSlide+xml"/>
  <Override PartName="/ppt/tags/tag16.xml" ContentType="application/vnd.openxmlformats-officedocument.presentationml.tags+xml"/>
  <Override PartName="/ppt/notesSlides/notesSlide16.xml" ContentType="application/vnd.openxmlformats-officedocument.presentationml.notesSlide+xml"/>
  <Override PartName="/ppt/tags/tag17.xml" ContentType="application/vnd.openxmlformats-officedocument.presentationml.tags+xml"/>
  <Override PartName="/ppt/notesSlides/notesSlide17.xml" ContentType="application/vnd.openxmlformats-officedocument.presentationml.notesSlide+xml"/>
  <Override PartName="/ppt/tags/tag18.xml" ContentType="application/vnd.openxmlformats-officedocument.presentationml.tags+xml"/>
  <Override PartName="/ppt/notesSlides/notesSlide18.xml" ContentType="application/vnd.openxmlformats-officedocument.presentationml.notesSlide+xml"/>
  <Override PartName="/ppt/tags/tag19.xml" ContentType="application/vnd.openxmlformats-officedocument.presentationml.tags+xml"/>
  <Override PartName="/ppt/notesSlides/notesSlide19.xml" ContentType="application/vnd.openxmlformats-officedocument.presentationml.notesSlide+xml"/>
  <Override PartName="/ppt/tags/tag20.xml" ContentType="application/vnd.openxmlformats-officedocument.presentationml.tags+xml"/>
  <Override PartName="/ppt/notesSlides/notesSlide20.xml" ContentType="application/vnd.openxmlformats-officedocument.presentationml.notesSlide+xml"/>
  <Override PartName="/ppt/tags/tag21.xml" ContentType="application/vnd.openxmlformats-officedocument.presentationml.tags+xml"/>
  <Override PartName="/ppt/notesSlides/notesSlide21.xml" ContentType="application/vnd.openxmlformats-officedocument.presentationml.notesSlide+xml"/>
  <Override PartName="/ppt/tags/tag22.xml" ContentType="application/vnd.openxmlformats-officedocument.presentationml.tags+xml"/>
  <Override PartName="/ppt/notesSlides/notesSlide22.xml" ContentType="application/vnd.openxmlformats-officedocument.presentationml.notesSlide+xml"/>
  <Override PartName="/ppt/tags/tag23.xml" ContentType="application/vnd.openxmlformats-officedocument.presentationml.tags+xml"/>
  <Override PartName="/ppt/notesSlides/notesSlide23.xml" ContentType="application/vnd.openxmlformats-officedocument.presentationml.notesSlide+xml"/>
  <Override PartName="/ppt/tags/tag24.xml" ContentType="application/vnd.openxmlformats-officedocument.presentationml.tags+xml"/>
  <Override PartName="/ppt/notesSlides/notesSlide24.xml" ContentType="application/vnd.openxmlformats-officedocument.presentationml.notesSlide+xml"/>
  <Override PartName="/ppt/tags/tag25.xml" ContentType="application/vnd.openxmlformats-officedocument.presentationml.tags+xml"/>
  <Override PartName="/ppt/notesSlides/notesSlide25.xml" ContentType="application/vnd.openxmlformats-officedocument.presentationml.notesSlide+xml"/>
  <Override PartName="/ppt/tags/tag26.xml" ContentType="application/vnd.openxmlformats-officedocument.presentationml.tags+xml"/>
  <Override PartName="/ppt/notesSlides/notesSlide26.xml" ContentType="application/vnd.openxmlformats-officedocument.presentationml.notesSlide+xml"/>
  <Override PartName="/ppt/tags/tag27.xml" ContentType="application/vnd.openxmlformats-officedocument.presentationml.tags+xml"/>
  <Override PartName="/ppt/notesSlides/notesSlide27.xml" ContentType="application/vnd.openxmlformats-officedocument.presentationml.notesSlide+xml"/>
  <Override PartName="/ppt/tags/tag28.xml" ContentType="application/vnd.openxmlformats-officedocument.presentationml.tags+xml"/>
  <Override PartName="/ppt/notesSlides/notesSlide28.xml" ContentType="application/vnd.openxmlformats-officedocument.presentationml.notesSlide+xml"/>
  <Override PartName="/ppt/tags/tag29.xml" ContentType="application/vnd.openxmlformats-officedocument.presentationml.tags+xml"/>
  <Override PartName="/ppt/notesSlides/notesSlide29.xml" ContentType="application/vnd.openxmlformats-officedocument.presentationml.notesSlide+xml"/>
  <Override PartName="/ppt/tags/tag30.xml" ContentType="application/vnd.openxmlformats-officedocument.presentationml.tags+xml"/>
  <Override PartName="/ppt/notesSlides/notesSlide30.xml" ContentType="application/vnd.openxmlformats-officedocument.presentationml.notesSlide+xml"/>
  <Override PartName="/ppt/tags/tag31.xml" ContentType="application/vnd.openxmlformats-officedocument.presentationml.tags+xml"/>
  <Override PartName="/ppt/notesSlides/notesSlide31.xml" ContentType="application/vnd.openxmlformats-officedocument.presentationml.notesSlide+xml"/>
  <Override PartName="/ppt/tags/tag32.xml" ContentType="application/vnd.openxmlformats-officedocument.presentationml.tags+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93461" r:id="rId1"/>
    <p:sldMasterId id="2147493466" r:id="rId2"/>
    <p:sldMasterId id="2147493469" r:id="rId3"/>
    <p:sldMasterId id="2147493483" r:id="rId4"/>
    <p:sldMasterId id="2147493486" r:id="rId5"/>
    <p:sldMasterId id="2147493489" r:id="rId6"/>
  </p:sldMasterIdLst>
  <p:notesMasterIdLst>
    <p:notesMasterId r:id="rId51"/>
  </p:notesMasterIdLst>
  <p:sldIdLst>
    <p:sldId id="264" r:id="rId7"/>
    <p:sldId id="265" r:id="rId8"/>
    <p:sldId id="266" r:id="rId9"/>
    <p:sldId id="267" r:id="rId10"/>
    <p:sldId id="268" r:id="rId11"/>
    <p:sldId id="269" r:id="rId12"/>
    <p:sldId id="270" r:id="rId13"/>
    <p:sldId id="271" r:id="rId14"/>
    <p:sldId id="272" r:id="rId15"/>
    <p:sldId id="274" r:id="rId16"/>
    <p:sldId id="276" r:id="rId17"/>
    <p:sldId id="277" r:id="rId18"/>
    <p:sldId id="278" r:id="rId19"/>
    <p:sldId id="279" r:id="rId20"/>
    <p:sldId id="280" r:id="rId21"/>
    <p:sldId id="281" r:id="rId22"/>
    <p:sldId id="282" r:id="rId23"/>
    <p:sldId id="283" r:id="rId24"/>
    <p:sldId id="284" r:id="rId25"/>
    <p:sldId id="285" r:id="rId26"/>
    <p:sldId id="320" r:id="rId27"/>
    <p:sldId id="287" r:id="rId28"/>
    <p:sldId id="288" r:id="rId29"/>
    <p:sldId id="290" r:id="rId30"/>
    <p:sldId id="291" r:id="rId31"/>
    <p:sldId id="292" r:id="rId32"/>
    <p:sldId id="294" r:id="rId33"/>
    <p:sldId id="295" r:id="rId34"/>
    <p:sldId id="296" r:id="rId35"/>
    <p:sldId id="297" r:id="rId36"/>
    <p:sldId id="319" r:id="rId37"/>
    <p:sldId id="321" r:id="rId38"/>
    <p:sldId id="298" r:id="rId39"/>
    <p:sldId id="311" r:id="rId40"/>
    <p:sldId id="323" r:id="rId41"/>
    <p:sldId id="324" r:id="rId42"/>
    <p:sldId id="325" r:id="rId43"/>
    <p:sldId id="317" r:id="rId44"/>
    <p:sldId id="313" r:id="rId45"/>
    <p:sldId id="273" r:id="rId46"/>
    <p:sldId id="322" r:id="rId47"/>
    <p:sldId id="314" r:id="rId48"/>
    <p:sldId id="315" r:id="rId49"/>
    <p:sldId id="316" r:id="rId50"/>
  </p:sldIdLst>
  <p:sldSz cx="12192000" cy="6858000"/>
  <p:notesSz cx="7010400" cy="9236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4950"/>
    <a:srgbClr val="879F3D"/>
    <a:srgbClr val="F7CA00"/>
    <a:srgbClr val="CB534C"/>
    <a:srgbClr val="95263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649" autoAdjust="0"/>
    <p:restoredTop sz="75492" autoAdjust="0"/>
  </p:normalViewPr>
  <p:slideViewPr>
    <p:cSldViewPr snapToGrid="0" snapToObjects="1">
      <p:cViewPr varScale="1">
        <p:scale>
          <a:sx n="92" d="100"/>
          <a:sy n="92" d="100"/>
        </p:scale>
        <p:origin x="1104" y="16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tableStyles" Target="tableStyles.xml"/><Relationship Id="rId7" Type="http://schemas.openxmlformats.org/officeDocument/2006/relationships/slide" Target="slides/slide1.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viewProps" Target="viewProps.xml"/><Relationship Id="rId5" Type="http://schemas.openxmlformats.org/officeDocument/2006/relationships/slideMaster" Target="slideMasters/slideMaster5.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8" Type="http://schemas.openxmlformats.org/officeDocument/2006/relationships/slide" Target="slides/slide2.xml"/><Relationship Id="rId51" Type="http://schemas.openxmlformats.org/officeDocument/2006/relationships/notesMaster" Target="notesMasters/notesMaster1.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3407"/>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938" y="0"/>
            <a:ext cx="3037840" cy="463407"/>
          </a:xfrm>
          <a:prstGeom prst="rect">
            <a:avLst/>
          </a:prstGeom>
        </p:spPr>
        <p:txBody>
          <a:bodyPr vert="horz" lIns="91440" tIns="45720" rIns="91440" bIns="45720" rtlCol="0"/>
          <a:lstStyle>
            <a:lvl1pPr algn="r">
              <a:defRPr sz="1200"/>
            </a:lvl1pPr>
          </a:lstStyle>
          <a:p>
            <a:fld id="{75B16D75-DBCD-B149-8845-50B35F1638F5}" type="datetimeFigureOut">
              <a:rPr lang="en-US" smtClean="0"/>
              <a:t>2/17/19</a:t>
            </a:fld>
            <a:endParaRPr lang="en-US"/>
          </a:p>
        </p:txBody>
      </p:sp>
      <p:sp>
        <p:nvSpPr>
          <p:cNvPr id="4" name="Slide Image Placeholder 3"/>
          <p:cNvSpPr>
            <a:spLocks noGrp="1" noRot="1" noChangeAspect="1"/>
          </p:cNvSpPr>
          <p:nvPr>
            <p:ph type="sldImg" idx="2"/>
          </p:nvPr>
        </p:nvSpPr>
        <p:spPr>
          <a:xfrm>
            <a:off x="735013" y="1154113"/>
            <a:ext cx="5540375" cy="3116262"/>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040" y="4444861"/>
            <a:ext cx="5608320" cy="363670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37840" cy="463406"/>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772669"/>
            <a:ext cx="3037840" cy="463406"/>
          </a:xfrm>
          <a:prstGeom prst="rect">
            <a:avLst/>
          </a:prstGeom>
        </p:spPr>
        <p:txBody>
          <a:bodyPr vert="horz" lIns="91440" tIns="45720" rIns="91440" bIns="45720" rtlCol="0" anchor="b"/>
          <a:lstStyle>
            <a:lvl1pPr algn="r">
              <a:defRPr sz="1200"/>
            </a:lvl1pPr>
          </a:lstStyle>
          <a:p>
            <a:fld id="{3059A8C4-0C62-F94C-981C-DE91E9B672CA}" type="slidenum">
              <a:rPr lang="en-US" smtClean="0"/>
              <a:t>‹#›</a:t>
            </a:fld>
            <a:endParaRPr lang="en-US"/>
          </a:p>
        </p:txBody>
      </p:sp>
    </p:spTree>
    <p:extLst>
      <p:ext uri="{BB962C8B-B14F-4D97-AF65-F5344CB8AC3E}">
        <p14:creationId xmlns:p14="http://schemas.microsoft.com/office/powerpoint/2010/main" val="941281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qweri.lexum.com/calegis/rsc-1985-c-c-42-en#!fragment/sec29"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qweri.lexum.com/calegis/rsc-1985-c-c-42-en"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qweri.lexum.com/calegis/rsc-1985-c-c-42-en#!fragment/sec29" TargetMode="External"/><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hyperlink" Target="https://qweri.lexum.com/calegis/rsc-1985-c-c-42-en" TargetMode="Externa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qweri.lexum.com/calegis/rsc-1985-c-c-42-en"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dirty="0">
                <a:solidFill>
                  <a:schemeClr val="tx1"/>
                </a:solidFill>
                <a:effectLst/>
                <a:latin typeface="+mn-lt"/>
                <a:ea typeface="+mn-ea"/>
                <a:cs typeface="+mn-cs"/>
              </a:rPr>
              <a:t>Libraries are valuable sources of copyright-protected resources, and as part of providing access to the resources in their collections, often they also provide access to photocopiers or provide copying services to better serve their communities.</a:t>
            </a:r>
            <a:endParaRPr lang="en-CA" dirty="0"/>
          </a:p>
        </p:txBody>
      </p:sp>
      <p:sp>
        <p:nvSpPr>
          <p:cNvPr id="4" name="Slide Number Placeholder 3"/>
          <p:cNvSpPr>
            <a:spLocks noGrp="1"/>
          </p:cNvSpPr>
          <p:nvPr>
            <p:ph type="sldNum" sz="quarter" idx="10"/>
          </p:nvPr>
        </p:nvSpPr>
        <p:spPr/>
        <p:txBody>
          <a:bodyPr/>
          <a:lstStyle/>
          <a:p>
            <a:fld id="{3059A8C4-0C62-F94C-981C-DE91E9B672CA}" type="slidenum">
              <a:rPr lang="en-US" smtClean="0"/>
              <a:t>2</a:t>
            </a:fld>
            <a:endParaRPr lang="en-US"/>
          </a:p>
        </p:txBody>
      </p:sp>
    </p:spTree>
    <p:extLst>
      <p:ext uri="{BB962C8B-B14F-4D97-AF65-F5344CB8AC3E}">
        <p14:creationId xmlns:p14="http://schemas.microsoft.com/office/powerpoint/2010/main" val="28702922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dirty="0">
                <a:solidFill>
                  <a:schemeClr val="tx1"/>
                </a:solidFill>
                <a:effectLst/>
                <a:latin typeface="+mn-lt"/>
                <a:ea typeface="+mn-ea"/>
                <a:cs typeface="+mn-cs"/>
              </a:rPr>
              <a:t>The Court made clear that  “research” must be given a large and liberal interpretation.  The Court agreed with the Court of Appeal that research is not limited to non-commercial or private contexts, and that “[l]</a:t>
            </a:r>
            <a:r>
              <a:rPr lang="en-CA" sz="1200" b="0" i="0" u="none" strike="noStrike" kern="1200" dirty="0" err="1">
                <a:solidFill>
                  <a:schemeClr val="tx1"/>
                </a:solidFill>
                <a:effectLst/>
                <a:latin typeface="+mn-lt"/>
                <a:ea typeface="+mn-ea"/>
                <a:cs typeface="+mn-cs"/>
              </a:rPr>
              <a:t>awyers</a:t>
            </a:r>
            <a:r>
              <a:rPr lang="en-CA" sz="1200" b="0" i="0" u="none" strike="noStrike" kern="1200" dirty="0">
                <a:solidFill>
                  <a:schemeClr val="tx1"/>
                </a:solidFill>
                <a:effectLst/>
                <a:latin typeface="+mn-lt"/>
                <a:ea typeface="+mn-ea"/>
                <a:cs typeface="+mn-cs"/>
              </a:rPr>
              <a:t> carrying on the business of law for profit are conducting research within the meaning of </a:t>
            </a:r>
            <a:r>
              <a:rPr lang="en-CA" sz="1200" b="0" i="0" u="sng" strike="noStrike" kern="1200" dirty="0">
                <a:solidFill>
                  <a:schemeClr val="tx1"/>
                </a:solidFill>
                <a:effectLst/>
                <a:latin typeface="+mn-lt"/>
                <a:ea typeface="+mn-ea"/>
                <a:cs typeface="+mn-cs"/>
                <a:hlinkClick r:id="rId3"/>
              </a:rPr>
              <a:t>s. 29 </a:t>
            </a:r>
            <a:r>
              <a:rPr lang="en-CA" sz="1200" b="0" i="0" u="none" strike="noStrike" kern="1200" dirty="0">
                <a:solidFill>
                  <a:schemeClr val="tx1"/>
                </a:solidFill>
                <a:effectLst/>
                <a:latin typeface="+mn-lt"/>
                <a:ea typeface="+mn-ea"/>
                <a:cs typeface="+mn-cs"/>
              </a:rPr>
              <a:t> ...”</a:t>
            </a:r>
            <a:endParaRPr lang="en-CA" b="1" dirty="0"/>
          </a:p>
        </p:txBody>
      </p:sp>
      <p:sp>
        <p:nvSpPr>
          <p:cNvPr id="4" name="Slide Number Placeholder 3"/>
          <p:cNvSpPr>
            <a:spLocks noGrp="1"/>
          </p:cNvSpPr>
          <p:nvPr>
            <p:ph type="sldNum" sz="quarter" idx="10"/>
          </p:nvPr>
        </p:nvSpPr>
        <p:spPr/>
        <p:txBody>
          <a:bodyPr/>
          <a:lstStyle/>
          <a:p>
            <a:fld id="{3059A8C4-0C62-F94C-981C-DE91E9B672CA}" type="slidenum">
              <a:rPr lang="en-US" smtClean="0"/>
              <a:t>11</a:t>
            </a:fld>
            <a:endParaRPr lang="en-US"/>
          </a:p>
        </p:txBody>
      </p:sp>
    </p:spTree>
    <p:extLst>
      <p:ext uri="{BB962C8B-B14F-4D97-AF65-F5344CB8AC3E}">
        <p14:creationId xmlns:p14="http://schemas.microsoft.com/office/powerpoint/2010/main" val="10366351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dirty="0">
                <a:solidFill>
                  <a:schemeClr val="tx1"/>
                </a:solidFill>
                <a:effectLst/>
                <a:latin typeface="+mn-lt"/>
                <a:ea typeface="+mn-ea"/>
                <a:cs typeface="+mn-cs"/>
              </a:rPr>
              <a:t>The </a:t>
            </a:r>
            <a:r>
              <a:rPr lang="en-CA" sz="1200" b="0" i="1" u="sng" strike="noStrike" kern="1200" dirty="0">
                <a:solidFill>
                  <a:schemeClr val="tx1"/>
                </a:solidFill>
                <a:effectLst/>
                <a:latin typeface="+mn-lt"/>
                <a:ea typeface="+mn-ea"/>
                <a:cs typeface="+mn-cs"/>
                <a:hlinkClick r:id="rId3"/>
              </a:rPr>
              <a:t>Copyright Act </a:t>
            </a:r>
            <a:r>
              <a:rPr lang="en-CA" sz="1200" b="0" i="1" u="none" strike="noStrike" kern="1200" dirty="0">
                <a:solidFill>
                  <a:schemeClr val="tx1"/>
                </a:solidFill>
                <a:effectLst/>
                <a:latin typeface="+mn-lt"/>
                <a:ea typeface="+mn-ea"/>
                <a:cs typeface="+mn-cs"/>
              </a:rPr>
              <a:t> </a:t>
            </a:r>
            <a:r>
              <a:rPr lang="en-CA" sz="1200" b="0" i="0" u="none" strike="noStrike" kern="1200" dirty="0">
                <a:solidFill>
                  <a:schemeClr val="tx1"/>
                </a:solidFill>
                <a:effectLst/>
                <a:latin typeface="+mn-lt"/>
                <a:ea typeface="+mn-ea"/>
                <a:cs typeface="+mn-cs"/>
              </a:rPr>
              <a:t>does not define what will be “fair”.  Whether something is fair is a question of fact and depends on the facts of each case.</a:t>
            </a:r>
            <a:endParaRPr lang="en-CA" dirty="0"/>
          </a:p>
        </p:txBody>
      </p:sp>
      <p:sp>
        <p:nvSpPr>
          <p:cNvPr id="4" name="Slide Number Placeholder 3"/>
          <p:cNvSpPr>
            <a:spLocks noGrp="1"/>
          </p:cNvSpPr>
          <p:nvPr>
            <p:ph type="sldNum" sz="quarter" idx="10"/>
          </p:nvPr>
        </p:nvSpPr>
        <p:spPr/>
        <p:txBody>
          <a:bodyPr/>
          <a:lstStyle/>
          <a:p>
            <a:fld id="{3059A8C4-0C62-F94C-981C-DE91E9B672CA}" type="slidenum">
              <a:rPr lang="en-US" smtClean="0"/>
              <a:t>12</a:t>
            </a:fld>
            <a:endParaRPr lang="en-US"/>
          </a:p>
        </p:txBody>
      </p:sp>
    </p:spTree>
    <p:extLst>
      <p:ext uri="{BB962C8B-B14F-4D97-AF65-F5344CB8AC3E}">
        <p14:creationId xmlns:p14="http://schemas.microsoft.com/office/powerpoint/2010/main" val="33760272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dirty="0">
                <a:solidFill>
                  <a:schemeClr val="tx1"/>
                </a:solidFill>
                <a:effectLst/>
                <a:latin typeface="+mn-lt"/>
                <a:ea typeface="+mn-ea"/>
                <a:cs typeface="+mn-cs"/>
              </a:rPr>
              <a:t>Following the Court of Appeal, the Court agreed that there is no set test for fairness, and outlined six factors that could be considered to help assess whether a dealing is fair.  Although these considerations will not all arise in every case of fair dealing, this list of factors provides a useful analytical framework to govern determinations of fairness.</a:t>
            </a:r>
            <a:endParaRPr lang="en-CA" b="1" dirty="0"/>
          </a:p>
        </p:txBody>
      </p:sp>
      <p:sp>
        <p:nvSpPr>
          <p:cNvPr id="4" name="Slide Number Placeholder 3"/>
          <p:cNvSpPr>
            <a:spLocks noGrp="1"/>
          </p:cNvSpPr>
          <p:nvPr>
            <p:ph type="sldNum" sz="quarter" idx="10"/>
          </p:nvPr>
        </p:nvSpPr>
        <p:spPr/>
        <p:txBody>
          <a:bodyPr/>
          <a:lstStyle/>
          <a:p>
            <a:fld id="{3059A8C4-0C62-F94C-981C-DE91E9B672CA}" type="slidenum">
              <a:rPr lang="en-US" smtClean="0"/>
              <a:t>13</a:t>
            </a:fld>
            <a:endParaRPr lang="en-US"/>
          </a:p>
        </p:txBody>
      </p:sp>
    </p:spTree>
    <p:extLst>
      <p:ext uri="{BB962C8B-B14F-4D97-AF65-F5344CB8AC3E}">
        <p14:creationId xmlns:p14="http://schemas.microsoft.com/office/powerpoint/2010/main" val="22377232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dirty="0">
                <a:solidFill>
                  <a:schemeClr val="tx1"/>
                </a:solidFill>
                <a:effectLst/>
                <a:latin typeface="+mn-lt"/>
                <a:ea typeface="+mn-ea"/>
                <a:cs typeface="+mn-cs"/>
              </a:rPr>
              <a:t>The Court made it clear that allowable purposes should not be given a restrictive interpretation or this could result in the undue restriction of users’ rights.  However, some dealings, even if for an allowable purpose, may be more or less fair than others. For example, research done for commercial purposes may not be as fair as research done for charitable purposes.</a:t>
            </a:r>
            <a:endParaRPr lang="en-CA" dirty="0"/>
          </a:p>
        </p:txBody>
      </p:sp>
      <p:sp>
        <p:nvSpPr>
          <p:cNvPr id="4" name="Slide Number Placeholder 3"/>
          <p:cNvSpPr>
            <a:spLocks noGrp="1"/>
          </p:cNvSpPr>
          <p:nvPr>
            <p:ph type="sldNum" sz="quarter" idx="10"/>
          </p:nvPr>
        </p:nvSpPr>
        <p:spPr/>
        <p:txBody>
          <a:bodyPr/>
          <a:lstStyle/>
          <a:p>
            <a:fld id="{3059A8C4-0C62-F94C-981C-DE91E9B672CA}" type="slidenum">
              <a:rPr lang="en-US" smtClean="0"/>
              <a:t>14</a:t>
            </a:fld>
            <a:endParaRPr lang="en-US"/>
          </a:p>
        </p:txBody>
      </p:sp>
    </p:spTree>
    <p:extLst>
      <p:ext uri="{BB962C8B-B14F-4D97-AF65-F5344CB8AC3E}">
        <p14:creationId xmlns:p14="http://schemas.microsoft.com/office/powerpoint/2010/main" val="7822357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dirty="0">
                <a:solidFill>
                  <a:schemeClr val="tx1"/>
                </a:solidFill>
                <a:effectLst/>
                <a:latin typeface="+mn-lt"/>
                <a:ea typeface="+mn-ea"/>
                <a:cs typeface="+mn-cs"/>
              </a:rPr>
              <a:t>Are multiple copies of works being widely distributed?  If so, this will tend to be </a:t>
            </a:r>
            <a:r>
              <a:rPr lang="en-CA" sz="1200" b="0" i="0" u="none" strike="noStrike" kern="1200" dirty="0" err="1">
                <a:solidFill>
                  <a:schemeClr val="tx1"/>
                </a:solidFill>
                <a:effectLst/>
                <a:latin typeface="+mn-lt"/>
                <a:ea typeface="+mn-ea"/>
                <a:cs typeface="+mn-cs"/>
              </a:rPr>
              <a:t>unfair.However</a:t>
            </a:r>
            <a:r>
              <a:rPr lang="en-CA" sz="1200" b="0" i="0" u="none" strike="noStrike" kern="1200" dirty="0">
                <a:solidFill>
                  <a:schemeClr val="tx1"/>
                </a:solidFill>
                <a:effectLst/>
                <a:latin typeface="+mn-lt"/>
                <a:ea typeface="+mn-ea"/>
                <a:cs typeface="+mn-cs"/>
              </a:rPr>
              <a:t>, if a single copy of a work is used for a specific legitimate purpose, it is more likely to be fair dealing.  The Court also noted the relevance of the custom or practice in a particular trade or industry to determine whether or not the character of the dealing is fair.</a:t>
            </a:r>
            <a:endParaRPr lang="en-CA" dirty="0"/>
          </a:p>
        </p:txBody>
      </p:sp>
      <p:sp>
        <p:nvSpPr>
          <p:cNvPr id="4" name="Slide Number Placeholder 3"/>
          <p:cNvSpPr>
            <a:spLocks noGrp="1"/>
          </p:cNvSpPr>
          <p:nvPr>
            <p:ph type="sldNum" sz="quarter" idx="10"/>
          </p:nvPr>
        </p:nvSpPr>
        <p:spPr/>
        <p:txBody>
          <a:bodyPr/>
          <a:lstStyle/>
          <a:p>
            <a:fld id="{3059A8C4-0C62-F94C-981C-DE91E9B672CA}" type="slidenum">
              <a:rPr lang="en-US" smtClean="0"/>
              <a:t>15</a:t>
            </a:fld>
            <a:endParaRPr lang="en-US"/>
          </a:p>
        </p:txBody>
      </p:sp>
    </p:spTree>
    <p:extLst>
      <p:ext uri="{BB962C8B-B14F-4D97-AF65-F5344CB8AC3E}">
        <p14:creationId xmlns:p14="http://schemas.microsoft.com/office/powerpoint/2010/main" val="38785698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dirty="0">
                <a:solidFill>
                  <a:schemeClr val="tx1"/>
                </a:solidFill>
                <a:effectLst/>
                <a:latin typeface="+mn-lt"/>
                <a:ea typeface="+mn-ea"/>
                <a:cs typeface="+mn-cs"/>
              </a:rPr>
              <a:t>The quantity of the work taken will not be determinative of fairness, but it can help in the determination.</a:t>
            </a:r>
            <a:endParaRPr lang="en-CA" dirty="0"/>
          </a:p>
        </p:txBody>
      </p:sp>
      <p:sp>
        <p:nvSpPr>
          <p:cNvPr id="4" name="Slide Number Placeholder 3"/>
          <p:cNvSpPr>
            <a:spLocks noGrp="1"/>
          </p:cNvSpPr>
          <p:nvPr>
            <p:ph type="sldNum" sz="quarter" idx="10"/>
          </p:nvPr>
        </p:nvSpPr>
        <p:spPr/>
        <p:txBody>
          <a:bodyPr/>
          <a:lstStyle/>
          <a:p>
            <a:fld id="{3059A8C4-0C62-F94C-981C-DE91E9B672CA}" type="slidenum">
              <a:rPr lang="en-US" smtClean="0"/>
              <a:t>16</a:t>
            </a:fld>
            <a:endParaRPr lang="en-US"/>
          </a:p>
        </p:txBody>
      </p:sp>
    </p:spTree>
    <p:extLst>
      <p:ext uri="{BB962C8B-B14F-4D97-AF65-F5344CB8AC3E}">
        <p14:creationId xmlns:p14="http://schemas.microsoft.com/office/powerpoint/2010/main" val="12015589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dirty="0">
                <a:solidFill>
                  <a:schemeClr val="tx1"/>
                </a:solidFill>
                <a:effectLst/>
                <a:latin typeface="+mn-lt"/>
                <a:ea typeface="+mn-ea"/>
                <a:cs typeface="+mn-cs"/>
              </a:rPr>
              <a:t>Is there is a non-copyrighted equivalent of the work that could have been used instead of the copyrighted work?  Is the dealing reasonably necessary to achieve the ultimate purpose?</a:t>
            </a:r>
            <a:endParaRPr lang="en-CA" dirty="0"/>
          </a:p>
        </p:txBody>
      </p:sp>
      <p:sp>
        <p:nvSpPr>
          <p:cNvPr id="4" name="Slide Number Placeholder 3"/>
          <p:cNvSpPr>
            <a:spLocks noGrp="1"/>
          </p:cNvSpPr>
          <p:nvPr>
            <p:ph type="sldNum" sz="quarter" idx="10"/>
          </p:nvPr>
        </p:nvSpPr>
        <p:spPr/>
        <p:txBody>
          <a:bodyPr/>
          <a:lstStyle/>
          <a:p>
            <a:fld id="{3059A8C4-0C62-F94C-981C-DE91E9B672CA}" type="slidenum">
              <a:rPr lang="en-US" smtClean="0"/>
              <a:t>17</a:t>
            </a:fld>
            <a:endParaRPr lang="en-US"/>
          </a:p>
        </p:txBody>
      </p:sp>
    </p:spTree>
    <p:extLst>
      <p:ext uri="{BB962C8B-B14F-4D97-AF65-F5344CB8AC3E}">
        <p14:creationId xmlns:p14="http://schemas.microsoft.com/office/powerpoint/2010/main" val="42740569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dirty="0">
                <a:solidFill>
                  <a:schemeClr val="tx1"/>
                </a:solidFill>
                <a:effectLst/>
                <a:latin typeface="+mn-lt"/>
                <a:ea typeface="+mn-ea"/>
                <a:cs typeface="+mn-cs"/>
              </a:rPr>
              <a:t>One of the goals of copyright law is wider public dissemination of works.  Therefore, if a work has not been published, but where that work is not confidential, the dealing may be more fair, as its reproduction with acknowledgement could lead to a wider public dissemination of the work.</a:t>
            </a:r>
            <a:endParaRPr lang="en-CA" dirty="0"/>
          </a:p>
        </p:txBody>
      </p:sp>
      <p:sp>
        <p:nvSpPr>
          <p:cNvPr id="4" name="Slide Number Placeholder 3"/>
          <p:cNvSpPr>
            <a:spLocks noGrp="1"/>
          </p:cNvSpPr>
          <p:nvPr>
            <p:ph type="sldNum" sz="quarter" idx="10"/>
          </p:nvPr>
        </p:nvSpPr>
        <p:spPr/>
        <p:txBody>
          <a:bodyPr/>
          <a:lstStyle/>
          <a:p>
            <a:fld id="{3059A8C4-0C62-F94C-981C-DE91E9B672CA}" type="slidenum">
              <a:rPr lang="en-US" smtClean="0"/>
              <a:t>18</a:t>
            </a:fld>
            <a:endParaRPr lang="en-US"/>
          </a:p>
        </p:txBody>
      </p:sp>
    </p:spTree>
    <p:extLst>
      <p:ext uri="{BB962C8B-B14F-4D97-AF65-F5344CB8AC3E}">
        <p14:creationId xmlns:p14="http://schemas.microsoft.com/office/powerpoint/2010/main" val="10332780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dirty="0">
                <a:solidFill>
                  <a:schemeClr val="tx1"/>
                </a:solidFill>
                <a:effectLst/>
                <a:latin typeface="+mn-lt"/>
                <a:ea typeface="+mn-ea"/>
                <a:cs typeface="+mn-cs"/>
              </a:rPr>
              <a:t>How likely is the reproduced work to compete with the original work in the market?  The more likely, the less fair the dealing. While this effect of the dealing is an important factor, the Court stated that “it is neither the only factor nor the most important factor that a court must consider in deciding if the dealing is fair.”</a:t>
            </a:r>
            <a:endParaRPr lang="en-CA" dirty="0"/>
          </a:p>
        </p:txBody>
      </p:sp>
      <p:sp>
        <p:nvSpPr>
          <p:cNvPr id="4" name="Slide Number Placeholder 3"/>
          <p:cNvSpPr>
            <a:spLocks noGrp="1"/>
          </p:cNvSpPr>
          <p:nvPr>
            <p:ph type="sldNum" sz="quarter" idx="10"/>
          </p:nvPr>
        </p:nvSpPr>
        <p:spPr/>
        <p:txBody>
          <a:bodyPr/>
          <a:lstStyle/>
          <a:p>
            <a:fld id="{3059A8C4-0C62-F94C-981C-DE91E9B672CA}" type="slidenum">
              <a:rPr lang="en-US" smtClean="0"/>
              <a:t>19</a:t>
            </a:fld>
            <a:endParaRPr lang="en-US"/>
          </a:p>
        </p:txBody>
      </p:sp>
    </p:spTree>
    <p:extLst>
      <p:ext uri="{BB962C8B-B14F-4D97-AF65-F5344CB8AC3E}">
        <p14:creationId xmlns:p14="http://schemas.microsoft.com/office/powerpoint/2010/main" val="25397133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dirty="0">
                <a:solidFill>
                  <a:schemeClr val="tx1"/>
                </a:solidFill>
                <a:effectLst/>
                <a:latin typeface="+mn-lt"/>
                <a:ea typeface="+mn-ea"/>
                <a:cs typeface="+mn-cs"/>
              </a:rPr>
              <a:t>The Court indicated that these six factors may be more or less relevant to assessing the fairness of a dealing depending on the factual context of the allegedly infringing dealing.  In some contexts, there may be factors other than those listed here that may help a court decide whether the dealing was fair.</a:t>
            </a:r>
          </a:p>
          <a:p>
            <a:endParaRPr lang="en-CA" sz="1200" b="0" i="0" u="none" strike="noStrike" kern="1200" dirty="0">
              <a:solidFill>
                <a:schemeClr val="tx1"/>
              </a:solidFill>
              <a:effectLst/>
              <a:latin typeface="+mn-lt"/>
              <a:ea typeface="+mn-ea"/>
              <a:cs typeface="+mn-cs"/>
            </a:endParaRPr>
          </a:p>
          <a:p>
            <a:endParaRPr lang="en-CA" dirty="0"/>
          </a:p>
        </p:txBody>
      </p:sp>
      <p:sp>
        <p:nvSpPr>
          <p:cNvPr id="4" name="Slide Number Placeholder 3"/>
          <p:cNvSpPr>
            <a:spLocks noGrp="1"/>
          </p:cNvSpPr>
          <p:nvPr>
            <p:ph type="sldNum" sz="quarter" idx="10"/>
          </p:nvPr>
        </p:nvSpPr>
        <p:spPr/>
        <p:txBody>
          <a:bodyPr/>
          <a:lstStyle/>
          <a:p>
            <a:fld id="{3059A8C4-0C62-F94C-981C-DE91E9B672CA}" type="slidenum">
              <a:rPr lang="en-US" smtClean="0"/>
              <a:t>20</a:t>
            </a:fld>
            <a:endParaRPr lang="en-US"/>
          </a:p>
        </p:txBody>
      </p:sp>
    </p:spTree>
    <p:extLst>
      <p:ext uri="{BB962C8B-B14F-4D97-AF65-F5344CB8AC3E}">
        <p14:creationId xmlns:p14="http://schemas.microsoft.com/office/powerpoint/2010/main" val="25766540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dirty="0">
                <a:solidFill>
                  <a:schemeClr val="tx1"/>
                </a:solidFill>
                <a:effectLst/>
                <a:latin typeface="+mn-lt"/>
                <a:ea typeface="+mn-ea"/>
                <a:cs typeface="+mn-cs"/>
              </a:rPr>
              <a:t>The Great Library at Osgoode Hall in Toronto is a reference and research library with a large collection of legal materials.  This library is maintained and operated by the Law Society of Upper Canada. The Great Library offers a custom photocopying service for Law Society members and other authorized researchers, as well as maintaining self-service copiers for the use of its patrons.</a:t>
            </a:r>
            <a:endParaRPr lang="en-CA" dirty="0"/>
          </a:p>
        </p:txBody>
      </p:sp>
      <p:sp>
        <p:nvSpPr>
          <p:cNvPr id="4" name="Slide Number Placeholder 3"/>
          <p:cNvSpPr>
            <a:spLocks noGrp="1"/>
          </p:cNvSpPr>
          <p:nvPr>
            <p:ph type="sldNum" sz="quarter" idx="10"/>
          </p:nvPr>
        </p:nvSpPr>
        <p:spPr/>
        <p:txBody>
          <a:bodyPr/>
          <a:lstStyle/>
          <a:p>
            <a:fld id="{3059A8C4-0C62-F94C-981C-DE91E9B672CA}" type="slidenum">
              <a:rPr lang="en-US" smtClean="0"/>
              <a:t>3</a:t>
            </a:fld>
            <a:endParaRPr lang="en-US"/>
          </a:p>
        </p:txBody>
      </p:sp>
    </p:spTree>
    <p:extLst>
      <p:ext uri="{BB962C8B-B14F-4D97-AF65-F5344CB8AC3E}">
        <p14:creationId xmlns:p14="http://schemas.microsoft.com/office/powerpoint/2010/main" val="20650303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dirty="0">
                <a:solidFill>
                  <a:schemeClr val="tx1"/>
                </a:solidFill>
                <a:effectLst/>
                <a:latin typeface="+mn-lt"/>
                <a:ea typeface="+mn-ea"/>
                <a:cs typeface="+mn-cs"/>
              </a:rPr>
              <a:t>As for the facts of this case, the trial judge concluded that copying for the custom photocopy service was not for the purpose of either research or study and therefore could not be fair dealing.  The Court of Appeal held that the Law Society could rely on the purposes of its patrons to prove that its dealings were fair, however, it concluded there was not sufficient evidence to determine whether or not the dealings were fair.</a:t>
            </a:r>
          </a:p>
          <a:p>
            <a:endParaRPr lang="en-CA" sz="1200" b="0"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0" i="0" u="none" strike="noStrike" kern="1200" dirty="0">
                <a:solidFill>
                  <a:schemeClr val="tx1"/>
                </a:solidFill>
                <a:effectLst/>
                <a:latin typeface="+mn-lt"/>
                <a:ea typeface="+mn-ea"/>
                <a:cs typeface="+mn-cs"/>
              </a:rPr>
              <a:t>The Court asked:  “is it incumbent on the Law Society to adduce evidence that every patron uses the material provided in a fair dealing manner or can the Law Society rely on its general practice to establish fair dealing?”</a:t>
            </a:r>
            <a:endParaRPr lang="en-CA" b="0" dirty="0">
              <a:effectLst/>
            </a:endParaRPr>
          </a:p>
          <a:p>
            <a:endParaRPr lang="en-CA" dirty="0"/>
          </a:p>
        </p:txBody>
      </p:sp>
      <p:sp>
        <p:nvSpPr>
          <p:cNvPr id="4" name="Slide Number Placeholder 3"/>
          <p:cNvSpPr>
            <a:spLocks noGrp="1"/>
          </p:cNvSpPr>
          <p:nvPr>
            <p:ph type="sldNum" sz="quarter" idx="10"/>
          </p:nvPr>
        </p:nvSpPr>
        <p:spPr/>
        <p:txBody>
          <a:bodyPr/>
          <a:lstStyle/>
          <a:p>
            <a:fld id="{3059A8C4-0C62-F94C-981C-DE91E9B672CA}" type="slidenum">
              <a:rPr lang="en-US" smtClean="0"/>
              <a:t>21</a:t>
            </a:fld>
            <a:endParaRPr lang="en-US"/>
          </a:p>
        </p:txBody>
      </p:sp>
    </p:spTree>
    <p:extLst>
      <p:ext uri="{BB962C8B-B14F-4D97-AF65-F5344CB8AC3E}">
        <p14:creationId xmlns:p14="http://schemas.microsoft.com/office/powerpoint/2010/main" val="18543796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dirty="0">
                <a:solidFill>
                  <a:schemeClr val="tx1"/>
                </a:solidFill>
                <a:effectLst/>
                <a:latin typeface="+mn-lt"/>
                <a:ea typeface="+mn-ea"/>
                <a:cs typeface="+mn-cs"/>
              </a:rPr>
              <a:t>“Dealing”, the Court concluded, connotes not individual acts, but a practice or system.  The Law Society’s custom</a:t>
            </a:r>
            <a:r>
              <a:rPr lang="en-CA" sz="1200" b="1" i="0" u="none" strike="noStrike" kern="1200" dirty="0">
                <a:solidFill>
                  <a:schemeClr val="tx1"/>
                </a:solidFill>
                <a:effectLst/>
                <a:latin typeface="+mn-lt"/>
                <a:ea typeface="+mn-ea"/>
                <a:cs typeface="+mn-cs"/>
              </a:rPr>
              <a:t> </a:t>
            </a:r>
            <a:r>
              <a:rPr lang="en-CA" sz="1200" b="0" i="0" u="none" strike="noStrike" kern="1200" dirty="0">
                <a:solidFill>
                  <a:schemeClr val="tx1"/>
                </a:solidFill>
                <a:effectLst/>
                <a:latin typeface="+mn-lt"/>
                <a:ea typeface="+mn-ea"/>
                <a:cs typeface="+mn-cs"/>
              </a:rPr>
              <a:t>photocopying service is provided for the purpose of research, review and private study.  Given that there is no other purpose for the copying and that the Law Society’s custom photocopy service is an integral part of the legal research process, it was held to be an allowable purpose under </a:t>
            </a:r>
            <a:r>
              <a:rPr lang="en-CA" sz="1200" b="0" i="0" u="sng" kern="1200" dirty="0">
                <a:solidFill>
                  <a:schemeClr val="tx1"/>
                </a:solidFill>
                <a:effectLst/>
                <a:latin typeface="+mn-lt"/>
                <a:ea typeface="+mn-ea"/>
                <a:cs typeface="+mn-cs"/>
              </a:rPr>
              <a:t>s. 29 </a:t>
            </a:r>
            <a:r>
              <a:rPr lang="en-CA" sz="1200" b="0" i="0" u="none" strike="noStrike" kern="1200" dirty="0">
                <a:solidFill>
                  <a:schemeClr val="tx1"/>
                </a:solidFill>
                <a:effectLst/>
                <a:latin typeface="+mn-lt"/>
                <a:ea typeface="+mn-ea"/>
                <a:cs typeface="+mn-cs"/>
              </a:rPr>
              <a:t>. </a:t>
            </a:r>
            <a:endParaRPr lang="en-CA" dirty="0"/>
          </a:p>
        </p:txBody>
      </p:sp>
      <p:sp>
        <p:nvSpPr>
          <p:cNvPr id="4" name="Slide Number Placeholder 3"/>
          <p:cNvSpPr>
            <a:spLocks noGrp="1"/>
          </p:cNvSpPr>
          <p:nvPr>
            <p:ph type="sldNum" sz="quarter" idx="10"/>
          </p:nvPr>
        </p:nvSpPr>
        <p:spPr/>
        <p:txBody>
          <a:bodyPr/>
          <a:lstStyle/>
          <a:p>
            <a:fld id="{3059A8C4-0C62-F94C-981C-DE91E9B672CA}" type="slidenum">
              <a:rPr lang="en-US" smtClean="0"/>
              <a:t>22</a:t>
            </a:fld>
            <a:endParaRPr lang="en-US"/>
          </a:p>
        </p:txBody>
      </p:sp>
    </p:spTree>
    <p:extLst>
      <p:ext uri="{BB962C8B-B14F-4D97-AF65-F5344CB8AC3E}">
        <p14:creationId xmlns:p14="http://schemas.microsoft.com/office/powerpoint/2010/main" val="6861223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dirty="0">
                <a:solidFill>
                  <a:schemeClr val="tx1"/>
                </a:solidFill>
                <a:effectLst/>
                <a:latin typeface="+mn-lt"/>
                <a:ea typeface="+mn-ea"/>
                <a:cs typeface="+mn-cs"/>
              </a:rPr>
              <a:t>The Great Library’s Access Policy specifies that those requesting copies must identify the purpose of the request for these requests to be honoured. Cases where there are concerns that a request is not for one of the legitimate purposes under the fair dealing exceptions are referred to the Reference Librarian. The Court held that this policy provides reasonable safeguards that the materials are being used for the purpose of research and private study.</a:t>
            </a:r>
            <a:endParaRPr lang="en-CA" dirty="0"/>
          </a:p>
        </p:txBody>
      </p:sp>
      <p:sp>
        <p:nvSpPr>
          <p:cNvPr id="4" name="Slide Number Placeholder 3"/>
          <p:cNvSpPr>
            <a:spLocks noGrp="1"/>
          </p:cNvSpPr>
          <p:nvPr>
            <p:ph type="sldNum" sz="quarter" idx="10"/>
          </p:nvPr>
        </p:nvSpPr>
        <p:spPr/>
        <p:txBody>
          <a:bodyPr/>
          <a:lstStyle/>
          <a:p>
            <a:fld id="{3059A8C4-0C62-F94C-981C-DE91E9B672CA}" type="slidenum">
              <a:rPr lang="en-US" smtClean="0"/>
              <a:t>23</a:t>
            </a:fld>
            <a:endParaRPr lang="en-US"/>
          </a:p>
        </p:txBody>
      </p:sp>
    </p:spTree>
    <p:extLst>
      <p:ext uri="{BB962C8B-B14F-4D97-AF65-F5344CB8AC3E}">
        <p14:creationId xmlns:p14="http://schemas.microsoft.com/office/powerpoint/2010/main" val="17664538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dirty="0">
                <a:solidFill>
                  <a:schemeClr val="tx1"/>
                </a:solidFill>
                <a:effectLst/>
                <a:latin typeface="+mn-lt"/>
                <a:ea typeface="+mn-ea"/>
                <a:cs typeface="+mn-cs"/>
              </a:rPr>
              <a:t>The photocopying service makes a single copy available to an individual for a legitimate purpose, which tends toward fairness. The Court stated</a:t>
            </a:r>
            <a:r>
              <a:rPr lang="en-CA" sz="1200" b="1" i="0" u="none" strike="noStrike" kern="1200" dirty="0">
                <a:solidFill>
                  <a:schemeClr val="tx1"/>
                </a:solidFill>
                <a:effectLst/>
                <a:latin typeface="+mn-lt"/>
                <a:ea typeface="+mn-ea"/>
                <a:cs typeface="+mn-cs"/>
              </a:rPr>
              <a:t> </a:t>
            </a:r>
            <a:r>
              <a:rPr lang="en-CA" sz="1200" b="0" i="0" u="none" strike="noStrike" kern="1200" dirty="0">
                <a:solidFill>
                  <a:schemeClr val="tx1"/>
                </a:solidFill>
                <a:effectLst/>
                <a:latin typeface="+mn-lt"/>
                <a:ea typeface="+mn-ea"/>
                <a:cs typeface="+mn-cs"/>
              </a:rPr>
              <a:t>“There is no evidence that the Law Society was disseminating multiple copies of works to multiple members of the legal profession.”</a:t>
            </a:r>
            <a:endParaRPr lang="en-CA" dirty="0"/>
          </a:p>
        </p:txBody>
      </p:sp>
      <p:sp>
        <p:nvSpPr>
          <p:cNvPr id="4" name="Slide Number Placeholder 3"/>
          <p:cNvSpPr>
            <a:spLocks noGrp="1"/>
          </p:cNvSpPr>
          <p:nvPr>
            <p:ph type="sldNum" sz="quarter" idx="10"/>
          </p:nvPr>
        </p:nvSpPr>
        <p:spPr/>
        <p:txBody>
          <a:bodyPr/>
          <a:lstStyle/>
          <a:p>
            <a:fld id="{3059A8C4-0C62-F94C-981C-DE91E9B672CA}" type="slidenum">
              <a:rPr lang="en-US" smtClean="0"/>
              <a:t>24</a:t>
            </a:fld>
            <a:endParaRPr lang="en-US"/>
          </a:p>
        </p:txBody>
      </p:sp>
    </p:spTree>
    <p:extLst>
      <p:ext uri="{BB962C8B-B14F-4D97-AF65-F5344CB8AC3E}">
        <p14:creationId xmlns:p14="http://schemas.microsoft.com/office/powerpoint/2010/main" val="224293809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dirty="0">
                <a:solidFill>
                  <a:schemeClr val="tx1"/>
                </a:solidFill>
                <a:effectLst/>
                <a:latin typeface="+mn-lt"/>
                <a:ea typeface="+mn-ea"/>
                <a:cs typeface="+mn-cs"/>
              </a:rPr>
              <a:t>The Access Policy states that the Great Library will typically honour requests for a copy of one case, one article or one statutory reference.  It further stipulates that the Reference Librarian will review requests for a copy of more than five percent of a secondary source and that such requests may be refused.  This suggests that the Law Society’s dealings with the publishers’ works are fair.</a:t>
            </a:r>
            <a:endParaRPr lang="en-CA" dirty="0"/>
          </a:p>
        </p:txBody>
      </p:sp>
      <p:sp>
        <p:nvSpPr>
          <p:cNvPr id="4" name="Slide Number Placeholder 3"/>
          <p:cNvSpPr>
            <a:spLocks noGrp="1"/>
          </p:cNvSpPr>
          <p:nvPr>
            <p:ph type="sldNum" sz="quarter" idx="10"/>
          </p:nvPr>
        </p:nvSpPr>
        <p:spPr/>
        <p:txBody>
          <a:bodyPr/>
          <a:lstStyle/>
          <a:p>
            <a:fld id="{3059A8C4-0C62-F94C-981C-DE91E9B672CA}" type="slidenum">
              <a:rPr lang="en-US" smtClean="0"/>
              <a:t>25</a:t>
            </a:fld>
            <a:endParaRPr lang="en-US"/>
          </a:p>
        </p:txBody>
      </p:sp>
    </p:spTree>
    <p:extLst>
      <p:ext uri="{BB962C8B-B14F-4D97-AF65-F5344CB8AC3E}">
        <p14:creationId xmlns:p14="http://schemas.microsoft.com/office/powerpoint/2010/main" val="19780915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dirty="0">
                <a:solidFill>
                  <a:schemeClr val="tx1"/>
                </a:solidFill>
                <a:effectLst/>
                <a:latin typeface="+mn-lt"/>
                <a:ea typeface="+mn-ea"/>
                <a:cs typeface="+mn-cs"/>
              </a:rPr>
              <a:t> Twenty percent of the requesters to the custom photocopying service live outside the Toronto area, and it would be burdensome to expect them to travel to the city each time they needed a specific legal source. Therefore, it is not apparent that there are reasonable alternatives to the custom photocopy service employed by the Great Library. </a:t>
            </a:r>
          </a:p>
          <a:p>
            <a:endParaRPr lang="en-CA" sz="1200" b="0"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0" i="0" u="none" strike="noStrike" kern="1200" dirty="0">
                <a:solidFill>
                  <a:schemeClr val="tx1"/>
                </a:solidFill>
                <a:effectLst/>
                <a:latin typeface="+mn-lt"/>
                <a:ea typeface="+mn-ea"/>
                <a:cs typeface="+mn-cs"/>
              </a:rPr>
              <a:t>As a general point regarding alternatives to the dealing, the Court made it clear that the availability of a licence is not relevant to deciding whether a dealing has been fair.  </a:t>
            </a:r>
            <a:endParaRPr lang="en-CA" dirty="0"/>
          </a:p>
          <a:p>
            <a:endParaRPr lang="en-CA" dirty="0"/>
          </a:p>
        </p:txBody>
      </p:sp>
      <p:sp>
        <p:nvSpPr>
          <p:cNvPr id="4" name="Slide Number Placeholder 3"/>
          <p:cNvSpPr>
            <a:spLocks noGrp="1"/>
          </p:cNvSpPr>
          <p:nvPr>
            <p:ph type="sldNum" sz="quarter" idx="10"/>
          </p:nvPr>
        </p:nvSpPr>
        <p:spPr/>
        <p:txBody>
          <a:bodyPr/>
          <a:lstStyle/>
          <a:p>
            <a:fld id="{3059A8C4-0C62-F94C-981C-DE91E9B672CA}" type="slidenum">
              <a:rPr lang="en-US" smtClean="0"/>
              <a:t>26</a:t>
            </a:fld>
            <a:endParaRPr lang="en-US"/>
          </a:p>
        </p:txBody>
      </p:sp>
    </p:spTree>
    <p:extLst>
      <p:ext uri="{BB962C8B-B14F-4D97-AF65-F5344CB8AC3E}">
        <p14:creationId xmlns:p14="http://schemas.microsoft.com/office/powerpoint/2010/main" val="10906975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dirty="0">
                <a:solidFill>
                  <a:schemeClr val="tx1"/>
                </a:solidFill>
                <a:effectLst/>
                <a:latin typeface="+mn-lt"/>
                <a:ea typeface="+mn-ea"/>
                <a:cs typeface="+mn-cs"/>
              </a:rPr>
              <a:t>The Court found that “[</a:t>
            </a:r>
            <a:r>
              <a:rPr lang="en-CA" sz="1200" b="0" i="0" u="none" strike="noStrike" kern="1200" dirty="0" err="1">
                <a:solidFill>
                  <a:schemeClr val="tx1"/>
                </a:solidFill>
                <a:effectLst/>
                <a:latin typeface="+mn-lt"/>
                <a:ea typeface="+mn-ea"/>
                <a:cs typeface="+mn-cs"/>
              </a:rPr>
              <a:t>i</a:t>
            </a:r>
            <a:r>
              <a:rPr lang="en-CA" sz="1200" b="0" i="0" u="none" strike="noStrike" kern="1200" dirty="0">
                <a:solidFill>
                  <a:schemeClr val="tx1"/>
                </a:solidFill>
                <a:effectLst/>
                <a:latin typeface="+mn-lt"/>
                <a:ea typeface="+mn-ea"/>
                <a:cs typeface="+mn-cs"/>
              </a:rPr>
              <a:t>]t is generally in the public interest that access to judicial decisions and other legal resources not be unjustifiably restrained.”</a:t>
            </a:r>
            <a:endParaRPr lang="en-CA" dirty="0"/>
          </a:p>
        </p:txBody>
      </p:sp>
      <p:sp>
        <p:nvSpPr>
          <p:cNvPr id="4" name="Slide Number Placeholder 3"/>
          <p:cNvSpPr>
            <a:spLocks noGrp="1"/>
          </p:cNvSpPr>
          <p:nvPr>
            <p:ph type="sldNum" sz="quarter" idx="10"/>
          </p:nvPr>
        </p:nvSpPr>
        <p:spPr/>
        <p:txBody>
          <a:bodyPr/>
          <a:lstStyle/>
          <a:p>
            <a:fld id="{3059A8C4-0C62-F94C-981C-DE91E9B672CA}" type="slidenum">
              <a:rPr lang="en-US" smtClean="0"/>
              <a:t>27</a:t>
            </a:fld>
            <a:endParaRPr lang="en-US"/>
          </a:p>
        </p:txBody>
      </p:sp>
    </p:spTree>
    <p:extLst>
      <p:ext uri="{BB962C8B-B14F-4D97-AF65-F5344CB8AC3E}">
        <p14:creationId xmlns:p14="http://schemas.microsoft.com/office/powerpoint/2010/main" val="408137670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dirty="0">
                <a:solidFill>
                  <a:schemeClr val="tx1"/>
                </a:solidFill>
                <a:effectLst/>
                <a:latin typeface="+mn-lt"/>
                <a:ea typeface="+mn-ea"/>
                <a:cs typeface="+mn-cs"/>
              </a:rPr>
              <a:t>No evidence was offered of any adverse market impact on the publishers’ works as a result of the copying.</a:t>
            </a:r>
            <a:endParaRPr lang="en-CA" dirty="0"/>
          </a:p>
        </p:txBody>
      </p:sp>
      <p:sp>
        <p:nvSpPr>
          <p:cNvPr id="4" name="Slide Number Placeholder 3"/>
          <p:cNvSpPr>
            <a:spLocks noGrp="1"/>
          </p:cNvSpPr>
          <p:nvPr>
            <p:ph type="sldNum" sz="quarter" idx="10"/>
          </p:nvPr>
        </p:nvSpPr>
        <p:spPr/>
        <p:txBody>
          <a:bodyPr/>
          <a:lstStyle/>
          <a:p>
            <a:fld id="{3059A8C4-0C62-F94C-981C-DE91E9B672CA}" type="slidenum">
              <a:rPr lang="en-US" smtClean="0"/>
              <a:t>28</a:t>
            </a:fld>
            <a:endParaRPr lang="en-US"/>
          </a:p>
        </p:txBody>
      </p:sp>
    </p:spTree>
    <p:extLst>
      <p:ext uri="{BB962C8B-B14F-4D97-AF65-F5344CB8AC3E}">
        <p14:creationId xmlns:p14="http://schemas.microsoft.com/office/powerpoint/2010/main" val="256129743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dirty="0">
                <a:solidFill>
                  <a:schemeClr val="tx1"/>
                </a:solidFill>
                <a:effectLst/>
                <a:latin typeface="+mn-lt"/>
                <a:ea typeface="+mn-ea"/>
                <a:cs typeface="+mn-cs"/>
              </a:rPr>
              <a:t>Having applied the six-factor test, the Court concluded that, on these facts, the Law Society’s dealings with the publishers’ works satisfy the fair dealing defence and that the Law Society does not infringe copyright.</a:t>
            </a:r>
            <a:endParaRPr lang="en-CA" dirty="0"/>
          </a:p>
        </p:txBody>
      </p:sp>
      <p:sp>
        <p:nvSpPr>
          <p:cNvPr id="4" name="Slide Number Placeholder 3"/>
          <p:cNvSpPr>
            <a:spLocks noGrp="1"/>
          </p:cNvSpPr>
          <p:nvPr>
            <p:ph type="sldNum" sz="quarter" idx="10"/>
          </p:nvPr>
        </p:nvSpPr>
        <p:spPr/>
        <p:txBody>
          <a:bodyPr/>
          <a:lstStyle/>
          <a:p>
            <a:fld id="{3059A8C4-0C62-F94C-981C-DE91E9B672CA}" type="slidenum">
              <a:rPr lang="en-US" smtClean="0"/>
              <a:t>29</a:t>
            </a:fld>
            <a:endParaRPr lang="en-US"/>
          </a:p>
        </p:txBody>
      </p:sp>
    </p:spTree>
    <p:extLst>
      <p:ext uri="{BB962C8B-B14F-4D97-AF65-F5344CB8AC3E}">
        <p14:creationId xmlns:p14="http://schemas.microsoft.com/office/powerpoint/2010/main" val="422166390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dirty="0">
                <a:solidFill>
                  <a:schemeClr val="tx1"/>
                </a:solidFill>
                <a:effectLst/>
                <a:latin typeface="+mn-lt"/>
                <a:ea typeface="+mn-ea"/>
                <a:cs typeface="+mn-cs"/>
              </a:rPr>
              <a:t>The Court allowed the appeal and issued a declaration that the Law Society does not infringe copyright when a single copy of a reported decision, case summary, statute, regulation or limited selection of text from a treatise is made by the Great Library in accordance with its Access Policy.  It also issued a declaration that the Law Society does not authorize copyright infringement by maintaining a photocopier in the Great Library and posting a notice warning that it will not be responsible for any copies made in infringement of copyright.</a:t>
            </a:r>
            <a:endParaRPr lang="en-CA" dirty="0"/>
          </a:p>
        </p:txBody>
      </p:sp>
      <p:sp>
        <p:nvSpPr>
          <p:cNvPr id="4" name="Slide Number Placeholder 3"/>
          <p:cNvSpPr>
            <a:spLocks noGrp="1"/>
          </p:cNvSpPr>
          <p:nvPr>
            <p:ph type="sldNum" sz="quarter" idx="10"/>
          </p:nvPr>
        </p:nvSpPr>
        <p:spPr/>
        <p:txBody>
          <a:bodyPr/>
          <a:lstStyle/>
          <a:p>
            <a:fld id="{3059A8C4-0C62-F94C-981C-DE91E9B672CA}" type="slidenum">
              <a:rPr lang="en-US" smtClean="0"/>
              <a:t>30</a:t>
            </a:fld>
            <a:endParaRPr lang="en-US"/>
          </a:p>
        </p:txBody>
      </p:sp>
    </p:spTree>
    <p:extLst>
      <p:ext uri="{BB962C8B-B14F-4D97-AF65-F5344CB8AC3E}">
        <p14:creationId xmlns:p14="http://schemas.microsoft.com/office/powerpoint/2010/main" val="26958547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dirty="0">
                <a:solidFill>
                  <a:schemeClr val="tx1"/>
                </a:solidFill>
                <a:effectLst/>
                <a:latin typeface="+mn-lt"/>
                <a:ea typeface="+mn-ea"/>
                <a:cs typeface="+mn-cs"/>
              </a:rPr>
              <a:t>CCH Canadian Ltd. is a publisher of legal materials,</a:t>
            </a:r>
            <a:r>
              <a:rPr lang="en-CA" sz="1200" b="1" i="0" u="none" strike="noStrike" kern="1200" dirty="0">
                <a:solidFill>
                  <a:schemeClr val="tx1"/>
                </a:solidFill>
                <a:effectLst/>
                <a:latin typeface="+mn-lt"/>
                <a:ea typeface="+mn-ea"/>
                <a:cs typeface="+mn-cs"/>
              </a:rPr>
              <a:t> </a:t>
            </a:r>
            <a:r>
              <a:rPr lang="en-CA" sz="1200" b="0" i="0" u="none" strike="noStrike" kern="1200" dirty="0">
                <a:solidFill>
                  <a:schemeClr val="tx1"/>
                </a:solidFill>
                <a:effectLst/>
                <a:latin typeface="+mn-lt"/>
                <a:ea typeface="+mn-ea"/>
                <a:cs typeface="+mn-cs"/>
              </a:rPr>
              <a:t>and in 1993, along with a number of other publishers of similar materials, it commenced an action against the Law Society, claiming that the Law Society had infringed copyright when the Great Library</a:t>
            </a:r>
            <a:r>
              <a:rPr lang="en-CA" sz="1200" b="1" i="0" u="none" strike="noStrike" kern="1200" dirty="0">
                <a:solidFill>
                  <a:schemeClr val="tx1"/>
                </a:solidFill>
                <a:effectLst/>
                <a:latin typeface="+mn-lt"/>
                <a:ea typeface="+mn-ea"/>
                <a:cs typeface="+mn-cs"/>
              </a:rPr>
              <a:t> </a:t>
            </a:r>
            <a:r>
              <a:rPr lang="en-CA" sz="1200" b="0" i="0" u="none" strike="noStrike" kern="1200" dirty="0">
                <a:solidFill>
                  <a:schemeClr val="tx1"/>
                </a:solidFill>
                <a:effectLst/>
                <a:latin typeface="+mn-lt"/>
                <a:ea typeface="+mn-ea"/>
                <a:cs typeface="+mn-cs"/>
              </a:rPr>
              <a:t>had reproduced copies of excerpts from their works.  After the case had been heard by both the Federal Court, Trial Division, and later the Federal Court of Appeal, the matter came before the Supreme Court of Canada in November 2003.</a:t>
            </a:r>
            <a:endParaRPr lang="en-CA" dirty="0"/>
          </a:p>
        </p:txBody>
      </p:sp>
      <p:sp>
        <p:nvSpPr>
          <p:cNvPr id="4" name="Slide Number Placeholder 3"/>
          <p:cNvSpPr>
            <a:spLocks noGrp="1"/>
          </p:cNvSpPr>
          <p:nvPr>
            <p:ph type="sldNum" sz="quarter" idx="10"/>
          </p:nvPr>
        </p:nvSpPr>
        <p:spPr/>
        <p:txBody>
          <a:bodyPr/>
          <a:lstStyle/>
          <a:p>
            <a:fld id="{3059A8C4-0C62-F94C-981C-DE91E9B672CA}" type="slidenum">
              <a:rPr lang="en-US" smtClean="0"/>
              <a:t>4</a:t>
            </a:fld>
            <a:endParaRPr lang="en-US"/>
          </a:p>
        </p:txBody>
      </p:sp>
    </p:spTree>
    <p:extLst>
      <p:ext uri="{BB962C8B-B14F-4D97-AF65-F5344CB8AC3E}">
        <p14:creationId xmlns:p14="http://schemas.microsoft.com/office/powerpoint/2010/main" val="402077846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dirty="0">
                <a:solidFill>
                  <a:schemeClr val="tx1"/>
                </a:solidFill>
                <a:effectLst/>
                <a:latin typeface="+mn-lt"/>
                <a:ea typeface="+mn-ea"/>
                <a:cs typeface="+mn-cs"/>
              </a:rPr>
              <a:t>The </a:t>
            </a:r>
            <a:r>
              <a:rPr lang="en-CA" sz="1200" b="0" i="1" u="none" strike="noStrike" kern="1200" dirty="0">
                <a:solidFill>
                  <a:schemeClr val="tx1"/>
                </a:solidFill>
                <a:effectLst/>
                <a:latin typeface="+mn-lt"/>
                <a:ea typeface="+mn-ea"/>
                <a:cs typeface="+mn-cs"/>
              </a:rPr>
              <a:t>CCH</a:t>
            </a:r>
            <a:r>
              <a:rPr lang="en-CA" sz="1200" b="0" i="0" u="none" strike="noStrike" kern="1200" dirty="0">
                <a:solidFill>
                  <a:schemeClr val="tx1"/>
                </a:solidFill>
                <a:effectLst/>
                <a:latin typeface="+mn-lt"/>
                <a:ea typeface="+mn-ea"/>
                <a:cs typeface="+mn-cs"/>
              </a:rPr>
              <a:t> case is most significant for clarifying how to make a determination of fair dealing, endorsing the two-stage approach and the six-factor test for fairness.  It is also important for its emphasis on a “large and liberal interpretation” of the purposes under fair dealing, as well as confirming that the library can act on behalf of its patrons to serve the purposes of those patrons, and for an organization to rely on general practice rather than each individual instance to establish fair dealing.</a:t>
            </a:r>
            <a:endParaRPr lang="en-CA" dirty="0"/>
          </a:p>
        </p:txBody>
      </p:sp>
      <p:sp>
        <p:nvSpPr>
          <p:cNvPr id="4" name="Slide Number Placeholder 3"/>
          <p:cNvSpPr>
            <a:spLocks noGrp="1"/>
          </p:cNvSpPr>
          <p:nvPr>
            <p:ph type="sldNum" sz="quarter" idx="10"/>
          </p:nvPr>
        </p:nvSpPr>
        <p:spPr/>
        <p:txBody>
          <a:bodyPr/>
          <a:lstStyle/>
          <a:p>
            <a:fld id="{3059A8C4-0C62-F94C-981C-DE91E9B672CA}" type="slidenum">
              <a:rPr lang="en-US" smtClean="0"/>
              <a:t>31</a:t>
            </a:fld>
            <a:endParaRPr lang="en-US"/>
          </a:p>
        </p:txBody>
      </p:sp>
    </p:spTree>
    <p:extLst>
      <p:ext uri="{BB962C8B-B14F-4D97-AF65-F5344CB8AC3E}">
        <p14:creationId xmlns:p14="http://schemas.microsoft.com/office/powerpoint/2010/main" val="190020152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dirty="0">
                <a:solidFill>
                  <a:schemeClr val="tx1"/>
                </a:solidFill>
                <a:effectLst/>
                <a:latin typeface="+mn-lt"/>
                <a:ea typeface="+mn-ea"/>
                <a:cs typeface="+mn-cs"/>
              </a:rPr>
              <a:t>The six-factor test appeared first as part of </a:t>
            </a:r>
            <a:r>
              <a:rPr lang="en-CA" sz="1200" b="0" i="1" u="none" strike="noStrike" kern="1200" dirty="0">
                <a:solidFill>
                  <a:schemeClr val="tx1"/>
                </a:solidFill>
                <a:effectLst/>
                <a:latin typeface="+mn-lt"/>
                <a:ea typeface="+mn-ea"/>
                <a:cs typeface="+mn-cs"/>
              </a:rPr>
              <a:t>CCH </a:t>
            </a:r>
            <a:r>
              <a:rPr lang="en-CA" sz="1200" b="0" i="0" u="none" strike="noStrike" kern="1200" dirty="0">
                <a:solidFill>
                  <a:schemeClr val="tx1"/>
                </a:solidFill>
                <a:effectLst/>
                <a:latin typeface="+mn-lt"/>
                <a:ea typeface="+mn-ea"/>
                <a:cs typeface="+mn-cs"/>
              </a:rPr>
              <a:t>case</a:t>
            </a:r>
            <a:r>
              <a:rPr lang="en-CA" sz="1200" b="0" i="1" u="none" strike="noStrike" kern="1200" dirty="0">
                <a:solidFill>
                  <a:schemeClr val="tx1"/>
                </a:solidFill>
                <a:effectLst/>
                <a:latin typeface="+mn-lt"/>
                <a:ea typeface="+mn-ea"/>
                <a:cs typeface="+mn-cs"/>
              </a:rPr>
              <a:t> </a:t>
            </a:r>
            <a:r>
              <a:rPr lang="en-CA" sz="1200" b="0" i="0" u="none" strike="noStrike" kern="1200" dirty="0">
                <a:solidFill>
                  <a:schemeClr val="tx1"/>
                </a:solidFill>
                <a:effectLst/>
                <a:latin typeface="+mn-lt"/>
                <a:ea typeface="+mn-ea"/>
                <a:cs typeface="+mn-cs"/>
              </a:rPr>
              <a:t>and has been used many times since to assist in establishing the fairness of a dealing. </a:t>
            </a:r>
            <a:endParaRPr lang="en-CA" dirty="0"/>
          </a:p>
        </p:txBody>
      </p:sp>
      <p:sp>
        <p:nvSpPr>
          <p:cNvPr id="4" name="Slide Number Placeholder 3"/>
          <p:cNvSpPr>
            <a:spLocks noGrp="1"/>
          </p:cNvSpPr>
          <p:nvPr>
            <p:ph type="sldNum" sz="quarter" idx="10"/>
          </p:nvPr>
        </p:nvSpPr>
        <p:spPr/>
        <p:txBody>
          <a:bodyPr/>
          <a:lstStyle/>
          <a:p>
            <a:fld id="{3059A8C4-0C62-F94C-981C-DE91E9B672CA}" type="slidenum">
              <a:rPr lang="en-US" smtClean="0"/>
              <a:t>32</a:t>
            </a:fld>
            <a:endParaRPr lang="en-US"/>
          </a:p>
        </p:txBody>
      </p:sp>
    </p:spTree>
    <p:extLst>
      <p:ext uri="{BB962C8B-B14F-4D97-AF65-F5344CB8AC3E}">
        <p14:creationId xmlns:p14="http://schemas.microsoft.com/office/powerpoint/2010/main" val="98737681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CA" dirty="0">
                <a:latin typeface="Arial" panose="020B0604020202020204" pitchFamily="34" charset="0"/>
                <a:cs typeface="Arial" panose="020B0604020202020204" pitchFamily="34" charset="0"/>
              </a:rPr>
              <a:t>You should now be able to:</a:t>
            </a:r>
          </a:p>
          <a:p>
            <a:endParaRPr lang="en-CA" dirty="0"/>
          </a:p>
        </p:txBody>
      </p:sp>
      <p:sp>
        <p:nvSpPr>
          <p:cNvPr id="4" name="Slide Number Placeholder 3"/>
          <p:cNvSpPr>
            <a:spLocks noGrp="1"/>
          </p:cNvSpPr>
          <p:nvPr>
            <p:ph type="sldNum" sz="quarter" idx="10"/>
          </p:nvPr>
        </p:nvSpPr>
        <p:spPr/>
        <p:txBody>
          <a:bodyPr/>
          <a:lstStyle/>
          <a:p>
            <a:fld id="{3059A8C4-0C62-F94C-981C-DE91E9B672CA}" type="slidenum">
              <a:rPr lang="en-US" smtClean="0"/>
              <a:t>33</a:t>
            </a:fld>
            <a:endParaRPr lang="en-US"/>
          </a:p>
        </p:txBody>
      </p:sp>
    </p:spTree>
    <p:extLst>
      <p:ext uri="{BB962C8B-B14F-4D97-AF65-F5344CB8AC3E}">
        <p14:creationId xmlns:p14="http://schemas.microsoft.com/office/powerpoint/2010/main" val="24540219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b="0" i="0" u="none" strike="noStrike" kern="1200" dirty="0">
                <a:solidFill>
                  <a:schemeClr val="tx1"/>
                </a:solidFill>
                <a:effectLst/>
                <a:latin typeface="+mn-lt"/>
                <a:ea typeface="+mn-ea"/>
                <a:cs typeface="+mn-cs"/>
              </a:rPr>
              <a:t>34. This has been the University of Alberta’s Opening Up Copyright Module on </a:t>
            </a:r>
            <a:r>
              <a:rPr lang="en-CA" sz="1200" b="0" i="1" u="none" strike="noStrike" kern="1200" dirty="0">
                <a:solidFill>
                  <a:schemeClr val="tx1"/>
                </a:solidFill>
                <a:effectLst/>
                <a:latin typeface="+mn-lt"/>
                <a:ea typeface="+mn-ea"/>
                <a:cs typeface="+mn-cs"/>
              </a:rPr>
              <a:t>SOCAN v. Bell</a:t>
            </a:r>
            <a:r>
              <a:rPr lang="en-CA" sz="1200" b="0" i="0" u="none" strike="noStrike" kern="1200" dirty="0">
                <a:solidFill>
                  <a:schemeClr val="tx1"/>
                </a:solidFill>
                <a:effectLst/>
                <a:latin typeface="+mn-lt"/>
                <a:ea typeface="+mn-ea"/>
                <a:cs typeface="+mn-cs"/>
              </a:rPr>
              <a:t>.  Thank you for your attention.</a:t>
            </a:r>
            <a:endParaRPr lang="en-CA" dirty="0"/>
          </a:p>
          <a:p>
            <a:endParaRPr lang="en-CA"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059A8C4-0C62-F94C-981C-DE91E9B672C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2103971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059A8C4-0C62-F94C-981C-DE91E9B672C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2662992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3059A8C4-0C62-F94C-981C-DE91E9B672CA}" type="slidenum">
              <a:rPr lang="en-US" smtClean="0"/>
              <a:t>40</a:t>
            </a:fld>
            <a:endParaRPr lang="en-US"/>
          </a:p>
        </p:txBody>
      </p:sp>
    </p:spTree>
    <p:extLst>
      <p:ext uri="{BB962C8B-B14F-4D97-AF65-F5344CB8AC3E}">
        <p14:creationId xmlns:p14="http://schemas.microsoft.com/office/powerpoint/2010/main" val="10110953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059A8C4-0C62-F94C-981C-DE91E9B672C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8329980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endParaRPr lang="en-CA"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059A8C4-0C62-F94C-981C-DE91E9B672C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46228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CA" sz="1200" b="0" i="0" u="none" strike="noStrike" kern="1200" dirty="0">
                <a:solidFill>
                  <a:schemeClr val="tx1"/>
                </a:solidFill>
                <a:effectLst/>
                <a:latin typeface="+mn-lt"/>
                <a:ea typeface="+mn-ea"/>
                <a:cs typeface="+mn-cs"/>
              </a:rPr>
              <a:t>The key issues to be answered in this case are:</a:t>
            </a:r>
            <a:endParaRPr lang="en-CA" sz="1200" b="1" i="0" u="none" strike="noStrike" kern="1200" dirty="0">
              <a:solidFill>
                <a:schemeClr val="tx1"/>
              </a:solidFill>
              <a:effectLst/>
              <a:latin typeface="+mn-lt"/>
              <a:ea typeface="+mn-ea"/>
              <a:cs typeface="+mn-cs"/>
            </a:endParaRPr>
          </a:p>
          <a:p>
            <a:pPr rtl="0" fontAlgn="base"/>
            <a:r>
              <a:rPr lang="en-CA" sz="1200" b="0" i="0" u="none" strike="noStrike" kern="1200" dirty="0">
                <a:solidFill>
                  <a:schemeClr val="tx1"/>
                </a:solidFill>
                <a:effectLst/>
                <a:latin typeface="+mn-lt"/>
                <a:ea typeface="+mn-ea"/>
                <a:cs typeface="+mn-cs"/>
              </a:rPr>
              <a:t>Did the Law Society breach copyright by maintaining self-service photocopiers that allowed copies to be made of the publishers’ works at the Great Library?;</a:t>
            </a:r>
            <a:endParaRPr lang="en-CA" sz="1200" b="1" i="0" u="none" strike="noStrike" kern="1200" dirty="0">
              <a:solidFill>
                <a:schemeClr val="tx1"/>
              </a:solidFill>
              <a:effectLst/>
              <a:latin typeface="+mn-lt"/>
              <a:ea typeface="+mn-ea"/>
              <a:cs typeface="+mn-cs"/>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en-CA" sz="1200" b="0" i="0" u="none" strike="noStrike" kern="1200" dirty="0">
                <a:solidFill>
                  <a:schemeClr val="tx1"/>
                </a:solidFill>
                <a:effectLst/>
                <a:latin typeface="+mn-lt"/>
                <a:ea typeface="+mn-ea"/>
                <a:cs typeface="+mn-cs"/>
              </a:rPr>
              <a:t>Did the Law Society breach copyright by providing its custom photocopying service?</a:t>
            </a:r>
            <a:r>
              <a:rPr lang="en-CA" sz="1200" b="1" i="0" u="none" strike="noStrike" kern="1200" dirty="0">
                <a:solidFill>
                  <a:schemeClr val="tx1"/>
                </a:solidFill>
                <a:effectLst/>
                <a:latin typeface="+mn-lt"/>
                <a:ea typeface="+mn-ea"/>
                <a:cs typeface="+mn-cs"/>
              </a:rPr>
              <a:t> </a:t>
            </a:r>
            <a:r>
              <a:rPr lang="en-CA" sz="1200" b="0" i="0" u="none" strike="noStrike" kern="1200" dirty="0">
                <a:solidFill>
                  <a:schemeClr val="tx1"/>
                </a:solidFill>
                <a:effectLst/>
                <a:latin typeface="+mn-lt"/>
                <a:ea typeface="+mn-ea"/>
                <a:cs typeface="+mn-cs"/>
              </a:rPr>
              <a:t>and</a:t>
            </a:r>
          </a:p>
          <a:p>
            <a:r>
              <a:rPr lang="en-CA" sz="1200" b="0" i="0" u="none" strike="noStrike" kern="1200" dirty="0">
                <a:solidFill>
                  <a:schemeClr val="tx1"/>
                </a:solidFill>
                <a:effectLst/>
                <a:latin typeface="+mn-lt"/>
                <a:ea typeface="+mn-ea"/>
                <a:cs typeface="+mn-cs"/>
              </a:rPr>
              <a:t>Were the Law Society’s dealings with the publishers’ works “fair dealing” under s.29 of the </a:t>
            </a:r>
            <a:r>
              <a:rPr lang="en-CA" sz="1200" b="0" i="1" u="none" strike="noStrike" kern="1200" dirty="0">
                <a:solidFill>
                  <a:schemeClr val="tx1"/>
                </a:solidFill>
                <a:effectLst/>
                <a:latin typeface="+mn-lt"/>
                <a:ea typeface="+mn-ea"/>
                <a:cs typeface="+mn-cs"/>
              </a:rPr>
              <a:t>Copyright Act</a:t>
            </a:r>
            <a:r>
              <a:rPr lang="en-CA" sz="1200" b="0" i="0" u="none" strike="noStrike" kern="1200" dirty="0">
                <a:solidFill>
                  <a:schemeClr val="tx1"/>
                </a:solidFill>
                <a:effectLst/>
                <a:latin typeface="+mn-lt"/>
                <a:ea typeface="+mn-ea"/>
                <a:cs typeface="+mn-cs"/>
              </a:rPr>
              <a:t>?</a:t>
            </a:r>
            <a:endParaRPr lang="en-CA" dirty="0"/>
          </a:p>
        </p:txBody>
      </p:sp>
      <p:sp>
        <p:nvSpPr>
          <p:cNvPr id="4" name="Slide Number Placeholder 3"/>
          <p:cNvSpPr>
            <a:spLocks noGrp="1"/>
          </p:cNvSpPr>
          <p:nvPr>
            <p:ph type="sldNum" sz="quarter" idx="10"/>
          </p:nvPr>
        </p:nvSpPr>
        <p:spPr/>
        <p:txBody>
          <a:bodyPr/>
          <a:lstStyle/>
          <a:p>
            <a:fld id="{3059A8C4-0C62-F94C-981C-DE91E9B672CA}" type="slidenum">
              <a:rPr lang="en-US" smtClean="0"/>
              <a:t>5</a:t>
            </a:fld>
            <a:endParaRPr lang="en-US"/>
          </a:p>
        </p:txBody>
      </p:sp>
    </p:spTree>
    <p:extLst>
      <p:ext uri="{BB962C8B-B14F-4D97-AF65-F5344CB8AC3E}">
        <p14:creationId xmlns:p14="http://schemas.microsoft.com/office/powerpoint/2010/main" val="5466916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dirty="0">
                <a:solidFill>
                  <a:schemeClr val="tx1"/>
                </a:solidFill>
                <a:effectLst/>
                <a:latin typeface="+mn-lt"/>
                <a:ea typeface="+mn-ea"/>
                <a:cs typeface="+mn-cs"/>
              </a:rPr>
              <a:t>The Law Society maintains self-service photocopiers for use by patrons in the Great Library.  The patrons’ use of the machines is not monitored directly.  Since the mid-1980s, the Law Society has posted a notice above each machine indicating the library is not responsible for infringing copies made by users of those machines.</a:t>
            </a:r>
            <a:endParaRPr lang="en-CA" dirty="0"/>
          </a:p>
        </p:txBody>
      </p:sp>
      <p:sp>
        <p:nvSpPr>
          <p:cNvPr id="4" name="Slide Number Placeholder 3"/>
          <p:cNvSpPr>
            <a:spLocks noGrp="1"/>
          </p:cNvSpPr>
          <p:nvPr>
            <p:ph type="sldNum" sz="quarter" idx="10"/>
          </p:nvPr>
        </p:nvSpPr>
        <p:spPr/>
        <p:txBody>
          <a:bodyPr/>
          <a:lstStyle/>
          <a:p>
            <a:fld id="{3059A8C4-0C62-F94C-981C-DE91E9B672CA}" type="slidenum">
              <a:rPr lang="en-US" smtClean="0"/>
              <a:t>6</a:t>
            </a:fld>
            <a:endParaRPr lang="en-US"/>
          </a:p>
        </p:txBody>
      </p:sp>
    </p:spTree>
    <p:extLst>
      <p:ext uri="{BB962C8B-B14F-4D97-AF65-F5344CB8AC3E}">
        <p14:creationId xmlns:p14="http://schemas.microsoft.com/office/powerpoint/2010/main" val="1770493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dirty="0">
                <a:solidFill>
                  <a:schemeClr val="tx1"/>
                </a:solidFill>
                <a:effectLst/>
                <a:latin typeface="+mn-lt"/>
                <a:ea typeface="+mn-ea"/>
                <a:cs typeface="+mn-cs"/>
              </a:rPr>
              <a:t>The Court pointed out that no evidence had been presented that the self-service photocopiers had been used in a manner that was not consistent with copyright law</a:t>
            </a:r>
            <a:r>
              <a:rPr lang="en-CA" sz="1200" b="1" i="0" u="none" strike="noStrike" kern="1200" dirty="0">
                <a:solidFill>
                  <a:schemeClr val="tx1"/>
                </a:solidFill>
                <a:effectLst/>
                <a:latin typeface="+mn-lt"/>
                <a:ea typeface="+mn-ea"/>
                <a:cs typeface="+mn-cs"/>
              </a:rPr>
              <a:t>. </a:t>
            </a:r>
            <a:r>
              <a:rPr lang="en-CA" sz="1200" b="0" i="0" u="none" strike="noStrike" kern="1200" dirty="0">
                <a:solidFill>
                  <a:schemeClr val="tx1"/>
                </a:solidFill>
                <a:effectLst/>
                <a:latin typeface="+mn-lt"/>
                <a:ea typeface="+mn-ea"/>
                <a:cs typeface="+mn-cs"/>
              </a:rPr>
              <a:t> It disagreed with the Court of Appeal’s finding that posting the notice above the copiers was an acknowledgement that the photocopiers would be used for unlawful copying.</a:t>
            </a:r>
            <a:endParaRPr lang="en-CA" dirty="0"/>
          </a:p>
        </p:txBody>
      </p:sp>
      <p:sp>
        <p:nvSpPr>
          <p:cNvPr id="4" name="Slide Number Placeholder 3"/>
          <p:cNvSpPr>
            <a:spLocks noGrp="1"/>
          </p:cNvSpPr>
          <p:nvPr>
            <p:ph type="sldNum" sz="quarter" idx="10"/>
          </p:nvPr>
        </p:nvSpPr>
        <p:spPr/>
        <p:txBody>
          <a:bodyPr/>
          <a:lstStyle/>
          <a:p>
            <a:fld id="{3059A8C4-0C62-F94C-981C-DE91E9B672CA}" type="slidenum">
              <a:rPr lang="en-US" smtClean="0"/>
              <a:t>7</a:t>
            </a:fld>
            <a:endParaRPr lang="en-US"/>
          </a:p>
        </p:txBody>
      </p:sp>
    </p:spTree>
    <p:extLst>
      <p:ext uri="{BB962C8B-B14F-4D97-AF65-F5344CB8AC3E}">
        <p14:creationId xmlns:p14="http://schemas.microsoft.com/office/powerpoint/2010/main" val="25540002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dirty="0">
                <a:solidFill>
                  <a:schemeClr val="tx1"/>
                </a:solidFill>
                <a:effectLst/>
                <a:latin typeface="+mn-lt"/>
                <a:ea typeface="+mn-ea"/>
                <a:cs typeface="+mn-cs"/>
              </a:rPr>
              <a:t>The Court held that, even if there were evidence the photocopiers had been used to infringe copyright,</a:t>
            </a:r>
            <a:r>
              <a:rPr lang="en-CA" sz="1200" b="1" i="0" u="none" strike="noStrike" kern="1200" dirty="0">
                <a:solidFill>
                  <a:schemeClr val="tx1"/>
                </a:solidFill>
                <a:effectLst/>
                <a:latin typeface="+mn-lt"/>
                <a:ea typeface="+mn-ea"/>
                <a:cs typeface="+mn-cs"/>
              </a:rPr>
              <a:t> </a:t>
            </a:r>
            <a:r>
              <a:rPr lang="en-CA" sz="1200" b="0" i="0" u="none" strike="noStrike" kern="1200" dirty="0">
                <a:solidFill>
                  <a:schemeClr val="tx1"/>
                </a:solidFill>
                <a:effectLst/>
                <a:latin typeface="+mn-lt"/>
                <a:ea typeface="+mn-ea"/>
                <a:cs typeface="+mn-cs"/>
              </a:rPr>
              <a:t>the Law Society lacks sufficient control over the library’s patrons to conclude it sanctioned or approved the infringement.</a:t>
            </a:r>
            <a:r>
              <a:rPr lang="en-CA" sz="1200" b="1" i="0" u="none" strike="noStrike" kern="1200" dirty="0">
                <a:solidFill>
                  <a:schemeClr val="tx1"/>
                </a:solidFill>
                <a:effectLst/>
                <a:latin typeface="+mn-lt"/>
                <a:ea typeface="+mn-ea"/>
                <a:cs typeface="+mn-cs"/>
              </a:rPr>
              <a:t> </a:t>
            </a:r>
            <a:r>
              <a:rPr lang="en-CA" sz="1200" b="0" i="0" u="none" strike="noStrike" kern="1200" dirty="0">
                <a:solidFill>
                  <a:schemeClr val="tx1"/>
                </a:solidFill>
                <a:effectLst/>
                <a:latin typeface="+mn-lt"/>
                <a:ea typeface="+mn-ea"/>
                <a:cs typeface="+mn-cs"/>
              </a:rPr>
              <a:t>Therefore, the Court concluded the evidence does not establish that the Law Society authorized copyright infringement by providing self-service photocopiers, along with copies of the respondent publishers’ works, for use by patrons of the Great Library.</a:t>
            </a:r>
            <a:endParaRPr lang="en-CA" dirty="0"/>
          </a:p>
        </p:txBody>
      </p:sp>
      <p:sp>
        <p:nvSpPr>
          <p:cNvPr id="4" name="Slide Number Placeholder 3"/>
          <p:cNvSpPr>
            <a:spLocks noGrp="1"/>
          </p:cNvSpPr>
          <p:nvPr>
            <p:ph type="sldNum" sz="quarter" idx="10"/>
          </p:nvPr>
        </p:nvSpPr>
        <p:spPr/>
        <p:txBody>
          <a:bodyPr/>
          <a:lstStyle/>
          <a:p>
            <a:fld id="{3059A8C4-0C62-F94C-981C-DE91E9B672CA}" type="slidenum">
              <a:rPr lang="en-US" smtClean="0"/>
              <a:t>8</a:t>
            </a:fld>
            <a:endParaRPr lang="en-US"/>
          </a:p>
        </p:txBody>
      </p:sp>
    </p:spTree>
    <p:extLst>
      <p:ext uri="{BB962C8B-B14F-4D97-AF65-F5344CB8AC3E}">
        <p14:creationId xmlns:p14="http://schemas.microsoft.com/office/powerpoint/2010/main" val="38681666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dirty="0">
                <a:solidFill>
                  <a:schemeClr val="tx1"/>
                </a:solidFill>
                <a:effectLst/>
                <a:latin typeface="+mn-lt"/>
                <a:ea typeface="+mn-ea"/>
                <a:cs typeface="+mn-cs"/>
              </a:rPr>
              <a:t>The Great Library also provides a custom photocopy service.  Upon receiving a request from a lawyer, student or other authorized researcher, the Great Library staff photocopies extracts from legal materials within its collection and sends it to the requester.  Does this service fall within the fair dealing defence under </a:t>
            </a:r>
            <a:r>
              <a:rPr lang="en-CA" sz="1200" b="0" i="0" u="sng" strike="noStrike" kern="1200" dirty="0">
                <a:solidFill>
                  <a:schemeClr val="tx1"/>
                </a:solidFill>
                <a:effectLst/>
                <a:latin typeface="+mn-lt"/>
                <a:ea typeface="+mn-ea"/>
                <a:cs typeface="+mn-cs"/>
                <a:hlinkClick r:id="rId3"/>
              </a:rPr>
              <a:t>s. 29</a:t>
            </a:r>
            <a:r>
              <a:rPr lang="en-CA" sz="1200" b="0" i="0" u="none" strike="noStrike" kern="1200" dirty="0">
                <a:solidFill>
                  <a:schemeClr val="tx1"/>
                </a:solidFill>
                <a:effectLst/>
                <a:latin typeface="+mn-lt"/>
                <a:ea typeface="+mn-ea"/>
                <a:cs typeface="+mn-cs"/>
                <a:hlinkClick r:id="rId3"/>
              </a:rPr>
              <a:t> </a:t>
            </a:r>
            <a:r>
              <a:rPr lang="en-CA" sz="1200" b="0" i="0" u="none" strike="noStrike" kern="1200" dirty="0">
                <a:solidFill>
                  <a:schemeClr val="tx1"/>
                </a:solidFill>
                <a:effectLst/>
                <a:latin typeface="+mn-lt"/>
                <a:ea typeface="+mn-ea"/>
                <a:cs typeface="+mn-cs"/>
              </a:rPr>
              <a:t> of the </a:t>
            </a:r>
            <a:r>
              <a:rPr lang="en-CA" sz="1200" b="0" i="1" u="sng" strike="noStrike" kern="1200" dirty="0">
                <a:solidFill>
                  <a:schemeClr val="tx1"/>
                </a:solidFill>
                <a:effectLst/>
                <a:latin typeface="+mn-lt"/>
                <a:ea typeface="+mn-ea"/>
                <a:cs typeface="+mn-cs"/>
                <a:hlinkClick r:id="rId4"/>
              </a:rPr>
              <a:t>Copyright Act</a:t>
            </a:r>
            <a:r>
              <a:rPr lang="en-CA" sz="1200" b="0" i="1" u="none" strike="noStrike" kern="1200" dirty="0">
                <a:solidFill>
                  <a:schemeClr val="tx1"/>
                </a:solidFill>
                <a:effectLst/>
                <a:latin typeface="+mn-lt"/>
                <a:ea typeface="+mn-ea"/>
                <a:cs typeface="+mn-cs"/>
                <a:hlinkClick r:id="rId4"/>
              </a:rPr>
              <a:t> </a:t>
            </a:r>
            <a:r>
              <a:rPr lang="en-CA" sz="1200" b="0" i="1" u="none" strike="noStrike" kern="1200" dirty="0">
                <a:solidFill>
                  <a:schemeClr val="tx1"/>
                </a:solidFill>
                <a:effectLst/>
                <a:latin typeface="+mn-lt"/>
                <a:ea typeface="+mn-ea"/>
                <a:cs typeface="+mn-cs"/>
              </a:rPr>
              <a:t> </a:t>
            </a:r>
            <a:r>
              <a:rPr lang="en-CA" sz="1200" b="0" i="0" u="none" strike="noStrike" kern="1200" dirty="0">
                <a:solidFill>
                  <a:schemeClr val="tx1"/>
                </a:solidFill>
                <a:effectLst/>
                <a:latin typeface="+mn-lt"/>
                <a:ea typeface="+mn-ea"/>
                <a:cs typeface="+mn-cs"/>
              </a:rPr>
              <a:t>?</a:t>
            </a:r>
            <a:endParaRPr lang="en-CA" dirty="0"/>
          </a:p>
        </p:txBody>
      </p:sp>
      <p:sp>
        <p:nvSpPr>
          <p:cNvPr id="4" name="Slide Number Placeholder 3"/>
          <p:cNvSpPr>
            <a:spLocks noGrp="1"/>
          </p:cNvSpPr>
          <p:nvPr>
            <p:ph type="sldNum" sz="quarter" idx="10"/>
          </p:nvPr>
        </p:nvSpPr>
        <p:spPr/>
        <p:txBody>
          <a:bodyPr/>
          <a:lstStyle/>
          <a:p>
            <a:fld id="{3059A8C4-0C62-F94C-981C-DE91E9B672CA}" type="slidenum">
              <a:rPr lang="en-US" smtClean="0"/>
              <a:t>9</a:t>
            </a:fld>
            <a:endParaRPr lang="en-US"/>
          </a:p>
        </p:txBody>
      </p:sp>
    </p:spTree>
    <p:extLst>
      <p:ext uri="{BB962C8B-B14F-4D97-AF65-F5344CB8AC3E}">
        <p14:creationId xmlns:p14="http://schemas.microsoft.com/office/powerpoint/2010/main" val="37383691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dirty="0">
                <a:solidFill>
                  <a:schemeClr val="tx1"/>
                </a:solidFill>
                <a:effectLst/>
                <a:latin typeface="+mn-lt"/>
                <a:ea typeface="+mn-ea"/>
                <a:cs typeface="+mn-cs"/>
              </a:rPr>
              <a:t>The fair dealing exception, like other exceptions in the </a:t>
            </a:r>
            <a:r>
              <a:rPr lang="en-CA" sz="1200" b="0" i="1" u="sng" strike="noStrike" kern="1200" dirty="0">
                <a:solidFill>
                  <a:schemeClr val="tx1"/>
                </a:solidFill>
                <a:effectLst/>
                <a:latin typeface="+mn-lt"/>
                <a:ea typeface="+mn-ea"/>
                <a:cs typeface="+mn-cs"/>
                <a:hlinkClick r:id="rId3"/>
              </a:rPr>
              <a:t>Copyright Act </a:t>
            </a:r>
            <a:r>
              <a:rPr lang="en-CA" sz="1200" b="0" i="0" u="none" strike="noStrike" kern="1200" dirty="0">
                <a:solidFill>
                  <a:schemeClr val="tx1"/>
                </a:solidFill>
                <a:effectLst/>
                <a:latin typeface="+mn-lt"/>
                <a:ea typeface="+mn-ea"/>
                <a:cs typeface="+mn-cs"/>
              </a:rPr>
              <a:t>, is a user’s right.  The Court reaffirmed </a:t>
            </a:r>
            <a:r>
              <a:rPr lang="en-CA" sz="1200" b="0" i="0" u="none" strike="noStrike" kern="1200" dirty="0" err="1">
                <a:solidFill>
                  <a:schemeClr val="tx1"/>
                </a:solidFill>
                <a:effectLst/>
                <a:latin typeface="+mn-lt"/>
                <a:ea typeface="+mn-ea"/>
                <a:cs typeface="+mn-cs"/>
              </a:rPr>
              <a:t>that</a:t>
            </a:r>
            <a:r>
              <a:rPr lang="en-CA" sz="1200" b="1" i="0" u="none" strike="noStrike" kern="1200" dirty="0" err="1">
                <a:solidFill>
                  <a:schemeClr val="tx1"/>
                </a:solidFill>
                <a:effectLst/>
                <a:latin typeface="+mn-lt"/>
                <a:ea typeface="+mn-ea"/>
                <a:cs typeface="+mn-cs"/>
              </a:rPr>
              <a:t>,</a:t>
            </a:r>
            <a:r>
              <a:rPr lang="en-CA" sz="1200" b="0" i="0" u="none" strike="noStrike" kern="1200" dirty="0" err="1">
                <a:solidFill>
                  <a:schemeClr val="tx1"/>
                </a:solidFill>
                <a:effectLst/>
                <a:latin typeface="+mn-lt"/>
                <a:ea typeface="+mn-ea"/>
                <a:cs typeface="+mn-cs"/>
              </a:rPr>
              <a:t>“In</a:t>
            </a:r>
            <a:r>
              <a:rPr lang="en-CA" sz="1200" b="0" i="0" u="none" strike="noStrike" kern="1200" dirty="0">
                <a:solidFill>
                  <a:schemeClr val="tx1"/>
                </a:solidFill>
                <a:effectLst/>
                <a:latin typeface="+mn-lt"/>
                <a:ea typeface="+mn-ea"/>
                <a:cs typeface="+mn-cs"/>
              </a:rPr>
              <a:t> order to maintain the proper balance between the rights of a copyright owner and users’ interests, it must not be interpreted restrictively.”</a:t>
            </a:r>
            <a:endParaRPr lang="en-CA" dirty="0"/>
          </a:p>
        </p:txBody>
      </p:sp>
      <p:sp>
        <p:nvSpPr>
          <p:cNvPr id="4" name="Slide Number Placeholder 3"/>
          <p:cNvSpPr>
            <a:spLocks noGrp="1"/>
          </p:cNvSpPr>
          <p:nvPr>
            <p:ph type="sldNum" sz="quarter" idx="10"/>
          </p:nvPr>
        </p:nvSpPr>
        <p:spPr/>
        <p:txBody>
          <a:bodyPr/>
          <a:lstStyle/>
          <a:p>
            <a:fld id="{3059A8C4-0C62-F94C-981C-DE91E9B672CA}" type="slidenum">
              <a:rPr lang="en-US" smtClean="0"/>
              <a:t>10</a:t>
            </a:fld>
            <a:endParaRPr lang="en-US"/>
          </a:p>
        </p:txBody>
      </p:sp>
    </p:spTree>
    <p:extLst>
      <p:ext uri="{BB962C8B-B14F-4D97-AF65-F5344CB8AC3E}">
        <p14:creationId xmlns:p14="http://schemas.microsoft.com/office/powerpoint/2010/main" val="287888079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6.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a:prstGeom prst="rect">
            <a:avLst/>
          </a:prstGeom>
        </p:spPr>
        <p:txBody>
          <a:bodyPr anchor="b"/>
          <a:lstStyle>
            <a:lvl1pPr algn="ctr">
              <a:defRPr sz="6000" b="1" i="0" baseline="0">
                <a:solidFill>
                  <a:srgbClr val="95263F"/>
                </a:solidFill>
                <a:latin typeface="DINPro-CondBold" charset="0"/>
              </a:defRPr>
            </a:lvl1pPr>
          </a:lstStyle>
          <a:p>
            <a:r>
              <a:rPr lang="en-US" dirty="0"/>
              <a:t>Level 1</a:t>
            </a:r>
          </a:p>
        </p:txBody>
      </p:sp>
      <p:sp>
        <p:nvSpPr>
          <p:cNvPr id="3" name="Subtitle 2"/>
          <p:cNvSpPr>
            <a:spLocks noGrp="1"/>
          </p:cNvSpPr>
          <p:nvPr>
            <p:ph type="subTitle" idx="1" hasCustomPrompt="1"/>
          </p:nvPr>
        </p:nvSpPr>
        <p:spPr>
          <a:xfrm>
            <a:off x="1524000" y="3602038"/>
            <a:ext cx="9144000" cy="1655762"/>
          </a:xfrm>
          <a:prstGeom prst="rect">
            <a:avLst/>
          </a:prstGeom>
        </p:spPr>
        <p:txBody>
          <a:bodyPr/>
          <a:lstStyle>
            <a:lvl1pPr marL="0" indent="0" algn="ctr">
              <a:buNone/>
              <a:defRPr sz="2400" baseline="0">
                <a:solidFill>
                  <a:schemeClr val="bg2">
                    <a:lumMod val="50000"/>
                  </a:schemeClr>
                </a:solidFill>
                <a:latin typeface="DINPro"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a:t>
            </a:r>
          </a:p>
        </p:txBody>
      </p:sp>
    </p:spTree>
    <p:extLst>
      <p:ext uri="{BB962C8B-B14F-4D97-AF65-F5344CB8AC3E}">
        <p14:creationId xmlns:p14="http://schemas.microsoft.com/office/powerpoint/2010/main" val="14295627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71282" y="526318"/>
            <a:ext cx="8682518" cy="868633"/>
          </a:xfrm>
          <a:prstGeom prst="rect">
            <a:avLst/>
          </a:prstGeom>
        </p:spPr>
        <p:txBody>
          <a:bodyPr anchor="ctr" anchorCtr="0"/>
          <a:lstStyle>
            <a:lvl1pPr algn="ctr">
              <a:lnSpc>
                <a:spcPct val="70000"/>
              </a:lnSpc>
              <a:defRPr sz="4000" baseline="0">
                <a:solidFill>
                  <a:schemeClr val="bg1"/>
                </a:solidFill>
                <a:latin typeface="DINPro-CondBold" charset="0"/>
              </a:defRPr>
            </a:lvl1pPr>
          </a:lstStyle>
          <a:p>
            <a:r>
              <a:rPr lang="en-US" dirty="0"/>
              <a:t>Level 3</a:t>
            </a:r>
            <a:br>
              <a:rPr lang="en-US" dirty="0"/>
            </a:br>
            <a:r>
              <a:rPr lang="en-US" dirty="0"/>
              <a:t>Title Placeholder</a:t>
            </a:r>
          </a:p>
        </p:txBody>
      </p:sp>
      <p:sp>
        <p:nvSpPr>
          <p:cNvPr id="3" name="Content Placeholder 2"/>
          <p:cNvSpPr>
            <a:spLocks noGrp="1"/>
          </p:cNvSpPr>
          <p:nvPr>
            <p:ph sz="half" idx="1"/>
          </p:nvPr>
        </p:nvSpPr>
        <p:spPr>
          <a:xfrm>
            <a:off x="838200" y="1825625"/>
            <a:ext cx="5181600" cy="4351338"/>
          </a:xfrm>
          <a:prstGeom prst="rect">
            <a:avLst/>
          </a:prstGeom>
        </p:spPr>
        <p:txBody>
          <a:bodyPr/>
          <a:lstStyle>
            <a:lvl1pPr>
              <a:defRPr baseline="0">
                <a:solidFill>
                  <a:schemeClr val="bg2">
                    <a:lumMod val="50000"/>
                  </a:schemeClr>
                </a:solidFill>
                <a:latin typeface="DINPro" charset="0"/>
              </a:defRPr>
            </a:lvl1pPr>
            <a:lvl2pPr>
              <a:defRPr baseline="0">
                <a:solidFill>
                  <a:schemeClr val="bg2">
                    <a:lumMod val="50000"/>
                  </a:schemeClr>
                </a:solidFill>
                <a:latin typeface="DINPro" charset="0"/>
              </a:defRPr>
            </a:lvl2pPr>
            <a:lvl3pPr>
              <a:defRPr baseline="0">
                <a:solidFill>
                  <a:schemeClr val="bg2">
                    <a:lumMod val="50000"/>
                  </a:schemeClr>
                </a:solidFill>
                <a:latin typeface="DINPro" charset="0"/>
              </a:defRPr>
            </a:lvl3pPr>
            <a:lvl4pPr>
              <a:defRPr baseline="0">
                <a:solidFill>
                  <a:schemeClr val="bg2">
                    <a:lumMod val="50000"/>
                  </a:schemeClr>
                </a:solidFill>
                <a:latin typeface="DINPro" charset="0"/>
              </a:defRPr>
            </a:lvl4pPr>
            <a:lvl5pPr>
              <a:defRPr baseline="0">
                <a:solidFill>
                  <a:schemeClr val="bg2">
                    <a:lumMod val="50000"/>
                  </a:schemeClr>
                </a:solidFill>
                <a:latin typeface="DINPro" charset="0"/>
              </a:defRPr>
            </a:lvl5p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2"/>
          <p:cNvSpPr>
            <a:spLocks noGrp="1"/>
          </p:cNvSpPr>
          <p:nvPr>
            <p:ph sz="half" idx="13"/>
          </p:nvPr>
        </p:nvSpPr>
        <p:spPr>
          <a:xfrm>
            <a:off x="6172200" y="1825625"/>
            <a:ext cx="5181600" cy="4351338"/>
          </a:xfrm>
          <a:prstGeom prst="rect">
            <a:avLst/>
          </a:prstGeom>
        </p:spPr>
        <p:txBody>
          <a:bodyPr/>
          <a:lstStyle>
            <a:lvl1pPr>
              <a:defRPr baseline="0">
                <a:solidFill>
                  <a:schemeClr val="bg2">
                    <a:lumMod val="50000"/>
                  </a:schemeClr>
                </a:solidFill>
                <a:latin typeface="DINPro" charset="0"/>
              </a:defRPr>
            </a:lvl1pPr>
            <a:lvl2pPr>
              <a:defRPr baseline="0">
                <a:solidFill>
                  <a:schemeClr val="bg2">
                    <a:lumMod val="50000"/>
                  </a:schemeClr>
                </a:solidFill>
                <a:latin typeface="DINPro" charset="0"/>
              </a:defRPr>
            </a:lvl2pPr>
            <a:lvl3pPr>
              <a:defRPr baseline="0">
                <a:solidFill>
                  <a:schemeClr val="bg2">
                    <a:lumMod val="50000"/>
                  </a:schemeClr>
                </a:solidFill>
                <a:latin typeface="DINPro" charset="0"/>
              </a:defRPr>
            </a:lvl3pPr>
            <a:lvl4pPr>
              <a:defRPr baseline="0">
                <a:solidFill>
                  <a:schemeClr val="bg2">
                    <a:lumMod val="50000"/>
                  </a:schemeClr>
                </a:solidFill>
                <a:latin typeface="DINPro" charset="0"/>
              </a:defRPr>
            </a:lvl4pPr>
            <a:lvl5pPr>
              <a:defRPr baseline="0">
                <a:solidFill>
                  <a:schemeClr val="bg2">
                    <a:lumMod val="50000"/>
                  </a:schemeClr>
                </a:solidFill>
                <a:latin typeface="DINPro" charset="0"/>
              </a:defRPr>
            </a:lvl5p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10"/>
          <p:cNvSpPr>
            <a:spLocks noGrp="1"/>
          </p:cNvSpPr>
          <p:nvPr>
            <p:ph sz="quarter" idx="14" hasCustomPrompt="1"/>
          </p:nvPr>
        </p:nvSpPr>
        <p:spPr>
          <a:xfrm>
            <a:off x="1520894" y="6272213"/>
            <a:ext cx="9832906" cy="287337"/>
          </a:xfrm>
          <a:prstGeom prst="rect">
            <a:avLst/>
          </a:prstGeom>
        </p:spPr>
        <p:txBody>
          <a:bodyPr anchor="ctr" anchorCtr="0"/>
          <a:lstStyle>
            <a:lvl1pPr marL="0" indent="0">
              <a:buFontTx/>
              <a:buNone/>
              <a:defRPr sz="1500" baseline="0">
                <a:solidFill>
                  <a:srgbClr val="004950"/>
                </a:solidFill>
                <a:latin typeface="DINPro"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Links </a:t>
            </a:r>
            <a:r>
              <a:rPr lang="en-US"/>
              <a:t>to Related Modules</a:t>
            </a:r>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a:prstGeom prst="rect">
            <a:avLst/>
          </a:prstGeom>
        </p:spPr>
        <p:txBody>
          <a:bodyPr anchor="b"/>
          <a:lstStyle>
            <a:lvl1pPr algn="ctr">
              <a:defRPr sz="6000" b="1" i="0" baseline="0">
                <a:solidFill>
                  <a:srgbClr val="004950"/>
                </a:solidFill>
                <a:latin typeface="DINPro-CondBold" charset="0"/>
              </a:defRPr>
            </a:lvl1pPr>
          </a:lstStyle>
          <a:p>
            <a:r>
              <a:rPr lang="en-US" dirty="0"/>
              <a:t>Level 3</a:t>
            </a:r>
          </a:p>
        </p:txBody>
      </p:sp>
      <p:sp>
        <p:nvSpPr>
          <p:cNvPr id="3" name="Subtitle 2"/>
          <p:cNvSpPr>
            <a:spLocks noGrp="1"/>
          </p:cNvSpPr>
          <p:nvPr>
            <p:ph type="subTitle" idx="1" hasCustomPrompt="1"/>
          </p:nvPr>
        </p:nvSpPr>
        <p:spPr>
          <a:xfrm>
            <a:off x="1524000" y="3602038"/>
            <a:ext cx="9144000" cy="1655762"/>
          </a:xfrm>
          <a:prstGeom prst="rect">
            <a:avLst/>
          </a:prstGeom>
        </p:spPr>
        <p:txBody>
          <a:bodyPr/>
          <a:lstStyle>
            <a:lvl1pPr marL="0" indent="0" algn="ctr">
              <a:buNone/>
              <a:defRPr sz="2400" baseline="0">
                <a:solidFill>
                  <a:schemeClr val="bg2">
                    <a:lumMod val="50000"/>
                  </a:schemeClr>
                </a:solidFill>
                <a:latin typeface="DINPro"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a:t>
            </a:r>
          </a:p>
        </p:txBody>
      </p:sp>
    </p:spTree>
    <p:extLst>
      <p:ext uri="{BB962C8B-B14F-4D97-AF65-F5344CB8AC3E}">
        <p14:creationId xmlns:p14="http://schemas.microsoft.com/office/powerpoint/2010/main" val="11686409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71282" y="526318"/>
            <a:ext cx="8682518" cy="868633"/>
          </a:xfrm>
          <a:prstGeom prst="rect">
            <a:avLst/>
          </a:prstGeom>
        </p:spPr>
        <p:txBody>
          <a:bodyPr anchor="ctr" anchorCtr="0"/>
          <a:lstStyle>
            <a:lvl1pPr algn="ctr">
              <a:lnSpc>
                <a:spcPct val="70000"/>
              </a:lnSpc>
              <a:defRPr sz="4000" baseline="0">
                <a:solidFill>
                  <a:schemeClr val="bg1"/>
                </a:solidFill>
                <a:latin typeface="DINPro-CondBold" charset="0"/>
              </a:defRPr>
            </a:lvl1pPr>
          </a:lstStyle>
          <a:p>
            <a:r>
              <a:rPr lang="en-US" dirty="0"/>
              <a:t>Level 3</a:t>
            </a:r>
            <a:br>
              <a:rPr lang="en-US" dirty="0"/>
            </a:br>
            <a:r>
              <a:rPr lang="en-US" dirty="0"/>
              <a:t>Title Placeholder</a:t>
            </a:r>
          </a:p>
        </p:txBody>
      </p:sp>
      <p:sp>
        <p:nvSpPr>
          <p:cNvPr id="3" name="Content Placeholder 2"/>
          <p:cNvSpPr>
            <a:spLocks noGrp="1"/>
          </p:cNvSpPr>
          <p:nvPr>
            <p:ph sz="half" idx="1"/>
          </p:nvPr>
        </p:nvSpPr>
        <p:spPr>
          <a:xfrm>
            <a:off x="838200" y="1825625"/>
            <a:ext cx="5181600" cy="4351338"/>
          </a:xfrm>
          <a:prstGeom prst="rect">
            <a:avLst/>
          </a:prstGeom>
        </p:spPr>
        <p:txBody>
          <a:bodyPr/>
          <a:lstStyle>
            <a:lvl1pPr>
              <a:defRPr baseline="0">
                <a:solidFill>
                  <a:schemeClr val="bg2">
                    <a:lumMod val="50000"/>
                  </a:schemeClr>
                </a:solidFill>
                <a:latin typeface="DINPro" charset="0"/>
              </a:defRPr>
            </a:lvl1pPr>
            <a:lvl2pPr>
              <a:defRPr baseline="0">
                <a:solidFill>
                  <a:schemeClr val="bg2">
                    <a:lumMod val="50000"/>
                  </a:schemeClr>
                </a:solidFill>
                <a:latin typeface="DINPro" charset="0"/>
              </a:defRPr>
            </a:lvl2pPr>
            <a:lvl3pPr>
              <a:defRPr baseline="0">
                <a:solidFill>
                  <a:schemeClr val="bg2">
                    <a:lumMod val="50000"/>
                  </a:schemeClr>
                </a:solidFill>
                <a:latin typeface="DINPro" charset="0"/>
              </a:defRPr>
            </a:lvl3pPr>
            <a:lvl4pPr>
              <a:defRPr baseline="0">
                <a:solidFill>
                  <a:schemeClr val="bg2">
                    <a:lumMod val="50000"/>
                  </a:schemeClr>
                </a:solidFill>
                <a:latin typeface="DINPro" charset="0"/>
              </a:defRPr>
            </a:lvl4pPr>
            <a:lvl5pPr>
              <a:defRPr baseline="0">
                <a:solidFill>
                  <a:schemeClr val="bg2">
                    <a:lumMod val="50000"/>
                  </a:schemeClr>
                </a:solidFill>
                <a:latin typeface="DINPro" charset="0"/>
              </a:defRPr>
            </a:lvl5p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2"/>
          <p:cNvSpPr>
            <a:spLocks noGrp="1"/>
          </p:cNvSpPr>
          <p:nvPr>
            <p:ph sz="half" idx="13"/>
          </p:nvPr>
        </p:nvSpPr>
        <p:spPr>
          <a:xfrm>
            <a:off x="6172200" y="1825625"/>
            <a:ext cx="5181600" cy="4351338"/>
          </a:xfrm>
          <a:prstGeom prst="rect">
            <a:avLst/>
          </a:prstGeom>
        </p:spPr>
        <p:txBody>
          <a:bodyPr/>
          <a:lstStyle>
            <a:lvl1pPr>
              <a:defRPr baseline="0">
                <a:solidFill>
                  <a:schemeClr val="bg2">
                    <a:lumMod val="50000"/>
                  </a:schemeClr>
                </a:solidFill>
                <a:latin typeface="DINPro" charset="0"/>
              </a:defRPr>
            </a:lvl1pPr>
            <a:lvl2pPr>
              <a:defRPr baseline="0">
                <a:solidFill>
                  <a:schemeClr val="bg2">
                    <a:lumMod val="50000"/>
                  </a:schemeClr>
                </a:solidFill>
                <a:latin typeface="DINPro" charset="0"/>
              </a:defRPr>
            </a:lvl2pPr>
            <a:lvl3pPr>
              <a:defRPr baseline="0">
                <a:solidFill>
                  <a:schemeClr val="bg2">
                    <a:lumMod val="50000"/>
                  </a:schemeClr>
                </a:solidFill>
                <a:latin typeface="DINPro" charset="0"/>
              </a:defRPr>
            </a:lvl3pPr>
            <a:lvl4pPr>
              <a:defRPr baseline="0">
                <a:solidFill>
                  <a:schemeClr val="bg2">
                    <a:lumMod val="50000"/>
                  </a:schemeClr>
                </a:solidFill>
                <a:latin typeface="DINPro" charset="0"/>
              </a:defRPr>
            </a:lvl4pPr>
            <a:lvl5pPr>
              <a:defRPr baseline="0">
                <a:solidFill>
                  <a:schemeClr val="bg2">
                    <a:lumMod val="50000"/>
                  </a:schemeClr>
                </a:solidFill>
                <a:latin typeface="DINPro" charset="0"/>
              </a:defRPr>
            </a:lvl5p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10"/>
          <p:cNvSpPr>
            <a:spLocks noGrp="1"/>
          </p:cNvSpPr>
          <p:nvPr>
            <p:ph sz="quarter" idx="14" hasCustomPrompt="1"/>
          </p:nvPr>
        </p:nvSpPr>
        <p:spPr>
          <a:xfrm>
            <a:off x="1520894" y="6272213"/>
            <a:ext cx="9832906" cy="287337"/>
          </a:xfrm>
          <a:prstGeom prst="rect">
            <a:avLst/>
          </a:prstGeom>
        </p:spPr>
        <p:txBody>
          <a:bodyPr anchor="ctr" anchorCtr="0"/>
          <a:lstStyle>
            <a:lvl1pPr marL="0" indent="0">
              <a:buFontTx/>
              <a:buNone/>
              <a:defRPr sz="1500" baseline="0">
                <a:solidFill>
                  <a:srgbClr val="004950"/>
                </a:solidFill>
                <a:latin typeface="DINPro"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Links </a:t>
            </a:r>
            <a:r>
              <a:rPr lang="en-US"/>
              <a:t>to Related Modules</a:t>
            </a:r>
            <a:endParaRPr lang="en-US" dirty="0"/>
          </a:p>
        </p:txBody>
      </p:sp>
    </p:spTree>
    <p:extLst>
      <p:ext uri="{BB962C8B-B14F-4D97-AF65-F5344CB8AC3E}">
        <p14:creationId xmlns:p14="http://schemas.microsoft.com/office/powerpoint/2010/main" val="28343820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71282" y="526318"/>
            <a:ext cx="8682518" cy="868633"/>
          </a:xfrm>
          <a:prstGeom prst="rect">
            <a:avLst/>
          </a:prstGeom>
        </p:spPr>
        <p:txBody>
          <a:bodyPr anchor="ctr" anchorCtr="0"/>
          <a:lstStyle>
            <a:lvl1pPr algn="ctr">
              <a:lnSpc>
                <a:spcPct val="70000"/>
              </a:lnSpc>
              <a:defRPr sz="4000" baseline="0">
                <a:solidFill>
                  <a:schemeClr val="bg1"/>
                </a:solidFill>
                <a:latin typeface="DINPro-CondBold" charset="0"/>
              </a:defRPr>
            </a:lvl1pPr>
          </a:lstStyle>
          <a:p>
            <a:r>
              <a:rPr lang="en-US" dirty="0"/>
              <a:t>Level 1</a:t>
            </a:r>
            <a:br>
              <a:rPr lang="en-US" dirty="0"/>
            </a:br>
            <a:r>
              <a:rPr lang="en-US" dirty="0"/>
              <a:t>Title Placeholder</a:t>
            </a:r>
          </a:p>
        </p:txBody>
      </p:sp>
      <p:sp>
        <p:nvSpPr>
          <p:cNvPr id="3" name="Content Placeholder 2"/>
          <p:cNvSpPr>
            <a:spLocks noGrp="1"/>
          </p:cNvSpPr>
          <p:nvPr>
            <p:ph sz="half" idx="1"/>
          </p:nvPr>
        </p:nvSpPr>
        <p:spPr>
          <a:xfrm>
            <a:off x="838200" y="1825625"/>
            <a:ext cx="5181600" cy="4351338"/>
          </a:xfrm>
          <a:prstGeom prst="rect">
            <a:avLst/>
          </a:prstGeom>
        </p:spPr>
        <p:txBody>
          <a:bodyPr/>
          <a:lstStyle>
            <a:lvl1pPr>
              <a:defRPr baseline="0">
                <a:solidFill>
                  <a:schemeClr val="bg2">
                    <a:lumMod val="50000"/>
                  </a:schemeClr>
                </a:solidFill>
                <a:latin typeface="DINPro" charset="0"/>
              </a:defRPr>
            </a:lvl1pPr>
            <a:lvl2pPr>
              <a:defRPr baseline="0">
                <a:solidFill>
                  <a:schemeClr val="bg2">
                    <a:lumMod val="50000"/>
                  </a:schemeClr>
                </a:solidFill>
                <a:latin typeface="DINPro" charset="0"/>
              </a:defRPr>
            </a:lvl2pPr>
            <a:lvl3pPr>
              <a:defRPr baseline="0">
                <a:solidFill>
                  <a:schemeClr val="bg2">
                    <a:lumMod val="50000"/>
                  </a:schemeClr>
                </a:solidFill>
                <a:latin typeface="DINPro" charset="0"/>
              </a:defRPr>
            </a:lvl3pPr>
            <a:lvl4pPr>
              <a:defRPr baseline="0">
                <a:solidFill>
                  <a:schemeClr val="bg2">
                    <a:lumMod val="50000"/>
                  </a:schemeClr>
                </a:solidFill>
                <a:latin typeface="DINPro" charset="0"/>
              </a:defRPr>
            </a:lvl4pPr>
            <a:lvl5pPr>
              <a:defRPr baseline="0">
                <a:solidFill>
                  <a:schemeClr val="bg2">
                    <a:lumMod val="50000"/>
                  </a:schemeClr>
                </a:solidFill>
                <a:latin typeface="DINPro" charset="0"/>
              </a:defRPr>
            </a:lvl5p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2"/>
          <p:cNvSpPr>
            <a:spLocks noGrp="1"/>
          </p:cNvSpPr>
          <p:nvPr>
            <p:ph sz="half" idx="13"/>
          </p:nvPr>
        </p:nvSpPr>
        <p:spPr>
          <a:xfrm>
            <a:off x="6172200" y="1825625"/>
            <a:ext cx="5181600" cy="4351338"/>
          </a:xfrm>
          <a:prstGeom prst="rect">
            <a:avLst/>
          </a:prstGeom>
        </p:spPr>
        <p:txBody>
          <a:bodyPr/>
          <a:lstStyle>
            <a:lvl1pPr>
              <a:defRPr baseline="0">
                <a:solidFill>
                  <a:schemeClr val="bg2">
                    <a:lumMod val="50000"/>
                  </a:schemeClr>
                </a:solidFill>
                <a:latin typeface="DINPro" charset="0"/>
              </a:defRPr>
            </a:lvl1pPr>
            <a:lvl2pPr>
              <a:defRPr baseline="0">
                <a:solidFill>
                  <a:schemeClr val="bg2">
                    <a:lumMod val="50000"/>
                  </a:schemeClr>
                </a:solidFill>
                <a:latin typeface="DINPro" charset="0"/>
              </a:defRPr>
            </a:lvl2pPr>
            <a:lvl3pPr>
              <a:defRPr baseline="0">
                <a:solidFill>
                  <a:schemeClr val="bg2">
                    <a:lumMod val="50000"/>
                  </a:schemeClr>
                </a:solidFill>
                <a:latin typeface="DINPro" charset="0"/>
              </a:defRPr>
            </a:lvl3pPr>
            <a:lvl4pPr>
              <a:defRPr baseline="0">
                <a:solidFill>
                  <a:schemeClr val="bg2">
                    <a:lumMod val="50000"/>
                  </a:schemeClr>
                </a:solidFill>
                <a:latin typeface="DINPro" charset="0"/>
              </a:defRPr>
            </a:lvl4pPr>
            <a:lvl5pPr>
              <a:defRPr baseline="0">
                <a:solidFill>
                  <a:schemeClr val="bg2">
                    <a:lumMod val="50000"/>
                  </a:schemeClr>
                </a:solidFill>
                <a:latin typeface="DINPro" charset="0"/>
              </a:defRPr>
            </a:lvl5p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10"/>
          <p:cNvSpPr>
            <a:spLocks noGrp="1"/>
          </p:cNvSpPr>
          <p:nvPr>
            <p:ph sz="quarter" idx="14" hasCustomPrompt="1"/>
          </p:nvPr>
        </p:nvSpPr>
        <p:spPr>
          <a:xfrm>
            <a:off x="1520894" y="6272213"/>
            <a:ext cx="9832906" cy="287337"/>
          </a:xfrm>
          <a:prstGeom prst="rect">
            <a:avLst/>
          </a:prstGeom>
        </p:spPr>
        <p:txBody>
          <a:bodyPr anchor="ctr" anchorCtr="0"/>
          <a:lstStyle>
            <a:lvl1pPr marL="0" indent="0">
              <a:buFontTx/>
              <a:buNone/>
              <a:defRPr sz="1500" baseline="0">
                <a:solidFill>
                  <a:srgbClr val="95263F"/>
                </a:solidFill>
                <a:latin typeface="DINPro"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Links </a:t>
            </a:r>
            <a:r>
              <a:rPr lang="en-US"/>
              <a:t>to Related Modules</a:t>
            </a:r>
            <a:endParaRPr lang="en-US" dirty="0"/>
          </a:p>
        </p:txBody>
      </p:sp>
    </p:spTree>
    <p:extLst>
      <p:ext uri="{BB962C8B-B14F-4D97-AF65-F5344CB8AC3E}">
        <p14:creationId xmlns:p14="http://schemas.microsoft.com/office/powerpoint/2010/main" val="16710339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a:prstGeom prst="rect">
            <a:avLst/>
          </a:prstGeom>
        </p:spPr>
        <p:txBody>
          <a:bodyPr anchor="b"/>
          <a:lstStyle>
            <a:lvl1pPr algn="ctr">
              <a:defRPr sz="6000" b="1" i="0" baseline="0">
                <a:solidFill>
                  <a:srgbClr val="CB534C"/>
                </a:solidFill>
                <a:latin typeface="DINPro-CondBold" charset="0"/>
              </a:defRPr>
            </a:lvl1pPr>
          </a:lstStyle>
          <a:p>
            <a:r>
              <a:rPr lang="en-US" dirty="0"/>
              <a:t>Level 2</a:t>
            </a:r>
          </a:p>
        </p:txBody>
      </p:sp>
      <p:sp>
        <p:nvSpPr>
          <p:cNvPr id="3" name="Subtitle 2"/>
          <p:cNvSpPr>
            <a:spLocks noGrp="1"/>
          </p:cNvSpPr>
          <p:nvPr>
            <p:ph type="subTitle" idx="1" hasCustomPrompt="1"/>
          </p:nvPr>
        </p:nvSpPr>
        <p:spPr>
          <a:xfrm>
            <a:off x="1524000" y="3602038"/>
            <a:ext cx="9144000" cy="1655762"/>
          </a:xfrm>
          <a:prstGeom prst="rect">
            <a:avLst/>
          </a:prstGeom>
        </p:spPr>
        <p:txBody>
          <a:bodyPr/>
          <a:lstStyle>
            <a:lvl1pPr marL="0" indent="0" algn="ctr">
              <a:buNone/>
              <a:defRPr sz="2400" baseline="0">
                <a:solidFill>
                  <a:schemeClr val="bg2">
                    <a:lumMod val="50000"/>
                  </a:schemeClr>
                </a:solidFill>
                <a:latin typeface="DINPro"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71282" y="526318"/>
            <a:ext cx="8682518" cy="868633"/>
          </a:xfrm>
          <a:prstGeom prst="rect">
            <a:avLst/>
          </a:prstGeom>
        </p:spPr>
        <p:txBody>
          <a:bodyPr anchor="ctr" anchorCtr="0"/>
          <a:lstStyle>
            <a:lvl1pPr algn="ctr">
              <a:lnSpc>
                <a:spcPct val="70000"/>
              </a:lnSpc>
              <a:defRPr sz="4000" baseline="0">
                <a:solidFill>
                  <a:schemeClr val="bg1"/>
                </a:solidFill>
                <a:latin typeface="DINPro-CondBold" charset="0"/>
              </a:defRPr>
            </a:lvl1pPr>
          </a:lstStyle>
          <a:p>
            <a:r>
              <a:rPr lang="en-US" dirty="0"/>
              <a:t>Level 2</a:t>
            </a:r>
            <a:br>
              <a:rPr lang="en-US" dirty="0"/>
            </a:br>
            <a:r>
              <a:rPr lang="en-US" dirty="0"/>
              <a:t>Title Placeholder</a:t>
            </a:r>
          </a:p>
        </p:txBody>
      </p:sp>
      <p:sp>
        <p:nvSpPr>
          <p:cNvPr id="3" name="Content Placeholder 2"/>
          <p:cNvSpPr>
            <a:spLocks noGrp="1"/>
          </p:cNvSpPr>
          <p:nvPr>
            <p:ph sz="half" idx="1"/>
          </p:nvPr>
        </p:nvSpPr>
        <p:spPr>
          <a:xfrm>
            <a:off x="838200" y="1825625"/>
            <a:ext cx="5181600" cy="4351338"/>
          </a:xfrm>
          <a:prstGeom prst="rect">
            <a:avLst/>
          </a:prstGeom>
        </p:spPr>
        <p:txBody>
          <a:bodyPr/>
          <a:lstStyle>
            <a:lvl1pPr>
              <a:defRPr baseline="0">
                <a:solidFill>
                  <a:schemeClr val="bg2">
                    <a:lumMod val="50000"/>
                  </a:schemeClr>
                </a:solidFill>
                <a:latin typeface="DINPro" charset="0"/>
              </a:defRPr>
            </a:lvl1pPr>
            <a:lvl2pPr>
              <a:defRPr baseline="0">
                <a:solidFill>
                  <a:schemeClr val="bg2">
                    <a:lumMod val="50000"/>
                  </a:schemeClr>
                </a:solidFill>
                <a:latin typeface="DINPro" charset="0"/>
              </a:defRPr>
            </a:lvl2pPr>
            <a:lvl3pPr>
              <a:defRPr baseline="0">
                <a:solidFill>
                  <a:schemeClr val="bg2">
                    <a:lumMod val="50000"/>
                  </a:schemeClr>
                </a:solidFill>
                <a:latin typeface="DINPro" charset="0"/>
              </a:defRPr>
            </a:lvl3pPr>
            <a:lvl4pPr>
              <a:defRPr baseline="0">
                <a:solidFill>
                  <a:schemeClr val="bg2">
                    <a:lumMod val="50000"/>
                  </a:schemeClr>
                </a:solidFill>
                <a:latin typeface="DINPro" charset="0"/>
              </a:defRPr>
            </a:lvl4pPr>
            <a:lvl5pPr>
              <a:defRPr baseline="0">
                <a:solidFill>
                  <a:schemeClr val="bg2">
                    <a:lumMod val="50000"/>
                  </a:schemeClr>
                </a:solidFill>
                <a:latin typeface="DINPro" charset="0"/>
              </a:defRPr>
            </a:lvl5p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2"/>
          <p:cNvSpPr>
            <a:spLocks noGrp="1"/>
          </p:cNvSpPr>
          <p:nvPr>
            <p:ph sz="half" idx="13"/>
          </p:nvPr>
        </p:nvSpPr>
        <p:spPr>
          <a:xfrm>
            <a:off x="6172200" y="1825625"/>
            <a:ext cx="5181600" cy="4351338"/>
          </a:xfrm>
          <a:prstGeom prst="rect">
            <a:avLst/>
          </a:prstGeom>
        </p:spPr>
        <p:txBody>
          <a:bodyPr/>
          <a:lstStyle>
            <a:lvl1pPr>
              <a:defRPr baseline="0">
                <a:solidFill>
                  <a:schemeClr val="bg2">
                    <a:lumMod val="50000"/>
                  </a:schemeClr>
                </a:solidFill>
                <a:latin typeface="DINPro" charset="0"/>
              </a:defRPr>
            </a:lvl1pPr>
            <a:lvl2pPr>
              <a:defRPr baseline="0">
                <a:solidFill>
                  <a:schemeClr val="bg2">
                    <a:lumMod val="50000"/>
                  </a:schemeClr>
                </a:solidFill>
                <a:latin typeface="DINPro" charset="0"/>
              </a:defRPr>
            </a:lvl2pPr>
            <a:lvl3pPr>
              <a:defRPr baseline="0">
                <a:solidFill>
                  <a:schemeClr val="bg2">
                    <a:lumMod val="50000"/>
                  </a:schemeClr>
                </a:solidFill>
                <a:latin typeface="DINPro" charset="0"/>
              </a:defRPr>
            </a:lvl3pPr>
            <a:lvl4pPr>
              <a:defRPr baseline="0">
                <a:solidFill>
                  <a:schemeClr val="bg2">
                    <a:lumMod val="50000"/>
                  </a:schemeClr>
                </a:solidFill>
                <a:latin typeface="DINPro" charset="0"/>
              </a:defRPr>
            </a:lvl4pPr>
            <a:lvl5pPr>
              <a:defRPr baseline="0">
                <a:solidFill>
                  <a:schemeClr val="bg2">
                    <a:lumMod val="50000"/>
                  </a:schemeClr>
                </a:solidFill>
                <a:latin typeface="DINPro" charset="0"/>
              </a:defRPr>
            </a:lvl5p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10"/>
          <p:cNvSpPr>
            <a:spLocks noGrp="1"/>
          </p:cNvSpPr>
          <p:nvPr>
            <p:ph sz="quarter" idx="14" hasCustomPrompt="1"/>
          </p:nvPr>
        </p:nvSpPr>
        <p:spPr>
          <a:xfrm>
            <a:off x="1520894" y="6272213"/>
            <a:ext cx="9832906" cy="287337"/>
          </a:xfrm>
          <a:prstGeom prst="rect">
            <a:avLst/>
          </a:prstGeom>
        </p:spPr>
        <p:txBody>
          <a:bodyPr anchor="ctr" anchorCtr="0"/>
          <a:lstStyle>
            <a:lvl1pPr marL="0" indent="0">
              <a:buFontTx/>
              <a:buNone/>
              <a:defRPr sz="1500" baseline="0">
                <a:solidFill>
                  <a:srgbClr val="CB534C"/>
                </a:solidFill>
                <a:latin typeface="DINPro"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Links </a:t>
            </a:r>
            <a:r>
              <a:rPr lang="en-US"/>
              <a:t>to Related Modules</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a:prstGeom prst="rect">
            <a:avLst/>
          </a:prstGeom>
        </p:spPr>
        <p:txBody>
          <a:bodyPr anchor="b"/>
          <a:lstStyle>
            <a:lvl1pPr algn="ctr">
              <a:defRPr sz="6000" b="1" i="0" baseline="0">
                <a:solidFill>
                  <a:srgbClr val="F7CA00"/>
                </a:solidFill>
                <a:latin typeface="DINPro-CondBold" charset="0"/>
              </a:defRPr>
            </a:lvl1pPr>
          </a:lstStyle>
          <a:p>
            <a:r>
              <a:rPr lang="en-US" dirty="0"/>
              <a:t>Level 3</a:t>
            </a:r>
          </a:p>
        </p:txBody>
      </p:sp>
      <p:sp>
        <p:nvSpPr>
          <p:cNvPr id="3" name="Subtitle 2"/>
          <p:cNvSpPr>
            <a:spLocks noGrp="1"/>
          </p:cNvSpPr>
          <p:nvPr>
            <p:ph type="subTitle" idx="1" hasCustomPrompt="1"/>
          </p:nvPr>
        </p:nvSpPr>
        <p:spPr>
          <a:xfrm>
            <a:off x="1524000" y="3602038"/>
            <a:ext cx="9144000" cy="1655762"/>
          </a:xfrm>
          <a:prstGeom prst="rect">
            <a:avLst/>
          </a:prstGeom>
        </p:spPr>
        <p:txBody>
          <a:bodyPr/>
          <a:lstStyle>
            <a:lvl1pPr marL="0" indent="0" algn="ctr">
              <a:buNone/>
              <a:defRPr sz="2400" baseline="0">
                <a:solidFill>
                  <a:schemeClr val="bg2">
                    <a:lumMod val="50000"/>
                  </a:schemeClr>
                </a:solidFill>
                <a:latin typeface="DINPro"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71282" y="526318"/>
            <a:ext cx="8682518" cy="868633"/>
          </a:xfrm>
          <a:prstGeom prst="rect">
            <a:avLst/>
          </a:prstGeom>
        </p:spPr>
        <p:txBody>
          <a:bodyPr anchor="ctr" anchorCtr="0"/>
          <a:lstStyle>
            <a:lvl1pPr algn="ctr">
              <a:lnSpc>
                <a:spcPct val="70000"/>
              </a:lnSpc>
              <a:defRPr sz="4000" baseline="0">
                <a:solidFill>
                  <a:schemeClr val="bg1"/>
                </a:solidFill>
                <a:latin typeface="DINPro-CondBold" charset="0"/>
              </a:defRPr>
            </a:lvl1pPr>
          </a:lstStyle>
          <a:p>
            <a:r>
              <a:rPr lang="en-US" dirty="0"/>
              <a:t>Level 3</a:t>
            </a:r>
            <a:br>
              <a:rPr lang="en-US" dirty="0"/>
            </a:br>
            <a:r>
              <a:rPr lang="en-US" dirty="0"/>
              <a:t>Title Placeholder</a:t>
            </a:r>
          </a:p>
        </p:txBody>
      </p:sp>
      <p:sp>
        <p:nvSpPr>
          <p:cNvPr id="3" name="Content Placeholder 2"/>
          <p:cNvSpPr>
            <a:spLocks noGrp="1"/>
          </p:cNvSpPr>
          <p:nvPr>
            <p:ph sz="half" idx="1"/>
          </p:nvPr>
        </p:nvSpPr>
        <p:spPr>
          <a:xfrm>
            <a:off x="838200" y="1825625"/>
            <a:ext cx="5181600" cy="4351338"/>
          </a:xfrm>
          <a:prstGeom prst="rect">
            <a:avLst/>
          </a:prstGeom>
        </p:spPr>
        <p:txBody>
          <a:bodyPr/>
          <a:lstStyle>
            <a:lvl1pPr>
              <a:defRPr baseline="0">
                <a:solidFill>
                  <a:schemeClr val="bg2">
                    <a:lumMod val="50000"/>
                  </a:schemeClr>
                </a:solidFill>
                <a:latin typeface="DINPro" charset="0"/>
              </a:defRPr>
            </a:lvl1pPr>
            <a:lvl2pPr>
              <a:defRPr baseline="0">
                <a:solidFill>
                  <a:schemeClr val="bg2">
                    <a:lumMod val="50000"/>
                  </a:schemeClr>
                </a:solidFill>
                <a:latin typeface="DINPro" charset="0"/>
              </a:defRPr>
            </a:lvl2pPr>
            <a:lvl3pPr>
              <a:defRPr baseline="0">
                <a:solidFill>
                  <a:schemeClr val="bg2">
                    <a:lumMod val="50000"/>
                  </a:schemeClr>
                </a:solidFill>
                <a:latin typeface="DINPro" charset="0"/>
              </a:defRPr>
            </a:lvl3pPr>
            <a:lvl4pPr>
              <a:defRPr baseline="0">
                <a:solidFill>
                  <a:schemeClr val="bg2">
                    <a:lumMod val="50000"/>
                  </a:schemeClr>
                </a:solidFill>
                <a:latin typeface="DINPro" charset="0"/>
              </a:defRPr>
            </a:lvl4pPr>
            <a:lvl5pPr>
              <a:defRPr baseline="0">
                <a:solidFill>
                  <a:schemeClr val="bg2">
                    <a:lumMod val="50000"/>
                  </a:schemeClr>
                </a:solidFill>
                <a:latin typeface="DINPro" charset="0"/>
              </a:defRPr>
            </a:lvl5p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2"/>
          <p:cNvSpPr>
            <a:spLocks noGrp="1"/>
          </p:cNvSpPr>
          <p:nvPr>
            <p:ph sz="half" idx="13"/>
          </p:nvPr>
        </p:nvSpPr>
        <p:spPr>
          <a:xfrm>
            <a:off x="6172200" y="1825625"/>
            <a:ext cx="5181600" cy="4351338"/>
          </a:xfrm>
          <a:prstGeom prst="rect">
            <a:avLst/>
          </a:prstGeom>
        </p:spPr>
        <p:txBody>
          <a:bodyPr/>
          <a:lstStyle>
            <a:lvl1pPr>
              <a:defRPr baseline="0">
                <a:solidFill>
                  <a:schemeClr val="bg2">
                    <a:lumMod val="50000"/>
                  </a:schemeClr>
                </a:solidFill>
                <a:latin typeface="DINPro" charset="0"/>
              </a:defRPr>
            </a:lvl1pPr>
            <a:lvl2pPr>
              <a:defRPr baseline="0">
                <a:solidFill>
                  <a:schemeClr val="bg2">
                    <a:lumMod val="50000"/>
                  </a:schemeClr>
                </a:solidFill>
                <a:latin typeface="DINPro" charset="0"/>
              </a:defRPr>
            </a:lvl2pPr>
            <a:lvl3pPr>
              <a:defRPr baseline="0">
                <a:solidFill>
                  <a:schemeClr val="bg2">
                    <a:lumMod val="50000"/>
                  </a:schemeClr>
                </a:solidFill>
                <a:latin typeface="DINPro" charset="0"/>
              </a:defRPr>
            </a:lvl3pPr>
            <a:lvl4pPr>
              <a:defRPr baseline="0">
                <a:solidFill>
                  <a:schemeClr val="bg2">
                    <a:lumMod val="50000"/>
                  </a:schemeClr>
                </a:solidFill>
                <a:latin typeface="DINPro" charset="0"/>
              </a:defRPr>
            </a:lvl4pPr>
            <a:lvl5pPr>
              <a:defRPr baseline="0">
                <a:solidFill>
                  <a:schemeClr val="bg2">
                    <a:lumMod val="50000"/>
                  </a:schemeClr>
                </a:solidFill>
                <a:latin typeface="DINPro" charset="0"/>
              </a:defRPr>
            </a:lvl5p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10"/>
          <p:cNvSpPr>
            <a:spLocks noGrp="1"/>
          </p:cNvSpPr>
          <p:nvPr>
            <p:ph sz="quarter" idx="14" hasCustomPrompt="1"/>
          </p:nvPr>
        </p:nvSpPr>
        <p:spPr>
          <a:xfrm>
            <a:off x="1520894" y="6272213"/>
            <a:ext cx="9832906" cy="287337"/>
          </a:xfrm>
          <a:prstGeom prst="rect">
            <a:avLst/>
          </a:prstGeom>
        </p:spPr>
        <p:txBody>
          <a:bodyPr anchor="ctr" anchorCtr="0"/>
          <a:lstStyle>
            <a:lvl1pPr marL="0" indent="0">
              <a:buFontTx/>
              <a:buNone/>
              <a:defRPr sz="1500" baseline="0">
                <a:solidFill>
                  <a:srgbClr val="F7CA00"/>
                </a:solidFill>
                <a:latin typeface="DINPro"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Links </a:t>
            </a:r>
            <a:r>
              <a:rPr lang="en-US"/>
              <a:t>to Related Modules</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a:prstGeom prst="rect">
            <a:avLst/>
          </a:prstGeom>
        </p:spPr>
        <p:txBody>
          <a:bodyPr anchor="b"/>
          <a:lstStyle>
            <a:lvl1pPr algn="ctr">
              <a:defRPr sz="6000" b="1" i="0" baseline="0">
                <a:solidFill>
                  <a:srgbClr val="879F3D"/>
                </a:solidFill>
                <a:latin typeface="DINPro-CondBold" charset="0"/>
              </a:defRPr>
            </a:lvl1pPr>
          </a:lstStyle>
          <a:p>
            <a:r>
              <a:rPr lang="en-US" dirty="0"/>
              <a:t>Level 4</a:t>
            </a:r>
          </a:p>
        </p:txBody>
      </p:sp>
      <p:sp>
        <p:nvSpPr>
          <p:cNvPr id="3" name="Subtitle 2"/>
          <p:cNvSpPr>
            <a:spLocks noGrp="1"/>
          </p:cNvSpPr>
          <p:nvPr>
            <p:ph type="subTitle" idx="1" hasCustomPrompt="1"/>
          </p:nvPr>
        </p:nvSpPr>
        <p:spPr>
          <a:xfrm>
            <a:off x="1524000" y="3602038"/>
            <a:ext cx="9144000" cy="1655762"/>
          </a:xfrm>
          <a:prstGeom prst="rect">
            <a:avLst/>
          </a:prstGeom>
        </p:spPr>
        <p:txBody>
          <a:bodyPr/>
          <a:lstStyle>
            <a:lvl1pPr marL="0" indent="0" algn="ctr">
              <a:buNone/>
              <a:defRPr sz="2400" baseline="0">
                <a:solidFill>
                  <a:schemeClr val="bg2">
                    <a:lumMod val="50000"/>
                  </a:schemeClr>
                </a:solidFill>
                <a:latin typeface="DINPro"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71282" y="526318"/>
            <a:ext cx="8682518" cy="868633"/>
          </a:xfrm>
          <a:prstGeom prst="rect">
            <a:avLst/>
          </a:prstGeom>
        </p:spPr>
        <p:txBody>
          <a:bodyPr anchor="ctr" anchorCtr="0"/>
          <a:lstStyle>
            <a:lvl1pPr algn="ctr">
              <a:lnSpc>
                <a:spcPct val="70000"/>
              </a:lnSpc>
              <a:defRPr sz="4000" baseline="0">
                <a:solidFill>
                  <a:schemeClr val="bg1"/>
                </a:solidFill>
                <a:latin typeface="DINPro-CondBold" charset="0"/>
              </a:defRPr>
            </a:lvl1pPr>
          </a:lstStyle>
          <a:p>
            <a:r>
              <a:rPr lang="en-US" dirty="0"/>
              <a:t>Level 4</a:t>
            </a:r>
            <a:br>
              <a:rPr lang="en-US" dirty="0"/>
            </a:br>
            <a:r>
              <a:rPr lang="en-US" dirty="0"/>
              <a:t>Title Placeholder</a:t>
            </a:r>
          </a:p>
        </p:txBody>
      </p:sp>
      <p:sp>
        <p:nvSpPr>
          <p:cNvPr id="3" name="Content Placeholder 2"/>
          <p:cNvSpPr>
            <a:spLocks noGrp="1"/>
          </p:cNvSpPr>
          <p:nvPr>
            <p:ph sz="half" idx="1"/>
          </p:nvPr>
        </p:nvSpPr>
        <p:spPr>
          <a:xfrm>
            <a:off x="838200" y="1825625"/>
            <a:ext cx="5181600" cy="4351338"/>
          </a:xfrm>
          <a:prstGeom prst="rect">
            <a:avLst/>
          </a:prstGeom>
        </p:spPr>
        <p:txBody>
          <a:bodyPr/>
          <a:lstStyle>
            <a:lvl1pPr>
              <a:defRPr baseline="0">
                <a:solidFill>
                  <a:schemeClr val="bg2">
                    <a:lumMod val="50000"/>
                  </a:schemeClr>
                </a:solidFill>
                <a:latin typeface="DINPro" charset="0"/>
              </a:defRPr>
            </a:lvl1pPr>
            <a:lvl2pPr>
              <a:defRPr baseline="0">
                <a:solidFill>
                  <a:schemeClr val="bg2">
                    <a:lumMod val="50000"/>
                  </a:schemeClr>
                </a:solidFill>
                <a:latin typeface="DINPro" charset="0"/>
              </a:defRPr>
            </a:lvl2pPr>
            <a:lvl3pPr>
              <a:defRPr baseline="0">
                <a:solidFill>
                  <a:schemeClr val="bg2">
                    <a:lumMod val="50000"/>
                  </a:schemeClr>
                </a:solidFill>
                <a:latin typeface="DINPro" charset="0"/>
              </a:defRPr>
            </a:lvl3pPr>
            <a:lvl4pPr>
              <a:defRPr baseline="0">
                <a:solidFill>
                  <a:schemeClr val="bg2">
                    <a:lumMod val="50000"/>
                  </a:schemeClr>
                </a:solidFill>
                <a:latin typeface="DINPro" charset="0"/>
              </a:defRPr>
            </a:lvl4pPr>
            <a:lvl5pPr>
              <a:defRPr baseline="0">
                <a:solidFill>
                  <a:schemeClr val="bg2">
                    <a:lumMod val="50000"/>
                  </a:schemeClr>
                </a:solidFill>
                <a:latin typeface="DINPro" charset="0"/>
              </a:defRPr>
            </a:lvl5p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2"/>
          <p:cNvSpPr>
            <a:spLocks noGrp="1"/>
          </p:cNvSpPr>
          <p:nvPr>
            <p:ph sz="half" idx="13"/>
          </p:nvPr>
        </p:nvSpPr>
        <p:spPr>
          <a:xfrm>
            <a:off x="6172200" y="1825625"/>
            <a:ext cx="5181600" cy="4351338"/>
          </a:xfrm>
          <a:prstGeom prst="rect">
            <a:avLst/>
          </a:prstGeom>
        </p:spPr>
        <p:txBody>
          <a:bodyPr/>
          <a:lstStyle>
            <a:lvl1pPr>
              <a:defRPr baseline="0">
                <a:solidFill>
                  <a:schemeClr val="bg2">
                    <a:lumMod val="50000"/>
                  </a:schemeClr>
                </a:solidFill>
                <a:latin typeface="DINPro" charset="0"/>
              </a:defRPr>
            </a:lvl1pPr>
            <a:lvl2pPr>
              <a:defRPr baseline="0">
                <a:solidFill>
                  <a:schemeClr val="bg2">
                    <a:lumMod val="50000"/>
                  </a:schemeClr>
                </a:solidFill>
                <a:latin typeface="DINPro" charset="0"/>
              </a:defRPr>
            </a:lvl2pPr>
            <a:lvl3pPr>
              <a:defRPr baseline="0">
                <a:solidFill>
                  <a:schemeClr val="bg2">
                    <a:lumMod val="50000"/>
                  </a:schemeClr>
                </a:solidFill>
                <a:latin typeface="DINPro" charset="0"/>
              </a:defRPr>
            </a:lvl3pPr>
            <a:lvl4pPr>
              <a:defRPr baseline="0">
                <a:solidFill>
                  <a:schemeClr val="bg2">
                    <a:lumMod val="50000"/>
                  </a:schemeClr>
                </a:solidFill>
                <a:latin typeface="DINPro" charset="0"/>
              </a:defRPr>
            </a:lvl4pPr>
            <a:lvl5pPr>
              <a:defRPr baseline="0">
                <a:solidFill>
                  <a:schemeClr val="bg2">
                    <a:lumMod val="50000"/>
                  </a:schemeClr>
                </a:solidFill>
                <a:latin typeface="DINPro" charset="0"/>
              </a:defRPr>
            </a:lvl5p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10"/>
          <p:cNvSpPr>
            <a:spLocks noGrp="1"/>
          </p:cNvSpPr>
          <p:nvPr>
            <p:ph sz="quarter" idx="14" hasCustomPrompt="1"/>
          </p:nvPr>
        </p:nvSpPr>
        <p:spPr>
          <a:xfrm>
            <a:off x="1520894" y="6272213"/>
            <a:ext cx="9832906" cy="287337"/>
          </a:xfrm>
          <a:prstGeom prst="rect">
            <a:avLst/>
          </a:prstGeom>
        </p:spPr>
        <p:txBody>
          <a:bodyPr anchor="ctr" anchorCtr="0"/>
          <a:lstStyle>
            <a:lvl1pPr marL="0" indent="0">
              <a:buFontTx/>
              <a:buNone/>
              <a:defRPr sz="1500" baseline="0">
                <a:solidFill>
                  <a:srgbClr val="879F3D"/>
                </a:solidFill>
                <a:latin typeface="DINPro"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Links </a:t>
            </a:r>
            <a:r>
              <a:rPr lang="en-US"/>
              <a:t>to Related Modules</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a:prstGeom prst="rect">
            <a:avLst/>
          </a:prstGeom>
        </p:spPr>
        <p:txBody>
          <a:bodyPr anchor="b"/>
          <a:lstStyle>
            <a:lvl1pPr algn="ctr">
              <a:defRPr sz="6000" b="1" i="0" baseline="0">
                <a:solidFill>
                  <a:srgbClr val="004950"/>
                </a:solidFill>
                <a:latin typeface="DINPro-CondBold" charset="0"/>
              </a:defRPr>
            </a:lvl1pPr>
          </a:lstStyle>
          <a:p>
            <a:r>
              <a:rPr lang="en-US" dirty="0"/>
              <a:t>Level 3</a:t>
            </a:r>
          </a:p>
        </p:txBody>
      </p:sp>
      <p:sp>
        <p:nvSpPr>
          <p:cNvPr id="3" name="Subtitle 2"/>
          <p:cNvSpPr>
            <a:spLocks noGrp="1"/>
          </p:cNvSpPr>
          <p:nvPr>
            <p:ph type="subTitle" idx="1" hasCustomPrompt="1"/>
          </p:nvPr>
        </p:nvSpPr>
        <p:spPr>
          <a:xfrm>
            <a:off x="1524000" y="3602038"/>
            <a:ext cx="9144000" cy="1655762"/>
          </a:xfrm>
          <a:prstGeom prst="rect">
            <a:avLst/>
          </a:prstGeom>
        </p:spPr>
        <p:txBody>
          <a:bodyPr/>
          <a:lstStyle>
            <a:lvl1pPr marL="0" indent="0" algn="ctr">
              <a:buNone/>
              <a:defRPr sz="2400" baseline="0">
                <a:solidFill>
                  <a:schemeClr val="bg2">
                    <a:lumMod val="50000"/>
                  </a:schemeClr>
                </a:solidFill>
                <a:latin typeface="DINPro"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a:t>
            </a: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6.xml"/><Relationship Id="rId1" Type="http://schemas.openxmlformats.org/officeDocument/2006/relationships/slideLayout" Target="../slideLayouts/slideLayout5.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8.xml"/><Relationship Id="rId1" Type="http://schemas.openxmlformats.org/officeDocument/2006/relationships/slideLayout" Target="../slideLayouts/slideLayout7.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10.xml"/><Relationship Id="rId1" Type="http://schemas.openxmlformats.org/officeDocument/2006/relationships/slideLayout" Target="../slideLayouts/slideLayout9.xml"/></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slideLayout" Target="../slideLayouts/slideLayout12.xml"/><Relationship Id="rId1"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34396668"/>
      </p:ext>
    </p:extLst>
  </p:cSld>
  <p:clrMap bg1="lt1" tx1="dk1" bg2="lt2" tx2="dk2" accent1="accent1" accent2="accent2" accent3="accent3" accent4="accent4" accent5="accent5" accent6="accent6" hlink="hlink" folHlink="folHlink"/>
  <p:sldLayoutIdLst>
    <p:sldLayoutId id="2147493462" r:id="rId1"/>
    <p:sldLayoutId id="2147493465"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62370854"/>
      </p:ext>
    </p:extLst>
  </p:cSld>
  <p:clrMap bg1="lt1" tx1="dk1" bg2="lt2" tx2="dk2" accent1="accent1" accent2="accent2" accent3="accent3" accent4="accent4" accent5="accent5" accent6="accent6" hlink="hlink" folHlink="folHlink"/>
  <p:sldLayoutIdLst>
    <p:sldLayoutId id="2147493467" r:id="rId1"/>
    <p:sldLayoutId id="2147493468"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6304486"/>
      </p:ext>
    </p:extLst>
  </p:cSld>
  <p:clrMap bg1="lt1" tx1="dk1" bg2="lt2" tx2="dk2" accent1="accent1" accent2="accent2" accent3="accent3" accent4="accent4" accent5="accent5" accent6="accent6" hlink="hlink" folHlink="folHlink"/>
  <p:sldLayoutIdLst>
    <p:sldLayoutId id="2147493481" r:id="rId1"/>
    <p:sldLayoutId id="2147493482"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30746470"/>
      </p:ext>
    </p:extLst>
  </p:cSld>
  <p:clrMap bg1="lt1" tx1="dk1" bg2="lt2" tx2="dk2" accent1="accent1" accent2="accent2" accent3="accent3" accent4="accent4" accent5="accent5" accent6="accent6" hlink="hlink" folHlink="folHlink"/>
  <p:sldLayoutIdLst>
    <p:sldLayoutId id="2147493484" r:id="rId1"/>
    <p:sldLayoutId id="2147493485"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8508359"/>
      </p:ext>
    </p:extLst>
  </p:cSld>
  <p:clrMap bg1="lt1" tx1="dk1" bg2="lt2" tx2="dk2" accent1="accent1" accent2="accent2" accent3="accent3" accent4="accent4" accent5="accent5" accent6="accent6" hlink="hlink" folHlink="folHlink"/>
  <p:sldLayoutIdLst>
    <p:sldLayoutId id="2147493487" r:id="rId1"/>
    <p:sldLayoutId id="2147493488"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13522467"/>
      </p:ext>
    </p:extLst>
  </p:cSld>
  <p:clrMap bg1="lt1" tx1="dk1" bg2="lt2" tx2="dk2" accent1="accent1" accent2="accent2" accent3="accent3" accent4="accent4" accent5="accent5" accent6="accent6" hlink="hlink" folHlink="folHlink"/>
  <p:sldLayoutIdLst>
    <p:sldLayoutId id="2147493490" r:id="rId1"/>
    <p:sldLayoutId id="2147493491"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creativecommons.org/licenses/by/4.0/legalcode" TargetMode="External"/><Relationship Id="rId2" Type="http://schemas.openxmlformats.org/officeDocument/2006/relationships/image" Target="../media/image11.png"/><Relationship Id="rId1" Type="http://schemas.openxmlformats.org/officeDocument/2006/relationships/slideLayout" Target="../slideLayouts/slideLayout9.xml"/><Relationship Id="rId4" Type="http://schemas.openxmlformats.org/officeDocument/2006/relationships/image" Target="../media/image12.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0.xml"/><Relationship Id="rId1" Type="http://schemas.openxmlformats.org/officeDocument/2006/relationships/tags" Target="../tags/tag9.xml"/><Relationship Id="rId4" Type="http://schemas.openxmlformats.org/officeDocument/2006/relationships/image" Target="../media/image26.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0.xml"/><Relationship Id="rId1" Type="http://schemas.openxmlformats.org/officeDocument/2006/relationships/tags" Target="../tags/tag10.xml"/><Relationship Id="rId5" Type="http://schemas.openxmlformats.org/officeDocument/2006/relationships/image" Target="../media/image27.png"/><Relationship Id="rId4" Type="http://schemas.openxmlformats.org/officeDocument/2006/relationships/hyperlink" Target="https://qweri.lexum.com/calegis/rsc-1985-c-c-42-en#!fragment/sec29" TargetMode="Externa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0.xml"/><Relationship Id="rId1" Type="http://schemas.openxmlformats.org/officeDocument/2006/relationships/tags" Target="../tags/tag11.xml"/></Relationships>
</file>

<file path=ppt/slides/_rels/slide13.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notesSlide" Target="../notesSlides/notesSlide12.xml"/><Relationship Id="rId7" Type="http://schemas.openxmlformats.org/officeDocument/2006/relationships/image" Target="../media/image31.png"/><Relationship Id="rId2" Type="http://schemas.openxmlformats.org/officeDocument/2006/relationships/slideLayout" Target="../slideLayouts/slideLayout10.xml"/><Relationship Id="rId1" Type="http://schemas.openxmlformats.org/officeDocument/2006/relationships/tags" Target="../tags/tag1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 Id="rId9" Type="http://schemas.openxmlformats.org/officeDocument/2006/relationships/image" Target="../media/image33.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0.xml"/><Relationship Id="rId1" Type="http://schemas.openxmlformats.org/officeDocument/2006/relationships/tags" Target="../tags/tag13.xml"/><Relationship Id="rId5" Type="http://schemas.openxmlformats.org/officeDocument/2006/relationships/image" Target="../media/image34.png"/><Relationship Id="rId4" Type="http://schemas.openxmlformats.org/officeDocument/2006/relationships/image" Target="../media/image33.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0.xml"/><Relationship Id="rId1" Type="http://schemas.openxmlformats.org/officeDocument/2006/relationships/tags" Target="../tags/tag14.xml"/><Relationship Id="rId4" Type="http://schemas.openxmlformats.org/officeDocument/2006/relationships/image" Target="../media/image35.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0.xml"/><Relationship Id="rId1" Type="http://schemas.openxmlformats.org/officeDocument/2006/relationships/tags" Target="../tags/tag15.xml"/><Relationship Id="rId4" Type="http://schemas.openxmlformats.org/officeDocument/2006/relationships/image" Target="../media/image29.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0.xml"/><Relationship Id="rId1" Type="http://schemas.openxmlformats.org/officeDocument/2006/relationships/tags" Target="../tags/tag16.xml"/><Relationship Id="rId4" Type="http://schemas.openxmlformats.org/officeDocument/2006/relationships/image" Target="../media/image30.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0.xml"/><Relationship Id="rId1" Type="http://schemas.openxmlformats.org/officeDocument/2006/relationships/tags" Target="../tags/tag17.xml"/><Relationship Id="rId5" Type="http://schemas.openxmlformats.org/officeDocument/2006/relationships/image" Target="../media/image36.png"/><Relationship Id="rId4" Type="http://schemas.openxmlformats.org/officeDocument/2006/relationships/image" Target="../media/image31.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0.xml"/><Relationship Id="rId1" Type="http://schemas.openxmlformats.org/officeDocument/2006/relationships/tags" Target="../tags/tag18.xml"/><Relationship Id="rId4" Type="http://schemas.openxmlformats.org/officeDocument/2006/relationships/image" Target="../media/image32.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0.xml"/><Relationship Id="rId1" Type="http://schemas.openxmlformats.org/officeDocument/2006/relationships/tags" Target="../tags/tag1.xml"/><Relationship Id="rId5" Type="http://schemas.openxmlformats.org/officeDocument/2006/relationships/image" Target="../media/image14.jpg"/><Relationship Id="rId4" Type="http://schemas.openxmlformats.org/officeDocument/2006/relationships/image" Target="../media/image13.jpg"/></Relationships>
</file>

<file path=ppt/slides/_rels/slide20.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notesSlide" Target="../notesSlides/notesSlide19.xml"/><Relationship Id="rId7" Type="http://schemas.openxmlformats.org/officeDocument/2006/relationships/image" Target="../media/image31.png"/><Relationship Id="rId2" Type="http://schemas.openxmlformats.org/officeDocument/2006/relationships/slideLayout" Target="../slideLayouts/slideLayout10.xml"/><Relationship Id="rId1" Type="http://schemas.openxmlformats.org/officeDocument/2006/relationships/tags" Target="../tags/tag19.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 Id="rId9" Type="http://schemas.openxmlformats.org/officeDocument/2006/relationships/image" Target="../media/image33.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0.xml"/><Relationship Id="rId1" Type="http://schemas.openxmlformats.org/officeDocument/2006/relationships/tags" Target="../tags/tag20.xml"/><Relationship Id="rId5" Type="http://schemas.openxmlformats.org/officeDocument/2006/relationships/image" Target="../media/image18.PNG"/><Relationship Id="rId4" Type="http://schemas.openxmlformats.org/officeDocument/2006/relationships/image" Target="../media/image17.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0.xml"/><Relationship Id="rId1" Type="http://schemas.openxmlformats.org/officeDocument/2006/relationships/tags" Target="../tags/tag21.xml"/><Relationship Id="rId6" Type="http://schemas.openxmlformats.org/officeDocument/2006/relationships/image" Target="../media/image37.png"/><Relationship Id="rId5" Type="http://schemas.openxmlformats.org/officeDocument/2006/relationships/image" Target="../media/image17.png"/><Relationship Id="rId4" Type="http://schemas.openxmlformats.org/officeDocument/2006/relationships/image" Target="../media/image19.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0.xml"/><Relationship Id="rId1" Type="http://schemas.openxmlformats.org/officeDocument/2006/relationships/tags" Target="../tags/tag22.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0.xml"/><Relationship Id="rId1" Type="http://schemas.openxmlformats.org/officeDocument/2006/relationships/tags" Target="../tags/tag23.xml"/><Relationship Id="rId4" Type="http://schemas.openxmlformats.org/officeDocument/2006/relationships/image" Target="../media/image28.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0.xml"/><Relationship Id="rId1" Type="http://schemas.openxmlformats.org/officeDocument/2006/relationships/tags" Target="../tags/tag24.xml"/><Relationship Id="rId4" Type="http://schemas.openxmlformats.org/officeDocument/2006/relationships/image" Target="../media/image29.png"/></Relationships>
</file>

<file path=ppt/slides/_rels/slide26.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notesSlide" Target="../notesSlides/notesSlide25.xml"/><Relationship Id="rId7" Type="http://schemas.openxmlformats.org/officeDocument/2006/relationships/image" Target="../media/image15.jpg"/><Relationship Id="rId2" Type="http://schemas.openxmlformats.org/officeDocument/2006/relationships/slideLayout" Target="../slideLayouts/slideLayout10.xml"/><Relationship Id="rId1" Type="http://schemas.openxmlformats.org/officeDocument/2006/relationships/tags" Target="../tags/tag25.xml"/><Relationship Id="rId6" Type="http://schemas.openxmlformats.org/officeDocument/2006/relationships/image" Target="../media/image39.png"/><Relationship Id="rId5" Type="http://schemas.openxmlformats.org/officeDocument/2006/relationships/image" Target="../media/image30.png"/><Relationship Id="rId4" Type="http://schemas.openxmlformats.org/officeDocument/2006/relationships/image" Target="../media/image38.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10.xml"/><Relationship Id="rId1" Type="http://schemas.openxmlformats.org/officeDocument/2006/relationships/tags" Target="../tags/tag26.xml"/><Relationship Id="rId4" Type="http://schemas.openxmlformats.org/officeDocument/2006/relationships/image" Target="../media/image31.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10.xml"/><Relationship Id="rId1" Type="http://schemas.openxmlformats.org/officeDocument/2006/relationships/tags" Target="../tags/tag27.xml"/><Relationship Id="rId4" Type="http://schemas.openxmlformats.org/officeDocument/2006/relationships/image" Target="../media/image32.png"/></Relationships>
</file>

<file path=ppt/slides/_rels/slide29.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notesSlide" Target="../notesSlides/notesSlide28.xml"/><Relationship Id="rId7" Type="http://schemas.openxmlformats.org/officeDocument/2006/relationships/image" Target="../media/image31.png"/><Relationship Id="rId2" Type="http://schemas.openxmlformats.org/officeDocument/2006/relationships/slideLayout" Target="../slideLayouts/slideLayout10.xml"/><Relationship Id="rId1" Type="http://schemas.openxmlformats.org/officeDocument/2006/relationships/tags" Target="../tags/tag28.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 Id="rId9" Type="http://schemas.openxmlformats.org/officeDocument/2006/relationships/image" Target="../media/image33.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7" Type="http://schemas.openxmlformats.org/officeDocument/2006/relationships/image" Target="../media/image17.png"/><Relationship Id="rId2" Type="http://schemas.openxmlformats.org/officeDocument/2006/relationships/slideLayout" Target="../slideLayouts/slideLayout10.xml"/><Relationship Id="rId1" Type="http://schemas.openxmlformats.org/officeDocument/2006/relationships/tags" Target="../tags/tag2.xml"/><Relationship Id="rId6" Type="http://schemas.openxmlformats.org/officeDocument/2006/relationships/image" Target="../media/image13.jpg"/><Relationship Id="rId5" Type="http://schemas.openxmlformats.org/officeDocument/2006/relationships/image" Target="../media/image16.jpg"/><Relationship Id="rId4" Type="http://schemas.openxmlformats.org/officeDocument/2006/relationships/image" Target="../media/image15.jp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10.xml"/><Relationship Id="rId1" Type="http://schemas.openxmlformats.org/officeDocument/2006/relationships/tags" Target="../tags/tag29.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10.xml"/><Relationship Id="rId1" Type="http://schemas.openxmlformats.org/officeDocument/2006/relationships/tags" Target="../tags/tag30.xml"/></Relationships>
</file>

<file path=ppt/slides/_rels/slide32.xml.rels><?xml version="1.0" encoding="UTF-8" standalone="yes"?>
<Relationships xmlns="http://schemas.openxmlformats.org/package/2006/relationships"><Relationship Id="rId3" Type="http://schemas.openxmlformats.org/officeDocument/2006/relationships/video" Target="../media/media1.mp4"/><Relationship Id="rId2" Type="http://schemas.microsoft.com/office/2007/relationships/media" Target="../media/media1.mp4"/><Relationship Id="rId1" Type="http://schemas.openxmlformats.org/officeDocument/2006/relationships/tags" Target="../tags/tag31.xml"/><Relationship Id="rId6" Type="http://schemas.openxmlformats.org/officeDocument/2006/relationships/image" Target="../media/image41.png"/><Relationship Id="rId5" Type="http://schemas.openxmlformats.org/officeDocument/2006/relationships/notesSlide" Target="../notesSlides/notesSlide31.xml"/><Relationship Id="rId4"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10.xml"/><Relationship Id="rId1" Type="http://schemas.openxmlformats.org/officeDocument/2006/relationships/tags" Target="../tags/tag32.xml"/></Relationships>
</file>

<file path=ppt/slides/_rels/slide3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hyperlink" Target="https://scc-csc.lexum.com/scc-csc/scc-csc/en/item/2125/index.do" TargetMode="Externa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notesSlide" Target="../notesSlides/notesSlide3.xml"/><Relationship Id="rId7" Type="http://schemas.openxmlformats.org/officeDocument/2006/relationships/image" Target="../media/image16.jpg"/><Relationship Id="rId2" Type="http://schemas.openxmlformats.org/officeDocument/2006/relationships/slideLayout" Target="../slideLayouts/slideLayout10.xml"/><Relationship Id="rId1" Type="http://schemas.openxmlformats.org/officeDocument/2006/relationships/tags" Target="../tags/tag3.xml"/><Relationship Id="rId6" Type="http://schemas.openxmlformats.org/officeDocument/2006/relationships/image" Target="../media/image19.png"/><Relationship Id="rId5" Type="http://schemas.openxmlformats.org/officeDocument/2006/relationships/image" Target="../media/image18.PNG"/><Relationship Id="rId10" Type="http://schemas.openxmlformats.org/officeDocument/2006/relationships/image" Target="../media/image22.PNG"/><Relationship Id="rId4" Type="http://schemas.openxmlformats.org/officeDocument/2006/relationships/image" Target="../media/image15.jpg"/><Relationship Id="rId9" Type="http://schemas.openxmlformats.org/officeDocument/2006/relationships/image" Target="../media/image21.PNG"/></Relationships>
</file>

<file path=ppt/slides/_rels/slide40.xml.rels><?xml version="1.0" encoding="UTF-8" standalone="yes"?>
<Relationships xmlns="http://schemas.openxmlformats.org/package/2006/relationships"><Relationship Id="rId8" Type="http://schemas.openxmlformats.org/officeDocument/2006/relationships/hyperlink" Target="https://commons.wikimedia.org/wiki/File:Supreme_court_of_Canada_in_summer.jpg" TargetMode="External"/><Relationship Id="rId13" Type="http://schemas.openxmlformats.org/officeDocument/2006/relationships/hyperlink" Target="https://thenounproject.com/icon/1219414/" TargetMode="External"/><Relationship Id="rId18" Type="http://schemas.openxmlformats.org/officeDocument/2006/relationships/hyperlink" Target="https://thenounproject.com/search/?q=alternatives&amp;i=1074053" TargetMode="External"/><Relationship Id="rId3" Type="http://schemas.openxmlformats.org/officeDocument/2006/relationships/hyperlink" Target="https://commons.wikimedia.org/wiki/File:TorontoReferenceLibrary.jpg" TargetMode="External"/><Relationship Id="rId21" Type="http://schemas.openxmlformats.org/officeDocument/2006/relationships/hyperlink" Target="https://thenounproject.com/icon/1057868" TargetMode="External"/><Relationship Id="rId7" Type="http://schemas.openxmlformats.org/officeDocument/2006/relationships/hyperlink" Target="http://cas-cdc-www02.cas-satj.gc.ca/portal/page/portal/fc_cf_en/Index" TargetMode="External"/><Relationship Id="rId12" Type="http://schemas.openxmlformats.org/officeDocument/2006/relationships/hyperlink" Target="http://thenounproject.com/icon/1781889" TargetMode="External"/><Relationship Id="rId17" Type="http://schemas.openxmlformats.org/officeDocument/2006/relationships/hyperlink" Target="https://thenounproject.com/search/?q=percent&amp;i=397874" TargetMode="External"/><Relationship Id="rId2" Type="http://schemas.openxmlformats.org/officeDocument/2006/relationships/notesSlide" Target="../notesSlides/notesSlide35.xml"/><Relationship Id="rId16" Type="http://schemas.openxmlformats.org/officeDocument/2006/relationships/hyperlink" Target="https://thenounproject.com/search/?q=copy&amp;i=1474212" TargetMode="External"/><Relationship Id="rId20" Type="http://schemas.openxmlformats.org/officeDocument/2006/relationships/hyperlink" Target="https://thenounproject.com/AFYstudio/uploads/?i=1737325" TargetMode="External"/><Relationship Id="rId1" Type="http://schemas.openxmlformats.org/officeDocument/2006/relationships/slideLayout" Target="../slideLayouts/slideLayout10.xml"/><Relationship Id="rId6" Type="http://schemas.openxmlformats.org/officeDocument/2006/relationships/hyperlink" Target="https://thenounproject.com/icon/690719/" TargetMode="External"/><Relationship Id="rId11" Type="http://schemas.openxmlformats.org/officeDocument/2006/relationships/hyperlink" Target="https://web.archive.org/web/20040209141949/http:/canadalawbook.ca/" TargetMode="External"/><Relationship Id="rId5" Type="http://schemas.openxmlformats.org/officeDocument/2006/relationships/hyperlink" Target="http://familyllb.com/tag/law-society-of-upper-canada/" TargetMode="External"/><Relationship Id="rId15" Type="http://schemas.openxmlformats.org/officeDocument/2006/relationships/hyperlink" Target="https://thenounproject.com/search/?q=purpose&amp;i=1005058" TargetMode="External"/><Relationship Id="rId23" Type="http://schemas.openxmlformats.org/officeDocument/2006/relationships/hyperlink" Target="https://thenounproject.com/icon/869929" TargetMode="External"/><Relationship Id="rId10" Type="http://schemas.openxmlformats.org/officeDocument/2006/relationships/hyperlink" Target="https://web.archive.org/web/20040224205726/http:/www.carswell.com:80/" TargetMode="External"/><Relationship Id="rId19" Type="http://schemas.openxmlformats.org/officeDocument/2006/relationships/hyperlink" Target="https://thenounproject.com/search/?q=dollar%20sign&amp;i=171145" TargetMode="External"/><Relationship Id="rId4" Type="http://schemas.openxmlformats.org/officeDocument/2006/relationships/hyperlink" Target="https://commons.wikimedia.org/wiki/File:Books_-_Great_Library,_Osgoode_Hall_-_Toronto,_Canada_-_DSC00432.jpg" TargetMode="External"/><Relationship Id="rId9" Type="http://schemas.openxmlformats.org/officeDocument/2006/relationships/hyperlink" Target="https://web.archive.org/web/20040326043957/http:/cch.com" TargetMode="External"/><Relationship Id="rId14" Type="http://schemas.openxmlformats.org/officeDocument/2006/relationships/hyperlink" Target="https://thenounproject.com/icon/15744" TargetMode="External"/><Relationship Id="rId22" Type="http://schemas.openxmlformats.org/officeDocument/2006/relationships/hyperlink" Target="https://fr.m.wikipedia.org/wiki/Fichier:Highway-401.png" TargetMode="External"/></Relationships>
</file>

<file path=ppt/slides/_rels/slide41.xml.rels><?xml version="1.0" encoding="UTF-8" standalone="yes"?>
<Relationships xmlns="http://schemas.openxmlformats.org/package/2006/relationships"><Relationship Id="rId2" Type="http://schemas.openxmlformats.org/officeDocument/2006/relationships/hyperlink" Target="http://www.hooksounds.com/" TargetMode="External"/><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3" Type="http://schemas.openxmlformats.org/officeDocument/2006/relationships/hyperlink" Target="https://www.ualberta.ca/copyright/resources/opening-up-copyright-instructional-modules" TargetMode="External"/><Relationship Id="rId2" Type="http://schemas.openxmlformats.org/officeDocument/2006/relationships/notesSlide" Target="../notesSlides/notesSlide36.xml"/><Relationship Id="rId1" Type="http://schemas.openxmlformats.org/officeDocument/2006/relationships/slideLayout" Target="../slideLayouts/slideLayout12.xml"/><Relationship Id="rId6" Type="http://schemas.openxmlformats.org/officeDocument/2006/relationships/hyperlink" Target="https://creativecommons.org/licenses/by/4.0/" TargetMode="External"/><Relationship Id="rId5" Type="http://schemas.openxmlformats.org/officeDocument/2006/relationships/hyperlink" Target="mailto:copyright@ualberta.ca" TargetMode="External"/><Relationship Id="rId4" Type="http://schemas.openxmlformats.org/officeDocument/2006/relationships/hyperlink" Target="https://commons.wikimedia.org/wiki/Commons:Free_media_resources/Photography" TargetMode="Externa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0.xml"/><Relationship Id="rId1" Type="http://schemas.openxmlformats.org/officeDocument/2006/relationships/tags" Target="../tags/tag4.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0.xml"/><Relationship Id="rId1" Type="http://schemas.openxmlformats.org/officeDocument/2006/relationships/tags" Target="../tags/tag5.xml"/><Relationship Id="rId5" Type="http://schemas.openxmlformats.org/officeDocument/2006/relationships/image" Target="../media/image23.png"/><Relationship Id="rId4" Type="http://schemas.openxmlformats.org/officeDocument/2006/relationships/image" Target="../media/image13.jp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0.xml"/><Relationship Id="rId1" Type="http://schemas.openxmlformats.org/officeDocument/2006/relationships/tags" Target="../tags/tag6.xml"/><Relationship Id="rId5" Type="http://schemas.openxmlformats.org/officeDocument/2006/relationships/image" Target="../media/image18.PNG"/><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0.xml"/><Relationship Id="rId1" Type="http://schemas.openxmlformats.org/officeDocument/2006/relationships/tags" Target="../tags/tag7.xml"/><Relationship Id="rId5" Type="http://schemas.openxmlformats.org/officeDocument/2006/relationships/image" Target="../media/image25.png"/><Relationship Id="rId4" Type="http://schemas.openxmlformats.org/officeDocument/2006/relationships/image" Target="../media/image24.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0.xml"/><Relationship Id="rId1" Type="http://schemas.openxmlformats.org/officeDocument/2006/relationships/tags" Target="../tags/tag8.xml"/><Relationship Id="rId5" Type="http://schemas.openxmlformats.org/officeDocument/2006/relationships/image" Target="../media/image17.png"/><Relationship Id="rId4" Type="http://schemas.openxmlformats.org/officeDocument/2006/relationships/image" Target="../media/image15.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i="1" dirty="0"/>
              <a:t>CCH v. LSUC</a:t>
            </a:r>
          </a:p>
        </p:txBody>
      </p:sp>
      <p:sp>
        <p:nvSpPr>
          <p:cNvPr id="3" name="Subtitle 2"/>
          <p:cNvSpPr>
            <a:spLocks noGrp="1"/>
          </p:cNvSpPr>
          <p:nvPr>
            <p:ph type="subTitle" idx="1"/>
          </p:nvPr>
        </p:nvSpPr>
        <p:spPr/>
        <p:txBody>
          <a:bodyPr/>
          <a:lstStyle/>
          <a:p>
            <a:r>
              <a:rPr lang="en-US" dirty="0"/>
              <a:t>Opening Up Copyright Instructional Module</a:t>
            </a:r>
          </a:p>
        </p:txBody>
      </p:sp>
      <p:pic>
        <p:nvPicPr>
          <p:cNvPr id="4" name="Picture 3">
            <a:extLst>
              <a:ext uri="{FF2B5EF4-FFF2-40B4-BE49-F238E27FC236}">
                <a16:creationId xmlns:a16="http://schemas.microsoft.com/office/drawing/2014/main" id="{B3636052-2206-4E44-8EF2-1BFE326B54C2}"/>
              </a:ext>
            </a:extLst>
          </p:cNvPr>
          <p:cNvPicPr>
            <a:picLocks noChangeAspect="1"/>
          </p:cNvPicPr>
          <p:nvPr/>
        </p:nvPicPr>
        <p:blipFill>
          <a:blip r:embed="rId2"/>
          <a:stretch>
            <a:fillRect/>
          </a:stretch>
        </p:blipFill>
        <p:spPr>
          <a:xfrm>
            <a:off x="4736474" y="4396582"/>
            <a:ext cx="2719052" cy="640135"/>
          </a:xfrm>
          <a:prstGeom prst="rect">
            <a:avLst/>
          </a:prstGeom>
        </p:spPr>
      </p:pic>
      <p:pic>
        <p:nvPicPr>
          <p:cNvPr id="5" name="Picture 2" descr="Image result for cc-by">
            <a:hlinkClick r:id="rId3"/>
            <a:extLst>
              <a:ext uri="{FF2B5EF4-FFF2-40B4-BE49-F238E27FC236}">
                <a16:creationId xmlns:a16="http://schemas.microsoft.com/office/drawing/2014/main" id="{2AC25B48-47F6-4A82-8D3A-A151FF7486D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60127" y="5880819"/>
            <a:ext cx="1106542" cy="39045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2CA399FA-537C-41CF-ADF0-AA4409F403BF}"/>
              </a:ext>
            </a:extLst>
          </p:cNvPr>
          <p:cNvSpPr txBox="1"/>
          <p:nvPr/>
        </p:nvSpPr>
        <p:spPr>
          <a:xfrm>
            <a:off x="10111154" y="6271275"/>
            <a:ext cx="1819759" cy="369332"/>
          </a:xfrm>
          <a:prstGeom prst="rect">
            <a:avLst/>
          </a:prstGeom>
          <a:noFill/>
        </p:spPr>
        <p:txBody>
          <a:bodyPr wrap="square" rtlCol="0">
            <a:spAutoFit/>
          </a:bodyPr>
          <a:lstStyle/>
          <a:p>
            <a:r>
              <a:rPr lang="en-CA" dirty="0">
                <a:solidFill>
                  <a:schemeClr val="bg2">
                    <a:lumMod val="50000"/>
                  </a:schemeClr>
                </a:solidFill>
              </a:rPr>
              <a:t>September 2018</a:t>
            </a:r>
          </a:p>
        </p:txBody>
      </p:sp>
    </p:spTree>
    <p:extLst>
      <p:ext uri="{BB962C8B-B14F-4D97-AF65-F5344CB8AC3E}">
        <p14:creationId xmlns:p14="http://schemas.microsoft.com/office/powerpoint/2010/main" val="1355272747"/>
      </p:ext>
    </p:extLst>
  </p:cSld>
  <p:clrMapOvr>
    <a:masterClrMapping/>
  </p:clrMapOvr>
  <mc:AlternateContent xmlns:mc="http://schemas.openxmlformats.org/markup-compatibility/2006" xmlns:p14="http://schemas.microsoft.com/office/powerpoint/2010/main">
    <mc:Choice Requires="p14">
      <p:transition spd="slow" p14:dur="2000" advTm="8037"/>
    </mc:Choice>
    <mc:Fallback xmlns="">
      <p:transition spd="slow" advTm="8037"/>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B0A571-AC4D-4517-9FF3-480E32C7DA24}"/>
              </a:ext>
            </a:extLst>
          </p:cNvPr>
          <p:cNvSpPr>
            <a:spLocks noGrp="1"/>
          </p:cNvSpPr>
          <p:nvPr>
            <p:ph type="title"/>
          </p:nvPr>
        </p:nvSpPr>
        <p:spPr/>
        <p:txBody>
          <a:bodyPr/>
          <a:lstStyle/>
          <a:p>
            <a:r>
              <a:rPr lang="en-CA" b="1" dirty="0">
                <a:latin typeface="Arial" panose="020B0604020202020204" pitchFamily="34" charset="0"/>
                <a:cs typeface="Arial" panose="020B0604020202020204" pitchFamily="34" charset="0"/>
              </a:rPr>
              <a:t>FAIR DEALING</a:t>
            </a:r>
          </a:p>
        </p:txBody>
      </p:sp>
      <p:sp>
        <p:nvSpPr>
          <p:cNvPr id="3" name="Content Placeholder 2">
            <a:extLst>
              <a:ext uri="{FF2B5EF4-FFF2-40B4-BE49-F238E27FC236}">
                <a16:creationId xmlns:a16="http://schemas.microsoft.com/office/drawing/2014/main" id="{0EB6891F-100A-4B06-B27E-4BFF2046C131}"/>
              </a:ext>
            </a:extLst>
          </p:cNvPr>
          <p:cNvSpPr>
            <a:spLocks noGrp="1"/>
          </p:cNvSpPr>
          <p:nvPr>
            <p:ph sz="half" idx="1"/>
          </p:nvPr>
        </p:nvSpPr>
        <p:spPr>
          <a:xfrm>
            <a:off x="7658100" y="1825625"/>
            <a:ext cx="4318000" cy="3856718"/>
          </a:xfrm>
        </p:spPr>
        <p:txBody>
          <a:bodyPr/>
          <a:lstStyle/>
          <a:p>
            <a:pPr marL="0" indent="0">
              <a:buNone/>
            </a:pPr>
            <a:r>
              <a:rPr lang="en-CA" dirty="0">
                <a:latin typeface="Arial" panose="020B0604020202020204" pitchFamily="34" charset="0"/>
                <a:cs typeface="Arial" panose="020B0604020202020204" pitchFamily="34" charset="0"/>
              </a:rPr>
              <a:t>“In order to maintain the proper balance between the rights of a copyright owner and users’ interests, it must not be interpreted restrictively.” para 48</a:t>
            </a:r>
          </a:p>
        </p:txBody>
      </p:sp>
      <p:pic>
        <p:nvPicPr>
          <p:cNvPr id="6" name="Content Placeholder 5">
            <a:extLst>
              <a:ext uri="{FF2B5EF4-FFF2-40B4-BE49-F238E27FC236}">
                <a16:creationId xmlns:a16="http://schemas.microsoft.com/office/drawing/2014/main" id="{8BE602EA-4CBE-418C-A78D-0A9B94132E7F}"/>
              </a:ext>
            </a:extLst>
          </p:cNvPr>
          <p:cNvPicPr>
            <a:picLocks noGrp="1" noChangeAspect="1"/>
          </p:cNvPicPr>
          <p:nvPr>
            <p:ph sz="quarter" idx="14"/>
          </p:nvPr>
        </p:nvPicPr>
        <p:blipFill rotWithShape="1">
          <a:blip r:embed="rId4"/>
          <a:srcRect b="16587"/>
          <a:stretch/>
        </p:blipFill>
        <p:spPr>
          <a:xfrm>
            <a:off x="5571722" y="4022058"/>
            <a:ext cx="3399870" cy="2835942"/>
          </a:xfrm>
        </p:spPr>
      </p:pic>
      <p:sp>
        <p:nvSpPr>
          <p:cNvPr id="8" name="TextBox 7">
            <a:extLst>
              <a:ext uri="{FF2B5EF4-FFF2-40B4-BE49-F238E27FC236}">
                <a16:creationId xmlns:a16="http://schemas.microsoft.com/office/drawing/2014/main" id="{F6F6062C-8C61-4D7B-A6EF-C180EB31C4F6}"/>
              </a:ext>
            </a:extLst>
          </p:cNvPr>
          <p:cNvSpPr txBox="1"/>
          <p:nvPr/>
        </p:nvSpPr>
        <p:spPr>
          <a:xfrm>
            <a:off x="1471241" y="1458523"/>
            <a:ext cx="4363502" cy="5232202"/>
          </a:xfrm>
          <a:prstGeom prst="rect">
            <a:avLst/>
          </a:prstGeom>
          <a:noFill/>
        </p:spPr>
        <p:txBody>
          <a:bodyPr wrap="square" rtlCol="0">
            <a:spAutoFit/>
          </a:bodyPr>
          <a:lstStyle/>
          <a:p>
            <a:r>
              <a:rPr lang="en-CA" sz="2800" dirty="0">
                <a:solidFill>
                  <a:schemeClr val="bg2">
                    <a:lumMod val="50000"/>
                  </a:schemeClr>
                </a:solidFill>
                <a:latin typeface="Arial" panose="020B0604020202020204" pitchFamily="34" charset="0"/>
                <a:cs typeface="Arial" panose="020B0604020202020204" pitchFamily="34" charset="0"/>
              </a:rPr>
              <a:t>Exceptions</a:t>
            </a:r>
          </a:p>
          <a:p>
            <a:r>
              <a:rPr lang="en-CA" b="1" dirty="0">
                <a:solidFill>
                  <a:schemeClr val="bg2">
                    <a:lumMod val="50000"/>
                  </a:schemeClr>
                </a:solidFill>
                <a:latin typeface="Arial" panose="020B0604020202020204" pitchFamily="34" charset="0"/>
                <a:cs typeface="Arial" panose="020B0604020202020204" pitchFamily="34" charset="0"/>
              </a:rPr>
              <a:t>Fair Dealing</a:t>
            </a:r>
            <a:endParaRPr lang="en-CA" dirty="0">
              <a:solidFill>
                <a:schemeClr val="bg2">
                  <a:lumMod val="50000"/>
                </a:schemeClr>
              </a:solidFill>
              <a:latin typeface="Arial" panose="020B0604020202020204" pitchFamily="34" charset="0"/>
              <a:cs typeface="Arial" panose="020B0604020202020204" pitchFamily="34" charset="0"/>
            </a:endParaRPr>
          </a:p>
          <a:p>
            <a:r>
              <a:rPr lang="en-CA" b="1" dirty="0">
                <a:solidFill>
                  <a:schemeClr val="bg2">
                    <a:lumMod val="50000"/>
                  </a:schemeClr>
                </a:solidFill>
                <a:latin typeface="Arial" panose="020B0604020202020204" pitchFamily="34" charset="0"/>
                <a:cs typeface="Arial" panose="020B0604020202020204" pitchFamily="34" charset="0"/>
              </a:rPr>
              <a:t>Research, private study, etc.</a:t>
            </a:r>
          </a:p>
          <a:p>
            <a:r>
              <a:rPr lang="en-CA" b="1" dirty="0">
                <a:solidFill>
                  <a:schemeClr val="bg2">
                    <a:lumMod val="50000"/>
                  </a:schemeClr>
                </a:solidFill>
                <a:latin typeface="Arial" panose="020B0604020202020204" pitchFamily="34" charset="0"/>
                <a:cs typeface="Arial" panose="020B0604020202020204" pitchFamily="34" charset="0"/>
              </a:rPr>
              <a:t>29</a:t>
            </a:r>
            <a:r>
              <a:rPr lang="en-CA" dirty="0">
                <a:solidFill>
                  <a:schemeClr val="bg2">
                    <a:lumMod val="50000"/>
                  </a:schemeClr>
                </a:solidFill>
                <a:latin typeface="Arial" panose="020B0604020202020204" pitchFamily="34" charset="0"/>
                <a:cs typeface="Arial" panose="020B0604020202020204" pitchFamily="34" charset="0"/>
              </a:rPr>
              <a:t> Fair dealing for the purpose of research, private study, education, parody or satire does not infringe copyright. R.S., 1985, c. </a:t>
            </a:r>
          </a:p>
          <a:p>
            <a:endParaRPr lang="en-CA" dirty="0">
              <a:solidFill>
                <a:schemeClr val="bg2">
                  <a:lumMod val="50000"/>
                </a:schemeClr>
              </a:solidFill>
              <a:latin typeface="Arial" panose="020B0604020202020204" pitchFamily="34" charset="0"/>
              <a:cs typeface="Arial" panose="020B0604020202020204" pitchFamily="34" charset="0"/>
            </a:endParaRPr>
          </a:p>
          <a:p>
            <a:r>
              <a:rPr lang="en-CA" b="1" dirty="0">
                <a:solidFill>
                  <a:schemeClr val="bg2">
                    <a:lumMod val="50000"/>
                  </a:schemeClr>
                </a:solidFill>
                <a:latin typeface="Arial" panose="020B0604020202020204" pitchFamily="34" charset="0"/>
                <a:cs typeface="Arial" panose="020B0604020202020204" pitchFamily="34" charset="0"/>
              </a:rPr>
              <a:t>Criticism or review</a:t>
            </a:r>
          </a:p>
          <a:p>
            <a:r>
              <a:rPr lang="en-CA" b="1" dirty="0">
                <a:solidFill>
                  <a:schemeClr val="bg2">
                    <a:lumMod val="50000"/>
                  </a:schemeClr>
                </a:solidFill>
                <a:latin typeface="Arial" panose="020B0604020202020204" pitchFamily="34" charset="0"/>
                <a:cs typeface="Arial" panose="020B0604020202020204" pitchFamily="34" charset="0"/>
              </a:rPr>
              <a:t>29.1</a:t>
            </a:r>
            <a:r>
              <a:rPr lang="en-CA" dirty="0">
                <a:solidFill>
                  <a:schemeClr val="bg2">
                    <a:lumMod val="50000"/>
                  </a:schemeClr>
                </a:solidFill>
                <a:latin typeface="Arial" panose="020B0604020202020204" pitchFamily="34" charset="0"/>
                <a:cs typeface="Arial" panose="020B0604020202020204" pitchFamily="34" charset="0"/>
              </a:rPr>
              <a:t> Fair dealing for the purpose of criticism or review</a:t>
            </a:r>
            <a:r>
              <a:rPr lang="en-CA" dirty="0"/>
              <a:t> </a:t>
            </a:r>
            <a:r>
              <a:rPr lang="en-CA" dirty="0">
                <a:solidFill>
                  <a:schemeClr val="bg2">
                    <a:lumMod val="50000"/>
                  </a:schemeClr>
                </a:solidFill>
                <a:latin typeface="Arial" panose="020B0604020202020204" pitchFamily="34" charset="0"/>
                <a:cs typeface="Arial" panose="020B0604020202020204" pitchFamily="34" charset="0"/>
              </a:rPr>
              <a:t>does not infringe copyright if the following are mentioned: …</a:t>
            </a:r>
            <a:endParaRPr lang="en-CA" b="1" dirty="0">
              <a:solidFill>
                <a:schemeClr val="bg2">
                  <a:lumMod val="50000"/>
                </a:schemeClr>
              </a:solidFill>
              <a:latin typeface="Arial" panose="020B0604020202020204" pitchFamily="34" charset="0"/>
              <a:cs typeface="Arial" panose="020B0604020202020204" pitchFamily="34" charset="0"/>
            </a:endParaRPr>
          </a:p>
          <a:p>
            <a:endParaRPr lang="en-CA" b="1" dirty="0">
              <a:solidFill>
                <a:schemeClr val="bg2">
                  <a:lumMod val="50000"/>
                </a:schemeClr>
              </a:solidFill>
              <a:latin typeface="Arial" panose="020B0604020202020204" pitchFamily="34" charset="0"/>
              <a:cs typeface="Arial" panose="020B0604020202020204" pitchFamily="34" charset="0"/>
            </a:endParaRPr>
          </a:p>
          <a:p>
            <a:r>
              <a:rPr lang="en-CA" b="1" dirty="0">
                <a:solidFill>
                  <a:schemeClr val="bg2">
                    <a:lumMod val="50000"/>
                  </a:schemeClr>
                </a:solidFill>
                <a:latin typeface="Arial" panose="020B0604020202020204" pitchFamily="34" charset="0"/>
                <a:cs typeface="Arial" panose="020B0604020202020204" pitchFamily="34" charset="0"/>
              </a:rPr>
              <a:t>News reporting</a:t>
            </a:r>
          </a:p>
          <a:p>
            <a:r>
              <a:rPr lang="en-CA" b="1" dirty="0">
                <a:solidFill>
                  <a:schemeClr val="bg2">
                    <a:lumMod val="50000"/>
                  </a:schemeClr>
                </a:solidFill>
                <a:latin typeface="Arial" panose="020B0604020202020204" pitchFamily="34" charset="0"/>
                <a:cs typeface="Arial" panose="020B0604020202020204" pitchFamily="34" charset="0"/>
              </a:rPr>
              <a:t>29.2</a:t>
            </a:r>
            <a:r>
              <a:rPr lang="en-CA" dirty="0">
                <a:solidFill>
                  <a:schemeClr val="bg2">
                    <a:lumMod val="50000"/>
                  </a:schemeClr>
                </a:solidFill>
                <a:latin typeface="Arial" panose="020B0604020202020204" pitchFamily="34" charset="0"/>
                <a:cs typeface="Arial" panose="020B0604020202020204" pitchFamily="34" charset="0"/>
              </a:rPr>
              <a:t> Fair dealing for the purpose of news reporting does not infringe copyright if the following are mentioned: …</a:t>
            </a:r>
          </a:p>
        </p:txBody>
      </p:sp>
    </p:spTree>
    <p:custDataLst>
      <p:tags r:id="rId1"/>
    </p:custDataLst>
    <p:extLst>
      <p:ext uri="{BB962C8B-B14F-4D97-AF65-F5344CB8AC3E}">
        <p14:creationId xmlns:p14="http://schemas.microsoft.com/office/powerpoint/2010/main" val="3767888069"/>
      </p:ext>
    </p:extLst>
  </p:cSld>
  <p:clrMapOvr>
    <a:masterClrMapping/>
  </p:clrMapOvr>
  <mc:AlternateContent xmlns:mc="http://schemas.openxmlformats.org/markup-compatibility/2006" xmlns:p14="http://schemas.microsoft.com/office/powerpoint/2010/main">
    <mc:Choice Requires="p14">
      <p:transition spd="slow" p14:dur="2000" advTm="17114"/>
    </mc:Choice>
    <mc:Fallback xmlns="">
      <p:transition spd="slow" advTm="1711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iterate type="lt">
                                    <p:tmAbs val="70"/>
                                  </p:iterate>
                                  <p:childTnLst>
                                    <p:set>
                                      <p:cBhvr>
                                        <p:cTn id="14"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95D631-2FE2-489A-9B57-194D32D3178A}"/>
              </a:ext>
            </a:extLst>
          </p:cNvPr>
          <p:cNvSpPr>
            <a:spLocks noGrp="1"/>
          </p:cNvSpPr>
          <p:nvPr>
            <p:ph type="title"/>
          </p:nvPr>
        </p:nvSpPr>
        <p:spPr/>
        <p:txBody>
          <a:bodyPr/>
          <a:lstStyle/>
          <a:p>
            <a:r>
              <a:rPr lang="en-CA" b="1" dirty="0">
                <a:latin typeface="Arial" panose="020B0604020202020204" pitchFamily="34" charset="0"/>
                <a:cs typeface="Arial" panose="020B0604020202020204" pitchFamily="34" charset="0"/>
              </a:rPr>
              <a:t>FAIR DEALING – STEP 1: PURPOSE</a:t>
            </a:r>
          </a:p>
        </p:txBody>
      </p:sp>
      <p:sp>
        <p:nvSpPr>
          <p:cNvPr id="3" name="Content Placeholder 2">
            <a:extLst>
              <a:ext uri="{FF2B5EF4-FFF2-40B4-BE49-F238E27FC236}">
                <a16:creationId xmlns:a16="http://schemas.microsoft.com/office/drawing/2014/main" id="{19CA93AF-25C6-4D15-ABD8-69BFC5E77805}"/>
              </a:ext>
            </a:extLst>
          </p:cNvPr>
          <p:cNvSpPr>
            <a:spLocks noGrp="1"/>
          </p:cNvSpPr>
          <p:nvPr>
            <p:ph sz="half" idx="1"/>
          </p:nvPr>
        </p:nvSpPr>
        <p:spPr>
          <a:xfrm>
            <a:off x="1415054" y="3034118"/>
            <a:ext cx="9845606" cy="1144168"/>
          </a:xfrm>
        </p:spPr>
        <p:txBody>
          <a:bodyPr/>
          <a:lstStyle/>
          <a:p>
            <a:pPr marL="0" indent="0">
              <a:buNone/>
            </a:pPr>
            <a:r>
              <a:rPr lang="en-CA" dirty="0">
                <a:latin typeface="Arial" panose="020B0604020202020204" pitchFamily="34" charset="0"/>
                <a:cs typeface="Arial" panose="020B0604020202020204" pitchFamily="34" charset="0"/>
              </a:rPr>
              <a:t>“Lawyers carrying on the business of law for profit are conducting research within the meaning of </a:t>
            </a:r>
            <a:r>
              <a:rPr lang="en-CA" u="sng" dirty="0">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s. 29 </a:t>
            </a:r>
            <a:r>
              <a:rPr lang="en-CA" dirty="0">
                <a:latin typeface="Arial" panose="020B0604020202020204" pitchFamily="34" charset="0"/>
                <a:cs typeface="Arial" panose="020B0604020202020204" pitchFamily="34" charset="0"/>
              </a:rPr>
              <a:t>.” para 4</a:t>
            </a:r>
          </a:p>
        </p:txBody>
      </p:sp>
      <p:pic>
        <p:nvPicPr>
          <p:cNvPr id="6" name="Picture 5">
            <a:extLst>
              <a:ext uri="{FF2B5EF4-FFF2-40B4-BE49-F238E27FC236}">
                <a16:creationId xmlns:a16="http://schemas.microsoft.com/office/drawing/2014/main" id="{138B465A-E8F5-4D4C-9DFE-1AF75402BDCE}"/>
              </a:ext>
            </a:extLst>
          </p:cNvPr>
          <p:cNvPicPr>
            <a:picLocks noChangeAspect="1"/>
          </p:cNvPicPr>
          <p:nvPr/>
        </p:nvPicPr>
        <p:blipFill>
          <a:blip r:embed="rId5"/>
          <a:stretch>
            <a:fillRect/>
          </a:stretch>
        </p:blipFill>
        <p:spPr>
          <a:xfrm>
            <a:off x="2016407" y="2454657"/>
            <a:ext cx="1788555" cy="2980925"/>
          </a:xfrm>
          <a:prstGeom prst="rect">
            <a:avLst/>
          </a:prstGeom>
        </p:spPr>
      </p:pic>
      <p:sp>
        <p:nvSpPr>
          <p:cNvPr id="10" name="TextBox 9">
            <a:extLst>
              <a:ext uri="{FF2B5EF4-FFF2-40B4-BE49-F238E27FC236}">
                <a16:creationId xmlns:a16="http://schemas.microsoft.com/office/drawing/2014/main" id="{728A655B-EA89-4429-82BD-B955A2853A5B}"/>
              </a:ext>
            </a:extLst>
          </p:cNvPr>
          <p:cNvSpPr txBox="1"/>
          <p:nvPr/>
        </p:nvSpPr>
        <p:spPr>
          <a:xfrm>
            <a:off x="1520894" y="1289623"/>
            <a:ext cx="4363502" cy="5232202"/>
          </a:xfrm>
          <a:prstGeom prst="rect">
            <a:avLst/>
          </a:prstGeom>
          <a:noFill/>
        </p:spPr>
        <p:txBody>
          <a:bodyPr wrap="square" rtlCol="0">
            <a:spAutoFit/>
          </a:bodyPr>
          <a:lstStyle/>
          <a:p>
            <a:r>
              <a:rPr lang="en-CA" sz="2800" dirty="0">
                <a:solidFill>
                  <a:schemeClr val="bg2">
                    <a:lumMod val="50000"/>
                  </a:schemeClr>
                </a:solidFill>
                <a:latin typeface="Arial" panose="020B0604020202020204" pitchFamily="34" charset="0"/>
                <a:cs typeface="Arial" panose="020B0604020202020204" pitchFamily="34" charset="0"/>
              </a:rPr>
              <a:t>Exceptions</a:t>
            </a:r>
          </a:p>
          <a:p>
            <a:r>
              <a:rPr lang="en-CA" b="1" dirty="0">
                <a:solidFill>
                  <a:schemeClr val="bg2">
                    <a:lumMod val="50000"/>
                  </a:schemeClr>
                </a:solidFill>
                <a:latin typeface="Arial" panose="020B0604020202020204" pitchFamily="34" charset="0"/>
                <a:cs typeface="Arial" panose="020B0604020202020204" pitchFamily="34" charset="0"/>
              </a:rPr>
              <a:t>Fair Dealing</a:t>
            </a:r>
            <a:endParaRPr lang="en-CA" dirty="0">
              <a:solidFill>
                <a:schemeClr val="bg2">
                  <a:lumMod val="50000"/>
                </a:schemeClr>
              </a:solidFill>
              <a:latin typeface="Arial" panose="020B0604020202020204" pitchFamily="34" charset="0"/>
              <a:cs typeface="Arial" panose="020B0604020202020204" pitchFamily="34" charset="0"/>
            </a:endParaRPr>
          </a:p>
          <a:p>
            <a:r>
              <a:rPr lang="en-CA" b="1" dirty="0">
                <a:solidFill>
                  <a:schemeClr val="bg2">
                    <a:lumMod val="50000"/>
                  </a:schemeClr>
                </a:solidFill>
                <a:latin typeface="Arial" panose="020B0604020202020204" pitchFamily="34" charset="0"/>
                <a:cs typeface="Arial" panose="020B0604020202020204" pitchFamily="34" charset="0"/>
              </a:rPr>
              <a:t>Research, private study, etc.</a:t>
            </a:r>
          </a:p>
          <a:p>
            <a:r>
              <a:rPr lang="en-CA" b="1" dirty="0">
                <a:solidFill>
                  <a:schemeClr val="bg2">
                    <a:lumMod val="50000"/>
                  </a:schemeClr>
                </a:solidFill>
                <a:latin typeface="Arial" panose="020B0604020202020204" pitchFamily="34" charset="0"/>
                <a:cs typeface="Arial" panose="020B0604020202020204" pitchFamily="34" charset="0"/>
              </a:rPr>
              <a:t>29</a:t>
            </a:r>
            <a:r>
              <a:rPr lang="en-CA" dirty="0">
                <a:solidFill>
                  <a:schemeClr val="bg2">
                    <a:lumMod val="50000"/>
                  </a:schemeClr>
                </a:solidFill>
                <a:latin typeface="Arial" panose="020B0604020202020204" pitchFamily="34" charset="0"/>
                <a:cs typeface="Arial" panose="020B0604020202020204" pitchFamily="34" charset="0"/>
              </a:rPr>
              <a:t> Fair dealing for the purpose of research, private study, education, parody or satire does not infringe copyright. R.S., 1985, c. </a:t>
            </a:r>
          </a:p>
          <a:p>
            <a:endParaRPr lang="en-CA" dirty="0">
              <a:solidFill>
                <a:schemeClr val="bg2">
                  <a:lumMod val="50000"/>
                </a:schemeClr>
              </a:solidFill>
              <a:latin typeface="Arial" panose="020B0604020202020204" pitchFamily="34" charset="0"/>
              <a:cs typeface="Arial" panose="020B0604020202020204" pitchFamily="34" charset="0"/>
            </a:endParaRPr>
          </a:p>
          <a:p>
            <a:r>
              <a:rPr lang="en-CA" b="1" dirty="0">
                <a:solidFill>
                  <a:schemeClr val="bg2">
                    <a:lumMod val="50000"/>
                  </a:schemeClr>
                </a:solidFill>
                <a:latin typeface="Arial" panose="020B0604020202020204" pitchFamily="34" charset="0"/>
                <a:cs typeface="Arial" panose="020B0604020202020204" pitchFamily="34" charset="0"/>
              </a:rPr>
              <a:t>Criticism or review</a:t>
            </a:r>
          </a:p>
          <a:p>
            <a:r>
              <a:rPr lang="en-CA" b="1" dirty="0">
                <a:solidFill>
                  <a:schemeClr val="bg2">
                    <a:lumMod val="50000"/>
                  </a:schemeClr>
                </a:solidFill>
                <a:latin typeface="Arial" panose="020B0604020202020204" pitchFamily="34" charset="0"/>
                <a:cs typeface="Arial" panose="020B0604020202020204" pitchFamily="34" charset="0"/>
              </a:rPr>
              <a:t>29.1</a:t>
            </a:r>
            <a:r>
              <a:rPr lang="en-CA" dirty="0">
                <a:solidFill>
                  <a:schemeClr val="bg2">
                    <a:lumMod val="50000"/>
                  </a:schemeClr>
                </a:solidFill>
                <a:latin typeface="Arial" panose="020B0604020202020204" pitchFamily="34" charset="0"/>
                <a:cs typeface="Arial" panose="020B0604020202020204" pitchFamily="34" charset="0"/>
              </a:rPr>
              <a:t> Fair dealing for the purpose of criticism or review</a:t>
            </a:r>
            <a:r>
              <a:rPr lang="en-CA" dirty="0"/>
              <a:t> </a:t>
            </a:r>
            <a:r>
              <a:rPr lang="en-CA" dirty="0">
                <a:solidFill>
                  <a:schemeClr val="bg2">
                    <a:lumMod val="50000"/>
                  </a:schemeClr>
                </a:solidFill>
                <a:latin typeface="Arial" panose="020B0604020202020204" pitchFamily="34" charset="0"/>
                <a:cs typeface="Arial" panose="020B0604020202020204" pitchFamily="34" charset="0"/>
              </a:rPr>
              <a:t>does not infringe copyright if the following are mentioned: …</a:t>
            </a:r>
            <a:endParaRPr lang="en-CA" b="1" dirty="0">
              <a:solidFill>
                <a:schemeClr val="bg2">
                  <a:lumMod val="50000"/>
                </a:schemeClr>
              </a:solidFill>
              <a:latin typeface="Arial" panose="020B0604020202020204" pitchFamily="34" charset="0"/>
              <a:cs typeface="Arial" panose="020B0604020202020204" pitchFamily="34" charset="0"/>
            </a:endParaRPr>
          </a:p>
          <a:p>
            <a:endParaRPr lang="en-CA" b="1" dirty="0">
              <a:solidFill>
                <a:schemeClr val="bg2">
                  <a:lumMod val="50000"/>
                </a:schemeClr>
              </a:solidFill>
              <a:latin typeface="Arial" panose="020B0604020202020204" pitchFamily="34" charset="0"/>
              <a:cs typeface="Arial" panose="020B0604020202020204" pitchFamily="34" charset="0"/>
            </a:endParaRPr>
          </a:p>
          <a:p>
            <a:r>
              <a:rPr lang="en-CA" b="1" dirty="0">
                <a:solidFill>
                  <a:schemeClr val="bg2">
                    <a:lumMod val="50000"/>
                  </a:schemeClr>
                </a:solidFill>
                <a:latin typeface="Arial" panose="020B0604020202020204" pitchFamily="34" charset="0"/>
                <a:cs typeface="Arial" panose="020B0604020202020204" pitchFamily="34" charset="0"/>
              </a:rPr>
              <a:t>News reporting</a:t>
            </a:r>
          </a:p>
          <a:p>
            <a:r>
              <a:rPr lang="en-CA" b="1" dirty="0">
                <a:solidFill>
                  <a:schemeClr val="bg2">
                    <a:lumMod val="50000"/>
                  </a:schemeClr>
                </a:solidFill>
                <a:latin typeface="Arial" panose="020B0604020202020204" pitchFamily="34" charset="0"/>
                <a:cs typeface="Arial" panose="020B0604020202020204" pitchFamily="34" charset="0"/>
              </a:rPr>
              <a:t>29.2</a:t>
            </a:r>
            <a:r>
              <a:rPr lang="en-CA" dirty="0">
                <a:solidFill>
                  <a:schemeClr val="bg2">
                    <a:lumMod val="50000"/>
                  </a:schemeClr>
                </a:solidFill>
                <a:latin typeface="Arial" panose="020B0604020202020204" pitchFamily="34" charset="0"/>
                <a:cs typeface="Arial" panose="020B0604020202020204" pitchFamily="34" charset="0"/>
              </a:rPr>
              <a:t> Fair dealing for the purpose of news reporting does not infringe copyright if the following are mentioned: …</a:t>
            </a:r>
          </a:p>
        </p:txBody>
      </p:sp>
      <p:sp>
        <p:nvSpPr>
          <p:cNvPr id="9" name="TextBox 8">
            <a:extLst>
              <a:ext uri="{FF2B5EF4-FFF2-40B4-BE49-F238E27FC236}">
                <a16:creationId xmlns:a16="http://schemas.microsoft.com/office/drawing/2014/main" id="{6B048E22-1A1C-4894-9328-96745767CD38}"/>
              </a:ext>
            </a:extLst>
          </p:cNvPr>
          <p:cNvSpPr txBox="1"/>
          <p:nvPr/>
        </p:nvSpPr>
        <p:spPr>
          <a:xfrm>
            <a:off x="7466837" y="2011262"/>
            <a:ext cx="2720472" cy="707886"/>
          </a:xfrm>
          <a:prstGeom prst="rect">
            <a:avLst/>
          </a:prstGeom>
          <a:noFill/>
        </p:spPr>
        <p:txBody>
          <a:bodyPr wrap="square" rtlCol="0">
            <a:spAutoFit/>
          </a:bodyPr>
          <a:lstStyle/>
          <a:p>
            <a:r>
              <a:rPr lang="en-CA" sz="4000" dirty="0">
                <a:latin typeface="Old English Text MT" panose="03040902040508030806" pitchFamily="66" charset="0"/>
              </a:rPr>
              <a:t>Research</a:t>
            </a:r>
          </a:p>
        </p:txBody>
      </p:sp>
      <p:cxnSp>
        <p:nvCxnSpPr>
          <p:cNvPr id="13" name="Straight Arrow Connector 12">
            <a:extLst>
              <a:ext uri="{FF2B5EF4-FFF2-40B4-BE49-F238E27FC236}">
                <a16:creationId xmlns:a16="http://schemas.microsoft.com/office/drawing/2014/main" id="{27259F21-90B9-44E4-8224-2FA0C28B8E0A}"/>
              </a:ext>
            </a:extLst>
          </p:cNvPr>
          <p:cNvCxnSpPr/>
          <p:nvPr/>
        </p:nvCxnSpPr>
        <p:spPr>
          <a:xfrm flipV="1">
            <a:off x="4323296" y="2509700"/>
            <a:ext cx="2364827" cy="471197"/>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376624822"/>
      </p:ext>
    </p:extLst>
  </p:cSld>
  <p:clrMapOvr>
    <a:masterClrMapping/>
  </p:clrMapOvr>
  <mc:AlternateContent xmlns:mc="http://schemas.openxmlformats.org/markup-compatibility/2006" xmlns:p14="http://schemas.microsoft.com/office/powerpoint/2010/main">
    <mc:Choice Requires="p14">
      <p:transition spd="slow" p14:dur="2000" advTm="18312"/>
    </mc:Choice>
    <mc:Fallback xmlns="">
      <p:transition spd="slow" advTm="1831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1000" tmFilter="0, 0; .2, .5; .8, .5; 1, 0"/>
                                        <p:tgtEl>
                                          <p:spTgt spid="10">
                                            <p:txEl>
                                              <p:pRg st="3" end="3"/>
                                            </p:txEl>
                                          </p:spTgt>
                                        </p:tgtEl>
                                      </p:cBhvr>
                                    </p:animEffect>
                                    <p:animScale>
                                      <p:cBhvr>
                                        <p:cTn id="7" dur="500" autoRev="1" fill="hold"/>
                                        <p:tgtEl>
                                          <p:spTgt spid="10">
                                            <p:txEl>
                                              <p:pRg st="3" end="3"/>
                                            </p:txEl>
                                          </p:spTgt>
                                        </p:tgtEl>
                                      </p:cBhvr>
                                      <p:by x="105000" y="105000"/>
                                    </p:animScale>
                                  </p:childTnLst>
                                </p:cTn>
                              </p:par>
                            </p:childTnLst>
                          </p:cTn>
                        </p:par>
                        <p:par>
                          <p:cTn id="8" fill="hold">
                            <p:stCondLst>
                              <p:cond delay="1000"/>
                            </p:stCondLst>
                            <p:childTnLst>
                              <p:par>
                                <p:cTn id="9" presetID="10" presetClass="exit" presetSubtype="0" fill="hold" grpId="0" nodeType="afterEffect">
                                  <p:stCondLst>
                                    <p:cond delay="0"/>
                                  </p:stCondLst>
                                  <p:childTnLst>
                                    <p:animEffect transition="out" filter="fade">
                                      <p:cBhvr>
                                        <p:cTn id="10" dur="500"/>
                                        <p:tgtEl>
                                          <p:spTgt spid="10">
                                            <p:txEl>
                                              <p:pRg st="0" end="0"/>
                                            </p:txEl>
                                          </p:spTgt>
                                        </p:tgtEl>
                                      </p:cBhvr>
                                    </p:animEffect>
                                    <p:set>
                                      <p:cBhvr>
                                        <p:cTn id="11" dur="1" fill="hold">
                                          <p:stCondLst>
                                            <p:cond delay="499"/>
                                          </p:stCondLst>
                                        </p:cTn>
                                        <p:tgtEl>
                                          <p:spTgt spid="10">
                                            <p:txEl>
                                              <p:pRg st="0" end="0"/>
                                            </p:txEl>
                                          </p:spTgt>
                                        </p:tgtEl>
                                        <p:attrNameLst>
                                          <p:attrName>style.visibility</p:attrName>
                                        </p:attrNameLst>
                                      </p:cBhvr>
                                      <p:to>
                                        <p:strVal val="hidden"/>
                                      </p:to>
                                    </p:set>
                                  </p:childTnLst>
                                </p:cTn>
                              </p:par>
                              <p:par>
                                <p:cTn id="12" presetID="10" presetClass="exit" presetSubtype="0" fill="hold" grpId="0" nodeType="withEffect">
                                  <p:stCondLst>
                                    <p:cond delay="0"/>
                                  </p:stCondLst>
                                  <p:childTnLst>
                                    <p:animEffect transition="out" filter="fade">
                                      <p:cBhvr>
                                        <p:cTn id="13" dur="500"/>
                                        <p:tgtEl>
                                          <p:spTgt spid="10">
                                            <p:txEl>
                                              <p:pRg st="1" end="1"/>
                                            </p:txEl>
                                          </p:spTgt>
                                        </p:tgtEl>
                                      </p:cBhvr>
                                    </p:animEffect>
                                    <p:set>
                                      <p:cBhvr>
                                        <p:cTn id="14" dur="1" fill="hold">
                                          <p:stCondLst>
                                            <p:cond delay="499"/>
                                          </p:stCondLst>
                                        </p:cTn>
                                        <p:tgtEl>
                                          <p:spTgt spid="10">
                                            <p:txEl>
                                              <p:pRg st="1" end="1"/>
                                            </p:txEl>
                                          </p:spTgt>
                                        </p:tgtEl>
                                        <p:attrNameLst>
                                          <p:attrName>style.visibility</p:attrName>
                                        </p:attrNameLst>
                                      </p:cBhvr>
                                      <p:to>
                                        <p:strVal val="hidden"/>
                                      </p:to>
                                    </p:set>
                                  </p:childTnLst>
                                </p:cTn>
                              </p:par>
                              <p:par>
                                <p:cTn id="15" presetID="10" presetClass="exit" presetSubtype="0" fill="hold" grpId="0" nodeType="withEffect">
                                  <p:stCondLst>
                                    <p:cond delay="0"/>
                                  </p:stCondLst>
                                  <p:childTnLst>
                                    <p:animEffect transition="out" filter="fade">
                                      <p:cBhvr>
                                        <p:cTn id="16" dur="500"/>
                                        <p:tgtEl>
                                          <p:spTgt spid="10">
                                            <p:txEl>
                                              <p:pRg st="2" end="2"/>
                                            </p:txEl>
                                          </p:spTgt>
                                        </p:tgtEl>
                                      </p:cBhvr>
                                    </p:animEffect>
                                    <p:set>
                                      <p:cBhvr>
                                        <p:cTn id="17" dur="1" fill="hold">
                                          <p:stCondLst>
                                            <p:cond delay="499"/>
                                          </p:stCondLst>
                                        </p:cTn>
                                        <p:tgtEl>
                                          <p:spTgt spid="10">
                                            <p:txEl>
                                              <p:pRg st="2" end="2"/>
                                            </p:txEl>
                                          </p:spTgt>
                                        </p:tgtEl>
                                        <p:attrNameLst>
                                          <p:attrName>style.visibility</p:attrName>
                                        </p:attrNameLst>
                                      </p:cBhvr>
                                      <p:to>
                                        <p:strVal val="hidden"/>
                                      </p:to>
                                    </p:set>
                                  </p:childTnLst>
                                </p:cTn>
                              </p:par>
                              <p:par>
                                <p:cTn id="18" presetID="10" presetClass="exit" presetSubtype="0" fill="hold" grpId="0" nodeType="withEffect">
                                  <p:stCondLst>
                                    <p:cond delay="0"/>
                                  </p:stCondLst>
                                  <p:childTnLst>
                                    <p:animEffect transition="out" filter="fade">
                                      <p:cBhvr>
                                        <p:cTn id="19" dur="500"/>
                                        <p:tgtEl>
                                          <p:spTgt spid="10">
                                            <p:txEl>
                                              <p:pRg st="3" end="3"/>
                                            </p:txEl>
                                          </p:spTgt>
                                        </p:tgtEl>
                                      </p:cBhvr>
                                    </p:animEffect>
                                    <p:set>
                                      <p:cBhvr>
                                        <p:cTn id="20" dur="1" fill="hold">
                                          <p:stCondLst>
                                            <p:cond delay="499"/>
                                          </p:stCondLst>
                                        </p:cTn>
                                        <p:tgtEl>
                                          <p:spTgt spid="10">
                                            <p:txEl>
                                              <p:pRg st="3" end="3"/>
                                            </p:txEl>
                                          </p:spTgt>
                                        </p:tgtEl>
                                        <p:attrNameLst>
                                          <p:attrName>style.visibility</p:attrName>
                                        </p:attrNameLst>
                                      </p:cBhvr>
                                      <p:to>
                                        <p:strVal val="hidden"/>
                                      </p:to>
                                    </p:set>
                                  </p:childTnLst>
                                </p:cTn>
                              </p:par>
                              <p:par>
                                <p:cTn id="21" presetID="10" presetClass="exit" presetSubtype="0" fill="hold" grpId="0" nodeType="withEffect">
                                  <p:stCondLst>
                                    <p:cond delay="0"/>
                                  </p:stCondLst>
                                  <p:childTnLst>
                                    <p:animEffect transition="out" filter="fade">
                                      <p:cBhvr>
                                        <p:cTn id="22" dur="500"/>
                                        <p:tgtEl>
                                          <p:spTgt spid="10">
                                            <p:txEl>
                                              <p:pRg st="5" end="5"/>
                                            </p:txEl>
                                          </p:spTgt>
                                        </p:tgtEl>
                                      </p:cBhvr>
                                    </p:animEffect>
                                    <p:set>
                                      <p:cBhvr>
                                        <p:cTn id="23" dur="1" fill="hold">
                                          <p:stCondLst>
                                            <p:cond delay="499"/>
                                          </p:stCondLst>
                                        </p:cTn>
                                        <p:tgtEl>
                                          <p:spTgt spid="10">
                                            <p:txEl>
                                              <p:pRg st="5" end="5"/>
                                            </p:txEl>
                                          </p:spTgt>
                                        </p:tgtEl>
                                        <p:attrNameLst>
                                          <p:attrName>style.visibility</p:attrName>
                                        </p:attrNameLst>
                                      </p:cBhvr>
                                      <p:to>
                                        <p:strVal val="hidden"/>
                                      </p:to>
                                    </p:set>
                                  </p:childTnLst>
                                </p:cTn>
                              </p:par>
                              <p:par>
                                <p:cTn id="24" presetID="10" presetClass="exit" presetSubtype="0" fill="hold" grpId="0" nodeType="withEffect">
                                  <p:stCondLst>
                                    <p:cond delay="0"/>
                                  </p:stCondLst>
                                  <p:childTnLst>
                                    <p:animEffect transition="out" filter="fade">
                                      <p:cBhvr>
                                        <p:cTn id="25" dur="500"/>
                                        <p:tgtEl>
                                          <p:spTgt spid="10">
                                            <p:txEl>
                                              <p:pRg st="6" end="6"/>
                                            </p:txEl>
                                          </p:spTgt>
                                        </p:tgtEl>
                                      </p:cBhvr>
                                    </p:animEffect>
                                    <p:set>
                                      <p:cBhvr>
                                        <p:cTn id="26" dur="1" fill="hold">
                                          <p:stCondLst>
                                            <p:cond delay="499"/>
                                          </p:stCondLst>
                                        </p:cTn>
                                        <p:tgtEl>
                                          <p:spTgt spid="10">
                                            <p:txEl>
                                              <p:pRg st="6" end="6"/>
                                            </p:txEl>
                                          </p:spTgt>
                                        </p:tgtEl>
                                        <p:attrNameLst>
                                          <p:attrName>style.visibility</p:attrName>
                                        </p:attrNameLst>
                                      </p:cBhvr>
                                      <p:to>
                                        <p:strVal val="hidden"/>
                                      </p:to>
                                    </p:set>
                                  </p:childTnLst>
                                </p:cTn>
                              </p:par>
                              <p:par>
                                <p:cTn id="27" presetID="10" presetClass="exit" presetSubtype="0" fill="hold" grpId="0" nodeType="withEffect">
                                  <p:stCondLst>
                                    <p:cond delay="0"/>
                                  </p:stCondLst>
                                  <p:childTnLst>
                                    <p:animEffect transition="out" filter="fade">
                                      <p:cBhvr>
                                        <p:cTn id="28" dur="500"/>
                                        <p:tgtEl>
                                          <p:spTgt spid="10">
                                            <p:txEl>
                                              <p:pRg st="8" end="8"/>
                                            </p:txEl>
                                          </p:spTgt>
                                        </p:tgtEl>
                                      </p:cBhvr>
                                    </p:animEffect>
                                    <p:set>
                                      <p:cBhvr>
                                        <p:cTn id="29" dur="1" fill="hold">
                                          <p:stCondLst>
                                            <p:cond delay="499"/>
                                          </p:stCondLst>
                                        </p:cTn>
                                        <p:tgtEl>
                                          <p:spTgt spid="10">
                                            <p:txEl>
                                              <p:pRg st="8" end="8"/>
                                            </p:txEl>
                                          </p:spTgt>
                                        </p:tgtEl>
                                        <p:attrNameLst>
                                          <p:attrName>style.visibility</p:attrName>
                                        </p:attrNameLst>
                                      </p:cBhvr>
                                      <p:to>
                                        <p:strVal val="hidden"/>
                                      </p:to>
                                    </p:set>
                                  </p:childTnLst>
                                </p:cTn>
                              </p:par>
                              <p:par>
                                <p:cTn id="30" presetID="10" presetClass="exit" presetSubtype="0" fill="hold" grpId="0" nodeType="withEffect">
                                  <p:stCondLst>
                                    <p:cond delay="0"/>
                                  </p:stCondLst>
                                  <p:childTnLst>
                                    <p:animEffect transition="out" filter="fade">
                                      <p:cBhvr>
                                        <p:cTn id="31" dur="500"/>
                                        <p:tgtEl>
                                          <p:spTgt spid="10">
                                            <p:txEl>
                                              <p:pRg st="9" end="9"/>
                                            </p:txEl>
                                          </p:spTgt>
                                        </p:tgtEl>
                                      </p:cBhvr>
                                    </p:animEffect>
                                    <p:set>
                                      <p:cBhvr>
                                        <p:cTn id="32" dur="1" fill="hold">
                                          <p:stCondLst>
                                            <p:cond delay="499"/>
                                          </p:stCondLst>
                                        </p:cTn>
                                        <p:tgtEl>
                                          <p:spTgt spid="10">
                                            <p:txEl>
                                              <p:pRg st="9" end="9"/>
                                            </p:txEl>
                                          </p:spTgt>
                                        </p:tgtEl>
                                        <p:attrNameLst>
                                          <p:attrName>style.visibility</p:attrName>
                                        </p:attrNameLst>
                                      </p:cBhvr>
                                      <p:to>
                                        <p:strVal val="hidden"/>
                                      </p:to>
                                    </p:set>
                                  </p:childTnLst>
                                </p:cTn>
                              </p:par>
                            </p:childTnLst>
                          </p:cTn>
                        </p:par>
                        <p:par>
                          <p:cTn id="33" fill="hold">
                            <p:stCondLst>
                              <p:cond delay="1500"/>
                            </p:stCondLst>
                            <p:childTnLst>
                              <p:par>
                                <p:cTn id="34" presetID="10" presetClass="entr" presetSubtype="0" fill="hold" nodeType="after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fade">
                                      <p:cBhvr>
                                        <p:cTn id="36" dur="2000"/>
                                        <p:tgtEl>
                                          <p:spTgt spid="6"/>
                                        </p:tgtEl>
                                      </p:cBhvr>
                                    </p:animEffect>
                                  </p:childTnLst>
                                </p:cTn>
                              </p:par>
                            </p:childTnLst>
                          </p:cTn>
                        </p:par>
                        <p:par>
                          <p:cTn id="37" fill="hold">
                            <p:stCondLst>
                              <p:cond delay="3500"/>
                            </p:stCondLst>
                            <p:childTnLst>
                              <p:par>
                                <p:cTn id="38" presetID="10" presetClass="entr" presetSubtype="0" fill="hold"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500"/>
                                        <p:tgtEl>
                                          <p:spTgt spid="13"/>
                                        </p:tgtEl>
                                      </p:cBhvr>
                                    </p:animEffect>
                                  </p:childTnLst>
                                </p:cTn>
                              </p:par>
                            </p:childTnLst>
                          </p:cTn>
                        </p:par>
                        <p:par>
                          <p:cTn id="41" fill="hold">
                            <p:stCondLst>
                              <p:cond delay="4000"/>
                            </p:stCondLst>
                            <p:childTnLst>
                              <p:par>
                                <p:cTn id="42" presetID="10" presetClass="entr" presetSubtype="0" fill="hold" grpId="0" nodeType="afterEffect">
                                  <p:stCondLst>
                                    <p:cond delay="0"/>
                                  </p:stCondLst>
                                  <p:childTnLst>
                                    <p:set>
                                      <p:cBhvr>
                                        <p:cTn id="43" dur="1" fill="hold">
                                          <p:stCondLst>
                                            <p:cond delay="0"/>
                                          </p:stCondLst>
                                        </p:cTn>
                                        <p:tgtEl>
                                          <p:spTgt spid="9"/>
                                        </p:tgtEl>
                                        <p:attrNameLst>
                                          <p:attrName>style.visibility</p:attrName>
                                        </p:attrNameLst>
                                      </p:cBhvr>
                                      <p:to>
                                        <p:strVal val="visible"/>
                                      </p:to>
                                    </p:set>
                                    <p:animEffect transition="in" filter="fade">
                                      <p:cBhvr>
                                        <p:cTn id="44" dur="500"/>
                                        <p:tgtEl>
                                          <p:spTgt spid="9"/>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xit" presetSubtype="0" fill="hold" nodeType="clickEffect">
                                  <p:stCondLst>
                                    <p:cond delay="0"/>
                                  </p:stCondLst>
                                  <p:childTnLst>
                                    <p:animEffect transition="out" filter="fade">
                                      <p:cBhvr>
                                        <p:cTn id="48" dur="500"/>
                                        <p:tgtEl>
                                          <p:spTgt spid="6"/>
                                        </p:tgtEl>
                                      </p:cBhvr>
                                    </p:animEffect>
                                    <p:set>
                                      <p:cBhvr>
                                        <p:cTn id="49" dur="1" fill="hold">
                                          <p:stCondLst>
                                            <p:cond delay="499"/>
                                          </p:stCondLst>
                                        </p:cTn>
                                        <p:tgtEl>
                                          <p:spTgt spid="6"/>
                                        </p:tgtEl>
                                        <p:attrNameLst>
                                          <p:attrName>style.visibility</p:attrName>
                                        </p:attrNameLst>
                                      </p:cBhvr>
                                      <p:to>
                                        <p:strVal val="hidden"/>
                                      </p:to>
                                    </p:set>
                                  </p:childTnLst>
                                </p:cTn>
                              </p:par>
                              <p:par>
                                <p:cTn id="50" presetID="10" presetClass="exit" presetSubtype="0" fill="hold" nodeType="withEffect">
                                  <p:stCondLst>
                                    <p:cond delay="0"/>
                                  </p:stCondLst>
                                  <p:childTnLst>
                                    <p:animEffect transition="out" filter="fade">
                                      <p:cBhvr>
                                        <p:cTn id="51" dur="500"/>
                                        <p:tgtEl>
                                          <p:spTgt spid="13"/>
                                        </p:tgtEl>
                                      </p:cBhvr>
                                    </p:animEffect>
                                    <p:set>
                                      <p:cBhvr>
                                        <p:cTn id="52" dur="1" fill="hold">
                                          <p:stCondLst>
                                            <p:cond delay="499"/>
                                          </p:stCondLst>
                                        </p:cTn>
                                        <p:tgtEl>
                                          <p:spTgt spid="13"/>
                                        </p:tgtEl>
                                        <p:attrNameLst>
                                          <p:attrName>style.visibility</p:attrName>
                                        </p:attrNameLst>
                                      </p:cBhvr>
                                      <p:to>
                                        <p:strVal val="hidden"/>
                                      </p:to>
                                    </p:set>
                                  </p:childTnLst>
                                </p:cTn>
                              </p:par>
                              <p:par>
                                <p:cTn id="53" presetID="10" presetClass="exit" presetSubtype="0" fill="hold" grpId="1" nodeType="withEffect">
                                  <p:stCondLst>
                                    <p:cond delay="0"/>
                                  </p:stCondLst>
                                  <p:childTnLst>
                                    <p:animEffect transition="out" filter="fade">
                                      <p:cBhvr>
                                        <p:cTn id="54" dur="500"/>
                                        <p:tgtEl>
                                          <p:spTgt spid="9"/>
                                        </p:tgtEl>
                                      </p:cBhvr>
                                    </p:animEffect>
                                    <p:set>
                                      <p:cBhvr>
                                        <p:cTn id="55" dur="1" fill="hold">
                                          <p:stCondLst>
                                            <p:cond delay="499"/>
                                          </p:stCondLst>
                                        </p:cTn>
                                        <p:tgtEl>
                                          <p:spTgt spid="9"/>
                                        </p:tgtEl>
                                        <p:attrNameLst>
                                          <p:attrName>style.visibility</p:attrName>
                                        </p:attrNameLst>
                                      </p:cBhvr>
                                      <p:to>
                                        <p:strVal val="hidden"/>
                                      </p:to>
                                    </p:set>
                                  </p:childTnLst>
                                </p:cTn>
                              </p:par>
                            </p:childTnLst>
                          </p:cTn>
                        </p:par>
                        <p:par>
                          <p:cTn id="56" fill="hold">
                            <p:stCondLst>
                              <p:cond delay="500"/>
                            </p:stCondLst>
                            <p:childTnLst>
                              <p:par>
                                <p:cTn id="57" presetID="1" presetClass="entr" presetSubtype="0" fill="hold" grpId="0" nodeType="afterEffect">
                                  <p:stCondLst>
                                    <p:cond delay="0"/>
                                  </p:stCondLst>
                                  <p:iterate type="lt">
                                    <p:tmAbs val="70"/>
                                  </p:iterate>
                                  <p:childTnLst>
                                    <p:set>
                                      <p:cBhvr>
                                        <p:cTn id="5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0" grpId="0" uiExpand="1" build="allAtOnce"/>
      <p:bldP spid="9" grpId="0"/>
      <p:bldP spid="9"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D8F098-57D7-4D66-834E-896526926DC0}"/>
              </a:ext>
            </a:extLst>
          </p:cNvPr>
          <p:cNvSpPr>
            <a:spLocks noGrp="1"/>
          </p:cNvSpPr>
          <p:nvPr>
            <p:ph type="title"/>
          </p:nvPr>
        </p:nvSpPr>
        <p:spPr/>
        <p:txBody>
          <a:bodyPr/>
          <a:lstStyle/>
          <a:p>
            <a:r>
              <a:rPr lang="en-CA" b="1" dirty="0">
                <a:latin typeface="Arial" panose="020B0604020202020204" pitchFamily="34" charset="0"/>
                <a:cs typeface="Arial" panose="020B0604020202020204" pitchFamily="34" charset="0"/>
              </a:rPr>
              <a:t>FAIR DEALING – STEP 2 - FAIRNESS</a:t>
            </a:r>
          </a:p>
        </p:txBody>
      </p:sp>
      <p:sp>
        <p:nvSpPr>
          <p:cNvPr id="3" name="Content Placeholder 2">
            <a:extLst>
              <a:ext uri="{FF2B5EF4-FFF2-40B4-BE49-F238E27FC236}">
                <a16:creationId xmlns:a16="http://schemas.microsoft.com/office/drawing/2014/main" id="{71C25CC7-9C88-4BAC-AD19-9F2CE126E7A8}"/>
              </a:ext>
            </a:extLst>
          </p:cNvPr>
          <p:cNvSpPr>
            <a:spLocks noGrp="1"/>
          </p:cNvSpPr>
          <p:nvPr>
            <p:ph sz="half" idx="1"/>
          </p:nvPr>
        </p:nvSpPr>
        <p:spPr>
          <a:xfrm>
            <a:off x="1460500" y="3303045"/>
            <a:ext cx="10515600" cy="868633"/>
          </a:xfrm>
        </p:spPr>
        <p:txBody>
          <a:bodyPr/>
          <a:lstStyle/>
          <a:p>
            <a:pPr marL="0" indent="0" algn="ctr">
              <a:buNone/>
            </a:pPr>
            <a:r>
              <a:rPr lang="en-CA" sz="4000" dirty="0">
                <a:latin typeface="Arial" panose="020B0604020202020204" pitchFamily="34" charset="0"/>
                <a:cs typeface="Arial" panose="020B0604020202020204" pitchFamily="34" charset="0"/>
              </a:rPr>
              <a:t>Fair = Case Dependent</a:t>
            </a:r>
          </a:p>
        </p:txBody>
      </p:sp>
      <p:sp>
        <p:nvSpPr>
          <p:cNvPr id="4" name="TextBox 3">
            <a:extLst>
              <a:ext uri="{FF2B5EF4-FFF2-40B4-BE49-F238E27FC236}">
                <a16:creationId xmlns:a16="http://schemas.microsoft.com/office/drawing/2014/main" id="{1D0292C7-E67E-4E6B-A255-DAD8AFE9DAD3}"/>
              </a:ext>
            </a:extLst>
          </p:cNvPr>
          <p:cNvSpPr txBox="1"/>
          <p:nvPr/>
        </p:nvSpPr>
        <p:spPr>
          <a:xfrm>
            <a:off x="4692517" y="2519951"/>
            <a:ext cx="3489660" cy="707886"/>
          </a:xfrm>
          <a:prstGeom prst="rect">
            <a:avLst/>
          </a:prstGeom>
          <a:noFill/>
        </p:spPr>
        <p:txBody>
          <a:bodyPr wrap="square" rtlCol="0">
            <a:spAutoFit/>
          </a:bodyPr>
          <a:lstStyle/>
          <a:p>
            <a:r>
              <a:rPr lang="en-CA" sz="4000" dirty="0">
                <a:solidFill>
                  <a:schemeClr val="bg2">
                    <a:lumMod val="50000"/>
                  </a:schemeClr>
                </a:solidFill>
                <a:latin typeface="Arial" panose="020B0604020202020204" pitchFamily="34" charset="0"/>
                <a:cs typeface="Arial" panose="020B0604020202020204" pitchFamily="34" charset="0"/>
              </a:rPr>
              <a:t>What is fair?</a:t>
            </a:r>
          </a:p>
        </p:txBody>
      </p:sp>
    </p:spTree>
    <p:custDataLst>
      <p:tags r:id="rId1"/>
    </p:custDataLst>
    <p:extLst>
      <p:ext uri="{BB962C8B-B14F-4D97-AF65-F5344CB8AC3E}">
        <p14:creationId xmlns:p14="http://schemas.microsoft.com/office/powerpoint/2010/main" val="3102906046"/>
      </p:ext>
    </p:extLst>
  </p:cSld>
  <p:clrMapOvr>
    <a:masterClrMapping/>
  </p:clrMapOvr>
  <mc:AlternateContent xmlns:mc="http://schemas.openxmlformats.org/markup-compatibility/2006" xmlns:p14="http://schemas.microsoft.com/office/powerpoint/2010/main">
    <mc:Choice Requires="p14">
      <p:transition spd="slow" p14:dur="2000" advTm="8962"/>
    </mc:Choice>
    <mc:Fallback xmlns="">
      <p:transition spd="slow" advTm="896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par>
                          <p:cTn id="8" fill="hold">
                            <p:stCondLst>
                              <p:cond delay="2000"/>
                            </p:stCondLst>
                            <p:childTnLst>
                              <p:par>
                                <p:cTn id="9" presetID="10" presetClass="exit" presetSubtype="0" fill="hold" grpId="1" nodeType="afterEffect">
                                  <p:stCondLst>
                                    <p:cond delay="0"/>
                                  </p:stCondLst>
                                  <p:childTnLst>
                                    <p:animEffect transition="out" filter="fade">
                                      <p:cBhvr>
                                        <p:cTn id="10" dur="500"/>
                                        <p:tgtEl>
                                          <p:spTgt spid="4"/>
                                        </p:tgtEl>
                                      </p:cBhvr>
                                    </p:animEffect>
                                    <p:set>
                                      <p:cBhvr>
                                        <p:cTn id="11" dur="1" fill="hold">
                                          <p:stCondLst>
                                            <p:cond delay="499"/>
                                          </p:stCondLst>
                                        </p:cTn>
                                        <p:tgtEl>
                                          <p:spTgt spid="4"/>
                                        </p:tgtEl>
                                        <p:attrNameLst>
                                          <p:attrName>style.visibility</p:attrName>
                                        </p:attrNameLst>
                                      </p:cBhvr>
                                      <p:to>
                                        <p:strVal val="hidden"/>
                                      </p:to>
                                    </p:set>
                                  </p:childTnLst>
                                </p:cTn>
                              </p:par>
                            </p:childTnLst>
                          </p:cTn>
                        </p:par>
                        <p:par>
                          <p:cTn id="12" fill="hold">
                            <p:stCondLst>
                              <p:cond delay="2500"/>
                            </p:stCondLst>
                            <p:childTnLst>
                              <p:par>
                                <p:cTn id="13" presetID="10" presetClass="entr" presetSubtype="0" fill="hold" grpId="0" nodeType="after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4" grpId="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4376E0-5CF8-4650-B52D-860AF01E46A4}"/>
              </a:ext>
            </a:extLst>
          </p:cNvPr>
          <p:cNvSpPr>
            <a:spLocks noGrp="1"/>
          </p:cNvSpPr>
          <p:nvPr>
            <p:ph type="title"/>
          </p:nvPr>
        </p:nvSpPr>
        <p:spPr/>
        <p:txBody>
          <a:bodyPr/>
          <a:lstStyle/>
          <a:p>
            <a:r>
              <a:rPr lang="en-CA" b="1" dirty="0">
                <a:latin typeface="Arial" panose="020B0604020202020204" pitchFamily="34" charset="0"/>
                <a:cs typeface="Arial" panose="020B0604020202020204" pitchFamily="34" charset="0"/>
              </a:rPr>
              <a:t>SIX-FACTOR TEST</a:t>
            </a:r>
          </a:p>
        </p:txBody>
      </p:sp>
      <p:pic>
        <p:nvPicPr>
          <p:cNvPr id="8" name="Picture 7">
            <a:extLst>
              <a:ext uri="{FF2B5EF4-FFF2-40B4-BE49-F238E27FC236}">
                <a16:creationId xmlns:a16="http://schemas.microsoft.com/office/drawing/2014/main" id="{FEDE36FF-F1BA-4592-9952-407B867AF4C1}"/>
              </a:ext>
            </a:extLst>
          </p:cNvPr>
          <p:cNvPicPr>
            <a:picLocks noChangeAspect="1"/>
          </p:cNvPicPr>
          <p:nvPr/>
        </p:nvPicPr>
        <p:blipFill>
          <a:blip r:embed="rId4"/>
          <a:stretch>
            <a:fillRect/>
          </a:stretch>
        </p:blipFill>
        <p:spPr>
          <a:xfrm>
            <a:off x="5839151" y="1616880"/>
            <a:ext cx="1656092" cy="1551495"/>
          </a:xfrm>
          <a:prstGeom prst="rect">
            <a:avLst/>
          </a:prstGeom>
        </p:spPr>
      </p:pic>
      <p:pic>
        <p:nvPicPr>
          <p:cNvPr id="9" name="Picture 8">
            <a:extLst>
              <a:ext uri="{FF2B5EF4-FFF2-40B4-BE49-F238E27FC236}">
                <a16:creationId xmlns:a16="http://schemas.microsoft.com/office/drawing/2014/main" id="{06BAD6FD-15DA-4685-B08B-1873428BA2CE}"/>
              </a:ext>
            </a:extLst>
          </p:cNvPr>
          <p:cNvPicPr>
            <a:picLocks noChangeAspect="1"/>
          </p:cNvPicPr>
          <p:nvPr/>
        </p:nvPicPr>
        <p:blipFill>
          <a:blip r:embed="rId5"/>
          <a:stretch>
            <a:fillRect/>
          </a:stretch>
        </p:blipFill>
        <p:spPr>
          <a:xfrm>
            <a:off x="7577580" y="2679090"/>
            <a:ext cx="1144058" cy="1316654"/>
          </a:xfrm>
          <a:prstGeom prst="rect">
            <a:avLst/>
          </a:prstGeom>
        </p:spPr>
      </p:pic>
      <p:pic>
        <p:nvPicPr>
          <p:cNvPr id="10" name="Picture 9">
            <a:extLst>
              <a:ext uri="{FF2B5EF4-FFF2-40B4-BE49-F238E27FC236}">
                <a16:creationId xmlns:a16="http://schemas.microsoft.com/office/drawing/2014/main" id="{A35B0E25-B627-4628-B3F1-29B25B1D3F80}"/>
              </a:ext>
            </a:extLst>
          </p:cNvPr>
          <p:cNvPicPr>
            <a:picLocks noChangeAspect="1"/>
          </p:cNvPicPr>
          <p:nvPr/>
        </p:nvPicPr>
        <p:blipFill>
          <a:blip r:embed="rId6"/>
          <a:stretch>
            <a:fillRect/>
          </a:stretch>
        </p:blipFill>
        <p:spPr>
          <a:xfrm>
            <a:off x="7218205" y="4066836"/>
            <a:ext cx="1647499" cy="1301728"/>
          </a:xfrm>
          <a:prstGeom prst="rect">
            <a:avLst/>
          </a:prstGeom>
        </p:spPr>
      </p:pic>
      <p:pic>
        <p:nvPicPr>
          <p:cNvPr id="11" name="Picture 10">
            <a:extLst>
              <a:ext uri="{FF2B5EF4-FFF2-40B4-BE49-F238E27FC236}">
                <a16:creationId xmlns:a16="http://schemas.microsoft.com/office/drawing/2014/main" id="{72738D34-550F-45ED-B65F-EF6CD44B5E29}"/>
              </a:ext>
            </a:extLst>
          </p:cNvPr>
          <p:cNvPicPr>
            <a:picLocks noChangeAspect="1"/>
          </p:cNvPicPr>
          <p:nvPr/>
        </p:nvPicPr>
        <p:blipFill>
          <a:blip r:embed="rId7"/>
          <a:stretch>
            <a:fillRect/>
          </a:stretch>
        </p:blipFill>
        <p:spPr>
          <a:xfrm>
            <a:off x="5972501" y="4666189"/>
            <a:ext cx="1127074" cy="1366311"/>
          </a:xfrm>
          <a:prstGeom prst="rect">
            <a:avLst/>
          </a:prstGeom>
        </p:spPr>
      </p:pic>
      <p:pic>
        <p:nvPicPr>
          <p:cNvPr id="12" name="Picture 11">
            <a:extLst>
              <a:ext uri="{FF2B5EF4-FFF2-40B4-BE49-F238E27FC236}">
                <a16:creationId xmlns:a16="http://schemas.microsoft.com/office/drawing/2014/main" id="{9D25E0A4-16D6-4DF8-BB40-36D373FA678D}"/>
              </a:ext>
            </a:extLst>
          </p:cNvPr>
          <p:cNvPicPr>
            <a:picLocks noChangeAspect="1"/>
          </p:cNvPicPr>
          <p:nvPr/>
        </p:nvPicPr>
        <p:blipFill>
          <a:blip r:embed="rId8"/>
          <a:stretch>
            <a:fillRect/>
          </a:stretch>
        </p:blipFill>
        <p:spPr>
          <a:xfrm>
            <a:off x="4611364" y="3995745"/>
            <a:ext cx="985276" cy="1457806"/>
          </a:xfrm>
          <a:prstGeom prst="rect">
            <a:avLst/>
          </a:prstGeom>
        </p:spPr>
      </p:pic>
      <p:grpSp>
        <p:nvGrpSpPr>
          <p:cNvPr id="13" name="Group 12">
            <a:extLst>
              <a:ext uri="{FF2B5EF4-FFF2-40B4-BE49-F238E27FC236}">
                <a16:creationId xmlns:a16="http://schemas.microsoft.com/office/drawing/2014/main" id="{38CC0F48-DCFA-4604-B00E-738F9C256AA1}"/>
              </a:ext>
            </a:extLst>
          </p:cNvPr>
          <p:cNvGrpSpPr/>
          <p:nvPr/>
        </p:nvGrpSpPr>
        <p:grpSpPr>
          <a:xfrm>
            <a:off x="4469566" y="2499878"/>
            <a:ext cx="1364104" cy="1360164"/>
            <a:chOff x="3726076" y="4001294"/>
            <a:chExt cx="1364104" cy="1360164"/>
          </a:xfrm>
        </p:grpSpPr>
        <p:pic>
          <p:nvPicPr>
            <p:cNvPr id="14" name="Picture 13">
              <a:extLst>
                <a:ext uri="{FF2B5EF4-FFF2-40B4-BE49-F238E27FC236}">
                  <a16:creationId xmlns:a16="http://schemas.microsoft.com/office/drawing/2014/main" id="{0586BE72-2D5B-4474-994B-3C6904E16797}"/>
                </a:ext>
              </a:extLst>
            </p:cNvPr>
            <p:cNvPicPr>
              <a:picLocks noChangeAspect="1"/>
            </p:cNvPicPr>
            <p:nvPr/>
          </p:nvPicPr>
          <p:blipFill rotWithShape="1">
            <a:blip r:embed="rId9"/>
            <a:srcRect l="9437" t="8926" r="9389" b="21953"/>
            <a:stretch/>
          </p:blipFill>
          <p:spPr>
            <a:xfrm>
              <a:off x="3765003" y="4387272"/>
              <a:ext cx="1144058" cy="974186"/>
            </a:xfrm>
            <a:prstGeom prst="rect">
              <a:avLst/>
            </a:prstGeom>
          </p:spPr>
        </p:pic>
        <p:sp>
          <p:nvSpPr>
            <p:cNvPr id="15" name="TextBox 14">
              <a:extLst>
                <a:ext uri="{FF2B5EF4-FFF2-40B4-BE49-F238E27FC236}">
                  <a16:creationId xmlns:a16="http://schemas.microsoft.com/office/drawing/2014/main" id="{1D1FF38F-0545-48D2-AA12-52B103550F7A}"/>
                </a:ext>
              </a:extLst>
            </p:cNvPr>
            <p:cNvSpPr txBox="1"/>
            <p:nvPr/>
          </p:nvSpPr>
          <p:spPr>
            <a:xfrm>
              <a:off x="3726076" y="4001294"/>
              <a:ext cx="1364104" cy="461665"/>
            </a:xfrm>
            <a:prstGeom prst="rect">
              <a:avLst/>
            </a:prstGeom>
            <a:noFill/>
          </p:spPr>
          <p:txBody>
            <a:bodyPr wrap="square" rtlCol="0">
              <a:spAutoFit/>
            </a:bodyPr>
            <a:lstStyle/>
            <a:p>
              <a:r>
                <a:rPr lang="en-CA" sz="2400" u="sng" dirty="0">
                  <a:solidFill>
                    <a:schemeClr val="bg2">
                      <a:lumMod val="10000"/>
                    </a:schemeClr>
                  </a:solidFill>
                  <a:ea typeface="Tahoma" panose="020B0604030504040204" pitchFamily="34" charset="0"/>
                  <a:cs typeface="Tahoma" panose="020B0604030504040204" pitchFamily="34" charset="0"/>
                </a:rPr>
                <a:t>Purpose</a:t>
              </a:r>
            </a:p>
          </p:txBody>
        </p:sp>
      </p:grpSp>
      <p:sp>
        <p:nvSpPr>
          <p:cNvPr id="3" name="TextBox 2">
            <a:extLst>
              <a:ext uri="{FF2B5EF4-FFF2-40B4-BE49-F238E27FC236}">
                <a16:creationId xmlns:a16="http://schemas.microsoft.com/office/drawing/2014/main" id="{3793A315-2A80-410F-A8FC-520F67B73DDD}"/>
              </a:ext>
            </a:extLst>
          </p:cNvPr>
          <p:cNvSpPr txBox="1"/>
          <p:nvPr/>
        </p:nvSpPr>
        <p:spPr>
          <a:xfrm>
            <a:off x="2588751" y="3072320"/>
            <a:ext cx="8682517" cy="707886"/>
          </a:xfrm>
          <a:prstGeom prst="rect">
            <a:avLst/>
          </a:prstGeom>
          <a:noFill/>
        </p:spPr>
        <p:txBody>
          <a:bodyPr wrap="square" rtlCol="0">
            <a:spAutoFit/>
          </a:bodyPr>
          <a:lstStyle/>
          <a:p>
            <a:r>
              <a:rPr lang="en-CA" sz="4000" dirty="0">
                <a:solidFill>
                  <a:schemeClr val="bg2">
                    <a:lumMod val="50000"/>
                  </a:schemeClr>
                </a:solidFill>
                <a:latin typeface="Arial" panose="020B0604020202020204" pitchFamily="34" charset="0"/>
                <a:cs typeface="Arial" panose="020B0604020202020204" pitchFamily="34" charset="0"/>
              </a:rPr>
              <a:t>How should fairness be assessed?</a:t>
            </a:r>
          </a:p>
        </p:txBody>
      </p:sp>
    </p:spTree>
    <p:custDataLst>
      <p:tags r:id="rId1"/>
    </p:custDataLst>
    <p:extLst>
      <p:ext uri="{BB962C8B-B14F-4D97-AF65-F5344CB8AC3E}">
        <p14:creationId xmlns:p14="http://schemas.microsoft.com/office/powerpoint/2010/main" val="1051937657"/>
      </p:ext>
    </p:extLst>
  </p:cSld>
  <p:clrMapOvr>
    <a:masterClrMapping/>
  </p:clrMapOvr>
  <mc:AlternateContent xmlns:mc="http://schemas.openxmlformats.org/markup-compatibility/2006" xmlns:p14="http://schemas.microsoft.com/office/powerpoint/2010/main">
    <mc:Choice Requires="p14">
      <p:transition spd="slow" p14:dur="2000" advTm="19161"/>
    </mc:Choice>
    <mc:Fallback xmlns="">
      <p:transition spd="slow" advTm="1916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3"/>
                                        </p:tgtEl>
                                      </p:cBhvr>
                                    </p:animEffect>
                                    <p:set>
                                      <p:cBhvr>
                                        <p:cTn id="12" dur="1" fill="hold">
                                          <p:stCondLst>
                                            <p:cond delay="499"/>
                                          </p:stCondLst>
                                        </p:cTn>
                                        <p:tgtEl>
                                          <p:spTgt spid="3"/>
                                        </p:tgtEl>
                                        <p:attrNameLst>
                                          <p:attrName>style.visibility</p:attrName>
                                        </p:attrNameLst>
                                      </p:cBhvr>
                                      <p:to>
                                        <p:strVal val="hidden"/>
                                      </p:to>
                                    </p:se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childTnLst>
                          </p:cTn>
                        </p:par>
                        <p:par>
                          <p:cTn id="17" fill="hold">
                            <p:stCondLst>
                              <p:cond delay="1000"/>
                            </p:stCondLst>
                            <p:childTnLst>
                              <p:par>
                                <p:cTn id="18" presetID="10" presetClass="entr" presetSubtype="0" fill="hold"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500"/>
                                        <p:tgtEl>
                                          <p:spTgt spid="9"/>
                                        </p:tgtEl>
                                      </p:cBhvr>
                                    </p:animEffect>
                                  </p:childTnLst>
                                </p:cTn>
                              </p:par>
                            </p:childTnLst>
                          </p:cTn>
                        </p:par>
                        <p:par>
                          <p:cTn id="25" fill="hold">
                            <p:stCondLst>
                              <p:cond delay="2000"/>
                            </p:stCondLst>
                            <p:childTnLst>
                              <p:par>
                                <p:cTn id="26" presetID="10" presetClass="entr" presetSubtype="0" fill="hold"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500"/>
                                        <p:tgtEl>
                                          <p:spTgt spid="10"/>
                                        </p:tgtEl>
                                      </p:cBhvr>
                                    </p:animEffect>
                                  </p:childTnLst>
                                </p:cTn>
                              </p:par>
                            </p:childTnLst>
                          </p:cTn>
                        </p:par>
                        <p:par>
                          <p:cTn id="29" fill="hold">
                            <p:stCondLst>
                              <p:cond delay="2500"/>
                            </p:stCondLst>
                            <p:childTnLst>
                              <p:par>
                                <p:cTn id="30" presetID="10" presetClass="entr" presetSubtype="0"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500"/>
                                        <p:tgtEl>
                                          <p:spTgt spid="11"/>
                                        </p:tgtEl>
                                      </p:cBhvr>
                                    </p:animEffect>
                                  </p:childTnLst>
                                </p:cTn>
                              </p:par>
                            </p:childTnLst>
                          </p:cTn>
                        </p:par>
                        <p:par>
                          <p:cTn id="33" fill="hold">
                            <p:stCondLst>
                              <p:cond delay="3000"/>
                            </p:stCondLst>
                            <p:childTnLst>
                              <p:par>
                                <p:cTn id="34" presetID="10" presetClass="entr" presetSubtype="0"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200D70-C6D1-471D-899E-3979E5B6B135}"/>
              </a:ext>
            </a:extLst>
          </p:cNvPr>
          <p:cNvSpPr>
            <a:spLocks noGrp="1"/>
          </p:cNvSpPr>
          <p:nvPr>
            <p:ph type="title"/>
          </p:nvPr>
        </p:nvSpPr>
        <p:spPr/>
        <p:txBody>
          <a:bodyPr/>
          <a:lstStyle/>
          <a:p>
            <a:r>
              <a:rPr lang="en-CA" b="1" dirty="0">
                <a:latin typeface="Arial" panose="020B0604020202020204" pitchFamily="34" charset="0"/>
                <a:cs typeface="Arial" panose="020B0604020202020204" pitchFamily="34" charset="0"/>
              </a:rPr>
              <a:t>PURPOSE OF THE DEALING</a:t>
            </a:r>
          </a:p>
        </p:txBody>
      </p:sp>
      <p:grpSp>
        <p:nvGrpSpPr>
          <p:cNvPr id="6" name="Group 5">
            <a:extLst>
              <a:ext uri="{FF2B5EF4-FFF2-40B4-BE49-F238E27FC236}">
                <a16:creationId xmlns:a16="http://schemas.microsoft.com/office/drawing/2014/main" id="{52394DEB-F238-4CB4-AC2F-6FE42A2ADD76}"/>
              </a:ext>
            </a:extLst>
          </p:cNvPr>
          <p:cNvGrpSpPr/>
          <p:nvPr/>
        </p:nvGrpSpPr>
        <p:grpSpPr>
          <a:xfrm>
            <a:off x="9115983" y="2642110"/>
            <a:ext cx="2555317" cy="2556336"/>
            <a:chOff x="3726076" y="4001294"/>
            <a:chExt cx="1364104" cy="1305235"/>
          </a:xfrm>
        </p:grpSpPr>
        <p:pic>
          <p:nvPicPr>
            <p:cNvPr id="7" name="Picture 6">
              <a:extLst>
                <a:ext uri="{FF2B5EF4-FFF2-40B4-BE49-F238E27FC236}">
                  <a16:creationId xmlns:a16="http://schemas.microsoft.com/office/drawing/2014/main" id="{398941D9-A51C-4401-8709-A8CAC0DC62CF}"/>
                </a:ext>
              </a:extLst>
            </p:cNvPr>
            <p:cNvPicPr>
              <a:picLocks noChangeAspect="1"/>
            </p:cNvPicPr>
            <p:nvPr/>
          </p:nvPicPr>
          <p:blipFill rotWithShape="1">
            <a:blip r:embed="rId4"/>
            <a:srcRect l="9437" t="8926" r="9389" b="21953"/>
            <a:stretch/>
          </p:blipFill>
          <p:spPr>
            <a:xfrm>
              <a:off x="3946122" y="4332343"/>
              <a:ext cx="1144058" cy="974186"/>
            </a:xfrm>
            <a:prstGeom prst="rect">
              <a:avLst/>
            </a:prstGeom>
          </p:spPr>
        </p:pic>
        <p:sp>
          <p:nvSpPr>
            <p:cNvPr id="8" name="TextBox 7">
              <a:extLst>
                <a:ext uri="{FF2B5EF4-FFF2-40B4-BE49-F238E27FC236}">
                  <a16:creationId xmlns:a16="http://schemas.microsoft.com/office/drawing/2014/main" id="{7A6691FF-BC78-4C6E-9FE5-CFC63A3651F3}"/>
                </a:ext>
              </a:extLst>
            </p:cNvPr>
            <p:cNvSpPr txBox="1"/>
            <p:nvPr/>
          </p:nvSpPr>
          <p:spPr>
            <a:xfrm>
              <a:off x="3726076" y="4001294"/>
              <a:ext cx="1364104" cy="330009"/>
            </a:xfrm>
            <a:prstGeom prst="rect">
              <a:avLst/>
            </a:prstGeom>
            <a:noFill/>
          </p:spPr>
          <p:txBody>
            <a:bodyPr wrap="square" rtlCol="0">
              <a:spAutoFit/>
            </a:bodyPr>
            <a:lstStyle/>
            <a:p>
              <a:pPr algn="ctr"/>
              <a:r>
                <a:rPr lang="en-CA" sz="3600" u="sng" dirty="0">
                  <a:solidFill>
                    <a:schemeClr val="bg2">
                      <a:lumMod val="10000"/>
                    </a:schemeClr>
                  </a:solidFill>
                  <a:ea typeface="Tahoma" panose="020B0604030504040204" pitchFamily="34" charset="0"/>
                  <a:cs typeface="Tahoma" panose="020B0604030504040204" pitchFamily="34" charset="0"/>
                </a:rPr>
                <a:t>Purpose</a:t>
              </a:r>
            </a:p>
          </p:txBody>
        </p:sp>
      </p:grpSp>
      <p:sp>
        <p:nvSpPr>
          <p:cNvPr id="15" name="TextBox 14">
            <a:extLst>
              <a:ext uri="{FF2B5EF4-FFF2-40B4-BE49-F238E27FC236}">
                <a16:creationId xmlns:a16="http://schemas.microsoft.com/office/drawing/2014/main" id="{ABAB90E0-B229-44D7-95C3-F11DFA3D5119}"/>
              </a:ext>
            </a:extLst>
          </p:cNvPr>
          <p:cNvSpPr txBox="1"/>
          <p:nvPr/>
        </p:nvSpPr>
        <p:spPr>
          <a:xfrm>
            <a:off x="4441671" y="1674078"/>
            <a:ext cx="6063581" cy="523220"/>
          </a:xfrm>
          <a:prstGeom prst="rect">
            <a:avLst/>
          </a:prstGeom>
          <a:noFill/>
        </p:spPr>
        <p:txBody>
          <a:bodyPr wrap="square" rtlCol="0">
            <a:spAutoFit/>
          </a:bodyPr>
          <a:lstStyle/>
          <a:p>
            <a:r>
              <a:rPr lang="en-CA" sz="2800" dirty="0">
                <a:solidFill>
                  <a:schemeClr val="bg2">
                    <a:lumMod val="50000"/>
                  </a:schemeClr>
                </a:solidFill>
                <a:latin typeface="Arial" panose="020B0604020202020204" pitchFamily="34" charset="0"/>
                <a:cs typeface="Arial" panose="020B0604020202020204" pitchFamily="34" charset="0"/>
              </a:rPr>
              <a:t>Do not restrict users rights</a:t>
            </a:r>
          </a:p>
        </p:txBody>
      </p:sp>
      <p:pic>
        <p:nvPicPr>
          <p:cNvPr id="4" name="Content Placeholder 3">
            <a:extLst>
              <a:ext uri="{FF2B5EF4-FFF2-40B4-BE49-F238E27FC236}">
                <a16:creationId xmlns:a16="http://schemas.microsoft.com/office/drawing/2014/main" id="{9E16DB78-BEA2-4C59-AE9A-AEBE0C92B4C3}"/>
              </a:ext>
            </a:extLst>
          </p:cNvPr>
          <p:cNvPicPr>
            <a:picLocks noGrp="1" noChangeAspect="1"/>
          </p:cNvPicPr>
          <p:nvPr>
            <p:ph sz="quarter" idx="14"/>
          </p:nvPr>
        </p:nvPicPr>
        <p:blipFill rotWithShape="1">
          <a:blip r:embed="rId5"/>
          <a:srcRect t="17913" r="2658" b="18928"/>
          <a:stretch/>
        </p:blipFill>
        <p:spPr>
          <a:xfrm>
            <a:off x="1387328" y="2642110"/>
            <a:ext cx="4937262" cy="3203474"/>
          </a:xfrm>
        </p:spPr>
      </p:pic>
      <p:sp>
        <p:nvSpPr>
          <p:cNvPr id="5" name="TextBox 4">
            <a:extLst>
              <a:ext uri="{FF2B5EF4-FFF2-40B4-BE49-F238E27FC236}">
                <a16:creationId xmlns:a16="http://schemas.microsoft.com/office/drawing/2014/main" id="{EE09337C-360E-479F-BDB3-712DA598AEA0}"/>
              </a:ext>
            </a:extLst>
          </p:cNvPr>
          <p:cNvSpPr txBox="1"/>
          <p:nvPr/>
        </p:nvSpPr>
        <p:spPr>
          <a:xfrm>
            <a:off x="6208476" y="4292904"/>
            <a:ext cx="1907132" cy="523220"/>
          </a:xfrm>
          <a:prstGeom prst="rect">
            <a:avLst/>
          </a:prstGeom>
          <a:noFill/>
        </p:spPr>
        <p:txBody>
          <a:bodyPr wrap="square" rtlCol="0">
            <a:spAutoFit/>
          </a:bodyPr>
          <a:lstStyle/>
          <a:p>
            <a:r>
              <a:rPr lang="en-CA" sz="2800" dirty="0">
                <a:solidFill>
                  <a:schemeClr val="bg2">
                    <a:lumMod val="50000"/>
                  </a:schemeClr>
                </a:solidFill>
                <a:latin typeface="Arial" panose="020B0604020202020204" pitchFamily="34" charset="0"/>
                <a:cs typeface="Arial" panose="020B0604020202020204" pitchFamily="34" charset="0"/>
              </a:rPr>
              <a:t>More Fair</a:t>
            </a:r>
          </a:p>
        </p:txBody>
      </p:sp>
      <p:sp>
        <p:nvSpPr>
          <p:cNvPr id="9" name="TextBox 8">
            <a:extLst>
              <a:ext uri="{FF2B5EF4-FFF2-40B4-BE49-F238E27FC236}">
                <a16:creationId xmlns:a16="http://schemas.microsoft.com/office/drawing/2014/main" id="{F525437F-F0FB-4091-852A-4E750FF528FA}"/>
              </a:ext>
            </a:extLst>
          </p:cNvPr>
          <p:cNvSpPr txBox="1"/>
          <p:nvPr/>
        </p:nvSpPr>
        <p:spPr>
          <a:xfrm>
            <a:off x="2105" y="4292904"/>
            <a:ext cx="1907132" cy="523220"/>
          </a:xfrm>
          <a:prstGeom prst="rect">
            <a:avLst/>
          </a:prstGeom>
          <a:noFill/>
        </p:spPr>
        <p:txBody>
          <a:bodyPr wrap="square" rtlCol="0">
            <a:spAutoFit/>
          </a:bodyPr>
          <a:lstStyle/>
          <a:p>
            <a:r>
              <a:rPr lang="en-CA" sz="2800" dirty="0">
                <a:solidFill>
                  <a:schemeClr val="bg2">
                    <a:lumMod val="50000"/>
                  </a:schemeClr>
                </a:solidFill>
                <a:latin typeface="Arial" panose="020B0604020202020204" pitchFamily="34" charset="0"/>
                <a:cs typeface="Arial" panose="020B0604020202020204" pitchFamily="34" charset="0"/>
              </a:rPr>
              <a:t>Less Fair</a:t>
            </a:r>
          </a:p>
        </p:txBody>
      </p:sp>
    </p:spTree>
    <p:custDataLst>
      <p:tags r:id="rId1"/>
    </p:custDataLst>
    <p:extLst>
      <p:ext uri="{BB962C8B-B14F-4D97-AF65-F5344CB8AC3E}">
        <p14:creationId xmlns:p14="http://schemas.microsoft.com/office/powerpoint/2010/main" val="2181060417"/>
      </p:ext>
    </p:extLst>
  </p:cSld>
  <p:clrMapOvr>
    <a:masterClrMapping/>
  </p:clrMapOvr>
  <mc:AlternateContent xmlns:mc="http://schemas.openxmlformats.org/markup-compatibility/2006" xmlns:p14="http://schemas.microsoft.com/office/powerpoint/2010/main">
    <mc:Choice Requires="p14">
      <p:transition spd="slow" p14:dur="2000" advTm="21173"/>
    </mc:Choice>
    <mc:Fallback xmlns="">
      <p:transition spd="slow" advTm="2117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1000"/>
                                        <p:tgtEl>
                                          <p:spTgt spid="15"/>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xit" presetSubtype="0" fill="hold" grpId="1" nodeType="clickEffect">
                                  <p:stCondLst>
                                    <p:cond delay="0"/>
                                  </p:stCondLst>
                                  <p:childTnLst>
                                    <p:animEffect transition="out" filter="fade">
                                      <p:cBhvr>
                                        <p:cTn id="15" dur="500"/>
                                        <p:tgtEl>
                                          <p:spTgt spid="15"/>
                                        </p:tgtEl>
                                      </p:cBhvr>
                                    </p:animEffect>
                                    <p:set>
                                      <p:cBhvr>
                                        <p:cTn id="16" dur="1" fill="hold">
                                          <p:stCondLst>
                                            <p:cond delay="499"/>
                                          </p:stCondLst>
                                        </p:cTn>
                                        <p:tgtEl>
                                          <p:spTgt spid="15"/>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500"/>
                                        <p:tgtEl>
                                          <p:spTgt spid="4"/>
                                        </p:tgtEl>
                                      </p:cBhvr>
                                    </p:animEffect>
                                  </p:childTnLst>
                                </p:cTn>
                              </p:par>
                            </p:childTnLst>
                          </p:cTn>
                        </p:par>
                        <p:par>
                          <p:cTn id="22" fill="hold">
                            <p:stCondLst>
                              <p:cond delay="500"/>
                            </p:stCondLst>
                            <p:childTnLst>
                              <p:par>
                                <p:cTn id="23" presetID="10" presetClass="entr" presetSubtype="0"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5" grpId="1"/>
      <p:bldP spid="5" grpId="0"/>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9CEE37-3E21-4EBA-B5D0-5C29ED9E1F64}"/>
              </a:ext>
            </a:extLst>
          </p:cNvPr>
          <p:cNvSpPr>
            <a:spLocks noGrp="1"/>
          </p:cNvSpPr>
          <p:nvPr>
            <p:ph type="title"/>
          </p:nvPr>
        </p:nvSpPr>
        <p:spPr/>
        <p:txBody>
          <a:bodyPr/>
          <a:lstStyle/>
          <a:p>
            <a:r>
              <a:rPr lang="en-CA" b="1" dirty="0">
                <a:latin typeface="Arial" panose="020B0604020202020204" pitchFamily="34" charset="0"/>
                <a:cs typeface="Arial" panose="020B0604020202020204" pitchFamily="34" charset="0"/>
              </a:rPr>
              <a:t>CHARACTER OF THE DEALING</a:t>
            </a:r>
          </a:p>
        </p:txBody>
      </p:sp>
      <p:pic>
        <p:nvPicPr>
          <p:cNvPr id="4" name="Content Placeholder 3">
            <a:extLst>
              <a:ext uri="{FF2B5EF4-FFF2-40B4-BE49-F238E27FC236}">
                <a16:creationId xmlns:a16="http://schemas.microsoft.com/office/drawing/2014/main" id="{3F1B1130-589B-44BD-AE4F-7FEF4836D91A}"/>
              </a:ext>
            </a:extLst>
          </p:cNvPr>
          <p:cNvPicPr>
            <a:picLocks noGrp="1" noChangeAspect="1"/>
          </p:cNvPicPr>
          <p:nvPr>
            <p:ph sz="quarter" idx="14"/>
          </p:nvPr>
        </p:nvPicPr>
        <p:blipFill>
          <a:blip r:embed="rId4"/>
          <a:stretch>
            <a:fillRect/>
          </a:stretch>
        </p:blipFill>
        <p:spPr>
          <a:xfrm>
            <a:off x="8389578" y="3423388"/>
            <a:ext cx="2370235" cy="1595958"/>
          </a:xfrm>
        </p:spPr>
      </p:pic>
      <p:sp>
        <p:nvSpPr>
          <p:cNvPr id="18" name="Rectangle 17">
            <a:extLst>
              <a:ext uri="{FF2B5EF4-FFF2-40B4-BE49-F238E27FC236}">
                <a16:creationId xmlns:a16="http://schemas.microsoft.com/office/drawing/2014/main" id="{FB069B85-0380-4F22-A6E0-773B9F1FF61A}"/>
              </a:ext>
            </a:extLst>
          </p:cNvPr>
          <p:cNvSpPr/>
          <p:nvPr/>
        </p:nvSpPr>
        <p:spPr>
          <a:xfrm>
            <a:off x="8824337" y="5052669"/>
            <a:ext cx="1597352" cy="1593513"/>
          </a:xfrm>
          <a:prstGeom prst="rect">
            <a:avLst/>
          </a:prstGeom>
        </p:spPr>
        <p:txBody>
          <a:bodyPr wrap="square">
            <a:spAutoFit/>
          </a:bodyPr>
          <a:lstStyle/>
          <a:p>
            <a:pPr>
              <a:lnSpc>
                <a:spcPct val="107000"/>
              </a:lnSpc>
              <a:spcAft>
                <a:spcPts val="800"/>
              </a:spcAft>
            </a:pPr>
            <a:r>
              <a:rPr lang="en-CA" sz="9600" dirty="0">
                <a:solidFill>
                  <a:srgbClr val="00B050"/>
                </a:solidFill>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endParaRPr lang="en-CA" sz="9600" dirty="0">
              <a:solidFill>
                <a:srgbClr val="00B050"/>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11" name="Picture 10">
            <a:extLst>
              <a:ext uri="{FF2B5EF4-FFF2-40B4-BE49-F238E27FC236}">
                <a16:creationId xmlns:a16="http://schemas.microsoft.com/office/drawing/2014/main" id="{416CBB59-3E5F-424C-BB59-56FE9D37E57C}"/>
              </a:ext>
            </a:extLst>
          </p:cNvPr>
          <p:cNvPicPr>
            <a:picLocks noChangeAspect="1"/>
          </p:cNvPicPr>
          <p:nvPr/>
        </p:nvPicPr>
        <p:blipFill>
          <a:blip r:embed="rId4"/>
          <a:stretch>
            <a:fillRect/>
          </a:stretch>
        </p:blipFill>
        <p:spPr>
          <a:xfrm>
            <a:off x="1406929" y="2517828"/>
            <a:ext cx="1802296" cy="1213545"/>
          </a:xfrm>
          <a:prstGeom prst="rect">
            <a:avLst/>
          </a:prstGeom>
        </p:spPr>
      </p:pic>
      <p:pic>
        <p:nvPicPr>
          <p:cNvPr id="14" name="Picture 13">
            <a:extLst>
              <a:ext uri="{FF2B5EF4-FFF2-40B4-BE49-F238E27FC236}">
                <a16:creationId xmlns:a16="http://schemas.microsoft.com/office/drawing/2014/main" id="{D790E7FD-987E-458E-AA57-150C6C406338}"/>
              </a:ext>
            </a:extLst>
          </p:cNvPr>
          <p:cNvPicPr>
            <a:picLocks noChangeAspect="1"/>
          </p:cNvPicPr>
          <p:nvPr/>
        </p:nvPicPr>
        <p:blipFill>
          <a:blip r:embed="rId4"/>
          <a:stretch>
            <a:fillRect/>
          </a:stretch>
        </p:blipFill>
        <p:spPr>
          <a:xfrm>
            <a:off x="734555" y="4583194"/>
            <a:ext cx="1951855" cy="1314248"/>
          </a:xfrm>
          <a:prstGeom prst="rect">
            <a:avLst/>
          </a:prstGeom>
        </p:spPr>
      </p:pic>
      <p:pic>
        <p:nvPicPr>
          <p:cNvPr id="16" name="Picture 15">
            <a:extLst>
              <a:ext uri="{FF2B5EF4-FFF2-40B4-BE49-F238E27FC236}">
                <a16:creationId xmlns:a16="http://schemas.microsoft.com/office/drawing/2014/main" id="{C6DFAA7F-1292-4DB4-ACE1-22CB6ABA9337}"/>
              </a:ext>
            </a:extLst>
          </p:cNvPr>
          <p:cNvPicPr>
            <a:picLocks noChangeAspect="1"/>
          </p:cNvPicPr>
          <p:nvPr/>
        </p:nvPicPr>
        <p:blipFill>
          <a:blip r:embed="rId4"/>
          <a:stretch>
            <a:fillRect/>
          </a:stretch>
        </p:blipFill>
        <p:spPr>
          <a:xfrm>
            <a:off x="3365097" y="3415877"/>
            <a:ext cx="1648065" cy="1109696"/>
          </a:xfrm>
          <a:prstGeom prst="rect">
            <a:avLst/>
          </a:prstGeom>
        </p:spPr>
      </p:pic>
      <p:sp>
        <p:nvSpPr>
          <p:cNvPr id="12" name="&quot;Not Allowed&quot; Symbol 11">
            <a:extLst>
              <a:ext uri="{FF2B5EF4-FFF2-40B4-BE49-F238E27FC236}">
                <a16:creationId xmlns:a16="http://schemas.microsoft.com/office/drawing/2014/main" id="{0F0460D4-7EAF-43EE-AB8C-472BC24E12A3}"/>
              </a:ext>
            </a:extLst>
          </p:cNvPr>
          <p:cNvSpPr/>
          <p:nvPr/>
        </p:nvSpPr>
        <p:spPr>
          <a:xfrm>
            <a:off x="1081402" y="2758222"/>
            <a:ext cx="3361657" cy="3013224"/>
          </a:xfrm>
          <a:prstGeom prst="noSmoking">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5" name="TextBox 4">
            <a:extLst>
              <a:ext uri="{FF2B5EF4-FFF2-40B4-BE49-F238E27FC236}">
                <a16:creationId xmlns:a16="http://schemas.microsoft.com/office/drawing/2014/main" id="{4896161F-37B3-4A74-BCA6-903B4721D874}"/>
              </a:ext>
            </a:extLst>
          </p:cNvPr>
          <p:cNvSpPr txBox="1"/>
          <p:nvPr/>
        </p:nvSpPr>
        <p:spPr>
          <a:xfrm>
            <a:off x="2218236" y="1675172"/>
            <a:ext cx="9135564" cy="523220"/>
          </a:xfrm>
          <a:prstGeom prst="rect">
            <a:avLst/>
          </a:prstGeom>
          <a:noFill/>
        </p:spPr>
        <p:txBody>
          <a:bodyPr wrap="square" rtlCol="0">
            <a:spAutoFit/>
          </a:bodyPr>
          <a:lstStyle/>
          <a:p>
            <a:r>
              <a:rPr lang="en-CA" sz="2800" dirty="0">
                <a:solidFill>
                  <a:schemeClr val="bg2">
                    <a:lumMod val="50000"/>
                  </a:schemeClr>
                </a:solidFill>
                <a:latin typeface="Arial" panose="020B0604020202020204" pitchFamily="34" charset="0"/>
                <a:cs typeface="Arial" panose="020B0604020202020204" pitchFamily="34" charset="0"/>
              </a:rPr>
              <a:t>Custom or practice in a particular trade or industry</a:t>
            </a:r>
          </a:p>
        </p:txBody>
      </p:sp>
    </p:spTree>
    <p:custDataLst>
      <p:tags r:id="rId1"/>
    </p:custDataLst>
    <p:extLst>
      <p:ext uri="{BB962C8B-B14F-4D97-AF65-F5344CB8AC3E}">
        <p14:creationId xmlns:p14="http://schemas.microsoft.com/office/powerpoint/2010/main" val="3840973961"/>
      </p:ext>
    </p:extLst>
  </p:cSld>
  <p:clrMapOvr>
    <a:masterClrMapping/>
  </p:clrMapOvr>
  <mc:AlternateContent xmlns:mc="http://schemas.openxmlformats.org/markup-compatibility/2006" xmlns:p14="http://schemas.microsoft.com/office/powerpoint/2010/main">
    <mc:Choice Requires="p14">
      <p:transition spd="slow" p14:dur="2000" advTm="20315"/>
    </mc:Choice>
    <mc:Fallback xmlns="">
      <p:transition spd="slow" advTm="2031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500"/>
                                        <p:tgtEl>
                                          <p:spTgt spid="16"/>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500"/>
                                        <p:tgtEl>
                                          <p:spTgt spid="4"/>
                                        </p:tgtEl>
                                      </p:cBhvr>
                                    </p:animEffect>
                                  </p:childTnLst>
                                </p:cTn>
                              </p:par>
                            </p:childTnLst>
                          </p:cTn>
                        </p:par>
                        <p:par>
                          <p:cTn id="25" fill="hold">
                            <p:stCondLst>
                              <p:cond delay="500"/>
                            </p:stCondLst>
                            <p:childTnLst>
                              <p:par>
                                <p:cTn id="26" presetID="10" presetClass="entr" presetSubtype="0" fill="hold" grpId="0" nodeType="after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500"/>
                                        <p:tgtEl>
                                          <p:spTgt spid="18"/>
                                        </p:tgtEl>
                                      </p:cBhvr>
                                    </p:animEffect>
                                  </p:childTnLst>
                                </p:cTn>
                              </p:par>
                            </p:childTnLst>
                          </p:cTn>
                        </p:par>
                        <p:par>
                          <p:cTn id="29" fill="hold">
                            <p:stCondLst>
                              <p:cond delay="1000"/>
                            </p:stCondLst>
                            <p:childTnLst>
                              <p:par>
                                <p:cTn id="30" presetID="6" presetClass="emph" presetSubtype="0" fill="hold" grpId="1" nodeType="afterEffect">
                                  <p:stCondLst>
                                    <p:cond delay="0"/>
                                  </p:stCondLst>
                                  <p:childTnLst>
                                    <p:animScale>
                                      <p:cBhvr>
                                        <p:cTn id="31" dur="2000" fill="hold"/>
                                        <p:tgtEl>
                                          <p:spTgt spid="18"/>
                                        </p:tgtEl>
                                      </p:cBhvr>
                                      <p:by x="150000" y="150000"/>
                                    </p:animScale>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iterate type="lt">
                                    <p:tmAbs val="70"/>
                                  </p:iterate>
                                  <p:childTnLst>
                                    <p:set>
                                      <p:cBhvr>
                                        <p:cTn id="35"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8" grpId="1"/>
      <p:bldP spid="12" grpId="0" animBg="1"/>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75CC65-8FBE-4320-A5D3-8581339CD615}"/>
              </a:ext>
            </a:extLst>
          </p:cNvPr>
          <p:cNvSpPr>
            <a:spLocks noGrp="1"/>
          </p:cNvSpPr>
          <p:nvPr>
            <p:ph type="title"/>
          </p:nvPr>
        </p:nvSpPr>
        <p:spPr/>
        <p:txBody>
          <a:bodyPr/>
          <a:lstStyle/>
          <a:p>
            <a:r>
              <a:rPr lang="en-CA" b="1" dirty="0">
                <a:latin typeface="Arial" panose="020B0604020202020204" pitchFamily="34" charset="0"/>
                <a:cs typeface="Arial" panose="020B0604020202020204" pitchFamily="34" charset="0"/>
              </a:rPr>
              <a:t>AMOUNT OF THE DEALING</a:t>
            </a:r>
          </a:p>
        </p:txBody>
      </p:sp>
      <p:pic>
        <p:nvPicPr>
          <p:cNvPr id="6" name="Picture 5">
            <a:extLst>
              <a:ext uri="{FF2B5EF4-FFF2-40B4-BE49-F238E27FC236}">
                <a16:creationId xmlns:a16="http://schemas.microsoft.com/office/drawing/2014/main" id="{D6881E64-13E1-46D7-9CDF-8475736CC864}"/>
              </a:ext>
            </a:extLst>
          </p:cNvPr>
          <p:cNvPicPr>
            <a:picLocks noChangeAspect="1"/>
          </p:cNvPicPr>
          <p:nvPr/>
        </p:nvPicPr>
        <p:blipFill>
          <a:blip r:embed="rId4"/>
          <a:stretch>
            <a:fillRect/>
          </a:stretch>
        </p:blipFill>
        <p:spPr>
          <a:xfrm>
            <a:off x="1461254" y="2895430"/>
            <a:ext cx="1856868" cy="2136999"/>
          </a:xfrm>
          <a:prstGeom prst="rect">
            <a:avLst/>
          </a:prstGeom>
        </p:spPr>
      </p:pic>
      <p:sp>
        <p:nvSpPr>
          <p:cNvPr id="3" name="TextBox 2">
            <a:extLst>
              <a:ext uri="{FF2B5EF4-FFF2-40B4-BE49-F238E27FC236}">
                <a16:creationId xmlns:a16="http://schemas.microsoft.com/office/drawing/2014/main" id="{5B99B393-2147-4590-AC2B-4796FAFBF4F8}"/>
              </a:ext>
            </a:extLst>
          </p:cNvPr>
          <p:cNvSpPr txBox="1"/>
          <p:nvPr/>
        </p:nvSpPr>
        <p:spPr>
          <a:xfrm>
            <a:off x="5224700" y="1942237"/>
            <a:ext cx="5988423" cy="1815882"/>
          </a:xfrm>
          <a:prstGeom prst="rect">
            <a:avLst/>
          </a:prstGeom>
          <a:noFill/>
        </p:spPr>
        <p:txBody>
          <a:bodyPr wrap="square" rtlCol="0">
            <a:spAutoFit/>
          </a:bodyPr>
          <a:lstStyle/>
          <a:p>
            <a:r>
              <a:rPr lang="en-CA" sz="2800" dirty="0">
                <a:solidFill>
                  <a:schemeClr val="bg2">
                    <a:lumMod val="50000"/>
                  </a:schemeClr>
                </a:solidFill>
                <a:latin typeface="Arial" panose="020B0604020202020204" pitchFamily="34" charset="0"/>
                <a:cs typeface="Arial" panose="020B0604020202020204" pitchFamily="34" charset="0"/>
              </a:rPr>
              <a:t>“…the quantity of the work taken will not be determinative of fairness, but it can help in the determination.” para 56</a:t>
            </a:r>
          </a:p>
        </p:txBody>
      </p:sp>
    </p:spTree>
    <p:custDataLst>
      <p:tags r:id="rId1"/>
    </p:custDataLst>
    <p:extLst>
      <p:ext uri="{BB962C8B-B14F-4D97-AF65-F5344CB8AC3E}">
        <p14:creationId xmlns:p14="http://schemas.microsoft.com/office/powerpoint/2010/main" val="2113011819"/>
      </p:ext>
    </p:extLst>
  </p:cSld>
  <p:clrMapOvr>
    <a:masterClrMapping/>
  </p:clrMapOvr>
  <mc:AlternateContent xmlns:mc="http://schemas.openxmlformats.org/markup-compatibility/2006" xmlns:p14="http://schemas.microsoft.com/office/powerpoint/2010/main">
    <mc:Choice Requires="p14">
      <p:transition spd="slow" p14:dur="2000" advTm="8276"/>
    </mc:Choice>
    <mc:Fallback xmlns="">
      <p:transition spd="slow" advTm="827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type="lt">
                                    <p:tmAbs val="70"/>
                                  </p:iterate>
                                  <p:childTnLst>
                                    <p:set>
                                      <p:cBhvr>
                                        <p:cTn id="6" dur="1" fill="hold">
                                          <p:stCondLst>
                                            <p:cond delay="0"/>
                                          </p:stCondLst>
                                        </p:cTn>
                                        <p:tgtEl>
                                          <p:spTgt spid="3"/>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animEffect transition="in" filter="fade">
                                      <p:cBhvr>
                                        <p:cTn id="9"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0A0EFF-9FDA-4012-8CF4-EA15C74AA685}"/>
              </a:ext>
            </a:extLst>
          </p:cNvPr>
          <p:cNvSpPr>
            <a:spLocks noGrp="1"/>
          </p:cNvSpPr>
          <p:nvPr>
            <p:ph type="title"/>
          </p:nvPr>
        </p:nvSpPr>
        <p:spPr/>
        <p:txBody>
          <a:bodyPr/>
          <a:lstStyle/>
          <a:p>
            <a:r>
              <a:rPr lang="en-CA" b="1" dirty="0">
                <a:latin typeface="Arial" panose="020B0604020202020204" pitchFamily="34" charset="0"/>
                <a:cs typeface="Arial" panose="020B0604020202020204" pitchFamily="34" charset="0"/>
              </a:rPr>
              <a:t>ALTERNATIVES TO THE DEALING</a:t>
            </a:r>
          </a:p>
        </p:txBody>
      </p:sp>
      <p:pic>
        <p:nvPicPr>
          <p:cNvPr id="6" name="Picture 5">
            <a:extLst>
              <a:ext uri="{FF2B5EF4-FFF2-40B4-BE49-F238E27FC236}">
                <a16:creationId xmlns:a16="http://schemas.microsoft.com/office/drawing/2014/main" id="{42803256-4227-4F0E-9D1F-3EA5B607B2AB}"/>
              </a:ext>
            </a:extLst>
          </p:cNvPr>
          <p:cNvPicPr>
            <a:picLocks noChangeAspect="1"/>
          </p:cNvPicPr>
          <p:nvPr/>
        </p:nvPicPr>
        <p:blipFill>
          <a:blip r:embed="rId4"/>
          <a:stretch>
            <a:fillRect/>
          </a:stretch>
        </p:blipFill>
        <p:spPr>
          <a:xfrm>
            <a:off x="8450680" y="3739174"/>
            <a:ext cx="2652477" cy="2095784"/>
          </a:xfrm>
          <a:prstGeom prst="rect">
            <a:avLst/>
          </a:prstGeom>
        </p:spPr>
      </p:pic>
      <p:sp>
        <p:nvSpPr>
          <p:cNvPr id="3" name="TextBox 2">
            <a:extLst>
              <a:ext uri="{FF2B5EF4-FFF2-40B4-BE49-F238E27FC236}">
                <a16:creationId xmlns:a16="http://schemas.microsoft.com/office/drawing/2014/main" id="{7FD929F2-C8AB-4F4D-AE9F-261A679B4827}"/>
              </a:ext>
            </a:extLst>
          </p:cNvPr>
          <p:cNvSpPr txBox="1"/>
          <p:nvPr/>
        </p:nvSpPr>
        <p:spPr>
          <a:xfrm>
            <a:off x="1057835" y="2133600"/>
            <a:ext cx="5450541" cy="2246769"/>
          </a:xfrm>
          <a:prstGeom prst="rect">
            <a:avLst/>
          </a:prstGeom>
          <a:noFill/>
        </p:spPr>
        <p:txBody>
          <a:bodyPr wrap="square" rtlCol="0">
            <a:spAutoFit/>
          </a:bodyPr>
          <a:lstStyle/>
          <a:p>
            <a:r>
              <a:rPr lang="en-CA" sz="2800" dirty="0">
                <a:solidFill>
                  <a:schemeClr val="bg2">
                    <a:lumMod val="50000"/>
                  </a:schemeClr>
                </a:solidFill>
                <a:latin typeface="Arial" panose="020B0604020202020204" pitchFamily="34" charset="0"/>
                <a:cs typeface="Arial" panose="020B0604020202020204" pitchFamily="34" charset="0"/>
              </a:rPr>
              <a:t>“If there is a non-copyrighted equivalent of the work that could have been used instead of the copyrighted work, this should be considered by the court.” para 57</a:t>
            </a:r>
          </a:p>
        </p:txBody>
      </p:sp>
    </p:spTree>
    <p:custDataLst>
      <p:tags r:id="rId1"/>
    </p:custDataLst>
    <p:extLst>
      <p:ext uri="{BB962C8B-B14F-4D97-AF65-F5344CB8AC3E}">
        <p14:creationId xmlns:p14="http://schemas.microsoft.com/office/powerpoint/2010/main" val="380227835"/>
      </p:ext>
    </p:extLst>
  </p:cSld>
  <p:clrMapOvr>
    <a:masterClrMapping/>
  </p:clrMapOvr>
  <mc:AlternateContent xmlns:mc="http://schemas.openxmlformats.org/markup-compatibility/2006" xmlns:p14="http://schemas.microsoft.com/office/powerpoint/2010/main">
    <mc:Choice Requires="p14">
      <p:transition spd="slow" p14:dur="2000" advTm="11052"/>
    </mc:Choice>
    <mc:Fallback xmlns="">
      <p:transition spd="slow" advTm="1105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 presetClass="entr" presetSubtype="0" fill="hold" grpId="0" nodeType="afterEffect">
                                  <p:stCondLst>
                                    <p:cond delay="0"/>
                                  </p:stCondLst>
                                  <p:iterate type="lt">
                                    <p:tmAbs val="70"/>
                                  </p:iterate>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2E5B81-BE82-44E2-B1FE-081F02251ED8}"/>
              </a:ext>
            </a:extLst>
          </p:cNvPr>
          <p:cNvSpPr>
            <a:spLocks noGrp="1"/>
          </p:cNvSpPr>
          <p:nvPr>
            <p:ph type="title"/>
          </p:nvPr>
        </p:nvSpPr>
        <p:spPr/>
        <p:txBody>
          <a:bodyPr/>
          <a:lstStyle/>
          <a:p>
            <a:r>
              <a:rPr lang="en-CA" b="1" dirty="0">
                <a:latin typeface="Arial" panose="020B0604020202020204" pitchFamily="34" charset="0"/>
                <a:cs typeface="Arial" panose="020B0604020202020204" pitchFamily="34" charset="0"/>
              </a:rPr>
              <a:t>NATURE OF THE DEALING</a:t>
            </a:r>
          </a:p>
        </p:txBody>
      </p:sp>
      <p:pic>
        <p:nvPicPr>
          <p:cNvPr id="6" name="Picture 5">
            <a:extLst>
              <a:ext uri="{FF2B5EF4-FFF2-40B4-BE49-F238E27FC236}">
                <a16:creationId xmlns:a16="http://schemas.microsoft.com/office/drawing/2014/main" id="{A0C25C62-6CBC-4CE4-9378-21E867CCCF68}"/>
              </a:ext>
            </a:extLst>
          </p:cNvPr>
          <p:cNvPicPr>
            <a:picLocks noChangeAspect="1"/>
          </p:cNvPicPr>
          <p:nvPr/>
        </p:nvPicPr>
        <p:blipFill>
          <a:blip r:embed="rId4"/>
          <a:stretch>
            <a:fillRect/>
          </a:stretch>
        </p:blipFill>
        <p:spPr>
          <a:xfrm>
            <a:off x="978242" y="3268135"/>
            <a:ext cx="1715275" cy="2079366"/>
          </a:xfrm>
          <a:prstGeom prst="rect">
            <a:avLst/>
          </a:prstGeom>
        </p:spPr>
      </p:pic>
      <p:pic>
        <p:nvPicPr>
          <p:cNvPr id="7" name="Shape 267">
            <a:extLst>
              <a:ext uri="{FF2B5EF4-FFF2-40B4-BE49-F238E27FC236}">
                <a16:creationId xmlns:a16="http://schemas.microsoft.com/office/drawing/2014/main" id="{BC3CE646-004A-4AD4-B708-8A08A3DEF774}"/>
              </a:ext>
            </a:extLst>
          </p:cNvPr>
          <p:cNvPicPr preferRelativeResize="0"/>
          <p:nvPr/>
        </p:nvPicPr>
        <p:blipFill>
          <a:blip r:embed="rId5"/>
          <a:stretch>
            <a:fillRect/>
          </a:stretch>
        </p:blipFill>
        <p:spPr>
          <a:xfrm rot="19201599" flipV="1">
            <a:off x="6050316" y="4105037"/>
            <a:ext cx="1154974" cy="1050569"/>
          </a:xfrm>
          <a:prstGeom prst="rect">
            <a:avLst/>
          </a:prstGeom>
          <a:noFill/>
          <a:ln>
            <a:noFill/>
          </a:ln>
        </p:spPr>
      </p:pic>
      <p:pic>
        <p:nvPicPr>
          <p:cNvPr id="8" name="Shape 267">
            <a:extLst>
              <a:ext uri="{FF2B5EF4-FFF2-40B4-BE49-F238E27FC236}">
                <a16:creationId xmlns:a16="http://schemas.microsoft.com/office/drawing/2014/main" id="{00F5307C-5A16-47EC-B3A1-FEE29C88712F}"/>
              </a:ext>
            </a:extLst>
          </p:cNvPr>
          <p:cNvPicPr preferRelativeResize="0"/>
          <p:nvPr/>
        </p:nvPicPr>
        <p:blipFill>
          <a:blip r:embed="rId5"/>
          <a:stretch>
            <a:fillRect/>
          </a:stretch>
        </p:blipFill>
        <p:spPr>
          <a:xfrm rot="18673656" flipV="1">
            <a:off x="8280044" y="3798358"/>
            <a:ext cx="1154974" cy="1050569"/>
          </a:xfrm>
          <a:prstGeom prst="rect">
            <a:avLst/>
          </a:prstGeom>
          <a:noFill/>
          <a:ln>
            <a:noFill/>
          </a:ln>
        </p:spPr>
      </p:pic>
      <p:pic>
        <p:nvPicPr>
          <p:cNvPr id="9" name="Shape 267">
            <a:extLst>
              <a:ext uri="{FF2B5EF4-FFF2-40B4-BE49-F238E27FC236}">
                <a16:creationId xmlns:a16="http://schemas.microsoft.com/office/drawing/2014/main" id="{15836872-D7C7-4CEA-B91F-D07765F995B5}"/>
              </a:ext>
            </a:extLst>
          </p:cNvPr>
          <p:cNvPicPr preferRelativeResize="0"/>
          <p:nvPr/>
        </p:nvPicPr>
        <p:blipFill>
          <a:blip r:embed="rId5"/>
          <a:stretch>
            <a:fillRect/>
          </a:stretch>
        </p:blipFill>
        <p:spPr>
          <a:xfrm rot="19363420">
            <a:off x="5904771" y="3062011"/>
            <a:ext cx="1154974" cy="1050569"/>
          </a:xfrm>
          <a:prstGeom prst="rect">
            <a:avLst/>
          </a:prstGeom>
          <a:noFill/>
          <a:ln>
            <a:noFill/>
          </a:ln>
        </p:spPr>
      </p:pic>
      <p:pic>
        <p:nvPicPr>
          <p:cNvPr id="10" name="Shape 267">
            <a:extLst>
              <a:ext uri="{FF2B5EF4-FFF2-40B4-BE49-F238E27FC236}">
                <a16:creationId xmlns:a16="http://schemas.microsoft.com/office/drawing/2014/main" id="{5F98B79B-02D1-43A4-AF12-2911FDB45186}"/>
              </a:ext>
            </a:extLst>
          </p:cNvPr>
          <p:cNvPicPr preferRelativeResize="0"/>
          <p:nvPr/>
        </p:nvPicPr>
        <p:blipFill>
          <a:blip r:embed="rId5"/>
          <a:stretch>
            <a:fillRect/>
          </a:stretch>
        </p:blipFill>
        <p:spPr>
          <a:xfrm rot="1689103">
            <a:off x="4935238" y="3992462"/>
            <a:ext cx="1154974" cy="1050569"/>
          </a:xfrm>
          <a:prstGeom prst="rect">
            <a:avLst/>
          </a:prstGeom>
          <a:noFill/>
          <a:ln>
            <a:noFill/>
          </a:ln>
        </p:spPr>
      </p:pic>
      <p:pic>
        <p:nvPicPr>
          <p:cNvPr id="11" name="Shape 267">
            <a:extLst>
              <a:ext uri="{FF2B5EF4-FFF2-40B4-BE49-F238E27FC236}">
                <a16:creationId xmlns:a16="http://schemas.microsoft.com/office/drawing/2014/main" id="{C6BD7490-F2E3-47FC-8533-CF5918CAA70E}"/>
              </a:ext>
            </a:extLst>
          </p:cNvPr>
          <p:cNvPicPr preferRelativeResize="0"/>
          <p:nvPr/>
        </p:nvPicPr>
        <p:blipFill>
          <a:blip r:embed="rId5"/>
          <a:stretch>
            <a:fillRect/>
          </a:stretch>
        </p:blipFill>
        <p:spPr>
          <a:xfrm rot="1630733">
            <a:off x="7334729" y="3643128"/>
            <a:ext cx="1154974" cy="1050569"/>
          </a:xfrm>
          <a:prstGeom prst="rect">
            <a:avLst/>
          </a:prstGeom>
          <a:noFill/>
          <a:ln>
            <a:noFill/>
          </a:ln>
        </p:spPr>
      </p:pic>
      <p:pic>
        <p:nvPicPr>
          <p:cNvPr id="12" name="Shape 267">
            <a:extLst>
              <a:ext uri="{FF2B5EF4-FFF2-40B4-BE49-F238E27FC236}">
                <a16:creationId xmlns:a16="http://schemas.microsoft.com/office/drawing/2014/main" id="{708A072C-0197-4E62-BAF6-078AEC7E7BE4}"/>
              </a:ext>
            </a:extLst>
          </p:cNvPr>
          <p:cNvPicPr preferRelativeResize="0"/>
          <p:nvPr/>
        </p:nvPicPr>
        <p:blipFill>
          <a:blip r:embed="rId5"/>
          <a:stretch>
            <a:fillRect/>
          </a:stretch>
        </p:blipFill>
        <p:spPr>
          <a:xfrm rot="20199305" flipV="1">
            <a:off x="3211001" y="3768843"/>
            <a:ext cx="1154974" cy="1050569"/>
          </a:xfrm>
          <a:prstGeom prst="rect">
            <a:avLst/>
          </a:prstGeom>
          <a:noFill/>
          <a:ln>
            <a:noFill/>
          </a:ln>
        </p:spPr>
      </p:pic>
      <p:pic>
        <p:nvPicPr>
          <p:cNvPr id="13" name="Shape 267">
            <a:extLst>
              <a:ext uri="{FF2B5EF4-FFF2-40B4-BE49-F238E27FC236}">
                <a16:creationId xmlns:a16="http://schemas.microsoft.com/office/drawing/2014/main" id="{713D93EB-AE8F-4947-91F8-05C5AABA4390}"/>
              </a:ext>
            </a:extLst>
          </p:cNvPr>
          <p:cNvPicPr preferRelativeResize="0"/>
          <p:nvPr/>
        </p:nvPicPr>
        <p:blipFill>
          <a:blip r:embed="rId5"/>
          <a:stretch>
            <a:fillRect/>
          </a:stretch>
        </p:blipFill>
        <p:spPr>
          <a:xfrm rot="957270" flipV="1">
            <a:off x="4197834" y="4704097"/>
            <a:ext cx="1154974" cy="1050569"/>
          </a:xfrm>
          <a:prstGeom prst="rect">
            <a:avLst/>
          </a:prstGeom>
          <a:noFill/>
          <a:ln>
            <a:noFill/>
          </a:ln>
        </p:spPr>
      </p:pic>
      <p:pic>
        <p:nvPicPr>
          <p:cNvPr id="14" name="Shape 267">
            <a:extLst>
              <a:ext uri="{FF2B5EF4-FFF2-40B4-BE49-F238E27FC236}">
                <a16:creationId xmlns:a16="http://schemas.microsoft.com/office/drawing/2014/main" id="{21676E9D-342F-48D2-8D91-50A898C7DBF5}"/>
              </a:ext>
            </a:extLst>
          </p:cNvPr>
          <p:cNvPicPr preferRelativeResize="0"/>
          <p:nvPr/>
        </p:nvPicPr>
        <p:blipFill>
          <a:blip r:embed="rId5"/>
          <a:stretch>
            <a:fillRect/>
          </a:stretch>
        </p:blipFill>
        <p:spPr>
          <a:xfrm rot="1029073" flipV="1">
            <a:off x="7196088" y="4659043"/>
            <a:ext cx="1154974" cy="1050569"/>
          </a:xfrm>
          <a:prstGeom prst="rect">
            <a:avLst/>
          </a:prstGeom>
          <a:noFill/>
          <a:ln>
            <a:noFill/>
          </a:ln>
        </p:spPr>
      </p:pic>
      <p:pic>
        <p:nvPicPr>
          <p:cNvPr id="15" name="Shape 267">
            <a:extLst>
              <a:ext uri="{FF2B5EF4-FFF2-40B4-BE49-F238E27FC236}">
                <a16:creationId xmlns:a16="http://schemas.microsoft.com/office/drawing/2014/main" id="{49047C9F-B723-4892-971F-54AC8F1464A0}"/>
              </a:ext>
            </a:extLst>
          </p:cNvPr>
          <p:cNvPicPr preferRelativeResize="0"/>
          <p:nvPr/>
        </p:nvPicPr>
        <p:blipFill>
          <a:blip r:embed="rId5"/>
          <a:stretch>
            <a:fillRect/>
          </a:stretch>
        </p:blipFill>
        <p:spPr>
          <a:xfrm rot="15744716" flipV="1">
            <a:off x="9300263" y="3001333"/>
            <a:ext cx="1154974" cy="1050569"/>
          </a:xfrm>
          <a:prstGeom prst="rect">
            <a:avLst/>
          </a:prstGeom>
          <a:noFill/>
          <a:ln>
            <a:noFill/>
          </a:ln>
        </p:spPr>
      </p:pic>
      <p:pic>
        <p:nvPicPr>
          <p:cNvPr id="16" name="Shape 267">
            <a:extLst>
              <a:ext uri="{FF2B5EF4-FFF2-40B4-BE49-F238E27FC236}">
                <a16:creationId xmlns:a16="http://schemas.microsoft.com/office/drawing/2014/main" id="{9840564A-AFF2-4DE8-836E-123139D77915}"/>
              </a:ext>
            </a:extLst>
          </p:cNvPr>
          <p:cNvPicPr preferRelativeResize="0"/>
          <p:nvPr/>
        </p:nvPicPr>
        <p:blipFill>
          <a:blip r:embed="rId5"/>
          <a:stretch>
            <a:fillRect/>
          </a:stretch>
        </p:blipFill>
        <p:spPr>
          <a:xfrm rot="908300" flipV="1">
            <a:off x="9496175" y="4498854"/>
            <a:ext cx="1154974" cy="1050569"/>
          </a:xfrm>
          <a:prstGeom prst="rect">
            <a:avLst/>
          </a:prstGeom>
          <a:noFill/>
          <a:ln>
            <a:noFill/>
          </a:ln>
        </p:spPr>
      </p:pic>
      <p:sp>
        <p:nvSpPr>
          <p:cNvPr id="3" name="TextBox 2">
            <a:extLst>
              <a:ext uri="{FF2B5EF4-FFF2-40B4-BE49-F238E27FC236}">
                <a16:creationId xmlns:a16="http://schemas.microsoft.com/office/drawing/2014/main" id="{46A209AF-9870-4D87-8BC9-6CDA033B06C3}"/>
              </a:ext>
            </a:extLst>
          </p:cNvPr>
          <p:cNvSpPr txBox="1"/>
          <p:nvPr/>
        </p:nvSpPr>
        <p:spPr>
          <a:xfrm>
            <a:off x="1018555" y="1509224"/>
            <a:ext cx="9970477" cy="1384995"/>
          </a:xfrm>
          <a:prstGeom prst="rect">
            <a:avLst/>
          </a:prstGeom>
          <a:noFill/>
        </p:spPr>
        <p:txBody>
          <a:bodyPr wrap="square" rtlCol="0">
            <a:spAutoFit/>
          </a:bodyPr>
          <a:lstStyle/>
          <a:p>
            <a:r>
              <a:rPr lang="en-CA" sz="2800" dirty="0">
                <a:solidFill>
                  <a:schemeClr val="bg2">
                    <a:lumMod val="50000"/>
                  </a:schemeClr>
                </a:solidFill>
                <a:latin typeface="Arial" panose="020B0604020202020204" pitchFamily="34" charset="0"/>
                <a:cs typeface="Arial" panose="020B0604020202020204" pitchFamily="34" charset="0"/>
              </a:rPr>
              <a:t>“…if a work has not been published, the dealing may be more fair in that its reproduction with acknowledgement could lead to a wider public dissemination of the work…” para 58</a:t>
            </a:r>
          </a:p>
        </p:txBody>
      </p:sp>
    </p:spTree>
    <p:custDataLst>
      <p:tags r:id="rId1"/>
    </p:custDataLst>
    <p:extLst>
      <p:ext uri="{BB962C8B-B14F-4D97-AF65-F5344CB8AC3E}">
        <p14:creationId xmlns:p14="http://schemas.microsoft.com/office/powerpoint/2010/main" val="2535462180"/>
      </p:ext>
    </p:extLst>
  </p:cSld>
  <p:clrMapOvr>
    <a:masterClrMapping/>
  </p:clrMapOvr>
  <mc:AlternateContent xmlns:mc="http://schemas.openxmlformats.org/markup-compatibility/2006" xmlns:p14="http://schemas.microsoft.com/office/powerpoint/2010/main">
    <mc:Choice Requires="p14">
      <p:transition spd="slow" p14:dur="2000" advTm="15788"/>
    </mc:Choice>
    <mc:Fallback xmlns="">
      <p:transition spd="slow" advTm="1578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300"/>
                                        <p:tgtEl>
                                          <p:spTgt spid="12"/>
                                        </p:tgtEl>
                                      </p:cBhvr>
                                    </p:animEffect>
                                  </p:childTnLst>
                                </p:cTn>
                              </p:par>
                            </p:childTnLst>
                          </p:cTn>
                        </p:par>
                        <p:par>
                          <p:cTn id="8" fill="hold">
                            <p:stCondLst>
                              <p:cond delay="300"/>
                            </p:stCondLst>
                            <p:childTnLst>
                              <p:par>
                                <p:cTn id="9" presetID="10" presetClass="entr" presetSubtype="0"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300"/>
                                        <p:tgtEl>
                                          <p:spTgt spid="13"/>
                                        </p:tgtEl>
                                      </p:cBhvr>
                                    </p:animEffect>
                                  </p:childTnLst>
                                </p:cTn>
                              </p:par>
                            </p:childTnLst>
                          </p:cTn>
                        </p:par>
                        <p:par>
                          <p:cTn id="12" fill="hold">
                            <p:stCondLst>
                              <p:cond delay="600"/>
                            </p:stCondLst>
                            <p:childTnLst>
                              <p:par>
                                <p:cTn id="13" presetID="10"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300"/>
                                        <p:tgtEl>
                                          <p:spTgt spid="10"/>
                                        </p:tgtEl>
                                      </p:cBhvr>
                                    </p:animEffect>
                                  </p:childTnLst>
                                </p:cTn>
                              </p:par>
                            </p:childTnLst>
                          </p:cTn>
                        </p:par>
                        <p:par>
                          <p:cTn id="16" fill="hold">
                            <p:stCondLst>
                              <p:cond delay="900"/>
                            </p:stCondLst>
                            <p:childTnLst>
                              <p:par>
                                <p:cTn id="17" presetID="10" presetClass="entr" presetSubtype="0" fill="hold"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300"/>
                                        <p:tgtEl>
                                          <p:spTgt spid="9"/>
                                        </p:tgtEl>
                                      </p:cBhvr>
                                    </p:animEffect>
                                  </p:childTnLst>
                                </p:cTn>
                              </p:par>
                            </p:childTnLst>
                          </p:cTn>
                        </p:par>
                        <p:par>
                          <p:cTn id="20" fill="hold">
                            <p:stCondLst>
                              <p:cond delay="1200"/>
                            </p:stCondLst>
                            <p:childTnLst>
                              <p:par>
                                <p:cTn id="21" presetID="10" presetClass="entr" presetSubtype="0"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300"/>
                                        <p:tgtEl>
                                          <p:spTgt spid="7"/>
                                        </p:tgtEl>
                                      </p:cBhvr>
                                    </p:animEffect>
                                  </p:childTnLst>
                                </p:cTn>
                              </p:par>
                            </p:childTnLst>
                          </p:cTn>
                        </p:par>
                        <p:par>
                          <p:cTn id="24" fill="hold">
                            <p:stCondLst>
                              <p:cond delay="1500"/>
                            </p:stCondLst>
                            <p:childTnLst>
                              <p:par>
                                <p:cTn id="25" presetID="10" presetClass="entr" presetSubtype="0" fill="hold"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300"/>
                                        <p:tgtEl>
                                          <p:spTgt spid="14"/>
                                        </p:tgtEl>
                                      </p:cBhvr>
                                    </p:animEffect>
                                  </p:childTnLst>
                                </p:cTn>
                              </p:par>
                            </p:childTnLst>
                          </p:cTn>
                        </p:par>
                        <p:par>
                          <p:cTn id="28" fill="hold">
                            <p:stCondLst>
                              <p:cond delay="1800"/>
                            </p:stCondLst>
                            <p:childTnLst>
                              <p:par>
                                <p:cTn id="29" presetID="10" presetClass="entr" presetSubtype="0" fill="hold"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300"/>
                                        <p:tgtEl>
                                          <p:spTgt spid="11"/>
                                        </p:tgtEl>
                                      </p:cBhvr>
                                    </p:animEffect>
                                  </p:childTnLst>
                                </p:cTn>
                              </p:par>
                            </p:childTnLst>
                          </p:cTn>
                        </p:par>
                        <p:par>
                          <p:cTn id="32" fill="hold">
                            <p:stCondLst>
                              <p:cond delay="2100"/>
                            </p:stCondLst>
                            <p:childTnLst>
                              <p:par>
                                <p:cTn id="33" presetID="10" presetClass="entr" presetSubtype="0"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300"/>
                                        <p:tgtEl>
                                          <p:spTgt spid="15"/>
                                        </p:tgtEl>
                                      </p:cBhvr>
                                    </p:animEffect>
                                  </p:childTnLst>
                                </p:cTn>
                              </p:par>
                            </p:childTnLst>
                          </p:cTn>
                        </p:par>
                        <p:par>
                          <p:cTn id="36" fill="hold">
                            <p:stCondLst>
                              <p:cond delay="2400"/>
                            </p:stCondLst>
                            <p:childTnLst>
                              <p:par>
                                <p:cTn id="37" presetID="10"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300"/>
                                        <p:tgtEl>
                                          <p:spTgt spid="8"/>
                                        </p:tgtEl>
                                      </p:cBhvr>
                                    </p:animEffect>
                                  </p:childTnLst>
                                </p:cTn>
                              </p:par>
                            </p:childTnLst>
                          </p:cTn>
                        </p:par>
                        <p:par>
                          <p:cTn id="40" fill="hold">
                            <p:stCondLst>
                              <p:cond delay="2700"/>
                            </p:stCondLst>
                            <p:childTnLst>
                              <p:par>
                                <p:cTn id="41" presetID="10" presetClass="entr" presetSubtype="0" fill="hold"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300"/>
                                        <p:tgtEl>
                                          <p:spTgt spid="16"/>
                                        </p:tgtEl>
                                      </p:cBhvr>
                                    </p:animEffect>
                                  </p:childTnLst>
                                </p:cTn>
                              </p:par>
                            </p:childTnLst>
                          </p:cTn>
                        </p:par>
                        <p:par>
                          <p:cTn id="44" fill="hold">
                            <p:stCondLst>
                              <p:cond delay="3000"/>
                            </p:stCondLst>
                            <p:childTnLst>
                              <p:par>
                                <p:cTn id="45" presetID="1" presetClass="entr" presetSubtype="0" fill="hold" grpId="0" nodeType="afterEffect">
                                  <p:stCondLst>
                                    <p:cond delay="0"/>
                                  </p:stCondLst>
                                  <p:iterate type="lt">
                                    <p:tmAbs val="70"/>
                                  </p:iterate>
                                  <p:childTnLst>
                                    <p:set>
                                      <p:cBhvr>
                                        <p:cTn id="4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4F79CA-F5CD-4BC8-8291-06D76EB2BF27}"/>
              </a:ext>
            </a:extLst>
          </p:cNvPr>
          <p:cNvSpPr>
            <a:spLocks noGrp="1"/>
          </p:cNvSpPr>
          <p:nvPr>
            <p:ph type="title"/>
          </p:nvPr>
        </p:nvSpPr>
        <p:spPr/>
        <p:txBody>
          <a:bodyPr/>
          <a:lstStyle/>
          <a:p>
            <a:r>
              <a:rPr lang="en-CA" b="1" dirty="0">
                <a:latin typeface="Arial" panose="020B0604020202020204" pitchFamily="34" charset="0"/>
                <a:cs typeface="Arial" panose="020B0604020202020204" pitchFamily="34" charset="0"/>
              </a:rPr>
              <a:t>EFFECT OF THE DEALING</a:t>
            </a:r>
          </a:p>
        </p:txBody>
      </p:sp>
      <p:pic>
        <p:nvPicPr>
          <p:cNvPr id="6" name="Picture 5">
            <a:extLst>
              <a:ext uri="{FF2B5EF4-FFF2-40B4-BE49-F238E27FC236}">
                <a16:creationId xmlns:a16="http://schemas.microsoft.com/office/drawing/2014/main" id="{8A875819-DD50-4E4C-B72B-26417B0A8341}"/>
              </a:ext>
            </a:extLst>
          </p:cNvPr>
          <p:cNvPicPr>
            <a:picLocks noChangeAspect="1"/>
          </p:cNvPicPr>
          <p:nvPr/>
        </p:nvPicPr>
        <p:blipFill>
          <a:blip r:embed="rId4"/>
          <a:stretch>
            <a:fillRect/>
          </a:stretch>
        </p:blipFill>
        <p:spPr>
          <a:xfrm>
            <a:off x="8610272" y="2930106"/>
            <a:ext cx="1976587" cy="2924542"/>
          </a:xfrm>
          <a:prstGeom prst="rect">
            <a:avLst/>
          </a:prstGeom>
        </p:spPr>
      </p:pic>
      <p:sp>
        <p:nvSpPr>
          <p:cNvPr id="3" name="TextBox 2">
            <a:extLst>
              <a:ext uri="{FF2B5EF4-FFF2-40B4-BE49-F238E27FC236}">
                <a16:creationId xmlns:a16="http://schemas.microsoft.com/office/drawing/2014/main" id="{AAADB83D-3C2A-4D5A-835D-D722E3FED278}"/>
              </a:ext>
            </a:extLst>
          </p:cNvPr>
          <p:cNvSpPr txBox="1"/>
          <p:nvPr/>
        </p:nvSpPr>
        <p:spPr>
          <a:xfrm>
            <a:off x="828136" y="1932317"/>
            <a:ext cx="7437323" cy="1384995"/>
          </a:xfrm>
          <a:prstGeom prst="rect">
            <a:avLst/>
          </a:prstGeom>
          <a:noFill/>
        </p:spPr>
        <p:txBody>
          <a:bodyPr wrap="square" rtlCol="0">
            <a:spAutoFit/>
          </a:bodyPr>
          <a:lstStyle/>
          <a:p>
            <a:r>
              <a:rPr lang="en-CA" sz="2800" dirty="0">
                <a:solidFill>
                  <a:schemeClr val="bg2">
                    <a:lumMod val="50000"/>
                  </a:schemeClr>
                </a:solidFill>
                <a:latin typeface="Arial" panose="020B0604020202020204" pitchFamily="34" charset="0"/>
                <a:cs typeface="Arial" panose="020B0604020202020204" pitchFamily="34" charset="0"/>
              </a:rPr>
              <a:t>“…it is neither the only factor nor the most important factor that a court must consider in deciding if the dealing is fair.” para 59</a:t>
            </a:r>
          </a:p>
        </p:txBody>
      </p:sp>
      <p:sp>
        <p:nvSpPr>
          <p:cNvPr id="4" name="TextBox 3">
            <a:extLst>
              <a:ext uri="{FF2B5EF4-FFF2-40B4-BE49-F238E27FC236}">
                <a16:creationId xmlns:a16="http://schemas.microsoft.com/office/drawing/2014/main" id="{E7F6443B-3637-4918-B9BD-7F2DC7CD89B9}"/>
              </a:ext>
            </a:extLst>
          </p:cNvPr>
          <p:cNvSpPr txBox="1"/>
          <p:nvPr/>
        </p:nvSpPr>
        <p:spPr>
          <a:xfrm>
            <a:off x="2854779" y="4009932"/>
            <a:ext cx="6139543" cy="523220"/>
          </a:xfrm>
          <a:prstGeom prst="rect">
            <a:avLst/>
          </a:prstGeom>
          <a:noFill/>
        </p:spPr>
        <p:txBody>
          <a:bodyPr wrap="square" rtlCol="0">
            <a:spAutoFit/>
          </a:bodyPr>
          <a:lstStyle/>
          <a:p>
            <a:r>
              <a:rPr lang="en-CA" sz="2800" dirty="0">
                <a:solidFill>
                  <a:schemeClr val="bg2">
                    <a:lumMod val="50000"/>
                  </a:schemeClr>
                </a:solidFill>
                <a:latin typeface="Arial" panose="020B0604020202020204" pitchFamily="34" charset="0"/>
                <a:cs typeface="Arial" panose="020B0604020202020204" pitchFamily="34" charset="0"/>
              </a:rPr>
              <a:t>Competition in the market</a:t>
            </a:r>
          </a:p>
        </p:txBody>
      </p:sp>
    </p:spTree>
    <p:custDataLst>
      <p:tags r:id="rId1"/>
    </p:custDataLst>
    <p:extLst>
      <p:ext uri="{BB962C8B-B14F-4D97-AF65-F5344CB8AC3E}">
        <p14:creationId xmlns:p14="http://schemas.microsoft.com/office/powerpoint/2010/main" val="2437361755"/>
      </p:ext>
    </p:extLst>
  </p:cSld>
  <p:clrMapOvr>
    <a:masterClrMapping/>
  </p:clrMapOvr>
  <mc:AlternateContent xmlns:mc="http://schemas.openxmlformats.org/markup-compatibility/2006" xmlns:p14="http://schemas.microsoft.com/office/powerpoint/2010/main">
    <mc:Choice Requires="p14">
      <p:transition spd="slow" p14:dur="2000" advTm="19728"/>
    </mc:Choice>
    <mc:Fallback xmlns="">
      <p:transition spd="slow" advTm="1972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iterate type="lt">
                                    <p:tmAbs val="70"/>
                                  </p:iterate>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25785" y="526318"/>
            <a:ext cx="9941169" cy="868633"/>
          </a:xfrm>
        </p:spPr>
        <p:txBody>
          <a:bodyPr/>
          <a:lstStyle/>
          <a:p>
            <a:r>
              <a:rPr lang="en-US" b="1" dirty="0">
                <a:latin typeface="Arial" panose="020B0604020202020204" pitchFamily="34" charset="0"/>
                <a:cs typeface="Arial" panose="020B0604020202020204" pitchFamily="34" charset="0"/>
              </a:rPr>
              <a:t>LIBRARIES</a:t>
            </a:r>
          </a:p>
        </p:txBody>
      </p:sp>
      <p:pic>
        <p:nvPicPr>
          <p:cNvPr id="4" name="Picture 3">
            <a:extLst>
              <a:ext uri="{FF2B5EF4-FFF2-40B4-BE49-F238E27FC236}">
                <a16:creationId xmlns:a16="http://schemas.microsoft.com/office/drawing/2014/main" id="{47E6C709-6878-42F6-ACA1-0AEF14B7AF51}"/>
              </a:ext>
            </a:extLst>
          </p:cNvPr>
          <p:cNvPicPr>
            <a:picLocks noChangeAspect="1"/>
          </p:cNvPicPr>
          <p:nvPr/>
        </p:nvPicPr>
        <p:blipFill rotWithShape="1">
          <a:blip r:embed="rId4"/>
          <a:srcRect t="16064" r="20385"/>
          <a:stretch/>
        </p:blipFill>
        <p:spPr>
          <a:xfrm>
            <a:off x="7957709" y="1656271"/>
            <a:ext cx="2945561" cy="4140573"/>
          </a:xfrm>
          <a:prstGeom prst="rect">
            <a:avLst/>
          </a:prstGeom>
        </p:spPr>
      </p:pic>
      <p:pic>
        <p:nvPicPr>
          <p:cNvPr id="6" name="Content Placeholder 5">
            <a:extLst>
              <a:ext uri="{FF2B5EF4-FFF2-40B4-BE49-F238E27FC236}">
                <a16:creationId xmlns:a16="http://schemas.microsoft.com/office/drawing/2014/main" id="{313E9F2A-E66A-4C0B-955A-0628A73A3B5C}"/>
              </a:ext>
            </a:extLst>
          </p:cNvPr>
          <p:cNvPicPr>
            <a:picLocks noGrp="1" noChangeAspect="1"/>
          </p:cNvPicPr>
          <p:nvPr>
            <p:ph sz="quarter" idx="14"/>
          </p:nvPr>
        </p:nvPicPr>
        <p:blipFill>
          <a:blip r:embed="rId5"/>
          <a:stretch>
            <a:fillRect/>
          </a:stretch>
        </p:blipFill>
        <p:spPr>
          <a:xfrm>
            <a:off x="1038419" y="2186145"/>
            <a:ext cx="5411367" cy="3414756"/>
          </a:xfrm>
        </p:spPr>
      </p:pic>
    </p:spTree>
    <p:custDataLst>
      <p:tags r:id="rId1"/>
    </p:custDataLst>
    <p:extLst>
      <p:ext uri="{BB962C8B-B14F-4D97-AF65-F5344CB8AC3E}">
        <p14:creationId xmlns:p14="http://schemas.microsoft.com/office/powerpoint/2010/main" val="1857498747"/>
      </p:ext>
    </p:extLst>
  </p:cSld>
  <p:clrMapOvr>
    <a:masterClrMapping/>
  </p:clrMapOvr>
  <mc:AlternateContent xmlns:mc="http://schemas.openxmlformats.org/markup-compatibility/2006" xmlns:p14="http://schemas.microsoft.com/office/powerpoint/2010/main">
    <mc:Choice Requires="p14">
      <p:transition spd="slow" p14:dur="2000" advTm="14919"/>
    </mc:Choice>
    <mc:Fallback xmlns="">
      <p:transition spd="slow" advTm="1491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0040CE-C711-4564-A399-3527142FD69D}"/>
              </a:ext>
            </a:extLst>
          </p:cNvPr>
          <p:cNvSpPr>
            <a:spLocks noGrp="1"/>
          </p:cNvSpPr>
          <p:nvPr>
            <p:ph type="title"/>
          </p:nvPr>
        </p:nvSpPr>
        <p:spPr/>
        <p:txBody>
          <a:bodyPr/>
          <a:lstStyle/>
          <a:p>
            <a:r>
              <a:rPr lang="en-CA" b="1" dirty="0">
                <a:latin typeface="Arial" panose="020B0604020202020204" pitchFamily="34" charset="0"/>
                <a:cs typeface="Arial" panose="020B0604020202020204" pitchFamily="34" charset="0"/>
              </a:rPr>
              <a:t>SIX FACTORS</a:t>
            </a:r>
          </a:p>
        </p:txBody>
      </p:sp>
      <p:pic>
        <p:nvPicPr>
          <p:cNvPr id="7" name="Picture 6">
            <a:extLst>
              <a:ext uri="{FF2B5EF4-FFF2-40B4-BE49-F238E27FC236}">
                <a16:creationId xmlns:a16="http://schemas.microsoft.com/office/drawing/2014/main" id="{8A328E0B-C653-4267-94B6-491FE4E84AD2}"/>
              </a:ext>
            </a:extLst>
          </p:cNvPr>
          <p:cNvPicPr>
            <a:picLocks noChangeAspect="1"/>
          </p:cNvPicPr>
          <p:nvPr/>
        </p:nvPicPr>
        <p:blipFill>
          <a:blip r:embed="rId4"/>
          <a:stretch>
            <a:fillRect/>
          </a:stretch>
        </p:blipFill>
        <p:spPr>
          <a:xfrm>
            <a:off x="5916201" y="1945643"/>
            <a:ext cx="1096340" cy="1027097"/>
          </a:xfrm>
          <a:prstGeom prst="rect">
            <a:avLst/>
          </a:prstGeom>
        </p:spPr>
      </p:pic>
      <p:pic>
        <p:nvPicPr>
          <p:cNvPr id="8" name="Picture 7">
            <a:extLst>
              <a:ext uri="{FF2B5EF4-FFF2-40B4-BE49-F238E27FC236}">
                <a16:creationId xmlns:a16="http://schemas.microsoft.com/office/drawing/2014/main" id="{BA50A48F-2331-4B81-96A0-D6A30707D8E4}"/>
              </a:ext>
            </a:extLst>
          </p:cNvPr>
          <p:cNvPicPr>
            <a:picLocks noChangeAspect="1"/>
          </p:cNvPicPr>
          <p:nvPr/>
        </p:nvPicPr>
        <p:blipFill>
          <a:blip r:embed="rId5"/>
          <a:stretch>
            <a:fillRect/>
          </a:stretch>
        </p:blipFill>
        <p:spPr>
          <a:xfrm>
            <a:off x="7577580" y="2679090"/>
            <a:ext cx="768188" cy="884079"/>
          </a:xfrm>
          <a:prstGeom prst="rect">
            <a:avLst/>
          </a:prstGeom>
        </p:spPr>
      </p:pic>
      <p:pic>
        <p:nvPicPr>
          <p:cNvPr id="9" name="Picture 8">
            <a:extLst>
              <a:ext uri="{FF2B5EF4-FFF2-40B4-BE49-F238E27FC236}">
                <a16:creationId xmlns:a16="http://schemas.microsoft.com/office/drawing/2014/main" id="{D7AD4992-975C-4774-8EB4-D80C59248E00}"/>
              </a:ext>
            </a:extLst>
          </p:cNvPr>
          <p:cNvPicPr>
            <a:picLocks noChangeAspect="1"/>
          </p:cNvPicPr>
          <p:nvPr/>
        </p:nvPicPr>
        <p:blipFill>
          <a:blip r:embed="rId6"/>
          <a:stretch>
            <a:fillRect/>
          </a:stretch>
        </p:blipFill>
        <p:spPr>
          <a:xfrm>
            <a:off x="7359925" y="4471396"/>
            <a:ext cx="1203497" cy="950911"/>
          </a:xfrm>
          <a:prstGeom prst="rect">
            <a:avLst/>
          </a:prstGeom>
        </p:spPr>
      </p:pic>
      <p:pic>
        <p:nvPicPr>
          <p:cNvPr id="10" name="Picture 9">
            <a:extLst>
              <a:ext uri="{FF2B5EF4-FFF2-40B4-BE49-F238E27FC236}">
                <a16:creationId xmlns:a16="http://schemas.microsoft.com/office/drawing/2014/main" id="{7341CA7E-46D6-4DA3-8715-129C0DFAEEB3}"/>
              </a:ext>
            </a:extLst>
          </p:cNvPr>
          <p:cNvPicPr>
            <a:picLocks noChangeAspect="1"/>
          </p:cNvPicPr>
          <p:nvPr/>
        </p:nvPicPr>
        <p:blipFill>
          <a:blip r:embed="rId7"/>
          <a:stretch>
            <a:fillRect/>
          </a:stretch>
        </p:blipFill>
        <p:spPr>
          <a:xfrm>
            <a:off x="6018447" y="5044663"/>
            <a:ext cx="911563" cy="1105055"/>
          </a:xfrm>
          <a:prstGeom prst="rect">
            <a:avLst/>
          </a:prstGeom>
        </p:spPr>
      </p:pic>
      <p:pic>
        <p:nvPicPr>
          <p:cNvPr id="11" name="Picture 10">
            <a:extLst>
              <a:ext uri="{FF2B5EF4-FFF2-40B4-BE49-F238E27FC236}">
                <a16:creationId xmlns:a16="http://schemas.microsoft.com/office/drawing/2014/main" id="{3B281D0B-1009-4AFD-B378-60B12076D68A}"/>
              </a:ext>
            </a:extLst>
          </p:cNvPr>
          <p:cNvPicPr>
            <a:picLocks noChangeAspect="1"/>
          </p:cNvPicPr>
          <p:nvPr/>
        </p:nvPicPr>
        <p:blipFill>
          <a:blip r:embed="rId8"/>
          <a:stretch>
            <a:fillRect/>
          </a:stretch>
        </p:blipFill>
        <p:spPr>
          <a:xfrm>
            <a:off x="4710634" y="4246020"/>
            <a:ext cx="739775" cy="1094565"/>
          </a:xfrm>
          <a:prstGeom prst="rect">
            <a:avLst/>
          </a:prstGeom>
        </p:spPr>
      </p:pic>
      <p:grpSp>
        <p:nvGrpSpPr>
          <p:cNvPr id="12" name="Group 11">
            <a:extLst>
              <a:ext uri="{FF2B5EF4-FFF2-40B4-BE49-F238E27FC236}">
                <a16:creationId xmlns:a16="http://schemas.microsoft.com/office/drawing/2014/main" id="{361D9F2F-709C-4049-B31C-35A113FD3C3E}"/>
              </a:ext>
            </a:extLst>
          </p:cNvPr>
          <p:cNvGrpSpPr/>
          <p:nvPr/>
        </p:nvGrpSpPr>
        <p:grpSpPr>
          <a:xfrm>
            <a:off x="4469566" y="2499878"/>
            <a:ext cx="1364104" cy="1360164"/>
            <a:chOff x="3726076" y="4001294"/>
            <a:chExt cx="1364104" cy="1360164"/>
          </a:xfrm>
        </p:grpSpPr>
        <p:pic>
          <p:nvPicPr>
            <p:cNvPr id="13" name="Picture 12">
              <a:extLst>
                <a:ext uri="{FF2B5EF4-FFF2-40B4-BE49-F238E27FC236}">
                  <a16:creationId xmlns:a16="http://schemas.microsoft.com/office/drawing/2014/main" id="{8B8F1B4D-F5DB-4AAE-8156-EAA5A69AF462}"/>
                </a:ext>
              </a:extLst>
            </p:cNvPr>
            <p:cNvPicPr>
              <a:picLocks noChangeAspect="1"/>
            </p:cNvPicPr>
            <p:nvPr/>
          </p:nvPicPr>
          <p:blipFill rotWithShape="1">
            <a:blip r:embed="rId9"/>
            <a:srcRect l="9437" t="8926" r="9389" b="21953"/>
            <a:stretch/>
          </p:blipFill>
          <p:spPr>
            <a:xfrm>
              <a:off x="3765003" y="4387272"/>
              <a:ext cx="1144058" cy="974186"/>
            </a:xfrm>
            <a:prstGeom prst="rect">
              <a:avLst/>
            </a:prstGeom>
          </p:spPr>
        </p:pic>
        <p:sp>
          <p:nvSpPr>
            <p:cNvPr id="14" name="TextBox 13">
              <a:extLst>
                <a:ext uri="{FF2B5EF4-FFF2-40B4-BE49-F238E27FC236}">
                  <a16:creationId xmlns:a16="http://schemas.microsoft.com/office/drawing/2014/main" id="{1542631B-0109-404F-AF18-80829CDBB478}"/>
                </a:ext>
              </a:extLst>
            </p:cNvPr>
            <p:cNvSpPr txBox="1"/>
            <p:nvPr/>
          </p:nvSpPr>
          <p:spPr>
            <a:xfrm>
              <a:off x="3726076" y="4001294"/>
              <a:ext cx="1364104" cy="461665"/>
            </a:xfrm>
            <a:prstGeom prst="rect">
              <a:avLst/>
            </a:prstGeom>
            <a:noFill/>
          </p:spPr>
          <p:txBody>
            <a:bodyPr wrap="square" rtlCol="0">
              <a:spAutoFit/>
            </a:bodyPr>
            <a:lstStyle/>
            <a:p>
              <a:r>
                <a:rPr lang="en-CA" sz="2400" u="sng" dirty="0">
                  <a:solidFill>
                    <a:schemeClr val="bg2">
                      <a:lumMod val="10000"/>
                    </a:schemeClr>
                  </a:solidFill>
                  <a:ea typeface="Tahoma" panose="020B0604030504040204" pitchFamily="34" charset="0"/>
                  <a:cs typeface="Tahoma" panose="020B0604030504040204" pitchFamily="34" charset="0"/>
                </a:rPr>
                <a:t>Purpose</a:t>
              </a:r>
            </a:p>
          </p:txBody>
        </p:sp>
      </p:grpSp>
    </p:spTree>
    <p:custDataLst>
      <p:tags r:id="rId1"/>
    </p:custDataLst>
    <p:extLst>
      <p:ext uri="{BB962C8B-B14F-4D97-AF65-F5344CB8AC3E}">
        <p14:creationId xmlns:p14="http://schemas.microsoft.com/office/powerpoint/2010/main" val="3182342215"/>
      </p:ext>
    </p:extLst>
  </p:cSld>
  <p:clrMapOvr>
    <a:masterClrMapping/>
  </p:clrMapOvr>
  <mc:AlternateContent xmlns:mc="http://schemas.openxmlformats.org/markup-compatibility/2006" xmlns:p14="http://schemas.microsoft.com/office/powerpoint/2010/main">
    <mc:Choice Requires="p14">
      <p:transition spd="slow" p14:dur="2000" advTm="16379"/>
    </mc:Choice>
    <mc:Fallback xmlns="">
      <p:transition spd="slow" advTm="1637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mph" presetSubtype="0" autoRev="1" fill="hold" nodeType="clickEffect">
                                  <p:stCondLst>
                                    <p:cond delay="0"/>
                                  </p:stCondLst>
                                  <p:childTnLst>
                                    <p:animScale>
                                      <p:cBhvr>
                                        <p:cTn id="31" dur="500" fill="hold"/>
                                        <p:tgtEl>
                                          <p:spTgt spid="12"/>
                                        </p:tgtEl>
                                      </p:cBhvr>
                                      <p:by x="150000" y="150000"/>
                                    </p:animScale>
                                  </p:childTnLst>
                                </p:cTn>
                              </p:par>
                            </p:childTnLst>
                          </p:cTn>
                        </p:par>
                        <p:par>
                          <p:cTn id="32" fill="hold">
                            <p:stCondLst>
                              <p:cond delay="1000"/>
                            </p:stCondLst>
                            <p:childTnLst>
                              <p:par>
                                <p:cTn id="33" presetID="6" presetClass="emph" presetSubtype="0" autoRev="1" fill="hold" nodeType="afterEffect">
                                  <p:stCondLst>
                                    <p:cond delay="0"/>
                                  </p:stCondLst>
                                  <p:childTnLst>
                                    <p:animScale>
                                      <p:cBhvr>
                                        <p:cTn id="34" dur="500" fill="hold"/>
                                        <p:tgtEl>
                                          <p:spTgt spid="7"/>
                                        </p:tgtEl>
                                      </p:cBhvr>
                                      <p:by x="150000" y="150000"/>
                                    </p:animScale>
                                  </p:childTnLst>
                                </p:cTn>
                              </p:par>
                            </p:childTnLst>
                          </p:cTn>
                        </p:par>
                        <p:par>
                          <p:cTn id="35" fill="hold">
                            <p:stCondLst>
                              <p:cond delay="2000"/>
                            </p:stCondLst>
                            <p:childTnLst>
                              <p:par>
                                <p:cTn id="36" presetID="6" presetClass="emph" presetSubtype="0" autoRev="1" fill="hold" nodeType="afterEffect">
                                  <p:stCondLst>
                                    <p:cond delay="0"/>
                                  </p:stCondLst>
                                  <p:childTnLst>
                                    <p:animScale>
                                      <p:cBhvr>
                                        <p:cTn id="37" dur="500" fill="hold"/>
                                        <p:tgtEl>
                                          <p:spTgt spid="8"/>
                                        </p:tgtEl>
                                      </p:cBhvr>
                                      <p:by x="150000" y="150000"/>
                                    </p:animScale>
                                  </p:childTnLst>
                                </p:cTn>
                              </p:par>
                            </p:childTnLst>
                          </p:cTn>
                        </p:par>
                        <p:par>
                          <p:cTn id="38" fill="hold">
                            <p:stCondLst>
                              <p:cond delay="3000"/>
                            </p:stCondLst>
                            <p:childTnLst>
                              <p:par>
                                <p:cTn id="39" presetID="6" presetClass="emph" presetSubtype="0" autoRev="1" fill="hold" nodeType="afterEffect">
                                  <p:stCondLst>
                                    <p:cond delay="0"/>
                                  </p:stCondLst>
                                  <p:childTnLst>
                                    <p:animScale>
                                      <p:cBhvr>
                                        <p:cTn id="40" dur="500" fill="hold"/>
                                        <p:tgtEl>
                                          <p:spTgt spid="9"/>
                                        </p:tgtEl>
                                      </p:cBhvr>
                                      <p:by x="150000" y="150000"/>
                                    </p:animScale>
                                  </p:childTnLst>
                                </p:cTn>
                              </p:par>
                            </p:childTnLst>
                          </p:cTn>
                        </p:par>
                        <p:par>
                          <p:cTn id="41" fill="hold">
                            <p:stCondLst>
                              <p:cond delay="4000"/>
                            </p:stCondLst>
                            <p:childTnLst>
                              <p:par>
                                <p:cTn id="42" presetID="6" presetClass="emph" presetSubtype="0" autoRev="1" fill="hold" nodeType="afterEffect">
                                  <p:stCondLst>
                                    <p:cond delay="0"/>
                                  </p:stCondLst>
                                  <p:childTnLst>
                                    <p:animScale>
                                      <p:cBhvr>
                                        <p:cTn id="43" dur="500" fill="hold"/>
                                        <p:tgtEl>
                                          <p:spTgt spid="10"/>
                                        </p:tgtEl>
                                      </p:cBhvr>
                                      <p:by x="150000" y="150000"/>
                                    </p:animScale>
                                  </p:childTnLst>
                                </p:cTn>
                              </p:par>
                            </p:childTnLst>
                          </p:cTn>
                        </p:par>
                        <p:par>
                          <p:cTn id="44" fill="hold">
                            <p:stCondLst>
                              <p:cond delay="5000"/>
                            </p:stCondLst>
                            <p:childTnLst>
                              <p:par>
                                <p:cTn id="45" presetID="6" presetClass="emph" presetSubtype="0" autoRev="1" fill="hold" nodeType="afterEffect">
                                  <p:stCondLst>
                                    <p:cond delay="0"/>
                                  </p:stCondLst>
                                  <p:childTnLst>
                                    <p:animScale>
                                      <p:cBhvr>
                                        <p:cTn id="46" dur="500" fill="hold"/>
                                        <p:tgtEl>
                                          <p:spTgt spid="11"/>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6559F6-D853-447C-8B03-3C5435A8DE40}"/>
              </a:ext>
            </a:extLst>
          </p:cNvPr>
          <p:cNvSpPr>
            <a:spLocks noGrp="1"/>
          </p:cNvSpPr>
          <p:nvPr>
            <p:ph type="title"/>
          </p:nvPr>
        </p:nvSpPr>
        <p:spPr/>
        <p:txBody>
          <a:bodyPr/>
          <a:lstStyle/>
          <a:p>
            <a:r>
              <a:rPr lang="en-CA" b="1" dirty="0">
                <a:latin typeface="Arial" panose="020B0604020202020204" pitchFamily="34" charset="0"/>
                <a:cs typeface="Arial" panose="020B0604020202020204" pitchFamily="34" charset="0"/>
              </a:rPr>
              <a:t>FACTS OF THE CASE</a:t>
            </a:r>
          </a:p>
        </p:txBody>
      </p:sp>
      <p:sp>
        <p:nvSpPr>
          <p:cNvPr id="3" name="Content Placeholder 2">
            <a:extLst>
              <a:ext uri="{FF2B5EF4-FFF2-40B4-BE49-F238E27FC236}">
                <a16:creationId xmlns:a16="http://schemas.microsoft.com/office/drawing/2014/main" id="{53B70486-FD9E-44CE-98DD-9706103CDF86}"/>
              </a:ext>
            </a:extLst>
          </p:cNvPr>
          <p:cNvSpPr>
            <a:spLocks noGrp="1"/>
          </p:cNvSpPr>
          <p:nvPr>
            <p:ph sz="half" idx="1"/>
          </p:nvPr>
        </p:nvSpPr>
        <p:spPr>
          <a:xfrm>
            <a:off x="838200" y="1825625"/>
            <a:ext cx="10675776" cy="1603375"/>
          </a:xfrm>
        </p:spPr>
        <p:txBody>
          <a:bodyPr/>
          <a:lstStyle/>
          <a:p>
            <a:pPr marL="0" indent="0">
              <a:buNone/>
            </a:pPr>
            <a:r>
              <a:rPr lang="en-CA" dirty="0">
                <a:latin typeface="Arial" panose="020B0604020202020204" pitchFamily="34" charset="0"/>
                <a:cs typeface="Arial" panose="020B0604020202020204" pitchFamily="34" charset="0"/>
              </a:rPr>
              <a:t>“…is it incumbent on the Law Society to adduce evidence that every patron uses the material provided in a fair dealing manner or can the Law Society rely on its general practice to establish fair dealing?” para 63</a:t>
            </a:r>
          </a:p>
          <a:p>
            <a:endParaRPr lang="en-CA" dirty="0"/>
          </a:p>
        </p:txBody>
      </p:sp>
      <p:pic>
        <p:nvPicPr>
          <p:cNvPr id="6" name="Picture 5">
            <a:extLst>
              <a:ext uri="{FF2B5EF4-FFF2-40B4-BE49-F238E27FC236}">
                <a16:creationId xmlns:a16="http://schemas.microsoft.com/office/drawing/2014/main" id="{2B86C83A-E27E-4FB1-B054-6C0F272D4F5A}"/>
              </a:ext>
            </a:extLst>
          </p:cNvPr>
          <p:cNvPicPr>
            <a:picLocks noChangeAspect="1"/>
          </p:cNvPicPr>
          <p:nvPr/>
        </p:nvPicPr>
        <p:blipFill rotWithShape="1">
          <a:blip r:embed="rId4"/>
          <a:srcRect l="5683" t="2238" r="11953" b="17714"/>
          <a:stretch/>
        </p:blipFill>
        <p:spPr>
          <a:xfrm>
            <a:off x="621081" y="3089301"/>
            <a:ext cx="2902857" cy="2821279"/>
          </a:xfrm>
          <a:prstGeom prst="rect">
            <a:avLst/>
          </a:prstGeom>
        </p:spPr>
      </p:pic>
      <p:sp>
        <p:nvSpPr>
          <p:cNvPr id="7" name="TextBox 6">
            <a:extLst>
              <a:ext uri="{FF2B5EF4-FFF2-40B4-BE49-F238E27FC236}">
                <a16:creationId xmlns:a16="http://schemas.microsoft.com/office/drawing/2014/main" id="{69465C5D-543F-4362-B5E6-76911E5B434A}"/>
              </a:ext>
            </a:extLst>
          </p:cNvPr>
          <p:cNvSpPr txBox="1"/>
          <p:nvPr/>
        </p:nvSpPr>
        <p:spPr>
          <a:xfrm>
            <a:off x="5154338" y="4954456"/>
            <a:ext cx="2440466" cy="523220"/>
          </a:xfrm>
          <a:prstGeom prst="rect">
            <a:avLst/>
          </a:prstGeom>
          <a:noFill/>
        </p:spPr>
        <p:txBody>
          <a:bodyPr wrap="square" rtlCol="0">
            <a:spAutoFit/>
          </a:bodyPr>
          <a:lstStyle/>
          <a:p>
            <a:r>
              <a:rPr lang="en-CA" sz="2800" dirty="0">
                <a:solidFill>
                  <a:schemeClr val="bg2">
                    <a:lumMod val="50000"/>
                  </a:schemeClr>
                </a:solidFill>
                <a:latin typeface="Arial" panose="020B0604020202020204" pitchFamily="34" charset="0"/>
                <a:cs typeface="Arial" panose="020B0604020202020204" pitchFamily="34" charset="0"/>
              </a:rPr>
              <a:t>Fair Dealing</a:t>
            </a:r>
          </a:p>
        </p:txBody>
      </p:sp>
      <p:sp>
        <p:nvSpPr>
          <p:cNvPr id="8" name="Multiplication Sign 7">
            <a:extLst>
              <a:ext uri="{FF2B5EF4-FFF2-40B4-BE49-F238E27FC236}">
                <a16:creationId xmlns:a16="http://schemas.microsoft.com/office/drawing/2014/main" id="{751908B0-2E32-4CBC-96DE-B61E011D53CB}"/>
              </a:ext>
            </a:extLst>
          </p:cNvPr>
          <p:cNvSpPr/>
          <p:nvPr/>
        </p:nvSpPr>
        <p:spPr>
          <a:xfrm>
            <a:off x="5338232" y="4601321"/>
            <a:ext cx="1502928" cy="1341598"/>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pic>
        <p:nvPicPr>
          <p:cNvPr id="9" name="Picture 8">
            <a:extLst>
              <a:ext uri="{FF2B5EF4-FFF2-40B4-BE49-F238E27FC236}">
                <a16:creationId xmlns:a16="http://schemas.microsoft.com/office/drawing/2014/main" id="{044BDD06-F2DC-4510-B350-15BD7FA69917}"/>
              </a:ext>
            </a:extLst>
          </p:cNvPr>
          <p:cNvPicPr>
            <a:picLocks noChangeAspect="1"/>
          </p:cNvPicPr>
          <p:nvPr/>
        </p:nvPicPr>
        <p:blipFill>
          <a:blip r:embed="rId5"/>
          <a:stretch>
            <a:fillRect/>
          </a:stretch>
        </p:blipFill>
        <p:spPr>
          <a:xfrm>
            <a:off x="5154338" y="1529448"/>
            <a:ext cx="2006084" cy="1991169"/>
          </a:xfrm>
          <a:prstGeom prst="rect">
            <a:avLst/>
          </a:prstGeom>
        </p:spPr>
      </p:pic>
      <p:sp>
        <p:nvSpPr>
          <p:cNvPr id="10" name="TextBox 9">
            <a:extLst>
              <a:ext uri="{FF2B5EF4-FFF2-40B4-BE49-F238E27FC236}">
                <a16:creationId xmlns:a16="http://schemas.microsoft.com/office/drawing/2014/main" id="{AC10CD50-FB71-4C96-A9A0-3F527FE4B24B}"/>
              </a:ext>
            </a:extLst>
          </p:cNvPr>
          <p:cNvSpPr txBox="1"/>
          <p:nvPr/>
        </p:nvSpPr>
        <p:spPr>
          <a:xfrm>
            <a:off x="4227842" y="3760125"/>
            <a:ext cx="4063235" cy="523220"/>
          </a:xfrm>
          <a:prstGeom prst="rect">
            <a:avLst/>
          </a:prstGeom>
          <a:noFill/>
        </p:spPr>
        <p:txBody>
          <a:bodyPr wrap="square" rtlCol="0">
            <a:spAutoFit/>
          </a:bodyPr>
          <a:lstStyle/>
          <a:p>
            <a:r>
              <a:rPr lang="en-CA" sz="2800" dirty="0">
                <a:solidFill>
                  <a:schemeClr val="bg2">
                    <a:lumMod val="50000"/>
                  </a:schemeClr>
                </a:solidFill>
                <a:latin typeface="Arial" panose="020B0604020202020204" pitchFamily="34" charset="0"/>
                <a:cs typeface="Arial" panose="020B0604020202020204" pitchFamily="34" charset="0"/>
              </a:rPr>
              <a:t>Not sufficient evidence</a:t>
            </a:r>
          </a:p>
        </p:txBody>
      </p:sp>
      <p:sp>
        <p:nvSpPr>
          <p:cNvPr id="11" name="TextBox 10">
            <a:extLst>
              <a:ext uri="{FF2B5EF4-FFF2-40B4-BE49-F238E27FC236}">
                <a16:creationId xmlns:a16="http://schemas.microsoft.com/office/drawing/2014/main" id="{2252B3ED-AF32-4FA3-9FFD-C8D0FB1ACA87}"/>
              </a:ext>
            </a:extLst>
          </p:cNvPr>
          <p:cNvSpPr txBox="1"/>
          <p:nvPr/>
        </p:nvSpPr>
        <p:spPr>
          <a:xfrm>
            <a:off x="7160422" y="4706402"/>
            <a:ext cx="1024758" cy="923330"/>
          </a:xfrm>
          <a:prstGeom prst="rect">
            <a:avLst/>
          </a:prstGeom>
          <a:noFill/>
        </p:spPr>
        <p:txBody>
          <a:bodyPr wrap="square" rtlCol="0">
            <a:spAutoFit/>
          </a:bodyPr>
          <a:lstStyle/>
          <a:p>
            <a:r>
              <a:rPr lang="en-CA" sz="5400" dirty="0">
                <a:solidFill>
                  <a:schemeClr val="bg2">
                    <a:lumMod val="50000"/>
                  </a:schemeClr>
                </a:solidFill>
                <a:latin typeface="Arial" panose="020B0604020202020204" pitchFamily="34" charset="0"/>
                <a:cs typeface="Arial" panose="020B0604020202020204" pitchFamily="34" charset="0"/>
              </a:rPr>
              <a:t>?</a:t>
            </a:r>
          </a:p>
        </p:txBody>
      </p:sp>
    </p:spTree>
    <p:custDataLst>
      <p:tags r:id="rId1"/>
    </p:custDataLst>
    <p:extLst>
      <p:ext uri="{BB962C8B-B14F-4D97-AF65-F5344CB8AC3E}">
        <p14:creationId xmlns:p14="http://schemas.microsoft.com/office/powerpoint/2010/main" val="2448522980"/>
      </p:ext>
    </p:extLst>
  </p:cSld>
  <p:clrMapOvr>
    <a:masterClrMapping/>
  </p:clrMapOvr>
  <mc:AlternateContent xmlns:mc="http://schemas.openxmlformats.org/markup-compatibility/2006" xmlns:p14="http://schemas.microsoft.com/office/powerpoint/2010/main">
    <mc:Choice Requires="p14">
      <p:transition spd="slow" p14:dur="2000" advTm="35231"/>
    </mc:Choice>
    <mc:Fallback xmlns="">
      <p:transition spd="slow" advTm="3523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par>
                          <p:cTn id="13" fill="hold">
                            <p:stCondLst>
                              <p:cond delay="500"/>
                            </p:stCondLst>
                            <p:childTnLst>
                              <p:par>
                                <p:cTn id="14" presetID="2" presetClass="entr" presetSubtype="4"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additive="base">
                                        <p:cTn id="16" dur="500" fill="hold"/>
                                        <p:tgtEl>
                                          <p:spTgt spid="8"/>
                                        </p:tgtEl>
                                        <p:attrNameLst>
                                          <p:attrName>ppt_x</p:attrName>
                                        </p:attrNameLst>
                                      </p:cBhvr>
                                      <p:tavLst>
                                        <p:tav tm="0">
                                          <p:val>
                                            <p:strVal val="#ppt_x"/>
                                          </p:val>
                                        </p:tav>
                                        <p:tav tm="100000">
                                          <p:val>
                                            <p:strVal val="#ppt_x"/>
                                          </p:val>
                                        </p:tav>
                                      </p:tavLst>
                                    </p:anim>
                                    <p:anim calcmode="lin" valueType="num">
                                      <p:cBhvr additive="base">
                                        <p:cTn id="17"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20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iterate type="lt">
                                    <p:tmAbs val="70"/>
                                  </p:iterate>
                                  <p:childTnLst>
                                    <p:set>
                                      <p:cBhvr>
                                        <p:cTn id="26" dur="1" fill="hold">
                                          <p:stCondLst>
                                            <p:cond delay="0"/>
                                          </p:stCondLst>
                                        </p:cTn>
                                        <p:tgtEl>
                                          <p:spTgt spid="10"/>
                                        </p:tgtEl>
                                        <p:attrNameLst>
                                          <p:attrName>style.visibility</p:attrName>
                                        </p:attrNameLst>
                                      </p:cBhvr>
                                      <p:to>
                                        <p:strVal val="visible"/>
                                      </p:to>
                                    </p:set>
                                  </p:childTnLst>
                                </p:cTn>
                              </p:par>
                            </p:childTnLst>
                          </p:cTn>
                        </p:par>
                        <p:par>
                          <p:cTn id="27" fill="hold">
                            <p:stCondLst>
                              <p:cond delay="1401"/>
                            </p:stCondLst>
                            <p:childTnLst>
                              <p:par>
                                <p:cTn id="28" presetID="10" presetClass="exit" presetSubtype="0" fill="hold" grpId="1" nodeType="afterEffect">
                                  <p:stCondLst>
                                    <p:cond delay="0"/>
                                  </p:stCondLst>
                                  <p:childTnLst>
                                    <p:animEffect transition="out" filter="fade">
                                      <p:cBhvr>
                                        <p:cTn id="29" dur="500"/>
                                        <p:tgtEl>
                                          <p:spTgt spid="8"/>
                                        </p:tgtEl>
                                      </p:cBhvr>
                                    </p:animEffect>
                                    <p:set>
                                      <p:cBhvr>
                                        <p:cTn id="30" dur="1" fill="hold">
                                          <p:stCondLst>
                                            <p:cond delay="499"/>
                                          </p:stCondLst>
                                        </p:cTn>
                                        <p:tgtEl>
                                          <p:spTgt spid="8"/>
                                        </p:tgtEl>
                                        <p:attrNameLst>
                                          <p:attrName>style.visibility</p:attrName>
                                        </p:attrNameLst>
                                      </p:cBhvr>
                                      <p:to>
                                        <p:strVal val="hidden"/>
                                      </p:to>
                                    </p:set>
                                  </p:childTnLst>
                                </p:cTn>
                              </p:par>
                            </p:childTnLst>
                          </p:cTn>
                        </p:par>
                        <p:par>
                          <p:cTn id="31" fill="hold">
                            <p:stCondLst>
                              <p:cond delay="1901"/>
                            </p:stCondLst>
                            <p:childTnLst>
                              <p:par>
                                <p:cTn id="32" presetID="42" presetClass="entr" presetSubtype="0"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fade">
                                      <p:cBhvr>
                                        <p:cTn id="34" dur="1000"/>
                                        <p:tgtEl>
                                          <p:spTgt spid="11"/>
                                        </p:tgtEl>
                                      </p:cBhvr>
                                    </p:animEffect>
                                    <p:anim calcmode="lin" valueType="num">
                                      <p:cBhvr>
                                        <p:cTn id="35" dur="1000" fill="hold"/>
                                        <p:tgtEl>
                                          <p:spTgt spid="11"/>
                                        </p:tgtEl>
                                        <p:attrNameLst>
                                          <p:attrName>ppt_x</p:attrName>
                                        </p:attrNameLst>
                                      </p:cBhvr>
                                      <p:tavLst>
                                        <p:tav tm="0">
                                          <p:val>
                                            <p:strVal val="#ppt_x"/>
                                          </p:val>
                                        </p:tav>
                                        <p:tav tm="100000">
                                          <p:val>
                                            <p:strVal val="#ppt_x"/>
                                          </p:val>
                                        </p:tav>
                                      </p:tavLst>
                                    </p:anim>
                                    <p:anim calcmode="lin" valueType="num">
                                      <p:cBhvr>
                                        <p:cTn id="3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10" presetClass="exit" presetSubtype="0" fill="hold" nodeType="clickEffect">
                                  <p:stCondLst>
                                    <p:cond delay="0"/>
                                  </p:stCondLst>
                                  <p:childTnLst>
                                    <p:animEffect transition="out" filter="fade">
                                      <p:cBhvr>
                                        <p:cTn id="40" dur="500"/>
                                        <p:tgtEl>
                                          <p:spTgt spid="6"/>
                                        </p:tgtEl>
                                      </p:cBhvr>
                                    </p:animEffect>
                                    <p:set>
                                      <p:cBhvr>
                                        <p:cTn id="41" dur="1" fill="hold">
                                          <p:stCondLst>
                                            <p:cond delay="499"/>
                                          </p:stCondLst>
                                        </p:cTn>
                                        <p:tgtEl>
                                          <p:spTgt spid="6"/>
                                        </p:tgtEl>
                                        <p:attrNameLst>
                                          <p:attrName>style.visibility</p:attrName>
                                        </p:attrNameLst>
                                      </p:cBhvr>
                                      <p:to>
                                        <p:strVal val="hidden"/>
                                      </p:to>
                                    </p:set>
                                  </p:childTnLst>
                                </p:cTn>
                              </p:par>
                              <p:par>
                                <p:cTn id="42" presetID="10" presetClass="exit" presetSubtype="0" fill="hold" grpId="1" nodeType="withEffect">
                                  <p:stCondLst>
                                    <p:cond delay="0"/>
                                  </p:stCondLst>
                                  <p:childTnLst>
                                    <p:animEffect transition="out" filter="fade">
                                      <p:cBhvr>
                                        <p:cTn id="43" dur="500"/>
                                        <p:tgtEl>
                                          <p:spTgt spid="7"/>
                                        </p:tgtEl>
                                      </p:cBhvr>
                                    </p:animEffect>
                                    <p:set>
                                      <p:cBhvr>
                                        <p:cTn id="44" dur="1" fill="hold">
                                          <p:stCondLst>
                                            <p:cond delay="499"/>
                                          </p:stCondLst>
                                        </p:cTn>
                                        <p:tgtEl>
                                          <p:spTgt spid="7"/>
                                        </p:tgtEl>
                                        <p:attrNameLst>
                                          <p:attrName>style.visibility</p:attrName>
                                        </p:attrNameLst>
                                      </p:cBhvr>
                                      <p:to>
                                        <p:strVal val="hidden"/>
                                      </p:to>
                                    </p:set>
                                  </p:childTnLst>
                                </p:cTn>
                              </p:par>
                              <p:par>
                                <p:cTn id="45" presetID="10" presetClass="exit" presetSubtype="0" fill="hold" grpId="1" nodeType="withEffect">
                                  <p:stCondLst>
                                    <p:cond delay="0"/>
                                  </p:stCondLst>
                                  <p:childTnLst>
                                    <p:animEffect transition="out" filter="fade">
                                      <p:cBhvr>
                                        <p:cTn id="46" dur="500"/>
                                        <p:tgtEl>
                                          <p:spTgt spid="11"/>
                                        </p:tgtEl>
                                      </p:cBhvr>
                                    </p:animEffect>
                                    <p:set>
                                      <p:cBhvr>
                                        <p:cTn id="47" dur="1" fill="hold">
                                          <p:stCondLst>
                                            <p:cond delay="499"/>
                                          </p:stCondLst>
                                        </p:cTn>
                                        <p:tgtEl>
                                          <p:spTgt spid="11"/>
                                        </p:tgtEl>
                                        <p:attrNameLst>
                                          <p:attrName>style.visibility</p:attrName>
                                        </p:attrNameLst>
                                      </p:cBhvr>
                                      <p:to>
                                        <p:strVal val="hidden"/>
                                      </p:to>
                                    </p:set>
                                  </p:childTnLst>
                                </p:cTn>
                              </p:par>
                              <p:par>
                                <p:cTn id="48" presetID="10" presetClass="exit" presetSubtype="0" fill="hold" grpId="1" nodeType="withEffect">
                                  <p:stCondLst>
                                    <p:cond delay="0"/>
                                  </p:stCondLst>
                                  <p:iterate type="lt">
                                    <p:tmPct val="0"/>
                                  </p:iterate>
                                  <p:childTnLst>
                                    <p:animEffect transition="out" filter="fade">
                                      <p:cBhvr>
                                        <p:cTn id="49" dur="500"/>
                                        <p:tgtEl>
                                          <p:spTgt spid="10"/>
                                        </p:tgtEl>
                                      </p:cBhvr>
                                    </p:animEffect>
                                    <p:set>
                                      <p:cBhvr>
                                        <p:cTn id="50" dur="1" fill="hold">
                                          <p:stCondLst>
                                            <p:cond delay="499"/>
                                          </p:stCondLst>
                                        </p:cTn>
                                        <p:tgtEl>
                                          <p:spTgt spid="10"/>
                                        </p:tgtEl>
                                        <p:attrNameLst>
                                          <p:attrName>style.visibility</p:attrName>
                                        </p:attrNameLst>
                                      </p:cBhvr>
                                      <p:to>
                                        <p:strVal val="hidden"/>
                                      </p:to>
                                    </p:set>
                                  </p:childTnLst>
                                </p:cTn>
                              </p:par>
                              <p:par>
                                <p:cTn id="51" presetID="10" presetClass="exit" presetSubtype="0" fill="hold" nodeType="withEffect">
                                  <p:stCondLst>
                                    <p:cond delay="0"/>
                                  </p:stCondLst>
                                  <p:childTnLst>
                                    <p:animEffect transition="out" filter="fade">
                                      <p:cBhvr>
                                        <p:cTn id="52" dur="500"/>
                                        <p:tgtEl>
                                          <p:spTgt spid="9"/>
                                        </p:tgtEl>
                                      </p:cBhvr>
                                    </p:animEffect>
                                    <p:set>
                                      <p:cBhvr>
                                        <p:cTn id="53" dur="1" fill="hold">
                                          <p:stCondLst>
                                            <p:cond delay="499"/>
                                          </p:stCondLst>
                                        </p:cTn>
                                        <p:tgtEl>
                                          <p:spTgt spid="9"/>
                                        </p:tgtEl>
                                        <p:attrNameLst>
                                          <p:attrName>style.visibility</p:attrName>
                                        </p:attrNameLst>
                                      </p:cBhvr>
                                      <p:to>
                                        <p:strVal val="hidden"/>
                                      </p:to>
                                    </p:set>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grpId="0" nodeType="clickEffect">
                                  <p:stCondLst>
                                    <p:cond delay="0"/>
                                  </p:stCondLst>
                                  <p:iterate type="lt">
                                    <p:tmAbs val="70"/>
                                  </p:iterate>
                                  <p:childTnLst>
                                    <p:set>
                                      <p:cBhvr>
                                        <p:cTn id="57"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p:bldP spid="7" grpId="1"/>
      <p:bldP spid="8" grpId="0" animBg="1"/>
      <p:bldP spid="8" grpId="1" animBg="1"/>
      <p:bldP spid="10" grpId="0"/>
      <p:bldP spid="10" grpId="1"/>
      <p:bldP spid="11" grpId="0"/>
      <p:bldP spid="11" grpId="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DB12C5-7761-4E63-8BA9-651375774055}"/>
              </a:ext>
            </a:extLst>
          </p:cNvPr>
          <p:cNvSpPr>
            <a:spLocks noGrp="1"/>
          </p:cNvSpPr>
          <p:nvPr>
            <p:ph type="title"/>
          </p:nvPr>
        </p:nvSpPr>
        <p:spPr/>
        <p:txBody>
          <a:bodyPr/>
          <a:lstStyle/>
          <a:p>
            <a:r>
              <a:rPr lang="en-CA" b="1" dirty="0">
                <a:latin typeface="Arial" panose="020B0604020202020204" pitchFamily="34" charset="0"/>
                <a:cs typeface="Arial" panose="020B0604020202020204" pitchFamily="34" charset="0"/>
              </a:rPr>
              <a:t>DEALING = PRACTICE OR SYSTEM</a:t>
            </a:r>
          </a:p>
        </p:txBody>
      </p:sp>
      <p:sp>
        <p:nvSpPr>
          <p:cNvPr id="7" name="TextBox 6">
            <a:extLst>
              <a:ext uri="{FF2B5EF4-FFF2-40B4-BE49-F238E27FC236}">
                <a16:creationId xmlns:a16="http://schemas.microsoft.com/office/drawing/2014/main" id="{D822A5F7-908E-476E-82A6-6ABDBB66DD3F}"/>
              </a:ext>
            </a:extLst>
          </p:cNvPr>
          <p:cNvSpPr txBox="1"/>
          <p:nvPr/>
        </p:nvSpPr>
        <p:spPr>
          <a:xfrm>
            <a:off x="2766041" y="2881223"/>
            <a:ext cx="2945561" cy="523220"/>
          </a:xfrm>
          <a:prstGeom prst="rect">
            <a:avLst/>
          </a:prstGeom>
          <a:noFill/>
        </p:spPr>
        <p:txBody>
          <a:bodyPr wrap="square" rtlCol="0">
            <a:spAutoFit/>
          </a:bodyPr>
          <a:lstStyle/>
          <a:p>
            <a:pPr marL="457200" indent="-457200">
              <a:buFont typeface="Arial" panose="020B0604020202020204" pitchFamily="34" charset="0"/>
              <a:buChar char="•"/>
            </a:pPr>
            <a:r>
              <a:rPr lang="en-CA" sz="2800" dirty="0">
                <a:solidFill>
                  <a:schemeClr val="bg2">
                    <a:lumMod val="50000"/>
                  </a:schemeClr>
                </a:solidFill>
                <a:latin typeface="Arial" panose="020B0604020202020204" pitchFamily="34" charset="0"/>
                <a:cs typeface="Arial" panose="020B0604020202020204" pitchFamily="34" charset="0"/>
              </a:rPr>
              <a:t>Research</a:t>
            </a:r>
          </a:p>
        </p:txBody>
      </p:sp>
      <p:sp>
        <p:nvSpPr>
          <p:cNvPr id="8" name="TextBox 7">
            <a:extLst>
              <a:ext uri="{FF2B5EF4-FFF2-40B4-BE49-F238E27FC236}">
                <a16:creationId xmlns:a16="http://schemas.microsoft.com/office/drawing/2014/main" id="{6266880E-5BD4-48A6-BB7E-F1BC13AD3D44}"/>
              </a:ext>
            </a:extLst>
          </p:cNvPr>
          <p:cNvSpPr txBox="1"/>
          <p:nvPr/>
        </p:nvSpPr>
        <p:spPr>
          <a:xfrm>
            <a:off x="2766041" y="3507846"/>
            <a:ext cx="2796364" cy="523220"/>
          </a:xfrm>
          <a:prstGeom prst="rect">
            <a:avLst/>
          </a:prstGeom>
          <a:noFill/>
        </p:spPr>
        <p:txBody>
          <a:bodyPr wrap="square" rtlCol="0">
            <a:spAutoFit/>
          </a:bodyPr>
          <a:lstStyle/>
          <a:p>
            <a:pPr marL="457200" indent="-457200">
              <a:buFont typeface="Arial" panose="020B0604020202020204" pitchFamily="34" charset="0"/>
              <a:buChar char="•"/>
            </a:pPr>
            <a:r>
              <a:rPr lang="en-CA" sz="2800" dirty="0">
                <a:solidFill>
                  <a:schemeClr val="bg2">
                    <a:lumMod val="50000"/>
                  </a:schemeClr>
                </a:solidFill>
                <a:latin typeface="Arial" panose="020B0604020202020204" pitchFamily="34" charset="0"/>
                <a:cs typeface="Arial" panose="020B0604020202020204" pitchFamily="34" charset="0"/>
              </a:rPr>
              <a:t>Review</a:t>
            </a:r>
          </a:p>
        </p:txBody>
      </p:sp>
      <p:sp>
        <p:nvSpPr>
          <p:cNvPr id="9" name="TextBox 8">
            <a:extLst>
              <a:ext uri="{FF2B5EF4-FFF2-40B4-BE49-F238E27FC236}">
                <a16:creationId xmlns:a16="http://schemas.microsoft.com/office/drawing/2014/main" id="{67B91647-9B03-48F5-9E48-63F06FD59CA4}"/>
              </a:ext>
            </a:extLst>
          </p:cNvPr>
          <p:cNvSpPr txBox="1"/>
          <p:nvPr/>
        </p:nvSpPr>
        <p:spPr>
          <a:xfrm>
            <a:off x="2766041" y="4107752"/>
            <a:ext cx="2837962" cy="523220"/>
          </a:xfrm>
          <a:prstGeom prst="rect">
            <a:avLst/>
          </a:prstGeom>
          <a:noFill/>
        </p:spPr>
        <p:txBody>
          <a:bodyPr wrap="square" rtlCol="0">
            <a:spAutoFit/>
          </a:bodyPr>
          <a:lstStyle/>
          <a:p>
            <a:pPr marL="457200" indent="-457200">
              <a:buFont typeface="Arial" panose="020B0604020202020204" pitchFamily="34" charset="0"/>
              <a:buChar char="•"/>
            </a:pPr>
            <a:r>
              <a:rPr lang="en-CA" sz="2800" dirty="0">
                <a:solidFill>
                  <a:schemeClr val="bg2">
                    <a:lumMod val="50000"/>
                  </a:schemeClr>
                </a:solidFill>
                <a:latin typeface="Arial" panose="020B0604020202020204" pitchFamily="34" charset="0"/>
                <a:cs typeface="Arial" panose="020B0604020202020204" pitchFamily="34" charset="0"/>
              </a:rPr>
              <a:t>Private Study</a:t>
            </a:r>
          </a:p>
        </p:txBody>
      </p:sp>
      <p:sp>
        <p:nvSpPr>
          <p:cNvPr id="3" name="TextBox 2">
            <a:extLst>
              <a:ext uri="{FF2B5EF4-FFF2-40B4-BE49-F238E27FC236}">
                <a16:creationId xmlns:a16="http://schemas.microsoft.com/office/drawing/2014/main" id="{2FDF38D0-C4A3-4E59-9134-98E55F595DFF}"/>
              </a:ext>
            </a:extLst>
          </p:cNvPr>
          <p:cNvSpPr txBox="1"/>
          <p:nvPr/>
        </p:nvSpPr>
        <p:spPr>
          <a:xfrm>
            <a:off x="4718632" y="3546189"/>
            <a:ext cx="4195683" cy="523220"/>
          </a:xfrm>
          <a:prstGeom prst="rect">
            <a:avLst/>
          </a:prstGeom>
          <a:noFill/>
        </p:spPr>
        <p:txBody>
          <a:bodyPr wrap="square" rtlCol="0">
            <a:spAutoFit/>
          </a:bodyPr>
          <a:lstStyle/>
          <a:p>
            <a:r>
              <a:rPr lang="en-CA" sz="2800" dirty="0">
                <a:solidFill>
                  <a:schemeClr val="bg2">
                    <a:lumMod val="50000"/>
                  </a:schemeClr>
                </a:solidFill>
                <a:latin typeface="Arial" panose="020B0604020202020204" pitchFamily="34" charset="0"/>
                <a:cs typeface="Arial" panose="020B0604020202020204" pitchFamily="34" charset="0"/>
              </a:rPr>
              <a:t>Purpose is allowable</a:t>
            </a:r>
          </a:p>
        </p:txBody>
      </p:sp>
      <p:pic>
        <p:nvPicPr>
          <p:cNvPr id="10" name="Picture 9">
            <a:extLst>
              <a:ext uri="{FF2B5EF4-FFF2-40B4-BE49-F238E27FC236}">
                <a16:creationId xmlns:a16="http://schemas.microsoft.com/office/drawing/2014/main" id="{99B0927A-3754-4AC1-BDE8-B902197E191F}"/>
              </a:ext>
            </a:extLst>
          </p:cNvPr>
          <p:cNvPicPr>
            <a:picLocks noChangeAspect="1"/>
          </p:cNvPicPr>
          <p:nvPr/>
        </p:nvPicPr>
        <p:blipFill>
          <a:blip r:embed="rId4"/>
          <a:stretch>
            <a:fillRect/>
          </a:stretch>
        </p:blipFill>
        <p:spPr>
          <a:xfrm>
            <a:off x="1548992" y="2881696"/>
            <a:ext cx="4162610" cy="2452112"/>
          </a:xfrm>
          <a:prstGeom prst="rect">
            <a:avLst/>
          </a:prstGeom>
        </p:spPr>
      </p:pic>
      <p:pic>
        <p:nvPicPr>
          <p:cNvPr id="13" name="Picture 12">
            <a:extLst>
              <a:ext uri="{FF2B5EF4-FFF2-40B4-BE49-F238E27FC236}">
                <a16:creationId xmlns:a16="http://schemas.microsoft.com/office/drawing/2014/main" id="{D4D87165-6DFF-47A4-9739-BEEC7E63B946}"/>
              </a:ext>
            </a:extLst>
          </p:cNvPr>
          <p:cNvPicPr>
            <a:picLocks noChangeAspect="1"/>
          </p:cNvPicPr>
          <p:nvPr/>
        </p:nvPicPr>
        <p:blipFill rotWithShape="1">
          <a:blip r:embed="rId5"/>
          <a:srcRect l="5683" t="2238" r="11953" b="17714"/>
          <a:stretch/>
        </p:blipFill>
        <p:spPr>
          <a:xfrm>
            <a:off x="8450943" y="2358816"/>
            <a:ext cx="2902857" cy="2821279"/>
          </a:xfrm>
          <a:prstGeom prst="rect">
            <a:avLst/>
          </a:prstGeom>
        </p:spPr>
      </p:pic>
      <p:pic>
        <p:nvPicPr>
          <p:cNvPr id="12" name="Content Placeholder 11">
            <a:extLst>
              <a:ext uri="{FF2B5EF4-FFF2-40B4-BE49-F238E27FC236}">
                <a16:creationId xmlns:a16="http://schemas.microsoft.com/office/drawing/2014/main" id="{741157A9-190A-409A-929C-BC4501DF0225}"/>
              </a:ext>
            </a:extLst>
          </p:cNvPr>
          <p:cNvPicPr>
            <a:picLocks noGrp="1" noChangeAspect="1"/>
          </p:cNvPicPr>
          <p:nvPr>
            <p:ph sz="quarter" idx="14"/>
          </p:nvPr>
        </p:nvPicPr>
        <p:blipFill rotWithShape="1">
          <a:blip r:embed="rId6"/>
          <a:srcRect b="12807"/>
          <a:stretch/>
        </p:blipFill>
        <p:spPr>
          <a:xfrm>
            <a:off x="8765766" y="2701738"/>
            <a:ext cx="2677315" cy="2334416"/>
          </a:xfrm>
        </p:spPr>
      </p:pic>
    </p:spTree>
    <p:custDataLst>
      <p:tags r:id="rId1"/>
    </p:custDataLst>
    <p:extLst>
      <p:ext uri="{BB962C8B-B14F-4D97-AF65-F5344CB8AC3E}">
        <p14:creationId xmlns:p14="http://schemas.microsoft.com/office/powerpoint/2010/main" val="1868342191"/>
      </p:ext>
    </p:extLst>
  </p:cSld>
  <p:clrMapOvr>
    <a:masterClrMapping/>
  </p:clrMapOvr>
  <mc:AlternateContent xmlns:mc="http://schemas.openxmlformats.org/markup-compatibility/2006" xmlns:p14="http://schemas.microsoft.com/office/powerpoint/2010/main">
    <mc:Choice Requires="p14">
      <p:transition spd="slow" p14:dur="2000" advTm="23681"/>
    </mc:Choice>
    <mc:Fallback xmlns="">
      <p:transition spd="slow" advTm="2368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xit" presetSubtype="0" fill="hold" nodeType="clickEffect">
                                  <p:stCondLst>
                                    <p:cond delay="0"/>
                                  </p:stCondLst>
                                  <p:childTnLst>
                                    <p:animEffect transition="out" filter="fade">
                                      <p:cBhvr>
                                        <p:cTn id="18" dur="500"/>
                                        <p:tgtEl>
                                          <p:spTgt spid="10"/>
                                        </p:tgtEl>
                                      </p:cBhvr>
                                    </p:animEffect>
                                    <p:set>
                                      <p:cBhvr>
                                        <p:cTn id="19" dur="1" fill="hold">
                                          <p:stCondLst>
                                            <p:cond delay="499"/>
                                          </p:stCondLst>
                                        </p:cTn>
                                        <p:tgtEl>
                                          <p:spTgt spid="10"/>
                                        </p:tgtEl>
                                        <p:attrNameLst>
                                          <p:attrName>style.visibility</p:attrName>
                                        </p:attrNameLst>
                                      </p:cBhvr>
                                      <p:to>
                                        <p:strVal val="hidden"/>
                                      </p:to>
                                    </p:set>
                                  </p:childTnLst>
                                </p:cTn>
                              </p:par>
                              <p:par>
                                <p:cTn id="20" presetID="10" presetClass="exit" presetSubtype="0" fill="hold" nodeType="withEffect">
                                  <p:stCondLst>
                                    <p:cond delay="0"/>
                                  </p:stCondLst>
                                  <p:childTnLst>
                                    <p:animEffect transition="out" filter="fade">
                                      <p:cBhvr>
                                        <p:cTn id="21" dur="500"/>
                                        <p:tgtEl>
                                          <p:spTgt spid="12"/>
                                        </p:tgtEl>
                                      </p:cBhvr>
                                    </p:animEffect>
                                    <p:set>
                                      <p:cBhvr>
                                        <p:cTn id="22" dur="1" fill="hold">
                                          <p:stCondLst>
                                            <p:cond delay="499"/>
                                          </p:stCondLst>
                                        </p:cTn>
                                        <p:tgtEl>
                                          <p:spTgt spid="12"/>
                                        </p:tgtEl>
                                        <p:attrNameLst>
                                          <p:attrName>style.visibility</p:attrName>
                                        </p:attrNameLst>
                                      </p:cBhvr>
                                      <p:to>
                                        <p:strVal val="hidden"/>
                                      </p:to>
                                    </p:set>
                                  </p:childTnLst>
                                </p:cTn>
                              </p:par>
                            </p:childTnLst>
                          </p:cTn>
                        </p:par>
                        <p:par>
                          <p:cTn id="23" fill="hold">
                            <p:stCondLst>
                              <p:cond delay="500"/>
                            </p:stCondLst>
                            <p:childTnLst>
                              <p:par>
                                <p:cTn id="24" presetID="10" presetClass="entr" presetSubtype="0"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500"/>
                                        <p:tgtEl>
                                          <p:spTgt spid="13"/>
                                        </p:tgtEl>
                                      </p:cBhvr>
                                    </p:animEffect>
                                  </p:childTnLst>
                                </p:cTn>
                              </p:par>
                            </p:childTnLst>
                          </p:cTn>
                        </p:par>
                        <p:par>
                          <p:cTn id="27" fill="hold">
                            <p:stCondLst>
                              <p:cond delay="1000"/>
                            </p:stCondLst>
                            <p:childTnLst>
                              <p:par>
                                <p:cTn id="28" presetID="10" presetClass="entr" presetSubtype="0" fill="hold" grpId="0" nodeType="after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childTnLst>
                          </p:cTn>
                        </p:par>
                        <p:par>
                          <p:cTn id="31" fill="hold">
                            <p:stCondLst>
                              <p:cond delay="1500"/>
                            </p:stCondLst>
                            <p:childTnLst>
                              <p:par>
                                <p:cTn id="32" presetID="10" presetClass="entr" presetSubtype="0" fill="hold" grpId="0" nodeType="after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500"/>
                                        <p:tgtEl>
                                          <p:spTgt spid="8"/>
                                        </p:tgtEl>
                                      </p:cBhvr>
                                    </p:animEffect>
                                  </p:childTnLst>
                                </p:cTn>
                              </p:par>
                            </p:childTnLst>
                          </p:cTn>
                        </p:par>
                        <p:par>
                          <p:cTn id="35" fill="hold">
                            <p:stCondLst>
                              <p:cond delay="2000"/>
                            </p:stCondLst>
                            <p:childTnLst>
                              <p:par>
                                <p:cTn id="36" presetID="10" presetClass="entr" presetSubtype="0" fill="hold" grpId="0" nodeType="after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fade">
                                      <p:cBhvr>
                                        <p:cTn id="38" dur="500"/>
                                        <p:tgtEl>
                                          <p:spTgt spid="9"/>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xit" presetSubtype="0" fill="hold" grpId="1" nodeType="clickEffect">
                                  <p:stCondLst>
                                    <p:cond delay="0"/>
                                  </p:stCondLst>
                                  <p:childTnLst>
                                    <p:animEffect transition="out" filter="fade">
                                      <p:cBhvr>
                                        <p:cTn id="42" dur="500"/>
                                        <p:tgtEl>
                                          <p:spTgt spid="7"/>
                                        </p:tgtEl>
                                      </p:cBhvr>
                                    </p:animEffect>
                                    <p:set>
                                      <p:cBhvr>
                                        <p:cTn id="43" dur="1" fill="hold">
                                          <p:stCondLst>
                                            <p:cond delay="499"/>
                                          </p:stCondLst>
                                        </p:cTn>
                                        <p:tgtEl>
                                          <p:spTgt spid="7"/>
                                        </p:tgtEl>
                                        <p:attrNameLst>
                                          <p:attrName>style.visibility</p:attrName>
                                        </p:attrNameLst>
                                      </p:cBhvr>
                                      <p:to>
                                        <p:strVal val="hidden"/>
                                      </p:to>
                                    </p:set>
                                  </p:childTnLst>
                                </p:cTn>
                              </p:par>
                              <p:par>
                                <p:cTn id="44" presetID="10" presetClass="exit" presetSubtype="0" fill="hold" grpId="1" nodeType="withEffect">
                                  <p:stCondLst>
                                    <p:cond delay="0"/>
                                  </p:stCondLst>
                                  <p:childTnLst>
                                    <p:animEffect transition="out" filter="fade">
                                      <p:cBhvr>
                                        <p:cTn id="45" dur="500"/>
                                        <p:tgtEl>
                                          <p:spTgt spid="8"/>
                                        </p:tgtEl>
                                      </p:cBhvr>
                                    </p:animEffect>
                                    <p:set>
                                      <p:cBhvr>
                                        <p:cTn id="46" dur="1" fill="hold">
                                          <p:stCondLst>
                                            <p:cond delay="499"/>
                                          </p:stCondLst>
                                        </p:cTn>
                                        <p:tgtEl>
                                          <p:spTgt spid="8"/>
                                        </p:tgtEl>
                                        <p:attrNameLst>
                                          <p:attrName>style.visibility</p:attrName>
                                        </p:attrNameLst>
                                      </p:cBhvr>
                                      <p:to>
                                        <p:strVal val="hidden"/>
                                      </p:to>
                                    </p:set>
                                  </p:childTnLst>
                                </p:cTn>
                              </p:par>
                              <p:par>
                                <p:cTn id="47" presetID="10" presetClass="exit" presetSubtype="0" fill="hold" grpId="1" nodeType="withEffect">
                                  <p:stCondLst>
                                    <p:cond delay="0"/>
                                  </p:stCondLst>
                                  <p:childTnLst>
                                    <p:animEffect transition="out" filter="fade">
                                      <p:cBhvr>
                                        <p:cTn id="48" dur="500"/>
                                        <p:tgtEl>
                                          <p:spTgt spid="9"/>
                                        </p:tgtEl>
                                      </p:cBhvr>
                                    </p:animEffect>
                                    <p:set>
                                      <p:cBhvr>
                                        <p:cTn id="49" dur="1" fill="hold">
                                          <p:stCondLst>
                                            <p:cond delay="499"/>
                                          </p:stCondLst>
                                        </p:cTn>
                                        <p:tgtEl>
                                          <p:spTgt spid="9"/>
                                        </p:tgtEl>
                                        <p:attrNameLst>
                                          <p:attrName>style.visibility</p:attrName>
                                        </p:attrNameLst>
                                      </p:cBhvr>
                                      <p:to>
                                        <p:strVal val="hidden"/>
                                      </p:to>
                                    </p:set>
                                  </p:childTnLst>
                                </p:cTn>
                              </p:par>
                              <p:par>
                                <p:cTn id="50" presetID="10" presetClass="exit" presetSubtype="0" fill="hold" nodeType="withEffect">
                                  <p:stCondLst>
                                    <p:cond delay="0"/>
                                  </p:stCondLst>
                                  <p:childTnLst>
                                    <p:animEffect transition="out" filter="fade">
                                      <p:cBhvr>
                                        <p:cTn id="51" dur="500"/>
                                        <p:tgtEl>
                                          <p:spTgt spid="13"/>
                                        </p:tgtEl>
                                      </p:cBhvr>
                                    </p:animEffect>
                                    <p:set>
                                      <p:cBhvr>
                                        <p:cTn id="52" dur="1" fill="hold">
                                          <p:stCondLst>
                                            <p:cond delay="499"/>
                                          </p:stCondLst>
                                        </p:cTn>
                                        <p:tgtEl>
                                          <p:spTgt spid="13"/>
                                        </p:tgtEl>
                                        <p:attrNameLst>
                                          <p:attrName>style.visibility</p:attrName>
                                        </p:attrNameLst>
                                      </p:cBhvr>
                                      <p:to>
                                        <p:strVal val="hidden"/>
                                      </p:to>
                                    </p:set>
                                  </p:childTnLst>
                                </p:cTn>
                              </p:par>
                            </p:childTnLst>
                          </p:cTn>
                        </p:par>
                        <p:par>
                          <p:cTn id="53" fill="hold">
                            <p:stCondLst>
                              <p:cond delay="500"/>
                            </p:stCondLst>
                            <p:childTnLst>
                              <p:par>
                                <p:cTn id="54" presetID="42" presetClass="entr" presetSubtype="0" fill="hold" grpId="0" nodeType="afterEffect">
                                  <p:stCondLst>
                                    <p:cond delay="0"/>
                                  </p:stCondLst>
                                  <p:childTnLst>
                                    <p:set>
                                      <p:cBhvr>
                                        <p:cTn id="55" dur="1" fill="hold">
                                          <p:stCondLst>
                                            <p:cond delay="0"/>
                                          </p:stCondLst>
                                        </p:cTn>
                                        <p:tgtEl>
                                          <p:spTgt spid="3"/>
                                        </p:tgtEl>
                                        <p:attrNameLst>
                                          <p:attrName>style.visibility</p:attrName>
                                        </p:attrNameLst>
                                      </p:cBhvr>
                                      <p:to>
                                        <p:strVal val="visible"/>
                                      </p:to>
                                    </p:set>
                                    <p:animEffect transition="in" filter="fade">
                                      <p:cBhvr>
                                        <p:cTn id="56" dur="1000"/>
                                        <p:tgtEl>
                                          <p:spTgt spid="3"/>
                                        </p:tgtEl>
                                      </p:cBhvr>
                                    </p:animEffect>
                                    <p:anim calcmode="lin" valueType="num">
                                      <p:cBhvr>
                                        <p:cTn id="57" dur="1000" fill="hold"/>
                                        <p:tgtEl>
                                          <p:spTgt spid="3"/>
                                        </p:tgtEl>
                                        <p:attrNameLst>
                                          <p:attrName>ppt_x</p:attrName>
                                        </p:attrNameLst>
                                      </p:cBhvr>
                                      <p:tavLst>
                                        <p:tav tm="0">
                                          <p:val>
                                            <p:strVal val="#ppt_x"/>
                                          </p:val>
                                        </p:tav>
                                        <p:tav tm="100000">
                                          <p:val>
                                            <p:strVal val="#ppt_x"/>
                                          </p:val>
                                        </p:tav>
                                      </p:tavLst>
                                    </p:anim>
                                    <p:anim calcmode="lin" valueType="num">
                                      <p:cBhvr>
                                        <p:cTn id="58"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8" grpId="0"/>
      <p:bldP spid="8" grpId="1"/>
      <p:bldP spid="9" grpId="0"/>
      <p:bldP spid="9" grpId="1"/>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DC149F-08A8-4672-81E7-8E231BF0BC3A}"/>
              </a:ext>
            </a:extLst>
          </p:cNvPr>
          <p:cNvSpPr>
            <a:spLocks noGrp="1"/>
          </p:cNvSpPr>
          <p:nvPr>
            <p:ph type="title"/>
          </p:nvPr>
        </p:nvSpPr>
        <p:spPr/>
        <p:txBody>
          <a:bodyPr/>
          <a:lstStyle/>
          <a:p>
            <a:r>
              <a:rPr lang="en-CA" b="1" dirty="0">
                <a:latin typeface="Arial" panose="020B0604020202020204" pitchFamily="34" charset="0"/>
                <a:cs typeface="Arial" panose="020B0604020202020204" pitchFamily="34" charset="0"/>
              </a:rPr>
              <a:t>APPLYING THE SIX FACTORS - PURPOSE</a:t>
            </a:r>
          </a:p>
        </p:txBody>
      </p:sp>
      <p:sp>
        <p:nvSpPr>
          <p:cNvPr id="7" name="TextBox 6">
            <a:extLst>
              <a:ext uri="{FF2B5EF4-FFF2-40B4-BE49-F238E27FC236}">
                <a16:creationId xmlns:a16="http://schemas.microsoft.com/office/drawing/2014/main" id="{F8B98945-3A9F-42DC-8AF9-128817F1921E}"/>
              </a:ext>
            </a:extLst>
          </p:cNvPr>
          <p:cNvSpPr txBox="1"/>
          <p:nvPr/>
        </p:nvSpPr>
        <p:spPr>
          <a:xfrm>
            <a:off x="4557392" y="2238525"/>
            <a:ext cx="3450566" cy="523220"/>
          </a:xfrm>
          <a:prstGeom prst="rect">
            <a:avLst/>
          </a:prstGeom>
          <a:noFill/>
        </p:spPr>
        <p:txBody>
          <a:bodyPr wrap="square" rtlCol="0">
            <a:spAutoFit/>
          </a:bodyPr>
          <a:lstStyle/>
          <a:p>
            <a:r>
              <a:rPr lang="en-CA" sz="2800" dirty="0">
                <a:solidFill>
                  <a:schemeClr val="bg2">
                    <a:lumMod val="50000"/>
                  </a:schemeClr>
                </a:solidFill>
                <a:latin typeface="Arial" panose="020B0604020202020204" pitchFamily="34" charset="0"/>
                <a:cs typeface="Arial" panose="020B0604020202020204" pitchFamily="34" charset="0"/>
              </a:rPr>
              <a:t>User requests copy</a:t>
            </a:r>
          </a:p>
        </p:txBody>
      </p:sp>
      <p:sp>
        <p:nvSpPr>
          <p:cNvPr id="9" name="TextBox 8">
            <a:extLst>
              <a:ext uri="{FF2B5EF4-FFF2-40B4-BE49-F238E27FC236}">
                <a16:creationId xmlns:a16="http://schemas.microsoft.com/office/drawing/2014/main" id="{2EEA890F-A9B9-4F27-B38B-33D070659E23}"/>
              </a:ext>
            </a:extLst>
          </p:cNvPr>
          <p:cNvSpPr txBox="1"/>
          <p:nvPr/>
        </p:nvSpPr>
        <p:spPr>
          <a:xfrm>
            <a:off x="4147971" y="3730826"/>
            <a:ext cx="4359659" cy="523220"/>
          </a:xfrm>
          <a:prstGeom prst="rect">
            <a:avLst/>
          </a:prstGeom>
          <a:noFill/>
        </p:spPr>
        <p:txBody>
          <a:bodyPr wrap="square" rtlCol="0">
            <a:spAutoFit/>
          </a:bodyPr>
          <a:lstStyle/>
          <a:p>
            <a:r>
              <a:rPr lang="en-CA" sz="2800" dirty="0">
                <a:solidFill>
                  <a:schemeClr val="bg2">
                    <a:lumMod val="50000"/>
                  </a:schemeClr>
                </a:solidFill>
                <a:latin typeface="Arial" panose="020B0604020202020204" pitchFamily="34" charset="0"/>
                <a:cs typeface="Arial" panose="020B0604020202020204" pitchFamily="34" charset="0"/>
              </a:rPr>
              <a:t>Library reviews purpose</a:t>
            </a:r>
          </a:p>
        </p:txBody>
      </p:sp>
      <p:sp>
        <p:nvSpPr>
          <p:cNvPr id="12" name="TextBox 11">
            <a:extLst>
              <a:ext uri="{FF2B5EF4-FFF2-40B4-BE49-F238E27FC236}">
                <a16:creationId xmlns:a16="http://schemas.microsoft.com/office/drawing/2014/main" id="{6A804CB6-47D3-4F7C-96E2-DAB4221EC196}"/>
              </a:ext>
            </a:extLst>
          </p:cNvPr>
          <p:cNvSpPr txBox="1"/>
          <p:nvPr/>
        </p:nvSpPr>
        <p:spPr>
          <a:xfrm>
            <a:off x="4557392" y="5208953"/>
            <a:ext cx="3726228" cy="954107"/>
          </a:xfrm>
          <a:prstGeom prst="rect">
            <a:avLst/>
          </a:prstGeom>
          <a:noFill/>
        </p:spPr>
        <p:txBody>
          <a:bodyPr wrap="square" rtlCol="0">
            <a:spAutoFit/>
          </a:bodyPr>
          <a:lstStyle/>
          <a:p>
            <a:r>
              <a:rPr lang="en-CA" sz="2800" dirty="0">
                <a:solidFill>
                  <a:schemeClr val="bg2">
                    <a:lumMod val="50000"/>
                  </a:schemeClr>
                </a:solidFill>
                <a:latin typeface="Arial" panose="020B0604020202020204" pitchFamily="34" charset="0"/>
                <a:cs typeface="Arial" panose="020B0604020202020204" pitchFamily="34" charset="0"/>
              </a:rPr>
              <a:t>If concern, referred to Reference Librarian</a:t>
            </a:r>
          </a:p>
        </p:txBody>
      </p:sp>
      <p:cxnSp>
        <p:nvCxnSpPr>
          <p:cNvPr id="15" name="Straight Arrow Connector 14">
            <a:extLst>
              <a:ext uri="{FF2B5EF4-FFF2-40B4-BE49-F238E27FC236}">
                <a16:creationId xmlns:a16="http://schemas.microsoft.com/office/drawing/2014/main" id="{07DD9CFC-F871-4FE7-86D8-968DAE63516B}"/>
              </a:ext>
            </a:extLst>
          </p:cNvPr>
          <p:cNvCxnSpPr>
            <a:cxnSpLocks/>
          </p:cNvCxnSpPr>
          <p:nvPr/>
        </p:nvCxnSpPr>
        <p:spPr>
          <a:xfrm>
            <a:off x="6327801" y="4363199"/>
            <a:ext cx="0" cy="845754"/>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4CDE2F20-0FCF-4471-A310-AD10AE63E3F8}"/>
              </a:ext>
            </a:extLst>
          </p:cNvPr>
          <p:cNvCxnSpPr>
            <a:cxnSpLocks/>
          </p:cNvCxnSpPr>
          <p:nvPr/>
        </p:nvCxnSpPr>
        <p:spPr>
          <a:xfrm flipH="1">
            <a:off x="6296631" y="2910365"/>
            <a:ext cx="1" cy="820461"/>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9BD06E45-7BEB-48E0-BE34-924B7D2AC975}"/>
              </a:ext>
            </a:extLst>
          </p:cNvPr>
          <p:cNvSpPr/>
          <p:nvPr/>
        </p:nvSpPr>
        <p:spPr>
          <a:xfrm>
            <a:off x="9208455" y="2839989"/>
            <a:ext cx="1621766" cy="1593513"/>
          </a:xfrm>
          <a:prstGeom prst="rect">
            <a:avLst/>
          </a:prstGeom>
        </p:spPr>
        <p:txBody>
          <a:bodyPr wrap="square">
            <a:spAutoFit/>
          </a:bodyPr>
          <a:lstStyle/>
          <a:p>
            <a:pPr>
              <a:lnSpc>
                <a:spcPct val="107000"/>
              </a:lnSpc>
              <a:spcAft>
                <a:spcPts val="800"/>
              </a:spcAft>
            </a:pPr>
            <a:r>
              <a:rPr lang="en-CA" sz="9600" dirty="0">
                <a:solidFill>
                  <a:srgbClr val="00B050"/>
                </a:solidFill>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endParaRPr lang="en-CA" sz="9600" dirty="0">
              <a:solidFill>
                <a:srgbClr val="00B05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B6B30A9C-550F-4D3E-AA9F-B077997ABB18}"/>
              </a:ext>
            </a:extLst>
          </p:cNvPr>
          <p:cNvSpPr txBox="1"/>
          <p:nvPr/>
        </p:nvSpPr>
        <p:spPr>
          <a:xfrm>
            <a:off x="2549224" y="1432238"/>
            <a:ext cx="7494814" cy="523220"/>
          </a:xfrm>
          <a:prstGeom prst="rect">
            <a:avLst/>
          </a:prstGeom>
          <a:noFill/>
        </p:spPr>
        <p:txBody>
          <a:bodyPr wrap="square" rtlCol="0">
            <a:spAutoFit/>
          </a:bodyPr>
          <a:lstStyle/>
          <a:p>
            <a:pPr algn="ctr"/>
            <a:r>
              <a:rPr lang="en-CA" sz="2800" u="sng" dirty="0">
                <a:solidFill>
                  <a:schemeClr val="bg2">
                    <a:lumMod val="50000"/>
                  </a:schemeClr>
                </a:solidFill>
                <a:latin typeface="Arial" panose="020B0604020202020204" pitchFamily="34" charset="0"/>
                <a:cs typeface="Arial" panose="020B0604020202020204" pitchFamily="34" charset="0"/>
              </a:rPr>
              <a:t>Access Policy</a:t>
            </a:r>
          </a:p>
        </p:txBody>
      </p:sp>
    </p:spTree>
    <p:custDataLst>
      <p:tags r:id="rId1"/>
    </p:custDataLst>
    <p:extLst>
      <p:ext uri="{BB962C8B-B14F-4D97-AF65-F5344CB8AC3E}">
        <p14:creationId xmlns:p14="http://schemas.microsoft.com/office/powerpoint/2010/main" val="1282824854"/>
      </p:ext>
    </p:extLst>
  </p:cSld>
  <p:clrMapOvr>
    <a:masterClrMapping/>
  </p:clrMapOvr>
  <mc:AlternateContent xmlns:mc="http://schemas.openxmlformats.org/markup-compatibility/2006" xmlns:p14="http://schemas.microsoft.com/office/powerpoint/2010/main">
    <mc:Choice Requires="p14">
      <p:transition spd="slow" p14:dur="2000" advTm="24703"/>
    </mc:Choice>
    <mc:Fallback xmlns="">
      <p:transition spd="slow" advTm="2470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fade">
                                      <p:cBhvr>
                                        <p:cTn id="16" dur="500"/>
                                        <p:tgtEl>
                                          <p:spTgt spid="17"/>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childTnLst>
                          </p:cTn>
                        </p:par>
                        <p:par>
                          <p:cTn id="22" fill="hold">
                            <p:stCondLst>
                              <p:cond delay="500"/>
                            </p:stCondLst>
                            <p:childTnLst>
                              <p:par>
                                <p:cTn id="23" presetID="10" presetClass="entr" presetSubtype="0" fill="hold"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500"/>
                                        <p:tgtEl>
                                          <p:spTgt spid="15"/>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fade">
                                      <p:cBhvr>
                                        <p:cTn id="30" dur="500"/>
                                        <p:tgtEl>
                                          <p:spTgt spid="12"/>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1"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500"/>
                                        <p:tgtEl>
                                          <p:spTgt spid="11"/>
                                        </p:tgtEl>
                                      </p:cBhvr>
                                    </p:animEffect>
                                  </p:childTnLst>
                                </p:cTn>
                              </p:par>
                              <p:par>
                                <p:cTn id="36" presetID="6" presetClass="emph" presetSubtype="0" fill="hold" grpId="0" nodeType="withEffect">
                                  <p:stCondLst>
                                    <p:cond delay="0"/>
                                  </p:stCondLst>
                                  <p:childTnLst>
                                    <p:animScale>
                                      <p:cBhvr>
                                        <p:cTn id="37" dur="1000" fill="hold"/>
                                        <p:tgtEl>
                                          <p:spTgt spid="11"/>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2" grpId="0"/>
      <p:bldP spid="11" grpId="0"/>
      <p:bldP spid="11" grpId="1"/>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E0CB7D-B472-4ECF-ABCD-82F936ECDC16}"/>
              </a:ext>
            </a:extLst>
          </p:cNvPr>
          <p:cNvSpPr>
            <a:spLocks noGrp="1"/>
          </p:cNvSpPr>
          <p:nvPr>
            <p:ph type="title"/>
          </p:nvPr>
        </p:nvSpPr>
        <p:spPr/>
        <p:txBody>
          <a:bodyPr/>
          <a:lstStyle/>
          <a:p>
            <a:r>
              <a:rPr lang="en-CA" b="1" dirty="0">
                <a:latin typeface="Arial" panose="020B0604020202020204" pitchFamily="34" charset="0"/>
                <a:cs typeface="Arial" panose="020B0604020202020204" pitchFamily="34" charset="0"/>
              </a:rPr>
              <a:t>APPLYING THE SIX FACTORS - CHARACTER</a:t>
            </a:r>
          </a:p>
        </p:txBody>
      </p:sp>
      <p:sp>
        <p:nvSpPr>
          <p:cNvPr id="6" name="TextBox 5">
            <a:extLst>
              <a:ext uri="{FF2B5EF4-FFF2-40B4-BE49-F238E27FC236}">
                <a16:creationId xmlns:a16="http://schemas.microsoft.com/office/drawing/2014/main" id="{5BD073B6-7607-4183-ADF8-9E280E47810C}"/>
              </a:ext>
            </a:extLst>
          </p:cNvPr>
          <p:cNvSpPr txBox="1"/>
          <p:nvPr/>
        </p:nvSpPr>
        <p:spPr>
          <a:xfrm>
            <a:off x="1520894" y="1878657"/>
            <a:ext cx="8941952" cy="1384995"/>
          </a:xfrm>
          <a:prstGeom prst="rect">
            <a:avLst/>
          </a:prstGeom>
          <a:noFill/>
        </p:spPr>
        <p:txBody>
          <a:bodyPr wrap="square" rtlCol="0">
            <a:spAutoFit/>
          </a:bodyPr>
          <a:lstStyle/>
          <a:p>
            <a:r>
              <a:rPr lang="en-CA" sz="2800" dirty="0">
                <a:solidFill>
                  <a:schemeClr val="bg2">
                    <a:lumMod val="50000"/>
                  </a:schemeClr>
                </a:solidFill>
                <a:latin typeface="Arial" panose="020B0604020202020204" pitchFamily="34" charset="0"/>
                <a:cs typeface="Arial" panose="020B0604020202020204" pitchFamily="34" charset="0"/>
              </a:rPr>
              <a:t>“There is no evidence that the Law Society was disseminating multiple copies of works to multiple members of the legal profession.” para 67</a:t>
            </a:r>
          </a:p>
        </p:txBody>
      </p:sp>
      <p:sp>
        <p:nvSpPr>
          <p:cNvPr id="10" name="Rectangle 9">
            <a:extLst>
              <a:ext uri="{FF2B5EF4-FFF2-40B4-BE49-F238E27FC236}">
                <a16:creationId xmlns:a16="http://schemas.microsoft.com/office/drawing/2014/main" id="{EE3A6846-B4F9-42A8-B7CD-47F01CC6BCB2}"/>
              </a:ext>
            </a:extLst>
          </p:cNvPr>
          <p:cNvSpPr/>
          <p:nvPr/>
        </p:nvSpPr>
        <p:spPr>
          <a:xfrm>
            <a:off x="6096000" y="4086817"/>
            <a:ext cx="1597352" cy="1593513"/>
          </a:xfrm>
          <a:prstGeom prst="rect">
            <a:avLst/>
          </a:prstGeom>
        </p:spPr>
        <p:txBody>
          <a:bodyPr wrap="square">
            <a:spAutoFit/>
          </a:bodyPr>
          <a:lstStyle/>
          <a:p>
            <a:pPr>
              <a:lnSpc>
                <a:spcPct val="107000"/>
              </a:lnSpc>
              <a:spcAft>
                <a:spcPts val="800"/>
              </a:spcAft>
            </a:pPr>
            <a:r>
              <a:rPr lang="en-CA" sz="9600" dirty="0">
                <a:solidFill>
                  <a:srgbClr val="00B050"/>
                </a:solidFill>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endParaRPr lang="en-CA" sz="9600" dirty="0">
              <a:solidFill>
                <a:srgbClr val="00B050"/>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12" name="Picture 11">
            <a:extLst>
              <a:ext uri="{FF2B5EF4-FFF2-40B4-BE49-F238E27FC236}">
                <a16:creationId xmlns:a16="http://schemas.microsoft.com/office/drawing/2014/main" id="{2E305B8B-0600-4A66-B8D3-D2B4FF674FE2}"/>
              </a:ext>
            </a:extLst>
          </p:cNvPr>
          <p:cNvPicPr>
            <a:picLocks noChangeAspect="1"/>
          </p:cNvPicPr>
          <p:nvPr/>
        </p:nvPicPr>
        <p:blipFill>
          <a:blip r:embed="rId4"/>
          <a:stretch>
            <a:fillRect/>
          </a:stretch>
        </p:blipFill>
        <p:spPr>
          <a:xfrm>
            <a:off x="8717503" y="3172153"/>
            <a:ext cx="2811797" cy="2634209"/>
          </a:xfrm>
          <a:prstGeom prst="rect">
            <a:avLst/>
          </a:prstGeom>
        </p:spPr>
      </p:pic>
    </p:spTree>
    <p:custDataLst>
      <p:tags r:id="rId1"/>
    </p:custDataLst>
    <p:extLst>
      <p:ext uri="{BB962C8B-B14F-4D97-AF65-F5344CB8AC3E}">
        <p14:creationId xmlns:p14="http://schemas.microsoft.com/office/powerpoint/2010/main" val="2256120104"/>
      </p:ext>
    </p:extLst>
  </p:cSld>
  <p:clrMapOvr>
    <a:masterClrMapping/>
  </p:clrMapOvr>
  <mc:AlternateContent xmlns:mc="http://schemas.openxmlformats.org/markup-compatibility/2006" xmlns:p14="http://schemas.microsoft.com/office/powerpoint/2010/main">
    <mc:Choice Requires="p14">
      <p:transition spd="slow" p14:dur="2000" advTm="18156"/>
    </mc:Choice>
    <mc:Fallback xmlns="">
      <p:transition spd="slow" advTm="1815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iterate type="lt">
                                    <p:tmAbs val="70"/>
                                  </p:iterate>
                                  <p:childTnLst>
                                    <p:set>
                                      <p:cBhvr>
                                        <p:cTn id="11" dur="1" fill="hold">
                                          <p:stCondLst>
                                            <p:cond delay="0"/>
                                          </p:stCondLst>
                                        </p:cTn>
                                        <p:tgtEl>
                                          <p:spTgt spid="6"/>
                                        </p:tgtEl>
                                        <p:attrNameLst>
                                          <p:attrName>style.visibility</p:attrName>
                                        </p:attrNameLst>
                                      </p:cBhvr>
                                      <p:to>
                                        <p:strVal val="visible"/>
                                      </p:to>
                                    </p:set>
                                  </p:childTnLst>
                                </p:cTn>
                              </p:par>
                            </p:childTnLst>
                          </p:cTn>
                        </p:par>
                        <p:par>
                          <p:cTn id="12" fill="hold">
                            <p:stCondLst>
                              <p:cond delay="8121"/>
                            </p:stCondLst>
                            <p:childTnLst>
                              <p:par>
                                <p:cTn id="13" presetID="10" presetClass="entr" presetSubtype="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par>
                                <p:cTn id="16" presetID="6" presetClass="emph" presetSubtype="0" fill="hold" grpId="1" nodeType="withEffect">
                                  <p:stCondLst>
                                    <p:cond delay="0"/>
                                  </p:stCondLst>
                                  <p:childTnLst>
                                    <p:animScale>
                                      <p:cBhvr>
                                        <p:cTn id="17" dur="1000" fill="hold"/>
                                        <p:tgtEl>
                                          <p:spTgt spid="10"/>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P spid="10" grpId="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BE0ADC-FEF5-4803-ACD1-9DED7873DF7B}"/>
              </a:ext>
            </a:extLst>
          </p:cNvPr>
          <p:cNvSpPr>
            <a:spLocks noGrp="1"/>
          </p:cNvSpPr>
          <p:nvPr>
            <p:ph type="title"/>
          </p:nvPr>
        </p:nvSpPr>
        <p:spPr/>
        <p:txBody>
          <a:bodyPr/>
          <a:lstStyle/>
          <a:p>
            <a:r>
              <a:rPr lang="en-CA" b="1" dirty="0">
                <a:latin typeface="Arial" panose="020B0604020202020204" pitchFamily="34" charset="0"/>
                <a:cs typeface="Arial" panose="020B0604020202020204" pitchFamily="34" charset="0"/>
              </a:rPr>
              <a:t>APPLYING THE SIX FACTORS - AMOUNT</a:t>
            </a:r>
          </a:p>
        </p:txBody>
      </p:sp>
      <p:pic>
        <p:nvPicPr>
          <p:cNvPr id="7" name="Picture 6">
            <a:extLst>
              <a:ext uri="{FF2B5EF4-FFF2-40B4-BE49-F238E27FC236}">
                <a16:creationId xmlns:a16="http://schemas.microsoft.com/office/drawing/2014/main" id="{B02A18FB-C2CD-4E56-BB6A-D93E2C757351}"/>
              </a:ext>
            </a:extLst>
          </p:cNvPr>
          <p:cNvPicPr>
            <a:picLocks noChangeAspect="1"/>
          </p:cNvPicPr>
          <p:nvPr/>
        </p:nvPicPr>
        <p:blipFill>
          <a:blip r:embed="rId4"/>
          <a:stretch>
            <a:fillRect/>
          </a:stretch>
        </p:blipFill>
        <p:spPr>
          <a:xfrm>
            <a:off x="9045396" y="3068346"/>
            <a:ext cx="1856868" cy="2136999"/>
          </a:xfrm>
          <a:prstGeom prst="rect">
            <a:avLst/>
          </a:prstGeom>
        </p:spPr>
      </p:pic>
      <p:sp>
        <p:nvSpPr>
          <p:cNvPr id="4" name="TextBox 3">
            <a:extLst>
              <a:ext uri="{FF2B5EF4-FFF2-40B4-BE49-F238E27FC236}">
                <a16:creationId xmlns:a16="http://schemas.microsoft.com/office/drawing/2014/main" id="{BAB49E1D-4384-4598-A1A9-52E15259B53F}"/>
              </a:ext>
            </a:extLst>
          </p:cNvPr>
          <p:cNvSpPr txBox="1"/>
          <p:nvPr/>
        </p:nvSpPr>
        <p:spPr>
          <a:xfrm>
            <a:off x="1079900" y="2233247"/>
            <a:ext cx="6129791" cy="954107"/>
          </a:xfrm>
          <a:prstGeom prst="rect">
            <a:avLst/>
          </a:prstGeom>
          <a:noFill/>
        </p:spPr>
        <p:txBody>
          <a:bodyPr wrap="square" rtlCol="0">
            <a:spAutoFit/>
          </a:bodyPr>
          <a:lstStyle/>
          <a:p>
            <a:pPr marL="457200" indent="-457200">
              <a:buFont typeface="Arial" panose="020B0604020202020204" pitchFamily="34" charset="0"/>
              <a:buChar char="•"/>
            </a:pPr>
            <a:r>
              <a:rPr lang="en-CA" sz="2800" dirty="0">
                <a:solidFill>
                  <a:schemeClr val="bg2">
                    <a:lumMod val="50000"/>
                  </a:schemeClr>
                </a:solidFill>
                <a:latin typeface="Arial" panose="020B0604020202020204" pitchFamily="34" charset="0"/>
                <a:cs typeface="Arial" panose="020B0604020202020204" pitchFamily="34" charset="0"/>
              </a:rPr>
              <a:t>One case, one article, or one statutory reference</a:t>
            </a:r>
          </a:p>
        </p:txBody>
      </p:sp>
      <p:sp>
        <p:nvSpPr>
          <p:cNvPr id="8" name="TextBox 7">
            <a:extLst>
              <a:ext uri="{FF2B5EF4-FFF2-40B4-BE49-F238E27FC236}">
                <a16:creationId xmlns:a16="http://schemas.microsoft.com/office/drawing/2014/main" id="{B72FFB14-DB47-4E40-ACAB-78DDA3C62BA5}"/>
              </a:ext>
            </a:extLst>
          </p:cNvPr>
          <p:cNvSpPr txBox="1"/>
          <p:nvPr/>
        </p:nvSpPr>
        <p:spPr>
          <a:xfrm>
            <a:off x="1079900" y="3798277"/>
            <a:ext cx="6463900" cy="1384995"/>
          </a:xfrm>
          <a:prstGeom prst="rect">
            <a:avLst/>
          </a:prstGeom>
          <a:noFill/>
        </p:spPr>
        <p:txBody>
          <a:bodyPr wrap="square" rtlCol="0">
            <a:spAutoFit/>
          </a:bodyPr>
          <a:lstStyle/>
          <a:p>
            <a:pPr marL="457200" indent="-457200">
              <a:buFont typeface="Arial" panose="020B0604020202020204" pitchFamily="34" charset="0"/>
              <a:buChar char="•"/>
            </a:pPr>
            <a:r>
              <a:rPr lang="en-CA" sz="2800" dirty="0">
                <a:solidFill>
                  <a:schemeClr val="bg2">
                    <a:lumMod val="50000"/>
                  </a:schemeClr>
                </a:solidFill>
                <a:latin typeface="Arial" panose="020B0604020202020204" pitchFamily="34" charset="0"/>
                <a:cs typeface="Arial" panose="020B0604020202020204" pitchFamily="34" charset="0"/>
              </a:rPr>
              <a:t>Reference librarian reviews requests for a copy of more than 5% of a secondary source</a:t>
            </a:r>
          </a:p>
        </p:txBody>
      </p:sp>
      <p:sp>
        <p:nvSpPr>
          <p:cNvPr id="9" name="Rectangle 8">
            <a:extLst>
              <a:ext uri="{FF2B5EF4-FFF2-40B4-BE49-F238E27FC236}">
                <a16:creationId xmlns:a16="http://schemas.microsoft.com/office/drawing/2014/main" id="{07362575-09B9-4D20-874A-F7E9C5860E88}"/>
              </a:ext>
            </a:extLst>
          </p:cNvPr>
          <p:cNvSpPr/>
          <p:nvPr/>
        </p:nvSpPr>
        <p:spPr>
          <a:xfrm>
            <a:off x="3829631" y="4822368"/>
            <a:ext cx="1621766" cy="1593513"/>
          </a:xfrm>
          <a:prstGeom prst="rect">
            <a:avLst/>
          </a:prstGeom>
        </p:spPr>
        <p:txBody>
          <a:bodyPr wrap="square">
            <a:spAutoFit/>
          </a:bodyPr>
          <a:lstStyle/>
          <a:p>
            <a:pPr>
              <a:lnSpc>
                <a:spcPct val="107000"/>
              </a:lnSpc>
              <a:spcAft>
                <a:spcPts val="800"/>
              </a:spcAft>
            </a:pPr>
            <a:r>
              <a:rPr lang="en-CA" sz="9600" dirty="0">
                <a:solidFill>
                  <a:srgbClr val="00B050"/>
                </a:solidFill>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endParaRPr lang="en-CA" sz="9600" dirty="0">
              <a:solidFill>
                <a:srgbClr val="00B050"/>
              </a:solidFill>
              <a:latin typeface="Calibri" panose="020F0502020204030204" pitchFamily="34" charset="0"/>
              <a:ea typeface="Calibri" panose="020F0502020204030204" pitchFamily="34"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2525752143"/>
      </p:ext>
    </p:extLst>
  </p:cSld>
  <p:clrMapOvr>
    <a:masterClrMapping/>
  </p:clrMapOvr>
  <mc:AlternateContent xmlns:mc="http://schemas.openxmlformats.org/markup-compatibility/2006" xmlns:p14="http://schemas.microsoft.com/office/powerpoint/2010/main">
    <mc:Choice Requires="p14">
      <p:transition spd="slow" p14:dur="2000" advTm="22810"/>
    </mc:Choice>
    <mc:Fallback xmlns="">
      <p:transition spd="slow" advTm="2281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iterate type="lt">
                                    <p:tmAbs val="70"/>
                                  </p:iterate>
                                  <p:childTnLst>
                                    <p:set>
                                      <p:cBhvr>
                                        <p:cTn id="11" dur="1" fill="hold">
                                          <p:stCondLst>
                                            <p:cond delay="0"/>
                                          </p:stCondLst>
                                        </p:cTn>
                                        <p:tgtEl>
                                          <p:spTgt spid="4"/>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1" nodeType="clickEffect">
                                  <p:stCondLst>
                                    <p:cond delay="0"/>
                                  </p:stCondLst>
                                  <p:iterate type="lt">
                                    <p:tmAbs val="70"/>
                                  </p:iterate>
                                  <p:childTnLst>
                                    <p:set>
                                      <p:cBhvr>
                                        <p:cTn id="15" dur="1" fill="hold">
                                          <p:stCondLst>
                                            <p:cond delay="0"/>
                                          </p:stCondLst>
                                        </p:cTn>
                                        <p:tgtEl>
                                          <p:spTgt spid="8"/>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1"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6" presetClass="emph" presetSubtype="0" fill="hold" grpId="0" nodeType="withEffect">
                                  <p:stCondLst>
                                    <p:cond delay="0"/>
                                  </p:stCondLst>
                                  <p:childTnLst>
                                    <p:animScale>
                                      <p:cBhvr>
                                        <p:cTn id="22" dur="1000" fill="hold"/>
                                        <p:tgtEl>
                                          <p:spTgt spid="9"/>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1"/>
      <p:bldP spid="9" grpId="0"/>
      <p:bldP spid="9" grpId="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19618AD-A2DA-4D20-98E4-BC6A5D1E56E4}"/>
              </a:ext>
            </a:extLst>
          </p:cNvPr>
          <p:cNvPicPr>
            <a:picLocks noChangeAspect="1"/>
          </p:cNvPicPr>
          <p:nvPr/>
        </p:nvPicPr>
        <p:blipFill rotWithShape="1">
          <a:blip r:embed="rId4"/>
          <a:srcRect l="5930" b="16459"/>
          <a:stretch/>
        </p:blipFill>
        <p:spPr>
          <a:xfrm>
            <a:off x="5140022" y="2594923"/>
            <a:ext cx="2479461" cy="2201944"/>
          </a:xfrm>
          <a:prstGeom prst="rect">
            <a:avLst/>
          </a:prstGeom>
        </p:spPr>
      </p:pic>
      <p:sp>
        <p:nvSpPr>
          <p:cNvPr id="2" name="Title 1">
            <a:extLst>
              <a:ext uri="{FF2B5EF4-FFF2-40B4-BE49-F238E27FC236}">
                <a16:creationId xmlns:a16="http://schemas.microsoft.com/office/drawing/2014/main" id="{06AD366A-0531-4A17-9268-B73D6CF96736}"/>
              </a:ext>
            </a:extLst>
          </p:cNvPr>
          <p:cNvSpPr>
            <a:spLocks noGrp="1"/>
          </p:cNvSpPr>
          <p:nvPr>
            <p:ph type="title"/>
          </p:nvPr>
        </p:nvSpPr>
        <p:spPr/>
        <p:txBody>
          <a:bodyPr/>
          <a:lstStyle/>
          <a:p>
            <a:r>
              <a:rPr lang="en-CA" b="1" dirty="0">
                <a:latin typeface="Arial" panose="020B0604020202020204" pitchFamily="34" charset="0"/>
                <a:cs typeface="Arial" panose="020B0604020202020204" pitchFamily="34" charset="0"/>
              </a:rPr>
              <a:t>APPLYING THE SIX FACTORS - ALTERNATIVES</a:t>
            </a:r>
          </a:p>
        </p:txBody>
      </p:sp>
      <p:pic>
        <p:nvPicPr>
          <p:cNvPr id="6" name="Picture 5">
            <a:extLst>
              <a:ext uri="{FF2B5EF4-FFF2-40B4-BE49-F238E27FC236}">
                <a16:creationId xmlns:a16="http://schemas.microsoft.com/office/drawing/2014/main" id="{136D9C7E-165A-4F48-BA9D-CA7D032F56CD}"/>
              </a:ext>
            </a:extLst>
          </p:cNvPr>
          <p:cNvPicPr>
            <a:picLocks noChangeAspect="1"/>
          </p:cNvPicPr>
          <p:nvPr/>
        </p:nvPicPr>
        <p:blipFill>
          <a:blip r:embed="rId5"/>
          <a:stretch>
            <a:fillRect/>
          </a:stretch>
        </p:blipFill>
        <p:spPr>
          <a:xfrm>
            <a:off x="9342618" y="4201417"/>
            <a:ext cx="2652477" cy="2095784"/>
          </a:xfrm>
          <a:prstGeom prst="rect">
            <a:avLst/>
          </a:prstGeom>
        </p:spPr>
      </p:pic>
      <p:pic>
        <p:nvPicPr>
          <p:cNvPr id="13" name="Picture 12">
            <a:extLst>
              <a:ext uri="{FF2B5EF4-FFF2-40B4-BE49-F238E27FC236}">
                <a16:creationId xmlns:a16="http://schemas.microsoft.com/office/drawing/2014/main" id="{CAE236BA-C311-43BA-92F4-B0CFD727B487}"/>
              </a:ext>
            </a:extLst>
          </p:cNvPr>
          <p:cNvPicPr>
            <a:picLocks noChangeAspect="1"/>
          </p:cNvPicPr>
          <p:nvPr/>
        </p:nvPicPr>
        <p:blipFill rotWithShape="1">
          <a:blip r:embed="rId6"/>
          <a:srcRect b="20520"/>
          <a:stretch/>
        </p:blipFill>
        <p:spPr>
          <a:xfrm>
            <a:off x="9554257" y="1664347"/>
            <a:ext cx="1799543" cy="1430266"/>
          </a:xfrm>
          <a:prstGeom prst="rect">
            <a:avLst/>
          </a:prstGeom>
        </p:spPr>
      </p:pic>
      <p:pic>
        <p:nvPicPr>
          <p:cNvPr id="16" name="Content Placeholder 15">
            <a:extLst>
              <a:ext uri="{FF2B5EF4-FFF2-40B4-BE49-F238E27FC236}">
                <a16:creationId xmlns:a16="http://schemas.microsoft.com/office/drawing/2014/main" id="{209752CA-EA5C-4F65-BB0B-A342FA6E22BB}"/>
              </a:ext>
            </a:extLst>
          </p:cNvPr>
          <p:cNvPicPr>
            <a:picLocks noGrp="1" noChangeAspect="1"/>
          </p:cNvPicPr>
          <p:nvPr>
            <p:ph sz="quarter" idx="14"/>
          </p:nvPr>
        </p:nvPicPr>
        <p:blipFill>
          <a:blip r:embed="rId7"/>
          <a:stretch>
            <a:fillRect/>
          </a:stretch>
        </p:blipFill>
        <p:spPr>
          <a:xfrm>
            <a:off x="770045" y="3275763"/>
            <a:ext cx="3802474" cy="2533405"/>
          </a:xfrm>
        </p:spPr>
      </p:pic>
      <p:sp>
        <p:nvSpPr>
          <p:cNvPr id="7" name="TextBox 6">
            <a:extLst>
              <a:ext uri="{FF2B5EF4-FFF2-40B4-BE49-F238E27FC236}">
                <a16:creationId xmlns:a16="http://schemas.microsoft.com/office/drawing/2014/main" id="{4261C1E0-DE01-46D4-89EA-B600535477CD}"/>
              </a:ext>
            </a:extLst>
          </p:cNvPr>
          <p:cNvSpPr txBox="1"/>
          <p:nvPr/>
        </p:nvSpPr>
        <p:spPr>
          <a:xfrm>
            <a:off x="0" y="2117870"/>
            <a:ext cx="12191999" cy="954107"/>
          </a:xfrm>
          <a:prstGeom prst="rect">
            <a:avLst/>
          </a:prstGeom>
          <a:noFill/>
        </p:spPr>
        <p:txBody>
          <a:bodyPr wrap="square" rtlCol="0">
            <a:spAutoFit/>
          </a:bodyPr>
          <a:lstStyle/>
          <a:p>
            <a:r>
              <a:rPr lang="en-CA" sz="2800" dirty="0">
                <a:solidFill>
                  <a:schemeClr val="bg2">
                    <a:lumMod val="50000"/>
                  </a:schemeClr>
                </a:solidFill>
                <a:latin typeface="Arial" panose="020B0604020202020204" pitchFamily="34" charset="0"/>
                <a:cs typeface="Arial" panose="020B0604020202020204" pitchFamily="34" charset="0"/>
              </a:rPr>
              <a:t>“Availability of a licence is not relevant to deciding whether a dealing has been fair.” para 70</a:t>
            </a:r>
          </a:p>
        </p:txBody>
      </p:sp>
      <p:sp>
        <p:nvSpPr>
          <p:cNvPr id="11" name="Rectangle 10">
            <a:extLst>
              <a:ext uri="{FF2B5EF4-FFF2-40B4-BE49-F238E27FC236}">
                <a16:creationId xmlns:a16="http://schemas.microsoft.com/office/drawing/2014/main" id="{B94B7F72-E66F-4C0B-B94D-07D66430DBDB}"/>
              </a:ext>
            </a:extLst>
          </p:cNvPr>
          <p:cNvSpPr/>
          <p:nvPr/>
        </p:nvSpPr>
        <p:spPr>
          <a:xfrm>
            <a:off x="6096000" y="4686088"/>
            <a:ext cx="1621766" cy="1593513"/>
          </a:xfrm>
          <a:prstGeom prst="rect">
            <a:avLst/>
          </a:prstGeom>
        </p:spPr>
        <p:txBody>
          <a:bodyPr wrap="square">
            <a:spAutoFit/>
          </a:bodyPr>
          <a:lstStyle/>
          <a:p>
            <a:pPr>
              <a:lnSpc>
                <a:spcPct val="107000"/>
              </a:lnSpc>
              <a:spcAft>
                <a:spcPts val="800"/>
              </a:spcAft>
            </a:pPr>
            <a:r>
              <a:rPr lang="en-CA" sz="9600" dirty="0">
                <a:solidFill>
                  <a:srgbClr val="00B050"/>
                </a:solidFill>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endParaRPr lang="en-CA" sz="9600" dirty="0">
              <a:solidFill>
                <a:srgbClr val="00B050"/>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8" name="Picture 7">
            <a:extLst>
              <a:ext uri="{FF2B5EF4-FFF2-40B4-BE49-F238E27FC236}">
                <a16:creationId xmlns:a16="http://schemas.microsoft.com/office/drawing/2014/main" id="{72956D23-BB9D-479C-B023-64470A2961A4}"/>
              </a:ext>
            </a:extLst>
          </p:cNvPr>
          <p:cNvPicPr>
            <a:picLocks noChangeAspect="1"/>
          </p:cNvPicPr>
          <p:nvPr/>
        </p:nvPicPr>
        <p:blipFill>
          <a:blip r:embed="rId8"/>
          <a:stretch>
            <a:fillRect/>
          </a:stretch>
        </p:blipFill>
        <p:spPr>
          <a:xfrm>
            <a:off x="5169809" y="2187340"/>
            <a:ext cx="2716177" cy="1707391"/>
          </a:xfrm>
          <a:prstGeom prst="rect">
            <a:avLst/>
          </a:prstGeom>
          <a:solidFill>
            <a:schemeClr val="bg2">
              <a:lumMod val="75000"/>
            </a:schemeClr>
          </a:solidFill>
          <a:ln w="38100">
            <a:solidFill>
              <a:schemeClr val="tx1"/>
            </a:solidFill>
          </a:ln>
        </p:spPr>
      </p:pic>
      <p:sp>
        <p:nvSpPr>
          <p:cNvPr id="4" name="Star: 5 Points 3">
            <a:extLst>
              <a:ext uri="{FF2B5EF4-FFF2-40B4-BE49-F238E27FC236}">
                <a16:creationId xmlns:a16="http://schemas.microsoft.com/office/drawing/2014/main" id="{CBB7E441-5B38-4709-BC0D-16166F67AC53}"/>
              </a:ext>
            </a:extLst>
          </p:cNvPr>
          <p:cNvSpPr/>
          <p:nvPr/>
        </p:nvSpPr>
        <p:spPr>
          <a:xfrm>
            <a:off x="6189551" y="3032526"/>
            <a:ext cx="225287" cy="148286"/>
          </a:xfrm>
          <a:prstGeom prst="star5">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custDataLst>
      <p:tags r:id="rId1"/>
    </p:custDataLst>
    <p:extLst>
      <p:ext uri="{BB962C8B-B14F-4D97-AF65-F5344CB8AC3E}">
        <p14:creationId xmlns:p14="http://schemas.microsoft.com/office/powerpoint/2010/main" val="2205540764"/>
      </p:ext>
    </p:extLst>
  </p:cSld>
  <p:clrMapOvr>
    <a:masterClrMapping/>
  </p:clrMapOvr>
  <mc:AlternateContent xmlns:mc="http://schemas.openxmlformats.org/markup-compatibility/2006" xmlns:p14="http://schemas.microsoft.com/office/powerpoint/2010/main">
    <mc:Choice Requires="p14">
      <p:transition spd="slow" p14:dur="2000" advTm="29034"/>
    </mc:Choice>
    <mc:Fallback xmlns="">
      <p:transition spd="slow" advTm="2903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1" presetClass="entr" presetSubtype="0" fill="hold" grpId="0" nodeType="after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par>
                          <p:cTn id="23" fill="hold">
                            <p:stCondLst>
                              <p:cond delay="2500"/>
                            </p:stCondLst>
                            <p:childTnLst>
                              <p:par>
                                <p:cTn id="24" presetID="10" presetClass="entr" presetSubtype="0" fill="hold"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fade">
                                      <p:cBhvr>
                                        <p:cTn id="26" dur="500"/>
                                        <p:tgtEl>
                                          <p:spTgt spid="16"/>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1"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500"/>
                                        <p:tgtEl>
                                          <p:spTgt spid="11"/>
                                        </p:tgtEl>
                                      </p:cBhvr>
                                    </p:animEffect>
                                  </p:childTnLst>
                                </p:cTn>
                              </p:par>
                              <p:par>
                                <p:cTn id="32" presetID="6" presetClass="emph" presetSubtype="0" fill="hold" grpId="0" nodeType="withEffect">
                                  <p:stCondLst>
                                    <p:cond delay="0"/>
                                  </p:stCondLst>
                                  <p:childTnLst>
                                    <p:animScale>
                                      <p:cBhvr>
                                        <p:cTn id="33" dur="1000" fill="hold"/>
                                        <p:tgtEl>
                                          <p:spTgt spid="11"/>
                                        </p:tgtEl>
                                      </p:cBhvr>
                                      <p:by x="150000" y="150000"/>
                                    </p:animScale>
                                  </p:childTnLst>
                                </p:cTn>
                              </p:par>
                            </p:childTnLst>
                          </p:cTn>
                        </p:par>
                      </p:childTnLst>
                    </p:cTn>
                  </p:par>
                  <p:par>
                    <p:cTn id="34" fill="hold">
                      <p:stCondLst>
                        <p:cond delay="indefinite"/>
                      </p:stCondLst>
                      <p:childTnLst>
                        <p:par>
                          <p:cTn id="35" fill="hold">
                            <p:stCondLst>
                              <p:cond delay="0"/>
                            </p:stCondLst>
                            <p:childTnLst>
                              <p:par>
                                <p:cTn id="36" presetID="10" presetClass="exit" presetSubtype="0" fill="hold" nodeType="clickEffect">
                                  <p:stCondLst>
                                    <p:cond delay="0"/>
                                  </p:stCondLst>
                                  <p:childTnLst>
                                    <p:animEffect transition="out" filter="fade">
                                      <p:cBhvr>
                                        <p:cTn id="37" dur="500"/>
                                        <p:tgtEl>
                                          <p:spTgt spid="13"/>
                                        </p:tgtEl>
                                      </p:cBhvr>
                                    </p:animEffect>
                                    <p:set>
                                      <p:cBhvr>
                                        <p:cTn id="38" dur="1" fill="hold">
                                          <p:stCondLst>
                                            <p:cond delay="499"/>
                                          </p:stCondLst>
                                        </p:cTn>
                                        <p:tgtEl>
                                          <p:spTgt spid="13"/>
                                        </p:tgtEl>
                                        <p:attrNameLst>
                                          <p:attrName>style.visibility</p:attrName>
                                        </p:attrNameLst>
                                      </p:cBhvr>
                                      <p:to>
                                        <p:strVal val="hidden"/>
                                      </p:to>
                                    </p:set>
                                  </p:childTnLst>
                                </p:cTn>
                              </p:par>
                              <p:par>
                                <p:cTn id="39" presetID="10" presetClass="exit" presetSubtype="0" fill="hold" grpId="1" nodeType="withEffect">
                                  <p:stCondLst>
                                    <p:cond delay="0"/>
                                  </p:stCondLst>
                                  <p:childTnLst>
                                    <p:animEffect transition="out" filter="fade">
                                      <p:cBhvr>
                                        <p:cTn id="40" dur="500"/>
                                        <p:tgtEl>
                                          <p:spTgt spid="4"/>
                                        </p:tgtEl>
                                      </p:cBhvr>
                                    </p:animEffect>
                                    <p:set>
                                      <p:cBhvr>
                                        <p:cTn id="41" dur="1" fill="hold">
                                          <p:stCondLst>
                                            <p:cond delay="499"/>
                                          </p:stCondLst>
                                        </p:cTn>
                                        <p:tgtEl>
                                          <p:spTgt spid="4"/>
                                        </p:tgtEl>
                                        <p:attrNameLst>
                                          <p:attrName>style.visibility</p:attrName>
                                        </p:attrNameLst>
                                      </p:cBhvr>
                                      <p:to>
                                        <p:strVal val="hidden"/>
                                      </p:to>
                                    </p:set>
                                  </p:childTnLst>
                                </p:cTn>
                              </p:par>
                              <p:par>
                                <p:cTn id="42" presetID="10" presetClass="exit" presetSubtype="0" fill="hold" nodeType="withEffect">
                                  <p:stCondLst>
                                    <p:cond delay="0"/>
                                  </p:stCondLst>
                                  <p:childTnLst>
                                    <p:animEffect transition="out" filter="fade">
                                      <p:cBhvr>
                                        <p:cTn id="43" dur="500"/>
                                        <p:tgtEl>
                                          <p:spTgt spid="16"/>
                                        </p:tgtEl>
                                      </p:cBhvr>
                                    </p:animEffect>
                                    <p:set>
                                      <p:cBhvr>
                                        <p:cTn id="44" dur="1" fill="hold">
                                          <p:stCondLst>
                                            <p:cond delay="499"/>
                                          </p:stCondLst>
                                        </p:cTn>
                                        <p:tgtEl>
                                          <p:spTgt spid="16"/>
                                        </p:tgtEl>
                                        <p:attrNameLst>
                                          <p:attrName>style.visibility</p:attrName>
                                        </p:attrNameLst>
                                      </p:cBhvr>
                                      <p:to>
                                        <p:strVal val="hidden"/>
                                      </p:to>
                                    </p:set>
                                  </p:childTnLst>
                                </p:cTn>
                              </p:par>
                              <p:par>
                                <p:cTn id="45" presetID="10" presetClass="exit" presetSubtype="0" fill="hold" grpId="2" nodeType="withEffect">
                                  <p:stCondLst>
                                    <p:cond delay="0"/>
                                  </p:stCondLst>
                                  <p:childTnLst>
                                    <p:animEffect transition="out" filter="fade">
                                      <p:cBhvr>
                                        <p:cTn id="46" dur="500"/>
                                        <p:tgtEl>
                                          <p:spTgt spid="11"/>
                                        </p:tgtEl>
                                      </p:cBhvr>
                                    </p:animEffect>
                                    <p:set>
                                      <p:cBhvr>
                                        <p:cTn id="47" dur="1" fill="hold">
                                          <p:stCondLst>
                                            <p:cond delay="499"/>
                                          </p:stCondLst>
                                        </p:cTn>
                                        <p:tgtEl>
                                          <p:spTgt spid="11"/>
                                        </p:tgtEl>
                                        <p:attrNameLst>
                                          <p:attrName>style.visibility</p:attrName>
                                        </p:attrNameLst>
                                      </p:cBhvr>
                                      <p:to>
                                        <p:strVal val="hidden"/>
                                      </p:to>
                                    </p:set>
                                  </p:childTnLst>
                                </p:cTn>
                              </p:par>
                              <p:par>
                                <p:cTn id="48" presetID="10" presetClass="exit" presetSubtype="0" fill="hold" nodeType="withEffect">
                                  <p:stCondLst>
                                    <p:cond delay="0"/>
                                  </p:stCondLst>
                                  <p:childTnLst>
                                    <p:animEffect transition="out" filter="fade">
                                      <p:cBhvr>
                                        <p:cTn id="49" dur="500"/>
                                        <p:tgtEl>
                                          <p:spTgt spid="8"/>
                                        </p:tgtEl>
                                      </p:cBhvr>
                                    </p:animEffect>
                                    <p:set>
                                      <p:cBhvr>
                                        <p:cTn id="50" dur="1" fill="hold">
                                          <p:stCondLst>
                                            <p:cond delay="499"/>
                                          </p:stCondLst>
                                        </p:cTn>
                                        <p:tgtEl>
                                          <p:spTgt spid="8"/>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iterate type="lt">
                                    <p:tmAbs val="70"/>
                                  </p:iterate>
                                  <p:childTnLst>
                                    <p:set>
                                      <p:cBhvr>
                                        <p:cTn id="54" dur="1" fill="hold">
                                          <p:stCondLst>
                                            <p:cond delay="0"/>
                                          </p:stCondLst>
                                        </p:cTn>
                                        <p:tgtEl>
                                          <p:spTgt spid="7"/>
                                        </p:tgtEl>
                                        <p:attrNameLst>
                                          <p:attrName>style.visibility</p:attrName>
                                        </p:attrNameLst>
                                      </p:cBhvr>
                                      <p:to>
                                        <p:strVal val="visible"/>
                                      </p:to>
                                    </p:set>
                                  </p:childTnLst>
                                </p:cTn>
                              </p:par>
                              <p:par>
                                <p:cTn id="55" presetID="10" presetClass="entr" presetSubtype="0" fill="hold" nodeType="withEffect">
                                  <p:stCondLst>
                                    <p:cond delay="0"/>
                                  </p:stCondLst>
                                  <p:childTnLst>
                                    <p:set>
                                      <p:cBhvr>
                                        <p:cTn id="56" dur="1" fill="hold">
                                          <p:stCondLst>
                                            <p:cond delay="0"/>
                                          </p:stCondLst>
                                        </p:cTn>
                                        <p:tgtEl>
                                          <p:spTgt spid="5"/>
                                        </p:tgtEl>
                                        <p:attrNameLst>
                                          <p:attrName>style.visibility</p:attrName>
                                        </p:attrNameLst>
                                      </p:cBhvr>
                                      <p:to>
                                        <p:strVal val="visible"/>
                                      </p:to>
                                    </p:set>
                                    <p:animEffect transition="in" filter="fade">
                                      <p:cBhvr>
                                        <p:cTn id="5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P spid="11" grpId="1"/>
      <p:bldP spid="11" grpId="2"/>
      <p:bldP spid="4" grpId="0" animBg="1"/>
      <p:bldP spid="4" grpId="1"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1E831E-CA34-408E-880F-1BD36A074F4E}"/>
              </a:ext>
            </a:extLst>
          </p:cNvPr>
          <p:cNvSpPr>
            <a:spLocks noGrp="1"/>
          </p:cNvSpPr>
          <p:nvPr>
            <p:ph type="title"/>
          </p:nvPr>
        </p:nvSpPr>
        <p:spPr/>
        <p:txBody>
          <a:bodyPr/>
          <a:lstStyle/>
          <a:p>
            <a:r>
              <a:rPr lang="en-CA" b="1" dirty="0">
                <a:latin typeface="Arial" panose="020B0604020202020204" pitchFamily="34" charset="0"/>
                <a:cs typeface="Arial" panose="020B0604020202020204" pitchFamily="34" charset="0"/>
              </a:rPr>
              <a:t>APPLYING THE SIX FACTORS - NATURE </a:t>
            </a:r>
          </a:p>
        </p:txBody>
      </p:sp>
      <p:sp>
        <p:nvSpPr>
          <p:cNvPr id="6" name="TextBox 5">
            <a:extLst>
              <a:ext uri="{FF2B5EF4-FFF2-40B4-BE49-F238E27FC236}">
                <a16:creationId xmlns:a16="http://schemas.microsoft.com/office/drawing/2014/main" id="{BB71E792-9B4F-4C8F-8F6E-5EE1A93894DA}"/>
              </a:ext>
            </a:extLst>
          </p:cNvPr>
          <p:cNvSpPr txBox="1"/>
          <p:nvPr/>
        </p:nvSpPr>
        <p:spPr>
          <a:xfrm>
            <a:off x="392493" y="1535354"/>
            <a:ext cx="9522472" cy="1384995"/>
          </a:xfrm>
          <a:prstGeom prst="rect">
            <a:avLst/>
          </a:prstGeom>
          <a:noFill/>
        </p:spPr>
        <p:txBody>
          <a:bodyPr wrap="square" rtlCol="0">
            <a:spAutoFit/>
          </a:bodyPr>
          <a:lstStyle/>
          <a:p>
            <a:r>
              <a:rPr lang="en-CA" sz="2800" dirty="0">
                <a:solidFill>
                  <a:schemeClr val="bg2">
                    <a:lumMod val="50000"/>
                  </a:schemeClr>
                </a:solidFill>
                <a:latin typeface="Arial" panose="020B0604020202020204" pitchFamily="34" charset="0"/>
                <a:cs typeface="Arial" panose="020B0604020202020204" pitchFamily="34" charset="0"/>
              </a:rPr>
              <a:t>“…it is generally in the public interest that access to judicial decisions and other legal resources not be unjustifiably restrained.” para 71</a:t>
            </a:r>
          </a:p>
        </p:txBody>
      </p:sp>
      <p:pic>
        <p:nvPicPr>
          <p:cNvPr id="7" name="Picture 6">
            <a:extLst>
              <a:ext uri="{FF2B5EF4-FFF2-40B4-BE49-F238E27FC236}">
                <a16:creationId xmlns:a16="http://schemas.microsoft.com/office/drawing/2014/main" id="{D73A0819-4F9A-4BBA-A743-C7651BECC3B7}"/>
              </a:ext>
            </a:extLst>
          </p:cNvPr>
          <p:cNvPicPr>
            <a:picLocks noChangeAspect="1"/>
          </p:cNvPicPr>
          <p:nvPr/>
        </p:nvPicPr>
        <p:blipFill>
          <a:blip r:embed="rId4"/>
          <a:stretch>
            <a:fillRect/>
          </a:stretch>
        </p:blipFill>
        <p:spPr>
          <a:xfrm>
            <a:off x="978242" y="3268135"/>
            <a:ext cx="1715275" cy="2079366"/>
          </a:xfrm>
          <a:prstGeom prst="rect">
            <a:avLst/>
          </a:prstGeom>
        </p:spPr>
      </p:pic>
      <p:sp>
        <p:nvSpPr>
          <p:cNvPr id="18" name="Rectangle 17">
            <a:extLst>
              <a:ext uri="{FF2B5EF4-FFF2-40B4-BE49-F238E27FC236}">
                <a16:creationId xmlns:a16="http://schemas.microsoft.com/office/drawing/2014/main" id="{2DD0C877-0433-4537-9890-8DC4632FB58A}"/>
              </a:ext>
            </a:extLst>
          </p:cNvPr>
          <p:cNvSpPr/>
          <p:nvPr/>
        </p:nvSpPr>
        <p:spPr>
          <a:xfrm>
            <a:off x="5626464" y="3392687"/>
            <a:ext cx="1621766" cy="1593513"/>
          </a:xfrm>
          <a:prstGeom prst="rect">
            <a:avLst/>
          </a:prstGeom>
        </p:spPr>
        <p:txBody>
          <a:bodyPr wrap="square">
            <a:spAutoFit/>
          </a:bodyPr>
          <a:lstStyle/>
          <a:p>
            <a:pPr>
              <a:lnSpc>
                <a:spcPct val="107000"/>
              </a:lnSpc>
              <a:spcAft>
                <a:spcPts val="800"/>
              </a:spcAft>
            </a:pPr>
            <a:r>
              <a:rPr lang="en-CA" sz="9600" dirty="0">
                <a:solidFill>
                  <a:srgbClr val="00B050"/>
                </a:solidFill>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endParaRPr lang="en-CA" sz="9600" dirty="0">
              <a:solidFill>
                <a:srgbClr val="00B050"/>
              </a:solidFill>
              <a:latin typeface="Calibri" panose="020F0502020204030204" pitchFamily="34" charset="0"/>
              <a:ea typeface="Calibri" panose="020F0502020204030204" pitchFamily="34"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3191170561"/>
      </p:ext>
    </p:extLst>
  </p:cSld>
  <p:clrMapOvr>
    <a:masterClrMapping/>
  </p:clrMapOvr>
  <mc:AlternateContent xmlns:mc="http://schemas.openxmlformats.org/markup-compatibility/2006" xmlns:p14="http://schemas.microsoft.com/office/powerpoint/2010/main">
    <mc:Choice Requires="p14">
      <p:transition spd="slow" p14:dur="2000" advTm="11006"/>
    </mc:Choice>
    <mc:Fallback xmlns="">
      <p:transition spd="slow" advTm="1100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 presetClass="entr" presetSubtype="0" fill="hold" grpId="0" nodeType="withEffect">
                                  <p:stCondLst>
                                    <p:cond delay="0"/>
                                  </p:stCondLst>
                                  <p:iterate type="lt">
                                    <p:tmAbs val="70"/>
                                  </p:iterate>
                                  <p:childTnLst>
                                    <p:set>
                                      <p:cBhvr>
                                        <p:cTn id="9" dur="1" fill="hold">
                                          <p:stCondLst>
                                            <p:cond delay="0"/>
                                          </p:stCondLst>
                                        </p:cTn>
                                        <p:tgtEl>
                                          <p:spTgt spid="6"/>
                                        </p:tgtEl>
                                        <p:attrNameLst>
                                          <p:attrName>style.visibility</p:attrName>
                                        </p:attrNameLst>
                                      </p:cBhvr>
                                      <p:to>
                                        <p:strVal val="visible"/>
                                      </p:to>
                                    </p:set>
                                  </p:childTnLst>
                                </p:cTn>
                              </p:par>
                            </p:childTnLst>
                          </p:cTn>
                        </p:par>
                        <p:par>
                          <p:cTn id="10" fill="hold">
                            <p:stCondLst>
                              <p:cond delay="8401"/>
                            </p:stCondLst>
                            <p:childTnLst>
                              <p:par>
                                <p:cTn id="11" presetID="10" presetClass="entr" presetSubtype="0" fill="hold" grpId="1" nodeType="after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fade">
                                      <p:cBhvr>
                                        <p:cTn id="13" dur="500"/>
                                        <p:tgtEl>
                                          <p:spTgt spid="18"/>
                                        </p:tgtEl>
                                      </p:cBhvr>
                                    </p:animEffect>
                                  </p:childTnLst>
                                </p:cTn>
                              </p:par>
                              <p:par>
                                <p:cTn id="14" presetID="6" presetClass="emph" presetSubtype="0" fill="hold" grpId="0" nodeType="withEffect">
                                  <p:stCondLst>
                                    <p:cond delay="0"/>
                                  </p:stCondLst>
                                  <p:childTnLst>
                                    <p:animScale>
                                      <p:cBhvr>
                                        <p:cTn id="15" dur="1000" fill="hold"/>
                                        <p:tgtEl>
                                          <p:spTgt spid="18"/>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8" grpId="0"/>
      <p:bldP spid="18" grpId="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2BEF8B-3D41-4246-AD87-37A762A1974B}"/>
              </a:ext>
            </a:extLst>
          </p:cNvPr>
          <p:cNvSpPr>
            <a:spLocks noGrp="1"/>
          </p:cNvSpPr>
          <p:nvPr>
            <p:ph type="title"/>
          </p:nvPr>
        </p:nvSpPr>
        <p:spPr/>
        <p:txBody>
          <a:bodyPr/>
          <a:lstStyle/>
          <a:p>
            <a:r>
              <a:rPr lang="en-CA" b="1" dirty="0">
                <a:latin typeface="Arial" panose="020B0604020202020204" pitchFamily="34" charset="0"/>
                <a:cs typeface="Arial" panose="020B0604020202020204" pitchFamily="34" charset="0"/>
              </a:rPr>
              <a:t>APPLYING THE SIX FACTORS - EFFECT</a:t>
            </a:r>
          </a:p>
        </p:txBody>
      </p:sp>
      <p:pic>
        <p:nvPicPr>
          <p:cNvPr id="6" name="Picture 5">
            <a:extLst>
              <a:ext uri="{FF2B5EF4-FFF2-40B4-BE49-F238E27FC236}">
                <a16:creationId xmlns:a16="http://schemas.microsoft.com/office/drawing/2014/main" id="{3FCC08BB-6EA3-441E-A74F-862A2D45D313}"/>
              </a:ext>
            </a:extLst>
          </p:cNvPr>
          <p:cNvPicPr>
            <a:picLocks noChangeAspect="1"/>
          </p:cNvPicPr>
          <p:nvPr/>
        </p:nvPicPr>
        <p:blipFill>
          <a:blip r:embed="rId4"/>
          <a:stretch>
            <a:fillRect/>
          </a:stretch>
        </p:blipFill>
        <p:spPr>
          <a:xfrm>
            <a:off x="8610272" y="2930106"/>
            <a:ext cx="1976587" cy="2924542"/>
          </a:xfrm>
          <a:prstGeom prst="rect">
            <a:avLst/>
          </a:prstGeom>
        </p:spPr>
      </p:pic>
      <p:sp>
        <p:nvSpPr>
          <p:cNvPr id="3" name="TextBox 2">
            <a:extLst>
              <a:ext uri="{FF2B5EF4-FFF2-40B4-BE49-F238E27FC236}">
                <a16:creationId xmlns:a16="http://schemas.microsoft.com/office/drawing/2014/main" id="{7A2937A9-38F6-4800-BA5B-BF6570554560}"/>
              </a:ext>
            </a:extLst>
          </p:cNvPr>
          <p:cNvSpPr txBox="1"/>
          <p:nvPr/>
        </p:nvSpPr>
        <p:spPr>
          <a:xfrm>
            <a:off x="2004645" y="3310362"/>
            <a:ext cx="5627078" cy="523220"/>
          </a:xfrm>
          <a:prstGeom prst="rect">
            <a:avLst/>
          </a:prstGeom>
          <a:noFill/>
        </p:spPr>
        <p:txBody>
          <a:bodyPr wrap="square" rtlCol="0">
            <a:spAutoFit/>
          </a:bodyPr>
          <a:lstStyle/>
          <a:p>
            <a:r>
              <a:rPr lang="en-CA" sz="2800" dirty="0">
                <a:solidFill>
                  <a:schemeClr val="bg2">
                    <a:lumMod val="50000"/>
                  </a:schemeClr>
                </a:solidFill>
                <a:latin typeface="Arial" panose="020B0604020202020204" pitchFamily="34" charset="0"/>
                <a:cs typeface="Arial" panose="020B0604020202020204" pitchFamily="34" charset="0"/>
              </a:rPr>
              <a:t>No adverse market impact found</a:t>
            </a:r>
          </a:p>
        </p:txBody>
      </p:sp>
      <p:sp>
        <p:nvSpPr>
          <p:cNvPr id="7" name="Rectangle 6">
            <a:extLst>
              <a:ext uri="{FF2B5EF4-FFF2-40B4-BE49-F238E27FC236}">
                <a16:creationId xmlns:a16="http://schemas.microsoft.com/office/drawing/2014/main" id="{F6D9E6A2-E5FA-4E2D-9672-137BD5D06DA5}"/>
              </a:ext>
            </a:extLst>
          </p:cNvPr>
          <p:cNvSpPr/>
          <p:nvPr/>
        </p:nvSpPr>
        <p:spPr>
          <a:xfrm>
            <a:off x="4474234" y="4274458"/>
            <a:ext cx="1621766" cy="1593513"/>
          </a:xfrm>
          <a:prstGeom prst="rect">
            <a:avLst/>
          </a:prstGeom>
        </p:spPr>
        <p:txBody>
          <a:bodyPr wrap="square">
            <a:spAutoFit/>
          </a:bodyPr>
          <a:lstStyle/>
          <a:p>
            <a:pPr>
              <a:lnSpc>
                <a:spcPct val="107000"/>
              </a:lnSpc>
              <a:spcAft>
                <a:spcPts val="800"/>
              </a:spcAft>
            </a:pPr>
            <a:r>
              <a:rPr lang="en-CA" sz="9600" dirty="0">
                <a:solidFill>
                  <a:srgbClr val="00B050"/>
                </a:solidFill>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endParaRPr lang="en-CA" sz="9600" dirty="0">
              <a:solidFill>
                <a:srgbClr val="00B050"/>
              </a:solidFill>
              <a:latin typeface="Calibri" panose="020F0502020204030204" pitchFamily="34" charset="0"/>
              <a:ea typeface="Calibri" panose="020F0502020204030204" pitchFamily="34"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2662233995"/>
      </p:ext>
    </p:extLst>
  </p:cSld>
  <p:clrMapOvr>
    <a:masterClrMapping/>
  </p:clrMapOvr>
  <mc:AlternateContent xmlns:mc="http://schemas.openxmlformats.org/markup-compatibility/2006" xmlns:p14="http://schemas.microsoft.com/office/powerpoint/2010/main">
    <mc:Choice Requires="p14">
      <p:transition spd="slow" p14:dur="2000" advTm="8254"/>
    </mc:Choice>
    <mc:Fallback xmlns="">
      <p:transition spd="slow" advTm="825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1"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childTnLst>
                          </p:cTn>
                        </p:par>
                        <p:par>
                          <p:cTn id="17" fill="hold">
                            <p:stCondLst>
                              <p:cond delay="500"/>
                            </p:stCondLst>
                            <p:childTnLst>
                              <p:par>
                                <p:cTn id="18" presetID="6" presetClass="emph" presetSubtype="0" fill="hold" grpId="0" nodeType="afterEffect">
                                  <p:stCondLst>
                                    <p:cond delay="0"/>
                                  </p:stCondLst>
                                  <p:childTnLst>
                                    <p:animScale>
                                      <p:cBhvr>
                                        <p:cTn id="19" dur="2000" fill="hold"/>
                                        <p:tgtEl>
                                          <p:spTgt spid="7"/>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7" grpId="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6F539F-FEEE-486D-88D2-67F74717772C}"/>
              </a:ext>
            </a:extLst>
          </p:cNvPr>
          <p:cNvSpPr>
            <a:spLocks noGrp="1"/>
          </p:cNvSpPr>
          <p:nvPr>
            <p:ph type="title"/>
          </p:nvPr>
        </p:nvSpPr>
        <p:spPr/>
        <p:txBody>
          <a:bodyPr/>
          <a:lstStyle/>
          <a:p>
            <a:r>
              <a:rPr lang="en-CA" b="1" dirty="0">
                <a:latin typeface="Arial" panose="020B0604020202020204" pitchFamily="34" charset="0"/>
                <a:cs typeface="Arial" panose="020B0604020202020204" pitchFamily="34" charset="0"/>
              </a:rPr>
              <a:t>SUPREME COURT DECISION</a:t>
            </a:r>
          </a:p>
        </p:txBody>
      </p:sp>
      <p:pic>
        <p:nvPicPr>
          <p:cNvPr id="6" name="Picture 5">
            <a:extLst>
              <a:ext uri="{FF2B5EF4-FFF2-40B4-BE49-F238E27FC236}">
                <a16:creationId xmlns:a16="http://schemas.microsoft.com/office/drawing/2014/main" id="{86DA8624-F68C-4FF3-94AC-C1ECDE6CC4EB}"/>
              </a:ext>
            </a:extLst>
          </p:cNvPr>
          <p:cNvPicPr>
            <a:picLocks noChangeAspect="1"/>
          </p:cNvPicPr>
          <p:nvPr/>
        </p:nvPicPr>
        <p:blipFill>
          <a:blip r:embed="rId4"/>
          <a:stretch>
            <a:fillRect/>
          </a:stretch>
        </p:blipFill>
        <p:spPr>
          <a:xfrm>
            <a:off x="6018008" y="2335985"/>
            <a:ext cx="1263925" cy="1184098"/>
          </a:xfrm>
          <a:prstGeom prst="rect">
            <a:avLst/>
          </a:prstGeom>
        </p:spPr>
      </p:pic>
      <p:pic>
        <p:nvPicPr>
          <p:cNvPr id="7" name="Picture 6">
            <a:extLst>
              <a:ext uri="{FF2B5EF4-FFF2-40B4-BE49-F238E27FC236}">
                <a16:creationId xmlns:a16="http://schemas.microsoft.com/office/drawing/2014/main" id="{420E8801-8D03-4084-886F-4D1D4B751C19}"/>
              </a:ext>
            </a:extLst>
          </p:cNvPr>
          <p:cNvPicPr>
            <a:picLocks noChangeAspect="1"/>
          </p:cNvPicPr>
          <p:nvPr/>
        </p:nvPicPr>
        <p:blipFill>
          <a:blip r:embed="rId5"/>
          <a:stretch>
            <a:fillRect/>
          </a:stretch>
        </p:blipFill>
        <p:spPr>
          <a:xfrm>
            <a:off x="7636878" y="3121129"/>
            <a:ext cx="926544" cy="1066325"/>
          </a:xfrm>
          <a:prstGeom prst="rect">
            <a:avLst/>
          </a:prstGeom>
        </p:spPr>
      </p:pic>
      <p:pic>
        <p:nvPicPr>
          <p:cNvPr id="8" name="Picture 7">
            <a:extLst>
              <a:ext uri="{FF2B5EF4-FFF2-40B4-BE49-F238E27FC236}">
                <a16:creationId xmlns:a16="http://schemas.microsoft.com/office/drawing/2014/main" id="{C608A229-9E7C-4D49-858F-1A196E861961}"/>
              </a:ext>
            </a:extLst>
          </p:cNvPr>
          <p:cNvPicPr>
            <a:picLocks noChangeAspect="1"/>
          </p:cNvPicPr>
          <p:nvPr/>
        </p:nvPicPr>
        <p:blipFill>
          <a:blip r:embed="rId6"/>
          <a:stretch>
            <a:fillRect/>
          </a:stretch>
        </p:blipFill>
        <p:spPr>
          <a:xfrm>
            <a:off x="7359925" y="4692506"/>
            <a:ext cx="1349568" cy="1066325"/>
          </a:xfrm>
          <a:prstGeom prst="rect">
            <a:avLst/>
          </a:prstGeom>
        </p:spPr>
      </p:pic>
      <p:pic>
        <p:nvPicPr>
          <p:cNvPr id="9" name="Picture 8">
            <a:extLst>
              <a:ext uri="{FF2B5EF4-FFF2-40B4-BE49-F238E27FC236}">
                <a16:creationId xmlns:a16="http://schemas.microsoft.com/office/drawing/2014/main" id="{14BC7B62-67D8-4949-A153-3AD29515B58F}"/>
              </a:ext>
            </a:extLst>
          </p:cNvPr>
          <p:cNvPicPr>
            <a:picLocks noChangeAspect="1"/>
          </p:cNvPicPr>
          <p:nvPr/>
        </p:nvPicPr>
        <p:blipFill>
          <a:blip r:embed="rId7"/>
          <a:stretch>
            <a:fillRect/>
          </a:stretch>
        </p:blipFill>
        <p:spPr>
          <a:xfrm>
            <a:off x="6018447" y="5233699"/>
            <a:ext cx="976766" cy="1184098"/>
          </a:xfrm>
          <a:prstGeom prst="rect">
            <a:avLst/>
          </a:prstGeom>
        </p:spPr>
      </p:pic>
      <p:pic>
        <p:nvPicPr>
          <p:cNvPr id="10" name="Picture 9">
            <a:extLst>
              <a:ext uri="{FF2B5EF4-FFF2-40B4-BE49-F238E27FC236}">
                <a16:creationId xmlns:a16="http://schemas.microsoft.com/office/drawing/2014/main" id="{9006A5C7-C033-48B2-97B7-EB12580AB432}"/>
              </a:ext>
            </a:extLst>
          </p:cNvPr>
          <p:cNvPicPr>
            <a:picLocks noChangeAspect="1"/>
          </p:cNvPicPr>
          <p:nvPr/>
        </p:nvPicPr>
        <p:blipFill>
          <a:blip r:embed="rId8"/>
          <a:stretch>
            <a:fillRect/>
          </a:stretch>
        </p:blipFill>
        <p:spPr>
          <a:xfrm>
            <a:off x="4448050" y="4467130"/>
            <a:ext cx="976766" cy="1445215"/>
          </a:xfrm>
          <a:prstGeom prst="rect">
            <a:avLst/>
          </a:prstGeom>
        </p:spPr>
      </p:pic>
      <p:grpSp>
        <p:nvGrpSpPr>
          <p:cNvPr id="11" name="Group 10">
            <a:extLst>
              <a:ext uri="{FF2B5EF4-FFF2-40B4-BE49-F238E27FC236}">
                <a16:creationId xmlns:a16="http://schemas.microsoft.com/office/drawing/2014/main" id="{215BACF0-352D-467C-AF4A-AAF4458E0D5C}"/>
              </a:ext>
            </a:extLst>
          </p:cNvPr>
          <p:cNvGrpSpPr/>
          <p:nvPr/>
        </p:nvGrpSpPr>
        <p:grpSpPr>
          <a:xfrm>
            <a:off x="4448049" y="2961543"/>
            <a:ext cx="1364104" cy="1360164"/>
            <a:chOff x="3726076" y="4001294"/>
            <a:chExt cx="1364104" cy="1360164"/>
          </a:xfrm>
        </p:grpSpPr>
        <p:pic>
          <p:nvPicPr>
            <p:cNvPr id="12" name="Picture 11">
              <a:extLst>
                <a:ext uri="{FF2B5EF4-FFF2-40B4-BE49-F238E27FC236}">
                  <a16:creationId xmlns:a16="http://schemas.microsoft.com/office/drawing/2014/main" id="{1FFC5E18-A132-4AAB-97C2-2AEED8EF7D85}"/>
                </a:ext>
              </a:extLst>
            </p:cNvPr>
            <p:cNvPicPr>
              <a:picLocks noChangeAspect="1"/>
            </p:cNvPicPr>
            <p:nvPr/>
          </p:nvPicPr>
          <p:blipFill rotWithShape="1">
            <a:blip r:embed="rId9"/>
            <a:srcRect l="9437" t="8926" r="9389" b="21953"/>
            <a:stretch/>
          </p:blipFill>
          <p:spPr>
            <a:xfrm>
              <a:off x="3765003" y="4387272"/>
              <a:ext cx="1144058" cy="974186"/>
            </a:xfrm>
            <a:prstGeom prst="rect">
              <a:avLst/>
            </a:prstGeom>
          </p:spPr>
        </p:pic>
        <p:sp>
          <p:nvSpPr>
            <p:cNvPr id="13" name="TextBox 12">
              <a:extLst>
                <a:ext uri="{FF2B5EF4-FFF2-40B4-BE49-F238E27FC236}">
                  <a16:creationId xmlns:a16="http://schemas.microsoft.com/office/drawing/2014/main" id="{DC3C1B3A-8E40-4888-937E-48D1262F85D1}"/>
                </a:ext>
              </a:extLst>
            </p:cNvPr>
            <p:cNvSpPr txBox="1"/>
            <p:nvPr/>
          </p:nvSpPr>
          <p:spPr>
            <a:xfrm>
              <a:off x="3726076" y="4001294"/>
              <a:ext cx="1364104" cy="461665"/>
            </a:xfrm>
            <a:prstGeom prst="rect">
              <a:avLst/>
            </a:prstGeom>
            <a:noFill/>
          </p:spPr>
          <p:txBody>
            <a:bodyPr wrap="square" rtlCol="0">
              <a:spAutoFit/>
            </a:bodyPr>
            <a:lstStyle/>
            <a:p>
              <a:r>
                <a:rPr lang="en-CA" sz="2400" u="sng" dirty="0">
                  <a:solidFill>
                    <a:schemeClr val="bg2">
                      <a:lumMod val="10000"/>
                    </a:schemeClr>
                  </a:solidFill>
                  <a:ea typeface="Tahoma" panose="020B0604030504040204" pitchFamily="34" charset="0"/>
                  <a:cs typeface="Tahoma" panose="020B0604030504040204" pitchFamily="34" charset="0"/>
                </a:rPr>
                <a:t>Purpose</a:t>
              </a:r>
            </a:p>
          </p:txBody>
        </p:sp>
      </p:grpSp>
      <p:sp>
        <p:nvSpPr>
          <p:cNvPr id="3" name="TextBox 2">
            <a:extLst>
              <a:ext uri="{FF2B5EF4-FFF2-40B4-BE49-F238E27FC236}">
                <a16:creationId xmlns:a16="http://schemas.microsoft.com/office/drawing/2014/main" id="{FB4A3357-0F03-4F3D-8C93-B28C7573CD79}"/>
              </a:ext>
            </a:extLst>
          </p:cNvPr>
          <p:cNvSpPr txBox="1"/>
          <p:nvPr/>
        </p:nvSpPr>
        <p:spPr>
          <a:xfrm>
            <a:off x="5224763" y="1603858"/>
            <a:ext cx="2796209" cy="523220"/>
          </a:xfrm>
          <a:prstGeom prst="rect">
            <a:avLst/>
          </a:prstGeom>
          <a:noFill/>
        </p:spPr>
        <p:txBody>
          <a:bodyPr wrap="square" rtlCol="0">
            <a:spAutoFit/>
          </a:bodyPr>
          <a:lstStyle/>
          <a:p>
            <a:r>
              <a:rPr lang="en-CA" sz="2800" dirty="0">
                <a:solidFill>
                  <a:schemeClr val="bg2">
                    <a:lumMod val="50000"/>
                  </a:schemeClr>
                </a:solidFill>
                <a:latin typeface="Arial" panose="020B0604020202020204" pitchFamily="34" charset="0"/>
                <a:cs typeface="Arial" panose="020B0604020202020204" pitchFamily="34" charset="0"/>
              </a:rPr>
              <a:t>Dealing = Fair</a:t>
            </a:r>
          </a:p>
        </p:txBody>
      </p:sp>
    </p:spTree>
    <p:custDataLst>
      <p:tags r:id="rId1"/>
    </p:custDataLst>
    <p:extLst>
      <p:ext uri="{BB962C8B-B14F-4D97-AF65-F5344CB8AC3E}">
        <p14:creationId xmlns:p14="http://schemas.microsoft.com/office/powerpoint/2010/main" val="919239560"/>
      </p:ext>
    </p:extLst>
  </p:cSld>
  <p:clrMapOvr>
    <a:masterClrMapping/>
  </p:clrMapOvr>
  <mc:AlternateContent xmlns:mc="http://schemas.openxmlformats.org/markup-compatibility/2006" xmlns:p14="http://schemas.microsoft.com/office/powerpoint/2010/main">
    <mc:Choice Requires="p14">
      <p:transition spd="slow" p14:dur="2000" advTm="12528"/>
    </mc:Choice>
    <mc:Fallback xmlns="">
      <p:transition spd="slow" advTm="1252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B6E492-5AE1-4BBC-85A2-1CDF65A12A7C}"/>
              </a:ext>
            </a:extLst>
          </p:cNvPr>
          <p:cNvSpPr>
            <a:spLocks noGrp="1"/>
          </p:cNvSpPr>
          <p:nvPr>
            <p:ph type="title"/>
          </p:nvPr>
        </p:nvSpPr>
        <p:spPr/>
        <p:txBody>
          <a:bodyPr/>
          <a:lstStyle/>
          <a:p>
            <a:r>
              <a:rPr lang="en-CA" b="1" dirty="0">
                <a:latin typeface="Arial" panose="020B0604020202020204" pitchFamily="34" charset="0"/>
                <a:cs typeface="Arial" panose="020B0604020202020204" pitchFamily="34" charset="0"/>
              </a:rPr>
              <a:t>THE GREAT LIBRARY</a:t>
            </a:r>
          </a:p>
        </p:txBody>
      </p:sp>
      <p:pic>
        <p:nvPicPr>
          <p:cNvPr id="7" name="Content Placeholder 6">
            <a:extLst>
              <a:ext uri="{FF2B5EF4-FFF2-40B4-BE49-F238E27FC236}">
                <a16:creationId xmlns:a16="http://schemas.microsoft.com/office/drawing/2014/main" id="{354A528A-6F9A-4B6C-8DB1-E922E55CCFC9}"/>
              </a:ext>
            </a:extLst>
          </p:cNvPr>
          <p:cNvPicPr>
            <a:picLocks noGrp="1" noChangeAspect="1"/>
          </p:cNvPicPr>
          <p:nvPr>
            <p:ph sz="quarter" idx="14"/>
          </p:nvPr>
        </p:nvPicPr>
        <p:blipFill>
          <a:blip r:embed="rId4"/>
          <a:stretch>
            <a:fillRect/>
          </a:stretch>
        </p:blipFill>
        <p:spPr>
          <a:xfrm>
            <a:off x="1278912" y="2532691"/>
            <a:ext cx="5132498" cy="3419535"/>
          </a:xfrm>
        </p:spPr>
      </p:pic>
      <p:pic>
        <p:nvPicPr>
          <p:cNvPr id="4" name="Picture 3">
            <a:extLst>
              <a:ext uri="{FF2B5EF4-FFF2-40B4-BE49-F238E27FC236}">
                <a16:creationId xmlns:a16="http://schemas.microsoft.com/office/drawing/2014/main" id="{2C9AD4C3-E128-4614-B6B7-B5932C1EFEFC}"/>
              </a:ext>
            </a:extLst>
          </p:cNvPr>
          <p:cNvPicPr>
            <a:picLocks noChangeAspect="1"/>
          </p:cNvPicPr>
          <p:nvPr/>
        </p:nvPicPr>
        <p:blipFill rotWithShape="1">
          <a:blip r:embed="rId5"/>
          <a:srcRect l="30472" r="26528"/>
          <a:stretch/>
        </p:blipFill>
        <p:spPr>
          <a:xfrm>
            <a:off x="9052203" y="2769995"/>
            <a:ext cx="2225615" cy="2587925"/>
          </a:xfrm>
          <a:prstGeom prst="rect">
            <a:avLst/>
          </a:prstGeom>
        </p:spPr>
      </p:pic>
      <p:pic>
        <p:nvPicPr>
          <p:cNvPr id="6" name="Picture 5">
            <a:extLst>
              <a:ext uri="{FF2B5EF4-FFF2-40B4-BE49-F238E27FC236}">
                <a16:creationId xmlns:a16="http://schemas.microsoft.com/office/drawing/2014/main" id="{64BA54D1-85DB-45BB-8E29-BF246D9E6267}"/>
              </a:ext>
            </a:extLst>
          </p:cNvPr>
          <p:cNvPicPr>
            <a:picLocks noChangeAspect="1"/>
          </p:cNvPicPr>
          <p:nvPr/>
        </p:nvPicPr>
        <p:blipFill rotWithShape="1">
          <a:blip r:embed="rId6"/>
          <a:srcRect t="16064" r="20385"/>
          <a:stretch/>
        </p:blipFill>
        <p:spPr>
          <a:xfrm>
            <a:off x="8179246" y="2284431"/>
            <a:ext cx="2945561" cy="4140573"/>
          </a:xfrm>
          <a:prstGeom prst="rect">
            <a:avLst/>
          </a:prstGeom>
        </p:spPr>
      </p:pic>
      <p:sp>
        <p:nvSpPr>
          <p:cNvPr id="3" name="TextBox 2">
            <a:extLst>
              <a:ext uri="{FF2B5EF4-FFF2-40B4-BE49-F238E27FC236}">
                <a16:creationId xmlns:a16="http://schemas.microsoft.com/office/drawing/2014/main" id="{7DA1C654-904B-43BE-B439-80007295B1C8}"/>
              </a:ext>
            </a:extLst>
          </p:cNvPr>
          <p:cNvSpPr txBox="1"/>
          <p:nvPr/>
        </p:nvSpPr>
        <p:spPr>
          <a:xfrm>
            <a:off x="2557204" y="1761211"/>
            <a:ext cx="3358662" cy="523220"/>
          </a:xfrm>
          <a:prstGeom prst="rect">
            <a:avLst/>
          </a:prstGeom>
          <a:noFill/>
        </p:spPr>
        <p:txBody>
          <a:bodyPr wrap="square" rtlCol="0">
            <a:spAutoFit/>
          </a:bodyPr>
          <a:lstStyle/>
          <a:p>
            <a:r>
              <a:rPr lang="en-CA" sz="2800" dirty="0">
                <a:solidFill>
                  <a:schemeClr val="bg2">
                    <a:lumMod val="50000"/>
                  </a:schemeClr>
                </a:solidFill>
                <a:latin typeface="Arial" panose="020B0604020202020204" pitchFamily="34" charset="0"/>
                <a:cs typeface="Arial" panose="020B0604020202020204" pitchFamily="34" charset="0"/>
              </a:rPr>
              <a:t>Osgoode Hall</a:t>
            </a:r>
          </a:p>
        </p:txBody>
      </p:sp>
      <p:sp>
        <p:nvSpPr>
          <p:cNvPr id="8" name="TextBox 7">
            <a:extLst>
              <a:ext uri="{FF2B5EF4-FFF2-40B4-BE49-F238E27FC236}">
                <a16:creationId xmlns:a16="http://schemas.microsoft.com/office/drawing/2014/main" id="{45640F09-634D-4056-9896-251437228BD5}"/>
              </a:ext>
            </a:extLst>
          </p:cNvPr>
          <p:cNvSpPr txBox="1"/>
          <p:nvPr/>
        </p:nvSpPr>
        <p:spPr>
          <a:xfrm>
            <a:off x="1029668" y="1578584"/>
            <a:ext cx="5873500" cy="523220"/>
          </a:xfrm>
          <a:prstGeom prst="rect">
            <a:avLst/>
          </a:prstGeom>
          <a:noFill/>
        </p:spPr>
        <p:txBody>
          <a:bodyPr wrap="square" rtlCol="0">
            <a:spAutoFit/>
          </a:bodyPr>
          <a:lstStyle/>
          <a:p>
            <a:r>
              <a:rPr lang="en-CA" sz="2800" dirty="0">
                <a:solidFill>
                  <a:schemeClr val="bg2">
                    <a:lumMod val="50000"/>
                  </a:schemeClr>
                </a:solidFill>
                <a:latin typeface="Arial" panose="020B0604020202020204" pitchFamily="34" charset="0"/>
                <a:cs typeface="Arial" panose="020B0604020202020204" pitchFamily="34" charset="0"/>
              </a:rPr>
              <a:t>Offers custom photocopying service </a:t>
            </a:r>
          </a:p>
        </p:txBody>
      </p:sp>
      <p:sp>
        <p:nvSpPr>
          <p:cNvPr id="9" name="TextBox 8">
            <a:extLst>
              <a:ext uri="{FF2B5EF4-FFF2-40B4-BE49-F238E27FC236}">
                <a16:creationId xmlns:a16="http://schemas.microsoft.com/office/drawing/2014/main" id="{39DB591E-6117-4E4A-B48D-E0B0B30E533C}"/>
              </a:ext>
            </a:extLst>
          </p:cNvPr>
          <p:cNvSpPr txBox="1"/>
          <p:nvPr/>
        </p:nvSpPr>
        <p:spPr>
          <a:xfrm>
            <a:off x="7112055" y="1578584"/>
            <a:ext cx="5079945" cy="523220"/>
          </a:xfrm>
          <a:prstGeom prst="rect">
            <a:avLst/>
          </a:prstGeom>
          <a:noFill/>
        </p:spPr>
        <p:txBody>
          <a:bodyPr wrap="square" rtlCol="0">
            <a:spAutoFit/>
          </a:bodyPr>
          <a:lstStyle/>
          <a:p>
            <a:r>
              <a:rPr lang="en-CA" sz="2800" dirty="0">
                <a:solidFill>
                  <a:schemeClr val="bg2">
                    <a:lumMod val="50000"/>
                  </a:schemeClr>
                </a:solidFill>
                <a:latin typeface="Arial" panose="020B0604020202020204" pitchFamily="34" charset="0"/>
                <a:cs typeface="Arial" panose="020B0604020202020204" pitchFamily="34" charset="0"/>
              </a:rPr>
              <a:t>Maintains self-service copiers</a:t>
            </a:r>
          </a:p>
        </p:txBody>
      </p:sp>
      <p:pic>
        <p:nvPicPr>
          <p:cNvPr id="10" name="Picture 9">
            <a:extLst>
              <a:ext uri="{FF2B5EF4-FFF2-40B4-BE49-F238E27FC236}">
                <a16:creationId xmlns:a16="http://schemas.microsoft.com/office/drawing/2014/main" id="{CA5EE96E-0880-476B-A29B-CE0097E528C3}"/>
              </a:ext>
            </a:extLst>
          </p:cNvPr>
          <p:cNvPicPr>
            <a:picLocks noChangeAspect="1"/>
          </p:cNvPicPr>
          <p:nvPr/>
        </p:nvPicPr>
        <p:blipFill rotWithShape="1">
          <a:blip r:embed="rId7"/>
          <a:srcRect b="14763"/>
          <a:stretch/>
        </p:blipFill>
        <p:spPr>
          <a:xfrm>
            <a:off x="2105063" y="2639800"/>
            <a:ext cx="3096817" cy="2639616"/>
          </a:xfrm>
          <a:prstGeom prst="rect">
            <a:avLst/>
          </a:prstGeom>
        </p:spPr>
      </p:pic>
    </p:spTree>
    <p:custDataLst>
      <p:tags r:id="rId1"/>
    </p:custDataLst>
    <p:extLst>
      <p:ext uri="{BB962C8B-B14F-4D97-AF65-F5344CB8AC3E}">
        <p14:creationId xmlns:p14="http://schemas.microsoft.com/office/powerpoint/2010/main" val="1870566768"/>
      </p:ext>
    </p:extLst>
  </p:cSld>
  <p:clrMapOvr>
    <a:masterClrMapping/>
  </p:clrMapOvr>
  <mc:AlternateContent xmlns:mc="http://schemas.openxmlformats.org/markup-compatibility/2006" xmlns:p14="http://schemas.microsoft.com/office/powerpoint/2010/main">
    <mc:Choice Requires="p14">
      <p:transition spd="slow" p14:dur="2000" advTm="22865"/>
    </mc:Choice>
    <mc:Fallback xmlns="">
      <p:transition spd="slow" advTm="2286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nodeType="clickEffect">
                                  <p:stCondLst>
                                    <p:cond delay="0"/>
                                  </p:stCondLst>
                                  <p:childTnLst>
                                    <p:animEffect transition="out" filter="fade">
                                      <p:cBhvr>
                                        <p:cTn id="19" dur="500"/>
                                        <p:tgtEl>
                                          <p:spTgt spid="4"/>
                                        </p:tgtEl>
                                      </p:cBhvr>
                                    </p:animEffect>
                                    <p:set>
                                      <p:cBhvr>
                                        <p:cTn id="20" dur="1" fill="hold">
                                          <p:stCondLst>
                                            <p:cond delay="499"/>
                                          </p:stCondLst>
                                        </p:cTn>
                                        <p:tgtEl>
                                          <p:spTgt spid="4"/>
                                        </p:tgtEl>
                                        <p:attrNameLst>
                                          <p:attrName>style.visibility</p:attrName>
                                        </p:attrNameLst>
                                      </p:cBhvr>
                                      <p:to>
                                        <p:strVal val="hidden"/>
                                      </p:to>
                                    </p:set>
                                  </p:childTnLst>
                                </p:cTn>
                              </p:par>
                              <p:par>
                                <p:cTn id="21" presetID="10" presetClass="exit" presetSubtype="0" fill="hold" nodeType="withEffect">
                                  <p:stCondLst>
                                    <p:cond delay="0"/>
                                  </p:stCondLst>
                                  <p:childTnLst>
                                    <p:animEffect transition="out" filter="fade">
                                      <p:cBhvr>
                                        <p:cTn id="22" dur="500"/>
                                        <p:tgtEl>
                                          <p:spTgt spid="7"/>
                                        </p:tgtEl>
                                      </p:cBhvr>
                                    </p:animEffect>
                                    <p:set>
                                      <p:cBhvr>
                                        <p:cTn id="23" dur="1" fill="hold">
                                          <p:stCondLst>
                                            <p:cond delay="499"/>
                                          </p:stCondLst>
                                        </p:cTn>
                                        <p:tgtEl>
                                          <p:spTgt spid="7"/>
                                        </p:tgtEl>
                                        <p:attrNameLst>
                                          <p:attrName>style.visibility</p:attrName>
                                        </p:attrNameLst>
                                      </p:cBhvr>
                                      <p:to>
                                        <p:strVal val="hidden"/>
                                      </p:to>
                                    </p:set>
                                  </p:childTnLst>
                                </p:cTn>
                              </p:par>
                              <p:par>
                                <p:cTn id="24" presetID="10" presetClass="exit" presetSubtype="0" fill="hold" grpId="1" nodeType="withEffect">
                                  <p:stCondLst>
                                    <p:cond delay="0"/>
                                  </p:stCondLst>
                                  <p:childTnLst>
                                    <p:animEffect transition="out" filter="fade">
                                      <p:cBhvr>
                                        <p:cTn id="25" dur="500"/>
                                        <p:tgtEl>
                                          <p:spTgt spid="3"/>
                                        </p:tgtEl>
                                      </p:cBhvr>
                                    </p:animEffect>
                                    <p:set>
                                      <p:cBhvr>
                                        <p:cTn id="26" dur="1" fill="hold">
                                          <p:stCondLst>
                                            <p:cond delay="499"/>
                                          </p:stCondLst>
                                        </p:cTn>
                                        <p:tgtEl>
                                          <p:spTgt spid="3"/>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500"/>
                                        <p:tgtEl>
                                          <p:spTgt spid="10"/>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500"/>
                                        <p:tgtEl>
                                          <p:spTgt spid="8"/>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1000"/>
                                        <p:tgtEl>
                                          <p:spTgt spid="6"/>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fade">
                                      <p:cBhvr>
                                        <p:cTn id="4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8" grpId="0"/>
      <p:bldP spid="9"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99A4CC-D7C8-491D-A3CF-7CB2178D295E}"/>
              </a:ext>
            </a:extLst>
          </p:cNvPr>
          <p:cNvSpPr>
            <a:spLocks noGrp="1"/>
          </p:cNvSpPr>
          <p:nvPr>
            <p:ph type="title"/>
          </p:nvPr>
        </p:nvSpPr>
        <p:spPr/>
        <p:txBody>
          <a:bodyPr/>
          <a:lstStyle/>
          <a:p>
            <a:r>
              <a:rPr lang="en-CA" b="1" dirty="0">
                <a:latin typeface="Arial" panose="020B0604020202020204" pitchFamily="34" charset="0"/>
                <a:cs typeface="Arial" panose="020B0604020202020204" pitchFamily="34" charset="0"/>
              </a:rPr>
              <a:t>SUPREME COURT’S DECISION – APPEAL ALLOWED</a:t>
            </a:r>
          </a:p>
        </p:txBody>
      </p:sp>
      <p:sp>
        <p:nvSpPr>
          <p:cNvPr id="13" name="TextBox 12">
            <a:extLst>
              <a:ext uri="{FF2B5EF4-FFF2-40B4-BE49-F238E27FC236}">
                <a16:creationId xmlns:a16="http://schemas.microsoft.com/office/drawing/2014/main" id="{744F9512-BFE8-4BF9-9EE5-13B0CD04C447}"/>
              </a:ext>
            </a:extLst>
          </p:cNvPr>
          <p:cNvSpPr txBox="1"/>
          <p:nvPr/>
        </p:nvSpPr>
        <p:spPr>
          <a:xfrm>
            <a:off x="3094201" y="4335152"/>
            <a:ext cx="4431323" cy="523220"/>
          </a:xfrm>
          <a:prstGeom prst="rect">
            <a:avLst/>
          </a:prstGeom>
          <a:noFill/>
        </p:spPr>
        <p:txBody>
          <a:bodyPr wrap="square" rtlCol="0">
            <a:spAutoFit/>
          </a:bodyPr>
          <a:lstStyle/>
          <a:p>
            <a:r>
              <a:rPr lang="en-CA" sz="2800" dirty="0">
                <a:solidFill>
                  <a:schemeClr val="bg2">
                    <a:lumMod val="50000"/>
                  </a:schemeClr>
                </a:solidFill>
                <a:latin typeface="Arial" panose="020B0604020202020204" pitchFamily="34" charset="0"/>
                <a:cs typeface="Arial" panose="020B0604020202020204" pitchFamily="34" charset="0"/>
              </a:rPr>
              <a:t>Posted notice =</a:t>
            </a:r>
          </a:p>
        </p:txBody>
      </p:sp>
      <p:sp>
        <p:nvSpPr>
          <p:cNvPr id="14" name="Rectangle 13">
            <a:extLst>
              <a:ext uri="{FF2B5EF4-FFF2-40B4-BE49-F238E27FC236}">
                <a16:creationId xmlns:a16="http://schemas.microsoft.com/office/drawing/2014/main" id="{6BF9F964-5AF5-4DC6-9587-4490DD090741}"/>
              </a:ext>
            </a:extLst>
          </p:cNvPr>
          <p:cNvSpPr/>
          <p:nvPr/>
        </p:nvSpPr>
        <p:spPr>
          <a:xfrm>
            <a:off x="5858595" y="3782707"/>
            <a:ext cx="1597352" cy="1593513"/>
          </a:xfrm>
          <a:prstGeom prst="rect">
            <a:avLst/>
          </a:prstGeom>
        </p:spPr>
        <p:txBody>
          <a:bodyPr wrap="square">
            <a:spAutoFit/>
          </a:bodyPr>
          <a:lstStyle/>
          <a:p>
            <a:pPr>
              <a:lnSpc>
                <a:spcPct val="107000"/>
              </a:lnSpc>
              <a:spcAft>
                <a:spcPts val="800"/>
              </a:spcAft>
            </a:pPr>
            <a:r>
              <a:rPr lang="en-CA" sz="9600" dirty="0">
                <a:solidFill>
                  <a:srgbClr val="00B050"/>
                </a:solidFill>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endParaRPr lang="en-CA" sz="9600" dirty="0">
              <a:solidFill>
                <a:srgbClr val="00B05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F2F73B31-A81F-43D8-A959-39F72DBBAA0A}"/>
              </a:ext>
            </a:extLst>
          </p:cNvPr>
          <p:cNvSpPr txBox="1"/>
          <p:nvPr/>
        </p:nvSpPr>
        <p:spPr>
          <a:xfrm>
            <a:off x="3094201" y="1899434"/>
            <a:ext cx="6181075" cy="523220"/>
          </a:xfrm>
          <a:prstGeom prst="rect">
            <a:avLst/>
          </a:prstGeom>
          <a:noFill/>
        </p:spPr>
        <p:txBody>
          <a:bodyPr wrap="square" rtlCol="0">
            <a:spAutoFit/>
          </a:bodyPr>
          <a:lstStyle/>
          <a:p>
            <a:r>
              <a:rPr lang="en-CA" sz="2800" dirty="0">
                <a:solidFill>
                  <a:schemeClr val="bg2">
                    <a:lumMod val="50000"/>
                  </a:schemeClr>
                </a:solidFill>
                <a:latin typeface="Arial" panose="020B0604020202020204" pitchFamily="34" charset="0"/>
                <a:cs typeface="Arial" panose="020B0604020202020204" pitchFamily="34" charset="0"/>
              </a:rPr>
              <a:t>Library was not infringing copyright</a:t>
            </a:r>
          </a:p>
        </p:txBody>
      </p:sp>
      <p:sp>
        <p:nvSpPr>
          <p:cNvPr id="7" name="TextBox 6">
            <a:extLst>
              <a:ext uri="{FF2B5EF4-FFF2-40B4-BE49-F238E27FC236}">
                <a16:creationId xmlns:a16="http://schemas.microsoft.com/office/drawing/2014/main" id="{C0751BE9-FA33-4306-BB9D-84A21D394E59}"/>
              </a:ext>
            </a:extLst>
          </p:cNvPr>
          <p:cNvSpPr txBox="1"/>
          <p:nvPr/>
        </p:nvSpPr>
        <p:spPr>
          <a:xfrm>
            <a:off x="3094201" y="3127420"/>
            <a:ext cx="4897487" cy="523220"/>
          </a:xfrm>
          <a:prstGeom prst="rect">
            <a:avLst/>
          </a:prstGeom>
          <a:noFill/>
        </p:spPr>
        <p:txBody>
          <a:bodyPr wrap="square" rtlCol="0">
            <a:spAutoFit/>
          </a:bodyPr>
          <a:lstStyle/>
          <a:p>
            <a:r>
              <a:rPr lang="en-CA" sz="2800" dirty="0">
                <a:solidFill>
                  <a:schemeClr val="bg2">
                    <a:lumMod val="50000"/>
                  </a:schemeClr>
                </a:solidFill>
                <a:latin typeface="Arial" panose="020B0604020202020204" pitchFamily="34" charset="0"/>
                <a:cs typeface="Arial" panose="020B0604020202020204" pitchFamily="34" charset="0"/>
              </a:rPr>
              <a:t>Maintaining a photocopier =</a:t>
            </a:r>
          </a:p>
        </p:txBody>
      </p:sp>
      <p:sp>
        <p:nvSpPr>
          <p:cNvPr id="15" name="Rectangle 14">
            <a:extLst>
              <a:ext uri="{FF2B5EF4-FFF2-40B4-BE49-F238E27FC236}">
                <a16:creationId xmlns:a16="http://schemas.microsoft.com/office/drawing/2014/main" id="{2B961806-698C-4960-83BF-1CED95BE9DBF}"/>
              </a:ext>
            </a:extLst>
          </p:cNvPr>
          <p:cNvSpPr/>
          <p:nvPr/>
        </p:nvSpPr>
        <p:spPr>
          <a:xfrm>
            <a:off x="7677924" y="2592273"/>
            <a:ext cx="1597352" cy="1593513"/>
          </a:xfrm>
          <a:prstGeom prst="rect">
            <a:avLst/>
          </a:prstGeom>
        </p:spPr>
        <p:txBody>
          <a:bodyPr wrap="square">
            <a:spAutoFit/>
          </a:bodyPr>
          <a:lstStyle/>
          <a:p>
            <a:pPr>
              <a:lnSpc>
                <a:spcPct val="107000"/>
              </a:lnSpc>
              <a:spcAft>
                <a:spcPts val="800"/>
              </a:spcAft>
            </a:pPr>
            <a:r>
              <a:rPr lang="en-CA" sz="9600" dirty="0">
                <a:solidFill>
                  <a:srgbClr val="00B050"/>
                </a:solidFill>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endParaRPr lang="en-CA" sz="9600" dirty="0">
              <a:solidFill>
                <a:srgbClr val="00B050"/>
              </a:solidFill>
              <a:latin typeface="Calibri" panose="020F0502020204030204" pitchFamily="34" charset="0"/>
              <a:ea typeface="Calibri" panose="020F0502020204030204" pitchFamily="34"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3260294989"/>
      </p:ext>
    </p:extLst>
  </p:cSld>
  <p:clrMapOvr>
    <a:masterClrMapping/>
  </p:clrMapOvr>
  <mc:AlternateContent xmlns:mc="http://schemas.openxmlformats.org/markup-compatibility/2006" xmlns:p14="http://schemas.microsoft.com/office/powerpoint/2010/main">
    <mc:Choice Requires="p14">
      <p:transition spd="slow" p14:dur="2000" advTm="28158"/>
    </mc:Choice>
    <mc:Fallback xmlns="">
      <p:transition spd="slow" advTm="2815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500"/>
                                        <p:tgtEl>
                                          <p:spTgt spid="15"/>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1000"/>
                                        <p:tgtEl>
                                          <p:spTgt spid="13"/>
                                        </p:tgtEl>
                                      </p:cBhvr>
                                    </p:animEffect>
                                    <p:anim calcmode="lin" valueType="num">
                                      <p:cBhvr>
                                        <p:cTn id="26" dur="1000" fill="hold"/>
                                        <p:tgtEl>
                                          <p:spTgt spid="13"/>
                                        </p:tgtEl>
                                        <p:attrNameLst>
                                          <p:attrName>ppt_x</p:attrName>
                                        </p:attrNameLst>
                                      </p:cBhvr>
                                      <p:tavLst>
                                        <p:tav tm="0">
                                          <p:val>
                                            <p:strVal val="#ppt_x"/>
                                          </p:val>
                                        </p:tav>
                                        <p:tav tm="100000">
                                          <p:val>
                                            <p:strVal val="#ppt_x"/>
                                          </p:val>
                                        </p:tav>
                                      </p:tavLst>
                                    </p:anim>
                                    <p:anim calcmode="lin" valueType="num">
                                      <p:cBhvr>
                                        <p:cTn id="27" dur="1000" fill="hold"/>
                                        <p:tgtEl>
                                          <p:spTgt spid="13"/>
                                        </p:tgtEl>
                                        <p:attrNameLst>
                                          <p:attrName>ppt_y</p:attrName>
                                        </p:attrNameLst>
                                      </p:cBhvr>
                                      <p:tavLst>
                                        <p:tav tm="0">
                                          <p:val>
                                            <p:strVal val="#ppt_y+.1"/>
                                          </p:val>
                                        </p:tav>
                                        <p:tav tm="100000">
                                          <p:val>
                                            <p:strVal val="#ppt_y"/>
                                          </p:val>
                                        </p:tav>
                                      </p:tavLst>
                                    </p:anim>
                                  </p:childTnLst>
                                </p:cTn>
                              </p:par>
                            </p:childTnLst>
                          </p:cTn>
                        </p:par>
                        <p:par>
                          <p:cTn id="28" fill="hold">
                            <p:stCondLst>
                              <p:cond delay="1000"/>
                            </p:stCondLst>
                            <p:childTnLst>
                              <p:par>
                                <p:cTn id="29" presetID="10" presetClass="entr" presetSubtype="0"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4" grpId="0"/>
      <p:bldP spid="7" grpId="0"/>
      <p:bldP spid="1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4E3975-3700-4A96-8F80-3B6A5705138C}"/>
              </a:ext>
            </a:extLst>
          </p:cNvPr>
          <p:cNvSpPr>
            <a:spLocks noGrp="1"/>
          </p:cNvSpPr>
          <p:nvPr>
            <p:ph type="title"/>
          </p:nvPr>
        </p:nvSpPr>
        <p:spPr/>
        <p:txBody>
          <a:bodyPr/>
          <a:lstStyle/>
          <a:p>
            <a:r>
              <a:rPr lang="en-CA" b="1" dirty="0">
                <a:latin typeface="Arial" panose="020B0604020202020204" pitchFamily="34" charset="0"/>
                <a:cs typeface="Arial" panose="020B0604020202020204" pitchFamily="34" charset="0"/>
              </a:rPr>
              <a:t>CONCLUSION</a:t>
            </a:r>
          </a:p>
        </p:txBody>
      </p:sp>
      <p:sp>
        <p:nvSpPr>
          <p:cNvPr id="6" name="TextBox 5">
            <a:extLst>
              <a:ext uri="{FF2B5EF4-FFF2-40B4-BE49-F238E27FC236}">
                <a16:creationId xmlns:a16="http://schemas.microsoft.com/office/drawing/2014/main" id="{E3944FE9-4E25-4CBF-BD09-4F9A7990C0BD}"/>
              </a:ext>
            </a:extLst>
          </p:cNvPr>
          <p:cNvSpPr txBox="1"/>
          <p:nvPr/>
        </p:nvSpPr>
        <p:spPr>
          <a:xfrm>
            <a:off x="924790" y="1928014"/>
            <a:ext cx="4799215" cy="954107"/>
          </a:xfrm>
          <a:prstGeom prst="rect">
            <a:avLst/>
          </a:prstGeom>
          <a:noFill/>
        </p:spPr>
        <p:txBody>
          <a:bodyPr wrap="square" rtlCol="0">
            <a:spAutoFit/>
          </a:bodyPr>
          <a:lstStyle/>
          <a:p>
            <a:pPr marL="457200" indent="-457200">
              <a:buFont typeface="Arial" panose="020B0604020202020204" pitchFamily="34" charset="0"/>
              <a:buChar char="•"/>
            </a:pPr>
            <a:r>
              <a:rPr lang="en-CA" sz="2800" dirty="0">
                <a:solidFill>
                  <a:schemeClr val="bg2">
                    <a:lumMod val="50000"/>
                  </a:schemeClr>
                </a:solidFill>
                <a:latin typeface="Arial" panose="020B0604020202020204" pitchFamily="34" charset="0"/>
                <a:cs typeface="Arial" panose="020B0604020202020204" pitchFamily="34" charset="0"/>
              </a:rPr>
              <a:t>How to determine fair dealing</a:t>
            </a:r>
          </a:p>
        </p:txBody>
      </p:sp>
      <p:sp>
        <p:nvSpPr>
          <p:cNvPr id="7" name="TextBox 6">
            <a:extLst>
              <a:ext uri="{FF2B5EF4-FFF2-40B4-BE49-F238E27FC236}">
                <a16:creationId xmlns:a16="http://schemas.microsoft.com/office/drawing/2014/main" id="{6DEB1DCC-1494-4065-9A7D-54BB5A208E01}"/>
              </a:ext>
            </a:extLst>
          </p:cNvPr>
          <p:cNvSpPr txBox="1"/>
          <p:nvPr/>
        </p:nvSpPr>
        <p:spPr>
          <a:xfrm>
            <a:off x="924790" y="3290453"/>
            <a:ext cx="4056612" cy="1384995"/>
          </a:xfrm>
          <a:prstGeom prst="rect">
            <a:avLst/>
          </a:prstGeom>
          <a:noFill/>
        </p:spPr>
        <p:txBody>
          <a:bodyPr wrap="square" rtlCol="0">
            <a:spAutoFit/>
          </a:bodyPr>
          <a:lstStyle/>
          <a:p>
            <a:pPr marL="457200" indent="-457200">
              <a:buFont typeface="Arial" panose="020B0604020202020204" pitchFamily="34" charset="0"/>
              <a:buChar char="•"/>
            </a:pPr>
            <a:r>
              <a:rPr lang="en-CA" sz="2800" dirty="0">
                <a:solidFill>
                  <a:schemeClr val="bg2">
                    <a:lumMod val="50000"/>
                  </a:schemeClr>
                </a:solidFill>
                <a:latin typeface="Arial" panose="020B0604020202020204" pitchFamily="34" charset="0"/>
                <a:cs typeface="Arial" panose="020B0604020202020204" pitchFamily="34" charset="0"/>
              </a:rPr>
              <a:t>Endorsing the two-stage approach and six-factor test</a:t>
            </a:r>
          </a:p>
        </p:txBody>
      </p:sp>
      <p:sp>
        <p:nvSpPr>
          <p:cNvPr id="8" name="TextBox 7">
            <a:extLst>
              <a:ext uri="{FF2B5EF4-FFF2-40B4-BE49-F238E27FC236}">
                <a16:creationId xmlns:a16="http://schemas.microsoft.com/office/drawing/2014/main" id="{D3705095-6E55-4F9E-9F3C-6733933F2B39}"/>
              </a:ext>
            </a:extLst>
          </p:cNvPr>
          <p:cNvSpPr txBox="1"/>
          <p:nvPr/>
        </p:nvSpPr>
        <p:spPr>
          <a:xfrm>
            <a:off x="6026569" y="1928014"/>
            <a:ext cx="6001789" cy="1384995"/>
          </a:xfrm>
          <a:prstGeom prst="rect">
            <a:avLst/>
          </a:prstGeom>
          <a:noFill/>
        </p:spPr>
        <p:txBody>
          <a:bodyPr wrap="square" rtlCol="0">
            <a:spAutoFit/>
          </a:bodyPr>
          <a:lstStyle/>
          <a:p>
            <a:pPr marL="457200" indent="-457200">
              <a:buFont typeface="Arial" panose="020B0604020202020204" pitchFamily="34" charset="0"/>
              <a:buChar char="•"/>
            </a:pPr>
            <a:r>
              <a:rPr lang="en-CA" sz="2800" dirty="0">
                <a:solidFill>
                  <a:schemeClr val="bg2">
                    <a:lumMod val="50000"/>
                  </a:schemeClr>
                </a:solidFill>
                <a:latin typeface="Arial" panose="020B0604020202020204" pitchFamily="34" charset="0"/>
                <a:cs typeface="Arial" panose="020B0604020202020204" pitchFamily="34" charset="0"/>
              </a:rPr>
              <a:t>“…large and liberal interpretation…” (para 51) of the purposes</a:t>
            </a:r>
          </a:p>
        </p:txBody>
      </p:sp>
      <p:sp>
        <p:nvSpPr>
          <p:cNvPr id="9" name="TextBox 8">
            <a:extLst>
              <a:ext uri="{FF2B5EF4-FFF2-40B4-BE49-F238E27FC236}">
                <a16:creationId xmlns:a16="http://schemas.microsoft.com/office/drawing/2014/main" id="{0E51FF15-4846-48D4-992A-E5359599BADD}"/>
              </a:ext>
            </a:extLst>
          </p:cNvPr>
          <p:cNvSpPr txBox="1"/>
          <p:nvPr/>
        </p:nvSpPr>
        <p:spPr>
          <a:xfrm>
            <a:off x="6026569" y="3544992"/>
            <a:ext cx="5754653" cy="954107"/>
          </a:xfrm>
          <a:prstGeom prst="rect">
            <a:avLst/>
          </a:prstGeom>
          <a:noFill/>
        </p:spPr>
        <p:txBody>
          <a:bodyPr wrap="square" rtlCol="0">
            <a:spAutoFit/>
          </a:bodyPr>
          <a:lstStyle/>
          <a:p>
            <a:pPr marL="457200" indent="-457200">
              <a:buFont typeface="Arial" panose="020B0604020202020204" pitchFamily="34" charset="0"/>
              <a:buChar char="•"/>
            </a:pPr>
            <a:r>
              <a:rPr lang="en-CA" sz="2800" dirty="0">
                <a:solidFill>
                  <a:schemeClr val="bg2">
                    <a:lumMod val="50000"/>
                  </a:schemeClr>
                </a:solidFill>
                <a:latin typeface="Arial" panose="020B0604020202020204" pitchFamily="34" charset="0"/>
                <a:cs typeface="Arial" panose="020B0604020202020204" pitchFamily="34" charset="0"/>
              </a:rPr>
              <a:t>Library can act on behalf of its patrons to serve the purpose</a:t>
            </a:r>
          </a:p>
        </p:txBody>
      </p:sp>
      <p:sp>
        <p:nvSpPr>
          <p:cNvPr id="10" name="TextBox 9">
            <a:extLst>
              <a:ext uri="{FF2B5EF4-FFF2-40B4-BE49-F238E27FC236}">
                <a16:creationId xmlns:a16="http://schemas.microsoft.com/office/drawing/2014/main" id="{06B1FE99-5180-4C14-8C40-CE6C0752C35B}"/>
              </a:ext>
            </a:extLst>
          </p:cNvPr>
          <p:cNvSpPr txBox="1"/>
          <p:nvPr/>
        </p:nvSpPr>
        <p:spPr>
          <a:xfrm>
            <a:off x="6067386" y="4908602"/>
            <a:ext cx="5257800" cy="954107"/>
          </a:xfrm>
          <a:prstGeom prst="rect">
            <a:avLst/>
          </a:prstGeom>
          <a:noFill/>
        </p:spPr>
        <p:txBody>
          <a:bodyPr wrap="square" rtlCol="0">
            <a:spAutoFit/>
          </a:bodyPr>
          <a:lstStyle/>
          <a:p>
            <a:pPr marL="457200" indent="-457200">
              <a:buFont typeface="Arial" panose="020B0604020202020204" pitchFamily="34" charset="0"/>
              <a:buChar char="•"/>
            </a:pPr>
            <a:r>
              <a:rPr lang="en-CA" sz="2800" dirty="0">
                <a:solidFill>
                  <a:schemeClr val="bg2">
                    <a:lumMod val="50000"/>
                  </a:schemeClr>
                </a:solidFill>
                <a:latin typeface="Arial" panose="020B0604020202020204" pitchFamily="34" charset="0"/>
                <a:cs typeface="Arial" panose="020B0604020202020204" pitchFamily="34" charset="0"/>
              </a:rPr>
              <a:t>Organization can rely on general practice</a:t>
            </a:r>
          </a:p>
        </p:txBody>
      </p:sp>
    </p:spTree>
    <p:custDataLst>
      <p:tags r:id="rId1"/>
    </p:custDataLst>
    <p:extLst>
      <p:ext uri="{BB962C8B-B14F-4D97-AF65-F5344CB8AC3E}">
        <p14:creationId xmlns:p14="http://schemas.microsoft.com/office/powerpoint/2010/main" val="2344118408"/>
      </p:ext>
    </p:extLst>
  </p:cSld>
  <p:clrMapOvr>
    <a:masterClrMapping/>
  </p:clrMapOvr>
  <mc:AlternateContent xmlns:mc="http://schemas.openxmlformats.org/markup-compatibility/2006" xmlns:p14="http://schemas.microsoft.com/office/powerpoint/2010/main">
    <mc:Choice Requires="p14">
      <p:transition spd="slow" p14:dur="2000" advTm="26411"/>
    </mc:Choice>
    <mc:Fallback xmlns="">
      <p:transition spd="slow" advTm="2641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678F7C-E2FE-4F80-BC48-9D016B66F5C5}"/>
              </a:ext>
            </a:extLst>
          </p:cNvPr>
          <p:cNvSpPr>
            <a:spLocks noGrp="1"/>
          </p:cNvSpPr>
          <p:nvPr>
            <p:ph type="title"/>
          </p:nvPr>
        </p:nvSpPr>
        <p:spPr/>
        <p:txBody>
          <a:bodyPr/>
          <a:lstStyle/>
          <a:p>
            <a:r>
              <a:rPr lang="en-CA" b="1" dirty="0">
                <a:latin typeface="Arial" panose="020B0604020202020204" pitchFamily="34" charset="0"/>
                <a:cs typeface="Arial" panose="020B0604020202020204" pitchFamily="34" charset="0"/>
              </a:rPr>
              <a:t>THE SIX FACTOR LEGACY</a:t>
            </a:r>
          </a:p>
        </p:txBody>
      </p:sp>
      <p:pic>
        <p:nvPicPr>
          <p:cNvPr id="4" name="CCH Scroll 2">
            <a:hlinkClick r:id="" action="ppaction://media"/>
            <a:extLst>
              <a:ext uri="{FF2B5EF4-FFF2-40B4-BE49-F238E27FC236}">
                <a16:creationId xmlns:a16="http://schemas.microsoft.com/office/drawing/2014/main" id="{E99A9A3D-55BC-4AE3-9BA4-2E462A75E6C3}"/>
              </a:ext>
            </a:extLst>
          </p:cNvPr>
          <p:cNvPicPr>
            <a:picLocks noGrp="1" noChangeAspect="1"/>
          </p:cNvPicPr>
          <p:nvPr>
            <p:ph sz="quarter" idx="14"/>
            <a:videoFile r:link="rId3"/>
            <p:extLst>
              <p:ext uri="{DAA4B4D4-6D71-4841-9C94-3DE7FCFB9230}">
                <p14:media xmlns:p14="http://schemas.microsoft.com/office/powerpoint/2010/main" r:embed="rId2"/>
              </p:ext>
            </p:extLst>
          </p:nvPr>
        </p:nvPicPr>
        <p:blipFill>
          <a:blip r:embed="rId6"/>
          <a:stretch>
            <a:fillRect/>
          </a:stretch>
        </p:blipFill>
        <p:spPr>
          <a:xfrm>
            <a:off x="3297004" y="1437126"/>
            <a:ext cx="6339365" cy="4894556"/>
          </a:xfrm>
        </p:spPr>
      </p:pic>
    </p:spTree>
    <p:custDataLst>
      <p:tags r:id="rId1"/>
    </p:custDataLst>
    <p:extLst>
      <p:ext uri="{BB962C8B-B14F-4D97-AF65-F5344CB8AC3E}">
        <p14:creationId xmlns:p14="http://schemas.microsoft.com/office/powerpoint/2010/main" val="1841632019"/>
      </p:ext>
    </p:extLst>
  </p:cSld>
  <p:clrMapOvr>
    <a:masterClrMapping/>
  </p:clrMapOvr>
  <mc:AlternateContent xmlns:mc="http://schemas.openxmlformats.org/markup-compatibility/2006" xmlns:p14="http://schemas.microsoft.com/office/powerpoint/2010/main">
    <mc:Choice Requires="p14">
      <p:transition spd="slow" p14:dur="2000" advTm="10095"/>
    </mc:Choice>
    <mc:Fallback xmlns="">
      <p:transition spd="slow" advTm="1009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9066"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732C5E-2F2F-4DAC-8137-E2329130B7D8}"/>
              </a:ext>
            </a:extLst>
          </p:cNvPr>
          <p:cNvSpPr>
            <a:spLocks noGrp="1"/>
          </p:cNvSpPr>
          <p:nvPr>
            <p:ph type="title"/>
          </p:nvPr>
        </p:nvSpPr>
        <p:spPr/>
        <p:txBody>
          <a:bodyPr/>
          <a:lstStyle/>
          <a:p>
            <a:r>
              <a:rPr lang="en-CA" b="1" dirty="0">
                <a:latin typeface="Arial" panose="020B0604020202020204" pitchFamily="34" charset="0"/>
                <a:cs typeface="Arial" panose="020B0604020202020204" pitchFamily="34" charset="0"/>
              </a:rPr>
              <a:t>LEARNING OBJECTIVES</a:t>
            </a:r>
          </a:p>
        </p:txBody>
      </p:sp>
      <p:sp>
        <p:nvSpPr>
          <p:cNvPr id="8" name="TextBox 7">
            <a:extLst>
              <a:ext uri="{FF2B5EF4-FFF2-40B4-BE49-F238E27FC236}">
                <a16:creationId xmlns:a16="http://schemas.microsoft.com/office/drawing/2014/main" id="{5978182E-C421-4B0D-A82C-1A2A7660B2ED}"/>
              </a:ext>
            </a:extLst>
          </p:cNvPr>
          <p:cNvSpPr txBox="1"/>
          <p:nvPr/>
        </p:nvSpPr>
        <p:spPr>
          <a:xfrm>
            <a:off x="957741" y="1895146"/>
            <a:ext cx="8193741" cy="523220"/>
          </a:xfrm>
          <a:prstGeom prst="rect">
            <a:avLst/>
          </a:prstGeom>
          <a:noFill/>
        </p:spPr>
        <p:txBody>
          <a:bodyPr wrap="square" rtlCol="0">
            <a:spAutoFit/>
          </a:bodyPr>
          <a:lstStyle/>
          <a:p>
            <a:r>
              <a:rPr lang="en-CA" sz="2800" dirty="0">
                <a:solidFill>
                  <a:schemeClr val="bg2">
                    <a:lumMod val="50000"/>
                  </a:schemeClr>
                </a:solidFill>
                <a:latin typeface="Arial" panose="020B0604020202020204" pitchFamily="34" charset="0"/>
                <a:cs typeface="Arial" panose="020B0604020202020204" pitchFamily="34" charset="0"/>
              </a:rPr>
              <a:t>You should now be able to:</a:t>
            </a:r>
          </a:p>
        </p:txBody>
      </p:sp>
      <p:sp>
        <p:nvSpPr>
          <p:cNvPr id="4" name="TextBox 3">
            <a:extLst>
              <a:ext uri="{FF2B5EF4-FFF2-40B4-BE49-F238E27FC236}">
                <a16:creationId xmlns:a16="http://schemas.microsoft.com/office/drawing/2014/main" id="{34FF16F6-5076-4927-BE34-9E249F9B1F2A}"/>
              </a:ext>
            </a:extLst>
          </p:cNvPr>
          <p:cNvSpPr txBox="1"/>
          <p:nvPr/>
        </p:nvSpPr>
        <p:spPr>
          <a:xfrm>
            <a:off x="957740" y="2603031"/>
            <a:ext cx="10408759" cy="523220"/>
          </a:xfrm>
          <a:prstGeom prst="rect">
            <a:avLst/>
          </a:prstGeom>
          <a:noFill/>
        </p:spPr>
        <p:txBody>
          <a:bodyPr wrap="square" rtlCol="0">
            <a:spAutoFit/>
          </a:bodyPr>
          <a:lstStyle/>
          <a:p>
            <a:pPr marL="457200" indent="-457200">
              <a:buFont typeface="Arial" panose="020B0604020202020204" pitchFamily="34" charset="0"/>
              <a:buChar char="•"/>
            </a:pPr>
            <a:r>
              <a:rPr lang="en-US" sz="2800" dirty="0">
                <a:solidFill>
                  <a:schemeClr val="bg2">
                    <a:lumMod val="50000"/>
                  </a:schemeClr>
                </a:solidFill>
                <a:latin typeface="Arial" panose="020B0604020202020204" pitchFamily="34" charset="0"/>
                <a:cs typeface="Arial" panose="020B0604020202020204" pitchFamily="34" charset="0"/>
              </a:rPr>
              <a:t>Recount the circumstances and outcome of the CCH case</a:t>
            </a:r>
          </a:p>
        </p:txBody>
      </p:sp>
      <p:sp>
        <p:nvSpPr>
          <p:cNvPr id="6" name="TextBox 5">
            <a:extLst>
              <a:ext uri="{FF2B5EF4-FFF2-40B4-BE49-F238E27FC236}">
                <a16:creationId xmlns:a16="http://schemas.microsoft.com/office/drawing/2014/main" id="{0B567921-6B87-4AD9-965F-AA8E981730E0}"/>
              </a:ext>
            </a:extLst>
          </p:cNvPr>
          <p:cNvSpPr txBox="1"/>
          <p:nvPr/>
        </p:nvSpPr>
        <p:spPr>
          <a:xfrm>
            <a:off x="1015798" y="3642774"/>
            <a:ext cx="10408758" cy="523220"/>
          </a:xfrm>
          <a:prstGeom prst="rect">
            <a:avLst/>
          </a:prstGeom>
          <a:noFill/>
        </p:spPr>
        <p:txBody>
          <a:bodyPr wrap="square" rtlCol="0">
            <a:spAutoFit/>
          </a:bodyPr>
          <a:lstStyle/>
          <a:p>
            <a:pPr marL="457200" indent="-457200">
              <a:buFont typeface="Arial" panose="020B0604020202020204" pitchFamily="34" charset="0"/>
              <a:buChar char="•"/>
            </a:pPr>
            <a:r>
              <a:rPr lang="en-US" sz="2800" dirty="0">
                <a:solidFill>
                  <a:schemeClr val="bg2">
                    <a:lumMod val="50000"/>
                  </a:schemeClr>
                </a:solidFill>
                <a:latin typeface="Arial" panose="020B0604020202020204" pitchFamily="34" charset="0"/>
                <a:cs typeface="Arial" panose="020B0604020202020204" pitchFamily="34" charset="0"/>
              </a:rPr>
              <a:t>Describe the role of fair dealing in the CCH case</a:t>
            </a:r>
          </a:p>
        </p:txBody>
      </p:sp>
      <p:sp>
        <p:nvSpPr>
          <p:cNvPr id="7" name="TextBox 6">
            <a:extLst>
              <a:ext uri="{FF2B5EF4-FFF2-40B4-BE49-F238E27FC236}">
                <a16:creationId xmlns:a16="http://schemas.microsoft.com/office/drawing/2014/main" id="{37A57B4F-5EA3-480E-8FAE-C5C67A7CD28A}"/>
              </a:ext>
            </a:extLst>
          </p:cNvPr>
          <p:cNvSpPr txBox="1"/>
          <p:nvPr/>
        </p:nvSpPr>
        <p:spPr>
          <a:xfrm>
            <a:off x="1015798" y="4587993"/>
            <a:ext cx="9903662" cy="954107"/>
          </a:xfrm>
          <a:prstGeom prst="rect">
            <a:avLst/>
          </a:prstGeom>
          <a:noFill/>
        </p:spPr>
        <p:txBody>
          <a:bodyPr wrap="square" rtlCol="0">
            <a:spAutoFit/>
          </a:bodyPr>
          <a:lstStyle/>
          <a:p>
            <a:pPr marL="457200" indent="-457200">
              <a:buFont typeface="Arial" panose="020B0604020202020204" pitchFamily="34" charset="0"/>
              <a:buChar char="•"/>
            </a:pPr>
            <a:r>
              <a:rPr lang="en-US" sz="2800" dirty="0">
                <a:solidFill>
                  <a:schemeClr val="bg2">
                    <a:lumMod val="50000"/>
                  </a:schemeClr>
                </a:solidFill>
                <a:latin typeface="Arial" panose="020B0604020202020204" pitchFamily="34" charset="0"/>
                <a:cs typeface="Arial" panose="020B0604020202020204" pitchFamily="34" charset="0"/>
              </a:rPr>
              <a:t>Explain the use and interpretation of the CCH six-factor test</a:t>
            </a:r>
            <a:endParaRPr lang="en-CA" dirty="0"/>
          </a:p>
        </p:txBody>
      </p:sp>
    </p:spTree>
    <p:custDataLst>
      <p:tags r:id="rId1"/>
    </p:custDataLst>
    <p:extLst>
      <p:ext uri="{BB962C8B-B14F-4D97-AF65-F5344CB8AC3E}">
        <p14:creationId xmlns:p14="http://schemas.microsoft.com/office/powerpoint/2010/main" val="922819523"/>
      </p:ext>
    </p:extLst>
  </p:cSld>
  <p:clrMapOvr>
    <a:masterClrMapping/>
  </p:clrMapOvr>
  <mc:AlternateContent xmlns:mc="http://schemas.openxmlformats.org/markup-compatibility/2006" xmlns:p14="http://schemas.microsoft.com/office/powerpoint/2010/main">
    <mc:Choice Requires="p14">
      <p:transition spd="slow" p14:dur="2000" advTm="13447"/>
    </mc:Choice>
    <mc:Fallback xmlns="">
      <p:transition spd="slow" advTm="1344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B8C3F7-E200-4B96-80F1-FBAB420E8B65}"/>
              </a:ext>
            </a:extLst>
          </p:cNvPr>
          <p:cNvSpPr>
            <a:spLocks noGrp="1"/>
          </p:cNvSpPr>
          <p:nvPr>
            <p:ph type="title"/>
          </p:nvPr>
        </p:nvSpPr>
        <p:spPr/>
        <p:txBody>
          <a:bodyPr/>
          <a:lstStyle/>
          <a:p>
            <a:r>
              <a:rPr lang="en-CA" b="1" dirty="0">
                <a:latin typeface="Arial" panose="020B0604020202020204" pitchFamily="34" charset="0"/>
                <a:cs typeface="Arial" panose="020B0604020202020204" pitchFamily="34" charset="0"/>
              </a:rPr>
              <a:t>THANK YOU FOR YOUR ATTENTION</a:t>
            </a:r>
          </a:p>
        </p:txBody>
      </p:sp>
      <p:pic>
        <p:nvPicPr>
          <p:cNvPr id="7" name="Content Placeholder 6">
            <a:extLst>
              <a:ext uri="{FF2B5EF4-FFF2-40B4-BE49-F238E27FC236}">
                <a16:creationId xmlns:a16="http://schemas.microsoft.com/office/drawing/2014/main" id="{417FEEA4-7C99-451C-9D75-DCC5DE0EECA2}"/>
              </a:ext>
            </a:extLst>
          </p:cNvPr>
          <p:cNvPicPr>
            <a:picLocks noGrp="1" noChangeAspect="1"/>
          </p:cNvPicPr>
          <p:nvPr>
            <p:ph sz="quarter" idx="14"/>
          </p:nvPr>
        </p:nvPicPr>
        <p:blipFill>
          <a:blip r:embed="rId3"/>
          <a:stretch>
            <a:fillRect/>
          </a:stretch>
        </p:blipFill>
        <p:spPr>
          <a:xfrm>
            <a:off x="367177" y="1996794"/>
            <a:ext cx="11457646" cy="2864412"/>
          </a:xfrm>
        </p:spPr>
      </p:pic>
    </p:spTree>
    <p:extLst>
      <p:ext uri="{BB962C8B-B14F-4D97-AF65-F5344CB8AC3E}">
        <p14:creationId xmlns:p14="http://schemas.microsoft.com/office/powerpoint/2010/main" val="2239774489"/>
      </p:ext>
    </p:extLst>
  </p:cSld>
  <p:clrMapOvr>
    <a:masterClrMapping/>
  </p:clrMapOvr>
  <mc:AlternateContent xmlns:mc="http://schemas.openxmlformats.org/markup-compatibility/2006" xmlns:p14="http://schemas.microsoft.com/office/powerpoint/2010/main">
    <mc:Choice Requires="p14">
      <p:transition spd="slow" p14:dur="2000" advTm="8658"/>
    </mc:Choice>
    <mc:Fallback xmlns="">
      <p:transition spd="slow" advTm="8658"/>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1687CD-5DEA-DC48-952A-263286EBE28C}"/>
              </a:ext>
            </a:extLst>
          </p:cNvPr>
          <p:cNvSpPr>
            <a:spLocks noGrp="1"/>
          </p:cNvSpPr>
          <p:nvPr>
            <p:ph type="title"/>
          </p:nvPr>
        </p:nvSpPr>
        <p:spPr/>
        <p:txBody>
          <a:bodyPr/>
          <a:lstStyle/>
          <a:p>
            <a:r>
              <a:rPr lang="en-US" dirty="0"/>
              <a:t>QUESTIONS</a:t>
            </a:r>
          </a:p>
        </p:txBody>
      </p:sp>
      <p:sp>
        <p:nvSpPr>
          <p:cNvPr id="3" name="Content Placeholder 2">
            <a:extLst>
              <a:ext uri="{FF2B5EF4-FFF2-40B4-BE49-F238E27FC236}">
                <a16:creationId xmlns:a16="http://schemas.microsoft.com/office/drawing/2014/main" id="{DE999B0D-E4BE-A247-AEEC-F70B7F9FE918}"/>
              </a:ext>
            </a:extLst>
          </p:cNvPr>
          <p:cNvSpPr>
            <a:spLocks noGrp="1"/>
          </p:cNvSpPr>
          <p:nvPr>
            <p:ph sz="half" idx="1"/>
          </p:nvPr>
        </p:nvSpPr>
        <p:spPr/>
        <p:txBody>
          <a:bodyPr/>
          <a:lstStyle/>
          <a:p>
            <a:pPr marL="0" indent="0" fontAlgn="base">
              <a:buNone/>
            </a:pPr>
            <a:r>
              <a:rPr lang="en-CA" sz="2000" dirty="0">
                <a:solidFill>
                  <a:sysClr val="windowText" lastClr="000000"/>
                </a:solidFill>
              </a:rPr>
              <a:t>Fair dealing is a users’ right. The librarian is not the ultimate user of the copied material, therefore no copying by librarians for their patrons can be fair dealing.</a:t>
            </a:r>
          </a:p>
          <a:p>
            <a:pPr lvl="1" fontAlgn="base"/>
            <a:r>
              <a:rPr lang="en-CA" sz="2000" dirty="0">
                <a:solidFill>
                  <a:sysClr val="windowText" lastClr="000000"/>
                </a:solidFill>
              </a:rPr>
              <a:t>True</a:t>
            </a:r>
          </a:p>
          <a:p>
            <a:pPr lvl="1" fontAlgn="base"/>
            <a:r>
              <a:rPr lang="en-CA" sz="2000" b="1" dirty="0">
                <a:solidFill>
                  <a:schemeClr val="accent6"/>
                </a:solidFill>
              </a:rPr>
              <a:t>False</a:t>
            </a:r>
          </a:p>
          <a:p>
            <a:pPr marL="0" indent="0">
              <a:buNone/>
            </a:pPr>
            <a:endParaRPr lang="en-US" dirty="0"/>
          </a:p>
        </p:txBody>
      </p:sp>
      <p:sp>
        <p:nvSpPr>
          <p:cNvPr id="4" name="Content Placeholder 3">
            <a:extLst>
              <a:ext uri="{FF2B5EF4-FFF2-40B4-BE49-F238E27FC236}">
                <a16:creationId xmlns:a16="http://schemas.microsoft.com/office/drawing/2014/main" id="{5E64A1F2-8B27-6643-ADDF-9E4B5A22E919}"/>
              </a:ext>
            </a:extLst>
          </p:cNvPr>
          <p:cNvSpPr>
            <a:spLocks noGrp="1"/>
          </p:cNvSpPr>
          <p:nvPr>
            <p:ph sz="half" idx="13"/>
          </p:nvPr>
        </p:nvSpPr>
        <p:spPr/>
        <p:txBody>
          <a:bodyPr/>
          <a:lstStyle/>
          <a:p>
            <a:pPr marL="0" indent="0" fontAlgn="base">
              <a:buNone/>
            </a:pPr>
            <a:r>
              <a:rPr lang="en-CA" sz="2000" dirty="0">
                <a:solidFill>
                  <a:schemeClr val="tx1"/>
                </a:solidFill>
              </a:rPr>
              <a:t>Which of these issues was </a:t>
            </a:r>
            <a:r>
              <a:rPr lang="en-CA" sz="2000" b="1" i="1" dirty="0">
                <a:solidFill>
                  <a:schemeClr val="tx1"/>
                </a:solidFill>
              </a:rPr>
              <a:t>not</a:t>
            </a:r>
            <a:r>
              <a:rPr lang="en-CA" sz="2000" dirty="0">
                <a:solidFill>
                  <a:schemeClr val="tx1"/>
                </a:solidFill>
              </a:rPr>
              <a:t> addressed in the CCH case?</a:t>
            </a:r>
          </a:p>
          <a:p>
            <a:pPr lvl="1" fontAlgn="base"/>
            <a:r>
              <a:rPr lang="en-CA" sz="2000" dirty="0">
                <a:solidFill>
                  <a:schemeClr val="tx1"/>
                </a:solidFill>
              </a:rPr>
              <a:t>Whether the provision of a self-service photocopier constitutes copyright infringement</a:t>
            </a:r>
          </a:p>
          <a:p>
            <a:pPr lvl="1" fontAlgn="base"/>
            <a:r>
              <a:rPr lang="en-CA" sz="2000" dirty="0">
                <a:solidFill>
                  <a:schemeClr val="tx1"/>
                </a:solidFill>
              </a:rPr>
              <a:t>Whether the Law Society’s custom photocopying service constitutes copyright infringement</a:t>
            </a:r>
          </a:p>
          <a:p>
            <a:pPr lvl="1" fontAlgn="base"/>
            <a:r>
              <a:rPr lang="en-CA" sz="2000" dirty="0">
                <a:solidFill>
                  <a:schemeClr val="tx1"/>
                </a:solidFill>
              </a:rPr>
              <a:t>Whether the Law Society’s copying of the publishers’ works can be considered fair dealing</a:t>
            </a:r>
          </a:p>
          <a:p>
            <a:pPr lvl="1" fontAlgn="base"/>
            <a:r>
              <a:rPr lang="en-CA" sz="2000" b="1" dirty="0">
                <a:solidFill>
                  <a:schemeClr val="accent6"/>
                </a:solidFill>
              </a:rPr>
              <a:t>Whether the geographic distance between a Law Society member’s office and the Great Library’s print collection is a determinative fair dealing factor</a:t>
            </a:r>
          </a:p>
          <a:p>
            <a:endParaRPr lang="en-US" dirty="0"/>
          </a:p>
        </p:txBody>
      </p:sp>
    </p:spTree>
    <p:extLst>
      <p:ext uri="{BB962C8B-B14F-4D97-AF65-F5344CB8AC3E}">
        <p14:creationId xmlns:p14="http://schemas.microsoft.com/office/powerpoint/2010/main" val="199458907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1687CD-5DEA-DC48-952A-263286EBE28C}"/>
              </a:ext>
            </a:extLst>
          </p:cNvPr>
          <p:cNvSpPr>
            <a:spLocks noGrp="1"/>
          </p:cNvSpPr>
          <p:nvPr>
            <p:ph type="title"/>
          </p:nvPr>
        </p:nvSpPr>
        <p:spPr/>
        <p:txBody>
          <a:bodyPr/>
          <a:lstStyle/>
          <a:p>
            <a:r>
              <a:rPr lang="en-US" dirty="0"/>
              <a:t>QUESTIONS</a:t>
            </a:r>
          </a:p>
        </p:txBody>
      </p:sp>
      <p:sp>
        <p:nvSpPr>
          <p:cNvPr id="3" name="Content Placeholder 2">
            <a:extLst>
              <a:ext uri="{FF2B5EF4-FFF2-40B4-BE49-F238E27FC236}">
                <a16:creationId xmlns:a16="http://schemas.microsoft.com/office/drawing/2014/main" id="{DE999B0D-E4BE-A247-AEEC-F70B7F9FE918}"/>
              </a:ext>
            </a:extLst>
          </p:cNvPr>
          <p:cNvSpPr>
            <a:spLocks noGrp="1"/>
          </p:cNvSpPr>
          <p:nvPr>
            <p:ph sz="half" idx="1"/>
          </p:nvPr>
        </p:nvSpPr>
        <p:spPr/>
        <p:txBody>
          <a:bodyPr/>
          <a:lstStyle/>
          <a:p>
            <a:pPr marL="0" indent="0" fontAlgn="base">
              <a:buNone/>
            </a:pPr>
            <a:r>
              <a:rPr lang="en-CA" sz="2000" dirty="0">
                <a:solidFill>
                  <a:schemeClr val="tx1"/>
                </a:solidFill>
                <a:latin typeface="Arial" panose="020B0604020202020204" pitchFamily="34" charset="0"/>
                <a:cs typeface="Arial" panose="020B0604020202020204" pitchFamily="34" charset="0"/>
              </a:rPr>
              <a:t>Complete the phrase that was included in the majority SCC decision: "In order to maintain the proper ________ between the _______ of a ___________ and ________, it must not be interpreted restrictively."</a:t>
            </a:r>
          </a:p>
          <a:p>
            <a:r>
              <a:rPr lang="en-CA" sz="2000" i="1" dirty="0">
                <a:solidFill>
                  <a:schemeClr val="tx1"/>
                </a:solidFill>
                <a:latin typeface="Arial" panose="020B0604020202020204" pitchFamily="34" charset="0"/>
                <a:cs typeface="Arial" panose="020B0604020202020204" pitchFamily="34" charset="0"/>
              </a:rPr>
              <a:t>Word choices:</a:t>
            </a:r>
            <a:r>
              <a:rPr lang="en-CA" sz="2000" dirty="0">
                <a:solidFill>
                  <a:schemeClr val="tx1"/>
                </a:solidFill>
                <a:latin typeface="Arial" panose="020B0604020202020204" pitchFamily="34" charset="0"/>
                <a:cs typeface="Arial" panose="020B0604020202020204" pitchFamily="34" charset="0"/>
              </a:rPr>
              <a:t> copyright owner, public good, balance, rights</a:t>
            </a:r>
          </a:p>
          <a:p>
            <a:r>
              <a:rPr lang="en-CA" sz="2000" i="1" dirty="0">
                <a:solidFill>
                  <a:schemeClr val="accent6"/>
                </a:solidFill>
                <a:latin typeface="Arial" panose="020B0604020202020204" pitchFamily="34" charset="0"/>
                <a:cs typeface="Arial" panose="020B0604020202020204" pitchFamily="34" charset="0"/>
              </a:rPr>
              <a:t>Correct order</a:t>
            </a:r>
            <a:r>
              <a:rPr lang="en-CA" sz="2000" dirty="0">
                <a:solidFill>
                  <a:schemeClr val="accent6"/>
                </a:solidFill>
                <a:latin typeface="Arial" panose="020B0604020202020204" pitchFamily="34" charset="0"/>
                <a:cs typeface="Arial" panose="020B0604020202020204" pitchFamily="34" charset="0"/>
              </a:rPr>
              <a:t>: balance, rights, copyright owner, public good</a:t>
            </a:r>
            <a:endParaRPr lang="en-US" sz="2000" dirty="0">
              <a:solidFill>
                <a:schemeClr val="accent6"/>
              </a:solidFill>
              <a:latin typeface="Arial" panose="020B0604020202020204" pitchFamily="34" charset="0"/>
              <a:cs typeface="Arial" panose="020B0604020202020204" pitchFamily="34" charset="0"/>
            </a:endParaRPr>
          </a:p>
        </p:txBody>
      </p:sp>
      <p:sp>
        <p:nvSpPr>
          <p:cNvPr id="4" name="Content Placeholder 3">
            <a:extLst>
              <a:ext uri="{FF2B5EF4-FFF2-40B4-BE49-F238E27FC236}">
                <a16:creationId xmlns:a16="http://schemas.microsoft.com/office/drawing/2014/main" id="{5E64A1F2-8B27-6643-ADDF-9E4B5A22E919}"/>
              </a:ext>
            </a:extLst>
          </p:cNvPr>
          <p:cNvSpPr>
            <a:spLocks noGrp="1"/>
          </p:cNvSpPr>
          <p:nvPr>
            <p:ph sz="half" idx="13"/>
          </p:nvPr>
        </p:nvSpPr>
        <p:spPr/>
        <p:txBody>
          <a:bodyPr/>
          <a:lstStyle/>
          <a:p>
            <a:pPr fontAlgn="base"/>
            <a:r>
              <a:rPr lang="en-CA" sz="2000" dirty="0">
                <a:solidFill>
                  <a:schemeClr val="tx1"/>
                </a:solidFill>
                <a:latin typeface="Arial" panose="020B0604020202020204" pitchFamily="34" charset="0"/>
                <a:cs typeface="Arial" panose="020B0604020202020204" pitchFamily="34" charset="0"/>
              </a:rPr>
              <a:t>The six fair dealing factors used by the SCC in this case set a precedent and must be used by the judiciary in all future copyright infringement claims where the defendant relies on a fair dealing argument.</a:t>
            </a:r>
          </a:p>
          <a:p>
            <a:pPr lvl="1" fontAlgn="base"/>
            <a:r>
              <a:rPr lang="en-CA" sz="2000" dirty="0">
                <a:solidFill>
                  <a:schemeClr val="tx1"/>
                </a:solidFill>
                <a:latin typeface="Arial" panose="020B0604020202020204" pitchFamily="34" charset="0"/>
                <a:cs typeface="Arial" panose="020B0604020202020204" pitchFamily="34" charset="0"/>
              </a:rPr>
              <a:t>True</a:t>
            </a:r>
          </a:p>
          <a:p>
            <a:pPr lvl="1" fontAlgn="base"/>
            <a:r>
              <a:rPr lang="en-CA" sz="2000" b="1" dirty="0">
                <a:solidFill>
                  <a:schemeClr val="accent6"/>
                </a:solidFill>
                <a:latin typeface="Arial" panose="020B0604020202020204" pitchFamily="34" charset="0"/>
                <a:cs typeface="Arial" panose="020B0604020202020204" pitchFamily="34" charset="0"/>
              </a:rPr>
              <a:t>False</a:t>
            </a:r>
          </a:p>
          <a:p>
            <a:endParaRPr lang="en-US" dirty="0"/>
          </a:p>
        </p:txBody>
      </p:sp>
    </p:spTree>
    <p:extLst>
      <p:ext uri="{BB962C8B-B14F-4D97-AF65-F5344CB8AC3E}">
        <p14:creationId xmlns:p14="http://schemas.microsoft.com/office/powerpoint/2010/main" val="158883039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1687CD-5DEA-DC48-952A-263286EBE28C}"/>
              </a:ext>
            </a:extLst>
          </p:cNvPr>
          <p:cNvSpPr>
            <a:spLocks noGrp="1"/>
          </p:cNvSpPr>
          <p:nvPr>
            <p:ph type="title"/>
          </p:nvPr>
        </p:nvSpPr>
        <p:spPr/>
        <p:txBody>
          <a:bodyPr/>
          <a:lstStyle/>
          <a:p>
            <a:r>
              <a:rPr lang="en-US" dirty="0"/>
              <a:t>QUESTIONS</a:t>
            </a:r>
          </a:p>
        </p:txBody>
      </p:sp>
      <p:sp>
        <p:nvSpPr>
          <p:cNvPr id="3" name="Content Placeholder 2">
            <a:extLst>
              <a:ext uri="{FF2B5EF4-FFF2-40B4-BE49-F238E27FC236}">
                <a16:creationId xmlns:a16="http://schemas.microsoft.com/office/drawing/2014/main" id="{DE999B0D-E4BE-A247-AEEC-F70B7F9FE918}"/>
              </a:ext>
            </a:extLst>
          </p:cNvPr>
          <p:cNvSpPr>
            <a:spLocks noGrp="1"/>
          </p:cNvSpPr>
          <p:nvPr>
            <p:ph sz="half" idx="1"/>
          </p:nvPr>
        </p:nvSpPr>
        <p:spPr/>
        <p:txBody>
          <a:bodyPr/>
          <a:lstStyle/>
          <a:p>
            <a:pPr marL="0" indent="0" fontAlgn="base">
              <a:buNone/>
            </a:pPr>
            <a:r>
              <a:rPr lang="en-CA" sz="2000" dirty="0">
                <a:solidFill>
                  <a:schemeClr val="tx1"/>
                </a:solidFill>
                <a:latin typeface="Arial" panose="020B0604020202020204" pitchFamily="34" charset="0"/>
                <a:cs typeface="Arial" panose="020B0604020202020204" pitchFamily="34" charset="0"/>
              </a:rPr>
              <a:t>While the SCC made it clear that fair dealing is an important users’ right and has a key role in maintaining the balance of interests between users and rights-holders, this balance can only be maintained through a restrictive interpretation of fair dealing.</a:t>
            </a:r>
          </a:p>
          <a:p>
            <a:pPr lvl="1" fontAlgn="base"/>
            <a:r>
              <a:rPr lang="en-CA" sz="2000" dirty="0">
                <a:solidFill>
                  <a:schemeClr val="tx1"/>
                </a:solidFill>
                <a:latin typeface="Arial" panose="020B0604020202020204" pitchFamily="34" charset="0"/>
                <a:cs typeface="Arial" panose="020B0604020202020204" pitchFamily="34" charset="0"/>
              </a:rPr>
              <a:t>True</a:t>
            </a:r>
          </a:p>
          <a:p>
            <a:pPr lvl="1" fontAlgn="base"/>
            <a:r>
              <a:rPr lang="en-CA" sz="2000" b="1" dirty="0">
                <a:solidFill>
                  <a:schemeClr val="accent6"/>
                </a:solidFill>
                <a:latin typeface="Arial" panose="020B0604020202020204" pitchFamily="34" charset="0"/>
                <a:cs typeface="Arial" panose="020B0604020202020204" pitchFamily="34" charset="0"/>
              </a:rPr>
              <a:t>False</a:t>
            </a:r>
          </a:p>
        </p:txBody>
      </p:sp>
      <p:sp>
        <p:nvSpPr>
          <p:cNvPr id="4" name="Content Placeholder 3">
            <a:extLst>
              <a:ext uri="{FF2B5EF4-FFF2-40B4-BE49-F238E27FC236}">
                <a16:creationId xmlns:a16="http://schemas.microsoft.com/office/drawing/2014/main" id="{5E64A1F2-8B27-6643-ADDF-9E4B5A22E919}"/>
              </a:ext>
            </a:extLst>
          </p:cNvPr>
          <p:cNvSpPr>
            <a:spLocks noGrp="1"/>
          </p:cNvSpPr>
          <p:nvPr>
            <p:ph sz="half" idx="13"/>
          </p:nvPr>
        </p:nvSpPr>
        <p:spPr/>
        <p:txBody>
          <a:bodyPr/>
          <a:lstStyle/>
          <a:p>
            <a:pPr marL="0" indent="0" fontAlgn="base">
              <a:buNone/>
            </a:pPr>
            <a:r>
              <a:rPr lang="en-CA" sz="2000" dirty="0">
                <a:solidFill>
                  <a:schemeClr val="tx1"/>
                </a:solidFill>
                <a:latin typeface="Arial" panose="020B0604020202020204" pitchFamily="34" charset="0"/>
                <a:cs typeface="Arial" panose="020B0604020202020204" pitchFamily="34" charset="0"/>
              </a:rPr>
              <a:t>Which of the following is NOT one of the six factors for determining the fairness of a dealing?</a:t>
            </a:r>
          </a:p>
          <a:p>
            <a:pPr lvl="1" fontAlgn="base"/>
            <a:r>
              <a:rPr lang="en-CA" sz="2000" dirty="0">
                <a:solidFill>
                  <a:schemeClr val="tx1"/>
                </a:solidFill>
                <a:latin typeface="Arial" panose="020B0604020202020204" pitchFamily="34" charset="0"/>
                <a:cs typeface="Arial" panose="020B0604020202020204" pitchFamily="34" charset="0"/>
              </a:rPr>
              <a:t>The Character of the Dealing</a:t>
            </a:r>
          </a:p>
          <a:p>
            <a:pPr lvl="1" fontAlgn="base"/>
            <a:r>
              <a:rPr lang="en-CA" sz="2000" dirty="0">
                <a:solidFill>
                  <a:schemeClr val="tx1"/>
                </a:solidFill>
                <a:latin typeface="Arial" panose="020B0604020202020204" pitchFamily="34" charset="0"/>
                <a:cs typeface="Arial" panose="020B0604020202020204" pitchFamily="34" charset="0"/>
              </a:rPr>
              <a:t>Alternatives to the Dealing</a:t>
            </a:r>
          </a:p>
          <a:p>
            <a:pPr lvl="1" fontAlgn="base"/>
            <a:r>
              <a:rPr lang="en-CA" sz="2000" b="1" dirty="0">
                <a:solidFill>
                  <a:schemeClr val="accent6"/>
                </a:solidFill>
                <a:latin typeface="Arial" panose="020B0604020202020204" pitchFamily="34" charset="0"/>
                <a:cs typeface="Arial" panose="020B0604020202020204" pitchFamily="34" charset="0"/>
              </a:rPr>
              <a:t>Transformative Aspects of the Dealing</a:t>
            </a:r>
          </a:p>
          <a:p>
            <a:pPr lvl="1" fontAlgn="base"/>
            <a:r>
              <a:rPr lang="en-CA" sz="2000" dirty="0">
                <a:solidFill>
                  <a:schemeClr val="tx1"/>
                </a:solidFill>
                <a:latin typeface="Arial" panose="020B0604020202020204" pitchFamily="34" charset="0"/>
                <a:cs typeface="Arial" panose="020B0604020202020204" pitchFamily="34" charset="0"/>
              </a:rPr>
              <a:t>The Nature of the Work</a:t>
            </a:r>
          </a:p>
          <a:p>
            <a:endParaRPr lang="en-US" dirty="0"/>
          </a:p>
        </p:txBody>
      </p:sp>
    </p:spTree>
    <p:extLst>
      <p:ext uri="{BB962C8B-B14F-4D97-AF65-F5344CB8AC3E}">
        <p14:creationId xmlns:p14="http://schemas.microsoft.com/office/powerpoint/2010/main" val="140191075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8B8E48-C74E-421A-84A3-6121580D56B6}"/>
              </a:ext>
            </a:extLst>
          </p:cNvPr>
          <p:cNvSpPr>
            <a:spLocks noGrp="1"/>
          </p:cNvSpPr>
          <p:nvPr>
            <p:ph type="title"/>
          </p:nvPr>
        </p:nvSpPr>
        <p:spPr/>
        <p:txBody>
          <a:bodyPr/>
          <a:lstStyle/>
          <a:p>
            <a:r>
              <a:rPr lang="en-CA" b="1" dirty="0">
                <a:latin typeface="Arial" panose="020B0604020202020204" pitchFamily="34" charset="0"/>
                <a:cs typeface="Arial" panose="020B0604020202020204" pitchFamily="34" charset="0"/>
              </a:rPr>
              <a:t>REFERENCES AND RESOURCES</a:t>
            </a:r>
          </a:p>
        </p:txBody>
      </p:sp>
      <p:sp>
        <p:nvSpPr>
          <p:cNvPr id="6" name="Content Placeholder 2">
            <a:extLst>
              <a:ext uri="{FF2B5EF4-FFF2-40B4-BE49-F238E27FC236}">
                <a16:creationId xmlns:a16="http://schemas.microsoft.com/office/drawing/2014/main" id="{E5592CEB-8F56-493A-B8BB-DF320A07107C}"/>
              </a:ext>
            </a:extLst>
          </p:cNvPr>
          <p:cNvSpPr>
            <a:spLocks noGrp="1"/>
          </p:cNvSpPr>
          <p:nvPr>
            <p:ph sz="half" idx="1"/>
          </p:nvPr>
        </p:nvSpPr>
        <p:spPr>
          <a:xfrm>
            <a:off x="1450426" y="1630702"/>
            <a:ext cx="9806153" cy="4737045"/>
          </a:xfrm>
        </p:spPr>
        <p:txBody>
          <a:bodyPr>
            <a:normAutofit/>
          </a:bodyPr>
          <a:lstStyle/>
          <a:p>
            <a:pPr marL="0" indent="0">
              <a:buNone/>
            </a:pPr>
            <a:r>
              <a:rPr lang="en-CA" dirty="0" err="1"/>
              <a:t>Scassa</a:t>
            </a:r>
            <a:r>
              <a:rPr lang="en-CA" dirty="0"/>
              <a:t>, T. (2004). Recalibrating copyright law? A comment on the Supreme Court of Canada's decision in CCH Canadian Limited et al. v. Law Society of Upper Canada. </a:t>
            </a:r>
            <a:r>
              <a:rPr lang="en-CA" i="1" dirty="0"/>
              <a:t>Canadian Journal Of Law &amp; Technology</a:t>
            </a:r>
            <a:r>
              <a:rPr lang="en-CA" dirty="0"/>
              <a:t>, (2), 89. </a:t>
            </a:r>
            <a:br>
              <a:rPr lang="en-CA" dirty="0"/>
            </a:br>
            <a:br>
              <a:rPr lang="en-CA" dirty="0"/>
            </a:br>
            <a:endParaRPr lang="en-CA" dirty="0"/>
          </a:p>
          <a:p>
            <a:pPr marL="0" indent="0">
              <a:buNone/>
            </a:pPr>
            <a:r>
              <a:rPr lang="en-CA" dirty="0" err="1"/>
              <a:t>Chapdelaine</a:t>
            </a:r>
            <a:r>
              <a:rPr lang="en-CA" dirty="0"/>
              <a:t>, P. (2013). The Ambiguous Nature of Copyright Users' Rights. </a:t>
            </a:r>
            <a:r>
              <a:rPr lang="en-CA" i="1" dirty="0"/>
              <a:t>Intellectual Property Journal</a:t>
            </a:r>
            <a:r>
              <a:rPr lang="en-CA" dirty="0"/>
              <a:t>, </a:t>
            </a:r>
            <a:r>
              <a:rPr lang="en-CA" i="1" dirty="0"/>
              <a:t>26</a:t>
            </a:r>
            <a:r>
              <a:rPr lang="en-CA" dirty="0"/>
              <a:t>(1), 1-45.</a:t>
            </a:r>
          </a:p>
          <a:p>
            <a:pPr marL="0" indent="0">
              <a:lnSpc>
                <a:spcPct val="100000"/>
              </a:lnSpc>
              <a:spcBef>
                <a:spcPts val="0"/>
              </a:spcBef>
              <a:buNone/>
            </a:pP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396077"/>
      </p:ext>
    </p:extLst>
  </p:cSld>
  <p:clrMapOvr>
    <a:masterClrMapping/>
  </p:clrMapOvr>
  <mc:AlternateContent xmlns:mc="http://schemas.openxmlformats.org/markup-compatibility/2006" xmlns:p14="http://schemas.microsoft.com/office/powerpoint/2010/main">
    <mc:Choice Requires="p14">
      <p:transition spd="slow" p14:dur="2000" advClick="0" advTm="7093"/>
    </mc:Choice>
    <mc:Fallback xmlns="">
      <p:transition spd="slow" advClick="0" advTm="7093"/>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EA0509-AA0C-48F9-8AED-27B9CD8F036D}"/>
              </a:ext>
            </a:extLst>
          </p:cNvPr>
          <p:cNvSpPr>
            <a:spLocks noGrp="1"/>
          </p:cNvSpPr>
          <p:nvPr>
            <p:ph type="title"/>
          </p:nvPr>
        </p:nvSpPr>
        <p:spPr/>
        <p:txBody>
          <a:bodyPr/>
          <a:lstStyle/>
          <a:p>
            <a:r>
              <a:rPr lang="en-CA" b="1" dirty="0">
                <a:latin typeface="Arial" panose="020B0604020202020204" pitchFamily="34" charset="0"/>
                <a:cs typeface="Arial" panose="020B0604020202020204" pitchFamily="34" charset="0"/>
              </a:rPr>
              <a:t>CASES AND LEGISLATION</a:t>
            </a:r>
          </a:p>
        </p:txBody>
      </p:sp>
      <p:sp>
        <p:nvSpPr>
          <p:cNvPr id="6" name="TextBox 5">
            <a:extLst>
              <a:ext uri="{FF2B5EF4-FFF2-40B4-BE49-F238E27FC236}">
                <a16:creationId xmlns:a16="http://schemas.microsoft.com/office/drawing/2014/main" id="{B41A9298-5482-484F-A1BF-6539E9208EAB}"/>
              </a:ext>
            </a:extLst>
          </p:cNvPr>
          <p:cNvSpPr txBox="1"/>
          <p:nvPr/>
        </p:nvSpPr>
        <p:spPr>
          <a:xfrm>
            <a:off x="1520894" y="1969233"/>
            <a:ext cx="8248262" cy="156966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CA" sz="2000" b="0" i="1" u="none" strike="noStrike" kern="1200" cap="none" spc="0" normalizeH="0" baseline="0" noProof="0" dirty="0">
                <a:ln>
                  <a:noFill/>
                </a:ln>
                <a:solidFill>
                  <a:srgbClr val="E7E6E6">
                    <a:lumMod val="50000"/>
                  </a:srgbClr>
                </a:solidFill>
                <a:effectLst/>
                <a:uLnTx/>
                <a:uFillTx/>
                <a:latin typeface="Arial" panose="020B0604020202020204" pitchFamily="34" charset="0"/>
                <a:ea typeface="+mn-ea"/>
                <a:cs typeface="Arial" panose="020B0604020202020204" pitchFamily="34" charset="0"/>
              </a:rPr>
              <a:t>CCH Canadian Ltd v. Law Society of Upper Canada</a:t>
            </a:r>
            <a:r>
              <a:rPr kumimoji="0" lang="en-CA" sz="2000" b="0" i="0" u="none" strike="noStrike" kern="1200" cap="none" spc="0" normalizeH="0" baseline="0" noProof="0" dirty="0">
                <a:ln>
                  <a:noFill/>
                </a:ln>
                <a:solidFill>
                  <a:srgbClr val="E7E6E6">
                    <a:lumMod val="50000"/>
                  </a:srgbClr>
                </a:solidFill>
                <a:effectLst/>
                <a:uLnTx/>
                <a:uFillTx/>
                <a:latin typeface="Arial" panose="020B0604020202020204" pitchFamily="34" charset="0"/>
                <a:ea typeface="+mn-ea"/>
                <a:cs typeface="Arial" panose="020B0604020202020204" pitchFamily="34" charset="0"/>
              </a:rPr>
              <a:t>. 2004 SCC 13. [2004] 1 SCR 339.</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CA" sz="2000" b="0" i="0" u="none" strike="noStrike" kern="1200" cap="none" spc="0" normalizeH="0" baseline="0" noProof="0" dirty="0">
                <a:ln>
                  <a:noFill/>
                </a:ln>
                <a:solidFill>
                  <a:srgbClr val="E7E6E6">
                    <a:lumMod val="50000"/>
                  </a:srgbClr>
                </a:solidFill>
                <a:effectLst/>
                <a:uLnTx/>
                <a:uFillTx/>
                <a:latin typeface="Arial" panose="020B0604020202020204" pitchFamily="34" charset="0"/>
                <a:ea typeface="+mn-ea"/>
                <a:cs typeface="Arial" panose="020B0604020202020204" pitchFamily="34" charset="0"/>
                <a:hlinkClick r:id="rId2"/>
              </a:rPr>
              <a:t>https://scc-csc.lexum.com/scc-csc/scc-csc/en/item/2125/index.do</a:t>
            </a:r>
            <a:endParaRPr kumimoji="0" lang="en-CA" sz="2000" b="0" i="0" u="none" strike="noStrike" kern="1200" cap="none" spc="0" normalizeH="0" baseline="0" noProof="0" dirty="0">
              <a:ln>
                <a:noFill/>
              </a:ln>
              <a:solidFill>
                <a:srgbClr val="E7E6E6">
                  <a:lumMod val="50000"/>
                </a:srgb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609199487"/>
      </p:ext>
    </p:extLst>
  </p:cSld>
  <p:clrMapOvr>
    <a:masterClrMapping/>
  </p:clrMapOvr>
  <mc:AlternateContent xmlns:mc="http://schemas.openxmlformats.org/markup-compatibility/2006" xmlns:p14="http://schemas.microsoft.com/office/powerpoint/2010/main">
    <mc:Choice Requires="p14">
      <p:transition spd="slow" p14:dur="2000" advTm="4603"/>
    </mc:Choice>
    <mc:Fallback xmlns="">
      <p:transition spd="slow" advTm="4603"/>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F9D34-7EE6-439C-9ACD-5500321B3BE1}"/>
              </a:ext>
            </a:extLst>
          </p:cNvPr>
          <p:cNvSpPr>
            <a:spLocks noGrp="1"/>
          </p:cNvSpPr>
          <p:nvPr>
            <p:ph type="title"/>
          </p:nvPr>
        </p:nvSpPr>
        <p:spPr/>
        <p:txBody>
          <a:bodyPr/>
          <a:lstStyle/>
          <a:p>
            <a:r>
              <a:rPr lang="en-CA" b="1" dirty="0">
                <a:latin typeface="Arial" panose="020B0604020202020204" pitchFamily="34" charset="0"/>
                <a:cs typeface="Arial" panose="020B0604020202020204" pitchFamily="34" charset="0"/>
              </a:rPr>
              <a:t>HISTORY</a:t>
            </a:r>
          </a:p>
        </p:txBody>
      </p:sp>
      <p:pic>
        <p:nvPicPr>
          <p:cNvPr id="7" name="Content Placeholder 6">
            <a:extLst>
              <a:ext uri="{FF2B5EF4-FFF2-40B4-BE49-F238E27FC236}">
                <a16:creationId xmlns:a16="http://schemas.microsoft.com/office/drawing/2014/main" id="{3047B395-3F57-486E-9D25-5361936F46E0}"/>
              </a:ext>
            </a:extLst>
          </p:cNvPr>
          <p:cNvPicPr>
            <a:picLocks noChangeAspect="1"/>
          </p:cNvPicPr>
          <p:nvPr/>
        </p:nvPicPr>
        <p:blipFill>
          <a:blip r:embed="rId4"/>
          <a:stretch>
            <a:fillRect/>
          </a:stretch>
        </p:blipFill>
        <p:spPr>
          <a:xfrm>
            <a:off x="7797367" y="1730941"/>
            <a:ext cx="3569133" cy="2377941"/>
          </a:xfrm>
          <a:prstGeom prst="rect">
            <a:avLst/>
          </a:prstGeom>
        </p:spPr>
      </p:pic>
      <p:pic>
        <p:nvPicPr>
          <p:cNvPr id="11" name="Picture 10">
            <a:extLst>
              <a:ext uri="{FF2B5EF4-FFF2-40B4-BE49-F238E27FC236}">
                <a16:creationId xmlns:a16="http://schemas.microsoft.com/office/drawing/2014/main" id="{E741E86E-7735-4D29-A8B6-A1F62EA01B3A}"/>
              </a:ext>
            </a:extLst>
          </p:cNvPr>
          <p:cNvPicPr>
            <a:picLocks noChangeAspect="1"/>
          </p:cNvPicPr>
          <p:nvPr/>
        </p:nvPicPr>
        <p:blipFill>
          <a:blip r:embed="rId5"/>
          <a:stretch>
            <a:fillRect/>
          </a:stretch>
        </p:blipFill>
        <p:spPr>
          <a:xfrm>
            <a:off x="4895029" y="1543024"/>
            <a:ext cx="2006084" cy="1991169"/>
          </a:xfrm>
          <a:prstGeom prst="rect">
            <a:avLst/>
          </a:prstGeom>
        </p:spPr>
      </p:pic>
      <p:pic>
        <p:nvPicPr>
          <p:cNvPr id="12" name="Picture 11">
            <a:extLst>
              <a:ext uri="{FF2B5EF4-FFF2-40B4-BE49-F238E27FC236}">
                <a16:creationId xmlns:a16="http://schemas.microsoft.com/office/drawing/2014/main" id="{3F0985D3-B304-4123-A239-F1C8B9CCBD5D}"/>
              </a:ext>
            </a:extLst>
          </p:cNvPr>
          <p:cNvPicPr>
            <a:picLocks noChangeAspect="1"/>
          </p:cNvPicPr>
          <p:nvPr/>
        </p:nvPicPr>
        <p:blipFill>
          <a:blip r:embed="rId6"/>
          <a:stretch>
            <a:fillRect/>
          </a:stretch>
        </p:blipFill>
        <p:spPr>
          <a:xfrm>
            <a:off x="3760666" y="4157206"/>
            <a:ext cx="4036700" cy="2377941"/>
          </a:xfrm>
          <a:prstGeom prst="rect">
            <a:avLst/>
          </a:prstGeom>
        </p:spPr>
      </p:pic>
      <p:pic>
        <p:nvPicPr>
          <p:cNvPr id="4" name="Picture 3">
            <a:extLst>
              <a:ext uri="{FF2B5EF4-FFF2-40B4-BE49-F238E27FC236}">
                <a16:creationId xmlns:a16="http://schemas.microsoft.com/office/drawing/2014/main" id="{C8388006-3925-4619-9731-D30ACD726E99}"/>
              </a:ext>
            </a:extLst>
          </p:cNvPr>
          <p:cNvPicPr>
            <a:picLocks noChangeAspect="1"/>
          </p:cNvPicPr>
          <p:nvPr/>
        </p:nvPicPr>
        <p:blipFill rotWithShape="1">
          <a:blip r:embed="rId7"/>
          <a:srcRect l="25663" t="11546" r="27521" b="15230"/>
          <a:stretch/>
        </p:blipFill>
        <p:spPr>
          <a:xfrm>
            <a:off x="8321757" y="4360673"/>
            <a:ext cx="2520352" cy="1971009"/>
          </a:xfrm>
          <a:prstGeom prst="rect">
            <a:avLst/>
          </a:prstGeom>
        </p:spPr>
      </p:pic>
      <p:pic>
        <p:nvPicPr>
          <p:cNvPr id="6" name="Content Placeholder 5">
            <a:extLst>
              <a:ext uri="{FF2B5EF4-FFF2-40B4-BE49-F238E27FC236}">
                <a16:creationId xmlns:a16="http://schemas.microsoft.com/office/drawing/2014/main" id="{E33A4849-68CE-42BB-81CB-B14D1D63FF0D}"/>
              </a:ext>
            </a:extLst>
          </p:cNvPr>
          <p:cNvPicPr>
            <a:picLocks noGrp="1" noChangeAspect="1"/>
          </p:cNvPicPr>
          <p:nvPr>
            <p:ph sz="quarter" idx="14"/>
          </p:nvPr>
        </p:nvPicPr>
        <p:blipFill>
          <a:blip r:embed="rId8"/>
          <a:stretch>
            <a:fillRect/>
          </a:stretch>
        </p:blipFill>
        <p:spPr>
          <a:xfrm>
            <a:off x="542865" y="4605149"/>
            <a:ext cx="1639452" cy="932440"/>
          </a:xfrm>
        </p:spPr>
      </p:pic>
      <p:pic>
        <p:nvPicPr>
          <p:cNvPr id="14" name="Picture 13">
            <a:extLst>
              <a:ext uri="{FF2B5EF4-FFF2-40B4-BE49-F238E27FC236}">
                <a16:creationId xmlns:a16="http://schemas.microsoft.com/office/drawing/2014/main" id="{FC47C1C5-6809-4B34-B0A6-55BE6797984D}"/>
              </a:ext>
            </a:extLst>
          </p:cNvPr>
          <p:cNvPicPr>
            <a:picLocks noChangeAspect="1"/>
          </p:cNvPicPr>
          <p:nvPr/>
        </p:nvPicPr>
        <p:blipFill>
          <a:blip r:embed="rId9"/>
          <a:stretch>
            <a:fillRect/>
          </a:stretch>
        </p:blipFill>
        <p:spPr>
          <a:xfrm>
            <a:off x="103696" y="3124560"/>
            <a:ext cx="4035011" cy="556107"/>
          </a:xfrm>
          <a:prstGeom prst="rect">
            <a:avLst/>
          </a:prstGeom>
        </p:spPr>
      </p:pic>
      <p:pic>
        <p:nvPicPr>
          <p:cNvPr id="17" name="Picture 16">
            <a:extLst>
              <a:ext uri="{FF2B5EF4-FFF2-40B4-BE49-F238E27FC236}">
                <a16:creationId xmlns:a16="http://schemas.microsoft.com/office/drawing/2014/main" id="{FEFB0FAE-ACD9-4AE6-BF5B-E8CF3290B39D}"/>
              </a:ext>
            </a:extLst>
          </p:cNvPr>
          <p:cNvPicPr>
            <a:picLocks noChangeAspect="1"/>
          </p:cNvPicPr>
          <p:nvPr/>
        </p:nvPicPr>
        <p:blipFill>
          <a:blip r:embed="rId10"/>
          <a:stretch>
            <a:fillRect/>
          </a:stretch>
        </p:blipFill>
        <p:spPr>
          <a:xfrm>
            <a:off x="542865" y="1920702"/>
            <a:ext cx="1849335" cy="616445"/>
          </a:xfrm>
          <a:prstGeom prst="rect">
            <a:avLst/>
          </a:prstGeom>
        </p:spPr>
      </p:pic>
    </p:spTree>
    <p:custDataLst>
      <p:tags r:id="rId1"/>
    </p:custDataLst>
    <p:extLst>
      <p:ext uri="{BB962C8B-B14F-4D97-AF65-F5344CB8AC3E}">
        <p14:creationId xmlns:p14="http://schemas.microsoft.com/office/powerpoint/2010/main" val="2475758377"/>
      </p:ext>
    </p:extLst>
  </p:cSld>
  <p:clrMapOvr>
    <a:masterClrMapping/>
  </p:clrMapOvr>
  <mc:AlternateContent xmlns:mc="http://schemas.openxmlformats.org/markup-compatibility/2006" xmlns:p14="http://schemas.microsoft.com/office/powerpoint/2010/main">
    <mc:Choice Requires="p14">
      <p:transition spd="slow" p14:dur="2000" advTm="27139"/>
    </mc:Choice>
    <mc:Fallback xmlns="">
      <p:transition spd="slow" advTm="2713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additive="base">
                                        <p:cTn id="13" dur="500" fill="hold"/>
                                        <p:tgtEl>
                                          <p:spTgt spid="17"/>
                                        </p:tgtEl>
                                        <p:attrNameLst>
                                          <p:attrName>ppt_x</p:attrName>
                                        </p:attrNameLst>
                                      </p:cBhvr>
                                      <p:tavLst>
                                        <p:tav tm="0">
                                          <p:val>
                                            <p:strVal val="#ppt_x"/>
                                          </p:val>
                                        </p:tav>
                                        <p:tav tm="100000">
                                          <p:val>
                                            <p:strVal val="#ppt_x"/>
                                          </p:val>
                                        </p:tav>
                                      </p:tavLst>
                                    </p:anim>
                                    <p:anim calcmode="lin" valueType="num">
                                      <p:cBhvr additive="base">
                                        <p:cTn id="14" dur="500" fill="hold"/>
                                        <p:tgtEl>
                                          <p:spTgt spid="17"/>
                                        </p:tgtEl>
                                        <p:attrNameLst>
                                          <p:attrName>ppt_y</p:attrName>
                                        </p:attrNameLst>
                                      </p:cBhvr>
                                      <p:tavLst>
                                        <p:tav tm="0">
                                          <p:val>
                                            <p:strVal val="1+#ppt_h/2"/>
                                          </p:val>
                                        </p:tav>
                                        <p:tav tm="100000">
                                          <p:val>
                                            <p:strVal val="#ppt_y"/>
                                          </p:val>
                                        </p:tav>
                                      </p:tavLst>
                                    </p:anim>
                                  </p:childTnLst>
                                </p:cTn>
                              </p:par>
                            </p:childTnLst>
                          </p:cTn>
                        </p:par>
                        <p:par>
                          <p:cTn id="15" fill="hold">
                            <p:stCondLst>
                              <p:cond delay="500"/>
                            </p:stCondLst>
                            <p:childTnLst>
                              <p:par>
                                <p:cTn id="16" presetID="2" presetClass="entr" presetSubtype="4" fill="hold" nodeType="after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500" fill="hold"/>
                                        <p:tgtEl>
                                          <p:spTgt spid="6"/>
                                        </p:tgtEl>
                                        <p:attrNameLst>
                                          <p:attrName>ppt_x</p:attrName>
                                        </p:attrNameLst>
                                      </p:cBhvr>
                                      <p:tavLst>
                                        <p:tav tm="0">
                                          <p:val>
                                            <p:strVal val="#ppt_x"/>
                                          </p:val>
                                        </p:tav>
                                        <p:tav tm="100000">
                                          <p:val>
                                            <p:strVal val="#ppt_x"/>
                                          </p:val>
                                        </p:tav>
                                      </p:tavLst>
                                    </p:anim>
                                    <p:anim calcmode="lin" valueType="num">
                                      <p:cBhvr additive="base">
                                        <p:cTn id="19"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1000"/>
                                        <p:tgtEl>
                                          <p:spTgt spid="4"/>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500"/>
                                        <p:tgtEl>
                                          <p:spTgt spid="7"/>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fade">
                                      <p:cBhvr>
                                        <p:cTn id="34" dur="2000"/>
                                        <p:tgtEl>
                                          <p:spTgt spid="11"/>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fade">
                                      <p:cBhvr>
                                        <p:cTn id="3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E27DF0-2E50-4C0E-9AB5-773C1684190F}"/>
              </a:ext>
            </a:extLst>
          </p:cNvPr>
          <p:cNvSpPr>
            <a:spLocks noGrp="1"/>
          </p:cNvSpPr>
          <p:nvPr>
            <p:ph type="title"/>
          </p:nvPr>
        </p:nvSpPr>
        <p:spPr/>
        <p:txBody>
          <a:bodyPr/>
          <a:lstStyle/>
          <a:p>
            <a:r>
              <a:rPr lang="en-CA" b="1" dirty="0"/>
              <a:t>IMAGE AND SOUND REFERENCES</a:t>
            </a:r>
          </a:p>
        </p:txBody>
      </p:sp>
      <p:sp>
        <p:nvSpPr>
          <p:cNvPr id="3" name="Content Placeholder 2">
            <a:extLst>
              <a:ext uri="{FF2B5EF4-FFF2-40B4-BE49-F238E27FC236}">
                <a16:creationId xmlns:a16="http://schemas.microsoft.com/office/drawing/2014/main" id="{3F0FA18C-59BF-4CB0-BD18-930FD00544B3}"/>
              </a:ext>
            </a:extLst>
          </p:cNvPr>
          <p:cNvSpPr>
            <a:spLocks noGrp="1"/>
          </p:cNvSpPr>
          <p:nvPr>
            <p:ph sz="half" idx="1"/>
          </p:nvPr>
        </p:nvSpPr>
        <p:spPr>
          <a:xfrm>
            <a:off x="838200" y="1825625"/>
            <a:ext cx="10515600" cy="4862046"/>
          </a:xfrm>
        </p:spPr>
        <p:txBody>
          <a:bodyPr/>
          <a:lstStyle/>
          <a:p>
            <a:pPr marL="457200" lvl="1" indent="0">
              <a:buNone/>
            </a:pPr>
            <a:r>
              <a:rPr lang="en-CA" sz="1000" dirty="0">
                <a:latin typeface="Arial" panose="020B0604020202020204" pitchFamily="34" charset="0"/>
                <a:cs typeface="Arial" panose="020B0604020202020204" pitchFamily="34" charset="0"/>
              </a:rPr>
              <a:t>Image Credits (in order of appearance):</a:t>
            </a:r>
          </a:p>
          <a:p>
            <a:pPr lvl="1"/>
            <a:r>
              <a:rPr lang="en-CA" sz="1000" dirty="0" err="1">
                <a:latin typeface="Arial" panose="020B0604020202020204" pitchFamily="34" charset="0"/>
                <a:cs typeface="Arial" panose="020B0604020202020204" pitchFamily="34" charset="0"/>
              </a:rPr>
              <a:t>Raysonho</a:t>
            </a:r>
            <a:r>
              <a:rPr lang="en-CA" sz="1000" dirty="0">
                <a:latin typeface="Arial" panose="020B0604020202020204" pitchFamily="34" charset="0"/>
                <a:cs typeface="Arial" panose="020B0604020202020204" pitchFamily="34" charset="0"/>
              </a:rPr>
              <a:t>. (2010). [Toronto Reference Library]. Wikimedia Commons. CC0. </a:t>
            </a:r>
            <a:r>
              <a:rPr lang="en-CA" sz="1000" dirty="0">
                <a:latin typeface="Arial" panose="020B0604020202020204" pitchFamily="34" charset="0"/>
                <a:cs typeface="Arial" panose="020B0604020202020204" pitchFamily="34" charset="0"/>
                <a:hlinkClick r:id="rId3"/>
              </a:rPr>
              <a:t>https://commons.wikimedia.org/wiki/File:TorontoReferenceLibrary.jpg</a:t>
            </a:r>
            <a:r>
              <a:rPr lang="en-CA" sz="1000" dirty="0">
                <a:latin typeface="Arial" panose="020B0604020202020204" pitchFamily="34" charset="0"/>
                <a:cs typeface="Arial" panose="020B0604020202020204" pitchFamily="34" charset="0"/>
              </a:rPr>
              <a:t> </a:t>
            </a:r>
          </a:p>
          <a:p>
            <a:pPr lvl="1"/>
            <a:r>
              <a:rPr lang="en-CA" sz="1000" dirty="0" err="1">
                <a:latin typeface="Arial" panose="020B0604020202020204" pitchFamily="34" charset="0"/>
                <a:cs typeface="Arial" panose="020B0604020202020204" pitchFamily="34" charset="0"/>
              </a:rPr>
              <a:t>Daderot</a:t>
            </a:r>
            <a:r>
              <a:rPr lang="en-CA" sz="1000" dirty="0">
                <a:latin typeface="Arial" panose="020B0604020202020204" pitchFamily="34" charset="0"/>
                <a:cs typeface="Arial" panose="020B0604020202020204" pitchFamily="34" charset="0"/>
              </a:rPr>
              <a:t>. (2015). [Osgoode Hall]. </a:t>
            </a:r>
            <a:r>
              <a:rPr lang="en-CA" sz="1000" i="1" dirty="0">
                <a:latin typeface="Arial" panose="020B0604020202020204" pitchFamily="34" charset="0"/>
                <a:cs typeface="Arial" panose="020B0604020202020204" pitchFamily="34" charset="0"/>
              </a:rPr>
              <a:t>Wikimedia</a:t>
            </a:r>
            <a:r>
              <a:rPr lang="en-CA" sz="1000" dirty="0">
                <a:latin typeface="Arial" panose="020B0604020202020204" pitchFamily="34" charset="0"/>
                <a:cs typeface="Arial" panose="020B0604020202020204" pitchFamily="34" charset="0"/>
              </a:rPr>
              <a:t>. CC0.</a:t>
            </a:r>
            <a:r>
              <a:rPr lang="en-CA" sz="1000" dirty="0">
                <a:latin typeface="Arial" panose="020B0604020202020204" pitchFamily="34" charset="0"/>
                <a:cs typeface="Arial" panose="020B0604020202020204" pitchFamily="34" charset="0"/>
                <a:hlinkClick r:id="rId4"/>
              </a:rPr>
              <a:t> https://commons.wikimedia.org/wiki/File:Books_-_Great_Library,_Osgoode_Hall_-_Toronto,_Canada_-_DSC00432.jpg</a:t>
            </a:r>
            <a:endParaRPr lang="en-CA" sz="1000" dirty="0">
              <a:latin typeface="Arial" panose="020B0604020202020204" pitchFamily="34" charset="0"/>
              <a:cs typeface="Arial" panose="020B0604020202020204" pitchFamily="34" charset="0"/>
            </a:endParaRPr>
          </a:p>
          <a:p>
            <a:pPr lvl="1"/>
            <a:r>
              <a:rPr lang="en-CA" sz="1000" dirty="0">
                <a:latin typeface="Arial" panose="020B0604020202020204" pitchFamily="34" charset="0"/>
                <a:cs typeface="Arial" panose="020B0604020202020204" pitchFamily="34" charset="0"/>
              </a:rPr>
              <a:t>Law Society of Upper Canada. (</a:t>
            </a:r>
            <a:r>
              <a:rPr lang="en-CA" sz="1000" dirty="0" err="1">
                <a:latin typeface="Arial" panose="020B0604020202020204" pitchFamily="34" charset="0"/>
                <a:cs typeface="Arial" panose="020B0604020202020204" pitchFamily="34" charset="0"/>
              </a:rPr>
              <a:t>n.d</a:t>
            </a:r>
            <a:r>
              <a:rPr lang="en-CA" sz="1000" dirty="0">
                <a:latin typeface="Arial" panose="020B0604020202020204" pitchFamily="34" charset="0"/>
                <a:cs typeface="Arial" panose="020B0604020202020204" pitchFamily="34" charset="0"/>
              </a:rPr>
              <a:t>). [LSUC logo]. </a:t>
            </a:r>
            <a:r>
              <a:rPr lang="en-CA" sz="1000" i="1" dirty="0">
                <a:latin typeface="Arial" panose="020B0604020202020204" pitchFamily="34" charset="0"/>
                <a:cs typeface="Arial" panose="020B0604020202020204" pitchFamily="34" charset="0"/>
              </a:rPr>
              <a:t>Family LLB</a:t>
            </a:r>
            <a:r>
              <a:rPr lang="en-CA" sz="1000" dirty="0">
                <a:latin typeface="Arial" panose="020B0604020202020204" pitchFamily="34" charset="0"/>
                <a:cs typeface="Arial" panose="020B0604020202020204" pitchFamily="34" charset="0"/>
              </a:rPr>
              <a:t>. </a:t>
            </a:r>
            <a:r>
              <a:rPr lang="en-CA" sz="1000" dirty="0">
                <a:latin typeface="Arial" panose="020B0604020202020204" pitchFamily="34" charset="0"/>
                <a:cs typeface="Arial" panose="020B0604020202020204" pitchFamily="34" charset="0"/>
                <a:hlinkClick r:id="rId5"/>
              </a:rPr>
              <a:t>http://familyllb.com/tag/law-society-of-upper-canada/</a:t>
            </a:r>
            <a:r>
              <a:rPr lang="en-CA" sz="1000" dirty="0">
                <a:latin typeface="Arial" panose="020B0604020202020204" pitchFamily="34" charset="0"/>
                <a:cs typeface="Arial" panose="020B0604020202020204" pitchFamily="34" charset="0"/>
              </a:rPr>
              <a:t> </a:t>
            </a:r>
          </a:p>
          <a:p>
            <a:pPr lvl="1"/>
            <a:r>
              <a:rPr lang="en-CA" sz="1000" dirty="0" err="1">
                <a:latin typeface="Arial" panose="020B0604020202020204" pitchFamily="34" charset="0"/>
                <a:cs typeface="Arial" panose="020B0604020202020204" pitchFamily="34" charset="0"/>
              </a:rPr>
              <a:t>Ghan</a:t>
            </a:r>
            <a:r>
              <a:rPr lang="en-CA" sz="1000" dirty="0">
                <a:latin typeface="Arial" panose="020B0604020202020204" pitchFamily="34" charset="0"/>
                <a:cs typeface="Arial" panose="020B0604020202020204" pitchFamily="34" charset="0"/>
              </a:rPr>
              <a:t> Koon Lay.(</a:t>
            </a:r>
            <a:r>
              <a:rPr lang="en-CA" sz="1000" dirty="0" err="1">
                <a:latin typeface="Arial" panose="020B0604020202020204" pitchFamily="34" charset="0"/>
                <a:cs typeface="Arial" panose="020B0604020202020204" pitchFamily="34" charset="0"/>
              </a:rPr>
              <a:t>n.d</a:t>
            </a:r>
            <a:r>
              <a:rPr lang="en-CA" sz="1000" dirty="0">
                <a:latin typeface="Arial" panose="020B0604020202020204" pitchFamily="34" charset="0"/>
                <a:cs typeface="Arial" panose="020B0604020202020204" pitchFamily="34" charset="0"/>
              </a:rPr>
              <a:t>). Copy Machine. </a:t>
            </a:r>
            <a:r>
              <a:rPr lang="en-CA" sz="1000" i="1" dirty="0">
                <a:latin typeface="Arial" panose="020B0604020202020204" pitchFamily="34" charset="0"/>
                <a:cs typeface="Arial" panose="020B0604020202020204" pitchFamily="34" charset="0"/>
              </a:rPr>
              <a:t>The Noun Project</a:t>
            </a:r>
            <a:r>
              <a:rPr lang="en-CA" sz="1000" dirty="0">
                <a:latin typeface="Arial" panose="020B0604020202020204" pitchFamily="34" charset="0"/>
                <a:cs typeface="Arial" panose="020B0604020202020204" pitchFamily="34" charset="0"/>
              </a:rPr>
              <a:t>. CC BY. </a:t>
            </a:r>
            <a:r>
              <a:rPr lang="en-CA" sz="1000" dirty="0">
                <a:latin typeface="Arial" panose="020B0604020202020204" pitchFamily="34" charset="0"/>
                <a:cs typeface="Arial" panose="020B0604020202020204" pitchFamily="34" charset="0"/>
                <a:hlinkClick r:id="rId6"/>
              </a:rPr>
              <a:t>https://thenounproject.com/icon/690719/</a:t>
            </a:r>
            <a:r>
              <a:rPr lang="en-CA" sz="1000" dirty="0">
                <a:latin typeface="Arial" panose="020B0604020202020204" pitchFamily="34" charset="0"/>
                <a:cs typeface="Arial" panose="020B0604020202020204" pitchFamily="34" charset="0"/>
              </a:rPr>
              <a:t> </a:t>
            </a:r>
          </a:p>
          <a:p>
            <a:pPr lvl="1"/>
            <a:r>
              <a:rPr lang="en-CA" sz="1000" dirty="0">
                <a:latin typeface="Arial" panose="020B0604020202020204" pitchFamily="34" charset="0"/>
                <a:cs typeface="Arial" panose="020B0604020202020204" pitchFamily="34" charset="0"/>
              </a:rPr>
              <a:t>Federal Court of Appeal.( n.d.) [Federal Court Coat of Arms]. </a:t>
            </a:r>
            <a:r>
              <a:rPr lang="en-CA" sz="1000" i="1" dirty="0">
                <a:latin typeface="Arial" panose="020B0604020202020204" pitchFamily="34" charset="0"/>
                <a:cs typeface="Arial" panose="020B0604020202020204" pitchFamily="34" charset="0"/>
              </a:rPr>
              <a:t>Federal Court. </a:t>
            </a:r>
            <a:r>
              <a:rPr lang="en-CA" sz="1000" dirty="0">
                <a:latin typeface="Arial" panose="020B0604020202020204" pitchFamily="34" charset="0"/>
                <a:cs typeface="Arial" panose="020B0604020202020204" pitchFamily="34" charset="0"/>
                <a:hlinkClick r:id="rId7"/>
              </a:rPr>
              <a:t>http://cas-cdc-www02.cas-satj.gc.ca/portal/page/portal/fc_cf_en/Index</a:t>
            </a:r>
            <a:r>
              <a:rPr lang="en-CA" sz="1000" dirty="0">
                <a:latin typeface="Arial" panose="020B0604020202020204" pitchFamily="34" charset="0"/>
                <a:cs typeface="Arial" panose="020B0604020202020204" pitchFamily="34" charset="0"/>
              </a:rPr>
              <a:t>       </a:t>
            </a:r>
          </a:p>
          <a:p>
            <a:pPr lvl="1"/>
            <a:r>
              <a:rPr lang="en-CA" sz="1000" dirty="0">
                <a:latin typeface="Arial" panose="020B0604020202020204" pitchFamily="34" charset="0"/>
                <a:cs typeface="Arial" panose="020B0604020202020204" pitchFamily="34" charset="0"/>
              </a:rPr>
              <a:t>Dig deeper.(2017). [Supreme Court of Canada]. </a:t>
            </a:r>
            <a:r>
              <a:rPr lang="en-CA" sz="1000" i="1" dirty="0">
                <a:latin typeface="Arial" panose="020B0604020202020204" pitchFamily="34" charset="0"/>
                <a:cs typeface="Arial" panose="020B0604020202020204" pitchFamily="34" charset="0"/>
              </a:rPr>
              <a:t>Wikimedia Commons</a:t>
            </a:r>
            <a:r>
              <a:rPr lang="en-CA" sz="1000" dirty="0">
                <a:latin typeface="Arial" panose="020B0604020202020204" pitchFamily="34" charset="0"/>
                <a:cs typeface="Arial" panose="020B0604020202020204" pitchFamily="34" charset="0"/>
              </a:rPr>
              <a:t>. CC BY 4.0. </a:t>
            </a:r>
            <a:r>
              <a:rPr lang="en-CA" sz="1000" dirty="0">
                <a:latin typeface="Arial" panose="020B0604020202020204" pitchFamily="34" charset="0"/>
                <a:cs typeface="Arial" panose="020B0604020202020204" pitchFamily="34" charset="0"/>
                <a:hlinkClick r:id="rId8"/>
              </a:rPr>
              <a:t>https://commons.wikimedia.org/wiki/File:Supreme_court_of_Canada_in_summer.jpg</a:t>
            </a:r>
            <a:r>
              <a:rPr lang="en-CA" sz="1000" dirty="0">
                <a:latin typeface="Arial" panose="020B0604020202020204" pitchFamily="34" charset="0"/>
                <a:cs typeface="Arial" panose="020B0604020202020204" pitchFamily="34" charset="0"/>
              </a:rPr>
              <a:t> </a:t>
            </a:r>
          </a:p>
          <a:p>
            <a:pPr lvl="1"/>
            <a:r>
              <a:rPr lang="en-CA" sz="1000" dirty="0">
                <a:latin typeface="Arial" panose="020B0604020202020204" pitchFamily="34" charset="0"/>
                <a:cs typeface="Arial" panose="020B0604020202020204" pitchFamily="34" charset="0"/>
              </a:rPr>
              <a:t>CCH Incorporated. (2004). [CCH Incorporated Logo]. </a:t>
            </a:r>
            <a:r>
              <a:rPr lang="en-CA" sz="1000" i="1" dirty="0">
                <a:latin typeface="Arial" panose="020B0604020202020204" pitchFamily="34" charset="0"/>
                <a:cs typeface="Arial" panose="020B0604020202020204" pitchFamily="34" charset="0"/>
              </a:rPr>
              <a:t>CCH Incorporated</a:t>
            </a:r>
            <a:r>
              <a:rPr lang="en-CA" sz="1000" dirty="0">
                <a:latin typeface="Arial" panose="020B0604020202020204" pitchFamily="34" charset="0"/>
                <a:cs typeface="Arial" panose="020B0604020202020204" pitchFamily="34" charset="0"/>
              </a:rPr>
              <a:t>. </a:t>
            </a:r>
            <a:r>
              <a:rPr lang="en-CA" sz="1000" dirty="0">
                <a:latin typeface="Arial" panose="020B0604020202020204" pitchFamily="34" charset="0"/>
                <a:cs typeface="Arial" panose="020B0604020202020204" pitchFamily="34" charset="0"/>
                <a:hlinkClick r:id="rId9"/>
              </a:rPr>
              <a:t>https://web.archive.org/web/20040326043957/http://cch.com</a:t>
            </a:r>
            <a:r>
              <a:rPr lang="en-CA" sz="1000" dirty="0">
                <a:latin typeface="Arial" panose="020B0604020202020204" pitchFamily="34" charset="0"/>
                <a:cs typeface="Arial" panose="020B0604020202020204" pitchFamily="34" charset="0"/>
              </a:rPr>
              <a:t> </a:t>
            </a:r>
          </a:p>
          <a:p>
            <a:pPr lvl="1"/>
            <a:r>
              <a:rPr lang="en-CA" sz="1000" dirty="0">
                <a:latin typeface="Arial" panose="020B0604020202020204" pitchFamily="34" charset="0"/>
                <a:cs typeface="Arial" panose="020B0604020202020204" pitchFamily="34" charset="0"/>
              </a:rPr>
              <a:t>Thomson Carswell. (2004) [Thomson Carswell logo]. </a:t>
            </a:r>
            <a:r>
              <a:rPr lang="en-CA" sz="1000" i="1" dirty="0">
                <a:latin typeface="Arial" panose="020B0604020202020204" pitchFamily="34" charset="0"/>
                <a:cs typeface="Arial" panose="020B0604020202020204" pitchFamily="34" charset="0"/>
              </a:rPr>
              <a:t>Thomson Carswell</a:t>
            </a:r>
            <a:r>
              <a:rPr lang="en-CA" sz="1000" dirty="0">
                <a:latin typeface="Arial" panose="020B0604020202020204" pitchFamily="34" charset="0"/>
                <a:cs typeface="Arial" panose="020B0604020202020204" pitchFamily="34" charset="0"/>
              </a:rPr>
              <a:t>. </a:t>
            </a:r>
            <a:r>
              <a:rPr lang="en-CA" sz="1000" dirty="0">
                <a:latin typeface="Arial" panose="020B0604020202020204" pitchFamily="34" charset="0"/>
                <a:cs typeface="Arial" panose="020B0604020202020204" pitchFamily="34" charset="0"/>
                <a:hlinkClick r:id="rId10"/>
              </a:rPr>
              <a:t>https://web.archive.org/web/20040224205726/http://www.carswell.com:80/</a:t>
            </a:r>
            <a:r>
              <a:rPr lang="en-CA" sz="1000" dirty="0">
                <a:latin typeface="Arial" panose="020B0604020202020204" pitchFamily="34" charset="0"/>
                <a:cs typeface="Arial" panose="020B0604020202020204" pitchFamily="34" charset="0"/>
              </a:rPr>
              <a:t> </a:t>
            </a:r>
          </a:p>
          <a:p>
            <a:pPr lvl="1"/>
            <a:r>
              <a:rPr lang="en-CA" sz="1000" dirty="0">
                <a:latin typeface="Arial" panose="020B0604020202020204" pitchFamily="34" charset="0"/>
                <a:cs typeface="Arial" panose="020B0604020202020204" pitchFamily="34" charset="0"/>
              </a:rPr>
              <a:t>Canada Law Books Inc. (2004). [Canada Law Books Inc logo]. </a:t>
            </a:r>
            <a:r>
              <a:rPr lang="en-CA" sz="1000" i="1" dirty="0">
                <a:latin typeface="Arial" panose="020B0604020202020204" pitchFamily="34" charset="0"/>
                <a:cs typeface="Arial" panose="020B0604020202020204" pitchFamily="34" charset="0"/>
              </a:rPr>
              <a:t>Canada Law Books</a:t>
            </a:r>
            <a:r>
              <a:rPr lang="en-CA" sz="1000" dirty="0">
                <a:latin typeface="Arial" panose="020B0604020202020204" pitchFamily="34" charset="0"/>
                <a:cs typeface="Arial" panose="020B0604020202020204" pitchFamily="34" charset="0"/>
              </a:rPr>
              <a:t>. </a:t>
            </a:r>
            <a:r>
              <a:rPr lang="en-CA" sz="1000" dirty="0">
                <a:latin typeface="Arial" panose="020B0604020202020204" pitchFamily="34" charset="0"/>
                <a:cs typeface="Arial" panose="020B0604020202020204" pitchFamily="34" charset="0"/>
                <a:hlinkClick r:id="rId11"/>
              </a:rPr>
              <a:t>https://web.archive.org/web/20040209141949/http://canadalawbook.ca/</a:t>
            </a:r>
            <a:r>
              <a:rPr lang="en-CA" sz="1000" dirty="0">
                <a:latin typeface="Arial" panose="020B0604020202020204" pitchFamily="34" charset="0"/>
                <a:cs typeface="Arial" panose="020B0604020202020204" pitchFamily="34" charset="0"/>
              </a:rPr>
              <a:t> </a:t>
            </a:r>
          </a:p>
          <a:p>
            <a:pPr lvl="1"/>
            <a:r>
              <a:rPr lang="en-CA" sz="1000" dirty="0" err="1">
                <a:latin typeface="Arial" panose="020B0604020202020204" pitchFamily="34" charset="0"/>
                <a:cs typeface="Arial" panose="020B0604020202020204" pitchFamily="34" charset="0"/>
              </a:rPr>
              <a:t>Musmellow</a:t>
            </a:r>
            <a:r>
              <a:rPr lang="en-CA" sz="1000" dirty="0">
                <a:latin typeface="Arial" panose="020B0604020202020204" pitchFamily="34" charset="0"/>
                <a:cs typeface="Arial" panose="020B0604020202020204" pitchFamily="34" charset="0"/>
              </a:rPr>
              <a:t>. (</a:t>
            </a:r>
            <a:r>
              <a:rPr lang="en-CA" sz="1000" dirty="0" err="1">
                <a:latin typeface="Arial" panose="020B0604020202020204" pitchFamily="34" charset="0"/>
                <a:cs typeface="Arial" panose="020B0604020202020204" pitchFamily="34" charset="0"/>
              </a:rPr>
              <a:t>n.d</a:t>
            </a:r>
            <a:r>
              <a:rPr lang="en-CA" sz="1000" dirty="0">
                <a:latin typeface="Arial" panose="020B0604020202020204" pitchFamily="34" charset="0"/>
                <a:cs typeface="Arial" panose="020B0604020202020204" pitchFamily="34" charset="0"/>
              </a:rPr>
              <a:t>). thumb tack. </a:t>
            </a:r>
            <a:r>
              <a:rPr lang="en-CA" sz="1000" i="1" dirty="0">
                <a:latin typeface="Arial" panose="020B0604020202020204" pitchFamily="34" charset="0"/>
                <a:cs typeface="Arial" panose="020B0604020202020204" pitchFamily="34" charset="0"/>
              </a:rPr>
              <a:t>The Noun Project</a:t>
            </a:r>
            <a:r>
              <a:rPr lang="en-CA" sz="1000" dirty="0">
                <a:latin typeface="Arial" panose="020B0604020202020204" pitchFamily="34" charset="0"/>
                <a:cs typeface="Arial" panose="020B0604020202020204" pitchFamily="34" charset="0"/>
              </a:rPr>
              <a:t>. CC BY. </a:t>
            </a:r>
            <a:r>
              <a:rPr lang="en-CA" sz="1000" dirty="0">
                <a:latin typeface="Arial" panose="020B0604020202020204" pitchFamily="34" charset="0"/>
                <a:cs typeface="Arial" panose="020B0604020202020204" pitchFamily="34" charset="0"/>
                <a:hlinkClick r:id="rId12"/>
              </a:rPr>
              <a:t>http://thenounproject.com/icon/1781889</a:t>
            </a:r>
            <a:r>
              <a:rPr lang="en-CA" sz="1000" dirty="0">
                <a:latin typeface="Arial" panose="020B0604020202020204" pitchFamily="34" charset="0"/>
                <a:cs typeface="Arial" panose="020B0604020202020204" pitchFamily="34" charset="0"/>
              </a:rPr>
              <a:t> </a:t>
            </a:r>
          </a:p>
          <a:p>
            <a:pPr lvl="1"/>
            <a:r>
              <a:rPr lang="en-CA" sz="1000" dirty="0">
                <a:latin typeface="Arial" panose="020B0604020202020204" pitchFamily="34" charset="0"/>
                <a:cs typeface="Arial" panose="020B0604020202020204" pitchFamily="34" charset="0"/>
              </a:rPr>
              <a:t>b </a:t>
            </a:r>
            <a:r>
              <a:rPr lang="en-CA" sz="1000" dirty="0" err="1">
                <a:latin typeface="Arial" panose="020B0604020202020204" pitchFamily="34" charset="0"/>
                <a:cs typeface="Arial" panose="020B0604020202020204" pitchFamily="34" charset="0"/>
              </a:rPr>
              <a:t>farias</a:t>
            </a:r>
            <a:r>
              <a:rPr lang="en-CA" sz="1000" dirty="0">
                <a:latin typeface="Arial" panose="020B0604020202020204" pitchFamily="34" charset="0"/>
                <a:cs typeface="Arial" panose="020B0604020202020204" pitchFamily="34" charset="0"/>
              </a:rPr>
              <a:t>.(</a:t>
            </a:r>
            <a:r>
              <a:rPr lang="en-CA" sz="1000" dirty="0" err="1">
                <a:latin typeface="Arial" panose="020B0604020202020204" pitchFamily="34" charset="0"/>
                <a:cs typeface="Arial" panose="020B0604020202020204" pitchFamily="34" charset="0"/>
              </a:rPr>
              <a:t>n.d</a:t>
            </a:r>
            <a:r>
              <a:rPr lang="en-CA" sz="1000" dirty="0">
                <a:latin typeface="Arial" panose="020B0604020202020204" pitchFamily="34" charset="0"/>
                <a:cs typeface="Arial" panose="020B0604020202020204" pitchFamily="34" charset="0"/>
              </a:rPr>
              <a:t>). Desk Icon. </a:t>
            </a:r>
            <a:r>
              <a:rPr lang="en-CA" sz="1000" i="1" dirty="0">
                <a:latin typeface="Arial" panose="020B0604020202020204" pitchFamily="34" charset="0"/>
                <a:cs typeface="Arial" panose="020B0604020202020204" pitchFamily="34" charset="0"/>
              </a:rPr>
              <a:t>The Noun Project</a:t>
            </a:r>
            <a:r>
              <a:rPr lang="en-CA" sz="1000" dirty="0">
                <a:latin typeface="Arial" panose="020B0604020202020204" pitchFamily="34" charset="0"/>
                <a:cs typeface="Arial" panose="020B0604020202020204" pitchFamily="34" charset="0"/>
              </a:rPr>
              <a:t>. CC BY. </a:t>
            </a:r>
            <a:r>
              <a:rPr lang="en-CA" sz="1000" dirty="0">
                <a:latin typeface="Arial" panose="020B0604020202020204" pitchFamily="34" charset="0"/>
                <a:cs typeface="Arial" panose="020B0604020202020204" pitchFamily="34" charset="0"/>
                <a:hlinkClick r:id="rId13"/>
              </a:rPr>
              <a:t>https://thenounproject.com/icon/1219414/</a:t>
            </a:r>
            <a:r>
              <a:rPr lang="en-CA" sz="1000" dirty="0">
                <a:latin typeface="Arial" panose="020B0604020202020204" pitchFamily="34" charset="0"/>
                <a:cs typeface="Arial" panose="020B0604020202020204" pitchFamily="34" charset="0"/>
              </a:rPr>
              <a:t> </a:t>
            </a:r>
          </a:p>
          <a:p>
            <a:pPr lvl="1"/>
            <a:r>
              <a:rPr lang="en-CA" sz="1000" dirty="0">
                <a:latin typeface="Arial" panose="020B0604020202020204" pitchFamily="34" charset="0"/>
                <a:cs typeface="Arial" panose="020B0604020202020204" pitchFamily="34" charset="0"/>
              </a:rPr>
              <a:t>Dev, Nikhil. (</a:t>
            </a:r>
            <a:r>
              <a:rPr lang="en-CA" sz="1000" dirty="0" err="1">
                <a:latin typeface="Arial" panose="020B0604020202020204" pitchFamily="34" charset="0"/>
                <a:cs typeface="Arial" panose="020B0604020202020204" pitchFamily="34" charset="0"/>
              </a:rPr>
              <a:t>n.d</a:t>
            </a:r>
            <a:r>
              <a:rPr lang="en-CA" sz="1000" dirty="0">
                <a:latin typeface="Arial" panose="020B0604020202020204" pitchFamily="34" charset="0"/>
                <a:cs typeface="Arial" panose="020B0604020202020204" pitchFamily="34" charset="0"/>
              </a:rPr>
              <a:t>). Scales.</a:t>
            </a:r>
            <a:r>
              <a:rPr lang="en-CA" sz="1000" i="1" dirty="0">
                <a:latin typeface="Arial" panose="020B0604020202020204" pitchFamily="34" charset="0"/>
                <a:cs typeface="Arial" panose="020B0604020202020204" pitchFamily="34" charset="0"/>
              </a:rPr>
              <a:t> The Noun Project</a:t>
            </a:r>
            <a:r>
              <a:rPr lang="en-CA" sz="1000" dirty="0">
                <a:latin typeface="Arial" panose="020B0604020202020204" pitchFamily="34" charset="0"/>
                <a:cs typeface="Arial" panose="020B0604020202020204" pitchFamily="34" charset="0"/>
              </a:rPr>
              <a:t>. CC BY. </a:t>
            </a:r>
            <a:r>
              <a:rPr lang="en-CA" sz="1000" dirty="0">
                <a:latin typeface="Arial" panose="020B0604020202020204" pitchFamily="34" charset="0"/>
                <a:cs typeface="Arial" panose="020B0604020202020204" pitchFamily="34" charset="0"/>
                <a:hlinkClick r:id="rId14"/>
              </a:rPr>
              <a:t>https://thenounproject.com/icon/15744</a:t>
            </a:r>
            <a:endParaRPr lang="en-CA" sz="1000" dirty="0">
              <a:latin typeface="Arial" panose="020B0604020202020204" pitchFamily="34" charset="0"/>
              <a:cs typeface="Arial" panose="020B0604020202020204" pitchFamily="34" charset="0"/>
            </a:endParaRPr>
          </a:p>
          <a:p>
            <a:pPr lvl="1"/>
            <a:r>
              <a:rPr lang="en-CA" sz="1000" dirty="0" err="1">
                <a:latin typeface="Arial" panose="020B0604020202020204" pitchFamily="34" charset="0"/>
                <a:cs typeface="Arial" panose="020B0604020202020204" pitchFamily="34" charset="0"/>
              </a:rPr>
              <a:t>Dezign</a:t>
            </a:r>
            <a:r>
              <a:rPr lang="en-CA" sz="1000" dirty="0">
                <a:latin typeface="Arial" panose="020B0604020202020204" pitchFamily="34" charset="0"/>
                <a:cs typeface="Arial" panose="020B0604020202020204" pitchFamily="34" charset="0"/>
              </a:rPr>
              <a:t>, Ruslan, ID. (n.d.). Target. </a:t>
            </a:r>
            <a:r>
              <a:rPr lang="en-CA" sz="1000" i="1" dirty="0">
                <a:latin typeface="Arial" panose="020B0604020202020204" pitchFamily="34" charset="0"/>
                <a:cs typeface="Arial" panose="020B0604020202020204" pitchFamily="34" charset="0"/>
              </a:rPr>
              <a:t>The Noun Project</a:t>
            </a:r>
            <a:r>
              <a:rPr lang="en-CA" sz="1000" dirty="0">
                <a:latin typeface="Arial" panose="020B0604020202020204" pitchFamily="34" charset="0"/>
                <a:cs typeface="Arial" panose="020B0604020202020204" pitchFamily="34" charset="0"/>
              </a:rPr>
              <a:t>. CC BY. </a:t>
            </a:r>
            <a:r>
              <a:rPr lang="en-CA" sz="1000" dirty="0">
                <a:latin typeface="Arial" panose="020B0604020202020204" pitchFamily="34" charset="0"/>
                <a:cs typeface="Arial" panose="020B0604020202020204" pitchFamily="34" charset="0"/>
                <a:hlinkClick r:id="rId15"/>
              </a:rPr>
              <a:t>https://thenounproject.com/search/?q=purpose&amp;i=1005058</a:t>
            </a:r>
            <a:r>
              <a:rPr lang="en-CA" sz="1000" dirty="0">
                <a:latin typeface="Arial" panose="020B0604020202020204" pitchFamily="34" charset="0"/>
                <a:cs typeface="Arial" panose="020B0604020202020204" pitchFamily="34" charset="0"/>
              </a:rPr>
              <a:t> </a:t>
            </a:r>
          </a:p>
          <a:p>
            <a:pPr lvl="1"/>
            <a:r>
              <a:rPr lang="en-CA" sz="1000" dirty="0">
                <a:latin typeface="Arial" panose="020B0604020202020204" pitchFamily="34" charset="0"/>
                <a:cs typeface="Arial" panose="020B0604020202020204" pitchFamily="34" charset="0"/>
              </a:rPr>
              <a:t>ATOM, TH. (n.d.). Copy. </a:t>
            </a:r>
            <a:r>
              <a:rPr lang="en-CA" sz="1000" i="1" dirty="0">
                <a:latin typeface="Arial" panose="020B0604020202020204" pitchFamily="34" charset="0"/>
                <a:cs typeface="Arial" panose="020B0604020202020204" pitchFamily="34" charset="0"/>
              </a:rPr>
              <a:t>The Noun Project</a:t>
            </a:r>
            <a:r>
              <a:rPr lang="en-CA" sz="1000" dirty="0">
                <a:latin typeface="Arial" panose="020B0604020202020204" pitchFamily="34" charset="0"/>
                <a:cs typeface="Arial" panose="020B0604020202020204" pitchFamily="34" charset="0"/>
              </a:rPr>
              <a:t>. CC BY. </a:t>
            </a:r>
            <a:r>
              <a:rPr lang="en-CA" sz="1000" dirty="0">
                <a:latin typeface="Arial" panose="020B0604020202020204" pitchFamily="34" charset="0"/>
                <a:cs typeface="Arial" panose="020B0604020202020204" pitchFamily="34" charset="0"/>
                <a:hlinkClick r:id="rId16"/>
              </a:rPr>
              <a:t>https://thenounproject.com/search/?q=copy&amp;i=1474212</a:t>
            </a:r>
            <a:endParaRPr lang="en-CA" sz="1000" dirty="0">
              <a:latin typeface="Arial" panose="020B0604020202020204" pitchFamily="34" charset="0"/>
              <a:cs typeface="Arial" panose="020B0604020202020204" pitchFamily="34" charset="0"/>
            </a:endParaRPr>
          </a:p>
          <a:p>
            <a:pPr lvl="1"/>
            <a:r>
              <a:rPr lang="az-Cyrl-AZ" sz="1000" dirty="0">
                <a:latin typeface="Arial" panose="020B0604020202020204" pitchFamily="34" charset="0"/>
                <a:cs typeface="Arial" panose="020B0604020202020204" pitchFamily="34" charset="0"/>
              </a:rPr>
              <a:t>Тимур Минвалеев, </a:t>
            </a:r>
            <a:r>
              <a:rPr lang="en-CA" sz="1000" dirty="0">
                <a:latin typeface="Arial" panose="020B0604020202020204" pitchFamily="34" charset="0"/>
                <a:cs typeface="Arial" panose="020B0604020202020204" pitchFamily="34" charset="0"/>
              </a:rPr>
              <a:t>RU. (n.d.). Percent. </a:t>
            </a:r>
            <a:r>
              <a:rPr lang="en-CA" sz="1000" i="1" dirty="0">
                <a:latin typeface="Arial" panose="020B0604020202020204" pitchFamily="34" charset="0"/>
                <a:cs typeface="Arial" panose="020B0604020202020204" pitchFamily="34" charset="0"/>
              </a:rPr>
              <a:t>The Noun Project</a:t>
            </a:r>
            <a:r>
              <a:rPr lang="en-CA" sz="1000" dirty="0">
                <a:latin typeface="Arial" panose="020B0604020202020204" pitchFamily="34" charset="0"/>
                <a:cs typeface="Arial" panose="020B0604020202020204" pitchFamily="34" charset="0"/>
              </a:rPr>
              <a:t>. CC BY. </a:t>
            </a:r>
            <a:r>
              <a:rPr lang="en-CA" sz="1000" dirty="0">
                <a:latin typeface="Arial" panose="020B0604020202020204" pitchFamily="34" charset="0"/>
                <a:cs typeface="Arial" panose="020B0604020202020204" pitchFamily="34" charset="0"/>
                <a:hlinkClick r:id="rId17"/>
              </a:rPr>
              <a:t>https://thenounproject.com/search/?q=percent&amp;i=397874</a:t>
            </a:r>
            <a:endParaRPr lang="en-CA" sz="1000" dirty="0">
              <a:latin typeface="Arial" panose="020B0604020202020204" pitchFamily="34" charset="0"/>
              <a:cs typeface="Arial" panose="020B0604020202020204" pitchFamily="34" charset="0"/>
            </a:endParaRPr>
          </a:p>
          <a:p>
            <a:pPr lvl="1"/>
            <a:r>
              <a:rPr lang="en-US" sz="1000" dirty="0" err="1">
                <a:latin typeface="Arial" panose="020B0604020202020204" pitchFamily="34" charset="0"/>
                <a:cs typeface="Arial" panose="020B0604020202020204" pitchFamily="34" charset="0"/>
              </a:rPr>
              <a:t>Farais</a:t>
            </a:r>
            <a:r>
              <a:rPr lang="en-US" sz="1000" dirty="0">
                <a:latin typeface="Arial" panose="020B0604020202020204" pitchFamily="34" charset="0"/>
                <a:cs typeface="Arial" panose="020B0604020202020204" pitchFamily="34" charset="0"/>
              </a:rPr>
              <a:t>, B, CL. (n.d.). Decision. </a:t>
            </a:r>
            <a:r>
              <a:rPr lang="en-US" sz="1000" i="1" dirty="0">
                <a:latin typeface="Arial" panose="020B0604020202020204" pitchFamily="34" charset="0"/>
                <a:cs typeface="Arial" panose="020B0604020202020204" pitchFamily="34" charset="0"/>
              </a:rPr>
              <a:t>The Noun Project</a:t>
            </a:r>
            <a:r>
              <a:rPr lang="en-US" sz="1000" dirty="0">
                <a:latin typeface="Arial" panose="020B0604020202020204" pitchFamily="34" charset="0"/>
                <a:cs typeface="Arial" panose="020B0604020202020204" pitchFamily="34" charset="0"/>
              </a:rPr>
              <a:t>. CC BY. </a:t>
            </a:r>
            <a:r>
              <a:rPr lang="en-CA" sz="1000" dirty="0">
                <a:latin typeface="Arial" panose="020B0604020202020204" pitchFamily="34" charset="0"/>
                <a:cs typeface="Arial" panose="020B0604020202020204" pitchFamily="34" charset="0"/>
                <a:hlinkClick r:id="rId18"/>
              </a:rPr>
              <a:t>https://thenounproject.com/search/?q=alternatives&amp;i=1074053</a:t>
            </a:r>
            <a:endParaRPr lang="en-CA" sz="1000" dirty="0">
              <a:latin typeface="Arial" panose="020B0604020202020204" pitchFamily="34" charset="0"/>
              <a:cs typeface="Arial" panose="020B0604020202020204" pitchFamily="34" charset="0"/>
            </a:endParaRPr>
          </a:p>
          <a:p>
            <a:pPr lvl="1"/>
            <a:r>
              <a:rPr lang="en-CA" sz="1000" dirty="0" err="1">
                <a:latin typeface="Arial" panose="020B0604020202020204" pitchFamily="34" charset="0"/>
                <a:cs typeface="Arial" panose="020B0604020202020204" pitchFamily="34" charset="0"/>
              </a:rPr>
              <a:t>Cresnar</a:t>
            </a:r>
            <a:r>
              <a:rPr lang="en-CA" sz="1000" dirty="0">
                <a:latin typeface="Arial" panose="020B0604020202020204" pitchFamily="34" charset="0"/>
                <a:cs typeface="Arial" panose="020B0604020202020204" pitchFamily="34" charset="0"/>
              </a:rPr>
              <a:t>, Gregor. (n.d.). Dollar sign. </a:t>
            </a:r>
            <a:r>
              <a:rPr lang="en-CA" sz="1000" i="1" dirty="0">
                <a:latin typeface="Arial" panose="020B0604020202020204" pitchFamily="34" charset="0"/>
                <a:cs typeface="Arial" panose="020B0604020202020204" pitchFamily="34" charset="0"/>
              </a:rPr>
              <a:t>The Noun Project</a:t>
            </a:r>
            <a:r>
              <a:rPr lang="en-CA" sz="1000" dirty="0">
                <a:latin typeface="Arial" panose="020B0604020202020204" pitchFamily="34" charset="0"/>
                <a:cs typeface="Arial" panose="020B0604020202020204" pitchFamily="34" charset="0"/>
              </a:rPr>
              <a:t>. CC BY. </a:t>
            </a:r>
            <a:r>
              <a:rPr lang="en-CA" sz="1000" dirty="0">
                <a:latin typeface="Arial" panose="020B0604020202020204" pitchFamily="34" charset="0"/>
                <a:cs typeface="Arial" panose="020B0604020202020204" pitchFamily="34" charset="0"/>
                <a:hlinkClick r:id="rId19"/>
              </a:rPr>
              <a:t>https://thenounproject.com/search/?q=dollar%20sign&amp;i=171145</a:t>
            </a:r>
            <a:endParaRPr lang="en-CA" sz="1000" dirty="0">
              <a:latin typeface="Arial" panose="020B0604020202020204" pitchFamily="34" charset="0"/>
              <a:cs typeface="Arial" panose="020B0604020202020204" pitchFamily="34" charset="0"/>
            </a:endParaRPr>
          </a:p>
          <a:p>
            <a:pPr lvl="1"/>
            <a:r>
              <a:rPr lang="en-CA" sz="1000" dirty="0">
                <a:latin typeface="Arial" panose="020B0604020202020204" pitchFamily="34" charset="0"/>
                <a:cs typeface="Arial" panose="020B0604020202020204" pitchFamily="34" charset="0"/>
              </a:rPr>
              <a:t>AFY Studio, ID. (n.d.). Leaf. </a:t>
            </a:r>
            <a:r>
              <a:rPr lang="en-CA" sz="1000" i="1" dirty="0">
                <a:latin typeface="Arial" panose="020B0604020202020204" pitchFamily="34" charset="0"/>
                <a:cs typeface="Arial" panose="020B0604020202020204" pitchFamily="34" charset="0"/>
              </a:rPr>
              <a:t>The Noun Project</a:t>
            </a:r>
            <a:r>
              <a:rPr lang="en-CA" sz="1000" dirty="0">
                <a:latin typeface="Arial" panose="020B0604020202020204" pitchFamily="34" charset="0"/>
                <a:cs typeface="Arial" panose="020B0604020202020204" pitchFamily="34" charset="0"/>
              </a:rPr>
              <a:t>. CC BY. </a:t>
            </a:r>
            <a:r>
              <a:rPr lang="en-CA" sz="1000" dirty="0">
                <a:latin typeface="Arial" panose="020B0604020202020204" pitchFamily="34" charset="0"/>
                <a:cs typeface="Arial" panose="020B0604020202020204" pitchFamily="34" charset="0"/>
                <a:hlinkClick r:id="rId20"/>
              </a:rPr>
              <a:t>https://thenounproject.com/AFYstudio/uploads/?i=1737325</a:t>
            </a:r>
            <a:endParaRPr lang="en-CA" sz="1000" dirty="0">
              <a:latin typeface="Arial" panose="020B0604020202020204" pitchFamily="34" charset="0"/>
              <a:cs typeface="Arial" panose="020B0604020202020204" pitchFamily="34" charset="0"/>
            </a:endParaRPr>
          </a:p>
          <a:p>
            <a:pPr lvl="1"/>
            <a:r>
              <a:rPr lang="en-CA" sz="1000" dirty="0" err="1">
                <a:latin typeface="Arial" panose="020B0604020202020204" pitchFamily="34" charset="0"/>
                <a:cs typeface="Arial" panose="020B0604020202020204" pitchFamily="34" charset="0"/>
              </a:rPr>
              <a:t>popcornarts</a:t>
            </a:r>
            <a:r>
              <a:rPr lang="en-CA" sz="1000" dirty="0">
                <a:latin typeface="Arial" panose="020B0604020202020204" pitchFamily="34" charset="0"/>
                <a:cs typeface="Arial" panose="020B0604020202020204" pitchFamily="34" charset="0"/>
              </a:rPr>
              <a:t>. (</a:t>
            </a:r>
            <a:r>
              <a:rPr lang="en-CA" sz="1000" dirty="0" err="1">
                <a:latin typeface="Arial" panose="020B0604020202020204" pitchFamily="34" charset="0"/>
                <a:cs typeface="Arial" panose="020B0604020202020204" pitchFamily="34" charset="0"/>
              </a:rPr>
              <a:t>n.d</a:t>
            </a:r>
            <a:r>
              <a:rPr lang="en-CA" sz="1000" dirty="0">
                <a:latin typeface="Arial" panose="020B0604020202020204" pitchFamily="34" charset="0"/>
                <a:cs typeface="Arial" panose="020B0604020202020204" pitchFamily="34" charset="0"/>
              </a:rPr>
              <a:t>). process. </a:t>
            </a:r>
            <a:r>
              <a:rPr lang="en-CA" sz="1000" i="1" dirty="0">
                <a:latin typeface="Arial" panose="020B0604020202020204" pitchFamily="34" charset="0"/>
                <a:cs typeface="Arial" panose="020B0604020202020204" pitchFamily="34" charset="0"/>
              </a:rPr>
              <a:t>The Noun Project</a:t>
            </a:r>
            <a:r>
              <a:rPr lang="en-CA" sz="1000" dirty="0">
                <a:latin typeface="Arial" panose="020B0604020202020204" pitchFamily="34" charset="0"/>
                <a:cs typeface="Arial" panose="020B0604020202020204" pitchFamily="34" charset="0"/>
              </a:rPr>
              <a:t>. CC BY. </a:t>
            </a:r>
            <a:r>
              <a:rPr lang="en-CA" sz="1000" dirty="0">
                <a:latin typeface="Arial" panose="020B0604020202020204" pitchFamily="34" charset="0"/>
                <a:cs typeface="Arial" panose="020B0604020202020204" pitchFamily="34" charset="0"/>
                <a:hlinkClick r:id="rId21"/>
              </a:rPr>
              <a:t>https://thenounproject.com/icon/1057868</a:t>
            </a:r>
            <a:r>
              <a:rPr lang="en-CA" sz="1000" dirty="0">
                <a:latin typeface="Arial" panose="020B0604020202020204" pitchFamily="34" charset="0"/>
                <a:cs typeface="Arial" panose="020B0604020202020204" pitchFamily="34" charset="0"/>
              </a:rPr>
              <a:t> </a:t>
            </a:r>
          </a:p>
          <a:p>
            <a:pPr lvl="1"/>
            <a:r>
              <a:rPr lang="en-CA" sz="1000" dirty="0" err="1">
                <a:latin typeface="Arial" panose="020B0604020202020204" pitchFamily="34" charset="0"/>
                <a:cs typeface="Arial" panose="020B0604020202020204" pitchFamily="34" charset="0"/>
              </a:rPr>
              <a:t>Snickerdo</a:t>
            </a:r>
            <a:r>
              <a:rPr lang="en-CA" sz="1000" dirty="0">
                <a:latin typeface="Arial" panose="020B0604020202020204" pitchFamily="34" charset="0"/>
                <a:cs typeface="Arial" panose="020B0604020202020204" pitchFamily="34" charset="0"/>
              </a:rPr>
              <a:t>. (2005). Highway-401. </a:t>
            </a:r>
            <a:r>
              <a:rPr lang="en-CA" sz="1000" i="1" dirty="0">
                <a:latin typeface="Arial" panose="020B0604020202020204" pitchFamily="34" charset="0"/>
                <a:cs typeface="Arial" panose="020B0604020202020204" pitchFamily="34" charset="0"/>
              </a:rPr>
              <a:t>Wikimedia Commons</a:t>
            </a:r>
            <a:r>
              <a:rPr lang="en-CA" sz="1000" dirty="0">
                <a:latin typeface="Arial" panose="020B0604020202020204" pitchFamily="34" charset="0"/>
                <a:cs typeface="Arial" panose="020B0604020202020204" pitchFamily="34" charset="0"/>
              </a:rPr>
              <a:t>. CC0. </a:t>
            </a:r>
            <a:r>
              <a:rPr lang="en-CA" sz="1000" dirty="0">
                <a:latin typeface="Arial" panose="020B0604020202020204" pitchFamily="34" charset="0"/>
                <a:cs typeface="Arial" panose="020B0604020202020204" pitchFamily="34" charset="0"/>
                <a:hlinkClick r:id="rId22"/>
              </a:rPr>
              <a:t>https://fr.m.wikipedia.org/wiki/Fichier:Highway-401.png</a:t>
            </a:r>
            <a:r>
              <a:rPr lang="en-CA" sz="1000" dirty="0">
                <a:latin typeface="Arial" panose="020B0604020202020204" pitchFamily="34" charset="0"/>
                <a:cs typeface="Arial" panose="020B0604020202020204" pitchFamily="34" charset="0"/>
              </a:rPr>
              <a:t> </a:t>
            </a:r>
          </a:p>
          <a:p>
            <a:pPr lvl="1"/>
            <a:r>
              <a:rPr lang="en-CA" sz="1000" dirty="0">
                <a:latin typeface="Arial" panose="020B0604020202020204" pitchFamily="34" charset="0"/>
                <a:cs typeface="Arial" panose="020B0604020202020204" pitchFamily="34" charset="0"/>
              </a:rPr>
              <a:t>Vladimir </a:t>
            </a:r>
            <a:r>
              <a:rPr lang="en-CA" sz="1000" dirty="0" err="1">
                <a:latin typeface="Arial" panose="020B0604020202020204" pitchFamily="34" charset="0"/>
                <a:cs typeface="Arial" panose="020B0604020202020204" pitchFamily="34" charset="0"/>
              </a:rPr>
              <a:t>Belochkin</a:t>
            </a:r>
            <a:r>
              <a:rPr lang="en-CA" sz="1000" dirty="0">
                <a:latin typeface="Arial" panose="020B0604020202020204" pitchFamily="34" charset="0"/>
                <a:cs typeface="Arial" panose="020B0604020202020204" pitchFamily="34" charset="0"/>
              </a:rPr>
              <a:t>. (</a:t>
            </a:r>
            <a:r>
              <a:rPr lang="en-CA" sz="1000" dirty="0" err="1">
                <a:latin typeface="Arial" panose="020B0604020202020204" pitchFamily="34" charset="0"/>
                <a:cs typeface="Arial" panose="020B0604020202020204" pitchFamily="34" charset="0"/>
              </a:rPr>
              <a:t>n.d</a:t>
            </a:r>
            <a:r>
              <a:rPr lang="en-CA" sz="1000" dirty="0">
                <a:latin typeface="Arial" panose="020B0604020202020204" pitchFamily="34" charset="0"/>
                <a:cs typeface="Arial" panose="020B0604020202020204" pitchFamily="34" charset="0"/>
              </a:rPr>
              <a:t>). contract. The Noun Project. CC BY. </a:t>
            </a:r>
            <a:r>
              <a:rPr lang="en-CA" sz="1000" dirty="0">
                <a:latin typeface="Arial" panose="020B0604020202020204" pitchFamily="34" charset="0"/>
                <a:cs typeface="Arial" panose="020B0604020202020204" pitchFamily="34" charset="0"/>
                <a:hlinkClick r:id="rId23"/>
              </a:rPr>
              <a:t>https://thenounproject.com/icon/869929</a:t>
            </a:r>
            <a:r>
              <a:rPr lang="en-CA" sz="1000" dirty="0">
                <a:latin typeface="Arial" panose="020B0604020202020204" pitchFamily="34" charset="0"/>
                <a:cs typeface="Arial" panose="020B0604020202020204" pitchFamily="34" charset="0"/>
              </a:rPr>
              <a:t> </a:t>
            </a:r>
          </a:p>
          <a:p>
            <a:pPr marL="0" indent="0">
              <a:buNone/>
            </a:pPr>
            <a:endParaRPr lang="en-CA"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82230299"/>
      </p:ext>
    </p:extLst>
  </p:cSld>
  <p:clrMapOvr>
    <a:masterClrMapping/>
  </p:clrMapOvr>
  <mc:AlternateContent xmlns:mc="http://schemas.openxmlformats.org/markup-compatibility/2006" xmlns:p14="http://schemas.microsoft.com/office/powerpoint/2010/main">
    <mc:Choice Requires="p14">
      <p:transition spd="slow" p14:dur="2000" advTm="6719"/>
    </mc:Choice>
    <mc:Fallback xmlns="">
      <p:transition spd="slow" advTm="6719"/>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6FA845-0D70-4494-812E-90924C20488D}"/>
              </a:ext>
            </a:extLst>
          </p:cNvPr>
          <p:cNvSpPr>
            <a:spLocks noGrp="1"/>
          </p:cNvSpPr>
          <p:nvPr>
            <p:ph type="title"/>
          </p:nvPr>
        </p:nvSpPr>
        <p:spPr/>
        <p:txBody>
          <a:bodyPr/>
          <a:lstStyle/>
          <a:p>
            <a:r>
              <a:rPr lang="en-CA" b="1" dirty="0">
                <a:latin typeface="Arial" panose="020B0604020202020204" pitchFamily="34" charset="0"/>
                <a:cs typeface="Arial" panose="020B0604020202020204" pitchFamily="34" charset="0"/>
              </a:rPr>
              <a:t>IMAGE AND SOUND REFERENCES</a:t>
            </a:r>
          </a:p>
        </p:txBody>
      </p:sp>
      <p:sp>
        <p:nvSpPr>
          <p:cNvPr id="6" name="Content Placeholder 3">
            <a:extLst>
              <a:ext uri="{FF2B5EF4-FFF2-40B4-BE49-F238E27FC236}">
                <a16:creationId xmlns:a16="http://schemas.microsoft.com/office/drawing/2014/main" id="{53DC9457-6F9A-4CBB-A3D2-FE44C90C83E0}"/>
              </a:ext>
            </a:extLst>
          </p:cNvPr>
          <p:cNvSpPr>
            <a:spLocks noGrp="1"/>
          </p:cNvSpPr>
          <p:nvPr>
            <p:ph sz="half" idx="1"/>
          </p:nvPr>
        </p:nvSpPr>
        <p:spPr>
          <a:xfrm>
            <a:off x="838200" y="1825625"/>
            <a:ext cx="10515600" cy="4351338"/>
          </a:xfrm>
        </p:spPr>
        <p:txBody>
          <a:bodyPr/>
          <a:lstStyle/>
          <a:p>
            <a:pPr marL="0" indent="0">
              <a:spcBef>
                <a:spcPts val="0"/>
              </a:spcBef>
              <a:buNone/>
            </a:pPr>
            <a:endParaRPr lang="en-US" sz="2400" dirty="0">
              <a:latin typeface="Arial" panose="020B0604020202020204" pitchFamily="34" charset="0"/>
              <a:cs typeface="Arial" panose="020B0604020202020204" pitchFamily="34" charset="0"/>
            </a:endParaRPr>
          </a:p>
          <a:p>
            <a:pPr marL="0" indent="0">
              <a:spcBef>
                <a:spcPts val="0"/>
              </a:spcBef>
              <a:buNone/>
            </a:pPr>
            <a:r>
              <a:rPr lang="en-US" sz="2400" dirty="0">
                <a:latin typeface="Arial" panose="020B0604020202020204" pitchFamily="34" charset="0"/>
                <a:cs typeface="Arial" panose="020B0604020202020204" pitchFamily="34" charset="0"/>
              </a:rPr>
              <a:t>Unattributed materials are contributions from the Opening Up Copyright Project Team and placed in the Public Domain</a:t>
            </a:r>
          </a:p>
          <a:p>
            <a:pPr marL="0" indent="0">
              <a:buNone/>
            </a:pPr>
            <a:endParaRPr lang="en-US" sz="2400" dirty="0">
              <a:latin typeface="Arial" panose="020B0604020202020204" pitchFamily="34" charset="0"/>
              <a:cs typeface="Arial" panose="020B0604020202020204" pitchFamily="34" charset="0"/>
            </a:endParaRPr>
          </a:p>
          <a:p>
            <a:pPr marL="0" indent="0">
              <a:buNone/>
            </a:pPr>
            <a:r>
              <a:rPr lang="en-US" sz="2400" dirty="0">
                <a:latin typeface="Arial" panose="020B0604020202020204" pitchFamily="34" charset="0"/>
                <a:cs typeface="Arial" panose="020B0604020202020204" pitchFamily="34" charset="0"/>
              </a:rPr>
              <a:t>Closing Slides Music: Rybak, </a:t>
            </a:r>
            <a:r>
              <a:rPr lang="en-US" sz="2400" dirty="0" err="1">
                <a:latin typeface="Arial" panose="020B0604020202020204" pitchFamily="34" charset="0"/>
                <a:cs typeface="Arial" panose="020B0604020202020204" pitchFamily="34" charset="0"/>
              </a:rPr>
              <a:t>Nazar</a:t>
            </a:r>
            <a:r>
              <a:rPr lang="en-US" sz="2400" dirty="0">
                <a:latin typeface="Arial" panose="020B0604020202020204" pitchFamily="34" charset="0"/>
                <a:cs typeface="Arial" panose="020B0604020202020204" pitchFamily="34" charset="0"/>
              </a:rPr>
              <a:t>. “Corporate Inspired.” </a:t>
            </a:r>
            <a:r>
              <a:rPr lang="en-US" sz="2400" dirty="0" err="1">
                <a:latin typeface="Arial" panose="020B0604020202020204" pitchFamily="34" charset="0"/>
                <a:cs typeface="Arial" panose="020B0604020202020204" pitchFamily="34" charset="0"/>
              </a:rPr>
              <a:t>HookSounds</a:t>
            </a:r>
            <a:r>
              <a:rPr lang="en-US" sz="2400" dirty="0">
                <a:latin typeface="Arial" panose="020B0604020202020204" pitchFamily="34" charset="0"/>
                <a:cs typeface="Arial" panose="020B0604020202020204" pitchFamily="34" charset="0"/>
              </a:rPr>
              <a:t>. N.d. </a:t>
            </a:r>
            <a:r>
              <a:rPr lang="en-US" sz="2400" dirty="0">
                <a:latin typeface="Arial" panose="020B0604020202020204" pitchFamily="34" charset="0"/>
                <a:cs typeface="Arial" panose="020B0604020202020204" pitchFamily="34" charset="0"/>
                <a:hlinkClick r:id="rId2"/>
              </a:rPr>
              <a:t>http://www.hooksounds.com</a:t>
            </a:r>
            <a:r>
              <a:rPr lang="en-US" sz="2400" dirty="0">
                <a:latin typeface="Arial" panose="020B0604020202020204" pitchFamily="34" charset="0"/>
                <a:cs typeface="Arial" panose="020B0604020202020204" pitchFamily="34" charset="0"/>
              </a:rPr>
              <a:t> (used under a CC-BY 4.0 </a:t>
            </a:r>
            <a:r>
              <a:rPr lang="en-US" sz="2400" dirty="0" err="1">
                <a:latin typeface="Arial" panose="020B0604020202020204" pitchFamily="34" charset="0"/>
                <a:cs typeface="Arial" panose="020B0604020202020204" pitchFamily="34" charset="0"/>
              </a:rPr>
              <a:t>Licence</a:t>
            </a:r>
            <a:r>
              <a:rPr lang="en-US" sz="2400" dirty="0">
                <a:latin typeface="Arial" panose="020B0604020202020204" pitchFamily="34" charset="0"/>
                <a:cs typeface="Arial" panose="020B0604020202020204" pitchFamily="34" charset="0"/>
              </a:rPr>
              <a:t>)</a:t>
            </a:r>
          </a:p>
          <a:p>
            <a:endParaRPr lang="en-CA" dirty="0"/>
          </a:p>
        </p:txBody>
      </p:sp>
    </p:spTree>
    <p:extLst>
      <p:ext uri="{BB962C8B-B14F-4D97-AF65-F5344CB8AC3E}">
        <p14:creationId xmlns:p14="http://schemas.microsoft.com/office/powerpoint/2010/main" val="315336327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5E6989-38BF-4145-9001-0D2E3159D4C8}"/>
              </a:ext>
            </a:extLst>
          </p:cNvPr>
          <p:cNvSpPr>
            <a:spLocks noGrp="1"/>
          </p:cNvSpPr>
          <p:nvPr>
            <p:ph type="title"/>
          </p:nvPr>
        </p:nvSpPr>
        <p:spPr/>
        <p:txBody>
          <a:bodyPr/>
          <a:lstStyle/>
          <a:p>
            <a:r>
              <a:rPr lang="en-CA" b="1" dirty="0">
                <a:latin typeface="Arial" panose="020B0604020202020204" pitchFamily="34" charset="0"/>
                <a:cs typeface="Arial" panose="020B0604020202020204" pitchFamily="34" charset="0"/>
              </a:rPr>
              <a:t>LICENSING AND ATTRIBUTION</a:t>
            </a:r>
          </a:p>
        </p:txBody>
      </p:sp>
      <p:sp>
        <p:nvSpPr>
          <p:cNvPr id="6" name="Content Placeholder 2">
            <a:extLst>
              <a:ext uri="{FF2B5EF4-FFF2-40B4-BE49-F238E27FC236}">
                <a16:creationId xmlns:a16="http://schemas.microsoft.com/office/drawing/2014/main" id="{1CCB0CBD-E1AD-49EF-AC57-01CAA04DB281}"/>
              </a:ext>
            </a:extLst>
          </p:cNvPr>
          <p:cNvSpPr>
            <a:spLocks noGrp="1"/>
          </p:cNvSpPr>
          <p:nvPr>
            <p:ph sz="half" idx="1"/>
          </p:nvPr>
        </p:nvSpPr>
        <p:spPr>
          <a:xfrm>
            <a:off x="1450426" y="1580189"/>
            <a:ext cx="9806153" cy="4737045"/>
          </a:xfrm>
        </p:spPr>
        <p:txBody>
          <a:bodyPr>
            <a:normAutofit/>
          </a:bodyPr>
          <a:lstStyle/>
          <a:p>
            <a:pPr marL="38100" indent="0">
              <a:lnSpc>
                <a:spcPct val="80000"/>
              </a:lnSpc>
              <a:spcBef>
                <a:spcPts val="0"/>
              </a:spcBef>
              <a:buClr>
                <a:schemeClr val="dk1"/>
              </a:buClr>
              <a:buSzPts val="1800"/>
              <a:buNone/>
            </a:pPr>
            <a:r>
              <a:rPr lang="en" sz="2000" dirty="0">
                <a:latin typeface="Arial" panose="020B0604020202020204" pitchFamily="34" charset="0"/>
                <a:cs typeface="Arial" panose="020B0604020202020204" pitchFamily="34" charset="0"/>
                <a:sym typeface="Calibri"/>
              </a:rPr>
              <a:t>Suggested Citation:</a:t>
            </a:r>
          </a:p>
          <a:p>
            <a:pPr marL="38100" indent="0">
              <a:lnSpc>
                <a:spcPct val="80000"/>
              </a:lnSpc>
              <a:spcBef>
                <a:spcPts val="0"/>
              </a:spcBef>
              <a:buClr>
                <a:schemeClr val="dk1"/>
              </a:buClr>
              <a:buSzPts val="1800"/>
              <a:buNone/>
            </a:pPr>
            <a:endParaRPr lang="en" sz="2000" dirty="0">
              <a:latin typeface="Arial" panose="020B0604020202020204" pitchFamily="34" charset="0"/>
              <a:cs typeface="Arial" panose="020B0604020202020204" pitchFamily="34" charset="0"/>
              <a:sym typeface="Calibri"/>
            </a:endParaRPr>
          </a:p>
          <a:p>
            <a:pPr marL="495300" lvl="1" indent="0">
              <a:lnSpc>
                <a:spcPct val="80000"/>
              </a:lnSpc>
              <a:spcBef>
                <a:spcPts val="0"/>
              </a:spcBef>
              <a:buClr>
                <a:schemeClr val="dk1"/>
              </a:buClr>
              <a:buSzPts val="1800"/>
              <a:buNone/>
            </a:pPr>
            <a:r>
              <a:rPr lang="en" sz="2000" dirty="0">
                <a:latin typeface="Arial" panose="020B0604020202020204" pitchFamily="34" charset="0"/>
                <a:cs typeface="Arial" panose="020B0604020202020204" pitchFamily="34" charset="0"/>
                <a:sym typeface="Calibri"/>
              </a:rPr>
              <a:t>University of Alberta. 2018. “</a:t>
            </a:r>
            <a:r>
              <a:rPr lang="en-CA" sz="2000" dirty="0">
                <a:latin typeface="Arial" panose="020B0604020202020204" pitchFamily="34" charset="0"/>
                <a:cs typeface="Arial" panose="020B0604020202020204" pitchFamily="34" charset="0"/>
                <a:sym typeface="Calibri"/>
              </a:rPr>
              <a:t>CCH v. LSUC</a:t>
            </a:r>
            <a:r>
              <a:rPr lang="en" sz="2000" dirty="0">
                <a:latin typeface="Arial" panose="020B0604020202020204" pitchFamily="34" charset="0"/>
                <a:cs typeface="Arial" panose="020B0604020202020204" pitchFamily="34" charset="0"/>
                <a:sym typeface="Calibri"/>
              </a:rPr>
              <a:t>.” </a:t>
            </a:r>
            <a:r>
              <a:rPr lang="en" sz="2000" i="1" dirty="0">
                <a:latin typeface="Arial" panose="020B0604020202020204" pitchFamily="34" charset="0"/>
                <a:cs typeface="Arial" panose="020B0604020202020204" pitchFamily="34" charset="0"/>
                <a:sym typeface="Calibri"/>
              </a:rPr>
              <a:t>Opening Up Copyright Instructional Module</a:t>
            </a:r>
            <a:r>
              <a:rPr lang="en" sz="2000" dirty="0">
                <a:latin typeface="Arial" panose="020B0604020202020204" pitchFamily="34" charset="0"/>
                <a:cs typeface="Arial" panose="020B0604020202020204" pitchFamily="34" charset="0"/>
                <a:sym typeface="Calibri"/>
              </a:rPr>
              <a:t>. </a:t>
            </a:r>
            <a:r>
              <a:rPr lang="en-US" sz="2000" dirty="0">
                <a:latin typeface="Arial" panose="020B0604020202020204" pitchFamily="34" charset="0"/>
                <a:cs typeface="Arial" panose="020B0604020202020204" pitchFamily="34" charset="0"/>
                <a:sym typeface="Calibri"/>
                <a:hlinkClick r:id="rId3"/>
              </a:rPr>
              <a:t>https://www.ualberta.ca/copyright/resources/opening-up-copyright-instructional-modules</a:t>
            </a:r>
            <a:r>
              <a:rPr lang="en" sz="2000" dirty="0">
                <a:latin typeface="Arial" panose="020B0604020202020204" pitchFamily="34" charset="0"/>
                <a:cs typeface="Arial" panose="020B0604020202020204" pitchFamily="34" charset="0"/>
                <a:sym typeface="Calibri"/>
              </a:rPr>
              <a:t> </a:t>
            </a:r>
          </a:p>
          <a:p>
            <a:pPr marL="38100" indent="0">
              <a:lnSpc>
                <a:spcPct val="80000"/>
              </a:lnSpc>
              <a:spcBef>
                <a:spcPts val="0"/>
              </a:spcBef>
              <a:buClr>
                <a:schemeClr val="dk1"/>
              </a:buClr>
              <a:buSzPts val="1800"/>
              <a:buNone/>
            </a:pPr>
            <a:endParaRPr lang="en" sz="2000" dirty="0">
              <a:latin typeface="Arial" panose="020B0604020202020204" pitchFamily="34" charset="0"/>
              <a:cs typeface="Arial" panose="020B0604020202020204" pitchFamily="34" charset="0"/>
              <a:sym typeface="Calibri"/>
              <a:hlinkClick r:id="rId4"/>
            </a:endParaRPr>
          </a:p>
          <a:p>
            <a:pPr marL="38100" indent="0">
              <a:lnSpc>
                <a:spcPct val="80000"/>
              </a:lnSpc>
              <a:spcBef>
                <a:spcPts val="0"/>
              </a:spcBef>
              <a:buClr>
                <a:schemeClr val="dk1"/>
              </a:buClr>
              <a:buSzPts val="1800"/>
              <a:buNone/>
            </a:pPr>
            <a:r>
              <a:rPr lang="en" sz="2000" dirty="0">
                <a:latin typeface="Arial" panose="020B0604020202020204" pitchFamily="34" charset="0"/>
                <a:cs typeface="Arial" panose="020B0604020202020204" pitchFamily="34" charset="0"/>
                <a:sym typeface="Calibri"/>
              </a:rPr>
              <a:t>For the project overview and complete list of modules please visit the project website at: </a:t>
            </a:r>
            <a:r>
              <a:rPr lang="en-US" sz="2000" dirty="0">
                <a:latin typeface="Arial" panose="020B0604020202020204" pitchFamily="34" charset="0"/>
                <a:cs typeface="Arial" panose="020B0604020202020204" pitchFamily="34" charset="0"/>
                <a:sym typeface="Calibri"/>
                <a:hlinkClick r:id="rId3"/>
              </a:rPr>
              <a:t>https://www.ualberta.ca/copyright/resources/opening-up-copyright-instructional-modules</a:t>
            </a:r>
            <a:r>
              <a:rPr lang="en" sz="2000" dirty="0">
                <a:latin typeface="Arial" panose="020B0604020202020204" pitchFamily="34" charset="0"/>
                <a:cs typeface="Arial" panose="020B0604020202020204" pitchFamily="34" charset="0"/>
                <a:sym typeface="Calibri"/>
              </a:rPr>
              <a:t> </a:t>
            </a:r>
          </a:p>
          <a:p>
            <a:pPr marL="38100" indent="0">
              <a:lnSpc>
                <a:spcPct val="80000"/>
              </a:lnSpc>
              <a:spcBef>
                <a:spcPts val="0"/>
              </a:spcBef>
              <a:buClr>
                <a:schemeClr val="dk1"/>
              </a:buClr>
              <a:buSzPts val="1800"/>
              <a:buNone/>
            </a:pPr>
            <a:endParaRPr lang="en" sz="2000" dirty="0">
              <a:latin typeface="Arial" panose="020B0604020202020204" pitchFamily="34" charset="0"/>
              <a:cs typeface="Arial" panose="020B0604020202020204" pitchFamily="34" charset="0"/>
              <a:sym typeface="Calibri"/>
            </a:endParaRPr>
          </a:p>
          <a:p>
            <a:pPr marL="38100" indent="0">
              <a:lnSpc>
                <a:spcPct val="80000"/>
              </a:lnSpc>
              <a:spcBef>
                <a:spcPts val="0"/>
              </a:spcBef>
              <a:buClr>
                <a:schemeClr val="dk1"/>
              </a:buClr>
              <a:buSzPts val="1800"/>
              <a:buNone/>
            </a:pPr>
            <a:r>
              <a:rPr lang="en" sz="2000" dirty="0">
                <a:latin typeface="Arial" panose="020B0604020202020204" pitchFamily="34" charset="0"/>
                <a:cs typeface="Arial" panose="020B0604020202020204" pitchFamily="34" charset="0"/>
                <a:sym typeface="Calibri"/>
              </a:rPr>
              <a:t>Questions, comments, and suggestions should be directed to the University of Alberta’s Copyright Office at: </a:t>
            </a:r>
            <a:r>
              <a:rPr lang="en-US" sz="2000" dirty="0">
                <a:latin typeface="Arial" panose="020B0604020202020204" pitchFamily="34" charset="0"/>
                <a:cs typeface="Arial" panose="020B0604020202020204" pitchFamily="34" charset="0"/>
                <a:hlinkClick r:id="rId5"/>
              </a:rPr>
              <a:t>copyright@ualberta.ca</a:t>
            </a:r>
            <a:r>
              <a:rPr lang="en-US" sz="2000" dirty="0">
                <a:latin typeface="Arial" panose="020B0604020202020204" pitchFamily="34" charset="0"/>
                <a:cs typeface="Arial" panose="020B0604020202020204" pitchFamily="34" charset="0"/>
              </a:rPr>
              <a:t> </a:t>
            </a:r>
          </a:p>
          <a:p>
            <a:pPr marL="38100" indent="0">
              <a:lnSpc>
                <a:spcPct val="80000"/>
              </a:lnSpc>
              <a:spcBef>
                <a:spcPts val="0"/>
              </a:spcBef>
              <a:buClr>
                <a:schemeClr val="dk1"/>
              </a:buClr>
              <a:buSzPts val="1800"/>
              <a:buNone/>
            </a:pPr>
            <a:endParaRPr lang="en-US" sz="2000" dirty="0">
              <a:latin typeface="Arial" panose="020B0604020202020204" pitchFamily="34" charset="0"/>
              <a:cs typeface="Arial" panose="020B0604020202020204" pitchFamily="34" charset="0"/>
              <a:sym typeface="Calibri"/>
            </a:endParaRPr>
          </a:p>
          <a:p>
            <a:pPr marL="38100" indent="0">
              <a:lnSpc>
                <a:spcPct val="80000"/>
              </a:lnSpc>
              <a:spcBef>
                <a:spcPts val="0"/>
              </a:spcBef>
              <a:buClr>
                <a:schemeClr val="dk1"/>
              </a:buClr>
              <a:buSzPts val="1800"/>
              <a:buNone/>
            </a:pPr>
            <a:r>
              <a:rPr lang="en-US" sz="2000" dirty="0">
                <a:latin typeface="Arial" panose="020B0604020202020204" pitchFamily="34" charset="0"/>
                <a:cs typeface="Arial" panose="020B0604020202020204" pitchFamily="34" charset="0"/>
                <a:sym typeface="Calibri"/>
              </a:rPr>
              <a:t>This module is made available and licensed under a </a:t>
            </a:r>
            <a:r>
              <a:rPr lang="en-US" sz="2000" dirty="0">
                <a:latin typeface="Arial" panose="020B0604020202020204" pitchFamily="34" charset="0"/>
                <a:cs typeface="Arial" panose="020B0604020202020204" pitchFamily="34" charset="0"/>
                <a:sym typeface="Calibri"/>
                <a:hlinkClick r:id="rId6"/>
              </a:rPr>
              <a:t>Creative Commons Attribution 4.0 International </a:t>
            </a:r>
            <a:r>
              <a:rPr lang="en-US" sz="2000" dirty="0" err="1">
                <a:latin typeface="Arial" panose="020B0604020202020204" pitchFamily="34" charset="0"/>
                <a:cs typeface="Arial" panose="020B0604020202020204" pitchFamily="34" charset="0"/>
                <a:sym typeface="Calibri"/>
                <a:hlinkClick r:id="rId6"/>
              </a:rPr>
              <a:t>Licence</a:t>
            </a:r>
            <a:endParaRPr lang="en" sz="2000" dirty="0">
              <a:latin typeface="Arial" panose="020B0604020202020204" pitchFamily="34" charset="0"/>
              <a:cs typeface="Arial" panose="020B0604020202020204" pitchFamily="34" charset="0"/>
              <a:sym typeface="Calibri"/>
              <a:hlinkClick r:id="rId4"/>
            </a:endParaRPr>
          </a:p>
        </p:txBody>
      </p:sp>
    </p:spTree>
    <p:extLst>
      <p:ext uri="{BB962C8B-B14F-4D97-AF65-F5344CB8AC3E}">
        <p14:creationId xmlns:p14="http://schemas.microsoft.com/office/powerpoint/2010/main" val="2440621308"/>
      </p:ext>
    </p:extLst>
  </p:cSld>
  <p:clrMapOvr>
    <a:masterClrMapping/>
  </p:clrMapOvr>
  <mc:AlternateContent xmlns:mc="http://schemas.openxmlformats.org/markup-compatibility/2006" xmlns:p14="http://schemas.microsoft.com/office/powerpoint/2010/main">
    <mc:Choice Requires="p14">
      <p:transition spd="slow" p14:dur="2000" advClick="0" advTm="5139"/>
    </mc:Choice>
    <mc:Fallback xmlns="">
      <p:transition spd="slow" advClick="0" advTm="5139"/>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a:latin typeface="Arial" panose="020B0604020202020204" pitchFamily="34" charset="0"/>
                <a:cs typeface="Arial" panose="020B0604020202020204" pitchFamily="34" charset="0"/>
              </a:rPr>
              <a:t>CONTRIBUTORS</a:t>
            </a:r>
            <a:endParaRPr lang="en-US" dirty="0">
              <a:latin typeface="Arial" panose="020B0604020202020204" pitchFamily="34" charset="0"/>
              <a:cs typeface="Arial" panose="020B0604020202020204" pitchFamily="34" charset="0"/>
            </a:endParaRPr>
          </a:p>
        </p:txBody>
      </p:sp>
      <p:sp>
        <p:nvSpPr>
          <p:cNvPr id="6" name="Rectangle 5"/>
          <p:cNvSpPr/>
          <p:nvPr/>
        </p:nvSpPr>
        <p:spPr>
          <a:xfrm>
            <a:off x="934260" y="1828800"/>
            <a:ext cx="2743200" cy="718782"/>
          </a:xfrm>
          <a:prstGeom prst="rect">
            <a:avLst/>
          </a:prstGeom>
          <a:solidFill>
            <a:srgbClr val="879F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Copyright Office </a:t>
            </a:r>
          </a:p>
        </p:txBody>
      </p:sp>
      <p:sp>
        <p:nvSpPr>
          <p:cNvPr id="7" name="Rectangle 6"/>
          <p:cNvSpPr/>
          <p:nvPr/>
        </p:nvSpPr>
        <p:spPr>
          <a:xfrm>
            <a:off x="8610600" y="1830200"/>
            <a:ext cx="2743200" cy="718782"/>
          </a:xfrm>
          <a:prstGeom prst="rect">
            <a:avLst/>
          </a:prstGeom>
          <a:solidFill>
            <a:srgbClr val="879F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Technologies in Education </a:t>
            </a:r>
          </a:p>
        </p:txBody>
      </p:sp>
      <p:sp>
        <p:nvSpPr>
          <p:cNvPr id="8" name="Rectangle 7"/>
          <p:cNvSpPr/>
          <p:nvPr/>
        </p:nvSpPr>
        <p:spPr>
          <a:xfrm>
            <a:off x="4772430" y="1830200"/>
            <a:ext cx="2743200" cy="718782"/>
          </a:xfrm>
          <a:prstGeom prst="rect">
            <a:avLst/>
          </a:prstGeom>
          <a:solidFill>
            <a:srgbClr val="879F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Centre for Teaching and Learning </a:t>
            </a:r>
          </a:p>
        </p:txBody>
      </p:sp>
      <p:sp>
        <p:nvSpPr>
          <p:cNvPr id="9" name="Rectangle 8"/>
          <p:cNvSpPr/>
          <p:nvPr/>
        </p:nvSpPr>
        <p:spPr>
          <a:xfrm>
            <a:off x="2862356" y="4154355"/>
            <a:ext cx="2743200" cy="718782"/>
          </a:xfrm>
          <a:prstGeom prst="rect">
            <a:avLst/>
          </a:prstGeom>
          <a:solidFill>
            <a:srgbClr val="879F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University of Alberta Libraries </a:t>
            </a:r>
          </a:p>
        </p:txBody>
      </p:sp>
      <p:sp>
        <p:nvSpPr>
          <p:cNvPr id="10" name="Rectangle 9"/>
          <p:cNvSpPr/>
          <p:nvPr/>
        </p:nvSpPr>
        <p:spPr>
          <a:xfrm>
            <a:off x="6698995" y="4154355"/>
            <a:ext cx="2743200" cy="718782"/>
          </a:xfrm>
          <a:prstGeom prst="rect">
            <a:avLst/>
          </a:prstGeom>
          <a:solidFill>
            <a:srgbClr val="879F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School of Library and Information Studies </a:t>
            </a:r>
          </a:p>
        </p:txBody>
      </p:sp>
      <p:sp>
        <p:nvSpPr>
          <p:cNvPr id="11" name="TextBox 10"/>
          <p:cNvSpPr txBox="1"/>
          <p:nvPr/>
        </p:nvSpPr>
        <p:spPr>
          <a:xfrm>
            <a:off x="1268630" y="2590961"/>
            <a:ext cx="2074460" cy="747897"/>
          </a:xfrm>
          <a:prstGeom prst="rect">
            <a:avLst/>
          </a:prstGeom>
          <a:noFill/>
        </p:spPr>
        <p:txBody>
          <a:bodyPr wrap="square" rtlCol="0">
            <a:spAutoFit/>
          </a:bodyPr>
          <a:lstStyle/>
          <a:p>
            <a:pPr marL="0" marR="0" lvl="0" indent="0" algn="ctr" defTabSz="457200" rtl="0" eaLnBrk="1" fontAlgn="auto" latinLnBrk="0" hangingPunct="1">
              <a:lnSpc>
                <a:spcPct val="12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E7E6E6">
                    <a:lumMod val="50000"/>
                  </a:srgbClr>
                </a:solidFill>
                <a:effectLst/>
                <a:uLnTx/>
                <a:uFillTx/>
                <a:latin typeface="Arial" panose="020B0604020202020204" pitchFamily="34" charset="0"/>
                <a:ea typeface="+mn-ea"/>
                <a:cs typeface="Arial" panose="020B0604020202020204" pitchFamily="34" charset="0"/>
              </a:rPr>
              <a:t>Adrian Sheppard</a:t>
            </a:r>
          </a:p>
          <a:p>
            <a:pPr marL="0" marR="0" lvl="0" indent="0" algn="ctr" defTabSz="457200" rtl="0" eaLnBrk="1" fontAlgn="auto" latinLnBrk="0" hangingPunct="1">
              <a:lnSpc>
                <a:spcPct val="12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E7E6E6">
                    <a:lumMod val="50000"/>
                  </a:srgbClr>
                </a:solidFill>
                <a:effectLst/>
                <a:uLnTx/>
                <a:uFillTx/>
                <a:latin typeface="Arial" panose="020B0604020202020204" pitchFamily="34" charset="0"/>
                <a:ea typeface="+mn-ea"/>
                <a:cs typeface="Arial" panose="020B0604020202020204" pitchFamily="34" charset="0"/>
              </a:rPr>
              <a:t>Amanda </a:t>
            </a:r>
            <a:r>
              <a:rPr kumimoji="0" lang="en-US" sz="1800" b="0" i="0" u="none" strike="noStrike" kern="1200" cap="none" spc="0" normalizeH="0" baseline="0" noProof="0" dirty="0" err="1">
                <a:ln>
                  <a:noFill/>
                </a:ln>
                <a:solidFill>
                  <a:srgbClr val="E7E6E6">
                    <a:lumMod val="50000"/>
                  </a:srgbClr>
                </a:solidFill>
                <a:effectLst/>
                <a:uLnTx/>
                <a:uFillTx/>
                <a:latin typeface="Arial" panose="020B0604020202020204" pitchFamily="34" charset="0"/>
                <a:ea typeface="+mn-ea"/>
                <a:cs typeface="Arial" panose="020B0604020202020204" pitchFamily="34" charset="0"/>
              </a:rPr>
              <a:t>Wakaruk</a:t>
            </a:r>
            <a:r>
              <a:rPr kumimoji="0" lang="en-US" sz="1800" b="0" i="0" u="none" strike="noStrike" kern="1200" cap="none" spc="0" normalizeH="0" baseline="0" noProof="0" dirty="0">
                <a:ln>
                  <a:noFill/>
                </a:ln>
                <a:solidFill>
                  <a:srgbClr val="E7E6E6">
                    <a:lumMod val="50000"/>
                  </a:srgbClr>
                </a:solidFill>
                <a:effectLst/>
                <a:uLnTx/>
                <a:uFillTx/>
                <a:latin typeface="Arial" panose="020B0604020202020204" pitchFamily="34" charset="0"/>
                <a:ea typeface="+mn-ea"/>
                <a:cs typeface="Arial" panose="020B0604020202020204" pitchFamily="34" charset="0"/>
              </a:rPr>
              <a:t> </a:t>
            </a:r>
          </a:p>
        </p:txBody>
      </p:sp>
      <p:sp>
        <p:nvSpPr>
          <p:cNvPr id="12" name="TextBox 11"/>
          <p:cNvSpPr txBox="1"/>
          <p:nvPr/>
        </p:nvSpPr>
        <p:spPr>
          <a:xfrm>
            <a:off x="8944970" y="2585367"/>
            <a:ext cx="2074460" cy="1080296"/>
          </a:xfrm>
          <a:prstGeom prst="rect">
            <a:avLst/>
          </a:prstGeom>
          <a:noFill/>
        </p:spPr>
        <p:txBody>
          <a:bodyPr wrap="square" rtlCol="0">
            <a:spAutoFit/>
          </a:bodyPr>
          <a:lstStyle/>
          <a:p>
            <a:pPr marL="0" marR="0" lvl="0" indent="0" algn="ctr" defTabSz="457200" rtl="0" eaLnBrk="1" fontAlgn="auto" latinLnBrk="0" hangingPunct="1">
              <a:lnSpc>
                <a:spcPct val="12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srgbClr val="E7E6E6">
                    <a:lumMod val="50000"/>
                  </a:srgbClr>
                </a:solidFill>
                <a:effectLst/>
                <a:uLnTx/>
                <a:uFillTx/>
                <a:latin typeface="Arial" panose="020B0604020202020204" pitchFamily="34" charset="0"/>
                <a:ea typeface="+mn-ea"/>
                <a:cs typeface="Arial" panose="020B0604020202020204" pitchFamily="34" charset="0"/>
              </a:rPr>
              <a:t>Anwen</a:t>
            </a:r>
            <a:r>
              <a:rPr kumimoji="0" lang="en-US" sz="1800" b="0" i="0" u="none" strike="noStrike" kern="1200" cap="none" spc="0" normalizeH="0" baseline="0" noProof="0" dirty="0">
                <a:ln>
                  <a:noFill/>
                </a:ln>
                <a:solidFill>
                  <a:srgbClr val="E7E6E6">
                    <a:lumMod val="50000"/>
                  </a:srgbClr>
                </a:solidFill>
                <a:effectLst/>
                <a:uLnTx/>
                <a:uFillTx/>
                <a:latin typeface="Arial" panose="020B0604020202020204" pitchFamily="34" charset="0"/>
                <a:ea typeface="+mn-ea"/>
                <a:cs typeface="Arial" panose="020B0604020202020204" pitchFamily="34" charset="0"/>
              </a:rPr>
              <a:t> Burk</a:t>
            </a:r>
          </a:p>
          <a:p>
            <a:pPr marL="0" marR="0" lvl="0" indent="0" algn="ctr" defTabSz="457200" rtl="0" eaLnBrk="1" fontAlgn="auto" latinLnBrk="0" hangingPunct="1">
              <a:lnSpc>
                <a:spcPct val="12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E7E6E6">
                    <a:lumMod val="50000"/>
                  </a:srgbClr>
                </a:solidFill>
                <a:effectLst/>
                <a:uLnTx/>
                <a:uFillTx/>
                <a:latin typeface="Arial" panose="020B0604020202020204" pitchFamily="34" charset="0"/>
                <a:ea typeface="+mn-ea"/>
                <a:cs typeface="Arial" panose="020B0604020202020204" pitchFamily="34" charset="0"/>
              </a:rPr>
              <a:t>Jamie Stewart</a:t>
            </a:r>
          </a:p>
          <a:p>
            <a:pPr marL="0" marR="0" lvl="0" indent="0" algn="ctr" defTabSz="457200" rtl="0" eaLnBrk="1" fontAlgn="auto" latinLnBrk="0" hangingPunct="1">
              <a:lnSpc>
                <a:spcPct val="12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E7E6E6">
                    <a:lumMod val="50000"/>
                  </a:srgbClr>
                </a:solidFill>
                <a:effectLst/>
                <a:uLnTx/>
                <a:uFillTx/>
                <a:latin typeface="Arial" panose="020B0604020202020204" pitchFamily="34" charset="0"/>
                <a:ea typeface="+mn-ea"/>
                <a:cs typeface="Arial" panose="020B0604020202020204" pitchFamily="34" charset="0"/>
              </a:rPr>
              <a:t>Matt Cheung</a:t>
            </a:r>
          </a:p>
        </p:txBody>
      </p:sp>
      <p:sp>
        <p:nvSpPr>
          <p:cNvPr id="13" name="TextBox 12"/>
          <p:cNvSpPr txBox="1"/>
          <p:nvPr/>
        </p:nvSpPr>
        <p:spPr>
          <a:xfrm>
            <a:off x="4929098" y="2585367"/>
            <a:ext cx="2191049" cy="1080296"/>
          </a:xfrm>
          <a:prstGeom prst="rect">
            <a:avLst/>
          </a:prstGeom>
          <a:noFill/>
        </p:spPr>
        <p:txBody>
          <a:bodyPr wrap="square" rtlCol="0">
            <a:spAutoFit/>
          </a:bodyPr>
          <a:lstStyle/>
          <a:p>
            <a:pPr marL="0" marR="0" lvl="0" indent="0" algn="ctr" defTabSz="457200" rtl="0" eaLnBrk="1" fontAlgn="auto" latinLnBrk="0" hangingPunct="1">
              <a:lnSpc>
                <a:spcPct val="12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E7E6E6">
                    <a:lumMod val="50000"/>
                  </a:srgbClr>
                </a:solidFill>
                <a:effectLst/>
                <a:uLnTx/>
                <a:uFillTx/>
                <a:latin typeface="Arial" panose="020B0604020202020204" pitchFamily="34" charset="0"/>
                <a:ea typeface="+mn-ea"/>
                <a:cs typeface="Arial" panose="020B0604020202020204" pitchFamily="34" charset="0"/>
              </a:rPr>
              <a:t> </a:t>
            </a:r>
            <a:r>
              <a:rPr kumimoji="0" lang="en-US" sz="1800" b="0" i="0" u="none" strike="noStrike" kern="1200" cap="none" spc="0" normalizeH="0" baseline="0" noProof="0" dirty="0" err="1">
                <a:ln>
                  <a:noFill/>
                </a:ln>
                <a:solidFill>
                  <a:srgbClr val="E7E6E6">
                    <a:lumMod val="50000"/>
                  </a:srgbClr>
                </a:solidFill>
                <a:effectLst/>
                <a:uLnTx/>
                <a:uFillTx/>
                <a:latin typeface="Arial" panose="020B0604020202020204" pitchFamily="34" charset="0"/>
                <a:ea typeface="+mn-ea"/>
                <a:cs typeface="Arial" panose="020B0604020202020204" pitchFamily="34" charset="0"/>
              </a:rPr>
              <a:t>Cosette</a:t>
            </a:r>
            <a:r>
              <a:rPr kumimoji="0" lang="en-US" sz="1800" b="0" i="0" u="none" strike="noStrike" kern="1200" cap="none" spc="0" normalizeH="0" baseline="0" noProof="0" dirty="0">
                <a:ln>
                  <a:noFill/>
                </a:ln>
                <a:solidFill>
                  <a:srgbClr val="E7E6E6">
                    <a:lumMod val="50000"/>
                  </a:srgbClr>
                </a:solidFill>
                <a:effectLst/>
                <a:uLnTx/>
                <a:uFillTx/>
                <a:latin typeface="Arial" panose="020B0604020202020204" pitchFamily="34" charset="0"/>
                <a:ea typeface="+mn-ea"/>
                <a:cs typeface="Arial" panose="020B0604020202020204" pitchFamily="34" charset="0"/>
              </a:rPr>
              <a:t> </a:t>
            </a:r>
            <a:r>
              <a:rPr kumimoji="0" lang="en-US" sz="1800" b="0" i="0" u="none" strike="noStrike" kern="1200" cap="none" spc="0" normalizeH="0" baseline="0" noProof="0" dirty="0" err="1">
                <a:ln>
                  <a:noFill/>
                </a:ln>
                <a:solidFill>
                  <a:srgbClr val="E7E6E6">
                    <a:lumMod val="50000"/>
                  </a:srgbClr>
                </a:solidFill>
                <a:effectLst/>
                <a:uLnTx/>
                <a:uFillTx/>
                <a:latin typeface="Arial" panose="020B0604020202020204" pitchFamily="34" charset="0"/>
                <a:ea typeface="+mn-ea"/>
                <a:cs typeface="Arial" panose="020B0604020202020204" pitchFamily="34" charset="0"/>
              </a:rPr>
              <a:t>Lemelin</a:t>
            </a:r>
            <a:r>
              <a:rPr kumimoji="0" lang="en-US" sz="1800" b="0" i="0" u="none" strike="noStrike" kern="1200" cap="none" spc="0" normalizeH="0" baseline="0" noProof="0" dirty="0">
                <a:ln>
                  <a:noFill/>
                </a:ln>
                <a:solidFill>
                  <a:srgbClr val="E7E6E6">
                    <a:lumMod val="50000"/>
                  </a:srgbClr>
                </a:solidFill>
                <a:effectLst/>
                <a:uLnTx/>
                <a:uFillTx/>
                <a:latin typeface="Arial" panose="020B0604020202020204" pitchFamily="34" charset="0"/>
                <a:ea typeface="+mn-ea"/>
                <a:cs typeface="Arial" panose="020B0604020202020204" pitchFamily="34" charset="0"/>
              </a:rPr>
              <a:t>   </a:t>
            </a:r>
          </a:p>
          <a:p>
            <a:pPr marL="0" marR="0" lvl="0" indent="0" algn="ctr" defTabSz="457200" rtl="0" eaLnBrk="1" fontAlgn="auto" latinLnBrk="0" hangingPunct="1">
              <a:lnSpc>
                <a:spcPct val="12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E7E6E6">
                    <a:lumMod val="50000"/>
                  </a:srgbClr>
                </a:solidFill>
                <a:effectLst/>
                <a:uLnTx/>
                <a:uFillTx/>
                <a:latin typeface="Arial" panose="020B0604020202020204" pitchFamily="34" charset="0"/>
                <a:ea typeface="+mn-ea"/>
                <a:cs typeface="Arial" panose="020B0604020202020204" pitchFamily="34" charset="0"/>
              </a:rPr>
              <a:t>   Graeme Pate</a:t>
            </a:r>
          </a:p>
          <a:p>
            <a:pPr marL="0" marR="0" lvl="0" indent="0" algn="ctr" defTabSz="457200" rtl="0" eaLnBrk="1" fontAlgn="auto" latinLnBrk="0" hangingPunct="1">
              <a:lnSpc>
                <a:spcPct val="12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E7E6E6">
                    <a:lumMod val="50000"/>
                  </a:srgbClr>
                </a:solidFill>
                <a:effectLst/>
                <a:uLnTx/>
                <a:uFillTx/>
                <a:latin typeface="Arial" panose="020B0604020202020204" pitchFamily="34" charset="0"/>
                <a:ea typeface="+mn-ea"/>
                <a:cs typeface="Arial" panose="020B0604020202020204" pitchFamily="34" charset="0"/>
              </a:rPr>
              <a:t>   Krysta McNutt</a:t>
            </a:r>
          </a:p>
        </p:txBody>
      </p:sp>
      <p:sp>
        <p:nvSpPr>
          <p:cNvPr id="14" name="TextBox 13"/>
          <p:cNvSpPr txBox="1"/>
          <p:nvPr/>
        </p:nvSpPr>
        <p:spPr>
          <a:xfrm>
            <a:off x="3196726" y="4873752"/>
            <a:ext cx="2074460" cy="36933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E7E6E6">
                    <a:lumMod val="50000"/>
                  </a:srgbClr>
                </a:solidFill>
                <a:effectLst/>
                <a:uLnTx/>
                <a:uFillTx/>
                <a:latin typeface="Arial" panose="020B0604020202020204" pitchFamily="34" charset="0"/>
                <a:ea typeface="+mn-ea"/>
                <a:cs typeface="Arial" panose="020B0604020202020204" pitchFamily="34" charset="0"/>
              </a:rPr>
              <a:t>Michelle </a:t>
            </a:r>
            <a:r>
              <a:rPr kumimoji="0" lang="en-US" sz="1800" b="0" i="0" u="none" strike="noStrike" kern="1200" cap="none" spc="0" normalizeH="0" baseline="0" noProof="0" dirty="0" err="1">
                <a:ln>
                  <a:noFill/>
                </a:ln>
                <a:solidFill>
                  <a:srgbClr val="E7E6E6">
                    <a:lumMod val="50000"/>
                  </a:srgbClr>
                </a:solidFill>
                <a:effectLst/>
                <a:uLnTx/>
                <a:uFillTx/>
                <a:latin typeface="Arial" panose="020B0604020202020204" pitchFamily="34" charset="0"/>
                <a:ea typeface="+mn-ea"/>
                <a:cs typeface="Arial" panose="020B0604020202020204" pitchFamily="34" charset="0"/>
              </a:rPr>
              <a:t>Brailey</a:t>
            </a:r>
            <a:r>
              <a:rPr kumimoji="0" lang="en-US" sz="1800" b="0" i="0" u="none" strike="noStrike" kern="1200" cap="none" spc="0" normalizeH="0" baseline="0" noProof="0" dirty="0">
                <a:ln>
                  <a:noFill/>
                </a:ln>
                <a:solidFill>
                  <a:srgbClr val="E7E6E6">
                    <a:lumMod val="50000"/>
                  </a:srgbClr>
                </a:solidFill>
                <a:effectLst/>
                <a:uLnTx/>
                <a:uFillTx/>
                <a:latin typeface="Arial" panose="020B0604020202020204" pitchFamily="34" charset="0"/>
                <a:ea typeface="+mn-ea"/>
                <a:cs typeface="Arial" panose="020B0604020202020204" pitchFamily="34" charset="0"/>
              </a:rPr>
              <a:t> </a:t>
            </a:r>
          </a:p>
        </p:txBody>
      </p:sp>
      <p:sp>
        <p:nvSpPr>
          <p:cNvPr id="15" name="TextBox 14"/>
          <p:cNvSpPr txBox="1"/>
          <p:nvPr/>
        </p:nvSpPr>
        <p:spPr>
          <a:xfrm>
            <a:off x="7033365" y="4870679"/>
            <a:ext cx="2215138" cy="1089529"/>
          </a:xfrm>
          <a:prstGeom prst="rect">
            <a:avLst/>
          </a:prstGeom>
          <a:noFill/>
        </p:spPr>
        <p:txBody>
          <a:bodyPr wrap="square" rtlCol="0">
            <a:spAutoFit/>
          </a:bodyPr>
          <a:lstStyle/>
          <a:p>
            <a:pPr marL="0" marR="0" lvl="0" indent="0" algn="ctr" defTabSz="457200" rtl="0" eaLnBrk="1" fontAlgn="auto" latinLnBrk="0" hangingPunct="1">
              <a:lnSpc>
                <a:spcPct val="12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E7E6E6">
                    <a:lumMod val="50000"/>
                  </a:srgbClr>
                </a:solidFill>
                <a:effectLst/>
                <a:uLnTx/>
                <a:uFillTx/>
                <a:latin typeface="Arial" panose="020B0604020202020204" pitchFamily="34" charset="0"/>
                <a:ea typeface="+mn-ea"/>
                <a:cs typeface="Arial" panose="020B0604020202020204" pitchFamily="34" charset="0"/>
              </a:rPr>
              <a:t> Jesse Carson </a:t>
            </a:r>
          </a:p>
          <a:p>
            <a:pPr marL="0" marR="0" lvl="0" indent="0" algn="ctr" defTabSz="457200" rtl="0" eaLnBrk="1" fontAlgn="auto" latinLnBrk="0" hangingPunct="1">
              <a:lnSpc>
                <a:spcPct val="12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E7E6E6">
                    <a:lumMod val="50000"/>
                  </a:srgbClr>
                </a:solidFill>
                <a:effectLst/>
                <a:uLnTx/>
                <a:uFillTx/>
                <a:latin typeface="Arial" panose="020B0604020202020204" pitchFamily="34" charset="0"/>
                <a:ea typeface="+mn-ea"/>
                <a:cs typeface="Arial" panose="020B0604020202020204" pitchFamily="34" charset="0"/>
              </a:rPr>
              <a:t>Toby Grant</a:t>
            </a:r>
          </a:p>
          <a:p>
            <a:pPr marL="0" marR="0" lvl="0" indent="0" algn="ctr" defTabSz="457200" rtl="0" eaLnBrk="1" fontAlgn="auto" latinLnBrk="0" hangingPunct="1">
              <a:lnSpc>
                <a:spcPct val="12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E7E6E6">
                    <a:lumMod val="50000"/>
                  </a:srgbClr>
                </a:solidFill>
                <a:effectLst/>
                <a:uLnTx/>
                <a:uFillTx/>
                <a:latin typeface="Arial" panose="020B0604020202020204" pitchFamily="34" charset="0"/>
                <a:ea typeface="+mn-ea"/>
                <a:cs typeface="Arial" panose="020B0604020202020204" pitchFamily="34" charset="0"/>
              </a:rPr>
              <a:t>Michael B. McNally </a:t>
            </a:r>
          </a:p>
        </p:txBody>
      </p:sp>
    </p:spTree>
    <p:extLst>
      <p:ext uri="{BB962C8B-B14F-4D97-AF65-F5344CB8AC3E}">
        <p14:creationId xmlns:p14="http://schemas.microsoft.com/office/powerpoint/2010/main" val="881412043"/>
      </p:ext>
    </p:extLst>
  </p:cSld>
  <p:clrMapOvr>
    <a:masterClrMapping/>
  </p:clrMapOvr>
  <mc:AlternateContent xmlns:mc="http://schemas.openxmlformats.org/markup-compatibility/2006" xmlns:p14="http://schemas.microsoft.com/office/powerpoint/2010/main">
    <mc:Choice Requires="p14">
      <p:transition spd="slow" p14:dur="2000" advClick="0" advTm="5058"/>
    </mc:Choice>
    <mc:Fallback xmlns="">
      <p:transition spd="slow" advClick="0" advTm="5058"/>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9DB170-C95C-44C5-AE74-1DB18F64BCD7}"/>
              </a:ext>
            </a:extLst>
          </p:cNvPr>
          <p:cNvSpPr>
            <a:spLocks noGrp="1"/>
          </p:cNvSpPr>
          <p:nvPr>
            <p:ph type="title"/>
          </p:nvPr>
        </p:nvSpPr>
        <p:spPr/>
        <p:txBody>
          <a:bodyPr/>
          <a:lstStyle/>
          <a:p>
            <a:r>
              <a:rPr lang="en-US" b="1" dirty="0">
                <a:latin typeface="Arial" panose="020B0604020202020204" pitchFamily="34" charset="0"/>
                <a:cs typeface="Arial" panose="020B0604020202020204" pitchFamily="34" charset="0"/>
              </a:rPr>
              <a:t>ACKNOWLEDGEMENT</a:t>
            </a:r>
            <a:endParaRPr lang="en-CA" b="1" dirty="0">
              <a:latin typeface="Arial" panose="020B0604020202020204" pitchFamily="34" charset="0"/>
              <a:cs typeface="Arial" panose="020B0604020202020204" pitchFamily="34" charset="0"/>
            </a:endParaRPr>
          </a:p>
        </p:txBody>
      </p:sp>
      <p:sp>
        <p:nvSpPr>
          <p:cNvPr id="6" name="Content Placeholder 2">
            <a:extLst>
              <a:ext uri="{FF2B5EF4-FFF2-40B4-BE49-F238E27FC236}">
                <a16:creationId xmlns:a16="http://schemas.microsoft.com/office/drawing/2014/main" id="{F2B51AEC-9DA5-4F1A-BC6D-B75C37DE49A5}"/>
              </a:ext>
            </a:extLst>
          </p:cNvPr>
          <p:cNvSpPr>
            <a:spLocks noGrp="1"/>
          </p:cNvSpPr>
          <p:nvPr>
            <p:ph sz="half" idx="1"/>
          </p:nvPr>
        </p:nvSpPr>
        <p:spPr>
          <a:xfrm>
            <a:off x="1595717" y="2097171"/>
            <a:ext cx="8964707" cy="4399409"/>
          </a:xfrm>
        </p:spPr>
        <p:txBody>
          <a:bodyPr>
            <a:normAutofit/>
          </a:bodyPr>
          <a:lstStyle/>
          <a:p>
            <a:pPr marL="0" indent="0" algn="ctr">
              <a:buNone/>
            </a:pPr>
            <a:r>
              <a:rPr lang="en-US" sz="2400" dirty="0">
                <a:latin typeface="Arial" panose="020B0604020202020204" pitchFamily="34" charset="0"/>
                <a:cs typeface="Arial" panose="020B0604020202020204" pitchFamily="34" charset="0"/>
              </a:rPr>
              <a:t>Opening Up Copyright modules were initially funded through the University of Alberta, Centre for Teaching and Learning’s Teaching and Learning Enhancement Fund (TLEF) with in kind contributions from the Copyright Office and the School of Library and Information Studies. </a:t>
            </a:r>
          </a:p>
          <a:p>
            <a:pPr lvl="1"/>
            <a:endParaRPr lang="en-US" sz="2800"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3FC09C3E-5CA8-4627-95F5-ED7613D667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58731" y="4886866"/>
            <a:ext cx="2478798" cy="702490"/>
          </a:xfrm>
          <a:prstGeom prst="rect">
            <a:avLst/>
          </a:prstGeom>
        </p:spPr>
      </p:pic>
    </p:spTree>
    <p:extLst>
      <p:ext uri="{BB962C8B-B14F-4D97-AF65-F5344CB8AC3E}">
        <p14:creationId xmlns:p14="http://schemas.microsoft.com/office/powerpoint/2010/main" val="2061948596"/>
      </p:ext>
    </p:extLst>
  </p:cSld>
  <p:clrMapOvr>
    <a:masterClrMapping/>
  </p:clrMapOvr>
  <mc:AlternateContent xmlns:mc="http://schemas.openxmlformats.org/markup-compatibility/2006" xmlns:p14="http://schemas.microsoft.com/office/powerpoint/2010/main">
    <mc:Choice Requires="p14">
      <p:transition spd="slow" p14:dur="2000" advClick="0" advTm="3177"/>
    </mc:Choice>
    <mc:Fallback xmlns="">
      <p:transition spd="slow" advClick="0" advTm="3177"/>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A34C7F-3976-4EBD-843E-FF42EB3A435C}"/>
              </a:ext>
            </a:extLst>
          </p:cNvPr>
          <p:cNvSpPr>
            <a:spLocks noGrp="1"/>
          </p:cNvSpPr>
          <p:nvPr>
            <p:ph type="title"/>
          </p:nvPr>
        </p:nvSpPr>
        <p:spPr/>
        <p:txBody>
          <a:bodyPr/>
          <a:lstStyle/>
          <a:p>
            <a:r>
              <a:rPr lang="en-CA" b="1" dirty="0">
                <a:latin typeface="Arial" panose="020B0604020202020204" pitchFamily="34" charset="0"/>
                <a:cs typeface="Arial" panose="020B0604020202020204" pitchFamily="34" charset="0"/>
              </a:rPr>
              <a:t>KEY ISSUES</a:t>
            </a:r>
          </a:p>
        </p:txBody>
      </p:sp>
      <p:sp>
        <p:nvSpPr>
          <p:cNvPr id="4" name="TextBox 3">
            <a:extLst>
              <a:ext uri="{FF2B5EF4-FFF2-40B4-BE49-F238E27FC236}">
                <a16:creationId xmlns:a16="http://schemas.microsoft.com/office/drawing/2014/main" id="{5D1EE448-BE92-4430-82F4-85AA8ECD72E9}"/>
              </a:ext>
            </a:extLst>
          </p:cNvPr>
          <p:cNvSpPr txBox="1"/>
          <p:nvPr/>
        </p:nvSpPr>
        <p:spPr>
          <a:xfrm>
            <a:off x="5000580" y="1603567"/>
            <a:ext cx="4884691" cy="1231106"/>
          </a:xfrm>
          <a:prstGeom prst="rect">
            <a:avLst/>
          </a:prstGeom>
          <a:noFill/>
        </p:spPr>
        <p:txBody>
          <a:bodyPr wrap="square" rtlCol="0">
            <a:spAutoFit/>
          </a:bodyPr>
          <a:lstStyle/>
          <a:p>
            <a:r>
              <a:rPr lang="en-CA" sz="2800" dirty="0">
                <a:solidFill>
                  <a:schemeClr val="bg2">
                    <a:lumMod val="50000"/>
                  </a:schemeClr>
                </a:solidFill>
                <a:latin typeface="Arial" panose="020B0604020202020204" pitchFamily="34" charset="0"/>
                <a:cs typeface="Arial" panose="020B0604020202020204" pitchFamily="34" charset="0"/>
              </a:rPr>
              <a:t>Self-service photocopiers – </a:t>
            </a:r>
          </a:p>
          <a:p>
            <a:r>
              <a:rPr lang="en-CA" sz="2800" dirty="0">
                <a:solidFill>
                  <a:schemeClr val="bg2">
                    <a:lumMod val="50000"/>
                  </a:schemeClr>
                </a:solidFill>
                <a:latin typeface="Arial" panose="020B0604020202020204" pitchFamily="34" charset="0"/>
                <a:cs typeface="Arial" panose="020B0604020202020204" pitchFamily="34" charset="0"/>
              </a:rPr>
              <a:t>Breach of copyright?</a:t>
            </a:r>
          </a:p>
          <a:p>
            <a:endParaRPr lang="en-CA" dirty="0"/>
          </a:p>
        </p:txBody>
      </p:sp>
      <p:sp>
        <p:nvSpPr>
          <p:cNvPr id="7" name="TextBox 6">
            <a:extLst>
              <a:ext uri="{FF2B5EF4-FFF2-40B4-BE49-F238E27FC236}">
                <a16:creationId xmlns:a16="http://schemas.microsoft.com/office/drawing/2014/main" id="{EF6D5AC4-8206-4EC7-B8D9-DFE48CC06DA7}"/>
              </a:ext>
            </a:extLst>
          </p:cNvPr>
          <p:cNvSpPr txBox="1"/>
          <p:nvPr/>
        </p:nvSpPr>
        <p:spPr>
          <a:xfrm>
            <a:off x="5019839" y="3021331"/>
            <a:ext cx="5329083" cy="1231106"/>
          </a:xfrm>
          <a:prstGeom prst="rect">
            <a:avLst/>
          </a:prstGeom>
          <a:noFill/>
        </p:spPr>
        <p:txBody>
          <a:bodyPr wrap="square" rtlCol="0">
            <a:spAutoFit/>
          </a:bodyPr>
          <a:lstStyle/>
          <a:p>
            <a:r>
              <a:rPr lang="en-CA" sz="2800" dirty="0">
                <a:solidFill>
                  <a:schemeClr val="bg2">
                    <a:lumMod val="50000"/>
                  </a:schemeClr>
                </a:solidFill>
                <a:latin typeface="Arial" panose="020B0604020202020204" pitchFamily="34" charset="0"/>
                <a:cs typeface="Arial" panose="020B0604020202020204" pitchFamily="34" charset="0"/>
              </a:rPr>
              <a:t>Custom photocopying service – </a:t>
            </a:r>
          </a:p>
          <a:p>
            <a:r>
              <a:rPr lang="en-CA" sz="2800" dirty="0">
                <a:solidFill>
                  <a:schemeClr val="bg2">
                    <a:lumMod val="50000"/>
                  </a:schemeClr>
                </a:solidFill>
                <a:latin typeface="Arial" panose="020B0604020202020204" pitchFamily="34" charset="0"/>
                <a:cs typeface="Arial" panose="020B0604020202020204" pitchFamily="34" charset="0"/>
              </a:rPr>
              <a:t>Breach of copyright?</a:t>
            </a:r>
          </a:p>
          <a:p>
            <a:endParaRPr lang="en-CA" dirty="0"/>
          </a:p>
        </p:txBody>
      </p:sp>
      <p:sp>
        <p:nvSpPr>
          <p:cNvPr id="8" name="TextBox 7">
            <a:extLst>
              <a:ext uri="{FF2B5EF4-FFF2-40B4-BE49-F238E27FC236}">
                <a16:creationId xmlns:a16="http://schemas.microsoft.com/office/drawing/2014/main" id="{7E7159B4-44D4-4807-987C-68A89DD616E1}"/>
              </a:ext>
            </a:extLst>
          </p:cNvPr>
          <p:cNvSpPr txBox="1"/>
          <p:nvPr/>
        </p:nvSpPr>
        <p:spPr>
          <a:xfrm>
            <a:off x="5019839" y="4441587"/>
            <a:ext cx="3985404" cy="800219"/>
          </a:xfrm>
          <a:prstGeom prst="rect">
            <a:avLst/>
          </a:prstGeom>
          <a:noFill/>
        </p:spPr>
        <p:txBody>
          <a:bodyPr wrap="square" rtlCol="0">
            <a:spAutoFit/>
          </a:bodyPr>
          <a:lstStyle/>
          <a:p>
            <a:r>
              <a:rPr lang="en-CA" sz="2800" dirty="0">
                <a:solidFill>
                  <a:schemeClr val="bg2">
                    <a:lumMod val="50000"/>
                  </a:schemeClr>
                </a:solidFill>
                <a:latin typeface="Arial" panose="020B0604020202020204" pitchFamily="34" charset="0"/>
                <a:cs typeface="Arial" panose="020B0604020202020204" pitchFamily="34" charset="0"/>
              </a:rPr>
              <a:t>Were the dealings fair?</a:t>
            </a:r>
          </a:p>
          <a:p>
            <a:endParaRPr lang="en-CA" dirty="0"/>
          </a:p>
        </p:txBody>
      </p:sp>
      <p:sp>
        <p:nvSpPr>
          <p:cNvPr id="9" name="TextBox 8">
            <a:extLst>
              <a:ext uri="{FF2B5EF4-FFF2-40B4-BE49-F238E27FC236}">
                <a16:creationId xmlns:a16="http://schemas.microsoft.com/office/drawing/2014/main" id="{418D7992-F609-42C2-AB86-239A00135B14}"/>
              </a:ext>
            </a:extLst>
          </p:cNvPr>
          <p:cNvSpPr txBox="1"/>
          <p:nvPr/>
        </p:nvSpPr>
        <p:spPr>
          <a:xfrm>
            <a:off x="3801373" y="1603567"/>
            <a:ext cx="2294627" cy="523220"/>
          </a:xfrm>
          <a:prstGeom prst="rect">
            <a:avLst/>
          </a:prstGeom>
          <a:noFill/>
        </p:spPr>
        <p:txBody>
          <a:bodyPr wrap="square" rtlCol="0">
            <a:spAutoFit/>
          </a:bodyPr>
          <a:lstStyle/>
          <a:p>
            <a:r>
              <a:rPr lang="en-CA" sz="2800" dirty="0">
                <a:solidFill>
                  <a:schemeClr val="bg2">
                    <a:lumMod val="50000"/>
                  </a:schemeClr>
                </a:solidFill>
                <a:latin typeface="Arial" panose="020B0604020202020204" pitchFamily="34" charset="0"/>
                <a:cs typeface="Arial" panose="020B0604020202020204" pitchFamily="34" charset="0"/>
              </a:rPr>
              <a:t>1</a:t>
            </a:r>
            <a:endParaRPr lang="en-CA" dirty="0"/>
          </a:p>
        </p:txBody>
      </p:sp>
      <p:sp>
        <p:nvSpPr>
          <p:cNvPr id="10" name="TextBox 9">
            <a:extLst>
              <a:ext uri="{FF2B5EF4-FFF2-40B4-BE49-F238E27FC236}">
                <a16:creationId xmlns:a16="http://schemas.microsoft.com/office/drawing/2014/main" id="{6A776691-FD87-407E-BEE0-15CCFA23BB50}"/>
              </a:ext>
            </a:extLst>
          </p:cNvPr>
          <p:cNvSpPr txBox="1"/>
          <p:nvPr/>
        </p:nvSpPr>
        <p:spPr>
          <a:xfrm>
            <a:off x="3853267" y="2999548"/>
            <a:ext cx="385042" cy="523220"/>
          </a:xfrm>
          <a:prstGeom prst="rect">
            <a:avLst/>
          </a:prstGeom>
          <a:noFill/>
        </p:spPr>
        <p:txBody>
          <a:bodyPr wrap="none" rtlCol="0">
            <a:spAutoFit/>
          </a:bodyPr>
          <a:lstStyle/>
          <a:p>
            <a:r>
              <a:rPr lang="en-CA" sz="2800" dirty="0">
                <a:solidFill>
                  <a:schemeClr val="bg2">
                    <a:lumMod val="50000"/>
                  </a:schemeClr>
                </a:solidFill>
                <a:latin typeface="Arial" panose="020B0604020202020204" pitchFamily="34" charset="0"/>
                <a:cs typeface="Arial" panose="020B0604020202020204" pitchFamily="34" charset="0"/>
              </a:rPr>
              <a:t>2</a:t>
            </a:r>
          </a:p>
        </p:txBody>
      </p:sp>
      <p:sp>
        <p:nvSpPr>
          <p:cNvPr id="11" name="TextBox 10">
            <a:extLst>
              <a:ext uri="{FF2B5EF4-FFF2-40B4-BE49-F238E27FC236}">
                <a16:creationId xmlns:a16="http://schemas.microsoft.com/office/drawing/2014/main" id="{E5688B2A-51B1-4BA1-8815-E8D10DBA8D54}"/>
              </a:ext>
            </a:extLst>
          </p:cNvPr>
          <p:cNvSpPr txBox="1"/>
          <p:nvPr/>
        </p:nvSpPr>
        <p:spPr>
          <a:xfrm>
            <a:off x="3853267" y="4477495"/>
            <a:ext cx="810883" cy="523220"/>
          </a:xfrm>
          <a:prstGeom prst="rect">
            <a:avLst/>
          </a:prstGeom>
          <a:noFill/>
        </p:spPr>
        <p:txBody>
          <a:bodyPr wrap="square" rtlCol="0">
            <a:spAutoFit/>
          </a:bodyPr>
          <a:lstStyle/>
          <a:p>
            <a:r>
              <a:rPr lang="en-CA" sz="2800" dirty="0">
                <a:solidFill>
                  <a:schemeClr val="bg2">
                    <a:lumMod val="50000"/>
                  </a:schemeClr>
                </a:solidFill>
                <a:latin typeface="Arial" panose="020B0604020202020204" pitchFamily="34" charset="0"/>
                <a:cs typeface="Arial" panose="020B0604020202020204" pitchFamily="34" charset="0"/>
              </a:rPr>
              <a:t>3</a:t>
            </a:r>
          </a:p>
        </p:txBody>
      </p:sp>
    </p:spTree>
    <p:custDataLst>
      <p:tags r:id="rId1"/>
    </p:custDataLst>
    <p:extLst>
      <p:ext uri="{BB962C8B-B14F-4D97-AF65-F5344CB8AC3E}">
        <p14:creationId xmlns:p14="http://schemas.microsoft.com/office/powerpoint/2010/main" val="645292816"/>
      </p:ext>
    </p:extLst>
  </p:cSld>
  <p:clrMapOvr>
    <a:masterClrMapping/>
  </p:clrMapOvr>
  <mc:AlternateContent xmlns:mc="http://schemas.openxmlformats.org/markup-compatibility/2006" xmlns:p14="http://schemas.microsoft.com/office/powerpoint/2010/main">
    <mc:Choice Requires="p14">
      <p:transition spd="slow" p14:dur="2000" advTm="23146"/>
    </mc:Choice>
    <mc:Fallback xmlns="">
      <p:transition spd="slow" advTm="2314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childTnLst>
                                </p:cTn>
                              </p:par>
                            </p:childTnLst>
                          </p:cTn>
                        </p:par>
                        <p:par>
                          <p:cTn id="26" fill="hold">
                            <p:stCondLst>
                              <p:cond delay="500"/>
                            </p:stCondLst>
                            <p:childTnLst>
                              <p:par>
                                <p:cTn id="27" presetID="10" presetClass="entr" presetSubtype="0" fill="hold" grpId="0" nodeType="after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8" grpId="0"/>
      <p:bldP spid="9" grpId="0"/>
      <p:bldP spid="10"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75AA34-69C1-4447-A131-D0DEE9D1E3FD}"/>
              </a:ext>
            </a:extLst>
          </p:cNvPr>
          <p:cNvSpPr>
            <a:spLocks noGrp="1"/>
          </p:cNvSpPr>
          <p:nvPr>
            <p:ph type="title"/>
          </p:nvPr>
        </p:nvSpPr>
        <p:spPr/>
        <p:txBody>
          <a:bodyPr/>
          <a:lstStyle/>
          <a:p>
            <a:r>
              <a:rPr lang="en-CA" b="1" dirty="0">
                <a:latin typeface="Arial" panose="020B0604020202020204" pitchFamily="34" charset="0"/>
                <a:cs typeface="Arial" panose="020B0604020202020204" pitchFamily="34" charset="0"/>
              </a:rPr>
              <a:t>SELF-SERVICE COPIERS</a:t>
            </a:r>
          </a:p>
        </p:txBody>
      </p:sp>
      <p:sp>
        <p:nvSpPr>
          <p:cNvPr id="3" name="Content Placeholder 2">
            <a:extLst>
              <a:ext uri="{FF2B5EF4-FFF2-40B4-BE49-F238E27FC236}">
                <a16:creationId xmlns:a16="http://schemas.microsoft.com/office/drawing/2014/main" id="{D7E3C023-759E-466E-BB89-7C321AE40B30}"/>
              </a:ext>
            </a:extLst>
          </p:cNvPr>
          <p:cNvSpPr>
            <a:spLocks noGrp="1"/>
          </p:cNvSpPr>
          <p:nvPr>
            <p:ph sz="half" idx="1"/>
          </p:nvPr>
        </p:nvSpPr>
        <p:spPr>
          <a:xfrm>
            <a:off x="5560440" y="2440432"/>
            <a:ext cx="5987676" cy="3270167"/>
          </a:xfrm>
        </p:spPr>
        <p:txBody>
          <a:bodyPr/>
          <a:lstStyle/>
          <a:p>
            <a:pPr marL="0" indent="0">
              <a:buNone/>
            </a:pPr>
            <a:r>
              <a:rPr lang="en-CA" dirty="0"/>
              <a:t>“The copyright law of Canada governs the making of photocopies or other reproductions of copyright material.  Certain copying may be an infringement of the copyright law.  This library is not responsible for infringing copies made by the users of these machines.”</a:t>
            </a:r>
          </a:p>
        </p:txBody>
      </p:sp>
      <p:pic>
        <p:nvPicPr>
          <p:cNvPr id="9" name="Content Placeholder 8">
            <a:extLst>
              <a:ext uri="{FF2B5EF4-FFF2-40B4-BE49-F238E27FC236}">
                <a16:creationId xmlns:a16="http://schemas.microsoft.com/office/drawing/2014/main" id="{9308CDA3-1298-4567-9DB4-EFC8F1DA5561}"/>
              </a:ext>
            </a:extLst>
          </p:cNvPr>
          <p:cNvPicPr>
            <a:picLocks noGrp="1" noChangeAspect="1"/>
          </p:cNvPicPr>
          <p:nvPr>
            <p:ph sz="quarter" idx="14"/>
          </p:nvPr>
        </p:nvPicPr>
        <p:blipFill rotWithShape="1">
          <a:blip r:embed="rId4"/>
          <a:srcRect t="17740" r="27394"/>
          <a:stretch/>
        </p:blipFill>
        <p:spPr>
          <a:xfrm>
            <a:off x="520700" y="2928337"/>
            <a:ext cx="2054866" cy="3104163"/>
          </a:xfrm>
        </p:spPr>
      </p:pic>
      <p:sp>
        <p:nvSpPr>
          <p:cNvPr id="4" name="Rectangle 3">
            <a:extLst>
              <a:ext uri="{FF2B5EF4-FFF2-40B4-BE49-F238E27FC236}">
                <a16:creationId xmlns:a16="http://schemas.microsoft.com/office/drawing/2014/main" id="{5AE29574-F11D-4CCD-AB31-C4320DB98B54}"/>
              </a:ext>
            </a:extLst>
          </p:cNvPr>
          <p:cNvSpPr/>
          <p:nvPr/>
        </p:nvSpPr>
        <p:spPr>
          <a:xfrm>
            <a:off x="5560440" y="2394322"/>
            <a:ext cx="5987676" cy="3270167"/>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7" name="Straight Arrow Connector 6">
            <a:extLst>
              <a:ext uri="{FF2B5EF4-FFF2-40B4-BE49-F238E27FC236}">
                <a16:creationId xmlns:a16="http://schemas.microsoft.com/office/drawing/2014/main" id="{FEF2D1EC-7CEB-45A1-AE46-F8D1FE02A21B}"/>
              </a:ext>
            </a:extLst>
          </p:cNvPr>
          <p:cNvCxnSpPr>
            <a:cxnSpLocks/>
          </p:cNvCxnSpPr>
          <p:nvPr/>
        </p:nvCxnSpPr>
        <p:spPr>
          <a:xfrm flipV="1">
            <a:off x="2739254" y="3233136"/>
            <a:ext cx="2821186" cy="603759"/>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A378DDC1-85D1-4F34-99F0-2928DC62E74E}"/>
              </a:ext>
            </a:extLst>
          </p:cNvPr>
          <p:cNvPicPr>
            <a:picLocks noChangeAspect="1"/>
          </p:cNvPicPr>
          <p:nvPr/>
        </p:nvPicPr>
        <p:blipFill rotWithShape="1">
          <a:blip r:embed="rId5"/>
          <a:srcRect l="25425" t="7675" r="22548" b="20523"/>
          <a:stretch/>
        </p:blipFill>
        <p:spPr>
          <a:xfrm rot="18806883">
            <a:off x="5410513" y="2074982"/>
            <a:ext cx="354450" cy="489185"/>
          </a:xfrm>
          <a:prstGeom prst="rect">
            <a:avLst/>
          </a:prstGeom>
        </p:spPr>
      </p:pic>
      <p:pic>
        <p:nvPicPr>
          <p:cNvPr id="14" name="Picture 13">
            <a:extLst>
              <a:ext uri="{FF2B5EF4-FFF2-40B4-BE49-F238E27FC236}">
                <a16:creationId xmlns:a16="http://schemas.microsoft.com/office/drawing/2014/main" id="{FC74EBCA-6A35-44B3-8A4C-7DCCBDEDF966}"/>
              </a:ext>
            </a:extLst>
          </p:cNvPr>
          <p:cNvPicPr>
            <a:picLocks noChangeAspect="1"/>
          </p:cNvPicPr>
          <p:nvPr/>
        </p:nvPicPr>
        <p:blipFill rotWithShape="1">
          <a:blip r:embed="rId5"/>
          <a:srcRect l="25425" t="7675" r="22548" b="20523"/>
          <a:stretch/>
        </p:blipFill>
        <p:spPr>
          <a:xfrm rot="877393">
            <a:off x="11409809" y="2126674"/>
            <a:ext cx="354450" cy="489185"/>
          </a:xfrm>
          <a:prstGeom prst="rect">
            <a:avLst/>
          </a:prstGeom>
        </p:spPr>
      </p:pic>
    </p:spTree>
    <p:custDataLst>
      <p:tags r:id="rId1"/>
    </p:custDataLst>
    <p:extLst>
      <p:ext uri="{BB962C8B-B14F-4D97-AF65-F5344CB8AC3E}">
        <p14:creationId xmlns:p14="http://schemas.microsoft.com/office/powerpoint/2010/main" val="2336442307"/>
      </p:ext>
    </p:extLst>
  </p:cSld>
  <p:clrMapOvr>
    <a:masterClrMapping/>
  </p:clrMapOvr>
  <mc:AlternateContent xmlns:mc="http://schemas.openxmlformats.org/markup-compatibility/2006" xmlns:p14="http://schemas.microsoft.com/office/powerpoint/2010/main">
    <mc:Choice Requires="p14">
      <p:transition spd="slow" p14:dur="2000" advTm="19533"/>
    </mc:Choice>
    <mc:Fallback xmlns="">
      <p:transition spd="slow" advTm="1953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Effect transition="in" filter="fade">
                                      <p:cBhvr>
                                        <p:cTn id="18" dur="500"/>
                                        <p:tgtEl>
                                          <p:spTgt spid="3">
                                            <p:txEl>
                                              <p:pRg st="0" end="0"/>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500"/>
                                        <p:tgtEl>
                                          <p:spTgt spid="4"/>
                                        </p:tgtEl>
                                      </p:cBhvr>
                                    </p:animEffect>
                                  </p:childTnLst>
                                </p:cTn>
                              </p:par>
                              <p:par>
                                <p:cTn id="22" presetID="1" presetClass="entr" presetSubtype="0" fill="hold" nodeType="withEffect">
                                  <p:stCondLst>
                                    <p:cond delay="0"/>
                                  </p:stCondLst>
                                  <p:childTnLst>
                                    <p:set>
                                      <p:cBhvr>
                                        <p:cTn id="23" dur="1" fill="hold">
                                          <p:stCondLst>
                                            <p:cond delay="0"/>
                                          </p:stCondLst>
                                        </p:cTn>
                                        <p:tgtEl>
                                          <p:spTgt spid="13"/>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0B767-D92A-4524-8DD7-C0082FB66B79}"/>
              </a:ext>
            </a:extLst>
          </p:cNvPr>
          <p:cNvSpPr>
            <a:spLocks noGrp="1"/>
          </p:cNvSpPr>
          <p:nvPr>
            <p:ph type="title"/>
          </p:nvPr>
        </p:nvSpPr>
        <p:spPr/>
        <p:txBody>
          <a:bodyPr/>
          <a:lstStyle/>
          <a:p>
            <a:r>
              <a:rPr lang="en-CA" b="1" dirty="0">
                <a:latin typeface="Arial" panose="020B0604020202020204" pitchFamily="34" charset="0"/>
                <a:cs typeface="Arial" panose="020B0604020202020204" pitchFamily="34" charset="0"/>
              </a:rPr>
              <a:t>INSUFFICIENT EVIDENCE</a:t>
            </a:r>
          </a:p>
        </p:txBody>
      </p:sp>
      <p:pic>
        <p:nvPicPr>
          <p:cNvPr id="6" name="Picture 5">
            <a:extLst>
              <a:ext uri="{FF2B5EF4-FFF2-40B4-BE49-F238E27FC236}">
                <a16:creationId xmlns:a16="http://schemas.microsoft.com/office/drawing/2014/main" id="{E5AD0374-BB46-4821-B588-C396780F94E5}"/>
              </a:ext>
            </a:extLst>
          </p:cNvPr>
          <p:cNvPicPr>
            <a:picLocks noChangeAspect="1"/>
          </p:cNvPicPr>
          <p:nvPr/>
        </p:nvPicPr>
        <p:blipFill>
          <a:blip r:embed="rId4"/>
          <a:stretch>
            <a:fillRect/>
          </a:stretch>
        </p:blipFill>
        <p:spPr>
          <a:xfrm>
            <a:off x="430474" y="2049370"/>
            <a:ext cx="5445825" cy="3208029"/>
          </a:xfrm>
          <a:prstGeom prst="rect">
            <a:avLst/>
          </a:prstGeom>
        </p:spPr>
      </p:pic>
      <p:pic>
        <p:nvPicPr>
          <p:cNvPr id="4" name="Picture 3">
            <a:extLst>
              <a:ext uri="{FF2B5EF4-FFF2-40B4-BE49-F238E27FC236}">
                <a16:creationId xmlns:a16="http://schemas.microsoft.com/office/drawing/2014/main" id="{5F471688-7CEA-4F5E-BDBE-1828FA9B3B2D}"/>
              </a:ext>
            </a:extLst>
          </p:cNvPr>
          <p:cNvPicPr>
            <a:picLocks noChangeAspect="1"/>
          </p:cNvPicPr>
          <p:nvPr/>
        </p:nvPicPr>
        <p:blipFill>
          <a:blip r:embed="rId5"/>
          <a:stretch>
            <a:fillRect/>
          </a:stretch>
        </p:blipFill>
        <p:spPr>
          <a:xfrm>
            <a:off x="8599211" y="2864055"/>
            <a:ext cx="2177895" cy="2161703"/>
          </a:xfrm>
          <a:prstGeom prst="rect">
            <a:avLst/>
          </a:prstGeom>
        </p:spPr>
      </p:pic>
      <p:sp>
        <p:nvSpPr>
          <p:cNvPr id="7" name="Multiplication Sign 6">
            <a:extLst>
              <a:ext uri="{FF2B5EF4-FFF2-40B4-BE49-F238E27FC236}">
                <a16:creationId xmlns:a16="http://schemas.microsoft.com/office/drawing/2014/main" id="{AA6917FD-33F1-4C11-A615-8218BCCDEC56}"/>
              </a:ext>
            </a:extLst>
          </p:cNvPr>
          <p:cNvSpPr/>
          <p:nvPr/>
        </p:nvSpPr>
        <p:spPr>
          <a:xfrm>
            <a:off x="5695920" y="2409765"/>
            <a:ext cx="3083671" cy="2788884"/>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custDataLst>
      <p:tags r:id="rId1"/>
    </p:custDataLst>
    <p:extLst>
      <p:ext uri="{BB962C8B-B14F-4D97-AF65-F5344CB8AC3E}">
        <p14:creationId xmlns:p14="http://schemas.microsoft.com/office/powerpoint/2010/main" val="940988412"/>
      </p:ext>
    </p:extLst>
  </p:cSld>
  <p:clrMapOvr>
    <a:masterClrMapping/>
  </p:clrMapOvr>
  <mc:AlternateContent xmlns:mc="http://schemas.openxmlformats.org/markup-compatibility/2006" xmlns:p14="http://schemas.microsoft.com/office/powerpoint/2010/main">
    <mc:Choice Requires="p14">
      <p:transition spd="slow" p14:dur="2000" advTm="17033"/>
    </mc:Choice>
    <mc:Fallback xmlns="">
      <p:transition spd="slow" advTm="1703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3A2943-A73D-4FCB-8036-680C9352567C}"/>
              </a:ext>
            </a:extLst>
          </p:cNvPr>
          <p:cNvSpPr>
            <a:spLocks noGrp="1"/>
          </p:cNvSpPr>
          <p:nvPr>
            <p:ph type="title"/>
          </p:nvPr>
        </p:nvSpPr>
        <p:spPr/>
        <p:txBody>
          <a:bodyPr/>
          <a:lstStyle/>
          <a:p>
            <a:r>
              <a:rPr lang="en-CA" b="1" dirty="0">
                <a:latin typeface="Arial" panose="020B0604020202020204" pitchFamily="34" charset="0"/>
                <a:cs typeface="Arial" panose="020B0604020202020204" pitchFamily="34" charset="0"/>
              </a:rPr>
              <a:t>SELF-SERVICE COPIERS</a:t>
            </a:r>
          </a:p>
        </p:txBody>
      </p:sp>
      <p:pic>
        <p:nvPicPr>
          <p:cNvPr id="4" name="Content Placeholder 3">
            <a:extLst>
              <a:ext uri="{FF2B5EF4-FFF2-40B4-BE49-F238E27FC236}">
                <a16:creationId xmlns:a16="http://schemas.microsoft.com/office/drawing/2014/main" id="{523164CE-7BFE-4813-9385-10E27B42FE87}"/>
              </a:ext>
            </a:extLst>
          </p:cNvPr>
          <p:cNvPicPr>
            <a:picLocks noGrp="1" noChangeAspect="1"/>
          </p:cNvPicPr>
          <p:nvPr>
            <p:ph sz="quarter" idx="14"/>
          </p:nvPr>
        </p:nvPicPr>
        <p:blipFill rotWithShape="1">
          <a:blip r:embed="rId4"/>
          <a:srcRect b="15737"/>
          <a:stretch/>
        </p:blipFill>
        <p:spPr>
          <a:xfrm>
            <a:off x="8639911" y="2387662"/>
            <a:ext cx="2905308" cy="2448107"/>
          </a:xfrm>
        </p:spPr>
      </p:pic>
      <p:sp>
        <p:nvSpPr>
          <p:cNvPr id="3" name="TextBox 2">
            <a:extLst>
              <a:ext uri="{FF2B5EF4-FFF2-40B4-BE49-F238E27FC236}">
                <a16:creationId xmlns:a16="http://schemas.microsoft.com/office/drawing/2014/main" id="{0028B029-773C-4C71-96A4-9AA19723AFF5}"/>
              </a:ext>
            </a:extLst>
          </p:cNvPr>
          <p:cNvSpPr txBox="1"/>
          <p:nvPr/>
        </p:nvSpPr>
        <p:spPr>
          <a:xfrm>
            <a:off x="3011968" y="3611715"/>
            <a:ext cx="5934808" cy="523220"/>
          </a:xfrm>
          <a:prstGeom prst="rect">
            <a:avLst/>
          </a:prstGeom>
          <a:noFill/>
        </p:spPr>
        <p:txBody>
          <a:bodyPr wrap="square" rtlCol="0">
            <a:spAutoFit/>
          </a:bodyPr>
          <a:lstStyle/>
          <a:p>
            <a:r>
              <a:rPr lang="en-CA" sz="2800" dirty="0">
                <a:solidFill>
                  <a:schemeClr val="bg2">
                    <a:lumMod val="50000"/>
                  </a:schemeClr>
                </a:solidFill>
                <a:latin typeface="Arial" panose="020B0604020202020204" pitchFamily="34" charset="0"/>
                <a:cs typeface="Arial" panose="020B0604020202020204" pitchFamily="34" charset="0"/>
              </a:rPr>
              <a:t>“…lacks sufficient control…” para 5</a:t>
            </a:r>
          </a:p>
        </p:txBody>
      </p:sp>
      <p:pic>
        <p:nvPicPr>
          <p:cNvPr id="6" name="Picture 5">
            <a:extLst>
              <a:ext uri="{FF2B5EF4-FFF2-40B4-BE49-F238E27FC236}">
                <a16:creationId xmlns:a16="http://schemas.microsoft.com/office/drawing/2014/main" id="{CA6F1D8E-4056-4A60-9109-D75077304F3E}"/>
              </a:ext>
            </a:extLst>
          </p:cNvPr>
          <p:cNvPicPr>
            <a:picLocks noChangeAspect="1"/>
          </p:cNvPicPr>
          <p:nvPr/>
        </p:nvPicPr>
        <p:blipFill>
          <a:blip r:embed="rId5"/>
          <a:stretch>
            <a:fillRect/>
          </a:stretch>
        </p:blipFill>
        <p:spPr>
          <a:xfrm>
            <a:off x="957438" y="1874385"/>
            <a:ext cx="2054530" cy="3109229"/>
          </a:xfrm>
          <a:prstGeom prst="rect">
            <a:avLst/>
          </a:prstGeom>
        </p:spPr>
      </p:pic>
      <p:sp>
        <p:nvSpPr>
          <p:cNvPr id="5" name="TextBox 4">
            <a:extLst>
              <a:ext uri="{FF2B5EF4-FFF2-40B4-BE49-F238E27FC236}">
                <a16:creationId xmlns:a16="http://schemas.microsoft.com/office/drawing/2014/main" id="{99648945-4FE1-4600-8121-0AA7AF1ED612}"/>
              </a:ext>
            </a:extLst>
          </p:cNvPr>
          <p:cNvSpPr txBox="1"/>
          <p:nvPr/>
        </p:nvSpPr>
        <p:spPr>
          <a:xfrm>
            <a:off x="2799697" y="5037397"/>
            <a:ext cx="8385138" cy="954107"/>
          </a:xfrm>
          <a:prstGeom prst="rect">
            <a:avLst/>
          </a:prstGeom>
          <a:noFill/>
        </p:spPr>
        <p:txBody>
          <a:bodyPr wrap="square" rtlCol="0">
            <a:spAutoFit/>
          </a:bodyPr>
          <a:lstStyle/>
          <a:p>
            <a:r>
              <a:rPr lang="en-CA" sz="2800" dirty="0">
                <a:solidFill>
                  <a:schemeClr val="bg2">
                    <a:lumMod val="50000"/>
                  </a:schemeClr>
                </a:solidFill>
                <a:latin typeface="Arial" panose="020B0604020202020204" pitchFamily="34" charset="0"/>
                <a:cs typeface="Arial" panose="020B0604020202020204" pitchFamily="34" charset="0"/>
              </a:rPr>
              <a:t>“…evidence does not establish that the Law Society authorized copyright infringement…” para 46</a:t>
            </a:r>
          </a:p>
        </p:txBody>
      </p:sp>
    </p:spTree>
    <p:custDataLst>
      <p:tags r:id="rId1"/>
    </p:custDataLst>
    <p:extLst>
      <p:ext uri="{BB962C8B-B14F-4D97-AF65-F5344CB8AC3E}">
        <p14:creationId xmlns:p14="http://schemas.microsoft.com/office/powerpoint/2010/main" val="603148965"/>
      </p:ext>
    </p:extLst>
  </p:cSld>
  <p:clrMapOvr>
    <a:masterClrMapping/>
  </p:clrMapOvr>
  <mc:AlternateContent xmlns:mc="http://schemas.openxmlformats.org/markup-compatibility/2006" xmlns:p14="http://schemas.microsoft.com/office/powerpoint/2010/main">
    <mc:Choice Requires="p14">
      <p:transition spd="slow" p14:dur="2000" advTm="24497"/>
    </mc:Choice>
    <mc:Fallback xmlns="">
      <p:transition spd="slow" advTm="2449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iterate type="lt">
                                    <p:tmAbs val="70"/>
                                  </p:iterate>
                                  <p:childTnLst>
                                    <p:set>
                                      <p:cBhvr>
                                        <p:cTn id="15" dur="1" fill="hold">
                                          <p:stCondLst>
                                            <p:cond delay="0"/>
                                          </p:stCondLst>
                                        </p:cTn>
                                        <p:tgtEl>
                                          <p:spTgt spid="3"/>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iterate type="lt">
                                    <p:tmAbs val="70"/>
                                  </p:iterate>
                                  <p:childTnLst>
                                    <p:set>
                                      <p:cBhvr>
                                        <p:cTn id="19"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1C4A22-AA8A-4585-9617-E9772AA22F9A}"/>
              </a:ext>
            </a:extLst>
          </p:cNvPr>
          <p:cNvSpPr>
            <a:spLocks noGrp="1"/>
          </p:cNvSpPr>
          <p:nvPr>
            <p:ph type="title"/>
          </p:nvPr>
        </p:nvSpPr>
        <p:spPr/>
        <p:txBody>
          <a:bodyPr/>
          <a:lstStyle/>
          <a:p>
            <a:r>
              <a:rPr lang="en-CA" b="1" dirty="0">
                <a:latin typeface="Arial" panose="020B0604020202020204" pitchFamily="34" charset="0"/>
                <a:cs typeface="Arial" panose="020B0604020202020204" pitchFamily="34" charset="0"/>
              </a:rPr>
              <a:t>CUSTOM PHOTOCOPY SERVICE</a:t>
            </a:r>
          </a:p>
        </p:txBody>
      </p:sp>
      <p:pic>
        <p:nvPicPr>
          <p:cNvPr id="7" name="Content Placeholder 6">
            <a:extLst>
              <a:ext uri="{FF2B5EF4-FFF2-40B4-BE49-F238E27FC236}">
                <a16:creationId xmlns:a16="http://schemas.microsoft.com/office/drawing/2014/main" id="{4A188E01-B05C-4FA6-8347-57AC86048918}"/>
              </a:ext>
            </a:extLst>
          </p:cNvPr>
          <p:cNvPicPr>
            <a:picLocks noGrp="1" noChangeAspect="1"/>
          </p:cNvPicPr>
          <p:nvPr>
            <p:ph sz="quarter" idx="14"/>
          </p:nvPr>
        </p:nvPicPr>
        <p:blipFill>
          <a:blip r:embed="rId4"/>
          <a:stretch>
            <a:fillRect/>
          </a:stretch>
        </p:blipFill>
        <p:spPr>
          <a:xfrm>
            <a:off x="1462622" y="2132676"/>
            <a:ext cx="4903254" cy="3266801"/>
          </a:xfrm>
        </p:spPr>
      </p:pic>
      <p:sp>
        <p:nvSpPr>
          <p:cNvPr id="3" name="TextBox 2">
            <a:extLst>
              <a:ext uri="{FF2B5EF4-FFF2-40B4-BE49-F238E27FC236}">
                <a16:creationId xmlns:a16="http://schemas.microsoft.com/office/drawing/2014/main" id="{4A1C4B72-9698-4985-ABAF-BF70091C0831}"/>
              </a:ext>
            </a:extLst>
          </p:cNvPr>
          <p:cNvSpPr txBox="1"/>
          <p:nvPr/>
        </p:nvSpPr>
        <p:spPr>
          <a:xfrm>
            <a:off x="5784489" y="3504466"/>
            <a:ext cx="6763110" cy="523220"/>
          </a:xfrm>
          <a:prstGeom prst="rect">
            <a:avLst/>
          </a:prstGeom>
          <a:noFill/>
        </p:spPr>
        <p:txBody>
          <a:bodyPr wrap="square" rtlCol="0">
            <a:spAutoFit/>
          </a:bodyPr>
          <a:lstStyle/>
          <a:p>
            <a:r>
              <a:rPr lang="en-CA" sz="2800" dirty="0">
                <a:solidFill>
                  <a:schemeClr val="bg2">
                    <a:lumMod val="50000"/>
                  </a:schemeClr>
                </a:solidFill>
                <a:latin typeface="Arial" panose="020B0604020202020204" pitchFamily="34" charset="0"/>
                <a:cs typeface="Arial" panose="020B0604020202020204" pitchFamily="34" charset="0"/>
              </a:rPr>
              <a:t>Does this service fall under fair dealing?</a:t>
            </a:r>
          </a:p>
        </p:txBody>
      </p:sp>
      <p:pic>
        <p:nvPicPr>
          <p:cNvPr id="8" name="Picture 7">
            <a:extLst>
              <a:ext uri="{FF2B5EF4-FFF2-40B4-BE49-F238E27FC236}">
                <a16:creationId xmlns:a16="http://schemas.microsoft.com/office/drawing/2014/main" id="{8B306437-2339-41D4-93B1-FE1F8DB52443}"/>
              </a:ext>
            </a:extLst>
          </p:cNvPr>
          <p:cNvPicPr>
            <a:picLocks noChangeAspect="1"/>
          </p:cNvPicPr>
          <p:nvPr/>
        </p:nvPicPr>
        <p:blipFill rotWithShape="1">
          <a:blip r:embed="rId5"/>
          <a:srcRect l="5683" t="2238" r="11953" b="17714"/>
          <a:stretch/>
        </p:blipFill>
        <p:spPr>
          <a:xfrm>
            <a:off x="7826521" y="2525486"/>
            <a:ext cx="2902857" cy="2821279"/>
          </a:xfrm>
          <a:prstGeom prst="rect">
            <a:avLst/>
          </a:prstGeom>
        </p:spPr>
      </p:pic>
      <p:sp>
        <p:nvSpPr>
          <p:cNvPr id="9" name="TextBox 8">
            <a:extLst>
              <a:ext uri="{FF2B5EF4-FFF2-40B4-BE49-F238E27FC236}">
                <a16:creationId xmlns:a16="http://schemas.microsoft.com/office/drawing/2014/main" id="{36DC378D-74D1-43C3-A002-C477C5673490}"/>
              </a:ext>
            </a:extLst>
          </p:cNvPr>
          <p:cNvSpPr txBox="1"/>
          <p:nvPr/>
        </p:nvSpPr>
        <p:spPr>
          <a:xfrm>
            <a:off x="1732498" y="1458523"/>
            <a:ext cx="4363502" cy="5232202"/>
          </a:xfrm>
          <a:prstGeom prst="rect">
            <a:avLst/>
          </a:prstGeom>
          <a:noFill/>
        </p:spPr>
        <p:txBody>
          <a:bodyPr wrap="square" rtlCol="0">
            <a:spAutoFit/>
          </a:bodyPr>
          <a:lstStyle/>
          <a:p>
            <a:r>
              <a:rPr lang="en-CA" sz="2800" dirty="0">
                <a:solidFill>
                  <a:schemeClr val="bg2">
                    <a:lumMod val="50000"/>
                  </a:schemeClr>
                </a:solidFill>
                <a:latin typeface="Arial" panose="020B0604020202020204" pitchFamily="34" charset="0"/>
                <a:cs typeface="Arial" panose="020B0604020202020204" pitchFamily="34" charset="0"/>
              </a:rPr>
              <a:t>Exceptions</a:t>
            </a:r>
          </a:p>
          <a:p>
            <a:r>
              <a:rPr lang="en-CA" b="1" dirty="0">
                <a:solidFill>
                  <a:schemeClr val="bg2">
                    <a:lumMod val="50000"/>
                  </a:schemeClr>
                </a:solidFill>
                <a:latin typeface="Arial" panose="020B0604020202020204" pitchFamily="34" charset="0"/>
                <a:cs typeface="Arial" panose="020B0604020202020204" pitchFamily="34" charset="0"/>
              </a:rPr>
              <a:t>Fair Dealing</a:t>
            </a:r>
            <a:endParaRPr lang="en-CA" dirty="0">
              <a:solidFill>
                <a:schemeClr val="bg2">
                  <a:lumMod val="50000"/>
                </a:schemeClr>
              </a:solidFill>
              <a:latin typeface="Arial" panose="020B0604020202020204" pitchFamily="34" charset="0"/>
              <a:cs typeface="Arial" panose="020B0604020202020204" pitchFamily="34" charset="0"/>
            </a:endParaRPr>
          </a:p>
          <a:p>
            <a:r>
              <a:rPr lang="en-CA" b="1" dirty="0">
                <a:solidFill>
                  <a:schemeClr val="bg2">
                    <a:lumMod val="50000"/>
                  </a:schemeClr>
                </a:solidFill>
                <a:latin typeface="Arial" panose="020B0604020202020204" pitchFamily="34" charset="0"/>
                <a:cs typeface="Arial" panose="020B0604020202020204" pitchFamily="34" charset="0"/>
              </a:rPr>
              <a:t>Research, private study, etc.</a:t>
            </a:r>
          </a:p>
          <a:p>
            <a:r>
              <a:rPr lang="en-CA" b="1" dirty="0">
                <a:solidFill>
                  <a:schemeClr val="bg2">
                    <a:lumMod val="50000"/>
                  </a:schemeClr>
                </a:solidFill>
                <a:latin typeface="Arial" panose="020B0604020202020204" pitchFamily="34" charset="0"/>
                <a:cs typeface="Arial" panose="020B0604020202020204" pitchFamily="34" charset="0"/>
              </a:rPr>
              <a:t>29</a:t>
            </a:r>
            <a:r>
              <a:rPr lang="en-CA" dirty="0">
                <a:solidFill>
                  <a:schemeClr val="bg2">
                    <a:lumMod val="50000"/>
                  </a:schemeClr>
                </a:solidFill>
                <a:latin typeface="Arial" panose="020B0604020202020204" pitchFamily="34" charset="0"/>
                <a:cs typeface="Arial" panose="020B0604020202020204" pitchFamily="34" charset="0"/>
              </a:rPr>
              <a:t> Fair dealing for the purpose of research, private study, education, parody or satire does not infringe copyright. R.S., 1985, c. </a:t>
            </a:r>
          </a:p>
          <a:p>
            <a:endParaRPr lang="en-CA" dirty="0">
              <a:solidFill>
                <a:schemeClr val="bg2">
                  <a:lumMod val="50000"/>
                </a:schemeClr>
              </a:solidFill>
              <a:latin typeface="Arial" panose="020B0604020202020204" pitchFamily="34" charset="0"/>
              <a:cs typeface="Arial" panose="020B0604020202020204" pitchFamily="34" charset="0"/>
            </a:endParaRPr>
          </a:p>
          <a:p>
            <a:r>
              <a:rPr lang="en-CA" b="1" dirty="0">
                <a:solidFill>
                  <a:schemeClr val="bg2">
                    <a:lumMod val="50000"/>
                  </a:schemeClr>
                </a:solidFill>
                <a:latin typeface="Arial" panose="020B0604020202020204" pitchFamily="34" charset="0"/>
                <a:cs typeface="Arial" panose="020B0604020202020204" pitchFamily="34" charset="0"/>
              </a:rPr>
              <a:t>Criticism or review</a:t>
            </a:r>
          </a:p>
          <a:p>
            <a:r>
              <a:rPr lang="en-CA" b="1" dirty="0">
                <a:solidFill>
                  <a:schemeClr val="bg2">
                    <a:lumMod val="50000"/>
                  </a:schemeClr>
                </a:solidFill>
                <a:latin typeface="Arial" panose="020B0604020202020204" pitchFamily="34" charset="0"/>
                <a:cs typeface="Arial" panose="020B0604020202020204" pitchFamily="34" charset="0"/>
              </a:rPr>
              <a:t>29.1</a:t>
            </a:r>
            <a:r>
              <a:rPr lang="en-CA" dirty="0">
                <a:solidFill>
                  <a:schemeClr val="bg2">
                    <a:lumMod val="50000"/>
                  </a:schemeClr>
                </a:solidFill>
                <a:latin typeface="Arial" panose="020B0604020202020204" pitchFamily="34" charset="0"/>
                <a:cs typeface="Arial" panose="020B0604020202020204" pitchFamily="34" charset="0"/>
              </a:rPr>
              <a:t> Fair dealing for the purpose of criticism or review</a:t>
            </a:r>
            <a:r>
              <a:rPr lang="en-CA" dirty="0"/>
              <a:t> </a:t>
            </a:r>
            <a:r>
              <a:rPr lang="en-CA" dirty="0">
                <a:solidFill>
                  <a:schemeClr val="bg2">
                    <a:lumMod val="50000"/>
                  </a:schemeClr>
                </a:solidFill>
                <a:latin typeface="Arial" panose="020B0604020202020204" pitchFamily="34" charset="0"/>
                <a:cs typeface="Arial" panose="020B0604020202020204" pitchFamily="34" charset="0"/>
              </a:rPr>
              <a:t>does not infringe copyright if the following are mentioned: …</a:t>
            </a:r>
            <a:endParaRPr lang="en-CA" b="1" dirty="0">
              <a:solidFill>
                <a:schemeClr val="bg2">
                  <a:lumMod val="50000"/>
                </a:schemeClr>
              </a:solidFill>
              <a:latin typeface="Arial" panose="020B0604020202020204" pitchFamily="34" charset="0"/>
              <a:cs typeface="Arial" panose="020B0604020202020204" pitchFamily="34" charset="0"/>
            </a:endParaRPr>
          </a:p>
          <a:p>
            <a:endParaRPr lang="en-CA" b="1" dirty="0">
              <a:solidFill>
                <a:schemeClr val="bg2">
                  <a:lumMod val="50000"/>
                </a:schemeClr>
              </a:solidFill>
              <a:latin typeface="Arial" panose="020B0604020202020204" pitchFamily="34" charset="0"/>
              <a:cs typeface="Arial" panose="020B0604020202020204" pitchFamily="34" charset="0"/>
            </a:endParaRPr>
          </a:p>
          <a:p>
            <a:r>
              <a:rPr lang="en-CA" b="1" dirty="0">
                <a:solidFill>
                  <a:schemeClr val="bg2">
                    <a:lumMod val="50000"/>
                  </a:schemeClr>
                </a:solidFill>
                <a:latin typeface="Arial" panose="020B0604020202020204" pitchFamily="34" charset="0"/>
                <a:cs typeface="Arial" panose="020B0604020202020204" pitchFamily="34" charset="0"/>
              </a:rPr>
              <a:t>News reporting</a:t>
            </a:r>
          </a:p>
          <a:p>
            <a:r>
              <a:rPr lang="en-CA" b="1" dirty="0">
                <a:solidFill>
                  <a:schemeClr val="bg2">
                    <a:lumMod val="50000"/>
                  </a:schemeClr>
                </a:solidFill>
                <a:latin typeface="Arial" panose="020B0604020202020204" pitchFamily="34" charset="0"/>
                <a:cs typeface="Arial" panose="020B0604020202020204" pitchFamily="34" charset="0"/>
              </a:rPr>
              <a:t>29.2</a:t>
            </a:r>
            <a:r>
              <a:rPr lang="en-CA" dirty="0">
                <a:solidFill>
                  <a:schemeClr val="bg2">
                    <a:lumMod val="50000"/>
                  </a:schemeClr>
                </a:solidFill>
                <a:latin typeface="Arial" panose="020B0604020202020204" pitchFamily="34" charset="0"/>
                <a:cs typeface="Arial" panose="020B0604020202020204" pitchFamily="34" charset="0"/>
              </a:rPr>
              <a:t> Fair dealing for the purpose of news reporting does not infringe copyright if the following are mentioned: …</a:t>
            </a:r>
          </a:p>
        </p:txBody>
      </p:sp>
    </p:spTree>
    <p:custDataLst>
      <p:tags r:id="rId1"/>
    </p:custDataLst>
    <p:extLst>
      <p:ext uri="{BB962C8B-B14F-4D97-AF65-F5344CB8AC3E}">
        <p14:creationId xmlns:p14="http://schemas.microsoft.com/office/powerpoint/2010/main" val="3514265192"/>
      </p:ext>
    </p:extLst>
  </p:cSld>
  <p:clrMapOvr>
    <a:masterClrMapping/>
  </p:clrMapOvr>
  <mc:AlternateContent xmlns:mc="http://schemas.openxmlformats.org/markup-compatibility/2006" xmlns:p14="http://schemas.microsoft.com/office/powerpoint/2010/main">
    <mc:Choice Requires="p14">
      <p:transition spd="slow" p14:dur="2000" advTm="20269"/>
    </mc:Choice>
    <mc:Fallback xmlns="">
      <p:transition spd="slow" advTm="2026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xit" presetSubtype="0" fill="hold" nodeType="clickEffect">
                                  <p:stCondLst>
                                    <p:cond delay="0"/>
                                  </p:stCondLst>
                                  <p:childTnLst>
                                    <p:animEffect transition="out" filter="fade">
                                      <p:cBhvr>
                                        <p:cTn id="15" dur="500"/>
                                        <p:tgtEl>
                                          <p:spTgt spid="7"/>
                                        </p:tgtEl>
                                      </p:cBhvr>
                                    </p:animEffect>
                                    <p:set>
                                      <p:cBhvr>
                                        <p:cTn id="16" dur="1" fill="hold">
                                          <p:stCondLst>
                                            <p:cond delay="499"/>
                                          </p:stCondLst>
                                        </p:cTn>
                                        <p:tgtEl>
                                          <p:spTgt spid="7"/>
                                        </p:tgtEl>
                                        <p:attrNameLst>
                                          <p:attrName>style.visibility</p:attrName>
                                        </p:attrNameLst>
                                      </p:cBhvr>
                                      <p:to>
                                        <p:strVal val="hidden"/>
                                      </p:to>
                                    </p:set>
                                  </p:childTnLst>
                                </p:cTn>
                              </p:par>
                            </p:childTnLst>
                          </p:cTn>
                        </p:par>
                        <p:par>
                          <p:cTn id="17" fill="hold">
                            <p:stCondLst>
                              <p:cond delay="500"/>
                            </p:stCondLst>
                            <p:childTnLst>
                              <p:par>
                                <p:cTn id="18" presetID="10" presetClass="exit" presetSubtype="0" fill="hold" nodeType="afterEffect">
                                  <p:stCondLst>
                                    <p:cond delay="0"/>
                                  </p:stCondLst>
                                  <p:childTnLst>
                                    <p:animEffect transition="out" filter="fade">
                                      <p:cBhvr>
                                        <p:cTn id="19" dur="500"/>
                                        <p:tgtEl>
                                          <p:spTgt spid="8"/>
                                        </p:tgtEl>
                                      </p:cBhvr>
                                    </p:animEffect>
                                    <p:set>
                                      <p:cBhvr>
                                        <p:cTn id="20" dur="1" fill="hold">
                                          <p:stCondLst>
                                            <p:cond delay="499"/>
                                          </p:stCondLst>
                                        </p:cTn>
                                        <p:tgtEl>
                                          <p:spTgt spid="8"/>
                                        </p:tgtEl>
                                        <p:attrNameLst>
                                          <p:attrName>style.visibility</p:attrName>
                                        </p:attrNameLst>
                                      </p:cBhvr>
                                      <p:to>
                                        <p:strVal val="hidden"/>
                                      </p:to>
                                    </p:set>
                                  </p:childTnLst>
                                </p:cTn>
                              </p:par>
                            </p:childTnLst>
                          </p:cTn>
                        </p:par>
                        <p:par>
                          <p:cTn id="21" fill="hold">
                            <p:stCondLst>
                              <p:cond delay="1000"/>
                            </p:stCondLst>
                            <p:childTnLst>
                              <p:par>
                                <p:cTn id="22" presetID="10" presetClass="entr" presetSubtype="0"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500"/>
                                        <p:tgtEl>
                                          <p:spTgt spid="3"/>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1.1|7.9"/>
</p:tagLst>
</file>

<file path=ppt/tags/tag10.xml><?xml version="1.0" encoding="utf-8"?>
<p:tagLst xmlns:a="http://schemas.openxmlformats.org/drawingml/2006/main" xmlns:r="http://schemas.openxmlformats.org/officeDocument/2006/relationships" xmlns:p="http://schemas.openxmlformats.org/presentationml/2006/main">
  <p:tag name="TIMING" val="|2.4|7.8"/>
</p:tagLst>
</file>

<file path=ppt/tags/tag11.xml><?xml version="1.0" encoding="utf-8"?>
<p:tagLst xmlns:a="http://schemas.openxmlformats.org/drawingml/2006/main" xmlns:r="http://schemas.openxmlformats.org/officeDocument/2006/relationships" xmlns:p="http://schemas.openxmlformats.org/presentationml/2006/main">
  <p:tag name="TIMING" val="|1.3"/>
</p:tagLst>
</file>

<file path=ppt/tags/tag12.xml><?xml version="1.0" encoding="utf-8"?>
<p:tagLst xmlns:a="http://schemas.openxmlformats.org/drawingml/2006/main" xmlns:r="http://schemas.openxmlformats.org/officeDocument/2006/relationships" xmlns:p="http://schemas.openxmlformats.org/presentationml/2006/main">
  <p:tag name="TIMING" val="|1.1|4.1"/>
</p:tagLst>
</file>

<file path=ppt/tags/tag13.xml><?xml version="1.0" encoding="utf-8"?>
<p:tagLst xmlns:a="http://schemas.openxmlformats.org/drawingml/2006/main" xmlns:r="http://schemas.openxmlformats.org/officeDocument/2006/relationships" xmlns:p="http://schemas.openxmlformats.org/presentationml/2006/main">
  <p:tag name="TIMING" val="|1.5|7.6|2.7"/>
</p:tagLst>
</file>

<file path=ppt/tags/tag14.xml><?xml version="1.0" encoding="utf-8"?>
<p:tagLst xmlns:a="http://schemas.openxmlformats.org/drawingml/2006/main" xmlns:r="http://schemas.openxmlformats.org/officeDocument/2006/relationships" xmlns:p="http://schemas.openxmlformats.org/presentationml/2006/main">
  <p:tag name="TIMING" val="|1.4|4.8|7.6"/>
</p:tagLst>
</file>

<file path=ppt/tags/tag15.xml><?xml version="1.0" encoding="utf-8"?>
<p:tagLst xmlns:a="http://schemas.openxmlformats.org/drawingml/2006/main" xmlns:r="http://schemas.openxmlformats.org/officeDocument/2006/relationships" xmlns:p="http://schemas.openxmlformats.org/presentationml/2006/main">
  <p:tag name="TIMING" val="|0.7"/>
</p:tagLst>
</file>

<file path=ppt/tags/tag16.xml><?xml version="1.0" encoding="utf-8"?>
<p:tagLst xmlns:a="http://schemas.openxmlformats.org/drawingml/2006/main" xmlns:r="http://schemas.openxmlformats.org/officeDocument/2006/relationships" xmlns:p="http://schemas.openxmlformats.org/presentationml/2006/main">
  <p:tag name="TIMING" val="|0.5"/>
</p:tagLst>
</file>

<file path=ppt/tags/tag17.xml><?xml version="1.0" encoding="utf-8"?>
<p:tagLst xmlns:a="http://schemas.openxmlformats.org/drawingml/2006/main" xmlns:r="http://schemas.openxmlformats.org/officeDocument/2006/relationships" xmlns:p="http://schemas.openxmlformats.org/presentationml/2006/main">
  <p:tag name="TIMING" val="|0.8"/>
</p:tagLst>
</file>

<file path=ppt/tags/tag18.xml><?xml version="1.0" encoding="utf-8"?>
<p:tagLst xmlns:a="http://schemas.openxmlformats.org/drawingml/2006/main" xmlns:r="http://schemas.openxmlformats.org/officeDocument/2006/relationships" xmlns:p="http://schemas.openxmlformats.org/presentationml/2006/main">
  <p:tag name="TIMING" val="|1.2|2.1|7.8"/>
</p:tagLst>
</file>

<file path=ppt/tags/tag19.xml><?xml version="1.0" encoding="utf-8"?>
<p:tagLst xmlns:a="http://schemas.openxmlformats.org/drawingml/2006/main" xmlns:r="http://schemas.openxmlformats.org/officeDocument/2006/relationships" xmlns:p="http://schemas.openxmlformats.org/presentationml/2006/main">
  <p:tag name="TIMING" val="|1|3.3"/>
</p:tagLst>
</file>

<file path=ppt/tags/tag2.xml><?xml version="1.0" encoding="utf-8"?>
<p:tagLst xmlns:a="http://schemas.openxmlformats.org/drawingml/2006/main" xmlns:r="http://schemas.openxmlformats.org/officeDocument/2006/relationships" xmlns:p="http://schemas.openxmlformats.org/presentationml/2006/main">
  <p:tag name="TIMING" val="|0.9|7|3.2|0.9|5.9"/>
</p:tagLst>
</file>

<file path=ppt/tags/tag20.xml><?xml version="1.0" encoding="utf-8"?>
<p:tagLst xmlns:a="http://schemas.openxmlformats.org/drawingml/2006/main" xmlns:r="http://schemas.openxmlformats.org/officeDocument/2006/relationships" xmlns:p="http://schemas.openxmlformats.org/presentationml/2006/main">
  <p:tag name="TIMING" val="|0.8|7.3|2.4|6.5|3.6|1.1"/>
</p:tagLst>
</file>

<file path=ppt/tags/tag21.xml><?xml version="1.0" encoding="utf-8"?>
<p:tagLst xmlns:a="http://schemas.openxmlformats.org/drawingml/2006/main" xmlns:r="http://schemas.openxmlformats.org/officeDocument/2006/relationships" xmlns:p="http://schemas.openxmlformats.org/presentationml/2006/main">
  <p:tag name="TIMING" val="|0.9|7.9|10.6"/>
</p:tagLst>
</file>

<file path=ppt/tags/tag22.xml><?xml version="1.0" encoding="utf-8"?>
<p:tagLst xmlns:a="http://schemas.openxmlformats.org/drawingml/2006/main" xmlns:r="http://schemas.openxmlformats.org/officeDocument/2006/relationships" xmlns:p="http://schemas.openxmlformats.org/presentationml/2006/main">
  <p:tag name="TIMING" val="|1.9|2.6|2.3|8.4|4.6"/>
</p:tagLst>
</file>

<file path=ppt/tags/tag23.xml><?xml version="1.0" encoding="utf-8"?>
<p:tagLst xmlns:a="http://schemas.openxmlformats.org/drawingml/2006/main" xmlns:r="http://schemas.openxmlformats.org/officeDocument/2006/relationships" xmlns:p="http://schemas.openxmlformats.org/presentationml/2006/main">
  <p:tag name="TIMING" val="|1|7"/>
</p:tagLst>
</file>

<file path=ppt/tags/tag24.xml><?xml version="1.0" encoding="utf-8"?>
<p:tagLst xmlns:a="http://schemas.openxmlformats.org/drawingml/2006/main" xmlns:r="http://schemas.openxmlformats.org/officeDocument/2006/relationships" xmlns:p="http://schemas.openxmlformats.org/presentationml/2006/main">
  <p:tag name="TIMING" val="|1.2|4.4|5|7"/>
</p:tagLst>
</file>

<file path=ppt/tags/tag25.xml><?xml version="1.0" encoding="utf-8"?>
<p:tagLst xmlns:a="http://schemas.openxmlformats.org/drawingml/2006/main" xmlns:r="http://schemas.openxmlformats.org/officeDocument/2006/relationships" xmlns:p="http://schemas.openxmlformats.org/presentationml/2006/main">
  <p:tag name="TIMING" val="|1.7|4.8|5.7|6.6|1.9"/>
</p:tagLst>
</file>

<file path=ppt/tags/tag26.xml><?xml version="1.0" encoding="utf-8"?>
<p:tagLst xmlns:a="http://schemas.openxmlformats.org/drawingml/2006/main" xmlns:r="http://schemas.openxmlformats.org/officeDocument/2006/relationships" xmlns:p="http://schemas.openxmlformats.org/presentationml/2006/main">
  <p:tag name="TIMING" val="|1"/>
</p:tagLst>
</file>

<file path=ppt/tags/tag27.xml><?xml version="1.0" encoding="utf-8"?>
<p:tagLst xmlns:a="http://schemas.openxmlformats.org/drawingml/2006/main" xmlns:r="http://schemas.openxmlformats.org/officeDocument/2006/relationships" xmlns:p="http://schemas.openxmlformats.org/presentationml/2006/main">
  <p:tag name="TIMING" val="|2|2.4"/>
</p:tagLst>
</file>

<file path=ppt/tags/tag28.xml><?xml version="1.0" encoding="utf-8"?>
<p:tagLst xmlns:a="http://schemas.openxmlformats.org/drawingml/2006/main" xmlns:r="http://schemas.openxmlformats.org/officeDocument/2006/relationships" xmlns:p="http://schemas.openxmlformats.org/presentationml/2006/main">
  <p:tag name="TIMING" val="|1.3"/>
</p:tagLst>
</file>

<file path=ppt/tags/tag29.xml><?xml version="1.0" encoding="utf-8"?>
<p:tagLst xmlns:a="http://schemas.openxmlformats.org/drawingml/2006/main" xmlns:r="http://schemas.openxmlformats.org/officeDocument/2006/relationships" xmlns:p="http://schemas.openxmlformats.org/presentationml/2006/main">
  <p:tag name="TIMING" val="|1.3|16.7|4.9"/>
</p:tagLst>
</file>

<file path=ppt/tags/tag3.xml><?xml version="1.0" encoding="utf-8"?>
<p:tagLst xmlns:a="http://schemas.openxmlformats.org/drawingml/2006/main" xmlns:r="http://schemas.openxmlformats.org/officeDocument/2006/relationships" xmlns:p="http://schemas.openxmlformats.org/presentationml/2006/main">
  <p:tag name="TIMING" val="|0.7|5.5|3.4|3.6|7.7|2.7"/>
</p:tagLst>
</file>

<file path=ppt/tags/tag30.xml><?xml version="1.0" encoding="utf-8"?>
<p:tagLst xmlns:a="http://schemas.openxmlformats.org/drawingml/2006/main" xmlns:r="http://schemas.openxmlformats.org/officeDocument/2006/relationships" xmlns:p="http://schemas.openxmlformats.org/presentationml/2006/main">
  <p:tag name="TIMING" val="|2.5|2.1|3.8|6.8|4.7"/>
</p:tagLst>
</file>

<file path=ppt/tags/tag31.xml><?xml version="1.0" encoding="utf-8"?>
<p:tagLst xmlns:a="http://schemas.openxmlformats.org/drawingml/2006/main" xmlns:r="http://schemas.openxmlformats.org/officeDocument/2006/relationships" xmlns:p="http://schemas.openxmlformats.org/presentationml/2006/main">
  <p:tag name="TIMING" val="|0.9|4.4"/>
</p:tagLst>
</file>

<file path=ppt/tags/tag32.xml><?xml version="1.0" encoding="utf-8"?>
<p:tagLst xmlns:a="http://schemas.openxmlformats.org/drawingml/2006/main" xmlns:r="http://schemas.openxmlformats.org/officeDocument/2006/relationships" xmlns:p="http://schemas.openxmlformats.org/presentationml/2006/main">
  <p:tag name="TIMING" val="|1.8|3.5|3.5"/>
</p:tagLst>
</file>

<file path=ppt/tags/tag4.xml><?xml version="1.0" encoding="utf-8"?>
<p:tagLst xmlns:a="http://schemas.openxmlformats.org/drawingml/2006/main" xmlns:r="http://schemas.openxmlformats.org/officeDocument/2006/relationships" xmlns:p="http://schemas.openxmlformats.org/presentationml/2006/main">
  <p:tag name="TIMING" val="|3.4|7.6|5.1"/>
</p:tagLst>
</file>

<file path=ppt/tags/tag5.xml><?xml version="1.0" encoding="utf-8"?>
<p:tagLst xmlns:a="http://schemas.openxmlformats.org/drawingml/2006/main" xmlns:r="http://schemas.openxmlformats.org/officeDocument/2006/relationships" xmlns:p="http://schemas.openxmlformats.org/presentationml/2006/main">
  <p:tag name="TIMING" val="|1.6|7.6"/>
</p:tagLst>
</file>

<file path=ppt/tags/tag6.xml><?xml version="1.0" encoding="utf-8"?>
<p:tagLst xmlns:a="http://schemas.openxmlformats.org/drawingml/2006/main" xmlns:r="http://schemas.openxmlformats.org/officeDocument/2006/relationships" xmlns:p="http://schemas.openxmlformats.org/presentationml/2006/main">
  <p:tag name="TIMING" val="|1|7.4"/>
</p:tagLst>
</file>

<file path=ppt/tags/tag7.xml><?xml version="1.0" encoding="utf-8"?>
<p:tagLst xmlns:a="http://schemas.openxmlformats.org/drawingml/2006/main" xmlns:r="http://schemas.openxmlformats.org/officeDocument/2006/relationships" xmlns:p="http://schemas.openxmlformats.org/presentationml/2006/main">
  <p:tag name="TIMING" val="|1|5.9|6.2"/>
</p:tagLst>
</file>

<file path=ppt/tags/tag8.xml><?xml version="1.0" encoding="utf-8"?>
<p:tagLst xmlns:a="http://schemas.openxmlformats.org/drawingml/2006/main" xmlns:r="http://schemas.openxmlformats.org/officeDocument/2006/relationships" xmlns:p="http://schemas.openxmlformats.org/presentationml/2006/main">
  <p:tag name="TIMING" val="|1.1|12"/>
</p:tagLst>
</file>

<file path=ppt/tags/tag9.xml><?xml version="1.0" encoding="utf-8"?>
<p:tagLst xmlns:a="http://schemas.openxmlformats.org/drawingml/2006/main" xmlns:r="http://schemas.openxmlformats.org/officeDocument/2006/relationships" xmlns:p="http://schemas.openxmlformats.org/presentationml/2006/main">
  <p:tag name="TIMING" val="|1.4|5.3"/>
</p:tagLst>
</file>

<file path=ppt/theme/theme1.xml><?xml version="1.0" encoding="utf-8"?>
<a:theme xmlns:a="http://schemas.openxmlformats.org/drawingml/2006/main" name="Level 1">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Level 2">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LEvel 3">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LEvel 4">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LEvel 5">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1_LEvel 5">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3422</TotalTime>
  <Words>2639</Words>
  <Application>Microsoft Macintosh PowerPoint</Application>
  <PresentationFormat>Widescreen</PresentationFormat>
  <Paragraphs>308</Paragraphs>
  <Slides>44</Slides>
  <Notes>37</Notes>
  <HiddenSlides>0</HiddenSlides>
  <MMClips>1</MMClips>
  <ScaleCrop>false</ScaleCrop>
  <HeadingPairs>
    <vt:vector size="6" baseType="variant">
      <vt:variant>
        <vt:lpstr>Fonts Used</vt:lpstr>
      </vt:variant>
      <vt:variant>
        <vt:i4>5</vt:i4>
      </vt:variant>
      <vt:variant>
        <vt:lpstr>Theme</vt:lpstr>
      </vt:variant>
      <vt:variant>
        <vt:i4>6</vt:i4>
      </vt:variant>
      <vt:variant>
        <vt:lpstr>Slide Titles</vt:lpstr>
      </vt:variant>
      <vt:variant>
        <vt:i4>44</vt:i4>
      </vt:variant>
    </vt:vector>
  </HeadingPairs>
  <TitlesOfParts>
    <vt:vector size="55" baseType="lpstr">
      <vt:lpstr>Arial</vt:lpstr>
      <vt:lpstr>Calibri</vt:lpstr>
      <vt:lpstr>DINPro</vt:lpstr>
      <vt:lpstr>DINPro-CondBold</vt:lpstr>
      <vt:lpstr>Old English Text MT</vt:lpstr>
      <vt:lpstr>Level 1</vt:lpstr>
      <vt:lpstr>Level 2</vt:lpstr>
      <vt:lpstr>LEvel 3</vt:lpstr>
      <vt:lpstr>LEvel 4</vt:lpstr>
      <vt:lpstr>LEvel 5</vt:lpstr>
      <vt:lpstr>1_LEvel 5</vt:lpstr>
      <vt:lpstr>CCH v. LSUC</vt:lpstr>
      <vt:lpstr>LIBRARIES</vt:lpstr>
      <vt:lpstr>THE GREAT LIBRARY</vt:lpstr>
      <vt:lpstr>HISTORY</vt:lpstr>
      <vt:lpstr>KEY ISSUES</vt:lpstr>
      <vt:lpstr>SELF-SERVICE COPIERS</vt:lpstr>
      <vt:lpstr>INSUFFICIENT EVIDENCE</vt:lpstr>
      <vt:lpstr>SELF-SERVICE COPIERS</vt:lpstr>
      <vt:lpstr>CUSTOM PHOTOCOPY SERVICE</vt:lpstr>
      <vt:lpstr>FAIR DEALING</vt:lpstr>
      <vt:lpstr>FAIR DEALING – STEP 1: PURPOSE</vt:lpstr>
      <vt:lpstr>FAIR DEALING – STEP 2 - FAIRNESS</vt:lpstr>
      <vt:lpstr>SIX-FACTOR TEST</vt:lpstr>
      <vt:lpstr>PURPOSE OF THE DEALING</vt:lpstr>
      <vt:lpstr>CHARACTER OF THE DEALING</vt:lpstr>
      <vt:lpstr>AMOUNT OF THE DEALING</vt:lpstr>
      <vt:lpstr>ALTERNATIVES TO THE DEALING</vt:lpstr>
      <vt:lpstr>NATURE OF THE DEALING</vt:lpstr>
      <vt:lpstr>EFFECT OF THE DEALING</vt:lpstr>
      <vt:lpstr>SIX FACTORS</vt:lpstr>
      <vt:lpstr>FACTS OF THE CASE</vt:lpstr>
      <vt:lpstr>DEALING = PRACTICE OR SYSTEM</vt:lpstr>
      <vt:lpstr>APPLYING THE SIX FACTORS - PURPOSE</vt:lpstr>
      <vt:lpstr>APPLYING THE SIX FACTORS - CHARACTER</vt:lpstr>
      <vt:lpstr>APPLYING THE SIX FACTORS - AMOUNT</vt:lpstr>
      <vt:lpstr>APPLYING THE SIX FACTORS - ALTERNATIVES</vt:lpstr>
      <vt:lpstr>APPLYING THE SIX FACTORS - NATURE </vt:lpstr>
      <vt:lpstr>APPLYING THE SIX FACTORS - EFFECT</vt:lpstr>
      <vt:lpstr>SUPREME COURT DECISION</vt:lpstr>
      <vt:lpstr>SUPREME COURT’S DECISION – APPEAL ALLOWED</vt:lpstr>
      <vt:lpstr>CONCLUSION</vt:lpstr>
      <vt:lpstr>THE SIX FACTOR LEGACY</vt:lpstr>
      <vt:lpstr>LEARNING OBJECTIVES</vt:lpstr>
      <vt:lpstr>THANK YOU FOR YOUR ATTENTION</vt:lpstr>
      <vt:lpstr>QUESTIONS</vt:lpstr>
      <vt:lpstr>QUESTIONS</vt:lpstr>
      <vt:lpstr>QUESTIONS</vt:lpstr>
      <vt:lpstr>REFERENCES AND RESOURCES</vt:lpstr>
      <vt:lpstr>CASES AND LEGISLATION</vt:lpstr>
      <vt:lpstr>IMAGE AND SOUND REFERENCES</vt:lpstr>
      <vt:lpstr>IMAGE AND SOUND REFERENCES</vt:lpstr>
      <vt:lpstr>LICENSING AND ATTRIBUTION</vt:lpstr>
      <vt:lpstr>CONTRIBUTORS</vt:lpstr>
      <vt:lpstr>ACKNOWLEDGEMENT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Sou</dc:creator>
  <cp:lastModifiedBy>Kris Joseph</cp:lastModifiedBy>
  <cp:revision>315</cp:revision>
  <cp:lastPrinted>2018-09-05T00:54:36Z</cp:lastPrinted>
  <dcterms:created xsi:type="dcterms:W3CDTF">2018-01-12T19:27:15Z</dcterms:created>
  <dcterms:modified xsi:type="dcterms:W3CDTF">2019-02-17T16:23:11Z</dcterms:modified>
</cp:coreProperties>
</file>