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92" r:id="rId1"/>
    <p:sldMasterId id="2147493503" r:id="rId2"/>
    <p:sldMasterId id="2147493514" r:id="rId3"/>
    <p:sldMasterId id="2147493525" r:id="rId4"/>
    <p:sldMasterId id="2147493536" r:id="rId5"/>
  </p:sldMasterIdLst>
  <p:notesMasterIdLst>
    <p:notesMasterId r:id="rId52"/>
  </p:notesMasterIdLst>
  <p:sldIdLst>
    <p:sldId id="326" r:id="rId6"/>
    <p:sldId id="340"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365" r:id="rId32"/>
    <p:sldId id="366" r:id="rId33"/>
    <p:sldId id="367" r:id="rId34"/>
    <p:sldId id="368" r:id="rId35"/>
    <p:sldId id="369" r:id="rId36"/>
    <p:sldId id="370" r:id="rId37"/>
    <p:sldId id="371" r:id="rId38"/>
    <p:sldId id="32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Lst>
  <p:sldSz cx="12192000" cy="6858000"/>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9F3D"/>
    <a:srgbClr val="FFFFFF"/>
    <a:srgbClr val="004950"/>
    <a:srgbClr val="F7CA00"/>
    <a:srgbClr val="CB534C"/>
    <a:srgbClr val="9526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49" autoAdjust="0"/>
    <p:restoredTop sz="85714" autoAdjust="0"/>
  </p:normalViewPr>
  <p:slideViewPr>
    <p:cSldViewPr snapToGrid="0" snapToObjects="1">
      <p:cViewPr varScale="1">
        <p:scale>
          <a:sx n="98" d="100"/>
          <a:sy n="98" d="100"/>
        </p:scale>
        <p:origin x="84" y="16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75B16D75-DBCD-B149-8845-50B35F1638F5}" type="datetimeFigureOut">
              <a:rPr lang="en-US" smtClean="0"/>
              <a:t>5/9/2024</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3059A8C4-0C62-F94C-981C-DE91E9B672CA}" type="slidenum">
              <a:rPr lang="en-US" smtClean="0"/>
              <a:t>‹#›</a:t>
            </a:fld>
            <a:endParaRPr lang="en-US"/>
          </a:p>
        </p:txBody>
      </p:sp>
    </p:spTree>
    <p:extLst>
      <p:ext uri="{BB962C8B-B14F-4D97-AF65-F5344CB8AC3E}">
        <p14:creationId xmlns:p14="http://schemas.microsoft.com/office/powerpoint/2010/main" val="94128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April</a:t>
            </a:r>
            <a:r>
              <a:rPr lang="en-US" baseline="0" dirty="0" smtClean="0"/>
              <a:t> 2024</a:t>
            </a:r>
          </a:p>
          <a:p>
            <a:r>
              <a:rPr lang="en-US" sz="1200" b="0" i="0" u="none" strike="noStrike" kern="1200" dirty="0" smtClean="0">
                <a:solidFill>
                  <a:schemeClr val="tx1"/>
                </a:solidFill>
                <a:effectLst/>
                <a:latin typeface="+mn-lt"/>
                <a:ea typeface="+mn-ea"/>
                <a:cs typeface="+mn-cs"/>
              </a:rPr>
              <a:t>Hello and welcome to the University of Alberta’s Opening Up Copyright instructional module on the </a:t>
            </a:r>
            <a:r>
              <a:rPr lang="en-US" sz="1200" b="0" i="1" u="none" strike="noStrike" kern="1200" dirty="0" smtClean="0">
                <a:solidFill>
                  <a:schemeClr val="tx1"/>
                </a:solidFill>
                <a:effectLst/>
                <a:latin typeface="+mn-lt"/>
                <a:ea typeface="+mn-ea"/>
                <a:cs typeface="+mn-cs"/>
              </a:rPr>
              <a:t>CCH</a:t>
            </a:r>
            <a:r>
              <a:rPr lang="en-US" sz="1200" b="0" i="0" u="none" strike="noStrike" kern="1200" dirty="0" smtClean="0">
                <a:solidFill>
                  <a:schemeClr val="tx1"/>
                </a:solidFill>
                <a:effectLst/>
                <a:latin typeface="+mn-lt"/>
                <a:ea typeface="+mn-ea"/>
                <a:cs typeface="+mn-cs"/>
              </a:rPr>
              <a:t> case.</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a:t>
            </a:fld>
            <a:endParaRPr lang="en-US"/>
          </a:p>
        </p:txBody>
      </p:sp>
    </p:spTree>
    <p:extLst>
      <p:ext uri="{BB962C8B-B14F-4D97-AF65-F5344CB8AC3E}">
        <p14:creationId xmlns:p14="http://schemas.microsoft.com/office/powerpoint/2010/main" val="37358697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fair dealing exception, like other exceptions in the </a:t>
            </a:r>
            <a:r>
              <a:rPr lang="en-CA" sz="1200" b="0" i="1" u="none" strike="noStrike" kern="1200" dirty="0" smtClean="0">
                <a:solidFill>
                  <a:schemeClr val="tx1"/>
                </a:solidFill>
                <a:effectLst/>
                <a:latin typeface="+mn-lt"/>
                <a:ea typeface="+mn-ea"/>
                <a:cs typeface="+mn-cs"/>
              </a:rPr>
              <a:t>Copyright</a:t>
            </a:r>
            <a:r>
              <a:rPr lang="en-CA" sz="1200" b="0" i="1" u="none" strike="noStrike" kern="1200" baseline="0" dirty="0" smtClean="0">
                <a:solidFill>
                  <a:schemeClr val="tx1"/>
                </a:solidFill>
                <a:effectLst/>
                <a:latin typeface="+mn-lt"/>
                <a:ea typeface="+mn-ea"/>
                <a:cs typeface="+mn-cs"/>
              </a:rPr>
              <a:t> Act</a:t>
            </a:r>
            <a:r>
              <a:rPr lang="en-CA" sz="1200" b="0" i="0" u="none" strike="noStrike" kern="1200" baseline="0" dirty="0" smtClean="0">
                <a:solidFill>
                  <a:schemeClr val="tx1"/>
                </a:solidFill>
                <a:effectLst/>
                <a:latin typeface="+mn-lt"/>
                <a:ea typeface="+mn-ea"/>
                <a:cs typeface="+mn-cs"/>
              </a:rPr>
              <a:t>,</a:t>
            </a:r>
            <a:r>
              <a:rPr lang="en-CA" sz="1200" b="0" i="0" u="none" strike="noStrike" kern="1200" dirty="0" smtClean="0">
                <a:solidFill>
                  <a:schemeClr val="tx1"/>
                </a:solidFill>
                <a:effectLst/>
                <a:latin typeface="+mn-lt"/>
                <a:ea typeface="+mn-ea"/>
                <a:cs typeface="+mn-cs"/>
              </a:rPr>
              <a:t> is a user’s right. The Court reaffirmed that,</a:t>
            </a:r>
            <a:r>
              <a:rPr lang="en-CA" sz="1200" b="1" i="0" u="none" strike="noStrike"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“In order to maintain the proper balance between the rights of a copyright owner and users’ interests, it must not be interpreted restrictively.”</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10</a:t>
            </a:fld>
            <a:endParaRPr lang="en-US"/>
          </a:p>
        </p:txBody>
      </p:sp>
    </p:spTree>
    <p:extLst>
      <p:ext uri="{BB962C8B-B14F-4D97-AF65-F5344CB8AC3E}">
        <p14:creationId xmlns:p14="http://schemas.microsoft.com/office/powerpoint/2010/main" val="1298323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Court made clear that  “research” must be given a large and liberal interpretation. The Court agreed with the Court of Appeal that research is not limited to non-commercial or private contexts, and that “[l]</a:t>
            </a:r>
            <a:r>
              <a:rPr lang="en-CA" sz="1200" b="0" i="0" u="none" strike="noStrike" kern="1200" dirty="0" err="1" smtClean="0">
                <a:solidFill>
                  <a:schemeClr val="tx1"/>
                </a:solidFill>
                <a:effectLst/>
                <a:latin typeface="+mn-lt"/>
                <a:ea typeface="+mn-ea"/>
                <a:cs typeface="+mn-cs"/>
              </a:rPr>
              <a:t>awyers</a:t>
            </a:r>
            <a:r>
              <a:rPr lang="en-CA" sz="1200" b="0" i="0" u="none" strike="noStrike" kern="1200" dirty="0" smtClean="0">
                <a:solidFill>
                  <a:schemeClr val="tx1"/>
                </a:solidFill>
                <a:effectLst/>
                <a:latin typeface="+mn-lt"/>
                <a:ea typeface="+mn-ea"/>
                <a:cs typeface="+mn-cs"/>
              </a:rPr>
              <a:t> carrying on the business of law for profit are conducting research within the meaning of s. 29…”</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11</a:t>
            </a:fld>
            <a:endParaRPr lang="en-US"/>
          </a:p>
        </p:txBody>
      </p:sp>
    </p:spTree>
    <p:extLst>
      <p:ext uri="{BB962C8B-B14F-4D97-AF65-F5344CB8AC3E}">
        <p14:creationId xmlns:p14="http://schemas.microsoft.com/office/powerpoint/2010/main" val="2165663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a:t>
            </a:r>
            <a:r>
              <a:rPr lang="en-CA" sz="1200" b="0" i="1" u="none" strike="noStrike" kern="1200" dirty="0" smtClean="0">
                <a:solidFill>
                  <a:schemeClr val="tx1"/>
                </a:solidFill>
                <a:effectLst/>
                <a:latin typeface="+mn-lt"/>
                <a:ea typeface="+mn-ea"/>
                <a:cs typeface="+mn-cs"/>
              </a:rPr>
              <a:t>Copyright Act </a:t>
            </a:r>
            <a:r>
              <a:rPr lang="en-CA" sz="1200" b="0" i="0" u="none" strike="noStrike" kern="1200" dirty="0" smtClean="0">
                <a:solidFill>
                  <a:schemeClr val="tx1"/>
                </a:solidFill>
                <a:effectLst/>
                <a:latin typeface="+mn-lt"/>
                <a:ea typeface="+mn-ea"/>
                <a:cs typeface="+mn-cs"/>
              </a:rPr>
              <a:t>does not define what will be “fair”. Whether something is fair is a question of fact and depends on the facts of each case.</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12</a:t>
            </a:fld>
            <a:endParaRPr lang="en-US"/>
          </a:p>
        </p:txBody>
      </p:sp>
    </p:spTree>
    <p:extLst>
      <p:ext uri="{BB962C8B-B14F-4D97-AF65-F5344CB8AC3E}">
        <p14:creationId xmlns:p14="http://schemas.microsoft.com/office/powerpoint/2010/main" val="4159459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Following the Court of Appeal, the Court agreed that there is no set test for fairness, and outlined six factors that could be considered to help assess whether a dealing is fair. Although these considerations will not all arise in every case of fair dealing, this list of factors provides a useful analytical framework to govern determinations of fairness.</a:t>
            </a:r>
            <a:endParaRPr lang="en-CA" b="1"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13</a:t>
            </a:fld>
            <a:endParaRPr lang="en-US"/>
          </a:p>
        </p:txBody>
      </p:sp>
    </p:spTree>
    <p:extLst>
      <p:ext uri="{BB962C8B-B14F-4D97-AF65-F5344CB8AC3E}">
        <p14:creationId xmlns:p14="http://schemas.microsoft.com/office/powerpoint/2010/main" val="355484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Court made it clear that allowable purposes should not be given a restrictive interpretation or this could result in the undue restriction of users’ rights. However, some dealings, even if for an allowable purpose, may be more or less fair than others. For example, research done for commercial purposes may not be as fair as research done for charitable purposes.</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14</a:t>
            </a:fld>
            <a:endParaRPr lang="en-US"/>
          </a:p>
        </p:txBody>
      </p:sp>
    </p:spTree>
    <p:extLst>
      <p:ext uri="{BB962C8B-B14F-4D97-AF65-F5344CB8AC3E}">
        <p14:creationId xmlns:p14="http://schemas.microsoft.com/office/powerpoint/2010/main" val="2038106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Are multiple copies of works being widely distributed? If so, this will tend to be unfair. However, if a single copy of a work is used for a specific legitimate purpose, it is more likely to be fair dealing. The Court also noted the relevance of the custom or practice in a particular trade or industry to determine whether or not the character of the dealing is fair.</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15</a:t>
            </a:fld>
            <a:endParaRPr lang="en-US"/>
          </a:p>
        </p:txBody>
      </p:sp>
    </p:spTree>
    <p:extLst>
      <p:ext uri="{BB962C8B-B14F-4D97-AF65-F5344CB8AC3E}">
        <p14:creationId xmlns:p14="http://schemas.microsoft.com/office/powerpoint/2010/main" val="23648484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quantity of the work taken will not be determinative of fairness, but it can help in the determination.</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16</a:t>
            </a:fld>
            <a:endParaRPr lang="en-US"/>
          </a:p>
        </p:txBody>
      </p:sp>
    </p:spTree>
    <p:extLst>
      <p:ext uri="{BB962C8B-B14F-4D97-AF65-F5344CB8AC3E}">
        <p14:creationId xmlns:p14="http://schemas.microsoft.com/office/powerpoint/2010/main" val="1005710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Is there is a non-copyrighted equivalent of the work that could have been used instead of the copyrighted work, </a:t>
            </a:r>
            <a:r>
              <a:rPr lang="en-US" sz="1200" b="0" i="0" u="none" strike="noStrike" kern="1200" dirty="0" smtClean="0">
                <a:solidFill>
                  <a:schemeClr val="tx1"/>
                </a:solidFill>
                <a:effectLst/>
                <a:latin typeface="+mn-lt"/>
                <a:ea typeface="+mn-ea"/>
                <a:cs typeface="+mn-cs"/>
              </a:rPr>
              <a:t>this should be considered by the court.</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17</a:t>
            </a:fld>
            <a:endParaRPr lang="en-US"/>
          </a:p>
        </p:txBody>
      </p:sp>
    </p:spTree>
    <p:extLst>
      <p:ext uri="{BB962C8B-B14F-4D97-AF65-F5344CB8AC3E}">
        <p14:creationId xmlns:p14="http://schemas.microsoft.com/office/powerpoint/2010/main" val="383710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One of the goals of copyright law is wider public dissemination of works. Therefore, if a work has not been published, but where that work is not confidential, the dealing may be more fair, as its reproduction </a:t>
            </a:r>
            <a:r>
              <a:rPr lang="en-CA" sz="1200" b="0" i="0" u="none" strike="noStrike" kern="1200" smtClean="0">
                <a:solidFill>
                  <a:schemeClr val="tx1"/>
                </a:solidFill>
                <a:effectLst/>
                <a:latin typeface="+mn-lt"/>
                <a:ea typeface="+mn-ea"/>
                <a:cs typeface="+mn-cs"/>
              </a:rPr>
              <a:t>with acknowledgement </a:t>
            </a:r>
            <a:r>
              <a:rPr lang="en-CA" sz="1200" b="0" i="0" u="none" strike="noStrike" kern="1200" dirty="0" smtClean="0">
                <a:solidFill>
                  <a:schemeClr val="tx1"/>
                </a:solidFill>
                <a:effectLst/>
                <a:latin typeface="+mn-lt"/>
                <a:ea typeface="+mn-ea"/>
                <a:cs typeface="+mn-cs"/>
              </a:rPr>
              <a:t>could lead to a wider public dissemination of the work.</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18</a:t>
            </a:fld>
            <a:endParaRPr lang="en-US"/>
          </a:p>
        </p:txBody>
      </p:sp>
    </p:spTree>
    <p:extLst>
      <p:ext uri="{BB962C8B-B14F-4D97-AF65-F5344CB8AC3E}">
        <p14:creationId xmlns:p14="http://schemas.microsoft.com/office/powerpoint/2010/main" val="22597741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How likely is the reproduced work to compete with the original work in the market? The more likely, the less fair the dealing. While this effect of the dealing is an important factor, the Court stated that “it is neither the only factor nor the most important factor that a court must consider in deciding if the dealing is fair.”</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19</a:t>
            </a:fld>
            <a:endParaRPr lang="en-US"/>
          </a:p>
        </p:txBody>
      </p:sp>
    </p:spTree>
    <p:extLst>
      <p:ext uri="{BB962C8B-B14F-4D97-AF65-F5344CB8AC3E}">
        <p14:creationId xmlns:p14="http://schemas.microsoft.com/office/powerpoint/2010/main" val="24246003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Libraries are valuable sources of copyright-protected resources, and as part of providing access to the resources in their collections, often they also provide access to photocopiers or provide copying services to better serve their communities.</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2</a:t>
            </a:fld>
            <a:endParaRPr lang="en-US"/>
          </a:p>
        </p:txBody>
      </p:sp>
    </p:spTree>
    <p:extLst>
      <p:ext uri="{BB962C8B-B14F-4D97-AF65-F5344CB8AC3E}">
        <p14:creationId xmlns:p14="http://schemas.microsoft.com/office/powerpoint/2010/main" val="36665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The Court indicated that these six factors may be more or less relevant to assessing the fairness of a dealing depending on the factual context of the allegedly infringing dealing. In some contexts, there may be factors other than those listed here that may help a court decide whether the dealing was fair.</a:t>
            </a:r>
          </a:p>
        </p:txBody>
      </p:sp>
      <p:sp>
        <p:nvSpPr>
          <p:cNvPr id="4" name="Slide Number Placeholder 3"/>
          <p:cNvSpPr>
            <a:spLocks noGrp="1"/>
          </p:cNvSpPr>
          <p:nvPr>
            <p:ph type="sldNum" sz="quarter" idx="10"/>
          </p:nvPr>
        </p:nvSpPr>
        <p:spPr/>
        <p:txBody>
          <a:bodyPr/>
          <a:lstStyle/>
          <a:p>
            <a:fld id="{3059A8C4-0C62-F94C-981C-DE91E9B672CA}" type="slidenum">
              <a:rPr lang="en-US" smtClean="0"/>
              <a:t>20</a:t>
            </a:fld>
            <a:endParaRPr lang="en-US"/>
          </a:p>
        </p:txBody>
      </p:sp>
    </p:spTree>
    <p:extLst>
      <p:ext uri="{BB962C8B-B14F-4D97-AF65-F5344CB8AC3E}">
        <p14:creationId xmlns:p14="http://schemas.microsoft.com/office/powerpoint/2010/main" val="19804496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As for the facts of this case, the trial judge concluded that copying for the custom photocopy service was not for the purpose of either research or study and therefore could not be fair dealing. The Court of Appeal held that the Law Society could rely on the purposes of its patrons to prove that its dealings were fair, however, it concluded there was not sufficient evidence to determine whether or not the dealings were fair.</a:t>
            </a:r>
          </a:p>
          <a:p>
            <a:endParaRPr lang="en-CA"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Court asked: “is it incumbent on the Law Society to adduce evidence that every patron uses the material provided in a fair dealing manner or can the Law Society rely on its general practice to establish fair dealing?”</a:t>
            </a:r>
            <a:endParaRPr lang="en-CA" b="0" dirty="0" smtClean="0">
              <a:effectLst/>
            </a:endParaRPr>
          </a:p>
        </p:txBody>
      </p:sp>
      <p:sp>
        <p:nvSpPr>
          <p:cNvPr id="4" name="Slide Number Placeholder 3"/>
          <p:cNvSpPr>
            <a:spLocks noGrp="1"/>
          </p:cNvSpPr>
          <p:nvPr>
            <p:ph type="sldNum" sz="quarter" idx="10"/>
          </p:nvPr>
        </p:nvSpPr>
        <p:spPr/>
        <p:txBody>
          <a:bodyPr/>
          <a:lstStyle/>
          <a:p>
            <a:fld id="{3059A8C4-0C62-F94C-981C-DE91E9B672CA}" type="slidenum">
              <a:rPr lang="en-US" smtClean="0"/>
              <a:t>21</a:t>
            </a:fld>
            <a:endParaRPr lang="en-US"/>
          </a:p>
        </p:txBody>
      </p:sp>
    </p:spTree>
    <p:extLst>
      <p:ext uri="{BB962C8B-B14F-4D97-AF65-F5344CB8AC3E}">
        <p14:creationId xmlns:p14="http://schemas.microsoft.com/office/powerpoint/2010/main" val="12770952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“Dealing”, the Court concluded, connotes not individual acts, but a practice or system. The Law Society’s custom</a:t>
            </a:r>
            <a:r>
              <a:rPr lang="en-CA" sz="1200" b="1" i="0" u="none" strike="noStrike"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photocopying service is provided for the purpose of research, review and private study. Given that there is no other purpose for the copying and that the Law Society’s custom photocopy service is an integral part of the legal research process, it was held to be an allowable purpose under s. 29.</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22</a:t>
            </a:fld>
            <a:endParaRPr lang="en-US"/>
          </a:p>
        </p:txBody>
      </p:sp>
    </p:spTree>
    <p:extLst>
      <p:ext uri="{BB962C8B-B14F-4D97-AF65-F5344CB8AC3E}">
        <p14:creationId xmlns:p14="http://schemas.microsoft.com/office/powerpoint/2010/main" val="174979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Great Library’s Access Policy specifies that those requesting copies must identify the purpose of the request for these requests to be honoured. Cases where there are concerns that a request is not for one of the legitimate purposes under the fair dealing exceptions are referred to the Reference Librarian. The Court held that this policy provides reasonable safeguards that the materials are being used for the purpose of research and private study.</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23</a:t>
            </a:fld>
            <a:endParaRPr lang="en-US"/>
          </a:p>
        </p:txBody>
      </p:sp>
    </p:spTree>
    <p:extLst>
      <p:ext uri="{BB962C8B-B14F-4D97-AF65-F5344CB8AC3E}">
        <p14:creationId xmlns:p14="http://schemas.microsoft.com/office/powerpoint/2010/main" val="1089651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photocopying service makes a single copy available to an individual for a legitimate purpose, which tends toward fairness. The Court stated</a:t>
            </a:r>
            <a:r>
              <a:rPr lang="en-CA" sz="1200" b="1" i="0" u="none" strike="noStrike"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“There is no evidence that the Law Society was disseminating multiple copies of works to multiple members of the legal profession.”</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24</a:t>
            </a:fld>
            <a:endParaRPr lang="en-US"/>
          </a:p>
        </p:txBody>
      </p:sp>
    </p:spTree>
    <p:extLst>
      <p:ext uri="{BB962C8B-B14F-4D97-AF65-F5344CB8AC3E}">
        <p14:creationId xmlns:p14="http://schemas.microsoft.com/office/powerpoint/2010/main" val="54772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Access Policy states that the Great Library will typically honour requests for a copy of one case, one article or one statutory reference. It further stipulates that the Reference Librarian will review requests for a copy of more than five percent of a secondary source and that such requests may be refused. This suggests that the Law Society’s dealings with the publishers’ works are fair.</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25</a:t>
            </a:fld>
            <a:endParaRPr lang="en-US"/>
          </a:p>
        </p:txBody>
      </p:sp>
    </p:spTree>
    <p:extLst>
      <p:ext uri="{BB962C8B-B14F-4D97-AF65-F5344CB8AC3E}">
        <p14:creationId xmlns:p14="http://schemas.microsoft.com/office/powerpoint/2010/main" val="11648441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Twenty percent of the requesters to the custom photocopying service live outside the Toronto area, and it would be burdensome to expect them to travel to the city each time they needed a specific legal source. Therefore, it is not apparent that there are reasonable alternatives to the custom photocopy service employed by the Great Library. </a:t>
            </a:r>
          </a:p>
          <a:p>
            <a:endParaRPr lang="en-CA"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As a general point regarding alternatives to the dealing, the Court made it clear that the availability of a licence is not relevant to deciding whether a dealing has been fair.</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26</a:t>
            </a:fld>
            <a:endParaRPr lang="en-US"/>
          </a:p>
        </p:txBody>
      </p:sp>
    </p:spTree>
    <p:extLst>
      <p:ext uri="{BB962C8B-B14F-4D97-AF65-F5344CB8AC3E}">
        <p14:creationId xmlns:p14="http://schemas.microsoft.com/office/powerpoint/2010/main" val="2011221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Court found that “[</a:t>
            </a:r>
            <a:r>
              <a:rPr lang="en-CA" sz="1200" b="0" i="0" u="none" strike="noStrike" kern="1200" dirty="0" err="1" smtClean="0">
                <a:solidFill>
                  <a:schemeClr val="tx1"/>
                </a:solidFill>
                <a:effectLst/>
                <a:latin typeface="+mn-lt"/>
                <a:ea typeface="+mn-ea"/>
                <a:cs typeface="+mn-cs"/>
              </a:rPr>
              <a:t>i</a:t>
            </a:r>
            <a:r>
              <a:rPr lang="en-CA" sz="1200" b="0" i="0" u="none" strike="noStrike" kern="1200" dirty="0" smtClean="0">
                <a:solidFill>
                  <a:schemeClr val="tx1"/>
                </a:solidFill>
                <a:effectLst/>
                <a:latin typeface="+mn-lt"/>
                <a:ea typeface="+mn-ea"/>
                <a:cs typeface="+mn-cs"/>
              </a:rPr>
              <a:t>]t is generally in the public interest that access to judicial decisions and other legal resources not be unjustifiably restrained.”</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27</a:t>
            </a:fld>
            <a:endParaRPr lang="en-US"/>
          </a:p>
        </p:txBody>
      </p:sp>
    </p:spTree>
    <p:extLst>
      <p:ext uri="{BB962C8B-B14F-4D97-AF65-F5344CB8AC3E}">
        <p14:creationId xmlns:p14="http://schemas.microsoft.com/office/powerpoint/2010/main" val="2348503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No evidence was offered of any adverse market impact on the publishers’ works as a result of the copying.</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28</a:t>
            </a:fld>
            <a:endParaRPr lang="en-US"/>
          </a:p>
        </p:txBody>
      </p:sp>
    </p:spTree>
    <p:extLst>
      <p:ext uri="{BB962C8B-B14F-4D97-AF65-F5344CB8AC3E}">
        <p14:creationId xmlns:p14="http://schemas.microsoft.com/office/powerpoint/2010/main" val="7216372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Having applied the six-factor test, the Court concluded that, on these facts, the Law Society’s dealings with the publishers’ works satisfy the fair dealing defence and that the Law Society does not infringe copyright.</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29</a:t>
            </a:fld>
            <a:endParaRPr lang="en-US"/>
          </a:p>
        </p:txBody>
      </p:sp>
    </p:spTree>
    <p:extLst>
      <p:ext uri="{BB962C8B-B14F-4D97-AF65-F5344CB8AC3E}">
        <p14:creationId xmlns:p14="http://schemas.microsoft.com/office/powerpoint/2010/main" val="3712739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The Great Library at </a:t>
            </a:r>
            <a:r>
              <a:rPr lang="en-CA" sz="1200" b="0" i="0" u="none" strike="noStrike" kern="1200" dirty="0" err="1" smtClean="0">
                <a:solidFill>
                  <a:schemeClr val="tx1"/>
                </a:solidFill>
                <a:effectLst/>
                <a:latin typeface="+mn-lt"/>
                <a:ea typeface="+mn-ea"/>
                <a:cs typeface="+mn-cs"/>
              </a:rPr>
              <a:t>Osgoode</a:t>
            </a:r>
            <a:r>
              <a:rPr lang="en-CA" sz="1200" b="0" i="0" u="none" strike="noStrike" kern="1200" dirty="0" smtClean="0">
                <a:solidFill>
                  <a:schemeClr val="tx1"/>
                </a:solidFill>
                <a:effectLst/>
                <a:latin typeface="+mn-lt"/>
                <a:ea typeface="+mn-ea"/>
                <a:cs typeface="+mn-cs"/>
              </a:rPr>
              <a:t> Hall in Toronto is a reference and research library with a large collection of legal materials. This library is maintained and operated by the Law Society of Upper Canada. The Great Library offers a custom photocopying service for Law Society members and other authorized researchers, as well as maintaining self-service copiers for the use of its patrons.</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a:t>
            </a:fld>
            <a:endParaRPr lang="en-US"/>
          </a:p>
        </p:txBody>
      </p:sp>
    </p:spTree>
    <p:extLst>
      <p:ext uri="{BB962C8B-B14F-4D97-AF65-F5344CB8AC3E}">
        <p14:creationId xmlns:p14="http://schemas.microsoft.com/office/powerpoint/2010/main" val="17390254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Court allowed the appeal and issued a declaration that the Law Society does not infringe copyright when a single copy of a reported decision, case summary, statute, regulation or limited selection of text from a treatise is made by the Great Library in accordance with its Access Policy. It also issued a declaration that the Law Society does not authorize copyright infringement by maintaining a photocopier in the Great Library and posting a notice warning that it will not be responsible for any copies made in infringement of copyright.</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30</a:t>
            </a:fld>
            <a:endParaRPr lang="en-US"/>
          </a:p>
        </p:txBody>
      </p:sp>
    </p:spTree>
    <p:extLst>
      <p:ext uri="{BB962C8B-B14F-4D97-AF65-F5344CB8AC3E}">
        <p14:creationId xmlns:p14="http://schemas.microsoft.com/office/powerpoint/2010/main" val="23392762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a:t>
            </a:r>
            <a:r>
              <a:rPr lang="en-CA" sz="1200" b="0" i="1" u="none" strike="noStrike" kern="1200" dirty="0" smtClean="0">
                <a:solidFill>
                  <a:schemeClr val="tx1"/>
                </a:solidFill>
                <a:effectLst/>
                <a:latin typeface="+mn-lt"/>
                <a:ea typeface="+mn-ea"/>
                <a:cs typeface="+mn-cs"/>
              </a:rPr>
              <a:t>CCH</a:t>
            </a:r>
            <a:r>
              <a:rPr lang="en-CA" sz="1200" b="0" i="0" u="none" strike="noStrike" kern="1200" dirty="0" smtClean="0">
                <a:solidFill>
                  <a:schemeClr val="tx1"/>
                </a:solidFill>
                <a:effectLst/>
                <a:latin typeface="+mn-lt"/>
                <a:ea typeface="+mn-ea"/>
                <a:cs typeface="+mn-cs"/>
              </a:rPr>
              <a:t> case is most significant for clarifying how to make a determination of fair dealing, endorsing the two-stage approach and the six-factor test for fairness. It is also important for its emphasis on a “large and liberal interpretation” of the purposes under fair dealing, as well as confirming that the library can act on behalf of its patrons to serve the purposes of those patrons, and for an organization to rely on general practice rather than each individual instance to establish fair dealing.</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31</a:t>
            </a:fld>
            <a:endParaRPr lang="en-US"/>
          </a:p>
        </p:txBody>
      </p:sp>
    </p:spTree>
    <p:extLst>
      <p:ext uri="{BB962C8B-B14F-4D97-AF65-F5344CB8AC3E}">
        <p14:creationId xmlns:p14="http://schemas.microsoft.com/office/powerpoint/2010/main" val="23250190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six-factor test appeared first as part of the </a:t>
            </a:r>
            <a:r>
              <a:rPr lang="en-CA" sz="1200" b="0" i="1" u="none" strike="noStrike" kern="1200" dirty="0" smtClean="0">
                <a:solidFill>
                  <a:schemeClr val="tx1"/>
                </a:solidFill>
                <a:effectLst/>
                <a:latin typeface="+mn-lt"/>
                <a:ea typeface="+mn-ea"/>
                <a:cs typeface="+mn-cs"/>
              </a:rPr>
              <a:t>CCH </a:t>
            </a:r>
            <a:r>
              <a:rPr lang="en-CA" sz="1200" b="0" i="0" u="none" strike="noStrike" kern="1200" dirty="0" smtClean="0">
                <a:solidFill>
                  <a:schemeClr val="tx1"/>
                </a:solidFill>
                <a:effectLst/>
                <a:latin typeface="+mn-lt"/>
                <a:ea typeface="+mn-ea"/>
                <a:cs typeface="+mn-cs"/>
              </a:rPr>
              <a:t>case</a:t>
            </a:r>
            <a:r>
              <a:rPr lang="en-CA" sz="1200" b="0" i="1" u="none" strike="noStrike"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and has been used many times since to assist in establishing the fairness of a dealing.</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32</a:t>
            </a:fld>
            <a:endParaRPr lang="en-US"/>
          </a:p>
        </p:txBody>
      </p:sp>
    </p:spTree>
    <p:extLst>
      <p:ext uri="{BB962C8B-B14F-4D97-AF65-F5344CB8AC3E}">
        <p14:creationId xmlns:p14="http://schemas.microsoft.com/office/powerpoint/2010/main" val="27467322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smtClean="0">
                <a:latin typeface="Arial" panose="020B0604020202020204" pitchFamily="34" charset="0"/>
                <a:cs typeface="Arial" panose="020B0604020202020204" pitchFamily="34" charset="0"/>
              </a:rPr>
              <a:t>You should now be able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2">
                    <a:lumMod val="10000"/>
                  </a:schemeClr>
                </a:solidFill>
                <a:latin typeface="Arial" panose="020B0604020202020204" pitchFamily="34" charset="0"/>
                <a:cs typeface="Arial" panose="020B0604020202020204" pitchFamily="34" charset="0"/>
              </a:rPr>
              <a:t>Recount the circumstances and outcome of the </a:t>
            </a:r>
            <a:r>
              <a:rPr lang="en-US" sz="1200" i="1" dirty="0" smtClean="0">
                <a:solidFill>
                  <a:schemeClr val="bg2">
                    <a:lumMod val="10000"/>
                  </a:schemeClr>
                </a:solidFill>
                <a:latin typeface="Arial" panose="020B0604020202020204" pitchFamily="34" charset="0"/>
                <a:cs typeface="Arial" panose="020B0604020202020204" pitchFamily="34" charset="0"/>
              </a:rPr>
              <a:t>CCH</a:t>
            </a:r>
            <a:r>
              <a:rPr lang="en-US" sz="1200" dirty="0" smtClean="0">
                <a:solidFill>
                  <a:schemeClr val="bg2">
                    <a:lumMod val="10000"/>
                  </a:schemeClr>
                </a:solidFill>
                <a:latin typeface="Arial" panose="020B0604020202020204" pitchFamily="34" charset="0"/>
                <a:cs typeface="Arial" panose="020B0604020202020204" pitchFamily="34" charset="0"/>
              </a:rPr>
              <a:t> case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2">
                    <a:lumMod val="10000"/>
                  </a:schemeClr>
                </a:solidFill>
                <a:latin typeface="Arial" panose="020B0604020202020204" pitchFamily="34" charset="0"/>
                <a:cs typeface="Arial" panose="020B0604020202020204" pitchFamily="34" charset="0"/>
              </a:rPr>
              <a:t>Describe the role of fair dealing in the </a:t>
            </a:r>
            <a:r>
              <a:rPr lang="en-US" sz="1200" i="1" dirty="0" smtClean="0">
                <a:solidFill>
                  <a:schemeClr val="bg2">
                    <a:lumMod val="10000"/>
                  </a:schemeClr>
                </a:solidFill>
                <a:latin typeface="Arial" panose="020B0604020202020204" pitchFamily="34" charset="0"/>
                <a:cs typeface="Arial" panose="020B0604020202020204" pitchFamily="34" charset="0"/>
              </a:rPr>
              <a:t>CCH</a:t>
            </a:r>
            <a:r>
              <a:rPr lang="en-US" sz="1200" dirty="0" smtClean="0">
                <a:solidFill>
                  <a:schemeClr val="bg2">
                    <a:lumMod val="10000"/>
                  </a:schemeClr>
                </a:solidFill>
                <a:latin typeface="Arial" panose="020B0604020202020204" pitchFamily="34" charset="0"/>
                <a:cs typeface="Arial" panose="020B0604020202020204" pitchFamily="34" charset="0"/>
              </a:rPr>
              <a:t> case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2">
                    <a:lumMod val="10000"/>
                  </a:schemeClr>
                </a:solidFill>
                <a:latin typeface="Arial" panose="020B0604020202020204" pitchFamily="34" charset="0"/>
                <a:cs typeface="Arial" panose="020B0604020202020204" pitchFamily="34" charset="0"/>
              </a:rPr>
              <a:t>Explain the use and interpretation of the </a:t>
            </a:r>
            <a:r>
              <a:rPr lang="en-US" sz="1200" i="1" dirty="0" smtClean="0">
                <a:solidFill>
                  <a:schemeClr val="bg2">
                    <a:lumMod val="10000"/>
                  </a:schemeClr>
                </a:solidFill>
                <a:latin typeface="Arial" panose="020B0604020202020204" pitchFamily="34" charset="0"/>
                <a:cs typeface="Arial" panose="020B0604020202020204" pitchFamily="34" charset="0"/>
              </a:rPr>
              <a:t>CCH</a:t>
            </a:r>
            <a:r>
              <a:rPr lang="en-US" sz="1200" dirty="0" smtClean="0">
                <a:solidFill>
                  <a:schemeClr val="bg2">
                    <a:lumMod val="10000"/>
                  </a:schemeClr>
                </a:solidFill>
                <a:latin typeface="Arial" panose="020B0604020202020204" pitchFamily="34" charset="0"/>
                <a:cs typeface="Arial" panose="020B0604020202020204" pitchFamily="34" charset="0"/>
              </a:rPr>
              <a:t> six-factor test</a:t>
            </a:r>
          </a:p>
        </p:txBody>
      </p:sp>
      <p:sp>
        <p:nvSpPr>
          <p:cNvPr id="4" name="Slide Number Placeholder 3"/>
          <p:cNvSpPr>
            <a:spLocks noGrp="1"/>
          </p:cNvSpPr>
          <p:nvPr>
            <p:ph type="sldNum" sz="quarter" idx="10"/>
          </p:nvPr>
        </p:nvSpPr>
        <p:spPr/>
        <p:txBody>
          <a:bodyPr/>
          <a:lstStyle/>
          <a:p>
            <a:fld id="{3059A8C4-0C62-F94C-981C-DE91E9B672CA}" type="slidenum">
              <a:rPr lang="en-US" smtClean="0"/>
              <a:t>33</a:t>
            </a:fld>
            <a:endParaRPr lang="en-US"/>
          </a:p>
        </p:txBody>
      </p:sp>
    </p:spTree>
    <p:extLst>
      <p:ext uri="{BB962C8B-B14F-4D97-AF65-F5344CB8AC3E}">
        <p14:creationId xmlns:p14="http://schemas.microsoft.com/office/powerpoint/2010/main" val="2119492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smtClean="0">
                <a:solidFill>
                  <a:schemeClr val="tx1"/>
                </a:solidFill>
                <a:effectLst/>
                <a:latin typeface="+mn-lt"/>
                <a:ea typeface="+mn-ea"/>
                <a:cs typeface="+mn-cs"/>
              </a:rPr>
              <a:t>This has been the University of Alberta’s Opening Up Copyright module on the </a:t>
            </a:r>
            <a:r>
              <a:rPr lang="en-CA" sz="1200" b="0" i="1" u="none" strike="noStrike" kern="1200" dirty="0" smtClean="0">
                <a:solidFill>
                  <a:schemeClr val="tx1"/>
                </a:solidFill>
                <a:effectLst/>
                <a:latin typeface="+mn-lt"/>
                <a:ea typeface="+mn-ea"/>
                <a:cs typeface="+mn-cs"/>
              </a:rPr>
              <a:t>CCH</a:t>
            </a:r>
            <a:r>
              <a:rPr lang="en-CA" sz="1200" b="0" i="0" u="none" strike="noStrike" kern="1200" dirty="0" smtClean="0">
                <a:solidFill>
                  <a:schemeClr val="tx1"/>
                </a:solidFill>
                <a:effectLst/>
                <a:latin typeface="+mn-lt"/>
                <a:ea typeface="+mn-ea"/>
                <a:cs typeface="+mn-cs"/>
              </a:rPr>
              <a:t> case. Thank you for your attention.</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34</a:t>
            </a:fld>
            <a:endParaRPr lang="en-US"/>
          </a:p>
        </p:txBody>
      </p:sp>
    </p:spTree>
    <p:extLst>
      <p:ext uri="{BB962C8B-B14F-4D97-AF65-F5344CB8AC3E}">
        <p14:creationId xmlns:p14="http://schemas.microsoft.com/office/powerpoint/2010/main" val="235047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CCH Canadian Ltd. is a publisher of legal materials,</a:t>
            </a:r>
            <a:r>
              <a:rPr lang="en-CA" sz="1200" b="1" i="0" u="none" strike="noStrike"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and in 1993, along with a number of other publishers of similar materials, it commenced an action against the Law Society, claiming that the Law Society had infringed copyright when the Great Library</a:t>
            </a:r>
            <a:r>
              <a:rPr lang="en-CA" sz="1200" b="1" i="0" u="none" strike="noStrike"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had reproduced copies of excerpts from their works. After the case had been heard by both the Federal Court, Trial Division, and later the Federal Court of Appeal, the matter came before the Supreme Court of Canada in November 2003.</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4</a:t>
            </a:fld>
            <a:endParaRPr lang="en-US"/>
          </a:p>
        </p:txBody>
      </p:sp>
    </p:spTree>
    <p:extLst>
      <p:ext uri="{BB962C8B-B14F-4D97-AF65-F5344CB8AC3E}">
        <p14:creationId xmlns:p14="http://schemas.microsoft.com/office/powerpoint/2010/main" val="327435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CA" sz="1200" b="0" i="0" u="none" strike="noStrike" kern="1200" dirty="0" smtClean="0">
                <a:solidFill>
                  <a:schemeClr val="tx1"/>
                </a:solidFill>
                <a:effectLst/>
                <a:latin typeface="+mn-lt"/>
                <a:ea typeface="+mn-ea"/>
                <a:cs typeface="+mn-cs"/>
              </a:rPr>
              <a:t>The key issues to be answered in this case are:</a:t>
            </a:r>
            <a:endParaRPr lang="en-CA" sz="1200" b="1" i="0" u="none" strike="noStrike" kern="1200" dirty="0" smtClean="0">
              <a:solidFill>
                <a:schemeClr val="tx1"/>
              </a:solidFill>
              <a:effectLst/>
              <a:latin typeface="+mn-lt"/>
              <a:ea typeface="+mn-ea"/>
              <a:cs typeface="+mn-cs"/>
            </a:endParaRPr>
          </a:p>
          <a:p>
            <a:pPr marL="228600" indent="-228600" rtl="0" fontAlgn="base">
              <a:buFont typeface="+mj-lt"/>
              <a:buAutoNum type="arabicPeriod"/>
            </a:pPr>
            <a:r>
              <a:rPr lang="en-CA" sz="1200" b="0" i="0" u="none" strike="noStrike" kern="1200" dirty="0" smtClean="0">
                <a:solidFill>
                  <a:schemeClr val="tx1"/>
                </a:solidFill>
                <a:effectLst/>
                <a:latin typeface="+mn-lt"/>
                <a:ea typeface="+mn-ea"/>
                <a:cs typeface="+mn-cs"/>
              </a:rPr>
              <a:t>Did the Law Society breach copyright by maintaining self-service photocopiers that allowed copies to be made of the publishers’ works at the Great Library?</a:t>
            </a:r>
          </a:p>
          <a:p>
            <a:pPr marL="228600" indent="-228600" rtl="0" fontAlgn="base">
              <a:buFont typeface="+mj-lt"/>
              <a:buAutoNum type="arabicPeriod"/>
            </a:pPr>
            <a:r>
              <a:rPr lang="en-CA" sz="1200" b="0" i="0" u="none" strike="noStrike" kern="1200" dirty="0" smtClean="0">
                <a:solidFill>
                  <a:schemeClr val="tx1"/>
                </a:solidFill>
                <a:effectLst/>
                <a:latin typeface="+mn-lt"/>
                <a:ea typeface="+mn-ea"/>
                <a:cs typeface="+mn-cs"/>
              </a:rPr>
              <a:t>Did the Law Society breach copyright by providing its custom photocopying service?</a:t>
            </a:r>
            <a:r>
              <a:rPr lang="en-CA" sz="1200" b="1" i="0" u="none" strike="noStrike"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And, </a:t>
            </a:r>
          </a:p>
          <a:p>
            <a:pPr marL="228600" indent="-228600" rtl="0" fontAlgn="base">
              <a:buFont typeface="+mj-lt"/>
              <a:buAutoNum type="arabicPeriod"/>
            </a:pPr>
            <a:r>
              <a:rPr lang="en-CA" sz="1200" b="0" i="0" u="none" strike="noStrike" kern="1200" dirty="0" smtClean="0">
                <a:solidFill>
                  <a:schemeClr val="tx1"/>
                </a:solidFill>
                <a:effectLst/>
                <a:latin typeface="+mn-lt"/>
                <a:ea typeface="+mn-ea"/>
                <a:cs typeface="+mn-cs"/>
              </a:rPr>
              <a:t>Were the Law Society’s dealings with the publishers’ works “fair dealing” under s. 29 of the </a:t>
            </a:r>
            <a:r>
              <a:rPr lang="en-CA" sz="1200" b="0" i="1" u="none" strike="noStrike" kern="1200" dirty="0" smtClean="0">
                <a:solidFill>
                  <a:schemeClr val="tx1"/>
                </a:solidFill>
                <a:effectLst/>
                <a:latin typeface="+mn-lt"/>
                <a:ea typeface="+mn-ea"/>
                <a:cs typeface="+mn-cs"/>
              </a:rPr>
              <a:t>Copyright Act</a:t>
            </a:r>
            <a:r>
              <a:rPr lang="en-CA" sz="1200" b="0" i="0" u="none" strike="noStrike" kern="1200" dirty="0" smtClean="0">
                <a:solidFill>
                  <a:schemeClr val="tx1"/>
                </a:solidFill>
                <a:effectLst/>
                <a:latin typeface="+mn-lt"/>
                <a:ea typeface="+mn-ea"/>
                <a:cs typeface="+mn-cs"/>
              </a:rPr>
              <a:t>?</a:t>
            </a:r>
            <a:endParaRPr lang="en-CA" dirty="0"/>
          </a:p>
        </p:txBody>
      </p:sp>
      <p:sp>
        <p:nvSpPr>
          <p:cNvPr id="4" name="Slide Number Placeholder 3"/>
          <p:cNvSpPr>
            <a:spLocks noGrp="1"/>
          </p:cNvSpPr>
          <p:nvPr>
            <p:ph type="sldNum" sz="quarter" idx="10"/>
          </p:nvPr>
        </p:nvSpPr>
        <p:spPr/>
        <p:txBody>
          <a:bodyPr/>
          <a:lstStyle/>
          <a:p>
            <a:fld id="{3059A8C4-0C62-F94C-981C-DE91E9B672CA}" type="slidenum">
              <a:rPr lang="en-US" smtClean="0"/>
              <a:t>5</a:t>
            </a:fld>
            <a:endParaRPr lang="en-US"/>
          </a:p>
        </p:txBody>
      </p:sp>
    </p:spTree>
    <p:extLst>
      <p:ext uri="{BB962C8B-B14F-4D97-AF65-F5344CB8AC3E}">
        <p14:creationId xmlns:p14="http://schemas.microsoft.com/office/powerpoint/2010/main" val="22383515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Law Society maintains self-service photocopiers for use by patrons in the Great Library. The patrons’ use of the machines is not monitored directly. Since the mid-1980s, the Law Society has posted a notice above each machine indicating the library is not responsible for infringing copies made by users of those machines.</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6</a:t>
            </a:fld>
            <a:endParaRPr lang="en-US"/>
          </a:p>
        </p:txBody>
      </p:sp>
    </p:spTree>
    <p:extLst>
      <p:ext uri="{BB962C8B-B14F-4D97-AF65-F5344CB8AC3E}">
        <p14:creationId xmlns:p14="http://schemas.microsoft.com/office/powerpoint/2010/main" val="23450901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Court pointed out that no evidence had been presented that the self-service photocopiers had been used in a manner that was not consistent with copyright law</a:t>
            </a:r>
            <a:r>
              <a:rPr lang="en-CA" sz="1200" b="1" i="0" u="none" strike="noStrike"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It disagreed with the Court of Appeal’s finding that posting the notice above the copiers was an acknowledgment that the photocopiers would be used for unlawful copying.</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7</a:t>
            </a:fld>
            <a:endParaRPr lang="en-US"/>
          </a:p>
        </p:txBody>
      </p:sp>
    </p:spTree>
    <p:extLst>
      <p:ext uri="{BB962C8B-B14F-4D97-AF65-F5344CB8AC3E}">
        <p14:creationId xmlns:p14="http://schemas.microsoft.com/office/powerpoint/2010/main" val="2701182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Court held that, even if there were evidence the photocopiers had been used to infringe copyright,</a:t>
            </a:r>
            <a:r>
              <a:rPr lang="en-CA" sz="1200" b="1" i="0" u="none" strike="noStrike"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the Law Society lacks sufficient control over the library’s patrons to conclude it sanctioned or approved the infringement.</a:t>
            </a:r>
            <a:r>
              <a:rPr lang="en-CA" sz="1200" b="1" i="0" u="none" strike="noStrike" kern="1200" dirty="0" smtClean="0">
                <a:solidFill>
                  <a:schemeClr val="tx1"/>
                </a:solidFill>
                <a:effectLst/>
                <a:latin typeface="+mn-lt"/>
                <a:ea typeface="+mn-ea"/>
                <a:cs typeface="+mn-cs"/>
              </a:rPr>
              <a:t> </a:t>
            </a:r>
            <a:r>
              <a:rPr lang="en-CA" sz="1200" b="0" i="0" u="none" strike="noStrike" kern="1200" dirty="0" smtClean="0">
                <a:solidFill>
                  <a:schemeClr val="tx1"/>
                </a:solidFill>
                <a:effectLst/>
                <a:latin typeface="+mn-lt"/>
                <a:ea typeface="+mn-ea"/>
                <a:cs typeface="+mn-cs"/>
              </a:rPr>
              <a:t>Therefore, the Court concluded the evidence does not establish that the Law Society authorized copyright infringement by providing self-service photocopiers, along with copies of the respondent publishers’ works, for use by patrons of the Great Library.</a:t>
            </a:r>
            <a:endParaRPr lang="en-CA" dirty="0" smtClean="0"/>
          </a:p>
        </p:txBody>
      </p:sp>
      <p:sp>
        <p:nvSpPr>
          <p:cNvPr id="4" name="Slide Number Placeholder 3"/>
          <p:cNvSpPr>
            <a:spLocks noGrp="1"/>
          </p:cNvSpPr>
          <p:nvPr>
            <p:ph type="sldNum" sz="quarter" idx="10"/>
          </p:nvPr>
        </p:nvSpPr>
        <p:spPr/>
        <p:txBody>
          <a:bodyPr/>
          <a:lstStyle/>
          <a:p>
            <a:fld id="{3059A8C4-0C62-F94C-981C-DE91E9B672CA}" type="slidenum">
              <a:rPr lang="en-US" smtClean="0"/>
              <a:t>8</a:t>
            </a:fld>
            <a:endParaRPr lang="en-US"/>
          </a:p>
        </p:txBody>
      </p:sp>
    </p:spTree>
    <p:extLst>
      <p:ext uri="{BB962C8B-B14F-4D97-AF65-F5344CB8AC3E}">
        <p14:creationId xmlns:p14="http://schemas.microsoft.com/office/powerpoint/2010/main" val="686903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smtClean="0">
                <a:solidFill>
                  <a:schemeClr val="tx1"/>
                </a:solidFill>
                <a:effectLst/>
                <a:latin typeface="+mn-lt"/>
                <a:ea typeface="+mn-ea"/>
                <a:cs typeface="+mn-cs"/>
              </a:rPr>
              <a:t>The Great Library also provides a custom photocopy service. Upon receiving a request from a lawyer, student or other authorized researcher, the Great Library staff photocopies extracts from legal materials within its collection and sends it to the requester. Does this service fall within the fair dealing defence under s. 29 of the </a:t>
            </a:r>
            <a:r>
              <a:rPr lang="en-CA" sz="1200" b="0" i="1" u="none" strike="noStrike" kern="1200" dirty="0" smtClean="0">
                <a:solidFill>
                  <a:schemeClr val="tx1"/>
                </a:solidFill>
                <a:effectLst/>
                <a:latin typeface="+mn-lt"/>
                <a:ea typeface="+mn-ea"/>
                <a:cs typeface="+mn-cs"/>
              </a:rPr>
              <a:t>Copyright Act</a:t>
            </a:r>
            <a:r>
              <a:rPr lang="en-CA" sz="1200" b="0" i="0" u="none" strike="noStrike"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059A8C4-0C62-F94C-981C-DE91E9B672CA}" type="slidenum">
              <a:rPr lang="en-US" smtClean="0"/>
              <a:t>9</a:t>
            </a:fld>
            <a:endParaRPr lang="en-US"/>
          </a:p>
        </p:txBody>
      </p:sp>
    </p:spTree>
    <p:extLst>
      <p:ext uri="{BB962C8B-B14F-4D97-AF65-F5344CB8AC3E}">
        <p14:creationId xmlns:p14="http://schemas.microsoft.com/office/powerpoint/2010/main" val="13298479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7.png"/><Relationship Id="rId1" Type="http://schemas.openxmlformats.org/officeDocument/2006/relationships/slideMaster" Target="../slideMasters/slideMaster2.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8.png"/><Relationship Id="rId1" Type="http://schemas.openxmlformats.org/officeDocument/2006/relationships/slideMaster" Target="../slideMasters/slideMaster3.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9.png"/><Relationship Id="rId1" Type="http://schemas.openxmlformats.org/officeDocument/2006/relationships/slideMaster" Target="../slideMasters/slideMaster3.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0.png"/><Relationship Id="rId1" Type="http://schemas.openxmlformats.org/officeDocument/2006/relationships/slideMaster" Target="../slideMasters/slideMaster4.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1.png"/><Relationship Id="rId1" Type="http://schemas.openxmlformats.org/officeDocument/2006/relationships/slideMaster" Target="../slideMasters/slideMaster4.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hyperlink" Target="https://creativecommons.org/licenses/by/4.0/legalcode" TargetMode="External"/><Relationship Id="rId2" Type="http://schemas.openxmlformats.org/officeDocument/2006/relationships/image" Target="../media/image12.png"/><Relationship Id="rId1" Type="http://schemas.openxmlformats.org/officeDocument/2006/relationships/slideMaster" Target="../slideMasters/slideMaster5.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sites.library.ualberta.ca/copyright/" TargetMode="External"/><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s://creativecommons.org/licenses/by/4.0/" TargetMode="External"/><Relationship Id="rId4" Type="http://schemas.openxmlformats.org/officeDocument/2006/relationships/hyperlink" Target="mailto:copyright@ualberta.c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95263F"/>
                </a:solidFill>
                <a:latin typeface="Arial" panose="020B0604020202020204" pitchFamily="34" charset="0"/>
              </a:defRPr>
            </a:lvl1pPr>
          </a:lstStyle>
          <a:p>
            <a:r>
              <a:rPr lang="en-US" dirty="0"/>
              <a:t>Level 1</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8A1D796D-C3F4-644D-AFE2-C1D569F25E1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10" name="Text Placeholder 9">
            <a:extLst>
              <a:ext uri="{FF2B5EF4-FFF2-40B4-BE49-F238E27FC236}">
                <a16:creationId xmlns:a16="http://schemas.microsoft.com/office/drawing/2014/main" id="{359AE153-4C4A-6144-9B44-62D21BBF296A}"/>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solidFill>
                  <a:schemeClr val="bg2">
                    <a:lumMod val="10000"/>
                  </a:schemeClr>
                </a:solidFill>
              </a:defRPr>
            </a:lvl1pPr>
          </a:lstStyle>
          <a:p>
            <a:pPr lvl="0"/>
            <a:r>
              <a:rPr lang="en-US" dirty="0"/>
              <a:t>Month Year</a:t>
            </a:r>
          </a:p>
        </p:txBody>
      </p:sp>
      <p:sp>
        <p:nvSpPr>
          <p:cNvPr id="6" name="TextBox 5"/>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6541107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0A180F4-11A4-6144-A33B-3A7FED4DAAA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0" name="TextBox 9">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4708815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CB534C"/>
                </a:solidFill>
                <a:latin typeface="Arial" panose="020B0604020202020204" pitchFamily="34" charset="0"/>
              </a:defRPr>
            </a:lvl1pPr>
          </a:lstStyle>
          <a:p>
            <a:r>
              <a:rPr lang="en-US" dirty="0"/>
              <a:t>Level 2</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57FEA955-E437-1E4E-AB6A-69EAEFEAB99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F48AA489-7CA3-E74E-B8E1-3FDA2879F75B}"/>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406990039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C3051362-0DFD-9349-8175-499A8D2F626F}"/>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2</a:t>
            </a:r>
            <a:br>
              <a:rPr lang="en-US" dirty="0" smtClean="0"/>
            </a:br>
            <a:r>
              <a:rPr lang="en-US" dirty="0" smtClean="0"/>
              <a:t>TITLE PLACEHOLDER</a:t>
            </a:r>
            <a:endParaRPr lang="en-US" dirty="0"/>
          </a:p>
        </p:txBody>
      </p:sp>
    </p:spTree>
    <p:extLst>
      <p:ext uri="{BB962C8B-B14F-4D97-AF65-F5344CB8AC3E}">
        <p14:creationId xmlns:p14="http://schemas.microsoft.com/office/powerpoint/2010/main" val="120127480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F46EBA-A8FD-1B4B-B743-C5ACA991245D}"/>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10781011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6"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7"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57664147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78012BEB-CDCB-A440-8ED0-8A8DFCDEBD24}"/>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AFBFF81B-EA04-2746-9935-45EC4CF8F2D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3056693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D769670-BC84-6640-80F0-3B603F74678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F519BBCC-D32E-0842-A6AD-0156BDA40B7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403491527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AC4C0D0-9108-E343-9E29-C6F91436C29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D3B536F9-F6EF-A642-9C22-0AAA97C6C26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4577323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77FE9AC-6BDF-884B-AC43-57A59DF5D7F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8" name="TextBox 7">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9" name="TextBox 8">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10"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87524769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D9876829-F464-184F-BFFE-480173F8661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083F97C2-CE08-D419-55DE-E495AD860F0B}"/>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144E2CD6-A0FA-7551-C40C-6EA771E3B2E0}"/>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AFB745A2-305C-9D3D-1EE6-63199EA68F8C}"/>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6E73E1D8-8ED7-190F-312D-61DDA6077B5F}"/>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2BC4C087-AA79-0328-A4BE-3903579F4EAD}"/>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B0F293E1-DFFE-D465-8B5F-9DB0598C6788}"/>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07E48524-0C87-B1CF-CC28-9C976AAF0A95}"/>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a:t>
            </a:r>
          </a:p>
        </p:txBody>
      </p:sp>
      <p:sp>
        <p:nvSpPr>
          <p:cNvPr id="18" name="TextBox 17">
            <a:extLst>
              <a:ext uri="{FF2B5EF4-FFF2-40B4-BE49-F238E27FC236}">
                <a16:creationId xmlns:a16="http://schemas.microsoft.com/office/drawing/2014/main" id="{1ED70D42-49E6-6857-9BCC-0619BAA3834E}"/>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247165614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71282" y="512064"/>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1</a:t>
            </a:r>
            <a:br>
              <a:rPr lang="en-US" dirty="0" smtClean="0"/>
            </a:br>
            <a:r>
              <a:rPr lang="en-US" dirty="0" smtClean="0"/>
              <a:t>TITLE PLACEHOLDER</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093530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E39E2A1-D1F8-F849-A85E-FA17C3913CD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11" name="TextBox 10">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5833806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F7CA00"/>
                </a:solidFill>
                <a:latin typeface="Arial" panose="020B0604020202020204" pitchFamily="34" charset="0"/>
              </a:defRPr>
            </a:lvl1pPr>
          </a:lstStyle>
          <a:p>
            <a:r>
              <a:rPr lang="en-US" dirty="0"/>
              <a:t>Level 3</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98379867-4123-0F4E-B462-BF544A8E6E3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0A21B7B0-4B19-2747-9BBC-ACC22F9164AD}"/>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1611971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10"/>
          <p:cNvSpPr>
            <a:spLocks noGrp="1"/>
          </p:cNvSpPr>
          <p:nvPr>
            <p:ph sz="quarter" idx="14" hasCustomPrompt="1"/>
          </p:nvPr>
        </p:nvSpPr>
        <p:spPr>
          <a:xfrm>
            <a:off x="1520894" y="6272213"/>
            <a:ext cx="9832906" cy="287337"/>
          </a:xfrm>
          <a:prstGeom prst="rect">
            <a:avLst/>
          </a:prstGeom>
        </p:spPr>
        <p:txBody>
          <a:bodyPr anchor="ctr" anchorCtr="0"/>
          <a:lstStyle>
            <a:lvl1pPr marL="0" indent="0">
              <a:buFontTx/>
              <a:buNone/>
              <a:defRPr sz="1500" b="0" i="0" baseline="0">
                <a:solidFill>
                  <a:srgbClr val="F7CA00"/>
                </a:solidFill>
                <a:latin typeface="Arial" panose="020B060402020202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Links to Related Modules</a:t>
            </a:r>
          </a:p>
        </p:txBody>
      </p:sp>
      <p:sp>
        <p:nvSpPr>
          <p:cNvPr id="6" name="Title 1">
            <a:extLst>
              <a:ext uri="{FF2B5EF4-FFF2-40B4-BE49-F238E27FC236}">
                <a16:creationId xmlns:a16="http://schemas.microsoft.com/office/drawing/2014/main" id="{B00D2005-1638-D145-A3AA-4604EF5F2187}"/>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3</a:t>
            </a:r>
            <a:br>
              <a:rPr lang="en-US" dirty="0" smtClean="0"/>
            </a:br>
            <a:r>
              <a:rPr lang="en-US" dirty="0" smtClean="0"/>
              <a:t>TITLE PLACEHOLDER</a:t>
            </a:r>
            <a:endParaRPr lang="en-US" dirty="0"/>
          </a:p>
        </p:txBody>
      </p:sp>
    </p:spTree>
    <p:extLst>
      <p:ext uri="{BB962C8B-B14F-4D97-AF65-F5344CB8AC3E}">
        <p14:creationId xmlns:p14="http://schemas.microsoft.com/office/powerpoint/2010/main" val="251541080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3377E9F-F72D-D346-A023-587315F6F93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0740209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308773119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2588692-E5A2-DC4C-8C4C-E7D74342CE31}"/>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7C4CA8E0-8C56-9B48-BF92-FD290582BDF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124139210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9EFD900-0255-F445-BE1C-1DF2270C913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37AE39D8-DE47-5149-BF37-9229513418D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11420340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659B4EB-FBA7-6448-95F2-E6B852C5E61F}"/>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0FBAA09-CF2D-BB43-B73B-D63FECDAC48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38295984"/>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D368455-4297-3D40-B408-AA05480ABD5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257844246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D52F16A-22BD-6448-BC29-BAF6A0CDBCA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FCD53651-6320-51E6-F6CE-81F9FFF227FC}"/>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AD97DAC6-EE35-AE9D-7E3C-3248D90AF77D}"/>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642EA7BE-D37C-921A-5030-F19629C163E3}"/>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48D25A76-9CF6-34AA-D505-7131ECEA7FA6}"/>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6248D49B-94C4-A652-A5FE-C871A1A03782}"/>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0FC9296B-B060-0A68-DA83-7F260A51B9F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BA3E0F4D-E40D-2A9C-A382-D8C598CC1A9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a:t>
            </a:r>
          </a:p>
        </p:txBody>
      </p:sp>
      <p:sp>
        <p:nvSpPr>
          <p:cNvPr id="18" name="TextBox 17">
            <a:extLst>
              <a:ext uri="{FF2B5EF4-FFF2-40B4-BE49-F238E27FC236}">
                <a16:creationId xmlns:a16="http://schemas.microsoft.com/office/drawing/2014/main" id="{7E9FD3AE-6425-CA47-46DA-D446ED8EF5A5}"/>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224262298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20D6F-A312-6C44-BA9C-67342DADCEFA}"/>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4337353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35790B6-AE76-C145-98F2-9683FF1673C5}"/>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17723827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879F3D"/>
                </a:solidFill>
                <a:latin typeface="Arial" panose="020B0604020202020204" pitchFamily="34" charset="0"/>
              </a:defRPr>
            </a:lvl1pPr>
          </a:lstStyle>
          <a:p>
            <a:r>
              <a:rPr lang="en-US" dirty="0"/>
              <a:t>Level 4</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1F80558F-4391-2944-8442-5C26834E3C5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7D0D2FCC-AC68-6B46-AF07-20394F20DF07}"/>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396582"/>
            <a:ext cx="2718000" cy="742920"/>
          </a:xfrm>
          <a:prstGeom prst="rect">
            <a:avLst/>
          </a:prstGeom>
        </p:spPr>
      </p:pic>
    </p:spTree>
    <p:extLst>
      <p:ext uri="{BB962C8B-B14F-4D97-AF65-F5344CB8AC3E}">
        <p14:creationId xmlns:p14="http://schemas.microsoft.com/office/powerpoint/2010/main" val="3365484277"/>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E95FE837-4B48-E942-AF08-6D436A9EC429}"/>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4</a:t>
            </a:r>
            <a:br>
              <a:rPr lang="en-US" dirty="0" smtClean="0"/>
            </a:br>
            <a:r>
              <a:rPr lang="en-US" dirty="0" smtClean="0"/>
              <a:t>TITLE PLACEHOLDER</a:t>
            </a:r>
            <a:endParaRPr lang="en-US" dirty="0"/>
          </a:p>
        </p:txBody>
      </p:sp>
    </p:spTree>
    <p:extLst>
      <p:ext uri="{BB962C8B-B14F-4D97-AF65-F5344CB8AC3E}">
        <p14:creationId xmlns:p14="http://schemas.microsoft.com/office/powerpoint/2010/main" val="1568181313"/>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11A851A-BABB-6040-A2CB-A19AE34F86A8}"/>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90313955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179456492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F42F574-B92E-3447-9812-1E6BAD5BE56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A5BACD67-8F37-E94B-A68F-F142AC94137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899946689"/>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896F0E2-16C5-024A-B360-E40F0382DBD5}"/>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161200C4-8EC0-5A48-AF35-9A3ECBDC1FB3}"/>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150429427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1EAD414-CA57-FA4A-A3D7-AD29DDF5841B}"/>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DB3D0953-9425-B44C-8765-813DA7D606C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20627521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B68A3B7-23E6-C94F-AE98-26E36E065A0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77084268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8DE1BED-9DC3-D247-9201-574B7094B0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2" name="Rectangle 1">
            <a:extLst>
              <a:ext uri="{FF2B5EF4-FFF2-40B4-BE49-F238E27FC236}">
                <a16:creationId xmlns:a16="http://schemas.microsoft.com/office/drawing/2014/main" id="{BBC1EFB0-677B-6BBA-83B2-12D88F9D683F}"/>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3" name="Rectangle 2">
            <a:extLst>
              <a:ext uri="{FF2B5EF4-FFF2-40B4-BE49-F238E27FC236}">
                <a16:creationId xmlns:a16="http://schemas.microsoft.com/office/drawing/2014/main" id="{A46956B4-DCEC-265F-18D8-4608A0DEAD9F}"/>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4" name="TextBox 3">
            <a:extLst>
              <a:ext uri="{FF2B5EF4-FFF2-40B4-BE49-F238E27FC236}">
                <a16:creationId xmlns:a16="http://schemas.microsoft.com/office/drawing/2014/main" id="{B697392D-B519-6DB2-849C-04557923E445}"/>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5" name="TextBox 4">
            <a:extLst>
              <a:ext uri="{FF2B5EF4-FFF2-40B4-BE49-F238E27FC236}">
                <a16:creationId xmlns:a16="http://schemas.microsoft.com/office/drawing/2014/main" id="{D98D23F2-27C0-4EFF-74D5-2B1A10ED2669}"/>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6" name="Rectangle 5">
            <a:extLst>
              <a:ext uri="{FF2B5EF4-FFF2-40B4-BE49-F238E27FC236}">
                <a16:creationId xmlns:a16="http://schemas.microsoft.com/office/drawing/2014/main" id="{343904F0-CDF3-F7CB-6D12-1EE282BFAA5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7" name="TextBox 6">
            <a:extLst>
              <a:ext uri="{FF2B5EF4-FFF2-40B4-BE49-F238E27FC236}">
                <a16:creationId xmlns:a16="http://schemas.microsoft.com/office/drawing/2014/main" id="{942665FB-FD50-A721-590B-55C3A531F177}"/>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8" name="Rectangle 7">
            <a:extLst>
              <a:ext uri="{FF2B5EF4-FFF2-40B4-BE49-F238E27FC236}">
                <a16:creationId xmlns:a16="http://schemas.microsoft.com/office/drawing/2014/main" id="{16D26496-435B-F27C-7D76-20DBA15A522E}"/>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a:t>
            </a:r>
          </a:p>
        </p:txBody>
      </p:sp>
      <p:sp>
        <p:nvSpPr>
          <p:cNvPr id="18" name="TextBox 17">
            <a:extLst>
              <a:ext uri="{FF2B5EF4-FFF2-40B4-BE49-F238E27FC236}">
                <a16:creationId xmlns:a16="http://schemas.microsoft.com/office/drawing/2014/main" id="{DB3DDDC9-F716-D738-DD8B-1DAB5C40223C}"/>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434139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1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1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257379294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4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D0E2942-34EE-7D4A-A7C8-5B01D8AF2F92}"/>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9" name="TextBox 8">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381568717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6000" b="1" i="0" baseline="0">
                <a:solidFill>
                  <a:srgbClr val="004950"/>
                </a:solidFill>
                <a:latin typeface="Arial" panose="020B0604020202020204" pitchFamily="34" charset="0"/>
              </a:defRPr>
            </a:lvl1pPr>
          </a:lstStyle>
          <a:p>
            <a:r>
              <a:rPr lang="en-US" dirty="0"/>
              <a:t>Level 5</a:t>
            </a:r>
          </a:p>
        </p:txBody>
      </p:sp>
      <p:sp>
        <p:nvSpPr>
          <p:cNvPr id="3" name="Subtitle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b="0" i="0" baseline="0">
                <a:solidFill>
                  <a:schemeClr val="bg2">
                    <a:lumMod val="10000"/>
                  </a:schemeClr>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pic>
        <p:nvPicPr>
          <p:cNvPr id="5" name="Picture 2" descr="Image result for cc-by">
            <a:hlinkClick r:id="rId3"/>
            <a:extLst>
              <a:ext uri="{FF2B5EF4-FFF2-40B4-BE49-F238E27FC236}">
                <a16:creationId xmlns:a16="http://schemas.microsoft.com/office/drawing/2014/main" id="{0A184503-A0DC-8740-942C-725B38E95C6C}"/>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60127" y="5880819"/>
            <a:ext cx="1106542" cy="390456"/>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9">
            <a:extLst>
              <a:ext uri="{FF2B5EF4-FFF2-40B4-BE49-F238E27FC236}">
                <a16:creationId xmlns:a16="http://schemas.microsoft.com/office/drawing/2014/main" id="{4EDC62F5-229E-3B49-A44F-9DCD1D73E240}"/>
              </a:ext>
            </a:extLst>
          </p:cNvPr>
          <p:cNvSpPr>
            <a:spLocks noGrp="1"/>
          </p:cNvSpPr>
          <p:nvPr>
            <p:ph type="body" sz="quarter" idx="10" hasCustomPrompt="1"/>
          </p:nvPr>
        </p:nvSpPr>
        <p:spPr>
          <a:xfrm>
            <a:off x="10380663" y="6270625"/>
            <a:ext cx="1428750" cy="374650"/>
          </a:xfrm>
          <a:prstGeom prst="rect">
            <a:avLst/>
          </a:prstGeom>
        </p:spPr>
        <p:txBody>
          <a:bodyPr/>
          <a:lstStyle>
            <a:lvl1pPr marL="0" indent="0" algn="ctr">
              <a:buNone/>
              <a:defRPr sz="1800"/>
            </a:lvl1pPr>
          </a:lstStyle>
          <a:p>
            <a:pPr lvl="0"/>
            <a:r>
              <a:rPr lang="en-US" dirty="0"/>
              <a:t>Month Year</a:t>
            </a:r>
          </a:p>
        </p:txBody>
      </p:sp>
      <p:sp>
        <p:nvSpPr>
          <p:cNvPr id="8" name="TextBox 7"/>
          <p:cNvSpPr txBox="1"/>
          <p:nvPr userDrawn="1"/>
        </p:nvSpPr>
        <p:spPr>
          <a:xfrm>
            <a:off x="2888714" y="6134784"/>
            <a:ext cx="6414572"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100" kern="1200" dirty="0">
                <a:solidFill>
                  <a:schemeClr val="bg2">
                    <a:lumMod val="10000"/>
                  </a:schemeClr>
                </a:solidFill>
                <a:effectLst/>
                <a:latin typeface="+mn-lt"/>
                <a:ea typeface="+mn-ea"/>
                <a:cs typeface="+mn-cs"/>
              </a:rPr>
              <a:t>This instructional module is not intended as legal advice. </a:t>
            </a:r>
            <a:r>
              <a:rPr lang="en-US" sz="1100" kern="1200" dirty="0" smtClean="0">
                <a:solidFill>
                  <a:schemeClr val="bg2">
                    <a:lumMod val="10000"/>
                  </a:schemeClr>
                </a:solidFill>
                <a:effectLst/>
                <a:latin typeface="+mn-lt"/>
                <a:ea typeface="+mn-ea"/>
                <a:cs typeface="+mn-cs"/>
              </a:rPr>
              <a:t>All </a:t>
            </a:r>
            <a:r>
              <a:rPr lang="en-US" sz="1100" kern="1200" dirty="0">
                <a:solidFill>
                  <a:schemeClr val="bg2">
                    <a:lumMod val="10000"/>
                  </a:schemeClr>
                </a:solidFill>
                <a:effectLst/>
                <a:latin typeface="+mn-lt"/>
                <a:ea typeface="+mn-ea"/>
                <a:cs typeface="+mn-cs"/>
              </a:rPr>
              <a:t>Opening Up Copyright modules are made available under a </a:t>
            </a:r>
            <a:r>
              <a:rPr lang="en-US" sz="1100" u="sng" kern="1200" dirty="0">
                <a:solidFill>
                  <a:schemeClr val="bg2">
                    <a:lumMod val="10000"/>
                  </a:schemeClr>
                </a:solidFill>
                <a:effectLst/>
                <a:latin typeface="+mn-lt"/>
                <a:ea typeface="+mn-ea"/>
                <a:cs typeface="+mn-cs"/>
                <a:hlinkClick r:id="rId3"/>
              </a:rPr>
              <a:t>Creative Commons Attribution 4.0 (CC-BY-4.0) International license</a:t>
            </a:r>
            <a:r>
              <a:rPr lang="en-US" sz="1100" kern="1200" dirty="0">
                <a:solidFill>
                  <a:schemeClr val="bg2">
                    <a:lumMod val="10000"/>
                  </a:schemeClr>
                </a:solidFill>
                <a:effectLst/>
                <a:latin typeface="+mn-lt"/>
                <a:ea typeface="+mn-ea"/>
                <a:cs typeface="+mn-cs"/>
              </a:rPr>
              <a:t>. </a:t>
            </a:r>
          </a:p>
          <a:p>
            <a:endParaRPr lang="en-US" sz="1400" dirty="0">
              <a:solidFill>
                <a:schemeClr val="bg2">
                  <a:lumMod val="10000"/>
                </a:schemeClr>
              </a:solidFill>
            </a:endParaRPr>
          </a:p>
        </p:txBody>
      </p:sp>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706809" y="4552225"/>
            <a:ext cx="2718000" cy="742920"/>
          </a:xfrm>
          <a:prstGeom prst="rect">
            <a:avLst/>
          </a:prstGeom>
        </p:spPr>
      </p:pic>
    </p:spTree>
    <p:extLst>
      <p:ext uri="{BB962C8B-B14F-4D97-AF65-F5344CB8AC3E}">
        <p14:creationId xmlns:p14="http://schemas.microsoft.com/office/powerpoint/2010/main" val="183537818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sz="half" idx="13"/>
          </p:nvPr>
        </p:nvSpPr>
        <p:spPr>
          <a:xfrm>
            <a:off x="6172200" y="1825625"/>
            <a:ext cx="5181600" cy="4351338"/>
          </a:xfrm>
          <a:prstGeom prst="rect">
            <a:avLst/>
          </a:prstGeom>
        </p:spPr>
        <p:txBody>
          <a:bodyPr/>
          <a:lstStyle>
            <a:lvl1pPr>
              <a:defRPr b="0" i="0" baseline="0">
                <a:solidFill>
                  <a:schemeClr val="bg2">
                    <a:lumMod val="10000"/>
                  </a:schemeClr>
                </a:solidFill>
                <a:latin typeface="Arial" panose="020B0604020202020204" pitchFamily="34" charset="0"/>
              </a:defRPr>
            </a:lvl1pPr>
            <a:lvl2pPr>
              <a:defRPr b="0" i="0" baseline="0">
                <a:solidFill>
                  <a:schemeClr val="bg2">
                    <a:lumMod val="10000"/>
                  </a:schemeClr>
                </a:solidFill>
                <a:latin typeface="Arial" panose="020B0604020202020204" pitchFamily="34" charset="0"/>
              </a:defRPr>
            </a:lvl2pPr>
            <a:lvl3pPr>
              <a:defRPr b="0" i="0" baseline="0">
                <a:solidFill>
                  <a:schemeClr val="bg2">
                    <a:lumMod val="10000"/>
                  </a:schemeClr>
                </a:solidFill>
                <a:latin typeface="Arial" panose="020B0604020202020204" pitchFamily="34" charset="0"/>
              </a:defRPr>
            </a:lvl3pPr>
            <a:lvl4pPr>
              <a:defRPr b="0" i="0" baseline="0">
                <a:solidFill>
                  <a:schemeClr val="bg2">
                    <a:lumMod val="10000"/>
                  </a:schemeClr>
                </a:solidFill>
                <a:latin typeface="Arial" panose="020B0604020202020204" pitchFamily="34" charset="0"/>
              </a:defRPr>
            </a:lvl4pPr>
            <a:lvl5pPr>
              <a:defRPr b="0" i="0" baseline="0">
                <a:solidFill>
                  <a:schemeClr val="bg2">
                    <a:lumMod val="10000"/>
                  </a:schemeClr>
                </a:solidFill>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1">
            <a:extLst>
              <a:ext uri="{FF2B5EF4-FFF2-40B4-BE49-F238E27FC236}">
                <a16:creationId xmlns:a16="http://schemas.microsoft.com/office/drawing/2014/main" id="{DE87C7C1-3175-7D47-B0F6-A14B65210A9B}"/>
              </a:ext>
            </a:extLst>
          </p:cNvPr>
          <p:cNvSpPr>
            <a:spLocks noGrp="1"/>
          </p:cNvSpPr>
          <p:nvPr>
            <p:ph type="title" hasCustomPrompt="1"/>
          </p:nvPr>
        </p:nvSpPr>
        <p:spPr>
          <a:xfrm>
            <a:off x="2671282" y="524256"/>
            <a:ext cx="8682518" cy="938785"/>
          </a:xfrm>
          <a:prstGeom prst="rect">
            <a:avLst/>
          </a:prstGeom>
        </p:spPr>
        <p:txBody>
          <a:bodyPr anchor="ctr" anchorCtr="0"/>
          <a:lstStyle>
            <a:lvl1pPr algn="ctr">
              <a:lnSpc>
                <a:spcPct val="70000"/>
              </a:lnSpc>
              <a:defRPr sz="4000" b="1" i="0" baseline="0">
                <a:solidFill>
                  <a:schemeClr val="bg1"/>
                </a:solidFill>
                <a:latin typeface="Arial" panose="020B0604020202020204" pitchFamily="34" charset="0"/>
              </a:defRPr>
            </a:lvl1pPr>
          </a:lstStyle>
          <a:p>
            <a:r>
              <a:rPr lang="en-US" dirty="0" smtClean="0"/>
              <a:t>LEVEL 5</a:t>
            </a:r>
            <a:br>
              <a:rPr lang="en-US" dirty="0" smtClean="0"/>
            </a:br>
            <a:r>
              <a:rPr lang="en-US" dirty="0" smtClean="0"/>
              <a:t>TITLE PLACEHOLDER</a:t>
            </a:r>
            <a:endParaRPr lang="en-US" dirty="0"/>
          </a:p>
        </p:txBody>
      </p:sp>
    </p:spTree>
    <p:extLst>
      <p:ext uri="{BB962C8B-B14F-4D97-AF65-F5344CB8AC3E}">
        <p14:creationId xmlns:p14="http://schemas.microsoft.com/office/powerpoint/2010/main" val="124641342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_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994EEDD-FF07-6D45-BFC9-5577D3EB2006}"/>
              </a:ext>
            </a:extLst>
          </p:cNvPr>
          <p:cNvSpPr txBox="1"/>
          <p:nvPr userDrawn="1"/>
        </p:nvSpPr>
        <p:spPr>
          <a:xfrm>
            <a:off x="2671282" y="512064"/>
            <a:ext cx="8682518" cy="963149"/>
          </a:xfrm>
          <a:prstGeom prst="rect">
            <a:avLst/>
          </a:prstGeom>
          <a:noFill/>
        </p:spPr>
        <p:txBody>
          <a:bodyPr wrap="square" rtlCol="0">
            <a:spAutoFit/>
          </a:bodyPr>
          <a:lstStyle/>
          <a:p>
            <a:pPr algn="ctr">
              <a:lnSpc>
                <a:spcPct val="70000"/>
              </a:lnSpc>
            </a:pPr>
            <a:r>
              <a:rPr lang="en-CA" sz="4000" b="1" dirty="0">
                <a:solidFill>
                  <a:schemeClr val="bg1"/>
                </a:solidFill>
              </a:rPr>
              <a:t>THANK  YOU  FOR YOUR ATTENTION</a:t>
            </a:r>
            <a:endParaRPr lang="en-US" sz="4000" b="1" dirty="0">
              <a:solidFill>
                <a:schemeClr val="bg1"/>
              </a:solidFill>
            </a:endParaRP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6503" y="2534733"/>
            <a:ext cx="11368800" cy="2820971"/>
          </a:xfrm>
          <a:prstGeom prst="rect">
            <a:avLst/>
          </a:prstGeom>
        </p:spPr>
      </p:pic>
    </p:spTree>
    <p:extLst>
      <p:ext uri="{BB962C8B-B14F-4D97-AF65-F5344CB8AC3E}">
        <p14:creationId xmlns:p14="http://schemas.microsoft.com/office/powerpoint/2010/main" val="233061293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Ques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US" sz="4000" b="1" dirty="0" smtClean="0">
                <a:solidFill>
                  <a:schemeClr val="bg1"/>
                </a:solidFill>
              </a:rPr>
              <a:t>QUESTIONS</a:t>
            </a:r>
            <a:endParaRPr lang="en-US" sz="4000" b="1" dirty="0">
              <a:solidFill>
                <a:schemeClr val="bg1"/>
              </a:solidFill>
            </a:endParaRPr>
          </a:p>
        </p:txBody>
      </p:sp>
      <p:sp>
        <p:nvSpPr>
          <p:cNvPr id="5" name="Text Placeholder 14"/>
          <p:cNvSpPr>
            <a:spLocks noGrp="1"/>
          </p:cNvSpPr>
          <p:nvPr>
            <p:ph type="body" sz="quarter" idx="15" hasCustomPrompt="1"/>
          </p:nvPr>
        </p:nvSpPr>
        <p:spPr>
          <a:xfrm>
            <a:off x="6206109" y="1831975"/>
            <a:ext cx="5260975" cy="4351338"/>
          </a:xfrm>
          <a:prstGeom prst="rect">
            <a:avLst/>
          </a:prstGeom>
        </p:spPr>
        <p:txBody>
          <a:bodyPr/>
          <a:lstStyle>
            <a:lvl1pPr marL="447675" indent="-331788">
              <a:buFont typeface="+mj-lt"/>
              <a:buAutoNum type="arabicPeriod" startAt="2"/>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
        <p:nvSpPr>
          <p:cNvPr id="6" name="Text Placeholder 14"/>
          <p:cNvSpPr>
            <a:spLocks noGrp="1"/>
          </p:cNvSpPr>
          <p:nvPr>
            <p:ph type="body" sz="quarter" idx="16" hasCustomPrompt="1"/>
          </p:nvPr>
        </p:nvSpPr>
        <p:spPr>
          <a:xfrm>
            <a:off x="808101" y="1838071"/>
            <a:ext cx="5260975" cy="4351338"/>
          </a:xfrm>
          <a:prstGeom prst="rect">
            <a:avLst/>
          </a:prstGeom>
        </p:spPr>
        <p:txBody>
          <a:bodyPr/>
          <a:lstStyle>
            <a:lvl1pPr marL="447675" indent="-331788">
              <a:buFont typeface="+mj-lt"/>
              <a:buAutoNum type="arabicPeriod"/>
              <a:defRPr sz="2000">
                <a:solidFill>
                  <a:schemeClr val="bg2">
                    <a:lumMod val="10000"/>
                  </a:schemeClr>
                </a:solidFill>
              </a:defRPr>
            </a:lvl1pPr>
            <a:lvl2pPr marL="895350" indent="-355600">
              <a:buFont typeface="+mj-lt"/>
              <a:buAutoNum type="alphaLcPeriod"/>
              <a:defRPr sz="2000">
                <a:solidFill>
                  <a:schemeClr val="bg2">
                    <a:lumMod val="10000"/>
                  </a:schemeClr>
                </a:solidFill>
              </a:defRPr>
            </a:lvl2pPr>
          </a:lstStyle>
          <a:p>
            <a:pPr lvl="0"/>
            <a:r>
              <a:rPr lang="en-US" dirty="0" smtClean="0"/>
              <a:t>Question…</a:t>
            </a:r>
          </a:p>
          <a:p>
            <a:pPr lvl="1"/>
            <a:r>
              <a:rPr lang="en-US" dirty="0" smtClean="0"/>
              <a:t>Answer [incorrect in black]</a:t>
            </a:r>
          </a:p>
          <a:p>
            <a:pPr lvl="1"/>
            <a:r>
              <a:rPr lang="en-US" dirty="0" smtClean="0"/>
              <a:t>Answer [correct in bolded green]</a:t>
            </a:r>
          </a:p>
        </p:txBody>
      </p:sp>
    </p:spTree>
    <p:extLst>
      <p:ext uri="{BB962C8B-B14F-4D97-AF65-F5344CB8AC3E}">
        <p14:creationId xmlns:p14="http://schemas.microsoft.com/office/powerpoint/2010/main" val="203222937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C3DA107-6991-D743-BFF9-91C702F60A5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684AA2D9-69DC-6747-B80C-A8EA1E59F4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25925268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B6C41C9-4394-064A-BEEB-25895413825C}"/>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4" name="TextBox 3">
            <a:extLst>
              <a:ext uri="{FF2B5EF4-FFF2-40B4-BE49-F238E27FC236}">
                <a16:creationId xmlns:a16="http://schemas.microsoft.com/office/drawing/2014/main" id="{5A43551B-05EE-A24E-8E4C-4E668B20191A}"/>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215145247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5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569F7ED0-55FE-1F49-94C4-341FBBCC21CE}"/>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7" name="TextBox 6">
            <a:extLst>
              <a:ext uri="{FF2B5EF4-FFF2-40B4-BE49-F238E27FC236}">
                <a16:creationId xmlns:a16="http://schemas.microsoft.com/office/drawing/2014/main" id="{6645C1BA-C3E8-3546-A1C9-74A2592E2C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Tree>
    <p:extLst>
      <p:ext uri="{BB962C8B-B14F-4D97-AF65-F5344CB8AC3E}">
        <p14:creationId xmlns:p14="http://schemas.microsoft.com/office/powerpoint/2010/main" val="3707514746"/>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5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DCE6B1C-113D-5646-8A6A-9A17B208DF8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6" name="TextBox 5">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8" name="TextBox 7">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9"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376815023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C1EEF3B8-42A5-C347-B5B6-6EA33594331E}"/>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11" name="Rectangle 10"/>
          <p:cNvSpPr/>
          <p:nvPr userDrawn="1"/>
        </p:nvSpPr>
        <p:spPr>
          <a:xfrm>
            <a:off x="934260" y="18288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Copyright Office </a:t>
            </a:r>
          </a:p>
        </p:txBody>
      </p:sp>
      <p:sp>
        <p:nvSpPr>
          <p:cNvPr id="12" name="Rectangle 11"/>
          <p:cNvSpPr/>
          <p:nvPr userDrawn="1"/>
        </p:nvSpPr>
        <p:spPr>
          <a:xfrm>
            <a:off x="861060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Technologies in Education </a:t>
            </a:r>
          </a:p>
        </p:txBody>
      </p:sp>
      <p:sp>
        <p:nvSpPr>
          <p:cNvPr id="15" name="Rectangle 14"/>
          <p:cNvSpPr/>
          <p:nvPr userDrawn="1"/>
        </p:nvSpPr>
        <p:spPr>
          <a:xfrm>
            <a:off x="4772430" y="1830200"/>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Centre for Teaching and Learning </a:t>
            </a:r>
          </a:p>
        </p:txBody>
      </p:sp>
      <p:sp>
        <p:nvSpPr>
          <p:cNvPr id="16" name="Rectangle 15"/>
          <p:cNvSpPr/>
          <p:nvPr userDrawn="1"/>
        </p:nvSpPr>
        <p:spPr>
          <a:xfrm>
            <a:off x="2862356"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University of Alberta </a:t>
            </a:r>
            <a:r>
              <a:rPr kumimoji="0" lang="en-US"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Library </a:t>
            </a:r>
            <a:endPar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7" name="Rectangle 16"/>
          <p:cNvSpPr/>
          <p:nvPr userDrawn="1"/>
        </p:nvSpPr>
        <p:spPr>
          <a:xfrm>
            <a:off x="6698995" y="4154355"/>
            <a:ext cx="27432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School of Library and Information Studies </a:t>
            </a:r>
          </a:p>
        </p:txBody>
      </p:sp>
      <p:sp>
        <p:nvSpPr>
          <p:cNvPr id="18" name="TextBox 17"/>
          <p:cNvSpPr txBox="1"/>
          <p:nvPr userDrawn="1"/>
        </p:nvSpPr>
        <p:spPr>
          <a:xfrm>
            <a:off x="1268630" y="2590961"/>
            <a:ext cx="2074460"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Adrian Sheppard</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Amanda </a:t>
            </a:r>
            <a:r>
              <a:rPr kumimoji="0" lang="en-US" sz="1800" b="0" i="0" u="none" strike="noStrike" kern="1200" cap="none" spc="0" normalizeH="0" baseline="0" noProof="0" dirty="0" err="1" smtClean="0">
                <a:ln>
                  <a:noFill/>
                </a:ln>
                <a:solidFill>
                  <a:schemeClr val="tx1"/>
                </a:solidFill>
                <a:effectLst/>
                <a:uLnTx/>
                <a:uFillTx/>
                <a:latin typeface="Arial" panose="020B0604020202020204" pitchFamily="34" charset="0"/>
                <a:ea typeface="+mn-ea"/>
                <a:cs typeface="Arial" panose="020B0604020202020204" pitchFamily="34" charset="0"/>
              </a:rPr>
              <a:t>Wakaruk</a:t>
            </a:r>
            <a:endParaRPr kumimoji="0" lang="en-US"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Arial" panose="020B0604020202020204" pitchFamily="34" charset="0"/>
              </a:rPr>
              <a:t>Mireille Smith </a:t>
            </a: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userDrawn="1"/>
        </p:nvSpPr>
        <p:spPr>
          <a:xfrm>
            <a:off x="8944970" y="2585367"/>
            <a:ext cx="2074460" cy="1080296"/>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Anwen</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Burk</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Jamie Stewart</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Matt Cheung</a:t>
            </a:r>
          </a:p>
        </p:txBody>
      </p:sp>
      <p:sp>
        <p:nvSpPr>
          <p:cNvPr id="20" name="TextBox 19"/>
          <p:cNvSpPr txBox="1"/>
          <p:nvPr userDrawn="1"/>
        </p:nvSpPr>
        <p:spPr>
          <a:xfrm>
            <a:off x="4929098" y="2585367"/>
            <a:ext cx="2191049" cy="1080296"/>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Cosette</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Lemelin</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Graeme Pate</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Krysta McNutt</a:t>
            </a:r>
          </a:p>
        </p:txBody>
      </p:sp>
      <p:sp>
        <p:nvSpPr>
          <p:cNvPr id="21" name="TextBox 20"/>
          <p:cNvSpPr txBox="1"/>
          <p:nvPr userDrawn="1"/>
        </p:nvSpPr>
        <p:spPr>
          <a:xfrm>
            <a:off x="3196726" y="4873752"/>
            <a:ext cx="207446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Michelle </a:t>
            </a:r>
            <a:r>
              <a:rPr kumimoji="0" lang="en-US" sz="1800" b="0" i="0" u="none" strike="noStrike" kern="1200" cap="none" spc="0" normalizeH="0" baseline="0" noProof="0" dirty="0" err="1">
                <a:ln>
                  <a:noFill/>
                </a:ln>
                <a:solidFill>
                  <a:schemeClr val="tx1"/>
                </a:solidFill>
                <a:effectLst/>
                <a:uLnTx/>
                <a:uFillTx/>
                <a:latin typeface="Arial" panose="020B0604020202020204" pitchFamily="34" charset="0"/>
                <a:ea typeface="+mn-ea"/>
                <a:cs typeface="Arial" panose="020B0604020202020204" pitchFamily="34" charset="0"/>
              </a:rPr>
              <a:t>Brailey</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p:txBody>
      </p:sp>
      <p:sp>
        <p:nvSpPr>
          <p:cNvPr id="22" name="TextBox 21"/>
          <p:cNvSpPr txBox="1"/>
          <p:nvPr userDrawn="1"/>
        </p:nvSpPr>
        <p:spPr>
          <a:xfrm>
            <a:off x="7033365" y="4870679"/>
            <a:ext cx="2215138" cy="1089529"/>
          </a:xfrm>
          <a:prstGeom prst="rect">
            <a:avLst/>
          </a:prstGeom>
          <a:noFill/>
        </p:spPr>
        <p:txBody>
          <a:bodyPr wrap="square" rtlCol="0">
            <a:spAutoFit/>
          </a:bodyPr>
          <a:lstStyle/>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7E6E6">
                    <a:lumMod val="50000"/>
                  </a:srgbClr>
                </a:solidFill>
                <a:effectLst/>
                <a:uLnTx/>
                <a:uFillTx/>
                <a:latin typeface="Arial" panose="020B0604020202020204" pitchFamily="34" charset="0"/>
                <a:ea typeface="+mn-ea"/>
                <a:cs typeface="Arial" panose="020B0604020202020204" pitchFamily="34" charset="0"/>
              </a:rPr>
              <a:t> </a:t>
            </a: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Jesse Carson </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Toby Grant</a:t>
            </a:r>
          </a:p>
          <a:p>
            <a:pPr marL="0" marR="0" lvl="0" indent="0" algn="ctr" defTabSz="457200" rtl="0" eaLnBrk="1" fontAlgn="auto" latinLnBrk="0" hangingPunct="1">
              <a:lnSpc>
                <a:spcPct val="12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Michael B. McNally </a:t>
            </a:r>
          </a:p>
        </p:txBody>
      </p:sp>
    </p:spTree>
    <p:extLst>
      <p:ext uri="{BB962C8B-B14F-4D97-AF65-F5344CB8AC3E}">
        <p14:creationId xmlns:p14="http://schemas.microsoft.com/office/powerpoint/2010/main" val="20195184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22AD040F-3190-ED40-A683-FF66B09A0EA6}"/>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a:t>Edit Master text styles</a:t>
            </a:r>
          </a:p>
        </p:txBody>
      </p:sp>
      <p:sp>
        <p:nvSpPr>
          <p:cNvPr id="5" name="TextBox 4">
            <a:extLst>
              <a:ext uri="{FF2B5EF4-FFF2-40B4-BE49-F238E27FC236}">
                <a16:creationId xmlns:a16="http://schemas.microsoft.com/office/drawing/2014/main" id="{6CCE1B68-E4AC-6F4B-A909-BD58B58E261F}"/>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REFERENCES AND RESOURCES</a:t>
            </a:r>
            <a:endParaRPr lang="en-US" sz="4000" b="1" dirty="0">
              <a:solidFill>
                <a:schemeClr val="bg1"/>
              </a:solidFill>
            </a:endParaRPr>
          </a:p>
        </p:txBody>
      </p:sp>
    </p:spTree>
    <p:extLst>
      <p:ext uri="{BB962C8B-B14F-4D97-AF65-F5344CB8AC3E}">
        <p14:creationId xmlns:p14="http://schemas.microsoft.com/office/powerpoint/2010/main" val="339706466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Acknowledg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7A62C95-003F-9942-B5B9-0B262D32D629}"/>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ACKNOWLEDGMENT</a:t>
            </a:r>
            <a:endParaRPr lang="en-US" sz="4000" b="1" dirty="0">
              <a:solidFill>
                <a:schemeClr val="bg1"/>
              </a:solidFill>
            </a:endParaRPr>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791600" y="5419440"/>
            <a:ext cx="2480400" cy="677976"/>
          </a:xfrm>
          <a:prstGeom prst="rect">
            <a:avLst/>
          </a:prstGeom>
        </p:spPr>
      </p:pic>
      <p:sp>
        <p:nvSpPr>
          <p:cNvPr id="7" name="TextBox 6">
            <a:extLst>
              <a:ext uri="{FF2B5EF4-FFF2-40B4-BE49-F238E27FC236}">
                <a16:creationId xmlns:a16="http://schemas.microsoft.com/office/drawing/2014/main" id="{5B2CE003-7D14-4BB7-84C6-AFD3B741B256}"/>
              </a:ext>
            </a:extLst>
          </p:cNvPr>
          <p:cNvSpPr txBox="1"/>
          <p:nvPr userDrawn="1"/>
        </p:nvSpPr>
        <p:spPr>
          <a:xfrm>
            <a:off x="1282643" y="1985869"/>
            <a:ext cx="9740957" cy="304698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The Opening Up Copyright (OUC) module series is made available by the University of Alberta Copyright Office.</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400" baseline="0" dirty="0">
              <a:solidFill>
                <a:schemeClr val="bg2">
                  <a:lumMod val="10000"/>
                </a:schemeClr>
              </a:solidFill>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en-US" sz="2400" baseline="0" dirty="0">
                <a:solidFill>
                  <a:schemeClr val="bg2">
                    <a:lumMod val="10000"/>
                  </a:schemeClr>
                </a:solidFill>
                <a:latin typeface="Arial" panose="020B0604020202020204" pitchFamily="34" charset="0"/>
                <a:cs typeface="Arial" panose="020B0604020202020204" pitchFamily="34" charset="0"/>
              </a:rPr>
              <a:t>OUC modules have been produced with the assistance of funding at the University of Alberta through its Centre for Teaching and Learning's Teaching and Learning Enhancement Fund (TLEF) (2017-21) and OER Grant Program (2020), and through a Support for the Advancement of Scholarship (SAS) grant (2021).</a:t>
            </a:r>
          </a:p>
        </p:txBody>
      </p:sp>
    </p:spTree>
    <p:extLst>
      <p:ext uri="{BB962C8B-B14F-4D97-AF65-F5344CB8AC3E}">
        <p14:creationId xmlns:p14="http://schemas.microsoft.com/office/powerpoint/2010/main" val="235283896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as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
        <p:nvSpPr>
          <p:cNvPr id="5" name="TextBox 4">
            <a:extLst>
              <a:ext uri="{FF2B5EF4-FFF2-40B4-BE49-F238E27FC236}">
                <a16:creationId xmlns:a16="http://schemas.microsoft.com/office/drawing/2014/main" id="{C8B1FA85-4136-C241-B684-CAC6F56F4E4D}"/>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CASES AND LEGISLATION</a:t>
            </a:r>
            <a:endParaRPr lang="en-US" sz="4000" b="1" dirty="0">
              <a:solidFill>
                <a:schemeClr val="bg1"/>
              </a:solidFill>
            </a:endParaRPr>
          </a:p>
        </p:txBody>
      </p:sp>
    </p:spTree>
    <p:extLst>
      <p:ext uri="{BB962C8B-B14F-4D97-AF65-F5344CB8AC3E}">
        <p14:creationId xmlns:p14="http://schemas.microsoft.com/office/powerpoint/2010/main" val="37622845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nd Sound Referen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6757F4D-6918-0B40-8638-50EC6BE7B381}"/>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IMAGE AND SOUND REFERENCES </a:t>
            </a:r>
            <a:endParaRPr lang="en-US" sz="4000" b="1" dirty="0">
              <a:solidFill>
                <a:schemeClr val="bg1"/>
              </a:solidFill>
            </a:endParaRPr>
          </a:p>
        </p:txBody>
      </p:sp>
      <p:sp>
        <p:nvSpPr>
          <p:cNvPr id="6" name="Text Placeholder 2">
            <a:extLst>
              <a:ext uri="{FF2B5EF4-FFF2-40B4-BE49-F238E27FC236}">
                <a16:creationId xmlns:a16="http://schemas.microsoft.com/office/drawing/2014/main" id="{EA8CE4ED-71EB-7040-BFDA-C702ACC12067}"/>
              </a:ext>
            </a:extLst>
          </p:cNvPr>
          <p:cNvSpPr>
            <a:spLocks noGrp="1"/>
          </p:cNvSpPr>
          <p:nvPr>
            <p:ph type="body" sz="quarter" idx="15"/>
          </p:nvPr>
        </p:nvSpPr>
        <p:spPr>
          <a:xfrm>
            <a:off x="851192" y="1841277"/>
            <a:ext cx="10502608" cy="4250430"/>
          </a:xfrm>
          <a:prstGeom prst="rect">
            <a:avLst/>
          </a:prstGeom>
        </p:spPr>
        <p:txBody>
          <a:bodyPr/>
          <a:lstStyle>
            <a:lvl1pPr marL="0" indent="0">
              <a:buNone/>
              <a:defRPr sz="2000" baseline="0">
                <a:solidFill>
                  <a:schemeClr val="bg2">
                    <a:lumMod val="10000"/>
                  </a:schemeClr>
                </a:solidFill>
              </a:defRPr>
            </a:lvl1pPr>
          </a:lstStyle>
          <a:p>
            <a:pPr lvl="0"/>
            <a:r>
              <a:rPr lang="en-US" dirty="0"/>
              <a:t>Edit Master text styles</a:t>
            </a:r>
          </a:p>
        </p:txBody>
      </p:sp>
    </p:spTree>
    <p:extLst>
      <p:ext uri="{BB962C8B-B14F-4D97-AF65-F5344CB8AC3E}">
        <p14:creationId xmlns:p14="http://schemas.microsoft.com/office/powerpoint/2010/main" val="406211249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Licen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13DF3B58-3106-D44A-B64C-5EAF0F8A5754}"/>
              </a:ext>
            </a:extLst>
          </p:cNvPr>
          <p:cNvSpPr txBox="1"/>
          <p:nvPr userDrawn="1"/>
        </p:nvSpPr>
        <p:spPr>
          <a:xfrm>
            <a:off x="1455738" y="1718034"/>
            <a:ext cx="9898062" cy="400110"/>
          </a:xfrm>
          <a:prstGeom prst="rect">
            <a:avLst/>
          </a:prstGeom>
          <a:noFill/>
        </p:spPr>
        <p:txBody>
          <a:bodyPr wrap="square" rtlCol="0">
            <a:spAutoFit/>
          </a:bodyPr>
          <a:lstStyle/>
          <a:p>
            <a:r>
              <a:rPr lang="en-US" sz="2000" dirty="0">
                <a:solidFill>
                  <a:schemeClr val="bg2">
                    <a:lumMod val="10000"/>
                  </a:schemeClr>
                </a:solidFill>
                <a:latin typeface="Arial" panose="020B0604020202020204" pitchFamily="34" charset="0"/>
                <a:cs typeface="Arial" panose="020B0604020202020204" pitchFamily="34" charset="0"/>
              </a:rPr>
              <a:t>Suggested Citation:</a:t>
            </a:r>
          </a:p>
        </p:txBody>
      </p:sp>
      <p:sp>
        <p:nvSpPr>
          <p:cNvPr id="13" name="TextBox 12">
            <a:extLst>
              <a:ext uri="{FF2B5EF4-FFF2-40B4-BE49-F238E27FC236}">
                <a16:creationId xmlns:a16="http://schemas.microsoft.com/office/drawing/2014/main" id="{903FCD8B-1F64-0A40-BE7B-88E76136209D}"/>
              </a:ext>
            </a:extLst>
          </p:cNvPr>
          <p:cNvSpPr txBox="1"/>
          <p:nvPr userDrawn="1"/>
        </p:nvSpPr>
        <p:spPr>
          <a:xfrm>
            <a:off x="1455738" y="3441680"/>
            <a:ext cx="9769062" cy="2246769"/>
          </a:xfrm>
          <a:prstGeom prst="rect">
            <a:avLst/>
          </a:prstGeom>
          <a:noFill/>
        </p:spPr>
        <p:txBody>
          <a:bodyPr wrap="square" rtlCol="0">
            <a:spAutoFit/>
          </a:bodyPr>
          <a:lstStyle/>
          <a:p>
            <a:r>
              <a:rPr lang="en-CA" sz="2000" dirty="0">
                <a:solidFill>
                  <a:schemeClr val="bg2">
                    <a:lumMod val="10000"/>
                  </a:schemeClr>
                </a:solidFill>
                <a:latin typeface="Arial" panose="020B0604020202020204" pitchFamily="34" charset="0"/>
                <a:cs typeface="Arial" panose="020B0604020202020204" pitchFamily="34" charset="0"/>
              </a:rPr>
              <a:t>For the project overview and complete list of modules please visit the project website at: </a:t>
            </a:r>
            <a:r>
              <a:rPr lang="en-CA" sz="2000" dirty="0">
                <a:solidFill>
                  <a:schemeClr val="bg2">
                    <a:lumMod val="10000"/>
                  </a:schemeClr>
                </a:solidFill>
                <a:latin typeface="Arial" panose="020B0604020202020204" pitchFamily="34" charset="0"/>
                <a:cs typeface="Arial" panose="020B0604020202020204" pitchFamily="34" charset="0"/>
                <a:hlinkClick r:id="rId3"/>
              </a:rPr>
              <a:t>https://sites.library.ualberta.ca/copyright/</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Questions, comments, and suggestions should be directed </a:t>
            </a:r>
            <a:r>
              <a:rPr lang="en-CA" sz="2000" dirty="0" smtClean="0">
                <a:solidFill>
                  <a:schemeClr val="bg2">
                    <a:lumMod val="10000"/>
                  </a:schemeClr>
                </a:solidFill>
                <a:latin typeface="Arial" panose="020B0604020202020204" pitchFamily="34" charset="0"/>
                <a:cs typeface="Arial" panose="020B0604020202020204" pitchFamily="34" charset="0"/>
              </a:rPr>
              <a:t>to: </a:t>
            </a:r>
            <a:r>
              <a:rPr lang="en-CA" sz="2000" dirty="0">
                <a:solidFill>
                  <a:schemeClr val="bg2">
                    <a:lumMod val="10000"/>
                  </a:schemeClr>
                </a:solidFill>
                <a:latin typeface="Arial" panose="020B0604020202020204" pitchFamily="34" charset="0"/>
                <a:cs typeface="Arial" panose="020B0604020202020204" pitchFamily="34" charset="0"/>
                <a:hlinkClick r:id="rId4"/>
              </a:rPr>
              <a:t>ouc@ualberta.ca</a:t>
            </a:r>
            <a:endParaRPr lang="en-CA" sz="2000" dirty="0">
              <a:solidFill>
                <a:schemeClr val="bg2">
                  <a:lumMod val="10000"/>
                </a:schemeClr>
              </a:solidFill>
              <a:latin typeface="Arial" panose="020B0604020202020204" pitchFamily="34" charset="0"/>
              <a:cs typeface="Arial" panose="020B0604020202020204" pitchFamily="34" charset="0"/>
            </a:endParaRPr>
          </a:p>
          <a:p>
            <a:endParaRPr lang="en-CA" sz="2000" dirty="0">
              <a:solidFill>
                <a:schemeClr val="bg2">
                  <a:lumMod val="10000"/>
                </a:schemeClr>
              </a:solidFill>
              <a:latin typeface="Arial" panose="020B0604020202020204" pitchFamily="34" charset="0"/>
              <a:cs typeface="Arial" panose="020B0604020202020204" pitchFamily="34" charset="0"/>
            </a:endParaRPr>
          </a:p>
          <a:p>
            <a:r>
              <a:rPr lang="en-CA" sz="2000" dirty="0">
                <a:solidFill>
                  <a:schemeClr val="bg2">
                    <a:lumMod val="10000"/>
                  </a:schemeClr>
                </a:solidFill>
                <a:latin typeface="Arial" panose="020B0604020202020204" pitchFamily="34" charset="0"/>
                <a:cs typeface="Arial" panose="020B0604020202020204" pitchFamily="34" charset="0"/>
              </a:rPr>
              <a:t>This module is made available and licensed under a </a:t>
            </a:r>
            <a:r>
              <a:rPr lang="en-CA" sz="2000" dirty="0">
                <a:solidFill>
                  <a:schemeClr val="bg2">
                    <a:lumMod val="10000"/>
                  </a:schemeClr>
                </a:solidFill>
                <a:latin typeface="Arial" panose="020B0604020202020204" pitchFamily="34" charset="0"/>
                <a:cs typeface="Arial" panose="020B0604020202020204" pitchFamily="34" charset="0"/>
                <a:hlinkClick r:id="rId5"/>
              </a:rPr>
              <a:t>Creative Commons Attribution 4.0 International </a:t>
            </a:r>
            <a:r>
              <a:rPr lang="en-CA" sz="2000" dirty="0" smtClean="0">
                <a:solidFill>
                  <a:schemeClr val="bg2">
                    <a:lumMod val="10000"/>
                  </a:schemeClr>
                </a:solidFill>
                <a:latin typeface="Arial" panose="020B0604020202020204" pitchFamily="34" charset="0"/>
                <a:cs typeface="Arial" panose="020B0604020202020204" pitchFamily="34" charset="0"/>
                <a:hlinkClick r:id="rId5"/>
              </a:rPr>
              <a:t>Licence</a:t>
            </a:r>
            <a:endParaRPr lang="en-US" dirty="0">
              <a:solidFill>
                <a:schemeClr val="bg2">
                  <a:lumMod val="10000"/>
                </a:schemeClr>
              </a:solidFill>
            </a:endParaRPr>
          </a:p>
        </p:txBody>
      </p:sp>
      <p:sp>
        <p:nvSpPr>
          <p:cNvPr id="6" name="TextBox 5">
            <a:extLst>
              <a:ext uri="{FF2B5EF4-FFF2-40B4-BE49-F238E27FC236}">
                <a16:creationId xmlns:a16="http://schemas.microsoft.com/office/drawing/2014/main" id="{944982ED-AD70-0842-ACC8-701F56A32F46}"/>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LICENSING AND ATTRIBUTION</a:t>
            </a:r>
            <a:endParaRPr lang="en-US" sz="4000" b="1" dirty="0">
              <a:solidFill>
                <a:schemeClr val="bg1"/>
              </a:solidFill>
            </a:endParaRPr>
          </a:p>
        </p:txBody>
      </p:sp>
      <p:sp>
        <p:nvSpPr>
          <p:cNvPr id="7" name="Text Placeholder 6"/>
          <p:cNvSpPr>
            <a:spLocks noGrp="1"/>
          </p:cNvSpPr>
          <p:nvPr>
            <p:ph type="body" sz="quarter" idx="10" hasCustomPrompt="1"/>
          </p:nvPr>
        </p:nvSpPr>
        <p:spPr>
          <a:xfrm>
            <a:off x="1947600" y="2300400"/>
            <a:ext cx="9277200" cy="784800"/>
          </a:xfrm>
          <a:prstGeom prst="rect">
            <a:avLst/>
          </a:prstGeom>
        </p:spPr>
        <p:txBody>
          <a:bodyPr/>
          <a:lstStyle>
            <a:lvl1pPr marL="0" indent="0">
              <a:buFontTx/>
              <a:buNone/>
              <a:defRPr sz="2000">
                <a:solidFill>
                  <a:schemeClr val="bg2">
                    <a:lumMod val="10000"/>
                  </a:schemeClr>
                </a:solidFill>
                <a:latin typeface="Arial" panose="020B0604020202020204" pitchFamily="34" charset="0"/>
                <a:cs typeface="Arial" panose="020B0604020202020204" pitchFamily="34" charset="0"/>
              </a:defRPr>
            </a:lvl1pPr>
            <a:lvl2pPr>
              <a:defRPr>
                <a:solidFill>
                  <a:schemeClr val="bg2">
                    <a:lumMod val="10000"/>
                  </a:schemeClr>
                </a:solidFill>
              </a:defRPr>
            </a:lvl2pPr>
            <a:lvl3pPr>
              <a:defRPr>
                <a:solidFill>
                  <a:schemeClr val="bg2">
                    <a:lumMod val="10000"/>
                  </a:schemeClr>
                </a:solidFill>
              </a:defRPr>
            </a:lvl3pPr>
            <a:lvl4pPr>
              <a:defRPr>
                <a:solidFill>
                  <a:schemeClr val="bg2">
                    <a:lumMod val="10000"/>
                  </a:schemeClr>
                </a:solidFill>
              </a:defRPr>
            </a:lvl4pPr>
            <a:lvl5pPr>
              <a:defRPr>
                <a:solidFill>
                  <a:schemeClr val="bg2">
                    <a:lumMod val="10000"/>
                  </a:schemeClr>
                </a:solidFill>
              </a:defRPr>
            </a:lvl5pPr>
          </a:lstStyle>
          <a:p>
            <a:pPr lvl="0"/>
            <a:r>
              <a:rPr lang="en-US" dirty="0" smtClean="0"/>
              <a:t>University of Alberta. (Year). Title of Module. Opening Up Copyright Instructional Module [in italics]. https://sites.library.ualberta.ca/copyright/ [hyperlinked]</a:t>
            </a:r>
          </a:p>
          <a:p>
            <a:pPr lvl="0"/>
            <a:endParaRPr lang="en-CA" dirty="0"/>
          </a:p>
        </p:txBody>
      </p:sp>
    </p:spTree>
    <p:extLst>
      <p:ext uri="{BB962C8B-B14F-4D97-AF65-F5344CB8AC3E}">
        <p14:creationId xmlns:p14="http://schemas.microsoft.com/office/powerpoint/2010/main" val="10739846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ributo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52C757D-577B-4743-B367-5082767D3402}"/>
              </a:ext>
            </a:extLst>
          </p:cNvPr>
          <p:cNvSpPr/>
          <p:nvPr userDrawn="1"/>
        </p:nvSpPr>
        <p:spPr>
          <a:xfrm>
            <a:off x="1233354"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Copyright Office </a:t>
            </a:r>
          </a:p>
        </p:txBody>
      </p:sp>
      <p:sp>
        <p:nvSpPr>
          <p:cNvPr id="22" name="Rectangle 21">
            <a:extLst>
              <a:ext uri="{FF2B5EF4-FFF2-40B4-BE49-F238E27FC236}">
                <a16:creationId xmlns:a16="http://schemas.microsoft.com/office/drawing/2014/main" id="{ED0F36C9-5749-4329-B080-EFDAD3F0173A}"/>
              </a:ext>
            </a:extLst>
          </p:cNvPr>
          <p:cNvSpPr/>
          <p:nvPr userDrawn="1"/>
        </p:nvSpPr>
        <p:spPr>
          <a:xfrm>
            <a:off x="7018869" y="40555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Faculty of Education</a:t>
            </a:r>
          </a:p>
        </p:txBody>
      </p:sp>
      <p:sp>
        <p:nvSpPr>
          <p:cNvPr id="23" name="TextBox 22">
            <a:extLst>
              <a:ext uri="{FF2B5EF4-FFF2-40B4-BE49-F238E27FC236}">
                <a16:creationId xmlns:a16="http://schemas.microsoft.com/office/drawing/2014/main" id="{FE66C7D3-19C1-4BAD-B0C1-841BE2D84F4F}"/>
              </a:ext>
            </a:extLst>
          </p:cNvPr>
          <p:cNvSpPr txBox="1"/>
          <p:nvPr userDrawn="1"/>
        </p:nvSpPr>
        <p:spPr>
          <a:xfrm>
            <a:off x="1762599" y="2589764"/>
            <a:ext cx="2768025" cy="1421928"/>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Kimberley </a:t>
            </a:r>
            <a:r>
              <a:rPr lang="en-US" dirty="0" err="1">
                <a:solidFill>
                  <a:schemeClr val="bg2">
                    <a:lumMod val="10000"/>
                  </a:schemeClr>
                </a:solidFill>
                <a:latin typeface="Arial" panose="020B0604020202020204" pitchFamily="34" charset="0"/>
                <a:cs typeface="Arial" panose="020B0604020202020204" pitchFamily="34" charset="0"/>
              </a:rPr>
              <a:t>Kemmer</a:t>
            </a:r>
            <a:endParaRPr lang="en-US" dirty="0">
              <a:solidFill>
                <a:schemeClr val="bg2">
                  <a:lumMod val="10000"/>
                </a:schemeClr>
              </a:solidFill>
              <a:latin typeface="Arial" panose="020B0604020202020204" pitchFamily="34" charset="0"/>
              <a:cs typeface="Arial" panose="020B0604020202020204" pitchFamily="34" charset="0"/>
            </a:endParaRP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Mireille Smith</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Adrian Sheppard</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Amanda </a:t>
            </a:r>
            <a:r>
              <a:rPr lang="en-US" dirty="0" err="1">
                <a:solidFill>
                  <a:schemeClr val="bg2">
                    <a:lumMod val="10000"/>
                  </a:schemeClr>
                </a:solidFill>
                <a:latin typeface="Arial" panose="020B0604020202020204" pitchFamily="34" charset="0"/>
                <a:cs typeface="Arial" panose="020B0604020202020204" pitchFamily="34" charset="0"/>
              </a:rPr>
              <a:t>Wakaruk</a:t>
            </a:r>
            <a:r>
              <a:rPr lang="en-US" dirty="0">
                <a:solidFill>
                  <a:schemeClr val="bg2">
                    <a:lumMod val="10000"/>
                  </a:schemeClr>
                </a:solidFill>
                <a:latin typeface="Arial" panose="020B0604020202020204" pitchFamily="34" charset="0"/>
                <a:cs typeface="Arial" panose="020B0604020202020204" pitchFamily="34" charset="0"/>
              </a:rPr>
              <a:t> </a:t>
            </a:r>
          </a:p>
        </p:txBody>
      </p:sp>
      <p:sp>
        <p:nvSpPr>
          <p:cNvPr id="24" name="TextBox 23">
            <a:extLst>
              <a:ext uri="{FF2B5EF4-FFF2-40B4-BE49-F238E27FC236}">
                <a16:creationId xmlns:a16="http://schemas.microsoft.com/office/drawing/2014/main" id="{0D49E313-F656-4404-8957-9B5A4E62B2CA}"/>
              </a:ext>
            </a:extLst>
          </p:cNvPr>
          <p:cNvSpPr txBox="1"/>
          <p:nvPr userDrawn="1"/>
        </p:nvSpPr>
        <p:spPr>
          <a:xfrm>
            <a:off x="7909520" y="5006653"/>
            <a:ext cx="2519713"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Michael B. McNally </a:t>
            </a:r>
          </a:p>
        </p:txBody>
      </p:sp>
      <p:sp>
        <p:nvSpPr>
          <p:cNvPr id="25" name="Rectangle 24">
            <a:extLst>
              <a:ext uri="{FF2B5EF4-FFF2-40B4-BE49-F238E27FC236}">
                <a16:creationId xmlns:a16="http://schemas.microsoft.com/office/drawing/2014/main" id="{654DC599-C214-42A2-85EF-F53129E6568B}"/>
              </a:ext>
            </a:extLst>
          </p:cNvPr>
          <p:cNvSpPr/>
          <p:nvPr userDrawn="1"/>
        </p:nvSpPr>
        <p:spPr>
          <a:xfrm>
            <a:off x="7018869" y="1800000"/>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Centre for Teaching and Learning</a:t>
            </a:r>
          </a:p>
        </p:txBody>
      </p:sp>
      <p:sp>
        <p:nvSpPr>
          <p:cNvPr id="26" name="TextBox 25">
            <a:extLst>
              <a:ext uri="{FF2B5EF4-FFF2-40B4-BE49-F238E27FC236}">
                <a16:creationId xmlns:a16="http://schemas.microsoft.com/office/drawing/2014/main" id="{71637D57-9827-4F0A-800A-879120662C7D}"/>
              </a:ext>
            </a:extLst>
          </p:cNvPr>
          <p:cNvSpPr txBox="1"/>
          <p:nvPr userDrawn="1"/>
        </p:nvSpPr>
        <p:spPr>
          <a:xfrm>
            <a:off x="8061807" y="2758498"/>
            <a:ext cx="2215138" cy="39421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Graeme Pate</a:t>
            </a:r>
          </a:p>
        </p:txBody>
      </p:sp>
      <p:sp>
        <p:nvSpPr>
          <p:cNvPr id="27" name="TextBox 26">
            <a:extLst>
              <a:ext uri="{FF2B5EF4-FFF2-40B4-BE49-F238E27FC236}">
                <a16:creationId xmlns:a16="http://schemas.microsoft.com/office/drawing/2014/main" id="{F707B1F2-4C42-4717-87F3-7EF09498CD8C}"/>
              </a:ext>
            </a:extLst>
          </p:cNvPr>
          <p:cNvSpPr txBox="1"/>
          <p:nvPr userDrawn="1"/>
        </p:nvSpPr>
        <p:spPr>
          <a:xfrm>
            <a:off x="2671282" y="701898"/>
            <a:ext cx="8682518" cy="532262"/>
          </a:xfrm>
          <a:prstGeom prst="rect">
            <a:avLst/>
          </a:prstGeom>
          <a:noFill/>
        </p:spPr>
        <p:txBody>
          <a:bodyPr wrap="square" rtlCol="0">
            <a:spAutoFit/>
          </a:bodyPr>
          <a:lstStyle/>
          <a:p>
            <a:pPr algn="ctr">
              <a:lnSpc>
                <a:spcPct val="70000"/>
              </a:lnSpc>
            </a:pPr>
            <a:r>
              <a:rPr lang="en-CA" sz="4000" b="1" dirty="0">
                <a:solidFill>
                  <a:schemeClr val="bg1"/>
                </a:solidFill>
              </a:rPr>
              <a:t>CONTRIBUTORS</a:t>
            </a:r>
            <a:endParaRPr lang="en-US" sz="4000" b="1" dirty="0">
              <a:solidFill>
                <a:schemeClr val="bg1"/>
              </a:solidFill>
            </a:endParaRPr>
          </a:p>
        </p:txBody>
      </p:sp>
      <p:sp>
        <p:nvSpPr>
          <p:cNvPr id="9" name="Rectangle 8">
            <a:extLst>
              <a:ext uri="{FF2B5EF4-FFF2-40B4-BE49-F238E27FC236}">
                <a16:creationId xmlns:a16="http://schemas.microsoft.com/office/drawing/2014/main" id="{E28A654F-E837-46B0-8AE1-020F60BB3341}"/>
              </a:ext>
            </a:extLst>
          </p:cNvPr>
          <p:cNvSpPr/>
          <p:nvPr userDrawn="1"/>
        </p:nvSpPr>
        <p:spPr>
          <a:xfrm>
            <a:off x="1233354" y="4052154"/>
            <a:ext cx="3960000" cy="718782"/>
          </a:xfrm>
          <a:prstGeom prst="rect">
            <a:avLst/>
          </a:prstGeom>
          <a:solidFill>
            <a:srgbClr val="879F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University of Alberta Libraries</a:t>
            </a:r>
          </a:p>
        </p:txBody>
      </p:sp>
      <p:sp>
        <p:nvSpPr>
          <p:cNvPr id="10" name="TextBox 9">
            <a:extLst>
              <a:ext uri="{FF2B5EF4-FFF2-40B4-BE49-F238E27FC236}">
                <a16:creationId xmlns:a16="http://schemas.microsoft.com/office/drawing/2014/main" id="{F9C4C9E9-5061-4539-9ADC-03AFCCD14397}"/>
              </a:ext>
            </a:extLst>
          </p:cNvPr>
          <p:cNvSpPr txBox="1"/>
          <p:nvPr userDrawn="1"/>
        </p:nvSpPr>
        <p:spPr>
          <a:xfrm>
            <a:off x="2105785" y="4942566"/>
            <a:ext cx="2215138" cy="757130"/>
          </a:xfrm>
          <a:prstGeom prst="rect">
            <a:avLst/>
          </a:prstGeom>
          <a:noFill/>
        </p:spPr>
        <p:txBody>
          <a:bodyPr wrap="square" rtlCol="0">
            <a:spAutoFit/>
          </a:bodyPr>
          <a:lstStyle/>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Denis Lacroix</a:t>
            </a:r>
          </a:p>
          <a:p>
            <a:pPr algn="ctr">
              <a:lnSpc>
                <a:spcPct val="120000"/>
              </a:lnSpc>
            </a:pPr>
            <a:r>
              <a:rPr lang="en-US" dirty="0">
                <a:solidFill>
                  <a:schemeClr val="bg2">
                    <a:lumMod val="10000"/>
                  </a:schemeClr>
                </a:solidFill>
                <a:latin typeface="Arial" panose="020B0604020202020204" pitchFamily="34" charset="0"/>
                <a:cs typeface="Arial" panose="020B0604020202020204" pitchFamily="34" charset="0"/>
              </a:rPr>
              <a:t>Martine Iradukunda</a:t>
            </a:r>
          </a:p>
        </p:txBody>
      </p:sp>
    </p:spTree>
    <p:extLst>
      <p:ext uri="{BB962C8B-B14F-4D97-AF65-F5344CB8AC3E}">
        <p14:creationId xmlns:p14="http://schemas.microsoft.com/office/powerpoint/2010/main" val="401707161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heme" Target="../theme/theme5.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4916444"/>
      </p:ext>
    </p:extLst>
  </p:cSld>
  <p:clrMap bg1="lt1" tx1="dk1" bg2="lt2" tx2="dk2" accent1="accent1" accent2="accent2" accent3="accent3" accent4="accent4" accent5="accent5" accent6="accent6" hlink="hlink" folHlink="folHlink"/>
  <p:sldLayoutIdLst>
    <p:sldLayoutId id="2147493493" r:id="rId1"/>
    <p:sldLayoutId id="2147493494" r:id="rId2"/>
    <p:sldLayoutId id="2147493495" r:id="rId3"/>
    <p:sldLayoutId id="2147493496" r:id="rId4"/>
    <p:sldLayoutId id="2147493497" r:id="rId5"/>
    <p:sldLayoutId id="2147493498" r:id="rId6"/>
    <p:sldLayoutId id="2147493499" r:id="rId7"/>
    <p:sldLayoutId id="2147493500" r:id="rId8"/>
    <p:sldLayoutId id="2147493501" r:id="rId9"/>
    <p:sldLayoutId id="2147493502"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942171"/>
      </p:ext>
    </p:extLst>
  </p:cSld>
  <p:clrMap bg1="lt1" tx1="dk1" bg2="lt2" tx2="dk2" accent1="accent1" accent2="accent2" accent3="accent3" accent4="accent4" accent5="accent5" accent6="accent6" hlink="hlink" folHlink="folHlink"/>
  <p:sldLayoutIdLst>
    <p:sldLayoutId id="2147493504" r:id="rId1"/>
    <p:sldLayoutId id="2147493505" r:id="rId2"/>
    <p:sldLayoutId id="2147493506" r:id="rId3"/>
    <p:sldLayoutId id="2147493507" r:id="rId4"/>
    <p:sldLayoutId id="2147493508" r:id="rId5"/>
    <p:sldLayoutId id="2147493509" r:id="rId6"/>
    <p:sldLayoutId id="2147493510" r:id="rId7"/>
    <p:sldLayoutId id="2147493511" r:id="rId8"/>
    <p:sldLayoutId id="2147493512" r:id="rId9"/>
    <p:sldLayoutId id="2147493513"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0477655"/>
      </p:ext>
    </p:extLst>
  </p:cSld>
  <p:clrMap bg1="lt1" tx1="dk1" bg2="lt2" tx2="dk2" accent1="accent1" accent2="accent2" accent3="accent3" accent4="accent4" accent5="accent5" accent6="accent6" hlink="hlink" folHlink="folHlink"/>
  <p:sldLayoutIdLst>
    <p:sldLayoutId id="2147493515" r:id="rId1"/>
    <p:sldLayoutId id="2147493516" r:id="rId2"/>
    <p:sldLayoutId id="2147493517" r:id="rId3"/>
    <p:sldLayoutId id="2147493518" r:id="rId4"/>
    <p:sldLayoutId id="2147493519" r:id="rId5"/>
    <p:sldLayoutId id="2147493520" r:id="rId6"/>
    <p:sldLayoutId id="2147493521" r:id="rId7"/>
    <p:sldLayoutId id="2147493522" r:id="rId8"/>
    <p:sldLayoutId id="2147493523" r:id="rId9"/>
    <p:sldLayoutId id="2147493524"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3067925"/>
      </p:ext>
    </p:extLst>
  </p:cSld>
  <p:clrMap bg1="lt1" tx1="dk1" bg2="lt2" tx2="dk2" accent1="accent1" accent2="accent2" accent3="accent3" accent4="accent4" accent5="accent5" accent6="accent6" hlink="hlink" folHlink="folHlink"/>
  <p:sldLayoutIdLst>
    <p:sldLayoutId id="2147493526" r:id="rId1"/>
    <p:sldLayoutId id="2147493527" r:id="rId2"/>
    <p:sldLayoutId id="2147493528" r:id="rId3"/>
    <p:sldLayoutId id="2147493529" r:id="rId4"/>
    <p:sldLayoutId id="2147493530" r:id="rId5"/>
    <p:sldLayoutId id="2147493531" r:id="rId6"/>
    <p:sldLayoutId id="2147493532" r:id="rId7"/>
    <p:sldLayoutId id="2147493533" r:id="rId8"/>
    <p:sldLayoutId id="2147493534" r:id="rId9"/>
    <p:sldLayoutId id="2147493535"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325704"/>
      </p:ext>
    </p:extLst>
  </p:cSld>
  <p:clrMap bg1="lt1" tx1="dk1" bg2="lt2" tx2="dk2" accent1="accent1" accent2="accent2" accent3="accent3" accent4="accent4" accent5="accent5" accent6="accent6" hlink="hlink" folHlink="folHlink"/>
  <p:sldLayoutIdLst>
    <p:sldLayoutId id="2147493537" r:id="rId1"/>
    <p:sldLayoutId id="2147493538" r:id="rId2"/>
    <p:sldLayoutId id="2147493539" r:id="rId3"/>
    <p:sldLayoutId id="2147493540" r:id="rId4"/>
    <p:sldLayoutId id="2147493541" r:id="rId5"/>
    <p:sldLayoutId id="2147493542" r:id="rId6"/>
    <p:sldLayoutId id="2147493543" r:id="rId7"/>
    <p:sldLayoutId id="2147493544" r:id="rId8"/>
    <p:sldLayoutId id="2147493545" r:id="rId9"/>
    <p:sldLayoutId id="2147493546" r:id="rId10"/>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3" Type="http://schemas.openxmlformats.org/officeDocument/2006/relationships/hyperlink" Target="https://qweri.lexum.com/calegis/rsc-1985-c-c-42-en#!fragment/sec29" TargetMode="External"/><Relationship Id="rId2" Type="http://schemas.openxmlformats.org/officeDocument/2006/relationships/notesSlide" Target="../notesSlides/notesSlide11.xml"/><Relationship Id="rId1" Type="http://schemas.openxmlformats.org/officeDocument/2006/relationships/slideLayout" Target="../slideLayouts/slideLayout4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4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42.xml"/><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42.xml"/><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42.xml"/><Relationship Id="rId4" Type="http://schemas.openxmlformats.org/officeDocument/2006/relationships/image" Target="../media/image15.jpg"/></Relationships>
</file>

<file path=ppt/slides/_rels/slide20.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2.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2.xml"/><Relationship Id="rId1" Type="http://schemas.openxmlformats.org/officeDocument/2006/relationships/slideLayout" Target="../slideLayouts/slideLayout42.xml"/><Relationship Id="rId5" Type="http://schemas.openxmlformats.org/officeDocument/2006/relationships/image" Target="../media/image21.png"/><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42.xml"/><Relationship Id="rId6" Type="http://schemas.openxmlformats.org/officeDocument/2006/relationships/image" Target="../media/image40.png"/><Relationship Id="rId5" Type="http://schemas.openxmlformats.org/officeDocument/2006/relationships/image" Target="../media/image31.png"/><Relationship Id="rId4" Type="http://schemas.openxmlformats.org/officeDocument/2006/relationships/image" Target="../media/image16.jp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33.png"/><Relationship Id="rId7"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4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2.xml"/><Relationship Id="rId6" Type="http://schemas.openxmlformats.org/officeDocument/2006/relationships/image" Target="../media/image18.png"/><Relationship Id="rId5" Type="http://schemas.openxmlformats.org/officeDocument/2006/relationships/image" Target="../media/image15.jpg"/><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42.png"/><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9.xml.rels><?xml version="1.0" encoding="UTF-8" standalone="yes"?>
<Relationships xmlns="http://schemas.openxmlformats.org/package/2006/relationships"><Relationship Id="rId2" Type="http://schemas.openxmlformats.org/officeDocument/2006/relationships/hyperlink" Target="https://scc-csc.lexum.com/scc-csc/scc-csc/en/item/2125/index.do" TargetMode="External"/><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4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6.jp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hyperlink" Target="https://commons.wikimedia.org/wiki/File:Books_-_Great_Library,_Osgoode_Hall_-_Toronto,_Canada_-_DSC00432.jpg" TargetMode="External"/><Relationship Id="rId2" Type="http://schemas.openxmlformats.org/officeDocument/2006/relationships/hyperlink" Target="https://commons.wikimedia.org/wiki/File:TorontoReferenceLibrary.jpg" TargetMode="External"/><Relationship Id="rId1" Type="http://schemas.openxmlformats.org/officeDocument/2006/relationships/slideLayout" Target="../slideLayouts/slideLayout47.xml"/><Relationship Id="rId6" Type="http://schemas.openxmlformats.org/officeDocument/2006/relationships/hyperlink" Target="http://cas-cdc-www02.cas-satj.gc.ca/portal/page/portal/fc_cf_en/Index" TargetMode="External"/><Relationship Id="rId5" Type="http://schemas.openxmlformats.org/officeDocument/2006/relationships/hyperlink" Target="https://thenounproject.com/icon/690719/" TargetMode="External"/><Relationship Id="rId4" Type="http://schemas.openxmlformats.org/officeDocument/2006/relationships/hyperlink" Target="http://familyllb.com/tag/law-society-of-upper-canada/"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s://web.archive.org/web/20040326043957/http:/cch.com" TargetMode="External"/><Relationship Id="rId7" Type="http://schemas.openxmlformats.org/officeDocument/2006/relationships/hyperlink" Target="https://thenounproject.com/icon/1219414/" TargetMode="External"/><Relationship Id="rId2" Type="http://schemas.openxmlformats.org/officeDocument/2006/relationships/hyperlink" Target="https://commons.wikimedia.org/wiki/File:Supreme_court_of_Canada_in_summer.jpg" TargetMode="External"/><Relationship Id="rId1" Type="http://schemas.openxmlformats.org/officeDocument/2006/relationships/slideLayout" Target="../slideLayouts/slideLayout47.xml"/><Relationship Id="rId6" Type="http://schemas.openxmlformats.org/officeDocument/2006/relationships/hyperlink" Target="http://thenounproject.com/icon/1781889" TargetMode="External"/><Relationship Id="rId5" Type="http://schemas.openxmlformats.org/officeDocument/2006/relationships/hyperlink" Target="https://web.archive.org/web/20040209141949/http:/canadalawbook.ca/" TargetMode="External"/><Relationship Id="rId4" Type="http://schemas.openxmlformats.org/officeDocument/2006/relationships/hyperlink" Target="https://web.archive.org/web/20040224205726/http:/www.carswell.com:80/"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s://thenounproject.com/AFYstudio/uploads/?i=1737325" TargetMode="External"/><Relationship Id="rId3" Type="http://schemas.openxmlformats.org/officeDocument/2006/relationships/hyperlink" Target="https://thenounproject.com/search/?q=purpose&amp;i=1005058" TargetMode="External"/><Relationship Id="rId7" Type="http://schemas.openxmlformats.org/officeDocument/2006/relationships/hyperlink" Target="https://thenounproject.com/search/?q=dollar%20sign&amp;i=171145" TargetMode="External"/><Relationship Id="rId2" Type="http://schemas.openxmlformats.org/officeDocument/2006/relationships/hyperlink" Target="https://thenounproject.com/icon/15744" TargetMode="External"/><Relationship Id="rId1" Type="http://schemas.openxmlformats.org/officeDocument/2006/relationships/slideLayout" Target="../slideLayouts/slideLayout47.xml"/><Relationship Id="rId6" Type="http://schemas.openxmlformats.org/officeDocument/2006/relationships/hyperlink" Target="https://thenounproject.com/search/?q=alternatives&amp;i=1074053" TargetMode="External"/><Relationship Id="rId5" Type="http://schemas.openxmlformats.org/officeDocument/2006/relationships/hyperlink" Target="https://thenounproject.com/search/?q=percent&amp;i=397874" TargetMode="External"/><Relationship Id="rId4" Type="http://schemas.openxmlformats.org/officeDocument/2006/relationships/hyperlink" Target="https://thenounproject.com/search/?q=copy&amp;i=1474212"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fr.m.wikipedia.org/wiki/Fichier:Highway-401.png" TargetMode="External"/><Relationship Id="rId2" Type="http://schemas.openxmlformats.org/officeDocument/2006/relationships/hyperlink" Target="https://thenounproject.com/icon/1057868" TargetMode="External"/><Relationship Id="rId1" Type="http://schemas.openxmlformats.org/officeDocument/2006/relationships/slideLayout" Target="../slideLayouts/slideLayout47.xml"/><Relationship Id="rId5" Type="http://schemas.openxmlformats.org/officeDocument/2006/relationships/hyperlink" Target="http://www.hooksounds.com/" TargetMode="External"/><Relationship Id="rId4" Type="http://schemas.openxmlformats.org/officeDocument/2006/relationships/hyperlink" Target="https://thenounproject.com/icon/869929"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sites.library.ualberta.ca/copyright/" TargetMode="External"/><Relationship Id="rId1" Type="http://schemas.openxmlformats.org/officeDocument/2006/relationships/slideLayout" Target="../slideLayouts/slideLayout4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4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4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706023"/>
            <a:ext cx="9144000" cy="2387600"/>
          </a:xfrm>
        </p:spPr>
        <p:txBody>
          <a:bodyPr/>
          <a:lstStyle/>
          <a:p>
            <a:r>
              <a:rPr lang="en-US" i="1" smtClean="0"/>
              <a:t>CCH Canadian Ltd. </a:t>
            </a:r>
            <a:br>
              <a:rPr lang="en-US" i="1" smtClean="0"/>
            </a:br>
            <a:r>
              <a:rPr lang="en-US" i="1" smtClean="0"/>
              <a:t>v. </a:t>
            </a:r>
            <a:br>
              <a:rPr lang="en-US" i="1" smtClean="0"/>
            </a:br>
            <a:r>
              <a:rPr lang="en-US" i="1" smtClean="0"/>
              <a:t>Law Society of </a:t>
            </a:r>
            <a:br>
              <a:rPr lang="en-US" i="1" smtClean="0"/>
            </a:br>
            <a:r>
              <a:rPr lang="en-US" i="1" smtClean="0"/>
              <a:t>Upper Canada</a:t>
            </a:r>
            <a:endParaRPr lang="en-CA" dirty="0"/>
          </a:p>
        </p:txBody>
      </p:sp>
      <p:sp>
        <p:nvSpPr>
          <p:cNvPr id="3" name="Subtitle 2"/>
          <p:cNvSpPr>
            <a:spLocks noGrp="1"/>
          </p:cNvSpPr>
          <p:nvPr>
            <p:ph type="subTitle" idx="1"/>
          </p:nvPr>
        </p:nvSpPr>
        <p:spPr/>
        <p:txBody>
          <a:bodyPr/>
          <a:lstStyle/>
          <a:p>
            <a:endParaRPr lang="en-CA"/>
          </a:p>
        </p:txBody>
      </p:sp>
      <p:sp>
        <p:nvSpPr>
          <p:cNvPr id="4" name="Text Placeholder 3"/>
          <p:cNvSpPr>
            <a:spLocks noGrp="1"/>
          </p:cNvSpPr>
          <p:nvPr>
            <p:ph type="body" sz="quarter" idx="10"/>
          </p:nvPr>
        </p:nvSpPr>
        <p:spPr>
          <a:xfrm>
            <a:off x="10081847" y="6270625"/>
            <a:ext cx="2004646" cy="374650"/>
          </a:xfrm>
        </p:spPr>
        <p:txBody>
          <a:bodyPr/>
          <a:lstStyle/>
          <a:p>
            <a:r>
              <a:rPr lang="en-US" smtClean="0"/>
              <a:t>*January 2019 </a:t>
            </a:r>
            <a:endParaRPr lang="en-CA" dirty="0"/>
          </a:p>
        </p:txBody>
      </p:sp>
    </p:spTree>
    <p:extLst>
      <p:ext uri="{BB962C8B-B14F-4D97-AF65-F5344CB8AC3E}">
        <p14:creationId xmlns:p14="http://schemas.microsoft.com/office/powerpoint/2010/main" val="2498065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FAIR DEALING</a:t>
            </a:r>
            <a:endParaRPr lang="en-CA" dirty="0"/>
          </a:p>
        </p:txBody>
      </p:sp>
      <p:sp>
        <p:nvSpPr>
          <p:cNvPr id="5" name="Content Placeholder 2">
            <a:extLst>
              <a:ext uri="{FF2B5EF4-FFF2-40B4-BE49-F238E27FC236}">
                <a16:creationId xmlns:a16="http://schemas.microsoft.com/office/drawing/2014/main" id="{0EB6891F-100A-4B06-B27E-4BFF2046C131}"/>
              </a:ext>
            </a:extLst>
          </p:cNvPr>
          <p:cNvSpPr>
            <a:spLocks noGrp="1"/>
          </p:cNvSpPr>
          <p:nvPr>
            <p:ph sz="half" idx="1"/>
          </p:nvPr>
        </p:nvSpPr>
        <p:spPr>
          <a:xfrm>
            <a:off x="7658100" y="1825625"/>
            <a:ext cx="4318000" cy="3856718"/>
          </a:xfrm>
        </p:spPr>
        <p:txBody>
          <a:bodyPr/>
          <a:lstStyle/>
          <a:p>
            <a:pPr marL="0" indent="0">
              <a:buNone/>
            </a:pPr>
            <a:r>
              <a:rPr lang="en-CA" dirty="0">
                <a:solidFill>
                  <a:schemeClr val="tx1"/>
                </a:solidFill>
                <a:latin typeface="Arial" panose="020B0604020202020204" pitchFamily="34" charset="0"/>
                <a:cs typeface="Arial" panose="020B0604020202020204" pitchFamily="34" charset="0"/>
              </a:rPr>
              <a:t>“In order to maintain the proper balance between the rights of a copyright owner and users’ interests, it must not be interpreted restrictively.” para 48</a:t>
            </a:r>
          </a:p>
        </p:txBody>
      </p:sp>
      <p:pic>
        <p:nvPicPr>
          <p:cNvPr id="6" name="Content Placeholder 5">
            <a:extLst>
              <a:ext uri="{FF2B5EF4-FFF2-40B4-BE49-F238E27FC236}">
                <a16:creationId xmlns:a16="http://schemas.microsoft.com/office/drawing/2014/main" id="{8BE602EA-4CBE-418C-A78D-0A9B94132E7F}"/>
              </a:ext>
            </a:extLst>
          </p:cNvPr>
          <p:cNvPicPr>
            <a:picLocks noGrp="1" noChangeAspect="1"/>
          </p:cNvPicPr>
          <p:nvPr>
            <p:ph sz="quarter" idx="4294967295"/>
          </p:nvPr>
        </p:nvPicPr>
        <p:blipFill rotWithShape="1">
          <a:blip r:embed="rId3"/>
          <a:srcRect b="16587"/>
          <a:stretch/>
        </p:blipFill>
        <p:spPr>
          <a:xfrm>
            <a:off x="5571722" y="4022058"/>
            <a:ext cx="3399870" cy="2835942"/>
          </a:xfrm>
          <a:prstGeom prst="rect">
            <a:avLst/>
          </a:prstGeom>
        </p:spPr>
      </p:pic>
      <p:sp>
        <p:nvSpPr>
          <p:cNvPr id="7" name="TextBox 6">
            <a:extLst>
              <a:ext uri="{FF2B5EF4-FFF2-40B4-BE49-F238E27FC236}">
                <a16:creationId xmlns:a16="http://schemas.microsoft.com/office/drawing/2014/main" id="{F6F6062C-8C61-4D7B-A6EF-C180EB31C4F6}"/>
              </a:ext>
            </a:extLst>
          </p:cNvPr>
          <p:cNvSpPr txBox="1"/>
          <p:nvPr/>
        </p:nvSpPr>
        <p:spPr>
          <a:xfrm>
            <a:off x="1471241" y="1458523"/>
            <a:ext cx="4363502" cy="5232202"/>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Exceptions</a:t>
            </a:r>
          </a:p>
          <a:p>
            <a:r>
              <a:rPr lang="en-CA" b="1" dirty="0">
                <a:latin typeface="Arial" panose="020B0604020202020204" pitchFamily="34" charset="0"/>
                <a:cs typeface="Arial" panose="020B0604020202020204" pitchFamily="34" charset="0"/>
              </a:rPr>
              <a:t>Fair Dealing</a:t>
            </a:r>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Research, private study, etc.</a:t>
            </a:r>
          </a:p>
          <a:p>
            <a:r>
              <a:rPr lang="en-CA" b="1" dirty="0">
                <a:latin typeface="Arial" panose="020B0604020202020204" pitchFamily="34" charset="0"/>
                <a:cs typeface="Arial" panose="020B0604020202020204" pitchFamily="34" charset="0"/>
              </a:rPr>
              <a:t>29</a:t>
            </a:r>
            <a:r>
              <a:rPr lang="en-CA" dirty="0">
                <a:latin typeface="Arial" panose="020B0604020202020204" pitchFamily="34" charset="0"/>
                <a:cs typeface="Arial" panose="020B0604020202020204" pitchFamily="34" charset="0"/>
              </a:rPr>
              <a:t> Fair dealing for the purpose of research, private study, education, parody or satire does not infringe </a:t>
            </a:r>
            <a:r>
              <a:rPr lang="en-CA" dirty="0" smtClean="0">
                <a:latin typeface="Arial" panose="020B0604020202020204" pitchFamily="34" charset="0"/>
                <a:cs typeface="Arial" panose="020B0604020202020204" pitchFamily="34" charset="0"/>
              </a:rPr>
              <a:t>copyright. </a:t>
            </a:r>
            <a:endParaRPr lang="en-CA" dirty="0">
              <a:latin typeface="Arial" panose="020B0604020202020204" pitchFamily="34" charset="0"/>
              <a:cs typeface="Arial" panose="020B0604020202020204" pitchFamily="34" charset="0"/>
            </a:endParaRPr>
          </a:p>
          <a:p>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Criticism or review</a:t>
            </a:r>
          </a:p>
          <a:p>
            <a:r>
              <a:rPr lang="en-CA" b="1" dirty="0">
                <a:latin typeface="Arial" panose="020B0604020202020204" pitchFamily="34" charset="0"/>
                <a:cs typeface="Arial" panose="020B0604020202020204" pitchFamily="34" charset="0"/>
              </a:rPr>
              <a:t>29.1</a:t>
            </a:r>
            <a:r>
              <a:rPr lang="en-CA" dirty="0">
                <a:latin typeface="Arial" panose="020B0604020202020204" pitchFamily="34" charset="0"/>
                <a:cs typeface="Arial" panose="020B0604020202020204" pitchFamily="34" charset="0"/>
              </a:rPr>
              <a:t> Fair dealing for the purpose of criticism or review</a:t>
            </a:r>
            <a:r>
              <a:rPr lang="en-CA" dirty="0"/>
              <a:t> </a:t>
            </a:r>
            <a:r>
              <a:rPr lang="en-CA" dirty="0">
                <a:latin typeface="Arial" panose="020B0604020202020204" pitchFamily="34" charset="0"/>
                <a:cs typeface="Arial" panose="020B0604020202020204" pitchFamily="34" charset="0"/>
              </a:rPr>
              <a:t>does not infringe copyright if the following are mentioned: …</a:t>
            </a:r>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News reporting</a:t>
            </a:r>
          </a:p>
          <a:p>
            <a:r>
              <a:rPr lang="en-CA" b="1" dirty="0">
                <a:latin typeface="Arial" panose="020B0604020202020204" pitchFamily="34" charset="0"/>
                <a:cs typeface="Arial" panose="020B0604020202020204" pitchFamily="34" charset="0"/>
              </a:rPr>
              <a:t>29.2</a:t>
            </a:r>
            <a:r>
              <a:rPr lang="en-CA" dirty="0">
                <a:latin typeface="Arial" panose="020B0604020202020204" pitchFamily="34" charset="0"/>
                <a:cs typeface="Arial" panose="020B0604020202020204" pitchFamily="34" charset="0"/>
              </a:rPr>
              <a:t> Fair dealing for the purpose of news reporting does not infringe copyright if the following are mentioned: …</a:t>
            </a:r>
          </a:p>
        </p:txBody>
      </p:sp>
    </p:spTree>
    <p:extLst>
      <p:ext uri="{BB962C8B-B14F-4D97-AF65-F5344CB8AC3E}">
        <p14:creationId xmlns:p14="http://schemas.microsoft.com/office/powerpoint/2010/main" val="2690324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70"/>
                                  </p:iterate>
                                  <p:childTnLst>
                                    <p:set>
                                      <p:cBhvr>
                                        <p:cTn id="11"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FAIR DEALING – STEP 1: PURPOSE</a:t>
            </a:r>
            <a:endParaRPr lang="en-CA" dirty="0"/>
          </a:p>
        </p:txBody>
      </p:sp>
      <p:sp>
        <p:nvSpPr>
          <p:cNvPr id="5" name="Content Placeholder 2">
            <a:extLst>
              <a:ext uri="{FF2B5EF4-FFF2-40B4-BE49-F238E27FC236}">
                <a16:creationId xmlns:a16="http://schemas.microsoft.com/office/drawing/2014/main" id="{19CA93AF-25C6-4D15-ABD8-69BFC5E77805}"/>
              </a:ext>
            </a:extLst>
          </p:cNvPr>
          <p:cNvSpPr>
            <a:spLocks noGrp="1"/>
          </p:cNvSpPr>
          <p:nvPr>
            <p:ph sz="half" idx="1"/>
          </p:nvPr>
        </p:nvSpPr>
        <p:spPr>
          <a:xfrm>
            <a:off x="1415054" y="3034118"/>
            <a:ext cx="9845606" cy="1144168"/>
          </a:xfrm>
        </p:spPr>
        <p:txBody>
          <a:bodyPr/>
          <a:lstStyle/>
          <a:p>
            <a:pPr marL="0" indent="0">
              <a:buNone/>
            </a:pPr>
            <a:r>
              <a:rPr lang="en-CA" dirty="0">
                <a:latin typeface="Arial" panose="020B0604020202020204" pitchFamily="34" charset="0"/>
                <a:cs typeface="Arial" panose="020B0604020202020204" pitchFamily="34" charset="0"/>
              </a:rPr>
              <a:t>“Lawyers carrying on the business of law for profit are conducting research within the meaning of </a:t>
            </a:r>
            <a:r>
              <a:rPr lang="en-CA" u="sng" dirty="0">
                <a:latin typeface="Arial" panose="020B0604020202020204" pitchFamily="34" charset="0"/>
                <a:cs typeface="Arial" panose="020B0604020202020204" pitchFamily="34" charset="0"/>
                <a:hlinkClick r:id="rId3">
                  <a:extLst>
                    <a:ext uri="{A12FA001-AC4F-418D-AE19-62706E023703}">
                      <ahyp:hlinkClr xmlns="" xmlns:ahyp="http://schemas.microsoft.com/office/drawing/2018/hyperlinkcolor" val="tx"/>
                    </a:ext>
                  </a:extLst>
                </a:hlinkClick>
              </a:rPr>
              <a:t>s. 29 </a:t>
            </a:r>
            <a:r>
              <a:rPr lang="en-CA" dirty="0">
                <a:latin typeface="Arial" panose="020B0604020202020204" pitchFamily="34" charset="0"/>
                <a:cs typeface="Arial" panose="020B0604020202020204" pitchFamily="34" charset="0"/>
              </a:rPr>
              <a:t>.” para 4</a:t>
            </a:r>
          </a:p>
        </p:txBody>
      </p:sp>
      <p:pic>
        <p:nvPicPr>
          <p:cNvPr id="6" name="Picture 5">
            <a:extLst>
              <a:ext uri="{FF2B5EF4-FFF2-40B4-BE49-F238E27FC236}">
                <a16:creationId xmlns:a16="http://schemas.microsoft.com/office/drawing/2014/main" id="{138B465A-E8F5-4D4C-9DFE-1AF75402BDCE}"/>
              </a:ext>
            </a:extLst>
          </p:cNvPr>
          <p:cNvPicPr>
            <a:picLocks noChangeAspect="1"/>
          </p:cNvPicPr>
          <p:nvPr/>
        </p:nvPicPr>
        <p:blipFill>
          <a:blip r:embed="rId4"/>
          <a:stretch>
            <a:fillRect/>
          </a:stretch>
        </p:blipFill>
        <p:spPr>
          <a:xfrm>
            <a:off x="2016407" y="2454657"/>
            <a:ext cx="1788555" cy="2980925"/>
          </a:xfrm>
          <a:prstGeom prst="rect">
            <a:avLst/>
          </a:prstGeom>
        </p:spPr>
      </p:pic>
      <p:sp>
        <p:nvSpPr>
          <p:cNvPr id="8" name="TextBox 7">
            <a:extLst>
              <a:ext uri="{FF2B5EF4-FFF2-40B4-BE49-F238E27FC236}">
                <a16:creationId xmlns:a16="http://schemas.microsoft.com/office/drawing/2014/main" id="{6B048E22-1A1C-4894-9328-96745767CD38}"/>
              </a:ext>
            </a:extLst>
          </p:cNvPr>
          <p:cNvSpPr txBox="1"/>
          <p:nvPr/>
        </p:nvSpPr>
        <p:spPr>
          <a:xfrm>
            <a:off x="7466837" y="2011262"/>
            <a:ext cx="2720472" cy="707886"/>
          </a:xfrm>
          <a:prstGeom prst="rect">
            <a:avLst/>
          </a:prstGeom>
          <a:noFill/>
        </p:spPr>
        <p:txBody>
          <a:bodyPr wrap="square" rtlCol="0">
            <a:spAutoFit/>
          </a:bodyPr>
          <a:lstStyle/>
          <a:p>
            <a:r>
              <a:rPr lang="en-CA" sz="4000" dirty="0">
                <a:latin typeface="Old English Text MT" panose="03040902040508030806" pitchFamily="66" charset="0"/>
              </a:rPr>
              <a:t>Research</a:t>
            </a:r>
          </a:p>
        </p:txBody>
      </p:sp>
      <p:cxnSp>
        <p:nvCxnSpPr>
          <p:cNvPr id="9" name="Straight Arrow Connector 8">
            <a:extLst>
              <a:ext uri="{FF2B5EF4-FFF2-40B4-BE49-F238E27FC236}">
                <a16:creationId xmlns:a16="http://schemas.microsoft.com/office/drawing/2014/main" id="{27259F21-90B9-44E4-8224-2FA0C28B8E0A}"/>
              </a:ext>
            </a:extLst>
          </p:cNvPr>
          <p:cNvCxnSpPr/>
          <p:nvPr/>
        </p:nvCxnSpPr>
        <p:spPr>
          <a:xfrm flipV="1">
            <a:off x="4323296" y="2509700"/>
            <a:ext cx="2364827" cy="471197"/>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28A655B-EA89-4429-82BD-B955A2853A5B}"/>
              </a:ext>
            </a:extLst>
          </p:cNvPr>
          <p:cNvSpPr txBox="1"/>
          <p:nvPr/>
        </p:nvSpPr>
        <p:spPr>
          <a:xfrm>
            <a:off x="1472400" y="1458000"/>
            <a:ext cx="4363502" cy="5232202"/>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Exceptions</a:t>
            </a:r>
          </a:p>
          <a:p>
            <a:r>
              <a:rPr lang="en-CA" b="1" dirty="0">
                <a:latin typeface="Arial" panose="020B0604020202020204" pitchFamily="34" charset="0"/>
                <a:cs typeface="Arial" panose="020B0604020202020204" pitchFamily="34" charset="0"/>
              </a:rPr>
              <a:t>Fair Dealing</a:t>
            </a:r>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Research, private study, etc.</a:t>
            </a:r>
          </a:p>
          <a:p>
            <a:r>
              <a:rPr lang="en-CA" b="1" dirty="0">
                <a:latin typeface="Arial" panose="020B0604020202020204" pitchFamily="34" charset="0"/>
                <a:cs typeface="Arial" panose="020B0604020202020204" pitchFamily="34" charset="0"/>
              </a:rPr>
              <a:t>29</a:t>
            </a:r>
            <a:r>
              <a:rPr lang="en-CA" dirty="0">
                <a:latin typeface="Arial" panose="020B0604020202020204" pitchFamily="34" charset="0"/>
                <a:cs typeface="Arial" panose="020B0604020202020204" pitchFamily="34" charset="0"/>
              </a:rPr>
              <a:t> Fair dealing for the purpose of research, private study, education, parody or satire does not infringe </a:t>
            </a:r>
            <a:r>
              <a:rPr lang="en-CA" dirty="0" smtClean="0">
                <a:latin typeface="Arial" panose="020B0604020202020204" pitchFamily="34" charset="0"/>
                <a:cs typeface="Arial" panose="020B0604020202020204" pitchFamily="34" charset="0"/>
              </a:rPr>
              <a:t>copyright.</a:t>
            </a:r>
          </a:p>
          <a:p>
            <a:endParaRPr lang="en-CA" dirty="0" smtClean="0">
              <a:latin typeface="Arial" panose="020B0604020202020204" pitchFamily="34" charset="0"/>
              <a:cs typeface="Arial" panose="020B0604020202020204" pitchFamily="34" charset="0"/>
            </a:endParaRPr>
          </a:p>
          <a:p>
            <a:r>
              <a:rPr lang="en-CA" b="1" dirty="0" smtClean="0">
                <a:latin typeface="Arial" panose="020B0604020202020204" pitchFamily="34" charset="0"/>
                <a:cs typeface="Arial" panose="020B0604020202020204" pitchFamily="34" charset="0"/>
              </a:rPr>
              <a:t>Criticism </a:t>
            </a:r>
            <a:r>
              <a:rPr lang="en-CA" b="1" dirty="0">
                <a:latin typeface="Arial" panose="020B0604020202020204" pitchFamily="34" charset="0"/>
                <a:cs typeface="Arial" panose="020B0604020202020204" pitchFamily="34" charset="0"/>
              </a:rPr>
              <a:t>or review</a:t>
            </a:r>
          </a:p>
          <a:p>
            <a:r>
              <a:rPr lang="en-CA" b="1" dirty="0">
                <a:latin typeface="Arial" panose="020B0604020202020204" pitchFamily="34" charset="0"/>
                <a:cs typeface="Arial" panose="020B0604020202020204" pitchFamily="34" charset="0"/>
              </a:rPr>
              <a:t>29.1</a:t>
            </a:r>
            <a:r>
              <a:rPr lang="en-CA" dirty="0">
                <a:latin typeface="Arial" panose="020B0604020202020204" pitchFamily="34" charset="0"/>
                <a:cs typeface="Arial" panose="020B0604020202020204" pitchFamily="34" charset="0"/>
              </a:rPr>
              <a:t> Fair dealing for the purpose of criticism or review</a:t>
            </a:r>
            <a:r>
              <a:rPr lang="en-CA" dirty="0"/>
              <a:t> </a:t>
            </a:r>
            <a:r>
              <a:rPr lang="en-CA" dirty="0">
                <a:latin typeface="Arial" panose="020B0604020202020204" pitchFamily="34" charset="0"/>
                <a:cs typeface="Arial" panose="020B0604020202020204" pitchFamily="34" charset="0"/>
              </a:rPr>
              <a:t>does not infringe copyright if the following are mentioned: …</a:t>
            </a:r>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News reporting</a:t>
            </a:r>
          </a:p>
          <a:p>
            <a:r>
              <a:rPr lang="en-CA" b="1" dirty="0">
                <a:latin typeface="Arial" panose="020B0604020202020204" pitchFamily="34" charset="0"/>
                <a:cs typeface="Arial" panose="020B0604020202020204" pitchFamily="34" charset="0"/>
              </a:rPr>
              <a:t>29.2</a:t>
            </a:r>
            <a:r>
              <a:rPr lang="en-CA" dirty="0">
                <a:latin typeface="Arial" panose="020B0604020202020204" pitchFamily="34" charset="0"/>
                <a:cs typeface="Arial" panose="020B0604020202020204" pitchFamily="34" charset="0"/>
              </a:rPr>
              <a:t> Fair dealing for the purpose of news reporting does not infringe copyright if the following are mentioned: …</a:t>
            </a:r>
          </a:p>
        </p:txBody>
      </p:sp>
    </p:spTree>
    <p:extLst>
      <p:ext uri="{BB962C8B-B14F-4D97-AF65-F5344CB8AC3E}">
        <p14:creationId xmlns:p14="http://schemas.microsoft.com/office/powerpoint/2010/main" val="364676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1000" tmFilter="0, 0; .2, .5; .8, .5; 1, 0"/>
                                        <p:tgtEl>
                                          <p:spTgt spid="7">
                                            <p:txEl>
                                              <p:pRg st="3" end="3"/>
                                            </p:txEl>
                                          </p:spTgt>
                                        </p:tgtEl>
                                      </p:cBhvr>
                                    </p:animEffect>
                                    <p:animScale>
                                      <p:cBhvr>
                                        <p:cTn id="7" dur="500" autoRev="1" fill="hold"/>
                                        <p:tgtEl>
                                          <p:spTgt spid="7">
                                            <p:txEl>
                                              <p:pRg st="3" end="3"/>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7">
                                            <p:txEl>
                                              <p:pRg st="0" end="0"/>
                                            </p:txEl>
                                          </p:spTgt>
                                        </p:tgtEl>
                                      </p:cBhvr>
                                    </p:animEffect>
                                    <p:set>
                                      <p:cBhvr>
                                        <p:cTn id="12" dur="1" fill="hold">
                                          <p:stCondLst>
                                            <p:cond delay="499"/>
                                          </p:stCondLst>
                                        </p:cTn>
                                        <p:tgtEl>
                                          <p:spTgt spid="7">
                                            <p:txEl>
                                              <p:pRg st="0" end="0"/>
                                            </p:txEl>
                                          </p:spTgt>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7">
                                            <p:txEl>
                                              <p:pRg st="1" end="1"/>
                                            </p:txEl>
                                          </p:spTgt>
                                        </p:tgtEl>
                                      </p:cBhvr>
                                    </p:animEffect>
                                    <p:set>
                                      <p:cBhvr>
                                        <p:cTn id="15" dur="1" fill="hold">
                                          <p:stCondLst>
                                            <p:cond delay="499"/>
                                          </p:stCondLst>
                                        </p:cTn>
                                        <p:tgtEl>
                                          <p:spTgt spid="7">
                                            <p:txEl>
                                              <p:pRg st="1" end="1"/>
                                            </p:txEl>
                                          </p:spTgt>
                                        </p:tgtEl>
                                        <p:attrNameLst>
                                          <p:attrName>style.visibility</p:attrName>
                                        </p:attrNameLst>
                                      </p:cBhvr>
                                      <p:to>
                                        <p:strVal val="hidden"/>
                                      </p:to>
                                    </p:set>
                                  </p:childTnLst>
                                </p:cTn>
                              </p:par>
                              <p:par>
                                <p:cTn id="16" presetID="10" presetClass="exit" presetSubtype="0" fill="hold" grpId="0" nodeType="withEffect">
                                  <p:stCondLst>
                                    <p:cond delay="0"/>
                                  </p:stCondLst>
                                  <p:childTnLst>
                                    <p:animEffect transition="out" filter="fade">
                                      <p:cBhvr>
                                        <p:cTn id="17" dur="500"/>
                                        <p:tgtEl>
                                          <p:spTgt spid="7">
                                            <p:txEl>
                                              <p:pRg st="2" end="2"/>
                                            </p:txEl>
                                          </p:spTgt>
                                        </p:tgtEl>
                                      </p:cBhvr>
                                    </p:animEffect>
                                    <p:set>
                                      <p:cBhvr>
                                        <p:cTn id="18" dur="1" fill="hold">
                                          <p:stCondLst>
                                            <p:cond delay="499"/>
                                          </p:stCondLst>
                                        </p:cTn>
                                        <p:tgtEl>
                                          <p:spTgt spid="7">
                                            <p:txEl>
                                              <p:pRg st="2" end="2"/>
                                            </p:txEl>
                                          </p:spTgt>
                                        </p:tgtEl>
                                        <p:attrNameLst>
                                          <p:attrName>style.visibility</p:attrName>
                                        </p:attrNameLst>
                                      </p:cBhvr>
                                      <p:to>
                                        <p:strVal val="hidden"/>
                                      </p:to>
                                    </p:set>
                                  </p:childTnLst>
                                </p:cTn>
                              </p:par>
                              <p:par>
                                <p:cTn id="19" presetID="10" presetClass="exit" presetSubtype="0" fill="hold" grpId="0" nodeType="withEffect">
                                  <p:stCondLst>
                                    <p:cond delay="0"/>
                                  </p:stCondLst>
                                  <p:childTnLst>
                                    <p:animEffect transition="out" filter="fade">
                                      <p:cBhvr>
                                        <p:cTn id="20" dur="500"/>
                                        <p:tgtEl>
                                          <p:spTgt spid="7">
                                            <p:txEl>
                                              <p:pRg st="3" end="3"/>
                                            </p:txEl>
                                          </p:spTgt>
                                        </p:tgtEl>
                                      </p:cBhvr>
                                    </p:animEffect>
                                    <p:set>
                                      <p:cBhvr>
                                        <p:cTn id="21" dur="1" fill="hold">
                                          <p:stCondLst>
                                            <p:cond delay="499"/>
                                          </p:stCondLst>
                                        </p:cTn>
                                        <p:tgtEl>
                                          <p:spTgt spid="7">
                                            <p:txEl>
                                              <p:pRg st="3" end="3"/>
                                            </p:txEl>
                                          </p:spTgt>
                                        </p:tgtEl>
                                        <p:attrNameLst>
                                          <p:attrName>style.visibility</p:attrName>
                                        </p:attrNameLst>
                                      </p:cBhvr>
                                      <p:to>
                                        <p:strVal val="hidden"/>
                                      </p:to>
                                    </p:set>
                                  </p:childTnLst>
                                </p:cTn>
                              </p:par>
                              <p:par>
                                <p:cTn id="22" presetID="10" presetClass="exit" presetSubtype="0" fill="hold" grpId="0" nodeType="withEffect">
                                  <p:stCondLst>
                                    <p:cond delay="0"/>
                                  </p:stCondLst>
                                  <p:childTnLst>
                                    <p:animEffect transition="out" filter="fade">
                                      <p:cBhvr>
                                        <p:cTn id="23" dur="500"/>
                                        <p:tgtEl>
                                          <p:spTgt spid="7">
                                            <p:txEl>
                                              <p:pRg st="5" end="5"/>
                                            </p:txEl>
                                          </p:spTgt>
                                        </p:tgtEl>
                                      </p:cBhvr>
                                    </p:animEffect>
                                    <p:set>
                                      <p:cBhvr>
                                        <p:cTn id="24" dur="1" fill="hold">
                                          <p:stCondLst>
                                            <p:cond delay="499"/>
                                          </p:stCondLst>
                                        </p:cTn>
                                        <p:tgtEl>
                                          <p:spTgt spid="7">
                                            <p:txEl>
                                              <p:pRg st="5" end="5"/>
                                            </p:txEl>
                                          </p:spTgt>
                                        </p:tgtEl>
                                        <p:attrNameLst>
                                          <p:attrName>style.visibility</p:attrName>
                                        </p:attrNameLst>
                                      </p:cBhvr>
                                      <p:to>
                                        <p:strVal val="hidden"/>
                                      </p:to>
                                    </p:set>
                                  </p:childTnLst>
                                </p:cTn>
                              </p:par>
                              <p:par>
                                <p:cTn id="25" presetID="10" presetClass="exit" presetSubtype="0" fill="hold" grpId="0" nodeType="withEffect">
                                  <p:stCondLst>
                                    <p:cond delay="0"/>
                                  </p:stCondLst>
                                  <p:childTnLst>
                                    <p:animEffect transition="out" filter="fade">
                                      <p:cBhvr>
                                        <p:cTn id="26" dur="500"/>
                                        <p:tgtEl>
                                          <p:spTgt spid="7">
                                            <p:txEl>
                                              <p:pRg st="6" end="6"/>
                                            </p:txEl>
                                          </p:spTgt>
                                        </p:tgtEl>
                                      </p:cBhvr>
                                    </p:animEffect>
                                    <p:set>
                                      <p:cBhvr>
                                        <p:cTn id="27" dur="1" fill="hold">
                                          <p:stCondLst>
                                            <p:cond delay="499"/>
                                          </p:stCondLst>
                                        </p:cTn>
                                        <p:tgtEl>
                                          <p:spTgt spid="7">
                                            <p:txEl>
                                              <p:pRg st="6" end="6"/>
                                            </p:txEl>
                                          </p:spTgt>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7">
                                            <p:txEl>
                                              <p:pRg st="8" end="8"/>
                                            </p:txEl>
                                          </p:spTgt>
                                        </p:tgtEl>
                                      </p:cBhvr>
                                    </p:animEffect>
                                    <p:set>
                                      <p:cBhvr>
                                        <p:cTn id="30" dur="1" fill="hold">
                                          <p:stCondLst>
                                            <p:cond delay="499"/>
                                          </p:stCondLst>
                                        </p:cTn>
                                        <p:tgtEl>
                                          <p:spTgt spid="7">
                                            <p:txEl>
                                              <p:pRg st="8" end="8"/>
                                            </p:txEl>
                                          </p:spTgt>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7">
                                            <p:txEl>
                                              <p:pRg st="9" end="9"/>
                                            </p:txEl>
                                          </p:spTgt>
                                        </p:tgtEl>
                                      </p:cBhvr>
                                    </p:animEffect>
                                    <p:set>
                                      <p:cBhvr>
                                        <p:cTn id="33" dur="1" fill="hold">
                                          <p:stCondLst>
                                            <p:cond delay="499"/>
                                          </p:stCondLst>
                                        </p:cTn>
                                        <p:tgtEl>
                                          <p:spTgt spid="7">
                                            <p:txEl>
                                              <p:pRg st="9" end="9"/>
                                            </p:txEl>
                                          </p:spTgt>
                                        </p:tgtEl>
                                        <p:attrNameLst>
                                          <p:attrName>style.visibility</p:attrName>
                                        </p:attrNameLst>
                                      </p:cBhvr>
                                      <p:to>
                                        <p:strVal val="hidden"/>
                                      </p:to>
                                    </p:se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2000"/>
                                        <p:tgtEl>
                                          <p:spTgt spid="6"/>
                                        </p:tgtEl>
                                      </p:cBhvr>
                                    </p:animEffect>
                                  </p:childTnLst>
                                </p:cTn>
                              </p:par>
                            </p:childTnLst>
                          </p:cTn>
                        </p:par>
                        <p:par>
                          <p:cTn id="38" fill="hold">
                            <p:stCondLst>
                              <p:cond delay="2500"/>
                            </p:stCondLst>
                            <p:childTnLst>
                              <p:par>
                                <p:cTn id="39" presetID="10" presetClass="entr" presetSubtype="0"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3000"/>
                            </p:stCondLst>
                            <p:childTnLst>
                              <p:par>
                                <p:cTn id="43" presetID="10" presetClass="entr" presetSubtype="0"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nodeType="clickEffect">
                                  <p:stCondLst>
                                    <p:cond delay="0"/>
                                  </p:stCondLst>
                                  <p:childTnLst>
                                    <p:animEffect transition="out" filter="fade">
                                      <p:cBhvr>
                                        <p:cTn id="49" dur="500"/>
                                        <p:tgtEl>
                                          <p:spTgt spid="6"/>
                                        </p:tgtEl>
                                      </p:cBhvr>
                                    </p:animEffect>
                                    <p:set>
                                      <p:cBhvr>
                                        <p:cTn id="50" dur="1" fill="hold">
                                          <p:stCondLst>
                                            <p:cond delay="499"/>
                                          </p:stCondLst>
                                        </p:cTn>
                                        <p:tgtEl>
                                          <p:spTgt spid="6"/>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500"/>
                                        <p:tgtEl>
                                          <p:spTgt spid="8"/>
                                        </p:tgtEl>
                                      </p:cBhvr>
                                    </p:animEffect>
                                    <p:set>
                                      <p:cBhvr>
                                        <p:cTn id="56" dur="1" fill="hold">
                                          <p:stCondLst>
                                            <p:cond delay="499"/>
                                          </p:stCondLst>
                                        </p:cTn>
                                        <p:tgtEl>
                                          <p:spTgt spid="8"/>
                                        </p:tgtEl>
                                        <p:attrNameLst>
                                          <p:attrName>style.visibility</p:attrName>
                                        </p:attrNameLst>
                                      </p:cBhvr>
                                      <p:to>
                                        <p:strVal val="hidden"/>
                                      </p:to>
                                    </p:set>
                                  </p:childTnLst>
                                </p:cTn>
                              </p:par>
                            </p:childTnLst>
                          </p:cTn>
                        </p:par>
                        <p:par>
                          <p:cTn id="57" fill="hold">
                            <p:stCondLst>
                              <p:cond delay="500"/>
                            </p:stCondLst>
                            <p:childTnLst>
                              <p:par>
                                <p:cTn id="58" presetID="1" presetClass="entr" presetSubtype="0" fill="hold" grpId="0" nodeType="afterEffect">
                                  <p:stCondLst>
                                    <p:cond delay="0"/>
                                  </p:stCondLst>
                                  <p:iterate type="lt">
                                    <p:tmAbs val="70"/>
                                  </p:iterate>
                                  <p:childTnLst>
                                    <p:set>
                                      <p:cBhvr>
                                        <p:cTn id="59"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8" grpId="1"/>
      <p:bldP spid="7"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FAIR DEALING – STEP </a:t>
            </a:r>
            <a:r>
              <a:rPr lang="en-CA" dirty="0" smtClean="0">
                <a:cs typeface="Arial" panose="020B0604020202020204" pitchFamily="34" charset="0"/>
              </a:rPr>
              <a:t>2: FAIRNESS</a:t>
            </a:r>
            <a:endParaRPr lang="en-CA" dirty="0"/>
          </a:p>
        </p:txBody>
      </p:sp>
      <p:sp>
        <p:nvSpPr>
          <p:cNvPr id="7" name="Content Placeholder 2">
            <a:extLst>
              <a:ext uri="{FF2B5EF4-FFF2-40B4-BE49-F238E27FC236}">
                <a16:creationId xmlns:a16="http://schemas.microsoft.com/office/drawing/2014/main" id="{71C25CC7-9C88-4BAC-AD19-9F2CE126E7A8}"/>
              </a:ext>
            </a:extLst>
          </p:cNvPr>
          <p:cNvSpPr>
            <a:spLocks noGrp="1"/>
          </p:cNvSpPr>
          <p:nvPr>
            <p:ph sz="half" idx="1"/>
          </p:nvPr>
        </p:nvSpPr>
        <p:spPr>
          <a:xfrm>
            <a:off x="1460500" y="3303045"/>
            <a:ext cx="10515600" cy="868633"/>
          </a:xfrm>
        </p:spPr>
        <p:txBody>
          <a:bodyPr/>
          <a:lstStyle/>
          <a:p>
            <a:pPr marL="0" indent="0" algn="ctr">
              <a:buNone/>
            </a:pPr>
            <a:r>
              <a:rPr lang="en-CA" sz="4000" dirty="0">
                <a:latin typeface="Arial" panose="020B0604020202020204" pitchFamily="34" charset="0"/>
                <a:cs typeface="Arial" panose="020B0604020202020204" pitchFamily="34" charset="0"/>
              </a:rPr>
              <a:t>Fair = Case Dependent</a:t>
            </a:r>
          </a:p>
        </p:txBody>
      </p:sp>
      <p:sp>
        <p:nvSpPr>
          <p:cNvPr id="8" name="TextBox 7">
            <a:extLst>
              <a:ext uri="{FF2B5EF4-FFF2-40B4-BE49-F238E27FC236}">
                <a16:creationId xmlns:a16="http://schemas.microsoft.com/office/drawing/2014/main" id="{1D0292C7-E67E-4E6B-A255-DAD8AFE9DAD3}"/>
              </a:ext>
            </a:extLst>
          </p:cNvPr>
          <p:cNvSpPr txBox="1"/>
          <p:nvPr/>
        </p:nvSpPr>
        <p:spPr>
          <a:xfrm>
            <a:off x="4692517" y="2519951"/>
            <a:ext cx="3489660" cy="707886"/>
          </a:xfrm>
          <a:prstGeom prst="rect">
            <a:avLst/>
          </a:prstGeom>
          <a:noFill/>
        </p:spPr>
        <p:txBody>
          <a:bodyPr wrap="square" rtlCol="0">
            <a:spAutoFit/>
          </a:bodyPr>
          <a:lstStyle/>
          <a:p>
            <a:r>
              <a:rPr lang="en-CA" sz="4000" dirty="0">
                <a:latin typeface="Arial" panose="020B0604020202020204" pitchFamily="34" charset="0"/>
                <a:cs typeface="Arial" panose="020B0604020202020204" pitchFamily="34" charset="0"/>
              </a:rPr>
              <a:t>What is fair?</a:t>
            </a:r>
          </a:p>
        </p:txBody>
      </p:sp>
    </p:spTree>
    <p:extLst>
      <p:ext uri="{BB962C8B-B14F-4D97-AF65-F5344CB8AC3E}">
        <p14:creationId xmlns:p14="http://schemas.microsoft.com/office/powerpoint/2010/main" val="1775712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par>
                          <p:cTn id="8" fill="hold">
                            <p:stCondLst>
                              <p:cond delay="2000"/>
                            </p:stCondLst>
                            <p:childTnLst>
                              <p:par>
                                <p:cTn id="9" presetID="10" presetClass="exit" presetSubtype="0" fill="hold" grpId="1" nodeType="afterEffect">
                                  <p:stCondLst>
                                    <p:cond delay="0"/>
                                  </p:stCondLst>
                                  <p:childTnLst>
                                    <p:animEffect transition="out" filter="fade">
                                      <p:cBhvr>
                                        <p:cTn id="10" dur="500"/>
                                        <p:tgtEl>
                                          <p:spTgt spid="8"/>
                                        </p:tgtEl>
                                      </p:cBhvr>
                                    </p:animEffect>
                                    <p:set>
                                      <p:cBhvr>
                                        <p:cTn id="11" dur="1" fill="hold">
                                          <p:stCondLst>
                                            <p:cond delay="499"/>
                                          </p:stCondLst>
                                        </p:cTn>
                                        <p:tgtEl>
                                          <p:spTgt spid="8"/>
                                        </p:tgtEl>
                                        <p:attrNameLst>
                                          <p:attrName>style.visibility</p:attrName>
                                        </p:attrNameLst>
                                      </p:cBhvr>
                                      <p:to>
                                        <p:strVal val="hidden"/>
                                      </p:to>
                                    </p:se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fade">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p:bldP spid="8"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SIX-FACTOR TEST</a:t>
            </a:r>
            <a:endParaRPr lang="en-CA" dirty="0"/>
          </a:p>
        </p:txBody>
      </p:sp>
      <p:pic>
        <p:nvPicPr>
          <p:cNvPr id="5" name="Picture 4">
            <a:extLst>
              <a:ext uri="{FF2B5EF4-FFF2-40B4-BE49-F238E27FC236}">
                <a16:creationId xmlns:a16="http://schemas.microsoft.com/office/drawing/2014/main" id="{FEDE36FF-F1BA-4592-9952-407B867AF4C1}"/>
              </a:ext>
            </a:extLst>
          </p:cNvPr>
          <p:cNvPicPr>
            <a:picLocks noChangeAspect="1"/>
          </p:cNvPicPr>
          <p:nvPr/>
        </p:nvPicPr>
        <p:blipFill rotWithShape="1">
          <a:blip r:embed="rId3"/>
          <a:srcRect t="29240"/>
          <a:stretch/>
        </p:blipFill>
        <p:spPr>
          <a:xfrm>
            <a:off x="5839151" y="2070538"/>
            <a:ext cx="1656092" cy="1097837"/>
          </a:xfrm>
          <a:prstGeom prst="rect">
            <a:avLst/>
          </a:prstGeom>
        </p:spPr>
      </p:pic>
      <p:pic>
        <p:nvPicPr>
          <p:cNvPr id="6" name="Picture 5">
            <a:extLst>
              <a:ext uri="{FF2B5EF4-FFF2-40B4-BE49-F238E27FC236}">
                <a16:creationId xmlns:a16="http://schemas.microsoft.com/office/drawing/2014/main" id="{06BAD6FD-15DA-4685-B08B-1873428BA2CE}"/>
              </a:ext>
            </a:extLst>
          </p:cNvPr>
          <p:cNvPicPr>
            <a:picLocks noChangeAspect="1"/>
          </p:cNvPicPr>
          <p:nvPr/>
        </p:nvPicPr>
        <p:blipFill>
          <a:blip r:embed="rId4"/>
          <a:stretch>
            <a:fillRect/>
          </a:stretch>
        </p:blipFill>
        <p:spPr>
          <a:xfrm>
            <a:off x="7577580" y="2679090"/>
            <a:ext cx="1144058" cy="1316654"/>
          </a:xfrm>
          <a:prstGeom prst="rect">
            <a:avLst/>
          </a:prstGeom>
        </p:spPr>
      </p:pic>
      <p:pic>
        <p:nvPicPr>
          <p:cNvPr id="7" name="Picture 6">
            <a:extLst>
              <a:ext uri="{FF2B5EF4-FFF2-40B4-BE49-F238E27FC236}">
                <a16:creationId xmlns:a16="http://schemas.microsoft.com/office/drawing/2014/main" id="{A35B0E25-B627-4628-B3F1-29B25B1D3F80}"/>
              </a:ext>
            </a:extLst>
          </p:cNvPr>
          <p:cNvPicPr>
            <a:picLocks noChangeAspect="1"/>
          </p:cNvPicPr>
          <p:nvPr/>
        </p:nvPicPr>
        <p:blipFill>
          <a:blip r:embed="rId5"/>
          <a:stretch>
            <a:fillRect/>
          </a:stretch>
        </p:blipFill>
        <p:spPr>
          <a:xfrm>
            <a:off x="7218205" y="4066836"/>
            <a:ext cx="1647499" cy="1301728"/>
          </a:xfrm>
          <a:prstGeom prst="rect">
            <a:avLst/>
          </a:prstGeom>
        </p:spPr>
      </p:pic>
      <p:pic>
        <p:nvPicPr>
          <p:cNvPr id="8" name="Picture 7">
            <a:extLst>
              <a:ext uri="{FF2B5EF4-FFF2-40B4-BE49-F238E27FC236}">
                <a16:creationId xmlns:a16="http://schemas.microsoft.com/office/drawing/2014/main" id="{72738D34-550F-45ED-B65F-EF6CD44B5E29}"/>
              </a:ext>
            </a:extLst>
          </p:cNvPr>
          <p:cNvPicPr>
            <a:picLocks noChangeAspect="1"/>
          </p:cNvPicPr>
          <p:nvPr/>
        </p:nvPicPr>
        <p:blipFill>
          <a:blip r:embed="rId6"/>
          <a:stretch>
            <a:fillRect/>
          </a:stretch>
        </p:blipFill>
        <p:spPr>
          <a:xfrm>
            <a:off x="5972501" y="4666189"/>
            <a:ext cx="1127074" cy="1366311"/>
          </a:xfrm>
          <a:prstGeom prst="rect">
            <a:avLst/>
          </a:prstGeom>
        </p:spPr>
      </p:pic>
      <p:pic>
        <p:nvPicPr>
          <p:cNvPr id="9" name="Picture 8">
            <a:extLst>
              <a:ext uri="{FF2B5EF4-FFF2-40B4-BE49-F238E27FC236}">
                <a16:creationId xmlns:a16="http://schemas.microsoft.com/office/drawing/2014/main" id="{9D25E0A4-16D6-4DF8-BB40-36D373FA678D}"/>
              </a:ext>
            </a:extLst>
          </p:cNvPr>
          <p:cNvPicPr>
            <a:picLocks noChangeAspect="1"/>
          </p:cNvPicPr>
          <p:nvPr/>
        </p:nvPicPr>
        <p:blipFill>
          <a:blip r:embed="rId7"/>
          <a:stretch>
            <a:fillRect/>
          </a:stretch>
        </p:blipFill>
        <p:spPr>
          <a:xfrm>
            <a:off x="4611364" y="3995745"/>
            <a:ext cx="985276" cy="1457806"/>
          </a:xfrm>
          <a:prstGeom prst="rect">
            <a:avLst/>
          </a:prstGeom>
        </p:spPr>
      </p:pic>
      <p:grpSp>
        <p:nvGrpSpPr>
          <p:cNvPr id="10" name="Group 9">
            <a:extLst>
              <a:ext uri="{FF2B5EF4-FFF2-40B4-BE49-F238E27FC236}">
                <a16:creationId xmlns:a16="http://schemas.microsoft.com/office/drawing/2014/main" id="{38CC0F48-DCFA-4604-B00E-738F9C256AA1}"/>
              </a:ext>
            </a:extLst>
          </p:cNvPr>
          <p:cNvGrpSpPr/>
          <p:nvPr/>
        </p:nvGrpSpPr>
        <p:grpSpPr>
          <a:xfrm>
            <a:off x="4432233" y="2540163"/>
            <a:ext cx="1364104" cy="1319879"/>
            <a:chOff x="3688743" y="4041579"/>
            <a:chExt cx="1364104" cy="1319879"/>
          </a:xfrm>
        </p:grpSpPr>
        <p:pic>
          <p:nvPicPr>
            <p:cNvPr id="11" name="Picture 10">
              <a:extLst>
                <a:ext uri="{FF2B5EF4-FFF2-40B4-BE49-F238E27FC236}">
                  <a16:creationId xmlns:a16="http://schemas.microsoft.com/office/drawing/2014/main" id="{0586BE72-2D5B-4474-994B-3C6904E16797}"/>
                </a:ext>
              </a:extLst>
            </p:cNvPr>
            <p:cNvPicPr>
              <a:picLocks noChangeAspect="1"/>
            </p:cNvPicPr>
            <p:nvPr/>
          </p:nvPicPr>
          <p:blipFill rotWithShape="1">
            <a:blip r:embed="rId8"/>
            <a:srcRect l="9437" t="8926" r="9389" b="21953"/>
            <a:stretch/>
          </p:blipFill>
          <p:spPr>
            <a:xfrm>
              <a:off x="3765003" y="4387272"/>
              <a:ext cx="1144058" cy="974186"/>
            </a:xfrm>
            <a:prstGeom prst="rect">
              <a:avLst/>
            </a:prstGeom>
          </p:spPr>
        </p:pic>
        <p:sp>
          <p:nvSpPr>
            <p:cNvPr id="12" name="TextBox 11">
              <a:extLst>
                <a:ext uri="{FF2B5EF4-FFF2-40B4-BE49-F238E27FC236}">
                  <a16:creationId xmlns:a16="http://schemas.microsoft.com/office/drawing/2014/main" id="{1D1FF38F-0545-48D2-AA12-52B103550F7A}"/>
                </a:ext>
              </a:extLst>
            </p:cNvPr>
            <p:cNvSpPr txBox="1"/>
            <p:nvPr/>
          </p:nvSpPr>
          <p:spPr>
            <a:xfrm>
              <a:off x="3688743" y="4041579"/>
              <a:ext cx="1364104" cy="400110"/>
            </a:xfrm>
            <a:prstGeom prst="rect">
              <a:avLst/>
            </a:prstGeom>
            <a:noFill/>
          </p:spPr>
          <p:txBody>
            <a:bodyPr wrap="square" rtlCol="0">
              <a:spAutoFit/>
            </a:bodyPr>
            <a:lstStyle/>
            <a:p>
              <a:r>
                <a:rPr lang="en-CA" sz="2000" u="sng" dirty="0">
                  <a:solidFill>
                    <a:schemeClr val="bg2">
                      <a:lumMod val="10000"/>
                    </a:schemeClr>
                  </a:solidFill>
                  <a:ea typeface="Tahoma" panose="020B0604030504040204" pitchFamily="34" charset="0"/>
                  <a:cs typeface="Tahoma" panose="020B0604030504040204" pitchFamily="34" charset="0"/>
                </a:rPr>
                <a:t>Purpose</a:t>
              </a:r>
            </a:p>
          </p:txBody>
        </p:sp>
      </p:grpSp>
      <p:sp>
        <p:nvSpPr>
          <p:cNvPr id="13" name="TextBox 12">
            <a:extLst>
              <a:ext uri="{FF2B5EF4-FFF2-40B4-BE49-F238E27FC236}">
                <a16:creationId xmlns:a16="http://schemas.microsoft.com/office/drawing/2014/main" id="{3793A315-2A80-410F-A8FC-520F67B73DDD}"/>
              </a:ext>
            </a:extLst>
          </p:cNvPr>
          <p:cNvSpPr txBox="1"/>
          <p:nvPr/>
        </p:nvSpPr>
        <p:spPr>
          <a:xfrm>
            <a:off x="2588751" y="3072320"/>
            <a:ext cx="8682517" cy="707886"/>
          </a:xfrm>
          <a:prstGeom prst="rect">
            <a:avLst/>
          </a:prstGeom>
          <a:noFill/>
        </p:spPr>
        <p:txBody>
          <a:bodyPr wrap="square" rtlCol="0">
            <a:spAutoFit/>
          </a:bodyPr>
          <a:lstStyle/>
          <a:p>
            <a:r>
              <a:rPr lang="en-CA" sz="4000" dirty="0">
                <a:latin typeface="Arial" panose="020B0604020202020204" pitchFamily="34" charset="0"/>
                <a:cs typeface="Arial" panose="020B0604020202020204" pitchFamily="34" charset="0"/>
              </a:rPr>
              <a:t>How should fairness be assessed?</a:t>
            </a:r>
          </a:p>
        </p:txBody>
      </p:sp>
      <p:sp>
        <p:nvSpPr>
          <p:cNvPr id="14" name="TextBox 13">
            <a:extLst>
              <a:ext uri="{FF2B5EF4-FFF2-40B4-BE49-F238E27FC236}">
                <a16:creationId xmlns:a16="http://schemas.microsoft.com/office/drawing/2014/main" id="{1D1FF38F-0545-48D2-AA12-52B103550F7A}"/>
              </a:ext>
            </a:extLst>
          </p:cNvPr>
          <p:cNvSpPr txBox="1"/>
          <p:nvPr/>
        </p:nvSpPr>
        <p:spPr>
          <a:xfrm>
            <a:off x="6058715" y="1702245"/>
            <a:ext cx="1364104" cy="400110"/>
          </a:xfrm>
          <a:prstGeom prst="rect">
            <a:avLst/>
          </a:prstGeom>
          <a:noFill/>
        </p:spPr>
        <p:txBody>
          <a:bodyPr wrap="square" rtlCol="0">
            <a:spAutoFit/>
          </a:bodyPr>
          <a:lstStyle/>
          <a:p>
            <a:r>
              <a:rPr lang="en-US" sz="2000" u="sng" dirty="0" smtClean="0">
                <a:solidFill>
                  <a:schemeClr val="bg2">
                    <a:lumMod val="10000"/>
                  </a:schemeClr>
                </a:solidFill>
                <a:ea typeface="Tahoma" panose="020B0604030504040204" pitchFamily="34" charset="0"/>
                <a:cs typeface="Tahoma" panose="020B0604030504040204" pitchFamily="34" charset="0"/>
              </a:rPr>
              <a:t>Character</a:t>
            </a:r>
            <a:endParaRPr lang="en-CA" sz="2000" u="sng" dirty="0">
              <a:solidFill>
                <a:schemeClr val="bg2">
                  <a:lumMod val="10000"/>
                </a:schemeClr>
              </a:solidFill>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51643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2500"/>
                            </p:stCondLst>
                            <p:childTnLst>
                              <p:par>
                                <p:cTn id="33" presetID="10" presetClass="entr" presetSubtype="0" fill="hold"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3000"/>
                            </p:stCondLst>
                            <p:childTnLst>
                              <p:par>
                                <p:cTn id="37" presetID="10" presetClass="entr" presetSubtype="0"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PURPOSE OF THE DEALING</a:t>
            </a:r>
            <a:endParaRPr lang="en-CA" dirty="0"/>
          </a:p>
        </p:txBody>
      </p:sp>
      <p:pic>
        <p:nvPicPr>
          <p:cNvPr id="5" name="Content Placeholder 3">
            <a:extLst>
              <a:ext uri="{FF2B5EF4-FFF2-40B4-BE49-F238E27FC236}">
                <a16:creationId xmlns:a16="http://schemas.microsoft.com/office/drawing/2014/main" id="{9E16DB78-BEA2-4C59-AE9A-AEBE0C92B4C3}"/>
              </a:ext>
            </a:extLst>
          </p:cNvPr>
          <p:cNvPicPr>
            <a:picLocks noGrp="1" noChangeAspect="1"/>
          </p:cNvPicPr>
          <p:nvPr>
            <p:ph sz="quarter" idx="4294967295"/>
          </p:nvPr>
        </p:nvPicPr>
        <p:blipFill rotWithShape="1">
          <a:blip r:embed="rId3"/>
          <a:srcRect t="17913" r="2658" b="18928"/>
          <a:stretch/>
        </p:blipFill>
        <p:spPr>
          <a:xfrm>
            <a:off x="1387328" y="2642110"/>
            <a:ext cx="4937262" cy="3203474"/>
          </a:xfrm>
          <a:prstGeom prst="rect">
            <a:avLst/>
          </a:prstGeom>
        </p:spPr>
      </p:pic>
      <p:grpSp>
        <p:nvGrpSpPr>
          <p:cNvPr id="6" name="Group 5">
            <a:extLst>
              <a:ext uri="{FF2B5EF4-FFF2-40B4-BE49-F238E27FC236}">
                <a16:creationId xmlns:a16="http://schemas.microsoft.com/office/drawing/2014/main" id="{52394DEB-F238-4CB4-AC2F-6FE42A2ADD76}"/>
              </a:ext>
            </a:extLst>
          </p:cNvPr>
          <p:cNvGrpSpPr/>
          <p:nvPr/>
        </p:nvGrpSpPr>
        <p:grpSpPr>
          <a:xfrm>
            <a:off x="9115983" y="2642110"/>
            <a:ext cx="2555317" cy="2556336"/>
            <a:chOff x="3726076" y="4001294"/>
            <a:chExt cx="1364104" cy="1305235"/>
          </a:xfrm>
        </p:grpSpPr>
        <p:pic>
          <p:nvPicPr>
            <p:cNvPr id="7" name="Picture 6">
              <a:extLst>
                <a:ext uri="{FF2B5EF4-FFF2-40B4-BE49-F238E27FC236}">
                  <a16:creationId xmlns:a16="http://schemas.microsoft.com/office/drawing/2014/main" id="{398941D9-A51C-4401-8709-A8CAC0DC62CF}"/>
                </a:ext>
              </a:extLst>
            </p:cNvPr>
            <p:cNvPicPr>
              <a:picLocks noChangeAspect="1"/>
            </p:cNvPicPr>
            <p:nvPr/>
          </p:nvPicPr>
          <p:blipFill rotWithShape="1">
            <a:blip r:embed="rId4"/>
            <a:srcRect l="9437" t="8926" r="9389" b="21953"/>
            <a:stretch/>
          </p:blipFill>
          <p:spPr>
            <a:xfrm>
              <a:off x="3946122" y="4332343"/>
              <a:ext cx="1144058" cy="974186"/>
            </a:xfrm>
            <a:prstGeom prst="rect">
              <a:avLst/>
            </a:prstGeom>
          </p:spPr>
        </p:pic>
        <p:sp>
          <p:nvSpPr>
            <p:cNvPr id="8" name="TextBox 7">
              <a:extLst>
                <a:ext uri="{FF2B5EF4-FFF2-40B4-BE49-F238E27FC236}">
                  <a16:creationId xmlns:a16="http://schemas.microsoft.com/office/drawing/2014/main" id="{7A6691FF-BC78-4C6E-9FE5-CFC63A3651F3}"/>
                </a:ext>
              </a:extLst>
            </p:cNvPr>
            <p:cNvSpPr txBox="1"/>
            <p:nvPr/>
          </p:nvSpPr>
          <p:spPr>
            <a:xfrm>
              <a:off x="3726076" y="4001294"/>
              <a:ext cx="1364104" cy="330009"/>
            </a:xfrm>
            <a:prstGeom prst="rect">
              <a:avLst/>
            </a:prstGeom>
            <a:noFill/>
          </p:spPr>
          <p:txBody>
            <a:bodyPr wrap="square" rtlCol="0">
              <a:spAutoFit/>
            </a:bodyPr>
            <a:lstStyle/>
            <a:p>
              <a:pPr algn="ctr"/>
              <a:r>
                <a:rPr lang="en-CA" sz="3600" u="sng" dirty="0">
                  <a:solidFill>
                    <a:schemeClr val="bg2">
                      <a:lumMod val="10000"/>
                    </a:schemeClr>
                  </a:solidFill>
                  <a:ea typeface="Tahoma" panose="020B0604030504040204" pitchFamily="34" charset="0"/>
                  <a:cs typeface="Tahoma" panose="020B0604030504040204" pitchFamily="34" charset="0"/>
                </a:rPr>
                <a:t>Purpose</a:t>
              </a:r>
            </a:p>
          </p:txBody>
        </p:sp>
      </p:grpSp>
      <p:sp>
        <p:nvSpPr>
          <p:cNvPr id="9" name="TextBox 8">
            <a:extLst>
              <a:ext uri="{FF2B5EF4-FFF2-40B4-BE49-F238E27FC236}">
                <a16:creationId xmlns:a16="http://schemas.microsoft.com/office/drawing/2014/main" id="{ABAB90E0-B229-44D7-95C3-F11DFA3D5119}"/>
              </a:ext>
            </a:extLst>
          </p:cNvPr>
          <p:cNvSpPr txBox="1"/>
          <p:nvPr/>
        </p:nvSpPr>
        <p:spPr>
          <a:xfrm>
            <a:off x="4441671" y="1674078"/>
            <a:ext cx="6063581"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Do not restrict </a:t>
            </a:r>
            <a:r>
              <a:rPr lang="en-CA" sz="2800" dirty="0" smtClean="0">
                <a:latin typeface="Arial" panose="020B0604020202020204" pitchFamily="34" charset="0"/>
                <a:cs typeface="Arial" panose="020B0604020202020204" pitchFamily="34" charset="0"/>
              </a:rPr>
              <a:t>users’ </a:t>
            </a:r>
            <a:r>
              <a:rPr lang="en-CA" sz="2800" dirty="0">
                <a:latin typeface="Arial" panose="020B0604020202020204" pitchFamily="34" charset="0"/>
                <a:cs typeface="Arial" panose="020B0604020202020204" pitchFamily="34" charset="0"/>
              </a:rPr>
              <a:t>rights</a:t>
            </a:r>
          </a:p>
        </p:txBody>
      </p:sp>
      <p:sp>
        <p:nvSpPr>
          <p:cNvPr id="10" name="TextBox 9">
            <a:extLst>
              <a:ext uri="{FF2B5EF4-FFF2-40B4-BE49-F238E27FC236}">
                <a16:creationId xmlns:a16="http://schemas.microsoft.com/office/drawing/2014/main" id="{EE09337C-360E-479F-BDB3-712DA598AEA0}"/>
              </a:ext>
            </a:extLst>
          </p:cNvPr>
          <p:cNvSpPr txBox="1"/>
          <p:nvPr/>
        </p:nvSpPr>
        <p:spPr>
          <a:xfrm>
            <a:off x="6208476" y="4292904"/>
            <a:ext cx="1907132"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More Fair</a:t>
            </a:r>
          </a:p>
        </p:txBody>
      </p:sp>
      <p:sp>
        <p:nvSpPr>
          <p:cNvPr id="11" name="TextBox 10">
            <a:extLst>
              <a:ext uri="{FF2B5EF4-FFF2-40B4-BE49-F238E27FC236}">
                <a16:creationId xmlns:a16="http://schemas.microsoft.com/office/drawing/2014/main" id="{F525437F-F0FB-4091-852A-4E750FF528FA}"/>
              </a:ext>
            </a:extLst>
          </p:cNvPr>
          <p:cNvSpPr txBox="1"/>
          <p:nvPr/>
        </p:nvSpPr>
        <p:spPr>
          <a:xfrm>
            <a:off x="2105" y="4292904"/>
            <a:ext cx="1907132"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Less Fair</a:t>
            </a:r>
          </a:p>
        </p:txBody>
      </p:sp>
    </p:spTree>
    <p:extLst>
      <p:ext uri="{BB962C8B-B14F-4D97-AF65-F5344CB8AC3E}">
        <p14:creationId xmlns:p14="http://schemas.microsoft.com/office/powerpoint/2010/main" val="2448092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grpId="1" nodeType="clickEffect">
                                  <p:stCondLst>
                                    <p:cond delay="0"/>
                                  </p:stCondLst>
                                  <p:childTnLst>
                                    <p:animEffect transition="out" filter="fad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CHARACTER OF THE DEALING</a:t>
            </a:r>
            <a:endParaRPr lang="en-CA" dirty="0"/>
          </a:p>
        </p:txBody>
      </p:sp>
      <p:pic>
        <p:nvPicPr>
          <p:cNvPr id="5" name="Content Placeholder 3">
            <a:extLst>
              <a:ext uri="{FF2B5EF4-FFF2-40B4-BE49-F238E27FC236}">
                <a16:creationId xmlns:a16="http://schemas.microsoft.com/office/drawing/2014/main" id="{3F1B1130-589B-44BD-AE4F-7FEF4836D91A}"/>
              </a:ext>
            </a:extLst>
          </p:cNvPr>
          <p:cNvPicPr>
            <a:picLocks noGrp="1" noChangeAspect="1"/>
          </p:cNvPicPr>
          <p:nvPr>
            <p:ph sz="quarter" idx="4294967295"/>
          </p:nvPr>
        </p:nvPicPr>
        <p:blipFill>
          <a:blip r:embed="rId3"/>
          <a:stretch>
            <a:fillRect/>
          </a:stretch>
        </p:blipFill>
        <p:spPr>
          <a:xfrm>
            <a:off x="8389578" y="3423388"/>
            <a:ext cx="2370235" cy="1595958"/>
          </a:xfrm>
          <a:prstGeom prst="rect">
            <a:avLst/>
          </a:prstGeom>
        </p:spPr>
      </p:pic>
      <p:sp>
        <p:nvSpPr>
          <p:cNvPr id="6" name="Rectangle 5">
            <a:extLst>
              <a:ext uri="{FF2B5EF4-FFF2-40B4-BE49-F238E27FC236}">
                <a16:creationId xmlns:a16="http://schemas.microsoft.com/office/drawing/2014/main" id="{FB069B85-0380-4F22-A6E0-773B9F1FF61A}"/>
              </a:ext>
            </a:extLst>
          </p:cNvPr>
          <p:cNvSpPr/>
          <p:nvPr/>
        </p:nvSpPr>
        <p:spPr>
          <a:xfrm>
            <a:off x="8824337" y="5052669"/>
            <a:ext cx="1597352"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416CBB59-3E5F-424C-BB59-56FE9D37E57C}"/>
              </a:ext>
            </a:extLst>
          </p:cNvPr>
          <p:cNvPicPr>
            <a:picLocks noChangeAspect="1"/>
          </p:cNvPicPr>
          <p:nvPr/>
        </p:nvPicPr>
        <p:blipFill>
          <a:blip r:embed="rId3"/>
          <a:stretch>
            <a:fillRect/>
          </a:stretch>
        </p:blipFill>
        <p:spPr>
          <a:xfrm>
            <a:off x="1406929" y="2517828"/>
            <a:ext cx="1802296" cy="1213545"/>
          </a:xfrm>
          <a:prstGeom prst="rect">
            <a:avLst/>
          </a:prstGeom>
        </p:spPr>
      </p:pic>
      <p:pic>
        <p:nvPicPr>
          <p:cNvPr id="8" name="Picture 7">
            <a:extLst>
              <a:ext uri="{FF2B5EF4-FFF2-40B4-BE49-F238E27FC236}">
                <a16:creationId xmlns:a16="http://schemas.microsoft.com/office/drawing/2014/main" id="{D790E7FD-987E-458E-AA57-150C6C406338}"/>
              </a:ext>
            </a:extLst>
          </p:cNvPr>
          <p:cNvPicPr>
            <a:picLocks noChangeAspect="1"/>
          </p:cNvPicPr>
          <p:nvPr/>
        </p:nvPicPr>
        <p:blipFill>
          <a:blip r:embed="rId3"/>
          <a:stretch>
            <a:fillRect/>
          </a:stretch>
        </p:blipFill>
        <p:spPr>
          <a:xfrm>
            <a:off x="734555" y="4583194"/>
            <a:ext cx="1951855" cy="1314248"/>
          </a:xfrm>
          <a:prstGeom prst="rect">
            <a:avLst/>
          </a:prstGeom>
        </p:spPr>
      </p:pic>
      <p:pic>
        <p:nvPicPr>
          <p:cNvPr id="9" name="Picture 8">
            <a:extLst>
              <a:ext uri="{FF2B5EF4-FFF2-40B4-BE49-F238E27FC236}">
                <a16:creationId xmlns:a16="http://schemas.microsoft.com/office/drawing/2014/main" id="{C6DFAA7F-1292-4DB4-ACE1-22CB6ABA9337}"/>
              </a:ext>
            </a:extLst>
          </p:cNvPr>
          <p:cNvPicPr>
            <a:picLocks noChangeAspect="1"/>
          </p:cNvPicPr>
          <p:nvPr/>
        </p:nvPicPr>
        <p:blipFill>
          <a:blip r:embed="rId3"/>
          <a:stretch>
            <a:fillRect/>
          </a:stretch>
        </p:blipFill>
        <p:spPr>
          <a:xfrm>
            <a:off x="3365097" y="3415877"/>
            <a:ext cx="1648065" cy="1109696"/>
          </a:xfrm>
          <a:prstGeom prst="rect">
            <a:avLst/>
          </a:prstGeom>
        </p:spPr>
      </p:pic>
      <p:sp>
        <p:nvSpPr>
          <p:cNvPr id="10" name="&quot;Not Allowed&quot; Symbol 11">
            <a:extLst>
              <a:ext uri="{FF2B5EF4-FFF2-40B4-BE49-F238E27FC236}">
                <a16:creationId xmlns:a16="http://schemas.microsoft.com/office/drawing/2014/main" id="{0F0460D4-7EAF-43EE-AB8C-472BC24E12A3}"/>
              </a:ext>
            </a:extLst>
          </p:cNvPr>
          <p:cNvSpPr/>
          <p:nvPr/>
        </p:nvSpPr>
        <p:spPr>
          <a:xfrm>
            <a:off x="1081402" y="2758222"/>
            <a:ext cx="3361657" cy="3013224"/>
          </a:xfrm>
          <a:prstGeom prst="noSmoking">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1" name="TextBox 10">
            <a:extLst>
              <a:ext uri="{FF2B5EF4-FFF2-40B4-BE49-F238E27FC236}">
                <a16:creationId xmlns:a16="http://schemas.microsoft.com/office/drawing/2014/main" id="{4896161F-37B3-4A74-BCA6-903B4721D874}"/>
              </a:ext>
            </a:extLst>
          </p:cNvPr>
          <p:cNvSpPr txBox="1"/>
          <p:nvPr/>
        </p:nvSpPr>
        <p:spPr>
          <a:xfrm>
            <a:off x="2218236" y="1675172"/>
            <a:ext cx="9135564"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Custom or practice in a particular trade or industry</a:t>
            </a:r>
          </a:p>
        </p:txBody>
      </p:sp>
    </p:spTree>
    <p:extLst>
      <p:ext uri="{BB962C8B-B14F-4D97-AF65-F5344CB8AC3E}">
        <p14:creationId xmlns:p14="http://schemas.microsoft.com/office/powerpoint/2010/main" val="185157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par>
                          <p:cTn id="29" fill="hold">
                            <p:stCondLst>
                              <p:cond delay="1000"/>
                            </p:stCondLst>
                            <p:childTnLst>
                              <p:par>
                                <p:cTn id="30" presetID="6" presetClass="emph" presetSubtype="0" fill="hold" grpId="1" nodeType="afterEffect">
                                  <p:stCondLst>
                                    <p:cond delay="0"/>
                                  </p:stCondLst>
                                  <p:childTnLst>
                                    <p:animScale>
                                      <p:cBhvr>
                                        <p:cTn id="31" dur="2000" fill="hold"/>
                                        <p:tgtEl>
                                          <p:spTgt spid="6"/>
                                        </p:tgtEl>
                                      </p:cBhvr>
                                      <p:by x="150000" y="150000"/>
                                    </p:animScale>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iterate type="lt">
                                    <p:tmAbs val="70"/>
                                  </p:iterate>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AMOUNT OF THE DEALING</a:t>
            </a:r>
            <a:endParaRPr lang="en-CA" dirty="0"/>
          </a:p>
        </p:txBody>
      </p:sp>
      <p:pic>
        <p:nvPicPr>
          <p:cNvPr id="5" name="Picture 4">
            <a:extLst>
              <a:ext uri="{FF2B5EF4-FFF2-40B4-BE49-F238E27FC236}">
                <a16:creationId xmlns:a16="http://schemas.microsoft.com/office/drawing/2014/main" id="{D6881E64-13E1-46D7-9CDF-8475736CC864}"/>
              </a:ext>
            </a:extLst>
          </p:cNvPr>
          <p:cNvPicPr>
            <a:picLocks noChangeAspect="1"/>
          </p:cNvPicPr>
          <p:nvPr/>
        </p:nvPicPr>
        <p:blipFill>
          <a:blip r:embed="rId3"/>
          <a:stretch>
            <a:fillRect/>
          </a:stretch>
        </p:blipFill>
        <p:spPr>
          <a:xfrm>
            <a:off x="1461254" y="2895430"/>
            <a:ext cx="1856868" cy="2136999"/>
          </a:xfrm>
          <a:prstGeom prst="rect">
            <a:avLst/>
          </a:prstGeom>
        </p:spPr>
      </p:pic>
      <p:sp>
        <p:nvSpPr>
          <p:cNvPr id="6" name="TextBox 5">
            <a:extLst>
              <a:ext uri="{FF2B5EF4-FFF2-40B4-BE49-F238E27FC236}">
                <a16:creationId xmlns:a16="http://schemas.microsoft.com/office/drawing/2014/main" id="{5B99B393-2147-4590-AC2B-4796FAFBF4F8}"/>
              </a:ext>
            </a:extLst>
          </p:cNvPr>
          <p:cNvSpPr txBox="1"/>
          <p:nvPr/>
        </p:nvSpPr>
        <p:spPr>
          <a:xfrm>
            <a:off x="5224700" y="1942237"/>
            <a:ext cx="5988423" cy="1815882"/>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“…the quantity of the work taken will not be determinative of fairness, but it can help in the determination.” para 56</a:t>
            </a:r>
          </a:p>
        </p:txBody>
      </p:sp>
    </p:spTree>
    <p:extLst>
      <p:ext uri="{BB962C8B-B14F-4D97-AF65-F5344CB8AC3E}">
        <p14:creationId xmlns:p14="http://schemas.microsoft.com/office/powerpoint/2010/main" val="74564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70"/>
                                  </p:iterate>
                                  <p:childTnLst>
                                    <p:set>
                                      <p:cBhvr>
                                        <p:cTn id="6" dur="1" fill="hold">
                                          <p:stCondLst>
                                            <p:cond delay="0"/>
                                          </p:stCondLst>
                                        </p:cTn>
                                        <p:tgtEl>
                                          <p:spTgt spid="6"/>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ALTERNATIVES TO THE DEALING</a:t>
            </a:r>
            <a:endParaRPr lang="en-CA" dirty="0"/>
          </a:p>
        </p:txBody>
      </p:sp>
      <p:pic>
        <p:nvPicPr>
          <p:cNvPr id="5" name="Picture 4">
            <a:extLst>
              <a:ext uri="{FF2B5EF4-FFF2-40B4-BE49-F238E27FC236}">
                <a16:creationId xmlns:a16="http://schemas.microsoft.com/office/drawing/2014/main" id="{42803256-4227-4F0E-9D1F-3EA5B607B2AB}"/>
              </a:ext>
            </a:extLst>
          </p:cNvPr>
          <p:cNvPicPr>
            <a:picLocks noChangeAspect="1"/>
          </p:cNvPicPr>
          <p:nvPr/>
        </p:nvPicPr>
        <p:blipFill>
          <a:blip r:embed="rId3"/>
          <a:stretch>
            <a:fillRect/>
          </a:stretch>
        </p:blipFill>
        <p:spPr>
          <a:xfrm>
            <a:off x="8450680" y="3739174"/>
            <a:ext cx="2652477" cy="2095784"/>
          </a:xfrm>
          <a:prstGeom prst="rect">
            <a:avLst/>
          </a:prstGeom>
        </p:spPr>
      </p:pic>
      <p:sp>
        <p:nvSpPr>
          <p:cNvPr id="6" name="TextBox 5">
            <a:extLst>
              <a:ext uri="{FF2B5EF4-FFF2-40B4-BE49-F238E27FC236}">
                <a16:creationId xmlns:a16="http://schemas.microsoft.com/office/drawing/2014/main" id="{7FD929F2-C8AB-4F4D-AE9F-261A679B4827}"/>
              </a:ext>
            </a:extLst>
          </p:cNvPr>
          <p:cNvSpPr txBox="1"/>
          <p:nvPr/>
        </p:nvSpPr>
        <p:spPr>
          <a:xfrm>
            <a:off x="1057835" y="2133600"/>
            <a:ext cx="5450541" cy="2246769"/>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“If there is a non-copyrighted equivalent of the work that could have been used instead of the copyrighted work, this should be considered by the court.” para 57</a:t>
            </a:r>
          </a:p>
        </p:txBody>
      </p:sp>
    </p:spTree>
    <p:extLst>
      <p:ext uri="{BB962C8B-B14F-4D97-AF65-F5344CB8AC3E}">
        <p14:creationId xmlns:p14="http://schemas.microsoft.com/office/powerpoint/2010/main" val="23252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 presetClass="entr" presetSubtype="0" fill="hold" grpId="0" nodeType="afterEffect">
                                  <p:stCondLst>
                                    <p:cond delay="0"/>
                                  </p:stCondLst>
                                  <p:iterate type="lt">
                                    <p:tmAbs val="50"/>
                                  </p:iterate>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NATURE OF THE DEALING</a:t>
            </a:r>
            <a:endParaRPr lang="en-CA" dirty="0"/>
          </a:p>
        </p:txBody>
      </p:sp>
      <p:pic>
        <p:nvPicPr>
          <p:cNvPr id="5" name="Picture 4">
            <a:extLst>
              <a:ext uri="{FF2B5EF4-FFF2-40B4-BE49-F238E27FC236}">
                <a16:creationId xmlns:a16="http://schemas.microsoft.com/office/drawing/2014/main" id="{A0C25C62-6CBC-4CE4-9378-21E867CCCF68}"/>
              </a:ext>
            </a:extLst>
          </p:cNvPr>
          <p:cNvPicPr>
            <a:picLocks noChangeAspect="1"/>
          </p:cNvPicPr>
          <p:nvPr/>
        </p:nvPicPr>
        <p:blipFill>
          <a:blip r:embed="rId3"/>
          <a:stretch>
            <a:fillRect/>
          </a:stretch>
        </p:blipFill>
        <p:spPr>
          <a:xfrm>
            <a:off x="978242" y="3268135"/>
            <a:ext cx="1715275" cy="2079366"/>
          </a:xfrm>
          <a:prstGeom prst="rect">
            <a:avLst/>
          </a:prstGeom>
        </p:spPr>
      </p:pic>
      <p:pic>
        <p:nvPicPr>
          <p:cNvPr id="6" name="Shape 267">
            <a:extLst>
              <a:ext uri="{FF2B5EF4-FFF2-40B4-BE49-F238E27FC236}">
                <a16:creationId xmlns:a16="http://schemas.microsoft.com/office/drawing/2014/main" id="{BC3CE646-004A-4AD4-B708-8A08A3DEF774}"/>
              </a:ext>
            </a:extLst>
          </p:cNvPr>
          <p:cNvPicPr preferRelativeResize="0"/>
          <p:nvPr/>
        </p:nvPicPr>
        <p:blipFill>
          <a:blip r:embed="rId4"/>
          <a:stretch>
            <a:fillRect/>
          </a:stretch>
        </p:blipFill>
        <p:spPr>
          <a:xfrm rot="19201599" flipV="1">
            <a:off x="6050316" y="4105037"/>
            <a:ext cx="1154974" cy="1050569"/>
          </a:xfrm>
          <a:prstGeom prst="rect">
            <a:avLst/>
          </a:prstGeom>
          <a:noFill/>
          <a:ln>
            <a:noFill/>
          </a:ln>
        </p:spPr>
      </p:pic>
      <p:pic>
        <p:nvPicPr>
          <p:cNvPr id="7" name="Shape 267">
            <a:extLst>
              <a:ext uri="{FF2B5EF4-FFF2-40B4-BE49-F238E27FC236}">
                <a16:creationId xmlns:a16="http://schemas.microsoft.com/office/drawing/2014/main" id="{00F5307C-5A16-47EC-B3A1-FEE29C88712F}"/>
              </a:ext>
            </a:extLst>
          </p:cNvPr>
          <p:cNvPicPr preferRelativeResize="0"/>
          <p:nvPr/>
        </p:nvPicPr>
        <p:blipFill>
          <a:blip r:embed="rId4"/>
          <a:stretch>
            <a:fillRect/>
          </a:stretch>
        </p:blipFill>
        <p:spPr>
          <a:xfrm rot="18673656" flipV="1">
            <a:off x="8280044" y="3798358"/>
            <a:ext cx="1154974" cy="1050569"/>
          </a:xfrm>
          <a:prstGeom prst="rect">
            <a:avLst/>
          </a:prstGeom>
          <a:noFill/>
          <a:ln>
            <a:noFill/>
          </a:ln>
        </p:spPr>
      </p:pic>
      <p:pic>
        <p:nvPicPr>
          <p:cNvPr id="8" name="Shape 267">
            <a:extLst>
              <a:ext uri="{FF2B5EF4-FFF2-40B4-BE49-F238E27FC236}">
                <a16:creationId xmlns:a16="http://schemas.microsoft.com/office/drawing/2014/main" id="{15836872-D7C7-4CEA-B91F-D07765F995B5}"/>
              </a:ext>
            </a:extLst>
          </p:cNvPr>
          <p:cNvPicPr preferRelativeResize="0"/>
          <p:nvPr/>
        </p:nvPicPr>
        <p:blipFill>
          <a:blip r:embed="rId4"/>
          <a:stretch>
            <a:fillRect/>
          </a:stretch>
        </p:blipFill>
        <p:spPr>
          <a:xfrm rot="19363420">
            <a:off x="5904771" y="3062011"/>
            <a:ext cx="1154974" cy="1050569"/>
          </a:xfrm>
          <a:prstGeom prst="rect">
            <a:avLst/>
          </a:prstGeom>
          <a:noFill/>
          <a:ln>
            <a:noFill/>
          </a:ln>
        </p:spPr>
      </p:pic>
      <p:pic>
        <p:nvPicPr>
          <p:cNvPr id="9" name="Shape 267">
            <a:extLst>
              <a:ext uri="{FF2B5EF4-FFF2-40B4-BE49-F238E27FC236}">
                <a16:creationId xmlns:a16="http://schemas.microsoft.com/office/drawing/2014/main" id="{5F98B79B-02D1-43A4-AF12-2911FDB45186}"/>
              </a:ext>
            </a:extLst>
          </p:cNvPr>
          <p:cNvPicPr preferRelativeResize="0"/>
          <p:nvPr/>
        </p:nvPicPr>
        <p:blipFill>
          <a:blip r:embed="rId4"/>
          <a:stretch>
            <a:fillRect/>
          </a:stretch>
        </p:blipFill>
        <p:spPr>
          <a:xfrm rot="1689103">
            <a:off x="4935238" y="3992462"/>
            <a:ext cx="1154974" cy="1050569"/>
          </a:xfrm>
          <a:prstGeom prst="rect">
            <a:avLst/>
          </a:prstGeom>
          <a:noFill/>
          <a:ln>
            <a:noFill/>
          </a:ln>
        </p:spPr>
      </p:pic>
      <p:pic>
        <p:nvPicPr>
          <p:cNvPr id="10" name="Shape 267">
            <a:extLst>
              <a:ext uri="{FF2B5EF4-FFF2-40B4-BE49-F238E27FC236}">
                <a16:creationId xmlns:a16="http://schemas.microsoft.com/office/drawing/2014/main" id="{C6BD7490-F2E3-47FC-8533-CF5918CAA70E}"/>
              </a:ext>
            </a:extLst>
          </p:cNvPr>
          <p:cNvPicPr preferRelativeResize="0"/>
          <p:nvPr/>
        </p:nvPicPr>
        <p:blipFill>
          <a:blip r:embed="rId4"/>
          <a:stretch>
            <a:fillRect/>
          </a:stretch>
        </p:blipFill>
        <p:spPr>
          <a:xfrm rot="1630733">
            <a:off x="7334729" y="3643128"/>
            <a:ext cx="1154974" cy="1050569"/>
          </a:xfrm>
          <a:prstGeom prst="rect">
            <a:avLst/>
          </a:prstGeom>
          <a:noFill/>
          <a:ln>
            <a:noFill/>
          </a:ln>
        </p:spPr>
      </p:pic>
      <p:pic>
        <p:nvPicPr>
          <p:cNvPr id="11" name="Shape 267">
            <a:extLst>
              <a:ext uri="{FF2B5EF4-FFF2-40B4-BE49-F238E27FC236}">
                <a16:creationId xmlns:a16="http://schemas.microsoft.com/office/drawing/2014/main" id="{708A072C-0197-4E62-BAF6-078AEC7E7BE4}"/>
              </a:ext>
            </a:extLst>
          </p:cNvPr>
          <p:cNvPicPr preferRelativeResize="0"/>
          <p:nvPr/>
        </p:nvPicPr>
        <p:blipFill>
          <a:blip r:embed="rId4"/>
          <a:stretch>
            <a:fillRect/>
          </a:stretch>
        </p:blipFill>
        <p:spPr>
          <a:xfrm rot="20199305" flipV="1">
            <a:off x="3211001" y="3768843"/>
            <a:ext cx="1154974" cy="1050569"/>
          </a:xfrm>
          <a:prstGeom prst="rect">
            <a:avLst/>
          </a:prstGeom>
          <a:noFill/>
          <a:ln>
            <a:noFill/>
          </a:ln>
        </p:spPr>
      </p:pic>
      <p:pic>
        <p:nvPicPr>
          <p:cNvPr id="12" name="Shape 267">
            <a:extLst>
              <a:ext uri="{FF2B5EF4-FFF2-40B4-BE49-F238E27FC236}">
                <a16:creationId xmlns:a16="http://schemas.microsoft.com/office/drawing/2014/main" id="{713D93EB-AE8F-4947-91F8-05C5AABA4390}"/>
              </a:ext>
            </a:extLst>
          </p:cNvPr>
          <p:cNvPicPr preferRelativeResize="0"/>
          <p:nvPr/>
        </p:nvPicPr>
        <p:blipFill>
          <a:blip r:embed="rId4"/>
          <a:stretch>
            <a:fillRect/>
          </a:stretch>
        </p:blipFill>
        <p:spPr>
          <a:xfrm rot="957270" flipV="1">
            <a:off x="4197834" y="4704097"/>
            <a:ext cx="1154974" cy="1050569"/>
          </a:xfrm>
          <a:prstGeom prst="rect">
            <a:avLst/>
          </a:prstGeom>
          <a:noFill/>
          <a:ln>
            <a:noFill/>
          </a:ln>
        </p:spPr>
      </p:pic>
      <p:pic>
        <p:nvPicPr>
          <p:cNvPr id="13" name="Shape 267">
            <a:extLst>
              <a:ext uri="{FF2B5EF4-FFF2-40B4-BE49-F238E27FC236}">
                <a16:creationId xmlns:a16="http://schemas.microsoft.com/office/drawing/2014/main" id="{21676E9D-342F-48D2-8D91-50A898C7DBF5}"/>
              </a:ext>
            </a:extLst>
          </p:cNvPr>
          <p:cNvPicPr preferRelativeResize="0"/>
          <p:nvPr/>
        </p:nvPicPr>
        <p:blipFill>
          <a:blip r:embed="rId4"/>
          <a:stretch>
            <a:fillRect/>
          </a:stretch>
        </p:blipFill>
        <p:spPr>
          <a:xfrm rot="1029073" flipV="1">
            <a:off x="7196088" y="4659043"/>
            <a:ext cx="1154974" cy="1050569"/>
          </a:xfrm>
          <a:prstGeom prst="rect">
            <a:avLst/>
          </a:prstGeom>
          <a:noFill/>
          <a:ln>
            <a:noFill/>
          </a:ln>
        </p:spPr>
      </p:pic>
      <p:pic>
        <p:nvPicPr>
          <p:cNvPr id="14" name="Shape 267">
            <a:extLst>
              <a:ext uri="{FF2B5EF4-FFF2-40B4-BE49-F238E27FC236}">
                <a16:creationId xmlns:a16="http://schemas.microsoft.com/office/drawing/2014/main" id="{49047C9F-B723-4892-971F-54AC8F1464A0}"/>
              </a:ext>
            </a:extLst>
          </p:cNvPr>
          <p:cNvPicPr preferRelativeResize="0"/>
          <p:nvPr/>
        </p:nvPicPr>
        <p:blipFill>
          <a:blip r:embed="rId4"/>
          <a:stretch>
            <a:fillRect/>
          </a:stretch>
        </p:blipFill>
        <p:spPr>
          <a:xfrm rot="15744716" flipV="1">
            <a:off x="9300263" y="3001333"/>
            <a:ext cx="1154974" cy="1050569"/>
          </a:xfrm>
          <a:prstGeom prst="rect">
            <a:avLst/>
          </a:prstGeom>
          <a:noFill/>
          <a:ln>
            <a:noFill/>
          </a:ln>
        </p:spPr>
      </p:pic>
      <p:pic>
        <p:nvPicPr>
          <p:cNvPr id="15" name="Shape 267">
            <a:extLst>
              <a:ext uri="{FF2B5EF4-FFF2-40B4-BE49-F238E27FC236}">
                <a16:creationId xmlns:a16="http://schemas.microsoft.com/office/drawing/2014/main" id="{9840564A-AFF2-4DE8-836E-123139D77915}"/>
              </a:ext>
            </a:extLst>
          </p:cNvPr>
          <p:cNvPicPr preferRelativeResize="0"/>
          <p:nvPr/>
        </p:nvPicPr>
        <p:blipFill>
          <a:blip r:embed="rId4"/>
          <a:stretch>
            <a:fillRect/>
          </a:stretch>
        </p:blipFill>
        <p:spPr>
          <a:xfrm rot="908300" flipV="1">
            <a:off x="9496175" y="4498854"/>
            <a:ext cx="1154974" cy="1050569"/>
          </a:xfrm>
          <a:prstGeom prst="rect">
            <a:avLst/>
          </a:prstGeom>
          <a:noFill/>
          <a:ln>
            <a:noFill/>
          </a:ln>
        </p:spPr>
      </p:pic>
      <p:sp>
        <p:nvSpPr>
          <p:cNvPr id="16" name="TextBox 15">
            <a:extLst>
              <a:ext uri="{FF2B5EF4-FFF2-40B4-BE49-F238E27FC236}">
                <a16:creationId xmlns:a16="http://schemas.microsoft.com/office/drawing/2014/main" id="{46A209AF-9870-4D87-8BC9-6CDA033B06C3}"/>
              </a:ext>
            </a:extLst>
          </p:cNvPr>
          <p:cNvSpPr txBox="1"/>
          <p:nvPr/>
        </p:nvSpPr>
        <p:spPr>
          <a:xfrm>
            <a:off x="1018555" y="1509224"/>
            <a:ext cx="9970477" cy="1384995"/>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“…if a work has not been published, the dealing may be more fair in that its reproduction with acknowledgement could lead to a wider public dissemination of the work…” para 58</a:t>
            </a:r>
          </a:p>
        </p:txBody>
      </p:sp>
    </p:spTree>
    <p:extLst>
      <p:ext uri="{BB962C8B-B14F-4D97-AF65-F5344CB8AC3E}">
        <p14:creationId xmlns:p14="http://schemas.microsoft.com/office/powerpoint/2010/main" val="175143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300"/>
                                        <p:tgtEl>
                                          <p:spTgt spid="11"/>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300"/>
                                        <p:tgtEl>
                                          <p:spTgt spid="12"/>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300"/>
                                        <p:tgtEl>
                                          <p:spTgt spid="9"/>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300"/>
                                        <p:tgtEl>
                                          <p:spTgt spid="8"/>
                                        </p:tgtEl>
                                      </p:cBhvr>
                                    </p:animEffect>
                                  </p:childTnLst>
                                </p:cTn>
                              </p:par>
                            </p:childTnLst>
                          </p:cTn>
                        </p:par>
                        <p:par>
                          <p:cTn id="20" fill="hold">
                            <p:stCondLst>
                              <p:cond delay="1200"/>
                            </p:stCondLst>
                            <p:childTnLst>
                              <p:par>
                                <p:cTn id="21" presetID="10"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300"/>
                                        <p:tgtEl>
                                          <p:spTgt spid="6"/>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300"/>
                                        <p:tgtEl>
                                          <p:spTgt spid="13"/>
                                        </p:tgtEl>
                                      </p:cBhvr>
                                    </p:animEffect>
                                  </p:childTnLst>
                                </p:cTn>
                              </p:par>
                            </p:childTnLst>
                          </p:cTn>
                        </p:par>
                        <p:par>
                          <p:cTn id="28" fill="hold">
                            <p:stCondLst>
                              <p:cond delay="1800"/>
                            </p:stCondLst>
                            <p:childTnLst>
                              <p:par>
                                <p:cTn id="29" presetID="10"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300"/>
                                        <p:tgtEl>
                                          <p:spTgt spid="10"/>
                                        </p:tgtEl>
                                      </p:cBhvr>
                                    </p:animEffect>
                                  </p:childTnLst>
                                </p:cTn>
                              </p:par>
                            </p:childTnLst>
                          </p:cTn>
                        </p:par>
                        <p:par>
                          <p:cTn id="32" fill="hold">
                            <p:stCondLst>
                              <p:cond delay="21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300"/>
                                        <p:tgtEl>
                                          <p:spTgt spid="14"/>
                                        </p:tgtEl>
                                      </p:cBhvr>
                                    </p:animEffect>
                                  </p:childTnLst>
                                </p:cTn>
                              </p:par>
                            </p:childTnLst>
                          </p:cTn>
                        </p:par>
                        <p:par>
                          <p:cTn id="36" fill="hold">
                            <p:stCondLst>
                              <p:cond delay="2400"/>
                            </p:stCondLst>
                            <p:childTnLst>
                              <p:par>
                                <p:cTn id="37" presetID="10" presetClass="entr" presetSubtype="0" fill="hold"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300"/>
                                        <p:tgtEl>
                                          <p:spTgt spid="7"/>
                                        </p:tgtEl>
                                      </p:cBhvr>
                                    </p:animEffect>
                                  </p:childTnLst>
                                </p:cTn>
                              </p:par>
                            </p:childTnLst>
                          </p:cTn>
                        </p:par>
                        <p:par>
                          <p:cTn id="40" fill="hold">
                            <p:stCondLst>
                              <p:cond delay="2700"/>
                            </p:stCondLst>
                            <p:childTnLst>
                              <p:par>
                                <p:cTn id="41" presetID="10" presetClass="entr" presetSubtype="0"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300"/>
                                        <p:tgtEl>
                                          <p:spTgt spid="15"/>
                                        </p:tgtEl>
                                      </p:cBhvr>
                                    </p:animEffect>
                                  </p:childTnLst>
                                </p:cTn>
                              </p:par>
                            </p:childTnLst>
                          </p:cTn>
                        </p:par>
                        <p:par>
                          <p:cTn id="44" fill="hold">
                            <p:stCondLst>
                              <p:cond delay="3000"/>
                            </p:stCondLst>
                            <p:childTnLst>
                              <p:par>
                                <p:cTn id="45" presetID="1" presetClass="entr" presetSubtype="0" fill="hold" grpId="0" nodeType="afterEffect">
                                  <p:stCondLst>
                                    <p:cond delay="0"/>
                                  </p:stCondLst>
                                  <p:iterate type="lt">
                                    <p:tmAbs val="70"/>
                                  </p:iterate>
                                  <p:childTnLst>
                                    <p:set>
                                      <p:cBhvr>
                                        <p:cTn id="4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EFFECT OF THE DEALING</a:t>
            </a:r>
            <a:endParaRPr lang="en-CA" dirty="0"/>
          </a:p>
        </p:txBody>
      </p:sp>
      <p:pic>
        <p:nvPicPr>
          <p:cNvPr id="5" name="Picture 4">
            <a:extLst>
              <a:ext uri="{FF2B5EF4-FFF2-40B4-BE49-F238E27FC236}">
                <a16:creationId xmlns:a16="http://schemas.microsoft.com/office/drawing/2014/main" id="{8A875819-DD50-4E4C-B72B-26417B0A8341}"/>
              </a:ext>
            </a:extLst>
          </p:cNvPr>
          <p:cNvPicPr>
            <a:picLocks noChangeAspect="1"/>
          </p:cNvPicPr>
          <p:nvPr/>
        </p:nvPicPr>
        <p:blipFill>
          <a:blip r:embed="rId3"/>
          <a:stretch>
            <a:fillRect/>
          </a:stretch>
        </p:blipFill>
        <p:spPr>
          <a:xfrm>
            <a:off x="8610272" y="2930106"/>
            <a:ext cx="1976587" cy="2924542"/>
          </a:xfrm>
          <a:prstGeom prst="rect">
            <a:avLst/>
          </a:prstGeom>
        </p:spPr>
      </p:pic>
      <p:sp>
        <p:nvSpPr>
          <p:cNvPr id="6" name="TextBox 5">
            <a:extLst>
              <a:ext uri="{FF2B5EF4-FFF2-40B4-BE49-F238E27FC236}">
                <a16:creationId xmlns:a16="http://schemas.microsoft.com/office/drawing/2014/main" id="{AAADB83D-3C2A-4D5A-835D-D722E3FED278}"/>
              </a:ext>
            </a:extLst>
          </p:cNvPr>
          <p:cNvSpPr txBox="1"/>
          <p:nvPr/>
        </p:nvSpPr>
        <p:spPr>
          <a:xfrm>
            <a:off x="828136" y="1932317"/>
            <a:ext cx="7437323" cy="1384995"/>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“…it is neither the only factor nor the most important factor that a court must consider in deciding if the dealing is fair.” para 59</a:t>
            </a:r>
          </a:p>
        </p:txBody>
      </p:sp>
      <p:sp>
        <p:nvSpPr>
          <p:cNvPr id="7" name="TextBox 6">
            <a:extLst>
              <a:ext uri="{FF2B5EF4-FFF2-40B4-BE49-F238E27FC236}">
                <a16:creationId xmlns:a16="http://schemas.microsoft.com/office/drawing/2014/main" id="{E7F6443B-3637-4918-B9BD-7F2DC7CD89B9}"/>
              </a:ext>
            </a:extLst>
          </p:cNvPr>
          <p:cNvSpPr txBox="1"/>
          <p:nvPr/>
        </p:nvSpPr>
        <p:spPr>
          <a:xfrm>
            <a:off x="2854779" y="4009932"/>
            <a:ext cx="6139543"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Competition in the market</a:t>
            </a:r>
          </a:p>
        </p:txBody>
      </p:sp>
    </p:spTree>
    <p:extLst>
      <p:ext uri="{BB962C8B-B14F-4D97-AF65-F5344CB8AC3E}">
        <p14:creationId xmlns:p14="http://schemas.microsoft.com/office/powerpoint/2010/main" val="179510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lt">
                                    <p:tmAbs val="70"/>
                                  </p:iterate>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LIBRARIES</a:t>
            </a:r>
            <a:endParaRPr lang="en-CA" dirty="0"/>
          </a:p>
        </p:txBody>
      </p:sp>
      <p:pic>
        <p:nvPicPr>
          <p:cNvPr id="5" name="Content Placeholder 5">
            <a:extLst>
              <a:ext uri="{FF2B5EF4-FFF2-40B4-BE49-F238E27FC236}">
                <a16:creationId xmlns:a16="http://schemas.microsoft.com/office/drawing/2014/main" id="{313E9F2A-E66A-4C0B-955A-0628A73A3B5C}"/>
              </a:ext>
            </a:extLst>
          </p:cNvPr>
          <p:cNvPicPr>
            <a:picLocks noGrp="1" noChangeAspect="1"/>
          </p:cNvPicPr>
          <p:nvPr>
            <p:ph sz="quarter" idx="4294967295"/>
          </p:nvPr>
        </p:nvPicPr>
        <p:blipFill>
          <a:blip r:embed="rId3"/>
          <a:stretch>
            <a:fillRect/>
          </a:stretch>
        </p:blipFill>
        <p:spPr>
          <a:xfrm>
            <a:off x="1038419" y="2186145"/>
            <a:ext cx="5411367" cy="3414756"/>
          </a:xfrm>
          <a:prstGeom prst="rect">
            <a:avLst/>
          </a:prstGeom>
        </p:spPr>
      </p:pic>
      <p:pic>
        <p:nvPicPr>
          <p:cNvPr id="6" name="Picture 5">
            <a:extLst>
              <a:ext uri="{FF2B5EF4-FFF2-40B4-BE49-F238E27FC236}">
                <a16:creationId xmlns:a16="http://schemas.microsoft.com/office/drawing/2014/main" id="{47E6C709-6878-42F6-ACA1-0AEF14B7AF51}"/>
              </a:ext>
            </a:extLst>
          </p:cNvPr>
          <p:cNvPicPr>
            <a:picLocks noChangeAspect="1"/>
          </p:cNvPicPr>
          <p:nvPr/>
        </p:nvPicPr>
        <p:blipFill rotWithShape="1">
          <a:blip r:embed="rId4"/>
          <a:srcRect t="16064" r="20385"/>
          <a:stretch/>
        </p:blipFill>
        <p:spPr>
          <a:xfrm>
            <a:off x="7957709" y="1656271"/>
            <a:ext cx="2945561" cy="4140573"/>
          </a:xfrm>
          <a:prstGeom prst="rect">
            <a:avLst/>
          </a:prstGeom>
        </p:spPr>
      </p:pic>
    </p:spTree>
    <p:extLst>
      <p:ext uri="{BB962C8B-B14F-4D97-AF65-F5344CB8AC3E}">
        <p14:creationId xmlns:p14="http://schemas.microsoft.com/office/powerpoint/2010/main" val="78603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5829961" y="1687428"/>
            <a:ext cx="1656092" cy="1466130"/>
            <a:chOff x="5839151" y="1702245"/>
            <a:chExt cx="1656092" cy="1466130"/>
          </a:xfrm>
        </p:grpSpPr>
        <p:pic>
          <p:nvPicPr>
            <p:cNvPr id="14" name="Picture 13">
              <a:extLst>
                <a:ext uri="{FF2B5EF4-FFF2-40B4-BE49-F238E27FC236}">
                  <a16:creationId xmlns:a16="http://schemas.microsoft.com/office/drawing/2014/main" id="{FEDE36FF-F1BA-4592-9952-407B867AF4C1}"/>
                </a:ext>
              </a:extLst>
            </p:cNvPr>
            <p:cNvPicPr>
              <a:picLocks noChangeAspect="1"/>
            </p:cNvPicPr>
            <p:nvPr/>
          </p:nvPicPr>
          <p:blipFill rotWithShape="1">
            <a:blip r:embed="rId3"/>
            <a:srcRect t="29240"/>
            <a:stretch/>
          </p:blipFill>
          <p:spPr>
            <a:xfrm>
              <a:off x="5839151" y="2070538"/>
              <a:ext cx="1656092" cy="1097837"/>
            </a:xfrm>
            <a:prstGeom prst="rect">
              <a:avLst/>
            </a:prstGeom>
          </p:spPr>
        </p:pic>
        <p:sp>
          <p:nvSpPr>
            <p:cNvPr id="15" name="TextBox 14">
              <a:extLst>
                <a:ext uri="{FF2B5EF4-FFF2-40B4-BE49-F238E27FC236}">
                  <a16:creationId xmlns:a16="http://schemas.microsoft.com/office/drawing/2014/main" id="{1D1FF38F-0545-48D2-AA12-52B103550F7A}"/>
                </a:ext>
              </a:extLst>
            </p:cNvPr>
            <p:cNvSpPr txBox="1"/>
            <p:nvPr/>
          </p:nvSpPr>
          <p:spPr>
            <a:xfrm>
              <a:off x="6058715" y="1702245"/>
              <a:ext cx="1364104" cy="400110"/>
            </a:xfrm>
            <a:prstGeom prst="rect">
              <a:avLst/>
            </a:prstGeom>
            <a:noFill/>
          </p:spPr>
          <p:txBody>
            <a:bodyPr wrap="square" rtlCol="0">
              <a:spAutoFit/>
            </a:bodyPr>
            <a:lstStyle/>
            <a:p>
              <a:r>
                <a:rPr lang="en-US" sz="2000" u="sng" dirty="0" smtClean="0">
                  <a:solidFill>
                    <a:schemeClr val="bg2">
                      <a:lumMod val="10000"/>
                    </a:schemeClr>
                  </a:solidFill>
                  <a:ea typeface="Tahoma" panose="020B0604030504040204" pitchFamily="34" charset="0"/>
                  <a:cs typeface="Tahoma" panose="020B0604030504040204" pitchFamily="34" charset="0"/>
                </a:rPr>
                <a:t>Character</a:t>
              </a:r>
              <a:endParaRPr lang="en-CA" sz="2000" u="sng" dirty="0">
                <a:solidFill>
                  <a:schemeClr val="bg2">
                    <a:lumMod val="10000"/>
                  </a:schemeClr>
                </a:solidFill>
                <a:ea typeface="Tahoma" panose="020B0604030504040204" pitchFamily="34" charset="0"/>
                <a:cs typeface="Tahoma" panose="020B0604030504040204" pitchFamily="34" charset="0"/>
              </a:endParaRPr>
            </a:p>
          </p:txBody>
        </p:sp>
      </p:grpSp>
      <p:sp>
        <p:nvSpPr>
          <p:cNvPr id="4" name="Title 3"/>
          <p:cNvSpPr>
            <a:spLocks noGrp="1"/>
          </p:cNvSpPr>
          <p:nvPr>
            <p:ph type="title"/>
          </p:nvPr>
        </p:nvSpPr>
        <p:spPr/>
        <p:txBody>
          <a:bodyPr/>
          <a:lstStyle/>
          <a:p>
            <a:r>
              <a:rPr lang="en-CA" dirty="0">
                <a:cs typeface="Arial" panose="020B0604020202020204" pitchFamily="34" charset="0"/>
              </a:rPr>
              <a:t>SIX FACTORS</a:t>
            </a:r>
            <a:endParaRPr lang="en-CA" dirty="0"/>
          </a:p>
        </p:txBody>
      </p:sp>
      <p:grpSp>
        <p:nvGrpSpPr>
          <p:cNvPr id="10" name="Group 9">
            <a:extLst>
              <a:ext uri="{FF2B5EF4-FFF2-40B4-BE49-F238E27FC236}">
                <a16:creationId xmlns:a16="http://schemas.microsoft.com/office/drawing/2014/main" id="{361D9F2F-709C-4049-B31C-35A113FD3C3E}"/>
              </a:ext>
            </a:extLst>
          </p:cNvPr>
          <p:cNvGrpSpPr/>
          <p:nvPr/>
        </p:nvGrpSpPr>
        <p:grpSpPr>
          <a:xfrm>
            <a:off x="4438034" y="2547176"/>
            <a:ext cx="1364104" cy="1312866"/>
            <a:chOff x="3694544" y="4048592"/>
            <a:chExt cx="1364104" cy="1312866"/>
          </a:xfrm>
        </p:grpSpPr>
        <p:pic>
          <p:nvPicPr>
            <p:cNvPr id="11" name="Picture 10">
              <a:extLst>
                <a:ext uri="{FF2B5EF4-FFF2-40B4-BE49-F238E27FC236}">
                  <a16:creationId xmlns:a16="http://schemas.microsoft.com/office/drawing/2014/main" id="{8B8F1B4D-F5DB-4AAE-8156-EAA5A69AF462}"/>
                </a:ext>
              </a:extLst>
            </p:cNvPr>
            <p:cNvPicPr>
              <a:picLocks noChangeAspect="1"/>
            </p:cNvPicPr>
            <p:nvPr/>
          </p:nvPicPr>
          <p:blipFill rotWithShape="1">
            <a:blip r:embed="rId4"/>
            <a:srcRect l="9437" t="8926" r="9389" b="21953"/>
            <a:stretch/>
          </p:blipFill>
          <p:spPr>
            <a:xfrm>
              <a:off x="3765003" y="4387272"/>
              <a:ext cx="1144058" cy="974186"/>
            </a:xfrm>
            <a:prstGeom prst="rect">
              <a:avLst/>
            </a:prstGeom>
          </p:spPr>
        </p:pic>
        <p:sp>
          <p:nvSpPr>
            <p:cNvPr id="12" name="TextBox 11">
              <a:extLst>
                <a:ext uri="{FF2B5EF4-FFF2-40B4-BE49-F238E27FC236}">
                  <a16:creationId xmlns:a16="http://schemas.microsoft.com/office/drawing/2014/main" id="{1542631B-0109-404F-AF18-80829CDBB478}"/>
                </a:ext>
              </a:extLst>
            </p:cNvPr>
            <p:cNvSpPr txBox="1"/>
            <p:nvPr/>
          </p:nvSpPr>
          <p:spPr>
            <a:xfrm>
              <a:off x="3694544" y="4048592"/>
              <a:ext cx="1364104" cy="400110"/>
            </a:xfrm>
            <a:prstGeom prst="rect">
              <a:avLst/>
            </a:prstGeom>
            <a:noFill/>
          </p:spPr>
          <p:txBody>
            <a:bodyPr wrap="square" rtlCol="0">
              <a:spAutoFit/>
            </a:bodyPr>
            <a:lstStyle/>
            <a:p>
              <a:r>
                <a:rPr lang="en-CA" sz="2000" u="sng" dirty="0">
                  <a:solidFill>
                    <a:schemeClr val="bg2">
                      <a:lumMod val="10000"/>
                    </a:schemeClr>
                  </a:solidFill>
                  <a:ea typeface="Tahoma" panose="020B0604030504040204" pitchFamily="34" charset="0"/>
                  <a:cs typeface="Tahoma" panose="020B0604030504040204" pitchFamily="34" charset="0"/>
                </a:rPr>
                <a:t>Purpose</a:t>
              </a:r>
            </a:p>
          </p:txBody>
        </p:sp>
      </p:grpSp>
      <p:pic>
        <p:nvPicPr>
          <p:cNvPr id="16" name="Picture 15">
            <a:extLst>
              <a:ext uri="{FF2B5EF4-FFF2-40B4-BE49-F238E27FC236}">
                <a16:creationId xmlns:a16="http://schemas.microsoft.com/office/drawing/2014/main" id="{06BAD6FD-15DA-4685-B08B-1873428BA2CE}"/>
              </a:ext>
            </a:extLst>
          </p:cNvPr>
          <p:cNvPicPr>
            <a:picLocks noChangeAspect="1"/>
          </p:cNvPicPr>
          <p:nvPr/>
        </p:nvPicPr>
        <p:blipFill>
          <a:blip r:embed="rId5"/>
          <a:stretch>
            <a:fillRect/>
          </a:stretch>
        </p:blipFill>
        <p:spPr>
          <a:xfrm>
            <a:off x="7566507" y="2679090"/>
            <a:ext cx="1144058" cy="1316654"/>
          </a:xfrm>
          <a:prstGeom prst="rect">
            <a:avLst/>
          </a:prstGeom>
        </p:spPr>
      </p:pic>
      <p:pic>
        <p:nvPicPr>
          <p:cNvPr id="17" name="Picture 16">
            <a:extLst>
              <a:ext uri="{FF2B5EF4-FFF2-40B4-BE49-F238E27FC236}">
                <a16:creationId xmlns:a16="http://schemas.microsoft.com/office/drawing/2014/main" id="{A35B0E25-B627-4628-B3F1-29B25B1D3F80}"/>
              </a:ext>
            </a:extLst>
          </p:cNvPr>
          <p:cNvPicPr>
            <a:picLocks noChangeAspect="1"/>
          </p:cNvPicPr>
          <p:nvPr/>
        </p:nvPicPr>
        <p:blipFill>
          <a:blip r:embed="rId6"/>
          <a:stretch>
            <a:fillRect/>
          </a:stretch>
        </p:blipFill>
        <p:spPr>
          <a:xfrm>
            <a:off x="7233962" y="4072293"/>
            <a:ext cx="1647499" cy="1301728"/>
          </a:xfrm>
          <a:prstGeom prst="rect">
            <a:avLst/>
          </a:prstGeom>
        </p:spPr>
      </p:pic>
      <p:pic>
        <p:nvPicPr>
          <p:cNvPr id="18" name="Picture 17">
            <a:extLst>
              <a:ext uri="{FF2B5EF4-FFF2-40B4-BE49-F238E27FC236}">
                <a16:creationId xmlns:a16="http://schemas.microsoft.com/office/drawing/2014/main" id="{72738D34-550F-45ED-B65F-EF6CD44B5E29}"/>
              </a:ext>
            </a:extLst>
          </p:cNvPr>
          <p:cNvPicPr>
            <a:picLocks noChangeAspect="1"/>
          </p:cNvPicPr>
          <p:nvPr/>
        </p:nvPicPr>
        <p:blipFill>
          <a:blip r:embed="rId7"/>
          <a:stretch>
            <a:fillRect/>
          </a:stretch>
        </p:blipFill>
        <p:spPr>
          <a:xfrm>
            <a:off x="5991489" y="4645096"/>
            <a:ext cx="1127074" cy="1366311"/>
          </a:xfrm>
          <a:prstGeom prst="rect">
            <a:avLst/>
          </a:prstGeom>
        </p:spPr>
      </p:pic>
      <p:pic>
        <p:nvPicPr>
          <p:cNvPr id="19" name="Picture 18">
            <a:extLst>
              <a:ext uri="{FF2B5EF4-FFF2-40B4-BE49-F238E27FC236}">
                <a16:creationId xmlns:a16="http://schemas.microsoft.com/office/drawing/2014/main" id="{9D25E0A4-16D6-4DF8-BB40-36D373FA678D}"/>
              </a:ext>
            </a:extLst>
          </p:cNvPr>
          <p:cNvPicPr>
            <a:picLocks noChangeAspect="1"/>
          </p:cNvPicPr>
          <p:nvPr/>
        </p:nvPicPr>
        <p:blipFill>
          <a:blip r:embed="rId8"/>
          <a:stretch>
            <a:fillRect/>
          </a:stretch>
        </p:blipFill>
        <p:spPr>
          <a:xfrm>
            <a:off x="4595603" y="3995745"/>
            <a:ext cx="985276" cy="1457806"/>
          </a:xfrm>
          <a:prstGeom prst="rect">
            <a:avLst/>
          </a:prstGeom>
        </p:spPr>
      </p:pic>
    </p:spTree>
    <p:extLst>
      <p:ext uri="{BB962C8B-B14F-4D97-AF65-F5344CB8AC3E}">
        <p14:creationId xmlns:p14="http://schemas.microsoft.com/office/powerpoint/2010/main" val="4188040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autoRev="1" fill="hold" nodeType="clickEffect">
                                  <p:stCondLst>
                                    <p:cond delay="0"/>
                                  </p:stCondLst>
                                  <p:childTnLst>
                                    <p:animScale>
                                      <p:cBhvr>
                                        <p:cTn id="31" dur="500" fill="hold"/>
                                        <p:tgtEl>
                                          <p:spTgt spid="10"/>
                                        </p:tgtEl>
                                      </p:cBhvr>
                                      <p:by x="150000" y="150000"/>
                                    </p:animScale>
                                  </p:childTnLst>
                                </p:cTn>
                              </p:par>
                            </p:childTnLst>
                          </p:cTn>
                        </p:par>
                        <p:par>
                          <p:cTn id="32" fill="hold">
                            <p:stCondLst>
                              <p:cond delay="1000"/>
                            </p:stCondLst>
                            <p:childTnLst>
                              <p:par>
                                <p:cTn id="33" presetID="6" presetClass="emph" presetSubtype="0" autoRev="1" fill="hold" nodeType="afterEffect">
                                  <p:stCondLst>
                                    <p:cond delay="0"/>
                                  </p:stCondLst>
                                  <p:childTnLst>
                                    <p:animScale>
                                      <p:cBhvr>
                                        <p:cTn id="34" dur="500" fill="hold"/>
                                        <p:tgtEl>
                                          <p:spTgt spid="13"/>
                                        </p:tgtEl>
                                      </p:cBhvr>
                                      <p:by x="150000" y="150000"/>
                                    </p:animScale>
                                  </p:childTnLst>
                                </p:cTn>
                              </p:par>
                            </p:childTnLst>
                          </p:cTn>
                        </p:par>
                        <p:par>
                          <p:cTn id="35" fill="hold">
                            <p:stCondLst>
                              <p:cond delay="2000"/>
                            </p:stCondLst>
                            <p:childTnLst>
                              <p:par>
                                <p:cTn id="36" presetID="6" presetClass="emph" presetSubtype="0" autoRev="1" fill="hold" nodeType="afterEffect">
                                  <p:stCondLst>
                                    <p:cond delay="0"/>
                                  </p:stCondLst>
                                  <p:childTnLst>
                                    <p:animScale>
                                      <p:cBhvr>
                                        <p:cTn id="37" dur="500" fill="hold"/>
                                        <p:tgtEl>
                                          <p:spTgt spid="16"/>
                                        </p:tgtEl>
                                      </p:cBhvr>
                                      <p:by x="150000" y="150000"/>
                                    </p:animScale>
                                  </p:childTnLst>
                                </p:cTn>
                              </p:par>
                            </p:childTnLst>
                          </p:cTn>
                        </p:par>
                        <p:par>
                          <p:cTn id="38" fill="hold">
                            <p:stCondLst>
                              <p:cond delay="3000"/>
                            </p:stCondLst>
                            <p:childTnLst>
                              <p:par>
                                <p:cTn id="39" presetID="6" presetClass="emph" presetSubtype="0" autoRev="1" fill="hold" nodeType="afterEffect">
                                  <p:stCondLst>
                                    <p:cond delay="0"/>
                                  </p:stCondLst>
                                  <p:childTnLst>
                                    <p:animScale>
                                      <p:cBhvr>
                                        <p:cTn id="40" dur="500" fill="hold"/>
                                        <p:tgtEl>
                                          <p:spTgt spid="17"/>
                                        </p:tgtEl>
                                      </p:cBhvr>
                                      <p:by x="150000" y="150000"/>
                                    </p:animScale>
                                  </p:childTnLst>
                                </p:cTn>
                              </p:par>
                            </p:childTnLst>
                          </p:cTn>
                        </p:par>
                        <p:par>
                          <p:cTn id="41" fill="hold">
                            <p:stCondLst>
                              <p:cond delay="4000"/>
                            </p:stCondLst>
                            <p:childTnLst>
                              <p:par>
                                <p:cTn id="42" presetID="6" presetClass="emph" presetSubtype="0" autoRev="1" fill="hold" nodeType="afterEffect">
                                  <p:stCondLst>
                                    <p:cond delay="0"/>
                                  </p:stCondLst>
                                  <p:childTnLst>
                                    <p:animScale>
                                      <p:cBhvr>
                                        <p:cTn id="43" dur="500" fill="hold"/>
                                        <p:tgtEl>
                                          <p:spTgt spid="18"/>
                                        </p:tgtEl>
                                      </p:cBhvr>
                                      <p:by x="150000" y="150000"/>
                                    </p:animScale>
                                  </p:childTnLst>
                                </p:cTn>
                              </p:par>
                            </p:childTnLst>
                          </p:cTn>
                        </p:par>
                        <p:par>
                          <p:cTn id="44" fill="hold">
                            <p:stCondLst>
                              <p:cond delay="5000"/>
                            </p:stCondLst>
                            <p:childTnLst>
                              <p:par>
                                <p:cTn id="45" presetID="6" presetClass="emph" presetSubtype="0" autoRev="1" fill="hold" nodeType="afterEffect">
                                  <p:stCondLst>
                                    <p:cond delay="0"/>
                                  </p:stCondLst>
                                  <p:childTnLst>
                                    <p:animScale>
                                      <p:cBhvr>
                                        <p:cTn id="46" dur="500" fill="hold"/>
                                        <p:tgtEl>
                                          <p:spTgt spid="1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FACTS OF THE CASE</a:t>
            </a:r>
            <a:endParaRPr lang="en-CA" dirty="0"/>
          </a:p>
        </p:txBody>
      </p:sp>
      <p:sp>
        <p:nvSpPr>
          <p:cNvPr id="5" name="Content Placeholder 2">
            <a:extLst>
              <a:ext uri="{FF2B5EF4-FFF2-40B4-BE49-F238E27FC236}">
                <a16:creationId xmlns:a16="http://schemas.microsoft.com/office/drawing/2014/main" id="{53B70486-FD9E-44CE-98DD-9706103CDF86}"/>
              </a:ext>
            </a:extLst>
          </p:cNvPr>
          <p:cNvSpPr>
            <a:spLocks noGrp="1"/>
          </p:cNvSpPr>
          <p:nvPr>
            <p:ph sz="half" idx="1"/>
          </p:nvPr>
        </p:nvSpPr>
        <p:spPr>
          <a:xfrm>
            <a:off x="838200" y="1825625"/>
            <a:ext cx="10675776" cy="1603375"/>
          </a:xfrm>
        </p:spPr>
        <p:txBody>
          <a:bodyPr/>
          <a:lstStyle/>
          <a:p>
            <a:pPr marL="0" indent="0">
              <a:buNone/>
            </a:pPr>
            <a:r>
              <a:rPr lang="en-CA" dirty="0">
                <a:latin typeface="Arial" panose="020B0604020202020204" pitchFamily="34" charset="0"/>
                <a:cs typeface="Arial" panose="020B0604020202020204" pitchFamily="34" charset="0"/>
              </a:rPr>
              <a:t>“…is it incumbent on the Law Society to adduce evidence that every patron uses the material provided in a fair dealing manner or can the Law Society rely on its general practice to establish fair dealing?” para 63</a:t>
            </a:r>
          </a:p>
          <a:p>
            <a:endParaRPr lang="en-CA" dirty="0"/>
          </a:p>
        </p:txBody>
      </p:sp>
      <p:pic>
        <p:nvPicPr>
          <p:cNvPr id="6" name="Picture 5">
            <a:extLst>
              <a:ext uri="{FF2B5EF4-FFF2-40B4-BE49-F238E27FC236}">
                <a16:creationId xmlns:a16="http://schemas.microsoft.com/office/drawing/2014/main" id="{2B86C83A-E27E-4FB1-B054-6C0F272D4F5A}"/>
              </a:ext>
            </a:extLst>
          </p:cNvPr>
          <p:cNvPicPr>
            <a:picLocks noChangeAspect="1"/>
          </p:cNvPicPr>
          <p:nvPr/>
        </p:nvPicPr>
        <p:blipFill rotWithShape="1">
          <a:blip r:embed="rId3"/>
          <a:srcRect l="5683" t="2238" r="11953" b="17714"/>
          <a:stretch/>
        </p:blipFill>
        <p:spPr>
          <a:xfrm>
            <a:off x="621081" y="3089301"/>
            <a:ext cx="2902857" cy="2821279"/>
          </a:xfrm>
          <a:prstGeom prst="rect">
            <a:avLst/>
          </a:prstGeom>
        </p:spPr>
      </p:pic>
      <p:sp>
        <p:nvSpPr>
          <p:cNvPr id="7" name="TextBox 6">
            <a:extLst>
              <a:ext uri="{FF2B5EF4-FFF2-40B4-BE49-F238E27FC236}">
                <a16:creationId xmlns:a16="http://schemas.microsoft.com/office/drawing/2014/main" id="{69465C5D-543F-4362-B5E6-76911E5B434A}"/>
              </a:ext>
            </a:extLst>
          </p:cNvPr>
          <p:cNvSpPr txBox="1"/>
          <p:nvPr/>
        </p:nvSpPr>
        <p:spPr>
          <a:xfrm>
            <a:off x="5154338" y="4954456"/>
            <a:ext cx="2440466"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Fair Dealing</a:t>
            </a:r>
          </a:p>
        </p:txBody>
      </p:sp>
      <p:sp>
        <p:nvSpPr>
          <p:cNvPr id="8" name="Multiplication Sign 7">
            <a:extLst>
              <a:ext uri="{FF2B5EF4-FFF2-40B4-BE49-F238E27FC236}">
                <a16:creationId xmlns:a16="http://schemas.microsoft.com/office/drawing/2014/main" id="{751908B0-2E32-4CBC-96DE-B61E011D53CB}"/>
              </a:ext>
            </a:extLst>
          </p:cNvPr>
          <p:cNvSpPr/>
          <p:nvPr/>
        </p:nvSpPr>
        <p:spPr>
          <a:xfrm>
            <a:off x="5338232" y="4601321"/>
            <a:ext cx="1502928" cy="1341598"/>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9" name="Picture 8">
            <a:extLst>
              <a:ext uri="{FF2B5EF4-FFF2-40B4-BE49-F238E27FC236}">
                <a16:creationId xmlns:a16="http://schemas.microsoft.com/office/drawing/2014/main" id="{044BDD06-F2DC-4510-B350-15BD7FA69917}"/>
              </a:ext>
            </a:extLst>
          </p:cNvPr>
          <p:cNvPicPr>
            <a:picLocks noChangeAspect="1"/>
          </p:cNvPicPr>
          <p:nvPr/>
        </p:nvPicPr>
        <p:blipFill>
          <a:blip r:embed="rId4"/>
          <a:stretch>
            <a:fillRect/>
          </a:stretch>
        </p:blipFill>
        <p:spPr>
          <a:xfrm>
            <a:off x="5154338" y="1529448"/>
            <a:ext cx="2006084" cy="1991169"/>
          </a:xfrm>
          <a:prstGeom prst="rect">
            <a:avLst/>
          </a:prstGeom>
        </p:spPr>
      </p:pic>
      <p:sp>
        <p:nvSpPr>
          <p:cNvPr id="10" name="TextBox 9">
            <a:extLst>
              <a:ext uri="{FF2B5EF4-FFF2-40B4-BE49-F238E27FC236}">
                <a16:creationId xmlns:a16="http://schemas.microsoft.com/office/drawing/2014/main" id="{AC10CD50-FB71-4C96-A9A0-3F527FE4B24B}"/>
              </a:ext>
            </a:extLst>
          </p:cNvPr>
          <p:cNvSpPr txBox="1"/>
          <p:nvPr/>
        </p:nvSpPr>
        <p:spPr>
          <a:xfrm>
            <a:off x="4227842" y="3760125"/>
            <a:ext cx="4063235"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Not sufficient evidence</a:t>
            </a:r>
          </a:p>
        </p:txBody>
      </p:sp>
      <p:sp>
        <p:nvSpPr>
          <p:cNvPr id="11" name="TextBox 10">
            <a:extLst>
              <a:ext uri="{FF2B5EF4-FFF2-40B4-BE49-F238E27FC236}">
                <a16:creationId xmlns:a16="http://schemas.microsoft.com/office/drawing/2014/main" id="{2252B3ED-AF32-4FA3-9FFD-C8D0FB1ACA87}"/>
              </a:ext>
            </a:extLst>
          </p:cNvPr>
          <p:cNvSpPr txBox="1"/>
          <p:nvPr/>
        </p:nvSpPr>
        <p:spPr>
          <a:xfrm>
            <a:off x="7160422" y="4706402"/>
            <a:ext cx="1024758" cy="923330"/>
          </a:xfrm>
          <a:prstGeom prst="rect">
            <a:avLst/>
          </a:prstGeom>
          <a:noFill/>
        </p:spPr>
        <p:txBody>
          <a:bodyPr wrap="square" rtlCol="0">
            <a:spAutoFit/>
          </a:bodyPr>
          <a:lstStyle/>
          <a:p>
            <a:r>
              <a:rPr lang="en-CA" sz="5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665025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iterate type="lt">
                                    <p:tmAbs val="70"/>
                                  </p:iterate>
                                  <p:childTnLst>
                                    <p:set>
                                      <p:cBhvr>
                                        <p:cTn id="26" dur="1" fill="hold">
                                          <p:stCondLst>
                                            <p:cond delay="0"/>
                                          </p:stCondLst>
                                        </p:cTn>
                                        <p:tgtEl>
                                          <p:spTgt spid="10"/>
                                        </p:tgtEl>
                                        <p:attrNameLst>
                                          <p:attrName>style.visibility</p:attrName>
                                        </p:attrNameLst>
                                      </p:cBhvr>
                                      <p:to>
                                        <p:strVal val="visible"/>
                                      </p:to>
                                    </p:set>
                                  </p:childTnLst>
                                </p:cTn>
                              </p:par>
                            </p:childTnLst>
                          </p:cTn>
                        </p:par>
                        <p:par>
                          <p:cTn id="27" fill="hold">
                            <p:stCondLst>
                              <p:cond delay="1401"/>
                            </p:stCondLst>
                            <p:childTnLst>
                              <p:par>
                                <p:cTn id="28" presetID="10" presetClass="exit" presetSubtype="0" fill="hold" grpId="1" nodeType="afterEffect">
                                  <p:stCondLst>
                                    <p:cond delay="0"/>
                                  </p:stCondLst>
                                  <p:childTnLst>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par>
                          <p:cTn id="31" fill="hold">
                            <p:stCondLst>
                              <p:cond delay="1901"/>
                            </p:stCondLst>
                            <p:childTnLst>
                              <p:par>
                                <p:cTn id="32" presetID="42" presetClass="entr" presetSubtype="0"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1000"/>
                                        <p:tgtEl>
                                          <p:spTgt spid="11"/>
                                        </p:tgtEl>
                                      </p:cBhvr>
                                    </p:animEffect>
                                    <p:anim calcmode="lin" valueType="num">
                                      <p:cBhvr>
                                        <p:cTn id="35" dur="1000" fill="hold"/>
                                        <p:tgtEl>
                                          <p:spTgt spid="11"/>
                                        </p:tgtEl>
                                        <p:attrNameLst>
                                          <p:attrName>ppt_x</p:attrName>
                                        </p:attrNameLst>
                                      </p:cBhvr>
                                      <p:tavLst>
                                        <p:tav tm="0">
                                          <p:val>
                                            <p:strVal val="#ppt_x"/>
                                          </p:val>
                                        </p:tav>
                                        <p:tav tm="100000">
                                          <p:val>
                                            <p:strVal val="#ppt_x"/>
                                          </p:val>
                                        </p:tav>
                                      </p:tavLst>
                                    </p:anim>
                                    <p:anim calcmode="lin" valueType="num">
                                      <p:cBhvr>
                                        <p:cTn id="3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6"/>
                                        </p:tgtEl>
                                      </p:cBhvr>
                                    </p:animEffect>
                                    <p:set>
                                      <p:cBhvr>
                                        <p:cTn id="41" dur="1" fill="hold">
                                          <p:stCondLst>
                                            <p:cond delay="499"/>
                                          </p:stCondLst>
                                        </p:cTn>
                                        <p:tgtEl>
                                          <p:spTgt spid="6"/>
                                        </p:tgtEl>
                                        <p:attrNameLst>
                                          <p:attrName>style.visibility</p:attrName>
                                        </p:attrNameLst>
                                      </p:cBhvr>
                                      <p:to>
                                        <p:strVal val="hidden"/>
                                      </p:to>
                                    </p:set>
                                  </p:childTnLst>
                                </p:cTn>
                              </p:par>
                              <p:par>
                                <p:cTn id="42" presetID="10" presetClass="exit" presetSubtype="0" fill="hold" grpId="1" nodeType="withEffect">
                                  <p:stCondLst>
                                    <p:cond delay="0"/>
                                  </p:stCondLst>
                                  <p:childTnLst>
                                    <p:animEffect transition="out" filter="fade">
                                      <p:cBhvr>
                                        <p:cTn id="43" dur="500"/>
                                        <p:tgtEl>
                                          <p:spTgt spid="7"/>
                                        </p:tgtEl>
                                      </p:cBhvr>
                                    </p:animEffect>
                                    <p:set>
                                      <p:cBhvr>
                                        <p:cTn id="44" dur="1" fill="hold">
                                          <p:stCondLst>
                                            <p:cond delay="499"/>
                                          </p:stCondLst>
                                        </p:cTn>
                                        <p:tgtEl>
                                          <p:spTgt spid="7"/>
                                        </p:tgtEl>
                                        <p:attrNameLst>
                                          <p:attrName>style.visibility</p:attrName>
                                        </p:attrNameLst>
                                      </p:cBhvr>
                                      <p:to>
                                        <p:strVal val="hidden"/>
                                      </p:to>
                                    </p:set>
                                  </p:childTnLst>
                                </p:cTn>
                              </p:par>
                              <p:par>
                                <p:cTn id="45" presetID="10" presetClass="exit" presetSubtype="0" fill="hold" grpId="1"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grpId="1" nodeType="withEffect">
                                  <p:stCondLst>
                                    <p:cond delay="0"/>
                                  </p:stCondLst>
                                  <p:iterate type="lt">
                                    <p:tmPct val="0"/>
                                  </p:iterate>
                                  <p:childTnLst>
                                    <p:animEffect transition="out" filter="fade">
                                      <p:cBhvr>
                                        <p:cTn id="49" dur="500"/>
                                        <p:tgtEl>
                                          <p:spTgt spid="10"/>
                                        </p:tgtEl>
                                      </p:cBhvr>
                                    </p:animEffect>
                                    <p:set>
                                      <p:cBhvr>
                                        <p:cTn id="50" dur="1" fill="hold">
                                          <p:stCondLst>
                                            <p:cond delay="499"/>
                                          </p:stCondLst>
                                        </p:cTn>
                                        <p:tgtEl>
                                          <p:spTgt spid="10"/>
                                        </p:tgtEl>
                                        <p:attrNameLst>
                                          <p:attrName>style.visibility</p:attrName>
                                        </p:attrNameLst>
                                      </p:cBhvr>
                                      <p:to>
                                        <p:strVal val="hidden"/>
                                      </p:to>
                                    </p:set>
                                  </p:childTnLst>
                                </p:cTn>
                              </p:par>
                              <p:par>
                                <p:cTn id="51" presetID="10" presetClass="exit" presetSubtype="0" fill="hold" nodeType="withEffect">
                                  <p:stCondLst>
                                    <p:cond delay="0"/>
                                  </p:stCondLst>
                                  <p:childTnLst>
                                    <p:animEffect transition="out" filter="fade">
                                      <p:cBhvr>
                                        <p:cTn id="52" dur="500"/>
                                        <p:tgtEl>
                                          <p:spTgt spid="9"/>
                                        </p:tgtEl>
                                      </p:cBhvr>
                                    </p:animEffect>
                                    <p:set>
                                      <p:cBhvr>
                                        <p:cTn id="53" dur="1" fill="hold">
                                          <p:stCondLst>
                                            <p:cond delay="499"/>
                                          </p:stCondLst>
                                        </p:cTn>
                                        <p:tgtEl>
                                          <p:spTgt spid="9"/>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iterate type="lt">
                                    <p:tmAbs val="70"/>
                                  </p:iterate>
                                  <p:childTnLst>
                                    <p:set>
                                      <p:cBhvr>
                                        <p:cTn id="57"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P spid="7" grpId="1"/>
      <p:bldP spid="8" grpId="0" animBg="1"/>
      <p:bldP spid="8" grpId="1" animBg="1"/>
      <p:bldP spid="10" grpId="0"/>
      <p:bldP spid="10" grpId="1"/>
      <p:bldP spid="11" grpId="0"/>
      <p:bldP spid="1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DEALING = PRACTICE OR SYSTEM</a:t>
            </a:r>
            <a:endParaRPr lang="en-CA" dirty="0"/>
          </a:p>
        </p:txBody>
      </p:sp>
      <p:pic>
        <p:nvPicPr>
          <p:cNvPr id="5" name="Content Placeholder 11">
            <a:extLst>
              <a:ext uri="{FF2B5EF4-FFF2-40B4-BE49-F238E27FC236}">
                <a16:creationId xmlns:a16="http://schemas.microsoft.com/office/drawing/2014/main" id="{741157A9-190A-409A-929C-BC4501DF0225}"/>
              </a:ext>
            </a:extLst>
          </p:cNvPr>
          <p:cNvPicPr>
            <a:picLocks noGrp="1" noChangeAspect="1"/>
          </p:cNvPicPr>
          <p:nvPr>
            <p:ph sz="quarter" idx="4294967295"/>
          </p:nvPr>
        </p:nvPicPr>
        <p:blipFill rotWithShape="1">
          <a:blip r:embed="rId3"/>
          <a:srcRect b="12807"/>
          <a:stretch/>
        </p:blipFill>
        <p:spPr>
          <a:xfrm>
            <a:off x="8765766" y="2701738"/>
            <a:ext cx="2677315" cy="2334416"/>
          </a:xfrm>
          <a:prstGeom prst="rect">
            <a:avLst/>
          </a:prstGeom>
        </p:spPr>
      </p:pic>
      <p:sp>
        <p:nvSpPr>
          <p:cNvPr id="6" name="TextBox 5">
            <a:extLst>
              <a:ext uri="{FF2B5EF4-FFF2-40B4-BE49-F238E27FC236}">
                <a16:creationId xmlns:a16="http://schemas.microsoft.com/office/drawing/2014/main" id="{D822A5F7-908E-476E-82A6-6ABDBB66DD3F}"/>
              </a:ext>
            </a:extLst>
          </p:cNvPr>
          <p:cNvSpPr txBox="1"/>
          <p:nvPr/>
        </p:nvSpPr>
        <p:spPr>
          <a:xfrm>
            <a:off x="2766041" y="2881223"/>
            <a:ext cx="2945561" cy="523220"/>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Arial" panose="020B0604020202020204" pitchFamily="34" charset="0"/>
                <a:cs typeface="Arial" panose="020B0604020202020204" pitchFamily="34" charset="0"/>
              </a:rPr>
              <a:t>Research</a:t>
            </a:r>
          </a:p>
        </p:txBody>
      </p:sp>
      <p:sp>
        <p:nvSpPr>
          <p:cNvPr id="7" name="TextBox 6">
            <a:extLst>
              <a:ext uri="{FF2B5EF4-FFF2-40B4-BE49-F238E27FC236}">
                <a16:creationId xmlns:a16="http://schemas.microsoft.com/office/drawing/2014/main" id="{6266880E-5BD4-48A6-BB7E-F1BC13AD3D44}"/>
              </a:ext>
            </a:extLst>
          </p:cNvPr>
          <p:cNvSpPr txBox="1"/>
          <p:nvPr/>
        </p:nvSpPr>
        <p:spPr>
          <a:xfrm>
            <a:off x="2766041" y="3507846"/>
            <a:ext cx="2796364" cy="523220"/>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Arial" panose="020B0604020202020204" pitchFamily="34" charset="0"/>
                <a:cs typeface="Arial" panose="020B0604020202020204" pitchFamily="34" charset="0"/>
              </a:rPr>
              <a:t>Review</a:t>
            </a:r>
          </a:p>
        </p:txBody>
      </p:sp>
      <p:sp>
        <p:nvSpPr>
          <p:cNvPr id="8" name="TextBox 7">
            <a:extLst>
              <a:ext uri="{FF2B5EF4-FFF2-40B4-BE49-F238E27FC236}">
                <a16:creationId xmlns:a16="http://schemas.microsoft.com/office/drawing/2014/main" id="{67B91647-9B03-48F5-9E48-63F06FD59CA4}"/>
              </a:ext>
            </a:extLst>
          </p:cNvPr>
          <p:cNvSpPr txBox="1"/>
          <p:nvPr/>
        </p:nvSpPr>
        <p:spPr>
          <a:xfrm>
            <a:off x="2766041" y="4107752"/>
            <a:ext cx="2837962" cy="523220"/>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Arial" panose="020B0604020202020204" pitchFamily="34" charset="0"/>
                <a:cs typeface="Arial" panose="020B0604020202020204" pitchFamily="34" charset="0"/>
              </a:rPr>
              <a:t>Private Study</a:t>
            </a:r>
          </a:p>
        </p:txBody>
      </p:sp>
      <p:sp>
        <p:nvSpPr>
          <p:cNvPr id="9" name="TextBox 8">
            <a:extLst>
              <a:ext uri="{FF2B5EF4-FFF2-40B4-BE49-F238E27FC236}">
                <a16:creationId xmlns:a16="http://schemas.microsoft.com/office/drawing/2014/main" id="{2FDF38D0-C4A3-4E59-9134-98E55F595DFF}"/>
              </a:ext>
            </a:extLst>
          </p:cNvPr>
          <p:cNvSpPr txBox="1"/>
          <p:nvPr/>
        </p:nvSpPr>
        <p:spPr>
          <a:xfrm>
            <a:off x="4718632" y="3546189"/>
            <a:ext cx="4195683"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Purpose is allowable</a:t>
            </a:r>
          </a:p>
        </p:txBody>
      </p:sp>
      <p:pic>
        <p:nvPicPr>
          <p:cNvPr id="11" name="Picture 10">
            <a:extLst>
              <a:ext uri="{FF2B5EF4-FFF2-40B4-BE49-F238E27FC236}">
                <a16:creationId xmlns:a16="http://schemas.microsoft.com/office/drawing/2014/main" id="{D4D87165-6DFF-47A4-9739-BEEC7E63B946}"/>
              </a:ext>
            </a:extLst>
          </p:cNvPr>
          <p:cNvPicPr>
            <a:picLocks noChangeAspect="1"/>
          </p:cNvPicPr>
          <p:nvPr/>
        </p:nvPicPr>
        <p:blipFill rotWithShape="1">
          <a:blip r:embed="rId4"/>
          <a:srcRect l="5683" t="2238" r="11953" b="17714"/>
          <a:stretch/>
        </p:blipFill>
        <p:spPr>
          <a:xfrm>
            <a:off x="8450943" y="2358816"/>
            <a:ext cx="2902857" cy="2821279"/>
          </a:xfrm>
          <a:prstGeom prst="rect">
            <a:avLst/>
          </a:prstGeom>
        </p:spPr>
      </p:pic>
      <p:pic>
        <p:nvPicPr>
          <p:cNvPr id="10" name="Picture 9">
            <a:extLst>
              <a:ext uri="{FF2B5EF4-FFF2-40B4-BE49-F238E27FC236}">
                <a16:creationId xmlns:a16="http://schemas.microsoft.com/office/drawing/2014/main" id="{99B0927A-3754-4AC1-BDE8-B902197E191F}"/>
              </a:ext>
            </a:extLst>
          </p:cNvPr>
          <p:cNvPicPr>
            <a:picLocks noChangeAspect="1"/>
          </p:cNvPicPr>
          <p:nvPr/>
        </p:nvPicPr>
        <p:blipFill>
          <a:blip r:embed="rId5"/>
          <a:stretch>
            <a:fillRect/>
          </a:stretch>
        </p:blipFill>
        <p:spPr>
          <a:xfrm>
            <a:off x="1548992" y="2881696"/>
            <a:ext cx="4162610" cy="2452112"/>
          </a:xfrm>
          <a:prstGeom prst="rect">
            <a:avLst/>
          </a:prstGeom>
        </p:spPr>
      </p:pic>
    </p:spTree>
    <p:extLst>
      <p:ext uri="{BB962C8B-B14F-4D97-AF65-F5344CB8AC3E}">
        <p14:creationId xmlns:p14="http://schemas.microsoft.com/office/powerpoint/2010/main" val="1654200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1" nodeType="clickEffect">
                                  <p:stCondLst>
                                    <p:cond delay="0"/>
                                  </p:stCondLst>
                                  <p:childTnLst>
                                    <p:animEffect transition="out" filter="fade">
                                      <p:cBhvr>
                                        <p:cTn id="42" dur="500"/>
                                        <p:tgtEl>
                                          <p:spTgt spid="6"/>
                                        </p:tgtEl>
                                      </p:cBhvr>
                                    </p:animEffect>
                                    <p:set>
                                      <p:cBhvr>
                                        <p:cTn id="43" dur="1" fill="hold">
                                          <p:stCondLst>
                                            <p:cond delay="499"/>
                                          </p:stCondLst>
                                        </p:cTn>
                                        <p:tgtEl>
                                          <p:spTgt spid="6"/>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7"/>
                                        </p:tgtEl>
                                      </p:cBhvr>
                                    </p:animEffect>
                                    <p:set>
                                      <p:cBhvr>
                                        <p:cTn id="46" dur="1" fill="hold">
                                          <p:stCondLst>
                                            <p:cond delay="499"/>
                                          </p:stCondLst>
                                        </p:cTn>
                                        <p:tgtEl>
                                          <p:spTgt spid="7"/>
                                        </p:tgtEl>
                                        <p:attrNameLst>
                                          <p:attrName>style.visibility</p:attrName>
                                        </p:attrNameLst>
                                      </p:cBhvr>
                                      <p:to>
                                        <p:strVal val="hidden"/>
                                      </p:to>
                                    </p:set>
                                  </p:childTnLst>
                                </p:cTn>
                              </p:par>
                              <p:par>
                                <p:cTn id="47" presetID="10" presetClass="exit" presetSubtype="0" fill="hold" grpId="1" nodeType="withEffect">
                                  <p:stCondLst>
                                    <p:cond delay="0"/>
                                  </p:stCondLst>
                                  <p:childTnLst>
                                    <p:animEffect transition="out" filter="fade">
                                      <p:cBhvr>
                                        <p:cTn id="48" dur="500"/>
                                        <p:tgtEl>
                                          <p:spTgt spid="8"/>
                                        </p:tgtEl>
                                      </p:cBhvr>
                                    </p:animEffect>
                                    <p:set>
                                      <p:cBhvr>
                                        <p:cTn id="49" dur="1" fill="hold">
                                          <p:stCondLst>
                                            <p:cond delay="499"/>
                                          </p:stCondLst>
                                        </p:cTn>
                                        <p:tgtEl>
                                          <p:spTgt spid="8"/>
                                        </p:tgtEl>
                                        <p:attrNameLst>
                                          <p:attrName>style.visibility</p:attrName>
                                        </p:attrNameLst>
                                      </p:cBhvr>
                                      <p:to>
                                        <p:strVal val="hidden"/>
                                      </p:to>
                                    </p:set>
                                  </p:childTnLst>
                                </p:cTn>
                              </p:par>
                              <p:par>
                                <p:cTn id="50" presetID="10" presetClass="exit" presetSubtype="0" fill="hold" nodeType="withEffect">
                                  <p:stCondLst>
                                    <p:cond delay="0"/>
                                  </p:stCondLst>
                                  <p:childTnLst>
                                    <p:animEffect transition="out" filter="fade">
                                      <p:cBhvr>
                                        <p:cTn id="51" dur="500"/>
                                        <p:tgtEl>
                                          <p:spTgt spid="11"/>
                                        </p:tgtEl>
                                      </p:cBhvr>
                                    </p:animEffect>
                                    <p:set>
                                      <p:cBhvr>
                                        <p:cTn id="52" dur="1" fill="hold">
                                          <p:stCondLst>
                                            <p:cond delay="499"/>
                                          </p:stCondLst>
                                        </p:cTn>
                                        <p:tgtEl>
                                          <p:spTgt spid="11"/>
                                        </p:tgtEl>
                                        <p:attrNameLst>
                                          <p:attrName>style.visibility</p:attrName>
                                        </p:attrNameLst>
                                      </p:cBhvr>
                                      <p:to>
                                        <p:strVal val="hidden"/>
                                      </p:to>
                                    </p:set>
                                  </p:childTnLst>
                                </p:cTn>
                              </p:par>
                            </p:childTnLst>
                          </p:cTn>
                        </p:par>
                        <p:par>
                          <p:cTn id="53" fill="hold">
                            <p:stCondLst>
                              <p:cond delay="500"/>
                            </p:stCondLst>
                            <p:childTnLst>
                              <p:par>
                                <p:cTn id="54" presetID="42" presetClass="entr" presetSubtype="0"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P spid="8" grpId="0"/>
      <p:bldP spid="8" grpId="1"/>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APPLYING THE SIX FACTORS –</a:t>
            </a:r>
            <a:r>
              <a:rPr lang="en-CA" dirty="0" smtClean="0">
                <a:cs typeface="Arial" panose="020B0604020202020204" pitchFamily="34" charset="0"/>
              </a:rPr>
              <a:t> </a:t>
            </a:r>
            <a:r>
              <a:rPr lang="en-CA" dirty="0">
                <a:cs typeface="Arial" panose="020B0604020202020204" pitchFamily="34" charset="0"/>
              </a:rPr>
              <a:t>PURPOSE</a:t>
            </a:r>
            <a:endParaRPr lang="en-CA" dirty="0"/>
          </a:p>
        </p:txBody>
      </p:sp>
      <p:sp>
        <p:nvSpPr>
          <p:cNvPr id="5" name="TextBox 4">
            <a:extLst>
              <a:ext uri="{FF2B5EF4-FFF2-40B4-BE49-F238E27FC236}">
                <a16:creationId xmlns:a16="http://schemas.microsoft.com/office/drawing/2014/main" id="{F8B98945-3A9F-42DC-8AF9-128817F1921E}"/>
              </a:ext>
            </a:extLst>
          </p:cNvPr>
          <p:cNvSpPr txBox="1"/>
          <p:nvPr/>
        </p:nvSpPr>
        <p:spPr>
          <a:xfrm>
            <a:off x="4557392" y="2238525"/>
            <a:ext cx="3450566"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User requests copy</a:t>
            </a:r>
          </a:p>
        </p:txBody>
      </p:sp>
      <p:sp>
        <p:nvSpPr>
          <p:cNvPr id="6" name="TextBox 5">
            <a:extLst>
              <a:ext uri="{FF2B5EF4-FFF2-40B4-BE49-F238E27FC236}">
                <a16:creationId xmlns:a16="http://schemas.microsoft.com/office/drawing/2014/main" id="{2EEA890F-A9B9-4F27-B38B-33D070659E23}"/>
              </a:ext>
            </a:extLst>
          </p:cNvPr>
          <p:cNvSpPr txBox="1"/>
          <p:nvPr/>
        </p:nvSpPr>
        <p:spPr>
          <a:xfrm>
            <a:off x="4147971" y="3730826"/>
            <a:ext cx="4359659"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Library reviews purpose</a:t>
            </a:r>
          </a:p>
        </p:txBody>
      </p:sp>
      <p:sp>
        <p:nvSpPr>
          <p:cNvPr id="7" name="TextBox 6">
            <a:extLst>
              <a:ext uri="{FF2B5EF4-FFF2-40B4-BE49-F238E27FC236}">
                <a16:creationId xmlns:a16="http://schemas.microsoft.com/office/drawing/2014/main" id="{6A804CB6-47D3-4F7C-96E2-DAB4221EC196}"/>
              </a:ext>
            </a:extLst>
          </p:cNvPr>
          <p:cNvSpPr txBox="1"/>
          <p:nvPr/>
        </p:nvSpPr>
        <p:spPr>
          <a:xfrm>
            <a:off x="4557392" y="5208953"/>
            <a:ext cx="3726228" cy="954107"/>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If concern, referred to Reference Librarian</a:t>
            </a:r>
          </a:p>
        </p:txBody>
      </p:sp>
      <p:cxnSp>
        <p:nvCxnSpPr>
          <p:cNvPr id="8" name="Straight Arrow Connector 7">
            <a:extLst>
              <a:ext uri="{FF2B5EF4-FFF2-40B4-BE49-F238E27FC236}">
                <a16:creationId xmlns:a16="http://schemas.microsoft.com/office/drawing/2014/main" id="{07DD9CFC-F871-4FE7-86D8-968DAE63516B}"/>
              </a:ext>
            </a:extLst>
          </p:cNvPr>
          <p:cNvCxnSpPr>
            <a:cxnSpLocks/>
          </p:cNvCxnSpPr>
          <p:nvPr/>
        </p:nvCxnSpPr>
        <p:spPr>
          <a:xfrm>
            <a:off x="6327801" y="4363199"/>
            <a:ext cx="0" cy="845754"/>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CDE2F20-0FCF-4471-A310-AD10AE63E3F8}"/>
              </a:ext>
            </a:extLst>
          </p:cNvPr>
          <p:cNvCxnSpPr>
            <a:cxnSpLocks/>
          </p:cNvCxnSpPr>
          <p:nvPr/>
        </p:nvCxnSpPr>
        <p:spPr>
          <a:xfrm flipH="1">
            <a:off x="6296631" y="2910365"/>
            <a:ext cx="1" cy="82046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BD06E45-7BEB-48E0-BE34-924B7D2AC975}"/>
              </a:ext>
            </a:extLst>
          </p:cNvPr>
          <p:cNvSpPr/>
          <p:nvPr/>
        </p:nvSpPr>
        <p:spPr>
          <a:xfrm>
            <a:off x="9208455" y="2839989"/>
            <a:ext cx="1621766"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B6B30A9C-550F-4D3E-AA9F-B077997ABB18}"/>
              </a:ext>
            </a:extLst>
          </p:cNvPr>
          <p:cNvSpPr txBox="1"/>
          <p:nvPr/>
        </p:nvSpPr>
        <p:spPr>
          <a:xfrm>
            <a:off x="2549224" y="1432238"/>
            <a:ext cx="7494814" cy="523220"/>
          </a:xfrm>
          <a:prstGeom prst="rect">
            <a:avLst/>
          </a:prstGeom>
          <a:noFill/>
        </p:spPr>
        <p:txBody>
          <a:bodyPr wrap="square" rtlCol="0">
            <a:spAutoFit/>
          </a:bodyPr>
          <a:lstStyle/>
          <a:p>
            <a:pPr algn="ctr"/>
            <a:r>
              <a:rPr lang="en-CA" sz="2800" u="sng" dirty="0">
                <a:latin typeface="Arial" panose="020B0604020202020204" pitchFamily="34" charset="0"/>
                <a:cs typeface="Arial" panose="020B0604020202020204" pitchFamily="34" charset="0"/>
              </a:rPr>
              <a:t>Access Policy</a:t>
            </a:r>
          </a:p>
        </p:txBody>
      </p:sp>
    </p:spTree>
    <p:extLst>
      <p:ext uri="{BB962C8B-B14F-4D97-AF65-F5344CB8AC3E}">
        <p14:creationId xmlns:p14="http://schemas.microsoft.com/office/powerpoint/2010/main" val="18043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par>
                                <p:cTn id="36" presetID="6" presetClass="emph" presetSubtype="0" fill="hold" grpId="0" nodeType="withEffect">
                                  <p:stCondLst>
                                    <p:cond delay="0"/>
                                  </p:stCondLst>
                                  <p:childTnLst>
                                    <p:animScale>
                                      <p:cBhvr>
                                        <p:cTn id="37" dur="1000" fill="hold"/>
                                        <p:tgtEl>
                                          <p:spTgt spid="10"/>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0" grpId="0"/>
      <p:bldP spid="10" grpId="1"/>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APPLYING THE SIX FACTORS </a:t>
            </a:r>
            <a:r>
              <a:rPr lang="en-CA" dirty="0" smtClean="0">
                <a:cs typeface="Arial" panose="020B0604020202020204" pitchFamily="34" charset="0"/>
              </a:rPr>
              <a:t>– </a:t>
            </a:r>
            <a:r>
              <a:rPr lang="en-CA" dirty="0">
                <a:cs typeface="Arial" panose="020B0604020202020204" pitchFamily="34" charset="0"/>
              </a:rPr>
              <a:t>CHARACTER</a:t>
            </a:r>
            <a:endParaRPr lang="en-CA" dirty="0"/>
          </a:p>
        </p:txBody>
      </p:sp>
      <p:sp>
        <p:nvSpPr>
          <p:cNvPr id="5" name="TextBox 4">
            <a:extLst>
              <a:ext uri="{FF2B5EF4-FFF2-40B4-BE49-F238E27FC236}">
                <a16:creationId xmlns:a16="http://schemas.microsoft.com/office/drawing/2014/main" id="{5BD073B6-7607-4183-ADF8-9E280E47810C}"/>
              </a:ext>
            </a:extLst>
          </p:cNvPr>
          <p:cNvSpPr txBox="1"/>
          <p:nvPr/>
        </p:nvSpPr>
        <p:spPr>
          <a:xfrm>
            <a:off x="1520894" y="1878657"/>
            <a:ext cx="8941952" cy="1384995"/>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“There is no evidence that the Law Society was disseminating multiple copies of works to multiple members of the legal profession.” para 67</a:t>
            </a:r>
          </a:p>
        </p:txBody>
      </p:sp>
      <p:sp>
        <p:nvSpPr>
          <p:cNvPr id="6" name="Rectangle 5">
            <a:extLst>
              <a:ext uri="{FF2B5EF4-FFF2-40B4-BE49-F238E27FC236}">
                <a16:creationId xmlns:a16="http://schemas.microsoft.com/office/drawing/2014/main" id="{EE3A6846-B4F9-42A8-B7CD-47F01CC6BCB2}"/>
              </a:ext>
            </a:extLst>
          </p:cNvPr>
          <p:cNvSpPr/>
          <p:nvPr/>
        </p:nvSpPr>
        <p:spPr>
          <a:xfrm>
            <a:off x="6096000" y="4086817"/>
            <a:ext cx="1597352"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6">
            <a:extLst>
              <a:ext uri="{FF2B5EF4-FFF2-40B4-BE49-F238E27FC236}">
                <a16:creationId xmlns:a16="http://schemas.microsoft.com/office/drawing/2014/main" id="{2E305B8B-0600-4A66-B8D3-D2B4FF674FE2}"/>
              </a:ext>
            </a:extLst>
          </p:cNvPr>
          <p:cNvPicPr>
            <a:picLocks noChangeAspect="1"/>
          </p:cNvPicPr>
          <p:nvPr/>
        </p:nvPicPr>
        <p:blipFill>
          <a:blip r:embed="rId3"/>
          <a:stretch>
            <a:fillRect/>
          </a:stretch>
        </p:blipFill>
        <p:spPr>
          <a:xfrm>
            <a:off x="8717503" y="3172153"/>
            <a:ext cx="2811797" cy="2634209"/>
          </a:xfrm>
          <a:prstGeom prst="rect">
            <a:avLst/>
          </a:prstGeom>
        </p:spPr>
      </p:pic>
    </p:spTree>
    <p:extLst>
      <p:ext uri="{BB962C8B-B14F-4D97-AF65-F5344CB8AC3E}">
        <p14:creationId xmlns:p14="http://schemas.microsoft.com/office/powerpoint/2010/main" val="1700996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70"/>
                                  </p:iterate>
                                  <p:childTnLst>
                                    <p:set>
                                      <p:cBhvr>
                                        <p:cTn id="11" dur="1" fill="hold">
                                          <p:stCondLst>
                                            <p:cond delay="0"/>
                                          </p:stCondLst>
                                        </p:cTn>
                                        <p:tgtEl>
                                          <p:spTgt spid="5"/>
                                        </p:tgtEl>
                                        <p:attrNameLst>
                                          <p:attrName>style.visibility</p:attrName>
                                        </p:attrNameLst>
                                      </p:cBhvr>
                                      <p:to>
                                        <p:strVal val="visible"/>
                                      </p:to>
                                    </p:set>
                                  </p:childTnLst>
                                </p:cTn>
                              </p:par>
                            </p:childTnLst>
                          </p:cTn>
                        </p:par>
                        <p:par>
                          <p:cTn id="12" fill="hold">
                            <p:stCondLst>
                              <p:cond delay="8121"/>
                            </p:stCondLst>
                            <p:childTnLst>
                              <p:par>
                                <p:cTn id="13" presetID="10"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6" presetClass="emph" presetSubtype="0" fill="hold" grpId="1" nodeType="withEffect">
                                  <p:stCondLst>
                                    <p:cond delay="0"/>
                                  </p:stCondLst>
                                  <p:childTnLst>
                                    <p:animScale>
                                      <p:cBhvr>
                                        <p:cTn id="17" dur="1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APPLYING THE SIX FACTORS </a:t>
            </a:r>
            <a:r>
              <a:rPr lang="en-CA" dirty="0" smtClean="0">
                <a:cs typeface="Arial" panose="020B0604020202020204" pitchFamily="34" charset="0"/>
              </a:rPr>
              <a:t>– </a:t>
            </a:r>
            <a:r>
              <a:rPr lang="en-CA" dirty="0">
                <a:cs typeface="Arial" panose="020B0604020202020204" pitchFamily="34" charset="0"/>
              </a:rPr>
              <a:t>AMOUNT</a:t>
            </a:r>
            <a:endParaRPr lang="en-CA" dirty="0"/>
          </a:p>
        </p:txBody>
      </p:sp>
      <p:pic>
        <p:nvPicPr>
          <p:cNvPr id="5" name="Picture 4">
            <a:extLst>
              <a:ext uri="{FF2B5EF4-FFF2-40B4-BE49-F238E27FC236}">
                <a16:creationId xmlns:a16="http://schemas.microsoft.com/office/drawing/2014/main" id="{B02A18FB-C2CD-4E56-BB6A-D93E2C757351}"/>
              </a:ext>
            </a:extLst>
          </p:cNvPr>
          <p:cNvPicPr>
            <a:picLocks noChangeAspect="1"/>
          </p:cNvPicPr>
          <p:nvPr/>
        </p:nvPicPr>
        <p:blipFill>
          <a:blip r:embed="rId3"/>
          <a:stretch>
            <a:fillRect/>
          </a:stretch>
        </p:blipFill>
        <p:spPr>
          <a:xfrm>
            <a:off x="9045396" y="3068346"/>
            <a:ext cx="1856868" cy="2136999"/>
          </a:xfrm>
          <a:prstGeom prst="rect">
            <a:avLst/>
          </a:prstGeom>
        </p:spPr>
      </p:pic>
      <p:sp>
        <p:nvSpPr>
          <p:cNvPr id="6" name="TextBox 5">
            <a:extLst>
              <a:ext uri="{FF2B5EF4-FFF2-40B4-BE49-F238E27FC236}">
                <a16:creationId xmlns:a16="http://schemas.microsoft.com/office/drawing/2014/main" id="{BAB49E1D-4384-4598-A1A9-52E15259B53F}"/>
              </a:ext>
            </a:extLst>
          </p:cNvPr>
          <p:cNvSpPr txBox="1"/>
          <p:nvPr/>
        </p:nvSpPr>
        <p:spPr>
          <a:xfrm>
            <a:off x="1079900" y="2233247"/>
            <a:ext cx="6129791"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Arial" panose="020B0604020202020204" pitchFamily="34" charset="0"/>
                <a:cs typeface="Arial" panose="020B0604020202020204" pitchFamily="34" charset="0"/>
              </a:rPr>
              <a:t>One case, one article, or one statutory reference</a:t>
            </a:r>
          </a:p>
        </p:txBody>
      </p:sp>
      <p:sp>
        <p:nvSpPr>
          <p:cNvPr id="7" name="TextBox 6">
            <a:extLst>
              <a:ext uri="{FF2B5EF4-FFF2-40B4-BE49-F238E27FC236}">
                <a16:creationId xmlns:a16="http://schemas.microsoft.com/office/drawing/2014/main" id="{B72FFB14-DB47-4E40-ACAB-78DDA3C62BA5}"/>
              </a:ext>
            </a:extLst>
          </p:cNvPr>
          <p:cNvSpPr txBox="1"/>
          <p:nvPr/>
        </p:nvSpPr>
        <p:spPr>
          <a:xfrm>
            <a:off x="1079900" y="3798277"/>
            <a:ext cx="6463900" cy="1384995"/>
          </a:xfrm>
          <a:prstGeom prst="rect">
            <a:avLst/>
          </a:prstGeom>
          <a:noFill/>
        </p:spPr>
        <p:txBody>
          <a:bodyPr wrap="square" rtlCol="0">
            <a:spAutoFit/>
          </a:bodyPr>
          <a:lstStyle/>
          <a:p>
            <a:pPr marL="457200" indent="-457200">
              <a:buFont typeface="Arial" panose="020B0604020202020204" pitchFamily="34" charset="0"/>
              <a:buChar char="•"/>
            </a:pPr>
            <a:r>
              <a:rPr lang="en-CA" sz="2800" dirty="0">
                <a:latin typeface="Arial" panose="020B0604020202020204" pitchFamily="34" charset="0"/>
                <a:cs typeface="Arial" panose="020B0604020202020204" pitchFamily="34" charset="0"/>
              </a:rPr>
              <a:t>Reference librarian reviews requests for a copy of more than 5% of a secondary source</a:t>
            </a:r>
          </a:p>
        </p:txBody>
      </p:sp>
      <p:sp>
        <p:nvSpPr>
          <p:cNvPr id="8" name="Rectangle 7">
            <a:extLst>
              <a:ext uri="{FF2B5EF4-FFF2-40B4-BE49-F238E27FC236}">
                <a16:creationId xmlns:a16="http://schemas.microsoft.com/office/drawing/2014/main" id="{07362575-09B9-4D20-874A-F7E9C5860E88}"/>
              </a:ext>
            </a:extLst>
          </p:cNvPr>
          <p:cNvSpPr/>
          <p:nvPr/>
        </p:nvSpPr>
        <p:spPr>
          <a:xfrm>
            <a:off x="3829631" y="4822368"/>
            <a:ext cx="1621766"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7440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type="lt">
                                    <p:tmAbs val="70"/>
                                  </p:iterate>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70"/>
                                  </p:iterate>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1"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6" presetClass="emph" presetSubtype="0" fill="hold" grpId="0" nodeType="withEffect">
                                  <p:stCondLst>
                                    <p:cond delay="0"/>
                                  </p:stCondLst>
                                  <p:childTnLst>
                                    <p:animScale>
                                      <p:cBhvr>
                                        <p:cTn id="22" dur="1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8"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APPLYING THE SIX FACTORS </a:t>
            </a:r>
            <a:r>
              <a:rPr lang="en-CA" dirty="0" smtClean="0">
                <a:cs typeface="Arial" panose="020B0604020202020204" pitchFamily="34" charset="0"/>
              </a:rPr>
              <a:t>– </a:t>
            </a:r>
            <a:r>
              <a:rPr lang="en-CA" dirty="0">
                <a:cs typeface="Arial" panose="020B0604020202020204" pitchFamily="34" charset="0"/>
              </a:rPr>
              <a:t>ALTERNATIVES</a:t>
            </a:r>
            <a:endParaRPr lang="en-CA" dirty="0"/>
          </a:p>
        </p:txBody>
      </p:sp>
      <p:pic>
        <p:nvPicPr>
          <p:cNvPr id="5" name="Picture 4">
            <a:extLst>
              <a:ext uri="{FF2B5EF4-FFF2-40B4-BE49-F238E27FC236}">
                <a16:creationId xmlns:a16="http://schemas.microsoft.com/office/drawing/2014/main" id="{719618AD-A2DA-4D20-98E4-BC6A5D1E56E4}"/>
              </a:ext>
            </a:extLst>
          </p:cNvPr>
          <p:cNvPicPr>
            <a:picLocks noChangeAspect="1"/>
          </p:cNvPicPr>
          <p:nvPr/>
        </p:nvPicPr>
        <p:blipFill rotWithShape="1">
          <a:blip r:embed="rId3"/>
          <a:srcRect l="5930" b="16459"/>
          <a:stretch/>
        </p:blipFill>
        <p:spPr>
          <a:xfrm>
            <a:off x="5140022" y="2594923"/>
            <a:ext cx="2479461" cy="2201944"/>
          </a:xfrm>
          <a:prstGeom prst="rect">
            <a:avLst/>
          </a:prstGeom>
        </p:spPr>
      </p:pic>
      <p:pic>
        <p:nvPicPr>
          <p:cNvPr id="6" name="Content Placeholder 15">
            <a:extLst>
              <a:ext uri="{FF2B5EF4-FFF2-40B4-BE49-F238E27FC236}">
                <a16:creationId xmlns:a16="http://schemas.microsoft.com/office/drawing/2014/main" id="{209752CA-EA5C-4F65-BB0B-A342FA6E22BB}"/>
              </a:ext>
            </a:extLst>
          </p:cNvPr>
          <p:cNvPicPr>
            <a:picLocks noGrp="1" noChangeAspect="1"/>
          </p:cNvPicPr>
          <p:nvPr>
            <p:ph sz="quarter" idx="4294967295"/>
          </p:nvPr>
        </p:nvPicPr>
        <p:blipFill>
          <a:blip r:embed="rId4"/>
          <a:stretch>
            <a:fillRect/>
          </a:stretch>
        </p:blipFill>
        <p:spPr>
          <a:xfrm>
            <a:off x="770045" y="3275763"/>
            <a:ext cx="3802474" cy="2533405"/>
          </a:xfrm>
          <a:prstGeom prst="rect">
            <a:avLst/>
          </a:prstGeom>
        </p:spPr>
      </p:pic>
      <p:pic>
        <p:nvPicPr>
          <p:cNvPr id="7" name="Picture 6">
            <a:extLst>
              <a:ext uri="{FF2B5EF4-FFF2-40B4-BE49-F238E27FC236}">
                <a16:creationId xmlns:a16="http://schemas.microsoft.com/office/drawing/2014/main" id="{136D9C7E-165A-4F48-BA9D-CA7D032F56CD}"/>
              </a:ext>
            </a:extLst>
          </p:cNvPr>
          <p:cNvPicPr>
            <a:picLocks noChangeAspect="1"/>
          </p:cNvPicPr>
          <p:nvPr/>
        </p:nvPicPr>
        <p:blipFill>
          <a:blip r:embed="rId5"/>
          <a:stretch>
            <a:fillRect/>
          </a:stretch>
        </p:blipFill>
        <p:spPr>
          <a:xfrm>
            <a:off x="9342618" y="4201417"/>
            <a:ext cx="2652477" cy="2095784"/>
          </a:xfrm>
          <a:prstGeom prst="rect">
            <a:avLst/>
          </a:prstGeom>
        </p:spPr>
      </p:pic>
      <p:pic>
        <p:nvPicPr>
          <p:cNvPr id="8" name="Picture 7">
            <a:extLst>
              <a:ext uri="{FF2B5EF4-FFF2-40B4-BE49-F238E27FC236}">
                <a16:creationId xmlns:a16="http://schemas.microsoft.com/office/drawing/2014/main" id="{CAE236BA-C311-43BA-92F4-B0CFD727B487}"/>
              </a:ext>
            </a:extLst>
          </p:cNvPr>
          <p:cNvPicPr>
            <a:picLocks noChangeAspect="1"/>
          </p:cNvPicPr>
          <p:nvPr/>
        </p:nvPicPr>
        <p:blipFill rotWithShape="1">
          <a:blip r:embed="rId6"/>
          <a:srcRect b="20520"/>
          <a:stretch/>
        </p:blipFill>
        <p:spPr>
          <a:xfrm>
            <a:off x="9554257" y="1664347"/>
            <a:ext cx="1799543" cy="1430266"/>
          </a:xfrm>
          <a:prstGeom prst="rect">
            <a:avLst/>
          </a:prstGeom>
        </p:spPr>
      </p:pic>
      <p:sp>
        <p:nvSpPr>
          <p:cNvPr id="9" name="TextBox 8">
            <a:extLst>
              <a:ext uri="{FF2B5EF4-FFF2-40B4-BE49-F238E27FC236}">
                <a16:creationId xmlns:a16="http://schemas.microsoft.com/office/drawing/2014/main" id="{4261C1E0-DE01-46D4-89EA-B600535477CD}"/>
              </a:ext>
            </a:extLst>
          </p:cNvPr>
          <p:cNvSpPr txBox="1"/>
          <p:nvPr/>
        </p:nvSpPr>
        <p:spPr>
          <a:xfrm>
            <a:off x="255493" y="2117870"/>
            <a:ext cx="12191999" cy="954107"/>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“Availability of a licence is not relevant to deciding whether a dealing has been fair.” para 70</a:t>
            </a:r>
          </a:p>
        </p:txBody>
      </p:sp>
      <p:sp>
        <p:nvSpPr>
          <p:cNvPr id="10" name="Rectangle 9">
            <a:extLst>
              <a:ext uri="{FF2B5EF4-FFF2-40B4-BE49-F238E27FC236}">
                <a16:creationId xmlns:a16="http://schemas.microsoft.com/office/drawing/2014/main" id="{B94B7F72-E66F-4C0B-B94D-07D66430DBDB}"/>
              </a:ext>
            </a:extLst>
          </p:cNvPr>
          <p:cNvSpPr/>
          <p:nvPr/>
        </p:nvSpPr>
        <p:spPr>
          <a:xfrm>
            <a:off x="6096000" y="4686088"/>
            <a:ext cx="1621766"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72956D23-BB9D-479C-B023-64470A2961A4}"/>
              </a:ext>
            </a:extLst>
          </p:cNvPr>
          <p:cNvPicPr>
            <a:picLocks noChangeAspect="1"/>
          </p:cNvPicPr>
          <p:nvPr/>
        </p:nvPicPr>
        <p:blipFill>
          <a:blip r:embed="rId7"/>
          <a:stretch>
            <a:fillRect/>
          </a:stretch>
        </p:blipFill>
        <p:spPr>
          <a:xfrm>
            <a:off x="5169809" y="2187340"/>
            <a:ext cx="2716177" cy="1707391"/>
          </a:xfrm>
          <a:prstGeom prst="rect">
            <a:avLst/>
          </a:prstGeom>
          <a:solidFill>
            <a:schemeClr val="bg2">
              <a:lumMod val="75000"/>
            </a:schemeClr>
          </a:solidFill>
          <a:ln w="38100">
            <a:solidFill>
              <a:schemeClr val="tx1"/>
            </a:solidFill>
          </a:ln>
        </p:spPr>
      </p:pic>
      <p:sp>
        <p:nvSpPr>
          <p:cNvPr id="12" name="Star: 5 Points 3">
            <a:extLst>
              <a:ext uri="{FF2B5EF4-FFF2-40B4-BE49-F238E27FC236}">
                <a16:creationId xmlns:a16="http://schemas.microsoft.com/office/drawing/2014/main" id="{CBB7E441-5B38-4709-BC0D-16166F67AC53}"/>
              </a:ext>
            </a:extLst>
          </p:cNvPr>
          <p:cNvSpPr/>
          <p:nvPr/>
        </p:nvSpPr>
        <p:spPr>
          <a:xfrm>
            <a:off x="6189551" y="3032526"/>
            <a:ext cx="225287" cy="148286"/>
          </a:xfrm>
          <a:prstGeom prst="star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92361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par>
                          <p:cTn id="23" fill="hold">
                            <p:stCondLst>
                              <p:cond delay="2500"/>
                            </p:stCondLst>
                            <p:childTnLst>
                              <p:par>
                                <p:cTn id="24" presetID="10" presetClass="entr" presetSubtype="0"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1"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par>
                                <p:cTn id="32" presetID="6" presetClass="emph" presetSubtype="0" fill="hold" grpId="0" nodeType="withEffect">
                                  <p:stCondLst>
                                    <p:cond delay="0"/>
                                  </p:stCondLst>
                                  <p:childTnLst>
                                    <p:animScale>
                                      <p:cBhvr>
                                        <p:cTn id="33" dur="1000" fill="hold"/>
                                        <p:tgtEl>
                                          <p:spTgt spid="10"/>
                                        </p:tgtEl>
                                      </p:cBhvr>
                                      <p:by x="150000" y="150000"/>
                                    </p:animScale>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12"/>
                                        </p:tgtEl>
                                      </p:cBhvr>
                                    </p:animEffect>
                                    <p:set>
                                      <p:cBhvr>
                                        <p:cTn id="41" dur="1" fill="hold">
                                          <p:stCondLst>
                                            <p:cond delay="499"/>
                                          </p:stCondLst>
                                        </p:cTn>
                                        <p:tgtEl>
                                          <p:spTgt spid="12"/>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6"/>
                                        </p:tgtEl>
                                      </p:cBhvr>
                                    </p:animEffect>
                                    <p:set>
                                      <p:cBhvr>
                                        <p:cTn id="44" dur="1" fill="hold">
                                          <p:stCondLst>
                                            <p:cond delay="499"/>
                                          </p:stCondLst>
                                        </p:cTn>
                                        <p:tgtEl>
                                          <p:spTgt spid="6"/>
                                        </p:tgtEl>
                                        <p:attrNameLst>
                                          <p:attrName>style.visibility</p:attrName>
                                        </p:attrNameLst>
                                      </p:cBhvr>
                                      <p:to>
                                        <p:strVal val="hidden"/>
                                      </p:to>
                                    </p:set>
                                  </p:childTnLst>
                                </p:cTn>
                              </p:par>
                              <p:par>
                                <p:cTn id="45" presetID="10" presetClass="exit" presetSubtype="0" fill="hold" grpId="2" nodeType="withEffect">
                                  <p:stCondLst>
                                    <p:cond delay="0"/>
                                  </p:stCondLst>
                                  <p:childTnLst>
                                    <p:animEffect transition="out" filter="fade">
                                      <p:cBhvr>
                                        <p:cTn id="46" dur="500"/>
                                        <p:tgtEl>
                                          <p:spTgt spid="10"/>
                                        </p:tgtEl>
                                      </p:cBhvr>
                                    </p:animEffect>
                                    <p:set>
                                      <p:cBhvr>
                                        <p:cTn id="47" dur="1" fill="hold">
                                          <p:stCondLst>
                                            <p:cond delay="499"/>
                                          </p:stCondLst>
                                        </p:cTn>
                                        <p:tgtEl>
                                          <p:spTgt spid="10"/>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1"/>
                                        </p:tgtEl>
                                      </p:cBhvr>
                                    </p:animEffect>
                                    <p:set>
                                      <p:cBhvr>
                                        <p:cTn id="50" dur="1" fill="hold">
                                          <p:stCondLst>
                                            <p:cond delay="499"/>
                                          </p:stCondLst>
                                        </p:cTn>
                                        <p:tgtEl>
                                          <p:spTgt spid="1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iterate type="lt">
                                    <p:tmAbs val="70"/>
                                  </p:iterate>
                                  <p:childTnLst>
                                    <p:set>
                                      <p:cBhvr>
                                        <p:cTn id="54" dur="1" fill="hold">
                                          <p:stCondLst>
                                            <p:cond delay="0"/>
                                          </p:stCondLst>
                                        </p:cTn>
                                        <p:tgtEl>
                                          <p:spTgt spid="9"/>
                                        </p:tgtEl>
                                        <p:attrNameLst>
                                          <p:attrName>style.visibility</p:attrName>
                                        </p:attrNameLst>
                                      </p:cBhvr>
                                      <p:to>
                                        <p:strVal val="visible"/>
                                      </p:to>
                                    </p:set>
                                  </p:childTnLst>
                                </p:cTn>
                              </p:par>
                              <p:par>
                                <p:cTn id="55" presetID="10" presetClass="entr" presetSubtype="0" fill="hold" nodeType="with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0" grpId="2"/>
      <p:bldP spid="12" grpId="0" animBg="1"/>
      <p:bldP spid="12"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APPLYING THE SIX FACTORS </a:t>
            </a:r>
            <a:r>
              <a:rPr lang="en-CA" dirty="0" smtClean="0">
                <a:cs typeface="Arial" panose="020B0604020202020204" pitchFamily="34" charset="0"/>
              </a:rPr>
              <a:t>– </a:t>
            </a:r>
            <a:r>
              <a:rPr lang="en-CA" dirty="0">
                <a:cs typeface="Arial" panose="020B0604020202020204" pitchFamily="34" charset="0"/>
              </a:rPr>
              <a:t>NATURE </a:t>
            </a:r>
            <a:endParaRPr lang="en-CA" dirty="0"/>
          </a:p>
        </p:txBody>
      </p:sp>
      <p:sp>
        <p:nvSpPr>
          <p:cNvPr id="5" name="TextBox 4">
            <a:extLst>
              <a:ext uri="{FF2B5EF4-FFF2-40B4-BE49-F238E27FC236}">
                <a16:creationId xmlns:a16="http://schemas.microsoft.com/office/drawing/2014/main" id="{BB71E792-9B4F-4C8F-8F6E-5EE1A93894DA}"/>
              </a:ext>
            </a:extLst>
          </p:cNvPr>
          <p:cNvSpPr txBox="1"/>
          <p:nvPr/>
        </p:nvSpPr>
        <p:spPr>
          <a:xfrm>
            <a:off x="392493" y="1535354"/>
            <a:ext cx="9522472" cy="1384995"/>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“…it is generally in the public interest that access to judicial decisions and other legal resources not be unjustifiably restrained.” para 71</a:t>
            </a:r>
          </a:p>
        </p:txBody>
      </p:sp>
      <p:pic>
        <p:nvPicPr>
          <p:cNvPr id="6" name="Picture 5">
            <a:extLst>
              <a:ext uri="{FF2B5EF4-FFF2-40B4-BE49-F238E27FC236}">
                <a16:creationId xmlns:a16="http://schemas.microsoft.com/office/drawing/2014/main" id="{D73A0819-4F9A-4BBA-A743-C7651BECC3B7}"/>
              </a:ext>
            </a:extLst>
          </p:cNvPr>
          <p:cNvPicPr>
            <a:picLocks noChangeAspect="1"/>
          </p:cNvPicPr>
          <p:nvPr/>
        </p:nvPicPr>
        <p:blipFill>
          <a:blip r:embed="rId3"/>
          <a:stretch>
            <a:fillRect/>
          </a:stretch>
        </p:blipFill>
        <p:spPr>
          <a:xfrm>
            <a:off x="978242" y="3268135"/>
            <a:ext cx="1715275" cy="2079366"/>
          </a:xfrm>
          <a:prstGeom prst="rect">
            <a:avLst/>
          </a:prstGeom>
        </p:spPr>
      </p:pic>
      <p:sp>
        <p:nvSpPr>
          <p:cNvPr id="7" name="Rectangle 6">
            <a:extLst>
              <a:ext uri="{FF2B5EF4-FFF2-40B4-BE49-F238E27FC236}">
                <a16:creationId xmlns:a16="http://schemas.microsoft.com/office/drawing/2014/main" id="{2DD0C877-0433-4537-9890-8DC4632FB58A}"/>
              </a:ext>
            </a:extLst>
          </p:cNvPr>
          <p:cNvSpPr/>
          <p:nvPr/>
        </p:nvSpPr>
        <p:spPr>
          <a:xfrm>
            <a:off x="5626464" y="3392687"/>
            <a:ext cx="1621766"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4373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iterate type="lt">
                                    <p:tmAbs val="70"/>
                                  </p:iterate>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8401"/>
                            </p:stCondLst>
                            <p:childTnLst>
                              <p:par>
                                <p:cTn id="11" presetID="10" presetClass="entr" presetSubtype="0" fill="hold" grpId="1"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6" presetClass="emph" presetSubtype="0" fill="hold" grpId="0" nodeType="withEffect">
                                  <p:stCondLst>
                                    <p:cond delay="0"/>
                                  </p:stCondLst>
                                  <p:childTnLst>
                                    <p:animScale>
                                      <p:cBhvr>
                                        <p:cTn id="15" dur="1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APPLYING THE SIX FACTORS </a:t>
            </a:r>
            <a:r>
              <a:rPr lang="en-CA" dirty="0" smtClean="0">
                <a:cs typeface="Arial" panose="020B0604020202020204" pitchFamily="34" charset="0"/>
              </a:rPr>
              <a:t>– </a:t>
            </a:r>
            <a:r>
              <a:rPr lang="en-CA" dirty="0">
                <a:cs typeface="Arial" panose="020B0604020202020204" pitchFamily="34" charset="0"/>
              </a:rPr>
              <a:t>EFFECT</a:t>
            </a:r>
            <a:endParaRPr lang="en-CA" dirty="0"/>
          </a:p>
        </p:txBody>
      </p:sp>
      <p:pic>
        <p:nvPicPr>
          <p:cNvPr id="5" name="Picture 4">
            <a:extLst>
              <a:ext uri="{FF2B5EF4-FFF2-40B4-BE49-F238E27FC236}">
                <a16:creationId xmlns:a16="http://schemas.microsoft.com/office/drawing/2014/main" id="{3FCC08BB-6EA3-441E-A74F-862A2D45D313}"/>
              </a:ext>
            </a:extLst>
          </p:cNvPr>
          <p:cNvPicPr>
            <a:picLocks noChangeAspect="1"/>
          </p:cNvPicPr>
          <p:nvPr/>
        </p:nvPicPr>
        <p:blipFill>
          <a:blip r:embed="rId3"/>
          <a:stretch>
            <a:fillRect/>
          </a:stretch>
        </p:blipFill>
        <p:spPr>
          <a:xfrm>
            <a:off x="8610272" y="2930106"/>
            <a:ext cx="1976587" cy="2924542"/>
          </a:xfrm>
          <a:prstGeom prst="rect">
            <a:avLst/>
          </a:prstGeom>
        </p:spPr>
      </p:pic>
      <p:sp>
        <p:nvSpPr>
          <p:cNvPr id="6" name="TextBox 5">
            <a:extLst>
              <a:ext uri="{FF2B5EF4-FFF2-40B4-BE49-F238E27FC236}">
                <a16:creationId xmlns:a16="http://schemas.microsoft.com/office/drawing/2014/main" id="{7A2937A9-38F6-4800-BA5B-BF6570554560}"/>
              </a:ext>
            </a:extLst>
          </p:cNvPr>
          <p:cNvSpPr txBox="1"/>
          <p:nvPr/>
        </p:nvSpPr>
        <p:spPr>
          <a:xfrm>
            <a:off x="2004645" y="3310362"/>
            <a:ext cx="5627078"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No adverse market impact found</a:t>
            </a:r>
          </a:p>
        </p:txBody>
      </p:sp>
      <p:sp>
        <p:nvSpPr>
          <p:cNvPr id="7" name="Rectangle 6">
            <a:extLst>
              <a:ext uri="{FF2B5EF4-FFF2-40B4-BE49-F238E27FC236}">
                <a16:creationId xmlns:a16="http://schemas.microsoft.com/office/drawing/2014/main" id="{F6D9E6A2-E5FA-4E2D-9672-137BD5D06DA5}"/>
              </a:ext>
            </a:extLst>
          </p:cNvPr>
          <p:cNvSpPr/>
          <p:nvPr/>
        </p:nvSpPr>
        <p:spPr>
          <a:xfrm>
            <a:off x="4474234" y="4274458"/>
            <a:ext cx="1621766"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20239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1"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6" presetClass="emph" presetSubtype="0" fill="hold" grpId="0" nodeType="afterEffect">
                                  <p:stCondLst>
                                    <p:cond delay="0"/>
                                  </p:stCondLst>
                                  <p:childTnLst>
                                    <p:animScale>
                                      <p:cBhvr>
                                        <p:cTn id="19"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7"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SUPREME COURT DECISION</a:t>
            </a:r>
            <a:endParaRPr lang="en-CA" dirty="0"/>
          </a:p>
        </p:txBody>
      </p:sp>
      <p:pic>
        <p:nvPicPr>
          <p:cNvPr id="9" name="Picture 8">
            <a:extLst>
              <a:ext uri="{FF2B5EF4-FFF2-40B4-BE49-F238E27FC236}">
                <a16:creationId xmlns:a16="http://schemas.microsoft.com/office/drawing/2014/main" id="{9006A5C7-C033-48B2-97B7-EB12580AB432}"/>
              </a:ext>
            </a:extLst>
          </p:cNvPr>
          <p:cNvPicPr>
            <a:picLocks noChangeAspect="1"/>
          </p:cNvPicPr>
          <p:nvPr/>
        </p:nvPicPr>
        <p:blipFill>
          <a:blip r:embed="rId3"/>
          <a:stretch>
            <a:fillRect/>
          </a:stretch>
        </p:blipFill>
        <p:spPr>
          <a:xfrm>
            <a:off x="4448050" y="4467130"/>
            <a:ext cx="976766" cy="1445215"/>
          </a:xfrm>
          <a:prstGeom prst="rect">
            <a:avLst/>
          </a:prstGeom>
        </p:spPr>
      </p:pic>
      <p:grpSp>
        <p:nvGrpSpPr>
          <p:cNvPr id="10" name="Group 9">
            <a:extLst>
              <a:ext uri="{FF2B5EF4-FFF2-40B4-BE49-F238E27FC236}">
                <a16:creationId xmlns:a16="http://schemas.microsoft.com/office/drawing/2014/main" id="{215BACF0-352D-467C-AF4A-AAF4458E0D5C}"/>
              </a:ext>
            </a:extLst>
          </p:cNvPr>
          <p:cNvGrpSpPr/>
          <p:nvPr/>
        </p:nvGrpSpPr>
        <p:grpSpPr>
          <a:xfrm>
            <a:off x="4448049" y="2961543"/>
            <a:ext cx="1364104" cy="1360164"/>
            <a:chOff x="3726076" y="4001294"/>
            <a:chExt cx="1364104" cy="1360164"/>
          </a:xfrm>
        </p:grpSpPr>
        <p:pic>
          <p:nvPicPr>
            <p:cNvPr id="11" name="Picture 10">
              <a:extLst>
                <a:ext uri="{FF2B5EF4-FFF2-40B4-BE49-F238E27FC236}">
                  <a16:creationId xmlns:a16="http://schemas.microsoft.com/office/drawing/2014/main" id="{1FFC5E18-A132-4AAB-97C2-2AEED8EF7D85}"/>
                </a:ext>
              </a:extLst>
            </p:cNvPr>
            <p:cNvPicPr>
              <a:picLocks noChangeAspect="1"/>
            </p:cNvPicPr>
            <p:nvPr/>
          </p:nvPicPr>
          <p:blipFill rotWithShape="1">
            <a:blip r:embed="rId4"/>
            <a:srcRect l="9437" t="8926" r="9389" b="21953"/>
            <a:stretch/>
          </p:blipFill>
          <p:spPr>
            <a:xfrm>
              <a:off x="3765003" y="4387272"/>
              <a:ext cx="1144058" cy="974186"/>
            </a:xfrm>
            <a:prstGeom prst="rect">
              <a:avLst/>
            </a:prstGeom>
          </p:spPr>
        </p:pic>
        <p:sp>
          <p:nvSpPr>
            <p:cNvPr id="12" name="TextBox 11">
              <a:extLst>
                <a:ext uri="{FF2B5EF4-FFF2-40B4-BE49-F238E27FC236}">
                  <a16:creationId xmlns:a16="http://schemas.microsoft.com/office/drawing/2014/main" id="{DC3C1B3A-8E40-4888-937E-48D1262F85D1}"/>
                </a:ext>
              </a:extLst>
            </p:cNvPr>
            <p:cNvSpPr txBox="1"/>
            <p:nvPr/>
          </p:nvSpPr>
          <p:spPr>
            <a:xfrm>
              <a:off x="3726076" y="4001294"/>
              <a:ext cx="1364104" cy="400110"/>
            </a:xfrm>
            <a:prstGeom prst="rect">
              <a:avLst/>
            </a:prstGeom>
            <a:noFill/>
          </p:spPr>
          <p:txBody>
            <a:bodyPr wrap="square" rtlCol="0">
              <a:spAutoFit/>
            </a:bodyPr>
            <a:lstStyle/>
            <a:p>
              <a:r>
                <a:rPr lang="en-CA" sz="2000" u="sng" dirty="0">
                  <a:solidFill>
                    <a:schemeClr val="bg2">
                      <a:lumMod val="10000"/>
                    </a:schemeClr>
                  </a:solidFill>
                  <a:ea typeface="Tahoma" panose="020B0604030504040204" pitchFamily="34" charset="0"/>
                  <a:cs typeface="Tahoma" panose="020B0604030504040204" pitchFamily="34" charset="0"/>
                </a:rPr>
                <a:t>Purpose</a:t>
              </a:r>
              <a:endParaRPr lang="en-CA" sz="2400" u="sng" dirty="0">
                <a:solidFill>
                  <a:schemeClr val="bg2">
                    <a:lumMod val="10000"/>
                  </a:schemeClr>
                </a:solidFill>
                <a:ea typeface="Tahoma" panose="020B0604030504040204" pitchFamily="34" charset="0"/>
                <a:cs typeface="Tahoma" panose="020B0604030504040204" pitchFamily="34" charset="0"/>
              </a:endParaRPr>
            </a:p>
          </p:txBody>
        </p:sp>
      </p:grpSp>
      <p:sp>
        <p:nvSpPr>
          <p:cNvPr id="13" name="TextBox 12">
            <a:extLst>
              <a:ext uri="{FF2B5EF4-FFF2-40B4-BE49-F238E27FC236}">
                <a16:creationId xmlns:a16="http://schemas.microsoft.com/office/drawing/2014/main" id="{FB4A3357-0F03-4F3D-8C93-B28C7573CD79}"/>
              </a:ext>
            </a:extLst>
          </p:cNvPr>
          <p:cNvSpPr txBox="1"/>
          <p:nvPr/>
        </p:nvSpPr>
        <p:spPr>
          <a:xfrm>
            <a:off x="5224763" y="1603858"/>
            <a:ext cx="2796209"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Dealing = Fair</a:t>
            </a:r>
          </a:p>
        </p:txBody>
      </p:sp>
      <p:grpSp>
        <p:nvGrpSpPr>
          <p:cNvPr id="14" name="Group 13"/>
          <p:cNvGrpSpPr/>
          <p:nvPr/>
        </p:nvGrpSpPr>
        <p:grpSpPr>
          <a:xfrm>
            <a:off x="5614809" y="2265649"/>
            <a:ext cx="1656092" cy="1466130"/>
            <a:chOff x="5839151" y="1702245"/>
            <a:chExt cx="1656092" cy="1466130"/>
          </a:xfrm>
        </p:grpSpPr>
        <p:pic>
          <p:nvPicPr>
            <p:cNvPr id="15" name="Picture 14">
              <a:extLst>
                <a:ext uri="{FF2B5EF4-FFF2-40B4-BE49-F238E27FC236}">
                  <a16:creationId xmlns:a16="http://schemas.microsoft.com/office/drawing/2014/main" id="{FEDE36FF-F1BA-4592-9952-407B867AF4C1}"/>
                </a:ext>
              </a:extLst>
            </p:cNvPr>
            <p:cNvPicPr>
              <a:picLocks noChangeAspect="1"/>
            </p:cNvPicPr>
            <p:nvPr/>
          </p:nvPicPr>
          <p:blipFill rotWithShape="1">
            <a:blip r:embed="rId5"/>
            <a:srcRect t="29240"/>
            <a:stretch/>
          </p:blipFill>
          <p:spPr>
            <a:xfrm>
              <a:off x="5839151" y="2070538"/>
              <a:ext cx="1656092" cy="1097837"/>
            </a:xfrm>
            <a:prstGeom prst="rect">
              <a:avLst/>
            </a:prstGeom>
          </p:spPr>
        </p:pic>
        <p:sp>
          <p:nvSpPr>
            <p:cNvPr id="16" name="TextBox 15">
              <a:extLst>
                <a:ext uri="{FF2B5EF4-FFF2-40B4-BE49-F238E27FC236}">
                  <a16:creationId xmlns:a16="http://schemas.microsoft.com/office/drawing/2014/main" id="{1D1FF38F-0545-48D2-AA12-52B103550F7A}"/>
                </a:ext>
              </a:extLst>
            </p:cNvPr>
            <p:cNvSpPr txBox="1"/>
            <p:nvPr/>
          </p:nvSpPr>
          <p:spPr>
            <a:xfrm>
              <a:off x="6058715" y="1702245"/>
              <a:ext cx="1364104" cy="400110"/>
            </a:xfrm>
            <a:prstGeom prst="rect">
              <a:avLst/>
            </a:prstGeom>
            <a:noFill/>
          </p:spPr>
          <p:txBody>
            <a:bodyPr wrap="square" rtlCol="0">
              <a:spAutoFit/>
            </a:bodyPr>
            <a:lstStyle/>
            <a:p>
              <a:r>
                <a:rPr lang="en-US" sz="2000" u="sng" dirty="0" smtClean="0">
                  <a:solidFill>
                    <a:schemeClr val="bg2">
                      <a:lumMod val="10000"/>
                    </a:schemeClr>
                  </a:solidFill>
                  <a:ea typeface="Tahoma" panose="020B0604030504040204" pitchFamily="34" charset="0"/>
                  <a:cs typeface="Tahoma" panose="020B0604030504040204" pitchFamily="34" charset="0"/>
                </a:rPr>
                <a:t>Character</a:t>
              </a:r>
              <a:endParaRPr lang="en-CA" sz="2000" u="sng" dirty="0">
                <a:solidFill>
                  <a:schemeClr val="bg2">
                    <a:lumMod val="10000"/>
                  </a:schemeClr>
                </a:solidFill>
                <a:ea typeface="Tahoma" panose="020B0604030504040204" pitchFamily="34" charset="0"/>
                <a:cs typeface="Tahoma" panose="020B0604030504040204" pitchFamily="34" charset="0"/>
              </a:endParaRPr>
            </a:p>
          </p:txBody>
        </p:sp>
      </p:grpSp>
      <p:pic>
        <p:nvPicPr>
          <p:cNvPr id="17" name="Picture 16">
            <a:extLst>
              <a:ext uri="{FF2B5EF4-FFF2-40B4-BE49-F238E27FC236}">
                <a16:creationId xmlns:a16="http://schemas.microsoft.com/office/drawing/2014/main" id="{06BAD6FD-15DA-4685-B08B-1873428BA2CE}"/>
              </a:ext>
            </a:extLst>
          </p:cNvPr>
          <p:cNvPicPr>
            <a:picLocks noChangeAspect="1"/>
          </p:cNvPicPr>
          <p:nvPr/>
        </p:nvPicPr>
        <p:blipFill>
          <a:blip r:embed="rId6"/>
          <a:stretch>
            <a:fillRect/>
          </a:stretch>
        </p:blipFill>
        <p:spPr>
          <a:xfrm>
            <a:off x="7575077" y="2898641"/>
            <a:ext cx="1144058" cy="1316654"/>
          </a:xfrm>
          <a:prstGeom prst="rect">
            <a:avLst/>
          </a:prstGeom>
        </p:spPr>
      </p:pic>
      <p:pic>
        <p:nvPicPr>
          <p:cNvPr id="18" name="Picture 17">
            <a:extLst>
              <a:ext uri="{FF2B5EF4-FFF2-40B4-BE49-F238E27FC236}">
                <a16:creationId xmlns:a16="http://schemas.microsoft.com/office/drawing/2014/main" id="{A35B0E25-B627-4628-B3F1-29B25B1D3F80}"/>
              </a:ext>
            </a:extLst>
          </p:cNvPr>
          <p:cNvPicPr>
            <a:picLocks noChangeAspect="1"/>
          </p:cNvPicPr>
          <p:nvPr/>
        </p:nvPicPr>
        <p:blipFill>
          <a:blip r:embed="rId7"/>
          <a:stretch>
            <a:fillRect/>
          </a:stretch>
        </p:blipFill>
        <p:spPr>
          <a:xfrm>
            <a:off x="7341539" y="4623620"/>
            <a:ext cx="1647499" cy="1301728"/>
          </a:xfrm>
          <a:prstGeom prst="rect">
            <a:avLst/>
          </a:prstGeom>
        </p:spPr>
      </p:pic>
      <p:pic>
        <p:nvPicPr>
          <p:cNvPr id="19" name="Picture 18">
            <a:extLst>
              <a:ext uri="{FF2B5EF4-FFF2-40B4-BE49-F238E27FC236}">
                <a16:creationId xmlns:a16="http://schemas.microsoft.com/office/drawing/2014/main" id="{72738D34-550F-45ED-B65F-EF6CD44B5E29}"/>
              </a:ext>
            </a:extLst>
          </p:cNvPr>
          <p:cNvPicPr>
            <a:picLocks noChangeAspect="1"/>
          </p:cNvPicPr>
          <p:nvPr/>
        </p:nvPicPr>
        <p:blipFill>
          <a:blip r:embed="rId8"/>
          <a:stretch>
            <a:fillRect/>
          </a:stretch>
        </p:blipFill>
        <p:spPr>
          <a:xfrm>
            <a:off x="5937701" y="5182976"/>
            <a:ext cx="1127074" cy="1366311"/>
          </a:xfrm>
          <a:prstGeom prst="rect">
            <a:avLst/>
          </a:prstGeom>
        </p:spPr>
      </p:pic>
    </p:spTree>
    <p:extLst>
      <p:ext uri="{BB962C8B-B14F-4D97-AF65-F5344CB8AC3E}">
        <p14:creationId xmlns:p14="http://schemas.microsoft.com/office/powerpoint/2010/main" val="38413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THE GREAT LIBRARY</a:t>
            </a:r>
            <a:endParaRPr lang="en-CA" dirty="0"/>
          </a:p>
        </p:txBody>
      </p:sp>
      <p:pic>
        <p:nvPicPr>
          <p:cNvPr id="5" name="Content Placeholder 6">
            <a:extLst>
              <a:ext uri="{FF2B5EF4-FFF2-40B4-BE49-F238E27FC236}">
                <a16:creationId xmlns:a16="http://schemas.microsoft.com/office/drawing/2014/main" id="{354A528A-6F9A-4B6C-8DB1-E922E55CCFC9}"/>
              </a:ext>
            </a:extLst>
          </p:cNvPr>
          <p:cNvPicPr>
            <a:picLocks noGrp="1" noChangeAspect="1"/>
          </p:cNvPicPr>
          <p:nvPr>
            <p:ph sz="quarter" idx="4294967295"/>
          </p:nvPr>
        </p:nvPicPr>
        <p:blipFill>
          <a:blip r:embed="rId3"/>
          <a:stretch>
            <a:fillRect/>
          </a:stretch>
        </p:blipFill>
        <p:spPr>
          <a:xfrm>
            <a:off x="1278912" y="2532691"/>
            <a:ext cx="5132498" cy="3419535"/>
          </a:xfrm>
          <a:prstGeom prst="rect">
            <a:avLst/>
          </a:prstGeom>
        </p:spPr>
      </p:pic>
      <p:pic>
        <p:nvPicPr>
          <p:cNvPr id="6" name="Picture 5">
            <a:extLst>
              <a:ext uri="{FF2B5EF4-FFF2-40B4-BE49-F238E27FC236}">
                <a16:creationId xmlns:a16="http://schemas.microsoft.com/office/drawing/2014/main" id="{2C9AD4C3-E128-4614-B6B7-B5932C1EFEFC}"/>
              </a:ext>
            </a:extLst>
          </p:cNvPr>
          <p:cNvPicPr>
            <a:picLocks noChangeAspect="1"/>
          </p:cNvPicPr>
          <p:nvPr/>
        </p:nvPicPr>
        <p:blipFill rotWithShape="1">
          <a:blip r:embed="rId4"/>
          <a:srcRect l="30472" r="26528"/>
          <a:stretch/>
        </p:blipFill>
        <p:spPr>
          <a:xfrm>
            <a:off x="9052203" y="2769995"/>
            <a:ext cx="2225615" cy="2587925"/>
          </a:xfrm>
          <a:prstGeom prst="rect">
            <a:avLst/>
          </a:prstGeom>
        </p:spPr>
      </p:pic>
      <p:pic>
        <p:nvPicPr>
          <p:cNvPr id="7" name="Picture 6">
            <a:extLst>
              <a:ext uri="{FF2B5EF4-FFF2-40B4-BE49-F238E27FC236}">
                <a16:creationId xmlns:a16="http://schemas.microsoft.com/office/drawing/2014/main" id="{64BA54D1-85DB-45BB-8E29-BF246D9E6267}"/>
              </a:ext>
            </a:extLst>
          </p:cNvPr>
          <p:cNvPicPr>
            <a:picLocks noChangeAspect="1"/>
          </p:cNvPicPr>
          <p:nvPr/>
        </p:nvPicPr>
        <p:blipFill rotWithShape="1">
          <a:blip r:embed="rId5"/>
          <a:srcRect t="16064" r="20385"/>
          <a:stretch/>
        </p:blipFill>
        <p:spPr>
          <a:xfrm>
            <a:off x="8179246" y="2284431"/>
            <a:ext cx="2945561" cy="4140573"/>
          </a:xfrm>
          <a:prstGeom prst="rect">
            <a:avLst/>
          </a:prstGeom>
        </p:spPr>
      </p:pic>
      <p:sp>
        <p:nvSpPr>
          <p:cNvPr id="8" name="TextBox 7">
            <a:extLst>
              <a:ext uri="{FF2B5EF4-FFF2-40B4-BE49-F238E27FC236}">
                <a16:creationId xmlns:a16="http://schemas.microsoft.com/office/drawing/2014/main" id="{7DA1C654-904B-43BE-B439-80007295B1C8}"/>
              </a:ext>
            </a:extLst>
          </p:cNvPr>
          <p:cNvSpPr txBox="1"/>
          <p:nvPr/>
        </p:nvSpPr>
        <p:spPr>
          <a:xfrm>
            <a:off x="2557204" y="1761211"/>
            <a:ext cx="3358662"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Osgoode Hall</a:t>
            </a:r>
          </a:p>
        </p:txBody>
      </p:sp>
      <p:sp>
        <p:nvSpPr>
          <p:cNvPr id="9" name="TextBox 8">
            <a:extLst>
              <a:ext uri="{FF2B5EF4-FFF2-40B4-BE49-F238E27FC236}">
                <a16:creationId xmlns:a16="http://schemas.microsoft.com/office/drawing/2014/main" id="{45640F09-634D-4056-9896-251437228BD5}"/>
              </a:ext>
            </a:extLst>
          </p:cNvPr>
          <p:cNvSpPr txBox="1"/>
          <p:nvPr/>
        </p:nvSpPr>
        <p:spPr>
          <a:xfrm>
            <a:off x="1029668" y="1578584"/>
            <a:ext cx="5873500"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Offers custom photocopying service </a:t>
            </a:r>
          </a:p>
        </p:txBody>
      </p:sp>
      <p:sp>
        <p:nvSpPr>
          <p:cNvPr id="10" name="TextBox 9">
            <a:extLst>
              <a:ext uri="{FF2B5EF4-FFF2-40B4-BE49-F238E27FC236}">
                <a16:creationId xmlns:a16="http://schemas.microsoft.com/office/drawing/2014/main" id="{39DB591E-6117-4E4A-B48D-E0B0B30E533C}"/>
              </a:ext>
            </a:extLst>
          </p:cNvPr>
          <p:cNvSpPr txBox="1"/>
          <p:nvPr/>
        </p:nvSpPr>
        <p:spPr>
          <a:xfrm>
            <a:off x="7112055" y="1578584"/>
            <a:ext cx="5079945"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Maintains self-service copiers</a:t>
            </a:r>
          </a:p>
        </p:txBody>
      </p:sp>
      <p:pic>
        <p:nvPicPr>
          <p:cNvPr id="11" name="Picture 10">
            <a:extLst>
              <a:ext uri="{FF2B5EF4-FFF2-40B4-BE49-F238E27FC236}">
                <a16:creationId xmlns:a16="http://schemas.microsoft.com/office/drawing/2014/main" id="{CA5EE96E-0880-476B-A29B-CE0097E528C3}"/>
              </a:ext>
            </a:extLst>
          </p:cNvPr>
          <p:cNvPicPr>
            <a:picLocks noChangeAspect="1"/>
          </p:cNvPicPr>
          <p:nvPr/>
        </p:nvPicPr>
        <p:blipFill rotWithShape="1">
          <a:blip r:embed="rId6"/>
          <a:srcRect b="14763"/>
          <a:stretch/>
        </p:blipFill>
        <p:spPr>
          <a:xfrm>
            <a:off x="2105063" y="2639800"/>
            <a:ext cx="3096817" cy="2639616"/>
          </a:xfrm>
          <a:prstGeom prst="rect">
            <a:avLst/>
          </a:prstGeom>
        </p:spPr>
      </p:pic>
    </p:spTree>
    <p:extLst>
      <p:ext uri="{BB962C8B-B14F-4D97-AF65-F5344CB8AC3E}">
        <p14:creationId xmlns:p14="http://schemas.microsoft.com/office/powerpoint/2010/main" val="550444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8"/>
                                        </p:tgtEl>
                                      </p:cBhvr>
                                    </p:animEffect>
                                    <p:set>
                                      <p:cBhvr>
                                        <p:cTn id="26" dur="1" fill="hold">
                                          <p:stCondLst>
                                            <p:cond delay="499"/>
                                          </p:stCondLst>
                                        </p:cTn>
                                        <p:tgtEl>
                                          <p:spTgt spid="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SUPREME COURT’S DECISION – APPEAL ALLOWED</a:t>
            </a:r>
            <a:endParaRPr lang="en-CA" dirty="0"/>
          </a:p>
        </p:txBody>
      </p:sp>
      <p:sp>
        <p:nvSpPr>
          <p:cNvPr id="5" name="TextBox 4">
            <a:extLst>
              <a:ext uri="{FF2B5EF4-FFF2-40B4-BE49-F238E27FC236}">
                <a16:creationId xmlns:a16="http://schemas.microsoft.com/office/drawing/2014/main" id="{744F9512-BFE8-4BF9-9EE5-13B0CD04C447}"/>
              </a:ext>
            </a:extLst>
          </p:cNvPr>
          <p:cNvSpPr txBox="1"/>
          <p:nvPr/>
        </p:nvSpPr>
        <p:spPr>
          <a:xfrm>
            <a:off x="3094201" y="4335152"/>
            <a:ext cx="4431323" cy="523220"/>
          </a:xfrm>
          <a:prstGeom prst="rect">
            <a:avLst/>
          </a:prstGeom>
          <a:noFill/>
        </p:spPr>
        <p:txBody>
          <a:bodyPr wrap="square" rtlCol="0">
            <a:spAutoFit/>
          </a:bodyPr>
          <a:lstStyle/>
          <a:p>
            <a:r>
              <a:rPr lang="en-CA" sz="2800" dirty="0">
                <a:solidFill>
                  <a:schemeClr val="bg2">
                    <a:lumMod val="10000"/>
                  </a:schemeClr>
                </a:solidFill>
                <a:latin typeface="Arial" panose="020B0604020202020204" pitchFamily="34" charset="0"/>
                <a:cs typeface="Arial" panose="020B0604020202020204" pitchFamily="34" charset="0"/>
              </a:rPr>
              <a:t>Posted notice =</a:t>
            </a:r>
          </a:p>
        </p:txBody>
      </p:sp>
      <p:sp>
        <p:nvSpPr>
          <p:cNvPr id="6" name="Rectangle 5">
            <a:extLst>
              <a:ext uri="{FF2B5EF4-FFF2-40B4-BE49-F238E27FC236}">
                <a16:creationId xmlns:a16="http://schemas.microsoft.com/office/drawing/2014/main" id="{6BF9F964-5AF5-4DC6-9587-4490DD090741}"/>
              </a:ext>
            </a:extLst>
          </p:cNvPr>
          <p:cNvSpPr/>
          <p:nvPr/>
        </p:nvSpPr>
        <p:spPr>
          <a:xfrm>
            <a:off x="5858595" y="3782707"/>
            <a:ext cx="1597352"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2F73B31-A81F-43D8-A959-39F72DBBAA0A}"/>
              </a:ext>
            </a:extLst>
          </p:cNvPr>
          <p:cNvSpPr txBox="1"/>
          <p:nvPr/>
        </p:nvSpPr>
        <p:spPr>
          <a:xfrm>
            <a:off x="3094201" y="1899434"/>
            <a:ext cx="6181075" cy="523220"/>
          </a:xfrm>
          <a:prstGeom prst="rect">
            <a:avLst/>
          </a:prstGeom>
          <a:noFill/>
        </p:spPr>
        <p:txBody>
          <a:bodyPr wrap="square" rtlCol="0">
            <a:spAutoFit/>
          </a:bodyPr>
          <a:lstStyle/>
          <a:p>
            <a:r>
              <a:rPr lang="en-CA" sz="2800" dirty="0">
                <a:solidFill>
                  <a:schemeClr val="bg2">
                    <a:lumMod val="10000"/>
                  </a:schemeClr>
                </a:solidFill>
                <a:latin typeface="Arial" panose="020B0604020202020204" pitchFamily="34" charset="0"/>
                <a:cs typeface="Arial" panose="020B0604020202020204" pitchFamily="34" charset="0"/>
              </a:rPr>
              <a:t>Library was not infringing copyright</a:t>
            </a:r>
          </a:p>
        </p:txBody>
      </p:sp>
      <p:sp>
        <p:nvSpPr>
          <p:cNvPr id="8" name="TextBox 7">
            <a:extLst>
              <a:ext uri="{FF2B5EF4-FFF2-40B4-BE49-F238E27FC236}">
                <a16:creationId xmlns:a16="http://schemas.microsoft.com/office/drawing/2014/main" id="{C0751BE9-FA33-4306-BB9D-84A21D394E59}"/>
              </a:ext>
            </a:extLst>
          </p:cNvPr>
          <p:cNvSpPr txBox="1"/>
          <p:nvPr/>
        </p:nvSpPr>
        <p:spPr>
          <a:xfrm>
            <a:off x="3094201" y="3127420"/>
            <a:ext cx="4897487" cy="523220"/>
          </a:xfrm>
          <a:prstGeom prst="rect">
            <a:avLst/>
          </a:prstGeom>
          <a:noFill/>
        </p:spPr>
        <p:txBody>
          <a:bodyPr wrap="square" rtlCol="0">
            <a:spAutoFit/>
          </a:bodyPr>
          <a:lstStyle/>
          <a:p>
            <a:r>
              <a:rPr lang="en-CA" sz="2800" dirty="0">
                <a:solidFill>
                  <a:schemeClr val="bg2">
                    <a:lumMod val="10000"/>
                  </a:schemeClr>
                </a:solidFill>
                <a:latin typeface="Arial" panose="020B0604020202020204" pitchFamily="34" charset="0"/>
                <a:cs typeface="Arial" panose="020B0604020202020204" pitchFamily="34" charset="0"/>
              </a:rPr>
              <a:t>Maintaining a photocopier =</a:t>
            </a:r>
          </a:p>
        </p:txBody>
      </p:sp>
      <p:sp>
        <p:nvSpPr>
          <p:cNvPr id="9" name="Rectangle 8">
            <a:extLst>
              <a:ext uri="{FF2B5EF4-FFF2-40B4-BE49-F238E27FC236}">
                <a16:creationId xmlns:a16="http://schemas.microsoft.com/office/drawing/2014/main" id="{2B961806-698C-4960-83BF-1CED95BE9DBF}"/>
              </a:ext>
            </a:extLst>
          </p:cNvPr>
          <p:cNvSpPr/>
          <p:nvPr/>
        </p:nvSpPr>
        <p:spPr>
          <a:xfrm>
            <a:off x="7677924" y="2592273"/>
            <a:ext cx="1597352" cy="1593513"/>
          </a:xfrm>
          <a:prstGeom prst="rect">
            <a:avLst/>
          </a:prstGeom>
        </p:spPr>
        <p:txBody>
          <a:bodyPr wrap="square">
            <a:spAutoFit/>
          </a:bodyPr>
          <a:lstStyle/>
          <a:p>
            <a:pPr>
              <a:lnSpc>
                <a:spcPct val="107000"/>
              </a:lnSpc>
              <a:spcAft>
                <a:spcPts val="800"/>
              </a:spcAft>
            </a:pPr>
            <a:r>
              <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sym typeface="Wingdings" panose="05000000000000000000" pitchFamily="2" charset="2"/>
              </a:rPr>
              <a:t></a:t>
            </a:r>
            <a:endParaRPr lang="en-CA" sz="96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5155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CONCLUSION</a:t>
            </a:r>
            <a:endParaRPr lang="en-CA" dirty="0"/>
          </a:p>
        </p:txBody>
      </p:sp>
      <p:sp>
        <p:nvSpPr>
          <p:cNvPr id="5" name="TextBox 4">
            <a:extLst>
              <a:ext uri="{FF2B5EF4-FFF2-40B4-BE49-F238E27FC236}">
                <a16:creationId xmlns:a16="http://schemas.microsoft.com/office/drawing/2014/main" id="{E3944FE9-4E25-4CBF-BD09-4F9A7990C0BD}"/>
              </a:ext>
            </a:extLst>
          </p:cNvPr>
          <p:cNvSpPr txBox="1"/>
          <p:nvPr/>
        </p:nvSpPr>
        <p:spPr>
          <a:xfrm>
            <a:off x="924790" y="1928014"/>
            <a:ext cx="4799215"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10000"/>
                  </a:schemeClr>
                </a:solidFill>
                <a:latin typeface="Arial" panose="020B0604020202020204" pitchFamily="34" charset="0"/>
                <a:cs typeface="Arial" panose="020B0604020202020204" pitchFamily="34" charset="0"/>
              </a:rPr>
              <a:t>How to determine fair dealing</a:t>
            </a:r>
          </a:p>
        </p:txBody>
      </p:sp>
      <p:sp>
        <p:nvSpPr>
          <p:cNvPr id="6" name="TextBox 5">
            <a:extLst>
              <a:ext uri="{FF2B5EF4-FFF2-40B4-BE49-F238E27FC236}">
                <a16:creationId xmlns:a16="http://schemas.microsoft.com/office/drawing/2014/main" id="{6DEB1DCC-1494-4065-9A7D-54BB5A208E01}"/>
              </a:ext>
            </a:extLst>
          </p:cNvPr>
          <p:cNvSpPr txBox="1"/>
          <p:nvPr/>
        </p:nvSpPr>
        <p:spPr>
          <a:xfrm>
            <a:off x="924790" y="3290453"/>
            <a:ext cx="4056612" cy="1384995"/>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10000"/>
                  </a:schemeClr>
                </a:solidFill>
                <a:latin typeface="Arial" panose="020B0604020202020204" pitchFamily="34" charset="0"/>
                <a:cs typeface="Arial" panose="020B0604020202020204" pitchFamily="34" charset="0"/>
              </a:rPr>
              <a:t>Endorsing the two-stage approach and six-factor test</a:t>
            </a:r>
          </a:p>
        </p:txBody>
      </p:sp>
      <p:sp>
        <p:nvSpPr>
          <p:cNvPr id="7" name="TextBox 6">
            <a:extLst>
              <a:ext uri="{FF2B5EF4-FFF2-40B4-BE49-F238E27FC236}">
                <a16:creationId xmlns:a16="http://schemas.microsoft.com/office/drawing/2014/main" id="{D3705095-6E55-4F9E-9F3C-6733933F2B39}"/>
              </a:ext>
            </a:extLst>
          </p:cNvPr>
          <p:cNvSpPr txBox="1"/>
          <p:nvPr/>
        </p:nvSpPr>
        <p:spPr>
          <a:xfrm>
            <a:off x="6026569" y="1928014"/>
            <a:ext cx="6001789" cy="1384995"/>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10000"/>
                  </a:schemeClr>
                </a:solidFill>
                <a:latin typeface="Arial" panose="020B0604020202020204" pitchFamily="34" charset="0"/>
                <a:cs typeface="Arial" panose="020B0604020202020204" pitchFamily="34" charset="0"/>
              </a:rPr>
              <a:t>“…large and liberal interpretation…” (para 51) of the purposes</a:t>
            </a:r>
          </a:p>
        </p:txBody>
      </p:sp>
      <p:sp>
        <p:nvSpPr>
          <p:cNvPr id="8" name="TextBox 7">
            <a:extLst>
              <a:ext uri="{FF2B5EF4-FFF2-40B4-BE49-F238E27FC236}">
                <a16:creationId xmlns:a16="http://schemas.microsoft.com/office/drawing/2014/main" id="{0E51FF15-4846-48D4-992A-E5359599BADD}"/>
              </a:ext>
            </a:extLst>
          </p:cNvPr>
          <p:cNvSpPr txBox="1"/>
          <p:nvPr/>
        </p:nvSpPr>
        <p:spPr>
          <a:xfrm>
            <a:off x="6026569" y="3544992"/>
            <a:ext cx="5754653"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10000"/>
                  </a:schemeClr>
                </a:solidFill>
                <a:latin typeface="Arial" panose="020B0604020202020204" pitchFamily="34" charset="0"/>
                <a:cs typeface="Arial" panose="020B0604020202020204" pitchFamily="34" charset="0"/>
              </a:rPr>
              <a:t>Library can act on behalf of its patrons to serve the purpose</a:t>
            </a:r>
          </a:p>
        </p:txBody>
      </p:sp>
      <p:sp>
        <p:nvSpPr>
          <p:cNvPr id="9" name="TextBox 8">
            <a:extLst>
              <a:ext uri="{FF2B5EF4-FFF2-40B4-BE49-F238E27FC236}">
                <a16:creationId xmlns:a16="http://schemas.microsoft.com/office/drawing/2014/main" id="{06B1FE99-5180-4C14-8C40-CE6C0752C35B}"/>
              </a:ext>
            </a:extLst>
          </p:cNvPr>
          <p:cNvSpPr txBox="1"/>
          <p:nvPr/>
        </p:nvSpPr>
        <p:spPr>
          <a:xfrm>
            <a:off x="6067386" y="4908602"/>
            <a:ext cx="5257800" cy="954107"/>
          </a:xfrm>
          <a:prstGeom prst="rect">
            <a:avLst/>
          </a:prstGeom>
          <a:noFill/>
        </p:spPr>
        <p:txBody>
          <a:bodyPr wrap="square" rtlCol="0">
            <a:spAutoFit/>
          </a:bodyPr>
          <a:lstStyle/>
          <a:p>
            <a:pPr marL="457200" indent="-457200">
              <a:buFont typeface="Arial" panose="020B0604020202020204" pitchFamily="34" charset="0"/>
              <a:buChar char="•"/>
            </a:pPr>
            <a:r>
              <a:rPr lang="en-CA" sz="2800" dirty="0">
                <a:solidFill>
                  <a:schemeClr val="bg2">
                    <a:lumMod val="10000"/>
                  </a:schemeClr>
                </a:solidFill>
                <a:latin typeface="Arial" panose="020B0604020202020204" pitchFamily="34" charset="0"/>
                <a:cs typeface="Arial" panose="020B0604020202020204" pitchFamily="34" charset="0"/>
              </a:rPr>
              <a:t>Organization can rely on general practice</a:t>
            </a:r>
          </a:p>
        </p:txBody>
      </p:sp>
    </p:spTree>
    <p:extLst>
      <p:ext uri="{BB962C8B-B14F-4D97-AF65-F5344CB8AC3E}">
        <p14:creationId xmlns:p14="http://schemas.microsoft.com/office/powerpoint/2010/main" val="246697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THE </a:t>
            </a:r>
            <a:r>
              <a:rPr lang="en-CA" dirty="0" smtClean="0">
                <a:cs typeface="Arial" panose="020B0604020202020204" pitchFamily="34" charset="0"/>
              </a:rPr>
              <a:t>SIX-FACTOR </a:t>
            </a:r>
            <a:r>
              <a:rPr lang="en-CA" dirty="0">
                <a:cs typeface="Arial" panose="020B0604020202020204" pitchFamily="34" charset="0"/>
              </a:rPr>
              <a:t>LEGACY</a:t>
            </a:r>
            <a:endParaRPr lang="en-CA" dirty="0"/>
          </a:p>
        </p:txBody>
      </p:sp>
      <p:pic>
        <p:nvPicPr>
          <p:cNvPr id="10" name="CCH Scroll 2">
            <a:hlinkClick r:id="" action="ppaction://media"/>
            <a:extLst>
              <a:ext uri="{FF2B5EF4-FFF2-40B4-BE49-F238E27FC236}">
                <a16:creationId xmlns:a16="http://schemas.microsoft.com/office/drawing/2014/main" id="{E99A9A3D-55BC-4AE3-9BA4-2E462A75E6C3}"/>
              </a:ext>
            </a:extLst>
          </p:cNvPr>
          <p:cNvPicPr>
            <a:picLocks noGrp="1" noChangeAspect="1"/>
          </p:cNvPicPr>
          <p:nvPr>
            <p:ph sz="quarter" idx="4294967295"/>
            <a:videoFile r:link="rId2"/>
            <p:extLst>
              <p:ext uri="{DAA4B4D4-6D71-4841-9C94-3DE7FCFB9230}">
                <p14:media xmlns:p14="http://schemas.microsoft.com/office/powerpoint/2010/main" r:embed="rId1"/>
              </p:ext>
            </p:extLst>
          </p:nvPr>
        </p:nvPicPr>
        <p:blipFill>
          <a:blip r:embed="rId5"/>
          <a:stretch>
            <a:fillRect/>
          </a:stretch>
        </p:blipFill>
        <p:spPr>
          <a:xfrm>
            <a:off x="3838575" y="1436688"/>
            <a:ext cx="5256213" cy="4894262"/>
          </a:xfrm>
          <a:prstGeom prst="rect">
            <a:avLst/>
          </a:prstGeom>
        </p:spPr>
      </p:pic>
    </p:spTree>
    <p:extLst>
      <p:ext uri="{BB962C8B-B14F-4D97-AF65-F5344CB8AC3E}">
        <p14:creationId xmlns:p14="http://schemas.microsoft.com/office/powerpoint/2010/main" val="1810320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066"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0"/>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10"/>
                                        </p:tgtEl>
                                      </p:cBhvr>
                                    </p:cmd>
                                  </p:childTnLst>
                                </p:cTn>
                              </p:par>
                            </p:childTnLst>
                          </p:cTn>
                        </p:par>
                      </p:childTnLst>
                    </p:cTn>
                  </p:par>
                </p:childTnLst>
              </p:cTn>
              <p:nextCondLst>
                <p:cond evt="onClick" delay="0">
                  <p:tgtEl>
                    <p:spTgt spid="10"/>
                  </p:tgtEl>
                </p:cond>
              </p:nextCondLst>
            </p:seq>
            <p:video>
              <p:cMediaNode vol="80000">
                <p:cTn id="12" fill="hold" display="0">
                  <p:stCondLst>
                    <p:cond delay="indefinite"/>
                  </p:stCondLst>
                </p:cTn>
                <p:tgtEl>
                  <p:spTgt spid="10"/>
                </p:tgtEl>
              </p:cMediaNode>
            </p:vide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LEARNING OBJECTIVES</a:t>
            </a:r>
            <a:endParaRPr lang="en-CA" dirty="0"/>
          </a:p>
        </p:txBody>
      </p:sp>
      <p:sp>
        <p:nvSpPr>
          <p:cNvPr id="6" name="TextBox 5">
            <a:extLst>
              <a:ext uri="{FF2B5EF4-FFF2-40B4-BE49-F238E27FC236}">
                <a16:creationId xmlns:a16="http://schemas.microsoft.com/office/drawing/2014/main" id="{5978182E-C421-4B0D-A82C-1A2A7660B2ED}"/>
              </a:ext>
            </a:extLst>
          </p:cNvPr>
          <p:cNvSpPr txBox="1"/>
          <p:nvPr/>
        </p:nvSpPr>
        <p:spPr>
          <a:xfrm>
            <a:off x="957741" y="1895146"/>
            <a:ext cx="8193741" cy="523220"/>
          </a:xfrm>
          <a:prstGeom prst="rect">
            <a:avLst/>
          </a:prstGeom>
          <a:noFill/>
        </p:spPr>
        <p:txBody>
          <a:bodyPr wrap="square" rtlCol="0">
            <a:spAutoFit/>
          </a:bodyPr>
          <a:lstStyle/>
          <a:p>
            <a:r>
              <a:rPr lang="en-CA" sz="2800" dirty="0">
                <a:solidFill>
                  <a:schemeClr val="bg2">
                    <a:lumMod val="10000"/>
                  </a:schemeClr>
                </a:solidFill>
                <a:latin typeface="Arial" panose="020B0604020202020204" pitchFamily="34" charset="0"/>
                <a:cs typeface="Arial" panose="020B0604020202020204" pitchFamily="34" charset="0"/>
              </a:rPr>
              <a:t>You should now be able to:</a:t>
            </a:r>
          </a:p>
        </p:txBody>
      </p:sp>
      <p:sp>
        <p:nvSpPr>
          <p:cNvPr id="7" name="TextBox 6">
            <a:extLst>
              <a:ext uri="{FF2B5EF4-FFF2-40B4-BE49-F238E27FC236}">
                <a16:creationId xmlns:a16="http://schemas.microsoft.com/office/drawing/2014/main" id="{34FF16F6-5076-4927-BE34-9E249F9B1F2A}"/>
              </a:ext>
            </a:extLst>
          </p:cNvPr>
          <p:cNvSpPr txBox="1"/>
          <p:nvPr/>
        </p:nvSpPr>
        <p:spPr>
          <a:xfrm>
            <a:off x="957740" y="2603031"/>
            <a:ext cx="10408759"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2">
                    <a:lumMod val="10000"/>
                  </a:schemeClr>
                </a:solidFill>
                <a:latin typeface="Arial" panose="020B0604020202020204" pitchFamily="34" charset="0"/>
                <a:cs typeface="Arial" panose="020B0604020202020204" pitchFamily="34" charset="0"/>
              </a:rPr>
              <a:t>Recount the circumstances and outcome of the </a:t>
            </a:r>
            <a:r>
              <a:rPr lang="en-US" sz="2800" i="1" dirty="0">
                <a:solidFill>
                  <a:schemeClr val="bg2">
                    <a:lumMod val="10000"/>
                  </a:schemeClr>
                </a:solidFill>
                <a:latin typeface="Arial" panose="020B0604020202020204" pitchFamily="34" charset="0"/>
                <a:cs typeface="Arial" panose="020B0604020202020204" pitchFamily="34" charset="0"/>
              </a:rPr>
              <a:t>CCH</a:t>
            </a:r>
            <a:r>
              <a:rPr lang="en-US" sz="2800" dirty="0">
                <a:solidFill>
                  <a:schemeClr val="bg2">
                    <a:lumMod val="10000"/>
                  </a:schemeClr>
                </a:solidFill>
                <a:latin typeface="Arial" panose="020B0604020202020204" pitchFamily="34" charset="0"/>
                <a:cs typeface="Arial" panose="020B0604020202020204" pitchFamily="34" charset="0"/>
              </a:rPr>
              <a:t> case</a:t>
            </a:r>
          </a:p>
        </p:txBody>
      </p:sp>
      <p:sp>
        <p:nvSpPr>
          <p:cNvPr id="8" name="TextBox 7">
            <a:extLst>
              <a:ext uri="{FF2B5EF4-FFF2-40B4-BE49-F238E27FC236}">
                <a16:creationId xmlns:a16="http://schemas.microsoft.com/office/drawing/2014/main" id="{0B567921-6B87-4AD9-965F-AA8E981730E0}"/>
              </a:ext>
            </a:extLst>
          </p:cNvPr>
          <p:cNvSpPr txBox="1"/>
          <p:nvPr/>
        </p:nvSpPr>
        <p:spPr>
          <a:xfrm>
            <a:off x="1015798" y="3642774"/>
            <a:ext cx="10408758" cy="523220"/>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2">
                    <a:lumMod val="10000"/>
                  </a:schemeClr>
                </a:solidFill>
                <a:latin typeface="Arial" panose="020B0604020202020204" pitchFamily="34" charset="0"/>
                <a:cs typeface="Arial" panose="020B0604020202020204" pitchFamily="34" charset="0"/>
              </a:rPr>
              <a:t>Describe the role of fair dealing in the </a:t>
            </a:r>
            <a:r>
              <a:rPr lang="en-US" sz="2800" i="1" dirty="0">
                <a:solidFill>
                  <a:schemeClr val="bg2">
                    <a:lumMod val="10000"/>
                  </a:schemeClr>
                </a:solidFill>
                <a:latin typeface="Arial" panose="020B0604020202020204" pitchFamily="34" charset="0"/>
                <a:cs typeface="Arial" panose="020B0604020202020204" pitchFamily="34" charset="0"/>
              </a:rPr>
              <a:t>CCH</a:t>
            </a:r>
            <a:r>
              <a:rPr lang="en-US" sz="2800" dirty="0">
                <a:solidFill>
                  <a:schemeClr val="bg2">
                    <a:lumMod val="10000"/>
                  </a:schemeClr>
                </a:solidFill>
                <a:latin typeface="Arial" panose="020B0604020202020204" pitchFamily="34" charset="0"/>
                <a:cs typeface="Arial" panose="020B0604020202020204" pitchFamily="34" charset="0"/>
              </a:rPr>
              <a:t> case</a:t>
            </a:r>
          </a:p>
        </p:txBody>
      </p:sp>
      <p:sp>
        <p:nvSpPr>
          <p:cNvPr id="9" name="TextBox 8">
            <a:extLst>
              <a:ext uri="{FF2B5EF4-FFF2-40B4-BE49-F238E27FC236}">
                <a16:creationId xmlns:a16="http://schemas.microsoft.com/office/drawing/2014/main" id="{37A57B4F-5EA3-480E-8FAE-C5C67A7CD28A}"/>
              </a:ext>
            </a:extLst>
          </p:cNvPr>
          <p:cNvSpPr txBox="1"/>
          <p:nvPr/>
        </p:nvSpPr>
        <p:spPr>
          <a:xfrm>
            <a:off x="1015798" y="4587993"/>
            <a:ext cx="9903662" cy="954107"/>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2">
                    <a:lumMod val="10000"/>
                  </a:schemeClr>
                </a:solidFill>
                <a:latin typeface="Arial" panose="020B0604020202020204" pitchFamily="34" charset="0"/>
                <a:cs typeface="Arial" panose="020B0604020202020204" pitchFamily="34" charset="0"/>
              </a:rPr>
              <a:t>Explain the use and interpretation of the </a:t>
            </a:r>
            <a:r>
              <a:rPr lang="en-US" sz="2800" i="1" dirty="0">
                <a:solidFill>
                  <a:schemeClr val="bg2">
                    <a:lumMod val="10000"/>
                  </a:schemeClr>
                </a:solidFill>
                <a:latin typeface="Arial" panose="020B0604020202020204" pitchFamily="34" charset="0"/>
                <a:cs typeface="Arial" panose="020B0604020202020204" pitchFamily="34" charset="0"/>
              </a:rPr>
              <a:t>CCH</a:t>
            </a:r>
            <a:r>
              <a:rPr lang="en-US" sz="2800" dirty="0">
                <a:solidFill>
                  <a:schemeClr val="bg2">
                    <a:lumMod val="10000"/>
                  </a:schemeClr>
                </a:solidFill>
                <a:latin typeface="Arial" panose="020B0604020202020204" pitchFamily="34" charset="0"/>
                <a:cs typeface="Arial" panose="020B0604020202020204" pitchFamily="34" charset="0"/>
              </a:rPr>
              <a:t> six-factor test</a:t>
            </a:r>
            <a:endParaRPr lang="en-CA" dirty="0">
              <a:solidFill>
                <a:schemeClr val="bg2">
                  <a:lumMod val="10000"/>
                </a:schemeClr>
              </a:solidFill>
            </a:endParaRPr>
          </a:p>
        </p:txBody>
      </p:sp>
    </p:spTree>
    <p:extLst>
      <p:ext uri="{BB962C8B-B14F-4D97-AF65-F5344CB8AC3E}">
        <p14:creationId xmlns:p14="http://schemas.microsoft.com/office/powerpoint/2010/main" val="2237522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1370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CA" dirty="0">
                <a:solidFill>
                  <a:schemeClr val="tx1"/>
                </a:solidFill>
              </a:rPr>
              <a:t>Which of these issues was </a:t>
            </a:r>
            <a:r>
              <a:rPr lang="en-CA" dirty="0" smtClean="0">
                <a:solidFill>
                  <a:schemeClr val="tx1"/>
                </a:solidFill>
              </a:rPr>
              <a:t>NOT addressed </a:t>
            </a:r>
            <a:r>
              <a:rPr lang="en-CA" dirty="0">
                <a:solidFill>
                  <a:schemeClr val="tx1"/>
                </a:solidFill>
              </a:rPr>
              <a:t>in the </a:t>
            </a:r>
            <a:r>
              <a:rPr lang="en-CA" i="1" dirty="0">
                <a:solidFill>
                  <a:schemeClr val="tx1"/>
                </a:solidFill>
              </a:rPr>
              <a:t>CCH</a:t>
            </a:r>
            <a:r>
              <a:rPr lang="en-CA" dirty="0">
                <a:solidFill>
                  <a:schemeClr val="tx1"/>
                </a:solidFill>
              </a:rPr>
              <a:t> case</a:t>
            </a:r>
            <a:r>
              <a:rPr lang="en-CA" dirty="0" smtClean="0">
                <a:solidFill>
                  <a:schemeClr val="tx1"/>
                </a:solidFill>
              </a:rPr>
              <a:t>? </a:t>
            </a:r>
          </a:p>
          <a:p>
            <a:pPr lvl="1"/>
            <a:r>
              <a:rPr lang="en-CA" dirty="0" smtClean="0">
                <a:solidFill>
                  <a:schemeClr val="tx1"/>
                </a:solidFill>
              </a:rPr>
              <a:t>Whether </a:t>
            </a:r>
            <a:r>
              <a:rPr lang="en-CA" dirty="0">
                <a:solidFill>
                  <a:schemeClr val="tx1"/>
                </a:solidFill>
              </a:rPr>
              <a:t>the provision of a self-service photocopier constitutes copyright </a:t>
            </a:r>
            <a:r>
              <a:rPr lang="en-CA" dirty="0" smtClean="0">
                <a:solidFill>
                  <a:schemeClr val="tx1"/>
                </a:solidFill>
              </a:rPr>
              <a:t>infringement</a:t>
            </a:r>
          </a:p>
          <a:p>
            <a:pPr lvl="1" fontAlgn="base"/>
            <a:r>
              <a:rPr lang="en-CA" dirty="0">
                <a:solidFill>
                  <a:schemeClr val="tx1"/>
                </a:solidFill>
              </a:rPr>
              <a:t>Whether the Law Society’s custom photocopying service constitutes copyright infringement</a:t>
            </a:r>
          </a:p>
          <a:p>
            <a:pPr lvl="1" fontAlgn="base"/>
            <a:r>
              <a:rPr lang="en-CA" dirty="0">
                <a:solidFill>
                  <a:schemeClr val="tx1"/>
                </a:solidFill>
              </a:rPr>
              <a:t>Whether the Law Society’s copying of the publishers’ works can be considered fair dealing</a:t>
            </a:r>
          </a:p>
          <a:p>
            <a:pPr lvl="1" fontAlgn="base"/>
            <a:r>
              <a:rPr lang="en-CA" b="1" dirty="0">
                <a:solidFill>
                  <a:srgbClr val="879F3D"/>
                </a:solidFill>
              </a:rPr>
              <a:t>Whether the geographic distance between a Law Society member’s office and the Great Library’s print collection is a determinative fair dealing </a:t>
            </a:r>
            <a:r>
              <a:rPr lang="en-CA" b="1" dirty="0" smtClean="0">
                <a:solidFill>
                  <a:srgbClr val="879F3D"/>
                </a:solidFill>
              </a:rPr>
              <a:t>factor</a:t>
            </a:r>
            <a:endParaRPr lang="en-CA" dirty="0">
              <a:solidFill>
                <a:srgbClr val="879F3D"/>
              </a:solidFill>
            </a:endParaRPr>
          </a:p>
          <a:p>
            <a:endParaRPr lang="en-CA" dirty="0">
              <a:solidFill>
                <a:schemeClr val="tx1"/>
              </a:solidFill>
            </a:endParaRPr>
          </a:p>
        </p:txBody>
      </p:sp>
      <p:sp>
        <p:nvSpPr>
          <p:cNvPr id="3" name="Text Placeholder 2"/>
          <p:cNvSpPr>
            <a:spLocks noGrp="1"/>
          </p:cNvSpPr>
          <p:nvPr>
            <p:ph type="body" sz="quarter" idx="16"/>
          </p:nvPr>
        </p:nvSpPr>
        <p:spPr/>
        <p:txBody>
          <a:bodyPr/>
          <a:lstStyle/>
          <a:p>
            <a:r>
              <a:rPr lang="en-CA" dirty="0">
                <a:solidFill>
                  <a:sysClr val="windowText" lastClr="000000"/>
                </a:solidFill>
              </a:rPr>
              <a:t>Fair dealing is a users’ right. The librarian is not the ultimate user of the copied material, therefore no copying by librarians for their patrons can be fair dealing</a:t>
            </a:r>
            <a:r>
              <a:rPr lang="en-CA" dirty="0" smtClean="0">
                <a:solidFill>
                  <a:sysClr val="windowText" lastClr="000000"/>
                </a:solidFill>
              </a:rPr>
              <a:t>. </a:t>
            </a:r>
          </a:p>
          <a:p>
            <a:pPr lvl="1"/>
            <a:r>
              <a:rPr lang="en-CA" dirty="0" smtClean="0">
                <a:solidFill>
                  <a:sysClr val="windowText" lastClr="000000"/>
                </a:solidFill>
              </a:rPr>
              <a:t>True</a:t>
            </a:r>
          </a:p>
          <a:p>
            <a:pPr lvl="1"/>
            <a:r>
              <a:rPr lang="en-US" b="1" dirty="0" smtClean="0">
                <a:solidFill>
                  <a:srgbClr val="879F3D"/>
                </a:solidFill>
              </a:rPr>
              <a:t>False</a:t>
            </a:r>
            <a:endParaRPr lang="en-CA" b="1" dirty="0">
              <a:solidFill>
                <a:srgbClr val="879F3D"/>
              </a:solidFill>
            </a:endParaRPr>
          </a:p>
          <a:p>
            <a:endParaRPr lang="en-CA" dirty="0"/>
          </a:p>
        </p:txBody>
      </p:sp>
    </p:spTree>
    <p:extLst>
      <p:ext uri="{BB962C8B-B14F-4D97-AF65-F5344CB8AC3E}">
        <p14:creationId xmlns:p14="http://schemas.microsoft.com/office/powerpoint/2010/main" val="1388532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mj-lt"/>
              <a:buAutoNum type="arabicPeriod" startAt="4"/>
            </a:pPr>
            <a:r>
              <a:rPr lang="en-CA" dirty="0">
                <a:solidFill>
                  <a:schemeClr val="tx1"/>
                </a:solidFill>
                <a:latin typeface="Arial" panose="020B0604020202020204" pitchFamily="34" charset="0"/>
                <a:cs typeface="Arial" panose="020B0604020202020204" pitchFamily="34" charset="0"/>
              </a:rPr>
              <a:t>The six fair dealing factors used by the SCC in this case set a precedent and must be used by the judiciary in all future copyright infringement claims where the defendant relies on a fair </a:t>
            </a:r>
            <a:r>
              <a:rPr lang="en-CA" dirty="0" smtClean="0">
                <a:solidFill>
                  <a:schemeClr val="tx1"/>
                </a:solidFill>
                <a:latin typeface="Arial" panose="020B0604020202020204" pitchFamily="34" charset="0"/>
                <a:cs typeface="Arial" panose="020B0604020202020204" pitchFamily="34" charset="0"/>
              </a:rPr>
              <a:t>dealing argument. </a:t>
            </a:r>
          </a:p>
          <a:p>
            <a:pPr lvl="1"/>
            <a:r>
              <a:rPr lang="en-CA" dirty="0" smtClean="0">
                <a:solidFill>
                  <a:schemeClr val="tx1"/>
                </a:solidFill>
                <a:latin typeface="Arial" panose="020B0604020202020204" pitchFamily="34" charset="0"/>
                <a:cs typeface="Arial" panose="020B0604020202020204" pitchFamily="34" charset="0"/>
              </a:rPr>
              <a:t>True</a:t>
            </a:r>
          </a:p>
          <a:p>
            <a:pPr lvl="1"/>
            <a:r>
              <a:rPr lang="en-US" b="1" dirty="0" smtClean="0">
                <a:solidFill>
                  <a:srgbClr val="879F3D"/>
                </a:solidFill>
                <a:latin typeface="Arial" panose="020B0604020202020204" pitchFamily="34" charset="0"/>
                <a:cs typeface="Arial" panose="020B0604020202020204" pitchFamily="34" charset="0"/>
              </a:rPr>
              <a:t>False</a:t>
            </a:r>
            <a:endParaRPr lang="en-CA" b="1" dirty="0">
              <a:solidFill>
                <a:srgbClr val="879F3D"/>
              </a:solidFill>
            </a:endParaRPr>
          </a:p>
        </p:txBody>
      </p:sp>
      <p:sp>
        <p:nvSpPr>
          <p:cNvPr id="3" name="Text Placeholder 2"/>
          <p:cNvSpPr>
            <a:spLocks noGrp="1"/>
          </p:cNvSpPr>
          <p:nvPr>
            <p:ph type="body" sz="quarter" idx="16"/>
          </p:nvPr>
        </p:nvSpPr>
        <p:spPr/>
        <p:txBody>
          <a:bodyPr/>
          <a:lstStyle/>
          <a:p>
            <a:pPr>
              <a:buFont typeface="+mj-lt"/>
              <a:buAutoNum type="arabicPeriod" startAt="3"/>
            </a:pPr>
            <a:r>
              <a:rPr lang="en-CA" dirty="0">
                <a:solidFill>
                  <a:schemeClr val="tx1"/>
                </a:solidFill>
                <a:latin typeface="Arial" panose="020B0604020202020204" pitchFamily="34" charset="0"/>
                <a:cs typeface="Arial" panose="020B0604020202020204" pitchFamily="34" charset="0"/>
              </a:rPr>
              <a:t>Complete the phrase that was included in the majority SCC decision: "In order to maintain the proper ________ between the _______ of a ___________ and ________, it must not be interpreted restrictively</a:t>
            </a:r>
            <a:r>
              <a:rPr lang="en-CA" dirty="0" smtClean="0">
                <a:solidFill>
                  <a:schemeClr val="tx1"/>
                </a:solidFill>
                <a:latin typeface="Arial" panose="020B0604020202020204" pitchFamily="34" charset="0"/>
                <a:cs typeface="Arial" panose="020B0604020202020204" pitchFamily="34" charset="0"/>
              </a:rPr>
              <a:t>.“</a:t>
            </a:r>
          </a:p>
          <a:p>
            <a:pPr lvl="1">
              <a:buFont typeface="Courier New" panose="02070309020205020404" pitchFamily="49" charset="0"/>
              <a:buChar char="o"/>
            </a:pPr>
            <a:r>
              <a:rPr lang="en-CA" i="1" dirty="0" smtClean="0">
                <a:solidFill>
                  <a:schemeClr val="tx1"/>
                </a:solidFill>
                <a:latin typeface="Arial" panose="020B0604020202020204" pitchFamily="34" charset="0"/>
                <a:cs typeface="Arial" panose="020B0604020202020204" pitchFamily="34" charset="0"/>
              </a:rPr>
              <a:t>Word </a:t>
            </a:r>
            <a:r>
              <a:rPr lang="en-CA" i="1" dirty="0">
                <a:solidFill>
                  <a:schemeClr val="tx1"/>
                </a:solidFill>
                <a:latin typeface="Arial" panose="020B0604020202020204" pitchFamily="34" charset="0"/>
                <a:cs typeface="Arial" panose="020B0604020202020204" pitchFamily="34" charset="0"/>
              </a:rPr>
              <a:t>choices:</a:t>
            </a:r>
            <a:r>
              <a:rPr lang="en-CA" dirty="0">
                <a:solidFill>
                  <a:schemeClr val="tx1"/>
                </a:solidFill>
                <a:latin typeface="Arial" panose="020B0604020202020204" pitchFamily="34" charset="0"/>
                <a:cs typeface="Arial" panose="020B0604020202020204" pitchFamily="34" charset="0"/>
              </a:rPr>
              <a:t> copyright owner, public good, balance, </a:t>
            </a:r>
            <a:r>
              <a:rPr lang="en-CA" dirty="0" smtClean="0">
                <a:solidFill>
                  <a:schemeClr val="tx1"/>
                </a:solidFill>
                <a:latin typeface="Arial" panose="020B0604020202020204" pitchFamily="34" charset="0"/>
                <a:cs typeface="Arial" panose="020B0604020202020204" pitchFamily="34" charset="0"/>
              </a:rPr>
              <a:t>rights</a:t>
            </a:r>
          </a:p>
          <a:p>
            <a:pPr lvl="1">
              <a:buFont typeface="Courier New" panose="02070309020205020404" pitchFamily="49" charset="0"/>
              <a:buChar char="o"/>
            </a:pPr>
            <a:r>
              <a:rPr lang="en-CA" b="1" i="1" dirty="0">
                <a:solidFill>
                  <a:srgbClr val="879F3D"/>
                </a:solidFill>
                <a:latin typeface="Arial" panose="020B0604020202020204" pitchFamily="34" charset="0"/>
                <a:cs typeface="Arial" panose="020B0604020202020204" pitchFamily="34" charset="0"/>
              </a:rPr>
              <a:t>Correct order</a:t>
            </a:r>
            <a:r>
              <a:rPr lang="en-CA" b="1" dirty="0">
                <a:solidFill>
                  <a:srgbClr val="879F3D"/>
                </a:solidFill>
                <a:latin typeface="Arial" panose="020B0604020202020204" pitchFamily="34" charset="0"/>
                <a:cs typeface="Arial" panose="020B0604020202020204" pitchFamily="34" charset="0"/>
              </a:rPr>
              <a:t>: balance, rights, copyright owner, public </a:t>
            </a:r>
            <a:r>
              <a:rPr lang="en-CA" b="1" dirty="0" smtClean="0">
                <a:solidFill>
                  <a:srgbClr val="879F3D"/>
                </a:solidFill>
                <a:latin typeface="Arial" panose="020B0604020202020204" pitchFamily="34" charset="0"/>
                <a:cs typeface="Arial" panose="020B0604020202020204" pitchFamily="34" charset="0"/>
              </a:rPr>
              <a:t>good</a:t>
            </a:r>
          </a:p>
          <a:p>
            <a:pPr lvl="1">
              <a:buFont typeface="Courier New" panose="02070309020205020404" pitchFamily="49" charset="0"/>
              <a:buChar char="o"/>
            </a:pPr>
            <a:endParaRPr lang="en-CA" dirty="0">
              <a:solidFill>
                <a:schemeClr val="tx1"/>
              </a:solidFill>
              <a:latin typeface="Arial" panose="020B0604020202020204" pitchFamily="34" charset="0"/>
              <a:cs typeface="Arial" panose="020B0604020202020204" pitchFamily="34" charset="0"/>
            </a:endParaRPr>
          </a:p>
          <a:p>
            <a:pPr>
              <a:buFont typeface="+mj-lt"/>
              <a:buAutoNum type="arabicPeriod" startAt="3"/>
            </a:pPr>
            <a:endParaRPr lang="en-CA" dirty="0">
              <a:solidFill>
                <a:schemeClr val="tx1"/>
              </a:solidFill>
              <a:latin typeface="Arial" panose="020B0604020202020204" pitchFamily="34" charset="0"/>
              <a:cs typeface="Arial" panose="020B0604020202020204" pitchFamily="34" charset="0"/>
            </a:endParaRPr>
          </a:p>
          <a:p>
            <a:pPr>
              <a:buAutoNum type="arabicPeriod" startAt="3"/>
            </a:pPr>
            <a:endParaRPr lang="en-CA" dirty="0"/>
          </a:p>
        </p:txBody>
      </p:sp>
    </p:spTree>
    <p:extLst>
      <p:ext uri="{BB962C8B-B14F-4D97-AF65-F5344CB8AC3E}">
        <p14:creationId xmlns:p14="http://schemas.microsoft.com/office/powerpoint/2010/main" val="3322039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a:buFont typeface="+mj-lt"/>
              <a:buAutoNum type="arabicPeriod" startAt="6"/>
            </a:pPr>
            <a:r>
              <a:rPr lang="en-CA" dirty="0">
                <a:solidFill>
                  <a:schemeClr val="tx1"/>
                </a:solidFill>
                <a:latin typeface="Arial" panose="020B0604020202020204" pitchFamily="34" charset="0"/>
                <a:cs typeface="Arial" panose="020B0604020202020204" pitchFamily="34" charset="0"/>
              </a:rPr>
              <a:t>Which of the following is NOT one of the six factors for determining the fairness of a dealing</a:t>
            </a:r>
            <a:r>
              <a:rPr lang="en-CA" dirty="0" smtClean="0">
                <a:solidFill>
                  <a:schemeClr val="tx1"/>
                </a:solidFill>
                <a:latin typeface="Arial" panose="020B0604020202020204" pitchFamily="34" charset="0"/>
                <a:cs typeface="Arial" panose="020B0604020202020204" pitchFamily="34" charset="0"/>
              </a:rPr>
              <a:t>? </a:t>
            </a:r>
          </a:p>
          <a:p>
            <a:pPr lvl="1"/>
            <a:r>
              <a:rPr lang="en-CA" dirty="0" smtClean="0">
                <a:solidFill>
                  <a:schemeClr val="tx1"/>
                </a:solidFill>
                <a:latin typeface="Arial" panose="020B0604020202020204" pitchFamily="34" charset="0"/>
                <a:cs typeface="Arial" panose="020B0604020202020204" pitchFamily="34" charset="0"/>
              </a:rPr>
              <a:t>The character </a:t>
            </a:r>
            <a:r>
              <a:rPr lang="en-CA" dirty="0">
                <a:solidFill>
                  <a:schemeClr val="tx1"/>
                </a:solidFill>
                <a:latin typeface="Arial" panose="020B0604020202020204" pitchFamily="34" charset="0"/>
                <a:cs typeface="Arial" panose="020B0604020202020204" pitchFamily="34" charset="0"/>
              </a:rPr>
              <a:t>of the </a:t>
            </a:r>
            <a:r>
              <a:rPr lang="en-CA" dirty="0" smtClean="0">
                <a:solidFill>
                  <a:schemeClr val="tx1"/>
                </a:solidFill>
                <a:latin typeface="Arial" panose="020B0604020202020204" pitchFamily="34" charset="0"/>
                <a:cs typeface="Arial" panose="020B0604020202020204" pitchFamily="34" charset="0"/>
              </a:rPr>
              <a:t>dealing</a:t>
            </a:r>
          </a:p>
          <a:p>
            <a:pPr lvl="1" fontAlgn="base"/>
            <a:r>
              <a:rPr lang="en-CA" dirty="0">
                <a:solidFill>
                  <a:schemeClr val="tx1"/>
                </a:solidFill>
                <a:latin typeface="Arial" panose="020B0604020202020204" pitchFamily="34" charset="0"/>
                <a:cs typeface="Arial" panose="020B0604020202020204" pitchFamily="34" charset="0"/>
              </a:rPr>
              <a:t>Alternatives to the </a:t>
            </a:r>
            <a:r>
              <a:rPr lang="en-CA" dirty="0" smtClean="0">
                <a:solidFill>
                  <a:schemeClr val="tx1"/>
                </a:solidFill>
                <a:latin typeface="Arial" panose="020B0604020202020204" pitchFamily="34" charset="0"/>
                <a:cs typeface="Arial" panose="020B0604020202020204" pitchFamily="34" charset="0"/>
              </a:rPr>
              <a:t>dealing</a:t>
            </a:r>
            <a:endParaRPr lang="en-CA" dirty="0">
              <a:solidFill>
                <a:schemeClr val="tx1"/>
              </a:solidFill>
              <a:latin typeface="Arial" panose="020B0604020202020204" pitchFamily="34" charset="0"/>
              <a:cs typeface="Arial" panose="020B0604020202020204" pitchFamily="34" charset="0"/>
            </a:endParaRPr>
          </a:p>
          <a:p>
            <a:pPr lvl="1" fontAlgn="base"/>
            <a:r>
              <a:rPr lang="en-CA" b="1" dirty="0">
                <a:solidFill>
                  <a:srgbClr val="879F3D"/>
                </a:solidFill>
                <a:latin typeface="Arial" panose="020B0604020202020204" pitchFamily="34" charset="0"/>
                <a:cs typeface="Arial" panose="020B0604020202020204" pitchFamily="34" charset="0"/>
              </a:rPr>
              <a:t>Transformative </a:t>
            </a:r>
            <a:r>
              <a:rPr lang="en-CA" b="1" dirty="0" smtClean="0">
                <a:solidFill>
                  <a:srgbClr val="879F3D"/>
                </a:solidFill>
                <a:latin typeface="Arial" panose="020B0604020202020204" pitchFamily="34" charset="0"/>
                <a:cs typeface="Arial" panose="020B0604020202020204" pitchFamily="34" charset="0"/>
              </a:rPr>
              <a:t>aspects </a:t>
            </a:r>
            <a:r>
              <a:rPr lang="en-CA" b="1" dirty="0">
                <a:solidFill>
                  <a:srgbClr val="879F3D"/>
                </a:solidFill>
                <a:latin typeface="Arial" panose="020B0604020202020204" pitchFamily="34" charset="0"/>
                <a:cs typeface="Arial" panose="020B0604020202020204" pitchFamily="34" charset="0"/>
              </a:rPr>
              <a:t>of the </a:t>
            </a:r>
            <a:r>
              <a:rPr lang="en-CA" b="1" dirty="0" smtClean="0">
                <a:solidFill>
                  <a:srgbClr val="879F3D"/>
                </a:solidFill>
                <a:latin typeface="Arial" panose="020B0604020202020204" pitchFamily="34" charset="0"/>
                <a:cs typeface="Arial" panose="020B0604020202020204" pitchFamily="34" charset="0"/>
              </a:rPr>
              <a:t>dealing</a:t>
            </a:r>
            <a:endParaRPr lang="en-CA" b="1" dirty="0">
              <a:solidFill>
                <a:srgbClr val="879F3D"/>
              </a:solidFill>
              <a:latin typeface="Arial" panose="020B0604020202020204" pitchFamily="34" charset="0"/>
              <a:cs typeface="Arial" panose="020B0604020202020204" pitchFamily="34" charset="0"/>
            </a:endParaRPr>
          </a:p>
          <a:p>
            <a:pPr lvl="1" fontAlgn="base"/>
            <a:r>
              <a:rPr lang="en-CA" dirty="0">
                <a:solidFill>
                  <a:schemeClr val="tx1"/>
                </a:solidFill>
                <a:latin typeface="Arial" panose="020B0604020202020204" pitchFamily="34" charset="0"/>
                <a:cs typeface="Arial" panose="020B0604020202020204" pitchFamily="34" charset="0"/>
              </a:rPr>
              <a:t>The </a:t>
            </a:r>
            <a:r>
              <a:rPr lang="en-CA" dirty="0" smtClean="0">
                <a:solidFill>
                  <a:schemeClr val="tx1"/>
                </a:solidFill>
                <a:latin typeface="Arial" panose="020B0604020202020204" pitchFamily="34" charset="0"/>
                <a:cs typeface="Arial" panose="020B0604020202020204" pitchFamily="34" charset="0"/>
              </a:rPr>
              <a:t>nature </a:t>
            </a:r>
            <a:r>
              <a:rPr lang="en-CA" dirty="0">
                <a:solidFill>
                  <a:schemeClr val="tx1"/>
                </a:solidFill>
                <a:latin typeface="Arial" panose="020B0604020202020204" pitchFamily="34" charset="0"/>
                <a:cs typeface="Arial" panose="020B0604020202020204" pitchFamily="34" charset="0"/>
              </a:rPr>
              <a:t>of the </a:t>
            </a:r>
            <a:r>
              <a:rPr lang="en-CA" dirty="0" smtClean="0">
                <a:solidFill>
                  <a:schemeClr val="tx1"/>
                </a:solidFill>
                <a:latin typeface="Arial" panose="020B0604020202020204" pitchFamily="34" charset="0"/>
                <a:cs typeface="Arial" panose="020B0604020202020204" pitchFamily="34" charset="0"/>
              </a:rPr>
              <a:t>work</a:t>
            </a:r>
          </a:p>
          <a:p>
            <a:pPr lvl="1"/>
            <a:endParaRPr lang="en-CA" dirty="0">
              <a:solidFill>
                <a:schemeClr val="tx1"/>
              </a:solidFill>
              <a:latin typeface="Arial" panose="020B0604020202020204" pitchFamily="34" charset="0"/>
              <a:cs typeface="Arial" panose="020B0604020202020204" pitchFamily="34" charset="0"/>
            </a:endParaRPr>
          </a:p>
          <a:p>
            <a:pPr>
              <a:buAutoNum type="arabicPeriod" startAt="6"/>
            </a:pPr>
            <a:endParaRPr lang="en-CA" dirty="0">
              <a:solidFill>
                <a:schemeClr val="tx1"/>
              </a:solidFill>
              <a:latin typeface="Arial" panose="020B0604020202020204" pitchFamily="34" charset="0"/>
              <a:cs typeface="Arial" panose="020B0604020202020204" pitchFamily="34" charset="0"/>
            </a:endParaRPr>
          </a:p>
        </p:txBody>
      </p:sp>
      <p:sp>
        <p:nvSpPr>
          <p:cNvPr id="3" name="Text Placeholder 2"/>
          <p:cNvSpPr>
            <a:spLocks noGrp="1"/>
          </p:cNvSpPr>
          <p:nvPr>
            <p:ph type="body" sz="quarter" idx="16"/>
          </p:nvPr>
        </p:nvSpPr>
        <p:spPr/>
        <p:txBody>
          <a:bodyPr/>
          <a:lstStyle/>
          <a:p>
            <a:pPr>
              <a:buFont typeface="+mj-lt"/>
              <a:buAutoNum type="arabicPeriod" startAt="5"/>
            </a:pPr>
            <a:r>
              <a:rPr lang="en-CA" dirty="0">
                <a:solidFill>
                  <a:schemeClr val="tx1"/>
                </a:solidFill>
                <a:latin typeface="Arial" panose="020B0604020202020204" pitchFamily="34" charset="0"/>
                <a:cs typeface="Arial" panose="020B0604020202020204" pitchFamily="34" charset="0"/>
              </a:rPr>
              <a:t>While the SCC made it clear that fair dealing is an important users’ right and has a key role in maintaining the balance of interests between users and </a:t>
            </a:r>
            <a:r>
              <a:rPr lang="en-CA" dirty="0" smtClean="0">
                <a:solidFill>
                  <a:schemeClr val="tx1"/>
                </a:solidFill>
                <a:latin typeface="Arial" panose="020B0604020202020204" pitchFamily="34" charset="0"/>
                <a:cs typeface="Arial" panose="020B0604020202020204" pitchFamily="34" charset="0"/>
              </a:rPr>
              <a:t>rights holders</a:t>
            </a:r>
            <a:r>
              <a:rPr lang="en-CA" dirty="0">
                <a:solidFill>
                  <a:schemeClr val="tx1"/>
                </a:solidFill>
                <a:latin typeface="Arial" panose="020B0604020202020204" pitchFamily="34" charset="0"/>
                <a:cs typeface="Arial" panose="020B0604020202020204" pitchFamily="34" charset="0"/>
              </a:rPr>
              <a:t>, this balance can only be maintained through a restrictive interpretation of fair dealing</a:t>
            </a:r>
            <a:r>
              <a:rPr lang="en-CA" dirty="0" smtClean="0">
                <a:solidFill>
                  <a:schemeClr val="tx1"/>
                </a:solidFill>
                <a:latin typeface="Arial" panose="020B0604020202020204" pitchFamily="34" charset="0"/>
                <a:cs typeface="Arial" panose="020B0604020202020204" pitchFamily="34" charset="0"/>
              </a:rPr>
              <a:t>. </a:t>
            </a:r>
          </a:p>
          <a:p>
            <a:pPr lvl="1"/>
            <a:r>
              <a:rPr lang="en-CA" dirty="0" smtClean="0">
                <a:solidFill>
                  <a:schemeClr val="tx1"/>
                </a:solidFill>
                <a:latin typeface="Arial" panose="020B0604020202020204" pitchFamily="34" charset="0"/>
                <a:cs typeface="Arial" panose="020B0604020202020204" pitchFamily="34" charset="0"/>
              </a:rPr>
              <a:t>True</a:t>
            </a:r>
          </a:p>
          <a:p>
            <a:pPr lvl="1"/>
            <a:r>
              <a:rPr lang="en-US" b="1" dirty="0" smtClean="0">
                <a:solidFill>
                  <a:srgbClr val="879F3D"/>
                </a:solidFill>
                <a:latin typeface="Arial" panose="020B0604020202020204" pitchFamily="34" charset="0"/>
                <a:cs typeface="Arial" panose="020B0604020202020204" pitchFamily="34" charset="0"/>
              </a:rPr>
              <a:t>False</a:t>
            </a:r>
            <a:endParaRPr lang="en-CA" b="1" dirty="0">
              <a:solidFill>
                <a:srgbClr val="879F3D"/>
              </a:solidFill>
              <a:latin typeface="Arial" panose="020B0604020202020204" pitchFamily="34" charset="0"/>
              <a:cs typeface="Arial" panose="020B0604020202020204" pitchFamily="34" charset="0"/>
            </a:endParaRPr>
          </a:p>
          <a:p>
            <a:pPr>
              <a:buAutoNum type="arabicPeriod" startAt="5"/>
            </a:pPr>
            <a:endParaRPr lang="en-CA" dirty="0"/>
          </a:p>
        </p:txBody>
      </p:sp>
    </p:spTree>
    <p:extLst>
      <p:ext uri="{BB962C8B-B14F-4D97-AF65-F5344CB8AC3E}">
        <p14:creationId xmlns:p14="http://schemas.microsoft.com/office/powerpoint/2010/main" val="4218004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6075" indent="-346075"/>
            <a:r>
              <a:rPr lang="en-US" dirty="0" err="1"/>
              <a:t>Scassa</a:t>
            </a:r>
            <a:r>
              <a:rPr lang="en-US" dirty="0"/>
              <a:t>, T. (2004). Recalibrating copyright law? A comment on the Supreme Court of Canada's decision in CCH Canadian Limited et al. v. Law Society of Upper Canada. </a:t>
            </a:r>
            <a:r>
              <a:rPr lang="en-US" i="1" dirty="0"/>
              <a:t>Canadian Journal Of Law &amp; Technology</a:t>
            </a:r>
            <a:r>
              <a:rPr lang="en-US" dirty="0"/>
              <a:t>, (2), 89</a:t>
            </a:r>
            <a:r>
              <a:rPr lang="en-US" dirty="0" smtClean="0"/>
              <a:t>.</a:t>
            </a:r>
            <a:r>
              <a:rPr lang="en-US" dirty="0"/>
              <a:t/>
            </a:r>
            <a:br>
              <a:rPr lang="en-US" dirty="0"/>
            </a:br>
            <a:endParaRPr lang="en-US" dirty="0"/>
          </a:p>
          <a:p>
            <a:pPr marL="346075" indent="-346075"/>
            <a:r>
              <a:rPr lang="en-US" dirty="0" err="1"/>
              <a:t>Chapdelaine</a:t>
            </a:r>
            <a:r>
              <a:rPr lang="en-US" dirty="0"/>
              <a:t>, P. (2013). The </a:t>
            </a:r>
            <a:r>
              <a:rPr lang="en-US" dirty="0" smtClean="0"/>
              <a:t>Ambiguous </a:t>
            </a:r>
            <a:r>
              <a:rPr lang="en-US" dirty="0"/>
              <a:t>Nature of Copyright Users' Rights. </a:t>
            </a:r>
            <a:r>
              <a:rPr lang="en-US" i="1" dirty="0"/>
              <a:t>Intellectual Property Journal, 26</a:t>
            </a:r>
            <a:r>
              <a:rPr lang="en-US" dirty="0"/>
              <a:t>(1), 1-45.</a:t>
            </a:r>
          </a:p>
          <a:p>
            <a:endParaRPr lang="en-CA" dirty="0"/>
          </a:p>
        </p:txBody>
      </p:sp>
    </p:spTree>
    <p:extLst>
      <p:ext uri="{BB962C8B-B14F-4D97-AF65-F5344CB8AC3E}">
        <p14:creationId xmlns:p14="http://schemas.microsoft.com/office/powerpoint/2010/main" val="3435795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46075" indent="-346075"/>
            <a:r>
              <a:rPr lang="en-US" dirty="0"/>
              <a:t>CCH Canadian Ltd v. Law Society of Upper Canada. 2004 SCC 13. [2004] 1 SCR 339</a:t>
            </a:r>
            <a:r>
              <a:rPr lang="en-US" dirty="0" smtClean="0"/>
              <a:t>. </a:t>
            </a:r>
            <a:r>
              <a:rPr lang="en-US" dirty="0" smtClean="0">
                <a:hlinkClick r:id="rId2"/>
              </a:rPr>
              <a:t>https</a:t>
            </a:r>
            <a:r>
              <a:rPr lang="en-US" dirty="0">
                <a:hlinkClick r:id="rId2"/>
              </a:rPr>
              <a:t>://scc-csc.lexum.com/scc-csc/scc-csc/en/item/2125/index.do</a:t>
            </a:r>
            <a:endParaRPr lang="en-CA" dirty="0"/>
          </a:p>
        </p:txBody>
      </p:sp>
    </p:spTree>
    <p:extLst>
      <p:ext uri="{BB962C8B-B14F-4D97-AF65-F5344CB8AC3E}">
        <p14:creationId xmlns:p14="http://schemas.microsoft.com/office/powerpoint/2010/main" val="2055311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HISTORY</a:t>
            </a:r>
            <a:endParaRPr lang="en-CA" dirty="0"/>
          </a:p>
        </p:txBody>
      </p:sp>
      <p:pic>
        <p:nvPicPr>
          <p:cNvPr id="5" name="Content Placeholder 5">
            <a:extLst>
              <a:ext uri="{FF2B5EF4-FFF2-40B4-BE49-F238E27FC236}">
                <a16:creationId xmlns:a16="http://schemas.microsoft.com/office/drawing/2014/main" id="{E33A4849-68CE-42BB-81CB-B14D1D63FF0D}"/>
              </a:ext>
            </a:extLst>
          </p:cNvPr>
          <p:cNvPicPr>
            <a:picLocks noGrp="1" noChangeAspect="1"/>
          </p:cNvPicPr>
          <p:nvPr>
            <p:ph sz="quarter" idx="4294967295"/>
          </p:nvPr>
        </p:nvPicPr>
        <p:blipFill>
          <a:blip r:embed="rId3"/>
          <a:stretch>
            <a:fillRect/>
          </a:stretch>
        </p:blipFill>
        <p:spPr>
          <a:xfrm>
            <a:off x="542865" y="4605149"/>
            <a:ext cx="1639452" cy="932440"/>
          </a:xfrm>
          <a:prstGeom prst="rect">
            <a:avLst/>
          </a:prstGeom>
        </p:spPr>
      </p:pic>
      <p:pic>
        <p:nvPicPr>
          <p:cNvPr id="6" name="Content Placeholder 6">
            <a:extLst>
              <a:ext uri="{FF2B5EF4-FFF2-40B4-BE49-F238E27FC236}">
                <a16:creationId xmlns:a16="http://schemas.microsoft.com/office/drawing/2014/main" id="{3047B395-3F57-486E-9D25-5361936F46E0}"/>
              </a:ext>
            </a:extLst>
          </p:cNvPr>
          <p:cNvPicPr>
            <a:picLocks noChangeAspect="1"/>
          </p:cNvPicPr>
          <p:nvPr/>
        </p:nvPicPr>
        <p:blipFill>
          <a:blip r:embed="rId4"/>
          <a:stretch>
            <a:fillRect/>
          </a:stretch>
        </p:blipFill>
        <p:spPr>
          <a:xfrm>
            <a:off x="7797367" y="1730941"/>
            <a:ext cx="3569133" cy="2377941"/>
          </a:xfrm>
          <a:prstGeom prst="rect">
            <a:avLst/>
          </a:prstGeom>
        </p:spPr>
      </p:pic>
      <p:pic>
        <p:nvPicPr>
          <p:cNvPr id="7" name="Picture 6">
            <a:extLst>
              <a:ext uri="{FF2B5EF4-FFF2-40B4-BE49-F238E27FC236}">
                <a16:creationId xmlns:a16="http://schemas.microsoft.com/office/drawing/2014/main" id="{E741E86E-7735-4D29-A8B6-A1F62EA01B3A}"/>
              </a:ext>
            </a:extLst>
          </p:cNvPr>
          <p:cNvPicPr>
            <a:picLocks noChangeAspect="1"/>
          </p:cNvPicPr>
          <p:nvPr/>
        </p:nvPicPr>
        <p:blipFill>
          <a:blip r:embed="rId5"/>
          <a:stretch>
            <a:fillRect/>
          </a:stretch>
        </p:blipFill>
        <p:spPr>
          <a:xfrm>
            <a:off x="4895029" y="1543024"/>
            <a:ext cx="2006084" cy="1991169"/>
          </a:xfrm>
          <a:prstGeom prst="rect">
            <a:avLst/>
          </a:prstGeom>
        </p:spPr>
      </p:pic>
      <p:pic>
        <p:nvPicPr>
          <p:cNvPr id="8" name="Picture 7">
            <a:extLst>
              <a:ext uri="{FF2B5EF4-FFF2-40B4-BE49-F238E27FC236}">
                <a16:creationId xmlns:a16="http://schemas.microsoft.com/office/drawing/2014/main" id="{3F0985D3-B304-4123-A239-F1C8B9CCBD5D}"/>
              </a:ext>
            </a:extLst>
          </p:cNvPr>
          <p:cNvPicPr>
            <a:picLocks noChangeAspect="1"/>
          </p:cNvPicPr>
          <p:nvPr/>
        </p:nvPicPr>
        <p:blipFill>
          <a:blip r:embed="rId6"/>
          <a:stretch>
            <a:fillRect/>
          </a:stretch>
        </p:blipFill>
        <p:spPr>
          <a:xfrm>
            <a:off x="3760666" y="4157206"/>
            <a:ext cx="4036700" cy="2377941"/>
          </a:xfrm>
          <a:prstGeom prst="rect">
            <a:avLst/>
          </a:prstGeom>
        </p:spPr>
      </p:pic>
      <p:pic>
        <p:nvPicPr>
          <p:cNvPr id="9" name="Picture 8">
            <a:extLst>
              <a:ext uri="{FF2B5EF4-FFF2-40B4-BE49-F238E27FC236}">
                <a16:creationId xmlns:a16="http://schemas.microsoft.com/office/drawing/2014/main" id="{C8388006-3925-4619-9731-D30ACD726E99}"/>
              </a:ext>
            </a:extLst>
          </p:cNvPr>
          <p:cNvPicPr>
            <a:picLocks noChangeAspect="1"/>
          </p:cNvPicPr>
          <p:nvPr/>
        </p:nvPicPr>
        <p:blipFill rotWithShape="1">
          <a:blip r:embed="rId7"/>
          <a:srcRect l="25663" t="11546" r="27521" b="15230"/>
          <a:stretch/>
        </p:blipFill>
        <p:spPr>
          <a:xfrm>
            <a:off x="8321757" y="4360673"/>
            <a:ext cx="2520352" cy="1971009"/>
          </a:xfrm>
          <a:prstGeom prst="rect">
            <a:avLst/>
          </a:prstGeom>
        </p:spPr>
      </p:pic>
      <p:pic>
        <p:nvPicPr>
          <p:cNvPr id="10" name="Picture 9">
            <a:extLst>
              <a:ext uri="{FF2B5EF4-FFF2-40B4-BE49-F238E27FC236}">
                <a16:creationId xmlns:a16="http://schemas.microsoft.com/office/drawing/2014/main" id="{FC47C1C5-6809-4B34-B0A6-55BE6797984D}"/>
              </a:ext>
            </a:extLst>
          </p:cNvPr>
          <p:cNvPicPr>
            <a:picLocks noChangeAspect="1"/>
          </p:cNvPicPr>
          <p:nvPr/>
        </p:nvPicPr>
        <p:blipFill>
          <a:blip r:embed="rId8"/>
          <a:stretch>
            <a:fillRect/>
          </a:stretch>
        </p:blipFill>
        <p:spPr>
          <a:xfrm>
            <a:off x="103696" y="3124560"/>
            <a:ext cx="4035011" cy="556107"/>
          </a:xfrm>
          <a:prstGeom prst="rect">
            <a:avLst/>
          </a:prstGeom>
        </p:spPr>
      </p:pic>
      <p:pic>
        <p:nvPicPr>
          <p:cNvPr id="11" name="Picture 10">
            <a:extLst>
              <a:ext uri="{FF2B5EF4-FFF2-40B4-BE49-F238E27FC236}">
                <a16:creationId xmlns:a16="http://schemas.microsoft.com/office/drawing/2014/main" id="{FEFB0FAE-ACD9-4AE6-BF5B-E8CF3290B39D}"/>
              </a:ext>
            </a:extLst>
          </p:cNvPr>
          <p:cNvPicPr>
            <a:picLocks noChangeAspect="1"/>
          </p:cNvPicPr>
          <p:nvPr/>
        </p:nvPicPr>
        <p:blipFill>
          <a:blip r:embed="rId9"/>
          <a:stretch>
            <a:fillRect/>
          </a:stretch>
        </p:blipFill>
        <p:spPr>
          <a:xfrm>
            <a:off x="542865" y="1920702"/>
            <a:ext cx="1849335" cy="616445"/>
          </a:xfrm>
          <a:prstGeom prst="rect">
            <a:avLst/>
          </a:prstGeom>
        </p:spPr>
      </p:pic>
    </p:spTree>
    <p:extLst>
      <p:ext uri="{BB962C8B-B14F-4D97-AF65-F5344CB8AC3E}">
        <p14:creationId xmlns:p14="http://schemas.microsoft.com/office/powerpoint/2010/main" val="250221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20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r>
              <a:rPr lang="en-US" dirty="0"/>
              <a:t>Image Credits (in order of appearance</a:t>
            </a:r>
            <a:r>
              <a:rPr lang="en-US" dirty="0" smtClean="0"/>
              <a:t>):</a:t>
            </a:r>
          </a:p>
          <a:p>
            <a:pPr marL="361950" indent="-361950"/>
            <a:r>
              <a:rPr lang="en-US" dirty="0" err="1"/>
              <a:t>Raysonho</a:t>
            </a:r>
            <a:r>
              <a:rPr lang="en-US" dirty="0"/>
              <a:t>. (2010). [Toronto Reference Library]. </a:t>
            </a:r>
            <a:r>
              <a:rPr lang="en-US" i="1" dirty="0"/>
              <a:t>Wikimedia Commons</a:t>
            </a:r>
            <a:r>
              <a:rPr lang="en-US" dirty="0"/>
              <a:t>. CC0. </a:t>
            </a:r>
            <a:r>
              <a:rPr lang="en-US" dirty="0">
                <a:hlinkClick r:id="rId2"/>
              </a:rPr>
              <a:t>https://commons.wikimedia.org/wiki/File:TorontoReferenceLibrary.jpg </a:t>
            </a:r>
            <a:endParaRPr lang="en-US" dirty="0"/>
          </a:p>
          <a:p>
            <a:pPr marL="361950" indent="-361950"/>
            <a:r>
              <a:rPr lang="en-US" dirty="0" err="1"/>
              <a:t>Daderot</a:t>
            </a:r>
            <a:r>
              <a:rPr lang="en-US" dirty="0"/>
              <a:t>. (2015). [</a:t>
            </a:r>
            <a:r>
              <a:rPr lang="en-US" dirty="0" err="1"/>
              <a:t>Osgoode</a:t>
            </a:r>
            <a:r>
              <a:rPr lang="en-US" dirty="0"/>
              <a:t> Hall]. </a:t>
            </a:r>
            <a:r>
              <a:rPr lang="en-US" i="1" dirty="0" smtClean="0"/>
              <a:t>Wikimedia Commons</a:t>
            </a:r>
            <a:r>
              <a:rPr lang="en-US" dirty="0" smtClean="0"/>
              <a:t>. </a:t>
            </a:r>
            <a:r>
              <a:rPr lang="en-US" dirty="0"/>
              <a:t>CC0. </a:t>
            </a:r>
            <a:r>
              <a:rPr lang="en-US" dirty="0">
                <a:hlinkClick r:id="rId3"/>
              </a:rPr>
              <a:t>https://commons.wikimedia.org/wiki/File:Books_-_Great_Library,_Osgoode_Hall_-_Toronto,_Canada_-_DSC00432.jpg</a:t>
            </a:r>
            <a:endParaRPr lang="en-US" dirty="0"/>
          </a:p>
          <a:p>
            <a:pPr marL="361950" indent="-361950"/>
            <a:r>
              <a:rPr lang="en-US" dirty="0"/>
              <a:t>Law Society of Upper Canada. (</a:t>
            </a:r>
            <a:r>
              <a:rPr lang="en-US" dirty="0" err="1"/>
              <a:t>n.d</a:t>
            </a:r>
            <a:r>
              <a:rPr lang="en-US" dirty="0"/>
              <a:t>). [LSUC logo]. </a:t>
            </a:r>
            <a:r>
              <a:rPr lang="en-US" i="1" dirty="0"/>
              <a:t>Family LLB</a:t>
            </a:r>
            <a:r>
              <a:rPr lang="en-US" dirty="0" smtClean="0"/>
              <a:t>. </a:t>
            </a:r>
            <a:r>
              <a:rPr lang="en-US" dirty="0">
                <a:hlinkClick r:id="rId4"/>
              </a:rPr>
              <a:t>http://familyllb.com/tag/law-society-of-upper-canada/</a:t>
            </a:r>
            <a:r>
              <a:rPr lang="en-US" dirty="0"/>
              <a:t> </a:t>
            </a:r>
          </a:p>
          <a:p>
            <a:pPr marL="361950" indent="-361950"/>
            <a:r>
              <a:rPr lang="en-US" dirty="0" err="1"/>
              <a:t>Ghan</a:t>
            </a:r>
            <a:r>
              <a:rPr lang="en-US" dirty="0"/>
              <a:t> Koon Lay</a:t>
            </a:r>
            <a:r>
              <a:rPr lang="en-US" dirty="0" smtClean="0"/>
              <a:t>. (</a:t>
            </a:r>
            <a:r>
              <a:rPr lang="en-US" dirty="0" err="1"/>
              <a:t>n.d</a:t>
            </a:r>
            <a:r>
              <a:rPr lang="en-US" dirty="0"/>
              <a:t>). Copy Machine. </a:t>
            </a:r>
            <a:r>
              <a:rPr lang="en-US" i="1" dirty="0"/>
              <a:t>The Noun Project</a:t>
            </a:r>
            <a:r>
              <a:rPr lang="en-US" dirty="0"/>
              <a:t>. CC BY. </a:t>
            </a:r>
            <a:r>
              <a:rPr lang="en-US" dirty="0">
                <a:hlinkClick r:id="rId5"/>
              </a:rPr>
              <a:t>https://thenounproject.com/icon/690719/ </a:t>
            </a:r>
            <a:endParaRPr lang="en-US" dirty="0"/>
          </a:p>
          <a:p>
            <a:pPr marL="361950" indent="-361950"/>
            <a:r>
              <a:rPr lang="en-US" dirty="0"/>
              <a:t>Federal Court of Appeal</a:t>
            </a:r>
            <a:r>
              <a:rPr lang="en-US" dirty="0" smtClean="0"/>
              <a:t>. ( </a:t>
            </a:r>
            <a:r>
              <a:rPr lang="en-US" dirty="0" err="1"/>
              <a:t>n.d</a:t>
            </a:r>
            <a:r>
              <a:rPr lang="en-US" dirty="0" err="1" smtClean="0"/>
              <a:t>.</a:t>
            </a:r>
            <a:r>
              <a:rPr lang="en-US" dirty="0" smtClean="0"/>
              <a:t>). </a:t>
            </a:r>
            <a:r>
              <a:rPr lang="en-US" dirty="0"/>
              <a:t>[Federal Court Coat of Arms]. </a:t>
            </a:r>
            <a:r>
              <a:rPr lang="en-US" i="1" dirty="0"/>
              <a:t>Federal Court</a:t>
            </a:r>
            <a:r>
              <a:rPr lang="en-US" dirty="0"/>
              <a:t>. </a:t>
            </a:r>
            <a:r>
              <a:rPr lang="en-US" dirty="0">
                <a:hlinkClick r:id="rId6"/>
              </a:rPr>
              <a:t>http://cas-cdc-www02.cas-satj.gc.ca/portal/page/portal/fc_cf_en/Index</a:t>
            </a:r>
            <a:r>
              <a:rPr lang="en-US" dirty="0"/>
              <a:t>       </a:t>
            </a:r>
          </a:p>
        </p:txBody>
      </p:sp>
    </p:spTree>
    <p:extLst>
      <p:ext uri="{BB962C8B-B14F-4D97-AF65-F5344CB8AC3E}">
        <p14:creationId xmlns:p14="http://schemas.microsoft.com/office/powerpoint/2010/main" val="13241546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61950" indent="-361950"/>
            <a:r>
              <a:rPr lang="en-US" dirty="0"/>
              <a:t>Dig deeper</a:t>
            </a:r>
            <a:r>
              <a:rPr lang="en-US" dirty="0" smtClean="0"/>
              <a:t>. (</a:t>
            </a:r>
            <a:r>
              <a:rPr lang="en-US" dirty="0"/>
              <a:t>2017). [Supreme Court of Canada]. </a:t>
            </a:r>
            <a:r>
              <a:rPr lang="en-US" i="1" dirty="0"/>
              <a:t>Wikimedia Commons</a:t>
            </a:r>
            <a:r>
              <a:rPr lang="en-US" dirty="0"/>
              <a:t>. CC BY 4.0. </a:t>
            </a:r>
            <a:r>
              <a:rPr lang="en-US" dirty="0">
                <a:hlinkClick r:id="rId2"/>
              </a:rPr>
              <a:t>https://commons.wikimedia.org/wiki/File:Supreme_court_of_Canada_in_summer.jpg</a:t>
            </a:r>
            <a:r>
              <a:rPr lang="en-US" dirty="0"/>
              <a:t> </a:t>
            </a:r>
          </a:p>
          <a:p>
            <a:pPr marL="361950" indent="-361950"/>
            <a:r>
              <a:rPr lang="en-US" dirty="0"/>
              <a:t>CCH Incorporated. (2004). [CCH Incorporated Logo]. </a:t>
            </a:r>
            <a:r>
              <a:rPr lang="en-US" i="1" dirty="0"/>
              <a:t>CCH Incorporated</a:t>
            </a:r>
            <a:r>
              <a:rPr lang="en-US" dirty="0"/>
              <a:t>. </a:t>
            </a:r>
            <a:r>
              <a:rPr lang="en-US" dirty="0">
                <a:hlinkClick r:id="rId3"/>
              </a:rPr>
              <a:t>https://web.archive.org/web/20040326043957/http://cch.com</a:t>
            </a:r>
            <a:r>
              <a:rPr lang="en-US" dirty="0"/>
              <a:t> </a:t>
            </a:r>
          </a:p>
          <a:p>
            <a:pPr marL="361950" indent="-361950"/>
            <a:r>
              <a:rPr lang="en-US" dirty="0"/>
              <a:t>Thomson </a:t>
            </a:r>
            <a:r>
              <a:rPr lang="en-US" dirty="0" err="1"/>
              <a:t>Carswell</a:t>
            </a:r>
            <a:r>
              <a:rPr lang="en-US" dirty="0"/>
              <a:t>. (2004) [Thomson </a:t>
            </a:r>
            <a:r>
              <a:rPr lang="en-US" dirty="0" err="1"/>
              <a:t>Carswell</a:t>
            </a:r>
            <a:r>
              <a:rPr lang="en-US" dirty="0"/>
              <a:t> logo]. </a:t>
            </a:r>
            <a:r>
              <a:rPr lang="en-US" i="1" dirty="0"/>
              <a:t>Thomson </a:t>
            </a:r>
            <a:r>
              <a:rPr lang="en-US" i="1" dirty="0" err="1"/>
              <a:t>Carswell</a:t>
            </a:r>
            <a:r>
              <a:rPr lang="en-US" dirty="0"/>
              <a:t>. </a:t>
            </a:r>
            <a:r>
              <a:rPr lang="en-US" dirty="0">
                <a:hlinkClick r:id="rId4"/>
              </a:rPr>
              <a:t>https://web.archive.org/web/20040224205726/http://www.carswell.com:80/</a:t>
            </a:r>
            <a:r>
              <a:rPr lang="en-US" dirty="0"/>
              <a:t> </a:t>
            </a:r>
          </a:p>
          <a:p>
            <a:pPr marL="361950" indent="-361950"/>
            <a:r>
              <a:rPr lang="en-US" dirty="0"/>
              <a:t>Canada Law Books Inc. (2004). [Canada Law Books </a:t>
            </a:r>
            <a:r>
              <a:rPr lang="en-US" dirty="0" err="1"/>
              <a:t>Inc</a:t>
            </a:r>
            <a:r>
              <a:rPr lang="en-US" dirty="0"/>
              <a:t> logo]. </a:t>
            </a:r>
            <a:r>
              <a:rPr lang="en-US" i="1" dirty="0"/>
              <a:t>Canada Law Books</a:t>
            </a:r>
            <a:r>
              <a:rPr lang="en-US" dirty="0"/>
              <a:t>. </a:t>
            </a:r>
            <a:r>
              <a:rPr lang="en-US" dirty="0">
                <a:hlinkClick r:id="rId5"/>
              </a:rPr>
              <a:t>https://web.archive.org/web/20040209141949/http://canadalawbook.ca/</a:t>
            </a:r>
            <a:r>
              <a:rPr lang="en-US" dirty="0"/>
              <a:t> </a:t>
            </a:r>
          </a:p>
          <a:p>
            <a:pPr marL="361950" indent="-361950"/>
            <a:r>
              <a:rPr lang="en-US" dirty="0" err="1"/>
              <a:t>Musmellow</a:t>
            </a:r>
            <a:r>
              <a:rPr lang="en-US" dirty="0"/>
              <a:t>. (</a:t>
            </a:r>
            <a:r>
              <a:rPr lang="en-US" dirty="0" err="1"/>
              <a:t>n.d</a:t>
            </a:r>
            <a:r>
              <a:rPr lang="en-US" dirty="0"/>
              <a:t>). thumb tack. </a:t>
            </a:r>
            <a:r>
              <a:rPr lang="en-US" i="1" dirty="0"/>
              <a:t>The Noun Project</a:t>
            </a:r>
            <a:r>
              <a:rPr lang="en-US" dirty="0"/>
              <a:t>. CC BY. </a:t>
            </a:r>
            <a:r>
              <a:rPr lang="en-US" dirty="0">
                <a:hlinkClick r:id="rId6"/>
              </a:rPr>
              <a:t>http://thenounproject.com/icon/1781889</a:t>
            </a:r>
            <a:r>
              <a:rPr lang="en-US" dirty="0"/>
              <a:t> </a:t>
            </a:r>
          </a:p>
          <a:p>
            <a:pPr marL="361950" indent="-361950"/>
            <a:r>
              <a:rPr lang="en-US" dirty="0"/>
              <a:t>b </a:t>
            </a:r>
            <a:r>
              <a:rPr lang="en-US" dirty="0" err="1"/>
              <a:t>farias</a:t>
            </a:r>
            <a:r>
              <a:rPr lang="en-US" dirty="0" smtClean="0"/>
              <a:t>. (</a:t>
            </a:r>
            <a:r>
              <a:rPr lang="en-US" dirty="0" err="1"/>
              <a:t>n.d</a:t>
            </a:r>
            <a:r>
              <a:rPr lang="en-US" dirty="0"/>
              <a:t>). Desk Icon. </a:t>
            </a:r>
            <a:r>
              <a:rPr lang="en-US" i="1" dirty="0"/>
              <a:t>The Noun Project</a:t>
            </a:r>
            <a:r>
              <a:rPr lang="en-US" dirty="0"/>
              <a:t>. CC BY. </a:t>
            </a:r>
            <a:r>
              <a:rPr lang="en-US" dirty="0" smtClean="0">
                <a:hlinkClick r:id="rId7"/>
              </a:rPr>
              <a:t>https</a:t>
            </a:r>
            <a:r>
              <a:rPr lang="en-US" dirty="0">
                <a:hlinkClick r:id="rId7"/>
              </a:rPr>
              <a:t>://thenounproject.com/icon/1219414/ </a:t>
            </a:r>
            <a:endParaRPr lang="en-CA" dirty="0"/>
          </a:p>
        </p:txBody>
      </p:sp>
    </p:spTree>
    <p:extLst>
      <p:ext uri="{BB962C8B-B14F-4D97-AF65-F5344CB8AC3E}">
        <p14:creationId xmlns:p14="http://schemas.microsoft.com/office/powerpoint/2010/main" val="38776284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61950" indent="-361950"/>
            <a:r>
              <a:rPr lang="en-US" dirty="0"/>
              <a:t>Dev, Nikhil. (</a:t>
            </a:r>
            <a:r>
              <a:rPr lang="en-US" dirty="0" err="1"/>
              <a:t>n.d</a:t>
            </a:r>
            <a:r>
              <a:rPr lang="en-US" dirty="0"/>
              <a:t>). Scales. </a:t>
            </a:r>
            <a:r>
              <a:rPr lang="en-US" i="1" dirty="0"/>
              <a:t>The Noun Project</a:t>
            </a:r>
            <a:r>
              <a:rPr lang="en-US" dirty="0"/>
              <a:t>. CC BY. </a:t>
            </a:r>
            <a:r>
              <a:rPr lang="en-US" dirty="0">
                <a:hlinkClick r:id="rId2"/>
              </a:rPr>
              <a:t>https://thenounproject.com/icon/15744</a:t>
            </a:r>
            <a:endParaRPr lang="en-US" dirty="0"/>
          </a:p>
          <a:p>
            <a:pPr marL="361950" indent="-361950"/>
            <a:r>
              <a:rPr lang="en-US" dirty="0" err="1"/>
              <a:t>Dezign</a:t>
            </a:r>
            <a:r>
              <a:rPr lang="en-US" dirty="0"/>
              <a:t>, </a:t>
            </a:r>
            <a:r>
              <a:rPr lang="en-US" dirty="0" err="1"/>
              <a:t>Ruslan</a:t>
            </a:r>
            <a:r>
              <a:rPr lang="en-US" dirty="0"/>
              <a:t>, ID. (</a:t>
            </a:r>
            <a:r>
              <a:rPr lang="en-US" dirty="0" err="1"/>
              <a:t>n.d.</a:t>
            </a:r>
            <a:r>
              <a:rPr lang="en-US" dirty="0"/>
              <a:t>). Target. </a:t>
            </a:r>
            <a:r>
              <a:rPr lang="en-US" i="1" dirty="0"/>
              <a:t>The Noun Project</a:t>
            </a:r>
            <a:r>
              <a:rPr lang="en-US" dirty="0"/>
              <a:t>. CC BY. </a:t>
            </a:r>
            <a:r>
              <a:rPr lang="en-US" dirty="0">
                <a:hlinkClick r:id="rId3"/>
              </a:rPr>
              <a:t>https://thenounproject.com/search/?q=purpose&amp;i=1005058 </a:t>
            </a:r>
            <a:endParaRPr lang="en-US" dirty="0"/>
          </a:p>
          <a:p>
            <a:pPr marL="361950" indent="-361950"/>
            <a:r>
              <a:rPr lang="en-US" dirty="0"/>
              <a:t>ATOM, TH. (</a:t>
            </a:r>
            <a:r>
              <a:rPr lang="en-US" dirty="0" err="1"/>
              <a:t>n.d.</a:t>
            </a:r>
            <a:r>
              <a:rPr lang="en-US" dirty="0"/>
              <a:t>). Copy. </a:t>
            </a:r>
            <a:r>
              <a:rPr lang="en-US" i="1" dirty="0"/>
              <a:t>The Noun Project</a:t>
            </a:r>
            <a:r>
              <a:rPr lang="en-US" dirty="0"/>
              <a:t>. CC BY. </a:t>
            </a:r>
            <a:r>
              <a:rPr lang="en-US" dirty="0">
                <a:hlinkClick r:id="rId4"/>
              </a:rPr>
              <a:t>https://thenounproject.com/search/?q=copy&amp;i=1474212</a:t>
            </a:r>
            <a:endParaRPr lang="en-US" dirty="0"/>
          </a:p>
          <a:p>
            <a:pPr marL="361950" indent="-361950"/>
            <a:r>
              <a:rPr lang="en-US" dirty="0" err="1"/>
              <a:t>Тимур</a:t>
            </a:r>
            <a:r>
              <a:rPr lang="en-US" dirty="0"/>
              <a:t> </a:t>
            </a:r>
            <a:r>
              <a:rPr lang="en-US" dirty="0" err="1"/>
              <a:t>Минвалеев</a:t>
            </a:r>
            <a:r>
              <a:rPr lang="en-US" dirty="0"/>
              <a:t>, RU. (</a:t>
            </a:r>
            <a:r>
              <a:rPr lang="en-US" dirty="0" err="1"/>
              <a:t>n.d.</a:t>
            </a:r>
            <a:r>
              <a:rPr lang="en-US" dirty="0"/>
              <a:t>). Percent. </a:t>
            </a:r>
            <a:r>
              <a:rPr lang="en-US" i="1" dirty="0"/>
              <a:t>The Noun Project</a:t>
            </a:r>
            <a:r>
              <a:rPr lang="en-US" dirty="0" smtClean="0"/>
              <a:t>. CC BY. </a:t>
            </a:r>
            <a:r>
              <a:rPr lang="en-US" dirty="0">
                <a:hlinkClick r:id="rId5"/>
              </a:rPr>
              <a:t>https://thenounproject.com/search/?q=percent&amp;i=397874</a:t>
            </a:r>
            <a:endParaRPr lang="en-US" dirty="0" smtClean="0"/>
          </a:p>
          <a:p>
            <a:pPr marL="361950" indent="-361950"/>
            <a:r>
              <a:rPr lang="en-US" dirty="0" err="1" smtClean="0"/>
              <a:t>Farais</a:t>
            </a:r>
            <a:r>
              <a:rPr lang="en-US" dirty="0"/>
              <a:t>, B, CL. (</a:t>
            </a:r>
            <a:r>
              <a:rPr lang="en-US" dirty="0" err="1"/>
              <a:t>n.d.</a:t>
            </a:r>
            <a:r>
              <a:rPr lang="en-US" dirty="0"/>
              <a:t>). Decision. </a:t>
            </a:r>
            <a:r>
              <a:rPr lang="en-US" i="1" dirty="0"/>
              <a:t>The Noun Project</a:t>
            </a:r>
            <a:r>
              <a:rPr lang="en-US" dirty="0"/>
              <a:t>. CC BY. </a:t>
            </a:r>
            <a:r>
              <a:rPr lang="en-US" dirty="0">
                <a:hlinkClick r:id="rId6"/>
              </a:rPr>
              <a:t>https://thenounproject.com/search/?q=alternatives&amp;i=1074053</a:t>
            </a:r>
            <a:endParaRPr lang="en-US" dirty="0"/>
          </a:p>
          <a:p>
            <a:pPr marL="361950" indent="-361950"/>
            <a:r>
              <a:rPr lang="en-CA" dirty="0" err="1">
                <a:latin typeface="Arial" panose="020B0604020202020204" pitchFamily="34" charset="0"/>
                <a:cs typeface="Arial" panose="020B0604020202020204" pitchFamily="34" charset="0"/>
              </a:rPr>
              <a:t>Cresnar</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Gregor</a:t>
            </a:r>
            <a:r>
              <a:rPr lang="en-CA" dirty="0">
                <a:latin typeface="Arial" panose="020B0604020202020204" pitchFamily="34" charset="0"/>
                <a:cs typeface="Arial" panose="020B0604020202020204" pitchFamily="34" charset="0"/>
              </a:rPr>
              <a:t>. (</a:t>
            </a:r>
            <a:r>
              <a:rPr lang="en-CA" dirty="0" err="1">
                <a:latin typeface="Arial" panose="020B0604020202020204" pitchFamily="34" charset="0"/>
                <a:cs typeface="Arial" panose="020B0604020202020204" pitchFamily="34" charset="0"/>
              </a:rPr>
              <a:t>n.d.</a:t>
            </a:r>
            <a:r>
              <a:rPr lang="en-CA" dirty="0">
                <a:latin typeface="Arial" panose="020B0604020202020204" pitchFamily="34" charset="0"/>
                <a:cs typeface="Arial" panose="020B0604020202020204" pitchFamily="34" charset="0"/>
              </a:rPr>
              <a:t>). Dollar sign. </a:t>
            </a:r>
            <a:r>
              <a:rPr lang="en-CA" i="1" dirty="0">
                <a:latin typeface="Arial" panose="020B0604020202020204" pitchFamily="34" charset="0"/>
                <a:cs typeface="Arial" panose="020B0604020202020204" pitchFamily="34" charset="0"/>
              </a:rPr>
              <a:t>The Noun Project</a:t>
            </a:r>
            <a:r>
              <a:rPr lang="en-CA" dirty="0">
                <a:latin typeface="Arial" panose="020B0604020202020204" pitchFamily="34" charset="0"/>
                <a:cs typeface="Arial" panose="020B0604020202020204" pitchFamily="34" charset="0"/>
              </a:rPr>
              <a:t>. CC BY. </a:t>
            </a:r>
            <a:r>
              <a:rPr lang="en-CA" dirty="0">
                <a:latin typeface="Arial" panose="020B0604020202020204" pitchFamily="34" charset="0"/>
                <a:cs typeface="Arial" panose="020B0604020202020204" pitchFamily="34" charset="0"/>
                <a:hlinkClick r:id="rId7"/>
              </a:rPr>
              <a:t>https://thenounproject.com/search/?q=dollar%20sign&amp;i=171145</a:t>
            </a:r>
            <a:endParaRPr lang="en-CA" dirty="0">
              <a:latin typeface="Arial" panose="020B0604020202020204" pitchFamily="34" charset="0"/>
              <a:cs typeface="Arial" panose="020B0604020202020204" pitchFamily="34" charset="0"/>
            </a:endParaRPr>
          </a:p>
          <a:p>
            <a:pPr marL="361950" indent="-361950"/>
            <a:r>
              <a:rPr lang="en-CA" dirty="0">
                <a:latin typeface="Arial" panose="020B0604020202020204" pitchFamily="34" charset="0"/>
                <a:cs typeface="Arial" panose="020B0604020202020204" pitchFamily="34" charset="0"/>
              </a:rPr>
              <a:t>AFY Studio, ID. (</a:t>
            </a:r>
            <a:r>
              <a:rPr lang="en-CA" dirty="0" err="1">
                <a:latin typeface="Arial" panose="020B0604020202020204" pitchFamily="34" charset="0"/>
                <a:cs typeface="Arial" panose="020B0604020202020204" pitchFamily="34" charset="0"/>
              </a:rPr>
              <a:t>n.d.</a:t>
            </a:r>
            <a:r>
              <a:rPr lang="en-CA" dirty="0">
                <a:latin typeface="Arial" panose="020B0604020202020204" pitchFamily="34" charset="0"/>
                <a:cs typeface="Arial" panose="020B0604020202020204" pitchFamily="34" charset="0"/>
              </a:rPr>
              <a:t>). Leaf. </a:t>
            </a:r>
            <a:r>
              <a:rPr lang="en-CA" i="1" dirty="0">
                <a:latin typeface="Arial" panose="020B0604020202020204" pitchFamily="34" charset="0"/>
                <a:cs typeface="Arial" panose="020B0604020202020204" pitchFamily="34" charset="0"/>
              </a:rPr>
              <a:t>The Noun Project</a:t>
            </a:r>
            <a:r>
              <a:rPr lang="en-CA" dirty="0">
                <a:latin typeface="Arial" panose="020B0604020202020204" pitchFamily="34" charset="0"/>
                <a:cs typeface="Arial" panose="020B0604020202020204" pitchFamily="34" charset="0"/>
              </a:rPr>
              <a:t>. CC BY. </a:t>
            </a:r>
            <a:r>
              <a:rPr lang="en-CA" dirty="0">
                <a:latin typeface="Arial" panose="020B0604020202020204" pitchFamily="34" charset="0"/>
                <a:cs typeface="Arial" panose="020B0604020202020204" pitchFamily="34" charset="0"/>
                <a:hlinkClick r:id="rId8"/>
              </a:rPr>
              <a:t>https://thenounproject.com/AFYstudio/uploads/?i=1737325</a:t>
            </a:r>
            <a:endParaRPr lang="en-CA" dirty="0">
              <a:latin typeface="Arial" panose="020B0604020202020204" pitchFamily="34" charset="0"/>
              <a:cs typeface="Arial" panose="020B0604020202020204" pitchFamily="34" charset="0"/>
            </a:endParaRPr>
          </a:p>
          <a:p>
            <a:endParaRPr lang="en-CA" dirty="0"/>
          </a:p>
        </p:txBody>
      </p:sp>
    </p:spTree>
    <p:extLst>
      <p:ext uri="{BB962C8B-B14F-4D97-AF65-F5344CB8AC3E}">
        <p14:creationId xmlns:p14="http://schemas.microsoft.com/office/powerpoint/2010/main" val="13798846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pPr marL="361950" indent="-361950"/>
            <a:r>
              <a:rPr lang="en-US" dirty="0" err="1"/>
              <a:t>popcornarts</a:t>
            </a:r>
            <a:r>
              <a:rPr lang="en-US" dirty="0"/>
              <a:t>. (</a:t>
            </a:r>
            <a:r>
              <a:rPr lang="en-US" dirty="0" err="1"/>
              <a:t>n.d</a:t>
            </a:r>
            <a:r>
              <a:rPr lang="en-US" dirty="0"/>
              <a:t>). process. </a:t>
            </a:r>
            <a:r>
              <a:rPr lang="en-US" i="1" dirty="0"/>
              <a:t>The Noun Project</a:t>
            </a:r>
            <a:r>
              <a:rPr lang="en-US" dirty="0"/>
              <a:t>. CC BY. </a:t>
            </a:r>
            <a:r>
              <a:rPr lang="en-US" dirty="0">
                <a:hlinkClick r:id="rId2"/>
              </a:rPr>
              <a:t>https://thenounproject.com/icon/1057868 </a:t>
            </a:r>
            <a:endParaRPr lang="en-US" dirty="0"/>
          </a:p>
          <a:p>
            <a:pPr marL="361950" indent="-361950"/>
            <a:r>
              <a:rPr lang="en-US" dirty="0" err="1"/>
              <a:t>Snickerdo</a:t>
            </a:r>
            <a:r>
              <a:rPr lang="en-US" dirty="0"/>
              <a:t>. (2005). Highway-401. </a:t>
            </a:r>
            <a:r>
              <a:rPr lang="en-US" i="1" dirty="0"/>
              <a:t>Wikimedia Commons</a:t>
            </a:r>
            <a:r>
              <a:rPr lang="en-US" dirty="0"/>
              <a:t>. CC0. </a:t>
            </a:r>
            <a:r>
              <a:rPr lang="en-US" dirty="0">
                <a:hlinkClick r:id="rId3"/>
              </a:rPr>
              <a:t>https://fr.m.wikipedia.org/wiki/Fichier:Highway-401.png</a:t>
            </a:r>
            <a:r>
              <a:rPr lang="en-US" dirty="0"/>
              <a:t> </a:t>
            </a:r>
          </a:p>
          <a:p>
            <a:pPr marL="361950" indent="-361950"/>
            <a:r>
              <a:rPr lang="en-US" dirty="0"/>
              <a:t>Vladimir </a:t>
            </a:r>
            <a:r>
              <a:rPr lang="en-US" dirty="0" err="1"/>
              <a:t>Belochkin</a:t>
            </a:r>
            <a:r>
              <a:rPr lang="en-US" dirty="0"/>
              <a:t>. (</a:t>
            </a:r>
            <a:r>
              <a:rPr lang="en-US" dirty="0" err="1"/>
              <a:t>n.d</a:t>
            </a:r>
            <a:r>
              <a:rPr lang="en-US" dirty="0"/>
              <a:t>). contract. </a:t>
            </a:r>
            <a:r>
              <a:rPr lang="en-US" i="1" dirty="0"/>
              <a:t>The Noun Project</a:t>
            </a:r>
            <a:r>
              <a:rPr lang="en-US" dirty="0"/>
              <a:t>. CC BY. </a:t>
            </a:r>
            <a:r>
              <a:rPr lang="en-US" dirty="0">
                <a:hlinkClick r:id="rId4"/>
              </a:rPr>
              <a:t>https://thenounproject.com/icon/869929 </a:t>
            </a:r>
            <a:endParaRPr lang="en-US" dirty="0"/>
          </a:p>
          <a:p>
            <a:pPr marL="363538" lvl="0" indent="-363538">
              <a:buSzPts val="1400"/>
            </a:pPr>
            <a:endParaRPr lang="en-US" dirty="0" smtClean="0">
              <a:solidFill>
                <a:schemeClr val="tx1"/>
              </a:solidFill>
            </a:endParaRPr>
          </a:p>
          <a:p>
            <a:pPr marL="363538" lvl="0" indent="-363538">
              <a:buSzPts val="1400"/>
            </a:pPr>
            <a:endParaRPr lang="en-US" dirty="0">
              <a:solidFill>
                <a:schemeClr val="tx1"/>
              </a:solidFill>
            </a:endParaRPr>
          </a:p>
          <a:p>
            <a:pPr marL="363538" lvl="0" indent="-363538">
              <a:buSzPts val="1400"/>
            </a:pPr>
            <a:r>
              <a:rPr lang="en-US" dirty="0" smtClean="0">
                <a:solidFill>
                  <a:schemeClr val="tx1"/>
                </a:solidFill>
              </a:rPr>
              <a:t>Closing </a:t>
            </a:r>
            <a:r>
              <a:rPr lang="en-US" dirty="0">
                <a:solidFill>
                  <a:schemeClr val="tx1"/>
                </a:solidFill>
              </a:rPr>
              <a:t>Slides Music: </a:t>
            </a:r>
            <a:r>
              <a:rPr lang="en-US" dirty="0" err="1">
                <a:solidFill>
                  <a:schemeClr val="tx1"/>
                </a:solidFill>
              </a:rPr>
              <a:t>Rybak</a:t>
            </a:r>
            <a:r>
              <a:rPr lang="en-US" dirty="0">
                <a:solidFill>
                  <a:schemeClr val="tx1"/>
                </a:solidFill>
              </a:rPr>
              <a:t>, </a:t>
            </a:r>
            <a:r>
              <a:rPr lang="en-US" dirty="0" err="1">
                <a:solidFill>
                  <a:schemeClr val="tx1"/>
                </a:solidFill>
              </a:rPr>
              <a:t>Nazar</a:t>
            </a:r>
            <a:r>
              <a:rPr lang="en-US" dirty="0">
                <a:solidFill>
                  <a:schemeClr val="tx1"/>
                </a:solidFill>
              </a:rPr>
              <a:t>. (</a:t>
            </a:r>
            <a:r>
              <a:rPr lang="en-US" dirty="0" err="1">
                <a:solidFill>
                  <a:schemeClr val="tx1"/>
                </a:solidFill>
              </a:rPr>
              <a:t>n.d.</a:t>
            </a:r>
            <a:r>
              <a:rPr lang="en-US" dirty="0">
                <a:solidFill>
                  <a:schemeClr val="tx1"/>
                </a:solidFill>
              </a:rPr>
              <a:t>). Corporate Inspired. </a:t>
            </a:r>
            <a:r>
              <a:rPr lang="en-US" i="1" dirty="0" err="1">
                <a:solidFill>
                  <a:schemeClr val="tx1"/>
                </a:solidFill>
              </a:rPr>
              <a:t>HookSounds</a:t>
            </a:r>
            <a:r>
              <a:rPr lang="en-US" dirty="0">
                <a:solidFill>
                  <a:schemeClr val="tx1"/>
                </a:solidFill>
              </a:rPr>
              <a:t>. CC BY. </a:t>
            </a:r>
            <a:r>
              <a:rPr lang="en-US" u="sng" dirty="0">
                <a:solidFill>
                  <a:schemeClr val="tx1"/>
                </a:solidFill>
                <a:hlinkClick r:id="rId5"/>
              </a:rPr>
              <a:t>http://www.hooksounds.com</a:t>
            </a:r>
            <a:endParaRPr lang="en-US" u="sng" dirty="0">
              <a:solidFill>
                <a:schemeClr val="tx1"/>
              </a:solidFill>
            </a:endParaRPr>
          </a:p>
          <a:p>
            <a:pPr lvl="0">
              <a:buSzPts val="1400"/>
            </a:pPr>
            <a:r>
              <a:rPr lang="en-US" dirty="0">
                <a:solidFill>
                  <a:schemeClr val="tx1"/>
                </a:solidFill>
              </a:rPr>
              <a:t>Unattributed materials are contributions from the Opening Up Copyright Project Team and placed in the Public Domain</a:t>
            </a:r>
            <a:r>
              <a:rPr lang="en-US" dirty="0" smtClean="0">
                <a:solidFill>
                  <a:schemeClr val="tx1"/>
                </a:solidFill>
              </a:rPr>
              <a:t>.</a:t>
            </a:r>
            <a:endParaRPr lang="en-US" dirty="0">
              <a:solidFill>
                <a:schemeClr val="tx1"/>
              </a:solidFill>
            </a:endParaRPr>
          </a:p>
        </p:txBody>
      </p:sp>
    </p:spTree>
    <p:extLst>
      <p:ext uri="{BB962C8B-B14F-4D97-AF65-F5344CB8AC3E}">
        <p14:creationId xmlns:p14="http://schemas.microsoft.com/office/powerpoint/2010/main" val="4289578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University of Alberta. (</a:t>
            </a:r>
            <a:r>
              <a:rPr lang="en-US" dirty="0" smtClean="0"/>
              <a:t>2019). </a:t>
            </a:r>
            <a:r>
              <a:rPr lang="en-US" dirty="0"/>
              <a:t>CCH Canadian Ltd. v. Law Society of Upper Canada</a:t>
            </a:r>
            <a:r>
              <a:rPr lang="en-US" dirty="0" smtClean="0"/>
              <a:t>. </a:t>
            </a:r>
            <a:r>
              <a:rPr lang="en-US" i="1" dirty="0"/>
              <a:t>Opening Up Copyright Instructional Module</a:t>
            </a:r>
            <a:r>
              <a:rPr lang="en-US" dirty="0"/>
              <a:t>. </a:t>
            </a:r>
            <a:r>
              <a:rPr lang="en-US" dirty="0">
                <a:hlinkClick r:id="rId2"/>
              </a:rPr>
              <a:t>https://sites.library.ualberta.ca/copyright/</a:t>
            </a:r>
            <a:endParaRPr lang="en-CA" dirty="0"/>
          </a:p>
        </p:txBody>
      </p:sp>
    </p:spTree>
    <p:extLst>
      <p:ext uri="{BB962C8B-B14F-4D97-AF65-F5344CB8AC3E}">
        <p14:creationId xmlns:p14="http://schemas.microsoft.com/office/powerpoint/2010/main" val="35634436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33440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9855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KEY ISSUES</a:t>
            </a:r>
            <a:endParaRPr lang="en-CA" dirty="0"/>
          </a:p>
        </p:txBody>
      </p:sp>
      <p:sp>
        <p:nvSpPr>
          <p:cNvPr id="5" name="TextBox 4">
            <a:extLst>
              <a:ext uri="{FF2B5EF4-FFF2-40B4-BE49-F238E27FC236}">
                <a16:creationId xmlns:a16="http://schemas.microsoft.com/office/drawing/2014/main" id="{5D1EE448-BE92-4430-82F4-85AA8ECD72E9}"/>
              </a:ext>
            </a:extLst>
          </p:cNvPr>
          <p:cNvSpPr txBox="1"/>
          <p:nvPr/>
        </p:nvSpPr>
        <p:spPr>
          <a:xfrm>
            <a:off x="5000580" y="1603567"/>
            <a:ext cx="4884691" cy="1231106"/>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Self-service photocopiers – </a:t>
            </a:r>
          </a:p>
          <a:p>
            <a:r>
              <a:rPr lang="en-CA" sz="2800" dirty="0">
                <a:latin typeface="Arial" panose="020B0604020202020204" pitchFamily="34" charset="0"/>
                <a:cs typeface="Arial" panose="020B0604020202020204" pitchFamily="34" charset="0"/>
              </a:rPr>
              <a:t>Breach of copyright?</a:t>
            </a:r>
          </a:p>
          <a:p>
            <a:endParaRPr lang="en-CA" dirty="0"/>
          </a:p>
        </p:txBody>
      </p:sp>
      <p:sp>
        <p:nvSpPr>
          <p:cNvPr id="6" name="TextBox 5">
            <a:extLst>
              <a:ext uri="{FF2B5EF4-FFF2-40B4-BE49-F238E27FC236}">
                <a16:creationId xmlns:a16="http://schemas.microsoft.com/office/drawing/2014/main" id="{EF6D5AC4-8206-4EC7-B8D9-DFE48CC06DA7}"/>
              </a:ext>
            </a:extLst>
          </p:cNvPr>
          <p:cNvSpPr txBox="1"/>
          <p:nvPr/>
        </p:nvSpPr>
        <p:spPr>
          <a:xfrm>
            <a:off x="5019839" y="3021331"/>
            <a:ext cx="5329083" cy="1231106"/>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Custom photocopying service – </a:t>
            </a:r>
          </a:p>
          <a:p>
            <a:r>
              <a:rPr lang="en-CA" sz="2800" dirty="0">
                <a:latin typeface="Arial" panose="020B0604020202020204" pitchFamily="34" charset="0"/>
                <a:cs typeface="Arial" panose="020B0604020202020204" pitchFamily="34" charset="0"/>
              </a:rPr>
              <a:t>Breach of copyright?</a:t>
            </a:r>
          </a:p>
          <a:p>
            <a:endParaRPr lang="en-CA" dirty="0"/>
          </a:p>
        </p:txBody>
      </p:sp>
      <p:sp>
        <p:nvSpPr>
          <p:cNvPr id="7" name="TextBox 6">
            <a:extLst>
              <a:ext uri="{FF2B5EF4-FFF2-40B4-BE49-F238E27FC236}">
                <a16:creationId xmlns:a16="http://schemas.microsoft.com/office/drawing/2014/main" id="{7E7159B4-44D4-4807-987C-68A89DD616E1}"/>
              </a:ext>
            </a:extLst>
          </p:cNvPr>
          <p:cNvSpPr txBox="1"/>
          <p:nvPr/>
        </p:nvSpPr>
        <p:spPr>
          <a:xfrm>
            <a:off x="5019839" y="4441587"/>
            <a:ext cx="3985404" cy="800219"/>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Were the dealings fair?</a:t>
            </a:r>
          </a:p>
          <a:p>
            <a:endParaRPr lang="en-CA" dirty="0"/>
          </a:p>
        </p:txBody>
      </p:sp>
      <p:sp>
        <p:nvSpPr>
          <p:cNvPr id="8" name="TextBox 7">
            <a:extLst>
              <a:ext uri="{FF2B5EF4-FFF2-40B4-BE49-F238E27FC236}">
                <a16:creationId xmlns:a16="http://schemas.microsoft.com/office/drawing/2014/main" id="{418D7992-F609-42C2-AB86-239A00135B14}"/>
              </a:ext>
            </a:extLst>
          </p:cNvPr>
          <p:cNvSpPr txBox="1"/>
          <p:nvPr/>
        </p:nvSpPr>
        <p:spPr>
          <a:xfrm>
            <a:off x="3801373" y="1603567"/>
            <a:ext cx="2294627"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1</a:t>
            </a:r>
            <a:endParaRPr lang="en-CA" dirty="0"/>
          </a:p>
        </p:txBody>
      </p:sp>
      <p:sp>
        <p:nvSpPr>
          <p:cNvPr id="9" name="TextBox 8">
            <a:extLst>
              <a:ext uri="{FF2B5EF4-FFF2-40B4-BE49-F238E27FC236}">
                <a16:creationId xmlns:a16="http://schemas.microsoft.com/office/drawing/2014/main" id="{6A776691-FD87-407E-BEE0-15CCFA23BB50}"/>
              </a:ext>
            </a:extLst>
          </p:cNvPr>
          <p:cNvSpPr txBox="1"/>
          <p:nvPr/>
        </p:nvSpPr>
        <p:spPr>
          <a:xfrm>
            <a:off x="3853267" y="2999548"/>
            <a:ext cx="385042" cy="523220"/>
          </a:xfrm>
          <a:prstGeom prst="rect">
            <a:avLst/>
          </a:prstGeom>
          <a:noFill/>
        </p:spPr>
        <p:txBody>
          <a:bodyPr wrap="none" rtlCol="0">
            <a:spAutoFit/>
          </a:bodyPr>
          <a:lstStyle/>
          <a:p>
            <a:r>
              <a:rPr lang="en-CA" sz="2800" dirty="0">
                <a:latin typeface="Arial" panose="020B0604020202020204" pitchFamily="34" charset="0"/>
                <a:cs typeface="Arial" panose="020B0604020202020204" pitchFamily="34" charset="0"/>
              </a:rPr>
              <a:t>2</a:t>
            </a:r>
          </a:p>
        </p:txBody>
      </p:sp>
      <p:sp>
        <p:nvSpPr>
          <p:cNvPr id="10" name="TextBox 9">
            <a:extLst>
              <a:ext uri="{FF2B5EF4-FFF2-40B4-BE49-F238E27FC236}">
                <a16:creationId xmlns:a16="http://schemas.microsoft.com/office/drawing/2014/main" id="{E5688B2A-51B1-4BA1-8815-E8D10DBA8D54}"/>
              </a:ext>
            </a:extLst>
          </p:cNvPr>
          <p:cNvSpPr txBox="1"/>
          <p:nvPr/>
        </p:nvSpPr>
        <p:spPr>
          <a:xfrm>
            <a:off x="3853267" y="4477495"/>
            <a:ext cx="810883"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171792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SELF-SERVICE COPIERS</a:t>
            </a:r>
            <a:endParaRPr lang="en-CA" dirty="0"/>
          </a:p>
        </p:txBody>
      </p:sp>
      <p:sp>
        <p:nvSpPr>
          <p:cNvPr id="5" name="Content Placeholder 2">
            <a:extLst>
              <a:ext uri="{FF2B5EF4-FFF2-40B4-BE49-F238E27FC236}">
                <a16:creationId xmlns:a16="http://schemas.microsoft.com/office/drawing/2014/main" id="{D7E3C023-759E-466E-BB89-7C321AE40B30}"/>
              </a:ext>
            </a:extLst>
          </p:cNvPr>
          <p:cNvSpPr>
            <a:spLocks noGrp="1"/>
          </p:cNvSpPr>
          <p:nvPr>
            <p:ph sz="half" idx="1"/>
          </p:nvPr>
        </p:nvSpPr>
        <p:spPr>
          <a:xfrm>
            <a:off x="5702334" y="2582326"/>
            <a:ext cx="5987676" cy="3270167"/>
          </a:xfrm>
        </p:spPr>
        <p:txBody>
          <a:bodyPr/>
          <a:lstStyle/>
          <a:p>
            <a:pPr marL="0" indent="0">
              <a:buNone/>
            </a:pPr>
            <a:r>
              <a:rPr lang="en-CA" sz="2600" dirty="0"/>
              <a:t>“The copyright law of Canada governs the making of photocopies or other reproductions of copyright material. </a:t>
            </a:r>
            <a:r>
              <a:rPr lang="en-CA" sz="2600" dirty="0" smtClean="0"/>
              <a:t>Certain </a:t>
            </a:r>
            <a:r>
              <a:rPr lang="en-CA" sz="2600" dirty="0"/>
              <a:t>copying may be an infringement of the copyright law. </a:t>
            </a:r>
            <a:r>
              <a:rPr lang="en-CA" sz="2600" dirty="0" smtClean="0"/>
              <a:t/>
            </a:r>
            <a:br>
              <a:rPr lang="en-CA" sz="2600" dirty="0" smtClean="0"/>
            </a:br>
            <a:r>
              <a:rPr lang="en-CA" sz="2600" dirty="0" smtClean="0"/>
              <a:t>This </a:t>
            </a:r>
            <a:r>
              <a:rPr lang="en-CA" sz="2600" dirty="0"/>
              <a:t>library is not responsible for infringing copies made by the users </a:t>
            </a:r>
            <a:r>
              <a:rPr lang="en-CA" sz="2600" dirty="0" smtClean="0"/>
              <a:t/>
            </a:r>
            <a:br>
              <a:rPr lang="en-CA" sz="2600" dirty="0" smtClean="0"/>
            </a:br>
            <a:r>
              <a:rPr lang="en-CA" sz="2600" dirty="0" smtClean="0"/>
              <a:t>of </a:t>
            </a:r>
            <a:r>
              <a:rPr lang="en-CA" sz="2600" dirty="0"/>
              <a:t>these machines.”</a:t>
            </a:r>
          </a:p>
        </p:txBody>
      </p:sp>
      <p:pic>
        <p:nvPicPr>
          <p:cNvPr id="6" name="Content Placeholder 8">
            <a:extLst>
              <a:ext uri="{FF2B5EF4-FFF2-40B4-BE49-F238E27FC236}">
                <a16:creationId xmlns:a16="http://schemas.microsoft.com/office/drawing/2014/main" id="{9308CDA3-1298-4567-9DB4-EFC8F1DA5561}"/>
              </a:ext>
            </a:extLst>
          </p:cNvPr>
          <p:cNvPicPr>
            <a:picLocks noGrp="1" noChangeAspect="1"/>
          </p:cNvPicPr>
          <p:nvPr>
            <p:ph sz="quarter" idx="4294967295"/>
          </p:nvPr>
        </p:nvPicPr>
        <p:blipFill rotWithShape="1">
          <a:blip r:embed="rId3"/>
          <a:srcRect t="17740" r="27394"/>
          <a:stretch/>
        </p:blipFill>
        <p:spPr>
          <a:xfrm>
            <a:off x="520700" y="2928337"/>
            <a:ext cx="2054866" cy="3104163"/>
          </a:xfrm>
          <a:prstGeom prst="rect">
            <a:avLst/>
          </a:prstGeom>
        </p:spPr>
      </p:pic>
      <p:sp>
        <p:nvSpPr>
          <p:cNvPr id="7" name="Rectangle 6">
            <a:extLst>
              <a:ext uri="{FF2B5EF4-FFF2-40B4-BE49-F238E27FC236}">
                <a16:creationId xmlns:a16="http://schemas.microsoft.com/office/drawing/2014/main" id="{5AE29574-F11D-4CCD-AB31-C4320DB98B54}"/>
              </a:ext>
            </a:extLst>
          </p:cNvPr>
          <p:cNvSpPr/>
          <p:nvPr/>
        </p:nvSpPr>
        <p:spPr>
          <a:xfrm>
            <a:off x="5560440" y="2394322"/>
            <a:ext cx="5987676" cy="3270167"/>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 name="Straight Arrow Connector 7">
            <a:extLst>
              <a:ext uri="{FF2B5EF4-FFF2-40B4-BE49-F238E27FC236}">
                <a16:creationId xmlns:a16="http://schemas.microsoft.com/office/drawing/2014/main" id="{FEF2D1EC-7CEB-45A1-AE46-F8D1FE02A21B}"/>
              </a:ext>
            </a:extLst>
          </p:cNvPr>
          <p:cNvCxnSpPr>
            <a:cxnSpLocks/>
          </p:cNvCxnSpPr>
          <p:nvPr/>
        </p:nvCxnSpPr>
        <p:spPr>
          <a:xfrm flipV="1">
            <a:off x="2739254" y="3233136"/>
            <a:ext cx="2821186" cy="603759"/>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A378DDC1-85D1-4F34-99F0-2928DC62E74E}"/>
              </a:ext>
            </a:extLst>
          </p:cNvPr>
          <p:cNvPicPr>
            <a:picLocks noChangeAspect="1"/>
          </p:cNvPicPr>
          <p:nvPr/>
        </p:nvPicPr>
        <p:blipFill rotWithShape="1">
          <a:blip r:embed="rId4"/>
          <a:srcRect l="25425" t="7675" r="22548" b="20523"/>
          <a:stretch/>
        </p:blipFill>
        <p:spPr>
          <a:xfrm rot="18806883">
            <a:off x="5410513" y="2074982"/>
            <a:ext cx="354450" cy="489185"/>
          </a:xfrm>
          <a:prstGeom prst="rect">
            <a:avLst/>
          </a:prstGeom>
        </p:spPr>
      </p:pic>
      <p:pic>
        <p:nvPicPr>
          <p:cNvPr id="10" name="Picture 9">
            <a:extLst>
              <a:ext uri="{FF2B5EF4-FFF2-40B4-BE49-F238E27FC236}">
                <a16:creationId xmlns:a16="http://schemas.microsoft.com/office/drawing/2014/main" id="{FC74EBCA-6A35-44B3-8A4C-7DCCBDEDF966}"/>
              </a:ext>
            </a:extLst>
          </p:cNvPr>
          <p:cNvPicPr>
            <a:picLocks noChangeAspect="1"/>
          </p:cNvPicPr>
          <p:nvPr/>
        </p:nvPicPr>
        <p:blipFill rotWithShape="1">
          <a:blip r:embed="rId4"/>
          <a:srcRect l="25425" t="7675" r="22548" b="20523"/>
          <a:stretch/>
        </p:blipFill>
        <p:spPr>
          <a:xfrm rot="877393">
            <a:off x="11409809" y="2126674"/>
            <a:ext cx="354450" cy="489185"/>
          </a:xfrm>
          <a:prstGeom prst="rect">
            <a:avLst/>
          </a:prstGeom>
        </p:spPr>
      </p:pic>
    </p:spTree>
    <p:extLst>
      <p:ext uri="{BB962C8B-B14F-4D97-AF65-F5344CB8AC3E}">
        <p14:creationId xmlns:p14="http://schemas.microsoft.com/office/powerpoint/2010/main" val="196126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500"/>
                                        <p:tgtEl>
                                          <p:spTgt spid="5">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INSUFFICIENT EVIDENCE</a:t>
            </a:r>
            <a:endParaRPr lang="en-CA" dirty="0"/>
          </a:p>
        </p:txBody>
      </p:sp>
      <p:pic>
        <p:nvPicPr>
          <p:cNvPr id="11" name="Picture 10">
            <a:extLst>
              <a:ext uri="{FF2B5EF4-FFF2-40B4-BE49-F238E27FC236}">
                <a16:creationId xmlns:a16="http://schemas.microsoft.com/office/drawing/2014/main" id="{E5AD0374-BB46-4821-B588-C396780F94E5}"/>
              </a:ext>
            </a:extLst>
          </p:cNvPr>
          <p:cNvPicPr>
            <a:picLocks noChangeAspect="1"/>
          </p:cNvPicPr>
          <p:nvPr/>
        </p:nvPicPr>
        <p:blipFill>
          <a:blip r:embed="rId3"/>
          <a:stretch>
            <a:fillRect/>
          </a:stretch>
        </p:blipFill>
        <p:spPr>
          <a:xfrm>
            <a:off x="430474" y="2049370"/>
            <a:ext cx="5445825" cy="3208029"/>
          </a:xfrm>
          <a:prstGeom prst="rect">
            <a:avLst/>
          </a:prstGeom>
        </p:spPr>
      </p:pic>
      <p:pic>
        <p:nvPicPr>
          <p:cNvPr id="12" name="Picture 11">
            <a:extLst>
              <a:ext uri="{FF2B5EF4-FFF2-40B4-BE49-F238E27FC236}">
                <a16:creationId xmlns:a16="http://schemas.microsoft.com/office/drawing/2014/main" id="{5F471688-7CEA-4F5E-BDBE-1828FA9B3B2D}"/>
              </a:ext>
            </a:extLst>
          </p:cNvPr>
          <p:cNvPicPr>
            <a:picLocks noChangeAspect="1"/>
          </p:cNvPicPr>
          <p:nvPr/>
        </p:nvPicPr>
        <p:blipFill>
          <a:blip r:embed="rId4"/>
          <a:stretch>
            <a:fillRect/>
          </a:stretch>
        </p:blipFill>
        <p:spPr>
          <a:xfrm>
            <a:off x="8599211" y="2864055"/>
            <a:ext cx="2177895" cy="2161703"/>
          </a:xfrm>
          <a:prstGeom prst="rect">
            <a:avLst/>
          </a:prstGeom>
        </p:spPr>
      </p:pic>
      <p:sp>
        <p:nvSpPr>
          <p:cNvPr id="13" name="Multiplication Sign 6">
            <a:extLst>
              <a:ext uri="{FF2B5EF4-FFF2-40B4-BE49-F238E27FC236}">
                <a16:creationId xmlns:a16="http://schemas.microsoft.com/office/drawing/2014/main" id="{AA6917FD-33F1-4C11-A615-8218BCCDEC56}"/>
              </a:ext>
            </a:extLst>
          </p:cNvPr>
          <p:cNvSpPr/>
          <p:nvPr/>
        </p:nvSpPr>
        <p:spPr>
          <a:xfrm>
            <a:off x="5695920" y="2409765"/>
            <a:ext cx="3083671" cy="2788884"/>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746372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23164CE-7BFE-4813-9385-10E27B42FE87}"/>
              </a:ext>
            </a:extLst>
          </p:cNvPr>
          <p:cNvPicPr>
            <a:picLocks noGrp="1" noChangeAspect="1"/>
          </p:cNvPicPr>
          <p:nvPr>
            <p:ph sz="quarter" idx="14"/>
          </p:nvPr>
        </p:nvPicPr>
        <p:blipFill rotWithShape="1">
          <a:blip r:embed="rId3"/>
          <a:srcRect b="15737"/>
          <a:stretch/>
        </p:blipFill>
        <p:spPr>
          <a:xfrm>
            <a:off x="8639911" y="2387662"/>
            <a:ext cx="2905308" cy="2448107"/>
          </a:xfrm>
          <a:prstGeom prst="rect">
            <a:avLst/>
          </a:prstGeom>
        </p:spPr>
      </p:pic>
      <p:sp>
        <p:nvSpPr>
          <p:cNvPr id="6" name="TextBox 5">
            <a:extLst>
              <a:ext uri="{FF2B5EF4-FFF2-40B4-BE49-F238E27FC236}">
                <a16:creationId xmlns:a16="http://schemas.microsoft.com/office/drawing/2014/main" id="{0028B029-773C-4C71-96A4-9AA19723AFF5}"/>
              </a:ext>
            </a:extLst>
          </p:cNvPr>
          <p:cNvSpPr txBox="1"/>
          <p:nvPr/>
        </p:nvSpPr>
        <p:spPr>
          <a:xfrm>
            <a:off x="3011968" y="3611715"/>
            <a:ext cx="5934808" cy="523220"/>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“…lacks sufficient control…” para 5</a:t>
            </a:r>
          </a:p>
        </p:txBody>
      </p:sp>
      <p:pic>
        <p:nvPicPr>
          <p:cNvPr id="7" name="Picture 6">
            <a:extLst>
              <a:ext uri="{FF2B5EF4-FFF2-40B4-BE49-F238E27FC236}">
                <a16:creationId xmlns:a16="http://schemas.microsoft.com/office/drawing/2014/main" id="{CA6F1D8E-4056-4A60-9109-D75077304F3E}"/>
              </a:ext>
            </a:extLst>
          </p:cNvPr>
          <p:cNvPicPr>
            <a:picLocks noChangeAspect="1"/>
          </p:cNvPicPr>
          <p:nvPr/>
        </p:nvPicPr>
        <p:blipFill>
          <a:blip r:embed="rId4"/>
          <a:stretch>
            <a:fillRect/>
          </a:stretch>
        </p:blipFill>
        <p:spPr>
          <a:xfrm>
            <a:off x="957438" y="1874385"/>
            <a:ext cx="2054530" cy="3109229"/>
          </a:xfrm>
          <a:prstGeom prst="rect">
            <a:avLst/>
          </a:prstGeom>
        </p:spPr>
      </p:pic>
      <p:sp>
        <p:nvSpPr>
          <p:cNvPr id="8" name="TextBox 7">
            <a:extLst>
              <a:ext uri="{FF2B5EF4-FFF2-40B4-BE49-F238E27FC236}">
                <a16:creationId xmlns:a16="http://schemas.microsoft.com/office/drawing/2014/main" id="{99648945-4FE1-4600-8121-0AA7AF1ED612}"/>
              </a:ext>
            </a:extLst>
          </p:cNvPr>
          <p:cNvSpPr txBox="1"/>
          <p:nvPr/>
        </p:nvSpPr>
        <p:spPr>
          <a:xfrm>
            <a:off x="2799697" y="5037397"/>
            <a:ext cx="8385138" cy="954107"/>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“…evidence does not establish that the Law Society authorized copyright infringement…” para 46</a:t>
            </a:r>
          </a:p>
        </p:txBody>
      </p:sp>
      <p:sp>
        <p:nvSpPr>
          <p:cNvPr id="9" name="Title 3"/>
          <p:cNvSpPr>
            <a:spLocks noGrp="1"/>
          </p:cNvSpPr>
          <p:nvPr>
            <p:ph type="title"/>
          </p:nvPr>
        </p:nvSpPr>
        <p:spPr>
          <a:xfrm>
            <a:off x="2671282" y="524256"/>
            <a:ext cx="8682518" cy="938785"/>
          </a:xfrm>
        </p:spPr>
        <p:txBody>
          <a:bodyPr/>
          <a:lstStyle/>
          <a:p>
            <a:r>
              <a:rPr lang="en-CA" dirty="0">
                <a:cs typeface="Arial" panose="020B0604020202020204" pitchFamily="34" charset="0"/>
              </a:rPr>
              <a:t>INSUFFICIENT EVIDENCE</a:t>
            </a:r>
            <a:endParaRPr lang="en-CA" dirty="0"/>
          </a:p>
        </p:txBody>
      </p:sp>
    </p:spTree>
    <p:extLst>
      <p:ext uri="{BB962C8B-B14F-4D97-AF65-F5344CB8AC3E}">
        <p14:creationId xmlns:p14="http://schemas.microsoft.com/office/powerpoint/2010/main" val="422577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iterate type="lt">
                                    <p:tmAbs val="70"/>
                                  </p:iterate>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iterate type="lt">
                                    <p:tmAbs val="70"/>
                                  </p:iterate>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a:cs typeface="Arial" panose="020B0604020202020204" pitchFamily="34" charset="0"/>
              </a:rPr>
              <a:t>CUSTOM PHOTOCOPY SERVICE</a:t>
            </a:r>
            <a:endParaRPr lang="en-CA" dirty="0"/>
          </a:p>
        </p:txBody>
      </p:sp>
      <p:pic>
        <p:nvPicPr>
          <p:cNvPr id="6" name="Content Placeholder 6">
            <a:extLst>
              <a:ext uri="{FF2B5EF4-FFF2-40B4-BE49-F238E27FC236}">
                <a16:creationId xmlns:a16="http://schemas.microsoft.com/office/drawing/2014/main" id="{4A188E01-B05C-4FA6-8347-57AC86048918}"/>
              </a:ext>
            </a:extLst>
          </p:cNvPr>
          <p:cNvPicPr>
            <a:picLocks noGrp="1" noChangeAspect="1"/>
          </p:cNvPicPr>
          <p:nvPr>
            <p:ph sz="quarter" idx="4294967295"/>
          </p:nvPr>
        </p:nvPicPr>
        <p:blipFill>
          <a:blip r:embed="rId3"/>
          <a:stretch>
            <a:fillRect/>
          </a:stretch>
        </p:blipFill>
        <p:spPr>
          <a:xfrm>
            <a:off x="1462622" y="2132676"/>
            <a:ext cx="4903254" cy="3266801"/>
          </a:xfrm>
          <a:prstGeom prst="rect">
            <a:avLst/>
          </a:prstGeom>
        </p:spPr>
      </p:pic>
      <p:sp>
        <p:nvSpPr>
          <p:cNvPr id="7" name="TextBox 6">
            <a:extLst>
              <a:ext uri="{FF2B5EF4-FFF2-40B4-BE49-F238E27FC236}">
                <a16:creationId xmlns:a16="http://schemas.microsoft.com/office/drawing/2014/main" id="{4A1C4B72-9698-4985-ABAF-BF70091C0831}"/>
              </a:ext>
            </a:extLst>
          </p:cNvPr>
          <p:cNvSpPr txBox="1"/>
          <p:nvPr/>
        </p:nvSpPr>
        <p:spPr>
          <a:xfrm>
            <a:off x="7065576" y="2108227"/>
            <a:ext cx="4682359" cy="1384995"/>
          </a:xfrm>
          <a:prstGeom prst="rect">
            <a:avLst/>
          </a:prstGeom>
          <a:noFill/>
        </p:spPr>
        <p:txBody>
          <a:bodyPr wrap="square" rtlCol="0">
            <a:spAutoFit/>
          </a:bodyPr>
          <a:lstStyle/>
          <a:p>
            <a:pPr algn="ctr"/>
            <a:r>
              <a:rPr lang="en-CA" sz="2800" dirty="0">
                <a:latin typeface="Arial" panose="020B0604020202020204" pitchFamily="34" charset="0"/>
                <a:cs typeface="Arial" panose="020B0604020202020204" pitchFamily="34" charset="0"/>
              </a:rPr>
              <a:t>Does this service </a:t>
            </a:r>
            <a:endParaRPr lang="en-CA" sz="2800" dirty="0" smtClean="0">
              <a:latin typeface="Arial" panose="020B0604020202020204" pitchFamily="34" charset="0"/>
              <a:cs typeface="Arial" panose="020B0604020202020204" pitchFamily="34" charset="0"/>
            </a:endParaRPr>
          </a:p>
          <a:p>
            <a:pPr algn="ctr"/>
            <a:r>
              <a:rPr lang="en-CA" sz="2800" dirty="0" smtClean="0">
                <a:latin typeface="Arial" panose="020B0604020202020204" pitchFamily="34" charset="0"/>
                <a:cs typeface="Arial" panose="020B0604020202020204" pitchFamily="34" charset="0"/>
              </a:rPr>
              <a:t>fall </a:t>
            </a:r>
            <a:r>
              <a:rPr lang="en-CA" sz="2800" dirty="0">
                <a:latin typeface="Arial" panose="020B0604020202020204" pitchFamily="34" charset="0"/>
                <a:cs typeface="Arial" panose="020B0604020202020204" pitchFamily="34" charset="0"/>
              </a:rPr>
              <a:t>under </a:t>
            </a:r>
            <a:endParaRPr lang="en-CA" sz="2800" dirty="0" smtClean="0">
              <a:latin typeface="Arial" panose="020B0604020202020204" pitchFamily="34" charset="0"/>
              <a:cs typeface="Arial" panose="020B0604020202020204" pitchFamily="34" charset="0"/>
            </a:endParaRPr>
          </a:p>
          <a:p>
            <a:pPr algn="ctr"/>
            <a:r>
              <a:rPr lang="en-CA" sz="2800" dirty="0" smtClean="0">
                <a:latin typeface="Arial" panose="020B0604020202020204" pitchFamily="34" charset="0"/>
                <a:cs typeface="Arial" panose="020B0604020202020204" pitchFamily="34" charset="0"/>
              </a:rPr>
              <a:t>fair </a:t>
            </a:r>
            <a:r>
              <a:rPr lang="en-CA" sz="2800" dirty="0">
                <a:latin typeface="Arial" panose="020B0604020202020204" pitchFamily="34" charset="0"/>
                <a:cs typeface="Arial" panose="020B0604020202020204" pitchFamily="34" charset="0"/>
              </a:rPr>
              <a:t>dealing?</a:t>
            </a:r>
          </a:p>
        </p:txBody>
      </p:sp>
      <p:pic>
        <p:nvPicPr>
          <p:cNvPr id="8" name="Picture 7">
            <a:extLst>
              <a:ext uri="{FF2B5EF4-FFF2-40B4-BE49-F238E27FC236}">
                <a16:creationId xmlns:a16="http://schemas.microsoft.com/office/drawing/2014/main" id="{8B306437-2339-41D4-93B1-FE1F8DB52443}"/>
              </a:ext>
            </a:extLst>
          </p:cNvPr>
          <p:cNvPicPr>
            <a:picLocks noChangeAspect="1"/>
          </p:cNvPicPr>
          <p:nvPr/>
        </p:nvPicPr>
        <p:blipFill rotWithShape="1">
          <a:blip r:embed="rId4"/>
          <a:srcRect l="5683" t="2238" r="11953" b="17714"/>
          <a:stretch/>
        </p:blipFill>
        <p:spPr>
          <a:xfrm>
            <a:off x="7826521" y="2525486"/>
            <a:ext cx="2902857" cy="2821279"/>
          </a:xfrm>
          <a:prstGeom prst="rect">
            <a:avLst/>
          </a:prstGeom>
        </p:spPr>
      </p:pic>
      <p:sp>
        <p:nvSpPr>
          <p:cNvPr id="9" name="TextBox 8">
            <a:extLst>
              <a:ext uri="{FF2B5EF4-FFF2-40B4-BE49-F238E27FC236}">
                <a16:creationId xmlns:a16="http://schemas.microsoft.com/office/drawing/2014/main" id="{36DC378D-74D1-43C3-A002-C477C5673490}"/>
              </a:ext>
            </a:extLst>
          </p:cNvPr>
          <p:cNvSpPr txBox="1"/>
          <p:nvPr/>
        </p:nvSpPr>
        <p:spPr>
          <a:xfrm>
            <a:off x="1472400" y="1458523"/>
            <a:ext cx="4363502" cy="5232202"/>
          </a:xfrm>
          <a:prstGeom prst="rect">
            <a:avLst/>
          </a:prstGeom>
          <a:noFill/>
        </p:spPr>
        <p:txBody>
          <a:bodyPr wrap="square" rtlCol="0">
            <a:spAutoFit/>
          </a:bodyPr>
          <a:lstStyle/>
          <a:p>
            <a:r>
              <a:rPr lang="en-CA" sz="2800" dirty="0">
                <a:latin typeface="Arial" panose="020B0604020202020204" pitchFamily="34" charset="0"/>
                <a:cs typeface="Arial" panose="020B0604020202020204" pitchFamily="34" charset="0"/>
              </a:rPr>
              <a:t>Exceptions</a:t>
            </a:r>
          </a:p>
          <a:p>
            <a:r>
              <a:rPr lang="en-CA" b="1" dirty="0">
                <a:latin typeface="Arial" panose="020B0604020202020204" pitchFamily="34" charset="0"/>
                <a:cs typeface="Arial" panose="020B0604020202020204" pitchFamily="34" charset="0"/>
              </a:rPr>
              <a:t>Fair Dealing</a:t>
            </a:r>
            <a:endParaRPr lang="en-CA"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Research, private study, etc.</a:t>
            </a:r>
          </a:p>
          <a:p>
            <a:r>
              <a:rPr lang="en-CA" b="1" dirty="0">
                <a:latin typeface="Arial" panose="020B0604020202020204" pitchFamily="34" charset="0"/>
                <a:cs typeface="Arial" panose="020B0604020202020204" pitchFamily="34" charset="0"/>
              </a:rPr>
              <a:t>29</a:t>
            </a:r>
            <a:r>
              <a:rPr lang="en-CA" dirty="0">
                <a:latin typeface="Arial" panose="020B0604020202020204" pitchFamily="34" charset="0"/>
                <a:cs typeface="Arial" panose="020B0604020202020204" pitchFamily="34" charset="0"/>
              </a:rPr>
              <a:t> Fair dealing for the purpose of research, private study, education, parody or satire does not infringe copyright. </a:t>
            </a:r>
            <a:endParaRPr lang="en-CA" dirty="0" smtClean="0">
              <a:latin typeface="Arial" panose="020B0604020202020204" pitchFamily="34" charset="0"/>
              <a:cs typeface="Arial" panose="020B0604020202020204" pitchFamily="34" charset="0"/>
            </a:endParaRPr>
          </a:p>
          <a:p>
            <a:endParaRPr lang="en-CA" dirty="0" smtClean="0">
              <a:latin typeface="Arial" panose="020B0604020202020204" pitchFamily="34" charset="0"/>
              <a:cs typeface="Arial" panose="020B0604020202020204" pitchFamily="34" charset="0"/>
            </a:endParaRPr>
          </a:p>
          <a:p>
            <a:r>
              <a:rPr lang="en-CA" b="1" dirty="0" smtClean="0">
                <a:latin typeface="Arial" panose="020B0604020202020204" pitchFamily="34" charset="0"/>
                <a:cs typeface="Arial" panose="020B0604020202020204" pitchFamily="34" charset="0"/>
              </a:rPr>
              <a:t>Criticism </a:t>
            </a:r>
            <a:r>
              <a:rPr lang="en-CA" b="1" dirty="0">
                <a:latin typeface="Arial" panose="020B0604020202020204" pitchFamily="34" charset="0"/>
                <a:cs typeface="Arial" panose="020B0604020202020204" pitchFamily="34" charset="0"/>
              </a:rPr>
              <a:t>or review</a:t>
            </a:r>
          </a:p>
          <a:p>
            <a:r>
              <a:rPr lang="en-CA" b="1" dirty="0">
                <a:latin typeface="Arial" panose="020B0604020202020204" pitchFamily="34" charset="0"/>
                <a:cs typeface="Arial" panose="020B0604020202020204" pitchFamily="34" charset="0"/>
              </a:rPr>
              <a:t>29.1</a:t>
            </a:r>
            <a:r>
              <a:rPr lang="en-CA" dirty="0">
                <a:latin typeface="Arial" panose="020B0604020202020204" pitchFamily="34" charset="0"/>
                <a:cs typeface="Arial" panose="020B0604020202020204" pitchFamily="34" charset="0"/>
              </a:rPr>
              <a:t> Fair dealing for the purpose of criticism or review</a:t>
            </a:r>
            <a:r>
              <a:rPr lang="en-CA" dirty="0"/>
              <a:t> </a:t>
            </a:r>
            <a:r>
              <a:rPr lang="en-CA" dirty="0">
                <a:latin typeface="Arial" panose="020B0604020202020204" pitchFamily="34" charset="0"/>
                <a:cs typeface="Arial" panose="020B0604020202020204" pitchFamily="34" charset="0"/>
              </a:rPr>
              <a:t>does not infringe copyright if the following are mentioned: …</a:t>
            </a:r>
            <a:endParaRPr lang="en-CA" b="1" dirty="0">
              <a:latin typeface="Arial" panose="020B0604020202020204" pitchFamily="34" charset="0"/>
              <a:cs typeface="Arial" panose="020B0604020202020204" pitchFamily="34" charset="0"/>
            </a:endParaRPr>
          </a:p>
          <a:p>
            <a:endParaRPr lang="en-CA" b="1" dirty="0">
              <a:latin typeface="Arial" panose="020B0604020202020204" pitchFamily="34" charset="0"/>
              <a:cs typeface="Arial" panose="020B0604020202020204" pitchFamily="34" charset="0"/>
            </a:endParaRPr>
          </a:p>
          <a:p>
            <a:r>
              <a:rPr lang="en-CA" b="1" dirty="0">
                <a:latin typeface="Arial" panose="020B0604020202020204" pitchFamily="34" charset="0"/>
                <a:cs typeface="Arial" panose="020B0604020202020204" pitchFamily="34" charset="0"/>
              </a:rPr>
              <a:t>News reporting</a:t>
            </a:r>
          </a:p>
          <a:p>
            <a:r>
              <a:rPr lang="en-CA" b="1" dirty="0">
                <a:latin typeface="Arial" panose="020B0604020202020204" pitchFamily="34" charset="0"/>
                <a:cs typeface="Arial" panose="020B0604020202020204" pitchFamily="34" charset="0"/>
              </a:rPr>
              <a:t>29.2</a:t>
            </a:r>
            <a:r>
              <a:rPr lang="en-CA" dirty="0">
                <a:latin typeface="Arial" panose="020B0604020202020204" pitchFamily="34" charset="0"/>
                <a:cs typeface="Arial" panose="020B0604020202020204" pitchFamily="34" charset="0"/>
              </a:rPr>
              <a:t> Fair dealing for the purpose of news reporting does not infringe copyright if the following are mentioned: …</a:t>
            </a:r>
          </a:p>
        </p:txBody>
      </p:sp>
    </p:spTree>
    <p:extLst>
      <p:ext uri="{BB962C8B-B14F-4D97-AF65-F5344CB8AC3E}">
        <p14:creationId xmlns:p14="http://schemas.microsoft.com/office/powerpoint/2010/main" val="213299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nodeType="afterEffect">
                                  <p:stCondLst>
                                    <p:cond delay="0"/>
                                  </p:stCondLst>
                                  <p:childTnLst>
                                    <p:animEffect transition="out" filter="fad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grpId="1" nodeType="clickEffect">
                                  <p:stCondLst>
                                    <p:cond delay="0"/>
                                  </p:stCondLst>
                                  <p:childTnLst>
                                    <p:anim calcmode="lin" valueType="num">
                                      <p:cBhvr additive="base">
                                        <p:cTn id="31" dur="2000"/>
                                        <p:tgtEl>
                                          <p:spTgt spid="7"/>
                                        </p:tgtEl>
                                        <p:attrNameLst>
                                          <p:attrName>ppt_x</p:attrName>
                                        </p:attrNameLst>
                                      </p:cBhvr>
                                      <p:tavLst>
                                        <p:tav tm="0">
                                          <p:val>
                                            <p:strVal val="ppt_x"/>
                                          </p:val>
                                        </p:tav>
                                        <p:tav tm="100000">
                                          <p:val>
                                            <p:strVal val="ppt_x"/>
                                          </p:val>
                                        </p:tav>
                                      </p:tavLst>
                                    </p:anim>
                                    <p:anim calcmode="lin" valueType="num">
                                      <p:cBhvr additive="base">
                                        <p:cTn id="32" dur="2000"/>
                                        <p:tgtEl>
                                          <p:spTgt spid="7"/>
                                        </p:tgtEl>
                                        <p:attrNameLst>
                                          <p:attrName>ppt_y</p:attrName>
                                        </p:attrNameLst>
                                      </p:cBhvr>
                                      <p:tavLst>
                                        <p:tav tm="0">
                                          <p:val>
                                            <p:strVal val="ppt_y"/>
                                          </p:val>
                                        </p:tav>
                                        <p:tav tm="100000">
                                          <p:val>
                                            <p:strVal val="1+ppt_h/2"/>
                                          </p:val>
                                        </p:tav>
                                      </p:tavLst>
                                    </p:anim>
                                    <p:set>
                                      <p:cBhvr>
                                        <p:cTn id="33"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9" grpId="0"/>
    </p:bldLst>
  </p:timing>
</p:sld>
</file>

<file path=ppt/theme/theme1.xml><?xml version="1.0" encoding="utf-8"?>
<a:theme xmlns:a="http://schemas.openxmlformats.org/drawingml/2006/main" name="Level 1">
  <a:themeElements>
    <a:clrScheme name="Custom 1">
      <a:dk1>
        <a:srgbClr val="75707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4C67CBCE-DFDA-6745-9959-BC713BE9E948}"/>
    </a:ext>
  </a:extLst>
</a:theme>
</file>

<file path=ppt/theme/theme2.xml><?xml version="1.0" encoding="utf-8"?>
<a:theme xmlns:a="http://schemas.openxmlformats.org/drawingml/2006/main" name="Level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B9FDB8F-EBBA-1E4D-9B03-02A803C87649}"/>
    </a:ext>
  </a:extLst>
</a:theme>
</file>

<file path=ppt/theme/theme3.xml><?xml version="1.0" encoding="utf-8"?>
<a:theme xmlns:a="http://schemas.openxmlformats.org/drawingml/2006/main" name="Level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16964AC1-EF38-134A-A4A4-FB428F678D40}"/>
    </a:ext>
  </a:extLst>
</a:theme>
</file>

<file path=ppt/theme/theme4.xml><?xml version="1.0" encoding="utf-8"?>
<a:theme xmlns:a="http://schemas.openxmlformats.org/drawingml/2006/main" name="Level 4">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8282F2B2-FEA9-564A-B27D-208CC4779EB1}"/>
    </a:ext>
  </a:extLst>
</a:theme>
</file>

<file path=ppt/theme/theme5.xml><?xml version="1.0" encoding="utf-8"?>
<a:theme xmlns:a="http://schemas.openxmlformats.org/drawingml/2006/main" name="2_Level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ER_CopyrightProject_Version11_2019-01-28" id="{D64D2BF0-90A8-DF40-B829-9C96E4770349}" vid="{DE6CFC58-F008-0C44-9AE6-C329ED73EC6D}"/>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4188</TotalTime>
  <Words>3913</Words>
  <Application>Microsoft Office PowerPoint</Application>
  <PresentationFormat>Widescreen</PresentationFormat>
  <Paragraphs>275</Paragraphs>
  <Slides>46</Slides>
  <Notes>34</Notes>
  <HiddenSlides>0</HiddenSlides>
  <MMClips>1</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46</vt:i4>
      </vt:variant>
    </vt:vector>
  </HeadingPairs>
  <TitlesOfParts>
    <vt:vector size="58" baseType="lpstr">
      <vt:lpstr>Arial</vt:lpstr>
      <vt:lpstr>Calibri</vt:lpstr>
      <vt:lpstr>Courier New</vt:lpstr>
      <vt:lpstr>Old English Text MT</vt:lpstr>
      <vt:lpstr>Tahoma</vt:lpstr>
      <vt:lpstr>Times New Roman</vt:lpstr>
      <vt:lpstr>Wingdings</vt:lpstr>
      <vt:lpstr>Level 1</vt:lpstr>
      <vt:lpstr>Level 2</vt:lpstr>
      <vt:lpstr>Level 3</vt:lpstr>
      <vt:lpstr>Level 4</vt:lpstr>
      <vt:lpstr>2_Level 5</vt:lpstr>
      <vt:lpstr>CCH Canadian Ltd.  v.  Law Society of  Upper Canada</vt:lpstr>
      <vt:lpstr>LIBRARIES</vt:lpstr>
      <vt:lpstr>THE GREAT LIBRARY</vt:lpstr>
      <vt:lpstr>HISTORY</vt:lpstr>
      <vt:lpstr>KEY ISSUES</vt:lpstr>
      <vt:lpstr>SELF-SERVICE COPIERS</vt:lpstr>
      <vt:lpstr>INSUFFICIENT EVIDENCE</vt:lpstr>
      <vt:lpstr>INSUFFICIENT EVIDENCE</vt:lpstr>
      <vt:lpstr>CUSTOM PHOTOCOPY SERVICE</vt:lpstr>
      <vt:lpstr>FAIR DEALING</vt:lpstr>
      <vt:lpstr>FAIR DEALING – STEP 1: PURPOSE</vt:lpstr>
      <vt:lpstr>FAIR DEALING – STEP 2: FAIRNESS</vt:lpstr>
      <vt:lpstr>SIX-FACTOR TEST</vt:lpstr>
      <vt:lpstr>PURPOSE OF THE DEALING</vt:lpstr>
      <vt:lpstr>CHARACTER OF THE DEALING</vt:lpstr>
      <vt:lpstr>AMOUNT OF THE DEALING</vt:lpstr>
      <vt:lpstr>ALTERNATIVES TO THE DEALING</vt:lpstr>
      <vt:lpstr>NATURE OF THE DEALING</vt:lpstr>
      <vt:lpstr>EFFECT OF THE DEALING</vt:lpstr>
      <vt:lpstr>SIX FACTORS</vt:lpstr>
      <vt:lpstr>FACTS OF THE CASE</vt:lpstr>
      <vt:lpstr>DEALING = PRACTICE OR SYSTEM</vt:lpstr>
      <vt:lpstr>APPLYING THE SIX FACTORS – PURPOSE</vt:lpstr>
      <vt:lpstr>APPLYING THE SIX FACTORS – CHARACTER</vt:lpstr>
      <vt:lpstr>APPLYING THE SIX FACTORS – AMOUNT</vt:lpstr>
      <vt:lpstr>APPLYING THE SIX FACTORS – ALTERNATIVES</vt:lpstr>
      <vt:lpstr>APPLYING THE SIX FACTORS – NATURE </vt:lpstr>
      <vt:lpstr>APPLYING THE SIX FACTORS – EFFECT</vt:lpstr>
      <vt:lpstr>SUPREME COURT DECISION</vt:lpstr>
      <vt:lpstr>SUPREME COURT’S DECISION – APPEAL ALLOWED</vt:lpstr>
      <vt:lpstr>CONCLUSION</vt:lpstr>
      <vt:lpstr>THE SIX-FACTOR LEGACY</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Sou</dc:creator>
  <cp:lastModifiedBy>Smith, Mireille</cp:lastModifiedBy>
  <cp:revision>370</cp:revision>
  <cp:lastPrinted>2018-09-05T00:54:36Z</cp:lastPrinted>
  <dcterms:created xsi:type="dcterms:W3CDTF">2018-01-12T19:27:15Z</dcterms:created>
  <dcterms:modified xsi:type="dcterms:W3CDTF">2024-05-09T15:10:35Z</dcterms:modified>
</cp:coreProperties>
</file>