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Walter Turncoat"/>
      <p:regular r:id="rId16"/>
    </p:embeddedFont>
    <p:embeddedFont>
      <p:font typeface="Rosario"/>
      <p:regular r:id="rId17"/>
      <p:bold r:id="rId18"/>
      <p:italic r:id="rId19"/>
      <p:boldItalic r:id="rId20"/>
    </p:embeddedFont>
    <p:embeddedFont>
      <p:font typeface="Rosario Medium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sario-boldItalic.fntdata"/><Relationship Id="rId11" Type="http://schemas.openxmlformats.org/officeDocument/2006/relationships/slide" Target="slides/slide6.xml"/><Relationship Id="rId22" Type="http://schemas.openxmlformats.org/officeDocument/2006/relationships/font" Target="fonts/RosarioMedium-bold.fntdata"/><Relationship Id="rId10" Type="http://schemas.openxmlformats.org/officeDocument/2006/relationships/slide" Target="slides/slide5.xml"/><Relationship Id="rId21" Type="http://schemas.openxmlformats.org/officeDocument/2006/relationships/font" Target="fonts/RosarioMedium-regular.fntdata"/><Relationship Id="rId13" Type="http://schemas.openxmlformats.org/officeDocument/2006/relationships/slide" Target="slides/slide8.xml"/><Relationship Id="rId24" Type="http://schemas.openxmlformats.org/officeDocument/2006/relationships/font" Target="fonts/RosarioMedium-boldItalic.fntdata"/><Relationship Id="rId12" Type="http://schemas.openxmlformats.org/officeDocument/2006/relationships/slide" Target="slides/slide7.xml"/><Relationship Id="rId23" Type="http://schemas.openxmlformats.org/officeDocument/2006/relationships/font" Target="fonts/Rosario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sario-regular.fntdata"/><Relationship Id="rId16" Type="http://schemas.openxmlformats.org/officeDocument/2006/relationships/font" Target="fonts/WalterTurncoa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sario-italic.fntdata"/><Relationship Id="rId6" Type="http://schemas.openxmlformats.org/officeDocument/2006/relationships/slide" Target="slides/slide1.xml"/><Relationship Id="rId18" Type="http://schemas.openxmlformats.org/officeDocument/2006/relationships/font" Target="fonts/Rosari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1f556dd7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1f556dd7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1f556dd7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e1f556dd7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e1f556dd7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e1f556dd7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e1f556dd78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e1f556dd78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1f556dd78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1f556dd7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1f556dd7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1f556dd7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1f556dd7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1f556dd7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1f556dd78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1f556dd78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1f556dd7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1f556dd7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hyperlink" Target="https://www.ualberta.ca/newtrail/ideas/connecting-to-the-past-bead-by-bead.html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mdpi.com/1660-4601/20/7/5395" TargetMode="External"/><Relationship Id="rId4" Type="http://schemas.openxmlformats.org/officeDocument/2006/relationships/hyperlink" Target="https://uofrpress.ca/Books/D/Dissident-Knowledge-in-Higher-Education" TargetMode="External"/><Relationship Id="rId10" Type="http://schemas.openxmlformats.org/officeDocument/2006/relationships/hyperlink" Target="https://www.ualberta.ca/toolkit/downloads.html" TargetMode="External"/><Relationship Id="rId9" Type="http://schemas.openxmlformats.org/officeDocument/2006/relationships/hyperlink" Target="https://link.springer.com/article/10.1007/s11625-023-01457-3" TargetMode="External"/><Relationship Id="rId5" Type="http://schemas.openxmlformats.org/officeDocument/2006/relationships/hyperlink" Target="https://www.sciencedirect.com/science/article/pii/S0149718918300867?casa_token=sJY_VAwd8cAAAAAA:7StcHcD67IZ3o39YzkJ6jmz-t3Zii-A7_wXfXaX8CkOUCzDy1vdL3k7O1VB-H2C-3kDr2fr88PQ" TargetMode="External"/><Relationship Id="rId6" Type="http://schemas.openxmlformats.org/officeDocument/2006/relationships/hyperlink" Target="https://link.springer.com/article/10.1186/s12939-017-0548-4" TargetMode="External"/><Relationship Id="rId7" Type="http://schemas.openxmlformats.org/officeDocument/2006/relationships/hyperlink" Target="https://uofrpress.ca/Books/D/Dissident-Knowledge-in-Higher-Education" TargetMode="External"/><Relationship Id="rId8" Type="http://schemas.openxmlformats.org/officeDocument/2006/relationships/hyperlink" Target="https://link.springer.com/chapter/10.1007/978-3-030-22325-0_10#Abs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hyperlink" Target="https://www.carl-abrc.ca/advancing-research/scholarly-communication/bibliometrics-and-research-impac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8625" y="4800175"/>
            <a:ext cx="62403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Beading designed by Tara Kappo. More information available </a:t>
            </a:r>
            <a:r>
              <a:rPr lang="en" u="sng">
                <a:solidFill>
                  <a:schemeClr val="hlink"/>
                </a:solidFill>
                <a:hlinkClick r:id="rId4"/>
              </a:rPr>
              <a:t>here</a:t>
            </a:r>
            <a:r>
              <a:rPr lang="en">
                <a:solidFill>
                  <a:schemeClr val="lt1"/>
                </a:solidFill>
              </a:rPr>
              <a:t>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367100" y="1067225"/>
            <a:ext cx="4554600" cy="25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B3298D"/>
                </a:solidFill>
                <a:latin typeface="Rosario"/>
                <a:ea typeface="Rosario"/>
                <a:cs typeface="Rosario"/>
                <a:sym typeface="Rosario"/>
              </a:rPr>
              <a:t>A path toward reconciling Indigenous research with research assessment</a:t>
            </a:r>
            <a:r>
              <a:rPr b="1" lang="en" sz="3400">
                <a:solidFill>
                  <a:srgbClr val="B3298D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</a:t>
            </a:r>
            <a:endParaRPr b="1" sz="3400">
              <a:solidFill>
                <a:srgbClr val="B3298D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367100" y="3383675"/>
            <a:ext cx="45546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9DCD5A"/>
                </a:solidFill>
                <a:latin typeface="Rosario"/>
                <a:ea typeface="Rosario"/>
                <a:cs typeface="Rosario"/>
                <a:sym typeface="Rosario"/>
              </a:rPr>
              <a:t>Chambers, T., Cuyler, K., LeBlanc, M., Robinson, A., Kung J.</a:t>
            </a:r>
            <a:endParaRPr b="1" sz="2000">
              <a:solidFill>
                <a:srgbClr val="9DCD5A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9DCD5A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9DCD5A"/>
                </a:solidFill>
                <a:latin typeface="Rosario"/>
                <a:ea typeface="Rosario"/>
                <a:cs typeface="Rosario"/>
                <a:sym typeface="Rosario"/>
              </a:rPr>
              <a:t>thane@ualberta.ca</a:t>
            </a:r>
            <a:endParaRPr b="1" sz="2000">
              <a:solidFill>
                <a:srgbClr val="9DCD5A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B3298D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B3298D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B3298D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B3298D"/>
                </a:solidFill>
                <a:latin typeface="Rosario"/>
                <a:ea typeface="Rosario"/>
                <a:cs typeface="Rosario"/>
                <a:sym typeface="Rosario"/>
              </a:rPr>
              <a:t> </a:t>
            </a:r>
            <a:endParaRPr b="1" sz="3400">
              <a:solidFill>
                <a:srgbClr val="B3298D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/>
        </p:nvSpPr>
        <p:spPr>
          <a:xfrm>
            <a:off x="128350" y="162050"/>
            <a:ext cx="8884200" cy="4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References &amp; Images</a:t>
            </a:r>
            <a:endParaRPr sz="15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Bullen, J., Hill-Wall, T., Anderson, K., Brown, A., Bracknell, C., Newnham, E. A., Garvey, G., &amp; Waters, L. (2023).</a:t>
            </a:r>
            <a:r>
              <a:rPr lang="en" sz="1100">
                <a:solidFill>
                  <a:schemeClr val="dk2"/>
                </a:solidFill>
                <a:latin typeface="Rosario"/>
                <a:ea typeface="Rosario"/>
                <a:cs typeface="Rosario"/>
                <a:sym typeface="Rosario"/>
              </a:rPr>
              <a:t> </a:t>
            </a:r>
            <a:r>
              <a:rPr lang="en" sz="1100" u="sng">
                <a:solidFill>
                  <a:schemeClr val="accent5"/>
                </a:solidFill>
                <a:latin typeface="Rosario"/>
                <a:ea typeface="Rosario"/>
                <a:cs typeface="Rosario"/>
                <a:sym typeface="Rosari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From deficit to strength-based Aboriginal health research—moving toward flourishing.</a:t>
            </a:r>
            <a:r>
              <a:rPr lang="en" sz="1100">
                <a:solidFill>
                  <a:schemeClr val="dk2"/>
                </a:solidFill>
                <a:latin typeface="Rosario"/>
                <a:ea typeface="Rosario"/>
                <a:cs typeface="Rosario"/>
                <a:sym typeface="Rosario"/>
              </a:rPr>
              <a:t> </a:t>
            </a:r>
            <a:r>
              <a:rPr i="1"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International Journal of Environmental Research and Public Health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, 20(7), 5395. </a:t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 Grande, S. (2019). Refusing the university. In: </a:t>
            </a:r>
            <a:r>
              <a:rPr i="1" lang="en" sz="1100" u="sng">
                <a:solidFill>
                  <a:schemeClr val="hlink"/>
                </a:solidFill>
                <a:latin typeface="Rosario"/>
                <a:ea typeface="Rosario"/>
                <a:cs typeface="Rosario"/>
                <a:sym typeface="Rosario"/>
                <a:hlinkClick r:id="rId4"/>
              </a:rPr>
              <a:t>Dissident Knowledge in Higher Education. </a:t>
            </a:r>
            <a:endParaRPr i="1"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Heyeres, M., Tsey, K., Yang, Y., Yan, L., &amp; Jiang, H. (2019).</a:t>
            </a:r>
            <a:r>
              <a:rPr lang="en" sz="1100">
                <a:solidFill>
                  <a:schemeClr val="dk2"/>
                </a:solidFill>
                <a:latin typeface="Rosario"/>
                <a:ea typeface="Rosario"/>
                <a:cs typeface="Rosario"/>
                <a:sym typeface="Rosario"/>
              </a:rPr>
              <a:t> </a:t>
            </a:r>
            <a:r>
              <a:rPr lang="en" sz="1100" u="sng">
                <a:solidFill>
                  <a:schemeClr val="accent5"/>
                </a:solidFill>
                <a:latin typeface="Rosario"/>
                <a:ea typeface="Rosario"/>
                <a:cs typeface="Rosario"/>
                <a:sym typeface="Rosari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characteristics and reporting quality of research impact case studies: A systematic review</a:t>
            </a:r>
            <a:r>
              <a:rPr lang="en" sz="1100">
                <a:solidFill>
                  <a:schemeClr val="dk2"/>
                </a:solidFill>
                <a:latin typeface="Rosario"/>
                <a:ea typeface="Rosario"/>
                <a:cs typeface="Rosario"/>
                <a:sym typeface="Rosario"/>
              </a:rPr>
              <a:t>. </a:t>
            </a:r>
            <a:r>
              <a:rPr i="1"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Evaluation and Program Planning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, 73, 10-23.</a:t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Kinchin, I., Mccalman, J., Bainbridge, R., Tsey, K., &amp; Lui, F. W. (2017).</a:t>
            </a:r>
            <a:r>
              <a:rPr lang="en" sz="1100">
                <a:solidFill>
                  <a:schemeClr val="dk2"/>
                </a:solidFill>
                <a:latin typeface="Rosario"/>
                <a:ea typeface="Rosario"/>
                <a:cs typeface="Rosario"/>
                <a:sym typeface="Rosario"/>
              </a:rPr>
              <a:t> </a:t>
            </a:r>
            <a:r>
              <a:rPr lang="en" sz="1100" u="sng">
                <a:solidFill>
                  <a:schemeClr val="hlink"/>
                </a:solidFill>
                <a:latin typeface="Rosario"/>
                <a:ea typeface="Rosario"/>
                <a:cs typeface="Rosario"/>
                <a:sym typeface="Rosario"/>
                <a:hlinkClick r:id="rId6"/>
              </a:rPr>
              <a:t>Does Indigenous health research have impact? A systematic review of reviews</a:t>
            </a:r>
            <a:r>
              <a:rPr lang="en" sz="1100">
                <a:solidFill>
                  <a:schemeClr val="dk2"/>
                </a:solidFill>
                <a:latin typeface="Rosario"/>
                <a:ea typeface="Rosario"/>
                <a:cs typeface="Rosario"/>
                <a:sym typeface="Rosario"/>
              </a:rPr>
              <a:t>. </a:t>
            </a:r>
            <a:r>
              <a:rPr i="1"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International Journal for Equity in Health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, 16.</a:t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Smith, T. (2019).  The art of the impossible— Defining and measuring Indigenous research? In: </a:t>
            </a:r>
            <a:r>
              <a:rPr i="1" lang="en" sz="1100" u="sng">
                <a:solidFill>
                  <a:schemeClr val="hlink"/>
                </a:solidFill>
                <a:latin typeface="Rosario"/>
                <a:ea typeface="Rosario"/>
                <a:cs typeface="Rosario"/>
                <a:sym typeface="Rosario"/>
                <a:hlinkClick r:id="rId7"/>
              </a:rPr>
              <a:t>Dissident Knowledge in Higher Education.</a:t>
            </a:r>
            <a:endParaRPr i="1"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Tsey, K. (2019). </a:t>
            </a:r>
            <a:r>
              <a:rPr lang="en" sz="1100" u="sng">
                <a:solidFill>
                  <a:schemeClr val="hlink"/>
                </a:solidFill>
                <a:latin typeface="Rosario"/>
                <a:ea typeface="Rosario"/>
                <a:cs typeface="Rosario"/>
                <a:sym typeface="Rosario"/>
                <a:hlinkClick r:id="rId8"/>
              </a:rPr>
              <a:t>Planning for and tracking research impact: Australian Research Council framework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. In: </a:t>
            </a:r>
            <a:r>
              <a:rPr i="1"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Working on Wicked Problems: A Strengths-based Approach to Research Engagement and Impact,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 65-74.</a:t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Tuck, E. (2019). Biting the university that feeds us. In: Dissident Knowledge in Higher Education.</a:t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Weir, J. K., Morgain, R., Moon, K., &amp; Moggridge, B. J. (2024). </a:t>
            </a:r>
            <a:r>
              <a:rPr lang="en" sz="1100" u="sng">
                <a:solidFill>
                  <a:schemeClr val="hlink"/>
                </a:solidFill>
                <a:latin typeface="Rosario"/>
                <a:ea typeface="Rosario"/>
                <a:cs typeface="Rosario"/>
                <a:sym typeface="Rosario"/>
                <a:hlinkClick r:id="rId9"/>
              </a:rPr>
              <a:t>Centring Indigenous peoples in knowledge exchange research-practice by resetting assumptions, relationships and institutions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. </a:t>
            </a:r>
            <a:r>
              <a:rPr i="1"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Sustainability Science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, 1-17.</a:t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All images 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except</a:t>
            </a:r>
            <a:r>
              <a:rPr lang="en" sz="1100">
                <a:solidFill>
                  <a:schemeClr val="lt1"/>
                </a:solidFill>
                <a:latin typeface="Rosario"/>
                <a:ea typeface="Rosario"/>
                <a:cs typeface="Rosario"/>
                <a:sym typeface="Rosario"/>
              </a:rPr>
              <a:t> for slide 1 came from the University of Alberta's Portal of Images available to University of Alberta Staff and Students at </a:t>
            </a:r>
            <a:r>
              <a:rPr lang="en" sz="1100" u="sng">
                <a:solidFill>
                  <a:schemeClr val="hlink"/>
                </a:solidFill>
                <a:latin typeface="Rosario"/>
                <a:ea typeface="Rosario"/>
                <a:cs typeface="Rosario"/>
                <a:sym typeface="Rosario"/>
                <a:hlinkClick r:id="rId10"/>
              </a:rPr>
              <a:t>https://www.ualberta.ca/toolkit/downloads.html</a:t>
            </a:r>
            <a:endParaRPr sz="1100">
              <a:solidFill>
                <a:schemeClr val="lt1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371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135250" y="1870375"/>
            <a:ext cx="4661400" cy="18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D492"/>
                </a:solidFill>
                <a:latin typeface="Rosario"/>
                <a:ea typeface="Rosario"/>
                <a:cs typeface="Rosario"/>
                <a:sym typeface="Rosario"/>
              </a:rPr>
              <a:t>Institutional</a:t>
            </a:r>
            <a:r>
              <a:rPr b="1" lang="en" sz="3000">
                <a:solidFill>
                  <a:srgbClr val="FFD492"/>
                </a:solidFill>
                <a:latin typeface="Rosario"/>
                <a:ea typeface="Rosario"/>
                <a:cs typeface="Rosario"/>
                <a:sym typeface="Rosario"/>
              </a:rPr>
              <a:t> and national context</a:t>
            </a:r>
            <a:endParaRPr b="1" sz="3000">
              <a:solidFill>
                <a:srgbClr val="FFD492"/>
              </a:solidFill>
              <a:latin typeface="Rosario"/>
              <a:ea typeface="Rosario"/>
              <a:cs typeface="Rosario"/>
              <a:sym typeface="Rosari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7690" r="28383" t="0"/>
          <a:stretch/>
        </p:blipFill>
        <p:spPr>
          <a:xfrm>
            <a:off x="0" y="0"/>
            <a:ext cx="493406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934075" y="292725"/>
            <a:ext cx="41679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DE3E47"/>
                </a:solidFill>
                <a:latin typeface="Rosario"/>
                <a:ea typeface="Rosario"/>
                <a:cs typeface="Rosario"/>
                <a:sym typeface="Rosario"/>
              </a:rPr>
              <a:t>Guiding Questions:</a:t>
            </a:r>
            <a:endParaRPr b="1" sz="2500">
              <a:solidFill>
                <a:srgbClr val="DE3E47"/>
              </a:solidFill>
              <a:latin typeface="Rosario"/>
              <a:ea typeface="Rosario"/>
              <a:cs typeface="Rosario"/>
              <a:sym typeface="Rosario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129500" y="1181250"/>
            <a:ext cx="3819300" cy="29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2CDC2"/>
                </a:solidFill>
                <a:latin typeface="Rosario"/>
                <a:ea typeface="Rosario"/>
                <a:cs typeface="Rosario"/>
                <a:sym typeface="Rosario"/>
              </a:rPr>
              <a:t>What counts as scholarship and why?</a:t>
            </a:r>
            <a:endParaRPr b="1" sz="1800">
              <a:solidFill>
                <a:srgbClr val="D2CDC2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2CDC2"/>
                </a:solidFill>
                <a:latin typeface="Rosario"/>
                <a:ea typeface="Rosario"/>
                <a:cs typeface="Rosario"/>
                <a:sym typeface="Rosario"/>
              </a:rPr>
              <a:t>How do we measure research impact? </a:t>
            </a:r>
            <a:endParaRPr b="1" sz="1800">
              <a:solidFill>
                <a:srgbClr val="D2CDC2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2CDC2"/>
                </a:solidFill>
                <a:latin typeface="Rosario"/>
                <a:ea typeface="Rosario"/>
                <a:cs typeface="Rosario"/>
                <a:sym typeface="Rosario"/>
              </a:rPr>
              <a:t>Impact for whom? </a:t>
            </a:r>
            <a:endParaRPr b="1" sz="1800">
              <a:solidFill>
                <a:srgbClr val="D2CDC2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2CDC2"/>
                </a:solidFill>
                <a:latin typeface="Rosario"/>
                <a:ea typeface="Rosario"/>
                <a:cs typeface="Rosario"/>
                <a:sym typeface="Rosario"/>
              </a:rPr>
              <a:t>Who determines and how do we determine whose evidence?</a:t>
            </a:r>
            <a:endParaRPr b="1" sz="1800">
              <a:solidFill>
                <a:srgbClr val="D2CDC2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2CDC2"/>
                </a:solidFill>
                <a:latin typeface="Rosario"/>
                <a:ea typeface="Rosario"/>
                <a:cs typeface="Rosario"/>
                <a:sym typeface="Rosario"/>
              </a:rPr>
              <a:t>And what research is legitimate? </a:t>
            </a:r>
            <a:endParaRPr b="1" sz="1800">
              <a:solidFill>
                <a:srgbClr val="D2CDC2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D2CDC2"/>
                </a:solidFill>
                <a:latin typeface="Rosario"/>
                <a:ea typeface="Rosario"/>
                <a:cs typeface="Rosario"/>
                <a:sym typeface="Rosario"/>
              </a:rPr>
              <a:t>~</a:t>
            </a:r>
            <a:r>
              <a:rPr b="1" lang="en" sz="1100">
                <a:solidFill>
                  <a:srgbClr val="D2CDC2"/>
                </a:solidFill>
                <a:latin typeface="Rosario"/>
                <a:ea typeface="Rosario"/>
                <a:cs typeface="Rosario"/>
                <a:sym typeface="Rosario"/>
              </a:rPr>
              <a:t>Public Engagement and the Politics of Evidence in an Age of Neoliberalism and Audit Culture Symposium</a:t>
            </a:r>
            <a:endParaRPr b="1" sz="1100">
              <a:solidFill>
                <a:srgbClr val="D2CDC2"/>
              </a:solidFill>
              <a:latin typeface="Rosario"/>
              <a:ea typeface="Rosario"/>
              <a:cs typeface="Rosario"/>
              <a:sym typeface="Rosari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0" r="61965" t="0"/>
          <a:stretch/>
        </p:blipFill>
        <p:spPr>
          <a:xfrm>
            <a:off x="-118521" y="0"/>
            <a:ext cx="3477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4000500" y="460050"/>
            <a:ext cx="4572000" cy="4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AA15A"/>
                </a:solidFill>
                <a:latin typeface="Rosario"/>
                <a:ea typeface="Rosario"/>
                <a:cs typeface="Rosario"/>
                <a:sym typeface="Rosario"/>
              </a:rPr>
              <a:t>Completed actions:</a:t>
            </a:r>
            <a:endParaRPr b="1" sz="2500">
              <a:solidFill>
                <a:srgbClr val="9AA15A"/>
              </a:solidFill>
              <a:latin typeface="Rosario"/>
              <a:ea typeface="Rosario"/>
              <a:cs typeface="Rosario"/>
              <a:sym typeface="Rosa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8D7BB"/>
              </a:solidFill>
              <a:latin typeface="Rosario Medium"/>
              <a:ea typeface="Rosario Medium"/>
              <a:cs typeface="Rosario Medium"/>
              <a:sym typeface="Rosario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8D7BB"/>
              </a:buClr>
              <a:buSzPts val="1800"/>
              <a:buFont typeface="Rosario Medium"/>
              <a:buChar char="●"/>
            </a:pPr>
            <a:r>
              <a:rPr lang="en" sz="1800">
                <a:solidFill>
                  <a:srgbClr val="D8D7BB"/>
                </a:solidFill>
                <a:latin typeface="Rosario Medium"/>
                <a:ea typeface="Rosario Medium"/>
                <a:cs typeface="Rosario Medium"/>
                <a:sym typeface="Rosario Medium"/>
              </a:rPr>
              <a:t>Collaborations with Library's Indigenous Initiatives team, Faculty of Native Studies, Indigenous Strategic Manager (Provost, Vice-President Academic)</a:t>
            </a:r>
            <a:endParaRPr sz="1800">
              <a:solidFill>
                <a:srgbClr val="D8D7BB"/>
              </a:solidFill>
              <a:latin typeface="Rosario Medium"/>
              <a:ea typeface="Rosario Medium"/>
              <a:cs typeface="Rosario Medium"/>
              <a:sym typeface="Rosario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8D7BB"/>
              </a:solidFill>
              <a:latin typeface="Rosario Medium"/>
              <a:ea typeface="Rosario Medium"/>
              <a:cs typeface="Rosario Medium"/>
              <a:sym typeface="Rosario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8D7BB"/>
              </a:buClr>
              <a:buSzPts val="1800"/>
              <a:buFont typeface="Rosario Medium"/>
              <a:buChar char="●"/>
            </a:pPr>
            <a:r>
              <a:rPr lang="en" sz="1800">
                <a:solidFill>
                  <a:srgbClr val="D8D7BB"/>
                </a:solidFill>
                <a:latin typeface="Rosario Medium"/>
                <a:ea typeface="Rosario Medium"/>
                <a:cs typeface="Rosario Medium"/>
                <a:sym typeface="Rosario Medium"/>
              </a:rPr>
              <a:t>Indigenous Interns (Amanda Robinson &amp; Mikaela LeBlanc) completed:</a:t>
            </a:r>
            <a:endParaRPr sz="1800">
              <a:solidFill>
                <a:srgbClr val="D8D7BB"/>
              </a:solidFill>
              <a:latin typeface="Rosario Medium"/>
              <a:ea typeface="Rosario Medium"/>
              <a:cs typeface="Rosario Medium"/>
              <a:sym typeface="Rosario Medium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D8D7BB"/>
              </a:buClr>
              <a:buSzPts val="1800"/>
              <a:buFont typeface="Rosario Medium"/>
              <a:buChar char="○"/>
            </a:pPr>
            <a:r>
              <a:rPr lang="en" sz="1800">
                <a:solidFill>
                  <a:srgbClr val="D8D7BB"/>
                </a:solidFill>
                <a:latin typeface="Rosario Medium"/>
                <a:ea typeface="Rosario Medium"/>
                <a:cs typeface="Rosario Medium"/>
                <a:sym typeface="Rosario Medium"/>
              </a:rPr>
              <a:t>Literature search and review</a:t>
            </a:r>
            <a:endParaRPr sz="1800">
              <a:solidFill>
                <a:srgbClr val="D8D7BB"/>
              </a:solidFill>
              <a:latin typeface="Rosario Medium"/>
              <a:ea typeface="Rosario Medium"/>
              <a:cs typeface="Rosario Medium"/>
              <a:sym typeface="Rosario Medium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D8D7BB"/>
              </a:buClr>
              <a:buSzPts val="1800"/>
              <a:buFont typeface="Rosario Medium"/>
              <a:buChar char="○"/>
            </a:pPr>
            <a:r>
              <a:rPr lang="en" sz="1800">
                <a:solidFill>
                  <a:srgbClr val="D8D7BB"/>
                </a:solidFill>
                <a:latin typeface="Rosario Medium"/>
                <a:ea typeface="Rosario Medium"/>
                <a:cs typeface="Rosario Medium"/>
                <a:sym typeface="Rosario Medium"/>
              </a:rPr>
              <a:t>Environmental scan</a:t>
            </a:r>
            <a:endParaRPr sz="1800">
              <a:solidFill>
                <a:srgbClr val="D8D7BB"/>
              </a:solidFill>
              <a:latin typeface="Rosario Medium"/>
              <a:ea typeface="Rosario Medium"/>
              <a:cs typeface="Rosario Medium"/>
              <a:sym typeface="Rosario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4125950" y="460000"/>
            <a:ext cx="4572000" cy="4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Still in planning</a:t>
            </a:r>
            <a:r>
              <a:rPr b="1" lang="en" sz="2000">
                <a:solidFill>
                  <a:schemeClr val="lt1"/>
                </a:solidFill>
              </a:rPr>
              <a:t>: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Expanding literature review (currently working on this).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Presenting findings to stakeholders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Figuring out what next steps are with stakeholders </a:t>
            </a:r>
            <a:r>
              <a:rPr lang="en" sz="1800">
                <a:solidFill>
                  <a:schemeClr val="lt1"/>
                </a:solidFill>
              </a:rPr>
              <a:t>(some options)</a:t>
            </a:r>
            <a:r>
              <a:rPr lang="en" sz="1800">
                <a:solidFill>
                  <a:schemeClr val="lt1"/>
                </a:solidFill>
              </a:rPr>
              <a:t>: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en" sz="1800">
                <a:solidFill>
                  <a:schemeClr val="lt1"/>
                </a:solidFill>
              </a:rPr>
              <a:t>Perhaps moving towards </a:t>
            </a:r>
            <a:r>
              <a:rPr lang="en" sz="1800">
                <a:solidFill>
                  <a:schemeClr val="lt1"/>
                </a:solidFill>
              </a:rPr>
              <a:t>developing</a:t>
            </a:r>
            <a:r>
              <a:rPr lang="en" sz="1800">
                <a:solidFill>
                  <a:schemeClr val="lt1"/>
                </a:solidFill>
              </a:rPr>
              <a:t> a framework?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en" sz="1800">
                <a:solidFill>
                  <a:schemeClr val="lt1"/>
                </a:solidFill>
              </a:rPr>
              <a:t>Widening conversation?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576" y="0"/>
            <a:ext cx="77348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0" l="15589" r="28535" t="0"/>
          <a:stretch/>
        </p:blipFill>
        <p:spPr>
          <a:xfrm>
            <a:off x="-69500" y="0"/>
            <a:ext cx="43180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4869175" y="668650"/>
            <a:ext cx="3480600" cy="3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4659750" y="1835775"/>
            <a:ext cx="41679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DE3E47"/>
                </a:solidFill>
                <a:latin typeface="Rosario"/>
                <a:ea typeface="Rosario"/>
                <a:cs typeface="Rosario"/>
                <a:sym typeface="Rosario"/>
              </a:rPr>
              <a:t>SCOPE Framework?</a:t>
            </a:r>
            <a:endParaRPr b="1" sz="2500">
              <a:solidFill>
                <a:srgbClr val="DE3E47"/>
              </a:solidFill>
              <a:latin typeface="Rosario"/>
              <a:ea typeface="Rosario"/>
              <a:cs typeface="Rosario"/>
              <a:sym typeface="Rosari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0" l="7481" r="18373" t="0"/>
          <a:stretch/>
        </p:blipFill>
        <p:spPr>
          <a:xfrm>
            <a:off x="1874800" y="152400"/>
            <a:ext cx="53944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 rotWithShape="1">
          <a:blip r:embed="rId3">
            <a:alphaModFix/>
          </a:blip>
          <a:srcRect b="0" l="37760" r="0" t="0"/>
          <a:stretch/>
        </p:blipFill>
        <p:spPr>
          <a:xfrm>
            <a:off x="-12" y="0"/>
            <a:ext cx="48096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5244350" y="470850"/>
            <a:ext cx="3529800" cy="4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Reminder: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CARL BRI Bibliometric Research Impact Community of Practice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Next event June 13 1-2:30 pm ET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More information: </a:t>
            </a:r>
            <a:r>
              <a:rPr b="1" lang="en" sz="1800" u="sng">
                <a:solidFill>
                  <a:schemeClr val="hlink"/>
                </a:solidFill>
                <a:hlinkClick r:id="rId4"/>
              </a:rPr>
              <a:t>https://www.carl-abrc.ca/advancing-research/scholarly-communication/bibliometrics-and-research-impact/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