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Lato" panose="020B0604020202020204" charset="0"/>
      <p:regular r:id="rId23"/>
      <p:bold r:id="rId24"/>
      <p:italic r:id="rId25"/>
      <p:boldItalic r:id="rId26"/>
    </p:embeddedFont>
    <p:embeddedFont>
      <p:font typeface="Playfair Display"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6" y="10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a6dc38bc8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a6dc38bc8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a6dc38bc8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a6dc38bc8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a6dc38bc8_1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a6dc38bc8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a6dc38bc8_1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a6dc38bc8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a6dc38bc8_1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a6dc38bc8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ad628c8a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ad628c8a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ad628c8a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ad628c8a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ad628c8a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ad628c8a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ad628c8a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ad628c8a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ad628c8a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ad628c8a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a6dc38bc8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a6dc38bc8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a6dc38bc8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a6dc38bc8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a6dc38bc8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a6dc38bc8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a6dc38bc8_1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a6dc38bc8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a85cbba6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a85cbba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a6867989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a6867989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a686798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a686798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a6dc38bc8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a6dc38bc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aa2f13fc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aa2f13f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ala.org/educationcareers/sites/ala.org.educationcareers/files/content/careers/corecomp/corecompetences/finalcorecompstat09.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ir.lib.uwo.ca/cgi/viewcontent.cgi?article=1038&amp;context=fimspub"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inthelibrarywiththeleadpipe.org/2015/a-critical-take-on-oer-practices-interrogating-commercialization-colonialism-and-conten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digitalcommons.law.uga.edu/law_lib_artchop/32" TargetMode="External"/><Relationship Id="rId4" Type="http://schemas.openxmlformats.org/officeDocument/2006/relationships/hyperlink" Target="https://ir.lib.uwo.ca/cgi/viewcontent.cgi?article=1040&amp;context=fimspu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opyrightlaws.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mcgill.ca/continuingstudies/area-of-study/intellectual-property" TargetMode="External"/><Relationship Id="rId4" Type="http://schemas.openxmlformats.org/officeDocument/2006/relationships/hyperlink" Target="https://www.ifla.org/publications/node/6734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kar.kent.ac.uk/70446/1/Morrison%20-%20Copyright%20and%20digital%20literacy%20-%20rules,%20risk%20and%20creativity%20(in%20Reedy%20and%20Parker,%20Digital%20Literacy%20Unpacked).pdf" TargetMode="External"/><Relationship Id="rId7" Type="http://schemas.openxmlformats.org/officeDocument/2006/relationships/hyperlink" Target="https://ischool.sjsu.edu/sites/main/files/file-attachments/career_trends.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dx.doi.org/10.21083/partnership.v11i2.3856" TargetMode="External"/><Relationship Id="rId5" Type="http://schemas.openxmlformats.org/officeDocument/2006/relationships/hyperlink" Target="http://www.oecd.org/education/ceri/38654317.pdf" TargetMode="External"/><Relationship Id="rId4" Type="http://schemas.openxmlformats.org/officeDocument/2006/relationships/hyperlink" Target="https://journals.uic.edu/ojs/index.php/fm/article/view/1179/109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pyrightliteracy.org/2018/07/01/copyright-the-card-game-a-report-from-the-canadian-contingent/" TargetMode="External"/><Relationship Id="rId7" Type="http://schemas.openxmlformats.org/officeDocument/2006/relationships/hyperlink" Target="http://dx.doi.org/10.21083/partnership.v11i2.379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wipo.int/academy/en/" TargetMode="External"/><Relationship Id="rId5" Type="http://schemas.openxmlformats.org/officeDocument/2006/relationships/hyperlink" Target="https://qspace.library.queensu.ca/bitstream/handle/1974/22021/Copyright%20Education,%20Institutional%20Literacy%20&amp;%20Information%20Literacy.pdf?sequence=1&amp;isAllowed=y" TargetMode="External"/><Relationship Id="rId4" Type="http://schemas.openxmlformats.org/officeDocument/2006/relationships/hyperlink" Target="https://en.unesco.org/themes/building-knowledge-societies/o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photos/fantasy-clouds-woman-castle-sun-3281795/"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pixabay.com/photos/mind-the-gap-london-underground-187679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ala.org/educationcareers/sites/ala.org.educationcareers/files/content/resourcesforprogramadministrators/ProgramPresentations/McGill_self-study_2016.pdf" TargetMode="External"/><Relationship Id="rId4" Type="http://schemas.openxmlformats.org/officeDocument/2006/relationships/hyperlink" Target="https://www.copyrightlaws.com/copyright-leadership-certificate-201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sites.library.ualberta.ca/copyrigh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ites.library.ualberta.ca/copyrigh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4"/><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Strengths and Limitations</a:t>
            </a:r>
            <a:endParaRPr sz="2000"/>
          </a:p>
          <a:p>
            <a:pPr marL="0" lvl="0" indent="0" algn="ctr" rtl="0">
              <a:spcBef>
                <a:spcPts val="0"/>
              </a:spcBef>
              <a:spcAft>
                <a:spcPts val="0"/>
              </a:spcAft>
              <a:buNone/>
            </a:pPr>
            <a:r>
              <a:rPr lang="en" sz="2000"/>
              <a:t>of</a:t>
            </a:r>
            <a:endParaRPr sz="2000"/>
          </a:p>
          <a:p>
            <a:pPr marL="0" lvl="0" indent="0" algn="ctr" rtl="0">
              <a:spcBef>
                <a:spcPts val="0"/>
              </a:spcBef>
              <a:spcAft>
                <a:spcPts val="0"/>
              </a:spcAft>
              <a:buNone/>
            </a:pPr>
            <a:r>
              <a:rPr lang="en" sz="2000"/>
              <a:t>Open Educational Resources</a:t>
            </a:r>
            <a:endParaRPr sz="2000"/>
          </a:p>
          <a:p>
            <a:pPr marL="0" lvl="0" indent="0" algn="ctr" rtl="0">
              <a:spcBef>
                <a:spcPts val="0"/>
              </a:spcBef>
              <a:spcAft>
                <a:spcPts val="0"/>
              </a:spcAft>
              <a:buNone/>
            </a:pPr>
            <a:r>
              <a:rPr lang="en" sz="2000"/>
              <a:t>to</a:t>
            </a:r>
            <a:endParaRPr sz="2000"/>
          </a:p>
          <a:p>
            <a:pPr marL="0" lvl="0" indent="0" algn="ctr" rtl="0">
              <a:spcBef>
                <a:spcPts val="0"/>
              </a:spcBef>
              <a:spcAft>
                <a:spcPts val="0"/>
              </a:spcAft>
              <a:buNone/>
            </a:pPr>
            <a:r>
              <a:rPr lang="en" sz="2000"/>
              <a:t>Strengthen Copyright Literacy</a:t>
            </a:r>
            <a:endParaRPr sz="2000"/>
          </a:p>
        </p:txBody>
      </p:sp>
      <p:sp>
        <p:nvSpPr>
          <p:cNvPr id="60" name="Google Shape;60;p13"/>
          <p:cNvSpPr txBox="1">
            <a:spLocks noGrp="1"/>
          </p:cNvSpPr>
          <p:nvPr>
            <p:ph type="subTitle" idx="1"/>
          </p:nvPr>
        </p:nvSpPr>
        <p:spPr>
          <a:xfrm>
            <a:off x="1039200" y="4442100"/>
            <a:ext cx="70656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400">
                <a:solidFill>
                  <a:srgbClr val="000000"/>
                </a:solidFill>
              </a:rPr>
              <a:t>Julia Guy, Kris Joseph, Michael  B. McNally, Adrian Sheppard, &amp; Amanda Wakaruk</a:t>
            </a:r>
            <a:endParaRPr sz="1400">
              <a:solidFill>
                <a:srgbClr val="000000"/>
              </a:solidFill>
            </a:endParaRPr>
          </a:p>
          <a:p>
            <a:pPr marL="0" lvl="0" indent="0" algn="ctr" rtl="0">
              <a:spcBef>
                <a:spcPts val="0"/>
              </a:spcBef>
              <a:spcAft>
                <a:spcPts val="0"/>
              </a:spcAft>
              <a:buNone/>
            </a:pPr>
            <a:r>
              <a:rPr lang="en" sz="1400" i="1">
                <a:solidFill>
                  <a:srgbClr val="000000"/>
                </a:solidFill>
              </a:rPr>
              <a:t>University of Alberta</a:t>
            </a:r>
            <a:endParaRPr sz="1400" i="1">
              <a:solidFill>
                <a:srgbClr val="000000"/>
              </a:solidFill>
            </a:endParaRPr>
          </a:p>
        </p:txBody>
      </p:sp>
      <p:pic>
        <p:nvPicPr>
          <p:cNvPr id="61" name="Google Shape;61;p13"/>
          <p:cNvPicPr preferRelativeResize="0"/>
          <p:nvPr/>
        </p:nvPicPr>
        <p:blipFill>
          <a:blip r:embed="rId3">
            <a:alphaModFix/>
          </a:blip>
          <a:stretch>
            <a:fillRect/>
          </a:stretch>
        </p:blipFill>
        <p:spPr>
          <a:xfrm>
            <a:off x="16225" y="2232625"/>
            <a:ext cx="2708449" cy="678250"/>
          </a:xfrm>
          <a:prstGeom prst="rect">
            <a:avLst/>
          </a:prstGeom>
          <a:noFill/>
          <a:ln>
            <a:noFill/>
          </a:ln>
        </p:spPr>
      </p:pic>
      <p:pic>
        <p:nvPicPr>
          <p:cNvPr id="62" name="Google Shape;62;p13"/>
          <p:cNvPicPr preferRelativeResize="0"/>
          <p:nvPr/>
        </p:nvPicPr>
        <p:blipFill>
          <a:blip r:embed="rId3">
            <a:alphaModFix/>
          </a:blip>
          <a:stretch>
            <a:fillRect/>
          </a:stretch>
        </p:blipFill>
        <p:spPr>
          <a:xfrm>
            <a:off x="6419225" y="2231413"/>
            <a:ext cx="2718126" cy="680675"/>
          </a:xfrm>
          <a:prstGeom prst="rect">
            <a:avLst/>
          </a:prstGeom>
          <a:noFill/>
          <a:ln>
            <a:noFill/>
          </a:ln>
        </p:spPr>
      </p:pic>
      <p:pic>
        <p:nvPicPr>
          <p:cNvPr id="6" name="Google Shape;57;p13"/>
          <p:cNvPicPr preferRelativeResize="0"/>
          <p:nvPr/>
        </p:nvPicPr>
        <p:blipFill>
          <a:blip r:embed="rId4">
            <a:alphaModFix/>
          </a:blip>
          <a:stretch>
            <a:fillRect/>
          </a:stretch>
        </p:blipFill>
        <p:spPr>
          <a:xfrm>
            <a:off x="7778288" y="3922313"/>
            <a:ext cx="1250350" cy="4407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Tensions for content creation</a:t>
            </a:r>
            <a:endParaRPr/>
          </a:p>
        </p:txBody>
      </p:sp>
      <p:sp>
        <p:nvSpPr>
          <p:cNvPr id="128" name="Google Shape;12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Model best practices for copyright-compliant use of material</a:t>
            </a:r>
            <a:endParaRPr/>
          </a:p>
          <a:p>
            <a:pPr marL="457200" lvl="0" indent="-342900" algn="l" rtl="0">
              <a:spcBef>
                <a:spcPts val="0"/>
              </a:spcBef>
              <a:spcAft>
                <a:spcPts val="0"/>
              </a:spcAft>
              <a:buSzPts val="1800"/>
              <a:buChar char="●"/>
            </a:pPr>
            <a:r>
              <a:rPr lang="en"/>
              <a:t>Balance user engagement with precise information on complex subject matter</a:t>
            </a:r>
            <a:endParaRPr/>
          </a:p>
          <a:p>
            <a:pPr marL="457200" lvl="0" indent="-342900" algn="l" rtl="0">
              <a:spcBef>
                <a:spcPts val="0"/>
              </a:spcBef>
              <a:spcAft>
                <a:spcPts val="0"/>
              </a:spcAft>
              <a:buSzPts val="1800"/>
              <a:buChar char="●"/>
            </a:pPr>
            <a:r>
              <a:rPr lang="en"/>
              <a:t>One format for multiple audiences</a:t>
            </a:r>
            <a:endParaRPr/>
          </a:p>
          <a:p>
            <a:pPr marL="457200" lvl="0" indent="-342900" algn="l" rtl="0">
              <a:spcBef>
                <a:spcPts val="0"/>
              </a:spcBef>
              <a:spcAft>
                <a:spcPts val="0"/>
              </a:spcAft>
              <a:buSzPts val="1800"/>
              <a:buChar char="●"/>
            </a:pPr>
            <a:r>
              <a:rPr lang="en"/>
              <a:t>Maximize reuse by using open tools and open content to create open material</a:t>
            </a:r>
            <a:endParaRPr/>
          </a:p>
        </p:txBody>
      </p:sp>
      <p:pic>
        <p:nvPicPr>
          <p:cNvPr id="129" name="Google Shape;129;p22"/>
          <p:cNvPicPr preferRelativeResize="0"/>
          <p:nvPr/>
        </p:nvPicPr>
        <p:blipFill rotWithShape="1">
          <a:blip r:embed="rId3">
            <a:alphaModFix/>
          </a:blip>
          <a:srcRect l="-719" t="7630" r="720" b="31711"/>
          <a:stretch/>
        </p:blipFill>
        <p:spPr>
          <a:xfrm>
            <a:off x="1236900" y="2702475"/>
            <a:ext cx="6670200" cy="21578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Findings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Narrative vs. Exactitude</a:t>
            </a:r>
            <a:endParaRPr/>
          </a:p>
        </p:txBody>
      </p:sp>
      <p:sp>
        <p:nvSpPr>
          <p:cNvPr id="140" name="Google Shape;14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Stories are more compelling but not always obvious to designers</a:t>
            </a:r>
            <a:endParaRPr/>
          </a:p>
          <a:p>
            <a:pPr marL="914400" lvl="1" indent="-317500" algn="l" rtl="0">
              <a:spcBef>
                <a:spcPts val="0"/>
              </a:spcBef>
              <a:spcAft>
                <a:spcPts val="0"/>
              </a:spcAft>
              <a:buSzPts val="1400"/>
              <a:buChar char="○"/>
            </a:pPr>
            <a:r>
              <a:rPr lang="en"/>
              <a:t>Modules featuring common issues are easier for story-crafting</a:t>
            </a:r>
            <a:endParaRPr/>
          </a:p>
          <a:p>
            <a:pPr marL="914400" lvl="1" indent="-317500" algn="l" rtl="0">
              <a:spcBef>
                <a:spcPts val="0"/>
              </a:spcBef>
              <a:spcAft>
                <a:spcPts val="0"/>
              </a:spcAft>
              <a:buSzPts val="1400"/>
              <a:buChar char="○"/>
            </a:pPr>
            <a:r>
              <a:rPr lang="en"/>
              <a:t>Not much “narrative” in sections of the </a:t>
            </a:r>
            <a:r>
              <a:rPr lang="en" i="1"/>
              <a:t>Copyright Act</a:t>
            </a:r>
            <a:endParaRPr i="1"/>
          </a:p>
          <a:p>
            <a:pPr marL="457200" lvl="0" indent="-342900" algn="l" rtl="0">
              <a:spcBef>
                <a:spcPts val="0"/>
              </a:spcBef>
              <a:spcAft>
                <a:spcPts val="0"/>
              </a:spcAft>
              <a:buSzPts val="1800"/>
              <a:buChar char="●"/>
            </a:pPr>
            <a:r>
              <a:rPr lang="en"/>
              <a:t>Copyright literacy is complex and detail-oriented. Plus, the copyright librarian is picky about </a:t>
            </a:r>
            <a:r>
              <a:rPr lang="en" i="1"/>
              <a:t>licence</a:t>
            </a:r>
            <a:r>
              <a:rPr lang="en"/>
              <a:t> and </a:t>
            </a:r>
            <a:r>
              <a:rPr lang="en" i="1"/>
              <a:t>license</a:t>
            </a:r>
            <a:endParaRPr i="1"/>
          </a:p>
          <a:p>
            <a:pPr marL="914400" lvl="1" indent="-317500" algn="l" rtl="0">
              <a:spcBef>
                <a:spcPts val="0"/>
              </a:spcBef>
              <a:spcAft>
                <a:spcPts val="0"/>
              </a:spcAft>
              <a:buSzPts val="1400"/>
              <a:buChar char="○"/>
            </a:pPr>
            <a:r>
              <a:rPr lang="en"/>
              <a:t>Specificity and thoroughness important, but it adds to module length</a:t>
            </a:r>
            <a:endParaRPr/>
          </a:p>
          <a:p>
            <a:pPr marL="914400" lvl="1" indent="-317500" algn="l" rtl="0">
              <a:spcBef>
                <a:spcPts val="0"/>
              </a:spcBef>
              <a:spcAft>
                <a:spcPts val="0"/>
              </a:spcAft>
              <a:buSzPts val="1400"/>
              <a:buChar char="○"/>
            </a:pPr>
            <a:r>
              <a:rPr lang="en"/>
              <a:t>Careful scripting is required and can seem stilted when read aloud</a:t>
            </a:r>
            <a:endParaRPr/>
          </a:p>
          <a:p>
            <a:pPr marL="457200" lvl="0" indent="-342900" algn="l" rtl="0">
              <a:spcBef>
                <a:spcPts val="0"/>
              </a:spcBef>
              <a:spcAft>
                <a:spcPts val="0"/>
              </a:spcAft>
              <a:buSzPts val="1800"/>
              <a:buChar char="●"/>
            </a:pPr>
            <a:r>
              <a:rPr lang="en"/>
              <a:t>Recommendations:</a:t>
            </a:r>
            <a:endParaRPr/>
          </a:p>
          <a:p>
            <a:pPr marL="914400" lvl="1" indent="-317500" algn="l" rtl="0">
              <a:spcBef>
                <a:spcPts val="0"/>
              </a:spcBef>
              <a:spcAft>
                <a:spcPts val="0"/>
              </a:spcAft>
              <a:buSzPts val="1400"/>
              <a:buChar char="○"/>
            </a:pPr>
            <a:r>
              <a:rPr lang="en"/>
              <a:t>Spend more time on unique techniques (animation, puppets) for key modules</a:t>
            </a:r>
            <a:endParaRPr/>
          </a:p>
          <a:p>
            <a:pPr marL="914400" lvl="1" indent="-317500" algn="l" rtl="0">
              <a:spcBef>
                <a:spcPts val="0"/>
              </a:spcBef>
              <a:spcAft>
                <a:spcPts val="0"/>
              </a:spcAft>
              <a:buSzPts val="1400"/>
              <a:buChar char="○"/>
            </a:pPr>
            <a:r>
              <a:rPr lang="en"/>
              <a:t>Include outside skills and perspectives (such as theatre/performance experience)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Adaptability and Openness vs Engagement</a:t>
            </a:r>
            <a:endParaRPr/>
          </a:p>
        </p:txBody>
      </p:sp>
      <p:sp>
        <p:nvSpPr>
          <p:cNvPr id="146" name="Google Shape;14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Encouraging reuse places emphasis on:</a:t>
            </a:r>
            <a:endParaRPr/>
          </a:p>
          <a:p>
            <a:pPr marL="914400" lvl="1" indent="-317500" algn="l" rtl="0">
              <a:spcBef>
                <a:spcPts val="0"/>
              </a:spcBef>
              <a:spcAft>
                <a:spcPts val="0"/>
              </a:spcAft>
              <a:buSzPts val="1400"/>
              <a:buChar char="○"/>
            </a:pPr>
            <a:r>
              <a:rPr lang="en"/>
              <a:t>Crafting modules with openly-licensed tools, in open formats</a:t>
            </a:r>
            <a:endParaRPr/>
          </a:p>
          <a:p>
            <a:pPr marL="914400" lvl="1" indent="-317500" algn="l" rtl="0">
              <a:spcBef>
                <a:spcPts val="0"/>
              </a:spcBef>
              <a:spcAft>
                <a:spcPts val="0"/>
              </a:spcAft>
              <a:buSzPts val="1400"/>
              <a:buChar char="○"/>
            </a:pPr>
            <a:r>
              <a:rPr lang="en"/>
              <a:t>Relying on openly-licensed content (images, sounds, videos) to avoid downstream copyright issues</a:t>
            </a:r>
            <a:endParaRPr/>
          </a:p>
          <a:p>
            <a:pPr marL="457200" lvl="0" indent="-342900" algn="l" rtl="0">
              <a:spcBef>
                <a:spcPts val="0"/>
              </a:spcBef>
              <a:spcAft>
                <a:spcPts val="0"/>
              </a:spcAft>
              <a:buSzPts val="1800"/>
              <a:buChar char="●"/>
            </a:pPr>
            <a:r>
              <a:rPr lang="en"/>
              <a:t>Open source tools exist but :</a:t>
            </a:r>
            <a:endParaRPr/>
          </a:p>
          <a:p>
            <a:pPr marL="914400" lvl="1" indent="-317500" algn="l" rtl="0">
              <a:spcBef>
                <a:spcPts val="0"/>
              </a:spcBef>
              <a:spcAft>
                <a:spcPts val="0"/>
              </a:spcAft>
              <a:buSzPts val="1400"/>
              <a:buChar char="○"/>
            </a:pPr>
            <a:r>
              <a:rPr lang="en"/>
              <a:t>Learning curves are steep</a:t>
            </a:r>
            <a:endParaRPr/>
          </a:p>
          <a:p>
            <a:pPr marL="914400" lvl="1" indent="-317500" algn="l" rtl="0">
              <a:spcBef>
                <a:spcPts val="0"/>
              </a:spcBef>
              <a:spcAft>
                <a:spcPts val="0"/>
              </a:spcAft>
              <a:buSzPts val="1400"/>
              <a:buChar char="○"/>
            </a:pPr>
            <a:r>
              <a:rPr lang="en"/>
              <a:t>“Free” software does not always perform as well as commercial alternatives</a:t>
            </a:r>
            <a:endParaRPr/>
          </a:p>
          <a:p>
            <a:pPr marL="457200" lvl="0" indent="-342900" algn="l" rtl="0">
              <a:spcBef>
                <a:spcPts val="0"/>
              </a:spcBef>
              <a:spcAft>
                <a:spcPts val="0"/>
              </a:spcAft>
              <a:buSzPts val="1800"/>
              <a:buChar char="●"/>
            </a:pPr>
            <a:r>
              <a:rPr lang="en"/>
              <a:t>Open content exists but:</a:t>
            </a:r>
            <a:endParaRPr/>
          </a:p>
          <a:p>
            <a:pPr marL="914400" lvl="1" indent="-317500" algn="l" rtl="0">
              <a:spcBef>
                <a:spcPts val="0"/>
              </a:spcBef>
              <a:spcAft>
                <a:spcPts val="0"/>
              </a:spcAft>
              <a:buSzPts val="1400"/>
              <a:buChar char="○"/>
            </a:pPr>
            <a:r>
              <a:rPr lang="en"/>
              <a:t>Appropriate elements may be difficult to find</a:t>
            </a:r>
            <a:endParaRPr/>
          </a:p>
          <a:p>
            <a:pPr marL="914400" lvl="1" indent="-317500" algn="l" rtl="0">
              <a:spcBef>
                <a:spcPts val="0"/>
              </a:spcBef>
              <a:spcAft>
                <a:spcPts val="0"/>
              </a:spcAft>
              <a:buSzPts val="1400"/>
              <a:buChar char="○"/>
            </a:pPr>
            <a:r>
              <a:rPr lang="en"/>
              <a:t>We wanted to avoid relying on use of fair dealing exceptions</a:t>
            </a:r>
            <a:endParaRPr/>
          </a:p>
          <a:p>
            <a:pPr marL="0" marR="0" lvl="0" indent="0" algn="l" rtl="0">
              <a:lnSpc>
                <a:spcPct val="115000"/>
              </a:lnSpc>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Recommendations</a:t>
            </a:r>
            <a:endParaRPr/>
          </a:p>
        </p:txBody>
      </p:sp>
      <p:sp>
        <p:nvSpPr>
          <p:cNvPr id="152" name="Google Shape;152;p26"/>
          <p:cNvSpPr txBox="1">
            <a:spLocks noGrp="1"/>
          </p:cNvSpPr>
          <p:nvPr>
            <p:ph type="body" idx="1"/>
          </p:nvPr>
        </p:nvSpPr>
        <p:spPr>
          <a:xfrm>
            <a:off x="278075"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Acknowledge that maximal openness is not always possible (or even desirable (McNally and Christiansen, 2019))</a:t>
            </a:r>
            <a:br>
              <a:rPr lang="en"/>
            </a:br>
            <a:endParaRPr/>
          </a:p>
          <a:p>
            <a:pPr marL="457200" lvl="0" indent="-342900" algn="l" rtl="0">
              <a:spcBef>
                <a:spcPts val="0"/>
              </a:spcBef>
              <a:spcAft>
                <a:spcPts val="0"/>
              </a:spcAft>
              <a:buSzPts val="1800"/>
              <a:buChar char="●"/>
            </a:pPr>
            <a:r>
              <a:rPr lang="en"/>
              <a:t>Rely on additional layers (e.g. H5P tools) for added interactivity</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Almeida, Nora. 2017. “Open Educational Resources and Rhetoric Paradox in the Neoliberal Univers(ity).” </a:t>
            </a:r>
            <a:r>
              <a:rPr lang="en" sz="1100" i="1">
                <a:solidFill>
                  <a:srgbClr val="222222"/>
                </a:solidFill>
                <a:highlight>
                  <a:srgbClr val="FFFFFF"/>
                </a:highlight>
                <a:latin typeface="Arial"/>
                <a:ea typeface="Arial"/>
                <a:cs typeface="Arial"/>
                <a:sym typeface="Arial"/>
              </a:rPr>
              <a:t>Journal of Critical Library and Information Studies, 1</a:t>
            </a:r>
            <a:r>
              <a:rPr lang="en" sz="1100">
                <a:solidFill>
                  <a:srgbClr val="222222"/>
                </a:solidFill>
                <a:highlight>
                  <a:srgbClr val="FFFFFF"/>
                </a:highlight>
                <a:latin typeface="Arial"/>
                <a:ea typeface="Arial"/>
                <a:cs typeface="Arial"/>
                <a:sym typeface="Arial"/>
              </a:rPr>
              <a:t>: 1-19.</a:t>
            </a: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Ameil, Tel. 2012. “Identifying Barriers to the Remix of Translated Open Educational Resources.” </a:t>
            </a:r>
            <a:r>
              <a:rPr lang="en" sz="1100" i="1">
                <a:solidFill>
                  <a:srgbClr val="222222"/>
                </a:solidFill>
                <a:highlight>
                  <a:srgbClr val="FFFFFF"/>
                </a:highlight>
                <a:latin typeface="Arial"/>
                <a:ea typeface="Arial"/>
                <a:cs typeface="Arial"/>
                <a:sym typeface="Arial"/>
              </a:rPr>
              <a:t>International Review of Research in Open and Distance Learning</a:t>
            </a:r>
            <a:r>
              <a:rPr lang="en" sz="1100">
                <a:solidFill>
                  <a:srgbClr val="222222"/>
                </a:solidFill>
                <a:highlight>
                  <a:srgbClr val="FFFFFF"/>
                </a:highlight>
                <a:latin typeface="Arial"/>
                <a:ea typeface="Arial"/>
                <a:cs typeface="Arial"/>
                <a:sym typeface="Arial"/>
              </a:rPr>
              <a:t>, 14(1): p. 16-144.</a:t>
            </a: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American Library Association (ALA). 2009.</a:t>
            </a:r>
            <a:r>
              <a:rPr lang="en" sz="1100">
                <a:solidFill>
                  <a:srgbClr val="000000"/>
                </a:solidFill>
                <a:highlight>
                  <a:srgbClr val="FFFFFF"/>
                </a:highlight>
                <a:latin typeface="Arial"/>
                <a:ea typeface="Arial"/>
                <a:cs typeface="Arial"/>
                <a:sym typeface="Arial"/>
              </a:rPr>
              <a:t> </a:t>
            </a:r>
            <a:r>
              <a:rPr lang="en" sz="1100" i="1">
                <a:solidFill>
                  <a:srgbClr val="000000"/>
                </a:solidFill>
                <a:highlight>
                  <a:srgbClr val="FFFFFF"/>
                </a:highlight>
                <a:latin typeface="Arial"/>
                <a:ea typeface="Arial"/>
                <a:cs typeface="Arial"/>
                <a:sym typeface="Arial"/>
              </a:rPr>
              <a:t>ALA’s Core Competencies of Librarianship</a:t>
            </a:r>
            <a:r>
              <a:rPr lang="en" sz="1100">
                <a:solidFill>
                  <a:srgbClr val="000000"/>
                </a:solidFill>
                <a:highlight>
                  <a:srgbClr val="FFFFFF"/>
                </a:highlight>
                <a:latin typeface="Arial"/>
                <a:ea typeface="Arial"/>
                <a:cs typeface="Arial"/>
                <a:sym typeface="Arial"/>
              </a:rPr>
              <a:t>.</a:t>
            </a:r>
            <a:r>
              <a:rPr lang="en" sz="1100">
                <a:solidFill>
                  <a:srgbClr val="000000"/>
                </a:solidFill>
                <a:highlight>
                  <a:srgbClr val="FFFFFF"/>
                </a:highlight>
                <a:uFill>
                  <a:noFill/>
                </a:uFill>
                <a:latin typeface="Arial"/>
                <a:ea typeface="Arial"/>
                <a:cs typeface="Arial"/>
                <a:sym typeface="Arial"/>
                <a:hlinkClick r:id="rId3"/>
              </a:rPr>
              <a:t> </a:t>
            </a:r>
            <a:r>
              <a:rPr lang="en" sz="1100" u="sng">
                <a:solidFill>
                  <a:schemeClr val="hlink"/>
                </a:solidFill>
                <a:highlight>
                  <a:srgbClr val="FFFFFF"/>
                </a:highlight>
                <a:latin typeface="Arial"/>
                <a:ea typeface="Arial"/>
                <a:cs typeface="Arial"/>
                <a:sym typeface="Arial"/>
                <a:hlinkClick r:id="rId3"/>
              </a:rPr>
              <a:t>http://www.ala.org/educationcareers/sites/ala.org.educationcareers/files/content/careers/corecomp/corecompetences/finalcorecompstat09.pdf</a:t>
            </a:r>
            <a:endParaRPr/>
          </a:p>
          <a:p>
            <a:pPr marL="0" lvl="0" indent="0" algn="l" rtl="0">
              <a:spcBef>
                <a:spcPts val="0"/>
              </a:spcBef>
              <a:spcAft>
                <a:spcPts val="0"/>
              </a:spcAft>
              <a:buNone/>
            </a:pPr>
            <a:endParaRPr sz="1100" u="sng">
              <a:solidFill>
                <a:schemeClr val="hlink"/>
              </a:solidFill>
              <a:highlight>
                <a:srgbClr val="FFFFFF"/>
              </a:highlight>
              <a:latin typeface="Arial"/>
              <a:ea typeface="Arial"/>
              <a:cs typeface="Arial"/>
              <a:sym typeface="Arial"/>
              <a:hlinkClick r:id="rId3"/>
            </a:endParaRPr>
          </a:p>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Benson, Sara Rachel. 2019 (forthcoming). </a:t>
            </a:r>
            <a:r>
              <a:rPr lang="en" sz="1100" i="1">
                <a:solidFill>
                  <a:srgbClr val="222222"/>
                </a:solidFill>
                <a:highlight>
                  <a:srgbClr val="FFFFFF"/>
                </a:highlight>
                <a:latin typeface="Arial"/>
                <a:ea typeface="Arial"/>
                <a:cs typeface="Arial"/>
                <a:sym typeface="Arial"/>
              </a:rPr>
              <a:t>Copyright Conversations: Rights Literacy in a Digital World</a:t>
            </a:r>
            <a:r>
              <a:rPr lang="en" sz="1100">
                <a:solidFill>
                  <a:srgbClr val="222222"/>
                </a:solidFill>
                <a:highlight>
                  <a:srgbClr val="FFFFFF"/>
                </a:highlight>
                <a:latin typeface="Arial"/>
                <a:ea typeface="Arial"/>
                <a:cs typeface="Arial"/>
                <a:sym typeface="Arial"/>
              </a:rPr>
              <a:t>. ACRL Press.</a:t>
            </a: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Burkell, Jacquelyn, A., Alexandre Fortier, Lisa Di Valentino, and Sara T. Roberts. 2015. </a:t>
            </a:r>
            <a:r>
              <a:rPr lang="en" sz="1100" i="1">
                <a:solidFill>
                  <a:srgbClr val="222222"/>
                </a:solidFill>
                <a:highlight>
                  <a:srgbClr val="FFFFFF"/>
                </a:highlight>
                <a:latin typeface="Arial"/>
                <a:ea typeface="Arial"/>
                <a:cs typeface="Arial"/>
                <a:sym typeface="Arial"/>
              </a:rPr>
              <a:t>Enhancing Key Digital Literacy Skills: Information Privacy, Information Security, and Copyright/Intellectual Property.</a:t>
            </a:r>
            <a:r>
              <a:rPr lang="en" sz="1100">
                <a:solidFill>
                  <a:srgbClr val="000000"/>
                </a:solidFill>
                <a:highlight>
                  <a:srgbClr val="FFFFFF"/>
                </a:highlight>
                <a:latin typeface="Arial"/>
                <a:ea typeface="Arial"/>
                <a:cs typeface="Arial"/>
                <a:sym typeface="Arial"/>
              </a:rPr>
              <a:t> </a:t>
            </a:r>
            <a:r>
              <a:rPr lang="en" sz="1100" u="sng">
                <a:solidFill>
                  <a:schemeClr val="hlink"/>
                </a:solidFill>
                <a:highlight>
                  <a:srgbClr val="FFFFFF"/>
                </a:highlight>
                <a:latin typeface="Arial"/>
                <a:ea typeface="Arial"/>
                <a:cs typeface="Arial"/>
                <a:sym typeface="Arial"/>
                <a:hlinkClick r:id="rId4"/>
              </a:rPr>
              <a:t>https://ir.lib.uwo.ca/cgi/viewcontent.cgi?article=1038&amp;context=fimspub</a:t>
            </a:r>
            <a:endParaRPr sz="11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1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100">
                <a:solidFill>
                  <a:srgbClr val="000000"/>
                </a:solidFill>
                <a:latin typeface="Arial"/>
                <a:ea typeface="Arial"/>
                <a:cs typeface="Arial"/>
                <a:sym typeface="Arial"/>
              </a:rPr>
              <a:t>Clossen, Amanda S. 2014. “Beyond the Letter of the Law: Accessibility, Universal Design and Human-Centered Design in Video Tutorials.” </a:t>
            </a:r>
            <a:r>
              <a:rPr lang="en" sz="1100" i="1">
                <a:solidFill>
                  <a:srgbClr val="000000"/>
                </a:solidFill>
                <a:latin typeface="Arial"/>
                <a:ea typeface="Arial"/>
                <a:cs typeface="Arial"/>
                <a:sym typeface="Arial"/>
              </a:rPr>
              <a:t>Pennsylvania Libraries: Research &amp; Practice, 2</a:t>
            </a:r>
            <a:r>
              <a:rPr lang="en" sz="1100">
                <a:solidFill>
                  <a:srgbClr val="000000"/>
                </a:solidFill>
                <a:latin typeface="Arial"/>
                <a:ea typeface="Arial"/>
                <a:cs typeface="Arial"/>
                <a:sym typeface="Arial"/>
              </a:rPr>
              <a:t>(1): 27-37.</a:t>
            </a: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158" name="Google Shape;158;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000000"/>
                </a:solidFill>
                <a:latin typeface="Arial"/>
                <a:ea typeface="Arial"/>
                <a:cs typeface="Arial"/>
                <a:sym typeface="Arial"/>
              </a:rPr>
              <a:t>Courtney, Michael, and Sara Wilhoite-Mathews. 2015. “From Distance Education to Online Learning: Practical Approaches to Information Literacy Instruction and Collaborative Learning in Online Environments.” </a:t>
            </a:r>
            <a:r>
              <a:rPr lang="en" sz="1100" i="1" dirty="0">
                <a:solidFill>
                  <a:srgbClr val="000000"/>
                </a:solidFill>
                <a:latin typeface="Arial"/>
                <a:ea typeface="Arial"/>
                <a:cs typeface="Arial"/>
                <a:sym typeface="Arial"/>
              </a:rPr>
              <a:t>Journal of Library Administration, 55</a:t>
            </a:r>
            <a:r>
              <a:rPr lang="en" sz="1100" dirty="0">
                <a:solidFill>
                  <a:srgbClr val="000000"/>
                </a:solidFill>
                <a:latin typeface="Arial"/>
                <a:ea typeface="Arial"/>
                <a:cs typeface="Arial"/>
                <a:sym typeface="Arial"/>
              </a:rPr>
              <a:t>: 261-277.</a:t>
            </a:r>
            <a:endParaRPr sz="1100" dirty="0">
              <a:solidFill>
                <a:srgbClr val="000000"/>
              </a:solidFill>
              <a:latin typeface="Arial"/>
              <a:ea typeface="Arial"/>
              <a:cs typeface="Arial"/>
              <a:sym typeface="Arial"/>
            </a:endParaRPr>
          </a:p>
          <a:p>
            <a:pPr marL="0" lvl="0" indent="0" algn="l" rtl="0">
              <a:spcBef>
                <a:spcPts val="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0"/>
              </a:spcAft>
              <a:buNone/>
            </a:pPr>
            <a:r>
              <a:rPr lang="en" sz="1100" dirty="0">
                <a:solidFill>
                  <a:srgbClr val="222222"/>
                </a:solidFill>
                <a:highlight>
                  <a:srgbClr val="FFFFFF"/>
                </a:highlight>
                <a:latin typeface="Arial"/>
                <a:ea typeface="Arial"/>
                <a:cs typeface="Arial"/>
                <a:sym typeface="Arial"/>
              </a:rPr>
              <a:t>Crissinger, Sarah. 2015. “A Critical Take on OER Practices: Interrogating Commercialization, Colonialism and Content.” </a:t>
            </a:r>
            <a:r>
              <a:rPr lang="en" sz="1100" i="1" dirty="0">
                <a:solidFill>
                  <a:srgbClr val="222222"/>
                </a:solidFill>
                <a:highlight>
                  <a:srgbClr val="FFFFFF"/>
                </a:highlight>
                <a:latin typeface="Arial"/>
                <a:ea typeface="Arial"/>
                <a:cs typeface="Arial"/>
                <a:sym typeface="Arial"/>
              </a:rPr>
              <a:t>In the Library with the Lead Pipe</a:t>
            </a:r>
            <a:r>
              <a:rPr lang="en" sz="1100" dirty="0">
                <a:solidFill>
                  <a:srgbClr val="222222"/>
                </a:solidFill>
                <a:highlight>
                  <a:srgbClr val="FFFFFF"/>
                </a:highlight>
                <a:latin typeface="Arial"/>
                <a:ea typeface="Arial"/>
                <a:cs typeface="Arial"/>
                <a:sym typeface="Arial"/>
              </a:rPr>
              <a:t>. (Oct 21 2015):</a:t>
            </a:r>
            <a:r>
              <a:rPr lang="en" sz="1100" dirty="0">
                <a:solidFill>
                  <a:srgbClr val="222222"/>
                </a:solidFill>
                <a:highlight>
                  <a:srgbClr val="FFFFFF"/>
                </a:highlight>
                <a:uFill>
                  <a:noFill/>
                </a:uFill>
                <a:latin typeface="Arial"/>
                <a:ea typeface="Arial"/>
                <a:cs typeface="Arial"/>
                <a:sym typeface="Arial"/>
                <a:hlinkClick r:id="rId3"/>
              </a:rPr>
              <a:t> </a:t>
            </a:r>
            <a:r>
              <a:rPr lang="en" sz="1100" u="sng" dirty="0">
                <a:solidFill>
                  <a:srgbClr val="1155CC"/>
                </a:solidFill>
                <a:highlight>
                  <a:srgbClr val="FFFFFF"/>
                </a:highlight>
                <a:latin typeface="Arial"/>
                <a:ea typeface="Arial"/>
                <a:cs typeface="Arial"/>
                <a:sym typeface="Arial"/>
                <a:hlinkClick r:id="rId3"/>
              </a:rPr>
              <a:t>http://www.inthelibrarywiththeleadpipe.org/2015/a-critical-take-on-oer-practices-interrogating-commercialization-colonialism-and-content/</a:t>
            </a:r>
            <a:endParaRPr dirty="0"/>
          </a:p>
          <a:p>
            <a:pPr marL="0" lvl="0" indent="0" algn="l" rtl="0">
              <a:spcBef>
                <a:spcPts val="0"/>
              </a:spcBef>
              <a:spcAft>
                <a:spcPts val="0"/>
              </a:spcAft>
              <a:buNone/>
            </a:pPr>
            <a:endParaRPr sz="1100" u="sng" dirty="0">
              <a:solidFill>
                <a:srgbClr val="1155CC"/>
              </a:solidFill>
              <a:highlight>
                <a:srgbClr val="FFFFFF"/>
              </a:highlight>
              <a:latin typeface="Arial"/>
              <a:ea typeface="Arial"/>
              <a:cs typeface="Arial"/>
              <a:sym typeface="Arial"/>
              <a:hlinkClick r:id="rId3"/>
            </a:endParaRPr>
          </a:p>
          <a:p>
            <a:pPr marL="0" lvl="0" indent="0" algn="l" rtl="0">
              <a:spcBef>
                <a:spcPts val="0"/>
              </a:spcBef>
              <a:spcAft>
                <a:spcPts val="0"/>
              </a:spcAft>
              <a:buNone/>
            </a:pPr>
            <a:r>
              <a:rPr lang="en" sz="1100" dirty="0">
                <a:solidFill>
                  <a:srgbClr val="222222"/>
                </a:solidFill>
                <a:highlight>
                  <a:srgbClr val="FFFFFF"/>
                </a:highlight>
                <a:latin typeface="Arial"/>
                <a:ea typeface="Arial"/>
                <a:cs typeface="Arial"/>
                <a:sym typeface="Arial"/>
              </a:rPr>
              <a:t>Di Valentino, Lisa. 2015. </a:t>
            </a:r>
            <a:r>
              <a:rPr lang="en" sz="1100" i="1" dirty="0">
                <a:solidFill>
                  <a:srgbClr val="222222"/>
                </a:solidFill>
                <a:highlight>
                  <a:srgbClr val="FFFFFF"/>
                </a:highlight>
                <a:latin typeface="Arial"/>
                <a:ea typeface="Arial"/>
                <a:cs typeface="Arial"/>
                <a:sym typeface="Arial"/>
              </a:rPr>
              <a:t>Awareness and Perception of Copyright among Teaching Faculty at Canadian Universities</a:t>
            </a:r>
            <a:r>
              <a:rPr lang="en" sz="1100" dirty="0">
                <a:solidFill>
                  <a:srgbClr val="222222"/>
                </a:solidFill>
                <a:highlight>
                  <a:srgbClr val="FFFFFF"/>
                </a:highlight>
                <a:latin typeface="Arial"/>
                <a:ea typeface="Arial"/>
                <a:cs typeface="Arial"/>
                <a:sym typeface="Arial"/>
              </a:rPr>
              <a:t>.</a:t>
            </a:r>
            <a:r>
              <a:rPr lang="en" sz="1100" u="sng" dirty="0">
                <a:solidFill>
                  <a:srgbClr val="222222"/>
                </a:solidFill>
                <a:highlight>
                  <a:srgbClr val="FFFFFF"/>
                </a:highlight>
                <a:latin typeface="Arial"/>
                <a:ea typeface="Arial"/>
                <a:cs typeface="Arial"/>
                <a:sym typeface="Arial"/>
                <a:hlinkClick r:id="rId4"/>
              </a:rPr>
              <a:t> </a:t>
            </a:r>
            <a:r>
              <a:rPr lang="en" sz="1100" u="sng" dirty="0">
                <a:solidFill>
                  <a:srgbClr val="1155CC"/>
                </a:solidFill>
                <a:highlight>
                  <a:srgbClr val="FFFFFF"/>
                </a:highlight>
                <a:latin typeface="Arial"/>
                <a:ea typeface="Arial"/>
                <a:cs typeface="Arial"/>
                <a:sym typeface="Arial"/>
                <a:hlinkClick r:id="rId4"/>
              </a:rPr>
              <a:t>https://ir.lib.uwo.ca/cgi/viewcontent.cgi?article=1040&amp;context=fimspub</a:t>
            </a:r>
            <a:endParaRPr dirty="0"/>
          </a:p>
          <a:p>
            <a:pPr marL="0" lvl="0" indent="0" algn="l" rtl="0">
              <a:spcBef>
                <a:spcPts val="0"/>
              </a:spcBef>
              <a:spcAft>
                <a:spcPts val="0"/>
              </a:spcAft>
              <a:buNone/>
            </a:pPr>
            <a:endParaRPr sz="1100" u="sng" dirty="0">
              <a:solidFill>
                <a:srgbClr val="1155CC"/>
              </a:solidFill>
              <a:highlight>
                <a:srgbClr val="FFFFFF"/>
              </a:highlight>
              <a:latin typeface="Arial"/>
              <a:ea typeface="Arial"/>
              <a:cs typeface="Arial"/>
              <a:sym typeface="Arial"/>
              <a:hlinkClick r:id="rId4"/>
            </a:endParaRPr>
          </a:p>
          <a:p>
            <a:pPr marL="0" lvl="0" indent="0" algn="l" rtl="0">
              <a:spcBef>
                <a:spcPts val="0"/>
              </a:spcBef>
              <a:spcAft>
                <a:spcPts val="0"/>
              </a:spcAft>
              <a:buNone/>
            </a:pPr>
            <a:r>
              <a:rPr lang="en" sz="1100" dirty="0">
                <a:solidFill>
                  <a:srgbClr val="000000"/>
                </a:solidFill>
                <a:latin typeface="Arial"/>
                <a:ea typeface="Arial"/>
                <a:cs typeface="Arial"/>
                <a:sym typeface="Arial"/>
              </a:rPr>
              <a:t>Evans, Rachel. 2014. “Cooking Up Cauldrons of Content: Recipes for Video Tutorials.”</a:t>
            </a:r>
            <a:r>
              <a:rPr lang="en" sz="1100" i="1" dirty="0">
                <a:solidFill>
                  <a:srgbClr val="000000"/>
                </a:solidFill>
                <a:latin typeface="Arial"/>
                <a:ea typeface="Arial"/>
                <a:cs typeface="Arial"/>
                <a:sym typeface="Arial"/>
              </a:rPr>
              <a:t> Articles, Chapters and Online Publications. 32</a:t>
            </a:r>
            <a:r>
              <a:rPr lang="en" sz="1100" dirty="0">
                <a:solidFill>
                  <a:srgbClr val="000000"/>
                </a:solidFill>
                <a:latin typeface="Arial"/>
                <a:ea typeface="Arial"/>
                <a:cs typeface="Arial"/>
                <a:sym typeface="Arial"/>
              </a:rPr>
              <a:t>.</a:t>
            </a:r>
            <a:r>
              <a:rPr lang="en" sz="1100" dirty="0">
                <a:solidFill>
                  <a:srgbClr val="000000"/>
                </a:solidFill>
                <a:uFill>
                  <a:noFill/>
                </a:uFill>
                <a:latin typeface="Arial"/>
                <a:ea typeface="Arial"/>
                <a:cs typeface="Arial"/>
                <a:sym typeface="Arial"/>
                <a:hlinkClick r:id="rId5"/>
              </a:rPr>
              <a:t> </a:t>
            </a:r>
            <a:r>
              <a:rPr lang="en" sz="1100" u="sng" dirty="0">
                <a:solidFill>
                  <a:srgbClr val="1155CC"/>
                </a:solidFill>
                <a:latin typeface="Arial"/>
                <a:ea typeface="Arial"/>
                <a:cs typeface="Arial"/>
                <a:sym typeface="Arial"/>
                <a:hlinkClick r:id="rId5"/>
              </a:rPr>
              <a:t>https://digitalcommons.law.uga.edu/law_lib_artchop/32</a:t>
            </a:r>
            <a:endParaRPr dirty="0"/>
          </a:p>
          <a:p>
            <a:pPr marL="0" lvl="0" indent="0" algn="l" rtl="0">
              <a:spcBef>
                <a:spcPts val="0"/>
              </a:spcBef>
              <a:spcAft>
                <a:spcPts val="0"/>
              </a:spcAft>
              <a:buNone/>
            </a:pPr>
            <a:endParaRPr sz="1100" u="sng" dirty="0">
              <a:solidFill>
                <a:srgbClr val="1155CC"/>
              </a:solidFill>
              <a:latin typeface="Arial"/>
              <a:ea typeface="Arial"/>
              <a:cs typeface="Arial"/>
              <a:sym typeface="Arial"/>
              <a:hlinkClick r:id="rId5"/>
            </a:endParaRPr>
          </a:p>
          <a:p>
            <a:pPr marL="0" lvl="0" indent="0" algn="l" rtl="0">
              <a:spcBef>
                <a:spcPts val="0"/>
              </a:spcBef>
              <a:spcAft>
                <a:spcPts val="0"/>
              </a:spcAft>
              <a:buNone/>
            </a:pPr>
            <a:r>
              <a:rPr lang="en" sz="1100" dirty="0">
                <a:solidFill>
                  <a:srgbClr val="222222"/>
                </a:solidFill>
                <a:highlight>
                  <a:srgbClr val="FFFFFF"/>
                </a:highlight>
                <a:latin typeface="Arial"/>
                <a:ea typeface="Arial"/>
                <a:cs typeface="Arial"/>
                <a:sym typeface="Arial"/>
              </a:rPr>
              <a:t>Flyvberg, Bent. 2004. “Five Misunderstandings About Case-Study Research.” p. 390-404. In </a:t>
            </a:r>
            <a:r>
              <a:rPr lang="en" sz="1100" i="1" dirty="0">
                <a:solidFill>
                  <a:srgbClr val="222222"/>
                </a:solidFill>
                <a:highlight>
                  <a:srgbClr val="FFFFFF"/>
                </a:highlight>
                <a:latin typeface="Arial"/>
                <a:ea typeface="Arial"/>
                <a:cs typeface="Arial"/>
                <a:sym typeface="Arial"/>
              </a:rPr>
              <a:t>Qualitative Research Practice</a:t>
            </a:r>
            <a:r>
              <a:rPr lang="en" sz="1100" dirty="0">
                <a:solidFill>
                  <a:srgbClr val="222222"/>
                </a:solidFill>
                <a:highlight>
                  <a:srgbClr val="FFFFFF"/>
                </a:highlight>
                <a:latin typeface="Arial"/>
                <a:ea typeface="Arial"/>
                <a:cs typeface="Arial"/>
                <a:sym typeface="Arial"/>
              </a:rPr>
              <a:t>. Clive Seale et al. (Eds.). London: Sage.</a:t>
            </a:r>
            <a:endParaRPr sz="1100" dirty="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100" dirty="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 sz="1100" dirty="0">
                <a:solidFill>
                  <a:srgbClr val="222222"/>
                </a:solidFill>
                <a:highlight>
                  <a:srgbClr val="FFFFFF"/>
                </a:highlight>
                <a:latin typeface="Arial"/>
                <a:ea typeface="Arial"/>
                <a:cs typeface="Arial"/>
                <a:sym typeface="Arial"/>
              </a:rPr>
              <a:t>Gray, David E. 2004. </a:t>
            </a:r>
            <a:r>
              <a:rPr lang="en" sz="1100" i="1" dirty="0">
                <a:solidFill>
                  <a:srgbClr val="222222"/>
                </a:solidFill>
                <a:highlight>
                  <a:srgbClr val="FFFFFF"/>
                </a:highlight>
                <a:latin typeface="Arial"/>
                <a:ea typeface="Arial"/>
                <a:cs typeface="Arial"/>
                <a:sym typeface="Arial"/>
              </a:rPr>
              <a:t>Doing Research in the Real World</a:t>
            </a:r>
            <a:r>
              <a:rPr lang="en" sz="1100" dirty="0">
                <a:solidFill>
                  <a:srgbClr val="222222"/>
                </a:solidFill>
                <a:highlight>
                  <a:srgbClr val="FFFFFF"/>
                </a:highlight>
                <a:latin typeface="Arial"/>
                <a:ea typeface="Arial"/>
                <a:cs typeface="Arial"/>
                <a:sym typeface="Arial"/>
              </a:rPr>
              <a:t>. London: Sage.</a:t>
            </a:r>
            <a:endParaRPr sz="1100" dirty="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100" dirty="0">
              <a:solidFill>
                <a:srgbClr val="222222"/>
              </a:solidFill>
              <a:highlight>
                <a:srgbClr val="FFFFFF"/>
              </a:highlight>
              <a:latin typeface="Arial"/>
              <a:ea typeface="Arial"/>
              <a:cs typeface="Arial"/>
              <a:sym typeface="Arial"/>
            </a:endParaRPr>
          </a:p>
          <a:p>
            <a:pPr marL="0" lvl="0" indent="0" algn="l" rtl="0">
              <a:spcBef>
                <a:spcPts val="0"/>
              </a:spcBef>
              <a:spcAft>
                <a:spcPts val="1600"/>
              </a:spcAft>
              <a:buNone/>
            </a:pPr>
            <a:endParaRPr dirty="0"/>
          </a:p>
        </p:txBody>
      </p:sp>
      <p:sp>
        <p:nvSpPr>
          <p:cNvPr id="164" name="Google Shape;164;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a:p>
            <a:pPr marL="0" lvl="0" indent="0" algn="l" rtl="0">
              <a:spcBef>
                <a:spcPts val="0"/>
              </a:spcBef>
              <a:spcAft>
                <a:spcPts val="0"/>
              </a:spcAft>
              <a:buNone/>
            </a:pPr>
            <a:endParaRPr/>
          </a:p>
        </p:txBody>
      </p:sp>
      <p:sp>
        <p:nvSpPr>
          <p:cNvPr id="170" name="Google Shape;17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000000"/>
                </a:solidFill>
                <a:latin typeface="+mj-lt"/>
                <a:ea typeface="Times New Roman"/>
                <a:cs typeface="Times New Roman"/>
                <a:sym typeface="Times New Roman"/>
              </a:rPr>
              <a:t>Harris, Lesley Ellen. 2018. “Home.” </a:t>
            </a:r>
            <a:r>
              <a:rPr lang="en" sz="1100" i="1" dirty="0">
                <a:solidFill>
                  <a:srgbClr val="000000"/>
                </a:solidFill>
                <a:latin typeface="+mj-lt"/>
                <a:ea typeface="Times New Roman"/>
                <a:cs typeface="Times New Roman"/>
                <a:sym typeface="Times New Roman"/>
              </a:rPr>
              <a:t>Copyrightlaws.com</a:t>
            </a:r>
            <a:r>
              <a:rPr lang="en" sz="1100" dirty="0">
                <a:solidFill>
                  <a:srgbClr val="000000"/>
                </a:solidFill>
                <a:uFill>
                  <a:noFill/>
                </a:uFill>
                <a:latin typeface="+mj-lt"/>
                <a:ea typeface="Times New Roman"/>
                <a:cs typeface="Times New Roman"/>
                <a:sym typeface="Times New Roman"/>
                <a:hlinkClick r:id="rId3"/>
              </a:rPr>
              <a:t> </a:t>
            </a:r>
            <a:r>
              <a:rPr lang="en" sz="1100" u="sng" dirty="0">
                <a:solidFill>
                  <a:schemeClr val="accent5"/>
                </a:solidFill>
                <a:latin typeface="+mj-lt"/>
                <a:ea typeface="Times New Roman"/>
                <a:cs typeface="Times New Roman"/>
                <a:sym typeface="Times New Roman"/>
                <a:hlinkClick r:id="rId3"/>
              </a:rPr>
              <a:t>https://www.copyrightlaws.com/</a:t>
            </a:r>
            <a:endParaRPr sz="1100" dirty="0">
              <a:latin typeface="+mj-lt"/>
            </a:endParaRPr>
          </a:p>
          <a:p>
            <a:pPr marL="0" lvl="0" indent="0" algn="l" rtl="0">
              <a:spcBef>
                <a:spcPts val="0"/>
              </a:spcBef>
              <a:spcAft>
                <a:spcPts val="0"/>
              </a:spcAft>
              <a:buNone/>
            </a:pPr>
            <a:endParaRPr sz="1100" u="sng" dirty="0">
              <a:solidFill>
                <a:schemeClr val="accent5"/>
              </a:solidFill>
              <a:latin typeface="+mj-lt"/>
              <a:ea typeface="Times New Roman"/>
              <a:cs typeface="Times New Roman"/>
              <a:sym typeface="Times New Roman"/>
              <a:hlinkClick r:id="rId3"/>
            </a:endParaRPr>
          </a:p>
          <a:p>
            <a:pPr marL="0" lvl="0" indent="0" algn="l" rtl="0">
              <a:spcBef>
                <a:spcPts val="0"/>
              </a:spcBef>
              <a:spcAft>
                <a:spcPts val="0"/>
              </a:spcAft>
              <a:buNone/>
            </a:pPr>
            <a:r>
              <a:rPr lang="en" sz="1100" dirty="0">
                <a:solidFill>
                  <a:srgbClr val="222222"/>
                </a:solidFill>
                <a:highlight>
                  <a:srgbClr val="FFFFFF"/>
                </a:highlight>
                <a:latin typeface="+mj-lt"/>
                <a:ea typeface="Arial"/>
                <a:cs typeface="Arial"/>
                <a:sym typeface="Arial"/>
              </a:rPr>
              <a:t>International Federation of Library Associations and Institutions (IFLA). 2018.</a:t>
            </a:r>
            <a:r>
              <a:rPr lang="en" sz="1100" dirty="0">
                <a:solidFill>
                  <a:srgbClr val="000000"/>
                </a:solidFill>
                <a:highlight>
                  <a:srgbClr val="FFFFFF"/>
                </a:highlight>
                <a:latin typeface="+mj-lt"/>
                <a:ea typeface="Arial"/>
                <a:cs typeface="Arial"/>
                <a:sym typeface="Arial"/>
              </a:rPr>
              <a:t> </a:t>
            </a:r>
            <a:r>
              <a:rPr lang="en" sz="1100" i="1" dirty="0">
                <a:solidFill>
                  <a:srgbClr val="000000"/>
                </a:solidFill>
                <a:highlight>
                  <a:srgbClr val="FFFFFF"/>
                </a:highlight>
                <a:latin typeface="+mj-lt"/>
                <a:ea typeface="Arial"/>
                <a:cs typeface="Arial"/>
                <a:sym typeface="Arial"/>
              </a:rPr>
              <a:t>IFLA Statement on Copyright Education and Copyright Literacy</a:t>
            </a:r>
            <a:r>
              <a:rPr lang="en" sz="1100" dirty="0">
                <a:solidFill>
                  <a:srgbClr val="000000"/>
                </a:solidFill>
                <a:highlight>
                  <a:srgbClr val="FFFFFF"/>
                </a:highlight>
                <a:latin typeface="+mj-lt"/>
                <a:ea typeface="Arial"/>
                <a:cs typeface="Arial"/>
                <a:sym typeface="Arial"/>
              </a:rPr>
              <a:t>.</a:t>
            </a:r>
            <a:r>
              <a:rPr lang="en" sz="1100" dirty="0">
                <a:solidFill>
                  <a:srgbClr val="000000"/>
                </a:solidFill>
                <a:highlight>
                  <a:srgbClr val="FFFFFF"/>
                </a:highlight>
                <a:uFill>
                  <a:noFill/>
                </a:uFill>
                <a:latin typeface="+mj-lt"/>
                <a:ea typeface="Arial"/>
                <a:cs typeface="Arial"/>
                <a:sym typeface="Arial"/>
                <a:hlinkClick r:id="rId4"/>
              </a:rPr>
              <a:t> </a:t>
            </a:r>
            <a:r>
              <a:rPr lang="en" sz="1100" u="sng" dirty="0">
                <a:solidFill>
                  <a:schemeClr val="accent5"/>
                </a:solidFill>
                <a:highlight>
                  <a:srgbClr val="FFFFFF"/>
                </a:highlight>
                <a:latin typeface="+mj-lt"/>
                <a:ea typeface="Arial"/>
                <a:cs typeface="Arial"/>
                <a:sym typeface="Arial"/>
                <a:hlinkClick r:id="rId4"/>
              </a:rPr>
              <a:t>https://www.ifla.org/publications/node/67342</a:t>
            </a:r>
            <a:endParaRPr sz="1100" dirty="0">
              <a:latin typeface="+mj-lt"/>
            </a:endParaRPr>
          </a:p>
          <a:p>
            <a:pPr marL="0" lvl="0" indent="0" algn="l" rtl="0">
              <a:spcBef>
                <a:spcPts val="0"/>
              </a:spcBef>
              <a:spcAft>
                <a:spcPts val="0"/>
              </a:spcAft>
              <a:buNone/>
            </a:pPr>
            <a:endParaRPr sz="1100" u="sng" dirty="0">
              <a:solidFill>
                <a:schemeClr val="accent5"/>
              </a:solidFill>
              <a:highlight>
                <a:srgbClr val="FFFFFF"/>
              </a:highlight>
              <a:latin typeface="+mj-lt"/>
              <a:ea typeface="Arial"/>
              <a:cs typeface="Arial"/>
              <a:sym typeface="Arial"/>
              <a:hlinkClick r:id="rId4"/>
            </a:endParaRPr>
          </a:p>
          <a:p>
            <a:pPr marL="0" lvl="0" indent="0" algn="l" rtl="0">
              <a:spcBef>
                <a:spcPts val="0"/>
              </a:spcBef>
              <a:spcAft>
                <a:spcPts val="0"/>
              </a:spcAft>
              <a:buNone/>
            </a:pPr>
            <a:r>
              <a:rPr lang="en" sz="1100" dirty="0">
                <a:solidFill>
                  <a:srgbClr val="222222"/>
                </a:solidFill>
                <a:highlight>
                  <a:srgbClr val="FFFFFF"/>
                </a:highlight>
                <a:latin typeface="+mj-lt"/>
                <a:ea typeface="Arial"/>
                <a:cs typeface="Arial"/>
                <a:sym typeface="Arial"/>
              </a:rPr>
              <a:t>Leedy, Paul D., and Jeanne Ellis Ormrod. 2005. </a:t>
            </a:r>
            <a:r>
              <a:rPr lang="en" sz="1100" i="1" dirty="0">
                <a:solidFill>
                  <a:srgbClr val="222222"/>
                </a:solidFill>
                <a:highlight>
                  <a:srgbClr val="FFFFFF"/>
                </a:highlight>
                <a:latin typeface="+mj-lt"/>
                <a:ea typeface="Arial"/>
                <a:cs typeface="Arial"/>
                <a:sym typeface="Arial"/>
              </a:rPr>
              <a:t>Practical Research: Planning and Design</a:t>
            </a:r>
            <a:r>
              <a:rPr lang="en" sz="1100" dirty="0">
                <a:solidFill>
                  <a:srgbClr val="222222"/>
                </a:solidFill>
                <a:highlight>
                  <a:srgbClr val="FFFFFF"/>
                </a:highlight>
                <a:latin typeface="+mj-lt"/>
                <a:ea typeface="Arial"/>
                <a:cs typeface="Arial"/>
                <a:sym typeface="Arial"/>
              </a:rPr>
              <a:t>. Upper Saddle River, NJ: Pearson.</a:t>
            </a:r>
            <a:endParaRPr sz="1100" dirty="0">
              <a:solidFill>
                <a:srgbClr val="222222"/>
              </a:solidFill>
              <a:highlight>
                <a:srgbClr val="FFFFFF"/>
              </a:highlight>
              <a:latin typeface="+mj-lt"/>
              <a:ea typeface="Arial"/>
              <a:cs typeface="Arial"/>
              <a:sym typeface="Arial"/>
            </a:endParaRPr>
          </a:p>
          <a:p>
            <a:pPr marL="0" lvl="0" indent="0" algn="l" rtl="0">
              <a:spcBef>
                <a:spcPts val="0"/>
              </a:spcBef>
              <a:spcAft>
                <a:spcPts val="0"/>
              </a:spcAft>
              <a:buNone/>
            </a:pPr>
            <a:endParaRPr sz="1100" dirty="0">
              <a:solidFill>
                <a:srgbClr val="222222"/>
              </a:solidFill>
              <a:highlight>
                <a:srgbClr val="FFFFFF"/>
              </a:highlight>
              <a:latin typeface="+mj-lt"/>
              <a:ea typeface="Arial"/>
              <a:cs typeface="Arial"/>
              <a:sym typeface="Arial"/>
            </a:endParaRPr>
          </a:p>
          <a:p>
            <a:pPr marL="0" lvl="0" indent="0" algn="l" rtl="0">
              <a:spcBef>
                <a:spcPts val="0"/>
              </a:spcBef>
              <a:spcAft>
                <a:spcPts val="0"/>
              </a:spcAft>
              <a:buNone/>
            </a:pPr>
            <a:r>
              <a:rPr lang="en" sz="1100" dirty="0">
                <a:solidFill>
                  <a:srgbClr val="000000"/>
                </a:solidFill>
                <a:latin typeface="+mj-lt"/>
                <a:ea typeface="Arial"/>
                <a:cs typeface="Arial"/>
                <a:sym typeface="Arial"/>
              </a:rPr>
              <a:t>Lo, Leo S., and Jenny McCraw Dale. 2009. “Information Literacy ‘Learning’ via Online Tutorials: A Collaboration between Subject Specialist and Instructional Design Librarian.” </a:t>
            </a:r>
            <a:r>
              <a:rPr lang="en" sz="1100" i="1" dirty="0">
                <a:solidFill>
                  <a:srgbClr val="000000"/>
                </a:solidFill>
                <a:latin typeface="+mj-lt"/>
                <a:ea typeface="Arial"/>
                <a:cs typeface="Arial"/>
                <a:sym typeface="Arial"/>
              </a:rPr>
              <a:t>Journal of Library and Information Services in Distance Learning, 3</a:t>
            </a:r>
            <a:r>
              <a:rPr lang="en" sz="1100" dirty="0">
                <a:solidFill>
                  <a:srgbClr val="000000"/>
                </a:solidFill>
                <a:latin typeface="+mj-lt"/>
                <a:ea typeface="Arial"/>
                <a:cs typeface="Arial"/>
                <a:sym typeface="Arial"/>
              </a:rPr>
              <a:t>: 148-158.</a:t>
            </a:r>
            <a:endParaRPr sz="1100" dirty="0">
              <a:solidFill>
                <a:srgbClr val="000000"/>
              </a:solidFill>
              <a:latin typeface="+mj-lt"/>
              <a:ea typeface="Arial"/>
              <a:cs typeface="Arial"/>
              <a:sym typeface="Arial"/>
            </a:endParaRPr>
          </a:p>
          <a:p>
            <a:pPr marL="0" lvl="0" indent="0" algn="l" rtl="0">
              <a:spcBef>
                <a:spcPts val="0"/>
              </a:spcBef>
              <a:spcAft>
                <a:spcPts val="0"/>
              </a:spcAft>
              <a:buNone/>
            </a:pPr>
            <a:endParaRPr sz="1100" dirty="0">
              <a:solidFill>
                <a:srgbClr val="000000"/>
              </a:solidFill>
              <a:latin typeface="+mj-lt"/>
              <a:ea typeface="Arial"/>
              <a:cs typeface="Arial"/>
              <a:sym typeface="Arial"/>
            </a:endParaRPr>
          </a:p>
          <a:p>
            <a:pPr marL="0" lvl="0" indent="0" algn="l" rtl="0">
              <a:spcBef>
                <a:spcPts val="0"/>
              </a:spcBef>
              <a:spcAft>
                <a:spcPts val="0"/>
              </a:spcAft>
              <a:buNone/>
            </a:pPr>
            <a:r>
              <a:rPr lang="en" sz="1100" dirty="0">
                <a:solidFill>
                  <a:srgbClr val="000000"/>
                </a:solidFill>
                <a:latin typeface="+mj-lt"/>
                <a:ea typeface="Arial"/>
                <a:cs typeface="Arial"/>
                <a:sym typeface="Arial"/>
              </a:rPr>
              <a:t>Martin, Nichole A., and Ross Martin. 2015. “Would You Watch It? Creating Effective and Engaging Video Tutorials.” </a:t>
            </a:r>
            <a:r>
              <a:rPr lang="en" sz="1100" i="1" dirty="0">
                <a:solidFill>
                  <a:srgbClr val="000000"/>
                </a:solidFill>
                <a:latin typeface="+mj-lt"/>
                <a:ea typeface="Arial"/>
                <a:cs typeface="Arial"/>
                <a:sym typeface="Arial"/>
              </a:rPr>
              <a:t>Journal of Library and Information Services in Distance Learning, 9</a:t>
            </a:r>
            <a:r>
              <a:rPr lang="en" sz="1100" dirty="0">
                <a:solidFill>
                  <a:srgbClr val="000000"/>
                </a:solidFill>
                <a:latin typeface="+mj-lt"/>
                <a:ea typeface="Arial"/>
                <a:cs typeface="Arial"/>
                <a:sym typeface="Arial"/>
              </a:rPr>
              <a:t>: 40-56.</a:t>
            </a:r>
            <a:endParaRPr sz="1100" dirty="0">
              <a:solidFill>
                <a:srgbClr val="000000"/>
              </a:solidFill>
              <a:latin typeface="+mj-lt"/>
              <a:ea typeface="Arial"/>
              <a:cs typeface="Arial"/>
              <a:sym typeface="Arial"/>
            </a:endParaRPr>
          </a:p>
          <a:p>
            <a:pPr marL="0" lvl="0" indent="0" algn="l" rtl="0">
              <a:spcBef>
                <a:spcPts val="0"/>
              </a:spcBef>
              <a:spcAft>
                <a:spcPts val="0"/>
              </a:spcAft>
              <a:buNone/>
            </a:pPr>
            <a:endParaRPr sz="1100" dirty="0">
              <a:solidFill>
                <a:srgbClr val="000000"/>
              </a:solidFill>
              <a:latin typeface="+mj-lt"/>
              <a:ea typeface="Arial"/>
              <a:cs typeface="Arial"/>
              <a:sym typeface="Arial"/>
            </a:endParaRPr>
          </a:p>
          <a:p>
            <a:pPr marL="0" lvl="0" indent="0" algn="l" rtl="0">
              <a:spcBef>
                <a:spcPts val="0"/>
              </a:spcBef>
              <a:spcAft>
                <a:spcPts val="0"/>
              </a:spcAft>
              <a:buNone/>
            </a:pPr>
            <a:r>
              <a:rPr lang="en" sz="1100" dirty="0">
                <a:solidFill>
                  <a:srgbClr val="000000"/>
                </a:solidFill>
                <a:latin typeface="+mj-lt"/>
                <a:ea typeface="Times New Roman"/>
                <a:cs typeface="Times New Roman"/>
                <a:sym typeface="Times New Roman"/>
              </a:rPr>
              <a:t>McGill University – School of Continuing Studies (McGill). 2019. “Intellectual Property.”</a:t>
            </a:r>
            <a:r>
              <a:rPr lang="en" sz="1100" dirty="0">
                <a:solidFill>
                  <a:srgbClr val="000000"/>
                </a:solidFill>
                <a:uFill>
                  <a:noFill/>
                </a:uFill>
                <a:latin typeface="+mj-lt"/>
                <a:ea typeface="Times New Roman"/>
                <a:cs typeface="Times New Roman"/>
                <a:sym typeface="Times New Roman"/>
                <a:hlinkClick r:id="rId5"/>
              </a:rPr>
              <a:t> </a:t>
            </a:r>
            <a:r>
              <a:rPr lang="en" sz="1100" u="sng" dirty="0">
                <a:solidFill>
                  <a:schemeClr val="accent5"/>
                </a:solidFill>
                <a:latin typeface="+mj-lt"/>
                <a:ea typeface="Times New Roman"/>
                <a:cs typeface="Times New Roman"/>
                <a:sym typeface="Times New Roman"/>
                <a:hlinkClick r:id="rId5"/>
              </a:rPr>
              <a:t>https://www.mcgill.ca/continuingstudies/area-of-study/intellectual-property</a:t>
            </a:r>
            <a:r>
              <a:rPr lang="en" sz="1100" dirty="0">
                <a:solidFill>
                  <a:srgbClr val="000000"/>
                </a:solidFill>
                <a:latin typeface="+mj-lt"/>
                <a:ea typeface="Times New Roman"/>
                <a:cs typeface="Times New Roman"/>
                <a:sym typeface="Times New Roman"/>
              </a:rPr>
              <a:t>  </a:t>
            </a:r>
            <a:endParaRPr sz="1100" dirty="0">
              <a:solidFill>
                <a:srgbClr val="000000"/>
              </a:solidFill>
              <a:latin typeface="+mj-lt"/>
              <a:ea typeface="Times New Roman"/>
              <a:cs typeface="Times New Roman"/>
              <a:sym typeface="Times New Roman"/>
            </a:endParaRPr>
          </a:p>
          <a:p>
            <a:pPr marL="0" lvl="0" indent="0" algn="l" rtl="0">
              <a:spcBef>
                <a:spcPts val="0"/>
              </a:spcBef>
              <a:spcAft>
                <a:spcPts val="0"/>
              </a:spcAft>
              <a:buNone/>
            </a:pPr>
            <a:endParaRPr sz="1100" dirty="0">
              <a:solidFill>
                <a:srgbClr val="000000"/>
              </a:solidFill>
              <a:latin typeface="+mj-lt"/>
              <a:ea typeface="Times New Roman"/>
              <a:cs typeface="Times New Roman"/>
              <a:sym typeface="Times New Roman"/>
            </a:endParaRPr>
          </a:p>
          <a:p>
            <a:pPr marL="0" lvl="0" indent="0" algn="l" rtl="0">
              <a:spcBef>
                <a:spcPts val="0"/>
              </a:spcBef>
              <a:spcAft>
                <a:spcPts val="0"/>
              </a:spcAft>
              <a:buNone/>
            </a:pPr>
            <a:r>
              <a:rPr lang="en" sz="1100" dirty="0">
                <a:solidFill>
                  <a:srgbClr val="000000"/>
                </a:solidFill>
                <a:latin typeface="+mj-lt"/>
                <a:ea typeface="Times New Roman"/>
                <a:cs typeface="Times New Roman"/>
                <a:sym typeface="Times New Roman"/>
              </a:rPr>
              <a:t>McNally, Michael B., and Erik Christiansen. 2019. “Open Enough? Eight Factors to Consider when Transitioning from Closed to Open Resources and Courses: A Conceptual Framework.” </a:t>
            </a:r>
            <a:r>
              <a:rPr lang="en" sz="1100" i="1" dirty="0">
                <a:solidFill>
                  <a:srgbClr val="000000"/>
                </a:solidFill>
                <a:latin typeface="+mj-lt"/>
                <a:ea typeface="Times New Roman"/>
                <a:cs typeface="Times New Roman"/>
                <a:sym typeface="Times New Roman"/>
              </a:rPr>
              <a:t>First Monday, 24</a:t>
            </a:r>
            <a:r>
              <a:rPr lang="en" sz="1100" dirty="0">
                <a:solidFill>
                  <a:srgbClr val="000000"/>
                </a:solidFill>
                <a:latin typeface="+mj-lt"/>
                <a:ea typeface="Times New Roman"/>
                <a:cs typeface="Times New Roman"/>
                <a:sym typeface="Times New Roman"/>
              </a:rPr>
              <a:t>(6).</a:t>
            </a:r>
            <a:endParaRPr sz="1100" dirty="0">
              <a:solidFill>
                <a:srgbClr val="000000"/>
              </a:solidFill>
              <a:latin typeface="+mj-lt"/>
              <a:ea typeface="Times New Roman"/>
              <a:cs typeface="Times New Roman"/>
              <a:sym typeface="Times New Roman"/>
            </a:endParaRPr>
          </a:p>
          <a:p>
            <a:pPr marL="0" lvl="0" indent="0" algn="l" rtl="0">
              <a:spcBef>
                <a:spcPts val="0"/>
              </a:spcBef>
              <a:spcAft>
                <a:spcPts val="0"/>
              </a:spcAft>
              <a:buNone/>
            </a:pPr>
            <a:endParaRPr sz="1100" dirty="0">
              <a:solidFill>
                <a:srgbClr val="000000"/>
              </a:solidFill>
              <a:latin typeface="+mj-lt"/>
              <a:ea typeface="Times New Roman"/>
              <a:cs typeface="Times New Roman"/>
              <a:sym typeface="Times New Roman"/>
            </a:endParaRPr>
          </a:p>
          <a:p>
            <a:pPr marL="0" lvl="0" indent="0" algn="l" rtl="0">
              <a:spcBef>
                <a:spcPts val="0"/>
              </a:spcBef>
              <a:spcAft>
                <a:spcPts val="0"/>
              </a:spcAft>
              <a:buNone/>
            </a:pPr>
            <a:endParaRPr sz="1100" dirty="0">
              <a:latin typeface="+mj-lt"/>
            </a:endParaRPr>
          </a:p>
          <a:p>
            <a:pPr marL="0" lvl="0" indent="0" algn="l" rtl="0">
              <a:spcBef>
                <a:spcPts val="1600"/>
              </a:spcBef>
              <a:spcAft>
                <a:spcPts val="0"/>
              </a:spcAft>
              <a:buNone/>
            </a:pPr>
            <a:endParaRPr sz="1100" dirty="0">
              <a:latin typeface="+mj-lt"/>
            </a:endParaRPr>
          </a:p>
          <a:p>
            <a:pPr marL="0" lvl="0" indent="0" algn="l" rtl="0">
              <a:spcBef>
                <a:spcPts val="1600"/>
              </a:spcBef>
              <a:spcAft>
                <a:spcPts val="1600"/>
              </a:spcAft>
              <a:buNone/>
            </a:pPr>
            <a:endParaRPr sz="11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Morrison, Chris. 2018. “Copyright and Digital Literacy: Rules, Risk and Creativity.” p. 97-108. In Digital Literacy Unpacked. Katharine Reedy and Jo Parker (Eds.). London, Facet.</a:t>
            </a:r>
            <a:r>
              <a:rPr lang="en" sz="1100">
                <a:solidFill>
                  <a:srgbClr val="222222"/>
                </a:solidFill>
                <a:highlight>
                  <a:srgbClr val="FFFFFF"/>
                </a:highlight>
                <a:uFill>
                  <a:noFill/>
                </a:uFill>
                <a:latin typeface="Arial"/>
                <a:ea typeface="Arial"/>
                <a:cs typeface="Arial"/>
                <a:sym typeface="Arial"/>
                <a:hlinkClick r:id="rId3"/>
              </a:rPr>
              <a:t> </a:t>
            </a:r>
            <a:r>
              <a:rPr lang="en" sz="1100" u="sng">
                <a:solidFill>
                  <a:srgbClr val="222222"/>
                </a:solidFill>
                <a:highlight>
                  <a:srgbClr val="FFFFFF"/>
                </a:highlight>
                <a:latin typeface="Arial"/>
                <a:ea typeface="Arial"/>
                <a:cs typeface="Arial"/>
                <a:sym typeface="Arial"/>
                <a:hlinkClick r:id="rId3"/>
              </a:rPr>
              <a:t> </a:t>
            </a:r>
            <a:r>
              <a:rPr lang="en" sz="1100" u="sng">
                <a:solidFill>
                  <a:srgbClr val="1155CC"/>
                </a:solidFill>
                <a:highlight>
                  <a:srgbClr val="FFFFFF"/>
                </a:highlight>
                <a:latin typeface="Arial"/>
                <a:ea typeface="Arial"/>
                <a:cs typeface="Arial"/>
                <a:sym typeface="Arial"/>
                <a:hlinkClick r:id="rId3"/>
              </a:rPr>
              <a:t>https://kar.kent.ac.uk/70446/1/Morrison%20-%20Copyright%20and%20digital%20literacy%20-%20rules%2C%20risk%20and%20creativity%20%28in%20Reedy%20and%20Parker%2C%20Digital%20Literacy%20Unpacked%29.pdf</a:t>
            </a:r>
            <a:endParaRPr/>
          </a:p>
          <a:p>
            <a:pPr marL="0" lvl="0" indent="0" algn="l" rtl="0">
              <a:spcBef>
                <a:spcPts val="0"/>
              </a:spcBef>
              <a:spcAft>
                <a:spcPts val="0"/>
              </a:spcAft>
              <a:buNone/>
            </a:pPr>
            <a:endParaRPr sz="1100" u="sng">
              <a:solidFill>
                <a:srgbClr val="1155CC"/>
              </a:solidFill>
              <a:highlight>
                <a:srgbClr val="FFFFFF"/>
              </a:highlight>
              <a:latin typeface="Arial"/>
              <a:ea typeface="Arial"/>
              <a:cs typeface="Arial"/>
              <a:sym typeface="Arial"/>
              <a:hlinkClick r:id="rId3"/>
            </a:endParaRPr>
          </a:p>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Murray, Laura J. 2004. “Protecting Ourselves to Death: Canada, Copyright and the Internet.” </a:t>
            </a:r>
            <a:r>
              <a:rPr lang="en" sz="1100" i="1">
                <a:solidFill>
                  <a:srgbClr val="222222"/>
                </a:solidFill>
                <a:highlight>
                  <a:srgbClr val="FFFFFF"/>
                </a:highlight>
                <a:latin typeface="Arial"/>
                <a:ea typeface="Arial"/>
                <a:cs typeface="Arial"/>
                <a:sym typeface="Arial"/>
              </a:rPr>
              <a:t>First Monday, 9</a:t>
            </a:r>
            <a:r>
              <a:rPr lang="en" sz="1100">
                <a:solidFill>
                  <a:srgbClr val="222222"/>
                </a:solidFill>
                <a:highlight>
                  <a:srgbClr val="FFFFFF"/>
                </a:highlight>
                <a:latin typeface="Arial"/>
                <a:ea typeface="Arial"/>
                <a:cs typeface="Arial"/>
                <a:sym typeface="Arial"/>
              </a:rPr>
              <a:t>(10): </a:t>
            </a:r>
            <a:r>
              <a:rPr lang="en" sz="1100">
                <a:solidFill>
                  <a:srgbClr val="000000"/>
                </a:solidFill>
                <a:highlight>
                  <a:srgbClr val="FFFFFF"/>
                </a:highlight>
                <a:latin typeface="Arial"/>
                <a:ea typeface="Arial"/>
                <a:cs typeface="Arial"/>
                <a:sym typeface="Arial"/>
              </a:rPr>
              <a:t> </a:t>
            </a:r>
            <a:r>
              <a:rPr lang="en" sz="1100" u="sng">
                <a:solidFill>
                  <a:schemeClr val="hlink"/>
                </a:solidFill>
                <a:highlight>
                  <a:srgbClr val="FFFFFF"/>
                </a:highlight>
                <a:latin typeface="Arial"/>
                <a:ea typeface="Arial"/>
                <a:cs typeface="Arial"/>
                <a:sym typeface="Arial"/>
                <a:hlinkClick r:id="rId4"/>
              </a:rPr>
              <a:t>https://journals.uic.edu/ojs/index.php/fm/article/view/1179/1099</a:t>
            </a:r>
            <a:endParaRPr sz="11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1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Organisation for Economic Cooperation and Development (OECD). 2007.</a:t>
            </a:r>
            <a:r>
              <a:rPr lang="en" sz="1100">
                <a:solidFill>
                  <a:srgbClr val="000000"/>
                </a:solidFill>
                <a:highlight>
                  <a:srgbClr val="FFFFFF"/>
                </a:highlight>
                <a:latin typeface="Arial"/>
                <a:ea typeface="Arial"/>
                <a:cs typeface="Arial"/>
                <a:sym typeface="Arial"/>
              </a:rPr>
              <a:t> </a:t>
            </a:r>
            <a:r>
              <a:rPr lang="en" sz="1100" i="1">
                <a:solidFill>
                  <a:srgbClr val="000000"/>
                </a:solidFill>
                <a:highlight>
                  <a:srgbClr val="FFFFFF"/>
                </a:highlight>
                <a:latin typeface="Arial"/>
                <a:ea typeface="Arial"/>
                <a:cs typeface="Arial"/>
                <a:sym typeface="Arial"/>
              </a:rPr>
              <a:t>Giving Knowledge For Free.</a:t>
            </a:r>
            <a:r>
              <a:rPr lang="en" sz="1100">
                <a:solidFill>
                  <a:srgbClr val="000000"/>
                </a:solidFill>
                <a:highlight>
                  <a:srgbClr val="FFFFFF"/>
                </a:highlight>
                <a:uFill>
                  <a:noFill/>
                </a:uFill>
                <a:latin typeface="Arial"/>
                <a:ea typeface="Arial"/>
                <a:cs typeface="Arial"/>
                <a:sym typeface="Arial"/>
                <a:hlinkClick r:id="rId5"/>
              </a:rPr>
              <a:t> </a:t>
            </a:r>
            <a:r>
              <a:rPr lang="en" sz="1100" u="sng">
                <a:solidFill>
                  <a:schemeClr val="accent5"/>
                </a:solidFill>
                <a:highlight>
                  <a:srgbClr val="FFFFFF"/>
                </a:highlight>
                <a:latin typeface="Arial"/>
                <a:ea typeface="Arial"/>
                <a:cs typeface="Arial"/>
                <a:sym typeface="Arial"/>
                <a:hlinkClick r:id="rId5"/>
              </a:rPr>
              <a:t>http://www.oecd.org/education/ceri/38654317.pdf</a:t>
            </a:r>
            <a:endParaRPr/>
          </a:p>
          <a:p>
            <a:pPr marL="0" lvl="0" indent="0" algn="l" rtl="0">
              <a:spcBef>
                <a:spcPts val="0"/>
              </a:spcBef>
              <a:spcAft>
                <a:spcPts val="0"/>
              </a:spcAft>
              <a:buNone/>
            </a:pPr>
            <a:endParaRPr sz="1100" u="sng">
              <a:solidFill>
                <a:schemeClr val="accent5"/>
              </a:solidFill>
              <a:highlight>
                <a:srgbClr val="FFFFFF"/>
              </a:highlight>
              <a:latin typeface="Arial"/>
              <a:ea typeface="Arial"/>
              <a:cs typeface="Arial"/>
              <a:sym typeface="Arial"/>
              <a:hlinkClick r:id="rId5"/>
            </a:endParaRPr>
          </a:p>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Patterson, Erin. 2016. “The Canadian University Copyright Specialist: A Cross-Canada Selfie.” Partnership, 11(2):</a:t>
            </a:r>
            <a:r>
              <a:rPr lang="en" sz="1100">
                <a:solidFill>
                  <a:srgbClr val="222222"/>
                </a:solidFill>
                <a:highlight>
                  <a:srgbClr val="FFFFFF"/>
                </a:highlight>
                <a:uFill>
                  <a:noFill/>
                </a:uFill>
                <a:latin typeface="Arial"/>
                <a:ea typeface="Arial"/>
                <a:cs typeface="Arial"/>
                <a:sym typeface="Arial"/>
                <a:hlinkClick r:id="rId6"/>
              </a:rPr>
              <a:t> </a:t>
            </a:r>
            <a:r>
              <a:rPr lang="en" sz="1100" u="sng">
                <a:solidFill>
                  <a:schemeClr val="accent5"/>
                </a:solidFill>
                <a:latin typeface="Arial"/>
                <a:ea typeface="Arial"/>
                <a:cs typeface="Arial"/>
                <a:sym typeface="Arial"/>
                <a:hlinkClick r:id="rId6"/>
              </a:rPr>
              <a:t>http://dx.doi.org/10.21083/partnership.v11i2.3856</a:t>
            </a:r>
            <a:endParaRPr/>
          </a:p>
          <a:p>
            <a:pPr marL="0" lvl="0" indent="0" algn="l" rtl="0">
              <a:spcBef>
                <a:spcPts val="0"/>
              </a:spcBef>
              <a:spcAft>
                <a:spcPts val="0"/>
              </a:spcAft>
              <a:buNone/>
            </a:pPr>
            <a:endParaRPr sz="1100" u="sng">
              <a:solidFill>
                <a:schemeClr val="accent5"/>
              </a:solidFill>
              <a:latin typeface="Arial"/>
              <a:ea typeface="Arial"/>
              <a:cs typeface="Arial"/>
              <a:sym typeface="Arial"/>
              <a:hlinkClick r:id="rId6"/>
            </a:endParaRPr>
          </a:p>
          <a:p>
            <a:pPr marL="0" lvl="0" indent="0" algn="l" rtl="0">
              <a:spcBef>
                <a:spcPts val="0"/>
              </a:spcBef>
              <a:spcAft>
                <a:spcPts val="0"/>
              </a:spcAft>
              <a:buNone/>
            </a:pPr>
            <a:r>
              <a:rPr lang="en" sz="1100">
                <a:solidFill>
                  <a:srgbClr val="222222"/>
                </a:solidFill>
                <a:highlight>
                  <a:srgbClr val="FFFFFF"/>
                </a:highlight>
                <a:latin typeface="Arial"/>
                <a:ea typeface="Arial"/>
                <a:cs typeface="Arial"/>
                <a:sym typeface="Arial"/>
              </a:rPr>
              <a:t>San Jose State University – School of Information (SJSU). </a:t>
            </a:r>
            <a:r>
              <a:rPr lang="en" sz="1100" i="1">
                <a:solidFill>
                  <a:srgbClr val="222222"/>
                </a:solidFill>
                <a:highlight>
                  <a:srgbClr val="FFFFFF"/>
                </a:highlight>
                <a:latin typeface="Arial"/>
                <a:ea typeface="Arial"/>
                <a:cs typeface="Arial"/>
                <a:sym typeface="Arial"/>
              </a:rPr>
              <a:t>2018.</a:t>
            </a:r>
            <a:r>
              <a:rPr lang="en" sz="1100" i="1">
                <a:solidFill>
                  <a:srgbClr val="000000"/>
                </a:solidFill>
                <a:highlight>
                  <a:srgbClr val="FFFFFF"/>
                </a:highlight>
                <a:latin typeface="Arial"/>
                <a:ea typeface="Arial"/>
                <a:cs typeface="Arial"/>
                <a:sym typeface="Arial"/>
              </a:rPr>
              <a:t> MLIS Skills at Work: A Snapshot of Job Postings: Spring 2018</a:t>
            </a:r>
            <a:r>
              <a:rPr lang="en" sz="1100">
                <a:solidFill>
                  <a:srgbClr val="000000"/>
                </a:solidFill>
                <a:highlight>
                  <a:srgbClr val="FFFFFF"/>
                </a:highlight>
                <a:latin typeface="Arial"/>
                <a:ea typeface="Arial"/>
                <a:cs typeface="Arial"/>
                <a:sym typeface="Arial"/>
              </a:rPr>
              <a:t>.</a:t>
            </a:r>
            <a:r>
              <a:rPr lang="en" sz="1100">
                <a:solidFill>
                  <a:srgbClr val="000000"/>
                </a:solidFill>
                <a:highlight>
                  <a:srgbClr val="FFFFFF"/>
                </a:highlight>
                <a:uFill>
                  <a:noFill/>
                </a:uFill>
                <a:latin typeface="Arial"/>
                <a:ea typeface="Arial"/>
                <a:cs typeface="Arial"/>
                <a:sym typeface="Arial"/>
                <a:hlinkClick r:id="rId7"/>
              </a:rPr>
              <a:t> </a:t>
            </a:r>
            <a:r>
              <a:rPr lang="en" sz="1100" u="sng">
                <a:solidFill>
                  <a:schemeClr val="accent5"/>
                </a:solidFill>
                <a:highlight>
                  <a:srgbClr val="FFFFFF"/>
                </a:highlight>
                <a:latin typeface="Arial"/>
                <a:ea typeface="Arial"/>
                <a:cs typeface="Arial"/>
                <a:sym typeface="Arial"/>
                <a:hlinkClick r:id="rId7"/>
              </a:rPr>
              <a:t>https://ischool.sjsu.edu/sites/main/files/file-attachments/career_trends.pdf</a:t>
            </a:r>
            <a:endParaRPr/>
          </a:p>
          <a:p>
            <a:pPr marL="0" lvl="0" indent="0" algn="l" rtl="0">
              <a:spcBef>
                <a:spcPts val="0"/>
              </a:spcBef>
              <a:spcAft>
                <a:spcPts val="0"/>
              </a:spcAft>
              <a:buNone/>
            </a:pPr>
            <a:endParaRPr sz="1100" u="sng">
              <a:solidFill>
                <a:schemeClr val="accent5"/>
              </a:solidFill>
              <a:highlight>
                <a:srgbClr val="FFFFFF"/>
              </a:highlight>
              <a:latin typeface="Arial"/>
              <a:ea typeface="Arial"/>
              <a:cs typeface="Arial"/>
              <a:sym typeface="Arial"/>
              <a:hlinkClick r:id="rId7"/>
            </a:endParaRPr>
          </a:p>
          <a:p>
            <a:pPr marL="0" lvl="0" indent="0" algn="l" rtl="0">
              <a:spcBef>
                <a:spcPts val="0"/>
              </a:spcBef>
              <a:spcAft>
                <a:spcPts val="1600"/>
              </a:spcAft>
              <a:buNone/>
            </a:pPr>
            <a:endParaRPr/>
          </a:p>
        </p:txBody>
      </p:sp>
      <p:sp>
        <p:nvSpPr>
          <p:cNvPr id="176" name="Google Shape;176;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a:p>
            <a:pPr marL="0" lvl="0" indent="0" algn="l" rtl="0">
              <a:spcBef>
                <a:spcPts val="0"/>
              </a:spcBef>
              <a:spcAft>
                <a:spcPts val="0"/>
              </a:spcAft>
              <a:buNone/>
            </a:pPr>
            <a:endParaRPr/>
          </a:p>
        </p:txBody>
      </p:sp>
      <p:sp>
        <p:nvSpPr>
          <p:cNvPr id="182" name="Google Shape;18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000000"/>
                </a:solidFill>
                <a:latin typeface="+mn-lt"/>
                <a:ea typeface="Arial"/>
                <a:cs typeface="Arial"/>
                <a:sym typeface="Arial"/>
              </a:rPr>
              <a:t>Secker, Jane. 2018. “Copyright the Card Game - A Report from the Canadian Contingent.” </a:t>
            </a:r>
            <a:r>
              <a:rPr lang="en" sz="1100" i="1" dirty="0">
                <a:solidFill>
                  <a:srgbClr val="000000"/>
                </a:solidFill>
                <a:latin typeface="+mn-lt"/>
                <a:ea typeface="Arial"/>
                <a:cs typeface="Arial"/>
                <a:sym typeface="Arial"/>
              </a:rPr>
              <a:t>UK Copyright Literacy</a:t>
            </a:r>
            <a:r>
              <a:rPr lang="en" sz="1100" dirty="0">
                <a:solidFill>
                  <a:srgbClr val="000000"/>
                </a:solidFill>
                <a:latin typeface="+mn-lt"/>
                <a:ea typeface="Arial"/>
                <a:cs typeface="Arial"/>
                <a:sym typeface="Arial"/>
              </a:rPr>
              <a:t>. 1 Jul. 2018.</a:t>
            </a:r>
            <a:r>
              <a:rPr lang="en" sz="1100" dirty="0">
                <a:solidFill>
                  <a:srgbClr val="000000"/>
                </a:solidFill>
                <a:uFill>
                  <a:noFill/>
                </a:uFill>
                <a:latin typeface="+mn-lt"/>
                <a:ea typeface="Arial"/>
                <a:cs typeface="Arial"/>
                <a:sym typeface="Arial"/>
                <a:hlinkClick r:id="rId3"/>
              </a:rPr>
              <a:t> </a:t>
            </a:r>
            <a:r>
              <a:rPr lang="en" sz="1100" u="sng" dirty="0">
                <a:solidFill>
                  <a:srgbClr val="1155CC"/>
                </a:solidFill>
                <a:latin typeface="+mn-lt"/>
                <a:ea typeface="Arial"/>
                <a:cs typeface="Arial"/>
                <a:sym typeface="Arial"/>
                <a:hlinkClick r:id="rId3"/>
              </a:rPr>
              <a:t>https://copyrightliteracy.org/2018/07/01/copyright-the-card-game-a-report-from-the-canadian-contingent/</a:t>
            </a:r>
            <a:endParaRPr sz="1100" dirty="0">
              <a:latin typeface="+mn-lt"/>
            </a:endParaRPr>
          </a:p>
          <a:p>
            <a:pPr marL="0" lvl="0" indent="0" algn="l" rtl="0">
              <a:spcBef>
                <a:spcPts val="0"/>
              </a:spcBef>
              <a:spcAft>
                <a:spcPts val="0"/>
              </a:spcAft>
              <a:buNone/>
            </a:pPr>
            <a:endParaRPr sz="1100" u="sng" dirty="0">
              <a:solidFill>
                <a:srgbClr val="1155CC"/>
              </a:solidFill>
              <a:latin typeface="+mn-lt"/>
              <a:ea typeface="Arial"/>
              <a:cs typeface="Arial"/>
              <a:sym typeface="Arial"/>
              <a:hlinkClick r:id="rId3"/>
            </a:endParaRPr>
          </a:p>
          <a:p>
            <a:pPr marL="0" lvl="0" indent="0" algn="l" rtl="0">
              <a:spcBef>
                <a:spcPts val="0"/>
              </a:spcBef>
              <a:spcAft>
                <a:spcPts val="0"/>
              </a:spcAft>
              <a:buNone/>
            </a:pPr>
            <a:r>
              <a:rPr lang="en" sz="1100" dirty="0">
                <a:solidFill>
                  <a:srgbClr val="000000"/>
                </a:solidFill>
                <a:latin typeface="+mn-lt"/>
                <a:ea typeface="Arial"/>
                <a:cs typeface="Arial"/>
                <a:sym typeface="Arial"/>
              </a:rPr>
              <a:t>Smith, Susan Sharpless. 2010. </a:t>
            </a:r>
            <a:r>
              <a:rPr lang="en" sz="1100" i="1" dirty="0">
                <a:solidFill>
                  <a:srgbClr val="000000"/>
                </a:solidFill>
                <a:latin typeface="+mn-lt"/>
                <a:ea typeface="Arial"/>
                <a:cs typeface="Arial"/>
                <a:sym typeface="Arial"/>
              </a:rPr>
              <a:t>Web-Based Instruction: A Guide for Libraries</a:t>
            </a:r>
            <a:r>
              <a:rPr lang="en" sz="1100" dirty="0">
                <a:solidFill>
                  <a:srgbClr val="000000"/>
                </a:solidFill>
                <a:latin typeface="+mn-lt"/>
                <a:ea typeface="Arial"/>
                <a:cs typeface="Arial"/>
                <a:sym typeface="Arial"/>
              </a:rPr>
              <a:t>. 3rd Ed. Chicago: American Library Association.</a:t>
            </a:r>
            <a:endParaRPr sz="1100" dirty="0">
              <a:solidFill>
                <a:srgbClr val="000000"/>
              </a:solidFill>
              <a:latin typeface="+mn-lt"/>
              <a:ea typeface="Arial"/>
              <a:cs typeface="Arial"/>
              <a:sym typeface="Arial"/>
            </a:endParaRPr>
          </a:p>
          <a:p>
            <a:pPr marL="0" lvl="0" indent="0" algn="l" rtl="0">
              <a:spcBef>
                <a:spcPts val="0"/>
              </a:spcBef>
              <a:spcAft>
                <a:spcPts val="0"/>
              </a:spcAft>
              <a:buNone/>
            </a:pPr>
            <a:r>
              <a:rPr lang="en" sz="1100" dirty="0">
                <a:solidFill>
                  <a:srgbClr val="222222"/>
                </a:solidFill>
                <a:highlight>
                  <a:srgbClr val="FFFFFF"/>
                </a:highlight>
                <a:latin typeface="+mn-lt"/>
                <a:ea typeface="Arial"/>
                <a:cs typeface="Arial"/>
                <a:sym typeface="Arial"/>
              </a:rPr>
              <a:t>United Nations Educational, Scientific and Cultural Organization (UNESCO). N.d.</a:t>
            </a:r>
            <a:r>
              <a:rPr lang="en" sz="1100" dirty="0">
                <a:solidFill>
                  <a:srgbClr val="000000"/>
                </a:solidFill>
                <a:highlight>
                  <a:srgbClr val="FFFFFF"/>
                </a:highlight>
                <a:latin typeface="+mn-lt"/>
                <a:ea typeface="Arial"/>
                <a:cs typeface="Arial"/>
                <a:sym typeface="Arial"/>
              </a:rPr>
              <a:t> “Open Educatoinal Resourcse.” </a:t>
            </a:r>
            <a:r>
              <a:rPr lang="en" sz="1100" dirty="0">
                <a:solidFill>
                  <a:srgbClr val="000000"/>
                </a:solidFill>
                <a:highlight>
                  <a:srgbClr val="FFFFFF"/>
                </a:highlight>
                <a:uFill>
                  <a:noFill/>
                </a:uFill>
                <a:latin typeface="+mn-lt"/>
                <a:ea typeface="Arial"/>
                <a:cs typeface="Arial"/>
                <a:sym typeface="Arial"/>
                <a:hlinkClick r:id="rId4"/>
              </a:rPr>
              <a:t> </a:t>
            </a:r>
            <a:r>
              <a:rPr lang="en" sz="1100" u="sng" dirty="0">
                <a:solidFill>
                  <a:schemeClr val="accent5"/>
                </a:solidFill>
                <a:highlight>
                  <a:srgbClr val="FFFFFF"/>
                </a:highlight>
                <a:latin typeface="+mn-lt"/>
                <a:ea typeface="Arial"/>
                <a:cs typeface="Arial"/>
                <a:sym typeface="Arial"/>
                <a:hlinkClick r:id="rId4"/>
              </a:rPr>
              <a:t>https://en.unesco.org/themes/building-knowledge-societies/oer</a:t>
            </a:r>
            <a:endParaRPr sz="1100" dirty="0">
              <a:latin typeface="+mn-lt"/>
            </a:endParaRPr>
          </a:p>
          <a:p>
            <a:pPr marL="0" lvl="0" indent="0" algn="l" rtl="0">
              <a:spcBef>
                <a:spcPts val="0"/>
              </a:spcBef>
              <a:spcAft>
                <a:spcPts val="0"/>
              </a:spcAft>
              <a:buNone/>
            </a:pPr>
            <a:endParaRPr sz="1100" u="sng" dirty="0">
              <a:solidFill>
                <a:schemeClr val="accent5"/>
              </a:solidFill>
              <a:highlight>
                <a:srgbClr val="FFFFFF"/>
              </a:highlight>
              <a:latin typeface="+mn-lt"/>
              <a:ea typeface="Arial"/>
              <a:cs typeface="Arial"/>
              <a:sym typeface="Arial"/>
              <a:hlinkClick r:id="rId4"/>
            </a:endParaRPr>
          </a:p>
          <a:p>
            <a:pPr marL="0" lvl="0" indent="0" algn="l" rtl="0">
              <a:spcBef>
                <a:spcPts val="0"/>
              </a:spcBef>
              <a:spcAft>
                <a:spcPts val="0"/>
              </a:spcAft>
              <a:buNone/>
            </a:pPr>
            <a:r>
              <a:rPr lang="en" sz="1100" dirty="0">
                <a:solidFill>
                  <a:srgbClr val="000000"/>
                </a:solidFill>
                <a:latin typeface="+mn-lt"/>
                <a:ea typeface="Arial"/>
                <a:cs typeface="Arial"/>
                <a:sym typeface="Arial"/>
              </a:rPr>
              <a:t>Weeks, Thomas and Jennifer Putnam Davis. 2017. “Evaluating Best Practices for Video Tutorials: A Case Study.” </a:t>
            </a:r>
            <a:r>
              <a:rPr lang="en" sz="1100" i="1" dirty="0">
                <a:solidFill>
                  <a:srgbClr val="000000"/>
                </a:solidFill>
                <a:latin typeface="+mn-lt"/>
                <a:ea typeface="Arial"/>
                <a:cs typeface="Arial"/>
                <a:sym typeface="Arial"/>
              </a:rPr>
              <a:t>Journal of Library and Information Services in Distance Learning, 11</a:t>
            </a:r>
            <a:r>
              <a:rPr lang="en" sz="1100" dirty="0">
                <a:solidFill>
                  <a:srgbClr val="000000"/>
                </a:solidFill>
                <a:latin typeface="+mn-lt"/>
                <a:ea typeface="Arial"/>
                <a:cs typeface="Arial"/>
                <a:sym typeface="Arial"/>
              </a:rPr>
              <a:t>(1-2): 183-195.</a:t>
            </a:r>
            <a:endParaRPr sz="1100" dirty="0">
              <a:solidFill>
                <a:srgbClr val="000000"/>
              </a:solidFill>
              <a:latin typeface="+mn-lt"/>
              <a:ea typeface="Arial"/>
              <a:cs typeface="Arial"/>
              <a:sym typeface="Arial"/>
            </a:endParaRPr>
          </a:p>
          <a:p>
            <a:pPr marL="0" lvl="0" indent="0" algn="l" rtl="0">
              <a:spcBef>
                <a:spcPts val="0"/>
              </a:spcBef>
              <a:spcAft>
                <a:spcPts val="0"/>
              </a:spcAft>
              <a:buNone/>
            </a:pPr>
            <a:endParaRPr sz="1100" dirty="0">
              <a:solidFill>
                <a:srgbClr val="000000"/>
              </a:solidFill>
              <a:latin typeface="+mn-lt"/>
              <a:ea typeface="Arial"/>
              <a:cs typeface="Arial"/>
              <a:sym typeface="Arial"/>
            </a:endParaRPr>
          </a:p>
          <a:p>
            <a:pPr marL="0" lvl="0" indent="0" algn="l" rtl="0">
              <a:spcBef>
                <a:spcPts val="0"/>
              </a:spcBef>
              <a:spcAft>
                <a:spcPts val="0"/>
              </a:spcAft>
              <a:buNone/>
            </a:pPr>
            <a:r>
              <a:rPr lang="en" sz="1100" dirty="0">
                <a:solidFill>
                  <a:srgbClr val="222222"/>
                </a:solidFill>
                <a:highlight>
                  <a:srgbClr val="FFFFFF"/>
                </a:highlight>
                <a:latin typeface="+mn-lt"/>
                <a:ea typeface="Arial"/>
                <a:cs typeface="Arial"/>
                <a:sym typeface="Arial"/>
              </a:rPr>
              <a:t>Weiland, Steven. 2015. “Open Educational Resources: American Ideals, Global Questions.” </a:t>
            </a:r>
            <a:r>
              <a:rPr lang="en" sz="1100" i="1" dirty="0">
                <a:solidFill>
                  <a:srgbClr val="222222"/>
                </a:solidFill>
                <a:highlight>
                  <a:srgbClr val="FFFFFF"/>
                </a:highlight>
                <a:latin typeface="+mn-lt"/>
                <a:ea typeface="Arial"/>
                <a:cs typeface="Arial"/>
                <a:sym typeface="Arial"/>
              </a:rPr>
              <a:t>Global Education Review, 2</a:t>
            </a:r>
            <a:r>
              <a:rPr lang="en" sz="1100" dirty="0">
                <a:solidFill>
                  <a:srgbClr val="222222"/>
                </a:solidFill>
                <a:highlight>
                  <a:srgbClr val="FFFFFF"/>
                </a:highlight>
                <a:latin typeface="+mn-lt"/>
                <a:ea typeface="Arial"/>
                <a:cs typeface="Arial"/>
                <a:sym typeface="Arial"/>
              </a:rPr>
              <a:t>(3): 4-22.</a:t>
            </a:r>
            <a:endParaRPr sz="1100" dirty="0">
              <a:solidFill>
                <a:srgbClr val="222222"/>
              </a:solidFill>
              <a:highlight>
                <a:srgbClr val="FFFFFF"/>
              </a:highlight>
              <a:latin typeface="+mn-lt"/>
              <a:ea typeface="Arial"/>
              <a:cs typeface="Arial"/>
              <a:sym typeface="Arial"/>
            </a:endParaRPr>
          </a:p>
          <a:p>
            <a:pPr marL="0" lvl="0" indent="0" algn="l" rtl="0">
              <a:spcBef>
                <a:spcPts val="0"/>
              </a:spcBef>
              <a:spcAft>
                <a:spcPts val="0"/>
              </a:spcAft>
              <a:buNone/>
            </a:pPr>
            <a:endParaRPr sz="1100" dirty="0">
              <a:solidFill>
                <a:srgbClr val="222222"/>
              </a:solidFill>
              <a:highlight>
                <a:srgbClr val="FFFFFF"/>
              </a:highlight>
              <a:latin typeface="+mn-lt"/>
              <a:ea typeface="Arial"/>
              <a:cs typeface="Arial"/>
              <a:sym typeface="Arial"/>
            </a:endParaRPr>
          </a:p>
          <a:p>
            <a:pPr marL="0" lvl="0" indent="0" algn="l" rtl="0">
              <a:spcBef>
                <a:spcPts val="0"/>
              </a:spcBef>
              <a:spcAft>
                <a:spcPts val="0"/>
              </a:spcAft>
              <a:buNone/>
            </a:pPr>
            <a:r>
              <a:rPr lang="en" sz="1100" dirty="0">
                <a:solidFill>
                  <a:srgbClr val="222222"/>
                </a:solidFill>
                <a:highlight>
                  <a:srgbClr val="FFFFFF"/>
                </a:highlight>
                <a:latin typeface="+mn-lt"/>
                <a:ea typeface="Arial"/>
                <a:cs typeface="Arial"/>
                <a:sym typeface="Arial"/>
              </a:rPr>
              <a:t>Winter, Christina, Brad Doerksen, Kate Langrell, and Tasha Maddison. 2017. “Copyright Education, Copyright Literacy and Information Literacy.” Presented at the ABC Copyright Conference, 30 Jun. 2017. Queen’s University, Kingston, ON, Canada.</a:t>
            </a:r>
            <a:r>
              <a:rPr lang="en" sz="1100" dirty="0">
                <a:solidFill>
                  <a:srgbClr val="000000"/>
                </a:solidFill>
                <a:highlight>
                  <a:srgbClr val="FFFFFF"/>
                </a:highlight>
                <a:latin typeface="+mn-lt"/>
                <a:ea typeface="Arial"/>
                <a:cs typeface="Arial"/>
                <a:sym typeface="Arial"/>
              </a:rPr>
              <a:t> </a:t>
            </a:r>
            <a:r>
              <a:rPr lang="en" sz="1100" u="sng" dirty="0">
                <a:solidFill>
                  <a:schemeClr val="hlink"/>
                </a:solidFill>
                <a:highlight>
                  <a:srgbClr val="FFFFFF"/>
                </a:highlight>
                <a:latin typeface="+mn-lt"/>
                <a:ea typeface="Arial"/>
                <a:cs typeface="Arial"/>
                <a:sym typeface="Arial"/>
                <a:hlinkClick r:id="rId5"/>
              </a:rPr>
              <a:t>https://qspace.library.queensu.ca/bitstream/handle/1974/22021/Copyright%20Education%252c%20Institutional%20Literacy%20%26%20Information%20Literacy.pdf?sequence=1&amp;isAllowed=y</a:t>
            </a:r>
            <a:endParaRPr sz="1100" dirty="0">
              <a:solidFill>
                <a:srgbClr val="000000"/>
              </a:solidFill>
              <a:highlight>
                <a:srgbClr val="FFFFFF"/>
              </a:highlight>
              <a:latin typeface="+mn-lt"/>
              <a:ea typeface="Arial"/>
              <a:cs typeface="Arial"/>
              <a:sym typeface="Arial"/>
            </a:endParaRPr>
          </a:p>
          <a:p>
            <a:pPr marL="0" lvl="0" indent="0" algn="l" rtl="0">
              <a:spcBef>
                <a:spcPts val="0"/>
              </a:spcBef>
              <a:spcAft>
                <a:spcPts val="0"/>
              </a:spcAft>
              <a:buNone/>
            </a:pPr>
            <a:endParaRPr sz="1100" dirty="0">
              <a:solidFill>
                <a:srgbClr val="000000"/>
              </a:solidFill>
              <a:highlight>
                <a:srgbClr val="FFFFFF"/>
              </a:highlight>
              <a:latin typeface="+mn-lt"/>
              <a:ea typeface="Arial"/>
              <a:cs typeface="Arial"/>
              <a:sym typeface="Arial"/>
            </a:endParaRPr>
          </a:p>
          <a:p>
            <a:pPr marL="0" lvl="0" indent="0" algn="l" rtl="0">
              <a:spcBef>
                <a:spcPts val="0"/>
              </a:spcBef>
              <a:spcAft>
                <a:spcPts val="0"/>
              </a:spcAft>
              <a:buNone/>
            </a:pPr>
            <a:r>
              <a:rPr lang="en" sz="1100" dirty="0">
                <a:solidFill>
                  <a:srgbClr val="000000"/>
                </a:solidFill>
                <a:latin typeface="+mn-lt"/>
                <a:ea typeface="Times New Roman"/>
                <a:cs typeface="Times New Roman"/>
                <a:sym typeface="Times New Roman"/>
              </a:rPr>
              <a:t>World Intellectual Property Organization (WIPO). N.d. “WIPO Academy.”</a:t>
            </a:r>
            <a:r>
              <a:rPr lang="en" sz="1100" dirty="0">
                <a:solidFill>
                  <a:srgbClr val="000000"/>
                </a:solidFill>
                <a:uFill>
                  <a:noFill/>
                </a:uFill>
                <a:latin typeface="+mn-lt"/>
                <a:ea typeface="Times New Roman"/>
                <a:cs typeface="Times New Roman"/>
                <a:sym typeface="Times New Roman"/>
                <a:hlinkClick r:id="rId6"/>
              </a:rPr>
              <a:t> </a:t>
            </a:r>
            <a:r>
              <a:rPr lang="en" sz="1100" u="sng" dirty="0">
                <a:solidFill>
                  <a:schemeClr val="accent5"/>
                </a:solidFill>
                <a:latin typeface="+mn-lt"/>
                <a:ea typeface="Times New Roman"/>
                <a:cs typeface="Times New Roman"/>
                <a:sym typeface="Times New Roman"/>
                <a:hlinkClick r:id="rId6"/>
              </a:rPr>
              <a:t>https://www.wipo.int/academy/en/</a:t>
            </a:r>
            <a:endParaRPr sz="1100" u="sng" dirty="0">
              <a:solidFill>
                <a:schemeClr val="accent5"/>
              </a:solidFill>
              <a:latin typeface="+mn-lt"/>
              <a:ea typeface="Times New Roman"/>
              <a:cs typeface="Times New Roman"/>
              <a:sym typeface="Times New Roman"/>
              <a:hlinkClick r:id="rId6"/>
            </a:endParaRPr>
          </a:p>
          <a:p>
            <a:pPr marL="0" lvl="0" indent="0" algn="l" rtl="0">
              <a:spcBef>
                <a:spcPts val="0"/>
              </a:spcBef>
              <a:spcAft>
                <a:spcPts val="0"/>
              </a:spcAft>
              <a:buNone/>
            </a:pPr>
            <a:r>
              <a:rPr lang="en" sz="1100" dirty="0">
                <a:solidFill>
                  <a:srgbClr val="222222"/>
                </a:solidFill>
                <a:highlight>
                  <a:srgbClr val="FFFFFF"/>
                </a:highlight>
                <a:latin typeface="+mn-lt"/>
                <a:ea typeface="Arial"/>
                <a:cs typeface="Arial"/>
                <a:sym typeface="Arial"/>
              </a:rPr>
              <a:t>Zerkee, Jennifer. 2016. “Approaches to Copyright Education for Faculty in Canada.” Partnership, 11(2):</a:t>
            </a:r>
            <a:r>
              <a:rPr lang="en" sz="1100" dirty="0">
                <a:solidFill>
                  <a:srgbClr val="222222"/>
                </a:solidFill>
                <a:highlight>
                  <a:srgbClr val="FFFFFF"/>
                </a:highlight>
                <a:uFill>
                  <a:noFill/>
                </a:uFill>
                <a:latin typeface="+mn-lt"/>
                <a:ea typeface="Arial"/>
                <a:cs typeface="Arial"/>
                <a:sym typeface="Arial"/>
                <a:hlinkClick r:id="rId7"/>
              </a:rPr>
              <a:t> </a:t>
            </a:r>
            <a:r>
              <a:rPr lang="en" sz="1100" u="sng" dirty="0">
                <a:solidFill>
                  <a:schemeClr val="accent5"/>
                </a:solidFill>
                <a:highlight>
                  <a:srgbClr val="FFFFFF"/>
                </a:highlight>
                <a:latin typeface="+mn-lt"/>
                <a:ea typeface="Arial"/>
                <a:cs typeface="Arial"/>
                <a:sym typeface="Arial"/>
                <a:hlinkClick r:id="rId7"/>
              </a:rPr>
              <a:t>http://dx.doi.org/10.21083/partnership.v11i2.3794</a:t>
            </a:r>
            <a:endParaRPr sz="1100" u="sng" dirty="0">
              <a:solidFill>
                <a:schemeClr val="accent5"/>
              </a:solidFill>
              <a:highlight>
                <a:srgbClr val="FFFFFF"/>
              </a:highlight>
              <a:latin typeface="+mn-lt"/>
              <a:ea typeface="Arial"/>
              <a:cs typeface="Arial"/>
              <a:sym typeface="Arial"/>
              <a:hlinkClick r:id="rId7"/>
            </a:endParaRPr>
          </a:p>
          <a:p>
            <a:pPr marL="0" lvl="0" indent="0" algn="l" rtl="0">
              <a:spcBef>
                <a:spcPts val="0"/>
              </a:spcBef>
              <a:spcAft>
                <a:spcPts val="0"/>
              </a:spcAft>
              <a:buNone/>
            </a:pPr>
            <a:endParaRPr sz="1100" dirty="0">
              <a:latin typeface="+mn-lt"/>
            </a:endParaRPr>
          </a:p>
          <a:p>
            <a:pPr marL="0" lvl="0" indent="0" algn="l" rtl="0">
              <a:spcBef>
                <a:spcPts val="1600"/>
              </a:spcBef>
              <a:spcAft>
                <a:spcPts val="1600"/>
              </a:spcAft>
              <a:buNone/>
            </a:pPr>
            <a:endParaRPr sz="11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a:t>
            </a:r>
            <a:endParaRPr/>
          </a:p>
        </p:txBody>
      </p:sp>
      <p:sp>
        <p:nvSpPr>
          <p:cNvPr id="68" name="Google Shape;68;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Discourse emphasizes role of OER in democratizing education and lifelong learning </a:t>
            </a:r>
            <a:r>
              <a:rPr lang="en" sz="1200" i="1"/>
              <a:t>(UNESCO, n.d.; OECD, 2007)</a:t>
            </a:r>
            <a:endParaRPr sz="1200" i="1"/>
          </a:p>
          <a:p>
            <a:pPr marL="457200" lvl="0" indent="-317500" algn="l" rtl="0">
              <a:spcBef>
                <a:spcPts val="0"/>
              </a:spcBef>
              <a:spcAft>
                <a:spcPts val="0"/>
              </a:spcAft>
              <a:buSzPts val="1400"/>
              <a:buChar char="●"/>
            </a:pPr>
            <a:r>
              <a:rPr lang="en"/>
              <a:t>Growing emphasis on importance of copyright literacy </a:t>
            </a:r>
            <a:r>
              <a:rPr lang="en" sz="1200" i="1"/>
              <a:t>(Burkell et al., 2105; Morrison, 2018; Benson, 2019(f))</a:t>
            </a:r>
            <a:endParaRPr sz="1200" i="1"/>
          </a:p>
          <a:p>
            <a:pPr marL="457200" lvl="0" indent="-317500" algn="l" rtl="0">
              <a:spcBef>
                <a:spcPts val="0"/>
              </a:spcBef>
              <a:spcAft>
                <a:spcPts val="0"/>
              </a:spcAft>
              <a:buSzPts val="1400"/>
              <a:buChar char="●"/>
            </a:pPr>
            <a:r>
              <a:rPr lang="en"/>
              <a:t>Few educational opportunities for faculty members, LIS students, and the Canadian public </a:t>
            </a:r>
            <a:r>
              <a:rPr lang="en" sz="1200" i="1"/>
              <a:t>(Zerkee, 2016; Di Valentino, 2015; Patterson, 2016; Murray, 2004)</a:t>
            </a:r>
            <a:endParaRPr sz="1200" i="1"/>
          </a:p>
        </p:txBody>
      </p:sp>
      <p:pic>
        <p:nvPicPr>
          <p:cNvPr id="69" name="Google Shape;69;p14"/>
          <p:cNvPicPr preferRelativeResize="0"/>
          <p:nvPr/>
        </p:nvPicPr>
        <p:blipFill>
          <a:blip r:embed="rId3">
            <a:alphaModFix/>
          </a:blip>
          <a:stretch>
            <a:fillRect/>
          </a:stretch>
        </p:blipFill>
        <p:spPr>
          <a:xfrm>
            <a:off x="4763500" y="1152463"/>
            <a:ext cx="4107350" cy="306767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Images</a:t>
            </a:r>
            <a:endParaRPr/>
          </a:p>
        </p:txBody>
      </p:sp>
      <p:sp>
        <p:nvSpPr>
          <p:cNvPr id="188" name="Google Shape;188;p32"/>
          <p:cNvSpPr txBox="1"/>
          <p:nvPr/>
        </p:nvSpPr>
        <p:spPr>
          <a:xfrm>
            <a:off x="409975" y="1093725"/>
            <a:ext cx="8460900" cy="37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Stefan Kellar. (2017). Fantasy Clouds Woman. </a:t>
            </a:r>
            <a:r>
              <a:rPr lang="en" sz="1200" i="1">
                <a:latin typeface="Lato"/>
                <a:ea typeface="Lato"/>
                <a:cs typeface="Lato"/>
                <a:sym typeface="Lato"/>
              </a:rPr>
              <a:t>Pixabay</a:t>
            </a:r>
            <a:r>
              <a:rPr lang="en" sz="1200">
                <a:latin typeface="Lato"/>
                <a:ea typeface="Lato"/>
                <a:cs typeface="Lato"/>
                <a:sym typeface="Lato"/>
              </a:rPr>
              <a:t>. Pixabay License. </a:t>
            </a:r>
            <a:r>
              <a:rPr lang="en" sz="1200" u="sng">
                <a:solidFill>
                  <a:schemeClr val="hlink"/>
                </a:solidFill>
                <a:latin typeface="Lato"/>
                <a:ea typeface="Lato"/>
                <a:cs typeface="Lato"/>
                <a:sym typeface="Lato"/>
                <a:hlinkClick r:id="rId3"/>
              </a:rPr>
              <a:t>https://pixabay.com/photos/fantasy-clouds-woman-castle-sun-3281795/</a:t>
            </a:r>
            <a:r>
              <a:rPr lang="en" sz="1200">
                <a:latin typeface="Lato"/>
                <a:ea typeface="Lato"/>
                <a:cs typeface="Lato"/>
                <a:sym typeface="Lato"/>
              </a:rPr>
              <a:t> </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Greg Plominski. (2011). Mind the gap London. Pixabay. Pixabay License. </a:t>
            </a:r>
            <a:r>
              <a:rPr lang="en" sz="1200" u="sng">
                <a:solidFill>
                  <a:schemeClr val="hlink"/>
                </a:solidFill>
                <a:latin typeface="Lato"/>
                <a:ea typeface="Lato"/>
                <a:cs typeface="Lato"/>
                <a:sym typeface="Lato"/>
                <a:hlinkClick r:id="rId4"/>
              </a:rPr>
              <a:t>https://pixabay.com/photos/mind-the-gap-london-underground-1876790/</a:t>
            </a:r>
            <a:r>
              <a:rPr lang="en" sz="1200">
                <a:latin typeface="Lato"/>
                <a:ea typeface="Lato"/>
                <a:cs typeface="Lato"/>
                <a:sym typeface="Lato"/>
              </a:rPr>
              <a:t>  </a:t>
            </a:r>
            <a:endParaRPr sz="12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 (cont’d)</a:t>
            </a:r>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Copyright education in Canada</a:t>
            </a:r>
            <a:endParaRPr/>
          </a:p>
          <a:p>
            <a:pPr marL="914400" lvl="1" indent="-317500" algn="l" rtl="0">
              <a:spcBef>
                <a:spcPts val="0"/>
              </a:spcBef>
              <a:spcAft>
                <a:spcPts val="0"/>
              </a:spcAft>
              <a:buSzPts val="1400"/>
              <a:buChar char="○"/>
            </a:pPr>
            <a:r>
              <a:rPr lang="en"/>
              <a:t>Copyright officers often have LIS backgrounds but lack education through copyright-specific courses </a:t>
            </a:r>
            <a:r>
              <a:rPr lang="en" i="1"/>
              <a:t>(Patterson, 2016)</a:t>
            </a:r>
            <a:endParaRPr i="1"/>
          </a:p>
          <a:p>
            <a:pPr marL="914400" lvl="1" indent="-317500" algn="l" rtl="0">
              <a:spcBef>
                <a:spcPts val="0"/>
              </a:spcBef>
              <a:spcAft>
                <a:spcPts val="0"/>
              </a:spcAft>
              <a:buSzPts val="1400"/>
              <a:buChar char="○"/>
            </a:pPr>
            <a:r>
              <a:rPr lang="en"/>
              <a:t>Many faculty are: </a:t>
            </a:r>
            <a:r>
              <a:rPr lang="en" i="1"/>
              <a:t>(Di Valentino, 2015)</a:t>
            </a:r>
            <a:endParaRPr i="1"/>
          </a:p>
          <a:p>
            <a:pPr marL="1371600" lvl="2" indent="-317500" algn="l" rtl="0">
              <a:spcBef>
                <a:spcPts val="0"/>
              </a:spcBef>
              <a:spcAft>
                <a:spcPts val="0"/>
              </a:spcAft>
              <a:buSzPts val="1400"/>
              <a:buChar char="■"/>
            </a:pPr>
            <a:r>
              <a:rPr lang="en"/>
              <a:t>unaware of training material at their own institutions </a:t>
            </a:r>
            <a:endParaRPr/>
          </a:p>
          <a:p>
            <a:pPr marL="1371600" lvl="2" indent="-317500" algn="l" rtl="0">
              <a:spcBef>
                <a:spcPts val="0"/>
              </a:spcBef>
              <a:spcAft>
                <a:spcPts val="0"/>
              </a:spcAft>
              <a:buSzPts val="1400"/>
              <a:buChar char="■"/>
            </a:pPr>
            <a:r>
              <a:rPr lang="en"/>
              <a:t>When they are aware, they do not attend</a:t>
            </a:r>
            <a:endParaRPr/>
          </a:p>
          <a:p>
            <a:pPr marL="914400" lvl="1" indent="-317500" algn="l" rtl="0">
              <a:spcBef>
                <a:spcPts val="0"/>
              </a:spcBef>
              <a:spcAft>
                <a:spcPts val="0"/>
              </a:spcAft>
              <a:buSzPts val="1400"/>
              <a:buChar char="○"/>
            </a:pPr>
            <a:r>
              <a:rPr lang="en"/>
              <a:t>Copyright instruction is: </a:t>
            </a:r>
            <a:r>
              <a:rPr lang="en" i="1"/>
              <a:t>(Zerkee, 2016)</a:t>
            </a:r>
            <a:endParaRPr i="1"/>
          </a:p>
          <a:p>
            <a:pPr marL="1371600" lvl="2" indent="-317500" algn="l" rtl="0">
              <a:spcBef>
                <a:spcPts val="0"/>
              </a:spcBef>
              <a:spcAft>
                <a:spcPts val="0"/>
              </a:spcAft>
              <a:buSzPts val="1400"/>
              <a:buChar char="■"/>
            </a:pPr>
            <a:r>
              <a:rPr lang="en"/>
              <a:t>rarely required in Canadian post-secondary ed</a:t>
            </a:r>
            <a:endParaRPr/>
          </a:p>
          <a:p>
            <a:pPr marL="1371600" lvl="2" indent="-317500" algn="l" rtl="0">
              <a:spcBef>
                <a:spcPts val="0"/>
              </a:spcBef>
              <a:spcAft>
                <a:spcPts val="0"/>
              </a:spcAft>
              <a:buSzPts val="1400"/>
              <a:buChar char="■"/>
            </a:pPr>
            <a:r>
              <a:rPr lang="en"/>
              <a:t>Seldom interactive</a:t>
            </a:r>
            <a:endParaRPr/>
          </a:p>
          <a:p>
            <a:pPr marL="914400" lvl="1" indent="-317500" algn="l" rtl="0">
              <a:spcBef>
                <a:spcPts val="0"/>
              </a:spcBef>
              <a:spcAft>
                <a:spcPts val="0"/>
              </a:spcAft>
              <a:buSzPts val="1400"/>
              <a:buChar char="○"/>
            </a:pPr>
            <a:r>
              <a:rPr lang="en"/>
              <a:t>Wide range of approaches: </a:t>
            </a:r>
            <a:r>
              <a:rPr lang="en" i="1"/>
              <a:t>(Winter, 2017; Secker, 2018)</a:t>
            </a:r>
            <a:endParaRPr i="1"/>
          </a:p>
          <a:p>
            <a:pPr marL="1371600" lvl="2" indent="-317500" algn="l" rtl="0">
              <a:spcBef>
                <a:spcPts val="0"/>
              </a:spcBef>
              <a:spcAft>
                <a:spcPts val="0"/>
              </a:spcAft>
              <a:buSzPts val="1400"/>
              <a:buChar char="■"/>
            </a:pPr>
            <a:r>
              <a:rPr lang="en"/>
              <a:t>toolkits</a:t>
            </a:r>
            <a:endParaRPr/>
          </a:p>
          <a:p>
            <a:pPr marL="1371600" lvl="2" indent="-317500" algn="l" rtl="0">
              <a:spcBef>
                <a:spcPts val="0"/>
              </a:spcBef>
              <a:spcAft>
                <a:spcPts val="0"/>
              </a:spcAft>
              <a:buSzPts val="1400"/>
              <a:buChar char="■"/>
            </a:pPr>
            <a:r>
              <a:rPr lang="en"/>
              <a:t>video series</a:t>
            </a:r>
            <a:endParaRPr/>
          </a:p>
          <a:p>
            <a:pPr marL="1371600" lvl="2" indent="-317500" algn="l" rtl="0">
              <a:spcBef>
                <a:spcPts val="0"/>
              </a:spcBef>
              <a:spcAft>
                <a:spcPts val="0"/>
              </a:spcAft>
              <a:buSzPts val="1400"/>
              <a:buChar char="■"/>
            </a:pPr>
            <a:r>
              <a:rPr lang="en"/>
              <a:t>card games</a:t>
            </a:r>
            <a:endParaRPr/>
          </a:p>
          <a:p>
            <a:pPr marL="91440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Problem</a:t>
            </a:r>
            <a:endParaRPr/>
          </a:p>
        </p:txBody>
      </p:sp>
      <p:sp>
        <p:nvSpPr>
          <p:cNvPr id="81" name="Google Shape;8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Desire and need for copyright education in LIS, but limited opportunities</a:t>
            </a:r>
            <a:endParaRPr/>
          </a:p>
        </p:txBody>
      </p:sp>
      <p:pic>
        <p:nvPicPr>
          <p:cNvPr id="82" name="Google Shape;82;p16"/>
          <p:cNvPicPr preferRelativeResize="0"/>
          <p:nvPr/>
        </p:nvPicPr>
        <p:blipFill>
          <a:blip r:embed="rId3">
            <a:alphaModFix/>
          </a:blip>
          <a:stretch>
            <a:fillRect/>
          </a:stretch>
        </p:blipFill>
        <p:spPr>
          <a:xfrm>
            <a:off x="360650" y="1745975"/>
            <a:ext cx="4080276" cy="2229425"/>
          </a:xfrm>
          <a:prstGeom prst="rect">
            <a:avLst/>
          </a:prstGeom>
          <a:noFill/>
          <a:ln>
            <a:noFill/>
          </a:ln>
        </p:spPr>
      </p:pic>
      <p:sp>
        <p:nvSpPr>
          <p:cNvPr id="83" name="Google Shape;83;p16"/>
          <p:cNvSpPr txBox="1"/>
          <p:nvPr/>
        </p:nvSpPr>
        <p:spPr>
          <a:xfrm>
            <a:off x="406075" y="3957525"/>
            <a:ext cx="40803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chemeClr val="hlink"/>
                </a:solidFill>
                <a:hlinkClick r:id="rId4"/>
              </a:rPr>
              <a:t>https://www.copyrightlaws.com/copyright-leadership-certificate-2019/</a:t>
            </a:r>
            <a:endParaRPr sz="1000">
              <a:latin typeface="Lato"/>
              <a:ea typeface="Lato"/>
              <a:cs typeface="Lato"/>
              <a:sym typeface="Lato"/>
            </a:endParaRPr>
          </a:p>
        </p:txBody>
      </p:sp>
      <p:sp>
        <p:nvSpPr>
          <p:cNvPr id="84" name="Google Shape;84;p16"/>
          <p:cNvSpPr txBox="1"/>
          <p:nvPr/>
        </p:nvSpPr>
        <p:spPr>
          <a:xfrm>
            <a:off x="5166900" y="1992625"/>
            <a:ext cx="3665400" cy="17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 during the past year there were informal discussions between students and the Director and formal discussions at the Curriculum Committee meetings, where students expressed interest in having the topics and issues related to copyright addressed in greater depth.”</a:t>
            </a:r>
            <a:endParaRPr>
              <a:latin typeface="Lato"/>
              <a:ea typeface="Lato"/>
              <a:cs typeface="Lato"/>
              <a:sym typeface="Lato"/>
            </a:endParaRPr>
          </a:p>
        </p:txBody>
      </p:sp>
      <p:sp>
        <p:nvSpPr>
          <p:cNvPr id="85" name="Google Shape;85;p16"/>
          <p:cNvSpPr txBox="1"/>
          <p:nvPr/>
        </p:nvSpPr>
        <p:spPr>
          <a:xfrm>
            <a:off x="5080000" y="3737050"/>
            <a:ext cx="4064100"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5"/>
              </a:rPr>
              <a:t>McGill - School of Information Studies. 2016. “Master of Information Studies (MISt) Program” [Submitted to the Committee on Accreditation, American Library Association]</a:t>
            </a:r>
            <a:endParaRPr>
              <a:latin typeface="Lato"/>
              <a:ea typeface="Lato"/>
              <a:cs typeface="Lato"/>
              <a:sym typeface="La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 study</a:t>
            </a:r>
            <a:endParaRPr/>
          </a:p>
        </p:txBody>
      </p:sp>
      <p:sp>
        <p:nvSpPr>
          <p:cNvPr id="91" name="Google Shape;9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Single case</a:t>
            </a:r>
            <a:endParaRPr/>
          </a:p>
          <a:p>
            <a:pPr marL="914400" lvl="1" indent="-317500" algn="l" rtl="0">
              <a:spcBef>
                <a:spcPts val="0"/>
              </a:spcBef>
              <a:spcAft>
                <a:spcPts val="0"/>
              </a:spcAft>
              <a:buSzPts val="1400"/>
              <a:buChar char="○"/>
            </a:pPr>
            <a:r>
              <a:rPr lang="en"/>
              <a:t>Concerns: </a:t>
            </a:r>
            <a:endParaRPr/>
          </a:p>
          <a:p>
            <a:pPr marL="1371600" lvl="2" indent="-317500" algn="l" rtl="0">
              <a:spcBef>
                <a:spcPts val="0"/>
              </a:spcBef>
              <a:spcAft>
                <a:spcPts val="0"/>
              </a:spcAft>
              <a:buSzPts val="1400"/>
              <a:buChar char="■"/>
            </a:pPr>
            <a:r>
              <a:rPr lang="en"/>
              <a:t>limited generalizability </a:t>
            </a:r>
            <a:r>
              <a:rPr lang="en" i="1"/>
              <a:t>(Gary, 2004)</a:t>
            </a:r>
            <a:endParaRPr i="1"/>
          </a:p>
          <a:p>
            <a:pPr marL="1371600" lvl="2" indent="-317500" algn="l" rtl="0">
              <a:spcBef>
                <a:spcPts val="0"/>
              </a:spcBef>
              <a:spcAft>
                <a:spcPts val="0"/>
              </a:spcAft>
              <a:buSzPts val="1400"/>
              <a:buChar char="■"/>
            </a:pPr>
            <a:r>
              <a:rPr lang="en"/>
              <a:t>proximity to case may introduce bias </a:t>
            </a:r>
            <a:r>
              <a:rPr lang="en" i="1"/>
              <a:t>(Flyvberg, 2004)</a:t>
            </a:r>
            <a:endParaRPr i="1"/>
          </a:p>
          <a:p>
            <a:pPr marL="914400" lvl="1" indent="-317500" algn="l" rtl="0">
              <a:spcBef>
                <a:spcPts val="0"/>
              </a:spcBef>
              <a:spcAft>
                <a:spcPts val="0"/>
              </a:spcAft>
              <a:buSzPts val="1400"/>
              <a:buChar char="○"/>
            </a:pPr>
            <a:r>
              <a:rPr lang="en"/>
              <a:t>Benefits: </a:t>
            </a:r>
            <a:endParaRPr/>
          </a:p>
          <a:p>
            <a:pPr marL="1371600" lvl="2" indent="-317500" algn="l" rtl="0">
              <a:spcBef>
                <a:spcPts val="0"/>
              </a:spcBef>
              <a:spcAft>
                <a:spcPts val="0"/>
              </a:spcAft>
              <a:buSzPts val="1400"/>
              <a:buChar char="■"/>
            </a:pPr>
            <a:r>
              <a:rPr lang="en"/>
              <a:t>causal relationships can be examined </a:t>
            </a:r>
            <a:r>
              <a:rPr lang="en" i="1"/>
              <a:t>(Gary, 2004)</a:t>
            </a:r>
            <a:endParaRPr i="1"/>
          </a:p>
          <a:p>
            <a:pPr marL="1371600" lvl="2" indent="-317500" algn="l" rtl="0">
              <a:spcBef>
                <a:spcPts val="0"/>
              </a:spcBef>
              <a:spcAft>
                <a:spcPts val="0"/>
              </a:spcAft>
              <a:buSzPts val="1400"/>
              <a:buChar char="■"/>
            </a:pPr>
            <a:r>
              <a:rPr lang="en"/>
              <a:t>can be useful when cases are unusual </a:t>
            </a:r>
            <a:r>
              <a:rPr lang="en" i="1"/>
              <a:t>(Flyvberg, 2004)</a:t>
            </a:r>
            <a:endParaRPr i="1"/>
          </a:p>
          <a:p>
            <a:pPr marL="1371600" lvl="2" indent="-317500" algn="l" rtl="0">
              <a:spcBef>
                <a:spcPts val="0"/>
              </a:spcBef>
              <a:spcAft>
                <a:spcPts val="0"/>
              </a:spcAft>
              <a:buSzPts val="1400"/>
              <a:buChar char="■"/>
            </a:pPr>
            <a:r>
              <a:rPr lang="en"/>
              <a:t>Proximity can aid understanding when study is undertaken critically </a:t>
            </a:r>
            <a:r>
              <a:rPr lang="en" i="1"/>
              <a:t>(Flyvberg, 2004)</a:t>
            </a:r>
            <a:endParaRPr i="1"/>
          </a:p>
          <a:p>
            <a:pPr marL="457200" lvl="0" indent="-342900" algn="l" rtl="0">
              <a:spcBef>
                <a:spcPts val="0"/>
              </a:spcBef>
              <a:spcAft>
                <a:spcPts val="0"/>
              </a:spcAft>
              <a:buSzPts val="1800"/>
              <a:buChar char="●"/>
            </a:pPr>
            <a:r>
              <a:rPr lang="en"/>
              <a:t>Focus: University of Alberta’s </a:t>
            </a:r>
            <a:r>
              <a:rPr lang="en" i="1"/>
              <a:t>Opening Up Copyright</a:t>
            </a:r>
            <a:r>
              <a:rPr lang="en"/>
              <a:t> module series</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Description </a:t>
            </a:r>
            <a:endParaRPr/>
          </a:p>
        </p:txBody>
      </p:sp>
      <p:sp>
        <p:nvSpPr>
          <p:cNvPr id="97" name="Google Shape;97;p18"/>
          <p:cNvSpPr txBox="1">
            <a:spLocks noGrp="1"/>
          </p:cNvSpPr>
          <p:nvPr>
            <p:ph type="body" idx="1"/>
          </p:nvPr>
        </p:nvSpPr>
        <p:spPr>
          <a:xfrm>
            <a:off x="3644000" y="1158925"/>
            <a:ext cx="5302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Project grant: Teaching and Learning Education Fund (TLEF)</a:t>
            </a:r>
            <a:endParaRPr/>
          </a:p>
          <a:p>
            <a:pPr marL="457200" lvl="0" indent="-342900" algn="l" rtl="0">
              <a:spcBef>
                <a:spcPts val="0"/>
              </a:spcBef>
              <a:spcAft>
                <a:spcPts val="0"/>
              </a:spcAft>
              <a:buSzPts val="1800"/>
              <a:buChar char="●"/>
            </a:pPr>
            <a:r>
              <a:rPr lang="en"/>
              <a:t>Audience</a:t>
            </a:r>
            <a:endParaRPr/>
          </a:p>
          <a:p>
            <a:pPr marL="914400" lvl="1" indent="-317500" algn="l" rtl="0">
              <a:spcBef>
                <a:spcPts val="0"/>
              </a:spcBef>
              <a:spcAft>
                <a:spcPts val="0"/>
              </a:spcAft>
              <a:buSzPts val="1400"/>
              <a:buChar char="○"/>
            </a:pPr>
            <a:r>
              <a:rPr lang="en"/>
              <a:t>Library and Information Studies students</a:t>
            </a:r>
            <a:endParaRPr/>
          </a:p>
          <a:p>
            <a:pPr marL="914400" lvl="1" indent="-317500" algn="l" rtl="0">
              <a:spcBef>
                <a:spcPts val="0"/>
              </a:spcBef>
              <a:spcAft>
                <a:spcPts val="0"/>
              </a:spcAft>
              <a:buSzPts val="1400"/>
              <a:buChar char="○"/>
            </a:pPr>
            <a:r>
              <a:rPr lang="en"/>
              <a:t>Post-secondary students and researchers</a:t>
            </a:r>
            <a:endParaRPr/>
          </a:p>
          <a:p>
            <a:pPr marL="914400" lvl="1" indent="-317500" algn="l" rtl="0">
              <a:spcBef>
                <a:spcPts val="0"/>
              </a:spcBef>
              <a:spcAft>
                <a:spcPts val="0"/>
              </a:spcAft>
              <a:buSzPts val="1400"/>
              <a:buChar char="○"/>
            </a:pPr>
            <a:r>
              <a:rPr lang="en"/>
              <a:t>General public</a:t>
            </a:r>
            <a:endParaRPr/>
          </a:p>
          <a:p>
            <a:pPr marL="457200" lvl="0" indent="-342900" algn="l" rtl="0">
              <a:spcBef>
                <a:spcPts val="0"/>
              </a:spcBef>
              <a:spcAft>
                <a:spcPts val="0"/>
              </a:spcAft>
              <a:buSzPts val="1800"/>
              <a:buChar char="●"/>
            </a:pPr>
            <a:r>
              <a:rPr lang="en"/>
              <a:t>Goals</a:t>
            </a:r>
            <a:endParaRPr/>
          </a:p>
          <a:p>
            <a:pPr marL="914400" lvl="1" indent="-317500" algn="l" rtl="0">
              <a:spcBef>
                <a:spcPts val="0"/>
              </a:spcBef>
              <a:spcAft>
                <a:spcPts val="0"/>
              </a:spcAft>
              <a:buSzPts val="1400"/>
              <a:buChar char="○"/>
            </a:pPr>
            <a:r>
              <a:rPr lang="en"/>
              <a:t>Improve quality and consistency of copyright instruction for LIS students</a:t>
            </a:r>
            <a:endParaRPr/>
          </a:p>
          <a:p>
            <a:pPr marL="914400" lvl="1" indent="-317500" algn="l" rtl="0">
              <a:spcBef>
                <a:spcPts val="0"/>
              </a:spcBef>
              <a:spcAft>
                <a:spcPts val="0"/>
              </a:spcAft>
              <a:buSzPts val="1400"/>
              <a:buChar char="○"/>
            </a:pPr>
            <a:r>
              <a:rPr lang="en"/>
              <a:t>Enhance copyright education for staff, students and faculty</a:t>
            </a:r>
            <a:endParaRPr/>
          </a:p>
          <a:p>
            <a:pPr marL="914400" lvl="1" indent="-317500" algn="l" rtl="0">
              <a:spcBef>
                <a:spcPts val="0"/>
              </a:spcBef>
              <a:spcAft>
                <a:spcPts val="0"/>
              </a:spcAft>
              <a:buSzPts val="1400"/>
              <a:buChar char="○"/>
            </a:pPr>
            <a:r>
              <a:rPr lang="en"/>
              <a:t>Facilitate downstream use: remixes, adaptations</a:t>
            </a:r>
            <a:endParaRPr/>
          </a:p>
          <a:p>
            <a:pPr marL="0" lvl="0" indent="0" algn="l" rtl="0">
              <a:spcBef>
                <a:spcPts val="1600"/>
              </a:spcBef>
              <a:spcAft>
                <a:spcPts val="1600"/>
              </a:spcAft>
              <a:buNone/>
            </a:pPr>
            <a:endParaRPr/>
          </a:p>
        </p:txBody>
      </p:sp>
      <p:pic>
        <p:nvPicPr>
          <p:cNvPr id="98" name="Google Shape;98;p18"/>
          <p:cNvPicPr preferRelativeResize="0"/>
          <p:nvPr/>
        </p:nvPicPr>
        <p:blipFill>
          <a:blip r:embed="rId3">
            <a:alphaModFix/>
          </a:blip>
          <a:stretch>
            <a:fillRect/>
          </a:stretch>
        </p:blipFill>
        <p:spPr>
          <a:xfrm>
            <a:off x="255525" y="1703625"/>
            <a:ext cx="3339201" cy="1978954"/>
          </a:xfrm>
          <a:prstGeom prst="rect">
            <a:avLst/>
          </a:prstGeom>
          <a:noFill/>
          <a:ln>
            <a:noFill/>
          </a:ln>
        </p:spPr>
      </p:pic>
      <p:sp>
        <p:nvSpPr>
          <p:cNvPr id="99" name="Google Shape;99;p18"/>
          <p:cNvSpPr txBox="1"/>
          <p:nvPr/>
        </p:nvSpPr>
        <p:spPr>
          <a:xfrm>
            <a:off x="341600" y="3693275"/>
            <a:ext cx="3253200" cy="5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Series Website:</a:t>
            </a:r>
            <a:endParaRPr>
              <a:latin typeface="Lato"/>
              <a:ea typeface="Lato"/>
              <a:cs typeface="Lato"/>
              <a:sym typeface="Lato"/>
            </a:endParaRPr>
          </a:p>
          <a:p>
            <a:pPr marL="0" lvl="0" indent="0" algn="l" rtl="0">
              <a:spcBef>
                <a:spcPts val="0"/>
              </a:spcBef>
              <a:spcAft>
                <a:spcPts val="0"/>
              </a:spcAft>
              <a:buNone/>
            </a:pPr>
            <a:r>
              <a:rPr lang="en" sz="1100" u="sng">
                <a:solidFill>
                  <a:schemeClr val="hlink"/>
                </a:solidFill>
                <a:hlinkClick r:id="rId4"/>
              </a:rPr>
              <a:t>https://sites.library.ualberta.ca/copyright/</a:t>
            </a:r>
            <a:endParaRPr>
              <a:latin typeface="Lato"/>
              <a:ea typeface="Lato"/>
              <a:cs typeface="Lato"/>
              <a:sym typeface="Lat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4169625" y="1130100"/>
            <a:ext cx="4974375" cy="3673100"/>
          </a:xfrm>
          <a:prstGeom prst="rect">
            <a:avLst/>
          </a:prstGeom>
          <a:noFill/>
          <a:ln>
            <a:noFill/>
          </a:ln>
        </p:spPr>
      </p:pic>
      <p:sp>
        <p:nvSpPr>
          <p:cNvPr id="105" name="Google Shape;105;p19"/>
          <p:cNvSpPr txBox="1">
            <a:spLocks noGrp="1"/>
          </p:cNvSpPr>
          <p:nvPr>
            <p:ph type="title"/>
          </p:nvPr>
        </p:nvSpPr>
        <p:spPr>
          <a:xfrm>
            <a:off x="311700" y="34580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Content</a:t>
            </a:r>
            <a:endParaRPr/>
          </a:p>
        </p:txBody>
      </p:sp>
      <p:sp>
        <p:nvSpPr>
          <p:cNvPr id="106" name="Google Shape;106;p19"/>
          <p:cNvSpPr txBox="1">
            <a:spLocks noGrp="1"/>
          </p:cNvSpPr>
          <p:nvPr>
            <p:ph type="body" idx="1"/>
          </p:nvPr>
        </p:nvSpPr>
        <p:spPr>
          <a:xfrm>
            <a:off x="311700" y="1205650"/>
            <a:ext cx="3858000" cy="3522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Collection of video-based instruction modules</a:t>
            </a:r>
            <a:endParaRPr/>
          </a:p>
          <a:p>
            <a:pPr marL="457200" lvl="0" indent="-342900" algn="l" rtl="0">
              <a:spcBef>
                <a:spcPts val="0"/>
              </a:spcBef>
              <a:spcAft>
                <a:spcPts val="0"/>
              </a:spcAft>
              <a:buSzPts val="1800"/>
              <a:buChar char="●"/>
            </a:pPr>
            <a:r>
              <a:rPr lang="en"/>
              <a:t>Six to ten minutes on each topic</a:t>
            </a:r>
            <a:endParaRPr/>
          </a:p>
          <a:p>
            <a:pPr marL="914400" lvl="1" indent="-317500" algn="l" rtl="0">
              <a:spcBef>
                <a:spcPts val="0"/>
              </a:spcBef>
              <a:spcAft>
                <a:spcPts val="0"/>
              </a:spcAft>
              <a:buSzPts val="1400"/>
              <a:buChar char="○"/>
            </a:pPr>
            <a:r>
              <a:rPr lang="en"/>
              <a:t>15 complete and available now</a:t>
            </a:r>
            <a:endParaRPr/>
          </a:p>
          <a:p>
            <a:pPr marL="914400" lvl="1" indent="-317500" algn="l" rtl="0">
              <a:spcBef>
                <a:spcPts val="0"/>
              </a:spcBef>
              <a:spcAft>
                <a:spcPts val="0"/>
              </a:spcAft>
              <a:buSzPts val="1400"/>
              <a:buChar char="○"/>
            </a:pPr>
            <a:r>
              <a:rPr lang="en"/>
              <a:t>50 more planned</a:t>
            </a:r>
            <a:endParaRPr/>
          </a:p>
          <a:p>
            <a:pPr marL="457200" lvl="0" indent="-342900" algn="l" rtl="0">
              <a:spcBef>
                <a:spcPts val="0"/>
              </a:spcBef>
              <a:spcAft>
                <a:spcPts val="0"/>
              </a:spcAft>
              <a:buSzPts val="1800"/>
              <a:buChar char="●"/>
            </a:pPr>
            <a:r>
              <a:rPr lang="en"/>
              <a:t>Core technologies</a:t>
            </a:r>
            <a:endParaRPr/>
          </a:p>
          <a:p>
            <a:pPr marL="914400" lvl="1" indent="-317500" algn="l" rtl="0">
              <a:spcBef>
                <a:spcPts val="0"/>
              </a:spcBef>
              <a:spcAft>
                <a:spcPts val="0"/>
              </a:spcAft>
              <a:buSzPts val="1400"/>
              <a:buChar char="○"/>
            </a:pPr>
            <a:r>
              <a:rPr lang="en"/>
              <a:t>Google Docs, PowerPoint, YouTube, H5P, WordPress</a:t>
            </a:r>
            <a:endParaRPr/>
          </a:p>
          <a:p>
            <a:pPr marL="457200" lvl="0" indent="-342900" algn="l" rtl="0">
              <a:spcBef>
                <a:spcPts val="0"/>
              </a:spcBef>
              <a:spcAft>
                <a:spcPts val="0"/>
              </a:spcAft>
              <a:buSzPts val="1800"/>
              <a:buChar char="●"/>
            </a:pPr>
            <a:r>
              <a:rPr lang="en"/>
              <a:t>Emphasized use of openly-licensed and </a:t>
            </a:r>
            <a:br>
              <a:rPr lang="en"/>
            </a:br>
            <a:r>
              <a:rPr lang="en"/>
              <a:t>public domain content</a:t>
            </a:r>
            <a:endParaRPr/>
          </a:p>
        </p:txBody>
      </p:sp>
      <p:sp>
        <p:nvSpPr>
          <p:cNvPr id="107" name="Google Shape;107;p19"/>
          <p:cNvSpPr txBox="1"/>
          <p:nvPr/>
        </p:nvSpPr>
        <p:spPr>
          <a:xfrm>
            <a:off x="5038200" y="4643900"/>
            <a:ext cx="3794100" cy="1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4"/>
              </a:rPr>
              <a:t>http://sites.library.ualberta.ca/copyright</a:t>
            </a:r>
            <a:endParaRPr>
              <a:latin typeface="Lato"/>
              <a:ea typeface="Lato"/>
              <a:cs typeface="Lato"/>
              <a:sym typeface="La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Instruction</a:t>
            </a:r>
            <a:endParaRPr/>
          </a:p>
        </p:txBody>
      </p:sp>
      <p:sp>
        <p:nvSpPr>
          <p:cNvPr id="113" name="Google Shape;113;p20"/>
          <p:cNvSpPr txBox="1">
            <a:spLocks noGrp="1"/>
          </p:cNvSpPr>
          <p:nvPr>
            <p:ph type="body" idx="1"/>
          </p:nvPr>
        </p:nvSpPr>
        <p:spPr>
          <a:xfrm>
            <a:off x="311700" y="1152475"/>
            <a:ext cx="8520600" cy="30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Common considerations for engagement in instructional videos</a:t>
            </a:r>
            <a:endParaRPr/>
          </a:p>
          <a:p>
            <a:pPr marL="914400" lvl="1" indent="-317500" algn="l" rtl="0">
              <a:spcBef>
                <a:spcPts val="0"/>
              </a:spcBef>
              <a:spcAft>
                <a:spcPts val="0"/>
              </a:spcAft>
              <a:buSzPts val="1400"/>
              <a:buChar char="○"/>
            </a:pPr>
            <a:r>
              <a:rPr lang="en"/>
              <a:t>Have learning objectives </a:t>
            </a:r>
            <a:endParaRPr i="1"/>
          </a:p>
          <a:p>
            <a:pPr marL="914400" lvl="1" indent="-317500" algn="l" rtl="0">
              <a:spcBef>
                <a:spcPts val="0"/>
              </a:spcBef>
              <a:spcAft>
                <a:spcPts val="0"/>
              </a:spcAft>
              <a:buSzPts val="1400"/>
              <a:buChar char="○"/>
            </a:pPr>
            <a:r>
              <a:rPr lang="en"/>
              <a:t>Keep ‘em short (unlike this presentation) </a:t>
            </a:r>
            <a:endParaRPr i="1"/>
          </a:p>
          <a:p>
            <a:pPr marL="914400" lvl="1" indent="-317500" algn="l" rtl="0">
              <a:spcBef>
                <a:spcPts val="0"/>
              </a:spcBef>
              <a:spcAft>
                <a:spcPts val="0"/>
              </a:spcAft>
              <a:buSzPts val="1400"/>
              <a:buChar char="○"/>
            </a:pPr>
            <a:r>
              <a:rPr lang="en"/>
              <a:t>Use scripts but make narration conversational </a:t>
            </a:r>
            <a:endParaRPr i="1"/>
          </a:p>
          <a:p>
            <a:pPr marL="914400" lvl="1" indent="-317500" algn="l" rtl="0">
              <a:spcBef>
                <a:spcPts val="0"/>
              </a:spcBef>
              <a:spcAft>
                <a:spcPts val="0"/>
              </a:spcAft>
              <a:buSzPts val="1400"/>
              <a:buChar char="○"/>
            </a:pPr>
            <a:r>
              <a:rPr lang="en"/>
              <a:t>Make ‘em interactive </a:t>
            </a:r>
            <a:endParaRPr i="1"/>
          </a:p>
          <a:p>
            <a:pPr marL="914400" lvl="1" indent="-317500" algn="l" rtl="0">
              <a:spcBef>
                <a:spcPts val="0"/>
              </a:spcBef>
              <a:spcAft>
                <a:spcPts val="0"/>
              </a:spcAft>
              <a:buSzPts val="1400"/>
              <a:buChar char="○"/>
            </a:pPr>
            <a:r>
              <a:rPr lang="en"/>
              <a:t>Minimize cognitive load (chunk, avoid jargon)</a:t>
            </a:r>
            <a:endParaRPr/>
          </a:p>
          <a:p>
            <a:pPr marL="914400" lvl="1" indent="-317500" algn="l" rtl="0">
              <a:spcBef>
                <a:spcPts val="0"/>
              </a:spcBef>
              <a:spcAft>
                <a:spcPts val="0"/>
              </a:spcAft>
              <a:buSzPts val="1400"/>
              <a:buChar char="○"/>
            </a:pPr>
            <a:r>
              <a:rPr lang="en"/>
              <a:t>Avoid large blocks of text on-screen (unlike this slide) </a:t>
            </a:r>
            <a:endParaRPr i="1"/>
          </a:p>
          <a:p>
            <a:pPr marL="914400" lvl="1" indent="-317500" algn="l" rtl="0">
              <a:spcBef>
                <a:spcPts val="0"/>
              </a:spcBef>
              <a:spcAft>
                <a:spcPts val="0"/>
              </a:spcAft>
              <a:buSzPts val="1400"/>
              <a:buChar char="○"/>
            </a:pPr>
            <a:r>
              <a:rPr lang="en"/>
              <a:t>Use multiple formats and ensure accessibility </a:t>
            </a:r>
            <a:endParaRPr i="1"/>
          </a:p>
          <a:p>
            <a:pPr marL="914400" lvl="1" indent="-317500" algn="l" rtl="0">
              <a:spcBef>
                <a:spcPts val="0"/>
              </a:spcBef>
              <a:spcAft>
                <a:spcPts val="0"/>
              </a:spcAft>
              <a:buSzPts val="1400"/>
              <a:buChar char="○"/>
            </a:pPr>
            <a:r>
              <a:rPr lang="en"/>
              <a:t>Collaborate across disciplines (librarians, faculty, instructional designers)</a:t>
            </a:r>
            <a:endParaRPr/>
          </a:p>
          <a:p>
            <a:pPr marL="0" lvl="0" indent="0" algn="l" rtl="0">
              <a:spcBef>
                <a:spcPts val="1600"/>
              </a:spcBef>
              <a:spcAft>
                <a:spcPts val="1600"/>
              </a:spcAft>
              <a:buNone/>
            </a:pPr>
            <a:endParaRPr/>
          </a:p>
        </p:txBody>
      </p:sp>
      <p:sp>
        <p:nvSpPr>
          <p:cNvPr id="114" name="Google Shape;114;p20"/>
          <p:cNvSpPr txBox="1">
            <a:spLocks noGrp="1"/>
          </p:cNvSpPr>
          <p:nvPr>
            <p:ph type="body" idx="1"/>
          </p:nvPr>
        </p:nvSpPr>
        <p:spPr>
          <a:xfrm>
            <a:off x="4849175" y="4211575"/>
            <a:ext cx="4211400" cy="753600"/>
          </a:xfrm>
          <a:prstGeom prst="rect">
            <a:avLst/>
          </a:prstGeom>
        </p:spPr>
        <p:txBody>
          <a:bodyPr spcFirstLastPara="1" wrap="square" lIns="91425" tIns="91425" rIns="91425" bIns="91425" anchor="t" anchorCtr="0">
            <a:noAutofit/>
          </a:bodyPr>
          <a:lstStyle/>
          <a:p>
            <a:pPr marL="457200" marR="0" lvl="0" indent="0" algn="r" rtl="0">
              <a:lnSpc>
                <a:spcPct val="115000"/>
              </a:lnSpc>
              <a:spcBef>
                <a:spcPts val="0"/>
              </a:spcBef>
              <a:spcAft>
                <a:spcPts val="0"/>
              </a:spcAft>
              <a:buNone/>
            </a:pPr>
            <a:r>
              <a:rPr lang="en" sz="1200" i="1"/>
              <a:t>(Evans, 2014; Weeks &amp; Davis, 2017; Lo &amp; Dale, 2009; Martin &amp; Martin, 2015; Clossen, 2014; Smith, 2010; Courtney &amp; Wilhoite-Matthews, 2015)</a:t>
            </a:r>
            <a:endParaRPr sz="1200" i="1"/>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Demos </a:t>
            </a:r>
            <a:endParaRPr/>
          </a:p>
        </p:txBody>
      </p:sp>
      <p:sp>
        <p:nvSpPr>
          <p:cNvPr id="120" name="Google Shape;12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 name="PD Sampl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96656" y="1464830"/>
            <a:ext cx="3283683" cy="2791690"/>
          </a:xfrm>
          <a:prstGeom prst="rect">
            <a:avLst/>
          </a:prstGeom>
        </p:spPr>
      </p:pic>
      <p:pic>
        <p:nvPicPr>
          <p:cNvPr id="3" name="Makerspaces Sample">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4572001" y="1464831"/>
            <a:ext cx="3282462" cy="279065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1795</Words>
  <Application>Microsoft Office PowerPoint</Application>
  <PresentationFormat>On-screen Show (16:9)</PresentationFormat>
  <Paragraphs>171</Paragraphs>
  <Slides>20</Slides>
  <Notes>20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Lato</vt:lpstr>
      <vt:lpstr>Arial</vt:lpstr>
      <vt:lpstr>Playfair Display</vt:lpstr>
      <vt:lpstr>Coral</vt:lpstr>
      <vt:lpstr>Strengths and Limitations of Open Educational Resources to Strengthen Copyright Literacy</vt:lpstr>
      <vt:lpstr>Context</vt:lpstr>
      <vt:lpstr>Context (cont’d)</vt:lpstr>
      <vt:lpstr>The Problem</vt:lpstr>
      <vt:lpstr>Case study</vt:lpstr>
      <vt:lpstr>Project Description </vt:lpstr>
      <vt:lpstr>The Content</vt:lpstr>
      <vt:lpstr>Online Instruction</vt:lpstr>
      <vt:lpstr>Demos </vt:lpstr>
      <vt:lpstr>Tensions for content creation</vt:lpstr>
      <vt:lpstr>Findings</vt:lpstr>
      <vt:lpstr>Narrative vs. Exactitude</vt:lpstr>
      <vt:lpstr>Adaptability and Openness vs Engagement</vt:lpstr>
      <vt:lpstr>Recommendations</vt:lpstr>
      <vt:lpstr>References</vt:lpstr>
      <vt:lpstr>References </vt:lpstr>
      <vt:lpstr>References </vt:lpstr>
      <vt:lpstr>References </vt:lpstr>
      <vt:lpstr>References </vt:lpstr>
      <vt:lpstr>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Strengths and Limitations of Open Educational Resources to Strengthen Copyright Literacy</dc:title>
  <dc:creator>Michael McNally</dc:creator>
  <cp:lastModifiedBy>Windows User</cp:lastModifiedBy>
  <cp:revision>2</cp:revision>
  <dcterms:modified xsi:type="dcterms:W3CDTF">2020-01-20T16:57:41Z</dcterms:modified>
</cp:coreProperties>
</file>