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342" r:id="rId2"/>
    <p:sldId id="343" r:id="rId3"/>
    <p:sldId id="407" r:id="rId4"/>
    <p:sldId id="408" r:id="rId5"/>
    <p:sldId id="409" r:id="rId6"/>
    <p:sldId id="410" r:id="rId7"/>
    <p:sldId id="411" r:id="rId8"/>
    <p:sldId id="412" r:id="rId9"/>
    <p:sldId id="418" r:id="rId10"/>
    <p:sldId id="419" r:id="rId11"/>
    <p:sldId id="420" r:id="rId12"/>
    <p:sldId id="423" r:id="rId13"/>
    <p:sldId id="421" r:id="rId14"/>
    <p:sldId id="422" r:id="rId15"/>
    <p:sldId id="415" r:id="rId16"/>
    <p:sldId id="416" r:id="rId17"/>
    <p:sldId id="417" r:id="rId18"/>
    <p:sldId id="406" r:id="rId19"/>
    <p:sldId id="379" r:id="rId20"/>
    <p:sldId id="424" r:id="rId21"/>
    <p:sldId id="401" r:id="rId2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774" autoAdjust="0"/>
  </p:normalViewPr>
  <p:slideViewPr>
    <p:cSldViewPr>
      <p:cViewPr>
        <p:scale>
          <a:sx n="91" d="100"/>
          <a:sy n="91" d="100"/>
        </p:scale>
        <p:origin x="-2310" y="-7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10/03/2017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10/03/2017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10/03/2017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10/03/2017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hyperlink" Target="http://canadianspectrumpolicyresearch.org/canada/inventory/"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3.png"/><Relationship Id="rId4" Type="http://schemas.openxmlformats.org/officeDocument/2006/relationships/hyperlink" Target="https://www.youtube.com/watch?v=lzaowxri5w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3.png"/><Relationship Id="rId4" Type="http://schemas.openxmlformats.org/officeDocument/2006/relationships/hyperlink" Target="https://cira.ca/cira-internet-performance-test-0"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laws.justice.gc.ca/eng/regulations/SOR-2006-355/page-1.html" TargetMode="External"/><Relationship Id="rId3" Type="http://schemas.openxmlformats.org/officeDocument/2006/relationships/hyperlink" Target="http://www.crtc.gc.ca/eng/publications/reports/rp1108.pdf" TargetMode="External"/><Relationship Id="rId7" Type="http://schemas.openxmlformats.org/officeDocument/2006/relationships/hyperlink" Target="http://canadianspectrumpolicyresearch.org/canada/inventory/" TargetMode="External"/><Relationship Id="rId12" Type="http://schemas.openxmlformats.org/officeDocument/2006/relationships/hyperlink" Target="http://laws-lois.justice.gc.ca/eng/acts/T-3.4/" TargetMode="External"/><Relationship Id="rId2" Type="http://schemas.openxmlformats.org/officeDocument/2006/relationships/hyperlink" Target="http://www.crtc.gc.ca/eng/publications/reports/rp1002.pdf" TargetMode="External"/><Relationship Id="rId1" Type="http://schemas.openxmlformats.org/officeDocument/2006/relationships/slideLayout" Target="../slideLayouts/slideLayout2.xml"/><Relationship Id="rId6" Type="http://schemas.openxmlformats.org/officeDocument/2006/relationships/hyperlink" Target="http://laws.justice.gc.ca/eng/acts/C-22/" TargetMode="External"/><Relationship Id="rId11" Type="http://schemas.openxmlformats.org/officeDocument/2006/relationships/hyperlink" Target="http://laws-lois.justice.gc.ca/eng/regulations/sor-96-484/index.html" TargetMode="External"/><Relationship Id="rId5" Type="http://schemas.openxmlformats.org/officeDocument/2006/relationships/hyperlink" Target="http://www.crtc.gc.ca/eng/archive/2016/2016-496.htm" TargetMode="External"/><Relationship Id="rId10" Type="http://schemas.openxmlformats.org/officeDocument/2006/relationships/hyperlink" Target="http://laws-lois.justice.gc.ca/eng/acts/r-2/" TargetMode="External"/><Relationship Id="rId4" Type="http://schemas.openxmlformats.org/officeDocument/2006/relationships/hyperlink" Target="http://www.crtc.gc.ca/eng/publications/reports/PolicyMonitoring/2016/cmr.pdf" TargetMode="External"/><Relationship Id="rId9" Type="http://schemas.openxmlformats.org/officeDocument/2006/relationships/hyperlink" Target="https://www.oecd.org/regreform/1960562.pd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laws.justice.gc.ca/eng/acts/C-22/" TargetMode="Externa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hyperlink" Target="http://laws-lois.justice.gc.ca/eng/regulations/sor-96-484/index.html" TargetMode="External"/><Relationship Id="rId5" Type="http://schemas.openxmlformats.org/officeDocument/2006/relationships/hyperlink" Target="http://laws-lois.justice.gc.ca/eng/acts/r-2/" TargetMode="External"/><Relationship Id="rId4" Type="http://schemas.openxmlformats.org/officeDocument/2006/relationships/hyperlink" Target="http://laws-lois.justice.gc.ca/eng/acts/T-3.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hyperlink" Target="http://laws.justice.gc.ca/eng/acts/T-3.4" TargetMode="External"/><Relationship Id="rId4" Type="http://schemas.openxmlformats.org/officeDocument/2006/relationships/hyperlink" Target="http://laws.justice.gc.ca/eng/regulations/SOR-2006-355/page-1.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Telecommunications Policy</a:t>
            </a:r>
            <a:endParaRPr lang="en-CA" dirty="0"/>
          </a:p>
        </p:txBody>
      </p:sp>
      <p:sp>
        <p:nvSpPr>
          <p:cNvPr id="3" name="Subtitle 2"/>
          <p:cNvSpPr>
            <a:spLocks noGrp="1"/>
          </p:cNvSpPr>
          <p:nvPr>
            <p:ph type="subTitle" idx="1"/>
          </p:nvPr>
        </p:nvSpPr>
        <p:spPr/>
        <p:txBody>
          <a:bodyPr/>
          <a:lstStyle/>
          <a:p>
            <a:r>
              <a:rPr lang="en-US" dirty="0" smtClean="0"/>
              <a:t>LIS 598 – Information Policy – Winter 2017 </a:t>
            </a:r>
          </a:p>
          <a:p>
            <a:r>
              <a:rPr lang="en-US" dirty="0" smtClean="0"/>
              <a:t>Mar. </a:t>
            </a:r>
            <a:r>
              <a:rPr lang="en-US" dirty="0" smtClean="0"/>
              <a:t>15, </a:t>
            </a:r>
            <a:r>
              <a:rPr lang="en-US" dirty="0" smtClean="0"/>
              <a:t>2017</a:t>
            </a:r>
            <a:endParaRPr lang="en-CA" dirty="0"/>
          </a:p>
        </p:txBody>
      </p:sp>
      <p:pic>
        <p:nvPicPr>
          <p:cNvPr id="4"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6" name="B001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5805920"/>
            <a:ext cx="609600" cy="609600"/>
          </a:xfrm>
          <a:prstGeom prst="rect">
            <a:avLst/>
          </a:prstGeom>
        </p:spPr>
      </p:pic>
    </p:spTree>
    <p:extLst>
      <p:ext uri="{BB962C8B-B14F-4D97-AF65-F5344CB8AC3E}">
        <p14:creationId xmlns:p14="http://schemas.microsoft.com/office/powerpoint/2010/main" val="89705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Internet Access by Type</a:t>
            </a:r>
            <a:endParaRPr lang="en-CA"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dirty="0" smtClean="0"/>
              <a:t>CRTC</a:t>
            </a:r>
            <a:r>
              <a:rPr lang="en-US" sz="2000" dirty="0"/>
              <a:t>, (2016) </a:t>
            </a:r>
            <a:r>
              <a:rPr lang="en-US" sz="2000" i="1" dirty="0" smtClean="0"/>
              <a:t>Communications </a:t>
            </a:r>
            <a:r>
              <a:rPr lang="en-US" sz="2000" i="1" dirty="0"/>
              <a:t>Monitoring Report 2016</a:t>
            </a:r>
            <a:r>
              <a:rPr lang="en-US" sz="2000" dirty="0"/>
              <a:t>, p. </a:t>
            </a:r>
            <a:r>
              <a:rPr lang="en-US" sz="2000" dirty="0" smtClean="0"/>
              <a:t>261</a:t>
            </a:r>
            <a:endParaRPr lang="en-US" sz="2000" dirty="0"/>
          </a:p>
          <a:p>
            <a:endParaRPr lang="en-CA"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451" y="1772816"/>
            <a:ext cx="58293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010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3515520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Rural Digital Divide</a:t>
            </a:r>
            <a:endParaRPr lang="en-CA"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dirty="0" smtClean="0"/>
              <a:t>CRTC</a:t>
            </a:r>
            <a:r>
              <a:rPr lang="en-US" sz="2000" dirty="0"/>
              <a:t>, (2016) </a:t>
            </a:r>
            <a:r>
              <a:rPr lang="en-US" sz="2000" i="1" dirty="0" smtClean="0"/>
              <a:t>Communications </a:t>
            </a:r>
            <a:r>
              <a:rPr lang="en-US" sz="2000" i="1" dirty="0"/>
              <a:t>Monitoring Report 2016</a:t>
            </a:r>
            <a:r>
              <a:rPr lang="en-US" sz="2000" dirty="0"/>
              <a:t>, p. </a:t>
            </a:r>
            <a:r>
              <a:rPr lang="en-US" sz="2000" dirty="0" smtClean="0"/>
              <a:t>270</a:t>
            </a:r>
            <a:endParaRPr lang="en-US" sz="2000" dirty="0"/>
          </a:p>
          <a:p>
            <a:endParaRPr lang="en-CA"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700808"/>
            <a:ext cx="61722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011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5733256"/>
            <a:ext cx="609600" cy="609600"/>
          </a:xfrm>
          <a:prstGeom prst="rect">
            <a:avLst/>
          </a:prstGeom>
        </p:spPr>
      </p:pic>
    </p:spTree>
    <p:extLst>
      <p:ext uri="{BB962C8B-B14F-4D97-AF65-F5344CB8AC3E}">
        <p14:creationId xmlns:p14="http://schemas.microsoft.com/office/powerpoint/2010/main" val="3008199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a:t>
            </a:r>
            <a:r>
              <a:rPr lang="en-US" dirty="0"/>
              <a:t>Wireless Oligopoly</a:t>
            </a:r>
            <a:endParaRPr lang="en-CA" dirty="0"/>
          </a:p>
        </p:txBody>
      </p:sp>
      <p:sp>
        <p:nvSpPr>
          <p:cNvPr id="3" name="Content Placeholder 2"/>
          <p:cNvSpPr>
            <a:spLocks noGrp="1"/>
          </p:cNvSpPr>
          <p:nvPr>
            <p:ph idx="1"/>
          </p:nvPr>
        </p:nvSpPr>
        <p:spPr>
          <a:xfrm>
            <a:off x="5292080" y="1600200"/>
            <a:ext cx="2785120" cy="4800600"/>
          </a:xfrm>
        </p:spPr>
        <p:txBody>
          <a:bodyPr>
            <a:normAutofit/>
          </a:bodyPr>
          <a:lstStyle/>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r>
              <a:rPr lang="en-US" sz="1200" dirty="0" smtClean="0"/>
              <a:t>Source: “Canadian Spectrum Inventory</a:t>
            </a:r>
            <a:r>
              <a:rPr lang="en-US" sz="1200" dirty="0"/>
              <a:t>,</a:t>
            </a:r>
            <a:r>
              <a:rPr lang="en-US" sz="1200" dirty="0" smtClean="0"/>
              <a:t>” (2016), Canadian Spectrum </a:t>
            </a:r>
            <a:r>
              <a:rPr lang="en-US" sz="1200" dirty="0"/>
              <a:t>Policy Research: </a:t>
            </a:r>
            <a:r>
              <a:rPr lang="en-US" sz="1200" dirty="0">
                <a:hlinkClick r:id="rId4"/>
              </a:rPr>
              <a:t>http://canadianspectrumpolicyresearch.org/canada/inventory</a:t>
            </a:r>
            <a:r>
              <a:rPr lang="en-US" sz="1200" dirty="0" smtClean="0">
                <a:hlinkClick r:id="rId4"/>
              </a:rPr>
              <a:t>/</a:t>
            </a:r>
            <a:r>
              <a:rPr lang="en-US" sz="1200" dirty="0" smtClean="0"/>
              <a:t> </a:t>
            </a:r>
            <a:endParaRPr lang="en-CA" sz="1200" dirty="0"/>
          </a:p>
        </p:txBody>
      </p:sp>
      <p:pic>
        <p:nvPicPr>
          <p:cNvPr id="6146" name="Picture 2" descr="http://canadianspectrumpolicyresearch.org/wp-content/uploads/2016/08/Screen-Shot-2016-08-17-at-11.39.15-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687108"/>
            <a:ext cx="4760593" cy="4867016"/>
          </a:xfrm>
          <a:prstGeom prst="rect">
            <a:avLst/>
          </a:prstGeom>
          <a:noFill/>
          <a:extLst>
            <a:ext uri="{909E8E84-426E-40DD-AFC4-6F175D3DCCD1}">
              <a14:hiddenFill xmlns:a14="http://schemas.microsoft.com/office/drawing/2010/main">
                <a:solidFill>
                  <a:srgbClr val="FFFFFF"/>
                </a:solidFill>
              </a14:hiddenFill>
            </a:ext>
          </a:extLst>
        </p:spPr>
      </p:pic>
      <p:pic>
        <p:nvPicPr>
          <p:cNvPr id="4" name="B012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5733256"/>
            <a:ext cx="609600" cy="609600"/>
          </a:xfrm>
          <a:prstGeom prst="rect">
            <a:avLst/>
          </a:prstGeom>
        </p:spPr>
      </p:pic>
    </p:spTree>
    <p:extLst>
      <p:ext uri="{BB962C8B-B14F-4D97-AF65-F5344CB8AC3E}">
        <p14:creationId xmlns:p14="http://schemas.microsoft.com/office/powerpoint/2010/main" val="467101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620000" cy="5069160"/>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sz="1800" dirty="0" smtClean="0"/>
          </a:p>
          <a:p>
            <a:r>
              <a:rPr lang="en-US" sz="1800" dirty="0" smtClean="0"/>
              <a:t>CRTC</a:t>
            </a:r>
            <a:r>
              <a:rPr lang="en-US" sz="1800" dirty="0"/>
              <a:t>, (2016) </a:t>
            </a:r>
            <a:r>
              <a:rPr lang="en-US" sz="1800" i="1" dirty="0" smtClean="0"/>
              <a:t>Communications </a:t>
            </a:r>
            <a:r>
              <a:rPr lang="en-US" sz="1800" i="1" dirty="0"/>
              <a:t>Monitoring Report 2016</a:t>
            </a:r>
            <a:r>
              <a:rPr lang="en-US" sz="1800" dirty="0"/>
              <a:t>, p. </a:t>
            </a:r>
            <a:r>
              <a:rPr lang="en-US" sz="1800" dirty="0" smtClean="0"/>
              <a:t>286-287</a:t>
            </a:r>
            <a:endParaRPr lang="en-US" sz="1800" dirty="0"/>
          </a:p>
          <a:p>
            <a:endParaRPr lang="en-CA"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5" y="3632249"/>
            <a:ext cx="488632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B-IV(ii). Wireless Oligopoly</a:t>
            </a:r>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700808"/>
            <a:ext cx="5086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013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3698" y="5680124"/>
            <a:ext cx="609600" cy="609600"/>
          </a:xfrm>
          <a:prstGeom prst="rect">
            <a:avLst/>
          </a:prstGeom>
        </p:spPr>
      </p:pic>
    </p:spTree>
    <p:extLst>
      <p:ext uri="{BB962C8B-B14F-4D97-AF65-F5344CB8AC3E}">
        <p14:creationId xmlns:p14="http://schemas.microsoft.com/office/powerpoint/2010/main" val="2040901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484782"/>
            <a:ext cx="669607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B-V. Rural Wireless Divide</a:t>
            </a:r>
            <a:endParaRPr lang="en-CA" dirty="0"/>
          </a:p>
        </p:txBody>
      </p:sp>
      <p:sp>
        <p:nvSpPr>
          <p:cNvPr id="3" name="Content Placeholder 2"/>
          <p:cNvSpPr>
            <a:spLocks noGrp="1"/>
          </p:cNvSpPr>
          <p:nvPr>
            <p:ph idx="1"/>
          </p:nvPr>
        </p:nvSpPr>
        <p:spPr>
          <a:xfrm>
            <a:off x="251520" y="1600200"/>
            <a:ext cx="1584176" cy="4800600"/>
          </a:xfrm>
        </p:spPr>
        <p:txBody>
          <a:bodyPr>
            <a:normAutofit lnSpcReduction="10000"/>
          </a:bodyPr>
          <a:lstStyle/>
          <a:p>
            <a:endParaRPr lang="en-US" dirty="0" smtClean="0"/>
          </a:p>
          <a:p>
            <a:endParaRPr lang="en-US" dirty="0"/>
          </a:p>
          <a:p>
            <a:endParaRPr lang="en-US" dirty="0" smtClean="0"/>
          </a:p>
          <a:p>
            <a:endParaRPr lang="en-US"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r>
              <a:rPr lang="en-US" sz="1200" dirty="0" smtClean="0"/>
              <a:t>CRTC</a:t>
            </a:r>
            <a:r>
              <a:rPr lang="en-US" sz="1200" dirty="0"/>
              <a:t>, (2016) </a:t>
            </a:r>
            <a:r>
              <a:rPr lang="en-US" sz="1200" i="1" dirty="0" smtClean="0"/>
              <a:t>Communications </a:t>
            </a:r>
            <a:r>
              <a:rPr lang="en-US" sz="1200" i="1" dirty="0"/>
              <a:t>Monitoring Report 2016</a:t>
            </a:r>
            <a:r>
              <a:rPr lang="en-US" sz="1200" dirty="0"/>
              <a:t>, p. </a:t>
            </a:r>
            <a:r>
              <a:rPr lang="en-US" sz="1200" dirty="0" smtClean="0"/>
              <a:t>314</a:t>
            </a:r>
            <a:endParaRPr lang="en-US" sz="1200" dirty="0"/>
          </a:p>
          <a:p>
            <a:endParaRPr lang="en-CA" dirty="0"/>
          </a:p>
        </p:txBody>
      </p:sp>
      <p:pic>
        <p:nvPicPr>
          <p:cNvPr id="4" name="B014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2997840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CRTC’s </a:t>
            </a:r>
            <a:r>
              <a:rPr lang="en-US" dirty="0"/>
              <a:t>Basic Service Objective Review</a:t>
            </a:r>
            <a:endParaRPr lang="en-CA" dirty="0"/>
          </a:p>
        </p:txBody>
      </p:sp>
      <p:sp>
        <p:nvSpPr>
          <p:cNvPr id="3" name="Content Placeholder 2"/>
          <p:cNvSpPr>
            <a:spLocks noGrp="1"/>
          </p:cNvSpPr>
          <p:nvPr>
            <p:ph idx="1"/>
          </p:nvPr>
        </p:nvSpPr>
        <p:spPr/>
        <p:txBody>
          <a:bodyPr>
            <a:normAutofit lnSpcReduction="10000"/>
          </a:bodyPr>
          <a:lstStyle/>
          <a:p>
            <a:pPr marL="285750" indent="-285750"/>
            <a:r>
              <a:rPr lang="en-US" dirty="0"/>
              <a:t>Review of basic telecommunication services began with April 2015 Notice of Consultation</a:t>
            </a:r>
          </a:p>
          <a:p>
            <a:pPr marL="285750" indent="-285750"/>
            <a:endParaRPr lang="en-US" dirty="0"/>
          </a:p>
          <a:p>
            <a:pPr marL="285750" indent="-285750"/>
            <a:r>
              <a:rPr lang="en-US" dirty="0"/>
              <a:t>Multi-phase consultation:</a:t>
            </a:r>
          </a:p>
          <a:p>
            <a:pPr marL="285750" indent="-285750"/>
            <a:endParaRPr lang="en-US" dirty="0"/>
          </a:p>
          <a:p>
            <a:pPr marL="638175" indent="-285750"/>
            <a:r>
              <a:rPr lang="en-US" dirty="0"/>
              <a:t>Over 25,000 pages of documents in first phase of written intervention</a:t>
            </a:r>
          </a:p>
          <a:p>
            <a:pPr marL="638175" indent="-285750"/>
            <a:endParaRPr lang="en-US" dirty="0"/>
          </a:p>
          <a:p>
            <a:pPr marL="638175" indent="-285750"/>
            <a:r>
              <a:rPr lang="en-US" dirty="0"/>
              <a:t>30,000 respondents to EKOS survey</a:t>
            </a:r>
          </a:p>
          <a:p>
            <a:pPr marL="638175" indent="-285750"/>
            <a:endParaRPr lang="en-US" dirty="0"/>
          </a:p>
          <a:p>
            <a:pPr marL="638175" indent="-285750"/>
            <a:r>
              <a:rPr lang="en-US" dirty="0"/>
              <a:t>3 week hearing in April 2016</a:t>
            </a:r>
          </a:p>
          <a:p>
            <a:pPr marL="638175" indent="-285750"/>
            <a:endParaRPr lang="en-US" dirty="0"/>
          </a:p>
          <a:p>
            <a:pPr marL="285750" indent="-285750"/>
            <a:r>
              <a:rPr lang="en-US" dirty="0"/>
              <a:t>Decision </a:t>
            </a:r>
            <a:r>
              <a:rPr lang="en-US" dirty="0" smtClean="0"/>
              <a:t>released at end of 2016</a:t>
            </a:r>
            <a:endParaRPr lang="en-US" dirty="0"/>
          </a:p>
          <a:p>
            <a:endParaRPr lang="en-CA" dirty="0"/>
          </a:p>
        </p:txBody>
      </p:sp>
      <p:pic>
        <p:nvPicPr>
          <p:cNvPr id="4" name="B015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5828" y="5629018"/>
            <a:ext cx="609600" cy="609600"/>
          </a:xfrm>
          <a:prstGeom prst="rect">
            <a:avLst/>
          </a:prstGeom>
        </p:spPr>
      </p:pic>
    </p:spTree>
    <p:extLst>
      <p:ext uri="{BB962C8B-B14F-4D97-AF65-F5344CB8AC3E}">
        <p14:creationId xmlns:p14="http://schemas.microsoft.com/office/powerpoint/2010/main" val="2146296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CRTC’s </a:t>
            </a:r>
            <a:r>
              <a:rPr lang="en-US" dirty="0"/>
              <a:t>Basic Service Objective Review</a:t>
            </a:r>
            <a:endParaRPr lang="en-CA" dirty="0"/>
          </a:p>
        </p:txBody>
      </p:sp>
      <p:sp>
        <p:nvSpPr>
          <p:cNvPr id="3" name="Content Placeholder 2"/>
          <p:cNvSpPr>
            <a:spLocks noGrp="1"/>
          </p:cNvSpPr>
          <p:nvPr>
            <p:ph idx="1"/>
          </p:nvPr>
        </p:nvSpPr>
        <p:spPr/>
        <p:txBody>
          <a:bodyPr/>
          <a:lstStyle/>
          <a:p>
            <a:r>
              <a:rPr lang="en-US" dirty="0" smtClean="0"/>
              <a:t>Decision declares broadband a basic telecommunication service (CRTC Telecom Regulatory Policy CRTC 2016-496)</a:t>
            </a:r>
          </a:p>
          <a:p>
            <a:endParaRPr lang="en-US" dirty="0"/>
          </a:p>
          <a:p>
            <a:r>
              <a:rPr lang="en-US" dirty="0" smtClean="0"/>
              <a:t>Sets goal of 90% of Canadians having access to broadband at speeds of 50 Mbps download and 10 Mbps upload by 2021</a:t>
            </a:r>
          </a:p>
          <a:p>
            <a:pPr lvl="1"/>
            <a:r>
              <a:rPr lang="en-US" dirty="0" smtClean="0"/>
              <a:t>Universal access to come 10-15 years later</a:t>
            </a:r>
          </a:p>
          <a:p>
            <a:pPr lvl="1"/>
            <a:endParaRPr lang="en-US" dirty="0"/>
          </a:p>
          <a:p>
            <a:r>
              <a:rPr lang="en-US" dirty="0" smtClean="0"/>
              <a:t>Creates new $750 million fund for rural, remote</a:t>
            </a:r>
            <a:r>
              <a:rPr lang="en-US" dirty="0"/>
              <a:t> </a:t>
            </a:r>
            <a:r>
              <a:rPr lang="en-US" dirty="0" smtClean="0"/>
              <a:t>and northern broadband</a:t>
            </a:r>
          </a:p>
          <a:p>
            <a:endParaRPr lang="en-US" dirty="0"/>
          </a:p>
          <a:p>
            <a:r>
              <a:rPr lang="en-US" dirty="0" smtClean="0"/>
              <a:t>Affordability and digital literacy issues not directly tackled</a:t>
            </a:r>
            <a:endParaRPr lang="en-CA" dirty="0"/>
          </a:p>
        </p:txBody>
      </p:sp>
      <p:pic>
        <p:nvPicPr>
          <p:cNvPr id="4" name="B016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733256"/>
            <a:ext cx="609600" cy="609600"/>
          </a:xfrm>
          <a:prstGeom prst="rect">
            <a:avLst/>
          </a:prstGeom>
        </p:spPr>
      </p:pic>
    </p:spTree>
    <p:extLst>
      <p:ext uri="{BB962C8B-B14F-4D97-AF65-F5344CB8AC3E}">
        <p14:creationId xmlns:p14="http://schemas.microsoft.com/office/powerpoint/2010/main" val="1458360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a:t>
            </a:r>
            <a:r>
              <a:rPr lang="en-US" dirty="0" smtClean="0"/>
              <a:t>. Bottom Up Solutions</a:t>
            </a:r>
            <a:endParaRPr lang="en-CA" dirty="0"/>
          </a:p>
        </p:txBody>
      </p:sp>
      <p:sp>
        <p:nvSpPr>
          <p:cNvPr id="3" name="Content Placeholder 2"/>
          <p:cNvSpPr>
            <a:spLocks noGrp="1"/>
          </p:cNvSpPr>
          <p:nvPr>
            <p:ph idx="1"/>
          </p:nvPr>
        </p:nvSpPr>
        <p:spPr/>
        <p:txBody>
          <a:bodyPr/>
          <a:lstStyle/>
          <a:p>
            <a:r>
              <a:rPr lang="en-US" dirty="0" smtClean="0"/>
              <a:t>Despite the challenges, rural communities across North </a:t>
            </a:r>
            <a:r>
              <a:rPr lang="en-US" dirty="0"/>
              <a:t>America (</a:t>
            </a:r>
            <a:r>
              <a:rPr lang="en-US" dirty="0">
                <a:hlinkClick r:id="rId4"/>
              </a:rPr>
              <a:t>https://</a:t>
            </a:r>
            <a:r>
              <a:rPr lang="en-US" dirty="0" smtClean="0">
                <a:hlinkClick r:id="rId4"/>
              </a:rPr>
              <a:t>www.youtube.com/watch?v=lzaowxri5w0</a:t>
            </a:r>
            <a:r>
              <a:rPr lang="en-US" dirty="0" smtClean="0"/>
              <a:t>), </a:t>
            </a:r>
            <a:r>
              <a:rPr lang="en-US" dirty="0" smtClean="0"/>
              <a:t>are </a:t>
            </a:r>
            <a:r>
              <a:rPr lang="en-US" dirty="0" smtClean="0"/>
              <a:t>developing their own solutions</a:t>
            </a:r>
          </a:p>
          <a:p>
            <a:endParaRPr lang="en-US" dirty="0"/>
          </a:p>
          <a:p>
            <a:r>
              <a:rPr lang="en-US" dirty="0" smtClean="0"/>
              <a:t>Canada has also seen successes</a:t>
            </a:r>
          </a:p>
          <a:p>
            <a:pPr lvl="1"/>
            <a:r>
              <a:rPr lang="en-US" dirty="0" smtClean="0"/>
              <a:t>EORN – Eastern Ontario Regional </a:t>
            </a:r>
            <a:r>
              <a:rPr lang="en-US" dirty="0" smtClean="0"/>
              <a:t>Network</a:t>
            </a:r>
          </a:p>
          <a:p>
            <a:pPr lvl="1"/>
            <a:r>
              <a:rPr lang="en-US" dirty="0" smtClean="0"/>
              <a:t>K-Net</a:t>
            </a:r>
            <a:endParaRPr lang="en-US" dirty="0" smtClean="0"/>
          </a:p>
          <a:p>
            <a:pPr lvl="1"/>
            <a:r>
              <a:rPr lang="en-US" dirty="0" smtClean="0"/>
              <a:t>O-Net (Olds</a:t>
            </a:r>
            <a:r>
              <a:rPr lang="en-US" dirty="0" smtClean="0"/>
              <a:t>, </a:t>
            </a:r>
            <a:r>
              <a:rPr lang="en-US" dirty="0" smtClean="0"/>
              <a:t>AB)</a:t>
            </a:r>
          </a:p>
          <a:p>
            <a:pPr lvl="1"/>
            <a:endParaRPr lang="en-US" dirty="0"/>
          </a:p>
          <a:p>
            <a:r>
              <a:rPr lang="en-US" dirty="0" smtClean="0"/>
              <a:t>A handful of cities in the US are rolling out 10 Gbps connections (10,000 Mbps download and upload speeds)</a:t>
            </a:r>
          </a:p>
          <a:p>
            <a:pPr lvl="1"/>
            <a:r>
              <a:rPr lang="en-US" dirty="0" smtClean="0"/>
              <a:t>By contrast my U of A connection is 18.6 Mbps download/3.2 Mbps upload</a:t>
            </a:r>
            <a:endParaRPr lang="en-US" dirty="0" smtClean="0"/>
          </a:p>
        </p:txBody>
      </p:sp>
      <p:pic>
        <p:nvPicPr>
          <p:cNvPr id="4" name="B017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517232"/>
            <a:ext cx="609600" cy="609600"/>
          </a:xfrm>
          <a:prstGeom prst="rect">
            <a:avLst/>
          </a:prstGeom>
        </p:spPr>
      </p:pic>
    </p:spTree>
    <p:extLst>
      <p:ext uri="{BB962C8B-B14F-4D97-AF65-F5344CB8AC3E}">
        <p14:creationId xmlns:p14="http://schemas.microsoft.com/office/powerpoint/2010/main" val="10019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t>
            </a:r>
            <a:r>
              <a:rPr lang="en-US" dirty="0" smtClean="0"/>
              <a:t>Questions and Activity</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Discussion </a:t>
            </a:r>
            <a:r>
              <a:rPr lang="en-US" dirty="0" smtClean="0"/>
              <a:t>Questions</a:t>
            </a:r>
          </a:p>
          <a:p>
            <a:pPr lvl="1"/>
            <a:r>
              <a:rPr lang="en-US" dirty="0" smtClean="0"/>
              <a:t>Money, and more specifically, pecuniary incentives, have played a large role in shaping telecom policy in Canada.  Has this been an effective way to develop telecom infrastructure in a nation as large as Canada, or is there too much reliance on the profit motive as a means of developing Canada’s telecom infrastructure?</a:t>
            </a:r>
          </a:p>
          <a:p>
            <a:pPr lvl="1"/>
            <a:endParaRPr lang="en-US" dirty="0"/>
          </a:p>
          <a:p>
            <a:pPr lvl="1"/>
            <a:r>
              <a:rPr lang="en-US" dirty="0" smtClean="0"/>
              <a:t>Assess the CRTC’s decision declaring broadband a basic service (Telecom Regulatory Policy 2016-496).</a:t>
            </a:r>
          </a:p>
          <a:p>
            <a:pPr lvl="2"/>
            <a:r>
              <a:rPr lang="en-US" dirty="0" smtClean="0"/>
              <a:t>You can comment on the decision itself (what do you agree/disagree with; what is surprising</a:t>
            </a:r>
            <a:r>
              <a:rPr lang="en-US" dirty="0" smtClean="0"/>
              <a:t>) or the manner in which the decision is written (is the decision primarily written for a general audience or a policy audience; how much prior knowledge is needed to understand the make sense of the decision)</a:t>
            </a:r>
          </a:p>
          <a:p>
            <a:pPr lvl="2"/>
            <a:endParaRPr lang="en-US" dirty="0"/>
          </a:p>
          <a:p>
            <a:r>
              <a:rPr lang="en-US" dirty="0" smtClean="0"/>
              <a:t>Activity</a:t>
            </a:r>
          </a:p>
          <a:p>
            <a:pPr lvl="1"/>
            <a:r>
              <a:rPr lang="en-US" dirty="0" smtClean="0"/>
              <a:t>Test your internet</a:t>
            </a:r>
            <a:r>
              <a:rPr lang="en-US" dirty="0" smtClean="0"/>
              <a:t> </a:t>
            </a:r>
            <a:r>
              <a:rPr lang="en-US" dirty="0"/>
              <a:t>speed (</a:t>
            </a:r>
            <a:r>
              <a:rPr lang="en-US" dirty="0">
                <a:hlinkClick r:id="rId4"/>
              </a:rPr>
              <a:t>https://</a:t>
            </a:r>
            <a:r>
              <a:rPr lang="en-US" dirty="0" smtClean="0">
                <a:hlinkClick r:id="rId4"/>
              </a:rPr>
              <a:t>cira.ca/cira-internet-performance-test-0</a:t>
            </a:r>
            <a:r>
              <a:rPr lang="en-US" dirty="0" smtClean="0"/>
              <a:t>) and report and reflect on it.  What kinds of speed (both upload and download) did you get? Do you find your internet is often too slow?  If you have a difference between up and download speed does this matter to you?  What does a focus on the technical element of broadband speed do or not do in discussions about broadband?</a:t>
            </a:r>
            <a:endParaRPr lang="en-US" dirty="0" smtClean="0"/>
          </a:p>
          <a:p>
            <a:pPr lvl="1"/>
            <a:endParaRPr lang="en-US" dirty="0" smtClean="0"/>
          </a:p>
        </p:txBody>
      </p:sp>
      <p:pic>
        <p:nvPicPr>
          <p:cNvPr id="5" name="B018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733256"/>
            <a:ext cx="609600" cy="609600"/>
          </a:xfrm>
          <a:prstGeom prst="rect">
            <a:avLst/>
          </a:prstGeom>
        </p:spPr>
      </p:pic>
    </p:spTree>
    <p:extLst>
      <p:ext uri="{BB962C8B-B14F-4D97-AF65-F5344CB8AC3E}">
        <p14:creationId xmlns:p14="http://schemas.microsoft.com/office/powerpoint/2010/main" val="3134881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Internet Policy (Digital Divide and Net Neutrality)</a:t>
            </a:r>
            <a:endParaRPr lang="en-US" dirty="0" smtClean="0"/>
          </a:p>
          <a:p>
            <a:endParaRPr lang="en-US" dirty="0"/>
          </a:p>
          <a:p>
            <a:r>
              <a:rPr lang="en-US" dirty="0" smtClean="0"/>
              <a:t>Read </a:t>
            </a:r>
            <a:r>
              <a:rPr lang="en-US" dirty="0" err="1" smtClean="0"/>
              <a:t>Birdsall</a:t>
            </a:r>
            <a:r>
              <a:rPr lang="en-US" dirty="0" smtClean="0"/>
              <a:t> (2000), CRTC (2015) and van </a:t>
            </a:r>
            <a:r>
              <a:rPr lang="en-US" dirty="0" err="1" smtClean="0"/>
              <a:t>Deursen</a:t>
            </a:r>
            <a:r>
              <a:rPr lang="en-US" dirty="0" smtClean="0"/>
              <a:t> and </a:t>
            </a:r>
            <a:r>
              <a:rPr lang="en-US" dirty="0" err="1" smtClean="0"/>
              <a:t>Helsper</a:t>
            </a:r>
            <a:r>
              <a:rPr lang="en-US" dirty="0" smtClean="0"/>
              <a:t> (2015)</a:t>
            </a:r>
            <a:endParaRPr lang="en-US" dirty="0"/>
          </a:p>
          <a:p>
            <a:endParaRPr lang="en-US" dirty="0" smtClean="0"/>
          </a:p>
        </p:txBody>
      </p:sp>
      <p:pic>
        <p:nvPicPr>
          <p:cNvPr id="5" name="B019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48746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marL="114300" indent="0">
              <a:buNone/>
            </a:pPr>
            <a:r>
              <a:rPr lang="en-US" dirty="0"/>
              <a:t>	</a:t>
            </a:r>
            <a:r>
              <a:rPr lang="en-US" dirty="0" smtClean="0"/>
              <a:t>A. </a:t>
            </a:r>
            <a:r>
              <a:rPr lang="en-US" dirty="0" smtClean="0"/>
              <a:t> Telecom Policy and Regulation</a:t>
            </a:r>
          </a:p>
          <a:p>
            <a:pPr marL="114300" indent="0">
              <a:buNone/>
            </a:pPr>
            <a:endParaRPr lang="en-US" dirty="0"/>
          </a:p>
          <a:p>
            <a:pPr marL="114300" indent="0">
              <a:buNone/>
            </a:pPr>
            <a:r>
              <a:rPr lang="en-US" dirty="0" smtClean="0"/>
              <a:t>	B. Canada’s Telecom Environment</a:t>
            </a:r>
          </a:p>
          <a:p>
            <a:pPr marL="114300" indent="0">
              <a:buNone/>
            </a:pPr>
            <a:endParaRPr lang="en-US" dirty="0"/>
          </a:p>
          <a:p>
            <a:pPr marL="114300" indent="0">
              <a:buNone/>
            </a:pPr>
            <a:r>
              <a:rPr lang="en-US" dirty="0" smtClean="0"/>
              <a:t>	C. Looming Issues</a:t>
            </a:r>
            <a:endParaRPr lang="en-US" dirty="0" smtClean="0"/>
          </a:p>
          <a:p>
            <a:pPr marL="114300" indent="0">
              <a:buNone/>
            </a:pPr>
            <a:r>
              <a:rPr lang="en-US" dirty="0" smtClean="0"/>
              <a:t>	</a:t>
            </a:r>
            <a:r>
              <a:rPr lang="en-US" dirty="0"/>
              <a:t>	</a:t>
            </a:r>
            <a:endParaRPr lang="en-CA" dirty="0"/>
          </a:p>
        </p:txBody>
      </p:sp>
      <p:pic>
        <p:nvPicPr>
          <p:cNvPr id="5" name="B002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589240"/>
            <a:ext cx="609600" cy="609600"/>
          </a:xfrm>
          <a:prstGeom prst="rect">
            <a:avLst/>
          </a:prstGeom>
        </p:spPr>
      </p:pic>
    </p:spTree>
    <p:extLst>
      <p:ext uri="{BB962C8B-B14F-4D97-AF65-F5344CB8AC3E}">
        <p14:creationId xmlns:p14="http://schemas.microsoft.com/office/powerpoint/2010/main" val="2069140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70000" lnSpcReduction="20000"/>
          </a:bodyPr>
          <a:lstStyle/>
          <a:p>
            <a:r>
              <a:rPr lang="en-US" dirty="0"/>
              <a:t>Canadian Radio-Television and Telecommunications Commission (CRTC</a:t>
            </a:r>
            <a:r>
              <a:rPr lang="en-US" dirty="0" smtClean="0"/>
              <a:t>). 2010</a:t>
            </a:r>
            <a:r>
              <a:rPr lang="en-US" i="1" dirty="0" smtClean="0"/>
              <a:t>. Navigating Convergence: Charting Canadian Communications Change and Regulatory Implications</a:t>
            </a:r>
            <a:r>
              <a:rPr lang="en-US" dirty="0"/>
              <a:t>. </a:t>
            </a:r>
            <a:r>
              <a:rPr lang="en-US" dirty="0">
                <a:hlinkClick r:id="rId2"/>
              </a:rPr>
              <a:t>http://</a:t>
            </a:r>
            <a:r>
              <a:rPr lang="en-US" dirty="0" smtClean="0">
                <a:hlinkClick r:id="rId2"/>
              </a:rPr>
              <a:t>www.crtc.gc.ca/eng/publications/reports/rp1002.pdf</a:t>
            </a:r>
            <a:r>
              <a:rPr lang="en-US" dirty="0" smtClean="0"/>
              <a:t> </a:t>
            </a:r>
          </a:p>
          <a:p>
            <a:r>
              <a:rPr lang="en-US" dirty="0" smtClean="0"/>
              <a:t>CRTC. 2011. </a:t>
            </a:r>
            <a:r>
              <a:rPr lang="en-US" i="1" dirty="0"/>
              <a:t>Navigating </a:t>
            </a:r>
            <a:r>
              <a:rPr lang="en-US" i="1" dirty="0" smtClean="0"/>
              <a:t>Convergence II: </a:t>
            </a:r>
            <a:r>
              <a:rPr lang="en-US" i="1" dirty="0"/>
              <a:t>Charting Canadian Communications Change and Regulatory Implications</a:t>
            </a:r>
            <a:r>
              <a:rPr lang="en-US" dirty="0"/>
              <a:t>. </a:t>
            </a:r>
            <a:r>
              <a:rPr lang="en-US" dirty="0">
                <a:hlinkClick r:id="rId3"/>
              </a:rPr>
              <a:t>http://</a:t>
            </a:r>
            <a:r>
              <a:rPr lang="en-US" dirty="0" smtClean="0">
                <a:hlinkClick r:id="rId3"/>
              </a:rPr>
              <a:t>www.crtc.gc.ca/eng/publications/reports/rp1108.pdf</a:t>
            </a:r>
            <a:r>
              <a:rPr lang="en-US" dirty="0" smtClean="0"/>
              <a:t> </a:t>
            </a:r>
            <a:endParaRPr lang="en-US" dirty="0"/>
          </a:p>
          <a:p>
            <a:r>
              <a:rPr lang="en-US" dirty="0" smtClean="0"/>
              <a:t>CRTC. 2016. </a:t>
            </a:r>
            <a:r>
              <a:rPr lang="en-US" i="1" dirty="0" smtClean="0"/>
              <a:t>Communications </a:t>
            </a:r>
            <a:r>
              <a:rPr lang="en-US" i="1" dirty="0"/>
              <a:t>Monitoring Report 2016</a:t>
            </a:r>
            <a:r>
              <a:rPr lang="en-US" dirty="0"/>
              <a:t>. </a:t>
            </a:r>
            <a:r>
              <a:rPr lang="en-US" dirty="0">
                <a:hlinkClick r:id="rId4"/>
              </a:rPr>
              <a:t>http://</a:t>
            </a:r>
            <a:r>
              <a:rPr lang="en-US" dirty="0" smtClean="0">
                <a:hlinkClick r:id="rId4"/>
              </a:rPr>
              <a:t>www.crtc.gc.ca/eng/publications/reports/PolicyMonitoring/2016/cmr.pdf</a:t>
            </a:r>
            <a:endParaRPr lang="en-US" dirty="0" smtClean="0"/>
          </a:p>
          <a:p>
            <a:r>
              <a:rPr lang="en-US" dirty="0" smtClean="0"/>
              <a:t>CRTC. 2016. Telecom </a:t>
            </a:r>
            <a:r>
              <a:rPr lang="en-US" dirty="0"/>
              <a:t>Regulatory Policy CRTC 2016-496. </a:t>
            </a:r>
            <a:r>
              <a:rPr lang="en-US" dirty="0">
                <a:hlinkClick r:id="rId5"/>
              </a:rPr>
              <a:t>http://</a:t>
            </a:r>
            <a:r>
              <a:rPr lang="en-US" dirty="0" smtClean="0">
                <a:hlinkClick r:id="rId5"/>
              </a:rPr>
              <a:t>www.crtc.gc.ca/eng/archive/2016/2016-496.htm</a:t>
            </a:r>
            <a:r>
              <a:rPr lang="en-US" dirty="0" smtClean="0"/>
              <a:t>  </a:t>
            </a:r>
          </a:p>
          <a:p>
            <a:r>
              <a:rPr lang="en-US" dirty="0" smtClean="0"/>
              <a:t>Canadian Radio-Television and Telecommunications Act. (R.S.C., 1985, c. </a:t>
            </a:r>
            <a:r>
              <a:rPr lang="en-US" dirty="0"/>
              <a:t>C-22). </a:t>
            </a:r>
            <a:r>
              <a:rPr lang="en-US" dirty="0">
                <a:hlinkClick r:id="rId6"/>
              </a:rPr>
              <a:t>http://laws.justice.gc.ca/eng/acts/C-22</a:t>
            </a:r>
            <a:r>
              <a:rPr lang="en-US" dirty="0" smtClean="0">
                <a:hlinkClick r:id="rId6"/>
              </a:rPr>
              <a:t>/</a:t>
            </a:r>
            <a:r>
              <a:rPr lang="en-US" dirty="0" smtClean="0"/>
              <a:t> </a:t>
            </a:r>
          </a:p>
          <a:p>
            <a:r>
              <a:rPr lang="en-US" dirty="0" smtClean="0"/>
              <a:t>“Canadian Spectrum Inventory.” 2016. </a:t>
            </a:r>
            <a:r>
              <a:rPr lang="en-US" i="1" dirty="0" smtClean="0"/>
              <a:t>Canadian Spectrum </a:t>
            </a:r>
            <a:r>
              <a:rPr lang="en-US" i="1" dirty="0"/>
              <a:t>Policy Research</a:t>
            </a:r>
            <a:r>
              <a:rPr lang="en-US" dirty="0"/>
              <a:t>. </a:t>
            </a:r>
            <a:r>
              <a:rPr lang="en-US" dirty="0">
                <a:hlinkClick r:id="rId7"/>
              </a:rPr>
              <a:t>http://canadianspectrumpolicyresearch.org/canada/inventory</a:t>
            </a:r>
            <a:r>
              <a:rPr lang="en-US" dirty="0" smtClean="0">
                <a:hlinkClick r:id="rId7"/>
              </a:rPr>
              <a:t>/</a:t>
            </a:r>
            <a:r>
              <a:rPr lang="en-US" dirty="0" smtClean="0"/>
              <a:t> </a:t>
            </a:r>
          </a:p>
          <a:p>
            <a:r>
              <a:rPr lang="en-US" dirty="0" smtClean="0"/>
              <a:t>Order Issuing a Direction to the CRTC on Implementing the Canadian Telecommunications Policy Objectives. </a:t>
            </a:r>
            <a:r>
              <a:rPr lang="en-US" dirty="0"/>
              <a:t>SOR/2006-355. </a:t>
            </a:r>
            <a:r>
              <a:rPr lang="en-US" dirty="0">
                <a:hlinkClick r:id="rId8"/>
              </a:rPr>
              <a:t>http://</a:t>
            </a:r>
            <a:r>
              <a:rPr lang="en-US" dirty="0" smtClean="0">
                <a:hlinkClick r:id="rId8"/>
              </a:rPr>
              <a:t>laws.justice.gc.ca/eng/regulations/SOR-2006-355/page-1.html</a:t>
            </a:r>
            <a:r>
              <a:rPr lang="en-US" dirty="0" smtClean="0"/>
              <a:t> </a:t>
            </a:r>
          </a:p>
          <a:p>
            <a:r>
              <a:rPr lang="en-US" dirty="0" err="1" smtClean="0"/>
              <a:t>Organisation</a:t>
            </a:r>
            <a:r>
              <a:rPr lang="en-US" dirty="0" smtClean="0"/>
              <a:t> for Economic Cooperation and Development (OECD). 2002. </a:t>
            </a:r>
            <a:r>
              <a:rPr lang="en-US" i="1" dirty="0" smtClean="0"/>
              <a:t>Regulatory Reform Issues in the Telecommunications Industry: Regulatory Reform in Canada From Transition to New </a:t>
            </a:r>
            <a:r>
              <a:rPr lang="en-US" i="1" dirty="0"/>
              <a:t>Regulation Challenges</a:t>
            </a:r>
            <a:r>
              <a:rPr lang="en-US" dirty="0"/>
              <a:t>. </a:t>
            </a:r>
            <a:r>
              <a:rPr lang="en-US" dirty="0">
                <a:hlinkClick r:id="rId9"/>
              </a:rPr>
              <a:t>https://</a:t>
            </a:r>
            <a:r>
              <a:rPr lang="en-US" dirty="0" smtClean="0">
                <a:hlinkClick r:id="rId9"/>
              </a:rPr>
              <a:t>www.oecd.org/regreform/1960562.pdf</a:t>
            </a:r>
            <a:r>
              <a:rPr lang="en-US" dirty="0" smtClean="0"/>
              <a:t> </a:t>
            </a:r>
            <a:endParaRPr lang="en-US" dirty="0"/>
          </a:p>
          <a:p>
            <a:r>
              <a:rPr lang="en-US" dirty="0" err="1" smtClean="0"/>
              <a:t>Radiocommunication</a:t>
            </a:r>
            <a:r>
              <a:rPr lang="en-US" dirty="0" smtClean="0"/>
              <a:t> Act (R.S.C., 1985, c. </a:t>
            </a:r>
            <a:r>
              <a:rPr lang="en-US" dirty="0"/>
              <a:t>R-2). </a:t>
            </a:r>
            <a:r>
              <a:rPr lang="en-US" dirty="0">
                <a:hlinkClick r:id="rId10"/>
              </a:rPr>
              <a:t>http://laws-lois.justice.gc.ca/eng/acts/r-2</a:t>
            </a:r>
            <a:r>
              <a:rPr lang="en-US" dirty="0" smtClean="0">
                <a:hlinkClick r:id="rId10"/>
              </a:rPr>
              <a:t>/</a:t>
            </a:r>
            <a:r>
              <a:rPr lang="en-US" dirty="0" smtClean="0"/>
              <a:t> </a:t>
            </a:r>
            <a:endParaRPr lang="en-US" dirty="0"/>
          </a:p>
          <a:p>
            <a:r>
              <a:rPr lang="en-US" dirty="0" err="1" smtClean="0"/>
              <a:t>Radiocommunication</a:t>
            </a:r>
            <a:r>
              <a:rPr lang="en-US" dirty="0" smtClean="0"/>
              <a:t> Regulations. </a:t>
            </a:r>
            <a:r>
              <a:rPr lang="en-US" dirty="0"/>
              <a:t>SOR/96-484. </a:t>
            </a:r>
            <a:r>
              <a:rPr lang="en-US" dirty="0">
                <a:hlinkClick r:id="rId11"/>
              </a:rPr>
              <a:t>http://</a:t>
            </a:r>
            <a:r>
              <a:rPr lang="en-US" dirty="0" smtClean="0">
                <a:hlinkClick r:id="rId11"/>
              </a:rPr>
              <a:t>laws-lois.justice.gc.ca/eng/regulations/sor-96-484/index.html</a:t>
            </a:r>
            <a:r>
              <a:rPr lang="en-US" dirty="0" smtClean="0"/>
              <a:t> </a:t>
            </a:r>
          </a:p>
          <a:p>
            <a:r>
              <a:rPr lang="en-US" dirty="0" smtClean="0"/>
              <a:t>Telecommunications Act. (S.C. 1993, c. </a:t>
            </a:r>
            <a:r>
              <a:rPr lang="en-US" dirty="0"/>
              <a:t>38). </a:t>
            </a:r>
            <a:r>
              <a:rPr lang="en-US" dirty="0">
                <a:hlinkClick r:id="rId12"/>
              </a:rPr>
              <a:t>http://laws-lois.justice.gc.ca/eng/acts/T-3.4</a:t>
            </a:r>
            <a:r>
              <a:rPr lang="en-US" dirty="0" smtClean="0">
                <a:hlinkClick r:id="rId12"/>
              </a:rPr>
              <a:t>/</a:t>
            </a:r>
            <a:r>
              <a:rPr lang="en-US" dirty="0" smtClean="0"/>
              <a:t> </a:t>
            </a:r>
            <a:endParaRPr lang="en-CA" dirty="0"/>
          </a:p>
        </p:txBody>
      </p:sp>
    </p:spTree>
    <p:extLst>
      <p:ext uri="{BB962C8B-B14F-4D97-AF65-F5344CB8AC3E}">
        <p14:creationId xmlns:p14="http://schemas.microsoft.com/office/powerpoint/2010/main" val="272335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949598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Communications Policy</a:t>
            </a:r>
            <a:endParaRPr lang="en-CA" dirty="0"/>
          </a:p>
        </p:txBody>
      </p:sp>
      <p:sp>
        <p:nvSpPr>
          <p:cNvPr id="3" name="Content Placeholder 2"/>
          <p:cNvSpPr>
            <a:spLocks noGrp="1"/>
          </p:cNvSpPr>
          <p:nvPr>
            <p:ph idx="1"/>
          </p:nvPr>
        </p:nvSpPr>
        <p:spPr/>
        <p:txBody>
          <a:bodyPr>
            <a:normAutofit lnSpcReduction="10000"/>
          </a:bodyPr>
          <a:lstStyle/>
          <a:p>
            <a:r>
              <a:rPr lang="en-US" dirty="0" smtClean="0"/>
              <a:t>Communications policy is made up of two bifurcated policy realms</a:t>
            </a:r>
          </a:p>
          <a:p>
            <a:pPr lvl="1"/>
            <a:r>
              <a:rPr lang="en-US" dirty="0" smtClean="0"/>
              <a:t>Telecommunications policy – which covers the infrastructure/modes of communication</a:t>
            </a:r>
          </a:p>
          <a:p>
            <a:pPr lvl="1"/>
            <a:r>
              <a:rPr lang="en-US" dirty="0" smtClean="0"/>
              <a:t>Broadcasting policy – which covers the content that travels over those modes of communication</a:t>
            </a:r>
          </a:p>
          <a:p>
            <a:pPr lvl="1"/>
            <a:endParaRPr lang="en-US" dirty="0"/>
          </a:p>
          <a:p>
            <a:r>
              <a:rPr lang="en-US" dirty="0" smtClean="0"/>
              <a:t>While this dichotomy has worked well historically, it is now challenged by convergence of these two </a:t>
            </a:r>
            <a:r>
              <a:rPr lang="en-US" dirty="0" smtClean="0"/>
              <a:t>realms</a:t>
            </a:r>
            <a:endParaRPr lang="en-US" dirty="0" smtClean="0"/>
          </a:p>
          <a:p>
            <a:pPr lvl="1"/>
            <a:endParaRPr lang="en-US" dirty="0" smtClean="0"/>
          </a:p>
          <a:p>
            <a:r>
              <a:rPr lang="en-US" dirty="0" smtClean="0"/>
              <a:t>In addition to technological convergence and regulatory bifurcation a third major factor is corporate consolidation (and with respect to broadcast audience fragmentation) (CRTC, 2010, 2011)</a:t>
            </a:r>
          </a:p>
          <a:p>
            <a:pPr lvl="1"/>
            <a:endParaRPr lang="en-US" dirty="0" smtClean="0"/>
          </a:p>
          <a:p>
            <a:pPr lvl="1"/>
            <a:endParaRPr lang="en-CA" dirty="0"/>
          </a:p>
        </p:txBody>
      </p:sp>
      <p:pic>
        <p:nvPicPr>
          <p:cNvPr id="4" name="B003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733256"/>
            <a:ext cx="609600" cy="609600"/>
          </a:xfrm>
          <a:prstGeom prst="rect">
            <a:avLst/>
          </a:prstGeom>
        </p:spPr>
      </p:pic>
    </p:spTree>
    <p:extLst>
      <p:ext uri="{BB962C8B-B14F-4D97-AF65-F5344CB8AC3E}">
        <p14:creationId xmlns:p14="http://schemas.microsoft.com/office/powerpoint/2010/main" val="1176270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Telecommunications Policy and Regulation</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Telecommunication Policy in Canada is governed by the </a:t>
            </a:r>
            <a:r>
              <a:rPr lang="en-US" dirty="0" smtClean="0">
                <a:hlinkClick r:id="rId4"/>
              </a:rPr>
              <a:t>Telecommunications Act</a:t>
            </a:r>
            <a:r>
              <a:rPr lang="en-US" dirty="0" smtClean="0"/>
              <a:t>, and in particular s. 7 of the Act which specifies the Canadian Telecommunications Policy </a:t>
            </a:r>
          </a:p>
          <a:p>
            <a:endParaRPr lang="en-US" dirty="0"/>
          </a:p>
          <a:p>
            <a:r>
              <a:rPr lang="en-US" dirty="0" smtClean="0"/>
              <a:t>Other key legislation includes:</a:t>
            </a:r>
          </a:p>
          <a:p>
            <a:pPr lvl="1"/>
            <a:r>
              <a:rPr lang="en-US" dirty="0" smtClean="0">
                <a:hlinkClick r:id="rId5"/>
              </a:rPr>
              <a:t>Radiocommunication Act </a:t>
            </a:r>
            <a:r>
              <a:rPr lang="en-US" dirty="0" smtClean="0"/>
              <a:t>(which covers the powers of the Minister of Innovation, Science and Economic Development with respect to radio-spectrum management)</a:t>
            </a:r>
          </a:p>
          <a:p>
            <a:pPr lvl="1"/>
            <a:r>
              <a:rPr lang="en-US" dirty="0" smtClean="0">
                <a:hlinkClick r:id="rId6"/>
              </a:rPr>
              <a:t>Radiocommunication Regulations </a:t>
            </a:r>
            <a:r>
              <a:rPr lang="en-US" dirty="0" smtClean="0"/>
              <a:t>(which covers radio-spectrum licenses</a:t>
            </a:r>
            <a:r>
              <a:rPr lang="en-US" dirty="0" smtClean="0"/>
              <a:t>)</a:t>
            </a:r>
          </a:p>
          <a:p>
            <a:pPr lvl="1"/>
            <a:r>
              <a:rPr lang="en-US" dirty="0" smtClean="0">
                <a:hlinkClick r:id="rId7"/>
              </a:rPr>
              <a:t>Canadian Radio-television and Telecommunications Act </a:t>
            </a:r>
            <a:r>
              <a:rPr lang="en-US" dirty="0" smtClean="0"/>
              <a:t>(which governs the CRTC)</a:t>
            </a:r>
            <a:endParaRPr lang="en-US" dirty="0" smtClean="0"/>
          </a:p>
          <a:p>
            <a:endParaRPr lang="en-US" dirty="0" smtClean="0"/>
          </a:p>
          <a:p>
            <a:r>
              <a:rPr lang="en-US" dirty="0" smtClean="0"/>
              <a:t>The Governor in Council (Cabinet) also has the ability to provide policy direction to the CRTC</a:t>
            </a:r>
            <a:endParaRPr lang="en-US" dirty="0"/>
          </a:p>
          <a:p>
            <a:endParaRPr lang="en-CA" dirty="0"/>
          </a:p>
        </p:txBody>
      </p:sp>
      <p:pic>
        <p:nvPicPr>
          <p:cNvPr id="4" name="B004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48264" y="5733256"/>
            <a:ext cx="609600" cy="609600"/>
          </a:xfrm>
          <a:prstGeom prst="rect">
            <a:avLst/>
          </a:prstGeom>
        </p:spPr>
      </p:pic>
    </p:spTree>
    <p:extLst>
      <p:ext uri="{BB962C8B-B14F-4D97-AF65-F5344CB8AC3E}">
        <p14:creationId xmlns:p14="http://schemas.microsoft.com/office/powerpoint/2010/main" val="1998731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A-II(ii). Telecommunications </a:t>
            </a:r>
            <a:r>
              <a:rPr lang="en-US" dirty="0"/>
              <a:t>Policy and Regulation</a:t>
            </a:r>
            <a:endParaRPr lang="en-CA" dirty="0"/>
          </a:p>
        </p:txBody>
      </p:sp>
      <p:sp>
        <p:nvSpPr>
          <p:cNvPr id="3" name="Content Placeholder 2"/>
          <p:cNvSpPr>
            <a:spLocks noGrp="1"/>
          </p:cNvSpPr>
          <p:nvPr>
            <p:ph idx="1"/>
          </p:nvPr>
        </p:nvSpPr>
        <p:spPr/>
        <p:txBody>
          <a:bodyPr>
            <a:normAutofit fontScale="92500"/>
          </a:bodyPr>
          <a:lstStyle/>
          <a:p>
            <a:r>
              <a:rPr lang="en-US" dirty="0" smtClean="0"/>
              <a:t>Telecom policy is set by Innovation, Science and Economic Development (ISED)</a:t>
            </a:r>
          </a:p>
          <a:p>
            <a:endParaRPr lang="en-US" dirty="0"/>
          </a:p>
          <a:p>
            <a:r>
              <a:rPr lang="en-US" dirty="0" smtClean="0"/>
              <a:t>Telecom regulation is administered  by the arms length, quasi-judicial CRTC</a:t>
            </a:r>
          </a:p>
          <a:p>
            <a:endParaRPr lang="en-US" dirty="0"/>
          </a:p>
          <a:p>
            <a:r>
              <a:rPr lang="en-US" dirty="0" smtClean="0"/>
              <a:t>However, with regard to wireless telecommunication (spectrum management), ISED has both policy and regulatory functions, and the CRTC also has some regulatory responsibilities</a:t>
            </a:r>
          </a:p>
          <a:p>
            <a:endParaRPr lang="en-US" dirty="0" smtClean="0"/>
          </a:p>
          <a:p>
            <a:r>
              <a:rPr lang="en-US" dirty="0" smtClean="0"/>
              <a:t>In 2002 the OECD recommended that Canada more formally divide its policy and regulatory functions, with the former being the responsibility of Industry Canada (now ISED) and the latter falling to the CRTC </a:t>
            </a:r>
            <a:endParaRPr lang="en-US" dirty="0"/>
          </a:p>
          <a:p>
            <a:endParaRPr lang="en-CA" dirty="0"/>
          </a:p>
        </p:txBody>
      </p:sp>
      <p:pic>
        <p:nvPicPr>
          <p:cNvPr id="4" name="B005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661248"/>
            <a:ext cx="609600" cy="609600"/>
          </a:xfrm>
          <a:prstGeom prst="rect">
            <a:avLst/>
          </a:prstGeom>
        </p:spPr>
      </p:pic>
    </p:spTree>
    <p:extLst>
      <p:ext uri="{BB962C8B-B14F-4D97-AF65-F5344CB8AC3E}">
        <p14:creationId xmlns:p14="http://schemas.microsoft.com/office/powerpoint/2010/main" val="4235050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 Regulatory History</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In 1903 the Board of Railway Commissioners was established as an independent, quasi-judicial regulator</a:t>
            </a:r>
          </a:p>
          <a:p>
            <a:pPr lvl="1"/>
            <a:r>
              <a:rPr lang="en-US" dirty="0" smtClean="0"/>
              <a:t>In 1908 it was given jurisdiction over telegraph and telephone companies</a:t>
            </a:r>
          </a:p>
          <a:p>
            <a:pPr lvl="1"/>
            <a:endParaRPr lang="en-US" dirty="0"/>
          </a:p>
          <a:p>
            <a:r>
              <a:rPr lang="en-US" dirty="0" smtClean="0"/>
              <a:t>In 1938 the Transport Act changed the Board of Railway Commissioners to the Board of Transport Commissioners</a:t>
            </a:r>
          </a:p>
          <a:p>
            <a:endParaRPr lang="en-US" dirty="0"/>
          </a:p>
          <a:p>
            <a:r>
              <a:rPr lang="en-US" dirty="0" smtClean="0"/>
              <a:t>In 1967 the National Transportation Act created the Canadian Transport Commission, which assumed regulatory control of telecommunications </a:t>
            </a:r>
          </a:p>
          <a:p>
            <a:endParaRPr lang="en-US" dirty="0" smtClean="0"/>
          </a:p>
          <a:p>
            <a:r>
              <a:rPr lang="en-CA" dirty="0"/>
              <a:t>Canadian Radio-television and Telecommunications Act of 1976</a:t>
            </a:r>
          </a:p>
          <a:p>
            <a:pPr lvl="1"/>
            <a:r>
              <a:rPr lang="en-CA" dirty="0"/>
              <a:t>Transformed Canadian Radio-television Commission </a:t>
            </a:r>
            <a:r>
              <a:rPr lang="en-CA" dirty="0" smtClean="0"/>
              <a:t>(</a:t>
            </a:r>
            <a:r>
              <a:rPr lang="en-CA" dirty="0" smtClean="0"/>
              <a:t>created in 1968) </a:t>
            </a:r>
            <a:r>
              <a:rPr lang="en-CA" dirty="0" smtClean="0"/>
              <a:t>into </a:t>
            </a:r>
            <a:r>
              <a:rPr lang="en-CA" dirty="0"/>
              <a:t>Canadian Radio-television and Telecommunications Commission</a:t>
            </a:r>
          </a:p>
          <a:p>
            <a:pPr lvl="1"/>
            <a:r>
              <a:rPr lang="en-CA" dirty="0"/>
              <a:t>Added telecommunication regulation to </a:t>
            </a:r>
            <a:r>
              <a:rPr lang="en-CA" dirty="0" smtClean="0"/>
              <a:t>CRTC’s responsibility</a:t>
            </a:r>
            <a:endParaRPr lang="en-CA" dirty="0"/>
          </a:p>
          <a:p>
            <a:pPr lvl="1"/>
            <a:endParaRPr lang="en-CA" dirty="0"/>
          </a:p>
        </p:txBody>
      </p:sp>
      <p:pic>
        <p:nvPicPr>
          <p:cNvPr id="4" name="B006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733256"/>
            <a:ext cx="609600" cy="609600"/>
          </a:xfrm>
          <a:prstGeom prst="rect">
            <a:avLst/>
          </a:prstGeom>
        </p:spPr>
      </p:pic>
    </p:spTree>
    <p:extLst>
      <p:ext uri="{BB962C8B-B14F-4D97-AF65-F5344CB8AC3E}">
        <p14:creationId xmlns:p14="http://schemas.microsoft.com/office/powerpoint/2010/main" val="3571678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A-IV. Canadian Telecommunications Policy (Telecommunications Act, s. 7)</a:t>
            </a:r>
            <a:endParaRPr lang="en-CA" sz="3600" dirty="0"/>
          </a:p>
        </p:txBody>
      </p:sp>
      <p:sp>
        <p:nvSpPr>
          <p:cNvPr id="3" name="Content Placeholder 2"/>
          <p:cNvSpPr>
            <a:spLocks noGrp="1"/>
          </p:cNvSpPr>
          <p:nvPr>
            <p:ph idx="1"/>
          </p:nvPr>
        </p:nvSpPr>
        <p:spPr>
          <a:xfrm>
            <a:off x="457200" y="1600200"/>
            <a:ext cx="7620000" cy="5069160"/>
          </a:xfrm>
        </p:spPr>
        <p:txBody>
          <a:bodyPr>
            <a:normAutofit fontScale="77500" lnSpcReduction="20000"/>
          </a:bodyPr>
          <a:lstStyle/>
          <a:p>
            <a:r>
              <a:rPr lang="en-US" dirty="0"/>
              <a:t>It is hereby affirmed that telecommunications performs an essential role in the maintenance of Canada’s identity and sovereignty and that the Canadian telecommunications policy has as its objectives</a:t>
            </a:r>
          </a:p>
          <a:p>
            <a:pPr lvl="1"/>
            <a:r>
              <a:rPr lang="en-US" b="1" dirty="0"/>
              <a:t>(a)</a:t>
            </a:r>
            <a:r>
              <a:rPr lang="en-US" dirty="0"/>
              <a:t> to facilitate the orderly development throughout Canada of a telecommunications system that serves to </a:t>
            </a:r>
            <a:r>
              <a:rPr lang="en-US" b="1" dirty="0">
                <a:solidFill>
                  <a:srgbClr val="FF0000"/>
                </a:solidFill>
              </a:rPr>
              <a:t>safeguard, enrich and strengthen the social and economic fabric of Canada </a:t>
            </a:r>
            <a:r>
              <a:rPr lang="en-US" dirty="0"/>
              <a:t>and its regions;</a:t>
            </a:r>
          </a:p>
          <a:p>
            <a:pPr lvl="1"/>
            <a:r>
              <a:rPr lang="en-US" b="1" dirty="0"/>
              <a:t>(b)</a:t>
            </a:r>
            <a:r>
              <a:rPr lang="en-US" dirty="0"/>
              <a:t> to render </a:t>
            </a:r>
            <a:r>
              <a:rPr lang="en-US" b="1" dirty="0">
                <a:solidFill>
                  <a:srgbClr val="FF0000"/>
                </a:solidFill>
              </a:rPr>
              <a:t>reliable and affordable telecommunications services of high quality accessible to Canadians in both urban and rural areas in all regions of Canada</a:t>
            </a:r>
            <a:r>
              <a:rPr lang="en-US" dirty="0"/>
              <a:t>;</a:t>
            </a:r>
          </a:p>
          <a:p>
            <a:pPr lvl="1"/>
            <a:r>
              <a:rPr lang="en-US" b="1" dirty="0"/>
              <a:t>(c)</a:t>
            </a:r>
            <a:r>
              <a:rPr lang="en-US" dirty="0"/>
              <a:t> to enhance the efficiency and competitiveness, at the national and international levels, of Canadian telecommunications;</a:t>
            </a:r>
          </a:p>
          <a:p>
            <a:pPr lvl="1"/>
            <a:r>
              <a:rPr lang="en-US" b="1" dirty="0"/>
              <a:t>(d)</a:t>
            </a:r>
            <a:r>
              <a:rPr lang="en-US" dirty="0"/>
              <a:t> to </a:t>
            </a:r>
            <a:r>
              <a:rPr lang="en-US" b="1" dirty="0">
                <a:solidFill>
                  <a:srgbClr val="FF0000"/>
                </a:solidFill>
              </a:rPr>
              <a:t>promote the ownership and control of Canadian carriers by Canadians</a:t>
            </a:r>
            <a:r>
              <a:rPr lang="en-US" dirty="0"/>
              <a:t>;</a:t>
            </a:r>
          </a:p>
          <a:p>
            <a:pPr lvl="1"/>
            <a:r>
              <a:rPr lang="en-US" b="1" dirty="0"/>
              <a:t>(e)</a:t>
            </a:r>
            <a:r>
              <a:rPr lang="en-US" dirty="0"/>
              <a:t> to promote the use of Canadian transmission facilities for telecommunications within Canada and between Canada and points outside Canada;</a:t>
            </a:r>
          </a:p>
          <a:p>
            <a:pPr lvl="1"/>
            <a:r>
              <a:rPr lang="en-US" b="1" dirty="0"/>
              <a:t>(f)</a:t>
            </a:r>
            <a:r>
              <a:rPr lang="en-US" dirty="0"/>
              <a:t> to </a:t>
            </a:r>
            <a:r>
              <a:rPr lang="en-US" b="1" dirty="0">
                <a:solidFill>
                  <a:srgbClr val="FF0000"/>
                </a:solidFill>
              </a:rPr>
              <a:t>foster increased reliance on market forces </a:t>
            </a:r>
            <a:r>
              <a:rPr lang="en-US" dirty="0"/>
              <a:t>for the provision of telecommunications services and to ensure that regulation, where required, is efficient and effective;</a:t>
            </a:r>
          </a:p>
          <a:p>
            <a:pPr lvl="1"/>
            <a:r>
              <a:rPr lang="en-US" b="1" dirty="0"/>
              <a:t>(g)</a:t>
            </a:r>
            <a:r>
              <a:rPr lang="en-US" dirty="0"/>
              <a:t> to stimulate research and development in Canada in the field of telecommunications and to encourage innovation in the provision of telecommunications services;</a:t>
            </a:r>
          </a:p>
          <a:p>
            <a:pPr lvl="1"/>
            <a:r>
              <a:rPr lang="en-US" b="1" dirty="0"/>
              <a:t>(h)</a:t>
            </a:r>
            <a:r>
              <a:rPr lang="en-US" dirty="0"/>
              <a:t> to respond to the economic and social requirements of users of telecommunications services; and</a:t>
            </a:r>
          </a:p>
          <a:p>
            <a:pPr lvl="1"/>
            <a:r>
              <a:rPr lang="en-US" b="1" dirty="0"/>
              <a:t>(</a:t>
            </a:r>
            <a:r>
              <a:rPr lang="en-US" b="1" dirty="0" err="1"/>
              <a:t>i</a:t>
            </a:r>
            <a:r>
              <a:rPr lang="en-US" b="1" dirty="0"/>
              <a:t>)</a:t>
            </a:r>
            <a:r>
              <a:rPr lang="en-US" dirty="0"/>
              <a:t> to </a:t>
            </a:r>
            <a:r>
              <a:rPr lang="en-US" b="1" dirty="0">
                <a:solidFill>
                  <a:srgbClr val="FF0000"/>
                </a:solidFill>
              </a:rPr>
              <a:t>contribute to the protection of the privacy of persons</a:t>
            </a:r>
            <a:r>
              <a:rPr lang="en-US" dirty="0"/>
              <a:t>.</a:t>
            </a:r>
          </a:p>
          <a:p>
            <a:endParaRPr lang="en-CA" dirty="0"/>
          </a:p>
        </p:txBody>
      </p:sp>
      <p:pic>
        <p:nvPicPr>
          <p:cNvPr id="4" name="B007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3606743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2006 Policy Direction</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In 2006, the Harper Government provided a new </a:t>
            </a:r>
            <a:r>
              <a:rPr lang="en-US" dirty="0" smtClean="0">
                <a:hlinkClick r:id="rId4"/>
              </a:rPr>
              <a:t>Policy Direction </a:t>
            </a:r>
            <a:r>
              <a:rPr lang="en-US" dirty="0" smtClean="0"/>
              <a:t>to the CRTC</a:t>
            </a:r>
          </a:p>
          <a:p>
            <a:endParaRPr lang="en-US" dirty="0"/>
          </a:p>
          <a:p>
            <a:r>
              <a:rPr lang="en-US" b="1" dirty="0"/>
              <a:t>1</a:t>
            </a:r>
            <a:r>
              <a:rPr lang="en-US" dirty="0"/>
              <a:t> In exercising its powers and performing its duties under the </a:t>
            </a:r>
            <a:r>
              <a:rPr lang="en-US" u="sng" dirty="0">
                <a:hlinkClick r:id="rId5"/>
              </a:rPr>
              <a:t>Telecommunications Act</a:t>
            </a:r>
            <a:r>
              <a:rPr lang="en-US" dirty="0"/>
              <a:t>, the Canadian Radio-television and Telecommunications Commission (the “Commission”) shall implement the Canadian telecommunications policy objectives set out in section 7 of that Act, in accordance with the following:</a:t>
            </a:r>
          </a:p>
          <a:p>
            <a:r>
              <a:rPr lang="en-US" b="1" dirty="0"/>
              <a:t>(a)</a:t>
            </a:r>
            <a:r>
              <a:rPr lang="en-US" dirty="0"/>
              <a:t> the Commission should</a:t>
            </a:r>
          </a:p>
          <a:p>
            <a:pPr lvl="1"/>
            <a:r>
              <a:rPr lang="en-US" b="1" dirty="0"/>
              <a:t>(</a:t>
            </a:r>
            <a:r>
              <a:rPr lang="en-US" b="1" dirty="0" err="1"/>
              <a:t>i</a:t>
            </a:r>
            <a:r>
              <a:rPr lang="en-US" b="1" dirty="0"/>
              <a:t>)</a:t>
            </a:r>
            <a:r>
              <a:rPr lang="en-US" dirty="0"/>
              <a:t> </a:t>
            </a:r>
            <a:r>
              <a:rPr lang="en-US" b="1" dirty="0">
                <a:solidFill>
                  <a:srgbClr val="FF0000"/>
                </a:solidFill>
              </a:rPr>
              <a:t>rely on market forces to the maximum extent feasible </a:t>
            </a:r>
            <a:r>
              <a:rPr lang="en-US" dirty="0"/>
              <a:t>as the means of achieving the telecommunications policy objectives, and</a:t>
            </a:r>
          </a:p>
          <a:p>
            <a:pPr lvl="1"/>
            <a:r>
              <a:rPr lang="en-US" b="1" dirty="0"/>
              <a:t>(ii)</a:t>
            </a:r>
            <a:r>
              <a:rPr lang="en-US" dirty="0"/>
              <a:t> when relying on regulation, use measures that are efficient and proportionate to their purpose and that </a:t>
            </a:r>
            <a:r>
              <a:rPr lang="en-US" b="1" dirty="0">
                <a:solidFill>
                  <a:srgbClr val="FF0000"/>
                </a:solidFill>
              </a:rPr>
              <a:t>interfere with the operation of competitive market forces to the minimum extent necessary </a:t>
            </a:r>
            <a:r>
              <a:rPr lang="en-US" dirty="0"/>
              <a:t>to meet the policy objectives</a:t>
            </a:r>
            <a:r>
              <a:rPr lang="en-US" dirty="0" smtClean="0"/>
              <a:t>;</a:t>
            </a:r>
          </a:p>
          <a:p>
            <a:pPr lvl="1"/>
            <a:r>
              <a:rPr lang="en-US" dirty="0" smtClean="0"/>
              <a:t>….</a:t>
            </a:r>
            <a:endParaRPr lang="en-US" dirty="0"/>
          </a:p>
        </p:txBody>
      </p:sp>
      <p:pic>
        <p:nvPicPr>
          <p:cNvPr id="4" name="B008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517232"/>
            <a:ext cx="609600" cy="609600"/>
          </a:xfrm>
          <a:prstGeom prst="rect">
            <a:avLst/>
          </a:prstGeom>
        </p:spPr>
      </p:pic>
    </p:spTree>
    <p:extLst>
      <p:ext uri="{BB962C8B-B14F-4D97-AF65-F5344CB8AC3E}">
        <p14:creationId xmlns:p14="http://schemas.microsoft.com/office/powerpoint/2010/main" val="615670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556792"/>
            <a:ext cx="694372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B-I. Telecommunications Sector Overview</a:t>
            </a:r>
            <a:endParaRPr lang="en-CA" dirty="0"/>
          </a:p>
        </p:txBody>
      </p:sp>
      <p:sp>
        <p:nvSpPr>
          <p:cNvPr id="3" name="Content Placeholder 2"/>
          <p:cNvSpPr>
            <a:spLocks noGrp="1"/>
          </p:cNvSpPr>
          <p:nvPr>
            <p:ph idx="1"/>
          </p:nvPr>
        </p:nvSpPr>
        <p:spPr/>
        <p:txBody>
          <a:bodyPr>
            <a:normAutofit fontScale="92500"/>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CRTC, (2016) </a:t>
            </a:r>
            <a:r>
              <a:rPr lang="en-US" i="1" dirty="0" smtClean="0"/>
              <a:t>Communications Monitoring Report 2016</a:t>
            </a:r>
            <a:r>
              <a:rPr lang="en-US" dirty="0" smtClean="0"/>
              <a:t>, p. 203</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CA" dirty="0"/>
          </a:p>
        </p:txBody>
      </p:sp>
      <p:pic>
        <p:nvPicPr>
          <p:cNvPr id="4" name="B0091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68313" y="5738267"/>
            <a:ext cx="609600" cy="609600"/>
          </a:xfrm>
          <a:prstGeom prst="rect">
            <a:avLst/>
          </a:prstGeom>
        </p:spPr>
      </p:pic>
    </p:spTree>
    <p:extLst>
      <p:ext uri="{BB962C8B-B14F-4D97-AF65-F5344CB8AC3E}">
        <p14:creationId xmlns:p14="http://schemas.microsoft.com/office/powerpoint/2010/main" val="3670103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18940</TotalTime>
  <Words>1244</Words>
  <Application>Microsoft Office PowerPoint</Application>
  <PresentationFormat>On-screen Show (4:3)</PresentationFormat>
  <Paragraphs>219</Paragraphs>
  <Slides>21</Slides>
  <Notes>0</Notes>
  <HiddenSlides>0</HiddenSlides>
  <MMClips>19</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Adjacency</vt:lpstr>
      <vt:lpstr>Telecommunications Policy</vt:lpstr>
      <vt:lpstr>Outline</vt:lpstr>
      <vt:lpstr>A-I. Communications Policy</vt:lpstr>
      <vt:lpstr>A-II. Telecommunications Policy and Regulation</vt:lpstr>
      <vt:lpstr>A-II(ii). Telecommunications Policy and Regulation</vt:lpstr>
      <vt:lpstr>A-III. Regulatory History</vt:lpstr>
      <vt:lpstr>A-IV. Canadian Telecommunications Policy (Telecommunications Act, s. 7)</vt:lpstr>
      <vt:lpstr>A-V. 2006 Policy Direction</vt:lpstr>
      <vt:lpstr>B-I. Telecommunications Sector Overview</vt:lpstr>
      <vt:lpstr>B-II. Internet Access by Type</vt:lpstr>
      <vt:lpstr>B-III. Rural Digital Divide</vt:lpstr>
      <vt:lpstr>B-IV. Wireless Oligopoly</vt:lpstr>
      <vt:lpstr>B-IV(ii). Wireless Oligopoly</vt:lpstr>
      <vt:lpstr>B-V. Rural Wireless Divide</vt:lpstr>
      <vt:lpstr>C-I. CRTC’s Basic Service Objective Review</vt:lpstr>
      <vt:lpstr>C-II. CRTC’s Basic Service Objective Review</vt:lpstr>
      <vt:lpstr>C-III. Bottom Up Solutions</vt:lpstr>
      <vt:lpstr>Discussion Questions and Activity</vt:lpstr>
      <vt:lpstr>Next Week</vt:lpstr>
      <vt:lpstr>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179</cp:revision>
  <cp:lastPrinted>2017-03-08T21:02:30Z</cp:lastPrinted>
  <dcterms:created xsi:type="dcterms:W3CDTF">2011-01-13T14:12:52Z</dcterms:created>
  <dcterms:modified xsi:type="dcterms:W3CDTF">2017-03-15T16:37:10Z</dcterms:modified>
</cp:coreProperties>
</file>